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1" r:id="rId3"/>
    <p:sldId id="273" r:id="rId4"/>
    <p:sldId id="283" r:id="rId5"/>
    <p:sldId id="282" r:id="rId6"/>
    <p:sldId id="294" r:id="rId7"/>
    <p:sldId id="281" r:id="rId8"/>
    <p:sldId id="304" r:id="rId9"/>
    <p:sldId id="280" r:id="rId10"/>
    <p:sldId id="291" r:id="rId11"/>
    <p:sldId id="305" r:id="rId12"/>
    <p:sldId id="306" r:id="rId13"/>
    <p:sldId id="307" r:id="rId14"/>
    <p:sldId id="311" r:id="rId15"/>
    <p:sldId id="314" r:id="rId16"/>
    <p:sldId id="315" r:id="rId17"/>
    <p:sldId id="313" r:id="rId18"/>
    <p:sldId id="293" r:id="rId19"/>
    <p:sldId id="292" r:id="rId20"/>
    <p:sldId id="309" r:id="rId21"/>
    <p:sldId id="310" r:id="rId22"/>
    <p:sldId id="312" r:id="rId23"/>
    <p:sldId id="308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76" r:id="rId33"/>
    <p:sldId id="274" r:id="rId34"/>
    <p:sldId id="278" r:id="rId35"/>
    <p:sldId id="277" r:id="rId3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65" autoAdjust="0"/>
    <p:restoredTop sz="94728" autoAdjust="0"/>
  </p:normalViewPr>
  <p:slideViewPr>
    <p:cSldViewPr>
      <p:cViewPr>
        <p:scale>
          <a:sx n="100" d="100"/>
          <a:sy n="100" d="100"/>
        </p:scale>
        <p:origin x="-978" y="-18"/>
      </p:cViewPr>
      <p:guideLst>
        <p:guide orient="horz" pos="17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17E0E-A26F-473A-9FAE-55FE4617B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84A3D-CC6A-45E7-9EF0-98154906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 descr="C:\Users\yyyy\Desktop\辅助图形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506501"/>
            <a:ext cx="4774282" cy="22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yyyy\Desktop\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20" y="857278"/>
            <a:ext cx="900000" cy="4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yyyy\Desktop\辅助图形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0" t="-4312" r="37743" b="52156"/>
          <a:stretch>
            <a:fillRect/>
          </a:stretch>
        </p:blipFill>
        <p:spPr bwMode="auto">
          <a:xfrm>
            <a:off x="4370388" y="3730625"/>
            <a:ext cx="4773612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Users\yyyy\Desktop\0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804863"/>
            <a:ext cx="9001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39852" y="2245432"/>
            <a:ext cx="2628292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</a:lstStyle>
          <a:p>
            <a:pPr lvl="0"/>
            <a:r>
              <a:rPr lang="zh-CN" altLang="en-US" dirty="0" smtClean="0"/>
              <a:t>谢 谢！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534" y="71871"/>
            <a:ext cx="8229600" cy="9525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90774" y="548122"/>
            <a:ext cx="8280000" cy="465117"/>
            <a:chOff x="428936" y="392460"/>
            <a:chExt cx="8280000" cy="418605"/>
          </a:xfrm>
        </p:grpSpPr>
        <p:pic>
          <p:nvPicPr>
            <p:cNvPr id="8" name="Picture 4" descr="C:\Users\yyyy\Desktop\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434" y="392460"/>
              <a:ext cx="648000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yyyy\Desktop\辅助1.jp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9"/>
            <a:stretch>
              <a:fillRect/>
            </a:stretch>
          </p:blipFill>
          <p:spPr bwMode="auto">
            <a:xfrm>
              <a:off x="428936" y="793065"/>
              <a:ext cx="8280000" cy="1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21396"/>
            <a:ext cx="6768752" cy="282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实习总结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姓名：李建华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-08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en-US" altLang="zh-CN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POJO                                            </a:t>
            </a:r>
            <a:r>
              <a:rPr lang="zh-CN" altLang="en-US" sz="2400" dirty="0" smtClean="0">
                <a:latin typeface="+mn-ea"/>
              </a:rPr>
              <a:t>数据库表设计</a:t>
            </a:r>
            <a:endParaRPr lang="zh-CN" altLang="en-US" sz="2400" dirty="0" smtClean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915" y="1871980"/>
            <a:ext cx="3426460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public class TreeNode {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  String id;</a:t>
            </a:r>
            <a:endParaRPr lang="zh-CN" altLang="en-US"/>
          </a:p>
          <a:p>
            <a:r>
              <a:rPr lang="zh-CN" altLang="en-US"/>
              <a:t>  String text;//要显示的节点文本。</a:t>
            </a:r>
            <a:endParaRPr lang="zh-CN" altLang="en-US"/>
          </a:p>
          <a:p>
            <a:r>
              <a:rPr lang="zh-CN" altLang="en-US"/>
              <a:t>  String pid;</a:t>
            </a:r>
            <a:endParaRPr lang="zh-CN" altLang="en-US"/>
          </a:p>
          <a:p>
            <a:r>
              <a:rPr lang="en-US" altLang="zh-CN"/>
              <a:t>  String createTime;</a:t>
            </a:r>
            <a:endParaRPr lang="en-US" altLang="zh-CN"/>
          </a:p>
          <a:p>
            <a:r>
              <a:rPr lang="en-US" altLang="zh-CN"/>
              <a:t>  String updateTime;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//...get,set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4211955" y="2065020"/>
          <a:ext cx="49352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10"/>
                <a:gridCol w="748030"/>
                <a:gridCol w="739140"/>
                <a:gridCol w="1391920"/>
                <a:gridCol w="135382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text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  </a:t>
                      </a:r>
                      <a:r>
                        <a:rPr lang="en-US"/>
                        <a:t>pid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create_time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update_tme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前端</a:t>
            </a:r>
            <a:r>
              <a:rPr lang="en-US" altLang="zh-CN" sz="2400" dirty="0" smtClean="0">
                <a:latin typeface="+mn-ea"/>
              </a:rPr>
              <a:t>tree</a:t>
            </a:r>
            <a:r>
              <a:rPr lang="zh-CN" altLang="en-US" sz="2400" dirty="0" smtClean="0">
                <a:latin typeface="+mn-ea"/>
              </a:rPr>
              <a:t>控件</a:t>
            </a:r>
            <a:r>
              <a:rPr lang="zh-CN" altLang="en-US" sz="2400" dirty="0" smtClean="0">
                <a:latin typeface="+mn-ea"/>
              </a:rPr>
              <a:t>的选择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zTree </a:t>
            </a:r>
            <a:r>
              <a:rPr lang="zh-CN" altLang="en-US" sz="2400" dirty="0" smtClean="0"/>
              <a:t>、JsTree、</a:t>
            </a:r>
            <a:r>
              <a:rPr lang="en-US" altLang="zh-CN" sz="2400" dirty="0" smtClean="0"/>
              <a:t>EasyUI.......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sz="2400" dirty="0" smtClean="0">
                <a:sym typeface="+mn-ea"/>
              </a:rPr>
              <a:t>EasyUI tree</a:t>
            </a:r>
            <a:r>
              <a:rPr lang="zh-CN" altLang="en-US" sz="2400" dirty="0" smtClean="0">
                <a:sym typeface="+mn-ea"/>
              </a:rPr>
              <a:t>控件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onContextMenu: function(e,node){//右键“快捷菜单”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    ....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}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onAfterEdit:function(node){//重命名结束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    ....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}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onDrop:function(target,source,point){//拖拽完成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ym typeface="+mn-ea"/>
              </a:rPr>
              <a:t>    ....</a:t>
            </a:r>
            <a:endParaRPr lang="en-US" altLang="zh-CN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}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935"/>
            <a:ext cx="8229600" cy="42354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实现界面</a:t>
            </a:r>
            <a:endParaRPr lang="zh-CN" alt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057910"/>
            <a:ext cx="4451350" cy="464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970915"/>
            <a:ext cx="8229600" cy="893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+mn-ea"/>
              </a:rPr>
              <a:t>Problems </a:t>
            </a:r>
            <a:r>
              <a:rPr lang="zh-CN" altLang="en-US" sz="2400" dirty="0" smtClean="0">
                <a:latin typeface="+mn-ea"/>
              </a:rPr>
              <a:t>？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EasyUI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en-US" altLang="zh-CN" sz="2400" dirty="0" smtClean="0">
                <a:latin typeface="+mn-ea"/>
              </a:rPr>
              <a:t>server</a:t>
            </a:r>
            <a:r>
              <a:rPr lang="zh-CN" altLang="en-US" sz="2400" dirty="0" smtClean="0">
                <a:latin typeface="+mn-ea"/>
              </a:rPr>
              <a:t>数据格式的要求：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778000"/>
            <a:ext cx="2461260" cy="383984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/>
        </p:nvGraphicFramePr>
        <p:xfrm>
          <a:off x="3996055" y="2065020"/>
          <a:ext cx="5160645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75"/>
                <a:gridCol w="683895"/>
                <a:gridCol w="508000"/>
                <a:gridCol w="1914525"/>
                <a:gridCol w="1619250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text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create_time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update_tme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20170807092324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20170807092421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20170807092455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.........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993515" y="4693285"/>
            <a:ext cx="44545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解决办法：扁平化数据处理，动态加载单个节点数据。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935"/>
            <a:ext cx="8229600" cy="1478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n-ea"/>
              </a:rPr>
              <a:t>Problems 2</a:t>
            </a:r>
            <a:r>
              <a:rPr lang="zh-CN" altLang="en-US" sz="2400" dirty="0" smtClean="0">
                <a:latin typeface="+mn-ea"/>
              </a:rPr>
              <a:t>？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节点展开、收起，再展开时，通过</a:t>
            </a:r>
            <a:r>
              <a:rPr lang="en-US" altLang="zh-CN" sz="2400" dirty="0" smtClean="0">
                <a:latin typeface="+mn-ea"/>
              </a:rPr>
              <a:t>ajax</a:t>
            </a:r>
            <a:r>
              <a:rPr lang="zh-CN" altLang="en-US" sz="2400" dirty="0" smtClean="0">
                <a:latin typeface="+mn-ea"/>
              </a:rPr>
              <a:t>发送异步请求，该节点下的数据会重复追加！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3421380"/>
            <a:ext cx="820928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latin typeface="+mn-ea"/>
                <a:sym typeface="+mn-ea"/>
              </a:rPr>
              <a:t>解决办法：把每一个节点值保存起来，判断是否已经存在，存在就不再去加载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zh-CN" altLang="en-US" dirty="0" smtClean="0">
              <a:latin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完成情况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ym typeface="+mn-ea"/>
              </a:rPr>
              <a:t>	使用easyUI的tree组件</a:t>
            </a:r>
            <a:r>
              <a:rPr lang="zh-CN" altLang="en-US" sz="2400" dirty="0" smtClean="0">
                <a:sym typeface="+mn-ea"/>
              </a:rPr>
              <a:t>，完成</a:t>
            </a:r>
            <a:r>
              <a:rPr lang="en-US" altLang="zh-CN" sz="2400" dirty="0" smtClean="0">
                <a:sym typeface="+mn-ea"/>
              </a:rPr>
              <a:t>动态树的实例化，节点新建、删除、拖拽、展开、收起。</a:t>
            </a:r>
            <a:r>
              <a:rPr lang="zh-CN" altLang="en-US" sz="2400" dirty="0" smtClean="0">
                <a:sym typeface="+mn-ea"/>
              </a:rPr>
              <a:t>实现</a:t>
            </a:r>
            <a:r>
              <a:rPr lang="en-US" altLang="zh-CN" sz="2400" dirty="0" smtClean="0">
                <a:sym typeface="+mn-ea"/>
              </a:rPr>
              <a:t>从数据库表拉取数据</a:t>
            </a:r>
            <a:r>
              <a:rPr lang="zh-CN" altLang="en-US" sz="2400" dirty="0" smtClean="0">
                <a:sym typeface="+mn-ea"/>
              </a:rPr>
              <a:t>的</a:t>
            </a:r>
            <a:r>
              <a:rPr lang="en-US" altLang="zh-CN" sz="2400" dirty="0" smtClean="0">
                <a:sym typeface="+mn-ea"/>
              </a:rPr>
              <a:t>扁平化处理，实现异步加载单个节点数据(没有使用递归</a:t>
            </a:r>
            <a:r>
              <a:rPr lang="en-US" altLang="zh-CN" sz="2400" dirty="0" smtClean="0">
                <a:sym typeface="+mn-ea"/>
              </a:rPr>
              <a:t>)</a:t>
            </a:r>
            <a:endParaRPr lang="en-US" altLang="zh-CN" sz="2400" dirty="0" smtClean="0">
              <a:sym typeface="+mn-ea"/>
            </a:endParaRPr>
          </a:p>
          <a:p>
            <a:pPr marL="0" indent="0">
              <a:buNone/>
            </a:pPr>
            <a:endParaRPr 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/>
              <a:t>EasyUI总结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优点：对</a:t>
            </a:r>
            <a:r>
              <a:rPr lang="en-US" altLang="zh-CN" sz="2400" dirty="0" smtClean="0"/>
              <a:t>tree</a:t>
            </a:r>
            <a:r>
              <a:rPr lang="zh-CN" altLang="en-US" sz="2400" dirty="0" smtClean="0"/>
              <a:t>节点的新建、删除、拖拽等操作的回调支持。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缺点：不支持</a:t>
            </a:r>
            <a:r>
              <a:rPr lang="en-US" altLang="zh-CN" sz="2400" dirty="0" smtClean="0">
                <a:sym typeface="+mn-ea"/>
              </a:rPr>
              <a:t>扁平化</a:t>
            </a:r>
            <a:r>
              <a:rPr lang="zh-CN" altLang="en-US" sz="2400" dirty="0" smtClean="0">
                <a:sym typeface="+mn-ea"/>
              </a:rPr>
              <a:t>数据加载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任务完成情况及思路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51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400" dirty="0" smtClean="0">
                <a:latin typeface="+mn-ea"/>
              </a:rPr>
              <a:t>任务三</a:t>
            </a:r>
            <a:endParaRPr 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343025"/>
            <a:ext cx="7440930" cy="4255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935"/>
            <a:ext cx="8229600" cy="54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题目的理解与分析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12140" y="1993265"/>
            <a:ext cx="5832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latin typeface="+mn-ea"/>
              </a:rPr>
              <a:t>概述：实现一个消息推送服务平台。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170" y="2887345"/>
            <a:ext cx="463867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latin typeface="+mn-ea"/>
              </a:rPr>
              <a:t>功能需求：</a:t>
            </a:r>
            <a:endParaRPr lang="zh-CN" altLang="en-US" sz="2400" b="1" dirty="0" smtClean="0">
              <a:latin typeface="+mn-ea"/>
            </a:endParaRPr>
          </a:p>
          <a:p>
            <a:pPr algn="l"/>
            <a:r>
              <a:rPr lang="zh-CN" altLang="en-US" sz="2400" b="1" dirty="0" smtClean="0">
                <a:latin typeface="+mn-ea"/>
              </a:rPr>
              <a:t>1、消息的同步、异步推送；</a:t>
            </a:r>
            <a:endParaRPr lang="zh-CN" altLang="en-US" sz="2400" b="1" dirty="0" smtClean="0">
              <a:latin typeface="+mn-ea"/>
            </a:endParaRPr>
          </a:p>
          <a:p>
            <a:pPr algn="l"/>
            <a:r>
              <a:rPr lang="zh-CN" altLang="en-US" sz="2400" b="1" dirty="0" smtClean="0">
                <a:latin typeface="+mn-ea"/>
              </a:rPr>
              <a:t>2、推送方式支持邮件、短信；</a:t>
            </a:r>
            <a:endParaRPr lang="zh-CN" altLang="en-US" sz="2400" b="1" dirty="0" smtClean="0">
              <a:latin typeface="+mn-ea"/>
            </a:endParaRPr>
          </a:p>
          <a:p>
            <a:pPr algn="l"/>
            <a:r>
              <a:rPr lang="zh-CN" altLang="en-US" sz="2400" b="1" dirty="0" smtClean="0">
                <a:latin typeface="+mn-ea"/>
              </a:rPr>
              <a:t>3、支持消息模板；</a:t>
            </a:r>
            <a:endParaRPr lang="zh-CN" altLang="en-US" sz="2400" b="1" dirty="0" smtClean="0">
              <a:latin typeface="+mn-ea"/>
            </a:endParaRPr>
          </a:p>
          <a:p>
            <a:pPr algn="l"/>
            <a:r>
              <a:rPr lang="zh-CN" altLang="en-US" sz="2400" b="1" dirty="0" smtClean="0">
                <a:latin typeface="+mn-ea"/>
              </a:rPr>
              <a:t>4、支持消息回复；</a:t>
            </a:r>
            <a:endParaRPr lang="zh-CN" altLang="en-US" sz="2400" b="1" dirty="0" smtClean="0">
              <a:latin typeface="+mn-ea"/>
            </a:endParaRPr>
          </a:p>
          <a:p>
            <a:pPr algn="l"/>
            <a:r>
              <a:rPr lang="zh-CN" altLang="en-US" sz="2400" b="1" dirty="0" smtClean="0">
                <a:latin typeface="+mn-ea"/>
              </a:rPr>
              <a:t>5、支持水平扩展。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1155" y="3001010"/>
            <a:ext cx="337375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latin typeface="+mn-ea"/>
              </a:rPr>
              <a:t>要点：</a:t>
            </a:r>
            <a:endParaRPr lang="zh-CN" altLang="en-US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1、数据重要性（不丢失）；</a:t>
            </a:r>
            <a:endParaRPr lang="zh-CN" altLang="en-US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2、延迟。</a:t>
            </a:r>
            <a:endParaRPr lang="zh-CN" altLang="en-US" sz="24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524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400" dirty="0" smtClean="0">
                <a:latin typeface="+mn-ea"/>
              </a:rPr>
              <a:t>初级设计</a:t>
            </a:r>
            <a:endParaRPr lang="zh-CN" sz="2400" dirty="0" smtClean="0"/>
          </a:p>
        </p:txBody>
      </p:sp>
      <p:sp>
        <p:nvSpPr>
          <p:cNvPr id="2" name="流程图: 可选过程 1"/>
          <p:cNvSpPr/>
          <p:nvPr/>
        </p:nvSpPr>
        <p:spPr>
          <a:xfrm>
            <a:off x="151765" y="2473325"/>
            <a:ext cx="718185" cy="563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79705" y="2785745"/>
            <a:ext cx="2323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64130" y="2305050"/>
            <a:ext cx="3951605" cy="32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                                        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9670" y="2509520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599055" y="2629535"/>
            <a:ext cx="381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                                               解析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286500" y="2113280"/>
            <a:ext cx="1429385" cy="684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7776210" y="1861185"/>
            <a:ext cx="1153160" cy="6007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706870" y="2233295"/>
            <a:ext cx="73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088630" y="2846070"/>
            <a:ext cx="588645" cy="218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8136255" y="4683760"/>
            <a:ext cx="576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00695" y="4299585"/>
            <a:ext cx="600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1"/>
            <a:endCxn id="12" idx="3"/>
          </p:cNvCxnSpPr>
          <p:nvPr/>
        </p:nvCxnSpPr>
        <p:spPr>
          <a:xfrm>
            <a:off x="8088630" y="3939540"/>
            <a:ext cx="588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124825" y="3578860"/>
            <a:ext cx="57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77835" y="4324350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msg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00695" y="3937635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msg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503035" y="4911725"/>
            <a:ext cx="1621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629650" y="3590290"/>
            <a:ext cx="51689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409565" y="4155440"/>
            <a:ext cx="1117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endParaRPr lang="zh-CN" altLang="en-US"/>
          </a:p>
          <a:p>
            <a:r>
              <a:rPr lang="zh-CN" altLang="en-US"/>
              <a:t>推送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99275" y="467169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316595" y="2498090"/>
            <a:ext cx="30480" cy="384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070600" y="2449830"/>
            <a:ext cx="1813560" cy="192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任务完成情况及思路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9750" y="1129030"/>
            <a:ext cx="26041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任务一</a:t>
            </a:r>
            <a:endParaRPr lang="zh-CN" altLang="en-US" sz="2400" b="1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1922145"/>
            <a:ext cx="4559300" cy="1903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260" y="4656455"/>
            <a:ext cx="666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 + JDBC </a:t>
            </a:r>
            <a:r>
              <a:rPr lang="zh-CN" altLang="en-US"/>
              <a:t>实现实体的</a:t>
            </a:r>
            <a:r>
              <a:rPr lang="en-US" altLang="zh-CN"/>
              <a:t>CRUD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2786380"/>
            <a:ext cx="5692140" cy="28911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4575"/>
            <a:ext cx="8229600" cy="201549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消息模型可以分为两种， 队列和发布-订阅式。 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 smtClean="0">
                <a:latin typeface="+mn-ea"/>
              </a:rPr>
              <a:t>队列的处理方式是 一组消费者从服务器读取消息，一条消息只有其中的一个消费者来处理。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 smtClean="0">
                <a:latin typeface="+mn-ea"/>
              </a:rPr>
              <a:t>发布-订阅模型中，消息被广播给所有的消费者，接收到消息的消费者都可以处理此消息。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选用</a:t>
            </a:r>
            <a:r>
              <a:rPr lang="en-US" altLang="zh-CN" sz="2400" dirty="0" smtClean="0">
                <a:latin typeface="+mn-ea"/>
              </a:rPr>
              <a:t>Redis</a:t>
            </a:r>
            <a:r>
              <a:rPr lang="zh-CN" altLang="en-US" sz="2400" dirty="0" smtClean="0">
                <a:latin typeface="+mn-ea"/>
              </a:rPr>
              <a:t>作缓存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Redis 优势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、性能极高：能读的速度是110000次/s,写的速度是81000次/s 。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en-US" sz="1800" dirty="0" smtClean="0">
                <a:latin typeface="+mn-ea"/>
              </a:rPr>
              <a:t>丰富的数据类型：支持二进制案例的 Strings, Lists, Hashes, Sets 及 有序Sets 数据类型操作。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3</a:t>
            </a:r>
            <a:r>
              <a:rPr lang="zh-CN" altLang="en-US" sz="1800" dirty="0" smtClean="0">
                <a:latin typeface="+mn-ea"/>
              </a:rPr>
              <a:t>、原子：Redis的所有操作都是原子性的。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4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en-US" sz="1800" dirty="0" smtClean="0">
                <a:latin typeface="+mn-ea"/>
              </a:rPr>
              <a:t>丰富的特性 – Redis还支持 publish/subscribe, 通知, key 过期等。</a:t>
            </a:r>
            <a:endParaRPr lang="zh-CN" altLang="en-US" sz="1800" dirty="0" smtClean="0">
              <a:latin typeface="+mn-ea"/>
            </a:endParaRPr>
          </a:p>
          <a:p>
            <a:pPr marL="0" algn="l">
              <a:buNone/>
            </a:pPr>
            <a:r>
              <a:rPr lang="en-US" altLang="zh-CN" sz="1800" dirty="0" smtClean="0">
                <a:latin typeface="+mn-ea"/>
              </a:rPr>
              <a:t>5</a:t>
            </a:r>
            <a:r>
              <a:rPr lang="zh-CN" altLang="en-US" sz="1800" dirty="0" smtClean="0">
                <a:latin typeface="+mn-ea"/>
              </a:rPr>
              <a:t>、Redis持久化机制：RDB、AOF。</a:t>
            </a:r>
            <a:endParaRPr lang="zh-CN" altLang="en-US" sz="1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970280"/>
            <a:ext cx="8229600" cy="57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Redis </a:t>
            </a:r>
            <a:r>
              <a:rPr lang="en-US" altLang="zh-CN" sz="2400" dirty="0" smtClean="0">
                <a:latin typeface="+mn-ea"/>
              </a:rPr>
              <a:t>--</a:t>
            </a:r>
            <a:r>
              <a:rPr lang="zh-CN" altLang="en-US" sz="2400" dirty="0" smtClean="0">
                <a:latin typeface="+mn-ea"/>
                <a:sym typeface="+mn-ea"/>
              </a:rPr>
              <a:t>publish/subscribe的尝试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706880"/>
            <a:ext cx="6323965" cy="193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45" y="4027805"/>
            <a:ext cx="72745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者和订阅者都是Redis客户端，Channel则为Redis服务器端，发布者将消息发送到某个的频道，订阅了这个频道的订阅者就能接收到这条消息。Redis的这种发布订阅机制与基于主题的发布订阅类似，Channel相当于主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3305"/>
            <a:ext cx="8229600" cy="553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Redis 发布订阅</a:t>
            </a:r>
            <a:r>
              <a:rPr lang="en-US" altLang="zh-CN" sz="2400" dirty="0" smtClean="0">
                <a:latin typeface="+mn-ea"/>
              </a:rPr>
              <a:t>-2</a:t>
            </a:r>
            <a:r>
              <a:rPr lang="zh-CN" altLang="en-US" sz="2400" dirty="0" smtClean="0">
                <a:latin typeface="+mn-ea"/>
              </a:rPr>
              <a:t>个频道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400" y="1995170"/>
            <a:ext cx="1218565" cy="556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23570" y="2551430"/>
            <a:ext cx="11430" cy="58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9220" y="3192145"/>
            <a:ext cx="2562225" cy="514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2400" y="3790950"/>
            <a:ext cx="258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topic1 : newUserRequest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1390650" y="3192145"/>
            <a:ext cx="0" cy="5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73275" y="3202940"/>
            <a:ext cx="0" cy="53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6275" y="3213100"/>
            <a:ext cx="0" cy="4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910" y="2679700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RequestEntity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2923540" y="2425700"/>
            <a:ext cx="1628140" cy="588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subscriber</a:t>
            </a:r>
            <a:endParaRPr lang="en-US" altLang="zh-CN"/>
          </a:p>
        </p:txBody>
      </p:sp>
      <p:cxnSp>
        <p:nvCxnSpPr>
          <p:cNvPr id="22" name="直接箭头连接符 21"/>
          <p:cNvCxnSpPr>
            <a:endCxn id="21" idx="3"/>
          </p:cNvCxnSpPr>
          <p:nvPr/>
        </p:nvCxnSpPr>
        <p:spPr>
          <a:xfrm flipV="1">
            <a:off x="2409190" y="2855595"/>
            <a:ext cx="75247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553585" y="3865880"/>
            <a:ext cx="258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topic2 : newPushTask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500245" y="3361055"/>
            <a:ext cx="2562225" cy="514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5781675" y="3361055"/>
            <a:ext cx="0" cy="5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64300" y="3371850"/>
            <a:ext cx="0" cy="53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067300" y="3382010"/>
            <a:ext cx="0" cy="4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6420" y="2738755"/>
            <a:ext cx="332740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50480" y="3317240"/>
            <a:ext cx="1628140" cy="588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subscriber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4" idx="3"/>
            <a:endCxn id="29" idx="2"/>
          </p:cNvCxnSpPr>
          <p:nvPr/>
        </p:nvCxnSpPr>
        <p:spPr>
          <a:xfrm flipV="1">
            <a:off x="7062470" y="3539490"/>
            <a:ext cx="58801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2905" y="4700270"/>
            <a:ext cx="60610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实现：</a:t>
            </a:r>
            <a:r>
              <a:rPr lang="zh-CN" altLang="en-US" sz="2400" b="1" dirty="0" smtClean="0">
                <a:latin typeface="+mn-ea"/>
                <a:sym typeface="+mn-ea"/>
              </a:rPr>
              <a:t>SpringMVC+spring-data-redis</a:t>
            </a:r>
            <a:endParaRPr lang="zh-CN" altLang="en-US" sz="2400" b="1"/>
          </a:p>
        </p:txBody>
      </p:sp>
      <p:sp>
        <p:nvSpPr>
          <p:cNvPr id="32" name="矩形 31"/>
          <p:cNvSpPr/>
          <p:nvPr/>
        </p:nvSpPr>
        <p:spPr>
          <a:xfrm>
            <a:off x="5147310" y="2569845"/>
            <a:ext cx="1511935" cy="28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588635" y="2542540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</a:t>
            </a:r>
            <a:endParaRPr lang="en-US" altLang="zh-CN"/>
          </a:p>
        </p:txBody>
      </p:sp>
      <p:cxnSp>
        <p:nvCxnSpPr>
          <p:cNvPr id="35" name="直接箭头连接符 34"/>
          <p:cNvCxnSpPr>
            <a:stCxn id="21" idx="6"/>
            <a:endCxn id="32" idx="1"/>
          </p:cNvCxnSpPr>
          <p:nvPr/>
        </p:nvCxnSpPr>
        <p:spPr>
          <a:xfrm flipV="1">
            <a:off x="4551680" y="2713990"/>
            <a:ext cx="59563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528820" y="2451735"/>
            <a:ext cx="779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4305935" y="294259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publish</a:t>
            </a:r>
            <a:endParaRPr lang="en-US" altLang="zh-CN"/>
          </a:p>
        </p:txBody>
      </p:sp>
      <p:cxnSp>
        <p:nvCxnSpPr>
          <p:cNvPr id="39" name="直接箭头连接符 38"/>
          <p:cNvCxnSpPr>
            <a:stCxn id="32" idx="3"/>
            <a:endCxn id="29" idx="1"/>
          </p:cNvCxnSpPr>
          <p:nvPr/>
        </p:nvCxnSpPr>
        <p:spPr>
          <a:xfrm>
            <a:off x="6659245" y="2713990"/>
            <a:ext cx="1229360" cy="68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021830" y="2833370"/>
            <a:ext cx="64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Redis </a:t>
            </a:r>
            <a:r>
              <a:rPr lang="zh-CN" altLang="en-US" sz="2400" dirty="0" smtClean="0">
                <a:latin typeface="+mn-ea"/>
                <a:sym typeface="+mn-ea"/>
              </a:rPr>
              <a:t>ZSet的尝试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ZSetOperations operations = redisTemplate.opsForZSet();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operations.add("topic2",msg1 , 0);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operations.add("topic2",msg2 , 1);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Set resultSet = operations.rangeByScore("</a:t>
            </a:r>
            <a:r>
              <a:rPr lang="zh-CN" altLang="en-US" sz="1800" dirty="0" smtClean="0">
                <a:latin typeface="+mn-ea"/>
                <a:sym typeface="+mn-ea"/>
              </a:rPr>
              <a:t>topic2</a:t>
            </a:r>
            <a:r>
              <a:rPr lang="zh-CN" altLang="en-US" sz="1800" dirty="0" smtClean="0">
                <a:latin typeface="+mn-ea"/>
              </a:rPr>
              <a:t>", 0d ,1d);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最后选择了redis的list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1、底层实现是双向链表。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2、支持指定从某侧插入和删除，如rightPush()，leftPop()。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2035"/>
            <a:ext cx="8229600" cy="453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最终设计</a:t>
            </a:r>
            <a:endParaRPr lang="en-US" altLang="zh-CN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-90170" y="2473325"/>
            <a:ext cx="747395" cy="563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-84455" y="2773680"/>
            <a:ext cx="184975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09750" y="2305685"/>
            <a:ext cx="3046095" cy="295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                                        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84555" y="2460625"/>
            <a:ext cx="10928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appid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892935" y="2629535"/>
            <a:ext cx="2865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</a:t>
            </a:r>
            <a:r>
              <a:rPr lang="en-US" altLang="zh-CN"/>
              <a:t>appid</a:t>
            </a:r>
            <a:r>
              <a:rPr lang="zh-CN" altLang="en-US"/>
              <a:t>              参数解析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675505" y="2357755"/>
            <a:ext cx="1429385" cy="68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磁盘 17"/>
          <p:cNvSpPr/>
          <p:nvPr/>
        </p:nvSpPr>
        <p:spPr>
          <a:xfrm>
            <a:off x="6115685" y="1861185"/>
            <a:ext cx="1153160" cy="6007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058410" y="2515235"/>
            <a:ext cx="73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842510" y="4903470"/>
            <a:ext cx="343535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49040" y="4155440"/>
            <a:ext cx="1117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endParaRPr lang="zh-CN" altLang="en-US"/>
          </a:p>
          <a:p>
            <a:r>
              <a:rPr lang="zh-CN" altLang="en-US"/>
              <a:t>推送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38750" y="467169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848860" y="2039620"/>
            <a:ext cx="122999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00600" y="1978025"/>
            <a:ext cx="141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requestCode</a:t>
            </a:r>
            <a:endParaRPr lang="en-US" altLang="zh-CN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848860" y="2981325"/>
            <a:ext cx="2533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柱形 41"/>
          <p:cNvSpPr/>
          <p:nvPr/>
        </p:nvSpPr>
        <p:spPr>
          <a:xfrm>
            <a:off x="7419340" y="2785745"/>
            <a:ext cx="1848485" cy="17138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779135" y="2834640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publisher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7933690" y="2883535"/>
            <a:ext cx="95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8692515" y="3409950"/>
            <a:ext cx="330835" cy="795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8704580" y="3690620"/>
            <a:ext cx="330835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704580" y="3948430"/>
            <a:ext cx="354965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852410" y="3426460"/>
            <a:ext cx="330835" cy="795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7864475" y="3707130"/>
            <a:ext cx="330835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7864475" y="3964940"/>
            <a:ext cx="354965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2" idx="3"/>
          </p:cNvCxnSpPr>
          <p:nvPr/>
        </p:nvCxnSpPr>
        <p:spPr>
          <a:xfrm flipH="1" flipV="1">
            <a:off x="8272145" y="4499610"/>
            <a:ext cx="5715" cy="39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2670"/>
            <a:ext cx="8229600" cy="3971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接口设计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http://127.0.0.1:8080/msgpush/register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注册请求，返回User对象(json)。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http://127.0.0.1:8080</a:t>
            </a:r>
            <a:r>
              <a:rPr lang="zh-CN" altLang="en-US" sz="1800" dirty="0" smtClean="0">
                <a:latin typeface="+mn-ea"/>
                <a:sym typeface="+mn-ea"/>
              </a:rPr>
              <a:t>/msgpush/template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添加模板请求,返回-1，代表appid验证失败。验证成功后，返回模板id。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algn="l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http://127.0.0.1:8080</a:t>
            </a:r>
            <a:r>
              <a:rPr lang="zh-CN" altLang="en-US" sz="1800" dirty="0" smtClean="0">
                <a:latin typeface="+mn-ea"/>
                <a:sym typeface="+mn-ea"/>
              </a:rPr>
              <a:t>/msgpush/callback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algn="l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查询请求，返回-1，代表appid验证失败。验证成功后，返回requestCode下所有推送的具体信息。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2670"/>
            <a:ext cx="8229600" cy="4607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接口设计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短信推送请求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http://127.0.0.1:8080/msgpush/phone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ArrayList&lt;String&gt; list = new ArrayList();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list.add("ljh");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list.add("2017-3-27");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list.add("3");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JSONArray jsonArray = JSONArray.fromObject(list);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List&lt;NameValuePair&gt; formparams = new ArrayList&lt;NameValuePair&gt;();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BasicNameValuePair("appid", "10524782571"));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BasicNameValuePair("push", "18827588559</a:t>
            </a:r>
            <a:r>
              <a:rPr lang="en-US" altLang="zh-CN" sz="1400" dirty="0" smtClean="0">
                <a:latin typeface="+mn-ea"/>
                <a:sym typeface="+mn-ea"/>
              </a:rPr>
              <a:t>,</a:t>
            </a:r>
            <a:r>
              <a:rPr lang="zh-CN" altLang="en-US" sz="1400" dirty="0" smtClean="0">
                <a:latin typeface="+mn-ea"/>
                <a:sym typeface="+mn-ea"/>
              </a:rPr>
              <a:t>15773114762"));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BasicNameValuePair("sign", "CVTE"));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BasicNameValuePair("templateId", "1"));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BasicNameValuePair("params", jsonArray.toString()));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BasicNameValuePair("content", ""));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BasicNameValuePair("needReply", "1"));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  <a:sym typeface="+mn-ea"/>
              </a:rPr>
              <a:t>        formparams.add(new BasicNameValuePair("isTongbu", "0"));</a:t>
            </a: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2670"/>
            <a:ext cx="8229600" cy="4607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消息回复</a:t>
            </a:r>
            <a:endParaRPr lang="en-US" altLang="zh-CN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用户推送时，若指定需要回复</a:t>
            </a:r>
            <a:r>
              <a:rPr lang="en-US" altLang="zh-CN" sz="2400" dirty="0" smtClean="0">
                <a:latin typeface="+mn-ea"/>
                <a:sym typeface="+mn-ea"/>
              </a:rPr>
              <a:t>(needReply=1)</a:t>
            </a:r>
            <a:r>
              <a:rPr lang="zh-CN" altLang="en-US" sz="2400" dirty="0" smtClean="0">
                <a:latin typeface="+mn-ea"/>
                <a:sym typeface="+mn-ea"/>
              </a:rPr>
              <a:t>，则给每位接收者生成唯一的回复链接。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http://127.0.0.1:8080/pubsub/room?appid=xxx&amp;requestCode=xx&amp;pushAddress=xxx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例如：18627588559的回复链接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http://</a:t>
            </a:r>
            <a:r>
              <a:rPr lang="zh-CN" altLang="en-US" sz="1800" dirty="0" smtClean="0">
                <a:latin typeface="+mn-ea"/>
                <a:sym typeface="+mn-ea"/>
              </a:rPr>
              <a:t>127.0.0.1</a:t>
            </a:r>
            <a:r>
              <a:rPr lang="zh-CN" altLang="en-US" sz="1800" dirty="0" smtClean="0">
                <a:latin typeface="+mn-ea"/>
                <a:sym typeface="+mn-ea"/>
              </a:rPr>
              <a:t>:8080/pubsub/room?appid=10191291000&amp;requestCode=6&amp;pushAddress=18627588559</a:t>
            </a: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+mn-ea"/>
                <a:sym typeface="+mn-ea"/>
              </a:rPr>
              <a:t>    reply</a:t>
            </a:r>
            <a:r>
              <a:rPr lang="zh-CN" altLang="zh-CN" sz="1400" dirty="0" smtClean="0">
                <a:latin typeface="+mn-ea"/>
                <a:sym typeface="+mn-ea"/>
              </a:rPr>
              <a:t>消息回复</a:t>
            </a:r>
            <a:r>
              <a:rPr lang="en-US" altLang="zh-CN" sz="1400" dirty="0" smtClean="0">
                <a:latin typeface="+mn-ea"/>
                <a:sym typeface="+mn-ea"/>
              </a:rPr>
              <a:t>table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55650" y="4368800"/>
          <a:ext cx="68821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"/>
                <a:gridCol w="723265"/>
                <a:gridCol w="1570990"/>
                <a:gridCol w="1619250"/>
                <a:gridCol w="875030"/>
                <a:gridCol w="904240"/>
                <a:gridCol w="7423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request_code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push_address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text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2670"/>
            <a:ext cx="8229600" cy="435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消息回复</a:t>
            </a:r>
            <a:endParaRPr lang="en-US" altLang="zh-CN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9180"/>
            <a:ext cx="9138920" cy="46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什么是 </a:t>
            </a:r>
            <a:r>
              <a:rPr lang="en-US" altLang="zh-CN" sz="2400" dirty="0" smtClean="0">
                <a:latin typeface="+mn-ea"/>
              </a:rPr>
              <a:t>RESTful ?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REST描述的是在网络中client和server的一种交互形式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Server提供的RESTful API中，URL中只使用名词来指定资源，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用HTTP协议里的动词来实现资源的增删改查，即通过HTTP动词来实现资源的状态转换。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任务三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42670"/>
            <a:ext cx="8229600" cy="3055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不足：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、数据保护与加密。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zh-CN" altLang="en-US" sz="2400" dirty="0" smtClean="0">
                <a:latin typeface="+mn-ea"/>
                <a:sym typeface="+mn-ea"/>
              </a:rPr>
              <a:t>参数验证还比较薄弱。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3</a:t>
            </a:r>
            <a:r>
              <a:rPr lang="zh-CN" altLang="en-US" sz="2400" dirty="0" smtClean="0">
                <a:latin typeface="+mn-ea"/>
                <a:sym typeface="+mn-ea"/>
              </a:rPr>
              <a:t>、同步推送的方式，需要额外的服务器支持。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4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zh-CN" altLang="en-US" sz="2400" dirty="0" smtClean="0">
                <a:latin typeface="+mn-ea"/>
                <a:sym typeface="+mn-ea"/>
              </a:rPr>
              <a:t>推送异常的任务，先存redis内存，不阻塞后续的推送，本次推送结束，再处理，重复3次。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8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  <a:p>
            <a:pPr marL="0" indent="0">
              <a:buNone/>
            </a:pPr>
            <a:endParaRPr lang="zh-CN" altLang="en-US" sz="1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收获及感受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技术上：新技术点的学习。三个任务涉及了很多技术。RESTful设计风格、Spring Boot 、SpringMVC、jpa、mybatis、redis、EasyUI。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代码质量要求的提高。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、系统设计与分析能力的增强。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开发团队氛围的感受。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自我评价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、沉着冷静、自学能力强，能够独立思考和自主解决难题。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虚心接受建议。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持之以恒。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对公司或部门的建议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1、暑期实习的时间，可以适当延长一些。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/>
              <a:t>2、可以组织大学生程序比赛，给学生更多进入公司的机会。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sz="quarter" idx="11"/>
          </p:nvPr>
        </p:nvSpPr>
        <p:spPr bwMode="auto">
          <a:xfrm>
            <a:off x="3240088" y="2244725"/>
            <a:ext cx="2627312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谢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HTTP动词来实现资源的状态转换：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GET    用来获取资源，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POST  用来新建资源（也可以用于更新资源），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PUT    用来更新资源，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DELETE  用来删除资源。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比如：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DELETE http://api.qc.com/v1/friends: 删除某人的好友 （在http parameter指定好友id）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POST   http://api.qc.com/v1/friends: 添加好友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UPDATE http://api.qc.com/v1/profile: 更新个人资料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作者：覃超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链接：https://www.zhihu.com/question/28557115/answer/48094438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来源：知乎</a:t>
            </a:r>
            <a:endParaRPr lang="en-US" altLang="zh-CN" sz="2400" b="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自己的实现：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/>
              <a:t>@RequestMapping(value = "articles", method = RequestMethod.POST)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public Article addArticle(......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@RequestMapping(value = "</a:t>
            </a:r>
            <a:r>
              <a:rPr lang="en-US" altLang="zh-CN" sz="2400" dirty="0" smtClean="0">
                <a:sym typeface="+mn-ea"/>
              </a:rPr>
              <a:t>articles</a:t>
            </a:r>
            <a:r>
              <a:rPr lang="en-US" altLang="zh-CN" sz="2400" dirty="0" smtClean="0"/>
              <a:t>/id={id}", method = RequestMethod.DELETE)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public void deleteArticle(@PathVariable Integer id) {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articleRepository.delete(id);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}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360" y="1273175"/>
            <a:ext cx="8229600" cy="452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为什么要用RESTful结构呢？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777365"/>
            <a:ext cx="5238115" cy="2371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650" y="4279265"/>
            <a:ext cx="67513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RESTful风格的服务，由于可以直接以json或xml为载体承载数据，以HTTP方法为统一接口完成数据操作，客户端的开发不依赖于服务实现的技术，移动终端也可以轻松使用服务。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24"/>
            <a:ext cx="8229600" cy="38478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完成情况</a:t>
            </a: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Spring Boot </a:t>
            </a:r>
            <a:r>
              <a:rPr lang="zh-CN" altLang="en-US" sz="2400" dirty="0" smtClean="0"/>
              <a:t>微框架，学习配置了工程环境；完成对文章实体类的</a:t>
            </a:r>
            <a:r>
              <a:rPr lang="en-US" altLang="zh-CN" sz="2400" dirty="0" smtClean="0"/>
              <a:t>CRUD</a:t>
            </a:r>
            <a:r>
              <a:rPr lang="zh-CN" altLang="en-US" sz="2400" dirty="0" smtClean="0"/>
              <a:t>；理解</a:t>
            </a:r>
            <a:r>
              <a:rPr lang="en-US" altLang="zh-CN" sz="2400" dirty="0" smtClean="0"/>
              <a:t>RESTful</a:t>
            </a:r>
            <a:r>
              <a:rPr lang="zh-CN" altLang="en-US" sz="2400" dirty="0" smtClean="0"/>
              <a:t>设计风格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工具</a:t>
            </a:r>
            <a:r>
              <a:rPr lang="en-US" altLang="zh-CN" sz="2400" dirty="0" smtClean="0"/>
              <a:t>	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数据库：</a:t>
            </a:r>
            <a:r>
              <a:rPr lang="en-US" altLang="zh-CN" sz="2400" dirty="0" smtClean="0"/>
              <a:t>MySQL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IDE : IntelliJ IDEA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JDK 1.8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maven 3.5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93900"/>
            <a:ext cx="4312920" cy="370395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任务完成情况及思路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588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任务二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93204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任务二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1273175"/>
            <a:ext cx="2213610" cy="3848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24300" y="1633220"/>
            <a:ext cx="46018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1、根节点有且仅有一个。</a:t>
            </a:r>
            <a:endParaRPr lang="zh-CN" altLang="en-US"/>
          </a:p>
          <a:p>
            <a:r>
              <a:rPr lang="zh-CN" altLang="en-US"/>
              <a:t>2、每一个节点包含某些属性值。如text。</a:t>
            </a:r>
            <a:endParaRPr lang="zh-CN" altLang="en-US"/>
          </a:p>
          <a:p>
            <a:r>
              <a:rPr lang="zh-CN" altLang="en-US"/>
              <a:t>3、每个节点，有唯一的父节点。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4878</Words>
  <Application>Kingsoft Office WPP</Application>
  <PresentationFormat>全屏显示(16:10)</PresentationFormat>
  <Paragraphs>466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PowerPoint 演示文稿</vt:lpstr>
      <vt:lpstr>任务完成情况及思路</vt:lpstr>
      <vt:lpstr>任务一</vt:lpstr>
      <vt:lpstr>任务一</vt:lpstr>
      <vt:lpstr>任务一</vt:lpstr>
      <vt:lpstr>任务一</vt:lpstr>
      <vt:lpstr>任务完成情况及思路</vt:lpstr>
      <vt:lpstr>任务完成情况及思路</vt:lpstr>
      <vt:lpstr>任务二</vt:lpstr>
      <vt:lpstr>任务完成情况及思路</vt:lpstr>
      <vt:lpstr>任务完成情况及思路</vt:lpstr>
      <vt:lpstr>任务完成情况及思路</vt:lpstr>
      <vt:lpstr>任务完成情况及思路</vt:lpstr>
      <vt:lpstr>任务二</vt:lpstr>
      <vt:lpstr>任务二</vt:lpstr>
      <vt:lpstr>任务二</vt:lpstr>
      <vt:lpstr>任务完成情况及思路</vt:lpstr>
      <vt:lpstr>任务完成情况及思路</vt:lpstr>
      <vt:lpstr>任务完成情况及思路</vt:lpstr>
      <vt:lpstr>任务完成情况及思路</vt:lpstr>
      <vt:lpstr>任务完成情况及思路</vt:lpstr>
      <vt:lpstr>任务完成情况及思路</vt:lpstr>
      <vt:lpstr>任务三</vt:lpstr>
      <vt:lpstr>任务三</vt:lpstr>
      <vt:lpstr>任务三</vt:lpstr>
      <vt:lpstr>任务三</vt:lpstr>
      <vt:lpstr>任务三</vt:lpstr>
      <vt:lpstr>任务三</vt:lpstr>
      <vt:lpstr>任务三</vt:lpstr>
      <vt:lpstr>任务三</vt:lpstr>
      <vt:lpstr>收获及感受</vt:lpstr>
      <vt:lpstr>实习期间的自我评价</vt:lpstr>
      <vt:lpstr>对公司或部门的建议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user</cp:lastModifiedBy>
  <cp:revision>324</cp:revision>
  <dcterms:created xsi:type="dcterms:W3CDTF">2013-02-23T06:29:00Z</dcterms:created>
  <dcterms:modified xsi:type="dcterms:W3CDTF">2017-08-08T10:15:31Z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2052-10.8.0.5422</vt:lpwstr>
  </property>
</Properties>
</file>