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sldIdLst>
    <p:sldId id="257" r:id="rId2"/>
    <p:sldId id="258"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20"/>
    <p:restoredTop sz="94658"/>
  </p:normalViewPr>
  <p:slideViewPr>
    <p:cSldViewPr snapToGrid="0">
      <p:cViewPr varScale="1">
        <p:scale>
          <a:sx n="120" d="100"/>
          <a:sy n="120" d="100"/>
        </p:scale>
        <p:origin x="384"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5610A-17B4-4656-93CF-E1D9982860F7}"/>
              </a:ext>
            </a:extLst>
          </p:cNvPr>
          <p:cNvSpPr>
            <a:spLocks noGrp="1"/>
          </p:cNvSpPr>
          <p:nvPr>
            <p:ph type="ctrTitle"/>
          </p:nvPr>
        </p:nvSpPr>
        <p:spPr>
          <a:xfrm>
            <a:off x="640080" y="1371599"/>
            <a:ext cx="6675120" cy="2951825"/>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451C80B-DFD6-415B-BA5B-E56E510CD12B}"/>
              </a:ext>
            </a:extLst>
          </p:cNvPr>
          <p:cNvSpPr>
            <a:spLocks noGrp="1"/>
          </p:cNvSpPr>
          <p:nvPr>
            <p:ph type="subTitle" idx="1"/>
          </p:nvPr>
        </p:nvSpPr>
        <p:spPr>
          <a:xfrm>
            <a:off x="640080" y="4584879"/>
            <a:ext cx="6675120" cy="1287887"/>
          </a:xfrm>
        </p:spPr>
        <p:txBody>
          <a:bodyPr anchor="b">
            <a:normAutofit/>
          </a:bodyPr>
          <a:lstStyle>
            <a:lvl1pPr marL="0" indent="0" algn="l">
              <a:lnSpc>
                <a:spcPct val="13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67A2065B-06FF-4991-9F8A-4BE25457B479}"/>
              </a:ext>
            </a:extLst>
          </p:cNvPr>
          <p:cNvSpPr>
            <a:spLocks noGrp="1"/>
          </p:cNvSpPr>
          <p:nvPr>
            <p:ph type="dt" sz="half" idx="10"/>
          </p:nvPr>
        </p:nvSpPr>
        <p:spPr/>
        <p:txBody>
          <a:bodyPr/>
          <a:lstStyle/>
          <a:p>
            <a:fld id="{6444479B-705B-4489-957E-7E8A228BDFA0}" type="datetime1">
              <a:rPr lang="en-US" smtClean="0"/>
              <a:t>2/19/25</a:t>
            </a:fld>
            <a:endParaRPr lang="en-US"/>
          </a:p>
        </p:txBody>
      </p:sp>
      <p:sp>
        <p:nvSpPr>
          <p:cNvPr id="5" name="Footer Placeholder 4">
            <a:extLst>
              <a:ext uri="{FF2B5EF4-FFF2-40B4-BE49-F238E27FC236}">
                <a16:creationId xmlns:a16="http://schemas.microsoft.com/office/drawing/2014/main" id="{B20DF2FA-C604-45D8-A633-11D3742EC14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2EE5DA9-2D04-4850-AB9F-BD353816504A}"/>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8377187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E4BB7-3F30-4C31-9BB2-8EC24FC0A1D6}"/>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ECF4134-70F5-4EE6-88BE-49D129630C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19EABC7-C044-44DE-B303-55A0581DA1E8}"/>
              </a:ext>
            </a:extLst>
          </p:cNvPr>
          <p:cNvSpPr>
            <a:spLocks noGrp="1"/>
          </p:cNvSpPr>
          <p:nvPr>
            <p:ph type="dt" sz="half" idx="10"/>
          </p:nvPr>
        </p:nvSpPr>
        <p:spPr/>
        <p:txBody>
          <a:bodyPr/>
          <a:lstStyle/>
          <a:p>
            <a:fld id="{C07B66AD-7C08-490A-ADA4-B47E10FB2407}" type="datetime1">
              <a:rPr lang="en-US" smtClean="0"/>
              <a:t>2/19/25</a:t>
            </a:fld>
            <a:endParaRPr lang="en-US"/>
          </a:p>
        </p:txBody>
      </p:sp>
      <p:sp>
        <p:nvSpPr>
          <p:cNvPr id="5" name="Footer Placeholder 4">
            <a:extLst>
              <a:ext uri="{FF2B5EF4-FFF2-40B4-BE49-F238E27FC236}">
                <a16:creationId xmlns:a16="http://schemas.microsoft.com/office/drawing/2014/main" id="{4D4A63E1-5BC5-402E-9916-BAB84BCF0BB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A2EF915-AF64-4ECC-8B1A-B7E6A89B7917}"/>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0801485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1CB3635-47E1-90D8-B693-DA85A66B3831}"/>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6EB09414-2AA1-4D8E-A00A-C092FBC92D91}"/>
              </a:ext>
            </a:extLst>
          </p:cNvPr>
          <p:cNvSpPr>
            <a:spLocks noGrp="1"/>
          </p:cNvSpPr>
          <p:nvPr>
            <p:ph type="title" orient="vert"/>
          </p:nvPr>
        </p:nvSpPr>
        <p:spPr>
          <a:xfrm>
            <a:off x="9209219" y="640079"/>
            <a:ext cx="1811773" cy="5536884"/>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42C3A78-37C5-46D0-9DF4-CB78AF883C2C}"/>
              </a:ext>
            </a:extLst>
          </p:cNvPr>
          <p:cNvSpPr>
            <a:spLocks noGrp="1"/>
          </p:cNvSpPr>
          <p:nvPr>
            <p:ph type="body" orient="vert" idx="1"/>
          </p:nvPr>
        </p:nvSpPr>
        <p:spPr>
          <a:xfrm>
            <a:off x="640080" y="640080"/>
            <a:ext cx="8412422" cy="553688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9D8705E-925D-4F57-8268-107CE3CF4C45}"/>
              </a:ext>
            </a:extLst>
          </p:cNvPr>
          <p:cNvSpPr>
            <a:spLocks noGrp="1"/>
          </p:cNvSpPr>
          <p:nvPr>
            <p:ph type="dt" sz="half" idx="10"/>
          </p:nvPr>
        </p:nvSpPr>
        <p:spPr/>
        <p:txBody>
          <a:bodyPr/>
          <a:lstStyle/>
          <a:p>
            <a:fld id="{05B95027-4255-49E7-9841-CD21BCC99996}" type="datetime1">
              <a:rPr lang="en-US" smtClean="0"/>
              <a:t>2/19/25</a:t>
            </a:fld>
            <a:endParaRPr lang="en-US"/>
          </a:p>
        </p:txBody>
      </p:sp>
      <p:sp>
        <p:nvSpPr>
          <p:cNvPr id="5" name="Footer Placeholder 4">
            <a:extLst>
              <a:ext uri="{FF2B5EF4-FFF2-40B4-BE49-F238E27FC236}">
                <a16:creationId xmlns:a16="http://schemas.microsoft.com/office/drawing/2014/main" id="{50FE207E-070D-4EC8-A44C-21F1815FDAA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15D01D1-C266-4161-A820-C084B980131C}"/>
              </a:ext>
            </a:extLst>
          </p:cNvPr>
          <p:cNvSpPr>
            <a:spLocks noGrp="1"/>
          </p:cNvSpPr>
          <p:nvPr>
            <p:ph type="sldNum" sz="quarter" idx="12"/>
          </p:nvPr>
        </p:nvSpPr>
        <p:spPr/>
        <p:txBody>
          <a:bodyPr/>
          <a:lstStyle/>
          <a:p>
            <a:fld id="{70C12960-6E85-460F-B6E3-5B82CB31AF3D}" type="slidenum">
              <a:rPr lang="en-US" smtClean="0"/>
              <a:t>‹#›</a:t>
            </a:fld>
            <a:endParaRPr lang="en-US"/>
          </a:p>
        </p:txBody>
      </p:sp>
      <p:cxnSp>
        <p:nvCxnSpPr>
          <p:cNvPr id="7" name="Straight Connector 6">
            <a:extLst>
              <a:ext uri="{FF2B5EF4-FFF2-40B4-BE49-F238E27FC236}">
                <a16:creationId xmlns:a16="http://schemas.microsoft.com/office/drawing/2014/main" id="{3230604F-219C-2DEE-830E-27274CC2FE19}"/>
              </a:ext>
              <a:ext uri="{C183D7F6-B498-43B3-948B-1728B52AA6E4}">
                <adec:decorative xmlns:adec="http://schemas.microsoft.com/office/drawing/2017/decorative" val="1"/>
              </a:ext>
            </a:extLst>
          </p:cNvPr>
          <p:cNvCxnSpPr>
            <a:cxnSpLocks/>
          </p:cNvCxnSpPr>
          <p:nvPr/>
        </p:nvCxnSpPr>
        <p:spPr>
          <a:xfrm rot="5400000">
            <a:off x="10872154" y="1192438"/>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99184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8B246-6A68-46BE-9DBD-614FA8CF4E2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3E47706-8D18-4093-A7C1-F30D7543CE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C7C8FC-AAEA-4AB6-9DB5-2503F58F0E69}"/>
              </a:ext>
            </a:extLst>
          </p:cNvPr>
          <p:cNvSpPr>
            <a:spLocks noGrp="1"/>
          </p:cNvSpPr>
          <p:nvPr>
            <p:ph type="dt" sz="half" idx="10"/>
          </p:nvPr>
        </p:nvSpPr>
        <p:spPr/>
        <p:txBody>
          <a:bodyPr/>
          <a:lstStyle/>
          <a:p>
            <a:fld id="{9F89F774-3FA6-43B8-9241-99959C8FD463}" type="datetime1">
              <a:rPr lang="en-US" smtClean="0"/>
              <a:t>2/19/25</a:t>
            </a:fld>
            <a:endParaRPr lang="en-US"/>
          </a:p>
        </p:txBody>
      </p:sp>
      <p:sp>
        <p:nvSpPr>
          <p:cNvPr id="5" name="Footer Placeholder 4">
            <a:extLst>
              <a:ext uri="{FF2B5EF4-FFF2-40B4-BE49-F238E27FC236}">
                <a16:creationId xmlns:a16="http://schemas.microsoft.com/office/drawing/2014/main" id="{E8B1616B-3F08-4869-A522-773C38940F6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E030CE6-9124-4B3A-A912-AE16B5C34003}"/>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33075653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1BB59B6-79B9-97F5-AC3B-DF65899D39D8}"/>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C78885-57B2-4930-BD7D-CBF916EDF1C6}"/>
              </a:ext>
            </a:extLst>
          </p:cNvPr>
          <p:cNvSpPr>
            <a:spLocks noGrp="1"/>
          </p:cNvSpPr>
          <p:nvPr>
            <p:ph type="title"/>
          </p:nvPr>
        </p:nvSpPr>
        <p:spPr>
          <a:xfrm>
            <a:off x="640080" y="1291366"/>
            <a:ext cx="9214884" cy="3159974"/>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BE495E4-2F8B-4CC7-88AC-A312067E60D2}"/>
              </a:ext>
            </a:extLst>
          </p:cNvPr>
          <p:cNvSpPr>
            <a:spLocks noGrp="1"/>
          </p:cNvSpPr>
          <p:nvPr>
            <p:ph type="body" idx="1"/>
          </p:nvPr>
        </p:nvSpPr>
        <p:spPr>
          <a:xfrm>
            <a:off x="640080" y="5018567"/>
            <a:ext cx="7907079" cy="1073889"/>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8585CC9-BAD3-4807-90BB-97DA2D6A6BE2}"/>
              </a:ext>
            </a:extLst>
          </p:cNvPr>
          <p:cNvSpPr>
            <a:spLocks noGrp="1"/>
          </p:cNvSpPr>
          <p:nvPr>
            <p:ph type="dt" sz="half" idx="10"/>
          </p:nvPr>
        </p:nvSpPr>
        <p:spPr/>
        <p:txBody>
          <a:bodyPr/>
          <a:lstStyle/>
          <a:p>
            <a:fld id="{F9504452-5DCC-4FE2-A5C9-8A5EF6714D65}" type="datetime1">
              <a:rPr lang="en-US" smtClean="0"/>
              <a:t>2/19/25</a:t>
            </a:fld>
            <a:endParaRPr lang="en-US"/>
          </a:p>
        </p:txBody>
      </p:sp>
      <p:sp>
        <p:nvSpPr>
          <p:cNvPr id="5" name="Footer Placeholder 4">
            <a:extLst>
              <a:ext uri="{FF2B5EF4-FFF2-40B4-BE49-F238E27FC236}">
                <a16:creationId xmlns:a16="http://schemas.microsoft.com/office/drawing/2014/main" id="{5F108CEF-165F-4D7E-9666-5CD0156B497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E0EBC3D-3277-4D34-9F67-71040C21E3B3}"/>
              </a:ext>
            </a:extLst>
          </p:cNvPr>
          <p:cNvSpPr>
            <a:spLocks noGrp="1"/>
          </p:cNvSpPr>
          <p:nvPr>
            <p:ph type="sldNum" sz="quarter" idx="12"/>
          </p:nvPr>
        </p:nvSpPr>
        <p:spPr/>
        <p:txBody>
          <a:bodyPr/>
          <a:lstStyle/>
          <a:p>
            <a:fld id="{70C12960-6E85-460F-B6E3-5B82CB31AF3D}" type="slidenum">
              <a:rPr lang="en-US" smtClean="0"/>
              <a:t>‹#›</a:t>
            </a:fld>
            <a:endParaRPr lang="en-US"/>
          </a:p>
        </p:txBody>
      </p:sp>
      <p:cxnSp>
        <p:nvCxnSpPr>
          <p:cNvPr id="7" name="Straight Connector 6">
            <a:extLst>
              <a:ext uri="{FF2B5EF4-FFF2-40B4-BE49-F238E27FC236}">
                <a16:creationId xmlns:a16="http://schemas.microsoft.com/office/drawing/2014/main" id="{FF05EAE5-4812-F718-6D75-9627884180BF}"/>
              </a:ext>
              <a:ext uri="{C183D7F6-B498-43B3-948B-1728B52AA6E4}">
                <adec:decorative xmlns:adec="http://schemas.microsoft.com/office/drawing/2017/decorative" val="1"/>
              </a:ext>
            </a:extLst>
          </p:cNvPr>
          <p:cNvCxnSpPr>
            <a:cxnSpLocks/>
          </p:cNvCxnSpPr>
          <p:nvPr/>
        </p:nvCxnSpPr>
        <p:spPr>
          <a:xfrm>
            <a:off x="716281" y="4715234"/>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16741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477A4-4D01-45B6-9563-0BF13BA72F7C}"/>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EE17E00-96AC-45F0-82B2-9F601E9B93C2}"/>
              </a:ext>
            </a:extLst>
          </p:cNvPr>
          <p:cNvSpPr>
            <a:spLocks noGrp="1"/>
          </p:cNvSpPr>
          <p:nvPr>
            <p:ph sz="half" idx="1"/>
          </p:nvPr>
        </p:nvSpPr>
        <p:spPr>
          <a:xfrm>
            <a:off x="640080" y="2633472"/>
            <a:ext cx="5212080" cy="35661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2BA30CD-95C0-427B-A571-A7D8A53278F4}"/>
              </a:ext>
            </a:extLst>
          </p:cNvPr>
          <p:cNvSpPr>
            <a:spLocks noGrp="1"/>
          </p:cNvSpPr>
          <p:nvPr>
            <p:ph sz="half" idx="2"/>
          </p:nvPr>
        </p:nvSpPr>
        <p:spPr>
          <a:xfrm>
            <a:off x="6318928" y="2633472"/>
            <a:ext cx="5212080" cy="35661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6F67CAC-53E4-44AF-BEAC-8FFB96F05A86}"/>
              </a:ext>
            </a:extLst>
          </p:cNvPr>
          <p:cNvSpPr>
            <a:spLocks noGrp="1"/>
          </p:cNvSpPr>
          <p:nvPr>
            <p:ph type="dt" sz="half" idx="10"/>
          </p:nvPr>
        </p:nvSpPr>
        <p:spPr/>
        <p:txBody>
          <a:bodyPr/>
          <a:lstStyle/>
          <a:p>
            <a:fld id="{E579ABC2-0180-4F3A-A895-A85BC724D472}" type="datetime1">
              <a:rPr lang="en-US" smtClean="0"/>
              <a:t>2/19/25</a:t>
            </a:fld>
            <a:endParaRPr lang="en-US"/>
          </a:p>
        </p:txBody>
      </p:sp>
      <p:sp>
        <p:nvSpPr>
          <p:cNvPr id="6" name="Footer Placeholder 5">
            <a:extLst>
              <a:ext uri="{FF2B5EF4-FFF2-40B4-BE49-F238E27FC236}">
                <a16:creationId xmlns:a16="http://schemas.microsoft.com/office/drawing/2014/main" id="{083D9F3A-E7F0-45E7-AFA8-0D4A669EC16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C5F008B-58BB-45FF-923F-5909DAB49D34}"/>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4321817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7B549-9E51-42E0-992A-73E775957773}"/>
              </a:ext>
            </a:extLst>
          </p:cNvPr>
          <p:cNvSpPr>
            <a:spLocks noGrp="1"/>
          </p:cNvSpPr>
          <p:nvPr>
            <p:ph type="title"/>
          </p:nvPr>
        </p:nvSpPr>
        <p:spPr>
          <a:xfrm>
            <a:off x="640079" y="1371599"/>
            <a:ext cx="10890929" cy="93975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81A5FDC-7C4B-45FB-8462-E2CE79919F33}"/>
              </a:ext>
            </a:extLst>
          </p:cNvPr>
          <p:cNvSpPr>
            <a:spLocks noGrp="1"/>
          </p:cNvSpPr>
          <p:nvPr>
            <p:ph type="body" idx="1"/>
          </p:nvPr>
        </p:nvSpPr>
        <p:spPr>
          <a:xfrm>
            <a:off x="640079" y="2311352"/>
            <a:ext cx="5212080" cy="69537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D8B686-2E92-45B9-A3D7-9DCAA0C50B36}"/>
              </a:ext>
            </a:extLst>
          </p:cNvPr>
          <p:cNvSpPr>
            <a:spLocks noGrp="1"/>
          </p:cNvSpPr>
          <p:nvPr>
            <p:ph sz="half" idx="2"/>
          </p:nvPr>
        </p:nvSpPr>
        <p:spPr>
          <a:xfrm>
            <a:off x="640079" y="3006725"/>
            <a:ext cx="5212080" cy="31912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6ADB526-4A44-47B6-8D14-93202E590AA7}"/>
              </a:ext>
            </a:extLst>
          </p:cNvPr>
          <p:cNvSpPr>
            <a:spLocks noGrp="1"/>
          </p:cNvSpPr>
          <p:nvPr>
            <p:ph type="body" sz="quarter" idx="3"/>
          </p:nvPr>
        </p:nvSpPr>
        <p:spPr>
          <a:xfrm>
            <a:off x="6318928" y="2311352"/>
            <a:ext cx="5212080" cy="69537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4177CA-5C13-4311-BFD3-B98FBD942DA5}"/>
              </a:ext>
            </a:extLst>
          </p:cNvPr>
          <p:cNvSpPr>
            <a:spLocks noGrp="1"/>
          </p:cNvSpPr>
          <p:nvPr>
            <p:ph sz="quarter" idx="4"/>
          </p:nvPr>
        </p:nvSpPr>
        <p:spPr>
          <a:xfrm>
            <a:off x="6318928" y="3006725"/>
            <a:ext cx="5212080" cy="31912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DEA255A-4CB5-40CA-B756-1AA5E27C20BF}"/>
              </a:ext>
            </a:extLst>
          </p:cNvPr>
          <p:cNvSpPr>
            <a:spLocks noGrp="1"/>
          </p:cNvSpPr>
          <p:nvPr>
            <p:ph type="dt" sz="half" idx="10"/>
          </p:nvPr>
        </p:nvSpPr>
        <p:spPr/>
        <p:txBody>
          <a:bodyPr/>
          <a:lstStyle/>
          <a:p>
            <a:fld id="{6AEEA9BA-4E8F-439E-BEA4-91FBA01E3F5F}" type="datetime1">
              <a:rPr lang="en-US" smtClean="0"/>
              <a:t>2/19/25</a:t>
            </a:fld>
            <a:endParaRPr lang="en-US"/>
          </a:p>
        </p:txBody>
      </p:sp>
      <p:sp>
        <p:nvSpPr>
          <p:cNvPr id="8" name="Footer Placeholder 7">
            <a:extLst>
              <a:ext uri="{FF2B5EF4-FFF2-40B4-BE49-F238E27FC236}">
                <a16:creationId xmlns:a16="http://schemas.microsoft.com/office/drawing/2014/main" id="{FF3072C4-10F1-49B8-B0BF-69204EDDCFAE}"/>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4A5ACC97-44C1-4887-909B-E6732D3C1FFE}"/>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38337275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7D313-943A-47E0-8A7A-DFFBCC297AB7}"/>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23AC25A7-81C8-4AA1-AD9F-C78A451FDE2E}"/>
              </a:ext>
            </a:extLst>
          </p:cNvPr>
          <p:cNvSpPr>
            <a:spLocks noGrp="1"/>
          </p:cNvSpPr>
          <p:nvPr>
            <p:ph type="dt" sz="half" idx="10"/>
          </p:nvPr>
        </p:nvSpPr>
        <p:spPr/>
        <p:txBody>
          <a:bodyPr/>
          <a:lstStyle/>
          <a:p>
            <a:fld id="{BE15BF18-0007-481C-AA29-413124BC3EE7}" type="datetime1">
              <a:rPr lang="en-US" smtClean="0"/>
              <a:t>2/19/25</a:t>
            </a:fld>
            <a:endParaRPr lang="en-US"/>
          </a:p>
        </p:txBody>
      </p:sp>
      <p:sp>
        <p:nvSpPr>
          <p:cNvPr id="4" name="Footer Placeholder 3">
            <a:extLst>
              <a:ext uri="{FF2B5EF4-FFF2-40B4-BE49-F238E27FC236}">
                <a16:creationId xmlns:a16="http://schemas.microsoft.com/office/drawing/2014/main" id="{6EF54740-6022-46B2-9C55-B60E9651684F}"/>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089497C9-6B5E-46D6-8FE9-0A5E0CF7F95B}"/>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5305656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149F9F0F-FB8C-5565-247C-BDCC156B5CAF}"/>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92740D3C-270A-401A-810C-2F86BBBB87D4}"/>
              </a:ext>
            </a:extLst>
          </p:cNvPr>
          <p:cNvSpPr>
            <a:spLocks noGrp="1"/>
          </p:cNvSpPr>
          <p:nvPr>
            <p:ph type="dt" sz="half" idx="10"/>
          </p:nvPr>
        </p:nvSpPr>
        <p:spPr/>
        <p:txBody>
          <a:bodyPr/>
          <a:lstStyle/>
          <a:p>
            <a:fld id="{09BE9870-3748-43AD-B547-02A075CB4A1D}" type="datetime1">
              <a:rPr lang="en-US" smtClean="0"/>
              <a:t>2/19/25</a:t>
            </a:fld>
            <a:endParaRPr lang="en-US"/>
          </a:p>
        </p:txBody>
      </p:sp>
      <p:sp>
        <p:nvSpPr>
          <p:cNvPr id="3" name="Footer Placeholder 2">
            <a:extLst>
              <a:ext uri="{FF2B5EF4-FFF2-40B4-BE49-F238E27FC236}">
                <a16:creationId xmlns:a16="http://schemas.microsoft.com/office/drawing/2014/main" id="{DDCBE9F8-1765-4F36-A4DE-1DB136025AC9}"/>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7790CF9E-A6C6-4873-ADBE-7A2939319E58}"/>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41856421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8CDF8-00AD-4441-A6D5-9D7A659EB6C0}"/>
              </a:ext>
            </a:extLst>
          </p:cNvPr>
          <p:cNvSpPr>
            <a:spLocks noGrp="1"/>
          </p:cNvSpPr>
          <p:nvPr>
            <p:ph type="title"/>
          </p:nvPr>
        </p:nvSpPr>
        <p:spPr>
          <a:xfrm>
            <a:off x="640080" y="1371600"/>
            <a:ext cx="3859397" cy="1451723"/>
          </a:xfrm>
        </p:spPr>
        <p:txBody>
          <a:bodyPr anchor="t">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8C330AF-CB7E-420A-AE8A-E02E90325885}"/>
              </a:ext>
            </a:extLst>
          </p:cNvPr>
          <p:cNvSpPr>
            <a:spLocks noGrp="1"/>
          </p:cNvSpPr>
          <p:nvPr>
            <p:ph idx="1"/>
          </p:nvPr>
        </p:nvSpPr>
        <p:spPr>
          <a:xfrm>
            <a:off x="4936519" y="1031001"/>
            <a:ext cx="6594490" cy="516636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F43257AD-2422-4CDA-9C55-700F4B5BF251}"/>
              </a:ext>
            </a:extLst>
          </p:cNvPr>
          <p:cNvSpPr>
            <a:spLocks noGrp="1"/>
          </p:cNvSpPr>
          <p:nvPr>
            <p:ph type="body" sz="half" idx="2"/>
          </p:nvPr>
        </p:nvSpPr>
        <p:spPr>
          <a:xfrm>
            <a:off x="640080" y="2972168"/>
            <a:ext cx="3859397" cy="322682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1B7454-C1CC-46F2-A6FB-1FE786C48F49}"/>
              </a:ext>
            </a:extLst>
          </p:cNvPr>
          <p:cNvSpPr>
            <a:spLocks noGrp="1"/>
          </p:cNvSpPr>
          <p:nvPr>
            <p:ph type="dt" sz="half" idx="10"/>
          </p:nvPr>
        </p:nvSpPr>
        <p:spPr/>
        <p:txBody>
          <a:bodyPr/>
          <a:lstStyle/>
          <a:p>
            <a:fld id="{558E7897-33C5-4F1A-9307-D068E37F3DC7}" type="datetime1">
              <a:rPr lang="en-US" smtClean="0"/>
              <a:t>2/19/25</a:t>
            </a:fld>
            <a:endParaRPr lang="en-US"/>
          </a:p>
        </p:txBody>
      </p:sp>
      <p:sp>
        <p:nvSpPr>
          <p:cNvPr id="6" name="Footer Placeholder 5">
            <a:extLst>
              <a:ext uri="{FF2B5EF4-FFF2-40B4-BE49-F238E27FC236}">
                <a16:creationId xmlns:a16="http://schemas.microsoft.com/office/drawing/2014/main" id="{49077DBE-6CC7-421B-AB5E-341E20BD922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D6EAB8F-7526-4CDB-B782-FAD8B3E70B0A}"/>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31258189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1647F-5A61-44C9-81DC-331C9AE5DDAE}"/>
              </a:ext>
            </a:extLst>
          </p:cNvPr>
          <p:cNvSpPr>
            <a:spLocks noGrp="1"/>
          </p:cNvSpPr>
          <p:nvPr>
            <p:ph type="title"/>
          </p:nvPr>
        </p:nvSpPr>
        <p:spPr>
          <a:xfrm>
            <a:off x="640080" y="1371600"/>
            <a:ext cx="3859397" cy="1451723"/>
          </a:xfrm>
        </p:spPr>
        <p:txBody>
          <a:bodyPr anchor="t">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1627A0F-F1B8-49BE-A0FF-7FE16E3BDCC1}"/>
              </a:ext>
            </a:extLst>
          </p:cNvPr>
          <p:cNvSpPr>
            <a:spLocks noGrp="1"/>
          </p:cNvSpPr>
          <p:nvPr>
            <p:ph type="pic" idx="1"/>
          </p:nvPr>
        </p:nvSpPr>
        <p:spPr>
          <a:xfrm>
            <a:off x="4937760" y="1033271"/>
            <a:ext cx="6592824" cy="516636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C86D1BD6-1519-4431-9FAF-7D4F4129972C}"/>
              </a:ext>
            </a:extLst>
          </p:cNvPr>
          <p:cNvSpPr>
            <a:spLocks noGrp="1"/>
          </p:cNvSpPr>
          <p:nvPr>
            <p:ph type="body" sz="half" idx="2"/>
          </p:nvPr>
        </p:nvSpPr>
        <p:spPr>
          <a:xfrm>
            <a:off x="640080" y="2972167"/>
            <a:ext cx="3859397" cy="32268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A587A0-353B-42C2-BA96-B1ADEDF642BE}"/>
              </a:ext>
            </a:extLst>
          </p:cNvPr>
          <p:cNvSpPr>
            <a:spLocks noGrp="1"/>
          </p:cNvSpPr>
          <p:nvPr>
            <p:ph type="dt" sz="half" idx="10"/>
          </p:nvPr>
        </p:nvSpPr>
        <p:spPr/>
        <p:txBody>
          <a:bodyPr/>
          <a:lstStyle/>
          <a:p>
            <a:fld id="{82E171BA-CC09-47C8-A6DF-F5C5CB59CEEC}" type="datetime1">
              <a:rPr lang="en-US" smtClean="0"/>
              <a:t>2/19/25</a:t>
            </a:fld>
            <a:endParaRPr lang="en-US"/>
          </a:p>
        </p:txBody>
      </p:sp>
      <p:sp>
        <p:nvSpPr>
          <p:cNvPr id="6" name="Footer Placeholder 5">
            <a:extLst>
              <a:ext uri="{FF2B5EF4-FFF2-40B4-BE49-F238E27FC236}">
                <a16:creationId xmlns:a16="http://schemas.microsoft.com/office/drawing/2014/main" id="{44D5A88E-3957-4B76-B1BE-4164029217B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5F7C5FD-E56A-4C66-8F23-087F95A2FD0E}"/>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8068679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B4E786-7636-4278-8595-D365D28A796A}"/>
              </a:ext>
            </a:extLst>
          </p:cNvPr>
          <p:cNvSpPr>
            <a:spLocks noGrp="1"/>
          </p:cNvSpPr>
          <p:nvPr>
            <p:ph type="title"/>
          </p:nvPr>
        </p:nvSpPr>
        <p:spPr>
          <a:xfrm>
            <a:off x="640079" y="1371601"/>
            <a:ext cx="10890929" cy="109728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EA740849-7059-4C70-992B-5304D2EE9BAB}"/>
              </a:ext>
            </a:extLst>
          </p:cNvPr>
          <p:cNvSpPr>
            <a:spLocks noGrp="1"/>
          </p:cNvSpPr>
          <p:nvPr>
            <p:ph type="body" idx="1"/>
          </p:nvPr>
        </p:nvSpPr>
        <p:spPr>
          <a:xfrm>
            <a:off x="640080" y="2633472"/>
            <a:ext cx="10890928" cy="356616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9FEBF6-CEA6-4332-87B3-697807571C84}"/>
              </a:ext>
            </a:extLst>
          </p:cNvPr>
          <p:cNvSpPr>
            <a:spLocks noGrp="1"/>
          </p:cNvSpPr>
          <p:nvPr>
            <p:ph type="dt" sz="half" idx="2"/>
          </p:nvPr>
        </p:nvSpPr>
        <p:spPr>
          <a:xfrm>
            <a:off x="640080" y="6356350"/>
            <a:ext cx="2743200" cy="365125"/>
          </a:xfrm>
          <a:prstGeom prst="rect">
            <a:avLst/>
          </a:prstGeom>
        </p:spPr>
        <p:txBody>
          <a:bodyPr vert="horz" lIns="91440" tIns="45720" rIns="91440" bIns="45720" rtlCol="0" anchor="ctr"/>
          <a:lstStyle>
            <a:lvl1pPr algn="l">
              <a:defRPr sz="900" b="1" cap="all" spc="300" baseline="0">
                <a:solidFill>
                  <a:schemeClr val="tx1"/>
                </a:solidFill>
              </a:defRPr>
            </a:lvl1pPr>
          </a:lstStyle>
          <a:p>
            <a:fld id="{7DA38F49-B3E2-4BF0-BEC7-C30D34ABBB8D}" type="datetime1">
              <a:rPr lang="en-US" smtClean="0"/>
              <a:t>2/19/25</a:t>
            </a:fld>
            <a:endParaRPr lang="en-US"/>
          </a:p>
        </p:txBody>
      </p:sp>
      <p:sp>
        <p:nvSpPr>
          <p:cNvPr id="5" name="Footer Placeholder 4">
            <a:extLst>
              <a:ext uri="{FF2B5EF4-FFF2-40B4-BE49-F238E27FC236}">
                <a16:creationId xmlns:a16="http://schemas.microsoft.com/office/drawing/2014/main" id="{BC6BAF94-621C-43E1-BA0C-410A6899031B}"/>
              </a:ext>
            </a:extLst>
          </p:cNvPr>
          <p:cNvSpPr>
            <a:spLocks noGrp="1"/>
          </p:cNvSpPr>
          <p:nvPr>
            <p:ph type="ftr" sz="quarter" idx="3"/>
          </p:nvPr>
        </p:nvSpPr>
        <p:spPr>
          <a:xfrm>
            <a:off x="6767622" y="6356350"/>
            <a:ext cx="4040373" cy="365125"/>
          </a:xfrm>
          <a:prstGeom prst="rect">
            <a:avLst/>
          </a:prstGeom>
        </p:spPr>
        <p:txBody>
          <a:bodyPr vert="horz" lIns="91440" tIns="45720" rIns="91440" bIns="45720" rtlCol="0" anchor="ctr"/>
          <a:lstStyle>
            <a:lvl1pPr algn="r">
              <a:defRPr sz="900" b="1" cap="all" spc="300" baseline="0">
                <a:solidFill>
                  <a:schemeClr val="tx1"/>
                </a:solidFill>
              </a:defRPr>
            </a:lvl1pPr>
          </a:lstStyle>
          <a:p>
            <a:r>
              <a:rPr lang="en-US" dirty="0" err="1"/>
              <a:t>Yongao</a:t>
            </a:r>
            <a:r>
              <a:rPr lang="en-US" dirty="0"/>
              <a:t> Hu, MIT </a:t>
            </a:r>
            <a:r>
              <a:rPr lang="en-US" dirty="0" err="1"/>
              <a:t>Jlab</a:t>
            </a:r>
            <a:r>
              <a:rPr lang="en-US" dirty="0"/>
              <a:t> SP 2025</a:t>
            </a:r>
          </a:p>
        </p:txBody>
      </p:sp>
      <p:sp>
        <p:nvSpPr>
          <p:cNvPr id="6" name="Slide Number Placeholder 5">
            <a:extLst>
              <a:ext uri="{FF2B5EF4-FFF2-40B4-BE49-F238E27FC236}">
                <a16:creationId xmlns:a16="http://schemas.microsoft.com/office/drawing/2014/main" id="{137D19E5-9E16-48C9-AAE2-0C70679A8D7B}"/>
              </a:ext>
            </a:extLst>
          </p:cNvPr>
          <p:cNvSpPr>
            <a:spLocks noGrp="1"/>
          </p:cNvSpPr>
          <p:nvPr>
            <p:ph type="sldNum" sz="quarter" idx="4"/>
          </p:nvPr>
        </p:nvSpPr>
        <p:spPr>
          <a:xfrm>
            <a:off x="10807995" y="6356350"/>
            <a:ext cx="723014" cy="365125"/>
          </a:xfrm>
          <a:prstGeom prst="rect">
            <a:avLst/>
          </a:prstGeom>
        </p:spPr>
        <p:txBody>
          <a:bodyPr vert="horz" lIns="91440" tIns="45720" rIns="91440" bIns="45720" rtlCol="0" anchor="ctr"/>
          <a:lstStyle>
            <a:lvl1pPr algn="r">
              <a:defRPr sz="900" b="1" cap="all" spc="300" baseline="0">
                <a:solidFill>
                  <a:schemeClr val="tx1"/>
                </a:solidFill>
              </a:defRPr>
            </a:lvl1pPr>
          </a:lstStyle>
          <a:p>
            <a:fld id="{70C12960-6E85-460F-B6E3-5B82CB31AF3D}" type="slidenum">
              <a:rPr lang="en-US" smtClean="0"/>
              <a:t>‹#›</a:t>
            </a:fld>
            <a:endParaRPr lang="en-US"/>
          </a:p>
        </p:txBody>
      </p:sp>
      <p:cxnSp>
        <p:nvCxnSpPr>
          <p:cNvPr id="9" name="Straight Connector 8">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p:cNvCxnSpPr>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469909"/>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72" r:id="rId6"/>
    <p:sldLayoutId id="2147483667" r:id="rId7"/>
    <p:sldLayoutId id="2147483668" r:id="rId8"/>
    <p:sldLayoutId id="2147483669" r:id="rId9"/>
    <p:sldLayoutId id="2147483671" r:id="rId10"/>
    <p:sldLayoutId id="2147483670" r:id="rId11"/>
  </p:sldLayoutIdLst>
  <p:hf sldNum="0" hdr="0" ftr="0" dt="0"/>
  <p:txStyles>
    <p:titleStyle>
      <a:lvl1pPr algn="l" defTabSz="914400" rtl="0" eaLnBrk="1" latinLnBrk="0" hangingPunct="1">
        <a:lnSpc>
          <a:spcPct val="10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493776" indent="-228600" algn="l" defTabSz="914400" rtl="0" eaLnBrk="1" latinLnBrk="0" hangingPunct="1">
        <a:lnSpc>
          <a:spcPct val="120000"/>
        </a:lnSpc>
        <a:spcBef>
          <a:spcPts val="500"/>
        </a:spcBef>
        <a:buSzPct val="87000"/>
        <a:buFont typeface="Arial" panose="020B06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1051560" indent="-28575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4pPr>
      <a:lvl5pPr marL="1298448"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3.emf"/><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0" name="Rectangle 1039">
            <a:extLst>
              <a:ext uri="{FF2B5EF4-FFF2-40B4-BE49-F238E27FC236}">
                <a16:creationId xmlns:a16="http://schemas.microsoft.com/office/drawing/2014/main" id="{063F27BC-7079-4FF7-8F7C-ABC82FA3C2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89C1D9-5DE5-3DE0-6920-9FBFD3DD64C6}"/>
              </a:ext>
            </a:extLst>
          </p:cNvPr>
          <p:cNvSpPr>
            <a:spLocks noGrp="1"/>
          </p:cNvSpPr>
          <p:nvPr>
            <p:ph type="title"/>
          </p:nvPr>
        </p:nvSpPr>
        <p:spPr>
          <a:xfrm>
            <a:off x="635977" y="256674"/>
            <a:ext cx="4793651" cy="1745000"/>
          </a:xfrm>
        </p:spPr>
        <p:txBody>
          <a:bodyPr vert="horz" lIns="91440" tIns="45720" rIns="91440" bIns="45720" rtlCol="0" anchor="t">
            <a:normAutofit/>
          </a:bodyPr>
          <a:lstStyle/>
          <a:p>
            <a:r>
              <a:rPr lang="en-US" dirty="0"/>
              <a:t>Pendulum Setup</a:t>
            </a:r>
          </a:p>
        </p:txBody>
      </p:sp>
      <p:sp>
        <p:nvSpPr>
          <p:cNvPr id="5" name="TextBox 4">
            <a:extLst>
              <a:ext uri="{FF2B5EF4-FFF2-40B4-BE49-F238E27FC236}">
                <a16:creationId xmlns:a16="http://schemas.microsoft.com/office/drawing/2014/main" id="{5574504F-6A1C-72FB-96C4-16ACB70B9A64}"/>
              </a:ext>
            </a:extLst>
          </p:cNvPr>
          <p:cNvSpPr txBox="1"/>
          <p:nvPr/>
        </p:nvSpPr>
        <p:spPr>
          <a:xfrm>
            <a:off x="6175026" y="1689254"/>
            <a:ext cx="5380997" cy="4926317"/>
          </a:xfrm>
          <a:prstGeom prst="rect">
            <a:avLst/>
          </a:prstGeom>
        </p:spPr>
        <p:txBody>
          <a:bodyPr vert="horz" lIns="91440" tIns="45720" rIns="91440" bIns="45720" rtlCol="0">
            <a:normAutofit/>
          </a:bodyPr>
          <a:lstStyle/>
          <a:p>
            <a:pPr>
              <a:lnSpc>
                <a:spcPct val="110000"/>
              </a:lnSpc>
              <a:spcAft>
                <a:spcPts val="600"/>
              </a:spcAft>
              <a:buSzPct val="87000"/>
            </a:pPr>
            <a:r>
              <a:rPr lang="en-US" sz="1600" dirty="0"/>
              <a:t>Procedure: </a:t>
            </a:r>
          </a:p>
          <a:p>
            <a:pPr marL="342900" indent="-342900">
              <a:lnSpc>
                <a:spcPct val="110000"/>
              </a:lnSpc>
              <a:spcAft>
                <a:spcPts val="600"/>
              </a:spcAft>
              <a:buSzPct val="87000"/>
              <a:buFont typeface="+mj-lt"/>
              <a:buAutoNum type="arabicPeriod"/>
            </a:pPr>
            <a:r>
              <a:rPr lang="en-US" sz="1600" dirty="0"/>
              <a:t>Measure the width and the height of the door</a:t>
            </a:r>
          </a:p>
          <a:p>
            <a:pPr marL="342900" indent="-342900">
              <a:lnSpc>
                <a:spcPct val="110000"/>
              </a:lnSpc>
              <a:spcAft>
                <a:spcPts val="600"/>
              </a:spcAft>
              <a:buSzPct val="87000"/>
              <a:buFont typeface="+mj-lt"/>
              <a:buAutoNum type="arabicPeriod"/>
            </a:pPr>
            <a:r>
              <a:rPr lang="en-US" sz="1600" dirty="0"/>
              <a:t>Tie the string to the full water-bottle. </a:t>
            </a:r>
          </a:p>
          <a:p>
            <a:pPr marL="342900" indent="-342900">
              <a:lnSpc>
                <a:spcPct val="110000"/>
              </a:lnSpc>
              <a:spcAft>
                <a:spcPts val="600"/>
              </a:spcAft>
              <a:buSzPct val="87000"/>
              <a:buFont typeface="+mj-lt"/>
              <a:buAutoNum type="arabicPeriod"/>
            </a:pPr>
            <a:r>
              <a:rPr lang="en-US" sz="1600" dirty="0"/>
              <a:t>Tie the other end of the string to the hinge of the door</a:t>
            </a:r>
          </a:p>
          <a:p>
            <a:pPr marL="342900" indent="-342900">
              <a:lnSpc>
                <a:spcPct val="110000"/>
              </a:lnSpc>
              <a:spcAft>
                <a:spcPts val="600"/>
              </a:spcAft>
              <a:buSzPct val="87000"/>
              <a:buFont typeface="+mj-lt"/>
              <a:buAutoNum type="arabicPeriod"/>
            </a:pPr>
            <a:r>
              <a:rPr lang="en-US" sz="1600" dirty="0"/>
              <a:t>Perturb the pendulum and take a video</a:t>
            </a:r>
          </a:p>
          <a:p>
            <a:pPr marL="342900" indent="-342900">
              <a:lnSpc>
                <a:spcPct val="110000"/>
              </a:lnSpc>
              <a:spcAft>
                <a:spcPts val="600"/>
              </a:spcAft>
              <a:buSzPct val="87000"/>
              <a:buFont typeface="+mj-lt"/>
              <a:buAutoNum type="arabicPeriod"/>
            </a:pPr>
            <a:r>
              <a:rPr lang="en-US" sz="1600" dirty="0"/>
              <a:t>Import the video into Tracker</a:t>
            </a:r>
          </a:p>
          <a:p>
            <a:pPr marL="342900" indent="-342900">
              <a:lnSpc>
                <a:spcPct val="110000"/>
              </a:lnSpc>
              <a:spcAft>
                <a:spcPts val="600"/>
              </a:spcAft>
              <a:buSzPct val="87000"/>
              <a:buFont typeface="+mj-lt"/>
              <a:buAutoNum type="arabicPeriod"/>
            </a:pPr>
            <a:r>
              <a:rPr lang="en-US" sz="1600" dirty="0"/>
              <a:t>Adjust the perspective using the door rectangle frame</a:t>
            </a:r>
          </a:p>
          <a:p>
            <a:pPr marL="342900" indent="-342900">
              <a:lnSpc>
                <a:spcPct val="110000"/>
              </a:lnSpc>
              <a:spcAft>
                <a:spcPts val="600"/>
              </a:spcAft>
              <a:buSzPct val="87000"/>
              <a:buFont typeface="+mj-lt"/>
              <a:buAutoNum type="arabicPeriod"/>
            </a:pPr>
            <a:r>
              <a:rPr lang="en-US" sz="1600" dirty="0"/>
              <a:t>Calibrate the length using the height of the door</a:t>
            </a:r>
          </a:p>
          <a:p>
            <a:pPr marL="342900" indent="-342900">
              <a:lnSpc>
                <a:spcPct val="110000"/>
              </a:lnSpc>
              <a:spcAft>
                <a:spcPts val="600"/>
              </a:spcAft>
              <a:buSzPct val="87000"/>
              <a:buFont typeface="+mj-lt"/>
              <a:buAutoNum type="arabicPeriod"/>
            </a:pPr>
            <a:r>
              <a:rPr lang="en-US" sz="1600" dirty="0"/>
              <a:t>Measure the string length, add half of length of the cylindrical bottle for center of mass</a:t>
            </a:r>
          </a:p>
          <a:p>
            <a:pPr marL="342900" indent="-342900">
              <a:lnSpc>
                <a:spcPct val="110000"/>
              </a:lnSpc>
              <a:spcAft>
                <a:spcPts val="600"/>
              </a:spcAft>
              <a:buSzPct val="87000"/>
              <a:buFont typeface="+mj-lt"/>
              <a:buAutoNum type="arabicPeriod"/>
            </a:pPr>
            <a:r>
              <a:rPr lang="en-US" sz="1600" dirty="0"/>
              <a:t>Track the movement of the bottle</a:t>
            </a:r>
          </a:p>
          <a:p>
            <a:pPr marL="342900" indent="-342900">
              <a:lnSpc>
                <a:spcPct val="110000"/>
              </a:lnSpc>
              <a:spcAft>
                <a:spcPts val="600"/>
              </a:spcAft>
              <a:buSzPct val="87000"/>
              <a:buFont typeface="+mj-lt"/>
              <a:buAutoNum type="arabicPeriod"/>
            </a:pPr>
            <a:r>
              <a:rPr lang="en-US" sz="1600" dirty="0"/>
              <a:t>Fit a damped oscillation to the t-x graph</a:t>
            </a:r>
          </a:p>
          <a:p>
            <a:pPr marL="342900" indent="-342900">
              <a:lnSpc>
                <a:spcPct val="110000"/>
              </a:lnSpc>
              <a:spcAft>
                <a:spcPts val="600"/>
              </a:spcAft>
              <a:buSzPct val="87000"/>
              <a:buFont typeface="+mj-lt"/>
              <a:buAutoNum type="arabicPeriod"/>
            </a:pPr>
            <a:r>
              <a:rPr lang="en-US" sz="1600" dirty="0"/>
              <a:t>Repeat the measurement</a:t>
            </a:r>
          </a:p>
          <a:p>
            <a:pPr marL="342900" indent="-342900">
              <a:lnSpc>
                <a:spcPct val="110000"/>
              </a:lnSpc>
              <a:spcAft>
                <a:spcPts val="600"/>
              </a:spcAft>
              <a:buSzPct val="87000"/>
              <a:buFont typeface="+mj-lt"/>
              <a:buAutoNum type="arabicPeriod"/>
            </a:pPr>
            <a:r>
              <a:rPr lang="en-US" sz="1600" dirty="0"/>
              <a:t>Repeat 3-11 for 2 different lengths</a:t>
            </a:r>
          </a:p>
          <a:p>
            <a:pPr marL="342900" indent="-342900">
              <a:lnSpc>
                <a:spcPct val="110000"/>
              </a:lnSpc>
              <a:spcAft>
                <a:spcPts val="600"/>
              </a:spcAft>
              <a:buSzPct val="87000"/>
              <a:buFont typeface="+mj-lt"/>
              <a:buAutoNum type="arabicPeriod"/>
            </a:pPr>
            <a:endParaRPr lang="en-US" sz="1600" dirty="0"/>
          </a:p>
        </p:txBody>
      </p:sp>
      <p:pic>
        <p:nvPicPr>
          <p:cNvPr id="1026" name="Picture 2">
            <a:extLst>
              <a:ext uri="{FF2B5EF4-FFF2-40B4-BE49-F238E27FC236}">
                <a16:creationId xmlns:a16="http://schemas.microsoft.com/office/drawing/2014/main" id="{C4119BEA-9553-63DE-21A7-7BA45845A37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174459" y="1689254"/>
            <a:ext cx="2799762" cy="460866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F10555DD-8BBC-6BC7-FD0C-244CC69ECF2F}"/>
              </a:ext>
            </a:extLst>
          </p:cNvPr>
          <p:cNvPicPr>
            <a:picLocks noChangeAspect="1"/>
          </p:cNvPicPr>
          <p:nvPr/>
        </p:nvPicPr>
        <p:blipFill>
          <a:blip r:embed="rId3"/>
          <a:stretch>
            <a:fillRect/>
          </a:stretch>
        </p:blipFill>
        <p:spPr>
          <a:xfrm>
            <a:off x="444707" y="1689254"/>
            <a:ext cx="2500200" cy="4608666"/>
          </a:xfrm>
          <a:prstGeom prst="rect">
            <a:avLst/>
          </a:prstGeom>
        </p:spPr>
      </p:pic>
      <p:cxnSp>
        <p:nvCxnSpPr>
          <p:cNvPr id="1041" name="Straight Connector 1040">
            <a:extLst>
              <a:ext uri="{FF2B5EF4-FFF2-40B4-BE49-F238E27FC236}">
                <a16:creationId xmlns:a16="http://schemas.microsoft.com/office/drawing/2014/main" id="{40BBF191-9CC8-4313-B1CA-8DF1A53AE4F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1A3307C9-2F6B-BE9E-24C1-415F50A85AB1}"/>
              </a:ext>
            </a:extLst>
          </p:cNvPr>
          <p:cNvSpPr txBox="1"/>
          <p:nvPr/>
        </p:nvSpPr>
        <p:spPr>
          <a:xfrm>
            <a:off x="6223657" y="97914"/>
            <a:ext cx="5380997" cy="1454439"/>
          </a:xfrm>
          <a:prstGeom prst="rect">
            <a:avLst/>
          </a:prstGeom>
        </p:spPr>
        <p:txBody>
          <a:bodyPr vert="horz" lIns="91440" tIns="45720" rIns="91440" bIns="45720" rtlCol="0">
            <a:noAutofit/>
          </a:bodyPr>
          <a:lstStyle/>
          <a:p>
            <a:pPr>
              <a:lnSpc>
                <a:spcPct val="110000"/>
              </a:lnSpc>
              <a:spcAft>
                <a:spcPts val="600"/>
              </a:spcAft>
              <a:buSzPct val="87000"/>
            </a:pPr>
            <a:r>
              <a:rPr lang="en-US" sz="1600" dirty="0"/>
              <a:t>Apparatus: </a:t>
            </a:r>
          </a:p>
          <a:p>
            <a:pPr>
              <a:lnSpc>
                <a:spcPct val="110000"/>
              </a:lnSpc>
              <a:spcAft>
                <a:spcPts val="600"/>
              </a:spcAft>
              <a:buSzPct val="87000"/>
            </a:pPr>
            <a:r>
              <a:rPr lang="en-US" sz="1600" dirty="0"/>
              <a:t>A 2m wire (from bike), a cylindrical water bottle full of water. The wire is attached to the neck of the water bottle. The other end is tied to the door hinge protruding away from the door. </a:t>
            </a:r>
          </a:p>
        </p:txBody>
      </p:sp>
      <p:sp>
        <p:nvSpPr>
          <p:cNvPr id="8" name="TextBox 7">
            <a:extLst>
              <a:ext uri="{FF2B5EF4-FFF2-40B4-BE49-F238E27FC236}">
                <a16:creationId xmlns:a16="http://schemas.microsoft.com/office/drawing/2014/main" id="{AB08693D-19A0-6BC9-233A-479907766802}"/>
              </a:ext>
            </a:extLst>
          </p:cNvPr>
          <p:cNvSpPr txBox="1"/>
          <p:nvPr/>
        </p:nvSpPr>
        <p:spPr>
          <a:xfrm>
            <a:off x="9898912" y="6513865"/>
            <a:ext cx="2190023" cy="246221"/>
          </a:xfrm>
          <a:prstGeom prst="rect">
            <a:avLst/>
          </a:prstGeom>
          <a:noFill/>
        </p:spPr>
        <p:txBody>
          <a:bodyPr wrap="none" rtlCol="0">
            <a:spAutoFit/>
          </a:bodyPr>
          <a:lstStyle/>
          <a:p>
            <a:r>
              <a:rPr lang="en-US" sz="1000" dirty="0" err="1"/>
              <a:t>Yongao</a:t>
            </a:r>
            <a:r>
              <a:rPr lang="en-US" sz="1000" dirty="0"/>
              <a:t> Hu, 8.13 Junior Lab </a:t>
            </a:r>
            <a:r>
              <a:rPr lang="en-US" sz="1000" dirty="0" err="1"/>
              <a:t>Sp</a:t>
            </a:r>
            <a:r>
              <a:rPr lang="en-US" sz="1000" dirty="0"/>
              <a:t> 2025</a:t>
            </a:r>
          </a:p>
        </p:txBody>
      </p:sp>
    </p:spTree>
    <p:extLst>
      <p:ext uri="{BB962C8B-B14F-4D97-AF65-F5344CB8AC3E}">
        <p14:creationId xmlns:p14="http://schemas.microsoft.com/office/powerpoint/2010/main" val="15445141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3A11A-9FBD-5B64-0D2B-C0AA6943D0F9}"/>
              </a:ext>
            </a:extLst>
          </p:cNvPr>
          <p:cNvSpPr>
            <a:spLocks noGrp="1"/>
          </p:cNvSpPr>
          <p:nvPr>
            <p:ph type="title"/>
          </p:nvPr>
        </p:nvSpPr>
        <p:spPr>
          <a:xfrm>
            <a:off x="640079" y="212652"/>
            <a:ext cx="10890929" cy="1097280"/>
          </a:xfrm>
        </p:spPr>
        <p:txBody>
          <a:bodyPr/>
          <a:lstStyle/>
          <a:p>
            <a:r>
              <a:rPr lang="en-US" dirty="0"/>
              <a:t>Result</a:t>
            </a:r>
          </a:p>
        </p:txBody>
      </p:sp>
      <mc:AlternateContent xmlns:mc="http://schemas.openxmlformats.org/markup-compatibility/2006" xmlns:a14="http://schemas.microsoft.com/office/drawing/2010/main">
        <mc:Choice Requires="a14">
          <p:graphicFrame>
            <p:nvGraphicFramePr>
              <p:cNvPr id="4" name="Content Placeholder 3">
                <a:extLst>
                  <a:ext uri="{FF2B5EF4-FFF2-40B4-BE49-F238E27FC236}">
                    <a16:creationId xmlns:a16="http://schemas.microsoft.com/office/drawing/2014/main" id="{3B021E42-F2AD-C8BA-2E10-DA96D2C1D976}"/>
                  </a:ext>
                </a:extLst>
              </p:cNvPr>
              <p:cNvGraphicFramePr>
                <a:graphicFrameLocks noGrp="1"/>
              </p:cNvGraphicFramePr>
              <p:nvPr>
                <p:ph idx="1"/>
                <p:extLst>
                  <p:ext uri="{D42A27DB-BD31-4B8C-83A1-F6EECF244321}">
                    <p14:modId xmlns:p14="http://schemas.microsoft.com/office/powerpoint/2010/main" val="2877033843"/>
                  </p:ext>
                </p:extLst>
              </p:nvPr>
            </p:nvGraphicFramePr>
            <p:xfrm>
              <a:off x="640079" y="2471092"/>
              <a:ext cx="5080554" cy="2596960"/>
            </p:xfrm>
            <a:graphic>
              <a:graphicData uri="http://schemas.openxmlformats.org/drawingml/2006/table">
                <a:tbl>
                  <a:tblPr firstRow="1" bandRow="1">
                    <a:tableStyleId>{5C22544A-7EE6-4342-B048-85BDC9FD1C3A}</a:tableStyleId>
                  </a:tblPr>
                  <a:tblGrid>
                    <a:gridCol w="2540277">
                      <a:extLst>
                        <a:ext uri="{9D8B030D-6E8A-4147-A177-3AD203B41FA5}">
                          <a16:colId xmlns:a16="http://schemas.microsoft.com/office/drawing/2014/main" val="784886032"/>
                        </a:ext>
                      </a:extLst>
                    </a:gridCol>
                    <a:gridCol w="2540277">
                      <a:extLst>
                        <a:ext uri="{9D8B030D-6E8A-4147-A177-3AD203B41FA5}">
                          <a16:colId xmlns:a16="http://schemas.microsoft.com/office/drawing/2014/main" val="127993458"/>
                        </a:ext>
                      </a:extLst>
                    </a:gridCol>
                  </a:tblGrid>
                  <a:tr h="370840">
                    <a:tc>
                      <a:txBody>
                        <a:bodyPr/>
                        <a:lstStyle/>
                        <a:p>
                          <a:r>
                            <a:rPr lang="en-US" dirty="0"/>
                            <a:t>Length of String (</a:t>
                          </a:r>
                          <a14:m>
                            <m:oMath xmlns:m="http://schemas.openxmlformats.org/officeDocument/2006/math">
                              <m:r>
                                <a:rPr lang="en-US" b="1" i="0" dirty="0" smtClean="0">
                                  <a:latin typeface="Cambria Math" panose="02040503050406030204" pitchFamily="18" charset="0"/>
                                </a:rPr>
                                <m:t>𝐦</m:t>
                              </m:r>
                            </m:oMath>
                          </a14:m>
                          <a:r>
                            <a:rPr lang="en-US" dirty="0"/>
                            <a:t>)</a:t>
                          </a:r>
                        </a:p>
                      </a:txBody>
                      <a:tcPr/>
                    </a:tc>
                    <a:tc>
                      <a:txBody>
                        <a:bodyPr/>
                        <a:lstStyle/>
                        <a:p>
                          <a:pPr/>
                          <a14:m>
                            <m:oMathPara xmlns:m="http://schemas.openxmlformats.org/officeDocument/2006/math">
                              <m:oMathParaPr>
                                <m:jc m:val="centerGroup"/>
                              </m:oMathParaPr>
                              <m:oMath xmlns:m="http://schemas.openxmlformats.org/officeDocument/2006/math">
                                <m:r>
                                  <a:rPr lang="en-US" b="1" i="1" dirty="0" smtClean="0">
                                    <a:latin typeface="Cambria Math" panose="02040503050406030204" pitchFamily="18" charset="0"/>
                                  </a:rPr>
                                  <m:t>𝒈</m:t>
                                </m:r>
                                <m:r>
                                  <a:rPr lang="en-US" b="1" i="1" dirty="0" smtClean="0">
                                    <a:latin typeface="Cambria Math" panose="02040503050406030204" pitchFamily="18" charset="0"/>
                                  </a:rPr>
                                  <m:t> (</m:t>
                                </m:r>
                                <m:r>
                                  <a:rPr lang="en-US" b="1" i="0" dirty="0" smtClean="0">
                                    <a:latin typeface="Cambria Math" panose="02040503050406030204" pitchFamily="18" charset="0"/>
                                  </a:rPr>
                                  <m:t>𝐦</m:t>
                                </m:r>
                                <m:r>
                                  <a:rPr lang="en-US" b="1" i="0" dirty="0" smtClean="0">
                                    <a:latin typeface="Cambria Math" panose="02040503050406030204" pitchFamily="18" charset="0"/>
                                  </a:rPr>
                                  <m:t> </m:t>
                                </m:r>
                                <m:sSup>
                                  <m:sSupPr>
                                    <m:ctrlPr>
                                      <a:rPr lang="en-US" b="1" i="1" dirty="0" smtClean="0">
                                        <a:latin typeface="Cambria Math" panose="02040503050406030204" pitchFamily="18" charset="0"/>
                                      </a:rPr>
                                    </m:ctrlPr>
                                  </m:sSupPr>
                                  <m:e>
                                    <m:r>
                                      <a:rPr lang="en-US" b="1" i="0" dirty="0" smtClean="0">
                                        <a:latin typeface="Cambria Math" panose="02040503050406030204" pitchFamily="18" charset="0"/>
                                      </a:rPr>
                                      <m:t>𝐬</m:t>
                                    </m:r>
                                  </m:e>
                                  <m:sup>
                                    <m:r>
                                      <a:rPr lang="en-US" b="1" i="0" dirty="0" smtClean="0">
                                        <a:latin typeface="Cambria Math" panose="02040503050406030204" pitchFamily="18" charset="0"/>
                                      </a:rPr>
                                      <m:t>−</m:t>
                                    </m:r>
                                    <m:r>
                                      <a:rPr lang="en-US" b="1" i="0" dirty="0" smtClean="0">
                                        <a:latin typeface="Cambria Math" panose="02040503050406030204" pitchFamily="18" charset="0"/>
                                      </a:rPr>
                                      <m:t>𝟐</m:t>
                                    </m:r>
                                  </m:sup>
                                </m:sSup>
                                <m:r>
                                  <a:rPr lang="en-US" b="1" i="1" dirty="0" smtClean="0">
                                    <a:latin typeface="Cambria Math" panose="02040503050406030204" pitchFamily="18" charset="0"/>
                                  </a:rPr>
                                  <m:t>)</m:t>
                                </m:r>
                              </m:oMath>
                            </m:oMathPara>
                          </a14:m>
                          <a:endParaRPr lang="en-US" dirty="0"/>
                        </a:p>
                      </a:txBody>
                      <a:tcPr/>
                    </a:tc>
                    <a:extLst>
                      <a:ext uri="{0D108BD9-81ED-4DB2-BD59-A6C34878D82A}">
                        <a16:rowId xmlns:a16="http://schemas.microsoft.com/office/drawing/2014/main" val="2359932025"/>
                      </a:ext>
                    </a:extLst>
                  </a:tr>
                  <a:tr h="370840">
                    <a:tc>
                      <a:txBody>
                        <a:bodyPr/>
                        <a:lstStyle/>
                        <a:p>
                          <a:r>
                            <a:rPr lang="en-US" dirty="0"/>
                            <a:t>1.591</a:t>
                          </a:r>
                        </a:p>
                      </a:txBody>
                      <a:tcPr/>
                    </a:tc>
                    <a:tc>
                      <a:txBody>
                        <a:bodyPr/>
                        <a:lstStyle/>
                        <a:p>
                          <a:r>
                            <a:rPr lang="en-US" sz="1800" b="0" i="0" kern="1200" dirty="0">
                              <a:solidFill>
                                <a:schemeClr val="dk1"/>
                              </a:solidFill>
                              <a:effectLst/>
                              <a:latin typeface="+mn-lt"/>
                              <a:ea typeface="+mn-ea"/>
                              <a:cs typeface="+mn-cs"/>
                            </a:rPr>
                            <a:t>9.88 ± 0.12</a:t>
                          </a:r>
                          <a:endParaRPr lang="en-US" dirty="0"/>
                        </a:p>
                      </a:txBody>
                      <a:tcPr/>
                    </a:tc>
                    <a:extLst>
                      <a:ext uri="{0D108BD9-81ED-4DB2-BD59-A6C34878D82A}">
                        <a16:rowId xmlns:a16="http://schemas.microsoft.com/office/drawing/2014/main" val="2624090786"/>
                      </a:ext>
                    </a:extLst>
                  </a:tr>
                  <a:tr h="370840">
                    <a:tc>
                      <a:txBody>
                        <a:bodyPr/>
                        <a:lstStyle/>
                        <a:p>
                          <a:r>
                            <a:rPr lang="en-US" dirty="0"/>
                            <a:t>1.591</a:t>
                          </a:r>
                        </a:p>
                      </a:txBody>
                      <a:tcPr/>
                    </a:tc>
                    <a:tc>
                      <a:txBody>
                        <a:bodyPr/>
                        <a:lstStyle/>
                        <a:p>
                          <a:r>
                            <a:rPr lang="en-US" sz="1800" b="0" i="0" kern="1200" dirty="0">
                              <a:solidFill>
                                <a:schemeClr val="dk1"/>
                              </a:solidFill>
                              <a:effectLst/>
                              <a:latin typeface="+mn-lt"/>
                              <a:ea typeface="+mn-ea"/>
                              <a:cs typeface="+mn-cs"/>
                            </a:rPr>
                            <a:t>9.85 ± 0.12</a:t>
                          </a:r>
                          <a:endParaRPr lang="en-US" dirty="0"/>
                        </a:p>
                      </a:txBody>
                      <a:tcPr/>
                    </a:tc>
                    <a:extLst>
                      <a:ext uri="{0D108BD9-81ED-4DB2-BD59-A6C34878D82A}">
                        <a16:rowId xmlns:a16="http://schemas.microsoft.com/office/drawing/2014/main" val="1248211854"/>
                      </a:ext>
                    </a:extLst>
                  </a:tr>
                  <a:tr h="370840">
                    <a:tc>
                      <a:txBody>
                        <a:bodyPr/>
                        <a:lstStyle/>
                        <a:p>
                          <a:r>
                            <a:rPr lang="en-US" dirty="0"/>
                            <a:t>1.267</a:t>
                          </a:r>
                        </a:p>
                      </a:txBody>
                      <a:tcPr/>
                    </a:tc>
                    <a:tc>
                      <a:txBody>
                        <a:bodyPr/>
                        <a:lstStyle/>
                        <a:p>
                          <a:r>
                            <a:rPr lang="en-US" sz="1800" b="0" i="0" kern="1200" dirty="0">
                              <a:solidFill>
                                <a:schemeClr val="dk1"/>
                              </a:solidFill>
                              <a:effectLst/>
                              <a:latin typeface="+mn-lt"/>
                              <a:ea typeface="+mn-ea"/>
                              <a:cs typeface="+mn-cs"/>
                            </a:rPr>
                            <a:t>9.77 ± 0.15</a:t>
                          </a:r>
                          <a:endParaRPr lang="en-US" dirty="0"/>
                        </a:p>
                      </a:txBody>
                      <a:tcPr/>
                    </a:tc>
                    <a:extLst>
                      <a:ext uri="{0D108BD9-81ED-4DB2-BD59-A6C34878D82A}">
                        <a16:rowId xmlns:a16="http://schemas.microsoft.com/office/drawing/2014/main" val="3021390743"/>
                      </a:ext>
                    </a:extLst>
                  </a:tr>
                  <a:tr h="370840">
                    <a:tc>
                      <a:txBody>
                        <a:bodyPr/>
                        <a:lstStyle/>
                        <a:p>
                          <a:r>
                            <a:rPr lang="en-US" dirty="0"/>
                            <a:t>1.267</a:t>
                          </a:r>
                        </a:p>
                      </a:txBody>
                      <a:tcPr/>
                    </a:tc>
                    <a:tc>
                      <a:txBody>
                        <a:bodyPr/>
                        <a:lstStyle/>
                        <a:p>
                          <a:r>
                            <a:rPr lang="en-US" sz="1800" b="0" i="0" kern="1200" dirty="0">
                              <a:solidFill>
                                <a:schemeClr val="dk1"/>
                              </a:solidFill>
                              <a:effectLst/>
                              <a:latin typeface="+mn-lt"/>
                              <a:ea typeface="+mn-ea"/>
                              <a:cs typeface="+mn-cs"/>
                            </a:rPr>
                            <a:t>9.90 ± 0.15</a:t>
                          </a:r>
                          <a:endParaRPr lang="en-US" dirty="0"/>
                        </a:p>
                      </a:txBody>
                      <a:tcPr/>
                    </a:tc>
                    <a:extLst>
                      <a:ext uri="{0D108BD9-81ED-4DB2-BD59-A6C34878D82A}">
                        <a16:rowId xmlns:a16="http://schemas.microsoft.com/office/drawing/2014/main" val="3822828458"/>
                      </a:ext>
                    </a:extLst>
                  </a:tr>
                  <a:tr h="370840">
                    <a:tc>
                      <a:txBody>
                        <a:bodyPr/>
                        <a:lstStyle/>
                        <a:p>
                          <a:r>
                            <a:rPr lang="en-US" dirty="0"/>
                            <a:t>0.988</a:t>
                          </a:r>
                        </a:p>
                      </a:txBody>
                      <a:tcPr/>
                    </a:tc>
                    <a:tc>
                      <a:txBody>
                        <a:bodyPr/>
                        <a:lstStyle/>
                        <a:p>
                          <a:r>
                            <a:rPr lang="en-US" sz="1800" b="0" i="0" kern="1200" dirty="0">
                              <a:solidFill>
                                <a:schemeClr val="dk1"/>
                              </a:solidFill>
                              <a:effectLst/>
                              <a:latin typeface="+mn-lt"/>
                              <a:ea typeface="+mn-ea"/>
                              <a:cs typeface="+mn-cs"/>
                            </a:rPr>
                            <a:t>9.80 ± 0.18</a:t>
                          </a:r>
                          <a:endParaRPr lang="en-US" dirty="0"/>
                        </a:p>
                      </a:txBody>
                      <a:tcPr/>
                    </a:tc>
                    <a:extLst>
                      <a:ext uri="{0D108BD9-81ED-4DB2-BD59-A6C34878D82A}">
                        <a16:rowId xmlns:a16="http://schemas.microsoft.com/office/drawing/2014/main" val="3610236828"/>
                      </a:ext>
                    </a:extLst>
                  </a:tr>
                  <a:tr h="370840">
                    <a:tc>
                      <a:txBody>
                        <a:bodyPr/>
                        <a:lstStyle/>
                        <a:p>
                          <a:r>
                            <a:rPr lang="en-US" dirty="0"/>
                            <a:t>0.988</a:t>
                          </a:r>
                        </a:p>
                      </a:txBody>
                      <a:tcPr/>
                    </a:tc>
                    <a:tc>
                      <a:txBody>
                        <a:bodyPr/>
                        <a:lstStyle/>
                        <a:p>
                          <a:r>
                            <a:rPr lang="en-US" sz="1800" b="0" i="0" kern="1200" dirty="0">
                              <a:solidFill>
                                <a:schemeClr val="dk1"/>
                              </a:solidFill>
                              <a:effectLst/>
                              <a:latin typeface="+mn-lt"/>
                              <a:ea typeface="+mn-ea"/>
                              <a:cs typeface="+mn-cs"/>
                            </a:rPr>
                            <a:t>9.70 ± 0.18</a:t>
                          </a:r>
                          <a:endParaRPr lang="en-US" dirty="0"/>
                        </a:p>
                      </a:txBody>
                      <a:tcPr/>
                    </a:tc>
                    <a:extLst>
                      <a:ext uri="{0D108BD9-81ED-4DB2-BD59-A6C34878D82A}">
                        <a16:rowId xmlns:a16="http://schemas.microsoft.com/office/drawing/2014/main" val="4109218022"/>
                      </a:ext>
                    </a:extLst>
                  </a:tr>
                </a:tbl>
              </a:graphicData>
            </a:graphic>
          </p:graphicFrame>
        </mc:Choice>
        <mc:Fallback xmlns="">
          <p:graphicFrame>
            <p:nvGraphicFramePr>
              <p:cNvPr id="4" name="Content Placeholder 3">
                <a:extLst>
                  <a:ext uri="{FF2B5EF4-FFF2-40B4-BE49-F238E27FC236}">
                    <a16:creationId xmlns:a16="http://schemas.microsoft.com/office/drawing/2014/main" id="{3B021E42-F2AD-C8BA-2E10-DA96D2C1D976}"/>
                  </a:ext>
                </a:extLst>
              </p:cNvPr>
              <p:cNvGraphicFramePr>
                <a:graphicFrameLocks noGrp="1"/>
              </p:cNvGraphicFramePr>
              <p:nvPr>
                <p:ph idx="1"/>
                <p:extLst>
                  <p:ext uri="{D42A27DB-BD31-4B8C-83A1-F6EECF244321}">
                    <p14:modId xmlns:p14="http://schemas.microsoft.com/office/powerpoint/2010/main" val="2877033843"/>
                  </p:ext>
                </p:extLst>
              </p:nvPr>
            </p:nvGraphicFramePr>
            <p:xfrm>
              <a:off x="640079" y="2471092"/>
              <a:ext cx="5080554" cy="2596960"/>
            </p:xfrm>
            <a:graphic>
              <a:graphicData uri="http://schemas.openxmlformats.org/drawingml/2006/table">
                <a:tbl>
                  <a:tblPr firstRow="1" bandRow="1">
                    <a:tableStyleId>{5C22544A-7EE6-4342-B048-85BDC9FD1C3A}</a:tableStyleId>
                  </a:tblPr>
                  <a:tblGrid>
                    <a:gridCol w="2540277">
                      <a:extLst>
                        <a:ext uri="{9D8B030D-6E8A-4147-A177-3AD203B41FA5}">
                          <a16:colId xmlns:a16="http://schemas.microsoft.com/office/drawing/2014/main" val="784886032"/>
                        </a:ext>
                      </a:extLst>
                    </a:gridCol>
                    <a:gridCol w="2540277">
                      <a:extLst>
                        <a:ext uri="{9D8B030D-6E8A-4147-A177-3AD203B41FA5}">
                          <a16:colId xmlns:a16="http://schemas.microsoft.com/office/drawing/2014/main" val="127993458"/>
                        </a:ext>
                      </a:extLst>
                    </a:gridCol>
                  </a:tblGrid>
                  <a:tr h="371920">
                    <a:tc>
                      <a:txBody>
                        <a:bodyPr/>
                        <a:lstStyle/>
                        <a:p>
                          <a:endParaRPr lang="en-US"/>
                        </a:p>
                      </a:txBody>
                      <a:tcPr>
                        <a:blipFill>
                          <a:blip r:embed="rId2"/>
                          <a:stretch>
                            <a:fillRect l="-498" t="-6667" r="-100498" b="-606667"/>
                          </a:stretch>
                        </a:blipFill>
                      </a:tcPr>
                    </a:tc>
                    <a:tc>
                      <a:txBody>
                        <a:bodyPr/>
                        <a:lstStyle/>
                        <a:p>
                          <a:endParaRPr lang="en-US"/>
                        </a:p>
                      </a:txBody>
                      <a:tcPr>
                        <a:blipFill>
                          <a:blip r:embed="rId2"/>
                          <a:stretch>
                            <a:fillRect l="-101000" t="-6667" r="-1000" b="-606667"/>
                          </a:stretch>
                        </a:blipFill>
                      </a:tcPr>
                    </a:tc>
                    <a:extLst>
                      <a:ext uri="{0D108BD9-81ED-4DB2-BD59-A6C34878D82A}">
                        <a16:rowId xmlns:a16="http://schemas.microsoft.com/office/drawing/2014/main" val="2359932025"/>
                      </a:ext>
                    </a:extLst>
                  </a:tr>
                  <a:tr h="370840">
                    <a:tc>
                      <a:txBody>
                        <a:bodyPr/>
                        <a:lstStyle/>
                        <a:p>
                          <a:r>
                            <a:rPr lang="en-US" dirty="0"/>
                            <a:t>1.591</a:t>
                          </a:r>
                        </a:p>
                      </a:txBody>
                      <a:tcPr/>
                    </a:tc>
                    <a:tc>
                      <a:txBody>
                        <a:bodyPr/>
                        <a:lstStyle/>
                        <a:p>
                          <a:r>
                            <a:rPr lang="en-US" sz="1800" b="0" i="0" kern="1200" dirty="0">
                              <a:solidFill>
                                <a:schemeClr val="dk1"/>
                              </a:solidFill>
                              <a:effectLst/>
                              <a:latin typeface="+mn-lt"/>
                              <a:ea typeface="+mn-ea"/>
                              <a:cs typeface="+mn-cs"/>
                            </a:rPr>
                            <a:t>9.88 ± 0.12</a:t>
                          </a:r>
                          <a:endParaRPr lang="en-US" dirty="0"/>
                        </a:p>
                      </a:txBody>
                      <a:tcPr/>
                    </a:tc>
                    <a:extLst>
                      <a:ext uri="{0D108BD9-81ED-4DB2-BD59-A6C34878D82A}">
                        <a16:rowId xmlns:a16="http://schemas.microsoft.com/office/drawing/2014/main" val="2624090786"/>
                      </a:ext>
                    </a:extLst>
                  </a:tr>
                  <a:tr h="370840">
                    <a:tc>
                      <a:txBody>
                        <a:bodyPr/>
                        <a:lstStyle/>
                        <a:p>
                          <a:r>
                            <a:rPr lang="en-US" dirty="0"/>
                            <a:t>1.591</a:t>
                          </a:r>
                        </a:p>
                      </a:txBody>
                      <a:tcPr/>
                    </a:tc>
                    <a:tc>
                      <a:txBody>
                        <a:bodyPr/>
                        <a:lstStyle/>
                        <a:p>
                          <a:r>
                            <a:rPr lang="en-US" sz="1800" b="0" i="0" kern="1200" dirty="0">
                              <a:solidFill>
                                <a:schemeClr val="dk1"/>
                              </a:solidFill>
                              <a:effectLst/>
                              <a:latin typeface="+mn-lt"/>
                              <a:ea typeface="+mn-ea"/>
                              <a:cs typeface="+mn-cs"/>
                            </a:rPr>
                            <a:t>9.85 ± 0.12</a:t>
                          </a:r>
                          <a:endParaRPr lang="en-US" dirty="0"/>
                        </a:p>
                      </a:txBody>
                      <a:tcPr/>
                    </a:tc>
                    <a:extLst>
                      <a:ext uri="{0D108BD9-81ED-4DB2-BD59-A6C34878D82A}">
                        <a16:rowId xmlns:a16="http://schemas.microsoft.com/office/drawing/2014/main" val="1248211854"/>
                      </a:ext>
                    </a:extLst>
                  </a:tr>
                  <a:tr h="370840">
                    <a:tc>
                      <a:txBody>
                        <a:bodyPr/>
                        <a:lstStyle/>
                        <a:p>
                          <a:r>
                            <a:rPr lang="en-US" dirty="0"/>
                            <a:t>1.267</a:t>
                          </a:r>
                        </a:p>
                      </a:txBody>
                      <a:tcPr/>
                    </a:tc>
                    <a:tc>
                      <a:txBody>
                        <a:bodyPr/>
                        <a:lstStyle/>
                        <a:p>
                          <a:r>
                            <a:rPr lang="en-US" sz="1800" b="0" i="0" kern="1200" dirty="0">
                              <a:solidFill>
                                <a:schemeClr val="dk1"/>
                              </a:solidFill>
                              <a:effectLst/>
                              <a:latin typeface="+mn-lt"/>
                              <a:ea typeface="+mn-ea"/>
                              <a:cs typeface="+mn-cs"/>
                            </a:rPr>
                            <a:t>9.77 ± 0.15</a:t>
                          </a:r>
                          <a:endParaRPr lang="en-US" dirty="0"/>
                        </a:p>
                      </a:txBody>
                      <a:tcPr/>
                    </a:tc>
                    <a:extLst>
                      <a:ext uri="{0D108BD9-81ED-4DB2-BD59-A6C34878D82A}">
                        <a16:rowId xmlns:a16="http://schemas.microsoft.com/office/drawing/2014/main" val="3021390743"/>
                      </a:ext>
                    </a:extLst>
                  </a:tr>
                  <a:tr h="370840">
                    <a:tc>
                      <a:txBody>
                        <a:bodyPr/>
                        <a:lstStyle/>
                        <a:p>
                          <a:r>
                            <a:rPr lang="en-US" dirty="0"/>
                            <a:t>1.267</a:t>
                          </a:r>
                        </a:p>
                      </a:txBody>
                      <a:tcPr/>
                    </a:tc>
                    <a:tc>
                      <a:txBody>
                        <a:bodyPr/>
                        <a:lstStyle/>
                        <a:p>
                          <a:r>
                            <a:rPr lang="en-US" sz="1800" b="0" i="0" kern="1200" dirty="0">
                              <a:solidFill>
                                <a:schemeClr val="dk1"/>
                              </a:solidFill>
                              <a:effectLst/>
                              <a:latin typeface="+mn-lt"/>
                              <a:ea typeface="+mn-ea"/>
                              <a:cs typeface="+mn-cs"/>
                            </a:rPr>
                            <a:t>9.90 ± 0.15</a:t>
                          </a:r>
                          <a:endParaRPr lang="en-US" dirty="0"/>
                        </a:p>
                      </a:txBody>
                      <a:tcPr/>
                    </a:tc>
                    <a:extLst>
                      <a:ext uri="{0D108BD9-81ED-4DB2-BD59-A6C34878D82A}">
                        <a16:rowId xmlns:a16="http://schemas.microsoft.com/office/drawing/2014/main" val="3822828458"/>
                      </a:ext>
                    </a:extLst>
                  </a:tr>
                  <a:tr h="370840">
                    <a:tc>
                      <a:txBody>
                        <a:bodyPr/>
                        <a:lstStyle/>
                        <a:p>
                          <a:r>
                            <a:rPr lang="en-US" dirty="0"/>
                            <a:t>0.988</a:t>
                          </a:r>
                        </a:p>
                      </a:txBody>
                      <a:tcPr/>
                    </a:tc>
                    <a:tc>
                      <a:txBody>
                        <a:bodyPr/>
                        <a:lstStyle/>
                        <a:p>
                          <a:r>
                            <a:rPr lang="en-US" sz="1800" b="0" i="0" kern="1200" dirty="0">
                              <a:solidFill>
                                <a:schemeClr val="dk1"/>
                              </a:solidFill>
                              <a:effectLst/>
                              <a:latin typeface="+mn-lt"/>
                              <a:ea typeface="+mn-ea"/>
                              <a:cs typeface="+mn-cs"/>
                            </a:rPr>
                            <a:t>9.80 ± 0.18</a:t>
                          </a:r>
                          <a:endParaRPr lang="en-US" dirty="0"/>
                        </a:p>
                      </a:txBody>
                      <a:tcPr/>
                    </a:tc>
                    <a:extLst>
                      <a:ext uri="{0D108BD9-81ED-4DB2-BD59-A6C34878D82A}">
                        <a16:rowId xmlns:a16="http://schemas.microsoft.com/office/drawing/2014/main" val="3610236828"/>
                      </a:ext>
                    </a:extLst>
                  </a:tr>
                  <a:tr h="370840">
                    <a:tc>
                      <a:txBody>
                        <a:bodyPr/>
                        <a:lstStyle/>
                        <a:p>
                          <a:r>
                            <a:rPr lang="en-US" dirty="0"/>
                            <a:t>0.988</a:t>
                          </a:r>
                        </a:p>
                      </a:txBody>
                      <a:tcPr/>
                    </a:tc>
                    <a:tc>
                      <a:txBody>
                        <a:bodyPr/>
                        <a:lstStyle/>
                        <a:p>
                          <a:r>
                            <a:rPr lang="en-US" sz="1800" b="0" i="0" kern="1200" dirty="0">
                              <a:solidFill>
                                <a:schemeClr val="dk1"/>
                              </a:solidFill>
                              <a:effectLst/>
                              <a:latin typeface="+mn-lt"/>
                              <a:ea typeface="+mn-ea"/>
                              <a:cs typeface="+mn-cs"/>
                            </a:rPr>
                            <a:t>9.70 ± 0.18</a:t>
                          </a:r>
                          <a:endParaRPr lang="en-US" dirty="0"/>
                        </a:p>
                      </a:txBody>
                      <a:tcPr/>
                    </a:tc>
                    <a:extLst>
                      <a:ext uri="{0D108BD9-81ED-4DB2-BD59-A6C34878D82A}">
                        <a16:rowId xmlns:a16="http://schemas.microsoft.com/office/drawing/2014/main" val="4109218022"/>
                      </a:ext>
                    </a:extLst>
                  </a:tr>
                </a:tbl>
              </a:graphicData>
            </a:graphic>
          </p:graphicFrame>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69B9FFE9-2BA7-9096-CEF8-F06136333F80}"/>
                  </a:ext>
                </a:extLst>
              </p:cNvPr>
              <p:cNvSpPr txBox="1"/>
              <p:nvPr/>
            </p:nvSpPr>
            <p:spPr>
              <a:xfrm>
                <a:off x="1635482" y="1627363"/>
                <a:ext cx="3089114" cy="5262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e</m:t>
                          </m:r>
                        </m:e>
                        <m:sup>
                          <m:r>
                            <a:rPr lang="en-US" b="0" i="1" smtClean="0">
                              <a:latin typeface="Cambria Math" panose="02040503050406030204" pitchFamily="18" charset="0"/>
                            </a:rPr>
                            <m:t>−</m:t>
                          </m:r>
                          <m:r>
                            <a:rPr lang="en-US" b="0" i="1" smtClean="0">
                              <a:latin typeface="Cambria Math" panose="02040503050406030204" pitchFamily="18" charset="0"/>
                            </a:rPr>
                            <m:t>𝛾</m:t>
                          </m:r>
                          <m:r>
                            <a:rPr lang="en-US" b="0" i="1" smtClean="0">
                              <a:latin typeface="Cambria Math" panose="02040503050406030204" pitchFamily="18" charset="0"/>
                            </a:rPr>
                            <m:t>𝑡</m:t>
                          </m:r>
                        </m:sup>
                      </m:sSup>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cos</m:t>
                          </m:r>
                        </m:fName>
                        <m:e>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2</m:t>
                                  </m:r>
                                  <m:r>
                                    <a:rPr lang="en-US" b="0" i="1" smtClean="0">
                                      <a:latin typeface="Cambria Math" panose="02040503050406030204" pitchFamily="18" charset="0"/>
                                    </a:rPr>
                                    <m:t>𝜋</m:t>
                                  </m:r>
                                </m:num>
                                <m:den>
                                  <m:r>
                                    <a:rPr lang="en-US" b="0" i="1" smtClean="0">
                                      <a:latin typeface="Cambria Math" panose="02040503050406030204" pitchFamily="18" charset="0"/>
                                    </a:rPr>
                                    <m:t>𝑇</m:t>
                                  </m:r>
                                </m:den>
                              </m:f>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𝜙</m:t>
                              </m:r>
                            </m:e>
                          </m:d>
                        </m:e>
                      </m:func>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0</m:t>
                          </m:r>
                        </m:sub>
                      </m:sSub>
                    </m:oMath>
                  </m:oMathPara>
                </a14:m>
                <a:endParaRPr lang="en-US" dirty="0"/>
              </a:p>
            </p:txBody>
          </p:sp>
        </mc:Choice>
        <mc:Fallback xmlns="">
          <p:sp>
            <p:nvSpPr>
              <p:cNvPr id="5" name="TextBox 4">
                <a:extLst>
                  <a:ext uri="{FF2B5EF4-FFF2-40B4-BE49-F238E27FC236}">
                    <a16:creationId xmlns:a16="http://schemas.microsoft.com/office/drawing/2014/main" id="{69B9FFE9-2BA7-9096-CEF8-F06136333F80}"/>
                  </a:ext>
                </a:extLst>
              </p:cNvPr>
              <p:cNvSpPr txBox="1">
                <a:spLocks noRot="1" noChangeAspect="1" noMove="1" noResize="1" noEditPoints="1" noAdjustHandles="1" noChangeArrowheads="1" noChangeShapeType="1" noTextEdit="1"/>
              </p:cNvSpPr>
              <p:nvPr/>
            </p:nvSpPr>
            <p:spPr>
              <a:xfrm>
                <a:off x="1635482" y="1627363"/>
                <a:ext cx="3089114" cy="526298"/>
              </a:xfrm>
              <a:prstGeom prst="rect">
                <a:avLst/>
              </a:prstGeom>
              <a:blipFill>
                <a:blip r:embed="rId3"/>
                <a:stretch>
                  <a:fillRect l="-410" t="-4762" b="-119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30D04F9C-0ACC-77B2-F271-F041748FA572}"/>
                  </a:ext>
                </a:extLst>
              </p:cNvPr>
              <p:cNvSpPr txBox="1"/>
              <p:nvPr/>
            </p:nvSpPr>
            <p:spPr>
              <a:xfrm>
                <a:off x="3888082" y="5414231"/>
                <a:ext cx="4394921" cy="369332"/>
              </a:xfrm>
              <a:prstGeom prst="rect">
                <a:avLst/>
              </a:prstGeom>
              <a:noFill/>
              <a:ln w="28575">
                <a:solidFill>
                  <a:schemeClr val="tx1"/>
                </a:solidFill>
              </a:ln>
            </p:spPr>
            <p:txBody>
              <a:bodyPr wrap="square" rtlCol="0">
                <a:spAutoFit/>
              </a:bodyPr>
              <a:lstStyle/>
              <a:p>
                <a:pPr algn="ctr"/>
                <a:r>
                  <a:rPr lang="en-US" dirty="0"/>
                  <a:t>Result: </a:t>
                </a:r>
                <a14:m>
                  <m:oMath xmlns:m="http://schemas.openxmlformats.org/officeDocument/2006/math">
                    <m:r>
                      <a:rPr lang="en-US" b="0" i="1" smtClean="0">
                        <a:latin typeface="Cambria Math" panose="02040503050406030204" pitchFamily="18" charset="0"/>
                      </a:rPr>
                      <m:t>𝑔</m:t>
                    </m:r>
                    <m:r>
                      <a:rPr lang="en-US" b="0" i="1" smtClean="0">
                        <a:latin typeface="Cambria Math" panose="02040503050406030204" pitchFamily="18" charset="0"/>
                      </a:rPr>
                      <m:t>=9.82±0.03</m:t>
                    </m:r>
                    <m:d>
                      <m:dPr>
                        <m:ctrlPr>
                          <a:rPr lang="en-US" b="0" i="1" smtClean="0">
                            <a:latin typeface="Cambria Math" panose="02040503050406030204" pitchFamily="18" charset="0"/>
                          </a:rPr>
                        </m:ctrlPr>
                      </m:dPr>
                      <m:e>
                        <m:r>
                          <m:rPr>
                            <m:sty m:val="p"/>
                          </m:rPr>
                          <a:rPr lang="en-US" b="0" i="0" smtClean="0">
                            <a:latin typeface="Cambria Math" panose="02040503050406030204" pitchFamily="18" charset="0"/>
                          </a:rPr>
                          <m:t>stat</m:t>
                        </m:r>
                      </m:e>
                    </m:d>
                    <m:r>
                      <a:rPr lang="en-US" b="0" i="1" smtClean="0">
                        <a:latin typeface="Cambria Math" panose="02040503050406030204" pitchFamily="18" charset="0"/>
                      </a:rPr>
                      <m:t>±0.15(</m:t>
                    </m:r>
                    <m:r>
                      <m:rPr>
                        <m:sty m:val="p"/>
                      </m:rPr>
                      <a:rPr lang="en-US" b="0" i="0" smtClean="0">
                        <a:latin typeface="Cambria Math" panose="02040503050406030204" pitchFamily="18" charset="0"/>
                      </a:rPr>
                      <m:t>sys</m:t>
                    </m:r>
                    <m:r>
                      <a:rPr lang="en-US" b="0" i="1" smtClean="0">
                        <a:latin typeface="Cambria Math" panose="02040503050406030204" pitchFamily="18" charset="0"/>
                      </a:rPr>
                      <m:t>)</m:t>
                    </m:r>
                  </m:oMath>
                </a14:m>
                <a:endParaRPr lang="en-US" dirty="0"/>
              </a:p>
            </p:txBody>
          </p:sp>
        </mc:Choice>
        <mc:Fallback xmlns="">
          <p:sp>
            <p:nvSpPr>
              <p:cNvPr id="6" name="TextBox 5">
                <a:extLst>
                  <a:ext uri="{FF2B5EF4-FFF2-40B4-BE49-F238E27FC236}">
                    <a16:creationId xmlns:a16="http://schemas.microsoft.com/office/drawing/2014/main" id="{30D04F9C-0ACC-77B2-F271-F041748FA572}"/>
                  </a:ext>
                </a:extLst>
              </p:cNvPr>
              <p:cNvSpPr txBox="1">
                <a:spLocks noRot="1" noChangeAspect="1" noMove="1" noResize="1" noEditPoints="1" noAdjustHandles="1" noChangeArrowheads="1" noChangeShapeType="1" noTextEdit="1"/>
              </p:cNvSpPr>
              <p:nvPr/>
            </p:nvSpPr>
            <p:spPr>
              <a:xfrm>
                <a:off x="3888082" y="5414231"/>
                <a:ext cx="4394921" cy="369332"/>
              </a:xfrm>
              <a:prstGeom prst="rect">
                <a:avLst/>
              </a:prstGeom>
              <a:blipFill>
                <a:blip r:embed="rId4"/>
                <a:stretch>
                  <a:fillRect t="-3125" b="-18750"/>
                </a:stretch>
              </a:blipFill>
              <a:ln w="28575">
                <a:solidFill>
                  <a:schemeClr val="tx1"/>
                </a:solidFill>
              </a:ln>
            </p:spPr>
            <p:txBody>
              <a:bodyPr/>
              <a:lstStyle/>
              <a:p>
                <a:r>
                  <a:rPr lang="en-US">
                    <a:noFill/>
                  </a:rPr>
                  <a:t> </a:t>
                </a:r>
              </a:p>
            </p:txBody>
          </p:sp>
        </mc:Fallback>
      </mc:AlternateContent>
      <p:pic>
        <p:nvPicPr>
          <p:cNvPr id="8" name="Picture 7">
            <a:extLst>
              <a:ext uri="{FF2B5EF4-FFF2-40B4-BE49-F238E27FC236}">
                <a16:creationId xmlns:a16="http://schemas.microsoft.com/office/drawing/2014/main" id="{021FB2B1-0895-0880-39CE-E664D6D7F9D0}"/>
              </a:ext>
            </a:extLst>
          </p:cNvPr>
          <p:cNvPicPr>
            <a:picLocks noChangeAspect="1"/>
          </p:cNvPicPr>
          <p:nvPr/>
        </p:nvPicPr>
        <p:blipFill>
          <a:blip r:embed="rId5"/>
          <a:stretch>
            <a:fillRect/>
          </a:stretch>
        </p:blipFill>
        <p:spPr>
          <a:xfrm>
            <a:off x="6085543" y="1259103"/>
            <a:ext cx="5713424" cy="3808949"/>
          </a:xfrm>
          <a:prstGeom prst="rect">
            <a:avLst/>
          </a:prstGeom>
        </p:spPr>
      </p:pic>
      <p:sp>
        <p:nvSpPr>
          <p:cNvPr id="9" name="TextBox 8">
            <a:extLst>
              <a:ext uri="{FF2B5EF4-FFF2-40B4-BE49-F238E27FC236}">
                <a16:creationId xmlns:a16="http://schemas.microsoft.com/office/drawing/2014/main" id="{A4C15F04-80DD-AB8F-9405-9B407DC4AC20}"/>
              </a:ext>
            </a:extLst>
          </p:cNvPr>
          <p:cNvSpPr txBox="1"/>
          <p:nvPr/>
        </p:nvSpPr>
        <p:spPr>
          <a:xfrm>
            <a:off x="9898912" y="6513865"/>
            <a:ext cx="2190023" cy="246221"/>
          </a:xfrm>
          <a:prstGeom prst="rect">
            <a:avLst/>
          </a:prstGeom>
          <a:noFill/>
        </p:spPr>
        <p:txBody>
          <a:bodyPr wrap="none" rtlCol="0">
            <a:spAutoFit/>
          </a:bodyPr>
          <a:lstStyle/>
          <a:p>
            <a:r>
              <a:rPr lang="en-US" sz="1000" dirty="0" err="1"/>
              <a:t>Yongao</a:t>
            </a:r>
            <a:r>
              <a:rPr lang="en-US" sz="1000" dirty="0"/>
              <a:t> Hu, 8.13 Junior Lab </a:t>
            </a:r>
            <a:r>
              <a:rPr lang="en-US" sz="1000" dirty="0" err="1"/>
              <a:t>Sp</a:t>
            </a:r>
            <a:r>
              <a:rPr lang="en-US" sz="1000" dirty="0"/>
              <a:t> 2025</a:t>
            </a:r>
          </a:p>
        </p:txBody>
      </p:sp>
    </p:spTree>
    <p:extLst>
      <p:ext uri="{BB962C8B-B14F-4D97-AF65-F5344CB8AC3E}">
        <p14:creationId xmlns:p14="http://schemas.microsoft.com/office/powerpoint/2010/main" val="4094347318"/>
      </p:ext>
    </p:extLst>
  </p:cSld>
  <p:clrMapOvr>
    <a:masterClrMapping/>
  </p:clrMapOvr>
</p:sld>
</file>

<file path=ppt/theme/theme1.xml><?xml version="1.0" encoding="utf-8"?>
<a:theme xmlns:a="http://schemas.openxmlformats.org/drawingml/2006/main" name="DashVTI">
  <a:themeElements>
    <a:clrScheme name="Custom 6">
      <a:dk1>
        <a:sysClr val="windowText" lastClr="000000"/>
      </a:dk1>
      <a:lt1>
        <a:sysClr val="window" lastClr="FFFFFF"/>
      </a:lt1>
      <a:dk2>
        <a:srgbClr val="0D1C3B"/>
      </a:dk2>
      <a:lt2>
        <a:srgbClr val="F5F2F9"/>
      </a:lt2>
      <a:accent1>
        <a:srgbClr val="1973EB"/>
      </a:accent1>
      <a:accent2>
        <a:srgbClr val="25C8A2"/>
      </a:accent2>
      <a:accent3>
        <a:srgbClr val="BF8ED1"/>
      </a:accent3>
      <a:accent4>
        <a:srgbClr val="FE733C"/>
      </a:accent4>
      <a:accent5>
        <a:srgbClr val="FE5A5A"/>
      </a:accent5>
      <a:accent6>
        <a:srgbClr val="1AC16E"/>
      </a:accent6>
      <a:hlink>
        <a:srgbClr val="1AC16E"/>
      </a:hlink>
      <a:folHlink>
        <a:srgbClr val="00B0F0"/>
      </a:folHlink>
    </a:clrScheme>
    <a:fontScheme name="grandview display">
      <a:majorFont>
        <a:latin typeface="Grandview Display"/>
        <a:ea typeface=""/>
        <a:cs typeface=""/>
      </a:majorFont>
      <a:minorFont>
        <a:latin typeface="Grandview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shVTI" id="{0A75137F-CDEB-4E94-A788-9D255EBE1B91}" vid="{DE9A6A09-5855-45A3-8E99-4290ED24057C}"/>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BE4CB3EE-865F-1442-A642-15D77D671669}">
  <we:reference id="e3b93a0b-ccfa-4110-a55c-43ea778c55ae" version="2.0.0.0" store="EXCatalog" storeType="EXCatalog"/>
  <we:alternateReferences>
    <we:reference id="WA200003915" version="2.0.0.0" store="en-US"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113</TotalTime>
  <Words>217</Words>
  <Application>Microsoft Macintosh PowerPoint</Application>
  <PresentationFormat>Widescreen</PresentationFormat>
  <Paragraphs>35</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Cambria Math</vt:lpstr>
      <vt:lpstr>Grandview Display</vt:lpstr>
      <vt:lpstr>DashVTI</vt:lpstr>
      <vt:lpstr>Pendulum Setup</vt:lpstr>
      <vt:lpstr>Result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Yongao Hu</dc:creator>
  <cp:lastModifiedBy>Yongao Hu</cp:lastModifiedBy>
  <cp:revision>3</cp:revision>
  <dcterms:created xsi:type="dcterms:W3CDTF">2025-02-19T19:12:06Z</dcterms:created>
  <dcterms:modified xsi:type="dcterms:W3CDTF">2025-02-19T21:09:16Z</dcterms:modified>
</cp:coreProperties>
</file>