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97" r:id="rId2"/>
    <p:sldMasterId id="2147483728" r:id="rId3"/>
    <p:sldMasterId id="2147483759" r:id="rId4"/>
  </p:sldMasterIdLst>
  <p:notesMasterIdLst>
    <p:notesMasterId r:id="rId55"/>
  </p:notesMasterIdLst>
  <p:handoutMasterIdLst>
    <p:handoutMasterId r:id="rId56"/>
  </p:handoutMasterIdLst>
  <p:sldIdLst>
    <p:sldId id="305" r:id="rId5"/>
    <p:sldId id="306" r:id="rId6"/>
    <p:sldId id="307" r:id="rId7"/>
    <p:sldId id="308" r:id="rId8"/>
    <p:sldId id="309" r:id="rId9"/>
    <p:sldId id="310" r:id="rId10"/>
    <p:sldId id="313" r:id="rId11"/>
    <p:sldId id="311" r:id="rId12"/>
    <p:sldId id="312" r:id="rId13"/>
    <p:sldId id="314" r:id="rId14"/>
    <p:sldId id="315" r:id="rId15"/>
    <p:sldId id="316" r:id="rId16"/>
    <p:sldId id="325" r:id="rId17"/>
    <p:sldId id="326" r:id="rId18"/>
    <p:sldId id="324" r:id="rId19"/>
    <p:sldId id="317" r:id="rId20"/>
    <p:sldId id="327" r:id="rId21"/>
    <p:sldId id="328" r:id="rId22"/>
    <p:sldId id="329" r:id="rId23"/>
    <p:sldId id="322" r:id="rId24"/>
    <p:sldId id="323" r:id="rId25"/>
    <p:sldId id="331" r:id="rId26"/>
    <p:sldId id="332" r:id="rId27"/>
    <p:sldId id="333" r:id="rId28"/>
    <p:sldId id="334" r:id="rId29"/>
    <p:sldId id="335" r:id="rId30"/>
    <p:sldId id="336" r:id="rId31"/>
    <p:sldId id="341" r:id="rId32"/>
    <p:sldId id="342" r:id="rId33"/>
    <p:sldId id="343" r:id="rId34"/>
    <p:sldId id="344" r:id="rId35"/>
    <p:sldId id="345" r:id="rId36"/>
    <p:sldId id="346" r:id="rId37"/>
    <p:sldId id="347" r:id="rId38"/>
    <p:sldId id="350" r:id="rId39"/>
    <p:sldId id="351" r:id="rId40"/>
    <p:sldId id="349" r:id="rId41"/>
    <p:sldId id="348" r:id="rId42"/>
    <p:sldId id="352" r:id="rId43"/>
    <p:sldId id="356" r:id="rId44"/>
    <p:sldId id="355" r:id="rId45"/>
    <p:sldId id="353" r:id="rId46"/>
    <p:sldId id="357" r:id="rId47"/>
    <p:sldId id="358" r:id="rId48"/>
    <p:sldId id="360" r:id="rId49"/>
    <p:sldId id="361" r:id="rId50"/>
    <p:sldId id="362" r:id="rId51"/>
    <p:sldId id="364" r:id="rId52"/>
    <p:sldId id="363" r:id="rId53"/>
    <p:sldId id="36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E1E6"/>
    <a:srgbClr val="B8C2CC"/>
    <a:srgbClr val="40464C"/>
    <a:srgbClr val="AAFF33"/>
    <a:srgbClr val="F2F4F8"/>
    <a:srgbClr val="8B959E"/>
    <a:srgbClr val="626A73"/>
    <a:srgbClr val="212326"/>
    <a:srgbClr val="00AD00"/>
    <a:srgbClr val="004D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p:restoredTop sz="85120"/>
  </p:normalViewPr>
  <p:slideViewPr>
    <p:cSldViewPr snapToGrid="0">
      <p:cViewPr varScale="1">
        <p:scale>
          <a:sx n="136" d="100"/>
          <a:sy n="136" d="100"/>
        </p:scale>
        <p:origin x="904" y="200"/>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93" d="100"/>
          <a:sy n="93" d="100"/>
        </p:scale>
        <p:origin x="407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101180-94AE-A148-0874-34EE0A31BC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5F70E86C-4C4E-1FDA-0154-15C7F2DABF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0CE46-E44A-3247-A43C-11027568704B}" type="datetimeFigureOut">
              <a:rPr lang="en-US" smtClean="0">
                <a:latin typeface="Arial" panose="020B0604020202020204" pitchFamily="34" charset="0"/>
              </a:rPr>
              <a:t>4/21/25</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0F7074C8-EEB7-E76E-099A-D0FB5B9D5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063E9CA0-3796-0BD4-664E-618D04C165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6831F2-AF4E-BB4C-A8EF-42238C76ABA6}"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826333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9D00-1CDF-434B-8F0A-8ED0A64E848E}" type="datetimeFigureOut">
              <a:rPr lang="en-US" smtClean="0"/>
              <a:t>4/21/25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EC296-AA85-584E-8224-F9A9CE703278}" type="slidenum">
              <a:rPr lang="en-US" smtClean="0"/>
              <a:t>‹#›</a:t>
            </a:fld>
            <a:endParaRPr lang="en-US"/>
          </a:p>
        </p:txBody>
      </p:sp>
    </p:spTree>
    <p:extLst>
      <p:ext uri="{BB962C8B-B14F-4D97-AF65-F5344CB8AC3E}">
        <p14:creationId xmlns:p14="http://schemas.microsoft.com/office/powerpoint/2010/main" val="179617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00" dirty="0">
                <a:effectLst/>
                <a:latin typeface="Arial" panose="020B0604020202020204" pitchFamily="34" charset="0"/>
                <a:ea typeface="Calibri" panose="020F0502020204030204" pitchFamily="34" charset="0"/>
                <a:cs typeface="Arial" panose="020B0604020202020204" pitchFamily="34" charset="0"/>
              </a:rPr>
              <a:t>- Today, I will talk about our result in observing the Higgs boson, an important component of the standard model, that accurately describe the world even in the smallest extreme, using the data from the CMS experiment in the Large Hadron Collider</a:t>
            </a:r>
          </a:p>
        </p:txBody>
      </p:sp>
      <p:sp>
        <p:nvSpPr>
          <p:cNvPr id="4" name="Slide Number Placeholder 3"/>
          <p:cNvSpPr>
            <a:spLocks noGrp="1"/>
          </p:cNvSpPr>
          <p:nvPr>
            <p:ph type="sldNum" sz="quarter" idx="5"/>
          </p:nvPr>
        </p:nvSpPr>
        <p:spPr/>
        <p:txBody>
          <a:bodyPr/>
          <a:lstStyle/>
          <a:p>
            <a:fld id="{966EC296-AA85-584E-8224-F9A9CE703278}" type="slidenum">
              <a:rPr lang="en-US" smtClean="0"/>
              <a:t>1</a:t>
            </a:fld>
            <a:endParaRPr lang="en-US"/>
          </a:p>
        </p:txBody>
      </p:sp>
    </p:spTree>
    <p:extLst>
      <p:ext uri="{BB962C8B-B14F-4D97-AF65-F5344CB8AC3E}">
        <p14:creationId xmlns:p14="http://schemas.microsoft.com/office/powerpoint/2010/main" val="198863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Next to it is the Electromagnetic Calorimeter, or ECAL, which measure the momentum and energy of electrons and photons</a:t>
            </a:r>
          </a:p>
        </p:txBody>
      </p:sp>
      <p:sp>
        <p:nvSpPr>
          <p:cNvPr id="4" name="Slide Number Placeholder 3"/>
          <p:cNvSpPr>
            <a:spLocks noGrp="1"/>
          </p:cNvSpPr>
          <p:nvPr>
            <p:ph type="sldNum" sz="quarter" idx="5"/>
          </p:nvPr>
        </p:nvSpPr>
        <p:spPr/>
        <p:txBody>
          <a:bodyPr/>
          <a:lstStyle/>
          <a:p>
            <a:fld id="{966EC296-AA85-584E-8224-F9A9CE703278}" type="slidenum">
              <a:rPr lang="en-US" smtClean="0"/>
              <a:t>17</a:t>
            </a:fld>
            <a:endParaRPr lang="en-US"/>
          </a:p>
        </p:txBody>
      </p:sp>
    </p:spTree>
    <p:extLst>
      <p:ext uri="{BB962C8B-B14F-4D97-AF65-F5344CB8AC3E}">
        <p14:creationId xmlns:p14="http://schemas.microsoft.com/office/powerpoint/2010/main" val="3353293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Then there is the Hadron Calorimeter (HCAL) which measure the momentum and energy of hadrons</a:t>
            </a:r>
          </a:p>
        </p:txBody>
      </p:sp>
      <p:sp>
        <p:nvSpPr>
          <p:cNvPr id="4" name="Slide Number Placeholder 3"/>
          <p:cNvSpPr>
            <a:spLocks noGrp="1"/>
          </p:cNvSpPr>
          <p:nvPr>
            <p:ph type="sldNum" sz="quarter" idx="5"/>
          </p:nvPr>
        </p:nvSpPr>
        <p:spPr/>
        <p:txBody>
          <a:bodyPr/>
          <a:lstStyle/>
          <a:p>
            <a:fld id="{966EC296-AA85-584E-8224-F9A9CE703278}" type="slidenum">
              <a:rPr lang="en-US" smtClean="0"/>
              <a:t>18</a:t>
            </a:fld>
            <a:endParaRPr lang="en-US"/>
          </a:p>
        </p:txBody>
      </p:sp>
    </p:spTree>
    <p:extLst>
      <p:ext uri="{BB962C8B-B14F-4D97-AF65-F5344CB8AC3E}">
        <p14:creationId xmlns:p14="http://schemas.microsoft.com/office/powerpoint/2010/main" val="1979715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Outside of the solenoid is the muon complex, that measure the momentum, energy, and charge of muons</a:t>
            </a:r>
          </a:p>
        </p:txBody>
      </p:sp>
      <p:sp>
        <p:nvSpPr>
          <p:cNvPr id="4" name="Slide Number Placeholder 3"/>
          <p:cNvSpPr>
            <a:spLocks noGrp="1"/>
          </p:cNvSpPr>
          <p:nvPr>
            <p:ph type="sldNum" sz="quarter" idx="5"/>
          </p:nvPr>
        </p:nvSpPr>
        <p:spPr/>
        <p:txBody>
          <a:bodyPr/>
          <a:lstStyle/>
          <a:p>
            <a:fld id="{966EC296-AA85-584E-8224-F9A9CE703278}" type="slidenum">
              <a:rPr lang="en-US" smtClean="0"/>
              <a:t>19</a:t>
            </a:fld>
            <a:endParaRPr lang="en-US"/>
          </a:p>
        </p:txBody>
      </p:sp>
    </p:spTree>
    <p:extLst>
      <p:ext uri="{BB962C8B-B14F-4D97-AF65-F5344CB8AC3E}">
        <p14:creationId xmlns:p14="http://schemas.microsoft.com/office/powerpoint/2010/main" val="329780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limiting </a:t>
            </a:r>
            <a:r>
              <a:rPr lang="en-US" dirty="0" err="1"/>
              <a:t>psudorapidity</a:t>
            </a:r>
            <a:r>
              <a:rPr lang="en-US" dirty="0"/>
              <a:t> of the …</a:t>
            </a:r>
          </a:p>
        </p:txBody>
      </p:sp>
      <p:sp>
        <p:nvSpPr>
          <p:cNvPr id="4" name="Slide Number Placeholder 3"/>
          <p:cNvSpPr>
            <a:spLocks noGrp="1"/>
          </p:cNvSpPr>
          <p:nvPr>
            <p:ph type="sldNum" sz="quarter" idx="5"/>
          </p:nvPr>
        </p:nvSpPr>
        <p:spPr/>
        <p:txBody>
          <a:bodyPr/>
          <a:lstStyle/>
          <a:p>
            <a:fld id="{966EC296-AA85-584E-8224-F9A9CE703278}" type="slidenum">
              <a:rPr lang="en-US" smtClean="0"/>
              <a:t>21</a:t>
            </a:fld>
            <a:endParaRPr lang="en-US"/>
          </a:p>
        </p:txBody>
      </p:sp>
    </p:spTree>
    <p:extLst>
      <p:ext uri="{BB962C8B-B14F-4D97-AF65-F5344CB8AC3E}">
        <p14:creationId xmlns:p14="http://schemas.microsoft.com/office/powerpoint/2010/main" val="1843870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transverse and longitudinal impact parameter, which is defined as the closest approach of the decay track to the primary vertex, the point protons collide, is limited to …</a:t>
            </a:r>
          </a:p>
        </p:txBody>
      </p:sp>
      <p:sp>
        <p:nvSpPr>
          <p:cNvPr id="4" name="Slide Number Placeholder 3"/>
          <p:cNvSpPr>
            <a:spLocks noGrp="1"/>
          </p:cNvSpPr>
          <p:nvPr>
            <p:ph type="sldNum" sz="quarter" idx="5"/>
          </p:nvPr>
        </p:nvSpPr>
        <p:spPr/>
        <p:txBody>
          <a:bodyPr/>
          <a:lstStyle/>
          <a:p>
            <a:fld id="{966EC296-AA85-584E-8224-F9A9CE703278}" type="slidenum">
              <a:rPr lang="en-US" smtClean="0"/>
              <a:t>24</a:t>
            </a:fld>
            <a:endParaRPr lang="en-US"/>
          </a:p>
        </p:txBody>
      </p:sp>
    </p:spTree>
    <p:extLst>
      <p:ext uri="{BB962C8B-B14F-4D97-AF65-F5344CB8AC3E}">
        <p14:creationId xmlns:p14="http://schemas.microsoft.com/office/powerpoint/2010/main" val="3722466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significance of the 3D impact parameter, which is essentially the signal-noise ratio of the 3D impact parameter due to statistical effect is limited to …</a:t>
            </a:r>
          </a:p>
          <a:p>
            <a:r>
              <a:rPr lang="en-US" dirty="0"/>
              <a:t>- This basically measure how certain it is that particles arise further from the primary vertex, which a low number mean all leptons originate from the same point.</a:t>
            </a:r>
          </a:p>
        </p:txBody>
      </p:sp>
      <p:sp>
        <p:nvSpPr>
          <p:cNvPr id="4" name="Slide Number Placeholder 3"/>
          <p:cNvSpPr>
            <a:spLocks noGrp="1"/>
          </p:cNvSpPr>
          <p:nvPr>
            <p:ph type="sldNum" sz="quarter" idx="5"/>
          </p:nvPr>
        </p:nvSpPr>
        <p:spPr/>
        <p:txBody>
          <a:bodyPr/>
          <a:lstStyle/>
          <a:p>
            <a:fld id="{966EC296-AA85-584E-8224-F9A9CE703278}" type="slidenum">
              <a:rPr lang="en-US" smtClean="0"/>
              <a:t>25</a:t>
            </a:fld>
            <a:endParaRPr lang="en-US"/>
          </a:p>
        </p:txBody>
      </p:sp>
    </p:spTree>
    <p:extLst>
      <p:ext uri="{BB962C8B-B14F-4D97-AF65-F5344CB8AC3E}">
        <p14:creationId xmlns:p14="http://schemas.microsoft.com/office/powerpoint/2010/main" val="3954610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relative isolation of lepton, which is basically the ratio between the transverse momentum of all particles within certain radius from the leptons and the transverse momentum of the leptons, is limited to 0.4 for the delta R of 0.4.</a:t>
            </a:r>
          </a:p>
        </p:txBody>
      </p:sp>
      <p:sp>
        <p:nvSpPr>
          <p:cNvPr id="4" name="Slide Number Placeholder 3"/>
          <p:cNvSpPr>
            <a:spLocks noGrp="1"/>
          </p:cNvSpPr>
          <p:nvPr>
            <p:ph type="sldNum" sz="quarter" idx="5"/>
          </p:nvPr>
        </p:nvSpPr>
        <p:spPr/>
        <p:txBody>
          <a:bodyPr/>
          <a:lstStyle/>
          <a:p>
            <a:fld id="{966EC296-AA85-584E-8224-F9A9CE703278}" type="slidenum">
              <a:rPr lang="en-US" smtClean="0"/>
              <a:t>26</a:t>
            </a:fld>
            <a:endParaRPr lang="en-US"/>
          </a:p>
        </p:txBody>
      </p:sp>
    </p:spTree>
    <p:extLst>
      <p:ext uri="{BB962C8B-B14F-4D97-AF65-F5344CB8AC3E}">
        <p14:creationId xmlns:p14="http://schemas.microsoft.com/office/powerpoint/2010/main" val="1226138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 what the expected distribution of the four-lepton invariant mass would look like from these selection criteria, basing on the Monte Carlo simulations.</a:t>
            </a:r>
          </a:p>
        </p:txBody>
      </p:sp>
      <p:sp>
        <p:nvSpPr>
          <p:cNvPr id="4" name="Slide Number Placeholder 3"/>
          <p:cNvSpPr>
            <a:spLocks noGrp="1"/>
          </p:cNvSpPr>
          <p:nvPr>
            <p:ph type="sldNum" sz="quarter" idx="5"/>
          </p:nvPr>
        </p:nvSpPr>
        <p:spPr/>
        <p:txBody>
          <a:bodyPr/>
          <a:lstStyle/>
          <a:p>
            <a:fld id="{966EC296-AA85-584E-8224-F9A9CE703278}" type="slidenum">
              <a:rPr lang="en-US" smtClean="0"/>
              <a:t>27</a:t>
            </a:fld>
            <a:endParaRPr lang="en-US"/>
          </a:p>
        </p:txBody>
      </p:sp>
    </p:spTree>
    <p:extLst>
      <p:ext uri="{BB962C8B-B14F-4D97-AF65-F5344CB8AC3E}">
        <p14:creationId xmlns:p14="http://schemas.microsoft.com/office/powerpoint/2010/main" val="215272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EC296-AA85-584E-8224-F9A9CE703278}" type="slidenum">
              <a:rPr lang="en-US" smtClean="0"/>
              <a:t>33</a:t>
            </a:fld>
            <a:endParaRPr lang="en-US"/>
          </a:p>
        </p:txBody>
      </p:sp>
    </p:spTree>
    <p:extLst>
      <p:ext uri="{BB962C8B-B14F-4D97-AF65-F5344CB8AC3E}">
        <p14:creationId xmlns:p14="http://schemas.microsoft.com/office/powerpoint/2010/main" val="254058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basically mean we are performing a combination of gradient descent and grid search rather than full gradient descent</a:t>
            </a:r>
          </a:p>
        </p:txBody>
      </p:sp>
      <p:sp>
        <p:nvSpPr>
          <p:cNvPr id="4" name="Slide Number Placeholder 3"/>
          <p:cNvSpPr>
            <a:spLocks noGrp="1"/>
          </p:cNvSpPr>
          <p:nvPr>
            <p:ph type="sldNum" sz="quarter" idx="5"/>
          </p:nvPr>
        </p:nvSpPr>
        <p:spPr/>
        <p:txBody>
          <a:bodyPr/>
          <a:lstStyle/>
          <a:p>
            <a:fld id="{966EC296-AA85-584E-8224-F9A9CE703278}" type="slidenum">
              <a:rPr lang="en-US" smtClean="0"/>
              <a:t>44</a:t>
            </a:fld>
            <a:endParaRPr lang="en-US"/>
          </a:p>
        </p:txBody>
      </p:sp>
    </p:spTree>
    <p:extLst>
      <p:ext uri="{BB962C8B-B14F-4D97-AF65-F5344CB8AC3E}">
        <p14:creationId xmlns:p14="http://schemas.microsoft.com/office/powerpoint/2010/main" val="4228580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EC296-AA85-584E-8224-F9A9CE703278}" type="slidenum">
              <a:rPr lang="en-US" smtClean="0"/>
              <a:t>2</a:t>
            </a:fld>
            <a:endParaRPr lang="en-US"/>
          </a:p>
        </p:txBody>
      </p:sp>
    </p:spTree>
    <p:extLst>
      <p:ext uri="{BB962C8B-B14F-4D97-AF65-F5344CB8AC3E}">
        <p14:creationId xmlns:p14="http://schemas.microsoft.com/office/powerpoint/2010/main" val="230880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Up to the early 2000s, while evidences for the tau neutrino and top quark have been observed, the Higgs remains elusive.</a:t>
            </a:r>
          </a:p>
          <a:p>
            <a:pPr marL="171450" indent="-171450">
              <a:buFontTx/>
              <a:buChar char="-"/>
            </a:pPr>
            <a:r>
              <a:rPr lang="en-US" dirty="0"/>
              <a:t>Here, we present an observation of the Higgs boson, using part of the data collected at the CMS experiment in 2011-2012.</a:t>
            </a:r>
          </a:p>
        </p:txBody>
      </p:sp>
      <p:sp>
        <p:nvSpPr>
          <p:cNvPr id="4" name="Slide Number Placeholder 3"/>
          <p:cNvSpPr>
            <a:spLocks noGrp="1"/>
          </p:cNvSpPr>
          <p:nvPr>
            <p:ph type="sldNum" sz="quarter" idx="5"/>
          </p:nvPr>
        </p:nvSpPr>
        <p:spPr/>
        <p:txBody>
          <a:bodyPr/>
          <a:lstStyle/>
          <a:p>
            <a:fld id="{966EC296-AA85-584E-8224-F9A9CE703278}" type="slidenum">
              <a:rPr lang="en-US" smtClean="0"/>
              <a:t>5</a:t>
            </a:fld>
            <a:endParaRPr lang="en-US"/>
          </a:p>
        </p:txBody>
      </p:sp>
    </p:spTree>
    <p:extLst>
      <p:ext uri="{BB962C8B-B14F-4D97-AF65-F5344CB8AC3E}">
        <p14:creationId xmlns:p14="http://schemas.microsoft.com/office/powerpoint/2010/main" val="2905314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Our observation of the Higgs focus on the four-leptons channel, which is the result of the Higgs boson decaying into two Z bosons, each of which, in turn, decays into a pair of lepton-antilepton, thus the name, four-lepton channel.</a:t>
            </a:r>
          </a:p>
        </p:txBody>
      </p:sp>
      <p:sp>
        <p:nvSpPr>
          <p:cNvPr id="4" name="Slide Number Placeholder 3"/>
          <p:cNvSpPr>
            <a:spLocks noGrp="1"/>
          </p:cNvSpPr>
          <p:nvPr>
            <p:ph type="sldNum" sz="quarter" idx="5"/>
          </p:nvPr>
        </p:nvSpPr>
        <p:spPr/>
        <p:txBody>
          <a:bodyPr/>
          <a:lstStyle/>
          <a:p>
            <a:fld id="{966EC296-AA85-584E-8224-F9A9CE703278}" type="slidenum">
              <a:rPr lang="en-US" smtClean="0"/>
              <a:t>6</a:t>
            </a:fld>
            <a:endParaRPr lang="en-US"/>
          </a:p>
        </p:txBody>
      </p:sp>
    </p:spTree>
    <p:extLst>
      <p:ext uri="{BB962C8B-B14F-4D97-AF65-F5344CB8AC3E}">
        <p14:creationId xmlns:p14="http://schemas.microsoft.com/office/powerpoint/2010/main" val="370320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channel is deemed as the golden channel as the final product include …</a:t>
            </a:r>
          </a:p>
        </p:txBody>
      </p:sp>
      <p:sp>
        <p:nvSpPr>
          <p:cNvPr id="4" name="Slide Number Placeholder 3"/>
          <p:cNvSpPr>
            <a:spLocks noGrp="1"/>
          </p:cNvSpPr>
          <p:nvPr>
            <p:ph type="sldNum" sz="quarter" idx="5"/>
          </p:nvPr>
        </p:nvSpPr>
        <p:spPr/>
        <p:txBody>
          <a:bodyPr/>
          <a:lstStyle/>
          <a:p>
            <a:fld id="{966EC296-AA85-584E-8224-F9A9CE703278}" type="slidenum">
              <a:rPr lang="en-US" smtClean="0"/>
              <a:t>7</a:t>
            </a:fld>
            <a:endParaRPr lang="en-US"/>
          </a:p>
        </p:txBody>
      </p:sp>
    </p:spTree>
    <p:extLst>
      <p:ext uri="{BB962C8B-B14F-4D97-AF65-F5344CB8AC3E}">
        <p14:creationId xmlns:p14="http://schemas.microsoft.com/office/powerpoint/2010/main" val="1836017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Others background process includes the Z boson decay coupling with jets, and the top-</a:t>
            </a:r>
            <a:r>
              <a:rPr lang="en-US" dirty="0" err="1"/>
              <a:t>antitop</a:t>
            </a:r>
            <a:r>
              <a:rPr lang="en-US" dirty="0"/>
              <a:t> decays</a:t>
            </a:r>
          </a:p>
        </p:txBody>
      </p:sp>
      <p:sp>
        <p:nvSpPr>
          <p:cNvPr id="4" name="Slide Number Placeholder 3"/>
          <p:cNvSpPr>
            <a:spLocks noGrp="1"/>
          </p:cNvSpPr>
          <p:nvPr>
            <p:ph type="sldNum" sz="quarter" idx="5"/>
          </p:nvPr>
        </p:nvSpPr>
        <p:spPr/>
        <p:txBody>
          <a:bodyPr/>
          <a:lstStyle/>
          <a:p>
            <a:fld id="{966EC296-AA85-584E-8224-F9A9CE703278}" type="slidenum">
              <a:rPr lang="en-US" smtClean="0"/>
              <a:t>11</a:t>
            </a:fld>
            <a:endParaRPr lang="en-US"/>
          </a:p>
        </p:txBody>
      </p:sp>
    </p:spTree>
    <p:extLst>
      <p:ext uri="{BB962C8B-B14F-4D97-AF65-F5344CB8AC3E}">
        <p14:creationId xmlns:p14="http://schemas.microsoft.com/office/powerpoint/2010/main" val="210933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little bit about the detector</a:t>
            </a:r>
          </a:p>
          <a:p>
            <a:pPr marL="171450" indent="-171450">
              <a:buFontTx/>
              <a:buChar char="-"/>
            </a:pPr>
            <a:r>
              <a:rPr lang="en-US" dirty="0"/>
              <a:t>CMS, short for the compact muon solenoid, is one of the two general purpose detectors at the LHC, along side ATLAS</a:t>
            </a:r>
          </a:p>
        </p:txBody>
      </p:sp>
      <p:sp>
        <p:nvSpPr>
          <p:cNvPr id="4" name="Slide Number Placeholder 3"/>
          <p:cNvSpPr>
            <a:spLocks noGrp="1"/>
          </p:cNvSpPr>
          <p:nvPr>
            <p:ph type="sldNum" sz="quarter" idx="5"/>
          </p:nvPr>
        </p:nvSpPr>
        <p:spPr/>
        <p:txBody>
          <a:bodyPr/>
          <a:lstStyle/>
          <a:p>
            <a:fld id="{966EC296-AA85-584E-8224-F9A9CE703278}" type="slidenum">
              <a:rPr lang="en-US" smtClean="0"/>
              <a:t>13</a:t>
            </a:fld>
            <a:endParaRPr lang="en-US"/>
          </a:p>
        </p:txBody>
      </p:sp>
    </p:spTree>
    <p:extLst>
      <p:ext uri="{BB962C8B-B14F-4D97-AF65-F5344CB8AC3E}">
        <p14:creationId xmlns:p14="http://schemas.microsoft.com/office/powerpoint/2010/main" val="4179714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comprises of a superconducting solenoid, which generate an inner magnetic field of 3.8T and an outer magnetic field of 2T</a:t>
            </a:r>
          </a:p>
        </p:txBody>
      </p:sp>
      <p:sp>
        <p:nvSpPr>
          <p:cNvPr id="4" name="Slide Number Placeholder 3"/>
          <p:cNvSpPr>
            <a:spLocks noGrp="1"/>
          </p:cNvSpPr>
          <p:nvPr>
            <p:ph type="sldNum" sz="quarter" idx="5"/>
          </p:nvPr>
        </p:nvSpPr>
        <p:spPr/>
        <p:txBody>
          <a:bodyPr/>
          <a:lstStyle/>
          <a:p>
            <a:fld id="{966EC296-AA85-584E-8224-F9A9CE703278}" type="slidenum">
              <a:rPr lang="en-US" smtClean="0"/>
              <a:t>14</a:t>
            </a:fld>
            <a:endParaRPr lang="en-US"/>
          </a:p>
        </p:txBody>
      </p:sp>
    </p:spTree>
    <p:extLst>
      <p:ext uri="{BB962C8B-B14F-4D97-AF65-F5344CB8AC3E}">
        <p14:creationId xmlns:p14="http://schemas.microsoft.com/office/powerpoint/2010/main" val="2841202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Including the silicon tracker, which register the curvature of the particle’s track, from which the charge of the particle is measured</a:t>
            </a:r>
          </a:p>
        </p:txBody>
      </p:sp>
      <p:sp>
        <p:nvSpPr>
          <p:cNvPr id="4" name="Slide Number Placeholder 3"/>
          <p:cNvSpPr>
            <a:spLocks noGrp="1"/>
          </p:cNvSpPr>
          <p:nvPr>
            <p:ph type="sldNum" sz="quarter" idx="5"/>
          </p:nvPr>
        </p:nvSpPr>
        <p:spPr/>
        <p:txBody>
          <a:bodyPr/>
          <a:lstStyle/>
          <a:p>
            <a:fld id="{966EC296-AA85-584E-8224-F9A9CE703278}" type="slidenum">
              <a:rPr lang="en-US" smtClean="0"/>
              <a:t>16</a:t>
            </a:fld>
            <a:endParaRPr lang="en-US"/>
          </a:p>
        </p:txBody>
      </p:sp>
    </p:spTree>
    <p:extLst>
      <p:ext uri="{BB962C8B-B14F-4D97-AF65-F5344CB8AC3E}">
        <p14:creationId xmlns:p14="http://schemas.microsoft.com/office/powerpoint/2010/main" val="221073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ain,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pic>
        <p:nvPicPr>
          <p:cNvPr id="15" name="Graphic 14">
            <a:extLst>
              <a:ext uri="{FF2B5EF4-FFF2-40B4-BE49-F238E27FC236}">
                <a16:creationId xmlns:a16="http://schemas.microsoft.com/office/drawing/2014/main" id="{B590FEB9-4E20-F153-F0DA-610723047E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4068" y="223820"/>
            <a:ext cx="3625882"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16" name="Text Placeholder 7">
            <a:extLst>
              <a:ext uri="{FF2B5EF4-FFF2-40B4-BE49-F238E27FC236}">
                <a16:creationId xmlns:a16="http://schemas.microsoft.com/office/drawing/2014/main" id="{C6434C78-E82D-74AC-6F98-18C5A3C443F8}"/>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17" name="Text Placeholder 7">
            <a:extLst>
              <a:ext uri="{FF2B5EF4-FFF2-40B4-BE49-F238E27FC236}">
                <a16:creationId xmlns:a16="http://schemas.microsoft.com/office/drawing/2014/main" id="{E5259085-837B-D02B-1F74-EC07AE53C1C0}"/>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59786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Chart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EA6A74-8F34-3AC8-D8D7-B16E4DFE7340}"/>
              </a:ext>
            </a:extLst>
          </p:cNvPr>
          <p:cNvSpPr/>
          <p:nvPr userDrawn="1"/>
        </p:nvSpPr>
        <p:spPr>
          <a:xfrm>
            <a:off x="6197848" y="1169003"/>
            <a:ext cx="5666405" cy="492064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4D3F3A2D-940D-D013-017B-63694756DBC9}"/>
              </a:ext>
            </a:extLst>
          </p:cNvPr>
          <p:cNvSpPr/>
          <p:nvPr userDrawn="1"/>
        </p:nvSpPr>
        <p:spPr>
          <a:xfrm>
            <a:off x="313481" y="1169003"/>
            <a:ext cx="5666405" cy="492064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10" name="Text Placeholder 3">
            <a:extLst>
              <a:ext uri="{FF2B5EF4-FFF2-40B4-BE49-F238E27FC236}">
                <a16:creationId xmlns:a16="http://schemas.microsoft.com/office/drawing/2014/main" id="{22FD8EF3-A812-D37C-5E6C-3D89CAAE6BBD}"/>
              </a:ext>
            </a:extLst>
          </p:cNvPr>
          <p:cNvSpPr>
            <a:spLocks noGrp="1"/>
          </p:cNvSpPr>
          <p:nvPr>
            <p:ph type="body" sz="half" idx="10" hasCustomPrompt="1"/>
          </p:nvPr>
        </p:nvSpPr>
        <p:spPr>
          <a:xfrm>
            <a:off x="318589" y="229389"/>
            <a:ext cx="5661297" cy="786611"/>
          </a:xfrm>
        </p:spPr>
        <p:txBody>
          <a:bodyPr>
            <a:normAutofit/>
          </a:bodyPr>
          <a:lstStyle>
            <a:lvl1pPr marL="0" indent="0">
              <a:lnSpc>
                <a:spcPct val="100000"/>
              </a:lnSpc>
              <a:spcBef>
                <a:spcPts val="0"/>
              </a:spcBef>
              <a:spcAft>
                <a:spcPts val="1200"/>
              </a:spcAft>
              <a:buNone/>
              <a:defRPr sz="14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Slide Description – Max 200 characters</a:t>
            </a:r>
          </a:p>
        </p:txBody>
      </p:sp>
      <p:sp>
        <p:nvSpPr>
          <p:cNvPr id="15" name="Chart Placeholder 14">
            <a:extLst>
              <a:ext uri="{FF2B5EF4-FFF2-40B4-BE49-F238E27FC236}">
                <a16:creationId xmlns:a16="http://schemas.microsoft.com/office/drawing/2014/main" id="{AD7B6E31-BB63-BABB-3A25-BC1539FC82AE}"/>
              </a:ext>
            </a:extLst>
          </p:cNvPr>
          <p:cNvSpPr>
            <a:spLocks noGrp="1"/>
          </p:cNvSpPr>
          <p:nvPr>
            <p:ph type="chart" sz="quarter" idx="11" hasCustomPrompt="1"/>
          </p:nvPr>
        </p:nvSpPr>
        <p:spPr>
          <a:xfrm>
            <a:off x="546538" y="1414732"/>
            <a:ext cx="5202621" cy="4485736"/>
          </a:xfrm>
        </p:spPr>
        <p:txBody>
          <a:bodyPr/>
          <a:lstStyle>
            <a:lvl1pPr marL="0" indent="0" algn="ctr">
              <a:buNone/>
              <a:defRPr b="0" i="0">
                <a:latin typeface="Arial" panose="020B0604020202020204" pitchFamily="34" charset="0"/>
                <a:cs typeface="Arial" panose="020B0604020202020204" pitchFamily="34" charset="0"/>
              </a:defRPr>
            </a:lvl1pPr>
          </a:lstStyle>
          <a:p>
            <a:r>
              <a:rPr lang="en-US" dirty="0"/>
              <a:t>Click the icon to add a chart</a:t>
            </a:r>
          </a:p>
        </p:txBody>
      </p:sp>
      <p:sp>
        <p:nvSpPr>
          <p:cNvPr id="6" name="Chart Placeholder 14">
            <a:extLst>
              <a:ext uri="{FF2B5EF4-FFF2-40B4-BE49-F238E27FC236}">
                <a16:creationId xmlns:a16="http://schemas.microsoft.com/office/drawing/2014/main" id="{865B7184-5EEB-2ED7-8DF8-7BA53322A2DB}"/>
              </a:ext>
            </a:extLst>
          </p:cNvPr>
          <p:cNvSpPr>
            <a:spLocks noGrp="1"/>
          </p:cNvSpPr>
          <p:nvPr>
            <p:ph type="chart" sz="quarter" idx="12" hasCustomPrompt="1"/>
          </p:nvPr>
        </p:nvSpPr>
        <p:spPr>
          <a:xfrm>
            <a:off x="6432331" y="1414732"/>
            <a:ext cx="5213131" cy="4485736"/>
          </a:xfrm>
        </p:spPr>
        <p:txBody>
          <a:bodyPr/>
          <a:lstStyle>
            <a:lvl1pPr marL="0" indent="0" algn="ctr">
              <a:buNone/>
              <a:defRPr b="0" i="0">
                <a:latin typeface="Arial" panose="020B0604020202020204" pitchFamily="34" charset="0"/>
                <a:cs typeface="Arial" panose="020B0604020202020204" pitchFamily="34" charset="0"/>
              </a:defRPr>
            </a:lvl1pPr>
          </a:lstStyle>
          <a:p>
            <a:r>
              <a:rPr lang="en-US" dirty="0"/>
              <a:t>Click the icon to add a chart</a:t>
            </a:r>
          </a:p>
        </p:txBody>
      </p:sp>
      <p:sp>
        <p:nvSpPr>
          <p:cNvPr id="2" name="TextBox 1">
            <a:extLst>
              <a:ext uri="{FF2B5EF4-FFF2-40B4-BE49-F238E27FC236}">
                <a16:creationId xmlns:a16="http://schemas.microsoft.com/office/drawing/2014/main" id="{5DBF7291-D851-C415-1B3D-624435C9B98C}"/>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3" name="TextBox 2">
            <a:extLst>
              <a:ext uri="{FF2B5EF4-FFF2-40B4-BE49-F238E27FC236}">
                <a16:creationId xmlns:a16="http://schemas.microsoft.com/office/drawing/2014/main" id="{AD5F644A-39A9-C1D5-4DE6-A56349231B84}"/>
              </a:ext>
            </a:extLst>
          </p:cNvPr>
          <p:cNvSpPr txBox="1"/>
          <p:nvPr userDrawn="1"/>
        </p:nvSpPr>
        <p:spPr>
          <a:xfrm>
            <a:off x="9229912" y="6350714"/>
            <a:ext cx="2648607" cy="276999"/>
          </a:xfrm>
          <a:prstGeom prst="rect">
            <a:avLst/>
          </a:prstGeom>
          <a:noFill/>
        </p:spPr>
        <p:txBody>
          <a:bodyPr wrap="square" lIns="0" rIns="0" rtlCol="0">
            <a:spAutoFit/>
          </a:bodyPr>
          <a:lstStyle/>
          <a:p>
            <a:pPr algn="r"/>
            <a:fld id="{F0F02A92-B497-3B47-85FA-49EC792AEAD1}" type="slidenum">
              <a:rPr lang="en-US" sz="1200" smtClean="0">
                <a:solidFill>
                  <a:schemeClr val="tx1"/>
                </a:solidFill>
                <a:latin typeface="Arial" panose="020B0604020202020204" pitchFamily="34" charset="0"/>
                <a:cs typeface="Arial" panose="020B0604020202020204" pitchFamily="34" charset="0"/>
              </a:rPr>
              <a:pPr/>
              <a:t>‹#›</a:t>
            </a:fld>
            <a:endParaRPr lang="en-US" sz="1200" b="0" i="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05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3" y="223660"/>
            <a:ext cx="3275550" cy="810991"/>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854A9D41-333E-5D1B-DBDD-1B792437361B}"/>
              </a:ext>
            </a:extLst>
          </p:cNvPr>
          <p:cNvSpPr>
            <a:spLocks noGrp="1"/>
          </p:cNvSpPr>
          <p:nvPr>
            <p:ph sz="quarter" idx="10" hasCustomPrompt="1"/>
          </p:nvPr>
        </p:nvSpPr>
        <p:spPr>
          <a:xfrm>
            <a:off x="4205060" y="209306"/>
            <a:ext cx="7464425" cy="5965825"/>
          </a:xfrm>
        </p:spPr>
        <p:txBody>
          <a:bodyPr>
            <a:normAutofit/>
          </a:bodyPr>
          <a:lstStyle>
            <a:lvl1pPr>
              <a:lnSpc>
                <a:spcPct val="100000"/>
              </a:lnSpc>
              <a:spcBef>
                <a:spcPts val="1000"/>
              </a:spcBef>
              <a:spcAft>
                <a:spcPts val="1200"/>
              </a:spcAft>
              <a:defRPr sz="2100">
                <a:latin typeface="Arial" panose="020B0604020202020204" pitchFamily="34" charset="0"/>
                <a:cs typeface="Arial" panose="020B0604020202020204" pitchFamily="34" charset="0"/>
              </a:defRPr>
            </a:lvl1pPr>
            <a:lvl2pPr>
              <a:spcBef>
                <a:spcPts val="1000"/>
              </a:spcBef>
              <a:spcAft>
                <a:spcPts val="1200"/>
              </a:spcAft>
              <a:defRPr/>
            </a:lvl2pPr>
            <a:lvl3pPr>
              <a:spcBef>
                <a:spcPts val="1000"/>
              </a:spcBef>
              <a:spcAft>
                <a:spcPts val="1200"/>
              </a:spcAft>
              <a:defRPr/>
            </a:lvl3pPr>
            <a:lvl4pPr>
              <a:spcBef>
                <a:spcPts val="1000"/>
              </a:spcBef>
              <a:spcAft>
                <a:spcPts val="1200"/>
              </a:spcAft>
              <a:defRPr/>
            </a:lvl4pPr>
            <a:lvl5pPr>
              <a:spcBef>
                <a:spcPts val="1000"/>
              </a:spcBef>
              <a:spcAft>
                <a:spcPts val="1200"/>
              </a:spcAft>
              <a:defRPr/>
            </a:lvl5pPr>
          </a:lstStyle>
          <a:p>
            <a:pPr lvl="0"/>
            <a:r>
              <a:rPr lang="en-US" dirty="0"/>
              <a:t>Slide Text – Max 670 characters</a:t>
            </a:r>
          </a:p>
        </p:txBody>
      </p:sp>
      <p:sp>
        <p:nvSpPr>
          <p:cNvPr id="3" name="TextBox 2">
            <a:extLst>
              <a:ext uri="{FF2B5EF4-FFF2-40B4-BE49-F238E27FC236}">
                <a16:creationId xmlns:a16="http://schemas.microsoft.com/office/drawing/2014/main" id="{50200CB3-43FC-4FB5-41C5-FEB87A7497D8}"/>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4" name="TextBox 3">
            <a:extLst>
              <a:ext uri="{FF2B5EF4-FFF2-40B4-BE49-F238E27FC236}">
                <a16:creationId xmlns:a16="http://schemas.microsoft.com/office/drawing/2014/main" id="{035BA03F-93D9-E118-2993-DDB49D546C45}"/>
              </a:ext>
            </a:extLst>
          </p:cNvPr>
          <p:cNvSpPr txBox="1"/>
          <p:nvPr userDrawn="1"/>
        </p:nvSpPr>
        <p:spPr>
          <a:xfrm>
            <a:off x="9229912" y="6350714"/>
            <a:ext cx="2648607" cy="276999"/>
          </a:xfrm>
          <a:prstGeom prst="rect">
            <a:avLst/>
          </a:prstGeom>
          <a:noFill/>
        </p:spPr>
        <p:txBody>
          <a:bodyPr wrap="square" lIns="0" rIns="0" rtlCol="0">
            <a:spAutoFit/>
          </a:bodyPr>
          <a:lstStyle/>
          <a:p>
            <a:pPr algn="r"/>
            <a:fld id="{F0F02A92-B497-3B47-85FA-49EC792AEAD1}" type="slidenum">
              <a:rPr lang="en-US" sz="1200" smtClean="0">
                <a:solidFill>
                  <a:schemeClr val="tx1"/>
                </a:solidFill>
                <a:latin typeface="Arial" panose="020B0604020202020204" pitchFamily="34" charset="0"/>
                <a:cs typeface="Arial" panose="020B0604020202020204" pitchFamily="34" charset="0"/>
              </a:rPr>
              <a:pPr/>
              <a:t>‹#›</a:t>
            </a:fld>
            <a:endParaRPr lang="en-US" sz="1200" b="0" i="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8206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2" y="223659"/>
            <a:ext cx="5693646" cy="1535947"/>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1224CB-8AE7-5506-BC70-E5FDF520901B}"/>
              </a:ext>
            </a:extLst>
          </p:cNvPr>
          <p:cNvCxnSpPr>
            <a:cxnSpLocks/>
          </p:cNvCxnSpPr>
          <p:nvPr userDrawn="1"/>
        </p:nvCxnSpPr>
        <p:spPr>
          <a:xfrm>
            <a:off x="4215651"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CBC650-4046-BB07-FC04-68F697FAE75A}"/>
              </a:ext>
            </a:extLst>
          </p:cNvPr>
          <p:cNvCxnSpPr>
            <a:cxnSpLocks/>
          </p:cNvCxnSpPr>
          <p:nvPr userDrawn="1"/>
        </p:nvCxnSpPr>
        <p:spPr>
          <a:xfrm>
            <a:off x="8129315"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3">
            <a:extLst>
              <a:ext uri="{FF2B5EF4-FFF2-40B4-BE49-F238E27FC236}">
                <a16:creationId xmlns:a16="http://schemas.microsoft.com/office/drawing/2014/main" id="{0C3E86FF-8433-E5B3-1EAC-2D8E9090A848}"/>
              </a:ext>
            </a:extLst>
          </p:cNvPr>
          <p:cNvSpPr>
            <a:spLocks noGrp="1"/>
          </p:cNvSpPr>
          <p:nvPr>
            <p:ph type="body" sz="quarter" idx="17" hasCustomPrompt="1"/>
          </p:nvPr>
        </p:nvSpPr>
        <p:spPr>
          <a:xfrm>
            <a:off x="312738" y="2563812"/>
            <a:ext cx="3702442" cy="252412"/>
          </a:xfrm>
        </p:spPr>
        <p:txBody>
          <a:bodyPr>
            <a:noAutofit/>
          </a:bodyPr>
          <a:lstStyle>
            <a:lvl1pPr marL="0" indent="0">
              <a:lnSpc>
                <a:spcPct val="100000"/>
              </a:lnSpc>
              <a:spcBef>
                <a:spcPts val="0"/>
              </a:spcBef>
              <a:spcAft>
                <a:spcPts val="1200"/>
              </a:spcAft>
              <a:buNone/>
              <a:defRPr sz="1800" b="1">
                <a:latin typeface="Arial" panose="020B0604020202020204" pitchFamily="34" charset="0"/>
                <a:cs typeface="Arial" panose="020B0604020202020204" pitchFamily="34"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Title – Max 30 characters</a:t>
            </a:r>
          </a:p>
        </p:txBody>
      </p:sp>
      <p:sp>
        <p:nvSpPr>
          <p:cNvPr id="4" name="Text Placeholder 2">
            <a:extLst>
              <a:ext uri="{FF2B5EF4-FFF2-40B4-BE49-F238E27FC236}">
                <a16:creationId xmlns:a16="http://schemas.microsoft.com/office/drawing/2014/main" id="{2EC3C736-533A-CDFB-EE0C-DF26725F96C2}"/>
              </a:ext>
            </a:extLst>
          </p:cNvPr>
          <p:cNvSpPr>
            <a:spLocks noGrp="1"/>
          </p:cNvSpPr>
          <p:nvPr>
            <p:ph idx="18" hasCustomPrompt="1"/>
          </p:nvPr>
        </p:nvSpPr>
        <p:spPr>
          <a:xfrm>
            <a:off x="306238" y="2871088"/>
            <a:ext cx="371128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Arial" panose="020B0604020202020204" pitchFamily="34" charset="0"/>
                <a:cs typeface="Arial" panose="020B0604020202020204" pitchFamily="34"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300 characters</a:t>
            </a:r>
          </a:p>
        </p:txBody>
      </p:sp>
      <p:sp>
        <p:nvSpPr>
          <p:cNvPr id="11" name="Text Placeholder 3">
            <a:extLst>
              <a:ext uri="{FF2B5EF4-FFF2-40B4-BE49-F238E27FC236}">
                <a16:creationId xmlns:a16="http://schemas.microsoft.com/office/drawing/2014/main" id="{658B353C-DB68-EF1F-F163-EB9DFDAD51E1}"/>
              </a:ext>
            </a:extLst>
          </p:cNvPr>
          <p:cNvSpPr>
            <a:spLocks noGrp="1"/>
          </p:cNvSpPr>
          <p:nvPr>
            <p:ph type="body" sz="quarter" idx="19" hasCustomPrompt="1"/>
          </p:nvPr>
        </p:nvSpPr>
        <p:spPr>
          <a:xfrm>
            <a:off x="4215651" y="2563812"/>
            <a:ext cx="3702442" cy="252412"/>
          </a:xfrm>
        </p:spPr>
        <p:txBody>
          <a:bodyPr>
            <a:noAutofit/>
          </a:bodyPr>
          <a:lstStyle>
            <a:lvl1pPr marL="0" indent="0">
              <a:lnSpc>
                <a:spcPct val="100000"/>
              </a:lnSpc>
              <a:spcBef>
                <a:spcPts val="0"/>
              </a:spcBef>
              <a:spcAft>
                <a:spcPts val="1200"/>
              </a:spcAft>
              <a:buNone/>
              <a:defRPr sz="1800" b="1">
                <a:latin typeface="Arial" panose="020B0604020202020204" pitchFamily="34" charset="0"/>
                <a:cs typeface="Arial" panose="020B0604020202020204" pitchFamily="34"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lvl="0"/>
            <a:r>
              <a:rPr lang="en-US" dirty="0"/>
              <a:t>Title – Max 30 characters</a:t>
            </a:r>
          </a:p>
        </p:txBody>
      </p:sp>
      <p:sp>
        <p:nvSpPr>
          <p:cNvPr id="14" name="Text Placeholder 3">
            <a:extLst>
              <a:ext uri="{FF2B5EF4-FFF2-40B4-BE49-F238E27FC236}">
                <a16:creationId xmlns:a16="http://schemas.microsoft.com/office/drawing/2014/main" id="{89A79272-88A2-3A79-D64E-03B428C27E32}"/>
              </a:ext>
            </a:extLst>
          </p:cNvPr>
          <p:cNvSpPr>
            <a:spLocks noGrp="1"/>
          </p:cNvSpPr>
          <p:nvPr>
            <p:ph type="body" sz="quarter" idx="21" hasCustomPrompt="1"/>
          </p:nvPr>
        </p:nvSpPr>
        <p:spPr>
          <a:xfrm>
            <a:off x="8129315" y="2563812"/>
            <a:ext cx="3702442" cy="252412"/>
          </a:xfrm>
        </p:spPr>
        <p:txBody>
          <a:bodyPr>
            <a:noAutofit/>
          </a:bodyPr>
          <a:lstStyle>
            <a:lvl1pPr marL="0" indent="0">
              <a:lnSpc>
                <a:spcPct val="100000"/>
              </a:lnSpc>
              <a:spcBef>
                <a:spcPts val="0"/>
              </a:spcBef>
              <a:spcAft>
                <a:spcPts val="1200"/>
              </a:spcAft>
              <a:buNone/>
              <a:defRPr sz="1800" b="1">
                <a:latin typeface="Arial" panose="020B0604020202020204" pitchFamily="34" charset="0"/>
                <a:cs typeface="Arial" panose="020B0604020202020204" pitchFamily="34"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lvl="0"/>
            <a:r>
              <a:rPr lang="en-US" dirty="0"/>
              <a:t>Title – Max 30 characters</a:t>
            </a:r>
          </a:p>
        </p:txBody>
      </p:sp>
      <p:sp>
        <p:nvSpPr>
          <p:cNvPr id="5" name="TextBox 4">
            <a:extLst>
              <a:ext uri="{FF2B5EF4-FFF2-40B4-BE49-F238E27FC236}">
                <a16:creationId xmlns:a16="http://schemas.microsoft.com/office/drawing/2014/main" id="{3F1D9A22-F262-073A-EC7D-9B8E77522D6B}"/>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6" name="Text Placeholder 2">
            <a:extLst>
              <a:ext uri="{FF2B5EF4-FFF2-40B4-BE49-F238E27FC236}">
                <a16:creationId xmlns:a16="http://schemas.microsoft.com/office/drawing/2014/main" id="{EC0B2F11-2A90-17C6-BD9D-070C96809204}"/>
              </a:ext>
            </a:extLst>
          </p:cNvPr>
          <p:cNvSpPr>
            <a:spLocks noGrp="1"/>
          </p:cNvSpPr>
          <p:nvPr>
            <p:ph idx="22" hasCustomPrompt="1"/>
          </p:nvPr>
        </p:nvSpPr>
        <p:spPr>
          <a:xfrm>
            <a:off x="4216086" y="2871088"/>
            <a:ext cx="371128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Arial" panose="020B0604020202020204" pitchFamily="34" charset="0"/>
                <a:cs typeface="Arial" panose="020B0604020202020204" pitchFamily="34"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300 characters</a:t>
            </a:r>
          </a:p>
        </p:txBody>
      </p:sp>
      <p:sp>
        <p:nvSpPr>
          <p:cNvPr id="7" name="Text Placeholder 2">
            <a:extLst>
              <a:ext uri="{FF2B5EF4-FFF2-40B4-BE49-F238E27FC236}">
                <a16:creationId xmlns:a16="http://schemas.microsoft.com/office/drawing/2014/main" id="{4632AA01-9487-575A-CB7F-E3BE74395506}"/>
              </a:ext>
            </a:extLst>
          </p:cNvPr>
          <p:cNvSpPr>
            <a:spLocks noGrp="1"/>
          </p:cNvSpPr>
          <p:nvPr>
            <p:ph idx="23" hasCustomPrompt="1"/>
          </p:nvPr>
        </p:nvSpPr>
        <p:spPr>
          <a:xfrm>
            <a:off x="8125934" y="2871088"/>
            <a:ext cx="371128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Arial" panose="020B0604020202020204" pitchFamily="34" charset="0"/>
                <a:cs typeface="Arial" panose="020B0604020202020204" pitchFamily="34"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300 characters</a:t>
            </a:r>
          </a:p>
        </p:txBody>
      </p:sp>
      <p:sp>
        <p:nvSpPr>
          <p:cNvPr id="9" name="TextBox 8">
            <a:extLst>
              <a:ext uri="{FF2B5EF4-FFF2-40B4-BE49-F238E27FC236}">
                <a16:creationId xmlns:a16="http://schemas.microsoft.com/office/drawing/2014/main" id="{D41F2B72-1E43-3C5F-7692-D16E5FE2F1AA}"/>
              </a:ext>
            </a:extLst>
          </p:cNvPr>
          <p:cNvSpPr txBox="1"/>
          <p:nvPr userDrawn="1"/>
        </p:nvSpPr>
        <p:spPr>
          <a:xfrm>
            <a:off x="9229912" y="6350714"/>
            <a:ext cx="2648607" cy="276999"/>
          </a:xfrm>
          <a:prstGeom prst="rect">
            <a:avLst/>
          </a:prstGeom>
          <a:noFill/>
        </p:spPr>
        <p:txBody>
          <a:bodyPr wrap="square" lIns="0" rIns="0" rtlCol="0">
            <a:spAutoFit/>
          </a:bodyPr>
          <a:lstStyle/>
          <a:p>
            <a:pPr algn="r"/>
            <a:fld id="{F0F02A92-B497-3B47-85FA-49EC792AEAD1}" type="slidenum">
              <a:rPr lang="en-US" sz="1200" smtClean="0">
                <a:solidFill>
                  <a:schemeClr val="tx1"/>
                </a:solidFill>
                <a:latin typeface="Arial" panose="020B0604020202020204" pitchFamily="34" charset="0"/>
                <a:cs typeface="Arial" panose="020B0604020202020204" pitchFamily="34" charset="0"/>
              </a:rPr>
              <a:pPr/>
              <a:t>‹#›</a:t>
            </a:fld>
            <a:endParaRPr lang="en-US" sz="1200" b="0" i="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411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2" y="223659"/>
            <a:ext cx="5651019" cy="1535947"/>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CBC650-4046-BB07-FC04-68F697FAE75A}"/>
              </a:ext>
            </a:extLst>
          </p:cNvPr>
          <p:cNvCxnSpPr>
            <a:cxnSpLocks/>
          </p:cNvCxnSpPr>
          <p:nvPr userDrawn="1"/>
        </p:nvCxnSpPr>
        <p:spPr>
          <a:xfrm>
            <a:off x="6175383"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C980FFCC-D3A6-B686-34F4-1FADB1D74CAB}"/>
              </a:ext>
            </a:extLst>
          </p:cNvPr>
          <p:cNvSpPr>
            <a:spLocks noGrp="1"/>
          </p:cNvSpPr>
          <p:nvPr>
            <p:ph type="body" sz="quarter" idx="17" hasCustomPrompt="1"/>
          </p:nvPr>
        </p:nvSpPr>
        <p:spPr>
          <a:xfrm>
            <a:off x="312739" y="2557716"/>
            <a:ext cx="5219948" cy="252412"/>
          </a:xfrm>
        </p:spPr>
        <p:txBody>
          <a:bodyPr>
            <a:noAutofit/>
          </a:bodyPr>
          <a:lstStyle>
            <a:lvl1pPr marL="0" indent="0">
              <a:lnSpc>
                <a:spcPct val="100000"/>
              </a:lnSpc>
              <a:spcBef>
                <a:spcPts val="0"/>
              </a:spcBef>
              <a:spcAft>
                <a:spcPts val="1200"/>
              </a:spcAft>
              <a:buNone/>
              <a:defRPr sz="1800" b="1">
                <a:latin typeface="Arial" panose="020B0604020202020204" pitchFamily="34" charset="0"/>
                <a:cs typeface="Arial" panose="020B0604020202020204" pitchFamily="34"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Title – Max 30 characters</a:t>
            </a:r>
          </a:p>
        </p:txBody>
      </p:sp>
      <p:sp>
        <p:nvSpPr>
          <p:cNvPr id="7" name="Text Placeholder 2">
            <a:extLst>
              <a:ext uri="{FF2B5EF4-FFF2-40B4-BE49-F238E27FC236}">
                <a16:creationId xmlns:a16="http://schemas.microsoft.com/office/drawing/2014/main" id="{E982AEF7-C2BA-9FEF-0CF0-7B027C7CC43F}"/>
              </a:ext>
            </a:extLst>
          </p:cNvPr>
          <p:cNvSpPr>
            <a:spLocks noGrp="1"/>
          </p:cNvSpPr>
          <p:nvPr>
            <p:ph idx="18" hasCustomPrompt="1"/>
          </p:nvPr>
        </p:nvSpPr>
        <p:spPr>
          <a:xfrm>
            <a:off x="306238" y="2871088"/>
            <a:ext cx="523241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Arial" panose="020B0604020202020204" pitchFamily="34" charset="0"/>
                <a:cs typeface="Arial" panose="020B0604020202020204" pitchFamily="34" charset="0"/>
              </a:defRPr>
            </a:lvl1pPr>
            <a:lvl2pPr marL="457200" indent="0">
              <a:spcAft>
                <a:spcPts val="1200"/>
              </a:spcAft>
              <a:buNone/>
              <a:defRPr/>
            </a:lvl2pPr>
            <a:lvl3pPr>
              <a:spcAft>
                <a:spcPts val="1200"/>
              </a:spcAft>
              <a:defRPr/>
            </a:lvl3pPr>
            <a:lvl4pPr>
              <a:spcAft>
                <a:spcPts val="1200"/>
              </a:spcAft>
              <a:defRPr/>
            </a:lvl4pPr>
            <a:lvl5pPr>
              <a:spcAft>
                <a:spcPts val="1200"/>
              </a:spcAft>
              <a:defRPr/>
            </a:lvl5pPr>
          </a:lstStyle>
          <a:p>
            <a:pPr lvl="0"/>
            <a:r>
              <a:rPr lang="en-US" dirty="0"/>
              <a:t>Body Text – Max 400 characters</a:t>
            </a:r>
          </a:p>
        </p:txBody>
      </p:sp>
      <p:sp>
        <p:nvSpPr>
          <p:cNvPr id="21" name="Text Placeholder 3">
            <a:extLst>
              <a:ext uri="{FF2B5EF4-FFF2-40B4-BE49-F238E27FC236}">
                <a16:creationId xmlns:a16="http://schemas.microsoft.com/office/drawing/2014/main" id="{75D8F256-1603-EA51-EC29-6AC89BFE3B14}"/>
              </a:ext>
            </a:extLst>
          </p:cNvPr>
          <p:cNvSpPr>
            <a:spLocks noGrp="1"/>
          </p:cNvSpPr>
          <p:nvPr>
            <p:ph type="body" sz="quarter" idx="20" hasCustomPrompt="1"/>
          </p:nvPr>
        </p:nvSpPr>
        <p:spPr>
          <a:xfrm>
            <a:off x="6178700" y="2557716"/>
            <a:ext cx="5219948" cy="252412"/>
          </a:xfrm>
        </p:spPr>
        <p:txBody>
          <a:bodyPr>
            <a:noAutofit/>
          </a:bodyPr>
          <a:lstStyle>
            <a:lvl1pPr marL="0" indent="0">
              <a:lnSpc>
                <a:spcPct val="100000"/>
              </a:lnSpc>
              <a:spcBef>
                <a:spcPts val="0"/>
              </a:spcBef>
              <a:spcAft>
                <a:spcPts val="1200"/>
              </a:spcAft>
              <a:buNone/>
              <a:defRPr sz="1800" b="1">
                <a:latin typeface="Arial" panose="020B0604020202020204" pitchFamily="34" charset="0"/>
                <a:cs typeface="Arial" panose="020B0604020202020204" pitchFamily="34"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Title – Max 30 characters</a:t>
            </a:r>
          </a:p>
        </p:txBody>
      </p:sp>
      <p:sp>
        <p:nvSpPr>
          <p:cNvPr id="3" name="TextBox 2">
            <a:extLst>
              <a:ext uri="{FF2B5EF4-FFF2-40B4-BE49-F238E27FC236}">
                <a16:creationId xmlns:a16="http://schemas.microsoft.com/office/drawing/2014/main" id="{F9CA9627-70F3-E4EA-9DB0-C5659E8EEC75}"/>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5" name="Text Placeholder 2">
            <a:extLst>
              <a:ext uri="{FF2B5EF4-FFF2-40B4-BE49-F238E27FC236}">
                <a16:creationId xmlns:a16="http://schemas.microsoft.com/office/drawing/2014/main" id="{81F1B01F-CF22-B057-0BF5-446BA4249F51}"/>
              </a:ext>
            </a:extLst>
          </p:cNvPr>
          <p:cNvSpPr>
            <a:spLocks noGrp="1"/>
          </p:cNvSpPr>
          <p:nvPr>
            <p:ph idx="21" hasCustomPrompt="1"/>
          </p:nvPr>
        </p:nvSpPr>
        <p:spPr>
          <a:xfrm>
            <a:off x="6171011" y="2871088"/>
            <a:ext cx="523241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Arial" panose="020B0604020202020204" pitchFamily="34" charset="0"/>
                <a:cs typeface="Arial" panose="020B0604020202020204" pitchFamily="34"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400 characters</a:t>
            </a:r>
          </a:p>
        </p:txBody>
      </p:sp>
      <p:sp>
        <p:nvSpPr>
          <p:cNvPr id="6" name="TextBox 5">
            <a:extLst>
              <a:ext uri="{FF2B5EF4-FFF2-40B4-BE49-F238E27FC236}">
                <a16:creationId xmlns:a16="http://schemas.microsoft.com/office/drawing/2014/main" id="{C71C3480-D435-D193-DDE0-7BC592915849}"/>
              </a:ext>
            </a:extLst>
          </p:cNvPr>
          <p:cNvSpPr txBox="1"/>
          <p:nvPr userDrawn="1"/>
        </p:nvSpPr>
        <p:spPr>
          <a:xfrm>
            <a:off x="9229912" y="6350714"/>
            <a:ext cx="2648607" cy="276999"/>
          </a:xfrm>
          <a:prstGeom prst="rect">
            <a:avLst/>
          </a:prstGeom>
          <a:noFill/>
        </p:spPr>
        <p:txBody>
          <a:bodyPr wrap="square" lIns="0" rIns="0" rtlCol="0">
            <a:spAutoFit/>
          </a:bodyPr>
          <a:lstStyle/>
          <a:p>
            <a:pPr algn="r"/>
            <a:fld id="{F0F02A92-B497-3B47-85FA-49EC792AEAD1}" type="slidenum">
              <a:rPr lang="en-US" sz="1200" smtClean="0">
                <a:solidFill>
                  <a:schemeClr val="tx1"/>
                </a:solidFill>
                <a:latin typeface="Arial" panose="020B0604020202020204" pitchFamily="34" charset="0"/>
                <a:cs typeface="Arial" panose="020B0604020202020204" pitchFamily="34" charset="0"/>
              </a:rPr>
              <a:pPr/>
              <a:t>‹#›</a:t>
            </a:fld>
            <a:endParaRPr lang="en-US" sz="1200" b="0" i="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707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with Foot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F6682A-1773-7EFB-A2C5-FF85A89E4C7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3" name="TextBox 2">
            <a:extLst>
              <a:ext uri="{FF2B5EF4-FFF2-40B4-BE49-F238E27FC236}">
                <a16:creationId xmlns:a16="http://schemas.microsoft.com/office/drawing/2014/main" id="{D5813114-703C-32D2-661A-455C03833756}"/>
              </a:ext>
            </a:extLst>
          </p:cNvPr>
          <p:cNvSpPr txBox="1"/>
          <p:nvPr userDrawn="1"/>
        </p:nvSpPr>
        <p:spPr>
          <a:xfrm>
            <a:off x="9229912" y="6350714"/>
            <a:ext cx="2648607" cy="276999"/>
          </a:xfrm>
          <a:prstGeom prst="rect">
            <a:avLst/>
          </a:prstGeom>
          <a:noFill/>
        </p:spPr>
        <p:txBody>
          <a:bodyPr wrap="square" lIns="0" rIns="0" rtlCol="0">
            <a:spAutoFit/>
          </a:bodyPr>
          <a:lstStyle/>
          <a:p>
            <a:pPr algn="r"/>
            <a:fld id="{F0F02A92-B497-3B47-85FA-49EC792AEAD1}" type="slidenum">
              <a:rPr lang="en-US" sz="1200" smtClean="0">
                <a:solidFill>
                  <a:schemeClr val="tx1"/>
                </a:solidFill>
                <a:latin typeface="Arial" panose="020B0604020202020204" pitchFamily="34" charset="0"/>
                <a:cs typeface="Arial" panose="020B0604020202020204" pitchFamily="34" charset="0"/>
              </a:rPr>
              <a:pPr/>
              <a:t>‹#›</a:t>
            </a:fld>
            <a:endParaRPr lang="en-US" sz="1200" b="0" i="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2456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738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 Endorsed Brand, White,  Gray Tex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8740B29-5817-180D-DA83-AF9E2E4A6C0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014662" y="324503"/>
            <a:ext cx="954805"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tx1"/>
                </a:solidFill>
                <a:latin typeface="Arial" panose="020B0604020202020204" pitchFamily="34" charset="0"/>
                <a:cs typeface="Arial" panose="020B0604020202020204" pitchFamily="34" charset="0"/>
              </a:defRPr>
            </a:lvl1pPr>
          </a:lstStyle>
          <a:p>
            <a:r>
              <a:rPr lang="en-US" dirty="0"/>
              <a:t>Add your logo, re-crop and resize as needed</a:t>
            </a:r>
          </a:p>
        </p:txBody>
      </p:sp>
      <p:sp>
        <p:nvSpPr>
          <p:cNvPr id="4" name="Title 1">
            <a:extLst>
              <a:ext uri="{FF2B5EF4-FFF2-40B4-BE49-F238E27FC236}">
                <a16:creationId xmlns:a16="http://schemas.microsoft.com/office/drawing/2014/main" id="{5634CA86-4E42-E866-42D9-1D6F2AB400E2}"/>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Arial" panose="020B0604020202020204" pitchFamily="34" charset="0"/>
                <a:cs typeface="Arial" panose="020B0604020202020204" pitchFamily="34" charset="0"/>
              </a:defRPr>
            </a:lvl1pPr>
          </a:lstStyle>
          <a:p>
            <a:r>
              <a:rPr lang="en-US" dirty="0"/>
              <a:t>Main Title – Max 38 characters</a:t>
            </a:r>
          </a:p>
        </p:txBody>
      </p:sp>
      <p:sp>
        <p:nvSpPr>
          <p:cNvPr id="8" name="Text Placeholder 2">
            <a:extLst>
              <a:ext uri="{FF2B5EF4-FFF2-40B4-BE49-F238E27FC236}">
                <a16:creationId xmlns:a16="http://schemas.microsoft.com/office/drawing/2014/main" id="{EC19F679-B7C4-C058-A61F-7DF2305A493D}"/>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6" name="Text Placeholder 7">
            <a:extLst>
              <a:ext uri="{FF2B5EF4-FFF2-40B4-BE49-F238E27FC236}">
                <a16:creationId xmlns:a16="http://schemas.microsoft.com/office/drawing/2014/main" id="{2B69C17B-BB02-3108-D637-D723FE1BCCD2}"/>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9" name="Text Placeholder 7">
            <a:extLst>
              <a:ext uri="{FF2B5EF4-FFF2-40B4-BE49-F238E27FC236}">
                <a16:creationId xmlns:a16="http://schemas.microsoft.com/office/drawing/2014/main" id="{7FF7F33E-7AE1-3D61-54E6-F3EAA25683C4}"/>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3202743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 Main,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pic>
        <p:nvPicPr>
          <p:cNvPr id="15" name="Graphic 14">
            <a:extLst>
              <a:ext uri="{FF2B5EF4-FFF2-40B4-BE49-F238E27FC236}">
                <a16:creationId xmlns:a16="http://schemas.microsoft.com/office/drawing/2014/main" id="{B590FEB9-4E20-F153-F0DA-610723047E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4068" y="223820"/>
            <a:ext cx="3625882"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2" name="Text Placeholder 7">
            <a:extLst>
              <a:ext uri="{FF2B5EF4-FFF2-40B4-BE49-F238E27FC236}">
                <a16:creationId xmlns:a16="http://schemas.microsoft.com/office/drawing/2014/main" id="{2E93A6C7-07DE-698F-060B-C83FDBD33F5C}"/>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3" name="Text Placeholder 7">
            <a:extLst>
              <a:ext uri="{FF2B5EF4-FFF2-40B4-BE49-F238E27FC236}">
                <a16:creationId xmlns:a16="http://schemas.microsoft.com/office/drawing/2014/main" id="{7EE31CC5-91BA-4B73-FEA6-07D5E4CB8EFF}"/>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1821180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 Sub Brand,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bg1"/>
                </a:solidFill>
                <a:latin typeface="Arial" panose="020B0604020202020204" pitchFamily="34" charset="0"/>
                <a:cs typeface="Arial" panose="020B0604020202020204" pitchFamily="34" charset="0"/>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AB413E3A-2E4A-DE58-276C-6B427D023F07}"/>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DCB49D4D-2B91-739E-00A0-5F800821CF8B}"/>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987044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 Endorsed Brand,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pic>
        <p:nvPicPr>
          <p:cNvPr id="6" name="Graphic 5">
            <a:extLst>
              <a:ext uri="{FF2B5EF4-FFF2-40B4-BE49-F238E27FC236}">
                <a16:creationId xmlns:a16="http://schemas.microsoft.com/office/drawing/2014/main" id="{E952FD86-C603-1494-52EF-5BEF9CD10D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14661" y="324503"/>
            <a:ext cx="954807"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bg1"/>
                </a:solidFill>
                <a:latin typeface="Arial" panose="020B0604020202020204" pitchFamily="34" charset="0"/>
                <a:cs typeface="Arial" panose="020B0604020202020204" pitchFamily="34" charset="0"/>
              </a:defRPr>
            </a:lvl1pPr>
          </a:lstStyle>
          <a:p>
            <a:r>
              <a:rPr lang="en-US" dirty="0"/>
              <a:t>Add your logo, re-crop and resize as needed</a:t>
            </a:r>
          </a:p>
        </p:txBody>
      </p:sp>
      <p:sp>
        <p:nvSpPr>
          <p:cNvPr id="3" name="Title 1">
            <a:extLst>
              <a:ext uri="{FF2B5EF4-FFF2-40B4-BE49-F238E27FC236}">
                <a16:creationId xmlns:a16="http://schemas.microsoft.com/office/drawing/2014/main" id="{D5B0C046-6DA5-4B0C-0AB1-90A744A04421}"/>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4" name="Text Placeholder 2">
            <a:extLst>
              <a:ext uri="{FF2B5EF4-FFF2-40B4-BE49-F238E27FC236}">
                <a16:creationId xmlns:a16="http://schemas.microsoft.com/office/drawing/2014/main" id="{B5F5AD4B-0791-DEE8-9D08-538D06E7FC4D}"/>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8" name="Text Placeholder 7">
            <a:extLst>
              <a:ext uri="{FF2B5EF4-FFF2-40B4-BE49-F238E27FC236}">
                <a16:creationId xmlns:a16="http://schemas.microsoft.com/office/drawing/2014/main" id="{CA79FED9-372D-CDF4-35F3-8039430CF2C2}"/>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10" name="Text Placeholder 7">
            <a:extLst>
              <a:ext uri="{FF2B5EF4-FFF2-40B4-BE49-F238E27FC236}">
                <a16:creationId xmlns:a16="http://schemas.microsoft.com/office/drawing/2014/main" id="{97F56AD1-3E57-D8EA-FDEA-B77EBD4C1265}"/>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235915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ub Brand,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bg1"/>
                </a:solidFill>
                <a:latin typeface="Arial" panose="020B0604020202020204" pitchFamily="34" charset="0"/>
                <a:cs typeface="Arial" panose="020B0604020202020204" pitchFamily="34" charset="0"/>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58943BF9-9852-B571-CB8A-414BA24F41FC}"/>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C674D496-5B86-01B6-808A-809100FCC2E6}"/>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2009631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Arial" panose="020B0604020202020204" pitchFamily="34" charset="0"/>
                <a:cs typeface="Arial" panose="020B0604020202020204" pitchFamily="34"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Arial" panose="020B0604020202020204" pitchFamily="34" charset="0"/>
                <a:cs typeface="Arial" panose="020B0604020202020204" pitchFamily="34" charset="0"/>
              </a:rPr>
              <a:pPr/>
              <a:t>‹#›</a:t>
            </a:fld>
            <a:endParaRPr lang="en-US" sz="1000" b="0" i="0" dirty="0">
              <a:solidFill>
                <a:schemeClr val="bg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7E1C091-0B22-B285-BB16-D028139BF7DA}"/>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bg1"/>
                </a:solidFill>
                <a:latin typeface="Arial" panose="020B0604020202020204" pitchFamily="34" charset="0"/>
                <a:cs typeface="Arial" panose="020B0604020202020204" pitchFamily="34" charset="0"/>
              </a:defRPr>
            </a:lvl1pPr>
          </a:lstStyle>
          <a:p>
            <a:r>
              <a:rPr lang="en-US" dirty="0"/>
              <a:t>Section Divider – Max 38 characters</a:t>
            </a:r>
          </a:p>
        </p:txBody>
      </p:sp>
      <p:sp>
        <p:nvSpPr>
          <p:cNvPr id="3" name="Text Placeholder 2">
            <a:extLst>
              <a:ext uri="{FF2B5EF4-FFF2-40B4-BE49-F238E27FC236}">
                <a16:creationId xmlns:a16="http://schemas.microsoft.com/office/drawing/2014/main" id="{2FFC5C90-F626-74D1-6978-0AFECB0A6CF9}"/>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rgbClr val="8B959E"/>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Tree>
    <p:extLst>
      <p:ext uri="{BB962C8B-B14F-4D97-AF65-F5344CB8AC3E}">
        <p14:creationId xmlns:p14="http://schemas.microsoft.com/office/powerpoint/2010/main" val="12055785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Slide –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Arial" panose="020B0604020202020204" pitchFamily="34" charset="0"/>
                <a:cs typeface="Arial" panose="020B0604020202020204" pitchFamily="34" charset="0"/>
              </a:rPr>
              <a:pPr/>
              <a:t>‹#›</a:t>
            </a:fld>
            <a:endParaRPr lang="en-US" sz="1000"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F227A6D-B8C9-FB9F-2B11-8F81E2A3F185}"/>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Arial" panose="020B0604020202020204" pitchFamily="34" charset="0"/>
                <a:cs typeface="Arial" panose="020B0604020202020204" pitchFamily="34" charset="0"/>
              </a:rPr>
              <a:t>Massachusetts Institute of Technology</a:t>
            </a:r>
          </a:p>
        </p:txBody>
      </p:sp>
      <p:sp>
        <p:nvSpPr>
          <p:cNvPr id="3" name="Title 1">
            <a:extLst>
              <a:ext uri="{FF2B5EF4-FFF2-40B4-BE49-F238E27FC236}">
                <a16:creationId xmlns:a16="http://schemas.microsoft.com/office/drawing/2014/main" id="{C8DE577B-C053-FD54-7878-7E047AB47A5E}"/>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bg1"/>
                </a:solidFill>
                <a:latin typeface="Arial" panose="020B0604020202020204" pitchFamily="34" charset="0"/>
                <a:cs typeface="Arial" panose="020B0604020202020204" pitchFamily="34" charset="0"/>
              </a:defRPr>
            </a:lvl1pPr>
          </a:lstStyle>
          <a:p>
            <a:r>
              <a:rPr lang="en-US" dirty="0"/>
              <a:t>“Quote Text – Max 180 characters”</a:t>
            </a:r>
          </a:p>
        </p:txBody>
      </p:sp>
      <p:sp>
        <p:nvSpPr>
          <p:cNvPr id="7" name="Text Placeholder 3">
            <a:extLst>
              <a:ext uri="{FF2B5EF4-FFF2-40B4-BE49-F238E27FC236}">
                <a16:creationId xmlns:a16="http://schemas.microsoft.com/office/drawing/2014/main" id="{4314C7BA-4323-0DF0-90BD-75906C1FA4F7}"/>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10" name="Text Placeholder 3">
            <a:extLst>
              <a:ext uri="{FF2B5EF4-FFF2-40B4-BE49-F238E27FC236}">
                <a16:creationId xmlns:a16="http://schemas.microsoft.com/office/drawing/2014/main" id="{3BEB1D27-9A5C-6608-CBF1-CF65A2D73169}"/>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cxnSp>
        <p:nvCxnSpPr>
          <p:cNvPr id="11" name="Straight Connector 10">
            <a:extLst>
              <a:ext uri="{FF2B5EF4-FFF2-40B4-BE49-F238E27FC236}">
                <a16:creationId xmlns:a16="http://schemas.microsoft.com/office/drawing/2014/main" id="{6997B1D5-6A79-308A-4DFA-19417315FC59}"/>
              </a:ext>
            </a:extLst>
          </p:cNvPr>
          <p:cNvCxnSpPr>
            <a:cxnSpLocks/>
          </p:cNvCxnSpPr>
          <p:nvPr userDrawn="1"/>
        </p:nvCxnSpPr>
        <p:spPr>
          <a:xfrm>
            <a:off x="319421" y="4413678"/>
            <a:ext cx="180198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106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Main, White, Red Tex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C42A665-A21C-CD79-1D8D-1D99E297091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54072" y="223820"/>
            <a:ext cx="3625874"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Text Placeholder 7">
            <a:extLst>
              <a:ext uri="{FF2B5EF4-FFF2-40B4-BE49-F238E27FC236}">
                <a16:creationId xmlns:a16="http://schemas.microsoft.com/office/drawing/2014/main" id="{9E3DD2C8-9293-3716-3D91-FA4E99B3EE6A}"/>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658B4182-C52B-A65A-1CE0-5AB690F39A75}"/>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3963801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Sub Brand, White, Red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tx2"/>
                </a:solidFill>
                <a:latin typeface="Arial" panose="020B0604020202020204" pitchFamily="34" charset="0"/>
                <a:cs typeface="Arial" panose="020B0604020202020204" pitchFamily="34"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tx1"/>
                </a:solidFill>
                <a:latin typeface="Arial" panose="020B0604020202020204" pitchFamily="34" charset="0"/>
                <a:cs typeface="Arial" panose="020B0604020202020204" pitchFamily="34" charset="0"/>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46F7A042-B5C2-47EE-EA30-7D530FEB8737}"/>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13D9C569-7DD9-5E60-DA78-EE65C44EC123}"/>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29519395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Endorsed Brand, White, Red Tex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8740B29-5817-180D-DA83-AF9E2E4A6C0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014662" y="324503"/>
            <a:ext cx="954805"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tx1"/>
                </a:solidFill>
                <a:latin typeface="Arial" panose="020B0604020202020204" pitchFamily="34" charset="0"/>
                <a:cs typeface="Arial" panose="020B0604020202020204" pitchFamily="34" charset="0"/>
              </a:defRPr>
            </a:lvl1pPr>
          </a:lstStyle>
          <a:p>
            <a:r>
              <a:rPr lang="en-US" dirty="0"/>
              <a:t>Add your logo, re-crop and resize as needed</a:t>
            </a:r>
          </a:p>
        </p:txBody>
      </p:sp>
      <p:sp>
        <p:nvSpPr>
          <p:cNvPr id="4" name="Title 1">
            <a:extLst>
              <a:ext uri="{FF2B5EF4-FFF2-40B4-BE49-F238E27FC236}">
                <a16:creationId xmlns:a16="http://schemas.microsoft.com/office/drawing/2014/main" id="{5634CA86-4E42-E866-42D9-1D6F2AB400E2}"/>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Arial" panose="020B0604020202020204" pitchFamily="34" charset="0"/>
                <a:cs typeface="Arial" panose="020B0604020202020204" pitchFamily="34" charset="0"/>
              </a:defRPr>
            </a:lvl1pPr>
          </a:lstStyle>
          <a:p>
            <a:r>
              <a:rPr lang="en-US" dirty="0"/>
              <a:t>Main Title – Max 38 characters</a:t>
            </a:r>
          </a:p>
        </p:txBody>
      </p:sp>
      <p:sp>
        <p:nvSpPr>
          <p:cNvPr id="8" name="Text Placeholder 2">
            <a:extLst>
              <a:ext uri="{FF2B5EF4-FFF2-40B4-BE49-F238E27FC236}">
                <a16:creationId xmlns:a16="http://schemas.microsoft.com/office/drawing/2014/main" id="{EC19F679-B7C4-C058-A61F-7DF2305A493D}"/>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6" name="Text Placeholder 7">
            <a:extLst>
              <a:ext uri="{FF2B5EF4-FFF2-40B4-BE49-F238E27FC236}">
                <a16:creationId xmlns:a16="http://schemas.microsoft.com/office/drawing/2014/main" id="{A8F1D9BC-C03E-A5C3-9A5C-B18EAD5FCDF8}"/>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9" name="Text Placeholder 7">
            <a:extLst>
              <a:ext uri="{FF2B5EF4-FFF2-40B4-BE49-F238E27FC236}">
                <a16:creationId xmlns:a16="http://schemas.microsoft.com/office/drawing/2014/main" id="{0F7CFB6D-A6F8-581D-1A02-329E06AEDBB6}"/>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22619111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 White, Red Tex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4" name="Title 1">
            <a:extLst>
              <a:ext uri="{FF2B5EF4-FFF2-40B4-BE49-F238E27FC236}">
                <a16:creationId xmlns:a16="http://schemas.microsoft.com/office/drawing/2014/main" id="{4A1FF9F7-CD9B-3E67-501F-928CA31B6D1D}"/>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accent1"/>
                </a:solidFill>
                <a:latin typeface="Arial" panose="020B0604020202020204" pitchFamily="34" charset="0"/>
                <a:cs typeface="Arial" panose="020B0604020202020204" pitchFamily="34" charset="0"/>
              </a:defRPr>
            </a:lvl1pPr>
          </a:lstStyle>
          <a:p>
            <a:r>
              <a:rPr lang="en-US" dirty="0"/>
              <a:t>Section Divider – Max 38 characters</a:t>
            </a:r>
          </a:p>
        </p:txBody>
      </p:sp>
      <p:sp>
        <p:nvSpPr>
          <p:cNvPr id="5" name="Text Placeholder 2">
            <a:extLst>
              <a:ext uri="{FF2B5EF4-FFF2-40B4-BE49-F238E27FC236}">
                <a16:creationId xmlns:a16="http://schemas.microsoft.com/office/drawing/2014/main" id="{04CFF7BF-C6F6-7E09-2F5D-FB8610A74FBB}"/>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
        <p:nvSpPr>
          <p:cNvPr id="2" name="TextBox 1">
            <a:extLst>
              <a:ext uri="{FF2B5EF4-FFF2-40B4-BE49-F238E27FC236}">
                <a16:creationId xmlns:a16="http://schemas.microsoft.com/office/drawing/2014/main" id="{09DE97BC-999E-48BD-D3AD-BC3ECCEE1F5A}"/>
              </a:ext>
            </a:extLst>
          </p:cNvPr>
          <p:cNvSpPr txBox="1"/>
          <p:nvPr userDrawn="1"/>
        </p:nvSpPr>
        <p:spPr>
          <a:xfrm>
            <a:off x="9229912" y="6350714"/>
            <a:ext cx="2648607" cy="276999"/>
          </a:xfrm>
          <a:prstGeom prst="rect">
            <a:avLst/>
          </a:prstGeom>
          <a:noFill/>
        </p:spPr>
        <p:txBody>
          <a:bodyPr wrap="square" lIns="0" rIns="0" rtlCol="0">
            <a:spAutoFit/>
          </a:bodyPr>
          <a:lstStyle/>
          <a:p>
            <a:pPr algn="r"/>
            <a:fld id="{F0F02A92-B497-3B47-85FA-49EC792AEAD1}" type="slidenum">
              <a:rPr lang="en-US" sz="1200" smtClean="0">
                <a:solidFill>
                  <a:schemeClr val="tx1"/>
                </a:solidFill>
                <a:latin typeface="Arial" panose="020B0604020202020204" pitchFamily="34" charset="0"/>
                <a:cs typeface="Arial" panose="020B0604020202020204" pitchFamily="34" charset="0"/>
              </a:rPr>
              <a:pPr/>
              <a:t>‹#›</a:t>
            </a:fld>
            <a:endParaRPr lang="en-US" sz="1200" b="0" i="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70120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Slide – White, Red tex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C4A604-913B-0501-08AA-548D08103F54}"/>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2" name="Title 1">
            <a:extLst>
              <a:ext uri="{FF2B5EF4-FFF2-40B4-BE49-F238E27FC236}">
                <a16:creationId xmlns:a16="http://schemas.microsoft.com/office/drawing/2014/main" id="{B96CB095-270D-97ED-16C2-9B230B8F3380}"/>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tx2"/>
                </a:solidFill>
                <a:latin typeface="Arial" panose="020B0604020202020204" pitchFamily="34" charset="0"/>
                <a:cs typeface="Arial" panose="020B0604020202020204" pitchFamily="34" charset="0"/>
              </a:defRPr>
            </a:lvl1pPr>
          </a:lstStyle>
          <a:p>
            <a:r>
              <a:rPr lang="en-US" dirty="0"/>
              <a:t>“Quote Text – Max 180 characters”</a:t>
            </a:r>
          </a:p>
        </p:txBody>
      </p:sp>
      <p:sp>
        <p:nvSpPr>
          <p:cNvPr id="9" name="Text Placeholder 3">
            <a:extLst>
              <a:ext uri="{FF2B5EF4-FFF2-40B4-BE49-F238E27FC236}">
                <a16:creationId xmlns:a16="http://schemas.microsoft.com/office/drawing/2014/main" id="{73662D7A-7777-A5FD-DEE4-F88191949B5D}"/>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10" name="Text Placeholder 3">
            <a:extLst>
              <a:ext uri="{FF2B5EF4-FFF2-40B4-BE49-F238E27FC236}">
                <a16:creationId xmlns:a16="http://schemas.microsoft.com/office/drawing/2014/main" id="{1D1EE371-28CD-F2A9-92A5-633133548427}"/>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cxnSp>
        <p:nvCxnSpPr>
          <p:cNvPr id="11" name="Straight Connector 10">
            <a:extLst>
              <a:ext uri="{FF2B5EF4-FFF2-40B4-BE49-F238E27FC236}">
                <a16:creationId xmlns:a16="http://schemas.microsoft.com/office/drawing/2014/main" id="{1D9D7FB5-AEC1-D737-62D3-238D849B3862}"/>
              </a:ext>
            </a:extLst>
          </p:cNvPr>
          <p:cNvCxnSpPr>
            <a:cxnSpLocks/>
          </p:cNvCxnSpPr>
          <p:nvPr userDrawn="1"/>
        </p:nvCxnSpPr>
        <p:spPr>
          <a:xfrm>
            <a:off x="319421" y="441367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506CB9D-1F51-43BF-AFCF-F71AB4666BC2}"/>
              </a:ext>
            </a:extLst>
          </p:cNvPr>
          <p:cNvSpPr txBox="1"/>
          <p:nvPr userDrawn="1"/>
        </p:nvSpPr>
        <p:spPr>
          <a:xfrm>
            <a:off x="9229912" y="6350714"/>
            <a:ext cx="2648607" cy="276999"/>
          </a:xfrm>
          <a:prstGeom prst="rect">
            <a:avLst/>
          </a:prstGeom>
          <a:noFill/>
        </p:spPr>
        <p:txBody>
          <a:bodyPr wrap="square" lIns="0" rIns="0" rtlCol="0">
            <a:spAutoFit/>
          </a:bodyPr>
          <a:lstStyle/>
          <a:p>
            <a:pPr algn="r"/>
            <a:fld id="{F0F02A92-B497-3B47-85FA-49EC792AEAD1}" type="slidenum">
              <a:rPr lang="en-US" sz="1200" smtClean="0">
                <a:solidFill>
                  <a:schemeClr val="tx1"/>
                </a:solidFill>
                <a:latin typeface="Arial" panose="020B0604020202020204" pitchFamily="34" charset="0"/>
                <a:cs typeface="Arial" panose="020B0604020202020204" pitchFamily="34" charset="0"/>
              </a:rPr>
              <a:pPr/>
              <a:t>‹#›</a:t>
            </a:fld>
            <a:endParaRPr lang="en-US" sz="1200" b="0" i="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4230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ain, White, Gray Tex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C42A665-A21C-CD79-1D8D-1D99E297091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54072" y="223820"/>
            <a:ext cx="3625874"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Text Placeholder 7">
            <a:extLst>
              <a:ext uri="{FF2B5EF4-FFF2-40B4-BE49-F238E27FC236}">
                <a16:creationId xmlns:a16="http://schemas.microsoft.com/office/drawing/2014/main" id="{327AB69D-B657-2F29-B566-3F6FF48EE307}"/>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B56C3B82-2B99-94CF-A919-28DCA302A9AA}"/>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3366805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Sub Brand, White, Gray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tx2"/>
                </a:solidFill>
                <a:latin typeface="Arial" panose="020B0604020202020204" pitchFamily="34" charset="0"/>
                <a:cs typeface="Arial" panose="020B0604020202020204" pitchFamily="34"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tx1"/>
                </a:solidFill>
                <a:latin typeface="Arial" panose="020B0604020202020204" pitchFamily="34" charset="0"/>
                <a:cs typeface="Arial" panose="020B0604020202020204" pitchFamily="34" charset="0"/>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A5C82065-D646-B727-19A1-F044C380B596}"/>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0CA78149-8BF2-69CC-576D-BE0F9F68DD10}"/>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23792787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 Endorsed Brand, White,  Gray Tex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8740B29-5817-180D-DA83-AF9E2E4A6C0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014662" y="324503"/>
            <a:ext cx="954805"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tx1"/>
                </a:solidFill>
                <a:latin typeface="Arial" panose="020B0604020202020204" pitchFamily="34" charset="0"/>
                <a:cs typeface="Arial" panose="020B0604020202020204" pitchFamily="34" charset="0"/>
              </a:defRPr>
            </a:lvl1pPr>
          </a:lstStyle>
          <a:p>
            <a:r>
              <a:rPr lang="en-US" dirty="0"/>
              <a:t>Add your logo, re-crop and resize as needed</a:t>
            </a:r>
          </a:p>
        </p:txBody>
      </p:sp>
      <p:sp>
        <p:nvSpPr>
          <p:cNvPr id="4" name="Title 1">
            <a:extLst>
              <a:ext uri="{FF2B5EF4-FFF2-40B4-BE49-F238E27FC236}">
                <a16:creationId xmlns:a16="http://schemas.microsoft.com/office/drawing/2014/main" id="{5634CA86-4E42-E866-42D9-1D6F2AB400E2}"/>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Arial" panose="020B0604020202020204" pitchFamily="34" charset="0"/>
                <a:cs typeface="Arial" panose="020B0604020202020204" pitchFamily="34" charset="0"/>
              </a:defRPr>
            </a:lvl1pPr>
          </a:lstStyle>
          <a:p>
            <a:r>
              <a:rPr lang="en-US" dirty="0"/>
              <a:t>Main Title – Max 38 characters</a:t>
            </a:r>
          </a:p>
        </p:txBody>
      </p:sp>
      <p:sp>
        <p:nvSpPr>
          <p:cNvPr id="8" name="Text Placeholder 2">
            <a:extLst>
              <a:ext uri="{FF2B5EF4-FFF2-40B4-BE49-F238E27FC236}">
                <a16:creationId xmlns:a16="http://schemas.microsoft.com/office/drawing/2014/main" id="{EC19F679-B7C4-C058-A61F-7DF2305A493D}"/>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6" name="Text Placeholder 7">
            <a:extLst>
              <a:ext uri="{FF2B5EF4-FFF2-40B4-BE49-F238E27FC236}">
                <a16:creationId xmlns:a16="http://schemas.microsoft.com/office/drawing/2014/main" id="{2B69C17B-BB02-3108-D637-D723FE1BCCD2}"/>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9" name="Text Placeholder 7">
            <a:extLst>
              <a:ext uri="{FF2B5EF4-FFF2-40B4-BE49-F238E27FC236}">
                <a16:creationId xmlns:a16="http://schemas.microsoft.com/office/drawing/2014/main" id="{7FF7F33E-7AE1-3D61-54E6-F3EAA25683C4}"/>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310521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Endorsed Brand,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pic>
        <p:nvPicPr>
          <p:cNvPr id="6" name="Graphic 5">
            <a:extLst>
              <a:ext uri="{FF2B5EF4-FFF2-40B4-BE49-F238E27FC236}">
                <a16:creationId xmlns:a16="http://schemas.microsoft.com/office/drawing/2014/main" id="{E952FD86-C603-1494-52EF-5BEF9CD10D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14661" y="324503"/>
            <a:ext cx="954807"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bg1"/>
                </a:solidFill>
                <a:latin typeface="Arial" panose="020B0604020202020204" pitchFamily="34" charset="0"/>
                <a:cs typeface="Arial" panose="020B0604020202020204" pitchFamily="34" charset="0"/>
              </a:defRPr>
            </a:lvl1pPr>
          </a:lstStyle>
          <a:p>
            <a:r>
              <a:rPr lang="en-US" dirty="0"/>
              <a:t>Add your logo, re-crop and resize as needed</a:t>
            </a:r>
          </a:p>
        </p:txBody>
      </p:sp>
      <p:sp>
        <p:nvSpPr>
          <p:cNvPr id="4" name="Title 1">
            <a:extLst>
              <a:ext uri="{FF2B5EF4-FFF2-40B4-BE49-F238E27FC236}">
                <a16:creationId xmlns:a16="http://schemas.microsoft.com/office/drawing/2014/main" id="{41E296DD-1B13-D98E-27AF-005F248EE8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8" name="Text Placeholder 2">
            <a:extLst>
              <a:ext uri="{FF2B5EF4-FFF2-40B4-BE49-F238E27FC236}">
                <a16:creationId xmlns:a16="http://schemas.microsoft.com/office/drawing/2014/main" id="{2B005292-39D5-523C-C41E-70D3546AE96C}"/>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Text Placeholder 7">
            <a:extLst>
              <a:ext uri="{FF2B5EF4-FFF2-40B4-BE49-F238E27FC236}">
                <a16:creationId xmlns:a16="http://schemas.microsoft.com/office/drawing/2014/main" id="{E4460080-8332-537E-67D0-445106FEC61F}"/>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10" name="Text Placeholder 7">
            <a:extLst>
              <a:ext uri="{FF2B5EF4-FFF2-40B4-BE49-F238E27FC236}">
                <a16:creationId xmlns:a16="http://schemas.microsoft.com/office/drawing/2014/main" id="{44635A93-6564-ADEF-6048-9E8C1D0BE056}"/>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34600652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Divider – White, Gray Tex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4" name="Title 1">
            <a:extLst>
              <a:ext uri="{FF2B5EF4-FFF2-40B4-BE49-F238E27FC236}">
                <a16:creationId xmlns:a16="http://schemas.microsoft.com/office/drawing/2014/main" id="{764C8FD2-B36E-4547-BA9B-A1118D478979}"/>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accent1"/>
                </a:solidFill>
                <a:latin typeface="Arial" panose="020B0604020202020204" pitchFamily="34" charset="0"/>
                <a:cs typeface="Arial" panose="020B0604020202020204" pitchFamily="34" charset="0"/>
              </a:defRPr>
            </a:lvl1pPr>
          </a:lstStyle>
          <a:p>
            <a:r>
              <a:rPr lang="en-US" dirty="0"/>
              <a:t>Section Divider – Max 38 characters</a:t>
            </a:r>
          </a:p>
        </p:txBody>
      </p:sp>
      <p:sp>
        <p:nvSpPr>
          <p:cNvPr id="5" name="Text Placeholder 2">
            <a:extLst>
              <a:ext uri="{FF2B5EF4-FFF2-40B4-BE49-F238E27FC236}">
                <a16:creationId xmlns:a16="http://schemas.microsoft.com/office/drawing/2014/main" id="{CD259E7C-908B-A780-68F5-F2B1C81BE553}"/>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
        <p:nvSpPr>
          <p:cNvPr id="2" name="TextBox 1">
            <a:extLst>
              <a:ext uri="{FF2B5EF4-FFF2-40B4-BE49-F238E27FC236}">
                <a16:creationId xmlns:a16="http://schemas.microsoft.com/office/drawing/2014/main" id="{285E07D9-5BC6-9C23-4D14-51EB228B6E44}"/>
              </a:ext>
            </a:extLst>
          </p:cNvPr>
          <p:cNvSpPr txBox="1"/>
          <p:nvPr userDrawn="1"/>
        </p:nvSpPr>
        <p:spPr>
          <a:xfrm>
            <a:off x="9229912" y="6350714"/>
            <a:ext cx="2648607" cy="276999"/>
          </a:xfrm>
          <a:prstGeom prst="rect">
            <a:avLst/>
          </a:prstGeom>
          <a:noFill/>
        </p:spPr>
        <p:txBody>
          <a:bodyPr wrap="square" lIns="0" rIns="0" rtlCol="0">
            <a:spAutoFit/>
          </a:bodyPr>
          <a:lstStyle/>
          <a:p>
            <a:pPr algn="r"/>
            <a:fld id="{F0F02A92-B497-3B47-85FA-49EC792AEAD1}" type="slidenum">
              <a:rPr lang="en-US" sz="1200" smtClean="0">
                <a:solidFill>
                  <a:schemeClr val="tx1"/>
                </a:solidFill>
                <a:latin typeface="Arial" panose="020B0604020202020204" pitchFamily="34" charset="0"/>
                <a:cs typeface="Arial" panose="020B0604020202020204" pitchFamily="34" charset="0"/>
              </a:rPr>
              <a:pPr/>
              <a:t>‹#›</a:t>
            </a:fld>
            <a:endParaRPr lang="en-US" sz="1200" b="0" i="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1702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Slide – White, Gray tex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489839-2387-FFD3-DCFE-9ADA5528D14A}"/>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2C4A604-913B-0501-08AA-548D08103F54}"/>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2" name="Title 1">
            <a:extLst>
              <a:ext uri="{FF2B5EF4-FFF2-40B4-BE49-F238E27FC236}">
                <a16:creationId xmlns:a16="http://schemas.microsoft.com/office/drawing/2014/main" id="{26F1E197-5D52-1BEE-D008-06ED96E7BF1B}"/>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accent3"/>
                </a:solidFill>
                <a:latin typeface="Arial" panose="020B0604020202020204" pitchFamily="34" charset="0"/>
                <a:cs typeface="Arial" panose="020B0604020202020204" pitchFamily="34" charset="0"/>
              </a:defRPr>
            </a:lvl1pPr>
          </a:lstStyle>
          <a:p>
            <a:r>
              <a:rPr lang="en-US" dirty="0"/>
              <a:t>“Quote Text – Max 180 characters”</a:t>
            </a:r>
          </a:p>
        </p:txBody>
      </p:sp>
      <p:sp>
        <p:nvSpPr>
          <p:cNvPr id="9" name="Text Placeholder 3">
            <a:extLst>
              <a:ext uri="{FF2B5EF4-FFF2-40B4-BE49-F238E27FC236}">
                <a16:creationId xmlns:a16="http://schemas.microsoft.com/office/drawing/2014/main" id="{3B517E05-4DDD-0D01-734E-3DE7A861723D}"/>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10" name="Text Placeholder 3">
            <a:extLst>
              <a:ext uri="{FF2B5EF4-FFF2-40B4-BE49-F238E27FC236}">
                <a16:creationId xmlns:a16="http://schemas.microsoft.com/office/drawing/2014/main" id="{8DC814A5-9BDD-158B-D8F6-CBAFB7B3680A}"/>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cxnSp>
        <p:nvCxnSpPr>
          <p:cNvPr id="11" name="Straight Connector 10">
            <a:extLst>
              <a:ext uri="{FF2B5EF4-FFF2-40B4-BE49-F238E27FC236}">
                <a16:creationId xmlns:a16="http://schemas.microsoft.com/office/drawing/2014/main" id="{C7E1E4DD-5602-9E88-2C02-25456206D622}"/>
              </a:ext>
            </a:extLst>
          </p:cNvPr>
          <p:cNvCxnSpPr>
            <a:cxnSpLocks/>
          </p:cNvCxnSpPr>
          <p:nvPr userDrawn="1"/>
        </p:nvCxnSpPr>
        <p:spPr>
          <a:xfrm>
            <a:off x="319421" y="441367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49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566F76-B9BE-CDE9-91E9-A22BFEBB480F}"/>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bg1"/>
                </a:solidFill>
                <a:latin typeface="Arial" panose="020B0604020202020204" pitchFamily="34" charset="0"/>
                <a:cs typeface="Arial" panose="020B0604020202020204" pitchFamily="34" charset="0"/>
              </a:defRPr>
            </a:lvl1pPr>
          </a:lstStyle>
          <a:p>
            <a:r>
              <a:rPr lang="en-US" dirty="0"/>
              <a:t>Section Divider – Max 38 characters</a:t>
            </a:r>
          </a:p>
        </p:txBody>
      </p:sp>
      <p:sp>
        <p:nvSpPr>
          <p:cNvPr id="3" name="Text Placeholder 2">
            <a:extLst>
              <a:ext uri="{FF2B5EF4-FFF2-40B4-BE49-F238E27FC236}">
                <a16:creationId xmlns:a16="http://schemas.microsoft.com/office/drawing/2014/main" id="{373F7D57-EF37-A702-AA25-5345A9CA56AA}"/>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Arial" panose="020B0604020202020204" pitchFamily="34" charset="0"/>
                <a:cs typeface="Arial" panose="020B0604020202020204" pitchFamily="34"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Arial" panose="020B0604020202020204" pitchFamily="34" charset="0"/>
                <a:cs typeface="Arial" panose="020B0604020202020204" pitchFamily="34" charset="0"/>
              </a:rPr>
              <a:pPr/>
              <a:t>‹#›</a:t>
            </a:fld>
            <a:endParaRPr lang="en-US" sz="1000" b="0"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964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566F76-B9BE-CDE9-91E9-A22BFEBB480F}"/>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bg1"/>
                </a:solidFill>
                <a:latin typeface="Arial" panose="020B0604020202020204" pitchFamily="34" charset="0"/>
                <a:cs typeface="Arial" panose="020B0604020202020204" pitchFamily="34" charset="0"/>
              </a:defRPr>
            </a:lvl1pPr>
          </a:lstStyle>
          <a:p>
            <a:r>
              <a:rPr lang="en-US" dirty="0"/>
              <a:t>“Quote Text – Max 180 characters”</a:t>
            </a:r>
          </a:p>
        </p:txBody>
      </p:sp>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Arial" panose="020B0604020202020204" pitchFamily="34" charset="0"/>
                <a:cs typeface="Arial" panose="020B0604020202020204" pitchFamily="34"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Arial" panose="020B0604020202020204" pitchFamily="34" charset="0"/>
                <a:cs typeface="Arial" panose="020B0604020202020204" pitchFamily="34" charset="0"/>
              </a:rPr>
              <a:pPr/>
              <a:t>‹#›</a:t>
            </a:fld>
            <a:endParaRPr lang="en-US" sz="1000" b="0" i="0" dirty="0">
              <a:solidFill>
                <a:schemeClr val="bg1"/>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C478DDD3-3229-C4C2-050D-B6AFCF902435}"/>
              </a:ext>
            </a:extLst>
          </p:cNvPr>
          <p:cNvCxnSpPr>
            <a:cxnSpLocks/>
          </p:cNvCxnSpPr>
          <p:nvPr userDrawn="1"/>
        </p:nvCxnSpPr>
        <p:spPr>
          <a:xfrm>
            <a:off x="319421" y="441367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3">
            <a:extLst>
              <a:ext uri="{FF2B5EF4-FFF2-40B4-BE49-F238E27FC236}">
                <a16:creationId xmlns:a16="http://schemas.microsoft.com/office/drawing/2014/main" id="{E121F57E-7A3D-523B-1263-2147287CBB0E}"/>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3" name="Text Placeholder 3">
            <a:extLst>
              <a:ext uri="{FF2B5EF4-FFF2-40B4-BE49-F238E27FC236}">
                <a16:creationId xmlns:a16="http://schemas.microsoft.com/office/drawing/2014/main" id="{86CD48A0-01A4-BD36-D9AD-53422DD1D5A8}"/>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spTree>
    <p:extLst>
      <p:ext uri="{BB962C8B-B14F-4D97-AF65-F5344CB8AC3E}">
        <p14:creationId xmlns:p14="http://schemas.microsoft.com/office/powerpoint/2010/main" val="56134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3" y="223660"/>
            <a:ext cx="5533766" cy="810991"/>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sp>
        <p:nvSpPr>
          <p:cNvPr id="3" name="Content Placeholder 2">
            <a:extLst>
              <a:ext uri="{FF2B5EF4-FFF2-40B4-BE49-F238E27FC236}">
                <a16:creationId xmlns:a16="http://schemas.microsoft.com/office/drawing/2014/main" id="{E4284EB4-2DDE-A84F-F145-EF9B876934D2}"/>
              </a:ext>
            </a:extLst>
          </p:cNvPr>
          <p:cNvSpPr>
            <a:spLocks noGrp="1"/>
          </p:cNvSpPr>
          <p:nvPr>
            <p:ph idx="1" hasCustomPrompt="1"/>
          </p:nvPr>
        </p:nvSpPr>
        <p:spPr>
          <a:xfrm>
            <a:off x="6183085" y="250554"/>
            <a:ext cx="2533403" cy="5868674"/>
          </a:xfrm>
        </p:spPr>
        <p:txBody>
          <a:bodyPr>
            <a:normAutofit/>
          </a:bodyPr>
          <a:lstStyle>
            <a:lvl1pPr marL="0" indent="0">
              <a:lnSpc>
                <a:spcPct val="100000"/>
              </a:lnSpc>
              <a:spcBef>
                <a:spcPts val="0"/>
              </a:spcBef>
              <a:spcAft>
                <a:spcPts val="1600"/>
              </a:spcAft>
              <a:buNone/>
              <a:defRPr sz="1400" b="0" i="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ts val="1500"/>
              </a:lnSpc>
              <a:spcBef>
                <a:spcPts val="1000"/>
              </a:spcBef>
              <a:spcAft>
                <a:spcPts val="1800"/>
              </a:spcAft>
              <a:buClrTx/>
              <a:buSzTx/>
              <a:buFont typeface="Arial" panose="020B0604020202020204" pitchFamily="34" charset="0"/>
              <a:buNone/>
              <a:tabLst/>
              <a:defRPr/>
            </a:pPr>
            <a:r>
              <a:rPr lang="en-US" dirty="0"/>
              <a:t>Column Text – Max 350 characters</a:t>
            </a:r>
            <a:br>
              <a:rPr lang="en-US" dirty="0"/>
            </a:br>
            <a:endParaRPr lang="en-US" dirty="0"/>
          </a:p>
        </p:txBody>
      </p:sp>
      <p:sp>
        <p:nvSpPr>
          <p:cNvPr id="10" name="TextBox 9">
            <a:extLst>
              <a:ext uri="{FF2B5EF4-FFF2-40B4-BE49-F238E27FC236}">
                <a16:creationId xmlns:a16="http://schemas.microsoft.com/office/drawing/2014/main" id="{5EFA3824-6F15-FD86-D30D-55E8798F55A1}"/>
              </a:ext>
            </a:extLst>
          </p:cNvPr>
          <p:cNvSpPr txBox="1"/>
          <p:nvPr userDrawn="1"/>
        </p:nvSpPr>
        <p:spPr>
          <a:xfrm>
            <a:off x="9229912" y="6359260"/>
            <a:ext cx="2648607" cy="276999"/>
          </a:xfrm>
          <a:prstGeom prst="rect">
            <a:avLst/>
          </a:prstGeom>
          <a:noFill/>
        </p:spPr>
        <p:txBody>
          <a:bodyPr wrap="square" lIns="0" rIns="0" rtlCol="0">
            <a:spAutoFit/>
          </a:bodyPr>
          <a:lstStyle/>
          <a:p>
            <a:pPr algn="r"/>
            <a:fld id="{F0F02A92-B497-3B47-85FA-49EC792AEAD1}" type="slidenum">
              <a:rPr lang="en-US" sz="1200" smtClean="0">
                <a:solidFill>
                  <a:schemeClr val="tx1"/>
                </a:solidFill>
                <a:latin typeface="Arial" panose="020B0604020202020204" pitchFamily="34" charset="0"/>
                <a:cs typeface="Arial" panose="020B0604020202020204" pitchFamily="34" charset="0"/>
              </a:rPr>
              <a:pPr/>
              <a:t>‹#›</a:t>
            </a:fld>
            <a:endParaRPr lang="en-US" sz="1200" b="0" i="0" dirty="0">
              <a:solidFill>
                <a:schemeClr val="tx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E4D08E89-767A-785D-CEE4-D77A66532F5B}"/>
              </a:ext>
            </a:extLst>
          </p:cNvPr>
          <p:cNvSpPr>
            <a:spLocks noGrp="1"/>
          </p:cNvSpPr>
          <p:nvPr>
            <p:ph type="body" sz="half" idx="2" hasCustomPrompt="1"/>
          </p:nvPr>
        </p:nvSpPr>
        <p:spPr>
          <a:xfrm>
            <a:off x="318589" y="1767901"/>
            <a:ext cx="5539170" cy="4351333"/>
          </a:xfrm>
        </p:spPr>
        <p:txBody>
          <a:bodyPr>
            <a:normAutofit/>
          </a:bodyPr>
          <a:lstStyle>
            <a:lvl1pPr marL="0" indent="0">
              <a:lnSpc>
                <a:spcPct val="100000"/>
              </a:lnSpc>
              <a:buNone/>
              <a:defRPr sz="1900" b="1"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Large Slide Description Text – Max 350 characters </a:t>
            </a:r>
          </a:p>
        </p:txBody>
      </p:sp>
      <p:sp>
        <p:nvSpPr>
          <p:cNvPr id="16" name="Content Placeholder 2">
            <a:extLst>
              <a:ext uri="{FF2B5EF4-FFF2-40B4-BE49-F238E27FC236}">
                <a16:creationId xmlns:a16="http://schemas.microsoft.com/office/drawing/2014/main" id="{47D94A36-DCC8-9687-455C-DF3D3D6A1B14}"/>
              </a:ext>
            </a:extLst>
          </p:cNvPr>
          <p:cNvSpPr>
            <a:spLocks noGrp="1"/>
          </p:cNvSpPr>
          <p:nvPr>
            <p:ph idx="10" hasCustomPrompt="1"/>
          </p:nvPr>
        </p:nvSpPr>
        <p:spPr>
          <a:xfrm>
            <a:off x="9116291" y="250554"/>
            <a:ext cx="2533403" cy="5868674"/>
          </a:xfrm>
        </p:spPr>
        <p:txBody>
          <a:bodyPr>
            <a:normAutofit/>
          </a:bodyPr>
          <a:lstStyle>
            <a:lvl1pPr marL="0" indent="0">
              <a:lnSpc>
                <a:spcPct val="100000"/>
              </a:lnSpc>
              <a:spcBef>
                <a:spcPts val="0"/>
              </a:spcBef>
              <a:spcAft>
                <a:spcPts val="1600"/>
              </a:spcAft>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ts val="1500"/>
              </a:lnSpc>
              <a:spcBef>
                <a:spcPts val="1000"/>
              </a:spcBef>
              <a:spcAft>
                <a:spcPts val="1800"/>
              </a:spcAft>
              <a:buClrTx/>
              <a:buSzTx/>
              <a:buFont typeface="Arial" panose="020B0604020202020204" pitchFamily="34" charset="0"/>
              <a:buNone/>
              <a:tabLst/>
              <a:defRPr/>
            </a:pPr>
            <a:r>
              <a:rPr lang="en-US" dirty="0"/>
              <a:t>Column Text – Max 350 characters</a:t>
            </a:r>
            <a:br>
              <a:rPr lang="en-US" dirty="0"/>
            </a:br>
            <a:endParaRPr lang="en-US" dirty="0"/>
          </a:p>
        </p:txBody>
      </p:sp>
      <p:sp>
        <p:nvSpPr>
          <p:cNvPr id="4" name="TextBox 3">
            <a:extLst>
              <a:ext uri="{FF2B5EF4-FFF2-40B4-BE49-F238E27FC236}">
                <a16:creationId xmlns:a16="http://schemas.microsoft.com/office/drawing/2014/main" id="{CFC19908-9DA8-0589-2D4C-7B455E1CBD18}"/>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Tree>
    <p:extLst>
      <p:ext uri="{BB962C8B-B14F-4D97-AF65-F5344CB8AC3E}">
        <p14:creationId xmlns:p14="http://schemas.microsoft.com/office/powerpoint/2010/main" val="241252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Short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3" y="223660"/>
            <a:ext cx="5533766" cy="810991"/>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E4D08E89-767A-785D-CEE4-D77A66532F5B}"/>
              </a:ext>
            </a:extLst>
          </p:cNvPr>
          <p:cNvSpPr>
            <a:spLocks noGrp="1"/>
          </p:cNvSpPr>
          <p:nvPr>
            <p:ph type="body" sz="half" idx="2" hasCustomPrompt="1"/>
          </p:nvPr>
        </p:nvSpPr>
        <p:spPr>
          <a:xfrm>
            <a:off x="318589" y="1767901"/>
            <a:ext cx="5539170" cy="4351333"/>
          </a:xfrm>
        </p:spPr>
        <p:txBody>
          <a:bodyPr>
            <a:normAutofit/>
          </a:bodyPr>
          <a:lstStyle>
            <a:lvl1pPr marL="0" indent="0">
              <a:lnSpc>
                <a:spcPct val="100000"/>
              </a:lnSpc>
              <a:buNone/>
              <a:defRPr sz="1900" b="1"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Large Slide Description Text – Max 350 characters</a:t>
            </a:r>
          </a:p>
        </p:txBody>
      </p:sp>
      <p:sp>
        <p:nvSpPr>
          <p:cNvPr id="5" name="Picture Placeholder 4">
            <a:extLst>
              <a:ext uri="{FF2B5EF4-FFF2-40B4-BE49-F238E27FC236}">
                <a16:creationId xmlns:a16="http://schemas.microsoft.com/office/drawing/2014/main" id="{1452277A-0FA6-549A-322C-412B23567CEC}"/>
              </a:ext>
            </a:extLst>
          </p:cNvPr>
          <p:cNvSpPr>
            <a:spLocks noGrp="1"/>
          </p:cNvSpPr>
          <p:nvPr>
            <p:ph type="pic" sz="quarter" idx="10" hasCustomPrompt="1"/>
          </p:nvPr>
        </p:nvSpPr>
        <p:spPr>
          <a:xfrm>
            <a:off x="6096000" y="0"/>
            <a:ext cx="6096000" cy="6858000"/>
          </a:xfrm>
        </p:spPr>
        <p:txBody>
          <a:bodyPr/>
          <a:lstStyle>
            <a:lvl1pPr marL="0" indent="0" algn="ctr">
              <a:buNone/>
              <a:defRPr b="0" i="0">
                <a:latin typeface="Arial" panose="020B0604020202020204" pitchFamily="34" charset="0"/>
                <a:cs typeface="Arial" panose="020B0604020202020204" pitchFamily="34" charset="0"/>
              </a:defRPr>
            </a:lvl1pPr>
          </a:lstStyle>
          <a:p>
            <a:r>
              <a:rPr lang="en-US" dirty="0"/>
              <a:t>Click the icon to add a photo</a:t>
            </a:r>
          </a:p>
        </p:txBody>
      </p:sp>
      <p:sp>
        <p:nvSpPr>
          <p:cNvPr id="3" name="TextBox 2">
            <a:extLst>
              <a:ext uri="{FF2B5EF4-FFF2-40B4-BE49-F238E27FC236}">
                <a16:creationId xmlns:a16="http://schemas.microsoft.com/office/drawing/2014/main" id="{6A82E874-5A2C-DFB4-74AB-49B738846856}"/>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6" name="TextBox 5">
            <a:extLst>
              <a:ext uri="{FF2B5EF4-FFF2-40B4-BE49-F238E27FC236}">
                <a16:creationId xmlns:a16="http://schemas.microsoft.com/office/drawing/2014/main" id="{9F2FE422-3D68-71C4-0647-92B76CDC67CA}"/>
              </a:ext>
            </a:extLst>
          </p:cNvPr>
          <p:cNvSpPr txBox="1"/>
          <p:nvPr userDrawn="1"/>
        </p:nvSpPr>
        <p:spPr>
          <a:xfrm>
            <a:off x="9229912" y="6350714"/>
            <a:ext cx="2648607" cy="276999"/>
          </a:xfrm>
          <a:prstGeom prst="rect">
            <a:avLst/>
          </a:prstGeom>
          <a:noFill/>
        </p:spPr>
        <p:txBody>
          <a:bodyPr wrap="square" lIns="0" rIns="0" rtlCol="0">
            <a:spAutoFit/>
          </a:bodyPr>
          <a:lstStyle/>
          <a:p>
            <a:pPr algn="r"/>
            <a:fld id="{F0F02A92-B497-3B47-85FA-49EC792AEAD1}" type="slidenum">
              <a:rPr lang="en-US" sz="1200" smtClean="0">
                <a:solidFill>
                  <a:schemeClr val="tx1"/>
                </a:solidFill>
                <a:latin typeface="Arial" panose="020B0604020202020204" pitchFamily="34" charset="0"/>
                <a:cs typeface="Arial" panose="020B0604020202020204" pitchFamily="34" charset="0"/>
              </a:rPr>
              <a:pPr/>
              <a:t>‹#›</a:t>
            </a:fld>
            <a:endParaRPr lang="en-US" sz="1200" b="0" i="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168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Longer Text">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E4D08E89-767A-785D-CEE4-D77A66532F5B}"/>
              </a:ext>
            </a:extLst>
          </p:cNvPr>
          <p:cNvSpPr>
            <a:spLocks noGrp="1"/>
          </p:cNvSpPr>
          <p:nvPr>
            <p:ph type="body" sz="half" idx="2" hasCustomPrompt="1"/>
          </p:nvPr>
        </p:nvSpPr>
        <p:spPr>
          <a:xfrm>
            <a:off x="318589" y="1767901"/>
            <a:ext cx="4921068" cy="4351333"/>
          </a:xfrm>
        </p:spPr>
        <p:txBody>
          <a:bodyPr>
            <a:normAutofit/>
          </a:bodyPr>
          <a:lstStyle>
            <a:lvl1pPr marL="177800" indent="-177800">
              <a:lnSpc>
                <a:spcPct val="100000"/>
              </a:lnSpc>
              <a:spcBef>
                <a:spcPts val="0"/>
              </a:spcBef>
              <a:spcAft>
                <a:spcPts val="1200"/>
              </a:spcAft>
              <a:buFont typeface="Arial" panose="020B0604020202020204" pitchFamily="34" charset="0"/>
              <a:buChar char="•"/>
              <a:tabLst/>
              <a:defRPr sz="18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Small Slide Description Text – Max 520 characters</a:t>
            </a:r>
          </a:p>
        </p:txBody>
      </p:sp>
      <p:sp>
        <p:nvSpPr>
          <p:cNvPr id="6" name="Picture Placeholder 4">
            <a:extLst>
              <a:ext uri="{FF2B5EF4-FFF2-40B4-BE49-F238E27FC236}">
                <a16:creationId xmlns:a16="http://schemas.microsoft.com/office/drawing/2014/main" id="{9E043900-9E70-F92C-3F55-ABECBCF03CDD}"/>
              </a:ext>
            </a:extLst>
          </p:cNvPr>
          <p:cNvSpPr>
            <a:spLocks noGrp="1"/>
          </p:cNvSpPr>
          <p:nvPr>
            <p:ph type="pic" sz="quarter" idx="10" hasCustomPrompt="1"/>
          </p:nvPr>
        </p:nvSpPr>
        <p:spPr>
          <a:xfrm>
            <a:off x="6096000" y="0"/>
            <a:ext cx="6096000" cy="6858000"/>
          </a:xfrm>
        </p:spPr>
        <p:txBody>
          <a:bodyPr/>
          <a:lstStyle>
            <a:lvl1pPr marL="0" indent="0" algn="ctr">
              <a:buNone/>
              <a:defRPr b="0" i="0">
                <a:latin typeface="Arial" panose="020B0604020202020204" pitchFamily="34" charset="0"/>
                <a:cs typeface="Arial" panose="020B0604020202020204" pitchFamily="34" charset="0"/>
              </a:defRPr>
            </a:lvl1pPr>
          </a:lstStyle>
          <a:p>
            <a:r>
              <a:rPr lang="en-US" dirty="0"/>
              <a:t>Click the icon to add a photo</a:t>
            </a:r>
          </a:p>
        </p:txBody>
      </p:sp>
      <p:sp>
        <p:nvSpPr>
          <p:cNvPr id="4" name="TextBox 3">
            <a:extLst>
              <a:ext uri="{FF2B5EF4-FFF2-40B4-BE49-F238E27FC236}">
                <a16:creationId xmlns:a16="http://schemas.microsoft.com/office/drawing/2014/main" id="{E6A2FFC7-EE23-EAA4-A89F-FA7F579AC4CE}"/>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3" name="Title 1">
            <a:extLst>
              <a:ext uri="{FF2B5EF4-FFF2-40B4-BE49-F238E27FC236}">
                <a16:creationId xmlns:a16="http://schemas.microsoft.com/office/drawing/2014/main" id="{555E1B16-877C-A8E7-A098-DE2877C2B88A}"/>
              </a:ext>
            </a:extLst>
          </p:cNvPr>
          <p:cNvSpPr>
            <a:spLocks noGrp="1"/>
          </p:cNvSpPr>
          <p:nvPr>
            <p:ph type="title" hasCustomPrompt="1"/>
          </p:nvPr>
        </p:nvSpPr>
        <p:spPr>
          <a:xfrm>
            <a:off x="323993" y="223660"/>
            <a:ext cx="5533766" cy="810991"/>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sp>
        <p:nvSpPr>
          <p:cNvPr id="5" name="TextBox 4">
            <a:extLst>
              <a:ext uri="{FF2B5EF4-FFF2-40B4-BE49-F238E27FC236}">
                <a16:creationId xmlns:a16="http://schemas.microsoft.com/office/drawing/2014/main" id="{535A2BDF-EC27-A697-19B0-3F5B7E702964}"/>
              </a:ext>
            </a:extLst>
          </p:cNvPr>
          <p:cNvSpPr txBox="1"/>
          <p:nvPr userDrawn="1"/>
        </p:nvSpPr>
        <p:spPr>
          <a:xfrm>
            <a:off x="9229912" y="6350714"/>
            <a:ext cx="2648607" cy="276999"/>
          </a:xfrm>
          <a:prstGeom prst="rect">
            <a:avLst/>
          </a:prstGeom>
          <a:noFill/>
        </p:spPr>
        <p:txBody>
          <a:bodyPr wrap="square" lIns="0" rIns="0" rtlCol="0">
            <a:spAutoFit/>
          </a:bodyPr>
          <a:lstStyle/>
          <a:p>
            <a:pPr algn="r"/>
            <a:fld id="{F0F02A92-B497-3B47-85FA-49EC792AEAD1}" type="slidenum">
              <a:rPr lang="en-US" sz="1200" smtClean="0">
                <a:solidFill>
                  <a:schemeClr val="tx1"/>
                </a:solidFill>
                <a:latin typeface="Arial" panose="020B0604020202020204" pitchFamily="34" charset="0"/>
                <a:cs typeface="Arial" panose="020B0604020202020204" pitchFamily="34" charset="0"/>
              </a:rPr>
              <a:pPr/>
              <a:t>‹#›</a:t>
            </a:fld>
            <a:endParaRPr lang="en-US" sz="1200" b="0" i="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543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3F3A2D-940D-D013-017B-63694756DBC9}"/>
              </a:ext>
            </a:extLst>
          </p:cNvPr>
          <p:cNvSpPr/>
          <p:nvPr userDrawn="1"/>
        </p:nvSpPr>
        <p:spPr>
          <a:xfrm>
            <a:off x="3367314" y="330989"/>
            <a:ext cx="8506097" cy="575866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10" name="Text Placeholder 3">
            <a:extLst>
              <a:ext uri="{FF2B5EF4-FFF2-40B4-BE49-F238E27FC236}">
                <a16:creationId xmlns:a16="http://schemas.microsoft.com/office/drawing/2014/main" id="{22FD8EF3-A812-D37C-5E6C-3D89CAAE6BBD}"/>
              </a:ext>
            </a:extLst>
          </p:cNvPr>
          <p:cNvSpPr>
            <a:spLocks noGrp="1"/>
          </p:cNvSpPr>
          <p:nvPr>
            <p:ph type="body" sz="half" idx="10" hasCustomPrompt="1"/>
          </p:nvPr>
        </p:nvSpPr>
        <p:spPr>
          <a:xfrm>
            <a:off x="318589" y="229389"/>
            <a:ext cx="2439125" cy="5858885"/>
          </a:xfrm>
        </p:spPr>
        <p:txBody>
          <a:bodyPr>
            <a:normAutofit/>
          </a:bodyPr>
          <a:lstStyle>
            <a:lvl1pPr marL="177800" indent="-177800">
              <a:lnSpc>
                <a:spcPct val="100000"/>
              </a:lnSpc>
              <a:spcBef>
                <a:spcPts val="0"/>
              </a:spcBef>
              <a:spcAft>
                <a:spcPts val="1200"/>
              </a:spcAft>
              <a:buFont typeface="Arial" panose="020B0604020202020204" pitchFamily="34" charset="0"/>
              <a:buChar char="•"/>
              <a:tabLst/>
              <a:defRPr sz="14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Slide Description Text – Max 400 characters</a:t>
            </a:r>
          </a:p>
        </p:txBody>
      </p:sp>
      <p:sp>
        <p:nvSpPr>
          <p:cNvPr id="15" name="Chart Placeholder 14">
            <a:extLst>
              <a:ext uri="{FF2B5EF4-FFF2-40B4-BE49-F238E27FC236}">
                <a16:creationId xmlns:a16="http://schemas.microsoft.com/office/drawing/2014/main" id="{AD7B6E31-BB63-BABB-3A25-BC1539FC82AE}"/>
              </a:ext>
            </a:extLst>
          </p:cNvPr>
          <p:cNvSpPr>
            <a:spLocks noGrp="1"/>
          </p:cNvSpPr>
          <p:nvPr>
            <p:ph type="chart" sz="quarter" idx="11" hasCustomPrompt="1"/>
          </p:nvPr>
        </p:nvSpPr>
        <p:spPr>
          <a:xfrm>
            <a:off x="3615559" y="613074"/>
            <a:ext cx="8029903" cy="5201130"/>
          </a:xfrm>
        </p:spPr>
        <p:txBody>
          <a:bodyPr/>
          <a:lstStyle>
            <a:lvl1pPr marL="0" indent="0" algn="ctr">
              <a:buNone/>
              <a:defRPr b="0" i="0">
                <a:latin typeface="Arial" panose="020B0604020202020204" pitchFamily="34" charset="0"/>
                <a:cs typeface="Arial" panose="020B0604020202020204" pitchFamily="34" charset="0"/>
              </a:defRPr>
            </a:lvl1pPr>
          </a:lstStyle>
          <a:p>
            <a:r>
              <a:rPr lang="en-US" dirty="0"/>
              <a:t>Click the icon to add a chart</a:t>
            </a:r>
          </a:p>
        </p:txBody>
      </p:sp>
      <p:sp>
        <p:nvSpPr>
          <p:cNvPr id="2" name="TextBox 1">
            <a:extLst>
              <a:ext uri="{FF2B5EF4-FFF2-40B4-BE49-F238E27FC236}">
                <a16:creationId xmlns:a16="http://schemas.microsoft.com/office/drawing/2014/main" id="{E515F6BD-8143-5A5D-9B45-2A1A599431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3" name="TextBox 2">
            <a:extLst>
              <a:ext uri="{FF2B5EF4-FFF2-40B4-BE49-F238E27FC236}">
                <a16:creationId xmlns:a16="http://schemas.microsoft.com/office/drawing/2014/main" id="{EADA1972-C7FB-8FD0-FD46-C5C341481F57}"/>
              </a:ext>
            </a:extLst>
          </p:cNvPr>
          <p:cNvSpPr txBox="1"/>
          <p:nvPr userDrawn="1"/>
        </p:nvSpPr>
        <p:spPr>
          <a:xfrm>
            <a:off x="9229912" y="6350714"/>
            <a:ext cx="2648607" cy="276999"/>
          </a:xfrm>
          <a:prstGeom prst="rect">
            <a:avLst/>
          </a:prstGeom>
          <a:noFill/>
        </p:spPr>
        <p:txBody>
          <a:bodyPr wrap="square" lIns="0" rIns="0" rtlCol="0">
            <a:spAutoFit/>
          </a:bodyPr>
          <a:lstStyle/>
          <a:p>
            <a:pPr algn="r"/>
            <a:fld id="{F0F02A92-B497-3B47-85FA-49EC792AEAD1}" type="slidenum">
              <a:rPr lang="en-US" sz="1200" smtClean="0">
                <a:solidFill>
                  <a:schemeClr val="tx1"/>
                </a:solidFill>
                <a:latin typeface="Arial" panose="020B0604020202020204" pitchFamily="34" charset="0"/>
                <a:cs typeface="Arial" panose="020B0604020202020204" pitchFamily="34" charset="0"/>
              </a:rPr>
              <a:pPr/>
              <a:t>‹#›</a:t>
            </a:fld>
            <a:endParaRPr lang="en-US" sz="1200" b="0" i="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603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3.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4.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663B815B-A8F6-D74A-9BCF-ECE7300C0FDA}" type="datetimeFigureOut">
              <a:rPr lang="en-US" smtClean="0"/>
              <a:pPr/>
              <a:t>4/21/25</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1200" b="0" i="0">
                <a:solidFill>
                  <a:schemeClr val="tx1">
                    <a:tint val="75000"/>
                  </a:schemeClr>
                </a:solidFill>
                <a:latin typeface="Arial" panose="020B0604020202020204" pitchFamily="34" charset="0"/>
                <a:cs typeface="Arial" panose="020B0604020202020204" pitchFamily="34"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423827774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83" r:id="rId5"/>
    <p:sldLayoutId id="2147483650" r:id="rId6"/>
    <p:sldLayoutId id="2147483676" r:id="rId7"/>
    <p:sldLayoutId id="2147483677" r:id="rId8"/>
    <p:sldLayoutId id="2147483656" r:id="rId9"/>
    <p:sldLayoutId id="2147483678" r:id="rId10"/>
    <p:sldLayoutId id="2147483679" r:id="rId11"/>
    <p:sldLayoutId id="2147483681" r:id="rId12"/>
    <p:sldLayoutId id="2147483682" r:id="rId13"/>
    <p:sldLayoutId id="2147483655" r:id="rId14"/>
    <p:sldLayoutId id="2147483674" r:id="rId15"/>
    <p:sldLayoutId id="2147483760" r:id="rId16"/>
  </p:sldLayoutIdLst>
  <p:txStyles>
    <p:titleStyle>
      <a:lvl1pPr algn="l" defTabSz="914400" rtl="0" eaLnBrk="1" latinLnBrk="0" hangingPunct="1">
        <a:lnSpc>
          <a:spcPct val="90000"/>
        </a:lnSpc>
        <a:spcBef>
          <a:spcPct val="0"/>
        </a:spcBef>
        <a:buNone/>
        <a:defRPr sz="4200" b="1" i="0" kern="1200">
          <a:solidFill>
            <a:schemeClr val="tx1"/>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663B815B-A8F6-D74A-9BCF-ECE7300C0FDA}" type="datetimeFigureOut">
              <a:rPr lang="en-US" smtClean="0"/>
              <a:pPr/>
              <a:t>4/21/25</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1200" b="0" i="0">
                <a:solidFill>
                  <a:schemeClr val="tx1">
                    <a:tint val="75000"/>
                  </a:schemeClr>
                </a:solidFill>
                <a:latin typeface="Arial" panose="020B0604020202020204" pitchFamily="34" charset="0"/>
                <a:cs typeface="Arial" panose="020B0604020202020204" pitchFamily="34"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324918718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71" r:id="rId4"/>
    <p:sldLayoutId id="2147483684" r:id="rId5"/>
  </p:sldLayoutIdLst>
  <p:txStyles>
    <p:titleStyle>
      <a:lvl1pPr algn="l" defTabSz="914400" rtl="0" eaLnBrk="1" latinLnBrk="0" hangingPunct="1">
        <a:lnSpc>
          <a:spcPct val="90000"/>
        </a:lnSpc>
        <a:spcBef>
          <a:spcPct val="0"/>
        </a:spcBef>
        <a:buNone/>
        <a:defRPr sz="4200" b="1" i="0" kern="1200">
          <a:solidFill>
            <a:schemeClr val="tx1"/>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663B815B-A8F6-D74A-9BCF-ECE7300C0FDA}" type="datetimeFigureOut">
              <a:rPr lang="en-US" smtClean="0"/>
              <a:pPr/>
              <a:t>4/21/25</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1200" b="0" i="0">
                <a:solidFill>
                  <a:schemeClr val="tx1">
                    <a:tint val="75000"/>
                  </a:schemeClr>
                </a:solidFill>
                <a:latin typeface="Arial" panose="020B0604020202020204" pitchFamily="34" charset="0"/>
                <a:cs typeface="Arial" panose="020B0604020202020204" pitchFamily="34"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51061079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73" r:id="rId4"/>
    <p:sldLayoutId id="2147483685" r:id="rId5"/>
  </p:sldLayoutIdLst>
  <p:txStyles>
    <p:titleStyle>
      <a:lvl1pPr algn="l" defTabSz="914400" rtl="0" eaLnBrk="1" latinLnBrk="0" hangingPunct="1">
        <a:lnSpc>
          <a:spcPct val="90000"/>
        </a:lnSpc>
        <a:spcBef>
          <a:spcPct val="0"/>
        </a:spcBef>
        <a:buNone/>
        <a:defRPr sz="4200" b="1" i="0" kern="1200">
          <a:solidFill>
            <a:schemeClr val="tx1"/>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663B815B-A8F6-D74A-9BCF-ECE7300C0FDA}" type="datetimeFigureOut">
              <a:rPr lang="en-US" smtClean="0"/>
              <a:pPr/>
              <a:t>4/21/25</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1200" b="0" i="0">
                <a:solidFill>
                  <a:schemeClr val="tx1">
                    <a:tint val="75000"/>
                  </a:schemeClr>
                </a:solidFill>
                <a:latin typeface="Arial" panose="020B0604020202020204" pitchFamily="34" charset="0"/>
                <a:cs typeface="Arial" panose="020B0604020202020204" pitchFamily="34"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366652971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72" r:id="rId4"/>
    <p:sldLayoutId id="2147483686" r:id="rId5"/>
  </p:sldLayoutIdLst>
  <p:txStyles>
    <p:titleStyle>
      <a:lvl1pPr algn="l" defTabSz="914400" rtl="0" eaLnBrk="1" latinLnBrk="0" hangingPunct="1">
        <a:lnSpc>
          <a:spcPct val="90000"/>
        </a:lnSpc>
        <a:spcBef>
          <a:spcPct val="0"/>
        </a:spcBef>
        <a:buNone/>
        <a:defRPr sz="4200" b="1" i="0" kern="1200">
          <a:solidFill>
            <a:schemeClr val="tx1"/>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a:extLst>
                  <a:ext uri="{FF2B5EF4-FFF2-40B4-BE49-F238E27FC236}">
                    <a16:creationId xmlns:a16="http://schemas.microsoft.com/office/drawing/2014/main" id="{EECB0CE9-91D3-8843-B784-3645C72E21B7}"/>
                  </a:ext>
                </a:extLst>
              </p:cNvPr>
              <p:cNvSpPr>
                <a:spLocks noGrp="1"/>
              </p:cNvSpPr>
              <p:nvPr>
                <p:ph type="ctrTitle"/>
              </p:nvPr>
            </p:nvSpPr>
            <p:spPr>
              <a:xfrm>
                <a:off x="338958" y="1778261"/>
                <a:ext cx="11121522" cy="520907"/>
              </a:xfrm>
            </p:spPr>
            <p:txBody>
              <a:bodyPr/>
              <a:lstStyle/>
              <a:p>
                <a:pPr>
                  <a:buNone/>
                </a:pPr>
                <a:r>
                  <a:rPr lang="en-US" dirty="0">
                    <a:solidFill>
                      <a:schemeClr val="tx2"/>
                    </a:solidFill>
                    <a:effectLst/>
                    <a:latin typeface="Helvetica" pitchFamily="2" charset="0"/>
                  </a:rPr>
                  <a:t>A </a:t>
                </a:r>
                <a14:m>
                  <m:oMath xmlns:m="http://schemas.openxmlformats.org/officeDocument/2006/math">
                    <m:r>
                      <a:rPr lang="en-US" i="1" dirty="0" smtClean="0">
                        <a:solidFill>
                          <a:schemeClr val="tx2"/>
                        </a:solidFill>
                        <a:effectLst/>
                        <a:latin typeface="Cambria Math" panose="02040503050406030204" pitchFamily="18" charset="0"/>
                      </a:rPr>
                      <m:t>2.4</m:t>
                    </m:r>
                    <m:r>
                      <a:rPr lang="en-US" i="1" dirty="0" smtClean="0">
                        <a:solidFill>
                          <a:schemeClr val="tx2"/>
                        </a:solidFill>
                        <a:effectLst/>
                        <a:latin typeface="Cambria Math" panose="02040503050406030204" pitchFamily="18" charset="0"/>
                      </a:rPr>
                      <m:t>𝜎</m:t>
                    </m:r>
                  </m:oMath>
                </a14:m>
                <a:r>
                  <a:rPr lang="en-US" dirty="0">
                    <a:solidFill>
                      <a:schemeClr val="tx2"/>
                    </a:solidFill>
                    <a:effectLst/>
                    <a:latin typeface="Helvetica" pitchFamily="2" charset="0"/>
                  </a:rPr>
                  <a:t> observation of the Higgs Boson through the </a:t>
                </a:r>
                <a14:m>
                  <m:oMath xmlns:m="http://schemas.openxmlformats.org/officeDocument/2006/math">
                    <m:r>
                      <a:rPr lang="en-US" i="1" dirty="0" smtClean="0">
                        <a:solidFill>
                          <a:schemeClr val="tx2"/>
                        </a:solidFill>
                        <a:effectLst/>
                        <a:latin typeface="Cambria Math" panose="02040503050406030204" pitchFamily="18" charset="0"/>
                      </a:rPr>
                      <m:t>𝐻</m:t>
                    </m:r>
                    <m:r>
                      <a:rPr lang="en-US" i="1" dirty="0" smtClean="0">
                        <a:solidFill>
                          <a:schemeClr val="tx2"/>
                        </a:solidFill>
                        <a:effectLst/>
                        <a:latin typeface="Cambria Math" panose="02040503050406030204" pitchFamily="18" charset="0"/>
                      </a:rPr>
                      <m:t>→ </m:t>
                    </m:r>
                    <m:r>
                      <a:rPr lang="en-US" i="1" dirty="0" smtClean="0">
                        <a:solidFill>
                          <a:schemeClr val="tx2"/>
                        </a:solidFill>
                        <a:effectLst/>
                        <a:latin typeface="Cambria Math" panose="02040503050406030204" pitchFamily="18" charset="0"/>
                      </a:rPr>
                      <m:t>𝑍𝑍</m:t>
                    </m:r>
                    <m:r>
                      <a:rPr lang="en-US" i="1" dirty="0" smtClean="0">
                        <a:solidFill>
                          <a:schemeClr val="tx2"/>
                        </a:solidFill>
                        <a:effectLst/>
                        <a:latin typeface="Cambria Math" panose="02040503050406030204" pitchFamily="18" charset="0"/>
                      </a:rPr>
                      <m:t>→ 4ℓ</m:t>
                    </m:r>
                  </m:oMath>
                </a14:m>
                <a:r>
                  <a:rPr lang="en-US" dirty="0">
                    <a:solidFill>
                      <a:schemeClr val="tx2"/>
                    </a:solidFill>
                    <a:effectLst/>
                    <a:latin typeface="Helvetica" pitchFamily="2" charset="0"/>
                  </a:rPr>
                  <a:t> golden channel</a:t>
                </a:r>
              </a:p>
            </p:txBody>
          </p:sp>
        </mc:Choice>
        <mc:Fallback xmlns="">
          <p:sp>
            <p:nvSpPr>
              <p:cNvPr id="5" name="Title 4">
                <a:extLst>
                  <a:ext uri="{FF2B5EF4-FFF2-40B4-BE49-F238E27FC236}">
                    <a16:creationId xmlns:a16="http://schemas.microsoft.com/office/drawing/2014/main" id="{EECB0CE9-91D3-8843-B784-3645C72E21B7}"/>
                  </a:ext>
                </a:extLst>
              </p:cNvPr>
              <p:cNvSpPr>
                <a:spLocks noGrp="1" noRot="1" noChangeAspect="1" noMove="1" noResize="1" noEditPoints="1" noAdjustHandles="1" noChangeArrowheads="1" noChangeShapeType="1" noTextEdit="1"/>
              </p:cNvSpPr>
              <p:nvPr>
                <p:ph type="ctrTitle"/>
              </p:nvPr>
            </p:nvSpPr>
            <p:spPr>
              <a:xfrm>
                <a:off x="338958" y="1778261"/>
                <a:ext cx="11121522" cy="520907"/>
              </a:xfrm>
              <a:blipFill>
                <a:blip r:embed="rId3"/>
                <a:stretch>
                  <a:fillRect l="-2851" t="-39024" b="-187805"/>
                </a:stretch>
              </a:blipFill>
            </p:spPr>
            <p:txBody>
              <a:bodyPr/>
              <a:lstStyle/>
              <a:p>
                <a:r>
                  <a:rPr lang="en-US">
                    <a:noFill/>
                  </a:rPr>
                  <a:t> </a:t>
                </a:r>
              </a:p>
            </p:txBody>
          </p:sp>
        </mc:Fallback>
      </mc:AlternateContent>
      <p:sp>
        <p:nvSpPr>
          <p:cNvPr id="6" name="Text Placeholder 5">
            <a:extLst>
              <a:ext uri="{FF2B5EF4-FFF2-40B4-BE49-F238E27FC236}">
                <a16:creationId xmlns:a16="http://schemas.microsoft.com/office/drawing/2014/main" id="{2772D994-65B7-FEDB-F677-28753CB7E34A}"/>
              </a:ext>
            </a:extLst>
          </p:cNvPr>
          <p:cNvSpPr>
            <a:spLocks noGrp="1"/>
          </p:cNvSpPr>
          <p:nvPr>
            <p:ph type="body" idx="1"/>
          </p:nvPr>
        </p:nvSpPr>
        <p:spPr>
          <a:xfrm>
            <a:off x="356376" y="3099882"/>
            <a:ext cx="9963805" cy="1825486"/>
          </a:xfrm>
        </p:spPr>
        <p:txBody>
          <a:bodyPr/>
          <a:lstStyle/>
          <a:p>
            <a:r>
              <a:rPr lang="en-US" dirty="0"/>
              <a:t>Vinh Q. Tran</a:t>
            </a:r>
          </a:p>
        </p:txBody>
      </p:sp>
      <p:sp>
        <p:nvSpPr>
          <p:cNvPr id="10" name="Text Placeholder 9">
            <a:extLst>
              <a:ext uri="{FF2B5EF4-FFF2-40B4-BE49-F238E27FC236}">
                <a16:creationId xmlns:a16="http://schemas.microsoft.com/office/drawing/2014/main" id="{1A3A4954-C769-583E-0A69-68DA7E8333AB}"/>
              </a:ext>
            </a:extLst>
          </p:cNvPr>
          <p:cNvSpPr>
            <a:spLocks noGrp="1"/>
          </p:cNvSpPr>
          <p:nvPr>
            <p:ph type="body" sz="quarter" idx="13"/>
          </p:nvPr>
        </p:nvSpPr>
        <p:spPr/>
        <p:txBody>
          <a:bodyPr/>
          <a:lstStyle/>
          <a:p>
            <a:r>
              <a:rPr lang="en-US" dirty="0"/>
              <a:t>April 22</a:t>
            </a:r>
            <a:r>
              <a:rPr lang="en-US" baseline="30000" dirty="0"/>
              <a:t>nd</a:t>
            </a:r>
            <a:r>
              <a:rPr lang="en-US" dirty="0"/>
              <a:t>, 2025</a:t>
            </a:r>
          </a:p>
        </p:txBody>
      </p:sp>
      <p:sp>
        <p:nvSpPr>
          <p:cNvPr id="12" name="Text Placeholder 11">
            <a:extLst>
              <a:ext uri="{FF2B5EF4-FFF2-40B4-BE49-F238E27FC236}">
                <a16:creationId xmlns:a16="http://schemas.microsoft.com/office/drawing/2014/main" id="{70A003DF-2891-0D18-5E11-4485045DA065}"/>
              </a:ext>
            </a:extLst>
          </p:cNvPr>
          <p:cNvSpPr>
            <a:spLocks noGrp="1"/>
          </p:cNvSpPr>
          <p:nvPr>
            <p:ph type="body" sz="quarter" idx="12"/>
          </p:nvPr>
        </p:nvSpPr>
        <p:spPr/>
        <p:txBody>
          <a:bodyPr/>
          <a:lstStyle/>
          <a:p>
            <a:r>
              <a:rPr lang="en-US" dirty="0"/>
              <a:t>Vinh Q. Tran</a:t>
            </a:r>
          </a:p>
          <a:p>
            <a:r>
              <a:rPr lang="en-US" dirty="0"/>
              <a:t>BSc Physics Candidate at MIT</a:t>
            </a:r>
          </a:p>
        </p:txBody>
      </p:sp>
      <p:pic>
        <p:nvPicPr>
          <p:cNvPr id="18" name="Picture Placeholder 17">
            <a:extLst>
              <a:ext uri="{FF2B5EF4-FFF2-40B4-BE49-F238E27FC236}">
                <a16:creationId xmlns:a16="http://schemas.microsoft.com/office/drawing/2014/main" id="{E031FBE6-937E-3E73-4D2A-8FA7478DDE0B}"/>
              </a:ext>
            </a:extLst>
          </p:cNvPr>
          <p:cNvPicPr>
            <a:picLocks noGrp="1" noChangeAspect="1"/>
          </p:cNvPicPr>
          <p:nvPr>
            <p:ph type="pic" sz="quarter" idx="14"/>
          </p:nvPr>
        </p:nvPicPr>
        <p:blipFill>
          <a:blip r:embed="rId4"/>
          <a:srcRect l="2349" r="2349"/>
          <a:stretch>
            <a:fillRect/>
          </a:stretch>
        </p:blipFill>
        <p:spPr/>
      </p:pic>
    </p:spTree>
    <p:extLst>
      <p:ext uri="{BB962C8B-B14F-4D97-AF65-F5344CB8AC3E}">
        <p14:creationId xmlns:p14="http://schemas.microsoft.com/office/powerpoint/2010/main" val="3653400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29A9-5B8B-EB89-8E5D-0E2CBBD816DD}"/>
              </a:ext>
            </a:extLst>
          </p:cNvPr>
          <p:cNvSpPr>
            <a:spLocks noGrp="1"/>
          </p:cNvSpPr>
          <p:nvPr>
            <p:ph type="title"/>
          </p:nvPr>
        </p:nvSpPr>
        <p:spPr/>
        <p:txBody>
          <a:bodyPr anchor="b"/>
          <a:lstStyle/>
          <a:p>
            <a:r>
              <a:rPr lang="en-US" dirty="0"/>
              <a:t>Four-lepton background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3AED243-6E8C-1207-376F-C958A4269E13}"/>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Main source of events are the </a:t>
                </a:r>
                <a14:m>
                  <m:oMath xmlns:m="http://schemas.openxmlformats.org/officeDocument/2006/math">
                    <m:r>
                      <a:rPr lang="en-US" b="0" i="1" smtClean="0">
                        <a:latin typeface="Cambria Math" panose="02040503050406030204" pitchFamily="18" charset="0"/>
                      </a:rPr>
                      <m:t>𝑍𝑍</m:t>
                    </m:r>
                  </m:oMath>
                </a14:m>
                <a:r>
                  <a:rPr lang="en-US" b="0" dirty="0"/>
                  <a:t> decays. These cannot be completely removed.</a:t>
                </a:r>
              </a:p>
            </p:txBody>
          </p:sp>
        </mc:Choice>
        <mc:Fallback xmlns="">
          <p:sp>
            <p:nvSpPr>
              <p:cNvPr id="3" name="Text Placeholder 2">
                <a:extLst>
                  <a:ext uri="{FF2B5EF4-FFF2-40B4-BE49-F238E27FC236}">
                    <a16:creationId xmlns:a16="http://schemas.microsoft.com/office/drawing/2014/main" id="{63AED243-6E8C-1207-376F-C958A4269E13}"/>
                  </a:ext>
                </a:extLst>
              </p:cNvPr>
              <p:cNvSpPr>
                <a:spLocks noGrp="1" noRot="1" noChangeAspect="1" noMove="1" noResize="1" noEditPoints="1" noAdjustHandles="1" noChangeArrowheads="1" noChangeShapeType="1" noTextEdit="1"/>
              </p:cNvSpPr>
              <p:nvPr>
                <p:ph type="body" sz="half" idx="2"/>
              </p:nvPr>
            </p:nvSpPr>
            <p:spPr>
              <a:blipFill>
                <a:blip r:embed="rId2"/>
                <a:stretch>
                  <a:fillRect l="-2283" t="-875" r="-3653"/>
                </a:stretch>
              </a:blipFill>
            </p:spPr>
            <p:txBody>
              <a:bodyPr/>
              <a:lstStyle/>
              <a:p>
                <a:r>
                  <a:rPr lang="en-US">
                    <a:noFill/>
                  </a:rPr>
                  <a:t> </a:t>
                </a:r>
              </a:p>
            </p:txBody>
          </p:sp>
        </mc:Fallback>
      </mc:AlternateContent>
      <p:pic>
        <p:nvPicPr>
          <p:cNvPr id="8" name="Picture Placeholder 7">
            <a:extLst>
              <a:ext uri="{FF2B5EF4-FFF2-40B4-BE49-F238E27FC236}">
                <a16:creationId xmlns:a16="http://schemas.microsoft.com/office/drawing/2014/main" id="{7951AC08-171C-987A-AB04-4B8DC60311DF}"/>
              </a:ext>
            </a:extLst>
          </p:cNvPr>
          <p:cNvPicPr>
            <a:picLocks noGrp="1" noChangeAspect="1"/>
          </p:cNvPicPr>
          <p:nvPr>
            <p:ph type="pic" sz="quarter" idx="10"/>
          </p:nvPr>
        </p:nvPicPr>
        <p:blipFill rotWithShape="1">
          <a:blip r:embed="rId3"/>
          <a:srcRect/>
          <a:stretch/>
        </p:blipFill>
        <p:spPr>
          <a:xfrm>
            <a:off x="6092952" y="2133770"/>
            <a:ext cx="6099048" cy="2590460"/>
          </a:xfrm>
        </p:spPr>
      </p:pic>
    </p:spTree>
    <p:extLst>
      <p:ext uri="{BB962C8B-B14F-4D97-AF65-F5344CB8AC3E}">
        <p14:creationId xmlns:p14="http://schemas.microsoft.com/office/powerpoint/2010/main" val="321855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9A2D3-9026-DC8C-B5A1-EF202E0D3D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D215F3-7F99-0A2B-4447-0B0973E78456}"/>
              </a:ext>
            </a:extLst>
          </p:cNvPr>
          <p:cNvSpPr>
            <a:spLocks noGrp="1"/>
          </p:cNvSpPr>
          <p:nvPr>
            <p:ph type="title"/>
          </p:nvPr>
        </p:nvSpPr>
        <p:spPr/>
        <p:txBody>
          <a:bodyPr anchor="b"/>
          <a:lstStyle/>
          <a:p>
            <a:r>
              <a:rPr lang="en-US" dirty="0"/>
              <a:t>Four-lepton background</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3DA36BB-5249-C977-1E0A-3307571ACDB2}"/>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Main source of events are the </a:t>
                </a:r>
                <a14:m>
                  <m:oMath xmlns:m="http://schemas.openxmlformats.org/officeDocument/2006/math">
                    <m:r>
                      <a:rPr lang="en-US" b="0" i="1" smtClean="0">
                        <a:latin typeface="Cambria Math" panose="02040503050406030204" pitchFamily="18" charset="0"/>
                      </a:rPr>
                      <m:t>𝑍𝑍</m:t>
                    </m:r>
                  </m:oMath>
                </a14:m>
                <a:r>
                  <a:rPr lang="en-US" b="0" dirty="0"/>
                  <a:t> decays. These cannot be completely removed.</a:t>
                </a:r>
              </a:p>
              <a:p>
                <a:pPr marL="342900" indent="-342900">
                  <a:buFont typeface="Arial" panose="020B0604020202020204" pitchFamily="34" charset="0"/>
                  <a:buChar char="•"/>
                </a:pPr>
                <a:r>
                  <a:rPr lang="en-US" b="0" dirty="0"/>
                  <a:t>Others include: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b="0" dirty="0"/>
                  <a:t> and </a:t>
                </a:r>
                <a14:m>
                  <m:oMath xmlns:m="http://schemas.openxmlformats.org/officeDocument/2006/math">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𝑡</m:t>
                        </m:r>
                      </m:e>
                    </m:acc>
                  </m:oMath>
                </a14:m>
                <a:r>
                  <a:rPr lang="en-US" b="0" dirty="0"/>
                  <a:t>.</a:t>
                </a:r>
              </a:p>
            </p:txBody>
          </p:sp>
        </mc:Choice>
        <mc:Fallback>
          <p:sp>
            <p:nvSpPr>
              <p:cNvPr id="3" name="Text Placeholder 2">
                <a:extLst>
                  <a:ext uri="{FF2B5EF4-FFF2-40B4-BE49-F238E27FC236}">
                    <a16:creationId xmlns:a16="http://schemas.microsoft.com/office/drawing/2014/main" id="{43DA36BB-5249-C977-1E0A-3307571ACDB2}"/>
                  </a:ext>
                </a:extLst>
              </p:cNvPr>
              <p:cNvSpPr>
                <a:spLocks noGrp="1" noRot="1" noChangeAspect="1" noMove="1" noResize="1" noEditPoints="1" noAdjustHandles="1" noChangeArrowheads="1" noChangeShapeType="1" noTextEdit="1"/>
              </p:cNvSpPr>
              <p:nvPr>
                <p:ph type="body" sz="half" idx="2"/>
              </p:nvPr>
            </p:nvSpPr>
            <p:spPr>
              <a:blipFill>
                <a:blip r:embed="rId3"/>
                <a:stretch>
                  <a:fillRect l="-2283" t="-875" r="-3653"/>
                </a:stretch>
              </a:blipFill>
            </p:spPr>
            <p:txBody>
              <a:bodyPr/>
              <a:lstStyle/>
              <a:p>
                <a:r>
                  <a:rPr lang="en-US">
                    <a:noFill/>
                  </a:rPr>
                  <a:t> </a:t>
                </a:r>
              </a:p>
            </p:txBody>
          </p:sp>
        </mc:Fallback>
      </mc:AlternateContent>
      <p:pic>
        <p:nvPicPr>
          <p:cNvPr id="8" name="Picture Placeholder 7">
            <a:extLst>
              <a:ext uri="{FF2B5EF4-FFF2-40B4-BE49-F238E27FC236}">
                <a16:creationId xmlns:a16="http://schemas.microsoft.com/office/drawing/2014/main" id="{AC1FDC0F-DFCD-9BFE-0D83-31BC4E23ABE9}"/>
              </a:ext>
            </a:extLst>
          </p:cNvPr>
          <p:cNvPicPr>
            <a:picLocks noGrp="1" noChangeAspect="1"/>
          </p:cNvPicPr>
          <p:nvPr>
            <p:ph type="pic" sz="quarter" idx="10"/>
          </p:nvPr>
        </p:nvPicPr>
        <p:blipFill rotWithShape="1">
          <a:blip r:embed="rId4"/>
          <a:srcRect/>
          <a:stretch/>
        </p:blipFill>
        <p:spPr>
          <a:xfrm>
            <a:off x="6092952" y="2133770"/>
            <a:ext cx="6099048" cy="2590460"/>
          </a:xfrm>
        </p:spPr>
      </p:pic>
    </p:spTree>
    <p:extLst>
      <p:ext uri="{BB962C8B-B14F-4D97-AF65-F5344CB8AC3E}">
        <p14:creationId xmlns:p14="http://schemas.microsoft.com/office/powerpoint/2010/main" val="395389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3B2AF-39D6-B82E-8B73-E4EAD6FDFD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E9DBEE-BFEE-7121-A23A-C7AE25A3AC91}"/>
              </a:ext>
            </a:extLst>
          </p:cNvPr>
          <p:cNvSpPr>
            <a:spLocks noGrp="1"/>
          </p:cNvSpPr>
          <p:nvPr>
            <p:ph type="title"/>
          </p:nvPr>
        </p:nvSpPr>
        <p:spPr/>
        <p:txBody>
          <a:bodyPr anchor="b"/>
          <a:lstStyle/>
          <a:p>
            <a:r>
              <a:rPr lang="en-US" dirty="0"/>
              <a:t>Four-lepton background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1A9FFF9-8572-5C3E-CF57-87C51A7614F4}"/>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Main source of events are the </a:t>
                </a:r>
                <a14:m>
                  <m:oMath xmlns:m="http://schemas.openxmlformats.org/officeDocument/2006/math">
                    <m:r>
                      <a:rPr lang="en-US" b="0" i="1" smtClean="0">
                        <a:latin typeface="Cambria Math" panose="02040503050406030204" pitchFamily="18" charset="0"/>
                      </a:rPr>
                      <m:t>𝑍𝑍</m:t>
                    </m:r>
                  </m:oMath>
                </a14:m>
                <a:r>
                  <a:rPr lang="en-US" b="0" dirty="0"/>
                  <a:t> decays. These cannot be completely removed.</a:t>
                </a:r>
              </a:p>
              <a:p>
                <a:pPr marL="342900" indent="-342900">
                  <a:buFont typeface="Arial" panose="020B0604020202020204" pitchFamily="34" charset="0"/>
                  <a:buChar char="•"/>
                </a:pPr>
                <a:r>
                  <a:rPr lang="en-US" b="0" dirty="0"/>
                  <a:t>Others include: Drell-Yahn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b="0" dirty="0"/>
                  <a:t>) and </a:t>
                </a:r>
                <a14:m>
                  <m:oMath xmlns:m="http://schemas.openxmlformats.org/officeDocument/2006/math">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𝑡</m:t>
                        </m:r>
                      </m:e>
                    </m:acc>
                  </m:oMath>
                </a14:m>
                <a:r>
                  <a:rPr lang="en-US" b="0" dirty="0"/>
                  <a:t>.</a:t>
                </a:r>
              </a:p>
              <a:p>
                <a:pPr marL="342900" indent="-342900">
                  <a:buFont typeface="Arial" panose="020B0604020202020204" pitchFamily="34" charset="0"/>
                  <a:buChar char="•"/>
                </a:pPr>
                <a:r>
                  <a:rPr lang="en-US" b="0" dirty="0"/>
                  <a:t>These are reducible with careful event selection.</a:t>
                </a:r>
              </a:p>
            </p:txBody>
          </p:sp>
        </mc:Choice>
        <mc:Fallback xmlns="">
          <p:sp>
            <p:nvSpPr>
              <p:cNvPr id="3" name="Text Placeholder 2">
                <a:extLst>
                  <a:ext uri="{FF2B5EF4-FFF2-40B4-BE49-F238E27FC236}">
                    <a16:creationId xmlns:a16="http://schemas.microsoft.com/office/drawing/2014/main" id="{F1A9FFF9-8572-5C3E-CF57-87C51A7614F4}"/>
                  </a:ext>
                </a:extLst>
              </p:cNvPr>
              <p:cNvSpPr>
                <a:spLocks noGrp="1" noRot="1" noChangeAspect="1" noMove="1" noResize="1" noEditPoints="1" noAdjustHandles="1" noChangeArrowheads="1" noChangeShapeType="1" noTextEdit="1"/>
              </p:cNvSpPr>
              <p:nvPr>
                <p:ph type="body" sz="half" idx="2"/>
              </p:nvPr>
            </p:nvSpPr>
            <p:spPr>
              <a:blipFill>
                <a:blip r:embed="rId2"/>
                <a:stretch>
                  <a:fillRect l="-2283" t="-875" r="-3653"/>
                </a:stretch>
              </a:blipFill>
            </p:spPr>
            <p:txBody>
              <a:bodyPr/>
              <a:lstStyle/>
              <a:p>
                <a:r>
                  <a:rPr lang="en-US">
                    <a:noFill/>
                  </a:rPr>
                  <a:t> </a:t>
                </a:r>
              </a:p>
            </p:txBody>
          </p:sp>
        </mc:Fallback>
      </mc:AlternateContent>
      <p:pic>
        <p:nvPicPr>
          <p:cNvPr id="8" name="Picture Placeholder 7">
            <a:extLst>
              <a:ext uri="{FF2B5EF4-FFF2-40B4-BE49-F238E27FC236}">
                <a16:creationId xmlns:a16="http://schemas.microsoft.com/office/drawing/2014/main" id="{8CC121BF-160C-3C0D-2357-E09D50141B44}"/>
              </a:ext>
            </a:extLst>
          </p:cNvPr>
          <p:cNvPicPr>
            <a:picLocks noGrp="1" noChangeAspect="1"/>
          </p:cNvPicPr>
          <p:nvPr>
            <p:ph type="pic" sz="quarter" idx="10"/>
          </p:nvPr>
        </p:nvPicPr>
        <p:blipFill rotWithShape="1">
          <a:blip r:embed="rId3"/>
          <a:srcRect/>
          <a:stretch/>
        </p:blipFill>
        <p:spPr>
          <a:xfrm>
            <a:off x="6092952" y="2133770"/>
            <a:ext cx="6099048" cy="2590460"/>
          </a:xfrm>
        </p:spPr>
      </p:pic>
    </p:spTree>
    <p:extLst>
      <p:ext uri="{BB962C8B-B14F-4D97-AF65-F5344CB8AC3E}">
        <p14:creationId xmlns:p14="http://schemas.microsoft.com/office/powerpoint/2010/main" val="376051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499E7-337A-DE8E-92C9-E40B9F29C7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AEB361-F135-239D-6918-D7EED6DDF609}"/>
              </a:ext>
            </a:extLst>
          </p:cNvPr>
          <p:cNvSpPr>
            <a:spLocks noGrp="1"/>
          </p:cNvSpPr>
          <p:nvPr>
            <p:ph type="title"/>
          </p:nvPr>
        </p:nvSpPr>
        <p:spPr/>
        <p:txBody>
          <a:bodyPr anchor="b"/>
          <a:lstStyle/>
          <a:p>
            <a:r>
              <a:rPr lang="en-US" dirty="0"/>
              <a:t>The CMS detector</a:t>
            </a:r>
          </a:p>
        </p:txBody>
      </p:sp>
      <p:sp>
        <p:nvSpPr>
          <p:cNvPr id="3" name="Text Placeholder 2">
            <a:extLst>
              <a:ext uri="{FF2B5EF4-FFF2-40B4-BE49-F238E27FC236}">
                <a16:creationId xmlns:a16="http://schemas.microsoft.com/office/drawing/2014/main" id="{AB17B23B-F5AB-E77C-0E92-FDD3E5AF18B4}"/>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Compact Muon Solenoid</a:t>
            </a:r>
          </a:p>
        </p:txBody>
      </p:sp>
      <p:pic>
        <p:nvPicPr>
          <p:cNvPr id="10" name="Picture Placeholder 9">
            <a:extLst>
              <a:ext uri="{FF2B5EF4-FFF2-40B4-BE49-F238E27FC236}">
                <a16:creationId xmlns:a16="http://schemas.microsoft.com/office/drawing/2014/main" id="{03686EA6-5912-FB44-4AD5-61F06426E52D}"/>
              </a:ext>
            </a:extLst>
          </p:cNvPr>
          <p:cNvPicPr>
            <a:picLocks noGrp="1" noChangeAspect="1"/>
          </p:cNvPicPr>
          <p:nvPr>
            <p:ph type="pic" sz="quarter" idx="10"/>
          </p:nvPr>
        </p:nvPicPr>
        <p:blipFill rotWithShape="1">
          <a:blip r:embed="rId3"/>
          <a:srcRect/>
          <a:stretch/>
        </p:blipFill>
        <p:spPr>
          <a:xfrm>
            <a:off x="6096000" y="1412901"/>
            <a:ext cx="6099048" cy="4032198"/>
          </a:xfrm>
        </p:spPr>
      </p:pic>
    </p:spTree>
    <p:extLst>
      <p:ext uri="{BB962C8B-B14F-4D97-AF65-F5344CB8AC3E}">
        <p14:creationId xmlns:p14="http://schemas.microsoft.com/office/powerpoint/2010/main" val="373184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3B90B-3727-E455-BC1B-77FEA52E7F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AC38A1-41BC-573C-39C8-7BCDE427D3A2}"/>
              </a:ext>
            </a:extLst>
          </p:cNvPr>
          <p:cNvSpPr>
            <a:spLocks noGrp="1"/>
          </p:cNvSpPr>
          <p:nvPr>
            <p:ph type="title"/>
          </p:nvPr>
        </p:nvSpPr>
        <p:spPr/>
        <p:txBody>
          <a:bodyPr anchor="b"/>
          <a:lstStyle/>
          <a:p>
            <a:r>
              <a:rPr lang="en-US" dirty="0"/>
              <a:t>The CMS detector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FDE6833-0CED-4C2C-3E39-81355F37C86B}"/>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Compact Muon Solenoid</a:t>
                </a:r>
              </a:p>
              <a:p>
                <a:pPr marL="342900" indent="-342900">
                  <a:buFont typeface="Arial" panose="020B0604020202020204" pitchFamily="34" charset="0"/>
                  <a:buChar char="•"/>
                </a:pPr>
                <a:r>
                  <a:rPr lang="en-US" b="0" dirty="0"/>
                  <a:t>The detector center-piece: The superconducting solenoid, generating a </a:t>
                </a:r>
                <a14:m>
                  <m:oMath xmlns:m="http://schemas.openxmlformats.org/officeDocument/2006/math">
                    <m:r>
                      <a:rPr lang="en-US" b="0" i="1" smtClean="0">
                        <a:latin typeface="Cambria Math" panose="02040503050406030204" pitchFamily="18" charset="0"/>
                      </a:rPr>
                      <m:t>3.8</m:t>
                    </m:r>
                    <m:r>
                      <m:rPr>
                        <m:sty m:val="p"/>
                      </m:rPr>
                      <a:rPr lang="en-US" b="0" i="0" smtClean="0">
                        <a:latin typeface="Cambria Math" panose="02040503050406030204" pitchFamily="18" charset="0"/>
                      </a:rPr>
                      <m:t>T</m:t>
                    </m:r>
                  </m:oMath>
                </a14:m>
                <a:r>
                  <a:rPr lang="en-US" b="0" dirty="0"/>
                  <a:t> magnetic field.</a:t>
                </a:r>
              </a:p>
            </p:txBody>
          </p:sp>
        </mc:Choice>
        <mc:Fallback xmlns="">
          <p:sp>
            <p:nvSpPr>
              <p:cNvPr id="3" name="Text Placeholder 2">
                <a:extLst>
                  <a:ext uri="{FF2B5EF4-FFF2-40B4-BE49-F238E27FC236}">
                    <a16:creationId xmlns:a16="http://schemas.microsoft.com/office/drawing/2014/main" id="{5FDE6833-0CED-4C2C-3E39-81355F37C86B}"/>
                  </a:ext>
                </a:extLst>
              </p:cNvPr>
              <p:cNvSpPr>
                <a:spLocks noGrp="1" noRot="1" noChangeAspect="1" noMove="1" noResize="1" noEditPoints="1" noAdjustHandles="1" noChangeArrowheads="1" noChangeShapeType="1" noTextEdit="1"/>
              </p:cNvSpPr>
              <p:nvPr>
                <p:ph type="body" sz="half" idx="2"/>
              </p:nvPr>
            </p:nvSpPr>
            <p:spPr>
              <a:blipFill>
                <a:blip r:embed="rId3"/>
                <a:stretch>
                  <a:fillRect l="-2283" t="-875" r="-2968"/>
                </a:stretch>
              </a:blipFill>
            </p:spPr>
            <p:txBody>
              <a:bodyPr/>
              <a:lstStyle/>
              <a:p>
                <a:r>
                  <a:rPr lang="en-US">
                    <a:noFill/>
                  </a:rPr>
                  <a:t> </a:t>
                </a:r>
              </a:p>
            </p:txBody>
          </p:sp>
        </mc:Fallback>
      </mc:AlternateContent>
      <p:pic>
        <p:nvPicPr>
          <p:cNvPr id="10" name="Picture Placeholder 9">
            <a:extLst>
              <a:ext uri="{FF2B5EF4-FFF2-40B4-BE49-F238E27FC236}">
                <a16:creationId xmlns:a16="http://schemas.microsoft.com/office/drawing/2014/main" id="{07C4FA03-9882-31EE-7D4E-586FC08CB780}"/>
              </a:ext>
            </a:extLst>
          </p:cNvPr>
          <p:cNvPicPr>
            <a:picLocks noGrp="1" noChangeAspect="1"/>
          </p:cNvPicPr>
          <p:nvPr>
            <p:ph type="pic" sz="quarter" idx="10"/>
          </p:nvPr>
        </p:nvPicPr>
        <p:blipFill rotWithShape="1">
          <a:blip r:embed="rId4"/>
          <a:srcRect/>
          <a:stretch/>
        </p:blipFill>
        <p:spPr>
          <a:xfrm>
            <a:off x="6096000" y="1412901"/>
            <a:ext cx="6099048" cy="4032198"/>
          </a:xfrm>
        </p:spPr>
      </p:pic>
      <p:sp>
        <p:nvSpPr>
          <p:cNvPr id="4" name="Frame 3">
            <a:extLst>
              <a:ext uri="{FF2B5EF4-FFF2-40B4-BE49-F238E27FC236}">
                <a16:creationId xmlns:a16="http://schemas.microsoft.com/office/drawing/2014/main" id="{0D67A295-3342-9255-BC98-93A8AF2DDDA7}"/>
              </a:ext>
            </a:extLst>
          </p:cNvPr>
          <p:cNvSpPr/>
          <p:nvPr/>
        </p:nvSpPr>
        <p:spPr>
          <a:xfrm>
            <a:off x="7920449" y="4101739"/>
            <a:ext cx="1389014" cy="548640"/>
          </a:xfrm>
          <a:prstGeom prst="frame">
            <a:avLst>
              <a:gd name="adj1" fmla="val 24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742300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72F85-8D48-AFF0-21A9-A1E871644A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1B00C-2342-A328-0793-853282908FE9}"/>
              </a:ext>
            </a:extLst>
          </p:cNvPr>
          <p:cNvSpPr>
            <a:spLocks noGrp="1"/>
          </p:cNvSpPr>
          <p:nvPr>
            <p:ph type="title"/>
          </p:nvPr>
        </p:nvSpPr>
        <p:spPr/>
        <p:txBody>
          <a:bodyPr anchor="b"/>
          <a:lstStyle/>
          <a:p>
            <a:r>
              <a:rPr lang="en-US" dirty="0"/>
              <a:t>The CMS detector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C9C11C0-535E-608D-4277-936CCFB5C8F0}"/>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Compact Muon Solenoid</a:t>
                </a:r>
              </a:p>
              <a:p>
                <a:pPr marL="342900" indent="-342900">
                  <a:buFont typeface="Arial" panose="020B0604020202020204" pitchFamily="34" charset="0"/>
                  <a:buChar char="•"/>
                </a:pPr>
                <a:r>
                  <a:rPr lang="en-US" b="0" dirty="0"/>
                  <a:t>The detector center-piece: The superconducting solenoid, generating a </a:t>
                </a:r>
                <a14:m>
                  <m:oMath xmlns:m="http://schemas.openxmlformats.org/officeDocument/2006/math">
                    <m:r>
                      <a:rPr lang="en-US" b="0" i="1" smtClean="0">
                        <a:latin typeface="Cambria Math" panose="02040503050406030204" pitchFamily="18" charset="0"/>
                      </a:rPr>
                      <m:t>3.8</m:t>
                    </m:r>
                    <m:r>
                      <m:rPr>
                        <m:sty m:val="p"/>
                      </m:rPr>
                      <a:rPr lang="en-US" b="0" i="0" smtClean="0">
                        <a:latin typeface="Cambria Math" panose="02040503050406030204" pitchFamily="18" charset="0"/>
                      </a:rPr>
                      <m:t>T</m:t>
                    </m:r>
                  </m:oMath>
                </a14:m>
                <a:r>
                  <a:rPr lang="en-US" b="0" dirty="0"/>
                  <a:t> magnetic field.</a:t>
                </a:r>
              </a:p>
              <a:p>
                <a:pPr marL="342900" indent="-342900">
                  <a:buFont typeface="Arial" panose="020B0604020202020204" pitchFamily="34" charset="0"/>
                  <a:buChar char="•"/>
                </a:pPr>
                <a:r>
                  <a:rPr lang="en-US" b="0" dirty="0"/>
                  <a:t>Array of subdetectors measuring charge, momentum, and energy or particles.</a:t>
                </a:r>
              </a:p>
            </p:txBody>
          </p:sp>
        </mc:Choice>
        <mc:Fallback xmlns="">
          <p:sp>
            <p:nvSpPr>
              <p:cNvPr id="3" name="Text Placeholder 2">
                <a:extLst>
                  <a:ext uri="{FF2B5EF4-FFF2-40B4-BE49-F238E27FC236}">
                    <a16:creationId xmlns:a16="http://schemas.microsoft.com/office/drawing/2014/main" id="{BC9C11C0-535E-608D-4277-936CCFB5C8F0}"/>
                  </a:ext>
                </a:extLst>
              </p:cNvPr>
              <p:cNvSpPr>
                <a:spLocks noGrp="1" noRot="1" noChangeAspect="1" noMove="1" noResize="1" noEditPoints="1" noAdjustHandles="1" noChangeArrowheads="1" noChangeShapeType="1" noTextEdit="1"/>
              </p:cNvSpPr>
              <p:nvPr>
                <p:ph type="body" sz="half" idx="2"/>
              </p:nvPr>
            </p:nvSpPr>
            <p:spPr>
              <a:blipFill>
                <a:blip r:embed="rId2"/>
                <a:stretch>
                  <a:fillRect l="-2283" t="-875" r="-2968"/>
                </a:stretch>
              </a:blipFill>
            </p:spPr>
            <p:txBody>
              <a:bodyPr/>
              <a:lstStyle/>
              <a:p>
                <a:r>
                  <a:rPr lang="en-US">
                    <a:noFill/>
                  </a:rPr>
                  <a:t> </a:t>
                </a:r>
              </a:p>
            </p:txBody>
          </p:sp>
        </mc:Fallback>
      </mc:AlternateContent>
      <p:pic>
        <p:nvPicPr>
          <p:cNvPr id="10" name="Picture Placeholder 9">
            <a:extLst>
              <a:ext uri="{FF2B5EF4-FFF2-40B4-BE49-F238E27FC236}">
                <a16:creationId xmlns:a16="http://schemas.microsoft.com/office/drawing/2014/main" id="{FD4E364E-BF89-FF32-4E4A-69DFD178AA39}"/>
              </a:ext>
            </a:extLst>
          </p:cNvPr>
          <p:cNvPicPr>
            <a:picLocks noGrp="1" noChangeAspect="1"/>
          </p:cNvPicPr>
          <p:nvPr>
            <p:ph type="pic" sz="quarter" idx="10"/>
          </p:nvPr>
        </p:nvPicPr>
        <p:blipFill rotWithShape="1">
          <a:blip r:embed="rId3"/>
          <a:srcRect/>
          <a:stretch/>
        </p:blipFill>
        <p:spPr>
          <a:xfrm>
            <a:off x="6096000" y="1412901"/>
            <a:ext cx="6099048" cy="4032198"/>
          </a:xfrm>
        </p:spPr>
      </p:pic>
    </p:spTree>
    <p:extLst>
      <p:ext uri="{BB962C8B-B14F-4D97-AF65-F5344CB8AC3E}">
        <p14:creationId xmlns:p14="http://schemas.microsoft.com/office/powerpoint/2010/main" val="2628483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6276-F998-85D0-C32E-0269F1ADD714}"/>
              </a:ext>
            </a:extLst>
          </p:cNvPr>
          <p:cNvSpPr>
            <a:spLocks noGrp="1"/>
          </p:cNvSpPr>
          <p:nvPr>
            <p:ph type="title"/>
          </p:nvPr>
        </p:nvSpPr>
        <p:spPr/>
        <p:txBody>
          <a:bodyPr anchor="b"/>
          <a:lstStyle/>
          <a:p>
            <a:r>
              <a:rPr lang="en-US" dirty="0"/>
              <a:t>The CMS detector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F5F05A-C6CD-E3C2-83E6-A823627827AF}"/>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Compact Muon Solenoid</a:t>
                </a:r>
              </a:p>
              <a:p>
                <a:pPr marL="342900" indent="-342900">
                  <a:buFont typeface="Arial" panose="020B0604020202020204" pitchFamily="34" charset="0"/>
                  <a:buChar char="•"/>
                </a:pPr>
                <a:r>
                  <a:rPr lang="en-US" b="0" dirty="0"/>
                  <a:t>The detector center-piece: The superconducting solenoid, generating a </a:t>
                </a:r>
                <a14:m>
                  <m:oMath xmlns:m="http://schemas.openxmlformats.org/officeDocument/2006/math">
                    <m:r>
                      <a:rPr lang="en-US" b="0" i="1" smtClean="0">
                        <a:latin typeface="Cambria Math" panose="02040503050406030204" pitchFamily="18" charset="0"/>
                      </a:rPr>
                      <m:t>3.8</m:t>
                    </m:r>
                    <m:r>
                      <m:rPr>
                        <m:sty m:val="p"/>
                      </m:rPr>
                      <a:rPr lang="en-US" b="0" i="0" smtClean="0">
                        <a:latin typeface="Cambria Math" panose="02040503050406030204" pitchFamily="18" charset="0"/>
                      </a:rPr>
                      <m:t>T</m:t>
                    </m:r>
                  </m:oMath>
                </a14:m>
                <a:r>
                  <a:rPr lang="en-US" b="0" dirty="0"/>
                  <a:t> magnetic field.</a:t>
                </a:r>
              </a:p>
              <a:p>
                <a:pPr marL="342900" indent="-342900">
                  <a:buFont typeface="Arial" panose="020B0604020202020204" pitchFamily="34" charset="0"/>
                  <a:buChar char="•"/>
                </a:pPr>
                <a:r>
                  <a:rPr lang="en-US" b="0" dirty="0"/>
                  <a:t>Array of subdetectors measuring charge, momentum, and energy or particles.</a:t>
                </a:r>
              </a:p>
            </p:txBody>
          </p:sp>
        </mc:Choice>
        <mc:Fallback xmlns="">
          <p:sp>
            <p:nvSpPr>
              <p:cNvPr id="3" name="Text Placeholder 2">
                <a:extLst>
                  <a:ext uri="{FF2B5EF4-FFF2-40B4-BE49-F238E27FC236}">
                    <a16:creationId xmlns:a16="http://schemas.microsoft.com/office/drawing/2014/main" id="{1CF5F05A-C6CD-E3C2-83E6-A823627827AF}"/>
                  </a:ext>
                </a:extLst>
              </p:cNvPr>
              <p:cNvSpPr>
                <a:spLocks noGrp="1" noRot="1" noChangeAspect="1" noMove="1" noResize="1" noEditPoints="1" noAdjustHandles="1" noChangeArrowheads="1" noChangeShapeType="1" noTextEdit="1"/>
              </p:cNvSpPr>
              <p:nvPr>
                <p:ph type="body" sz="half" idx="2"/>
              </p:nvPr>
            </p:nvSpPr>
            <p:spPr>
              <a:blipFill>
                <a:blip r:embed="rId3"/>
                <a:stretch>
                  <a:fillRect l="-2283" t="-875" r="-2968"/>
                </a:stretch>
              </a:blipFill>
            </p:spPr>
            <p:txBody>
              <a:bodyPr/>
              <a:lstStyle/>
              <a:p>
                <a:r>
                  <a:rPr lang="en-US">
                    <a:noFill/>
                  </a:rPr>
                  <a:t> </a:t>
                </a:r>
              </a:p>
            </p:txBody>
          </p:sp>
        </mc:Fallback>
      </mc:AlternateContent>
      <p:pic>
        <p:nvPicPr>
          <p:cNvPr id="10" name="Picture Placeholder 9">
            <a:extLst>
              <a:ext uri="{FF2B5EF4-FFF2-40B4-BE49-F238E27FC236}">
                <a16:creationId xmlns:a16="http://schemas.microsoft.com/office/drawing/2014/main" id="{D780283C-9728-7FF8-2CD8-C8CC274AFDF0}"/>
              </a:ext>
            </a:extLst>
          </p:cNvPr>
          <p:cNvPicPr>
            <a:picLocks noGrp="1" noChangeAspect="1"/>
          </p:cNvPicPr>
          <p:nvPr>
            <p:ph type="pic" sz="quarter" idx="10"/>
          </p:nvPr>
        </p:nvPicPr>
        <p:blipFill rotWithShape="1">
          <a:blip r:embed="rId4"/>
          <a:srcRect/>
          <a:stretch/>
        </p:blipFill>
        <p:spPr>
          <a:xfrm>
            <a:off x="6096000" y="1412901"/>
            <a:ext cx="6099048" cy="4032198"/>
          </a:xfrm>
        </p:spPr>
      </p:pic>
      <p:sp>
        <p:nvSpPr>
          <p:cNvPr id="11" name="Frame 10">
            <a:extLst>
              <a:ext uri="{FF2B5EF4-FFF2-40B4-BE49-F238E27FC236}">
                <a16:creationId xmlns:a16="http://schemas.microsoft.com/office/drawing/2014/main" id="{8756C051-8ABF-E125-C41E-BD67D7C32391}"/>
              </a:ext>
            </a:extLst>
          </p:cNvPr>
          <p:cNvSpPr/>
          <p:nvPr/>
        </p:nvSpPr>
        <p:spPr>
          <a:xfrm>
            <a:off x="6087290" y="3021875"/>
            <a:ext cx="644435" cy="548640"/>
          </a:xfrm>
          <a:prstGeom prst="frame">
            <a:avLst>
              <a:gd name="adj1" fmla="val 24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82481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6FBEA-64C4-FFF2-CBA5-74DF8D5269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0C8BC3-9C84-0D0C-721D-D2C60DAF767C}"/>
              </a:ext>
            </a:extLst>
          </p:cNvPr>
          <p:cNvSpPr>
            <a:spLocks noGrp="1"/>
          </p:cNvSpPr>
          <p:nvPr>
            <p:ph type="title"/>
          </p:nvPr>
        </p:nvSpPr>
        <p:spPr/>
        <p:txBody>
          <a:bodyPr anchor="b"/>
          <a:lstStyle/>
          <a:p>
            <a:r>
              <a:rPr lang="en-US" dirty="0"/>
              <a:t>The CMS detector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D159AFB-4E6F-00CD-110E-954A47410585}"/>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Compact Muon Solenoid</a:t>
                </a:r>
              </a:p>
              <a:p>
                <a:pPr marL="342900" indent="-342900">
                  <a:buFont typeface="Arial" panose="020B0604020202020204" pitchFamily="34" charset="0"/>
                  <a:buChar char="•"/>
                </a:pPr>
                <a:r>
                  <a:rPr lang="en-US" b="0" dirty="0"/>
                  <a:t>The detector center-piece: The superconducting solenoid, generating a </a:t>
                </a:r>
                <a14:m>
                  <m:oMath xmlns:m="http://schemas.openxmlformats.org/officeDocument/2006/math">
                    <m:r>
                      <a:rPr lang="en-US" b="0" i="1" smtClean="0">
                        <a:latin typeface="Cambria Math" panose="02040503050406030204" pitchFamily="18" charset="0"/>
                      </a:rPr>
                      <m:t>3.8</m:t>
                    </m:r>
                    <m:r>
                      <m:rPr>
                        <m:sty m:val="p"/>
                      </m:rPr>
                      <a:rPr lang="en-US" b="0" i="0" smtClean="0">
                        <a:latin typeface="Cambria Math" panose="02040503050406030204" pitchFamily="18" charset="0"/>
                      </a:rPr>
                      <m:t>T</m:t>
                    </m:r>
                  </m:oMath>
                </a14:m>
                <a:r>
                  <a:rPr lang="en-US" b="0" dirty="0"/>
                  <a:t> magnetic field.</a:t>
                </a:r>
              </a:p>
              <a:p>
                <a:pPr marL="342900" indent="-342900">
                  <a:buFont typeface="Arial" panose="020B0604020202020204" pitchFamily="34" charset="0"/>
                  <a:buChar char="•"/>
                </a:pPr>
                <a:r>
                  <a:rPr lang="en-US" b="0" dirty="0"/>
                  <a:t>Array of subdetectors measuring charge, momentum, and energy or particles.</a:t>
                </a:r>
              </a:p>
            </p:txBody>
          </p:sp>
        </mc:Choice>
        <mc:Fallback xmlns="">
          <p:sp>
            <p:nvSpPr>
              <p:cNvPr id="3" name="Text Placeholder 2">
                <a:extLst>
                  <a:ext uri="{FF2B5EF4-FFF2-40B4-BE49-F238E27FC236}">
                    <a16:creationId xmlns:a16="http://schemas.microsoft.com/office/drawing/2014/main" id="{6D159AFB-4E6F-00CD-110E-954A47410585}"/>
                  </a:ext>
                </a:extLst>
              </p:cNvPr>
              <p:cNvSpPr>
                <a:spLocks noGrp="1" noRot="1" noChangeAspect="1" noMove="1" noResize="1" noEditPoints="1" noAdjustHandles="1" noChangeArrowheads="1" noChangeShapeType="1" noTextEdit="1"/>
              </p:cNvSpPr>
              <p:nvPr>
                <p:ph type="body" sz="half" idx="2"/>
              </p:nvPr>
            </p:nvSpPr>
            <p:spPr>
              <a:blipFill>
                <a:blip r:embed="rId3"/>
                <a:stretch>
                  <a:fillRect l="-2283" t="-875" r="-2968"/>
                </a:stretch>
              </a:blipFill>
            </p:spPr>
            <p:txBody>
              <a:bodyPr/>
              <a:lstStyle/>
              <a:p>
                <a:r>
                  <a:rPr lang="en-US">
                    <a:noFill/>
                  </a:rPr>
                  <a:t> </a:t>
                </a:r>
              </a:p>
            </p:txBody>
          </p:sp>
        </mc:Fallback>
      </mc:AlternateContent>
      <p:pic>
        <p:nvPicPr>
          <p:cNvPr id="10" name="Picture Placeholder 9">
            <a:extLst>
              <a:ext uri="{FF2B5EF4-FFF2-40B4-BE49-F238E27FC236}">
                <a16:creationId xmlns:a16="http://schemas.microsoft.com/office/drawing/2014/main" id="{473AF4A3-9F47-9761-32EB-2915698A791D}"/>
              </a:ext>
            </a:extLst>
          </p:cNvPr>
          <p:cNvPicPr>
            <a:picLocks noGrp="1" noChangeAspect="1"/>
          </p:cNvPicPr>
          <p:nvPr>
            <p:ph type="pic" sz="quarter" idx="10"/>
          </p:nvPr>
        </p:nvPicPr>
        <p:blipFill rotWithShape="1">
          <a:blip r:embed="rId4"/>
          <a:srcRect/>
          <a:stretch/>
        </p:blipFill>
        <p:spPr>
          <a:xfrm>
            <a:off x="6096000" y="1412901"/>
            <a:ext cx="6099048" cy="4032198"/>
          </a:xfrm>
        </p:spPr>
      </p:pic>
      <p:sp>
        <p:nvSpPr>
          <p:cNvPr id="12" name="Frame 11">
            <a:extLst>
              <a:ext uri="{FF2B5EF4-FFF2-40B4-BE49-F238E27FC236}">
                <a16:creationId xmlns:a16="http://schemas.microsoft.com/office/drawing/2014/main" id="{5AA54D32-37D2-F229-BFD1-DE8450D021CF}"/>
              </a:ext>
            </a:extLst>
          </p:cNvPr>
          <p:cNvSpPr/>
          <p:nvPr/>
        </p:nvSpPr>
        <p:spPr>
          <a:xfrm>
            <a:off x="6000206" y="3518263"/>
            <a:ext cx="1349831" cy="548640"/>
          </a:xfrm>
          <a:prstGeom prst="frame">
            <a:avLst>
              <a:gd name="adj1" fmla="val 24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50980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69F35-41D8-45DF-45ED-08E8817F5B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57F300-0568-ED89-D58F-D7BE404EECB2}"/>
              </a:ext>
            </a:extLst>
          </p:cNvPr>
          <p:cNvSpPr>
            <a:spLocks noGrp="1"/>
          </p:cNvSpPr>
          <p:nvPr>
            <p:ph type="title"/>
          </p:nvPr>
        </p:nvSpPr>
        <p:spPr/>
        <p:txBody>
          <a:bodyPr anchor="b"/>
          <a:lstStyle/>
          <a:p>
            <a:r>
              <a:rPr lang="en-US" dirty="0"/>
              <a:t>The CMS detector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C742A18-25D6-6BAD-3861-58F86E00D6D5}"/>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Compact Muon Solenoid</a:t>
                </a:r>
              </a:p>
              <a:p>
                <a:pPr marL="342900" indent="-342900">
                  <a:buFont typeface="Arial" panose="020B0604020202020204" pitchFamily="34" charset="0"/>
                  <a:buChar char="•"/>
                </a:pPr>
                <a:r>
                  <a:rPr lang="en-US" b="0" dirty="0"/>
                  <a:t>The detector center-piece: The superconducting solenoid, generating a </a:t>
                </a:r>
                <a14:m>
                  <m:oMath xmlns:m="http://schemas.openxmlformats.org/officeDocument/2006/math">
                    <m:r>
                      <a:rPr lang="en-US" b="0" i="1" smtClean="0">
                        <a:latin typeface="Cambria Math" panose="02040503050406030204" pitchFamily="18" charset="0"/>
                      </a:rPr>
                      <m:t>3.8</m:t>
                    </m:r>
                    <m:r>
                      <m:rPr>
                        <m:sty m:val="p"/>
                      </m:rPr>
                      <a:rPr lang="en-US" b="0" i="0" smtClean="0">
                        <a:latin typeface="Cambria Math" panose="02040503050406030204" pitchFamily="18" charset="0"/>
                      </a:rPr>
                      <m:t>T</m:t>
                    </m:r>
                  </m:oMath>
                </a14:m>
                <a:r>
                  <a:rPr lang="en-US" b="0" dirty="0"/>
                  <a:t> magnetic field.</a:t>
                </a:r>
              </a:p>
              <a:p>
                <a:pPr marL="342900" indent="-342900">
                  <a:buFont typeface="Arial" panose="020B0604020202020204" pitchFamily="34" charset="0"/>
                  <a:buChar char="•"/>
                </a:pPr>
                <a:r>
                  <a:rPr lang="en-US" b="0" dirty="0"/>
                  <a:t>Array of subdetectors measuring charge, momentum, and energy or particles.</a:t>
                </a:r>
              </a:p>
            </p:txBody>
          </p:sp>
        </mc:Choice>
        <mc:Fallback xmlns="">
          <p:sp>
            <p:nvSpPr>
              <p:cNvPr id="3" name="Text Placeholder 2">
                <a:extLst>
                  <a:ext uri="{FF2B5EF4-FFF2-40B4-BE49-F238E27FC236}">
                    <a16:creationId xmlns:a16="http://schemas.microsoft.com/office/drawing/2014/main" id="{FC742A18-25D6-6BAD-3861-58F86E00D6D5}"/>
                  </a:ext>
                </a:extLst>
              </p:cNvPr>
              <p:cNvSpPr>
                <a:spLocks noGrp="1" noRot="1" noChangeAspect="1" noMove="1" noResize="1" noEditPoints="1" noAdjustHandles="1" noChangeArrowheads="1" noChangeShapeType="1" noTextEdit="1"/>
              </p:cNvSpPr>
              <p:nvPr>
                <p:ph type="body" sz="half" idx="2"/>
              </p:nvPr>
            </p:nvSpPr>
            <p:spPr>
              <a:blipFill>
                <a:blip r:embed="rId3"/>
                <a:stretch>
                  <a:fillRect l="-2283" t="-875" r="-2968"/>
                </a:stretch>
              </a:blipFill>
            </p:spPr>
            <p:txBody>
              <a:bodyPr/>
              <a:lstStyle/>
              <a:p>
                <a:r>
                  <a:rPr lang="en-US">
                    <a:noFill/>
                  </a:rPr>
                  <a:t> </a:t>
                </a:r>
              </a:p>
            </p:txBody>
          </p:sp>
        </mc:Fallback>
      </mc:AlternateContent>
      <p:pic>
        <p:nvPicPr>
          <p:cNvPr id="10" name="Picture Placeholder 9">
            <a:extLst>
              <a:ext uri="{FF2B5EF4-FFF2-40B4-BE49-F238E27FC236}">
                <a16:creationId xmlns:a16="http://schemas.microsoft.com/office/drawing/2014/main" id="{D8126F4E-25D0-3C17-B128-3C0F72C4FC81}"/>
              </a:ext>
            </a:extLst>
          </p:cNvPr>
          <p:cNvPicPr>
            <a:picLocks noGrp="1" noChangeAspect="1"/>
          </p:cNvPicPr>
          <p:nvPr>
            <p:ph type="pic" sz="quarter" idx="10"/>
          </p:nvPr>
        </p:nvPicPr>
        <p:blipFill rotWithShape="1">
          <a:blip r:embed="rId4"/>
          <a:srcRect/>
          <a:stretch/>
        </p:blipFill>
        <p:spPr>
          <a:xfrm>
            <a:off x="6096000" y="1412901"/>
            <a:ext cx="6099048" cy="4032198"/>
          </a:xfrm>
        </p:spPr>
      </p:pic>
      <p:sp>
        <p:nvSpPr>
          <p:cNvPr id="13" name="Frame 12">
            <a:extLst>
              <a:ext uri="{FF2B5EF4-FFF2-40B4-BE49-F238E27FC236}">
                <a16:creationId xmlns:a16="http://schemas.microsoft.com/office/drawing/2014/main" id="{AC5CFC25-8613-3EB2-7B92-E3E3277E47D0}"/>
              </a:ext>
            </a:extLst>
          </p:cNvPr>
          <p:cNvSpPr/>
          <p:nvPr/>
        </p:nvSpPr>
        <p:spPr>
          <a:xfrm>
            <a:off x="6919273" y="3919977"/>
            <a:ext cx="1083905" cy="548640"/>
          </a:xfrm>
          <a:prstGeom prst="frame">
            <a:avLst>
              <a:gd name="adj1" fmla="val 24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08907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14F98-0BA0-06BC-6BCA-8C1F2B9B31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2925A4-AE51-9035-E8EB-35CC4181BE54}"/>
              </a:ext>
            </a:extLst>
          </p:cNvPr>
          <p:cNvSpPr>
            <a:spLocks noGrp="1"/>
          </p:cNvSpPr>
          <p:nvPr>
            <p:ph type="title"/>
          </p:nvPr>
        </p:nvSpPr>
        <p:spPr/>
        <p:txBody>
          <a:bodyPr anchor="b"/>
          <a:lstStyle/>
          <a:p>
            <a:r>
              <a:rPr lang="en-US" dirty="0"/>
              <a:t>The CMS detector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A32B3FE-D293-5A06-2623-4BB74D56F5F4}"/>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Compact Muon Solenoid</a:t>
                </a:r>
              </a:p>
              <a:p>
                <a:pPr marL="342900" indent="-342900">
                  <a:buFont typeface="Arial" panose="020B0604020202020204" pitchFamily="34" charset="0"/>
                  <a:buChar char="•"/>
                </a:pPr>
                <a:r>
                  <a:rPr lang="en-US" b="0" dirty="0"/>
                  <a:t>The detector center-piece: The superconducting solenoid, generating a </a:t>
                </a:r>
                <a14:m>
                  <m:oMath xmlns:m="http://schemas.openxmlformats.org/officeDocument/2006/math">
                    <m:r>
                      <a:rPr lang="en-US" b="0" i="1" smtClean="0">
                        <a:latin typeface="Cambria Math" panose="02040503050406030204" pitchFamily="18" charset="0"/>
                      </a:rPr>
                      <m:t>3.8</m:t>
                    </m:r>
                    <m:r>
                      <m:rPr>
                        <m:sty m:val="p"/>
                      </m:rPr>
                      <a:rPr lang="en-US" b="0" i="0" smtClean="0">
                        <a:latin typeface="Cambria Math" panose="02040503050406030204" pitchFamily="18" charset="0"/>
                      </a:rPr>
                      <m:t>T</m:t>
                    </m:r>
                  </m:oMath>
                </a14:m>
                <a:r>
                  <a:rPr lang="en-US" b="0" dirty="0"/>
                  <a:t> magnetic field.</a:t>
                </a:r>
              </a:p>
              <a:p>
                <a:pPr marL="342900" indent="-342900">
                  <a:buFont typeface="Arial" panose="020B0604020202020204" pitchFamily="34" charset="0"/>
                  <a:buChar char="•"/>
                </a:pPr>
                <a:r>
                  <a:rPr lang="en-US" b="0" dirty="0"/>
                  <a:t>Array of subdetectors measuring charge, momentum, and energy or particles.</a:t>
                </a:r>
              </a:p>
            </p:txBody>
          </p:sp>
        </mc:Choice>
        <mc:Fallback xmlns="">
          <p:sp>
            <p:nvSpPr>
              <p:cNvPr id="3" name="Text Placeholder 2">
                <a:extLst>
                  <a:ext uri="{FF2B5EF4-FFF2-40B4-BE49-F238E27FC236}">
                    <a16:creationId xmlns:a16="http://schemas.microsoft.com/office/drawing/2014/main" id="{2A32B3FE-D293-5A06-2623-4BB74D56F5F4}"/>
                  </a:ext>
                </a:extLst>
              </p:cNvPr>
              <p:cNvSpPr>
                <a:spLocks noGrp="1" noRot="1" noChangeAspect="1" noMove="1" noResize="1" noEditPoints="1" noAdjustHandles="1" noChangeArrowheads="1" noChangeShapeType="1" noTextEdit="1"/>
              </p:cNvSpPr>
              <p:nvPr>
                <p:ph type="body" sz="half" idx="2"/>
              </p:nvPr>
            </p:nvSpPr>
            <p:spPr>
              <a:blipFill>
                <a:blip r:embed="rId3"/>
                <a:stretch>
                  <a:fillRect l="-2283" t="-875" r="-2968"/>
                </a:stretch>
              </a:blipFill>
            </p:spPr>
            <p:txBody>
              <a:bodyPr/>
              <a:lstStyle/>
              <a:p>
                <a:r>
                  <a:rPr lang="en-US">
                    <a:noFill/>
                  </a:rPr>
                  <a:t> </a:t>
                </a:r>
              </a:p>
            </p:txBody>
          </p:sp>
        </mc:Fallback>
      </mc:AlternateContent>
      <p:pic>
        <p:nvPicPr>
          <p:cNvPr id="10" name="Picture Placeholder 9">
            <a:extLst>
              <a:ext uri="{FF2B5EF4-FFF2-40B4-BE49-F238E27FC236}">
                <a16:creationId xmlns:a16="http://schemas.microsoft.com/office/drawing/2014/main" id="{0A34B865-4D7F-65E0-9331-A178DEB473A3}"/>
              </a:ext>
            </a:extLst>
          </p:cNvPr>
          <p:cNvPicPr>
            <a:picLocks noGrp="1" noChangeAspect="1"/>
          </p:cNvPicPr>
          <p:nvPr>
            <p:ph type="pic" sz="quarter" idx="10"/>
          </p:nvPr>
        </p:nvPicPr>
        <p:blipFill rotWithShape="1">
          <a:blip r:embed="rId4"/>
          <a:srcRect/>
          <a:stretch/>
        </p:blipFill>
        <p:spPr>
          <a:xfrm>
            <a:off x="6096000" y="1412901"/>
            <a:ext cx="6099048" cy="4032198"/>
          </a:xfrm>
        </p:spPr>
      </p:pic>
      <p:sp>
        <p:nvSpPr>
          <p:cNvPr id="15" name="Frame 14">
            <a:extLst>
              <a:ext uri="{FF2B5EF4-FFF2-40B4-BE49-F238E27FC236}">
                <a16:creationId xmlns:a16="http://schemas.microsoft.com/office/drawing/2014/main" id="{C020C81F-5AEA-3F37-EA73-FA88D9998496}"/>
              </a:ext>
            </a:extLst>
          </p:cNvPr>
          <p:cNvSpPr/>
          <p:nvPr/>
        </p:nvSpPr>
        <p:spPr>
          <a:xfrm>
            <a:off x="9204960" y="4254138"/>
            <a:ext cx="2246811" cy="548640"/>
          </a:xfrm>
          <a:prstGeom prst="frame">
            <a:avLst>
              <a:gd name="adj1" fmla="val 24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06208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5A98-6295-6457-14C9-B71134514E84}"/>
              </a:ext>
            </a:extLst>
          </p:cNvPr>
          <p:cNvSpPr>
            <a:spLocks noGrp="1"/>
          </p:cNvSpPr>
          <p:nvPr>
            <p:ph type="title"/>
          </p:nvPr>
        </p:nvSpPr>
        <p:spPr/>
        <p:txBody>
          <a:bodyPr anchor="b"/>
          <a:lstStyle/>
          <a:p>
            <a:r>
              <a:rPr lang="en-US" dirty="0"/>
              <a:t>The Standard Model</a:t>
            </a:r>
          </a:p>
        </p:txBody>
      </p:sp>
      <p:sp>
        <p:nvSpPr>
          <p:cNvPr id="3" name="Text Placeholder 2">
            <a:extLst>
              <a:ext uri="{FF2B5EF4-FFF2-40B4-BE49-F238E27FC236}">
                <a16:creationId xmlns:a16="http://schemas.microsoft.com/office/drawing/2014/main" id="{EC30C1AD-5978-55AC-C6F9-759F0EEED4AF}"/>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Describe particles and phenomenon in terms of interactions between fundamental fields.</a:t>
            </a:r>
          </a:p>
        </p:txBody>
      </p:sp>
      <p:pic>
        <p:nvPicPr>
          <p:cNvPr id="6" name="Picture Placeholder 5">
            <a:extLst>
              <a:ext uri="{FF2B5EF4-FFF2-40B4-BE49-F238E27FC236}">
                <a16:creationId xmlns:a16="http://schemas.microsoft.com/office/drawing/2014/main" id="{7A3A97CB-F9F6-34D2-1F26-840D816EA37A}"/>
              </a:ext>
            </a:extLst>
          </p:cNvPr>
          <p:cNvPicPr>
            <a:picLocks noGrp="1" noChangeAspect="1"/>
          </p:cNvPicPr>
          <p:nvPr>
            <p:ph type="pic" sz="quarter" idx="10"/>
          </p:nvPr>
        </p:nvPicPr>
        <p:blipFill rotWithShape="1">
          <a:blip r:embed="rId3"/>
          <a:srcRect/>
          <a:stretch/>
        </p:blipFill>
        <p:spPr>
          <a:xfrm>
            <a:off x="6096000" y="511105"/>
            <a:ext cx="6099048" cy="5835789"/>
          </a:xfrm>
        </p:spPr>
      </p:pic>
    </p:spTree>
    <p:extLst>
      <p:ext uri="{BB962C8B-B14F-4D97-AF65-F5344CB8AC3E}">
        <p14:creationId xmlns:p14="http://schemas.microsoft.com/office/powerpoint/2010/main" val="646183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B06FA-AC43-A1DC-338A-CAC0284380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BD6BF3-D189-D079-5749-8A665313962B}"/>
              </a:ext>
            </a:extLst>
          </p:cNvPr>
          <p:cNvSpPr>
            <a:spLocks noGrp="1"/>
          </p:cNvSpPr>
          <p:nvPr>
            <p:ph type="title"/>
          </p:nvPr>
        </p:nvSpPr>
        <p:spPr/>
        <p:txBody>
          <a:bodyPr anchor="b"/>
          <a:lstStyle/>
          <a:p>
            <a:r>
              <a:rPr lang="en-US" dirty="0"/>
              <a:t>The CMS detector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5FF063D-5E71-9241-1437-FABA6452F545}"/>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Compact Muon Solenoid</a:t>
                </a:r>
              </a:p>
              <a:p>
                <a:pPr marL="342900" indent="-342900">
                  <a:buFont typeface="Arial" panose="020B0604020202020204" pitchFamily="34" charset="0"/>
                  <a:buChar char="•"/>
                </a:pPr>
                <a:r>
                  <a:rPr lang="en-US" b="0" dirty="0"/>
                  <a:t>The detector center-piece: The superconducting solenoid, generating a </a:t>
                </a:r>
                <a14:m>
                  <m:oMath xmlns:m="http://schemas.openxmlformats.org/officeDocument/2006/math">
                    <m:r>
                      <a:rPr lang="en-US" b="0" i="1" smtClean="0">
                        <a:latin typeface="Cambria Math" panose="02040503050406030204" pitchFamily="18" charset="0"/>
                      </a:rPr>
                      <m:t>3.8</m:t>
                    </m:r>
                    <m:r>
                      <m:rPr>
                        <m:sty m:val="p"/>
                      </m:rPr>
                      <a:rPr lang="en-US" b="0" i="0" smtClean="0">
                        <a:latin typeface="Cambria Math" panose="02040503050406030204" pitchFamily="18" charset="0"/>
                      </a:rPr>
                      <m:t>T</m:t>
                    </m:r>
                  </m:oMath>
                </a14:m>
                <a:r>
                  <a:rPr lang="en-US" b="0" dirty="0"/>
                  <a:t> magnetic field.</a:t>
                </a:r>
              </a:p>
              <a:p>
                <a:pPr marL="342900" indent="-342900">
                  <a:buFont typeface="Arial" panose="020B0604020202020204" pitchFamily="34" charset="0"/>
                  <a:buChar char="•"/>
                </a:pPr>
                <a:r>
                  <a:rPr lang="en-US" b="0" dirty="0"/>
                  <a:t>Array of subdetectors measuring charge, momentum, and energy or particles.</a:t>
                </a:r>
              </a:p>
              <a:p>
                <a:pPr marL="342900" indent="-342900">
                  <a:buFont typeface="Arial" panose="020B0604020202020204" pitchFamily="34" charset="0"/>
                  <a:buChar char="•"/>
                </a:pPr>
                <a:r>
                  <a:rPr lang="en-US" b="0" dirty="0"/>
                  <a:t>Detector geometry is in terms of </a:t>
                </a:r>
                <a14:m>
                  <m:oMath xmlns:m="http://schemas.openxmlformats.org/officeDocument/2006/math">
                    <m:r>
                      <a:rPr lang="en-US" b="0" i="1" smtClean="0">
                        <a:latin typeface="Cambria Math" panose="02040503050406030204" pitchFamily="18" charset="0"/>
                      </a:rPr>
                      <m:t>𝜙</m:t>
                    </m:r>
                  </m:oMath>
                </a14:m>
                <a:r>
                  <a:rPr lang="en-US" b="0" dirty="0"/>
                  <a:t> and		 </a:t>
                </a:r>
                <a14:m>
                  <m:oMath xmlns:m="http://schemas.openxmlformats.org/officeDocument/2006/math">
                    <m:r>
                      <a:rPr lang="en-US" b="0" i="1" smtClean="0">
                        <a:latin typeface="Cambria Math" panose="02040503050406030204" pitchFamily="18" charset="0"/>
                      </a:rPr>
                      <m:t>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rPr>
                                  <m:t>𝜃</m:t>
                                </m:r>
                                <m:r>
                                  <a:rPr lang="en-US" b="0" i="1" smtClean="0">
                                    <a:latin typeface="Cambria Math" panose="02040503050406030204" pitchFamily="18" charset="0"/>
                                  </a:rPr>
                                  <m:t>/2</m:t>
                                </m:r>
                              </m:e>
                            </m:func>
                          </m:e>
                        </m:d>
                      </m:e>
                    </m:func>
                  </m:oMath>
                </a14:m>
                <a:r>
                  <a:rPr lang="en-US" b="0" dirty="0"/>
                  <a:t>.</a:t>
                </a:r>
              </a:p>
            </p:txBody>
          </p:sp>
        </mc:Choice>
        <mc:Fallback xmlns="">
          <p:sp>
            <p:nvSpPr>
              <p:cNvPr id="3" name="Text Placeholder 2">
                <a:extLst>
                  <a:ext uri="{FF2B5EF4-FFF2-40B4-BE49-F238E27FC236}">
                    <a16:creationId xmlns:a16="http://schemas.microsoft.com/office/drawing/2014/main" id="{45FF063D-5E71-9241-1437-FABA6452F545}"/>
                  </a:ext>
                </a:extLst>
              </p:cNvPr>
              <p:cNvSpPr>
                <a:spLocks noGrp="1" noRot="1" noChangeAspect="1" noMove="1" noResize="1" noEditPoints="1" noAdjustHandles="1" noChangeArrowheads="1" noChangeShapeType="1" noTextEdit="1"/>
              </p:cNvSpPr>
              <p:nvPr>
                <p:ph type="body" sz="half" idx="2"/>
              </p:nvPr>
            </p:nvSpPr>
            <p:spPr>
              <a:blipFill>
                <a:blip r:embed="rId2"/>
                <a:stretch>
                  <a:fillRect l="-2283" t="-875" r="-2968"/>
                </a:stretch>
              </a:blipFill>
            </p:spPr>
            <p:txBody>
              <a:bodyPr/>
              <a:lstStyle/>
              <a:p>
                <a:r>
                  <a:rPr lang="en-US">
                    <a:noFill/>
                  </a:rPr>
                  <a:t> </a:t>
                </a:r>
              </a:p>
            </p:txBody>
          </p:sp>
        </mc:Fallback>
      </mc:AlternateContent>
      <p:pic>
        <p:nvPicPr>
          <p:cNvPr id="10" name="Picture Placeholder 9">
            <a:extLst>
              <a:ext uri="{FF2B5EF4-FFF2-40B4-BE49-F238E27FC236}">
                <a16:creationId xmlns:a16="http://schemas.microsoft.com/office/drawing/2014/main" id="{DA72CBE4-E8D8-1A47-4D50-760C5381CD30}"/>
              </a:ext>
            </a:extLst>
          </p:cNvPr>
          <p:cNvPicPr>
            <a:picLocks noGrp="1" noChangeAspect="1"/>
          </p:cNvPicPr>
          <p:nvPr>
            <p:ph type="pic" sz="quarter" idx="10"/>
          </p:nvPr>
        </p:nvPicPr>
        <p:blipFill rotWithShape="1">
          <a:blip r:embed="rId3"/>
          <a:srcRect/>
          <a:stretch/>
        </p:blipFill>
        <p:spPr>
          <a:xfrm>
            <a:off x="6096000" y="1412901"/>
            <a:ext cx="6099048" cy="4032198"/>
          </a:xfrm>
        </p:spPr>
      </p:pic>
    </p:spTree>
    <p:extLst>
      <p:ext uri="{BB962C8B-B14F-4D97-AF65-F5344CB8AC3E}">
        <p14:creationId xmlns:p14="http://schemas.microsoft.com/office/powerpoint/2010/main" val="198598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423A1-567E-A877-75A1-5300E6E41F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04E4EE-8C7F-5CFC-3EF5-9C7C2EC9E53C}"/>
              </a:ext>
            </a:extLst>
          </p:cNvPr>
          <p:cNvSpPr>
            <a:spLocks noGrp="1"/>
          </p:cNvSpPr>
          <p:nvPr>
            <p:ph type="title"/>
          </p:nvPr>
        </p:nvSpPr>
        <p:spPr/>
        <p:txBody>
          <a:bodyPr anchor="b"/>
          <a:lstStyle/>
          <a:p>
            <a:r>
              <a:rPr lang="en-US" dirty="0"/>
              <a:t>The CMS detector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8D1B9E1-8627-5070-078F-61AEC40B4557}"/>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Compact Muon Solenoid</a:t>
                </a:r>
              </a:p>
              <a:p>
                <a:pPr marL="342900" indent="-342900">
                  <a:buFont typeface="Arial" panose="020B0604020202020204" pitchFamily="34" charset="0"/>
                  <a:buChar char="•"/>
                </a:pPr>
                <a:r>
                  <a:rPr lang="en-US" b="0" dirty="0"/>
                  <a:t>The detector center-piece: The superconducting solenoid, generating a </a:t>
                </a:r>
                <a14:m>
                  <m:oMath xmlns:m="http://schemas.openxmlformats.org/officeDocument/2006/math">
                    <m:r>
                      <a:rPr lang="en-US" b="0" i="1" smtClean="0">
                        <a:latin typeface="Cambria Math" panose="02040503050406030204" pitchFamily="18" charset="0"/>
                      </a:rPr>
                      <m:t>3.8</m:t>
                    </m:r>
                    <m:r>
                      <m:rPr>
                        <m:sty m:val="p"/>
                      </m:rPr>
                      <a:rPr lang="en-US" b="0" i="0" smtClean="0">
                        <a:latin typeface="Cambria Math" panose="02040503050406030204" pitchFamily="18" charset="0"/>
                      </a:rPr>
                      <m:t>T</m:t>
                    </m:r>
                  </m:oMath>
                </a14:m>
                <a:r>
                  <a:rPr lang="en-US" b="0" dirty="0"/>
                  <a:t> magnetic field.</a:t>
                </a:r>
              </a:p>
              <a:p>
                <a:pPr marL="342900" indent="-342900">
                  <a:buFont typeface="Arial" panose="020B0604020202020204" pitchFamily="34" charset="0"/>
                  <a:buChar char="•"/>
                </a:pPr>
                <a:r>
                  <a:rPr lang="en-US" b="0" dirty="0"/>
                  <a:t>Array of subdetectors measuring charge, momentum, and energy or particles.</a:t>
                </a:r>
              </a:p>
              <a:p>
                <a:pPr marL="342900" indent="-342900">
                  <a:buFont typeface="Arial" panose="020B0604020202020204" pitchFamily="34" charset="0"/>
                  <a:buChar char="•"/>
                </a:pPr>
                <a:r>
                  <a:rPr lang="en-US" b="0" dirty="0"/>
                  <a:t>Detector geometry is in terms of </a:t>
                </a:r>
                <a14:m>
                  <m:oMath xmlns:m="http://schemas.openxmlformats.org/officeDocument/2006/math">
                    <m:r>
                      <a:rPr lang="en-US" b="0" i="1" smtClean="0">
                        <a:latin typeface="Cambria Math" panose="02040503050406030204" pitchFamily="18" charset="0"/>
                      </a:rPr>
                      <m:t>𝜙</m:t>
                    </m:r>
                  </m:oMath>
                </a14:m>
                <a:r>
                  <a:rPr lang="en-US" b="0" dirty="0"/>
                  <a:t> and		 </a:t>
                </a:r>
                <a14:m>
                  <m:oMath xmlns:m="http://schemas.openxmlformats.org/officeDocument/2006/math">
                    <m:r>
                      <a:rPr lang="en-US" b="0" i="1" smtClean="0">
                        <a:latin typeface="Cambria Math" panose="02040503050406030204" pitchFamily="18" charset="0"/>
                      </a:rPr>
                      <m:t>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rPr>
                                  <m:t>𝜃</m:t>
                                </m:r>
                                <m:r>
                                  <a:rPr lang="en-US" b="0" i="1" smtClean="0">
                                    <a:latin typeface="Cambria Math" panose="02040503050406030204" pitchFamily="18" charset="0"/>
                                  </a:rPr>
                                  <m:t>/2</m:t>
                                </m:r>
                              </m:e>
                            </m:func>
                          </m:e>
                        </m:d>
                      </m:e>
                    </m:func>
                  </m:oMath>
                </a14:m>
                <a:r>
                  <a:rPr lang="en-US" b="0" dirty="0"/>
                  <a:t>.</a:t>
                </a:r>
              </a:p>
              <a:p>
                <a:pPr marL="342900" indent="-34290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𝑒</m:t>
                        </m:r>
                      </m:sub>
                    </m:sSub>
                    <m:r>
                      <a:rPr lang="en-US" b="0" i="1" smtClean="0">
                        <a:latin typeface="Cambria Math" panose="02040503050406030204" pitchFamily="18" charset="0"/>
                      </a:rPr>
                      <m:t>≤2.5</m:t>
                    </m:r>
                  </m:oMath>
                </a14:m>
                <a:r>
                  <a:rPr lang="en-US" b="0"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𝜂</m:t>
                        </m:r>
                      </m:e>
                      <m:sub>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𝐻𝐶𝐴𝐿</m:t>
                        </m:r>
                      </m:sub>
                    </m:sSub>
                    <m:r>
                      <a:rPr lang="en-US" b="0" i="1">
                        <a:latin typeface="Cambria Math" panose="02040503050406030204" pitchFamily="18" charset="0"/>
                      </a:rPr>
                      <m:t>≤</m:t>
                    </m:r>
                    <m:r>
                      <a:rPr lang="en-US" b="0" i="1" smtClean="0">
                        <a:latin typeface="Cambria Math" panose="02040503050406030204" pitchFamily="18" charset="0"/>
                      </a:rPr>
                      <m:t>3</m:t>
                    </m:r>
                    <m:r>
                      <a:rPr lang="en-US" b="0" i="1">
                        <a:latin typeface="Cambria Math" panose="02040503050406030204" pitchFamily="18" charset="0"/>
                      </a:rPr>
                      <m:t>.</m:t>
                    </m:r>
                    <m:r>
                      <a:rPr lang="en-US" b="0" i="1" smtClean="0">
                        <a:latin typeface="Cambria Math" panose="02040503050406030204" pitchFamily="18" charset="0"/>
                      </a:rPr>
                      <m:t>0</m:t>
                    </m:r>
                  </m:oMath>
                </a14:m>
                <a:r>
                  <a:rPr lang="en-US" b="0"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𝜂</m:t>
                        </m:r>
                      </m:e>
                      <m:sub>
                        <m:r>
                          <a:rPr lang="en-US" b="0" i="1" smtClean="0">
                            <a:latin typeface="Cambria Math" panose="02040503050406030204" pitchFamily="18" charset="0"/>
                          </a:rPr>
                          <m:t>𝜇</m:t>
                        </m:r>
                      </m:sub>
                    </m:sSub>
                    <m:r>
                      <a:rPr lang="en-US" b="0" i="1">
                        <a:latin typeface="Cambria Math" panose="02040503050406030204" pitchFamily="18" charset="0"/>
                      </a:rPr>
                      <m:t>≤2.</m:t>
                    </m:r>
                    <m:r>
                      <a:rPr lang="en-US" b="0" i="1" smtClean="0">
                        <a:latin typeface="Cambria Math" panose="02040503050406030204" pitchFamily="18" charset="0"/>
                      </a:rPr>
                      <m:t>4</m:t>
                    </m:r>
                  </m:oMath>
                </a14:m>
                <a:endParaRPr lang="en-US" b="0" dirty="0"/>
              </a:p>
            </p:txBody>
          </p:sp>
        </mc:Choice>
        <mc:Fallback xmlns="">
          <p:sp>
            <p:nvSpPr>
              <p:cNvPr id="3" name="Text Placeholder 2">
                <a:extLst>
                  <a:ext uri="{FF2B5EF4-FFF2-40B4-BE49-F238E27FC236}">
                    <a16:creationId xmlns:a16="http://schemas.microsoft.com/office/drawing/2014/main" id="{68D1B9E1-8627-5070-078F-61AEC40B4557}"/>
                  </a:ext>
                </a:extLst>
              </p:cNvPr>
              <p:cNvSpPr>
                <a:spLocks noGrp="1" noRot="1" noChangeAspect="1" noMove="1" noResize="1" noEditPoints="1" noAdjustHandles="1" noChangeArrowheads="1" noChangeShapeType="1" noTextEdit="1"/>
              </p:cNvSpPr>
              <p:nvPr>
                <p:ph type="body" sz="half" idx="2"/>
              </p:nvPr>
            </p:nvSpPr>
            <p:spPr>
              <a:blipFill>
                <a:blip r:embed="rId3"/>
                <a:stretch>
                  <a:fillRect l="-2283" t="-875" r="-2968"/>
                </a:stretch>
              </a:blipFill>
            </p:spPr>
            <p:txBody>
              <a:bodyPr/>
              <a:lstStyle/>
              <a:p>
                <a:r>
                  <a:rPr lang="en-US">
                    <a:noFill/>
                  </a:rPr>
                  <a:t> </a:t>
                </a:r>
              </a:p>
            </p:txBody>
          </p:sp>
        </mc:Fallback>
      </mc:AlternateContent>
      <p:pic>
        <p:nvPicPr>
          <p:cNvPr id="10" name="Picture Placeholder 9">
            <a:extLst>
              <a:ext uri="{FF2B5EF4-FFF2-40B4-BE49-F238E27FC236}">
                <a16:creationId xmlns:a16="http://schemas.microsoft.com/office/drawing/2014/main" id="{2828F924-CFC0-8AB0-A2EB-2990882034BF}"/>
              </a:ext>
            </a:extLst>
          </p:cNvPr>
          <p:cNvPicPr>
            <a:picLocks noGrp="1" noChangeAspect="1"/>
          </p:cNvPicPr>
          <p:nvPr>
            <p:ph type="pic" sz="quarter" idx="10"/>
          </p:nvPr>
        </p:nvPicPr>
        <p:blipFill rotWithShape="1">
          <a:blip r:embed="rId4"/>
          <a:srcRect/>
          <a:stretch/>
        </p:blipFill>
        <p:spPr>
          <a:xfrm>
            <a:off x="6096000" y="1412901"/>
            <a:ext cx="6099048" cy="4032198"/>
          </a:xfrm>
        </p:spPr>
      </p:pic>
    </p:spTree>
    <p:extLst>
      <p:ext uri="{BB962C8B-B14F-4D97-AF65-F5344CB8AC3E}">
        <p14:creationId xmlns:p14="http://schemas.microsoft.com/office/powerpoint/2010/main" val="1211578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23F98-CAF0-E64C-B323-B39A9DCB12A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8B8F2162-FEF3-F2AE-C6CD-15B8FBF86683}"/>
                  </a:ext>
                </a:extLst>
              </p:cNvPr>
              <p:cNvSpPr>
                <a:spLocks noGrp="1"/>
              </p:cNvSpPr>
              <p:nvPr>
                <p:ph type="body" sz="half" idx="2"/>
              </p:nvPr>
            </p:nvSpPr>
            <p:spPr>
              <a:xfrm>
                <a:off x="318589" y="1767901"/>
                <a:ext cx="5773030" cy="4351333"/>
              </a:xfrm>
            </p:spPr>
            <p:txBody>
              <a:bodyPr>
                <a:noAutofit/>
              </a:bodyPr>
              <a:lstStyle/>
              <a:p>
                <a:r>
                  <a:rPr lang="en-US" sz="1900" dirty="0"/>
                  <a:t>Observations are from the CMS 2011-2012 runs with </a:t>
                </a:r>
                <a14:m>
                  <m:oMath xmlns:m="http://schemas.openxmlformats.org/officeDocument/2006/math">
                    <m:rad>
                      <m:radPr>
                        <m:degHide m:val="on"/>
                        <m:ctrlPr>
                          <a:rPr lang="en-US" sz="1900" i="1" smtClean="0">
                            <a:latin typeface="Cambria Math" panose="02040503050406030204" pitchFamily="18" charset="0"/>
                          </a:rPr>
                        </m:ctrlPr>
                      </m:radPr>
                      <m:deg/>
                      <m:e>
                        <m:r>
                          <a:rPr lang="en-US" sz="1900" b="0" i="1" smtClean="0">
                            <a:latin typeface="Cambria Math" panose="02040503050406030204" pitchFamily="18" charset="0"/>
                          </a:rPr>
                          <m:t>𝑠</m:t>
                        </m:r>
                      </m:e>
                    </m:rad>
                    <m:r>
                      <a:rPr lang="en-US" sz="1900" b="0" i="1" smtClean="0">
                        <a:latin typeface="Cambria Math" panose="02040503050406030204" pitchFamily="18" charset="0"/>
                      </a:rPr>
                      <m:t>=7, 8 </m:t>
                    </m:r>
                    <m:r>
                      <m:rPr>
                        <m:sty m:val="p"/>
                      </m:rPr>
                      <a:rPr lang="en-US" sz="1900" b="0" i="0" smtClean="0">
                        <a:latin typeface="Cambria Math" panose="02040503050406030204" pitchFamily="18" charset="0"/>
                      </a:rPr>
                      <m:t>TeV</m:t>
                    </m:r>
                  </m:oMath>
                </a14:m>
                <a:r>
                  <a:rPr lang="en-US" sz="1900" dirty="0"/>
                  <a:t>.</a:t>
                </a:r>
              </a:p>
            </p:txBody>
          </p:sp>
        </mc:Choice>
        <mc:Fallback xmlns="">
          <p:sp>
            <p:nvSpPr>
              <p:cNvPr id="2" name="Text Placeholder 1">
                <a:extLst>
                  <a:ext uri="{FF2B5EF4-FFF2-40B4-BE49-F238E27FC236}">
                    <a16:creationId xmlns:a16="http://schemas.microsoft.com/office/drawing/2014/main" id="{8B8F2162-FEF3-F2AE-C6CD-15B8FBF86683}"/>
                  </a:ext>
                </a:extLst>
              </p:cNvPr>
              <p:cNvSpPr>
                <a:spLocks noGrp="1" noRot="1" noChangeAspect="1" noMove="1" noResize="1" noEditPoints="1" noAdjustHandles="1" noChangeArrowheads="1" noChangeShapeType="1" noTextEdit="1"/>
              </p:cNvSpPr>
              <p:nvPr>
                <p:ph type="body" sz="half" idx="2"/>
              </p:nvPr>
            </p:nvSpPr>
            <p:spPr>
              <a:xfrm>
                <a:off x="318589" y="1767901"/>
                <a:ext cx="5773030" cy="4351333"/>
              </a:xfrm>
              <a:blipFill>
                <a:blip r:embed="rId2"/>
                <a:stretch>
                  <a:fillRect l="-2193" t="-875"/>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819E69A2-0CC4-28F1-A727-2BD0C884C858}"/>
              </a:ext>
            </a:extLst>
          </p:cNvPr>
          <p:cNvSpPr>
            <a:spLocks noGrp="1"/>
          </p:cNvSpPr>
          <p:nvPr>
            <p:ph type="title"/>
          </p:nvPr>
        </p:nvSpPr>
        <p:spPr/>
        <p:txBody>
          <a:bodyPr anchor="b"/>
          <a:lstStyle/>
          <a:p>
            <a:r>
              <a:rPr lang="en-US" dirty="0"/>
              <a:t>Experimental data</a:t>
            </a:r>
          </a:p>
        </p:txBody>
      </p:sp>
    </p:spTree>
    <p:extLst>
      <p:ext uri="{BB962C8B-B14F-4D97-AF65-F5344CB8AC3E}">
        <p14:creationId xmlns:p14="http://schemas.microsoft.com/office/powerpoint/2010/main" val="3464805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8490B-557F-5BD7-E2A9-6E2B85D28E1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7AF7292A-A16D-C957-97F2-F528EE6725DF}"/>
                  </a:ext>
                </a:extLst>
              </p:cNvPr>
              <p:cNvSpPr>
                <a:spLocks noGrp="1"/>
              </p:cNvSpPr>
              <p:nvPr>
                <p:ph type="body" sz="half" idx="2"/>
              </p:nvPr>
            </p:nvSpPr>
            <p:spPr>
              <a:xfrm>
                <a:off x="318589" y="1767901"/>
                <a:ext cx="5773030" cy="4351333"/>
              </a:xfrm>
            </p:spPr>
            <p:txBody>
              <a:bodyPr>
                <a:noAutofit/>
              </a:bodyPr>
              <a:lstStyle/>
              <a:p>
                <a:r>
                  <a:rPr lang="en-US" sz="1900" dirty="0"/>
                  <a:t>Observations are from the CMS 2011-2012 runs with </a:t>
                </a:r>
                <a14:m>
                  <m:oMath xmlns:m="http://schemas.openxmlformats.org/officeDocument/2006/math">
                    <m:rad>
                      <m:radPr>
                        <m:degHide m:val="on"/>
                        <m:ctrlPr>
                          <a:rPr lang="en-US" sz="1900" i="1" smtClean="0">
                            <a:latin typeface="Cambria Math" panose="02040503050406030204" pitchFamily="18" charset="0"/>
                          </a:rPr>
                        </m:ctrlPr>
                      </m:radPr>
                      <m:deg/>
                      <m:e>
                        <m:r>
                          <a:rPr lang="en-US" sz="1900" b="0" i="1" smtClean="0">
                            <a:latin typeface="Cambria Math" panose="02040503050406030204" pitchFamily="18" charset="0"/>
                          </a:rPr>
                          <m:t>𝑠</m:t>
                        </m:r>
                      </m:e>
                    </m:rad>
                    <m:r>
                      <a:rPr lang="en-US" sz="1900" b="0" i="1" smtClean="0">
                        <a:latin typeface="Cambria Math" panose="02040503050406030204" pitchFamily="18" charset="0"/>
                      </a:rPr>
                      <m:t>=7, 8 </m:t>
                    </m:r>
                    <m:r>
                      <m:rPr>
                        <m:sty m:val="p"/>
                      </m:rPr>
                      <a:rPr lang="en-US" sz="1900" b="0" i="0" smtClean="0">
                        <a:latin typeface="Cambria Math" panose="02040503050406030204" pitchFamily="18" charset="0"/>
                      </a:rPr>
                      <m:t>TeV</m:t>
                    </m:r>
                  </m:oMath>
                </a14:m>
                <a:r>
                  <a:rPr lang="en-US" sz="1900" dirty="0"/>
                  <a:t>.</a:t>
                </a:r>
              </a:p>
              <a:p>
                <a:r>
                  <a:rPr lang="en-US" sz="1900" dirty="0"/>
                  <a:t>Monte Carlo simulations of events are generated to guide the analysis and event selections.</a:t>
                </a:r>
              </a:p>
            </p:txBody>
          </p:sp>
        </mc:Choice>
        <mc:Fallback xmlns="">
          <p:sp>
            <p:nvSpPr>
              <p:cNvPr id="2" name="Text Placeholder 1">
                <a:extLst>
                  <a:ext uri="{FF2B5EF4-FFF2-40B4-BE49-F238E27FC236}">
                    <a16:creationId xmlns:a16="http://schemas.microsoft.com/office/drawing/2014/main" id="{7AF7292A-A16D-C957-97F2-F528EE6725DF}"/>
                  </a:ext>
                </a:extLst>
              </p:cNvPr>
              <p:cNvSpPr>
                <a:spLocks noGrp="1" noRot="1" noChangeAspect="1" noMove="1" noResize="1" noEditPoints="1" noAdjustHandles="1" noChangeArrowheads="1" noChangeShapeType="1" noTextEdit="1"/>
              </p:cNvSpPr>
              <p:nvPr>
                <p:ph type="body" sz="half" idx="2"/>
              </p:nvPr>
            </p:nvSpPr>
            <p:spPr>
              <a:xfrm>
                <a:off x="318589" y="1767901"/>
                <a:ext cx="5773030" cy="4351333"/>
              </a:xfrm>
              <a:blipFill>
                <a:blip r:embed="rId2"/>
                <a:stretch>
                  <a:fillRect l="-2193" t="-875" r="-1974"/>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348B1488-C9EA-C637-8328-8F4235580AD3}"/>
              </a:ext>
            </a:extLst>
          </p:cNvPr>
          <p:cNvSpPr>
            <a:spLocks noGrp="1"/>
          </p:cNvSpPr>
          <p:nvPr>
            <p:ph type="title"/>
          </p:nvPr>
        </p:nvSpPr>
        <p:spPr/>
        <p:txBody>
          <a:bodyPr anchor="b"/>
          <a:lstStyle/>
          <a:p>
            <a:r>
              <a:rPr lang="en-US" dirty="0"/>
              <a:t>Experimental data</a:t>
            </a:r>
          </a:p>
        </p:txBody>
      </p:sp>
    </p:spTree>
    <p:extLst>
      <p:ext uri="{BB962C8B-B14F-4D97-AF65-F5344CB8AC3E}">
        <p14:creationId xmlns:p14="http://schemas.microsoft.com/office/powerpoint/2010/main" val="3721341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3F6F1-F350-E275-219A-782C16A9EEA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D5359FBB-A205-0C54-EEE8-29A6F9DB05B7}"/>
                  </a:ext>
                </a:extLst>
              </p:cNvPr>
              <p:cNvSpPr>
                <a:spLocks noGrp="1"/>
              </p:cNvSpPr>
              <p:nvPr>
                <p:ph type="body" sz="half" idx="2"/>
              </p:nvPr>
            </p:nvSpPr>
            <p:spPr>
              <a:xfrm>
                <a:off x="318589" y="1767901"/>
                <a:ext cx="5773030" cy="4351333"/>
              </a:xfrm>
            </p:spPr>
            <p:txBody>
              <a:bodyPr>
                <a:noAutofit/>
              </a:bodyPr>
              <a:lstStyle/>
              <a:p>
                <a:r>
                  <a:rPr lang="en-US" sz="1900" dirty="0"/>
                  <a:t>Observations are from the CMS 2011-2012 runs with </a:t>
                </a:r>
                <a14:m>
                  <m:oMath xmlns:m="http://schemas.openxmlformats.org/officeDocument/2006/math">
                    <m:rad>
                      <m:radPr>
                        <m:degHide m:val="on"/>
                        <m:ctrlPr>
                          <a:rPr lang="en-US" sz="1900" i="1" smtClean="0">
                            <a:latin typeface="Cambria Math" panose="02040503050406030204" pitchFamily="18" charset="0"/>
                          </a:rPr>
                        </m:ctrlPr>
                      </m:radPr>
                      <m:deg/>
                      <m:e>
                        <m:r>
                          <a:rPr lang="en-US" sz="1900" b="0" i="1" smtClean="0">
                            <a:latin typeface="Cambria Math" panose="02040503050406030204" pitchFamily="18" charset="0"/>
                          </a:rPr>
                          <m:t>𝑠</m:t>
                        </m:r>
                      </m:e>
                    </m:rad>
                    <m:r>
                      <a:rPr lang="en-US" sz="1900" b="0" i="1" smtClean="0">
                        <a:latin typeface="Cambria Math" panose="02040503050406030204" pitchFamily="18" charset="0"/>
                      </a:rPr>
                      <m:t>=7, 8 </m:t>
                    </m:r>
                    <m:r>
                      <m:rPr>
                        <m:sty m:val="p"/>
                      </m:rPr>
                      <a:rPr lang="en-US" sz="1900" b="0" i="0" smtClean="0">
                        <a:latin typeface="Cambria Math" panose="02040503050406030204" pitchFamily="18" charset="0"/>
                      </a:rPr>
                      <m:t>TeV</m:t>
                    </m:r>
                  </m:oMath>
                </a14:m>
                <a:r>
                  <a:rPr lang="en-US" sz="1900" dirty="0"/>
                  <a:t>.</a:t>
                </a:r>
              </a:p>
              <a:p>
                <a:r>
                  <a:rPr lang="en-US" sz="1900" dirty="0"/>
                  <a:t>Monte Carlo simulations of events are generated to guide the analysis and event selections.</a:t>
                </a:r>
              </a:p>
              <a:p>
                <a:r>
                  <a:rPr lang="en-US" sz="1900" dirty="0"/>
                  <a:t>Four-lepton events requirements:</a:t>
                </a:r>
              </a:p>
              <a:p>
                <a:pPr marL="617220" indent="-342900">
                  <a:buFontTx/>
                  <a:buChar char="-"/>
                </a:pPr>
                <a14:m>
                  <m:oMath xmlns:m="http://schemas.openxmlformats.org/officeDocument/2006/math">
                    <m:d>
                      <m:dPr>
                        <m:begChr m:val="|"/>
                        <m:endChr m:val="|"/>
                        <m:ctrlPr>
                          <a:rPr lang="en-US" sz="1900" b="0" i="1" smtClean="0">
                            <a:latin typeface="Cambria Math" panose="02040503050406030204" pitchFamily="18" charset="0"/>
                          </a:rPr>
                        </m:ctrlPr>
                      </m:dPr>
                      <m:e>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𝑑</m:t>
                            </m:r>
                          </m:e>
                          <m:sub>
                            <m:r>
                              <a:rPr lang="en-US" sz="1900" b="0" i="1" smtClean="0">
                                <a:latin typeface="Cambria Math" panose="02040503050406030204" pitchFamily="18" charset="0"/>
                              </a:rPr>
                              <m:t>𝑥𝑦</m:t>
                            </m:r>
                          </m:sub>
                        </m:sSub>
                      </m:e>
                    </m:d>
                    <m:r>
                      <a:rPr lang="en-US" sz="1900" b="0" i="1" smtClean="0">
                        <a:latin typeface="Cambria Math" panose="02040503050406030204" pitchFamily="18" charset="0"/>
                      </a:rPr>
                      <m:t>&lt;0.5</m:t>
                    </m:r>
                    <m:r>
                      <a:rPr lang="en-US" sz="1900" b="0" i="0" smtClean="0">
                        <a:latin typeface="Cambria Math" panose="02040503050406030204" pitchFamily="18" charset="0"/>
                      </a:rPr>
                      <m:t> </m:t>
                    </m:r>
                    <m:r>
                      <m:rPr>
                        <m:sty m:val="p"/>
                      </m:rPr>
                      <a:rPr lang="en-US" sz="1900" b="0" i="0" smtClean="0">
                        <a:latin typeface="Cambria Math" panose="02040503050406030204" pitchFamily="18" charset="0"/>
                      </a:rPr>
                      <m:t>cm</m:t>
                    </m:r>
                  </m:oMath>
                </a14:m>
                <a:r>
                  <a:rPr lang="en-US" sz="1900" dirty="0"/>
                  <a:t>, </a:t>
                </a:r>
                <a14:m>
                  <m:oMath xmlns:m="http://schemas.openxmlformats.org/officeDocument/2006/math">
                    <m:d>
                      <m:dPr>
                        <m:begChr m:val="|"/>
                        <m:endChr m:val="|"/>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𝑑</m:t>
                            </m:r>
                          </m:e>
                          <m:sub>
                            <m:r>
                              <a:rPr lang="en-US" sz="1900" b="0" i="1" smtClean="0">
                                <a:latin typeface="Cambria Math" panose="02040503050406030204" pitchFamily="18" charset="0"/>
                              </a:rPr>
                              <m:t>𝑧</m:t>
                            </m:r>
                          </m:sub>
                        </m:sSub>
                      </m:e>
                    </m:d>
                    <m:r>
                      <a:rPr lang="en-US" sz="1900" i="1">
                        <a:latin typeface="Cambria Math" panose="02040503050406030204" pitchFamily="18" charset="0"/>
                      </a:rPr>
                      <m:t>&lt;</m:t>
                    </m:r>
                    <m:r>
                      <a:rPr lang="en-US" sz="1900" b="0" i="0" smtClean="0">
                        <a:latin typeface="Cambria Math" panose="02040503050406030204" pitchFamily="18" charset="0"/>
                      </a:rPr>
                      <m:t>1.0</m:t>
                    </m:r>
                    <m:r>
                      <a:rPr lang="en-US" sz="1900">
                        <a:latin typeface="Cambria Math" panose="02040503050406030204" pitchFamily="18" charset="0"/>
                      </a:rPr>
                      <m:t> </m:t>
                    </m:r>
                    <m:r>
                      <m:rPr>
                        <m:sty m:val="p"/>
                      </m:rPr>
                      <a:rPr lang="en-US" sz="1900">
                        <a:latin typeface="Cambria Math" panose="02040503050406030204" pitchFamily="18" charset="0"/>
                      </a:rPr>
                      <m:t>cm</m:t>
                    </m:r>
                  </m:oMath>
                </a14:m>
                <a:endParaRPr lang="en-US" sz="1900" dirty="0"/>
              </a:p>
            </p:txBody>
          </p:sp>
        </mc:Choice>
        <mc:Fallback xmlns="">
          <p:sp>
            <p:nvSpPr>
              <p:cNvPr id="2" name="Text Placeholder 1">
                <a:extLst>
                  <a:ext uri="{FF2B5EF4-FFF2-40B4-BE49-F238E27FC236}">
                    <a16:creationId xmlns:a16="http://schemas.microsoft.com/office/drawing/2014/main" id="{D5359FBB-A205-0C54-EEE8-29A6F9DB05B7}"/>
                  </a:ext>
                </a:extLst>
              </p:cNvPr>
              <p:cNvSpPr>
                <a:spLocks noGrp="1" noRot="1" noChangeAspect="1" noMove="1" noResize="1" noEditPoints="1" noAdjustHandles="1" noChangeArrowheads="1" noChangeShapeType="1" noTextEdit="1"/>
              </p:cNvSpPr>
              <p:nvPr>
                <p:ph type="body" sz="half" idx="2"/>
              </p:nvPr>
            </p:nvSpPr>
            <p:spPr>
              <a:xfrm>
                <a:off x="318589" y="1767901"/>
                <a:ext cx="5773030" cy="4351333"/>
              </a:xfrm>
              <a:blipFill>
                <a:blip r:embed="rId3"/>
                <a:stretch>
                  <a:fillRect l="-2193" t="-875" r="-1974"/>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989D5709-85C0-F28F-BE00-79986D1ECF48}"/>
              </a:ext>
            </a:extLst>
          </p:cNvPr>
          <p:cNvSpPr>
            <a:spLocks noGrp="1"/>
          </p:cNvSpPr>
          <p:nvPr>
            <p:ph type="title"/>
          </p:nvPr>
        </p:nvSpPr>
        <p:spPr/>
        <p:txBody>
          <a:bodyPr anchor="b"/>
          <a:lstStyle/>
          <a:p>
            <a:r>
              <a:rPr lang="en-US" dirty="0"/>
              <a:t>Experimental data</a:t>
            </a:r>
          </a:p>
        </p:txBody>
      </p:sp>
    </p:spTree>
    <p:extLst>
      <p:ext uri="{BB962C8B-B14F-4D97-AF65-F5344CB8AC3E}">
        <p14:creationId xmlns:p14="http://schemas.microsoft.com/office/powerpoint/2010/main" val="4061482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C4D1B-14F2-03BB-659C-17C5E39A719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383E7F62-3516-33A0-CD5D-3D7B438A1D89}"/>
                  </a:ext>
                </a:extLst>
              </p:cNvPr>
              <p:cNvSpPr>
                <a:spLocks noGrp="1"/>
              </p:cNvSpPr>
              <p:nvPr>
                <p:ph type="body" sz="half" idx="2"/>
              </p:nvPr>
            </p:nvSpPr>
            <p:spPr>
              <a:xfrm>
                <a:off x="318589" y="1767901"/>
                <a:ext cx="5773030" cy="4351333"/>
              </a:xfrm>
            </p:spPr>
            <p:txBody>
              <a:bodyPr>
                <a:noAutofit/>
              </a:bodyPr>
              <a:lstStyle/>
              <a:p>
                <a:r>
                  <a:rPr lang="en-US" sz="1900" dirty="0"/>
                  <a:t>Observations are from the CMS 2011-2012 runs with </a:t>
                </a:r>
                <a14:m>
                  <m:oMath xmlns:m="http://schemas.openxmlformats.org/officeDocument/2006/math">
                    <m:rad>
                      <m:radPr>
                        <m:degHide m:val="on"/>
                        <m:ctrlPr>
                          <a:rPr lang="en-US" sz="1900" i="1" smtClean="0">
                            <a:latin typeface="Cambria Math" panose="02040503050406030204" pitchFamily="18" charset="0"/>
                          </a:rPr>
                        </m:ctrlPr>
                      </m:radPr>
                      <m:deg/>
                      <m:e>
                        <m:r>
                          <a:rPr lang="en-US" sz="1900" b="0" i="1" smtClean="0">
                            <a:latin typeface="Cambria Math" panose="02040503050406030204" pitchFamily="18" charset="0"/>
                          </a:rPr>
                          <m:t>𝑠</m:t>
                        </m:r>
                      </m:e>
                    </m:rad>
                    <m:r>
                      <a:rPr lang="en-US" sz="1900" b="0" i="1" smtClean="0">
                        <a:latin typeface="Cambria Math" panose="02040503050406030204" pitchFamily="18" charset="0"/>
                      </a:rPr>
                      <m:t>=7, 8 </m:t>
                    </m:r>
                    <m:r>
                      <m:rPr>
                        <m:sty m:val="p"/>
                      </m:rPr>
                      <a:rPr lang="en-US" sz="1900" b="0" i="0" smtClean="0">
                        <a:latin typeface="Cambria Math" panose="02040503050406030204" pitchFamily="18" charset="0"/>
                      </a:rPr>
                      <m:t>TeV</m:t>
                    </m:r>
                  </m:oMath>
                </a14:m>
                <a:r>
                  <a:rPr lang="en-US" sz="1900" dirty="0"/>
                  <a:t>.</a:t>
                </a:r>
              </a:p>
              <a:p>
                <a:r>
                  <a:rPr lang="en-US" sz="1900" dirty="0"/>
                  <a:t>Monte Carlo simulations of events are generated to guide the analysis and event selections.</a:t>
                </a:r>
              </a:p>
              <a:p>
                <a:r>
                  <a:rPr lang="en-US" sz="1900" dirty="0"/>
                  <a:t>Four-lepton events requirements:</a:t>
                </a:r>
              </a:p>
              <a:p>
                <a:pPr marL="617220" indent="-342900">
                  <a:buFontTx/>
                  <a:buChar char="-"/>
                </a:pPr>
                <a14:m>
                  <m:oMath xmlns:m="http://schemas.openxmlformats.org/officeDocument/2006/math">
                    <m:d>
                      <m:dPr>
                        <m:begChr m:val="|"/>
                        <m:endChr m:val="|"/>
                        <m:ctrlPr>
                          <a:rPr lang="en-US" sz="1900" b="0" i="1" smtClean="0">
                            <a:latin typeface="Cambria Math" panose="02040503050406030204" pitchFamily="18" charset="0"/>
                          </a:rPr>
                        </m:ctrlPr>
                      </m:dPr>
                      <m:e>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𝑑</m:t>
                            </m:r>
                          </m:e>
                          <m:sub>
                            <m:r>
                              <a:rPr lang="en-US" sz="1900" b="0" i="1" smtClean="0">
                                <a:latin typeface="Cambria Math" panose="02040503050406030204" pitchFamily="18" charset="0"/>
                              </a:rPr>
                              <m:t>𝑥𝑦</m:t>
                            </m:r>
                          </m:sub>
                        </m:sSub>
                      </m:e>
                    </m:d>
                    <m:r>
                      <a:rPr lang="en-US" sz="1900" b="0" i="1" smtClean="0">
                        <a:latin typeface="Cambria Math" panose="02040503050406030204" pitchFamily="18" charset="0"/>
                      </a:rPr>
                      <m:t>&lt;0.5</m:t>
                    </m:r>
                    <m:r>
                      <a:rPr lang="en-US" sz="1900" b="0" i="0" smtClean="0">
                        <a:latin typeface="Cambria Math" panose="02040503050406030204" pitchFamily="18" charset="0"/>
                      </a:rPr>
                      <m:t> </m:t>
                    </m:r>
                    <m:r>
                      <m:rPr>
                        <m:sty m:val="p"/>
                      </m:rPr>
                      <a:rPr lang="en-US" sz="1900" b="0" i="0" smtClean="0">
                        <a:latin typeface="Cambria Math" panose="02040503050406030204" pitchFamily="18" charset="0"/>
                      </a:rPr>
                      <m:t>cm</m:t>
                    </m:r>
                  </m:oMath>
                </a14:m>
                <a:r>
                  <a:rPr lang="en-US" sz="1900" dirty="0"/>
                  <a:t>, </a:t>
                </a:r>
                <a14:m>
                  <m:oMath xmlns:m="http://schemas.openxmlformats.org/officeDocument/2006/math">
                    <m:d>
                      <m:dPr>
                        <m:begChr m:val="|"/>
                        <m:endChr m:val="|"/>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𝑑</m:t>
                            </m:r>
                          </m:e>
                          <m:sub>
                            <m:r>
                              <a:rPr lang="en-US" sz="1900" b="0" i="1" smtClean="0">
                                <a:latin typeface="Cambria Math" panose="02040503050406030204" pitchFamily="18" charset="0"/>
                              </a:rPr>
                              <m:t>𝑧</m:t>
                            </m:r>
                          </m:sub>
                        </m:sSub>
                      </m:e>
                    </m:d>
                    <m:r>
                      <a:rPr lang="en-US" sz="1900" i="1">
                        <a:latin typeface="Cambria Math" panose="02040503050406030204" pitchFamily="18" charset="0"/>
                      </a:rPr>
                      <m:t>&lt;</m:t>
                    </m:r>
                    <m:r>
                      <a:rPr lang="en-US" sz="1900" b="0" i="0" smtClean="0">
                        <a:latin typeface="Cambria Math" panose="02040503050406030204" pitchFamily="18" charset="0"/>
                      </a:rPr>
                      <m:t>1.0</m:t>
                    </m:r>
                    <m:r>
                      <a:rPr lang="en-US" sz="1900">
                        <a:latin typeface="Cambria Math" panose="02040503050406030204" pitchFamily="18" charset="0"/>
                      </a:rPr>
                      <m:t> </m:t>
                    </m:r>
                    <m:r>
                      <m:rPr>
                        <m:sty m:val="p"/>
                      </m:rPr>
                      <a:rPr lang="en-US" sz="1900">
                        <a:latin typeface="Cambria Math" panose="02040503050406030204" pitchFamily="18" charset="0"/>
                      </a:rPr>
                      <m:t>cm</m:t>
                    </m:r>
                  </m:oMath>
                </a14:m>
                <a:endParaRPr lang="en-US" sz="1900" dirty="0"/>
              </a:p>
              <a:p>
                <a:pPr marL="617220" indent="-342900">
                  <a:buFontTx/>
                  <a:buChar char="-"/>
                </a:pPr>
                <a14:m>
                  <m:oMath xmlns:m="http://schemas.openxmlformats.org/officeDocument/2006/math">
                    <m:r>
                      <m:rPr>
                        <m:sty m:val="p"/>
                      </m:rPr>
                      <a:rPr lang="en-US" sz="1900" b="0" i="0" smtClean="0">
                        <a:latin typeface="Cambria Math" panose="02040503050406030204" pitchFamily="18" charset="0"/>
                      </a:rPr>
                      <m:t>SIP</m:t>
                    </m:r>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𝑑</m:t>
                            </m:r>
                          </m:e>
                          <m:sub>
                            <m:r>
                              <a:rPr lang="en-US" sz="1900" b="0" i="1" smtClean="0">
                                <a:latin typeface="Cambria Math" panose="02040503050406030204" pitchFamily="18" charset="0"/>
                              </a:rPr>
                              <m:t>3</m:t>
                            </m:r>
                            <m:r>
                              <m:rPr>
                                <m:sty m:val="p"/>
                              </m:rPr>
                              <a:rPr lang="en-US" sz="1900" b="0" i="0" smtClean="0">
                                <a:latin typeface="Cambria Math" panose="02040503050406030204" pitchFamily="18" charset="0"/>
                              </a:rPr>
                              <m:t>D</m:t>
                            </m:r>
                            <m:r>
                              <a:rPr lang="en-US" sz="1900" b="0" i="1" smtClean="0">
                                <a:latin typeface="Cambria Math" panose="02040503050406030204" pitchFamily="18" charset="0"/>
                              </a:rPr>
                              <m:t> </m:t>
                            </m:r>
                          </m:sub>
                        </m:sSub>
                      </m:num>
                      <m:den>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𝜎</m:t>
                            </m:r>
                          </m:e>
                          <m:sub>
                            <m:sSub>
                              <m:sSubPr>
                                <m:ctrlPr>
                                  <a:rPr lang="en-US" sz="1900" i="1">
                                    <a:latin typeface="Cambria Math" panose="02040503050406030204" pitchFamily="18" charset="0"/>
                                  </a:rPr>
                                </m:ctrlPr>
                              </m:sSubPr>
                              <m:e>
                                <m:r>
                                  <a:rPr lang="en-US" sz="1900" i="1">
                                    <a:latin typeface="Cambria Math" panose="02040503050406030204" pitchFamily="18" charset="0"/>
                                  </a:rPr>
                                  <m:t>𝑑</m:t>
                                </m:r>
                              </m:e>
                              <m:sub>
                                <m:r>
                                  <a:rPr lang="en-US" sz="1900" i="1">
                                    <a:latin typeface="Cambria Math" panose="02040503050406030204" pitchFamily="18" charset="0"/>
                                  </a:rPr>
                                  <m:t>3</m:t>
                                </m:r>
                                <m:r>
                                  <m:rPr>
                                    <m:sty m:val="p"/>
                                  </m:rPr>
                                  <a:rPr lang="en-US" sz="1900">
                                    <a:latin typeface="Cambria Math" panose="02040503050406030204" pitchFamily="18" charset="0"/>
                                  </a:rPr>
                                  <m:t>D</m:t>
                                </m:r>
                                <m:r>
                                  <a:rPr lang="en-US" sz="1900" i="1">
                                    <a:latin typeface="Cambria Math" panose="02040503050406030204" pitchFamily="18" charset="0"/>
                                  </a:rPr>
                                  <m:t> </m:t>
                                </m:r>
                              </m:sub>
                            </m:sSub>
                          </m:sub>
                        </m:sSub>
                      </m:den>
                    </m:f>
                    <m:r>
                      <a:rPr lang="en-US" sz="1900" b="0" i="1" smtClean="0">
                        <a:latin typeface="Cambria Math" panose="02040503050406030204" pitchFamily="18" charset="0"/>
                      </a:rPr>
                      <m:t>&lt;0.4</m:t>
                    </m:r>
                  </m:oMath>
                </a14:m>
                <a:endParaRPr lang="en-US" sz="1900" dirty="0"/>
              </a:p>
            </p:txBody>
          </p:sp>
        </mc:Choice>
        <mc:Fallback xmlns="">
          <p:sp>
            <p:nvSpPr>
              <p:cNvPr id="2" name="Text Placeholder 1">
                <a:extLst>
                  <a:ext uri="{FF2B5EF4-FFF2-40B4-BE49-F238E27FC236}">
                    <a16:creationId xmlns:a16="http://schemas.microsoft.com/office/drawing/2014/main" id="{383E7F62-3516-33A0-CD5D-3D7B438A1D89}"/>
                  </a:ext>
                </a:extLst>
              </p:cNvPr>
              <p:cNvSpPr>
                <a:spLocks noGrp="1" noRot="1" noChangeAspect="1" noMove="1" noResize="1" noEditPoints="1" noAdjustHandles="1" noChangeArrowheads="1" noChangeShapeType="1" noTextEdit="1"/>
              </p:cNvSpPr>
              <p:nvPr>
                <p:ph type="body" sz="half" idx="2"/>
              </p:nvPr>
            </p:nvSpPr>
            <p:spPr>
              <a:xfrm>
                <a:off x="318589" y="1767901"/>
                <a:ext cx="5773030" cy="4351333"/>
              </a:xfrm>
              <a:blipFill>
                <a:blip r:embed="rId3"/>
                <a:stretch>
                  <a:fillRect l="-2193" t="-875" r="-1974"/>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31D265C5-9093-5835-7F6B-9BBE9D4FCD9C}"/>
              </a:ext>
            </a:extLst>
          </p:cNvPr>
          <p:cNvSpPr>
            <a:spLocks noGrp="1"/>
          </p:cNvSpPr>
          <p:nvPr>
            <p:ph type="title"/>
          </p:nvPr>
        </p:nvSpPr>
        <p:spPr/>
        <p:txBody>
          <a:bodyPr anchor="b"/>
          <a:lstStyle/>
          <a:p>
            <a:r>
              <a:rPr lang="en-US" dirty="0"/>
              <a:t>Experimental data</a:t>
            </a:r>
          </a:p>
        </p:txBody>
      </p:sp>
    </p:spTree>
    <p:extLst>
      <p:ext uri="{BB962C8B-B14F-4D97-AF65-F5344CB8AC3E}">
        <p14:creationId xmlns:p14="http://schemas.microsoft.com/office/powerpoint/2010/main" val="1209255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5C2A4-876E-BA3F-D804-35F7F12FEE1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D15F5432-AF25-1007-3D42-A5C25223903A}"/>
                  </a:ext>
                </a:extLst>
              </p:cNvPr>
              <p:cNvSpPr>
                <a:spLocks noGrp="1"/>
              </p:cNvSpPr>
              <p:nvPr>
                <p:ph type="body" sz="half" idx="2"/>
              </p:nvPr>
            </p:nvSpPr>
            <p:spPr>
              <a:xfrm>
                <a:off x="318589" y="1767901"/>
                <a:ext cx="5773030" cy="4351333"/>
              </a:xfrm>
            </p:spPr>
            <p:txBody>
              <a:bodyPr>
                <a:noAutofit/>
              </a:bodyPr>
              <a:lstStyle/>
              <a:p>
                <a:r>
                  <a:rPr lang="en-US" sz="1900" dirty="0"/>
                  <a:t>Observations are from the CMS 2011-2012 runs with </a:t>
                </a:r>
                <a14:m>
                  <m:oMath xmlns:m="http://schemas.openxmlformats.org/officeDocument/2006/math">
                    <m:rad>
                      <m:radPr>
                        <m:degHide m:val="on"/>
                        <m:ctrlPr>
                          <a:rPr lang="en-US" sz="1900" i="1" smtClean="0">
                            <a:latin typeface="Cambria Math" panose="02040503050406030204" pitchFamily="18" charset="0"/>
                          </a:rPr>
                        </m:ctrlPr>
                      </m:radPr>
                      <m:deg/>
                      <m:e>
                        <m:r>
                          <a:rPr lang="en-US" sz="1900" b="0" i="1" smtClean="0">
                            <a:latin typeface="Cambria Math" panose="02040503050406030204" pitchFamily="18" charset="0"/>
                          </a:rPr>
                          <m:t>𝑠</m:t>
                        </m:r>
                      </m:e>
                    </m:rad>
                    <m:r>
                      <a:rPr lang="en-US" sz="1900" b="0" i="1" smtClean="0">
                        <a:latin typeface="Cambria Math" panose="02040503050406030204" pitchFamily="18" charset="0"/>
                      </a:rPr>
                      <m:t>=7, 8 </m:t>
                    </m:r>
                    <m:r>
                      <m:rPr>
                        <m:sty m:val="p"/>
                      </m:rPr>
                      <a:rPr lang="en-US" sz="1900" b="0" i="0" smtClean="0">
                        <a:latin typeface="Cambria Math" panose="02040503050406030204" pitchFamily="18" charset="0"/>
                      </a:rPr>
                      <m:t>TeV</m:t>
                    </m:r>
                  </m:oMath>
                </a14:m>
                <a:r>
                  <a:rPr lang="en-US" sz="1900" dirty="0"/>
                  <a:t>.</a:t>
                </a:r>
              </a:p>
              <a:p>
                <a:r>
                  <a:rPr lang="en-US" sz="1900" dirty="0"/>
                  <a:t>Monte Carlo simulations of events are generated to guide the analysis and event selections.</a:t>
                </a:r>
              </a:p>
              <a:p>
                <a:r>
                  <a:rPr lang="en-US" sz="1900" dirty="0"/>
                  <a:t>Four-lepton events requirements:</a:t>
                </a:r>
              </a:p>
              <a:p>
                <a:pPr marL="617220" indent="-342900">
                  <a:buFontTx/>
                  <a:buChar char="-"/>
                </a:pPr>
                <a14:m>
                  <m:oMath xmlns:m="http://schemas.openxmlformats.org/officeDocument/2006/math">
                    <m:d>
                      <m:dPr>
                        <m:begChr m:val="|"/>
                        <m:endChr m:val="|"/>
                        <m:ctrlPr>
                          <a:rPr lang="en-US" sz="1900" b="0" i="1" smtClean="0">
                            <a:latin typeface="Cambria Math" panose="02040503050406030204" pitchFamily="18" charset="0"/>
                          </a:rPr>
                        </m:ctrlPr>
                      </m:dPr>
                      <m:e>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𝑑</m:t>
                            </m:r>
                          </m:e>
                          <m:sub>
                            <m:r>
                              <a:rPr lang="en-US" sz="1900" b="0" i="1" smtClean="0">
                                <a:latin typeface="Cambria Math" panose="02040503050406030204" pitchFamily="18" charset="0"/>
                              </a:rPr>
                              <m:t>𝑥𝑦</m:t>
                            </m:r>
                          </m:sub>
                        </m:sSub>
                      </m:e>
                    </m:d>
                    <m:r>
                      <a:rPr lang="en-US" sz="1900" b="0" i="1" smtClean="0">
                        <a:latin typeface="Cambria Math" panose="02040503050406030204" pitchFamily="18" charset="0"/>
                      </a:rPr>
                      <m:t>&lt;0.5</m:t>
                    </m:r>
                    <m:r>
                      <a:rPr lang="en-US" sz="1900" b="0" i="0" smtClean="0">
                        <a:latin typeface="Cambria Math" panose="02040503050406030204" pitchFamily="18" charset="0"/>
                      </a:rPr>
                      <m:t> </m:t>
                    </m:r>
                    <m:r>
                      <m:rPr>
                        <m:sty m:val="p"/>
                      </m:rPr>
                      <a:rPr lang="en-US" sz="1900" b="0" i="0" smtClean="0">
                        <a:latin typeface="Cambria Math" panose="02040503050406030204" pitchFamily="18" charset="0"/>
                      </a:rPr>
                      <m:t>cm</m:t>
                    </m:r>
                  </m:oMath>
                </a14:m>
                <a:r>
                  <a:rPr lang="en-US" sz="1900" dirty="0"/>
                  <a:t>, </a:t>
                </a:r>
                <a14:m>
                  <m:oMath xmlns:m="http://schemas.openxmlformats.org/officeDocument/2006/math">
                    <m:d>
                      <m:dPr>
                        <m:begChr m:val="|"/>
                        <m:endChr m:val="|"/>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𝑑</m:t>
                            </m:r>
                          </m:e>
                          <m:sub>
                            <m:r>
                              <a:rPr lang="en-US" sz="1900" b="0" i="1" smtClean="0">
                                <a:latin typeface="Cambria Math" panose="02040503050406030204" pitchFamily="18" charset="0"/>
                              </a:rPr>
                              <m:t>𝑧</m:t>
                            </m:r>
                          </m:sub>
                        </m:sSub>
                      </m:e>
                    </m:d>
                    <m:r>
                      <a:rPr lang="en-US" sz="1900" i="1">
                        <a:latin typeface="Cambria Math" panose="02040503050406030204" pitchFamily="18" charset="0"/>
                      </a:rPr>
                      <m:t>&lt;</m:t>
                    </m:r>
                    <m:r>
                      <a:rPr lang="en-US" sz="1900" b="0" i="0" smtClean="0">
                        <a:latin typeface="Cambria Math" panose="02040503050406030204" pitchFamily="18" charset="0"/>
                      </a:rPr>
                      <m:t>1.0</m:t>
                    </m:r>
                    <m:r>
                      <a:rPr lang="en-US" sz="1900">
                        <a:latin typeface="Cambria Math" panose="02040503050406030204" pitchFamily="18" charset="0"/>
                      </a:rPr>
                      <m:t> </m:t>
                    </m:r>
                    <m:r>
                      <m:rPr>
                        <m:sty m:val="p"/>
                      </m:rPr>
                      <a:rPr lang="en-US" sz="1900">
                        <a:latin typeface="Cambria Math" panose="02040503050406030204" pitchFamily="18" charset="0"/>
                      </a:rPr>
                      <m:t>cm</m:t>
                    </m:r>
                  </m:oMath>
                </a14:m>
                <a:endParaRPr lang="en-US" sz="1900" dirty="0"/>
              </a:p>
              <a:p>
                <a:pPr marL="617220" indent="-342900">
                  <a:buFontTx/>
                  <a:buChar char="-"/>
                </a:pPr>
                <a14:m>
                  <m:oMath xmlns:m="http://schemas.openxmlformats.org/officeDocument/2006/math">
                    <m:r>
                      <m:rPr>
                        <m:sty m:val="p"/>
                      </m:rPr>
                      <a:rPr lang="en-US" sz="1900" b="0" i="0" smtClean="0">
                        <a:latin typeface="Cambria Math" panose="02040503050406030204" pitchFamily="18" charset="0"/>
                      </a:rPr>
                      <m:t>SIP</m:t>
                    </m:r>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𝑑</m:t>
                            </m:r>
                          </m:e>
                          <m:sub>
                            <m:r>
                              <a:rPr lang="en-US" sz="1900" b="0" i="1" smtClean="0">
                                <a:latin typeface="Cambria Math" panose="02040503050406030204" pitchFamily="18" charset="0"/>
                              </a:rPr>
                              <m:t>3</m:t>
                            </m:r>
                            <m:r>
                              <m:rPr>
                                <m:sty m:val="p"/>
                              </m:rPr>
                              <a:rPr lang="en-US" sz="1900" b="0" i="0" smtClean="0">
                                <a:latin typeface="Cambria Math" panose="02040503050406030204" pitchFamily="18" charset="0"/>
                              </a:rPr>
                              <m:t>D</m:t>
                            </m:r>
                            <m:r>
                              <a:rPr lang="en-US" sz="1900" b="0" i="1" smtClean="0">
                                <a:latin typeface="Cambria Math" panose="02040503050406030204" pitchFamily="18" charset="0"/>
                              </a:rPr>
                              <m:t> </m:t>
                            </m:r>
                          </m:sub>
                        </m:sSub>
                      </m:num>
                      <m:den>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𝜎</m:t>
                            </m:r>
                          </m:e>
                          <m:sub>
                            <m:sSub>
                              <m:sSubPr>
                                <m:ctrlPr>
                                  <a:rPr lang="en-US" sz="1900" i="1">
                                    <a:latin typeface="Cambria Math" panose="02040503050406030204" pitchFamily="18" charset="0"/>
                                  </a:rPr>
                                </m:ctrlPr>
                              </m:sSubPr>
                              <m:e>
                                <m:r>
                                  <a:rPr lang="en-US" sz="1900" i="1">
                                    <a:latin typeface="Cambria Math" panose="02040503050406030204" pitchFamily="18" charset="0"/>
                                  </a:rPr>
                                  <m:t>𝑑</m:t>
                                </m:r>
                              </m:e>
                              <m:sub>
                                <m:r>
                                  <a:rPr lang="en-US" sz="1900" i="1">
                                    <a:latin typeface="Cambria Math" panose="02040503050406030204" pitchFamily="18" charset="0"/>
                                  </a:rPr>
                                  <m:t>3</m:t>
                                </m:r>
                                <m:r>
                                  <m:rPr>
                                    <m:sty m:val="p"/>
                                  </m:rPr>
                                  <a:rPr lang="en-US" sz="1900">
                                    <a:latin typeface="Cambria Math" panose="02040503050406030204" pitchFamily="18" charset="0"/>
                                  </a:rPr>
                                  <m:t>D</m:t>
                                </m:r>
                                <m:r>
                                  <a:rPr lang="en-US" sz="1900" i="1">
                                    <a:latin typeface="Cambria Math" panose="02040503050406030204" pitchFamily="18" charset="0"/>
                                  </a:rPr>
                                  <m:t> </m:t>
                                </m:r>
                              </m:sub>
                            </m:sSub>
                          </m:sub>
                        </m:sSub>
                      </m:den>
                    </m:f>
                    <m:r>
                      <a:rPr lang="en-US" sz="1900" b="0" i="1" smtClean="0">
                        <a:latin typeface="Cambria Math" panose="02040503050406030204" pitchFamily="18" charset="0"/>
                      </a:rPr>
                      <m:t>&lt;0.4</m:t>
                    </m:r>
                  </m:oMath>
                </a14:m>
                <a:endParaRPr lang="en-US" sz="1900" dirty="0"/>
              </a:p>
              <a:p>
                <a:pPr marL="617220" indent="-342900">
                  <a:buFontTx/>
                  <a:buChar char="-"/>
                </a:pP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𝐼</m:t>
                        </m:r>
                      </m:e>
                      <m:sub>
                        <m:r>
                          <a:rPr lang="en-US" sz="1900" b="0" i="1" smtClean="0">
                            <a:latin typeface="Cambria Math" panose="02040503050406030204" pitchFamily="18" charset="0"/>
                          </a:rPr>
                          <m:t>𝑟𝑒𝑙</m:t>
                        </m:r>
                      </m:sub>
                    </m:sSub>
                    <m:r>
                      <a:rPr lang="en-US" sz="1900" b="0" i="1" smtClean="0">
                        <a:latin typeface="Cambria Math" panose="02040503050406030204" pitchFamily="18" charset="0"/>
                      </a:rPr>
                      <m:t>=</m:t>
                    </m:r>
                    <m:nary>
                      <m:naryPr>
                        <m:chr m:val="∑"/>
                        <m:subHide m:val="on"/>
                        <m:supHide m:val="on"/>
                        <m:ctrlPr>
                          <a:rPr lang="en-US" sz="1900" b="0" i="1" smtClean="0">
                            <a:latin typeface="Cambria Math" panose="02040503050406030204" pitchFamily="18" charset="0"/>
                          </a:rPr>
                        </m:ctrlPr>
                      </m:naryPr>
                      <m:sub/>
                      <m:sup/>
                      <m:e>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m:rPr>
                                <m:sty m:val="p"/>
                              </m:rPr>
                              <a:rPr lang="en-US" sz="1900">
                                <a:latin typeface="Cambria Math" panose="02040503050406030204" pitchFamily="18" charset="0"/>
                              </a:rPr>
                              <m:t>T</m:t>
                            </m:r>
                            <m:r>
                              <a:rPr lang="en-US" sz="1900">
                                <a:latin typeface="Cambria Math" panose="02040503050406030204" pitchFamily="18" charset="0"/>
                              </a:rPr>
                              <m:t>,</m:t>
                            </m:r>
                            <m:r>
                              <m:rPr>
                                <m:sty m:val="p"/>
                              </m:rPr>
                              <a:rPr lang="en-US" sz="1900">
                                <a:latin typeface="Cambria Math" panose="02040503050406030204" pitchFamily="18" charset="0"/>
                              </a:rPr>
                              <m:t>i</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m:rPr>
                                <m:sty m:val="p"/>
                              </m:rPr>
                              <a:rPr lang="en-US" sz="1900">
                                <a:latin typeface="Cambria Math" panose="02040503050406030204" pitchFamily="18" charset="0"/>
                              </a:rPr>
                              <m:t>T</m:t>
                            </m:r>
                            <m:r>
                              <a:rPr lang="en-US" sz="1900">
                                <a:latin typeface="Cambria Math" panose="02040503050406030204" pitchFamily="18" charset="0"/>
                              </a:rPr>
                              <m:t>,</m:t>
                            </m:r>
                            <m:r>
                              <a:rPr lang="en-US" sz="1900" i="1">
                                <a:latin typeface="Cambria Math" panose="02040503050406030204" pitchFamily="18" charset="0"/>
                              </a:rPr>
                              <m:t>ℓ</m:t>
                            </m:r>
                          </m:sub>
                        </m:sSub>
                      </m:e>
                    </m:nary>
                    <m:r>
                      <a:rPr lang="en-US" sz="1900" b="0" i="1" smtClean="0">
                        <a:latin typeface="Cambria Math" panose="02040503050406030204" pitchFamily="18" charset="0"/>
                      </a:rPr>
                      <m:t>&lt;0.4</m:t>
                    </m:r>
                  </m:oMath>
                </a14:m>
                <a:r>
                  <a:rPr lang="en-US" sz="1900" dirty="0"/>
                  <a:t> </a:t>
                </a:r>
              </a:p>
              <a:p>
                <a:pPr marL="617220" indent="-342900">
                  <a:buClr>
                    <a:schemeClr val="bg1"/>
                  </a:buClr>
                  <a:buFontTx/>
                  <a:buChar char="-"/>
                </a:pPr>
                <a14:m>
                  <m:oMath xmlns:m="http://schemas.openxmlformats.org/officeDocument/2006/math">
                    <m:r>
                      <m:rPr>
                        <m:sty m:val="p"/>
                      </m:rPr>
                      <a:rPr lang="en-US" sz="1900">
                        <a:latin typeface="Cambria Math" panose="02040503050406030204" pitchFamily="18" charset="0"/>
                      </a:rPr>
                      <m:t>Δ</m:t>
                    </m:r>
                    <m:sSub>
                      <m:sSubPr>
                        <m:ctrlPr>
                          <a:rPr lang="en-US" sz="1900" i="1">
                            <a:latin typeface="Cambria Math" panose="02040503050406030204" pitchFamily="18" charset="0"/>
                          </a:rPr>
                        </m:ctrlPr>
                      </m:sSubPr>
                      <m:e>
                        <m:r>
                          <a:rPr lang="en-US" sz="1900" i="1">
                            <a:latin typeface="Cambria Math" panose="02040503050406030204" pitchFamily="18" charset="0"/>
                          </a:rPr>
                          <m:t>𝑅</m:t>
                        </m:r>
                      </m:e>
                      <m:sub>
                        <m:r>
                          <a:rPr lang="en-US" sz="1900" i="1">
                            <a:latin typeface="Cambria Math" panose="02040503050406030204" pitchFamily="18" charset="0"/>
                          </a:rPr>
                          <m:t>𝑖</m:t>
                        </m:r>
                      </m:sub>
                    </m:sSub>
                    <m:r>
                      <a:rPr lang="en-US" sz="1900" i="1">
                        <a:latin typeface="Cambria Math" panose="02040503050406030204" pitchFamily="18" charset="0"/>
                      </a:rPr>
                      <m:t>=</m:t>
                    </m:r>
                    <m:rad>
                      <m:radPr>
                        <m:degHide m:val="on"/>
                        <m:ctrlPr>
                          <a:rPr lang="en-US" sz="1900" i="1">
                            <a:latin typeface="Cambria Math" panose="02040503050406030204" pitchFamily="18" charset="0"/>
                          </a:rPr>
                        </m:ctrlPr>
                      </m:radPr>
                      <m:deg/>
                      <m:e>
                        <m:r>
                          <m:rPr>
                            <m:sty m:val="p"/>
                          </m:rPr>
                          <a:rPr lang="en-US" sz="1900">
                            <a:latin typeface="Cambria Math" panose="02040503050406030204" pitchFamily="18" charset="0"/>
                          </a:rPr>
                          <m:t>Δ</m:t>
                        </m:r>
                        <m:sSubSup>
                          <m:sSubSupPr>
                            <m:ctrlPr>
                              <a:rPr lang="en-US" sz="1900" i="1">
                                <a:latin typeface="Cambria Math" panose="02040503050406030204" pitchFamily="18" charset="0"/>
                              </a:rPr>
                            </m:ctrlPr>
                          </m:sSubSupPr>
                          <m:e>
                            <m:r>
                              <a:rPr lang="en-US" sz="1900" i="1">
                                <a:latin typeface="Cambria Math" panose="02040503050406030204" pitchFamily="18" charset="0"/>
                              </a:rPr>
                              <m:t>𝜙</m:t>
                            </m:r>
                          </m:e>
                          <m:sub>
                            <m:r>
                              <a:rPr lang="en-US" sz="1900" i="1">
                                <a:latin typeface="Cambria Math" panose="02040503050406030204" pitchFamily="18" charset="0"/>
                              </a:rPr>
                              <m:t>𝑖</m:t>
                            </m:r>
                            <m:r>
                              <a:rPr lang="en-US" sz="1900" i="1">
                                <a:latin typeface="Cambria Math" panose="02040503050406030204" pitchFamily="18" charset="0"/>
                              </a:rPr>
                              <m:t>,ℓ</m:t>
                            </m:r>
                          </m:sub>
                          <m:sup>
                            <m:r>
                              <a:rPr lang="en-US" sz="1900" i="1">
                                <a:latin typeface="Cambria Math" panose="02040503050406030204" pitchFamily="18" charset="0"/>
                              </a:rPr>
                              <m:t>2</m:t>
                            </m:r>
                          </m:sup>
                        </m:sSubSup>
                        <m:r>
                          <a:rPr lang="en-US" sz="1900" i="1">
                            <a:latin typeface="Cambria Math" panose="02040503050406030204" pitchFamily="18" charset="0"/>
                          </a:rPr>
                          <m:t>+</m:t>
                        </m:r>
                        <m:r>
                          <m:rPr>
                            <m:sty m:val="p"/>
                          </m:rPr>
                          <a:rPr lang="en-US" sz="1900">
                            <a:latin typeface="Cambria Math" panose="02040503050406030204" pitchFamily="18" charset="0"/>
                          </a:rPr>
                          <m:t>Δ</m:t>
                        </m:r>
                        <m:sSubSup>
                          <m:sSubSupPr>
                            <m:ctrlPr>
                              <a:rPr lang="en-US" sz="1900" i="1">
                                <a:latin typeface="Cambria Math" panose="02040503050406030204" pitchFamily="18" charset="0"/>
                              </a:rPr>
                            </m:ctrlPr>
                          </m:sSubSupPr>
                          <m:e>
                            <m:r>
                              <a:rPr lang="en-US" sz="1900" i="1">
                                <a:latin typeface="Cambria Math" panose="02040503050406030204" pitchFamily="18" charset="0"/>
                              </a:rPr>
                              <m:t>𝜂</m:t>
                            </m:r>
                          </m:e>
                          <m:sub>
                            <m:r>
                              <a:rPr lang="en-US" sz="1900" i="1">
                                <a:latin typeface="Cambria Math" panose="02040503050406030204" pitchFamily="18" charset="0"/>
                              </a:rPr>
                              <m:t>𝑖</m:t>
                            </m:r>
                            <m:r>
                              <a:rPr lang="en-US" sz="1900" i="1">
                                <a:latin typeface="Cambria Math" panose="02040503050406030204" pitchFamily="18" charset="0"/>
                              </a:rPr>
                              <m:t>,ℓ</m:t>
                            </m:r>
                          </m:sub>
                          <m:sup>
                            <m:r>
                              <a:rPr lang="en-US" sz="1900" i="1">
                                <a:latin typeface="Cambria Math" panose="02040503050406030204" pitchFamily="18" charset="0"/>
                              </a:rPr>
                              <m:t>2</m:t>
                            </m:r>
                          </m:sup>
                        </m:sSubSup>
                      </m:e>
                    </m:rad>
                    <m:r>
                      <a:rPr lang="en-US" sz="1900" i="1">
                        <a:latin typeface="Cambria Math" panose="02040503050406030204" pitchFamily="18" charset="0"/>
                      </a:rPr>
                      <m:t>&lt;0.4</m:t>
                    </m:r>
                  </m:oMath>
                </a14:m>
                <a:endParaRPr lang="en-US" sz="1900" dirty="0"/>
              </a:p>
            </p:txBody>
          </p:sp>
        </mc:Choice>
        <mc:Fallback xmlns="">
          <p:sp>
            <p:nvSpPr>
              <p:cNvPr id="2" name="Text Placeholder 1">
                <a:extLst>
                  <a:ext uri="{FF2B5EF4-FFF2-40B4-BE49-F238E27FC236}">
                    <a16:creationId xmlns:a16="http://schemas.microsoft.com/office/drawing/2014/main" id="{D15F5432-AF25-1007-3D42-A5C25223903A}"/>
                  </a:ext>
                </a:extLst>
              </p:cNvPr>
              <p:cNvSpPr>
                <a:spLocks noGrp="1" noRot="1" noChangeAspect="1" noMove="1" noResize="1" noEditPoints="1" noAdjustHandles="1" noChangeArrowheads="1" noChangeShapeType="1" noTextEdit="1"/>
              </p:cNvSpPr>
              <p:nvPr>
                <p:ph type="body" sz="half" idx="2"/>
              </p:nvPr>
            </p:nvSpPr>
            <p:spPr>
              <a:xfrm>
                <a:off x="318589" y="1767901"/>
                <a:ext cx="5773030" cy="4351333"/>
              </a:xfrm>
              <a:blipFill>
                <a:blip r:embed="rId3"/>
                <a:stretch>
                  <a:fillRect l="-2193" t="-875" r="-1974"/>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51045444-48B3-31E7-9D5B-29353A922F7A}"/>
              </a:ext>
            </a:extLst>
          </p:cNvPr>
          <p:cNvSpPr>
            <a:spLocks noGrp="1"/>
          </p:cNvSpPr>
          <p:nvPr>
            <p:ph type="title"/>
          </p:nvPr>
        </p:nvSpPr>
        <p:spPr/>
        <p:txBody>
          <a:bodyPr anchor="b"/>
          <a:lstStyle/>
          <a:p>
            <a:r>
              <a:rPr lang="en-US" dirty="0"/>
              <a:t>Experimental data</a:t>
            </a:r>
          </a:p>
        </p:txBody>
      </p:sp>
    </p:spTree>
    <p:extLst>
      <p:ext uri="{BB962C8B-B14F-4D97-AF65-F5344CB8AC3E}">
        <p14:creationId xmlns:p14="http://schemas.microsoft.com/office/powerpoint/2010/main" val="314113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B6DE8-295F-0FBD-7EC3-CE157260E3A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9BE623B6-AD18-ACD8-C513-D1FDED95C9C4}"/>
                  </a:ext>
                </a:extLst>
              </p:cNvPr>
              <p:cNvSpPr>
                <a:spLocks noGrp="1"/>
              </p:cNvSpPr>
              <p:nvPr>
                <p:ph type="body" sz="half" idx="2"/>
              </p:nvPr>
            </p:nvSpPr>
            <p:spPr>
              <a:xfrm>
                <a:off x="318589" y="1767901"/>
                <a:ext cx="5773030" cy="4351333"/>
              </a:xfrm>
            </p:spPr>
            <p:txBody>
              <a:bodyPr>
                <a:noAutofit/>
              </a:bodyPr>
              <a:lstStyle/>
              <a:p>
                <a:r>
                  <a:rPr lang="en-US" sz="1900" dirty="0"/>
                  <a:t>Observations are from the CMS 2011-2012 runs with </a:t>
                </a:r>
                <a14:m>
                  <m:oMath xmlns:m="http://schemas.openxmlformats.org/officeDocument/2006/math">
                    <m:rad>
                      <m:radPr>
                        <m:degHide m:val="on"/>
                        <m:ctrlPr>
                          <a:rPr lang="en-US" sz="1900" i="1" smtClean="0">
                            <a:latin typeface="Cambria Math" panose="02040503050406030204" pitchFamily="18" charset="0"/>
                          </a:rPr>
                        </m:ctrlPr>
                      </m:radPr>
                      <m:deg/>
                      <m:e>
                        <m:r>
                          <a:rPr lang="en-US" sz="1900" b="0" i="1" smtClean="0">
                            <a:latin typeface="Cambria Math" panose="02040503050406030204" pitchFamily="18" charset="0"/>
                          </a:rPr>
                          <m:t>𝑠</m:t>
                        </m:r>
                      </m:e>
                    </m:rad>
                    <m:r>
                      <a:rPr lang="en-US" sz="1900" b="0" i="1" smtClean="0">
                        <a:latin typeface="Cambria Math" panose="02040503050406030204" pitchFamily="18" charset="0"/>
                      </a:rPr>
                      <m:t>=7, 8 </m:t>
                    </m:r>
                    <m:r>
                      <m:rPr>
                        <m:sty m:val="p"/>
                      </m:rPr>
                      <a:rPr lang="en-US" sz="1900" b="0" i="0" smtClean="0">
                        <a:latin typeface="Cambria Math" panose="02040503050406030204" pitchFamily="18" charset="0"/>
                      </a:rPr>
                      <m:t>TeV</m:t>
                    </m:r>
                  </m:oMath>
                </a14:m>
                <a:r>
                  <a:rPr lang="en-US" sz="1900" dirty="0"/>
                  <a:t>.</a:t>
                </a:r>
              </a:p>
              <a:p>
                <a:r>
                  <a:rPr lang="en-US" sz="1900" dirty="0"/>
                  <a:t>Monte Carlo simulations of events are generated to guide the analysis and event selections.</a:t>
                </a:r>
              </a:p>
              <a:p>
                <a:r>
                  <a:rPr lang="en-US" sz="1900" dirty="0"/>
                  <a:t>Four-lepton events requirements:</a:t>
                </a:r>
              </a:p>
              <a:p>
                <a:pPr marL="617220" indent="-342900">
                  <a:buFontTx/>
                  <a:buChar char="-"/>
                </a:pPr>
                <a14:m>
                  <m:oMath xmlns:m="http://schemas.openxmlformats.org/officeDocument/2006/math">
                    <m:d>
                      <m:dPr>
                        <m:begChr m:val="|"/>
                        <m:endChr m:val="|"/>
                        <m:ctrlPr>
                          <a:rPr lang="en-US" sz="1900" b="0" i="1" smtClean="0">
                            <a:latin typeface="Cambria Math" panose="02040503050406030204" pitchFamily="18" charset="0"/>
                          </a:rPr>
                        </m:ctrlPr>
                      </m:dPr>
                      <m:e>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𝑑</m:t>
                            </m:r>
                          </m:e>
                          <m:sub>
                            <m:r>
                              <a:rPr lang="en-US" sz="1900" b="0" i="1" smtClean="0">
                                <a:latin typeface="Cambria Math" panose="02040503050406030204" pitchFamily="18" charset="0"/>
                              </a:rPr>
                              <m:t>𝑥𝑦</m:t>
                            </m:r>
                          </m:sub>
                        </m:sSub>
                      </m:e>
                    </m:d>
                    <m:r>
                      <a:rPr lang="en-US" sz="1900" b="0" i="1" smtClean="0">
                        <a:latin typeface="Cambria Math" panose="02040503050406030204" pitchFamily="18" charset="0"/>
                      </a:rPr>
                      <m:t>&lt;0.5</m:t>
                    </m:r>
                    <m:r>
                      <a:rPr lang="en-US" sz="1900" b="0" i="0" smtClean="0">
                        <a:latin typeface="Cambria Math" panose="02040503050406030204" pitchFamily="18" charset="0"/>
                      </a:rPr>
                      <m:t> </m:t>
                    </m:r>
                    <m:r>
                      <m:rPr>
                        <m:sty m:val="p"/>
                      </m:rPr>
                      <a:rPr lang="en-US" sz="1900" b="0" i="0" smtClean="0">
                        <a:latin typeface="Cambria Math" panose="02040503050406030204" pitchFamily="18" charset="0"/>
                      </a:rPr>
                      <m:t>cm</m:t>
                    </m:r>
                  </m:oMath>
                </a14:m>
                <a:r>
                  <a:rPr lang="en-US" sz="1900" dirty="0"/>
                  <a:t>, </a:t>
                </a:r>
                <a14:m>
                  <m:oMath xmlns:m="http://schemas.openxmlformats.org/officeDocument/2006/math">
                    <m:d>
                      <m:dPr>
                        <m:begChr m:val="|"/>
                        <m:endChr m:val="|"/>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𝑑</m:t>
                            </m:r>
                          </m:e>
                          <m:sub>
                            <m:r>
                              <a:rPr lang="en-US" sz="1900" b="0" i="1" smtClean="0">
                                <a:latin typeface="Cambria Math" panose="02040503050406030204" pitchFamily="18" charset="0"/>
                              </a:rPr>
                              <m:t>𝑧</m:t>
                            </m:r>
                          </m:sub>
                        </m:sSub>
                      </m:e>
                    </m:d>
                    <m:r>
                      <a:rPr lang="en-US" sz="1900" i="1">
                        <a:latin typeface="Cambria Math" panose="02040503050406030204" pitchFamily="18" charset="0"/>
                      </a:rPr>
                      <m:t>&lt;</m:t>
                    </m:r>
                    <m:r>
                      <a:rPr lang="en-US" sz="1900" b="0" i="0" smtClean="0">
                        <a:latin typeface="Cambria Math" panose="02040503050406030204" pitchFamily="18" charset="0"/>
                      </a:rPr>
                      <m:t>1.0</m:t>
                    </m:r>
                    <m:r>
                      <a:rPr lang="en-US" sz="1900">
                        <a:latin typeface="Cambria Math" panose="02040503050406030204" pitchFamily="18" charset="0"/>
                      </a:rPr>
                      <m:t> </m:t>
                    </m:r>
                    <m:r>
                      <m:rPr>
                        <m:sty m:val="p"/>
                      </m:rPr>
                      <a:rPr lang="en-US" sz="1900">
                        <a:latin typeface="Cambria Math" panose="02040503050406030204" pitchFamily="18" charset="0"/>
                      </a:rPr>
                      <m:t>cm</m:t>
                    </m:r>
                  </m:oMath>
                </a14:m>
                <a:endParaRPr lang="en-US" sz="1900" dirty="0"/>
              </a:p>
              <a:p>
                <a:pPr marL="617220" indent="-342900">
                  <a:buFontTx/>
                  <a:buChar char="-"/>
                </a:pPr>
                <a14:m>
                  <m:oMath xmlns:m="http://schemas.openxmlformats.org/officeDocument/2006/math">
                    <m:r>
                      <m:rPr>
                        <m:sty m:val="p"/>
                      </m:rPr>
                      <a:rPr lang="en-US" sz="1900" b="0" i="0" smtClean="0">
                        <a:latin typeface="Cambria Math" panose="02040503050406030204" pitchFamily="18" charset="0"/>
                      </a:rPr>
                      <m:t>SIP</m:t>
                    </m:r>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𝑑</m:t>
                            </m:r>
                          </m:e>
                          <m:sub>
                            <m:r>
                              <a:rPr lang="en-US" sz="1900" b="0" i="1" smtClean="0">
                                <a:latin typeface="Cambria Math" panose="02040503050406030204" pitchFamily="18" charset="0"/>
                              </a:rPr>
                              <m:t>3</m:t>
                            </m:r>
                            <m:r>
                              <m:rPr>
                                <m:sty m:val="p"/>
                              </m:rPr>
                              <a:rPr lang="en-US" sz="1900" b="0" i="0" smtClean="0">
                                <a:latin typeface="Cambria Math" panose="02040503050406030204" pitchFamily="18" charset="0"/>
                              </a:rPr>
                              <m:t>D</m:t>
                            </m:r>
                            <m:r>
                              <a:rPr lang="en-US" sz="1900" b="0" i="1" smtClean="0">
                                <a:latin typeface="Cambria Math" panose="02040503050406030204" pitchFamily="18" charset="0"/>
                              </a:rPr>
                              <m:t> </m:t>
                            </m:r>
                          </m:sub>
                        </m:sSub>
                      </m:num>
                      <m:den>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𝜎</m:t>
                            </m:r>
                          </m:e>
                          <m:sub>
                            <m:sSub>
                              <m:sSubPr>
                                <m:ctrlPr>
                                  <a:rPr lang="en-US" sz="1900" i="1">
                                    <a:latin typeface="Cambria Math" panose="02040503050406030204" pitchFamily="18" charset="0"/>
                                  </a:rPr>
                                </m:ctrlPr>
                              </m:sSubPr>
                              <m:e>
                                <m:r>
                                  <a:rPr lang="en-US" sz="1900" i="1">
                                    <a:latin typeface="Cambria Math" panose="02040503050406030204" pitchFamily="18" charset="0"/>
                                  </a:rPr>
                                  <m:t>𝑑</m:t>
                                </m:r>
                              </m:e>
                              <m:sub>
                                <m:r>
                                  <a:rPr lang="en-US" sz="1900" i="1">
                                    <a:latin typeface="Cambria Math" panose="02040503050406030204" pitchFamily="18" charset="0"/>
                                  </a:rPr>
                                  <m:t>3</m:t>
                                </m:r>
                                <m:r>
                                  <m:rPr>
                                    <m:sty m:val="p"/>
                                  </m:rPr>
                                  <a:rPr lang="en-US" sz="1900">
                                    <a:latin typeface="Cambria Math" panose="02040503050406030204" pitchFamily="18" charset="0"/>
                                  </a:rPr>
                                  <m:t>D</m:t>
                                </m:r>
                                <m:r>
                                  <a:rPr lang="en-US" sz="1900" i="1">
                                    <a:latin typeface="Cambria Math" panose="02040503050406030204" pitchFamily="18" charset="0"/>
                                  </a:rPr>
                                  <m:t> </m:t>
                                </m:r>
                              </m:sub>
                            </m:sSub>
                          </m:sub>
                        </m:sSub>
                      </m:den>
                    </m:f>
                    <m:r>
                      <a:rPr lang="en-US" sz="1900" b="0" i="1" smtClean="0">
                        <a:latin typeface="Cambria Math" panose="02040503050406030204" pitchFamily="18" charset="0"/>
                      </a:rPr>
                      <m:t>&lt;0.4</m:t>
                    </m:r>
                  </m:oMath>
                </a14:m>
                <a:endParaRPr lang="en-US" sz="1900" dirty="0"/>
              </a:p>
              <a:p>
                <a:pPr marL="617220" indent="-342900">
                  <a:buFontTx/>
                  <a:buChar char="-"/>
                </a:pP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𝐼</m:t>
                        </m:r>
                      </m:e>
                      <m:sub>
                        <m:r>
                          <a:rPr lang="en-US" sz="1900" b="0" i="1" smtClean="0">
                            <a:latin typeface="Cambria Math" panose="02040503050406030204" pitchFamily="18" charset="0"/>
                          </a:rPr>
                          <m:t>𝑟𝑒𝑙</m:t>
                        </m:r>
                      </m:sub>
                    </m:sSub>
                    <m:r>
                      <a:rPr lang="en-US" sz="1900" b="0" i="1" smtClean="0">
                        <a:latin typeface="Cambria Math" panose="02040503050406030204" pitchFamily="18" charset="0"/>
                      </a:rPr>
                      <m:t>=</m:t>
                    </m:r>
                    <m:nary>
                      <m:naryPr>
                        <m:chr m:val="∑"/>
                        <m:subHide m:val="on"/>
                        <m:supHide m:val="on"/>
                        <m:ctrlPr>
                          <a:rPr lang="en-US" sz="1900" b="0" i="1" smtClean="0">
                            <a:latin typeface="Cambria Math" panose="02040503050406030204" pitchFamily="18" charset="0"/>
                          </a:rPr>
                        </m:ctrlPr>
                      </m:naryPr>
                      <m:sub/>
                      <m:sup/>
                      <m:e>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m:rPr>
                                <m:sty m:val="p"/>
                              </m:rPr>
                              <a:rPr lang="en-US" sz="1900">
                                <a:latin typeface="Cambria Math" panose="02040503050406030204" pitchFamily="18" charset="0"/>
                              </a:rPr>
                              <m:t>T</m:t>
                            </m:r>
                            <m:r>
                              <a:rPr lang="en-US" sz="1900">
                                <a:latin typeface="Cambria Math" panose="02040503050406030204" pitchFamily="18" charset="0"/>
                              </a:rPr>
                              <m:t>,</m:t>
                            </m:r>
                            <m:r>
                              <m:rPr>
                                <m:sty m:val="p"/>
                              </m:rPr>
                              <a:rPr lang="en-US" sz="1900">
                                <a:latin typeface="Cambria Math" panose="02040503050406030204" pitchFamily="18" charset="0"/>
                              </a:rPr>
                              <m:t>i</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m:rPr>
                                <m:sty m:val="p"/>
                              </m:rPr>
                              <a:rPr lang="en-US" sz="1900">
                                <a:latin typeface="Cambria Math" panose="02040503050406030204" pitchFamily="18" charset="0"/>
                              </a:rPr>
                              <m:t>T</m:t>
                            </m:r>
                            <m:r>
                              <a:rPr lang="en-US" sz="1900">
                                <a:latin typeface="Cambria Math" panose="02040503050406030204" pitchFamily="18" charset="0"/>
                              </a:rPr>
                              <m:t>,</m:t>
                            </m:r>
                            <m:r>
                              <a:rPr lang="en-US" sz="1900" i="1">
                                <a:latin typeface="Cambria Math" panose="02040503050406030204" pitchFamily="18" charset="0"/>
                              </a:rPr>
                              <m:t>ℓ</m:t>
                            </m:r>
                          </m:sub>
                        </m:sSub>
                      </m:e>
                    </m:nary>
                    <m:r>
                      <a:rPr lang="en-US" sz="1900" b="0" i="1" smtClean="0">
                        <a:latin typeface="Cambria Math" panose="02040503050406030204" pitchFamily="18" charset="0"/>
                      </a:rPr>
                      <m:t>&lt;0.4</m:t>
                    </m:r>
                  </m:oMath>
                </a14:m>
                <a:r>
                  <a:rPr lang="en-US" sz="1900" dirty="0"/>
                  <a:t> </a:t>
                </a:r>
              </a:p>
              <a:p>
                <a:pPr marL="617220" indent="-342900">
                  <a:buClr>
                    <a:schemeClr val="bg1"/>
                  </a:buClr>
                  <a:buFontTx/>
                  <a:buChar char="-"/>
                </a:pPr>
                <a14:m>
                  <m:oMath xmlns:m="http://schemas.openxmlformats.org/officeDocument/2006/math">
                    <m:r>
                      <m:rPr>
                        <m:sty m:val="p"/>
                      </m:rPr>
                      <a:rPr lang="en-US" sz="1900">
                        <a:latin typeface="Cambria Math" panose="02040503050406030204" pitchFamily="18" charset="0"/>
                      </a:rPr>
                      <m:t>Δ</m:t>
                    </m:r>
                    <m:sSub>
                      <m:sSubPr>
                        <m:ctrlPr>
                          <a:rPr lang="en-US" sz="1900" i="1">
                            <a:latin typeface="Cambria Math" panose="02040503050406030204" pitchFamily="18" charset="0"/>
                          </a:rPr>
                        </m:ctrlPr>
                      </m:sSubPr>
                      <m:e>
                        <m:r>
                          <a:rPr lang="en-US" sz="1900" i="1">
                            <a:latin typeface="Cambria Math" panose="02040503050406030204" pitchFamily="18" charset="0"/>
                          </a:rPr>
                          <m:t>𝑅</m:t>
                        </m:r>
                      </m:e>
                      <m:sub>
                        <m:r>
                          <a:rPr lang="en-US" sz="1900" i="1">
                            <a:latin typeface="Cambria Math" panose="02040503050406030204" pitchFamily="18" charset="0"/>
                          </a:rPr>
                          <m:t>𝑖</m:t>
                        </m:r>
                      </m:sub>
                    </m:sSub>
                    <m:r>
                      <a:rPr lang="en-US" sz="1900" i="1">
                        <a:latin typeface="Cambria Math" panose="02040503050406030204" pitchFamily="18" charset="0"/>
                      </a:rPr>
                      <m:t>=</m:t>
                    </m:r>
                    <m:rad>
                      <m:radPr>
                        <m:degHide m:val="on"/>
                        <m:ctrlPr>
                          <a:rPr lang="en-US" sz="1900" i="1">
                            <a:latin typeface="Cambria Math" panose="02040503050406030204" pitchFamily="18" charset="0"/>
                          </a:rPr>
                        </m:ctrlPr>
                      </m:radPr>
                      <m:deg/>
                      <m:e>
                        <m:r>
                          <m:rPr>
                            <m:sty m:val="p"/>
                          </m:rPr>
                          <a:rPr lang="en-US" sz="1900">
                            <a:latin typeface="Cambria Math" panose="02040503050406030204" pitchFamily="18" charset="0"/>
                          </a:rPr>
                          <m:t>Δ</m:t>
                        </m:r>
                        <m:sSubSup>
                          <m:sSubSupPr>
                            <m:ctrlPr>
                              <a:rPr lang="en-US" sz="1900" i="1">
                                <a:latin typeface="Cambria Math" panose="02040503050406030204" pitchFamily="18" charset="0"/>
                              </a:rPr>
                            </m:ctrlPr>
                          </m:sSubSupPr>
                          <m:e>
                            <m:r>
                              <a:rPr lang="en-US" sz="1900" i="1">
                                <a:latin typeface="Cambria Math" panose="02040503050406030204" pitchFamily="18" charset="0"/>
                              </a:rPr>
                              <m:t>𝜙</m:t>
                            </m:r>
                          </m:e>
                          <m:sub>
                            <m:r>
                              <a:rPr lang="en-US" sz="1900" i="1">
                                <a:latin typeface="Cambria Math" panose="02040503050406030204" pitchFamily="18" charset="0"/>
                              </a:rPr>
                              <m:t>𝑖</m:t>
                            </m:r>
                            <m:r>
                              <a:rPr lang="en-US" sz="1900" i="1">
                                <a:latin typeface="Cambria Math" panose="02040503050406030204" pitchFamily="18" charset="0"/>
                              </a:rPr>
                              <m:t>,ℓ</m:t>
                            </m:r>
                          </m:sub>
                          <m:sup>
                            <m:r>
                              <a:rPr lang="en-US" sz="1900" i="1">
                                <a:latin typeface="Cambria Math" panose="02040503050406030204" pitchFamily="18" charset="0"/>
                              </a:rPr>
                              <m:t>2</m:t>
                            </m:r>
                          </m:sup>
                        </m:sSubSup>
                        <m:r>
                          <a:rPr lang="en-US" sz="1900" i="1">
                            <a:latin typeface="Cambria Math" panose="02040503050406030204" pitchFamily="18" charset="0"/>
                          </a:rPr>
                          <m:t>+</m:t>
                        </m:r>
                        <m:r>
                          <m:rPr>
                            <m:sty m:val="p"/>
                          </m:rPr>
                          <a:rPr lang="en-US" sz="1900">
                            <a:latin typeface="Cambria Math" panose="02040503050406030204" pitchFamily="18" charset="0"/>
                          </a:rPr>
                          <m:t>Δ</m:t>
                        </m:r>
                        <m:sSubSup>
                          <m:sSubSupPr>
                            <m:ctrlPr>
                              <a:rPr lang="en-US" sz="1900" i="1">
                                <a:latin typeface="Cambria Math" panose="02040503050406030204" pitchFamily="18" charset="0"/>
                              </a:rPr>
                            </m:ctrlPr>
                          </m:sSubSupPr>
                          <m:e>
                            <m:r>
                              <a:rPr lang="en-US" sz="1900" i="1">
                                <a:latin typeface="Cambria Math" panose="02040503050406030204" pitchFamily="18" charset="0"/>
                              </a:rPr>
                              <m:t>𝜂</m:t>
                            </m:r>
                          </m:e>
                          <m:sub>
                            <m:r>
                              <a:rPr lang="en-US" sz="1900" i="1">
                                <a:latin typeface="Cambria Math" panose="02040503050406030204" pitchFamily="18" charset="0"/>
                              </a:rPr>
                              <m:t>𝑖</m:t>
                            </m:r>
                            <m:r>
                              <a:rPr lang="en-US" sz="1900" i="1">
                                <a:latin typeface="Cambria Math" panose="02040503050406030204" pitchFamily="18" charset="0"/>
                              </a:rPr>
                              <m:t>,ℓ</m:t>
                            </m:r>
                          </m:sub>
                          <m:sup>
                            <m:r>
                              <a:rPr lang="en-US" sz="1900" i="1">
                                <a:latin typeface="Cambria Math" panose="02040503050406030204" pitchFamily="18" charset="0"/>
                              </a:rPr>
                              <m:t>2</m:t>
                            </m:r>
                          </m:sup>
                        </m:sSubSup>
                      </m:e>
                    </m:rad>
                    <m:r>
                      <a:rPr lang="en-US" sz="1900" i="1">
                        <a:latin typeface="Cambria Math" panose="02040503050406030204" pitchFamily="18" charset="0"/>
                      </a:rPr>
                      <m:t>&lt;0.4</m:t>
                    </m:r>
                  </m:oMath>
                </a14:m>
                <a:endParaRPr lang="en-US" sz="1900" dirty="0"/>
              </a:p>
            </p:txBody>
          </p:sp>
        </mc:Choice>
        <mc:Fallback xmlns="">
          <p:sp>
            <p:nvSpPr>
              <p:cNvPr id="2" name="Text Placeholder 1">
                <a:extLst>
                  <a:ext uri="{FF2B5EF4-FFF2-40B4-BE49-F238E27FC236}">
                    <a16:creationId xmlns:a16="http://schemas.microsoft.com/office/drawing/2014/main" id="{9BE623B6-AD18-ACD8-C513-D1FDED95C9C4}"/>
                  </a:ext>
                </a:extLst>
              </p:cNvPr>
              <p:cNvSpPr>
                <a:spLocks noGrp="1" noRot="1" noChangeAspect="1" noMove="1" noResize="1" noEditPoints="1" noAdjustHandles="1" noChangeArrowheads="1" noChangeShapeType="1" noTextEdit="1"/>
              </p:cNvSpPr>
              <p:nvPr>
                <p:ph type="body" sz="half" idx="2"/>
              </p:nvPr>
            </p:nvSpPr>
            <p:spPr>
              <a:xfrm>
                <a:off x="318589" y="1767901"/>
                <a:ext cx="5773030" cy="4351333"/>
              </a:xfrm>
              <a:blipFill>
                <a:blip r:embed="rId3"/>
                <a:stretch>
                  <a:fillRect l="-2193" t="-875" r="-1974"/>
                </a:stretch>
              </a:blipFill>
            </p:spPr>
            <p:txBody>
              <a:bodyPr/>
              <a:lstStyle/>
              <a:p>
                <a:r>
                  <a:rPr lang="en-US">
                    <a:noFill/>
                  </a:rPr>
                  <a:t> </a:t>
                </a:r>
              </a:p>
            </p:txBody>
          </p:sp>
        </mc:Fallback>
      </mc:AlternateContent>
      <p:pic>
        <p:nvPicPr>
          <p:cNvPr id="6" name="Picture Placeholder 5">
            <a:extLst>
              <a:ext uri="{FF2B5EF4-FFF2-40B4-BE49-F238E27FC236}">
                <a16:creationId xmlns:a16="http://schemas.microsoft.com/office/drawing/2014/main" id="{50475497-E866-19C3-1B56-F9AB0ADDAD65}"/>
              </a:ext>
            </a:extLst>
          </p:cNvPr>
          <p:cNvPicPr>
            <a:picLocks noGrp="1" noChangeAspect="1"/>
          </p:cNvPicPr>
          <p:nvPr>
            <p:ph type="pic" sz="quarter" idx="10"/>
          </p:nvPr>
        </p:nvPicPr>
        <p:blipFill rotWithShape="1">
          <a:blip r:embed="rId4"/>
          <a:srcRect/>
          <a:stretch/>
        </p:blipFill>
        <p:spPr>
          <a:xfrm>
            <a:off x="6091619" y="1293876"/>
            <a:ext cx="6100381" cy="4270248"/>
          </a:xfrm>
        </p:spPr>
      </p:pic>
      <p:sp>
        <p:nvSpPr>
          <p:cNvPr id="4" name="Title 3">
            <a:extLst>
              <a:ext uri="{FF2B5EF4-FFF2-40B4-BE49-F238E27FC236}">
                <a16:creationId xmlns:a16="http://schemas.microsoft.com/office/drawing/2014/main" id="{44F177CA-B47C-DF21-EB47-15C9F5A59040}"/>
              </a:ext>
            </a:extLst>
          </p:cNvPr>
          <p:cNvSpPr>
            <a:spLocks noGrp="1"/>
          </p:cNvSpPr>
          <p:nvPr>
            <p:ph type="title"/>
          </p:nvPr>
        </p:nvSpPr>
        <p:spPr/>
        <p:txBody>
          <a:bodyPr anchor="b"/>
          <a:lstStyle/>
          <a:p>
            <a:r>
              <a:rPr lang="en-US" dirty="0"/>
              <a:t>Experimental data</a:t>
            </a:r>
          </a:p>
        </p:txBody>
      </p:sp>
    </p:spTree>
    <p:extLst>
      <p:ext uri="{BB962C8B-B14F-4D97-AF65-F5344CB8AC3E}">
        <p14:creationId xmlns:p14="http://schemas.microsoft.com/office/powerpoint/2010/main" val="3123012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0DF47-8842-B45B-F45B-FA4595C799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79503-B5C6-FD46-3F72-87660893EFF2}"/>
              </a:ext>
            </a:extLst>
          </p:cNvPr>
          <p:cNvSpPr>
            <a:spLocks noGrp="1"/>
          </p:cNvSpPr>
          <p:nvPr>
            <p:ph type="title"/>
          </p:nvPr>
        </p:nvSpPr>
        <p:spPr/>
        <p:txBody>
          <a:bodyPr anchor="b"/>
          <a:lstStyle/>
          <a:p>
            <a:r>
              <a:rPr lang="en-US" dirty="0"/>
              <a:t>Kinematics cuts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8261A2A-9B3A-7582-7424-4FEA8F3322A3}"/>
                  </a:ext>
                </a:extLst>
              </p:cNvPr>
              <p:cNvSpPr>
                <a:spLocks noGrp="1"/>
              </p:cNvSpPr>
              <p:nvPr>
                <p:ph type="body" sz="half" idx="2"/>
              </p:nvPr>
            </p:nvSpPr>
            <p:spPr>
              <a:xfrm>
                <a:off x="318589" y="1524001"/>
                <a:ext cx="5539170" cy="4595234"/>
              </a:xfrm>
            </p:spPr>
            <p:txBody>
              <a:bodyPr>
                <a:normAutofit/>
              </a:bodyPr>
              <a:lstStyle/>
              <a:p>
                <a:pPr marL="342900" indent="-342900">
                  <a:buFont typeface="Arial" panose="020B0604020202020204" pitchFamily="34" charset="0"/>
                  <a:buChar char="•"/>
                </a:pPr>
                <a:r>
                  <a:rPr lang="en-US" b="0" dirty="0"/>
                  <a:t>Charge conservation cut and transverse momentum cut: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=0</m:t>
                    </m:r>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m:rPr>
                            <m:sty m:val="p"/>
                          </m:rPr>
                          <a:rPr lang="en-US" b="0" i="0" smtClean="0">
                            <a:latin typeface="Cambria Math" panose="02040503050406030204" pitchFamily="18" charset="0"/>
                          </a:rPr>
                          <m:t>T</m:t>
                        </m:r>
                        <m:r>
                          <a:rPr lang="en-US" b="0" i="1" smtClean="0">
                            <a:latin typeface="Cambria Math" panose="02040503050406030204" pitchFamily="18" charset="0"/>
                          </a:rPr>
                          <m:t>,</m:t>
                        </m:r>
                        <m:r>
                          <a:rPr lang="en-US" b="0" i="1" smtClean="0">
                            <a:latin typeface="Cambria Math" panose="02040503050406030204" pitchFamily="18" charset="0"/>
                          </a:rPr>
                          <m:t>𝑒</m:t>
                        </m:r>
                      </m:sub>
                    </m:sSub>
                    <m:r>
                      <a:rPr lang="en-US" b="0" i="1" smtClean="0">
                        <a:latin typeface="Cambria Math" panose="02040503050406030204" pitchFamily="18" charset="0"/>
                      </a:rPr>
                      <m:t>&gt;7 </m:t>
                    </m:r>
                    <m:r>
                      <m:rPr>
                        <m:sty m:val="p"/>
                      </m:rPr>
                      <a:rPr lang="en-US" b="0" i="0" smtClean="0">
                        <a:latin typeface="Cambria Math" panose="02040503050406030204" pitchFamily="18" charset="0"/>
                      </a:rPr>
                      <m:t>GeV</m:t>
                    </m:r>
                  </m:oMath>
                </a14:m>
                <a:r>
                  <a:rPr lang="en-US" b="0"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𝑝</m:t>
                        </m:r>
                      </m:e>
                      <m:sub>
                        <m:r>
                          <m:rPr>
                            <m:sty m:val="p"/>
                          </m:rPr>
                          <a:rPr lang="en-US" b="0">
                            <a:latin typeface="Cambria Math" panose="02040503050406030204" pitchFamily="18" charset="0"/>
                          </a:rPr>
                          <m:t>T</m:t>
                        </m:r>
                        <m:r>
                          <a:rPr lang="en-US" b="0" i="1">
                            <a:latin typeface="Cambria Math" panose="02040503050406030204" pitchFamily="18" charset="0"/>
                          </a:rPr>
                          <m:t>,</m:t>
                        </m:r>
                        <m:r>
                          <a:rPr lang="en-US" b="0" i="1" smtClean="0">
                            <a:latin typeface="Cambria Math" panose="02040503050406030204" pitchFamily="18" charset="0"/>
                          </a:rPr>
                          <m:t>𝜇</m:t>
                        </m:r>
                      </m:sub>
                    </m:sSub>
                    <m:r>
                      <a:rPr lang="en-US" b="0" i="1">
                        <a:latin typeface="Cambria Math" panose="02040503050406030204" pitchFamily="18" charset="0"/>
                      </a:rPr>
                      <m:t>&gt;</m:t>
                    </m:r>
                    <m:r>
                      <a:rPr lang="en-US" b="0" i="1" smtClean="0">
                        <a:latin typeface="Cambria Math" panose="02040503050406030204" pitchFamily="18" charset="0"/>
                      </a:rPr>
                      <m:t>5</m:t>
                    </m:r>
                    <m:r>
                      <a:rPr lang="en-US" b="0" i="1">
                        <a:latin typeface="Cambria Math" panose="02040503050406030204" pitchFamily="18" charset="0"/>
                      </a:rPr>
                      <m:t> </m:t>
                    </m:r>
                    <m:r>
                      <m:rPr>
                        <m:sty m:val="p"/>
                      </m:rPr>
                      <a:rPr lang="en-US" b="0">
                        <a:latin typeface="Cambria Math" panose="02040503050406030204" pitchFamily="18" charset="0"/>
                      </a:rPr>
                      <m:t>GeV</m:t>
                    </m:r>
                  </m:oMath>
                </a14:m>
                <a:endParaRPr lang="en-US" b="0" dirty="0"/>
              </a:p>
            </p:txBody>
          </p:sp>
        </mc:Choice>
        <mc:Fallback xmlns="">
          <p:sp>
            <p:nvSpPr>
              <p:cNvPr id="3" name="Text Placeholder 2">
                <a:extLst>
                  <a:ext uri="{FF2B5EF4-FFF2-40B4-BE49-F238E27FC236}">
                    <a16:creationId xmlns:a16="http://schemas.microsoft.com/office/drawing/2014/main" id="{B8261A2A-9B3A-7582-7424-4FEA8F3322A3}"/>
                  </a:ext>
                </a:extLst>
              </p:cNvPr>
              <p:cNvSpPr>
                <a:spLocks noGrp="1" noRot="1" noChangeAspect="1" noMove="1" noResize="1" noEditPoints="1" noAdjustHandles="1" noChangeArrowheads="1" noChangeShapeType="1" noTextEdit="1"/>
              </p:cNvSpPr>
              <p:nvPr>
                <p:ph type="body" sz="half" idx="2"/>
              </p:nvPr>
            </p:nvSpPr>
            <p:spPr>
              <a:xfrm>
                <a:off x="318589" y="1524001"/>
                <a:ext cx="5539170" cy="4595234"/>
              </a:xfrm>
              <a:blipFill>
                <a:blip r:embed="rId2"/>
                <a:stretch>
                  <a:fillRect l="-2283" t="-3315"/>
                </a:stretch>
              </a:blipFill>
            </p:spPr>
            <p:txBody>
              <a:bodyPr/>
              <a:lstStyle/>
              <a:p>
                <a:r>
                  <a:rPr lang="en-US">
                    <a:noFill/>
                  </a:rPr>
                  <a:t> </a:t>
                </a:r>
              </a:p>
            </p:txBody>
          </p:sp>
        </mc:Fallback>
      </mc:AlternateContent>
    </p:spTree>
    <p:extLst>
      <p:ext uri="{BB962C8B-B14F-4D97-AF65-F5344CB8AC3E}">
        <p14:creationId xmlns:p14="http://schemas.microsoft.com/office/powerpoint/2010/main" val="3518358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017E1-A827-EEBF-1CEB-269D3852C9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645B09-9594-BB1D-5BDF-37740E3A9A7D}"/>
              </a:ext>
            </a:extLst>
          </p:cNvPr>
          <p:cNvSpPr>
            <a:spLocks noGrp="1"/>
          </p:cNvSpPr>
          <p:nvPr>
            <p:ph type="title"/>
          </p:nvPr>
        </p:nvSpPr>
        <p:spPr/>
        <p:txBody>
          <a:bodyPr anchor="b"/>
          <a:lstStyle/>
          <a:p>
            <a:r>
              <a:rPr lang="en-US" dirty="0"/>
              <a:t>Kinematics cuts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D4A79668-D0A1-111A-1BA7-A615B0236A26}"/>
                  </a:ext>
                </a:extLst>
              </p:cNvPr>
              <p:cNvSpPr>
                <a:spLocks noGrp="1"/>
              </p:cNvSpPr>
              <p:nvPr>
                <p:ph type="body" sz="half" idx="2"/>
              </p:nvPr>
            </p:nvSpPr>
            <p:spPr>
              <a:xfrm>
                <a:off x="318589" y="1524001"/>
                <a:ext cx="5539170" cy="4595234"/>
              </a:xfrm>
            </p:spPr>
            <p:txBody>
              <a:bodyPr>
                <a:normAutofit/>
              </a:bodyPr>
              <a:lstStyle/>
              <a:p>
                <a:pPr marL="342900" indent="-342900">
                  <a:buFont typeface="Arial" panose="020B0604020202020204" pitchFamily="34" charset="0"/>
                  <a:buChar char="•"/>
                </a:pPr>
                <a:r>
                  <a:rPr lang="en-US" b="0" dirty="0"/>
                  <a:t>Charge conservation cut and transverse momentum cut: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=0</m:t>
                    </m:r>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m:rPr>
                            <m:sty m:val="p"/>
                          </m:rPr>
                          <a:rPr lang="en-US" b="0" i="0" smtClean="0">
                            <a:latin typeface="Cambria Math" panose="02040503050406030204" pitchFamily="18" charset="0"/>
                          </a:rPr>
                          <m:t>T</m:t>
                        </m:r>
                        <m:r>
                          <a:rPr lang="en-US" b="0" i="1" smtClean="0">
                            <a:latin typeface="Cambria Math" panose="02040503050406030204" pitchFamily="18" charset="0"/>
                          </a:rPr>
                          <m:t>,</m:t>
                        </m:r>
                        <m:r>
                          <a:rPr lang="en-US" b="0" i="1" smtClean="0">
                            <a:latin typeface="Cambria Math" panose="02040503050406030204" pitchFamily="18" charset="0"/>
                          </a:rPr>
                          <m:t>𝑒</m:t>
                        </m:r>
                      </m:sub>
                    </m:sSub>
                    <m:r>
                      <a:rPr lang="en-US" b="0" i="1" smtClean="0">
                        <a:latin typeface="Cambria Math" panose="02040503050406030204" pitchFamily="18" charset="0"/>
                      </a:rPr>
                      <m:t>&gt;7 </m:t>
                    </m:r>
                    <m:r>
                      <m:rPr>
                        <m:sty m:val="p"/>
                      </m:rPr>
                      <a:rPr lang="en-US" b="0" i="0" smtClean="0">
                        <a:latin typeface="Cambria Math" panose="02040503050406030204" pitchFamily="18" charset="0"/>
                      </a:rPr>
                      <m:t>GeV</m:t>
                    </m:r>
                  </m:oMath>
                </a14:m>
                <a:r>
                  <a:rPr lang="en-US" b="0"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𝑝</m:t>
                        </m:r>
                      </m:e>
                      <m:sub>
                        <m:r>
                          <m:rPr>
                            <m:sty m:val="p"/>
                          </m:rPr>
                          <a:rPr lang="en-US" b="0">
                            <a:latin typeface="Cambria Math" panose="02040503050406030204" pitchFamily="18" charset="0"/>
                          </a:rPr>
                          <m:t>T</m:t>
                        </m:r>
                        <m:r>
                          <a:rPr lang="en-US" b="0" i="1">
                            <a:latin typeface="Cambria Math" panose="02040503050406030204" pitchFamily="18" charset="0"/>
                          </a:rPr>
                          <m:t>,</m:t>
                        </m:r>
                        <m:r>
                          <a:rPr lang="en-US" b="0" i="1" smtClean="0">
                            <a:latin typeface="Cambria Math" panose="02040503050406030204" pitchFamily="18" charset="0"/>
                          </a:rPr>
                          <m:t>𝜇</m:t>
                        </m:r>
                      </m:sub>
                    </m:sSub>
                    <m:r>
                      <a:rPr lang="en-US" b="0" i="1">
                        <a:latin typeface="Cambria Math" panose="02040503050406030204" pitchFamily="18" charset="0"/>
                      </a:rPr>
                      <m:t>&gt;</m:t>
                    </m:r>
                    <m:r>
                      <a:rPr lang="en-US" b="0" i="1" smtClean="0">
                        <a:latin typeface="Cambria Math" panose="02040503050406030204" pitchFamily="18" charset="0"/>
                      </a:rPr>
                      <m:t>5</m:t>
                    </m:r>
                    <m:r>
                      <a:rPr lang="en-US" b="0" i="1">
                        <a:latin typeface="Cambria Math" panose="02040503050406030204" pitchFamily="18" charset="0"/>
                      </a:rPr>
                      <m:t> </m:t>
                    </m:r>
                    <m:r>
                      <m:rPr>
                        <m:sty m:val="p"/>
                      </m:rPr>
                      <a:rPr lang="en-US" b="0">
                        <a:latin typeface="Cambria Math" panose="02040503050406030204" pitchFamily="18" charset="0"/>
                      </a:rPr>
                      <m:t>GeV</m:t>
                    </m:r>
                  </m:oMath>
                </a14:m>
                <a:endParaRPr lang="en-US" b="0" dirty="0"/>
              </a:p>
              <a:p>
                <a:pPr marL="342900" indent="-342900">
                  <a:buFont typeface="Arial" panose="020B0604020202020204" pitchFamily="34" charset="0"/>
                  <a:buChar char="•"/>
                </a:pPr>
                <a:r>
                  <a:rPr lang="en-US" b="0" dirty="0"/>
                  <a:t>Remove </a:t>
                </a:r>
                <a14:m>
                  <m:oMath xmlns:m="http://schemas.openxmlformats.org/officeDocument/2006/math">
                    <m:r>
                      <a:rPr lang="en-US" b="0" i="1" smtClean="0">
                        <a:latin typeface="Cambria Math" panose="02040503050406030204" pitchFamily="18" charset="0"/>
                      </a:rPr>
                      <m:t>90</m:t>
                    </m:r>
                  </m:oMath>
                </a14:m>
                <a:r>
                  <a:rPr lang="en-US" b="0" dirty="0"/>
                  <a:t>-</a:t>
                </a:r>
                <a14:m>
                  <m:oMath xmlns:m="http://schemas.openxmlformats.org/officeDocument/2006/math">
                    <m:r>
                      <a:rPr lang="en-US" b="0" i="1" dirty="0" smtClean="0">
                        <a:latin typeface="Cambria Math" panose="02040503050406030204" pitchFamily="18" charset="0"/>
                      </a:rPr>
                      <m:t>95%</m:t>
                    </m:r>
                  </m:oMath>
                </a14:m>
                <a:r>
                  <a:rPr lang="en-US" b="0" dirty="0"/>
                  <a:t> of </a:t>
                </a:r>
                <a14:m>
                  <m:oMath xmlns:m="http://schemas.openxmlformats.org/officeDocument/2006/math">
                    <m:r>
                      <a:rPr lang="en-US" b="0" i="1">
                        <a:latin typeface="Cambria Math" panose="02040503050406030204" pitchFamily="18" charset="0"/>
                      </a:rPr>
                      <m:t>𝑍</m:t>
                    </m:r>
                    <m:r>
                      <a:rPr lang="en-US" b="0" i="1">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𝛾</m:t>
                        </m:r>
                      </m:e>
                      <m:sup>
                        <m:r>
                          <a:rPr lang="en-US" b="0" i="1">
                            <a:latin typeface="Cambria Math" panose="02040503050406030204" pitchFamily="18" charset="0"/>
                          </a:rPr>
                          <m:t>∗</m:t>
                        </m:r>
                      </m:sup>
                    </m:sSup>
                    <m:r>
                      <a:rPr lang="en-US" b="0" i="1">
                        <a:latin typeface="Cambria Math" panose="02040503050406030204" pitchFamily="18" charset="0"/>
                      </a:rPr>
                      <m:t>+</m:t>
                    </m:r>
                    <m:r>
                      <a:rPr lang="en-US" b="0" i="1">
                        <a:latin typeface="Cambria Math" panose="02040503050406030204" pitchFamily="18" charset="0"/>
                      </a:rPr>
                      <m:t>𝑋</m:t>
                    </m:r>
                  </m:oMath>
                </a14:m>
                <a:r>
                  <a:rPr lang="en-US" b="0" dirty="0"/>
                  <a:t> and </a:t>
                </a:r>
                <a14:m>
                  <m:oMath xmlns:m="http://schemas.openxmlformats.org/officeDocument/2006/math">
                    <m:r>
                      <a:rPr lang="en-US" b="0" i="1">
                        <a:latin typeface="Cambria Math" panose="02040503050406030204" pitchFamily="18" charset="0"/>
                      </a:rPr>
                      <m:t>𝑡</m:t>
                    </m:r>
                    <m:acc>
                      <m:accPr>
                        <m:chr m:val="̅"/>
                        <m:ctrlPr>
                          <a:rPr lang="en-US" b="0" i="1">
                            <a:latin typeface="Cambria Math" panose="02040503050406030204" pitchFamily="18" charset="0"/>
                          </a:rPr>
                        </m:ctrlPr>
                      </m:accPr>
                      <m:e>
                        <m:r>
                          <a:rPr lang="en-US" b="0" i="1">
                            <a:latin typeface="Cambria Math" panose="02040503050406030204" pitchFamily="18" charset="0"/>
                          </a:rPr>
                          <m:t>𝑡</m:t>
                        </m:r>
                      </m:e>
                    </m:acc>
                  </m:oMath>
                </a14:m>
                <a:r>
                  <a:rPr lang="en-US" b="0" dirty="0"/>
                  <a:t>, </a:t>
                </a:r>
                <a14:m>
                  <m:oMath xmlns:m="http://schemas.openxmlformats.org/officeDocument/2006/math">
                    <m:r>
                      <a:rPr lang="en-US" b="0" i="1" smtClean="0">
                        <a:latin typeface="Cambria Math" panose="02040503050406030204" pitchFamily="18" charset="0"/>
                      </a:rPr>
                      <m:t>20</m:t>
                    </m:r>
                  </m:oMath>
                </a14:m>
                <a:r>
                  <a:rPr lang="en-US" b="0" dirty="0"/>
                  <a:t>-</a:t>
                </a:r>
                <a14:m>
                  <m:oMath xmlns:m="http://schemas.openxmlformats.org/officeDocument/2006/math">
                    <m:r>
                      <a:rPr lang="en-US" b="0" i="1" dirty="0" smtClean="0">
                        <a:latin typeface="Cambria Math" panose="02040503050406030204" pitchFamily="18" charset="0"/>
                      </a:rPr>
                      <m:t>30</m:t>
                    </m:r>
                    <m:r>
                      <a:rPr lang="en-US" b="0" i="1" dirty="0">
                        <a:latin typeface="Cambria Math" panose="02040503050406030204" pitchFamily="18" charset="0"/>
                      </a:rPr>
                      <m:t>%</m:t>
                    </m:r>
                  </m:oMath>
                </a14:m>
                <a:r>
                  <a:rPr lang="en-US" b="0" dirty="0"/>
                  <a:t> of irreducible </a:t>
                </a:r>
                <a14:m>
                  <m:oMath xmlns:m="http://schemas.openxmlformats.org/officeDocument/2006/math">
                    <m:r>
                      <a:rPr lang="en-US" b="0" i="1" smtClean="0">
                        <a:latin typeface="Cambria Math" panose="02040503050406030204" pitchFamily="18" charset="0"/>
                      </a:rPr>
                      <m:t>𝑍𝑍</m:t>
                    </m:r>
                  </m:oMath>
                </a14:m>
                <a:r>
                  <a:rPr lang="en-US" b="0" dirty="0"/>
                  <a:t> background. </a:t>
                </a:r>
                <a14:m>
                  <m:oMath xmlns:m="http://schemas.openxmlformats.org/officeDocument/2006/math">
                    <m:r>
                      <a:rPr lang="en-US" b="0" i="1" dirty="0" smtClean="0">
                        <a:latin typeface="Cambria Math" panose="02040503050406030204" pitchFamily="18" charset="0"/>
                      </a:rPr>
                      <m:t>9</m:t>
                    </m:r>
                    <m:r>
                      <a:rPr lang="en-US" b="0" i="1">
                        <a:latin typeface="Cambria Math" panose="02040503050406030204" pitchFamily="18" charset="0"/>
                      </a:rPr>
                      <m:t>5%</m:t>
                    </m:r>
                  </m:oMath>
                </a14:m>
                <a:r>
                  <a:rPr lang="en-US" b="0" dirty="0"/>
                  <a:t> of the signal still remain</a:t>
                </a:r>
              </a:p>
            </p:txBody>
          </p:sp>
        </mc:Choice>
        <mc:Fallback>
          <p:sp>
            <p:nvSpPr>
              <p:cNvPr id="3" name="Text Placeholder 2">
                <a:extLst>
                  <a:ext uri="{FF2B5EF4-FFF2-40B4-BE49-F238E27FC236}">
                    <a16:creationId xmlns:a16="http://schemas.microsoft.com/office/drawing/2014/main" id="{D4A79668-D0A1-111A-1BA7-A615B0236A26}"/>
                  </a:ext>
                </a:extLst>
              </p:cNvPr>
              <p:cNvSpPr>
                <a:spLocks noGrp="1" noRot="1" noChangeAspect="1" noMove="1" noResize="1" noEditPoints="1" noAdjustHandles="1" noChangeArrowheads="1" noChangeShapeType="1" noTextEdit="1"/>
              </p:cNvSpPr>
              <p:nvPr>
                <p:ph type="body" sz="half" idx="2"/>
              </p:nvPr>
            </p:nvSpPr>
            <p:spPr>
              <a:xfrm>
                <a:off x="318589" y="1524001"/>
                <a:ext cx="5539170" cy="4595234"/>
              </a:xfrm>
              <a:blipFill>
                <a:blip r:embed="rId2"/>
                <a:stretch>
                  <a:fillRect l="-2283" t="-3315" r="-1370"/>
                </a:stretch>
              </a:blipFill>
            </p:spPr>
            <p:txBody>
              <a:bodyPr/>
              <a:lstStyle/>
              <a:p>
                <a:r>
                  <a:rPr lang="en-US">
                    <a:noFill/>
                  </a:rPr>
                  <a:t> </a:t>
                </a:r>
              </a:p>
            </p:txBody>
          </p:sp>
        </mc:Fallback>
      </mc:AlternateContent>
    </p:spTree>
    <p:extLst>
      <p:ext uri="{BB962C8B-B14F-4D97-AF65-F5344CB8AC3E}">
        <p14:creationId xmlns:p14="http://schemas.microsoft.com/office/powerpoint/2010/main" val="332795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CBC0-D841-DD2E-B3A7-F7B1318F15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603D8-28E7-DF16-33B6-C7A27530240D}"/>
              </a:ext>
            </a:extLst>
          </p:cNvPr>
          <p:cNvSpPr>
            <a:spLocks noGrp="1"/>
          </p:cNvSpPr>
          <p:nvPr>
            <p:ph type="title"/>
          </p:nvPr>
        </p:nvSpPr>
        <p:spPr/>
        <p:txBody>
          <a:bodyPr anchor="b"/>
          <a:lstStyle/>
          <a:p>
            <a:r>
              <a:rPr lang="en-US" dirty="0"/>
              <a:t>The Standard Model</a:t>
            </a:r>
          </a:p>
        </p:txBody>
      </p:sp>
      <p:sp>
        <p:nvSpPr>
          <p:cNvPr id="3" name="Text Placeholder 2">
            <a:extLst>
              <a:ext uri="{FF2B5EF4-FFF2-40B4-BE49-F238E27FC236}">
                <a16:creationId xmlns:a16="http://schemas.microsoft.com/office/drawing/2014/main" id="{6C0C682E-8ABE-6684-2278-D6AFA5EC1020}"/>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Describe particles and phenomenon in terms of interactions between fundamental fields.</a:t>
            </a:r>
          </a:p>
          <a:p>
            <a:pPr marL="342900" indent="-342900">
              <a:buFont typeface="Arial" panose="020B0604020202020204" pitchFamily="34" charset="0"/>
              <a:buChar char="•"/>
            </a:pPr>
            <a:r>
              <a:rPr lang="en-US" b="0" dirty="0"/>
              <a:t>Success in explaining three of the four fundamental forces.</a:t>
            </a:r>
          </a:p>
        </p:txBody>
      </p:sp>
      <p:pic>
        <p:nvPicPr>
          <p:cNvPr id="6" name="Picture Placeholder 5">
            <a:extLst>
              <a:ext uri="{FF2B5EF4-FFF2-40B4-BE49-F238E27FC236}">
                <a16:creationId xmlns:a16="http://schemas.microsoft.com/office/drawing/2014/main" id="{D89131DA-40A3-4A6F-4C49-3637655CE6D4}"/>
              </a:ext>
            </a:extLst>
          </p:cNvPr>
          <p:cNvPicPr>
            <a:picLocks noGrp="1" noChangeAspect="1"/>
          </p:cNvPicPr>
          <p:nvPr>
            <p:ph type="pic" sz="quarter" idx="10"/>
          </p:nvPr>
        </p:nvPicPr>
        <p:blipFill rotWithShape="1">
          <a:blip r:embed="rId2"/>
          <a:srcRect/>
          <a:stretch/>
        </p:blipFill>
        <p:spPr>
          <a:xfrm>
            <a:off x="6096000" y="511105"/>
            <a:ext cx="6099048" cy="5835789"/>
          </a:xfrm>
        </p:spPr>
      </p:pic>
    </p:spTree>
    <p:extLst>
      <p:ext uri="{BB962C8B-B14F-4D97-AF65-F5344CB8AC3E}">
        <p14:creationId xmlns:p14="http://schemas.microsoft.com/office/powerpoint/2010/main" val="1621593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49D6F-BB70-AF4F-0663-A668CC23AD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4D9642-AD45-36B0-209B-120E3EE35ADF}"/>
              </a:ext>
            </a:extLst>
          </p:cNvPr>
          <p:cNvSpPr>
            <a:spLocks noGrp="1"/>
          </p:cNvSpPr>
          <p:nvPr>
            <p:ph type="title"/>
          </p:nvPr>
        </p:nvSpPr>
        <p:spPr/>
        <p:txBody>
          <a:bodyPr anchor="b"/>
          <a:lstStyle/>
          <a:p>
            <a:r>
              <a:rPr lang="en-US" dirty="0"/>
              <a:t>Kinematics cuts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C53A7FB-955A-4308-3549-6C9B9E6C3A2E}"/>
                  </a:ext>
                </a:extLst>
              </p:cNvPr>
              <p:cNvSpPr>
                <a:spLocks noGrp="1"/>
              </p:cNvSpPr>
              <p:nvPr>
                <p:ph type="body" sz="half" idx="2"/>
              </p:nvPr>
            </p:nvSpPr>
            <p:spPr>
              <a:xfrm>
                <a:off x="318589" y="1524001"/>
                <a:ext cx="5539170" cy="4595234"/>
              </a:xfrm>
            </p:spPr>
            <p:txBody>
              <a:bodyPr>
                <a:normAutofit/>
              </a:bodyPr>
              <a:lstStyle/>
              <a:p>
                <a:pPr marL="342900" indent="-342900">
                  <a:buFont typeface="Arial" panose="020B0604020202020204" pitchFamily="34" charset="0"/>
                  <a:buChar char="•"/>
                </a:pPr>
                <a:r>
                  <a:rPr lang="en-US" b="0" dirty="0"/>
                  <a:t>Charge conservation cut and transverse momentum cut: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=0</m:t>
                    </m:r>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m:rPr>
                            <m:sty m:val="p"/>
                          </m:rPr>
                          <a:rPr lang="en-US" b="0" i="0" smtClean="0">
                            <a:latin typeface="Cambria Math" panose="02040503050406030204" pitchFamily="18" charset="0"/>
                          </a:rPr>
                          <m:t>T</m:t>
                        </m:r>
                        <m:r>
                          <a:rPr lang="en-US" b="0" i="1" smtClean="0">
                            <a:latin typeface="Cambria Math" panose="02040503050406030204" pitchFamily="18" charset="0"/>
                          </a:rPr>
                          <m:t>,</m:t>
                        </m:r>
                        <m:r>
                          <a:rPr lang="en-US" b="0" i="1" smtClean="0">
                            <a:latin typeface="Cambria Math" panose="02040503050406030204" pitchFamily="18" charset="0"/>
                          </a:rPr>
                          <m:t>𝑒</m:t>
                        </m:r>
                      </m:sub>
                    </m:sSub>
                    <m:r>
                      <a:rPr lang="en-US" b="0" i="1" smtClean="0">
                        <a:latin typeface="Cambria Math" panose="02040503050406030204" pitchFamily="18" charset="0"/>
                      </a:rPr>
                      <m:t>&gt;7 </m:t>
                    </m:r>
                    <m:r>
                      <m:rPr>
                        <m:sty m:val="p"/>
                      </m:rPr>
                      <a:rPr lang="en-US" b="0" i="0" smtClean="0">
                        <a:latin typeface="Cambria Math" panose="02040503050406030204" pitchFamily="18" charset="0"/>
                      </a:rPr>
                      <m:t>GeV</m:t>
                    </m:r>
                  </m:oMath>
                </a14:m>
                <a:r>
                  <a:rPr lang="en-US" b="0"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𝑝</m:t>
                        </m:r>
                      </m:e>
                      <m:sub>
                        <m:r>
                          <m:rPr>
                            <m:sty m:val="p"/>
                          </m:rPr>
                          <a:rPr lang="en-US" b="0">
                            <a:latin typeface="Cambria Math" panose="02040503050406030204" pitchFamily="18" charset="0"/>
                          </a:rPr>
                          <m:t>T</m:t>
                        </m:r>
                        <m:r>
                          <a:rPr lang="en-US" b="0" i="1">
                            <a:latin typeface="Cambria Math" panose="02040503050406030204" pitchFamily="18" charset="0"/>
                          </a:rPr>
                          <m:t>,</m:t>
                        </m:r>
                        <m:r>
                          <a:rPr lang="en-US" b="0" i="1" smtClean="0">
                            <a:latin typeface="Cambria Math" panose="02040503050406030204" pitchFamily="18" charset="0"/>
                          </a:rPr>
                          <m:t>𝜇</m:t>
                        </m:r>
                      </m:sub>
                    </m:sSub>
                    <m:r>
                      <a:rPr lang="en-US" b="0" i="1">
                        <a:latin typeface="Cambria Math" panose="02040503050406030204" pitchFamily="18" charset="0"/>
                      </a:rPr>
                      <m:t>&gt;</m:t>
                    </m:r>
                    <m:r>
                      <a:rPr lang="en-US" b="0" i="1" smtClean="0">
                        <a:latin typeface="Cambria Math" panose="02040503050406030204" pitchFamily="18" charset="0"/>
                      </a:rPr>
                      <m:t>5</m:t>
                    </m:r>
                    <m:r>
                      <a:rPr lang="en-US" b="0" i="1">
                        <a:latin typeface="Cambria Math" panose="02040503050406030204" pitchFamily="18" charset="0"/>
                      </a:rPr>
                      <m:t> </m:t>
                    </m:r>
                    <m:r>
                      <m:rPr>
                        <m:sty m:val="p"/>
                      </m:rPr>
                      <a:rPr lang="en-US" b="0">
                        <a:latin typeface="Cambria Math" panose="02040503050406030204" pitchFamily="18" charset="0"/>
                      </a:rPr>
                      <m:t>GeV</m:t>
                    </m:r>
                  </m:oMath>
                </a14:m>
                <a:endParaRPr lang="en-US" b="0" dirty="0"/>
              </a:p>
              <a:p>
                <a:pPr marL="342900" indent="-342900">
                  <a:buFont typeface="Arial" panose="020B0604020202020204" pitchFamily="34" charset="0"/>
                  <a:buChar char="•"/>
                </a:pPr>
                <a:r>
                  <a:rPr lang="en-US" b="0" dirty="0"/>
                  <a:t>Remove </a:t>
                </a:r>
                <a14:m>
                  <m:oMath xmlns:m="http://schemas.openxmlformats.org/officeDocument/2006/math">
                    <m:r>
                      <a:rPr lang="en-US" b="0" i="1" smtClean="0">
                        <a:latin typeface="Cambria Math" panose="02040503050406030204" pitchFamily="18" charset="0"/>
                      </a:rPr>
                      <m:t>90</m:t>
                    </m:r>
                  </m:oMath>
                </a14:m>
                <a:r>
                  <a:rPr lang="en-US" b="0" dirty="0"/>
                  <a:t>-</a:t>
                </a:r>
                <a14:m>
                  <m:oMath xmlns:m="http://schemas.openxmlformats.org/officeDocument/2006/math">
                    <m:r>
                      <a:rPr lang="en-US" b="0" i="1" dirty="0" smtClean="0">
                        <a:latin typeface="Cambria Math" panose="02040503050406030204" pitchFamily="18" charset="0"/>
                      </a:rPr>
                      <m:t>95%</m:t>
                    </m:r>
                  </m:oMath>
                </a14:m>
                <a:r>
                  <a:rPr lang="en-US" b="0" dirty="0"/>
                  <a:t> of </a:t>
                </a:r>
                <a14:m>
                  <m:oMath xmlns:m="http://schemas.openxmlformats.org/officeDocument/2006/math">
                    <m:r>
                      <a:rPr lang="en-US" b="0" i="1">
                        <a:latin typeface="Cambria Math" panose="02040503050406030204" pitchFamily="18" charset="0"/>
                      </a:rPr>
                      <m:t>𝑍</m:t>
                    </m:r>
                    <m:r>
                      <a:rPr lang="en-US" b="0" i="1">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𝛾</m:t>
                        </m:r>
                      </m:e>
                      <m:sup>
                        <m:r>
                          <a:rPr lang="en-US" b="0" i="1">
                            <a:latin typeface="Cambria Math" panose="02040503050406030204" pitchFamily="18" charset="0"/>
                          </a:rPr>
                          <m:t>∗</m:t>
                        </m:r>
                      </m:sup>
                    </m:sSup>
                    <m:r>
                      <a:rPr lang="en-US" b="0" i="1">
                        <a:latin typeface="Cambria Math" panose="02040503050406030204" pitchFamily="18" charset="0"/>
                      </a:rPr>
                      <m:t>+</m:t>
                    </m:r>
                    <m:r>
                      <a:rPr lang="en-US" b="0" i="1">
                        <a:latin typeface="Cambria Math" panose="02040503050406030204" pitchFamily="18" charset="0"/>
                      </a:rPr>
                      <m:t>𝑋</m:t>
                    </m:r>
                  </m:oMath>
                </a14:m>
                <a:r>
                  <a:rPr lang="en-US" b="0" dirty="0"/>
                  <a:t> and </a:t>
                </a:r>
                <a14:m>
                  <m:oMath xmlns:m="http://schemas.openxmlformats.org/officeDocument/2006/math">
                    <m:r>
                      <a:rPr lang="en-US" b="0" i="1">
                        <a:latin typeface="Cambria Math" panose="02040503050406030204" pitchFamily="18" charset="0"/>
                      </a:rPr>
                      <m:t>𝑡</m:t>
                    </m:r>
                    <m:acc>
                      <m:accPr>
                        <m:chr m:val="̅"/>
                        <m:ctrlPr>
                          <a:rPr lang="en-US" b="0" i="1">
                            <a:latin typeface="Cambria Math" panose="02040503050406030204" pitchFamily="18" charset="0"/>
                          </a:rPr>
                        </m:ctrlPr>
                      </m:accPr>
                      <m:e>
                        <m:r>
                          <a:rPr lang="en-US" b="0" i="1">
                            <a:latin typeface="Cambria Math" panose="02040503050406030204" pitchFamily="18" charset="0"/>
                          </a:rPr>
                          <m:t>𝑡</m:t>
                        </m:r>
                      </m:e>
                    </m:acc>
                  </m:oMath>
                </a14:m>
                <a:r>
                  <a:rPr lang="en-US" b="0" dirty="0"/>
                  <a:t>, </a:t>
                </a:r>
                <a14:m>
                  <m:oMath xmlns:m="http://schemas.openxmlformats.org/officeDocument/2006/math">
                    <m:r>
                      <a:rPr lang="en-US" b="0" i="1" smtClean="0">
                        <a:latin typeface="Cambria Math" panose="02040503050406030204" pitchFamily="18" charset="0"/>
                      </a:rPr>
                      <m:t>20</m:t>
                    </m:r>
                  </m:oMath>
                </a14:m>
                <a:r>
                  <a:rPr lang="en-US" b="0" dirty="0"/>
                  <a:t>-</a:t>
                </a:r>
                <a14:m>
                  <m:oMath xmlns:m="http://schemas.openxmlformats.org/officeDocument/2006/math">
                    <m:r>
                      <a:rPr lang="en-US" b="0" i="1" dirty="0" smtClean="0">
                        <a:latin typeface="Cambria Math" panose="02040503050406030204" pitchFamily="18" charset="0"/>
                      </a:rPr>
                      <m:t>30</m:t>
                    </m:r>
                    <m:r>
                      <a:rPr lang="en-US" b="0" i="1" dirty="0">
                        <a:latin typeface="Cambria Math" panose="02040503050406030204" pitchFamily="18" charset="0"/>
                      </a:rPr>
                      <m:t>%</m:t>
                    </m:r>
                  </m:oMath>
                </a14:m>
                <a:r>
                  <a:rPr lang="en-US" b="0" dirty="0"/>
                  <a:t> of irreducible </a:t>
                </a:r>
                <a14:m>
                  <m:oMath xmlns:m="http://schemas.openxmlformats.org/officeDocument/2006/math">
                    <m:r>
                      <a:rPr lang="en-US" b="0" i="1" smtClean="0">
                        <a:latin typeface="Cambria Math" panose="02040503050406030204" pitchFamily="18" charset="0"/>
                      </a:rPr>
                      <m:t>𝑍𝑍</m:t>
                    </m:r>
                  </m:oMath>
                </a14:m>
                <a:r>
                  <a:rPr lang="en-US" b="0" dirty="0"/>
                  <a:t> background. </a:t>
                </a:r>
                <a14:m>
                  <m:oMath xmlns:m="http://schemas.openxmlformats.org/officeDocument/2006/math">
                    <m:r>
                      <a:rPr lang="en-US" b="0" i="1" dirty="0" smtClean="0">
                        <a:latin typeface="Cambria Math" panose="02040503050406030204" pitchFamily="18" charset="0"/>
                      </a:rPr>
                      <m:t>9</m:t>
                    </m:r>
                    <m:r>
                      <a:rPr lang="en-US" b="0" i="1">
                        <a:latin typeface="Cambria Math" panose="02040503050406030204" pitchFamily="18" charset="0"/>
                      </a:rPr>
                      <m:t>5%</m:t>
                    </m:r>
                  </m:oMath>
                </a14:m>
                <a:r>
                  <a:rPr lang="en-US" b="0" dirty="0"/>
                  <a:t> of the signal still remain</a:t>
                </a:r>
              </a:p>
              <a:p>
                <a:pPr marL="342900" indent="-342900">
                  <a:buFont typeface="Arial" panose="020B0604020202020204" pitchFamily="34" charset="0"/>
                  <a:buChar char="•"/>
                </a:pPr>
                <a:r>
                  <a:rPr lang="en-US" b="0" dirty="0"/>
                  <a:t>Pair into lepton-antileptons pairs, each of these are assumed to be the product of </a:t>
                </a:r>
                <a14:m>
                  <m:oMath xmlns:m="http://schemas.openxmlformats.org/officeDocument/2006/math">
                    <m:r>
                      <a:rPr lang="en-US" b="0" i="1" smtClean="0">
                        <a:latin typeface="Cambria Math" panose="02040503050406030204" pitchFamily="18" charset="0"/>
                      </a:rPr>
                      <m:t>𝑍</m:t>
                    </m:r>
                  </m:oMath>
                </a14:m>
                <a:r>
                  <a:rPr lang="en-US" b="0" dirty="0"/>
                  <a:t> decay.</a:t>
                </a:r>
              </a:p>
            </p:txBody>
          </p:sp>
        </mc:Choice>
        <mc:Fallback>
          <p:sp>
            <p:nvSpPr>
              <p:cNvPr id="3" name="Text Placeholder 2">
                <a:extLst>
                  <a:ext uri="{FF2B5EF4-FFF2-40B4-BE49-F238E27FC236}">
                    <a16:creationId xmlns:a16="http://schemas.microsoft.com/office/drawing/2014/main" id="{4C53A7FB-955A-4308-3549-6C9B9E6C3A2E}"/>
                  </a:ext>
                </a:extLst>
              </p:cNvPr>
              <p:cNvSpPr>
                <a:spLocks noGrp="1" noRot="1" noChangeAspect="1" noMove="1" noResize="1" noEditPoints="1" noAdjustHandles="1" noChangeArrowheads="1" noChangeShapeType="1" noTextEdit="1"/>
              </p:cNvSpPr>
              <p:nvPr>
                <p:ph type="body" sz="half" idx="2"/>
              </p:nvPr>
            </p:nvSpPr>
            <p:spPr>
              <a:xfrm>
                <a:off x="318589" y="1524001"/>
                <a:ext cx="5539170" cy="4595234"/>
              </a:xfrm>
              <a:blipFill>
                <a:blip r:embed="rId2"/>
                <a:stretch>
                  <a:fillRect l="-2283" t="-3315" r="-1370"/>
                </a:stretch>
              </a:blipFill>
            </p:spPr>
            <p:txBody>
              <a:bodyPr/>
              <a:lstStyle/>
              <a:p>
                <a:r>
                  <a:rPr lang="en-US">
                    <a:noFill/>
                  </a:rPr>
                  <a:t> </a:t>
                </a:r>
              </a:p>
            </p:txBody>
          </p:sp>
        </mc:Fallback>
      </mc:AlternateContent>
    </p:spTree>
    <p:extLst>
      <p:ext uri="{BB962C8B-B14F-4D97-AF65-F5344CB8AC3E}">
        <p14:creationId xmlns:p14="http://schemas.microsoft.com/office/powerpoint/2010/main" val="2891067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357F0-10AC-09E8-7780-3BA9160969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CDCE73-0310-F23E-1691-33713B26642F}"/>
              </a:ext>
            </a:extLst>
          </p:cNvPr>
          <p:cNvSpPr>
            <a:spLocks noGrp="1"/>
          </p:cNvSpPr>
          <p:nvPr>
            <p:ph type="title"/>
          </p:nvPr>
        </p:nvSpPr>
        <p:spPr/>
        <p:txBody>
          <a:bodyPr anchor="b"/>
          <a:lstStyle/>
          <a:p>
            <a:r>
              <a:rPr lang="en-US" dirty="0"/>
              <a:t>Kinematics cuts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729C3376-084B-55BD-BD73-EE5BC93DD9DE}"/>
                  </a:ext>
                </a:extLst>
              </p:cNvPr>
              <p:cNvSpPr>
                <a:spLocks noGrp="1"/>
              </p:cNvSpPr>
              <p:nvPr>
                <p:ph type="body" sz="half" idx="2"/>
              </p:nvPr>
            </p:nvSpPr>
            <p:spPr>
              <a:xfrm>
                <a:off x="318589" y="1524001"/>
                <a:ext cx="5539170" cy="4595234"/>
              </a:xfrm>
            </p:spPr>
            <p:txBody>
              <a:bodyPr>
                <a:normAutofit/>
              </a:bodyPr>
              <a:lstStyle/>
              <a:p>
                <a:pPr marL="342900" indent="-342900">
                  <a:buFont typeface="Arial" panose="020B0604020202020204" pitchFamily="34" charset="0"/>
                  <a:buChar char="•"/>
                </a:pPr>
                <a:r>
                  <a:rPr lang="en-US" b="0" dirty="0"/>
                  <a:t>Charge conservation cut and transverse momentum cut: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=0</m:t>
                    </m:r>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m:rPr>
                            <m:sty m:val="p"/>
                          </m:rPr>
                          <a:rPr lang="en-US" b="0" i="0" smtClean="0">
                            <a:latin typeface="Cambria Math" panose="02040503050406030204" pitchFamily="18" charset="0"/>
                          </a:rPr>
                          <m:t>T</m:t>
                        </m:r>
                        <m:r>
                          <a:rPr lang="en-US" b="0" i="1" smtClean="0">
                            <a:latin typeface="Cambria Math" panose="02040503050406030204" pitchFamily="18" charset="0"/>
                          </a:rPr>
                          <m:t>,</m:t>
                        </m:r>
                        <m:r>
                          <a:rPr lang="en-US" b="0" i="1" smtClean="0">
                            <a:latin typeface="Cambria Math" panose="02040503050406030204" pitchFamily="18" charset="0"/>
                          </a:rPr>
                          <m:t>𝑒</m:t>
                        </m:r>
                      </m:sub>
                    </m:sSub>
                    <m:r>
                      <a:rPr lang="en-US" b="0" i="1" smtClean="0">
                        <a:latin typeface="Cambria Math" panose="02040503050406030204" pitchFamily="18" charset="0"/>
                      </a:rPr>
                      <m:t>&gt;7 </m:t>
                    </m:r>
                    <m:r>
                      <m:rPr>
                        <m:sty m:val="p"/>
                      </m:rPr>
                      <a:rPr lang="en-US" b="0" i="0" smtClean="0">
                        <a:latin typeface="Cambria Math" panose="02040503050406030204" pitchFamily="18" charset="0"/>
                      </a:rPr>
                      <m:t>GeV</m:t>
                    </m:r>
                  </m:oMath>
                </a14:m>
                <a:r>
                  <a:rPr lang="en-US" b="0"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𝑝</m:t>
                        </m:r>
                      </m:e>
                      <m:sub>
                        <m:r>
                          <m:rPr>
                            <m:sty m:val="p"/>
                          </m:rPr>
                          <a:rPr lang="en-US" b="0">
                            <a:latin typeface="Cambria Math" panose="02040503050406030204" pitchFamily="18" charset="0"/>
                          </a:rPr>
                          <m:t>T</m:t>
                        </m:r>
                        <m:r>
                          <a:rPr lang="en-US" b="0" i="1">
                            <a:latin typeface="Cambria Math" panose="02040503050406030204" pitchFamily="18" charset="0"/>
                          </a:rPr>
                          <m:t>,</m:t>
                        </m:r>
                        <m:r>
                          <a:rPr lang="en-US" b="0" i="1" smtClean="0">
                            <a:latin typeface="Cambria Math" panose="02040503050406030204" pitchFamily="18" charset="0"/>
                          </a:rPr>
                          <m:t>𝜇</m:t>
                        </m:r>
                      </m:sub>
                    </m:sSub>
                    <m:r>
                      <a:rPr lang="en-US" b="0" i="1">
                        <a:latin typeface="Cambria Math" panose="02040503050406030204" pitchFamily="18" charset="0"/>
                      </a:rPr>
                      <m:t>&gt;</m:t>
                    </m:r>
                    <m:r>
                      <a:rPr lang="en-US" b="0" i="1" smtClean="0">
                        <a:latin typeface="Cambria Math" panose="02040503050406030204" pitchFamily="18" charset="0"/>
                      </a:rPr>
                      <m:t>5</m:t>
                    </m:r>
                    <m:r>
                      <a:rPr lang="en-US" b="0" i="1">
                        <a:latin typeface="Cambria Math" panose="02040503050406030204" pitchFamily="18" charset="0"/>
                      </a:rPr>
                      <m:t> </m:t>
                    </m:r>
                    <m:r>
                      <m:rPr>
                        <m:sty m:val="p"/>
                      </m:rPr>
                      <a:rPr lang="en-US" b="0">
                        <a:latin typeface="Cambria Math" panose="02040503050406030204" pitchFamily="18" charset="0"/>
                      </a:rPr>
                      <m:t>GeV</m:t>
                    </m:r>
                  </m:oMath>
                </a14:m>
                <a:endParaRPr lang="en-US" b="0" dirty="0"/>
              </a:p>
              <a:p>
                <a:pPr marL="342900" indent="-342900">
                  <a:buFont typeface="Arial" panose="020B0604020202020204" pitchFamily="34" charset="0"/>
                  <a:buChar char="•"/>
                </a:pPr>
                <a:r>
                  <a:rPr lang="en-US" b="0" dirty="0"/>
                  <a:t>Remove </a:t>
                </a:r>
                <a14:m>
                  <m:oMath xmlns:m="http://schemas.openxmlformats.org/officeDocument/2006/math">
                    <m:r>
                      <a:rPr lang="en-US" b="0" i="1" smtClean="0">
                        <a:latin typeface="Cambria Math" panose="02040503050406030204" pitchFamily="18" charset="0"/>
                      </a:rPr>
                      <m:t>90</m:t>
                    </m:r>
                  </m:oMath>
                </a14:m>
                <a:r>
                  <a:rPr lang="en-US" b="0" dirty="0"/>
                  <a:t>-</a:t>
                </a:r>
                <a14:m>
                  <m:oMath xmlns:m="http://schemas.openxmlformats.org/officeDocument/2006/math">
                    <m:r>
                      <a:rPr lang="en-US" b="0" i="1" dirty="0" smtClean="0">
                        <a:latin typeface="Cambria Math" panose="02040503050406030204" pitchFamily="18" charset="0"/>
                      </a:rPr>
                      <m:t>95%</m:t>
                    </m:r>
                  </m:oMath>
                </a14:m>
                <a:r>
                  <a:rPr lang="en-US" b="0" dirty="0"/>
                  <a:t> of </a:t>
                </a:r>
                <a14:m>
                  <m:oMath xmlns:m="http://schemas.openxmlformats.org/officeDocument/2006/math">
                    <m:r>
                      <a:rPr lang="en-US" b="0" i="1">
                        <a:latin typeface="Cambria Math" panose="02040503050406030204" pitchFamily="18" charset="0"/>
                      </a:rPr>
                      <m:t>𝑍</m:t>
                    </m:r>
                    <m:r>
                      <a:rPr lang="en-US" b="0" i="1">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𝛾</m:t>
                        </m:r>
                      </m:e>
                      <m:sup>
                        <m:r>
                          <a:rPr lang="en-US" b="0" i="1">
                            <a:latin typeface="Cambria Math" panose="02040503050406030204" pitchFamily="18" charset="0"/>
                          </a:rPr>
                          <m:t>∗</m:t>
                        </m:r>
                      </m:sup>
                    </m:sSup>
                    <m:r>
                      <a:rPr lang="en-US" b="0" i="1">
                        <a:latin typeface="Cambria Math" panose="02040503050406030204" pitchFamily="18" charset="0"/>
                      </a:rPr>
                      <m:t>+</m:t>
                    </m:r>
                    <m:r>
                      <a:rPr lang="en-US" b="0" i="1">
                        <a:latin typeface="Cambria Math" panose="02040503050406030204" pitchFamily="18" charset="0"/>
                      </a:rPr>
                      <m:t>𝑋</m:t>
                    </m:r>
                  </m:oMath>
                </a14:m>
                <a:r>
                  <a:rPr lang="en-US" b="0" dirty="0"/>
                  <a:t> and </a:t>
                </a:r>
                <a14:m>
                  <m:oMath xmlns:m="http://schemas.openxmlformats.org/officeDocument/2006/math">
                    <m:r>
                      <a:rPr lang="en-US" b="0" i="1">
                        <a:latin typeface="Cambria Math" panose="02040503050406030204" pitchFamily="18" charset="0"/>
                      </a:rPr>
                      <m:t>𝑡</m:t>
                    </m:r>
                    <m:acc>
                      <m:accPr>
                        <m:chr m:val="̅"/>
                        <m:ctrlPr>
                          <a:rPr lang="en-US" b="0" i="1">
                            <a:latin typeface="Cambria Math" panose="02040503050406030204" pitchFamily="18" charset="0"/>
                          </a:rPr>
                        </m:ctrlPr>
                      </m:accPr>
                      <m:e>
                        <m:r>
                          <a:rPr lang="en-US" b="0" i="1">
                            <a:latin typeface="Cambria Math" panose="02040503050406030204" pitchFamily="18" charset="0"/>
                          </a:rPr>
                          <m:t>𝑡</m:t>
                        </m:r>
                      </m:e>
                    </m:acc>
                  </m:oMath>
                </a14:m>
                <a:r>
                  <a:rPr lang="en-US" b="0" dirty="0"/>
                  <a:t>, </a:t>
                </a:r>
                <a14:m>
                  <m:oMath xmlns:m="http://schemas.openxmlformats.org/officeDocument/2006/math">
                    <m:r>
                      <a:rPr lang="en-US" b="0" i="1" smtClean="0">
                        <a:latin typeface="Cambria Math" panose="02040503050406030204" pitchFamily="18" charset="0"/>
                      </a:rPr>
                      <m:t>20</m:t>
                    </m:r>
                  </m:oMath>
                </a14:m>
                <a:r>
                  <a:rPr lang="en-US" b="0" dirty="0"/>
                  <a:t>-</a:t>
                </a:r>
                <a14:m>
                  <m:oMath xmlns:m="http://schemas.openxmlformats.org/officeDocument/2006/math">
                    <m:r>
                      <a:rPr lang="en-US" b="0" i="1" dirty="0" smtClean="0">
                        <a:latin typeface="Cambria Math" panose="02040503050406030204" pitchFamily="18" charset="0"/>
                      </a:rPr>
                      <m:t>30</m:t>
                    </m:r>
                    <m:r>
                      <a:rPr lang="en-US" b="0" i="1" dirty="0">
                        <a:latin typeface="Cambria Math" panose="02040503050406030204" pitchFamily="18" charset="0"/>
                      </a:rPr>
                      <m:t>%</m:t>
                    </m:r>
                  </m:oMath>
                </a14:m>
                <a:r>
                  <a:rPr lang="en-US" b="0" dirty="0"/>
                  <a:t> of irreducible </a:t>
                </a:r>
                <a14:m>
                  <m:oMath xmlns:m="http://schemas.openxmlformats.org/officeDocument/2006/math">
                    <m:r>
                      <a:rPr lang="en-US" b="0" i="1" smtClean="0">
                        <a:latin typeface="Cambria Math" panose="02040503050406030204" pitchFamily="18" charset="0"/>
                      </a:rPr>
                      <m:t>𝑍𝑍</m:t>
                    </m:r>
                  </m:oMath>
                </a14:m>
                <a:r>
                  <a:rPr lang="en-US" b="0" dirty="0"/>
                  <a:t> background. </a:t>
                </a:r>
                <a14:m>
                  <m:oMath xmlns:m="http://schemas.openxmlformats.org/officeDocument/2006/math">
                    <m:r>
                      <a:rPr lang="en-US" b="0" i="1" dirty="0" smtClean="0">
                        <a:latin typeface="Cambria Math" panose="02040503050406030204" pitchFamily="18" charset="0"/>
                      </a:rPr>
                      <m:t>9</m:t>
                    </m:r>
                    <m:r>
                      <a:rPr lang="en-US" b="0" i="1">
                        <a:latin typeface="Cambria Math" panose="02040503050406030204" pitchFamily="18" charset="0"/>
                      </a:rPr>
                      <m:t>5%</m:t>
                    </m:r>
                  </m:oMath>
                </a14:m>
                <a:r>
                  <a:rPr lang="en-US" b="0" dirty="0"/>
                  <a:t> of the signal still remain</a:t>
                </a:r>
              </a:p>
              <a:p>
                <a:pPr marL="342900" indent="-342900">
                  <a:buFont typeface="Arial" panose="020B0604020202020204" pitchFamily="34" charset="0"/>
                  <a:buChar char="•"/>
                </a:pPr>
                <a:r>
                  <a:rPr lang="en-US" b="0" dirty="0"/>
                  <a:t>Pair into lepton-antileptons pairs, each of these are assumed to be the product of </a:t>
                </a:r>
                <a14:m>
                  <m:oMath xmlns:m="http://schemas.openxmlformats.org/officeDocument/2006/math">
                    <m:r>
                      <a:rPr lang="en-US" b="0" i="1" smtClean="0">
                        <a:latin typeface="Cambria Math" panose="02040503050406030204" pitchFamily="18" charset="0"/>
                      </a:rPr>
                      <m:t>𝑍</m:t>
                    </m:r>
                  </m:oMath>
                </a14:m>
                <a:r>
                  <a:rPr lang="en-US" b="0" dirty="0"/>
                  <a:t> decay.</a:t>
                </a:r>
              </a:p>
              <a:p>
                <a:pPr marL="342900" indent="-342900">
                  <a:buFont typeface="Arial" panose="020B0604020202020204" pitchFamily="34" charset="0"/>
                  <a:buChar char="•"/>
                </a:pPr>
                <a:r>
                  <a:rPr lang="en-US" b="0" dirty="0"/>
                  <a:t>Require the invariant mass of the lighter </a:t>
                </a:r>
                <a14:m>
                  <m:oMath xmlns:m="http://schemas.openxmlformats.org/officeDocument/2006/math">
                    <m:r>
                      <a:rPr lang="en-US" b="0" i="1" smtClean="0">
                        <a:latin typeface="Cambria Math" panose="02040503050406030204" pitchFamily="18" charset="0"/>
                      </a:rPr>
                      <m:t>𝑍</m:t>
                    </m:r>
                  </m:oMath>
                </a14:m>
                <a:r>
                  <a:rPr lang="en-US" b="0" dirty="0"/>
                  <a:t> boson to be within </a:t>
                </a:r>
                <a14:m>
                  <m:oMath xmlns:m="http://schemas.openxmlformats.org/officeDocument/2006/math">
                    <m:r>
                      <a:rPr lang="en-US" b="0" i="1" smtClean="0">
                        <a:latin typeface="Cambria Math" panose="02040503050406030204" pitchFamily="18" charset="0"/>
                      </a:rPr>
                      <m:t>12</m:t>
                    </m:r>
                  </m:oMath>
                </a14:m>
                <a:r>
                  <a:rPr lang="en-US" b="0" dirty="0"/>
                  <a:t>-</a:t>
                </a:r>
                <a14:m>
                  <m:oMath xmlns:m="http://schemas.openxmlformats.org/officeDocument/2006/math">
                    <m:r>
                      <a:rPr lang="en-US" b="0" i="1" dirty="0" smtClean="0">
                        <a:latin typeface="Cambria Math" panose="02040503050406030204" pitchFamily="18" charset="0"/>
                      </a:rPr>
                      <m:t>120 </m:t>
                    </m:r>
                    <m:r>
                      <m:rPr>
                        <m:sty m:val="p"/>
                      </m:rPr>
                      <a:rPr lang="en-US" b="0" i="0" dirty="0" smtClean="0">
                        <a:latin typeface="Cambria Math" panose="02040503050406030204" pitchFamily="18" charset="0"/>
                      </a:rPr>
                      <m:t>GeV</m:t>
                    </m:r>
                  </m:oMath>
                </a14:m>
                <a:r>
                  <a:rPr lang="en-US" b="0" dirty="0"/>
                  <a:t>, and the heavier within </a:t>
                </a:r>
                <a14:m>
                  <m:oMath xmlns:m="http://schemas.openxmlformats.org/officeDocument/2006/math">
                    <m:r>
                      <a:rPr lang="en-US" b="0" i="1" smtClean="0">
                        <a:latin typeface="Cambria Math" panose="02040503050406030204" pitchFamily="18" charset="0"/>
                      </a:rPr>
                      <m:t>40</m:t>
                    </m:r>
                  </m:oMath>
                </a14:m>
                <a:r>
                  <a:rPr lang="en-US" b="0" dirty="0"/>
                  <a:t>-</a:t>
                </a:r>
                <a14:m>
                  <m:oMath xmlns:m="http://schemas.openxmlformats.org/officeDocument/2006/math">
                    <m:r>
                      <a:rPr lang="en-US" b="0" i="1" dirty="0">
                        <a:latin typeface="Cambria Math" panose="02040503050406030204" pitchFamily="18" charset="0"/>
                      </a:rPr>
                      <m:t>120 </m:t>
                    </m:r>
                    <m:r>
                      <m:rPr>
                        <m:sty m:val="p"/>
                      </m:rPr>
                      <a:rPr lang="en-US" b="0" dirty="0">
                        <a:latin typeface="Cambria Math" panose="02040503050406030204" pitchFamily="18" charset="0"/>
                      </a:rPr>
                      <m:t>GeV</m:t>
                    </m:r>
                  </m:oMath>
                </a14:m>
                <a:r>
                  <a:rPr lang="en-US" b="0" dirty="0"/>
                  <a:t>.</a:t>
                </a:r>
              </a:p>
            </p:txBody>
          </p:sp>
        </mc:Choice>
        <mc:Fallback>
          <p:sp>
            <p:nvSpPr>
              <p:cNvPr id="3" name="Text Placeholder 2">
                <a:extLst>
                  <a:ext uri="{FF2B5EF4-FFF2-40B4-BE49-F238E27FC236}">
                    <a16:creationId xmlns:a16="http://schemas.microsoft.com/office/drawing/2014/main" id="{729C3376-084B-55BD-BD73-EE5BC93DD9DE}"/>
                  </a:ext>
                </a:extLst>
              </p:cNvPr>
              <p:cNvSpPr>
                <a:spLocks noGrp="1" noRot="1" noChangeAspect="1" noMove="1" noResize="1" noEditPoints="1" noAdjustHandles="1" noChangeArrowheads="1" noChangeShapeType="1" noTextEdit="1"/>
              </p:cNvSpPr>
              <p:nvPr>
                <p:ph type="body" sz="half" idx="2"/>
              </p:nvPr>
            </p:nvSpPr>
            <p:spPr>
              <a:xfrm>
                <a:off x="318589" y="1524001"/>
                <a:ext cx="5539170" cy="4595234"/>
              </a:xfrm>
              <a:blipFill>
                <a:blip r:embed="rId2"/>
                <a:stretch>
                  <a:fillRect l="-2283" t="-3315" r="-1370"/>
                </a:stretch>
              </a:blipFill>
            </p:spPr>
            <p:txBody>
              <a:bodyPr/>
              <a:lstStyle/>
              <a:p>
                <a:r>
                  <a:rPr lang="en-US">
                    <a:noFill/>
                  </a:rPr>
                  <a:t> </a:t>
                </a:r>
              </a:p>
            </p:txBody>
          </p:sp>
        </mc:Fallback>
      </mc:AlternateContent>
    </p:spTree>
    <p:extLst>
      <p:ext uri="{BB962C8B-B14F-4D97-AF65-F5344CB8AC3E}">
        <p14:creationId xmlns:p14="http://schemas.microsoft.com/office/powerpoint/2010/main" val="2238231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4391C-7662-DFCE-7962-E32CBFC147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335B74-4ECE-BF82-CB79-D88EBAD64EA8}"/>
              </a:ext>
            </a:extLst>
          </p:cNvPr>
          <p:cNvSpPr>
            <a:spLocks noGrp="1"/>
          </p:cNvSpPr>
          <p:nvPr>
            <p:ph type="title"/>
          </p:nvPr>
        </p:nvSpPr>
        <p:spPr/>
        <p:txBody>
          <a:bodyPr anchor="b"/>
          <a:lstStyle/>
          <a:p>
            <a:r>
              <a:rPr lang="en-US" dirty="0"/>
              <a:t>Kinematics cuts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3799CAE6-5F72-8DDD-93F9-DF369908AA4B}"/>
                  </a:ext>
                </a:extLst>
              </p:cNvPr>
              <p:cNvSpPr>
                <a:spLocks noGrp="1"/>
              </p:cNvSpPr>
              <p:nvPr>
                <p:ph type="body" sz="half" idx="2"/>
              </p:nvPr>
            </p:nvSpPr>
            <p:spPr>
              <a:xfrm>
                <a:off x="318589" y="1524001"/>
                <a:ext cx="5539170" cy="4595234"/>
              </a:xfrm>
            </p:spPr>
            <p:txBody>
              <a:bodyPr>
                <a:normAutofit/>
              </a:bodyPr>
              <a:lstStyle/>
              <a:p>
                <a:pPr marL="342900" indent="-342900">
                  <a:buFont typeface="Arial" panose="020B0604020202020204" pitchFamily="34" charset="0"/>
                  <a:buChar char="•"/>
                </a:pPr>
                <a:r>
                  <a:rPr lang="en-US" b="0" dirty="0"/>
                  <a:t>Charge conservation cut and transverse momentum cut: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=0</m:t>
                    </m:r>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m:rPr>
                            <m:sty m:val="p"/>
                          </m:rPr>
                          <a:rPr lang="en-US" b="0" i="0" smtClean="0">
                            <a:latin typeface="Cambria Math" panose="02040503050406030204" pitchFamily="18" charset="0"/>
                          </a:rPr>
                          <m:t>T</m:t>
                        </m:r>
                        <m:r>
                          <a:rPr lang="en-US" b="0" i="1" smtClean="0">
                            <a:latin typeface="Cambria Math" panose="02040503050406030204" pitchFamily="18" charset="0"/>
                          </a:rPr>
                          <m:t>,</m:t>
                        </m:r>
                        <m:r>
                          <a:rPr lang="en-US" b="0" i="1" smtClean="0">
                            <a:latin typeface="Cambria Math" panose="02040503050406030204" pitchFamily="18" charset="0"/>
                          </a:rPr>
                          <m:t>𝑒</m:t>
                        </m:r>
                      </m:sub>
                    </m:sSub>
                    <m:r>
                      <a:rPr lang="en-US" b="0" i="1" smtClean="0">
                        <a:latin typeface="Cambria Math" panose="02040503050406030204" pitchFamily="18" charset="0"/>
                      </a:rPr>
                      <m:t>&gt;7 </m:t>
                    </m:r>
                    <m:r>
                      <m:rPr>
                        <m:sty m:val="p"/>
                      </m:rPr>
                      <a:rPr lang="en-US" b="0" i="0" smtClean="0">
                        <a:latin typeface="Cambria Math" panose="02040503050406030204" pitchFamily="18" charset="0"/>
                      </a:rPr>
                      <m:t>GeV</m:t>
                    </m:r>
                  </m:oMath>
                </a14:m>
                <a:r>
                  <a:rPr lang="en-US" b="0"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𝑝</m:t>
                        </m:r>
                      </m:e>
                      <m:sub>
                        <m:r>
                          <m:rPr>
                            <m:sty m:val="p"/>
                          </m:rPr>
                          <a:rPr lang="en-US" b="0">
                            <a:latin typeface="Cambria Math" panose="02040503050406030204" pitchFamily="18" charset="0"/>
                          </a:rPr>
                          <m:t>T</m:t>
                        </m:r>
                        <m:r>
                          <a:rPr lang="en-US" b="0" i="1">
                            <a:latin typeface="Cambria Math" panose="02040503050406030204" pitchFamily="18" charset="0"/>
                          </a:rPr>
                          <m:t>,</m:t>
                        </m:r>
                        <m:r>
                          <a:rPr lang="en-US" b="0" i="1" smtClean="0">
                            <a:latin typeface="Cambria Math" panose="02040503050406030204" pitchFamily="18" charset="0"/>
                          </a:rPr>
                          <m:t>𝜇</m:t>
                        </m:r>
                      </m:sub>
                    </m:sSub>
                    <m:r>
                      <a:rPr lang="en-US" b="0" i="1">
                        <a:latin typeface="Cambria Math" panose="02040503050406030204" pitchFamily="18" charset="0"/>
                      </a:rPr>
                      <m:t>&gt;</m:t>
                    </m:r>
                    <m:r>
                      <a:rPr lang="en-US" b="0" i="1" smtClean="0">
                        <a:latin typeface="Cambria Math" panose="02040503050406030204" pitchFamily="18" charset="0"/>
                      </a:rPr>
                      <m:t>5</m:t>
                    </m:r>
                    <m:r>
                      <a:rPr lang="en-US" b="0" i="1">
                        <a:latin typeface="Cambria Math" panose="02040503050406030204" pitchFamily="18" charset="0"/>
                      </a:rPr>
                      <m:t> </m:t>
                    </m:r>
                    <m:r>
                      <m:rPr>
                        <m:sty m:val="p"/>
                      </m:rPr>
                      <a:rPr lang="en-US" b="0">
                        <a:latin typeface="Cambria Math" panose="02040503050406030204" pitchFamily="18" charset="0"/>
                      </a:rPr>
                      <m:t>GeV</m:t>
                    </m:r>
                  </m:oMath>
                </a14:m>
                <a:endParaRPr lang="en-US" b="0" dirty="0"/>
              </a:p>
              <a:p>
                <a:pPr marL="342900" indent="-342900">
                  <a:buFont typeface="Arial" panose="020B0604020202020204" pitchFamily="34" charset="0"/>
                  <a:buChar char="•"/>
                </a:pPr>
                <a:r>
                  <a:rPr lang="en-US" b="0" dirty="0"/>
                  <a:t>Remove </a:t>
                </a:r>
                <a14:m>
                  <m:oMath xmlns:m="http://schemas.openxmlformats.org/officeDocument/2006/math">
                    <m:r>
                      <a:rPr lang="en-US" b="0" i="1" smtClean="0">
                        <a:latin typeface="Cambria Math" panose="02040503050406030204" pitchFamily="18" charset="0"/>
                      </a:rPr>
                      <m:t>90</m:t>
                    </m:r>
                  </m:oMath>
                </a14:m>
                <a:r>
                  <a:rPr lang="en-US" b="0" dirty="0"/>
                  <a:t>-</a:t>
                </a:r>
                <a14:m>
                  <m:oMath xmlns:m="http://schemas.openxmlformats.org/officeDocument/2006/math">
                    <m:r>
                      <a:rPr lang="en-US" b="0" i="1" dirty="0" smtClean="0">
                        <a:latin typeface="Cambria Math" panose="02040503050406030204" pitchFamily="18" charset="0"/>
                      </a:rPr>
                      <m:t>95%</m:t>
                    </m:r>
                  </m:oMath>
                </a14:m>
                <a:r>
                  <a:rPr lang="en-US" b="0" dirty="0"/>
                  <a:t> of </a:t>
                </a:r>
                <a14:m>
                  <m:oMath xmlns:m="http://schemas.openxmlformats.org/officeDocument/2006/math">
                    <m:r>
                      <a:rPr lang="en-US" b="0" i="1">
                        <a:latin typeface="Cambria Math" panose="02040503050406030204" pitchFamily="18" charset="0"/>
                      </a:rPr>
                      <m:t>𝑍</m:t>
                    </m:r>
                    <m:r>
                      <a:rPr lang="en-US" b="0" i="1">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𝛾</m:t>
                        </m:r>
                      </m:e>
                      <m:sup>
                        <m:r>
                          <a:rPr lang="en-US" b="0" i="1">
                            <a:latin typeface="Cambria Math" panose="02040503050406030204" pitchFamily="18" charset="0"/>
                          </a:rPr>
                          <m:t>∗</m:t>
                        </m:r>
                      </m:sup>
                    </m:sSup>
                    <m:r>
                      <a:rPr lang="en-US" b="0" i="1">
                        <a:latin typeface="Cambria Math" panose="02040503050406030204" pitchFamily="18" charset="0"/>
                      </a:rPr>
                      <m:t>+</m:t>
                    </m:r>
                    <m:r>
                      <a:rPr lang="en-US" b="0" i="1">
                        <a:latin typeface="Cambria Math" panose="02040503050406030204" pitchFamily="18" charset="0"/>
                      </a:rPr>
                      <m:t>𝑋</m:t>
                    </m:r>
                  </m:oMath>
                </a14:m>
                <a:r>
                  <a:rPr lang="en-US" b="0" dirty="0"/>
                  <a:t> and </a:t>
                </a:r>
                <a14:m>
                  <m:oMath xmlns:m="http://schemas.openxmlformats.org/officeDocument/2006/math">
                    <m:r>
                      <a:rPr lang="en-US" b="0" i="1">
                        <a:latin typeface="Cambria Math" panose="02040503050406030204" pitchFamily="18" charset="0"/>
                      </a:rPr>
                      <m:t>𝑡</m:t>
                    </m:r>
                    <m:acc>
                      <m:accPr>
                        <m:chr m:val="̅"/>
                        <m:ctrlPr>
                          <a:rPr lang="en-US" b="0" i="1">
                            <a:latin typeface="Cambria Math" panose="02040503050406030204" pitchFamily="18" charset="0"/>
                          </a:rPr>
                        </m:ctrlPr>
                      </m:accPr>
                      <m:e>
                        <m:r>
                          <a:rPr lang="en-US" b="0" i="1">
                            <a:latin typeface="Cambria Math" panose="02040503050406030204" pitchFamily="18" charset="0"/>
                          </a:rPr>
                          <m:t>𝑡</m:t>
                        </m:r>
                      </m:e>
                    </m:acc>
                  </m:oMath>
                </a14:m>
                <a:r>
                  <a:rPr lang="en-US" b="0" dirty="0"/>
                  <a:t>, </a:t>
                </a:r>
                <a14:m>
                  <m:oMath xmlns:m="http://schemas.openxmlformats.org/officeDocument/2006/math">
                    <m:r>
                      <a:rPr lang="en-US" b="0" i="1" smtClean="0">
                        <a:latin typeface="Cambria Math" panose="02040503050406030204" pitchFamily="18" charset="0"/>
                      </a:rPr>
                      <m:t>20</m:t>
                    </m:r>
                  </m:oMath>
                </a14:m>
                <a:r>
                  <a:rPr lang="en-US" b="0" dirty="0"/>
                  <a:t>-</a:t>
                </a:r>
                <a14:m>
                  <m:oMath xmlns:m="http://schemas.openxmlformats.org/officeDocument/2006/math">
                    <m:r>
                      <a:rPr lang="en-US" b="0" i="1" dirty="0" smtClean="0">
                        <a:latin typeface="Cambria Math" panose="02040503050406030204" pitchFamily="18" charset="0"/>
                      </a:rPr>
                      <m:t>30</m:t>
                    </m:r>
                    <m:r>
                      <a:rPr lang="en-US" b="0" i="1" dirty="0">
                        <a:latin typeface="Cambria Math" panose="02040503050406030204" pitchFamily="18" charset="0"/>
                      </a:rPr>
                      <m:t>%</m:t>
                    </m:r>
                  </m:oMath>
                </a14:m>
                <a:r>
                  <a:rPr lang="en-US" b="0" dirty="0"/>
                  <a:t> of irreducible </a:t>
                </a:r>
                <a14:m>
                  <m:oMath xmlns:m="http://schemas.openxmlformats.org/officeDocument/2006/math">
                    <m:r>
                      <a:rPr lang="en-US" b="0" i="1" smtClean="0">
                        <a:latin typeface="Cambria Math" panose="02040503050406030204" pitchFamily="18" charset="0"/>
                      </a:rPr>
                      <m:t>𝑍𝑍</m:t>
                    </m:r>
                  </m:oMath>
                </a14:m>
                <a:r>
                  <a:rPr lang="en-US" b="0" dirty="0"/>
                  <a:t> background. </a:t>
                </a:r>
                <a14:m>
                  <m:oMath xmlns:m="http://schemas.openxmlformats.org/officeDocument/2006/math">
                    <m:r>
                      <a:rPr lang="en-US" b="0" i="1" dirty="0" smtClean="0">
                        <a:latin typeface="Cambria Math" panose="02040503050406030204" pitchFamily="18" charset="0"/>
                      </a:rPr>
                      <m:t>9</m:t>
                    </m:r>
                    <m:r>
                      <a:rPr lang="en-US" b="0" i="1">
                        <a:latin typeface="Cambria Math" panose="02040503050406030204" pitchFamily="18" charset="0"/>
                      </a:rPr>
                      <m:t>5%</m:t>
                    </m:r>
                  </m:oMath>
                </a14:m>
                <a:r>
                  <a:rPr lang="en-US" b="0" dirty="0"/>
                  <a:t> of the signal still remain</a:t>
                </a:r>
              </a:p>
              <a:p>
                <a:pPr marL="342900" indent="-342900">
                  <a:buFont typeface="Arial" panose="020B0604020202020204" pitchFamily="34" charset="0"/>
                  <a:buChar char="•"/>
                </a:pPr>
                <a:r>
                  <a:rPr lang="en-US" b="0" dirty="0"/>
                  <a:t>Pair into lepton-antileptons pairs, each of these are assumed to be the product of </a:t>
                </a:r>
                <a14:m>
                  <m:oMath xmlns:m="http://schemas.openxmlformats.org/officeDocument/2006/math">
                    <m:r>
                      <a:rPr lang="en-US" b="0" i="1" smtClean="0">
                        <a:latin typeface="Cambria Math" panose="02040503050406030204" pitchFamily="18" charset="0"/>
                      </a:rPr>
                      <m:t>𝑍</m:t>
                    </m:r>
                  </m:oMath>
                </a14:m>
                <a:r>
                  <a:rPr lang="en-US" b="0" dirty="0"/>
                  <a:t> decay.</a:t>
                </a:r>
              </a:p>
              <a:p>
                <a:pPr marL="342900" indent="-342900">
                  <a:buFont typeface="Arial" panose="020B0604020202020204" pitchFamily="34" charset="0"/>
                  <a:buChar char="•"/>
                </a:pPr>
                <a:r>
                  <a:rPr lang="en-US" b="0" dirty="0"/>
                  <a:t>Require the invariant mass of the lighter </a:t>
                </a:r>
                <a14:m>
                  <m:oMath xmlns:m="http://schemas.openxmlformats.org/officeDocument/2006/math">
                    <m:r>
                      <a:rPr lang="en-US" b="0" i="1" smtClean="0">
                        <a:latin typeface="Cambria Math" panose="02040503050406030204" pitchFamily="18" charset="0"/>
                      </a:rPr>
                      <m:t>𝑍</m:t>
                    </m:r>
                  </m:oMath>
                </a14:m>
                <a:r>
                  <a:rPr lang="en-US" b="0" dirty="0"/>
                  <a:t> boson to be within </a:t>
                </a:r>
                <a14:m>
                  <m:oMath xmlns:m="http://schemas.openxmlformats.org/officeDocument/2006/math">
                    <m:r>
                      <a:rPr lang="en-US" b="0" i="1" smtClean="0">
                        <a:latin typeface="Cambria Math" panose="02040503050406030204" pitchFamily="18" charset="0"/>
                      </a:rPr>
                      <m:t>12</m:t>
                    </m:r>
                  </m:oMath>
                </a14:m>
                <a:r>
                  <a:rPr lang="en-US" b="0" dirty="0"/>
                  <a:t>-</a:t>
                </a:r>
                <a14:m>
                  <m:oMath xmlns:m="http://schemas.openxmlformats.org/officeDocument/2006/math">
                    <m:r>
                      <a:rPr lang="en-US" b="0" i="1" dirty="0" smtClean="0">
                        <a:latin typeface="Cambria Math" panose="02040503050406030204" pitchFamily="18" charset="0"/>
                      </a:rPr>
                      <m:t>120 </m:t>
                    </m:r>
                    <m:r>
                      <m:rPr>
                        <m:sty m:val="p"/>
                      </m:rPr>
                      <a:rPr lang="en-US" b="0" i="0" dirty="0" smtClean="0">
                        <a:latin typeface="Cambria Math" panose="02040503050406030204" pitchFamily="18" charset="0"/>
                      </a:rPr>
                      <m:t>GeV</m:t>
                    </m:r>
                  </m:oMath>
                </a14:m>
                <a:r>
                  <a:rPr lang="en-US" b="0" dirty="0"/>
                  <a:t>, and the heavier within </a:t>
                </a:r>
                <a14:m>
                  <m:oMath xmlns:m="http://schemas.openxmlformats.org/officeDocument/2006/math">
                    <m:r>
                      <a:rPr lang="en-US" b="0" i="1" smtClean="0">
                        <a:latin typeface="Cambria Math" panose="02040503050406030204" pitchFamily="18" charset="0"/>
                      </a:rPr>
                      <m:t>40</m:t>
                    </m:r>
                  </m:oMath>
                </a14:m>
                <a:r>
                  <a:rPr lang="en-US" b="0" dirty="0"/>
                  <a:t>-</a:t>
                </a:r>
                <a14:m>
                  <m:oMath xmlns:m="http://schemas.openxmlformats.org/officeDocument/2006/math">
                    <m:r>
                      <a:rPr lang="en-US" b="0" i="1" dirty="0">
                        <a:latin typeface="Cambria Math" panose="02040503050406030204" pitchFamily="18" charset="0"/>
                      </a:rPr>
                      <m:t>120 </m:t>
                    </m:r>
                    <m:r>
                      <m:rPr>
                        <m:sty m:val="p"/>
                      </m:rPr>
                      <a:rPr lang="en-US" b="0" dirty="0">
                        <a:latin typeface="Cambria Math" panose="02040503050406030204" pitchFamily="18" charset="0"/>
                      </a:rPr>
                      <m:t>GeV</m:t>
                    </m:r>
                  </m:oMath>
                </a14:m>
                <a:r>
                  <a:rPr lang="en-US" b="0" dirty="0"/>
                  <a:t>.</a:t>
                </a:r>
              </a:p>
              <a:p>
                <a:pPr marL="342900" indent="-342900">
                  <a:buFont typeface="Arial" panose="020B0604020202020204" pitchFamily="34" charset="0"/>
                  <a:buChar char="•"/>
                </a:pPr>
                <a:r>
                  <a:rPr lang="en-US" b="0" dirty="0"/>
                  <a:t>Remove extra </a:t>
                </a:r>
                <a14:m>
                  <m:oMath xmlns:m="http://schemas.openxmlformats.org/officeDocument/2006/math">
                    <m:r>
                      <a:rPr lang="en-US" b="0" i="1" smtClean="0">
                        <a:latin typeface="Cambria Math" panose="02040503050406030204" pitchFamily="18" charset="0"/>
                      </a:rPr>
                      <m:t>25%</m:t>
                    </m:r>
                  </m:oMath>
                </a14:m>
                <a:r>
                  <a:rPr lang="en-US" b="0" dirty="0"/>
                  <a:t> of </a:t>
                </a:r>
                <a14:m>
                  <m:oMath xmlns:m="http://schemas.openxmlformats.org/officeDocument/2006/math">
                    <m:r>
                      <a:rPr lang="en-US" b="0" i="1">
                        <a:latin typeface="Cambria Math" panose="02040503050406030204" pitchFamily="18" charset="0"/>
                      </a:rPr>
                      <m:t>𝑍𝑍</m:t>
                    </m:r>
                  </m:oMath>
                </a14:m>
                <a:r>
                  <a:rPr lang="en-US" b="0" dirty="0"/>
                  <a:t> background, while keeping </a:t>
                </a:r>
                <a14:m>
                  <m:oMath xmlns:m="http://schemas.openxmlformats.org/officeDocument/2006/math">
                    <m:r>
                      <a:rPr lang="en-US" b="0" i="1" dirty="0" smtClean="0">
                        <a:latin typeface="Cambria Math" panose="02040503050406030204" pitchFamily="18" charset="0"/>
                      </a:rPr>
                      <m:t>90</m:t>
                    </m:r>
                    <m:r>
                      <a:rPr lang="en-US" b="0" i="1">
                        <a:latin typeface="Cambria Math" panose="02040503050406030204" pitchFamily="18" charset="0"/>
                      </a:rPr>
                      <m:t>%</m:t>
                    </m:r>
                  </m:oMath>
                </a14:m>
                <a:r>
                  <a:rPr lang="en-US" b="0" dirty="0"/>
                  <a:t> of the signal.</a:t>
                </a:r>
              </a:p>
            </p:txBody>
          </p:sp>
        </mc:Choice>
        <mc:Fallback>
          <p:sp>
            <p:nvSpPr>
              <p:cNvPr id="3" name="Text Placeholder 2">
                <a:extLst>
                  <a:ext uri="{FF2B5EF4-FFF2-40B4-BE49-F238E27FC236}">
                    <a16:creationId xmlns:a16="http://schemas.microsoft.com/office/drawing/2014/main" id="{3799CAE6-5F72-8DDD-93F9-DF369908AA4B}"/>
                  </a:ext>
                </a:extLst>
              </p:cNvPr>
              <p:cNvSpPr>
                <a:spLocks noGrp="1" noRot="1" noChangeAspect="1" noMove="1" noResize="1" noEditPoints="1" noAdjustHandles="1" noChangeArrowheads="1" noChangeShapeType="1" noTextEdit="1"/>
              </p:cNvSpPr>
              <p:nvPr>
                <p:ph type="body" sz="half" idx="2"/>
              </p:nvPr>
            </p:nvSpPr>
            <p:spPr>
              <a:xfrm>
                <a:off x="318589" y="1524001"/>
                <a:ext cx="5539170" cy="4595234"/>
              </a:xfrm>
              <a:blipFill>
                <a:blip r:embed="rId2"/>
                <a:stretch>
                  <a:fillRect l="-2283" t="-3315" r="-1370"/>
                </a:stretch>
              </a:blipFill>
            </p:spPr>
            <p:txBody>
              <a:bodyPr/>
              <a:lstStyle/>
              <a:p>
                <a:r>
                  <a:rPr lang="en-US">
                    <a:noFill/>
                  </a:rPr>
                  <a:t> </a:t>
                </a:r>
              </a:p>
            </p:txBody>
          </p:sp>
        </mc:Fallback>
      </mc:AlternateContent>
    </p:spTree>
    <p:extLst>
      <p:ext uri="{BB962C8B-B14F-4D97-AF65-F5344CB8AC3E}">
        <p14:creationId xmlns:p14="http://schemas.microsoft.com/office/powerpoint/2010/main" val="1408818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6AF3B-4CBB-6F6E-EAD8-ECCCF7F97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0DD2A0-A842-72F0-977E-C9B78BE446E3}"/>
              </a:ext>
            </a:extLst>
          </p:cNvPr>
          <p:cNvSpPr>
            <a:spLocks noGrp="1"/>
          </p:cNvSpPr>
          <p:nvPr>
            <p:ph type="title"/>
          </p:nvPr>
        </p:nvSpPr>
        <p:spPr/>
        <p:txBody>
          <a:bodyPr anchor="b"/>
          <a:lstStyle/>
          <a:p>
            <a:r>
              <a:rPr lang="en-US" dirty="0"/>
              <a:t>Kinematics cuts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652F4CBD-942F-37CD-E5FE-0251D4289A43}"/>
                  </a:ext>
                </a:extLst>
              </p:cNvPr>
              <p:cNvSpPr>
                <a:spLocks noGrp="1"/>
              </p:cNvSpPr>
              <p:nvPr>
                <p:ph type="body" sz="half" idx="2"/>
              </p:nvPr>
            </p:nvSpPr>
            <p:spPr>
              <a:xfrm>
                <a:off x="318589" y="1524001"/>
                <a:ext cx="5539170" cy="4595234"/>
              </a:xfrm>
            </p:spPr>
            <p:txBody>
              <a:bodyPr>
                <a:normAutofit/>
              </a:bodyPr>
              <a:lstStyle/>
              <a:p>
                <a:pPr marL="342900" indent="-342900">
                  <a:buFont typeface="Arial" panose="020B0604020202020204" pitchFamily="34" charset="0"/>
                  <a:buChar char="•"/>
                </a:pPr>
                <a:r>
                  <a:rPr lang="en-US" b="0" dirty="0"/>
                  <a:t>Charge conservation cut and transverse momentum cut: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=0</m:t>
                    </m:r>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m:rPr>
                            <m:sty m:val="p"/>
                          </m:rPr>
                          <a:rPr lang="en-US" b="0" i="0" smtClean="0">
                            <a:latin typeface="Cambria Math" panose="02040503050406030204" pitchFamily="18" charset="0"/>
                          </a:rPr>
                          <m:t>T</m:t>
                        </m:r>
                        <m:r>
                          <a:rPr lang="en-US" b="0" i="1" smtClean="0">
                            <a:latin typeface="Cambria Math" panose="02040503050406030204" pitchFamily="18" charset="0"/>
                          </a:rPr>
                          <m:t>,</m:t>
                        </m:r>
                        <m:r>
                          <a:rPr lang="en-US" b="0" i="1" smtClean="0">
                            <a:latin typeface="Cambria Math" panose="02040503050406030204" pitchFamily="18" charset="0"/>
                          </a:rPr>
                          <m:t>𝑒</m:t>
                        </m:r>
                      </m:sub>
                    </m:sSub>
                    <m:r>
                      <a:rPr lang="en-US" b="0" i="1" smtClean="0">
                        <a:latin typeface="Cambria Math" panose="02040503050406030204" pitchFamily="18" charset="0"/>
                      </a:rPr>
                      <m:t>&gt;7 </m:t>
                    </m:r>
                    <m:r>
                      <m:rPr>
                        <m:sty m:val="p"/>
                      </m:rPr>
                      <a:rPr lang="en-US" b="0" i="0" smtClean="0">
                        <a:latin typeface="Cambria Math" panose="02040503050406030204" pitchFamily="18" charset="0"/>
                      </a:rPr>
                      <m:t>GeV</m:t>
                    </m:r>
                  </m:oMath>
                </a14:m>
                <a:r>
                  <a:rPr lang="en-US" b="0"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𝑝</m:t>
                        </m:r>
                      </m:e>
                      <m:sub>
                        <m:r>
                          <m:rPr>
                            <m:sty m:val="p"/>
                          </m:rPr>
                          <a:rPr lang="en-US" b="0">
                            <a:latin typeface="Cambria Math" panose="02040503050406030204" pitchFamily="18" charset="0"/>
                          </a:rPr>
                          <m:t>T</m:t>
                        </m:r>
                        <m:r>
                          <a:rPr lang="en-US" b="0" i="1">
                            <a:latin typeface="Cambria Math" panose="02040503050406030204" pitchFamily="18" charset="0"/>
                          </a:rPr>
                          <m:t>,</m:t>
                        </m:r>
                        <m:r>
                          <a:rPr lang="en-US" b="0" i="1" smtClean="0">
                            <a:latin typeface="Cambria Math" panose="02040503050406030204" pitchFamily="18" charset="0"/>
                          </a:rPr>
                          <m:t>𝜇</m:t>
                        </m:r>
                      </m:sub>
                    </m:sSub>
                    <m:r>
                      <a:rPr lang="en-US" b="0" i="1">
                        <a:latin typeface="Cambria Math" panose="02040503050406030204" pitchFamily="18" charset="0"/>
                      </a:rPr>
                      <m:t>&gt;</m:t>
                    </m:r>
                    <m:r>
                      <a:rPr lang="en-US" b="0" i="1" smtClean="0">
                        <a:latin typeface="Cambria Math" panose="02040503050406030204" pitchFamily="18" charset="0"/>
                      </a:rPr>
                      <m:t>5</m:t>
                    </m:r>
                    <m:r>
                      <a:rPr lang="en-US" b="0" i="1">
                        <a:latin typeface="Cambria Math" panose="02040503050406030204" pitchFamily="18" charset="0"/>
                      </a:rPr>
                      <m:t> </m:t>
                    </m:r>
                    <m:r>
                      <m:rPr>
                        <m:sty m:val="p"/>
                      </m:rPr>
                      <a:rPr lang="en-US" b="0">
                        <a:latin typeface="Cambria Math" panose="02040503050406030204" pitchFamily="18" charset="0"/>
                      </a:rPr>
                      <m:t>GeV</m:t>
                    </m:r>
                  </m:oMath>
                </a14:m>
                <a:endParaRPr lang="en-US" b="0" dirty="0"/>
              </a:p>
              <a:p>
                <a:pPr marL="342900" indent="-342900">
                  <a:buFont typeface="Arial" panose="020B0604020202020204" pitchFamily="34" charset="0"/>
                  <a:buChar char="•"/>
                </a:pPr>
                <a:r>
                  <a:rPr lang="en-US" b="0" dirty="0"/>
                  <a:t>Remove </a:t>
                </a:r>
                <a14:m>
                  <m:oMath xmlns:m="http://schemas.openxmlformats.org/officeDocument/2006/math">
                    <m:r>
                      <a:rPr lang="en-US" b="0" i="1" smtClean="0">
                        <a:latin typeface="Cambria Math" panose="02040503050406030204" pitchFamily="18" charset="0"/>
                      </a:rPr>
                      <m:t>90</m:t>
                    </m:r>
                  </m:oMath>
                </a14:m>
                <a:r>
                  <a:rPr lang="en-US" b="0" dirty="0"/>
                  <a:t>-</a:t>
                </a:r>
                <a14:m>
                  <m:oMath xmlns:m="http://schemas.openxmlformats.org/officeDocument/2006/math">
                    <m:r>
                      <a:rPr lang="en-US" b="0" i="1" dirty="0" smtClean="0">
                        <a:latin typeface="Cambria Math" panose="02040503050406030204" pitchFamily="18" charset="0"/>
                      </a:rPr>
                      <m:t>95%</m:t>
                    </m:r>
                  </m:oMath>
                </a14:m>
                <a:r>
                  <a:rPr lang="en-US" b="0" dirty="0"/>
                  <a:t> of </a:t>
                </a:r>
                <a14:m>
                  <m:oMath xmlns:m="http://schemas.openxmlformats.org/officeDocument/2006/math">
                    <m:r>
                      <a:rPr lang="en-US" b="0" i="1">
                        <a:latin typeface="Cambria Math" panose="02040503050406030204" pitchFamily="18" charset="0"/>
                      </a:rPr>
                      <m:t>𝑍</m:t>
                    </m:r>
                    <m:r>
                      <a:rPr lang="en-US" b="0" i="1">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𝛾</m:t>
                        </m:r>
                      </m:e>
                      <m:sup>
                        <m:r>
                          <a:rPr lang="en-US" b="0" i="1">
                            <a:latin typeface="Cambria Math" panose="02040503050406030204" pitchFamily="18" charset="0"/>
                          </a:rPr>
                          <m:t>∗</m:t>
                        </m:r>
                      </m:sup>
                    </m:sSup>
                    <m:r>
                      <a:rPr lang="en-US" b="0" i="1">
                        <a:latin typeface="Cambria Math" panose="02040503050406030204" pitchFamily="18" charset="0"/>
                      </a:rPr>
                      <m:t>+</m:t>
                    </m:r>
                    <m:r>
                      <a:rPr lang="en-US" b="0" i="1">
                        <a:latin typeface="Cambria Math" panose="02040503050406030204" pitchFamily="18" charset="0"/>
                      </a:rPr>
                      <m:t>𝑋</m:t>
                    </m:r>
                  </m:oMath>
                </a14:m>
                <a:r>
                  <a:rPr lang="en-US" b="0" dirty="0"/>
                  <a:t> and </a:t>
                </a:r>
                <a14:m>
                  <m:oMath xmlns:m="http://schemas.openxmlformats.org/officeDocument/2006/math">
                    <m:r>
                      <a:rPr lang="en-US" b="0" i="1">
                        <a:latin typeface="Cambria Math" panose="02040503050406030204" pitchFamily="18" charset="0"/>
                      </a:rPr>
                      <m:t>𝑡</m:t>
                    </m:r>
                    <m:acc>
                      <m:accPr>
                        <m:chr m:val="̅"/>
                        <m:ctrlPr>
                          <a:rPr lang="en-US" b="0" i="1">
                            <a:latin typeface="Cambria Math" panose="02040503050406030204" pitchFamily="18" charset="0"/>
                          </a:rPr>
                        </m:ctrlPr>
                      </m:accPr>
                      <m:e>
                        <m:r>
                          <a:rPr lang="en-US" b="0" i="1">
                            <a:latin typeface="Cambria Math" panose="02040503050406030204" pitchFamily="18" charset="0"/>
                          </a:rPr>
                          <m:t>𝑡</m:t>
                        </m:r>
                      </m:e>
                    </m:acc>
                  </m:oMath>
                </a14:m>
                <a:r>
                  <a:rPr lang="en-US" b="0" dirty="0"/>
                  <a:t>, </a:t>
                </a:r>
                <a14:m>
                  <m:oMath xmlns:m="http://schemas.openxmlformats.org/officeDocument/2006/math">
                    <m:r>
                      <a:rPr lang="en-US" b="0" i="1" smtClean="0">
                        <a:latin typeface="Cambria Math" panose="02040503050406030204" pitchFamily="18" charset="0"/>
                      </a:rPr>
                      <m:t>20</m:t>
                    </m:r>
                  </m:oMath>
                </a14:m>
                <a:r>
                  <a:rPr lang="en-US" b="0" dirty="0"/>
                  <a:t>-</a:t>
                </a:r>
                <a14:m>
                  <m:oMath xmlns:m="http://schemas.openxmlformats.org/officeDocument/2006/math">
                    <m:r>
                      <a:rPr lang="en-US" b="0" i="1" dirty="0" smtClean="0">
                        <a:latin typeface="Cambria Math" panose="02040503050406030204" pitchFamily="18" charset="0"/>
                      </a:rPr>
                      <m:t>30</m:t>
                    </m:r>
                    <m:r>
                      <a:rPr lang="en-US" b="0" i="1" dirty="0">
                        <a:latin typeface="Cambria Math" panose="02040503050406030204" pitchFamily="18" charset="0"/>
                      </a:rPr>
                      <m:t>%</m:t>
                    </m:r>
                  </m:oMath>
                </a14:m>
                <a:r>
                  <a:rPr lang="en-US" b="0" dirty="0"/>
                  <a:t> of irreducible </a:t>
                </a:r>
                <a14:m>
                  <m:oMath xmlns:m="http://schemas.openxmlformats.org/officeDocument/2006/math">
                    <m:r>
                      <a:rPr lang="en-US" b="0" i="1" smtClean="0">
                        <a:latin typeface="Cambria Math" panose="02040503050406030204" pitchFamily="18" charset="0"/>
                      </a:rPr>
                      <m:t>𝑍𝑍</m:t>
                    </m:r>
                  </m:oMath>
                </a14:m>
                <a:r>
                  <a:rPr lang="en-US" b="0" dirty="0"/>
                  <a:t> background. </a:t>
                </a:r>
                <a14:m>
                  <m:oMath xmlns:m="http://schemas.openxmlformats.org/officeDocument/2006/math">
                    <m:r>
                      <a:rPr lang="en-US" b="0" i="1" dirty="0" smtClean="0">
                        <a:latin typeface="Cambria Math" panose="02040503050406030204" pitchFamily="18" charset="0"/>
                      </a:rPr>
                      <m:t>9</m:t>
                    </m:r>
                    <m:r>
                      <a:rPr lang="en-US" b="0" i="1">
                        <a:latin typeface="Cambria Math" panose="02040503050406030204" pitchFamily="18" charset="0"/>
                      </a:rPr>
                      <m:t>5%</m:t>
                    </m:r>
                  </m:oMath>
                </a14:m>
                <a:r>
                  <a:rPr lang="en-US" b="0" dirty="0"/>
                  <a:t> of the signal still remain</a:t>
                </a:r>
              </a:p>
              <a:p>
                <a:pPr marL="342900" indent="-342900">
                  <a:buFont typeface="Arial" panose="020B0604020202020204" pitchFamily="34" charset="0"/>
                  <a:buChar char="•"/>
                </a:pPr>
                <a:r>
                  <a:rPr lang="en-US" b="0" dirty="0"/>
                  <a:t>Pair into lepton-antileptons pairs, each of these are assumed to be the product of </a:t>
                </a:r>
                <a14:m>
                  <m:oMath xmlns:m="http://schemas.openxmlformats.org/officeDocument/2006/math">
                    <m:r>
                      <a:rPr lang="en-US" b="0" i="1" smtClean="0">
                        <a:latin typeface="Cambria Math" panose="02040503050406030204" pitchFamily="18" charset="0"/>
                      </a:rPr>
                      <m:t>𝑍</m:t>
                    </m:r>
                  </m:oMath>
                </a14:m>
                <a:r>
                  <a:rPr lang="en-US" b="0" dirty="0"/>
                  <a:t> decay.</a:t>
                </a:r>
              </a:p>
              <a:p>
                <a:pPr marL="342900" indent="-342900">
                  <a:buFont typeface="Arial" panose="020B0604020202020204" pitchFamily="34" charset="0"/>
                  <a:buChar char="•"/>
                </a:pPr>
                <a:r>
                  <a:rPr lang="en-US" b="0" dirty="0"/>
                  <a:t>Require the invariant mass of the lighter </a:t>
                </a:r>
                <a14:m>
                  <m:oMath xmlns:m="http://schemas.openxmlformats.org/officeDocument/2006/math">
                    <m:r>
                      <a:rPr lang="en-US" b="0" i="1" smtClean="0">
                        <a:latin typeface="Cambria Math" panose="02040503050406030204" pitchFamily="18" charset="0"/>
                      </a:rPr>
                      <m:t>𝑍</m:t>
                    </m:r>
                  </m:oMath>
                </a14:m>
                <a:r>
                  <a:rPr lang="en-US" b="0" dirty="0"/>
                  <a:t> boson to be within </a:t>
                </a:r>
                <a14:m>
                  <m:oMath xmlns:m="http://schemas.openxmlformats.org/officeDocument/2006/math">
                    <m:r>
                      <a:rPr lang="en-US" b="0" i="1" smtClean="0">
                        <a:latin typeface="Cambria Math" panose="02040503050406030204" pitchFamily="18" charset="0"/>
                      </a:rPr>
                      <m:t>12</m:t>
                    </m:r>
                  </m:oMath>
                </a14:m>
                <a:r>
                  <a:rPr lang="en-US" b="0" dirty="0"/>
                  <a:t>-</a:t>
                </a:r>
                <a14:m>
                  <m:oMath xmlns:m="http://schemas.openxmlformats.org/officeDocument/2006/math">
                    <m:r>
                      <a:rPr lang="en-US" b="0" i="1" dirty="0" smtClean="0">
                        <a:latin typeface="Cambria Math" panose="02040503050406030204" pitchFamily="18" charset="0"/>
                      </a:rPr>
                      <m:t>120 </m:t>
                    </m:r>
                    <m:r>
                      <m:rPr>
                        <m:sty m:val="p"/>
                      </m:rPr>
                      <a:rPr lang="en-US" b="0" i="0" dirty="0" smtClean="0">
                        <a:latin typeface="Cambria Math" panose="02040503050406030204" pitchFamily="18" charset="0"/>
                      </a:rPr>
                      <m:t>GeV</m:t>
                    </m:r>
                  </m:oMath>
                </a14:m>
                <a:r>
                  <a:rPr lang="en-US" b="0" dirty="0"/>
                  <a:t>, and the heavier within </a:t>
                </a:r>
                <a14:m>
                  <m:oMath xmlns:m="http://schemas.openxmlformats.org/officeDocument/2006/math">
                    <m:r>
                      <a:rPr lang="en-US" b="0" i="1" smtClean="0">
                        <a:latin typeface="Cambria Math" panose="02040503050406030204" pitchFamily="18" charset="0"/>
                      </a:rPr>
                      <m:t>40</m:t>
                    </m:r>
                  </m:oMath>
                </a14:m>
                <a:r>
                  <a:rPr lang="en-US" b="0" dirty="0"/>
                  <a:t>-</a:t>
                </a:r>
                <a14:m>
                  <m:oMath xmlns:m="http://schemas.openxmlformats.org/officeDocument/2006/math">
                    <m:r>
                      <a:rPr lang="en-US" b="0" i="1" dirty="0">
                        <a:latin typeface="Cambria Math" panose="02040503050406030204" pitchFamily="18" charset="0"/>
                      </a:rPr>
                      <m:t>120 </m:t>
                    </m:r>
                    <m:r>
                      <m:rPr>
                        <m:sty m:val="p"/>
                      </m:rPr>
                      <a:rPr lang="en-US" b="0" dirty="0">
                        <a:latin typeface="Cambria Math" panose="02040503050406030204" pitchFamily="18" charset="0"/>
                      </a:rPr>
                      <m:t>GeV</m:t>
                    </m:r>
                  </m:oMath>
                </a14:m>
                <a:r>
                  <a:rPr lang="en-US" b="0" dirty="0"/>
                  <a:t>.</a:t>
                </a:r>
              </a:p>
              <a:p>
                <a:pPr marL="342900" indent="-342900">
                  <a:buFont typeface="Arial" panose="020B0604020202020204" pitchFamily="34" charset="0"/>
                  <a:buChar char="•"/>
                </a:pPr>
                <a:r>
                  <a:rPr lang="en-US" b="0" dirty="0"/>
                  <a:t>Remove extra </a:t>
                </a:r>
                <a14:m>
                  <m:oMath xmlns:m="http://schemas.openxmlformats.org/officeDocument/2006/math">
                    <m:r>
                      <a:rPr lang="en-US" b="0" i="1" smtClean="0">
                        <a:latin typeface="Cambria Math" panose="02040503050406030204" pitchFamily="18" charset="0"/>
                      </a:rPr>
                      <m:t>25%</m:t>
                    </m:r>
                  </m:oMath>
                </a14:m>
                <a:r>
                  <a:rPr lang="en-US" b="0" dirty="0"/>
                  <a:t> of </a:t>
                </a:r>
                <a14:m>
                  <m:oMath xmlns:m="http://schemas.openxmlformats.org/officeDocument/2006/math">
                    <m:r>
                      <a:rPr lang="en-US" b="0" i="1">
                        <a:latin typeface="Cambria Math" panose="02040503050406030204" pitchFamily="18" charset="0"/>
                      </a:rPr>
                      <m:t>𝑍𝑍</m:t>
                    </m:r>
                  </m:oMath>
                </a14:m>
                <a:r>
                  <a:rPr lang="en-US" b="0" dirty="0"/>
                  <a:t> background, while keeping </a:t>
                </a:r>
                <a14:m>
                  <m:oMath xmlns:m="http://schemas.openxmlformats.org/officeDocument/2006/math">
                    <m:r>
                      <a:rPr lang="en-US" b="0" i="1" dirty="0" smtClean="0">
                        <a:latin typeface="Cambria Math" panose="02040503050406030204" pitchFamily="18" charset="0"/>
                      </a:rPr>
                      <m:t>90</m:t>
                    </m:r>
                    <m:r>
                      <a:rPr lang="en-US" b="0" i="1">
                        <a:latin typeface="Cambria Math" panose="02040503050406030204" pitchFamily="18" charset="0"/>
                      </a:rPr>
                      <m:t>%</m:t>
                    </m:r>
                  </m:oMath>
                </a14:m>
                <a:r>
                  <a:rPr lang="en-US" b="0" dirty="0"/>
                  <a:t> of the signal.</a:t>
                </a:r>
              </a:p>
            </p:txBody>
          </p:sp>
        </mc:Choice>
        <mc:Fallback>
          <p:sp>
            <p:nvSpPr>
              <p:cNvPr id="3" name="Text Placeholder 2">
                <a:extLst>
                  <a:ext uri="{FF2B5EF4-FFF2-40B4-BE49-F238E27FC236}">
                    <a16:creationId xmlns:a16="http://schemas.microsoft.com/office/drawing/2014/main" id="{652F4CBD-942F-37CD-E5FE-0251D4289A43}"/>
                  </a:ext>
                </a:extLst>
              </p:cNvPr>
              <p:cNvSpPr>
                <a:spLocks noGrp="1" noRot="1" noChangeAspect="1" noMove="1" noResize="1" noEditPoints="1" noAdjustHandles="1" noChangeArrowheads="1" noChangeShapeType="1" noTextEdit="1"/>
              </p:cNvSpPr>
              <p:nvPr>
                <p:ph type="body" sz="half" idx="2"/>
              </p:nvPr>
            </p:nvSpPr>
            <p:spPr>
              <a:xfrm>
                <a:off x="318589" y="1524001"/>
                <a:ext cx="5539170" cy="4595234"/>
              </a:xfrm>
              <a:blipFill>
                <a:blip r:embed="rId3"/>
                <a:stretch>
                  <a:fillRect l="-2283" t="-3315" r="-1370"/>
                </a:stretch>
              </a:blipFill>
            </p:spPr>
            <p:txBody>
              <a:bodyPr/>
              <a:lstStyle/>
              <a:p>
                <a:r>
                  <a:rPr lang="en-US">
                    <a:noFill/>
                  </a:rPr>
                  <a:t> </a:t>
                </a:r>
              </a:p>
            </p:txBody>
          </p:sp>
        </mc:Fallback>
      </mc:AlternateContent>
      <p:pic>
        <p:nvPicPr>
          <p:cNvPr id="6" name="Picture Placeholder 5">
            <a:extLst>
              <a:ext uri="{FF2B5EF4-FFF2-40B4-BE49-F238E27FC236}">
                <a16:creationId xmlns:a16="http://schemas.microsoft.com/office/drawing/2014/main" id="{77DEE958-43DE-F02C-BB05-1CA290D8C076}"/>
              </a:ext>
            </a:extLst>
          </p:cNvPr>
          <p:cNvPicPr>
            <a:picLocks noGrp="1" noChangeAspect="1"/>
          </p:cNvPicPr>
          <p:nvPr>
            <p:ph type="pic" sz="quarter" idx="10"/>
          </p:nvPr>
        </p:nvPicPr>
        <p:blipFill rotWithShape="1">
          <a:blip r:embed="rId4"/>
          <a:srcRect/>
          <a:stretch/>
        </p:blipFill>
        <p:spPr>
          <a:xfrm>
            <a:off x="6096000" y="1294342"/>
            <a:ext cx="6099048" cy="4269315"/>
          </a:xfrm>
        </p:spPr>
      </p:pic>
    </p:spTree>
    <p:extLst>
      <p:ext uri="{BB962C8B-B14F-4D97-AF65-F5344CB8AC3E}">
        <p14:creationId xmlns:p14="http://schemas.microsoft.com/office/powerpoint/2010/main" val="938129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91EC-5024-BA86-6857-2931EEDDD9EE}"/>
              </a:ext>
            </a:extLst>
          </p:cNvPr>
          <p:cNvSpPr>
            <a:spLocks noGrp="1"/>
          </p:cNvSpPr>
          <p:nvPr>
            <p:ph type="title"/>
          </p:nvPr>
        </p:nvSpPr>
        <p:spPr/>
        <p:txBody>
          <a:bodyPr anchor="b"/>
          <a:lstStyle/>
          <a:p>
            <a:r>
              <a:rPr lang="en-US" dirty="0"/>
              <a:t>Machine learning cut</a:t>
            </a:r>
          </a:p>
        </p:txBody>
      </p:sp>
      <p:sp>
        <p:nvSpPr>
          <p:cNvPr id="3" name="Text Placeholder 2">
            <a:extLst>
              <a:ext uri="{FF2B5EF4-FFF2-40B4-BE49-F238E27FC236}">
                <a16:creationId xmlns:a16="http://schemas.microsoft.com/office/drawing/2014/main" id="{18941D49-DFCA-F437-1899-9ECE4A232249}"/>
              </a:ext>
            </a:extLst>
          </p:cNvPr>
          <p:cNvSpPr>
            <a:spLocks noGrp="1"/>
          </p:cNvSpPr>
          <p:nvPr>
            <p:ph type="body" sz="half" idx="2"/>
          </p:nvPr>
        </p:nvSpPr>
        <p:spPr>
          <a:xfrm>
            <a:off x="318589" y="3255576"/>
            <a:ext cx="5539170" cy="2609883"/>
          </a:xfrm>
        </p:spPr>
        <p:txBody>
          <a:bodyPr/>
          <a:lstStyle/>
          <a:p>
            <a:pPr marL="342900" indent="-342900">
              <a:buFont typeface="Arial" panose="020B0604020202020204" pitchFamily="34" charset="0"/>
              <a:buChar char="•"/>
            </a:pPr>
            <a:r>
              <a:rPr lang="en-US" b="0" dirty="0"/>
              <a:t>Graph Convolution Network on a fully-connected graph. Each node represent a lepton.</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3ADB2A2-3E3C-B6D8-8BBE-D7A8155FEC84}"/>
                  </a:ext>
                </a:extLst>
              </p:cNvPr>
              <p:cNvSpPr/>
              <p:nvPr/>
            </p:nvSpPr>
            <p:spPr>
              <a:xfrm>
                <a:off x="323994" y="1420519"/>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5" name="Oval 4">
                <a:extLst>
                  <a:ext uri="{FF2B5EF4-FFF2-40B4-BE49-F238E27FC236}">
                    <a16:creationId xmlns:a16="http://schemas.microsoft.com/office/drawing/2014/main" id="{23ADB2A2-3E3C-B6D8-8BBE-D7A8155FEC84}"/>
                  </a:ext>
                </a:extLst>
              </p:cNvPr>
              <p:cNvSpPr>
                <a:spLocks noRot="1" noChangeAspect="1" noMove="1" noResize="1" noEditPoints="1" noAdjustHandles="1" noChangeArrowheads="1" noChangeShapeType="1" noTextEdit="1"/>
              </p:cNvSpPr>
              <p:nvPr/>
            </p:nvSpPr>
            <p:spPr>
              <a:xfrm>
                <a:off x="323994" y="1420519"/>
                <a:ext cx="374469" cy="374469"/>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1B99C53A-EEBE-6D49-99AD-A07E6E1EAB80}"/>
                  </a:ext>
                </a:extLst>
              </p:cNvPr>
              <p:cNvSpPr/>
              <p:nvPr/>
            </p:nvSpPr>
            <p:spPr>
              <a:xfrm>
                <a:off x="1399503" y="1420519"/>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6" name="Oval 5">
                <a:extLst>
                  <a:ext uri="{FF2B5EF4-FFF2-40B4-BE49-F238E27FC236}">
                    <a16:creationId xmlns:a16="http://schemas.microsoft.com/office/drawing/2014/main" id="{1B99C53A-EEBE-6D49-99AD-A07E6E1EAB80}"/>
                  </a:ext>
                </a:extLst>
              </p:cNvPr>
              <p:cNvSpPr>
                <a:spLocks noRot="1" noChangeAspect="1" noMove="1" noResize="1" noEditPoints="1" noAdjustHandles="1" noChangeArrowheads="1" noChangeShapeType="1" noTextEdit="1"/>
              </p:cNvSpPr>
              <p:nvPr/>
            </p:nvSpPr>
            <p:spPr>
              <a:xfrm>
                <a:off x="1399503" y="1420519"/>
                <a:ext cx="374469" cy="37446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C8F5816B-C76D-A294-7E62-14AF6B7443B6}"/>
                  </a:ext>
                </a:extLst>
              </p:cNvPr>
              <p:cNvSpPr/>
              <p:nvPr/>
            </p:nvSpPr>
            <p:spPr>
              <a:xfrm>
                <a:off x="1399502" y="2372031"/>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7" name="Oval 6">
                <a:extLst>
                  <a:ext uri="{FF2B5EF4-FFF2-40B4-BE49-F238E27FC236}">
                    <a16:creationId xmlns:a16="http://schemas.microsoft.com/office/drawing/2014/main" id="{C8F5816B-C76D-A294-7E62-14AF6B7443B6}"/>
                  </a:ext>
                </a:extLst>
              </p:cNvPr>
              <p:cNvSpPr>
                <a:spLocks noRot="1" noChangeAspect="1" noMove="1" noResize="1" noEditPoints="1" noAdjustHandles="1" noChangeArrowheads="1" noChangeShapeType="1" noTextEdit="1"/>
              </p:cNvSpPr>
              <p:nvPr/>
            </p:nvSpPr>
            <p:spPr>
              <a:xfrm>
                <a:off x="1399502" y="2372031"/>
                <a:ext cx="374469" cy="374469"/>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B1D14265-80CE-C262-5694-681649947BA0}"/>
                  </a:ext>
                </a:extLst>
              </p:cNvPr>
              <p:cNvSpPr/>
              <p:nvPr/>
            </p:nvSpPr>
            <p:spPr>
              <a:xfrm>
                <a:off x="323993" y="2372031"/>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8" name="Oval 7">
                <a:extLst>
                  <a:ext uri="{FF2B5EF4-FFF2-40B4-BE49-F238E27FC236}">
                    <a16:creationId xmlns:a16="http://schemas.microsoft.com/office/drawing/2014/main" id="{B1D14265-80CE-C262-5694-681649947BA0}"/>
                  </a:ext>
                </a:extLst>
              </p:cNvPr>
              <p:cNvSpPr>
                <a:spLocks noRot="1" noChangeAspect="1" noMove="1" noResize="1" noEditPoints="1" noAdjustHandles="1" noChangeArrowheads="1" noChangeShapeType="1" noTextEdit="1"/>
              </p:cNvSpPr>
              <p:nvPr/>
            </p:nvSpPr>
            <p:spPr>
              <a:xfrm>
                <a:off x="323993" y="2372031"/>
                <a:ext cx="374469" cy="374469"/>
              </a:xfrm>
              <a:prstGeom prst="ellipse">
                <a:avLst/>
              </a:prstGeom>
              <a:blipFill>
                <a:blip r:embed="rId5"/>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AAAFE0C9-1261-5BD3-B9FC-F6733EA04C69}"/>
              </a:ext>
            </a:extLst>
          </p:cNvPr>
          <p:cNvCxnSpPr>
            <a:cxnSpLocks/>
            <a:stCxn id="8" idx="7"/>
            <a:endCxn id="6" idx="3"/>
          </p:cNvCxnSpPr>
          <p:nvPr/>
        </p:nvCxnSpPr>
        <p:spPr>
          <a:xfrm flipV="1">
            <a:off x="643621" y="1740148"/>
            <a:ext cx="813816"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92BB14-157C-26DB-E2FF-360776508421}"/>
              </a:ext>
            </a:extLst>
          </p:cNvPr>
          <p:cNvCxnSpPr>
            <a:cxnSpLocks/>
            <a:stCxn id="8" idx="6"/>
            <a:endCxn id="7" idx="2"/>
          </p:cNvCxnSpPr>
          <p:nvPr/>
        </p:nvCxnSpPr>
        <p:spPr>
          <a:xfrm>
            <a:off x="698462" y="2559266"/>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D47003-FCF9-584F-C423-95BE1C73703B}"/>
              </a:ext>
            </a:extLst>
          </p:cNvPr>
          <p:cNvCxnSpPr>
            <a:cxnSpLocks/>
            <a:stCxn id="5" idx="6"/>
            <a:endCxn id="6" idx="2"/>
          </p:cNvCxnSpPr>
          <p:nvPr/>
        </p:nvCxnSpPr>
        <p:spPr>
          <a:xfrm>
            <a:off x="698463" y="1607754"/>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FB5FE14-5005-EACA-0162-D34CAAF5E7A2}"/>
              </a:ext>
            </a:extLst>
          </p:cNvPr>
          <p:cNvCxnSpPr>
            <a:cxnSpLocks/>
            <a:stCxn id="6" idx="4"/>
            <a:endCxn id="7" idx="0"/>
          </p:cNvCxnSpPr>
          <p:nvPr/>
        </p:nvCxnSpPr>
        <p:spPr>
          <a:xfrm flipH="1">
            <a:off x="1586737"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C367966-59D1-0091-E892-592024C1DD56}"/>
              </a:ext>
            </a:extLst>
          </p:cNvPr>
          <p:cNvCxnSpPr>
            <a:cxnSpLocks/>
            <a:stCxn id="7" idx="1"/>
            <a:endCxn id="5" idx="5"/>
          </p:cNvCxnSpPr>
          <p:nvPr/>
        </p:nvCxnSpPr>
        <p:spPr>
          <a:xfrm flipH="1" flipV="1">
            <a:off x="643623" y="1740148"/>
            <a:ext cx="810719"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C2F80C-5EE8-610B-75F1-B1DAE7DD7338}"/>
              </a:ext>
            </a:extLst>
          </p:cNvPr>
          <p:cNvCxnSpPr>
            <a:cxnSpLocks/>
            <a:stCxn id="8" idx="0"/>
            <a:endCxn id="5" idx="4"/>
          </p:cNvCxnSpPr>
          <p:nvPr/>
        </p:nvCxnSpPr>
        <p:spPr>
          <a:xfrm flipV="1">
            <a:off x="511228"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32194887-2C36-985F-832D-159F0DF79DA4}"/>
              </a:ext>
            </a:extLst>
          </p:cNvPr>
          <p:cNvSpPr/>
          <p:nvPr/>
        </p:nvSpPr>
        <p:spPr>
          <a:xfrm>
            <a:off x="2568806" y="1420519"/>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EB4F107-8D57-9B27-EB9A-582A9AC8A470}"/>
              </a:ext>
            </a:extLst>
          </p:cNvPr>
          <p:cNvSpPr/>
          <p:nvPr/>
        </p:nvSpPr>
        <p:spPr>
          <a:xfrm>
            <a:off x="3644315" y="1420519"/>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31799964-C2D8-0149-C926-B642F9C613B3}"/>
              </a:ext>
            </a:extLst>
          </p:cNvPr>
          <p:cNvSpPr/>
          <p:nvPr/>
        </p:nvSpPr>
        <p:spPr>
          <a:xfrm>
            <a:off x="3644314" y="2372031"/>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093341C7-9DBD-8C0B-6A80-D02AB4D3E723}"/>
              </a:ext>
            </a:extLst>
          </p:cNvPr>
          <p:cNvSpPr/>
          <p:nvPr/>
        </p:nvSpPr>
        <p:spPr>
          <a:xfrm>
            <a:off x="2568805" y="2372031"/>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50EF1442-C57E-2DE1-4BBE-62EBFF9E0D8B}"/>
              </a:ext>
            </a:extLst>
          </p:cNvPr>
          <p:cNvCxnSpPr>
            <a:cxnSpLocks/>
            <a:stCxn id="29" idx="7"/>
            <a:endCxn id="27" idx="3"/>
          </p:cNvCxnSpPr>
          <p:nvPr/>
        </p:nvCxnSpPr>
        <p:spPr>
          <a:xfrm flipV="1">
            <a:off x="2888433" y="1740148"/>
            <a:ext cx="813816"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4D2845E-8D85-38B2-E0BF-24D69A80680E}"/>
              </a:ext>
            </a:extLst>
          </p:cNvPr>
          <p:cNvCxnSpPr>
            <a:cxnSpLocks/>
            <a:stCxn id="29" idx="6"/>
            <a:endCxn id="28" idx="2"/>
          </p:cNvCxnSpPr>
          <p:nvPr/>
        </p:nvCxnSpPr>
        <p:spPr>
          <a:xfrm>
            <a:off x="2943274" y="2559266"/>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3300CF-AC4F-F1A8-8A28-29DA6FCDE724}"/>
              </a:ext>
            </a:extLst>
          </p:cNvPr>
          <p:cNvCxnSpPr>
            <a:cxnSpLocks/>
            <a:stCxn id="26" idx="6"/>
            <a:endCxn id="27" idx="2"/>
          </p:cNvCxnSpPr>
          <p:nvPr/>
        </p:nvCxnSpPr>
        <p:spPr>
          <a:xfrm>
            <a:off x="2943275" y="1607754"/>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966FCEE-35F8-E37D-9EAF-4C9163C85611}"/>
              </a:ext>
            </a:extLst>
          </p:cNvPr>
          <p:cNvCxnSpPr>
            <a:cxnSpLocks/>
            <a:stCxn id="27" idx="4"/>
            <a:endCxn id="28" idx="0"/>
          </p:cNvCxnSpPr>
          <p:nvPr/>
        </p:nvCxnSpPr>
        <p:spPr>
          <a:xfrm flipH="1">
            <a:off x="3831549"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CE416B1-93ED-D8A3-EB73-BD0D4B779504}"/>
              </a:ext>
            </a:extLst>
          </p:cNvPr>
          <p:cNvCxnSpPr>
            <a:cxnSpLocks/>
            <a:stCxn id="28" idx="1"/>
            <a:endCxn id="26" idx="5"/>
          </p:cNvCxnSpPr>
          <p:nvPr/>
        </p:nvCxnSpPr>
        <p:spPr>
          <a:xfrm flipH="1" flipV="1">
            <a:off x="2888435" y="1740148"/>
            <a:ext cx="810719"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17D358E-E6CD-D81D-7979-6CA109DB1394}"/>
              </a:ext>
            </a:extLst>
          </p:cNvPr>
          <p:cNvCxnSpPr>
            <a:cxnSpLocks/>
            <a:stCxn id="29" idx="0"/>
            <a:endCxn id="26" idx="4"/>
          </p:cNvCxnSpPr>
          <p:nvPr/>
        </p:nvCxnSpPr>
        <p:spPr>
          <a:xfrm flipV="1">
            <a:off x="2756040"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3A8B745-74CB-4581-FCCF-C0600B2F6DEF}"/>
              </a:ext>
            </a:extLst>
          </p:cNvPr>
          <p:cNvSpPr/>
          <p:nvPr/>
        </p:nvSpPr>
        <p:spPr>
          <a:xfrm>
            <a:off x="5532507" y="1896274"/>
            <a:ext cx="374469" cy="37446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DCC7EE70-007C-7DA3-0896-4411776DA775}"/>
              </a:ext>
            </a:extLst>
          </p:cNvPr>
          <p:cNvCxnSpPr>
            <a:cxnSpLocks/>
          </p:cNvCxnSpPr>
          <p:nvPr/>
        </p:nvCxnSpPr>
        <p:spPr>
          <a:xfrm>
            <a:off x="1773971" y="2095341"/>
            <a:ext cx="794834"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AC563D-A1D9-C8F7-ED3E-06DDA3A53ACD}"/>
              </a:ext>
            </a:extLst>
          </p:cNvPr>
          <p:cNvCxnSpPr>
            <a:cxnSpLocks/>
          </p:cNvCxnSpPr>
          <p:nvPr/>
        </p:nvCxnSpPr>
        <p:spPr>
          <a:xfrm>
            <a:off x="4013225" y="2083509"/>
            <a:ext cx="1336541"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C074667-3B11-49AE-0B5E-9FF0490D4F47}"/>
              </a:ext>
            </a:extLst>
          </p:cNvPr>
          <p:cNvSpPr txBox="1"/>
          <p:nvPr/>
        </p:nvSpPr>
        <p:spPr>
          <a:xfrm>
            <a:off x="1899176" y="1656109"/>
            <a:ext cx="474489" cy="369332"/>
          </a:xfrm>
          <a:prstGeom prst="rect">
            <a:avLst/>
          </a:prstGeom>
          <a:noFill/>
        </p:spPr>
        <p:txBody>
          <a:bodyPr wrap="none" lIns="0" rIns="0" rtlCol="0">
            <a:spAutoFit/>
          </a:bodyPr>
          <a:lstStyle/>
          <a:p>
            <a:pPr algn="l"/>
            <a:r>
              <a:rPr lang="en-US" dirty="0">
                <a:effectLst/>
              </a:rPr>
              <a:t>MLP</a:t>
            </a:r>
          </a:p>
        </p:txBody>
      </p:sp>
      <p:sp>
        <p:nvSpPr>
          <p:cNvPr id="43" name="TextBox 42">
            <a:extLst>
              <a:ext uri="{FF2B5EF4-FFF2-40B4-BE49-F238E27FC236}">
                <a16:creationId xmlns:a16="http://schemas.microsoft.com/office/drawing/2014/main" id="{C9D8F1F6-4028-0696-DCDF-2AE32B053455}"/>
              </a:ext>
            </a:extLst>
          </p:cNvPr>
          <p:cNvSpPr txBox="1"/>
          <p:nvPr/>
        </p:nvSpPr>
        <p:spPr>
          <a:xfrm>
            <a:off x="4991618" y="2426871"/>
            <a:ext cx="474489" cy="369332"/>
          </a:xfrm>
          <a:prstGeom prst="rect">
            <a:avLst/>
          </a:prstGeom>
          <a:noFill/>
        </p:spPr>
        <p:txBody>
          <a:bodyPr wrap="none" lIns="0" rIns="0" rtlCol="0">
            <a:spAutoFit/>
          </a:bodyPr>
          <a:lstStyle/>
          <a:p>
            <a:pPr algn="l"/>
            <a:r>
              <a:rPr lang="en-US" dirty="0">
                <a:effectLst/>
              </a:rPr>
              <a:t>MLP</a:t>
            </a:r>
          </a:p>
        </p:txBody>
      </p:sp>
      <p:cxnSp>
        <p:nvCxnSpPr>
          <p:cNvPr id="45" name="Straight Arrow Connector 44">
            <a:extLst>
              <a:ext uri="{FF2B5EF4-FFF2-40B4-BE49-F238E27FC236}">
                <a16:creationId xmlns:a16="http://schemas.microsoft.com/office/drawing/2014/main" id="{3A09F594-4EDB-969A-8697-F3A8CF8A570B}"/>
              </a:ext>
            </a:extLst>
          </p:cNvPr>
          <p:cNvCxnSpPr>
            <a:cxnSpLocks/>
          </p:cNvCxnSpPr>
          <p:nvPr/>
        </p:nvCxnSpPr>
        <p:spPr>
          <a:xfrm>
            <a:off x="5719741" y="2426871"/>
            <a:ext cx="0" cy="516626"/>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66ACC7DD-40A0-83A6-B204-46AFC29BEC52}"/>
              </a:ext>
            </a:extLst>
          </p:cNvPr>
          <p:cNvSpPr/>
          <p:nvPr/>
        </p:nvSpPr>
        <p:spPr>
          <a:xfrm>
            <a:off x="5532507" y="3054130"/>
            <a:ext cx="374469" cy="37446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4EBF52F7-4CB7-EF3B-C2E4-529B6540C348}"/>
              </a:ext>
            </a:extLst>
          </p:cNvPr>
          <p:cNvSpPr txBox="1"/>
          <p:nvPr/>
        </p:nvSpPr>
        <p:spPr>
          <a:xfrm>
            <a:off x="4114459" y="1659252"/>
            <a:ext cx="1064394" cy="369332"/>
          </a:xfrm>
          <a:prstGeom prst="rect">
            <a:avLst/>
          </a:prstGeom>
          <a:noFill/>
        </p:spPr>
        <p:txBody>
          <a:bodyPr wrap="none" lIns="0" rIns="0" rtlCol="0">
            <a:spAutoFit/>
          </a:bodyPr>
          <a:lstStyle/>
          <a:p>
            <a:pPr algn="l"/>
            <a:r>
              <a:rPr lang="en-US" dirty="0">
                <a:effectLst/>
              </a:rPr>
              <a:t>Aggregate</a:t>
            </a:r>
          </a:p>
        </p:txBody>
      </p:sp>
    </p:spTree>
    <p:extLst>
      <p:ext uri="{BB962C8B-B14F-4D97-AF65-F5344CB8AC3E}">
        <p14:creationId xmlns:p14="http://schemas.microsoft.com/office/powerpoint/2010/main" val="3204114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55484-714B-E2E1-6346-A961F343E5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AAD87B-8E2A-FB59-3871-9312B41DDAEE}"/>
              </a:ext>
            </a:extLst>
          </p:cNvPr>
          <p:cNvSpPr>
            <a:spLocks noGrp="1"/>
          </p:cNvSpPr>
          <p:nvPr>
            <p:ph type="title"/>
          </p:nvPr>
        </p:nvSpPr>
        <p:spPr/>
        <p:txBody>
          <a:bodyPr anchor="b"/>
          <a:lstStyle/>
          <a:p>
            <a:r>
              <a:rPr lang="en-US" dirty="0"/>
              <a:t>Machine learning cut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2A6ADE4-019B-443C-EE69-F82DC55A40DD}"/>
                  </a:ext>
                </a:extLst>
              </p:cNvPr>
              <p:cNvSpPr>
                <a:spLocks noGrp="1"/>
              </p:cNvSpPr>
              <p:nvPr>
                <p:ph type="body" sz="half" idx="2"/>
              </p:nvPr>
            </p:nvSpPr>
            <p:spPr>
              <a:xfrm>
                <a:off x="318589" y="3255576"/>
                <a:ext cx="5539170" cy="2609883"/>
              </a:xfrm>
            </p:spPr>
            <p:txBody>
              <a:bodyPr/>
              <a:lstStyle/>
              <a:p>
                <a:pPr marL="342900" indent="-342900">
                  <a:buFont typeface="Arial" panose="020B0604020202020204" pitchFamily="34" charset="0"/>
                  <a:buChar char="•"/>
                </a:pPr>
                <a:r>
                  <a:rPr lang="en-US" b="0" dirty="0"/>
                  <a:t>Graph Convolution Network on a fully-connected graph. Each node represent a lepton.</a:t>
                </a:r>
              </a:p>
              <a:p>
                <a:pPr marL="342900" indent="-342900">
                  <a:buFont typeface="Arial" panose="020B0604020202020204" pitchFamily="34" charset="0"/>
                  <a:buChar char="•"/>
                </a:pPr>
                <a:r>
                  <a:rPr lang="en-US" b="0" dirty="0"/>
                  <a:t>Features include particle ID (trainable encoded) and transverse momenta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m:rPr>
                            <m:sty m:val="p"/>
                          </m:rPr>
                          <a:rPr lang="en-US" b="0" i="0" smtClean="0">
                            <a:latin typeface="Cambria Math" panose="02040503050406030204" pitchFamily="18" charset="0"/>
                          </a:rPr>
                          <m:t>T</m:t>
                        </m:r>
                        <m:r>
                          <a:rPr lang="en-US" b="0" i="1" smtClean="0">
                            <a:latin typeface="Cambria Math" panose="02040503050406030204" pitchFamily="18" charset="0"/>
                          </a:rPr>
                          <m:t>,</m:t>
                        </m:r>
                        <m:r>
                          <a:rPr lang="en-US" b="0" i="1" smtClean="0">
                            <a:latin typeface="Cambria Math" panose="02040503050406030204" pitchFamily="18" charset="0"/>
                          </a:rPr>
                          <m:t>𝑥</m:t>
                        </m:r>
                      </m:sub>
                    </m:sSub>
                  </m:oMath>
                </a14:m>
                <a:r>
                  <a:rPr lang="en-US" b="0"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𝑝</m:t>
                        </m:r>
                      </m:e>
                      <m:sub>
                        <m:r>
                          <m:rPr>
                            <m:sty m:val="p"/>
                          </m:rPr>
                          <a:rPr lang="en-US" b="0">
                            <a:latin typeface="Cambria Math" panose="02040503050406030204" pitchFamily="18" charset="0"/>
                          </a:rPr>
                          <m:t>T</m:t>
                        </m:r>
                        <m:r>
                          <a:rPr lang="en-US" b="0" i="1">
                            <a:latin typeface="Cambria Math" panose="02040503050406030204" pitchFamily="18" charset="0"/>
                          </a:rPr>
                          <m:t>,</m:t>
                        </m:r>
                        <m:r>
                          <a:rPr lang="en-US" b="0" i="1" smtClean="0">
                            <a:latin typeface="Cambria Math" panose="02040503050406030204" pitchFamily="18" charset="0"/>
                          </a:rPr>
                          <m:t>𝑦</m:t>
                        </m:r>
                      </m:sub>
                    </m:sSub>
                  </m:oMath>
                </a14:m>
                <a:r>
                  <a:rPr lang="en-US" b="0" dirty="0"/>
                  <a:t>.</a:t>
                </a:r>
              </a:p>
            </p:txBody>
          </p:sp>
        </mc:Choice>
        <mc:Fallback xmlns="">
          <p:sp>
            <p:nvSpPr>
              <p:cNvPr id="3" name="Text Placeholder 2">
                <a:extLst>
                  <a:ext uri="{FF2B5EF4-FFF2-40B4-BE49-F238E27FC236}">
                    <a16:creationId xmlns:a16="http://schemas.microsoft.com/office/drawing/2014/main" id="{A2A6ADE4-019B-443C-EE69-F82DC55A40DD}"/>
                  </a:ext>
                </a:extLst>
              </p:cNvPr>
              <p:cNvSpPr>
                <a:spLocks noGrp="1" noRot="1" noChangeAspect="1" noMove="1" noResize="1" noEditPoints="1" noAdjustHandles="1" noChangeArrowheads="1" noChangeShapeType="1" noTextEdit="1"/>
              </p:cNvSpPr>
              <p:nvPr>
                <p:ph type="body" sz="half" idx="2"/>
              </p:nvPr>
            </p:nvSpPr>
            <p:spPr>
              <a:xfrm>
                <a:off x="318589" y="3255576"/>
                <a:ext cx="5539170" cy="2609883"/>
              </a:xfrm>
              <a:blipFill>
                <a:blip r:embed="rId2"/>
                <a:stretch>
                  <a:fillRect l="-2283" t="-1456" r="-22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41C5A3D-57D3-A163-C9EC-82471D5B1474}"/>
                  </a:ext>
                </a:extLst>
              </p:cNvPr>
              <p:cNvSpPr/>
              <p:nvPr/>
            </p:nvSpPr>
            <p:spPr>
              <a:xfrm>
                <a:off x="323994" y="1420519"/>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5" name="Oval 4">
                <a:extLst>
                  <a:ext uri="{FF2B5EF4-FFF2-40B4-BE49-F238E27FC236}">
                    <a16:creationId xmlns:a16="http://schemas.microsoft.com/office/drawing/2014/main" id="{141C5A3D-57D3-A163-C9EC-82471D5B1474}"/>
                  </a:ext>
                </a:extLst>
              </p:cNvPr>
              <p:cNvSpPr>
                <a:spLocks noRot="1" noChangeAspect="1" noMove="1" noResize="1" noEditPoints="1" noAdjustHandles="1" noChangeArrowheads="1" noChangeShapeType="1" noTextEdit="1"/>
              </p:cNvSpPr>
              <p:nvPr/>
            </p:nvSpPr>
            <p:spPr>
              <a:xfrm>
                <a:off x="323994" y="1420519"/>
                <a:ext cx="374469" cy="37446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6BEF6DC5-5513-B6F6-ACDD-A9A45F40ADF6}"/>
                  </a:ext>
                </a:extLst>
              </p:cNvPr>
              <p:cNvSpPr/>
              <p:nvPr/>
            </p:nvSpPr>
            <p:spPr>
              <a:xfrm>
                <a:off x="1399503" y="1420519"/>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6" name="Oval 5">
                <a:extLst>
                  <a:ext uri="{FF2B5EF4-FFF2-40B4-BE49-F238E27FC236}">
                    <a16:creationId xmlns:a16="http://schemas.microsoft.com/office/drawing/2014/main" id="{6BEF6DC5-5513-B6F6-ACDD-A9A45F40ADF6}"/>
                  </a:ext>
                </a:extLst>
              </p:cNvPr>
              <p:cNvSpPr>
                <a:spLocks noRot="1" noChangeAspect="1" noMove="1" noResize="1" noEditPoints="1" noAdjustHandles="1" noChangeArrowheads="1" noChangeShapeType="1" noTextEdit="1"/>
              </p:cNvSpPr>
              <p:nvPr/>
            </p:nvSpPr>
            <p:spPr>
              <a:xfrm>
                <a:off x="1399503" y="1420519"/>
                <a:ext cx="374469" cy="374469"/>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EF33401-57AF-8F25-F494-663021A25B6D}"/>
                  </a:ext>
                </a:extLst>
              </p:cNvPr>
              <p:cNvSpPr/>
              <p:nvPr/>
            </p:nvSpPr>
            <p:spPr>
              <a:xfrm>
                <a:off x="1399502" y="2372031"/>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7" name="Oval 6">
                <a:extLst>
                  <a:ext uri="{FF2B5EF4-FFF2-40B4-BE49-F238E27FC236}">
                    <a16:creationId xmlns:a16="http://schemas.microsoft.com/office/drawing/2014/main" id="{BEF33401-57AF-8F25-F494-663021A25B6D}"/>
                  </a:ext>
                </a:extLst>
              </p:cNvPr>
              <p:cNvSpPr>
                <a:spLocks noRot="1" noChangeAspect="1" noMove="1" noResize="1" noEditPoints="1" noAdjustHandles="1" noChangeArrowheads="1" noChangeShapeType="1" noTextEdit="1"/>
              </p:cNvSpPr>
              <p:nvPr/>
            </p:nvSpPr>
            <p:spPr>
              <a:xfrm>
                <a:off x="1399502" y="2372031"/>
                <a:ext cx="374469" cy="374469"/>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B88CE37D-7FCF-C609-D8D2-4A7C9418526B}"/>
                  </a:ext>
                </a:extLst>
              </p:cNvPr>
              <p:cNvSpPr/>
              <p:nvPr/>
            </p:nvSpPr>
            <p:spPr>
              <a:xfrm>
                <a:off x="323993" y="2372031"/>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8" name="Oval 7">
                <a:extLst>
                  <a:ext uri="{FF2B5EF4-FFF2-40B4-BE49-F238E27FC236}">
                    <a16:creationId xmlns:a16="http://schemas.microsoft.com/office/drawing/2014/main" id="{B88CE37D-7FCF-C609-D8D2-4A7C9418526B}"/>
                  </a:ext>
                </a:extLst>
              </p:cNvPr>
              <p:cNvSpPr>
                <a:spLocks noRot="1" noChangeAspect="1" noMove="1" noResize="1" noEditPoints="1" noAdjustHandles="1" noChangeArrowheads="1" noChangeShapeType="1" noTextEdit="1"/>
              </p:cNvSpPr>
              <p:nvPr/>
            </p:nvSpPr>
            <p:spPr>
              <a:xfrm>
                <a:off x="323993" y="2372031"/>
                <a:ext cx="374469" cy="374469"/>
              </a:xfrm>
              <a:prstGeom prst="ellipse">
                <a:avLst/>
              </a:prstGeom>
              <a:blipFill>
                <a:blip r:embed="rId6"/>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000B4612-2921-B3A4-9CD4-4CAA99D606F4}"/>
              </a:ext>
            </a:extLst>
          </p:cNvPr>
          <p:cNvCxnSpPr>
            <a:stCxn id="8" idx="7"/>
            <a:endCxn id="6" idx="3"/>
          </p:cNvCxnSpPr>
          <p:nvPr/>
        </p:nvCxnSpPr>
        <p:spPr>
          <a:xfrm flipV="1">
            <a:off x="643621" y="1740148"/>
            <a:ext cx="813816"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456A87-F380-E943-251C-A1C5D9E5041C}"/>
              </a:ext>
            </a:extLst>
          </p:cNvPr>
          <p:cNvCxnSpPr>
            <a:cxnSpLocks/>
            <a:stCxn id="8" idx="6"/>
            <a:endCxn id="7" idx="2"/>
          </p:cNvCxnSpPr>
          <p:nvPr/>
        </p:nvCxnSpPr>
        <p:spPr>
          <a:xfrm>
            <a:off x="698462" y="2559266"/>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C0E2D22-A229-B7C8-37B1-661F7C10C5CD}"/>
              </a:ext>
            </a:extLst>
          </p:cNvPr>
          <p:cNvCxnSpPr>
            <a:cxnSpLocks/>
            <a:stCxn id="5" idx="6"/>
            <a:endCxn id="6" idx="2"/>
          </p:cNvCxnSpPr>
          <p:nvPr/>
        </p:nvCxnSpPr>
        <p:spPr>
          <a:xfrm>
            <a:off x="698463" y="1607754"/>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E93BCF-57DE-335A-A7C9-93B8688E8324}"/>
              </a:ext>
            </a:extLst>
          </p:cNvPr>
          <p:cNvCxnSpPr>
            <a:cxnSpLocks/>
            <a:stCxn id="6" idx="4"/>
            <a:endCxn id="7" idx="0"/>
          </p:cNvCxnSpPr>
          <p:nvPr/>
        </p:nvCxnSpPr>
        <p:spPr>
          <a:xfrm flipH="1">
            <a:off x="1586737"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E405E4-5EBE-8403-5DC5-612363123693}"/>
              </a:ext>
            </a:extLst>
          </p:cNvPr>
          <p:cNvCxnSpPr>
            <a:cxnSpLocks/>
            <a:stCxn id="7" idx="1"/>
            <a:endCxn id="5" idx="5"/>
          </p:cNvCxnSpPr>
          <p:nvPr/>
        </p:nvCxnSpPr>
        <p:spPr>
          <a:xfrm flipH="1" flipV="1">
            <a:off x="643623" y="1740148"/>
            <a:ext cx="810719"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5E6F627-3B92-2B62-0D10-361C2E207181}"/>
              </a:ext>
            </a:extLst>
          </p:cNvPr>
          <p:cNvCxnSpPr>
            <a:cxnSpLocks/>
            <a:stCxn id="8" idx="0"/>
            <a:endCxn id="5" idx="4"/>
          </p:cNvCxnSpPr>
          <p:nvPr/>
        </p:nvCxnSpPr>
        <p:spPr>
          <a:xfrm flipV="1">
            <a:off x="511228"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23550E3-994B-DA4B-D1CE-CE878006BE7F}"/>
              </a:ext>
            </a:extLst>
          </p:cNvPr>
          <p:cNvSpPr/>
          <p:nvPr/>
        </p:nvSpPr>
        <p:spPr>
          <a:xfrm>
            <a:off x="2568806" y="1420519"/>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0B644135-56D8-70F6-DB50-E92A2945BA60}"/>
              </a:ext>
            </a:extLst>
          </p:cNvPr>
          <p:cNvSpPr/>
          <p:nvPr/>
        </p:nvSpPr>
        <p:spPr>
          <a:xfrm>
            <a:off x="3644315" y="1420519"/>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DD46D8CA-1322-E11F-400F-750149456395}"/>
              </a:ext>
            </a:extLst>
          </p:cNvPr>
          <p:cNvSpPr/>
          <p:nvPr/>
        </p:nvSpPr>
        <p:spPr>
          <a:xfrm>
            <a:off x="3644314" y="2372031"/>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72EF8E5D-4420-9772-2A61-B6910906B05B}"/>
              </a:ext>
            </a:extLst>
          </p:cNvPr>
          <p:cNvSpPr/>
          <p:nvPr/>
        </p:nvSpPr>
        <p:spPr>
          <a:xfrm>
            <a:off x="2568805" y="2372031"/>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3823575E-3DA3-0F54-8C93-79232D699700}"/>
              </a:ext>
            </a:extLst>
          </p:cNvPr>
          <p:cNvCxnSpPr>
            <a:stCxn id="29" idx="7"/>
            <a:endCxn id="27" idx="3"/>
          </p:cNvCxnSpPr>
          <p:nvPr/>
        </p:nvCxnSpPr>
        <p:spPr>
          <a:xfrm flipV="1">
            <a:off x="2888433" y="1740148"/>
            <a:ext cx="813816"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63C310B-6AA8-B5A3-04FC-D434BE8EE5C4}"/>
              </a:ext>
            </a:extLst>
          </p:cNvPr>
          <p:cNvCxnSpPr>
            <a:cxnSpLocks/>
            <a:stCxn id="29" idx="6"/>
            <a:endCxn id="28" idx="2"/>
          </p:cNvCxnSpPr>
          <p:nvPr/>
        </p:nvCxnSpPr>
        <p:spPr>
          <a:xfrm>
            <a:off x="2943274" y="2559266"/>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D2F184D-2BD4-5860-6526-40D32F37B747}"/>
              </a:ext>
            </a:extLst>
          </p:cNvPr>
          <p:cNvCxnSpPr>
            <a:cxnSpLocks/>
            <a:stCxn id="26" idx="6"/>
            <a:endCxn id="27" idx="2"/>
          </p:cNvCxnSpPr>
          <p:nvPr/>
        </p:nvCxnSpPr>
        <p:spPr>
          <a:xfrm>
            <a:off x="2943275" y="1607754"/>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BE6EEB0-0167-6827-C42F-EBA210C53F3D}"/>
              </a:ext>
            </a:extLst>
          </p:cNvPr>
          <p:cNvCxnSpPr>
            <a:cxnSpLocks/>
            <a:stCxn id="27" idx="4"/>
            <a:endCxn id="28" idx="0"/>
          </p:cNvCxnSpPr>
          <p:nvPr/>
        </p:nvCxnSpPr>
        <p:spPr>
          <a:xfrm flipH="1">
            <a:off x="3831549"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51E334-7403-0FE3-B7FD-3A3A21EAE8E6}"/>
              </a:ext>
            </a:extLst>
          </p:cNvPr>
          <p:cNvCxnSpPr>
            <a:cxnSpLocks/>
            <a:stCxn id="28" idx="1"/>
            <a:endCxn id="26" idx="5"/>
          </p:cNvCxnSpPr>
          <p:nvPr/>
        </p:nvCxnSpPr>
        <p:spPr>
          <a:xfrm flipH="1" flipV="1">
            <a:off x="2888435" y="1740148"/>
            <a:ext cx="810719"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D190558-C9B8-D2B9-7F52-6FBE045EFC5D}"/>
              </a:ext>
            </a:extLst>
          </p:cNvPr>
          <p:cNvCxnSpPr>
            <a:cxnSpLocks/>
            <a:stCxn id="29" idx="0"/>
            <a:endCxn id="26" idx="4"/>
          </p:cNvCxnSpPr>
          <p:nvPr/>
        </p:nvCxnSpPr>
        <p:spPr>
          <a:xfrm flipV="1">
            <a:off x="2756040"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EF9A0133-4DBD-28DF-69E2-8F1BC5B09D81}"/>
              </a:ext>
            </a:extLst>
          </p:cNvPr>
          <p:cNvSpPr/>
          <p:nvPr/>
        </p:nvSpPr>
        <p:spPr>
          <a:xfrm>
            <a:off x="5532507" y="1896274"/>
            <a:ext cx="374469" cy="37446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853A46B6-89A7-13D5-B74F-F91BC49783A3}"/>
              </a:ext>
            </a:extLst>
          </p:cNvPr>
          <p:cNvCxnSpPr>
            <a:cxnSpLocks/>
          </p:cNvCxnSpPr>
          <p:nvPr/>
        </p:nvCxnSpPr>
        <p:spPr>
          <a:xfrm>
            <a:off x="1773971" y="2095341"/>
            <a:ext cx="794834"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F85A5C-ED9F-0597-4151-082221B30DC3}"/>
              </a:ext>
            </a:extLst>
          </p:cNvPr>
          <p:cNvCxnSpPr>
            <a:cxnSpLocks/>
          </p:cNvCxnSpPr>
          <p:nvPr/>
        </p:nvCxnSpPr>
        <p:spPr>
          <a:xfrm>
            <a:off x="4013225" y="2083509"/>
            <a:ext cx="1336541"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739B46A-1FBE-79E9-618E-FC6B4CF2B3B4}"/>
              </a:ext>
            </a:extLst>
          </p:cNvPr>
          <p:cNvSpPr txBox="1"/>
          <p:nvPr/>
        </p:nvSpPr>
        <p:spPr>
          <a:xfrm>
            <a:off x="1899176" y="1656109"/>
            <a:ext cx="474489" cy="369332"/>
          </a:xfrm>
          <a:prstGeom prst="rect">
            <a:avLst/>
          </a:prstGeom>
          <a:noFill/>
        </p:spPr>
        <p:txBody>
          <a:bodyPr wrap="none" lIns="0" rIns="0" rtlCol="0">
            <a:spAutoFit/>
          </a:bodyPr>
          <a:lstStyle/>
          <a:p>
            <a:pPr algn="l"/>
            <a:r>
              <a:rPr lang="en-US" dirty="0">
                <a:effectLst/>
              </a:rPr>
              <a:t>MLP</a:t>
            </a:r>
          </a:p>
        </p:txBody>
      </p:sp>
      <p:sp>
        <p:nvSpPr>
          <p:cNvPr id="43" name="TextBox 42">
            <a:extLst>
              <a:ext uri="{FF2B5EF4-FFF2-40B4-BE49-F238E27FC236}">
                <a16:creationId xmlns:a16="http://schemas.microsoft.com/office/drawing/2014/main" id="{FD4A089C-6A96-EA5B-30F5-57B4576961B2}"/>
              </a:ext>
            </a:extLst>
          </p:cNvPr>
          <p:cNvSpPr txBox="1"/>
          <p:nvPr/>
        </p:nvSpPr>
        <p:spPr>
          <a:xfrm>
            <a:off x="4991618" y="2426871"/>
            <a:ext cx="474489" cy="369332"/>
          </a:xfrm>
          <a:prstGeom prst="rect">
            <a:avLst/>
          </a:prstGeom>
          <a:noFill/>
        </p:spPr>
        <p:txBody>
          <a:bodyPr wrap="none" lIns="0" rIns="0" rtlCol="0">
            <a:spAutoFit/>
          </a:bodyPr>
          <a:lstStyle/>
          <a:p>
            <a:pPr algn="l"/>
            <a:r>
              <a:rPr lang="en-US" dirty="0">
                <a:effectLst/>
              </a:rPr>
              <a:t>MLP</a:t>
            </a:r>
          </a:p>
        </p:txBody>
      </p:sp>
      <p:cxnSp>
        <p:nvCxnSpPr>
          <p:cNvPr id="45" name="Straight Arrow Connector 44">
            <a:extLst>
              <a:ext uri="{FF2B5EF4-FFF2-40B4-BE49-F238E27FC236}">
                <a16:creationId xmlns:a16="http://schemas.microsoft.com/office/drawing/2014/main" id="{6B19A7F1-E6F6-E271-42CF-CB8FE6A91070}"/>
              </a:ext>
            </a:extLst>
          </p:cNvPr>
          <p:cNvCxnSpPr>
            <a:cxnSpLocks/>
          </p:cNvCxnSpPr>
          <p:nvPr/>
        </p:nvCxnSpPr>
        <p:spPr>
          <a:xfrm>
            <a:off x="5719741" y="2426871"/>
            <a:ext cx="0" cy="516626"/>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24DEF618-5DBE-9836-8191-FF646CA37ACE}"/>
              </a:ext>
            </a:extLst>
          </p:cNvPr>
          <p:cNvSpPr/>
          <p:nvPr/>
        </p:nvSpPr>
        <p:spPr>
          <a:xfrm>
            <a:off x="5532507" y="3054130"/>
            <a:ext cx="374469" cy="37446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1B633FC0-8900-4818-5A19-1E9D6ADB2D4E}"/>
              </a:ext>
            </a:extLst>
          </p:cNvPr>
          <p:cNvSpPr txBox="1"/>
          <p:nvPr/>
        </p:nvSpPr>
        <p:spPr>
          <a:xfrm>
            <a:off x="4114459" y="1659252"/>
            <a:ext cx="1064394" cy="369332"/>
          </a:xfrm>
          <a:prstGeom prst="rect">
            <a:avLst/>
          </a:prstGeom>
          <a:noFill/>
        </p:spPr>
        <p:txBody>
          <a:bodyPr wrap="none" lIns="0" rIns="0" rtlCol="0">
            <a:spAutoFit/>
          </a:bodyPr>
          <a:lstStyle/>
          <a:p>
            <a:pPr algn="l"/>
            <a:r>
              <a:rPr lang="en-US" dirty="0">
                <a:effectLst/>
              </a:rPr>
              <a:t>Aggregate</a:t>
            </a:r>
          </a:p>
        </p:txBody>
      </p:sp>
    </p:spTree>
    <p:extLst>
      <p:ext uri="{BB962C8B-B14F-4D97-AF65-F5344CB8AC3E}">
        <p14:creationId xmlns:p14="http://schemas.microsoft.com/office/powerpoint/2010/main" val="1718829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C832E-FCC2-79EE-3099-6BA5F91F8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733608-B106-802F-DF3F-8305F1F610BF}"/>
              </a:ext>
            </a:extLst>
          </p:cNvPr>
          <p:cNvSpPr>
            <a:spLocks noGrp="1"/>
          </p:cNvSpPr>
          <p:nvPr>
            <p:ph type="title"/>
          </p:nvPr>
        </p:nvSpPr>
        <p:spPr/>
        <p:txBody>
          <a:bodyPr anchor="b"/>
          <a:lstStyle/>
          <a:p>
            <a:r>
              <a:rPr lang="en-US" dirty="0"/>
              <a:t>Machine learning cut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A16008D-6B47-1511-2001-5ED5EFF206AE}"/>
                  </a:ext>
                </a:extLst>
              </p:cNvPr>
              <p:cNvSpPr>
                <a:spLocks noGrp="1"/>
              </p:cNvSpPr>
              <p:nvPr>
                <p:ph type="body" sz="half" idx="2"/>
              </p:nvPr>
            </p:nvSpPr>
            <p:spPr>
              <a:xfrm>
                <a:off x="318589" y="3255576"/>
                <a:ext cx="5539170" cy="2609883"/>
              </a:xfrm>
            </p:spPr>
            <p:txBody>
              <a:bodyPr/>
              <a:lstStyle/>
              <a:p>
                <a:pPr marL="342900" indent="-342900">
                  <a:buFont typeface="Arial" panose="020B0604020202020204" pitchFamily="34" charset="0"/>
                  <a:buChar char="•"/>
                </a:pPr>
                <a:r>
                  <a:rPr lang="en-US" b="0" dirty="0"/>
                  <a:t>Graph Convolution Network on a fully-connected graph. Each node represent a lepton.</a:t>
                </a:r>
              </a:p>
              <a:p>
                <a:pPr marL="342900" indent="-342900">
                  <a:buFont typeface="Arial" panose="020B0604020202020204" pitchFamily="34" charset="0"/>
                  <a:buChar char="•"/>
                </a:pPr>
                <a:r>
                  <a:rPr lang="en-US" b="0" dirty="0"/>
                  <a:t>Features include particle ID (trainable encoded) and transverse momenta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m:rPr>
                            <m:sty m:val="p"/>
                          </m:rPr>
                          <a:rPr lang="en-US" b="0" i="0" smtClean="0">
                            <a:latin typeface="Cambria Math" panose="02040503050406030204" pitchFamily="18" charset="0"/>
                          </a:rPr>
                          <m:t>T</m:t>
                        </m:r>
                        <m:r>
                          <a:rPr lang="en-US" b="0" i="1" smtClean="0">
                            <a:latin typeface="Cambria Math" panose="02040503050406030204" pitchFamily="18" charset="0"/>
                          </a:rPr>
                          <m:t>,</m:t>
                        </m:r>
                        <m:r>
                          <a:rPr lang="en-US" b="0" i="1" smtClean="0">
                            <a:latin typeface="Cambria Math" panose="02040503050406030204" pitchFamily="18" charset="0"/>
                          </a:rPr>
                          <m:t>𝑥</m:t>
                        </m:r>
                      </m:sub>
                    </m:sSub>
                  </m:oMath>
                </a14:m>
                <a:r>
                  <a:rPr lang="en-US" b="0"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𝑝</m:t>
                        </m:r>
                      </m:e>
                      <m:sub>
                        <m:r>
                          <m:rPr>
                            <m:sty m:val="p"/>
                          </m:rPr>
                          <a:rPr lang="en-US" b="0">
                            <a:latin typeface="Cambria Math" panose="02040503050406030204" pitchFamily="18" charset="0"/>
                          </a:rPr>
                          <m:t>T</m:t>
                        </m:r>
                        <m:r>
                          <a:rPr lang="en-US" b="0" i="1">
                            <a:latin typeface="Cambria Math" panose="02040503050406030204" pitchFamily="18" charset="0"/>
                          </a:rPr>
                          <m:t>,</m:t>
                        </m:r>
                        <m:r>
                          <a:rPr lang="en-US" b="0" i="1" smtClean="0">
                            <a:latin typeface="Cambria Math" panose="02040503050406030204" pitchFamily="18" charset="0"/>
                          </a:rPr>
                          <m:t>𝑦</m:t>
                        </m:r>
                      </m:sub>
                    </m:sSub>
                  </m:oMath>
                </a14:m>
                <a:r>
                  <a:rPr lang="en-US" b="0" dirty="0"/>
                  <a:t>.</a:t>
                </a:r>
              </a:p>
              <a:p>
                <a:pPr marL="342900" indent="-342900">
                  <a:buFont typeface="Arial" panose="020B0604020202020204" pitchFamily="34" charset="0"/>
                  <a:buChar char="•"/>
                </a:pPr>
                <a:r>
                  <a:rPr lang="en-US" b="0" dirty="0"/>
                  <a:t>Train on events with four-lepton invariant mass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4ℓ</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100;160</m:t>
                        </m:r>
                      </m:e>
                    </m:d>
                    <m:r>
                      <a:rPr lang="en-US" b="0" i="1" smtClean="0">
                        <a:latin typeface="Cambria Math" panose="02040503050406030204" pitchFamily="18" charset="0"/>
                      </a:rPr>
                      <m:t> </m:t>
                    </m:r>
                    <m:r>
                      <m:rPr>
                        <m:sty m:val="p"/>
                      </m:rPr>
                      <a:rPr lang="en-US" b="0" i="0" smtClean="0">
                        <a:latin typeface="Cambria Math" panose="02040503050406030204" pitchFamily="18" charset="0"/>
                      </a:rPr>
                      <m:t>GeV</m:t>
                    </m:r>
                  </m:oMath>
                </a14:m>
                <a:r>
                  <a:rPr lang="en-US" b="0" dirty="0"/>
                  <a:t>.</a:t>
                </a:r>
              </a:p>
            </p:txBody>
          </p:sp>
        </mc:Choice>
        <mc:Fallback xmlns="">
          <p:sp>
            <p:nvSpPr>
              <p:cNvPr id="3" name="Text Placeholder 2">
                <a:extLst>
                  <a:ext uri="{FF2B5EF4-FFF2-40B4-BE49-F238E27FC236}">
                    <a16:creationId xmlns:a16="http://schemas.microsoft.com/office/drawing/2014/main" id="{2A16008D-6B47-1511-2001-5ED5EFF206AE}"/>
                  </a:ext>
                </a:extLst>
              </p:cNvPr>
              <p:cNvSpPr>
                <a:spLocks noGrp="1" noRot="1" noChangeAspect="1" noMove="1" noResize="1" noEditPoints="1" noAdjustHandles="1" noChangeArrowheads="1" noChangeShapeType="1" noTextEdit="1"/>
              </p:cNvSpPr>
              <p:nvPr>
                <p:ph type="body" sz="half" idx="2"/>
              </p:nvPr>
            </p:nvSpPr>
            <p:spPr>
              <a:xfrm>
                <a:off x="318589" y="3255576"/>
                <a:ext cx="5539170" cy="2609883"/>
              </a:xfrm>
              <a:blipFill>
                <a:blip r:embed="rId2"/>
                <a:stretch>
                  <a:fillRect l="-2283" t="-1456" r="-22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29B8E25-B7C0-38EB-4F11-3BE2FC53F206}"/>
                  </a:ext>
                </a:extLst>
              </p:cNvPr>
              <p:cNvSpPr/>
              <p:nvPr/>
            </p:nvSpPr>
            <p:spPr>
              <a:xfrm>
                <a:off x="323994" y="1420519"/>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5" name="Oval 4">
                <a:extLst>
                  <a:ext uri="{FF2B5EF4-FFF2-40B4-BE49-F238E27FC236}">
                    <a16:creationId xmlns:a16="http://schemas.microsoft.com/office/drawing/2014/main" id="{B29B8E25-B7C0-38EB-4F11-3BE2FC53F206}"/>
                  </a:ext>
                </a:extLst>
              </p:cNvPr>
              <p:cNvSpPr>
                <a:spLocks noRot="1" noChangeAspect="1" noMove="1" noResize="1" noEditPoints="1" noAdjustHandles="1" noChangeArrowheads="1" noChangeShapeType="1" noTextEdit="1"/>
              </p:cNvSpPr>
              <p:nvPr/>
            </p:nvSpPr>
            <p:spPr>
              <a:xfrm>
                <a:off x="323994" y="1420519"/>
                <a:ext cx="374469" cy="37446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CFAAC1DE-0834-B45C-9E35-9A6EFF614CB5}"/>
                  </a:ext>
                </a:extLst>
              </p:cNvPr>
              <p:cNvSpPr/>
              <p:nvPr/>
            </p:nvSpPr>
            <p:spPr>
              <a:xfrm>
                <a:off x="1399503" y="1420519"/>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6" name="Oval 5">
                <a:extLst>
                  <a:ext uri="{FF2B5EF4-FFF2-40B4-BE49-F238E27FC236}">
                    <a16:creationId xmlns:a16="http://schemas.microsoft.com/office/drawing/2014/main" id="{CFAAC1DE-0834-B45C-9E35-9A6EFF614CB5}"/>
                  </a:ext>
                </a:extLst>
              </p:cNvPr>
              <p:cNvSpPr>
                <a:spLocks noRot="1" noChangeAspect="1" noMove="1" noResize="1" noEditPoints="1" noAdjustHandles="1" noChangeArrowheads="1" noChangeShapeType="1" noTextEdit="1"/>
              </p:cNvSpPr>
              <p:nvPr/>
            </p:nvSpPr>
            <p:spPr>
              <a:xfrm>
                <a:off x="1399503" y="1420519"/>
                <a:ext cx="374469" cy="374469"/>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5BBCBE55-AF8B-A8FF-E6DF-7685271F5FCB}"/>
                  </a:ext>
                </a:extLst>
              </p:cNvPr>
              <p:cNvSpPr/>
              <p:nvPr/>
            </p:nvSpPr>
            <p:spPr>
              <a:xfrm>
                <a:off x="1399502" y="2372031"/>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7" name="Oval 6">
                <a:extLst>
                  <a:ext uri="{FF2B5EF4-FFF2-40B4-BE49-F238E27FC236}">
                    <a16:creationId xmlns:a16="http://schemas.microsoft.com/office/drawing/2014/main" id="{5BBCBE55-AF8B-A8FF-E6DF-7685271F5FCB}"/>
                  </a:ext>
                </a:extLst>
              </p:cNvPr>
              <p:cNvSpPr>
                <a:spLocks noRot="1" noChangeAspect="1" noMove="1" noResize="1" noEditPoints="1" noAdjustHandles="1" noChangeArrowheads="1" noChangeShapeType="1" noTextEdit="1"/>
              </p:cNvSpPr>
              <p:nvPr/>
            </p:nvSpPr>
            <p:spPr>
              <a:xfrm>
                <a:off x="1399502" y="2372031"/>
                <a:ext cx="374469" cy="374469"/>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B66F022-3FBA-A0AE-5CD6-969A4D97D113}"/>
                  </a:ext>
                </a:extLst>
              </p:cNvPr>
              <p:cNvSpPr/>
              <p:nvPr/>
            </p:nvSpPr>
            <p:spPr>
              <a:xfrm>
                <a:off x="323993" y="2372031"/>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8" name="Oval 7">
                <a:extLst>
                  <a:ext uri="{FF2B5EF4-FFF2-40B4-BE49-F238E27FC236}">
                    <a16:creationId xmlns:a16="http://schemas.microsoft.com/office/drawing/2014/main" id="{8B66F022-3FBA-A0AE-5CD6-969A4D97D113}"/>
                  </a:ext>
                </a:extLst>
              </p:cNvPr>
              <p:cNvSpPr>
                <a:spLocks noRot="1" noChangeAspect="1" noMove="1" noResize="1" noEditPoints="1" noAdjustHandles="1" noChangeArrowheads="1" noChangeShapeType="1" noTextEdit="1"/>
              </p:cNvSpPr>
              <p:nvPr/>
            </p:nvSpPr>
            <p:spPr>
              <a:xfrm>
                <a:off x="323993" y="2372031"/>
                <a:ext cx="374469" cy="374469"/>
              </a:xfrm>
              <a:prstGeom prst="ellipse">
                <a:avLst/>
              </a:prstGeom>
              <a:blipFill>
                <a:blip r:embed="rId6"/>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C6D8EFFA-B649-A3BA-C5CD-013E0FAB66B3}"/>
              </a:ext>
            </a:extLst>
          </p:cNvPr>
          <p:cNvCxnSpPr>
            <a:stCxn id="8" idx="7"/>
            <a:endCxn id="6" idx="3"/>
          </p:cNvCxnSpPr>
          <p:nvPr/>
        </p:nvCxnSpPr>
        <p:spPr>
          <a:xfrm flipV="1">
            <a:off x="643621" y="1740148"/>
            <a:ext cx="813816"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2373A3-0BA5-3312-6DD1-38BD79C5052B}"/>
              </a:ext>
            </a:extLst>
          </p:cNvPr>
          <p:cNvCxnSpPr>
            <a:cxnSpLocks/>
            <a:stCxn id="8" idx="6"/>
            <a:endCxn id="7" idx="2"/>
          </p:cNvCxnSpPr>
          <p:nvPr/>
        </p:nvCxnSpPr>
        <p:spPr>
          <a:xfrm>
            <a:off x="698462" y="2559266"/>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1655AA-43AF-94CE-6509-94B17F1A5A9C}"/>
              </a:ext>
            </a:extLst>
          </p:cNvPr>
          <p:cNvCxnSpPr>
            <a:cxnSpLocks/>
            <a:stCxn id="5" idx="6"/>
            <a:endCxn id="6" idx="2"/>
          </p:cNvCxnSpPr>
          <p:nvPr/>
        </p:nvCxnSpPr>
        <p:spPr>
          <a:xfrm>
            <a:off x="698463" y="1607754"/>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E784373-FBC7-3384-EEC6-CAEE5801C577}"/>
              </a:ext>
            </a:extLst>
          </p:cNvPr>
          <p:cNvCxnSpPr>
            <a:cxnSpLocks/>
            <a:stCxn id="6" idx="4"/>
            <a:endCxn id="7" idx="0"/>
          </p:cNvCxnSpPr>
          <p:nvPr/>
        </p:nvCxnSpPr>
        <p:spPr>
          <a:xfrm flipH="1">
            <a:off x="1586737"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9FAC91-049A-A183-AB96-8886BB3D24BC}"/>
              </a:ext>
            </a:extLst>
          </p:cNvPr>
          <p:cNvCxnSpPr>
            <a:cxnSpLocks/>
            <a:stCxn id="7" idx="1"/>
            <a:endCxn id="5" idx="5"/>
          </p:cNvCxnSpPr>
          <p:nvPr/>
        </p:nvCxnSpPr>
        <p:spPr>
          <a:xfrm flipH="1" flipV="1">
            <a:off x="643623" y="1740148"/>
            <a:ext cx="810719"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1E4CDC0-27C0-4D65-C046-2AEBAA0B06E3}"/>
              </a:ext>
            </a:extLst>
          </p:cNvPr>
          <p:cNvCxnSpPr>
            <a:cxnSpLocks/>
            <a:stCxn id="8" idx="0"/>
            <a:endCxn id="5" idx="4"/>
          </p:cNvCxnSpPr>
          <p:nvPr/>
        </p:nvCxnSpPr>
        <p:spPr>
          <a:xfrm flipV="1">
            <a:off x="511228"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242D314-C0D4-C31D-A575-A73D76B762DE}"/>
              </a:ext>
            </a:extLst>
          </p:cNvPr>
          <p:cNvSpPr/>
          <p:nvPr/>
        </p:nvSpPr>
        <p:spPr>
          <a:xfrm>
            <a:off x="2568806" y="1420519"/>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895F2B92-7649-D4AE-D4A0-9332CFD4CA02}"/>
              </a:ext>
            </a:extLst>
          </p:cNvPr>
          <p:cNvSpPr/>
          <p:nvPr/>
        </p:nvSpPr>
        <p:spPr>
          <a:xfrm>
            <a:off x="3644315" y="1420519"/>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A6AEC9A-1393-FBBA-AEB8-4419B02A53FF}"/>
              </a:ext>
            </a:extLst>
          </p:cNvPr>
          <p:cNvSpPr/>
          <p:nvPr/>
        </p:nvSpPr>
        <p:spPr>
          <a:xfrm>
            <a:off x="3644314" y="2372031"/>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CF81CDFF-95B0-ACC7-E628-C8E23726AC61}"/>
              </a:ext>
            </a:extLst>
          </p:cNvPr>
          <p:cNvSpPr/>
          <p:nvPr/>
        </p:nvSpPr>
        <p:spPr>
          <a:xfrm>
            <a:off x="2568805" y="2372031"/>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181E32E6-87D0-AF20-3CD0-CFB26936394A}"/>
              </a:ext>
            </a:extLst>
          </p:cNvPr>
          <p:cNvCxnSpPr>
            <a:stCxn id="29" idx="7"/>
            <a:endCxn id="27" idx="3"/>
          </p:cNvCxnSpPr>
          <p:nvPr/>
        </p:nvCxnSpPr>
        <p:spPr>
          <a:xfrm flipV="1">
            <a:off x="2888433" y="1740148"/>
            <a:ext cx="813816"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88EA56-9C24-063D-EE32-CE5EEC0FB3EC}"/>
              </a:ext>
            </a:extLst>
          </p:cNvPr>
          <p:cNvCxnSpPr>
            <a:cxnSpLocks/>
            <a:stCxn id="29" idx="6"/>
            <a:endCxn id="28" idx="2"/>
          </p:cNvCxnSpPr>
          <p:nvPr/>
        </p:nvCxnSpPr>
        <p:spPr>
          <a:xfrm>
            <a:off x="2943274" y="2559266"/>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1B65930-9CB9-4EA9-FA3D-E51395E38C59}"/>
              </a:ext>
            </a:extLst>
          </p:cNvPr>
          <p:cNvCxnSpPr>
            <a:cxnSpLocks/>
            <a:stCxn id="26" idx="6"/>
            <a:endCxn id="27" idx="2"/>
          </p:cNvCxnSpPr>
          <p:nvPr/>
        </p:nvCxnSpPr>
        <p:spPr>
          <a:xfrm>
            <a:off x="2943275" y="1607754"/>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1CFE42B-3DE8-3309-7EDE-89DB0488BC3A}"/>
              </a:ext>
            </a:extLst>
          </p:cNvPr>
          <p:cNvCxnSpPr>
            <a:cxnSpLocks/>
            <a:stCxn id="27" idx="4"/>
            <a:endCxn id="28" idx="0"/>
          </p:cNvCxnSpPr>
          <p:nvPr/>
        </p:nvCxnSpPr>
        <p:spPr>
          <a:xfrm flipH="1">
            <a:off x="3831549"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FCD51EF-2EA9-0DA0-3831-D588ED0082C7}"/>
              </a:ext>
            </a:extLst>
          </p:cNvPr>
          <p:cNvCxnSpPr>
            <a:cxnSpLocks/>
            <a:stCxn id="28" idx="1"/>
            <a:endCxn id="26" idx="5"/>
          </p:cNvCxnSpPr>
          <p:nvPr/>
        </p:nvCxnSpPr>
        <p:spPr>
          <a:xfrm flipH="1" flipV="1">
            <a:off x="2888435" y="1740148"/>
            <a:ext cx="810719"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BB6EA5-7BF0-17AB-7DB1-F1704950E3CF}"/>
              </a:ext>
            </a:extLst>
          </p:cNvPr>
          <p:cNvCxnSpPr>
            <a:cxnSpLocks/>
            <a:stCxn id="29" idx="0"/>
            <a:endCxn id="26" idx="4"/>
          </p:cNvCxnSpPr>
          <p:nvPr/>
        </p:nvCxnSpPr>
        <p:spPr>
          <a:xfrm flipV="1">
            <a:off x="2756040"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B795737-CD7D-C4A1-6D61-5B43BC2AFBEE}"/>
              </a:ext>
            </a:extLst>
          </p:cNvPr>
          <p:cNvSpPr/>
          <p:nvPr/>
        </p:nvSpPr>
        <p:spPr>
          <a:xfrm>
            <a:off x="5532507" y="1896274"/>
            <a:ext cx="374469" cy="37446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F87E326-ABCF-626A-FB76-06EA2B5214DC}"/>
              </a:ext>
            </a:extLst>
          </p:cNvPr>
          <p:cNvCxnSpPr>
            <a:cxnSpLocks/>
          </p:cNvCxnSpPr>
          <p:nvPr/>
        </p:nvCxnSpPr>
        <p:spPr>
          <a:xfrm>
            <a:off x="1773971" y="2095341"/>
            <a:ext cx="794834"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641B7E2-3A4B-A0F1-B979-B7FBC97BA102}"/>
              </a:ext>
            </a:extLst>
          </p:cNvPr>
          <p:cNvCxnSpPr>
            <a:cxnSpLocks/>
          </p:cNvCxnSpPr>
          <p:nvPr/>
        </p:nvCxnSpPr>
        <p:spPr>
          <a:xfrm>
            <a:off x="4013225" y="2083509"/>
            <a:ext cx="1336541"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66F9DDF-38B8-8DAA-B5F6-04B7A84DB295}"/>
              </a:ext>
            </a:extLst>
          </p:cNvPr>
          <p:cNvSpPr txBox="1"/>
          <p:nvPr/>
        </p:nvSpPr>
        <p:spPr>
          <a:xfrm>
            <a:off x="1899176" y="1656109"/>
            <a:ext cx="474489" cy="369332"/>
          </a:xfrm>
          <a:prstGeom prst="rect">
            <a:avLst/>
          </a:prstGeom>
          <a:noFill/>
        </p:spPr>
        <p:txBody>
          <a:bodyPr wrap="none" lIns="0" rIns="0" rtlCol="0">
            <a:spAutoFit/>
          </a:bodyPr>
          <a:lstStyle/>
          <a:p>
            <a:pPr algn="l"/>
            <a:r>
              <a:rPr lang="en-US" dirty="0">
                <a:effectLst/>
              </a:rPr>
              <a:t>MLP</a:t>
            </a:r>
          </a:p>
        </p:txBody>
      </p:sp>
      <p:sp>
        <p:nvSpPr>
          <p:cNvPr id="43" name="TextBox 42">
            <a:extLst>
              <a:ext uri="{FF2B5EF4-FFF2-40B4-BE49-F238E27FC236}">
                <a16:creationId xmlns:a16="http://schemas.microsoft.com/office/drawing/2014/main" id="{640F3772-EF1B-AC7E-75DF-9C73457C93E6}"/>
              </a:ext>
            </a:extLst>
          </p:cNvPr>
          <p:cNvSpPr txBox="1"/>
          <p:nvPr/>
        </p:nvSpPr>
        <p:spPr>
          <a:xfrm>
            <a:off x="4991618" y="2426871"/>
            <a:ext cx="474489" cy="369332"/>
          </a:xfrm>
          <a:prstGeom prst="rect">
            <a:avLst/>
          </a:prstGeom>
          <a:noFill/>
        </p:spPr>
        <p:txBody>
          <a:bodyPr wrap="none" lIns="0" rIns="0" rtlCol="0">
            <a:spAutoFit/>
          </a:bodyPr>
          <a:lstStyle/>
          <a:p>
            <a:pPr algn="l"/>
            <a:r>
              <a:rPr lang="en-US" dirty="0">
                <a:effectLst/>
              </a:rPr>
              <a:t>MLP</a:t>
            </a:r>
          </a:p>
        </p:txBody>
      </p:sp>
      <p:cxnSp>
        <p:nvCxnSpPr>
          <p:cNvPr id="45" name="Straight Arrow Connector 44">
            <a:extLst>
              <a:ext uri="{FF2B5EF4-FFF2-40B4-BE49-F238E27FC236}">
                <a16:creationId xmlns:a16="http://schemas.microsoft.com/office/drawing/2014/main" id="{1F87E08B-BA48-E903-75F7-1E445752D0AD}"/>
              </a:ext>
            </a:extLst>
          </p:cNvPr>
          <p:cNvCxnSpPr>
            <a:cxnSpLocks/>
          </p:cNvCxnSpPr>
          <p:nvPr/>
        </p:nvCxnSpPr>
        <p:spPr>
          <a:xfrm>
            <a:off x="5719741" y="2426871"/>
            <a:ext cx="0" cy="516626"/>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F4251E36-A32D-75BC-0574-B3FB584EEF62}"/>
              </a:ext>
            </a:extLst>
          </p:cNvPr>
          <p:cNvSpPr/>
          <p:nvPr/>
        </p:nvSpPr>
        <p:spPr>
          <a:xfrm>
            <a:off x="5532507" y="3054130"/>
            <a:ext cx="374469" cy="37446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7BB8FB98-1720-4812-886C-F43624F95C44}"/>
              </a:ext>
            </a:extLst>
          </p:cNvPr>
          <p:cNvSpPr txBox="1"/>
          <p:nvPr/>
        </p:nvSpPr>
        <p:spPr>
          <a:xfrm>
            <a:off x="4114459" y="1659252"/>
            <a:ext cx="1064394" cy="369332"/>
          </a:xfrm>
          <a:prstGeom prst="rect">
            <a:avLst/>
          </a:prstGeom>
          <a:noFill/>
        </p:spPr>
        <p:txBody>
          <a:bodyPr wrap="none" lIns="0" rIns="0" rtlCol="0">
            <a:spAutoFit/>
          </a:bodyPr>
          <a:lstStyle/>
          <a:p>
            <a:pPr algn="l"/>
            <a:r>
              <a:rPr lang="en-US" dirty="0">
                <a:effectLst/>
              </a:rPr>
              <a:t>Aggregate</a:t>
            </a:r>
          </a:p>
        </p:txBody>
      </p:sp>
    </p:spTree>
    <p:extLst>
      <p:ext uri="{BB962C8B-B14F-4D97-AF65-F5344CB8AC3E}">
        <p14:creationId xmlns:p14="http://schemas.microsoft.com/office/powerpoint/2010/main" val="1523034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5E4FF-371D-3E64-25C9-CB78C06517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98F23C-EBBD-D603-05F6-C7A45C6B25BA}"/>
              </a:ext>
            </a:extLst>
          </p:cNvPr>
          <p:cNvSpPr>
            <a:spLocks noGrp="1"/>
          </p:cNvSpPr>
          <p:nvPr>
            <p:ph type="title"/>
          </p:nvPr>
        </p:nvSpPr>
        <p:spPr/>
        <p:txBody>
          <a:bodyPr anchor="b"/>
          <a:lstStyle/>
          <a:p>
            <a:r>
              <a:rPr lang="en-US" dirty="0"/>
              <a:t>Machine learning cut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DAF35E-C3D2-E3F5-5858-226F48A5D80F}"/>
                  </a:ext>
                </a:extLst>
              </p:cNvPr>
              <p:cNvSpPr>
                <a:spLocks noGrp="1"/>
              </p:cNvSpPr>
              <p:nvPr>
                <p:ph type="body" sz="half" idx="2"/>
              </p:nvPr>
            </p:nvSpPr>
            <p:spPr>
              <a:xfrm>
                <a:off x="318589" y="3255576"/>
                <a:ext cx="5539170" cy="2609883"/>
              </a:xfrm>
            </p:spPr>
            <p:txBody>
              <a:bodyPr/>
              <a:lstStyle/>
              <a:p>
                <a:pPr marL="342900" indent="-342900">
                  <a:buFont typeface="Arial" panose="020B0604020202020204" pitchFamily="34" charset="0"/>
                  <a:buChar char="•"/>
                </a:pPr>
                <a:r>
                  <a:rPr lang="en-US" b="0" dirty="0"/>
                  <a:t>Graph Convolution Network on a fully-connected graph. Each node represent a lepton.</a:t>
                </a:r>
              </a:p>
              <a:p>
                <a:pPr marL="342900" indent="-342900">
                  <a:buFont typeface="Arial" panose="020B0604020202020204" pitchFamily="34" charset="0"/>
                  <a:buChar char="•"/>
                </a:pPr>
                <a:r>
                  <a:rPr lang="en-US" b="0" dirty="0"/>
                  <a:t>Features include particle ID (trainable encoded) and transverse momenta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m:rPr>
                            <m:sty m:val="p"/>
                          </m:rPr>
                          <a:rPr lang="en-US" b="0" i="0" smtClean="0">
                            <a:latin typeface="Cambria Math" panose="02040503050406030204" pitchFamily="18" charset="0"/>
                          </a:rPr>
                          <m:t>T</m:t>
                        </m:r>
                        <m:r>
                          <a:rPr lang="en-US" b="0" i="1" smtClean="0">
                            <a:latin typeface="Cambria Math" panose="02040503050406030204" pitchFamily="18" charset="0"/>
                          </a:rPr>
                          <m:t>,</m:t>
                        </m:r>
                        <m:r>
                          <a:rPr lang="en-US" b="0" i="1" smtClean="0">
                            <a:latin typeface="Cambria Math" panose="02040503050406030204" pitchFamily="18" charset="0"/>
                          </a:rPr>
                          <m:t>𝑥</m:t>
                        </m:r>
                      </m:sub>
                    </m:sSub>
                  </m:oMath>
                </a14:m>
                <a:r>
                  <a:rPr lang="en-US" b="0"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𝑝</m:t>
                        </m:r>
                      </m:e>
                      <m:sub>
                        <m:r>
                          <m:rPr>
                            <m:sty m:val="p"/>
                          </m:rPr>
                          <a:rPr lang="en-US" b="0">
                            <a:latin typeface="Cambria Math" panose="02040503050406030204" pitchFamily="18" charset="0"/>
                          </a:rPr>
                          <m:t>T</m:t>
                        </m:r>
                        <m:r>
                          <a:rPr lang="en-US" b="0" i="1">
                            <a:latin typeface="Cambria Math" panose="02040503050406030204" pitchFamily="18" charset="0"/>
                          </a:rPr>
                          <m:t>,</m:t>
                        </m:r>
                        <m:r>
                          <a:rPr lang="en-US" b="0" i="1" smtClean="0">
                            <a:latin typeface="Cambria Math" panose="02040503050406030204" pitchFamily="18" charset="0"/>
                          </a:rPr>
                          <m:t>𝑦</m:t>
                        </m:r>
                      </m:sub>
                    </m:sSub>
                  </m:oMath>
                </a14:m>
                <a:r>
                  <a:rPr lang="en-US" b="0" dirty="0"/>
                  <a:t>.</a:t>
                </a:r>
              </a:p>
              <a:p>
                <a:pPr marL="342900" indent="-342900">
                  <a:buFont typeface="Arial" panose="020B0604020202020204" pitchFamily="34" charset="0"/>
                  <a:buChar char="•"/>
                </a:pPr>
                <a:r>
                  <a:rPr lang="en-US" b="0" dirty="0"/>
                  <a:t>Train on events with four-lepton invariant mass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4ℓ</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100;160</m:t>
                        </m:r>
                      </m:e>
                    </m:d>
                    <m:r>
                      <a:rPr lang="en-US" b="0" i="1" smtClean="0">
                        <a:latin typeface="Cambria Math" panose="02040503050406030204" pitchFamily="18" charset="0"/>
                      </a:rPr>
                      <m:t> </m:t>
                    </m:r>
                    <m:r>
                      <m:rPr>
                        <m:sty m:val="p"/>
                      </m:rPr>
                      <a:rPr lang="en-US" b="0" i="0" smtClean="0">
                        <a:latin typeface="Cambria Math" panose="02040503050406030204" pitchFamily="18" charset="0"/>
                      </a:rPr>
                      <m:t>GeV</m:t>
                    </m:r>
                  </m:oMath>
                </a14:m>
                <a:r>
                  <a:rPr lang="en-US" b="0" dirty="0"/>
                  <a:t>.</a:t>
                </a:r>
              </a:p>
              <a:p>
                <a:pPr marL="342900" indent="-342900">
                  <a:buFont typeface="Arial" panose="020B0604020202020204" pitchFamily="34" charset="0"/>
                  <a:buChar char="•"/>
                </a:pP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𝑃</m:t>
                        </m:r>
                      </m:e>
                      <m:sub>
                        <m:r>
                          <m:rPr>
                            <m:sty m:val="p"/>
                          </m:rPr>
                          <a:rPr lang="en-US" b="0">
                            <a:latin typeface="Cambria Math" panose="02040503050406030204" pitchFamily="18" charset="0"/>
                          </a:rPr>
                          <m:t>D</m:t>
                        </m:r>
                      </m:sub>
                    </m:sSub>
                    <m:r>
                      <a:rPr lang="en-US" b="0" i="1">
                        <a:latin typeface="Cambria Math" panose="02040503050406030204" pitchFamily="18" charset="0"/>
                      </a:rPr>
                      <m:t>=</m:t>
                    </m:r>
                    <m:r>
                      <a:rPr lang="en-US" b="0" i="1" smtClean="0">
                        <a:latin typeface="Cambria Math" panose="02040503050406030204" pitchFamily="18" charset="0"/>
                      </a:rPr>
                      <m:t>8</m:t>
                    </m:r>
                    <m:r>
                      <a:rPr lang="en-US" b="0" i="1">
                        <a:latin typeface="Cambria Math" panose="02040503050406030204" pitchFamily="18" charset="0"/>
                      </a:rPr>
                      <m:t>0%</m:t>
                    </m:r>
                  </m:oMath>
                </a14:m>
                <a:r>
                  <a:rPr lang="en-US" b="0"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𝑃</m:t>
                        </m:r>
                      </m:e>
                      <m:sub>
                        <m:r>
                          <m:rPr>
                            <m:sty m:val="p"/>
                          </m:rPr>
                          <a:rPr lang="en-US" b="0" i="0" smtClean="0">
                            <a:latin typeface="Cambria Math" panose="02040503050406030204" pitchFamily="18" charset="0"/>
                          </a:rPr>
                          <m:t>F</m:t>
                        </m:r>
                      </m:sub>
                    </m:sSub>
                    <m:r>
                      <a:rPr lang="en-US" b="0" i="1">
                        <a:latin typeface="Cambria Math" panose="02040503050406030204" pitchFamily="18" charset="0"/>
                      </a:rPr>
                      <m:t>=</m:t>
                    </m:r>
                    <m:r>
                      <a:rPr lang="en-US" b="0" i="1" smtClean="0">
                        <a:latin typeface="Cambria Math" panose="02040503050406030204" pitchFamily="18" charset="0"/>
                      </a:rPr>
                      <m:t>3</m:t>
                    </m:r>
                    <m:r>
                      <a:rPr lang="en-US" b="0" i="1">
                        <a:latin typeface="Cambria Math" panose="02040503050406030204" pitchFamily="18" charset="0"/>
                      </a:rPr>
                      <m:t>0%</m:t>
                    </m:r>
                  </m:oMath>
                </a14:m>
                <a:endParaRPr lang="en-US" b="0" dirty="0"/>
              </a:p>
            </p:txBody>
          </p:sp>
        </mc:Choice>
        <mc:Fallback xmlns="">
          <p:sp>
            <p:nvSpPr>
              <p:cNvPr id="3" name="Text Placeholder 2">
                <a:extLst>
                  <a:ext uri="{FF2B5EF4-FFF2-40B4-BE49-F238E27FC236}">
                    <a16:creationId xmlns:a16="http://schemas.microsoft.com/office/drawing/2014/main" id="{40DAF35E-C3D2-E3F5-5858-226F48A5D80F}"/>
                  </a:ext>
                </a:extLst>
              </p:cNvPr>
              <p:cNvSpPr>
                <a:spLocks noGrp="1" noRot="1" noChangeAspect="1" noMove="1" noResize="1" noEditPoints="1" noAdjustHandles="1" noChangeArrowheads="1" noChangeShapeType="1" noTextEdit="1"/>
              </p:cNvSpPr>
              <p:nvPr>
                <p:ph type="body" sz="half" idx="2"/>
              </p:nvPr>
            </p:nvSpPr>
            <p:spPr>
              <a:xfrm>
                <a:off x="318589" y="3255576"/>
                <a:ext cx="5539170" cy="2609883"/>
              </a:xfrm>
              <a:blipFill>
                <a:blip r:embed="rId2"/>
                <a:stretch>
                  <a:fillRect l="-2283" t="-1456" r="-2283" b="-4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85DD1C7-F2E7-DEEA-29AE-F8A8F761E86B}"/>
                  </a:ext>
                </a:extLst>
              </p:cNvPr>
              <p:cNvSpPr/>
              <p:nvPr/>
            </p:nvSpPr>
            <p:spPr>
              <a:xfrm>
                <a:off x="323994" y="1420519"/>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5" name="Oval 4">
                <a:extLst>
                  <a:ext uri="{FF2B5EF4-FFF2-40B4-BE49-F238E27FC236}">
                    <a16:creationId xmlns:a16="http://schemas.microsoft.com/office/drawing/2014/main" id="{B85DD1C7-F2E7-DEEA-29AE-F8A8F761E86B}"/>
                  </a:ext>
                </a:extLst>
              </p:cNvPr>
              <p:cNvSpPr>
                <a:spLocks noRot="1" noChangeAspect="1" noMove="1" noResize="1" noEditPoints="1" noAdjustHandles="1" noChangeArrowheads="1" noChangeShapeType="1" noTextEdit="1"/>
              </p:cNvSpPr>
              <p:nvPr/>
            </p:nvSpPr>
            <p:spPr>
              <a:xfrm>
                <a:off x="323994" y="1420519"/>
                <a:ext cx="374469" cy="37446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79DE543-86B6-385E-E02C-27AA5EA4BD9A}"/>
                  </a:ext>
                </a:extLst>
              </p:cNvPr>
              <p:cNvSpPr/>
              <p:nvPr/>
            </p:nvSpPr>
            <p:spPr>
              <a:xfrm>
                <a:off x="1399503" y="1420519"/>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6" name="Oval 5">
                <a:extLst>
                  <a:ext uri="{FF2B5EF4-FFF2-40B4-BE49-F238E27FC236}">
                    <a16:creationId xmlns:a16="http://schemas.microsoft.com/office/drawing/2014/main" id="{379DE543-86B6-385E-E02C-27AA5EA4BD9A}"/>
                  </a:ext>
                </a:extLst>
              </p:cNvPr>
              <p:cNvSpPr>
                <a:spLocks noRot="1" noChangeAspect="1" noMove="1" noResize="1" noEditPoints="1" noAdjustHandles="1" noChangeArrowheads="1" noChangeShapeType="1" noTextEdit="1"/>
              </p:cNvSpPr>
              <p:nvPr/>
            </p:nvSpPr>
            <p:spPr>
              <a:xfrm>
                <a:off x="1399503" y="1420519"/>
                <a:ext cx="374469" cy="374469"/>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69FF6E5-E757-FC7B-9581-328915564C19}"/>
                  </a:ext>
                </a:extLst>
              </p:cNvPr>
              <p:cNvSpPr/>
              <p:nvPr/>
            </p:nvSpPr>
            <p:spPr>
              <a:xfrm>
                <a:off x="1399502" y="2372031"/>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7" name="Oval 6">
                <a:extLst>
                  <a:ext uri="{FF2B5EF4-FFF2-40B4-BE49-F238E27FC236}">
                    <a16:creationId xmlns:a16="http://schemas.microsoft.com/office/drawing/2014/main" id="{069FF6E5-E757-FC7B-9581-328915564C19}"/>
                  </a:ext>
                </a:extLst>
              </p:cNvPr>
              <p:cNvSpPr>
                <a:spLocks noRot="1" noChangeAspect="1" noMove="1" noResize="1" noEditPoints="1" noAdjustHandles="1" noChangeArrowheads="1" noChangeShapeType="1" noTextEdit="1"/>
              </p:cNvSpPr>
              <p:nvPr/>
            </p:nvSpPr>
            <p:spPr>
              <a:xfrm>
                <a:off x="1399502" y="2372031"/>
                <a:ext cx="374469" cy="374469"/>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47B31BB-0836-6D35-970B-485B1F4C8F9B}"/>
                  </a:ext>
                </a:extLst>
              </p:cNvPr>
              <p:cNvSpPr/>
              <p:nvPr/>
            </p:nvSpPr>
            <p:spPr>
              <a:xfrm>
                <a:off x="323993" y="2372031"/>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8" name="Oval 7">
                <a:extLst>
                  <a:ext uri="{FF2B5EF4-FFF2-40B4-BE49-F238E27FC236}">
                    <a16:creationId xmlns:a16="http://schemas.microsoft.com/office/drawing/2014/main" id="{C47B31BB-0836-6D35-970B-485B1F4C8F9B}"/>
                  </a:ext>
                </a:extLst>
              </p:cNvPr>
              <p:cNvSpPr>
                <a:spLocks noRot="1" noChangeAspect="1" noMove="1" noResize="1" noEditPoints="1" noAdjustHandles="1" noChangeArrowheads="1" noChangeShapeType="1" noTextEdit="1"/>
              </p:cNvSpPr>
              <p:nvPr/>
            </p:nvSpPr>
            <p:spPr>
              <a:xfrm>
                <a:off x="323993" y="2372031"/>
                <a:ext cx="374469" cy="374469"/>
              </a:xfrm>
              <a:prstGeom prst="ellipse">
                <a:avLst/>
              </a:prstGeom>
              <a:blipFill>
                <a:blip r:embed="rId6"/>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F90E1229-C9C2-D720-86BB-C895EEB43BE7}"/>
              </a:ext>
            </a:extLst>
          </p:cNvPr>
          <p:cNvCxnSpPr>
            <a:stCxn id="8" idx="7"/>
            <a:endCxn id="6" idx="3"/>
          </p:cNvCxnSpPr>
          <p:nvPr/>
        </p:nvCxnSpPr>
        <p:spPr>
          <a:xfrm flipV="1">
            <a:off x="643621" y="1740148"/>
            <a:ext cx="813816"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E714759-5123-5428-829A-97A23DCFD6EF}"/>
              </a:ext>
            </a:extLst>
          </p:cNvPr>
          <p:cNvCxnSpPr>
            <a:cxnSpLocks/>
            <a:stCxn id="8" idx="6"/>
            <a:endCxn id="7" idx="2"/>
          </p:cNvCxnSpPr>
          <p:nvPr/>
        </p:nvCxnSpPr>
        <p:spPr>
          <a:xfrm>
            <a:off x="698462" y="2559266"/>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AB6BB5F-4EE4-B630-8AA7-4659130A1314}"/>
              </a:ext>
            </a:extLst>
          </p:cNvPr>
          <p:cNvCxnSpPr>
            <a:cxnSpLocks/>
            <a:stCxn id="5" idx="6"/>
            <a:endCxn id="6" idx="2"/>
          </p:cNvCxnSpPr>
          <p:nvPr/>
        </p:nvCxnSpPr>
        <p:spPr>
          <a:xfrm>
            <a:off x="698463" y="1607754"/>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B44613-CADE-9A82-17E2-B52DFA4946F0}"/>
              </a:ext>
            </a:extLst>
          </p:cNvPr>
          <p:cNvCxnSpPr>
            <a:cxnSpLocks/>
            <a:stCxn id="6" idx="4"/>
            <a:endCxn id="7" idx="0"/>
          </p:cNvCxnSpPr>
          <p:nvPr/>
        </p:nvCxnSpPr>
        <p:spPr>
          <a:xfrm flipH="1">
            <a:off x="1586737"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1373E1-AA4C-0540-7607-641624CD7CAF}"/>
              </a:ext>
            </a:extLst>
          </p:cNvPr>
          <p:cNvCxnSpPr>
            <a:cxnSpLocks/>
            <a:stCxn id="7" idx="1"/>
            <a:endCxn id="5" idx="5"/>
          </p:cNvCxnSpPr>
          <p:nvPr/>
        </p:nvCxnSpPr>
        <p:spPr>
          <a:xfrm flipH="1" flipV="1">
            <a:off x="643623" y="1740148"/>
            <a:ext cx="810719"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FBBAC37-480E-DB12-E383-9924A04FC547}"/>
              </a:ext>
            </a:extLst>
          </p:cNvPr>
          <p:cNvCxnSpPr>
            <a:cxnSpLocks/>
            <a:stCxn id="8" idx="0"/>
            <a:endCxn id="5" idx="4"/>
          </p:cNvCxnSpPr>
          <p:nvPr/>
        </p:nvCxnSpPr>
        <p:spPr>
          <a:xfrm flipV="1">
            <a:off x="511228"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F522F405-1B2E-051C-7DFB-AB26B919CCAE}"/>
              </a:ext>
            </a:extLst>
          </p:cNvPr>
          <p:cNvSpPr/>
          <p:nvPr/>
        </p:nvSpPr>
        <p:spPr>
          <a:xfrm>
            <a:off x="2568806" y="1420519"/>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2A71051C-4228-BF3B-77A6-5E74FF2A3716}"/>
              </a:ext>
            </a:extLst>
          </p:cNvPr>
          <p:cNvSpPr/>
          <p:nvPr/>
        </p:nvSpPr>
        <p:spPr>
          <a:xfrm>
            <a:off x="3644315" y="1420519"/>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23BD5ABB-5EF9-4FE6-26B2-137A74558C78}"/>
              </a:ext>
            </a:extLst>
          </p:cNvPr>
          <p:cNvSpPr/>
          <p:nvPr/>
        </p:nvSpPr>
        <p:spPr>
          <a:xfrm>
            <a:off x="3644314" y="2372031"/>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7AC9FFFA-33C7-9D54-C354-7FC37C08BC5C}"/>
              </a:ext>
            </a:extLst>
          </p:cNvPr>
          <p:cNvSpPr/>
          <p:nvPr/>
        </p:nvSpPr>
        <p:spPr>
          <a:xfrm>
            <a:off x="2568805" y="2372031"/>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3DF19605-667C-BDB9-4665-F149284481E1}"/>
              </a:ext>
            </a:extLst>
          </p:cNvPr>
          <p:cNvCxnSpPr>
            <a:stCxn id="29" idx="7"/>
            <a:endCxn id="27" idx="3"/>
          </p:cNvCxnSpPr>
          <p:nvPr/>
        </p:nvCxnSpPr>
        <p:spPr>
          <a:xfrm flipV="1">
            <a:off x="2888433" y="1740148"/>
            <a:ext cx="813816"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738841A-9BE5-E8D8-3120-C2EAB2BD872A}"/>
              </a:ext>
            </a:extLst>
          </p:cNvPr>
          <p:cNvCxnSpPr>
            <a:cxnSpLocks/>
            <a:stCxn id="29" idx="6"/>
            <a:endCxn id="28" idx="2"/>
          </p:cNvCxnSpPr>
          <p:nvPr/>
        </p:nvCxnSpPr>
        <p:spPr>
          <a:xfrm>
            <a:off x="2943274" y="2559266"/>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60F2EA9-62C5-D784-8AEB-24616077CDDC}"/>
              </a:ext>
            </a:extLst>
          </p:cNvPr>
          <p:cNvCxnSpPr>
            <a:cxnSpLocks/>
            <a:stCxn id="26" idx="6"/>
            <a:endCxn id="27" idx="2"/>
          </p:cNvCxnSpPr>
          <p:nvPr/>
        </p:nvCxnSpPr>
        <p:spPr>
          <a:xfrm>
            <a:off x="2943275" y="1607754"/>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B70B580-53AF-FCAD-71D2-DF46073F0AF4}"/>
              </a:ext>
            </a:extLst>
          </p:cNvPr>
          <p:cNvCxnSpPr>
            <a:cxnSpLocks/>
            <a:stCxn id="27" idx="4"/>
            <a:endCxn id="28" idx="0"/>
          </p:cNvCxnSpPr>
          <p:nvPr/>
        </p:nvCxnSpPr>
        <p:spPr>
          <a:xfrm flipH="1">
            <a:off x="3831549"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2DAD030-55B1-F73D-FB64-7FA04CABDC97}"/>
              </a:ext>
            </a:extLst>
          </p:cNvPr>
          <p:cNvCxnSpPr>
            <a:cxnSpLocks/>
            <a:stCxn id="28" idx="1"/>
            <a:endCxn id="26" idx="5"/>
          </p:cNvCxnSpPr>
          <p:nvPr/>
        </p:nvCxnSpPr>
        <p:spPr>
          <a:xfrm flipH="1" flipV="1">
            <a:off x="2888435" y="1740148"/>
            <a:ext cx="810719"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ADE8B67-DA40-D940-7D91-36CFA604A061}"/>
              </a:ext>
            </a:extLst>
          </p:cNvPr>
          <p:cNvCxnSpPr>
            <a:cxnSpLocks/>
            <a:stCxn id="29" idx="0"/>
            <a:endCxn id="26" idx="4"/>
          </p:cNvCxnSpPr>
          <p:nvPr/>
        </p:nvCxnSpPr>
        <p:spPr>
          <a:xfrm flipV="1">
            <a:off x="2756040"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7B1FD9A-C273-7563-060F-D8017178627F}"/>
              </a:ext>
            </a:extLst>
          </p:cNvPr>
          <p:cNvSpPr/>
          <p:nvPr/>
        </p:nvSpPr>
        <p:spPr>
          <a:xfrm>
            <a:off x="5532507" y="1896274"/>
            <a:ext cx="374469" cy="37446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C9965459-22FF-6C1F-8273-59B0B6FE8122}"/>
              </a:ext>
            </a:extLst>
          </p:cNvPr>
          <p:cNvCxnSpPr>
            <a:cxnSpLocks/>
          </p:cNvCxnSpPr>
          <p:nvPr/>
        </p:nvCxnSpPr>
        <p:spPr>
          <a:xfrm>
            <a:off x="1773971" y="2095341"/>
            <a:ext cx="794834"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B0CE36-26D3-8997-9C99-BAF4C1B0B311}"/>
              </a:ext>
            </a:extLst>
          </p:cNvPr>
          <p:cNvCxnSpPr>
            <a:cxnSpLocks/>
          </p:cNvCxnSpPr>
          <p:nvPr/>
        </p:nvCxnSpPr>
        <p:spPr>
          <a:xfrm>
            <a:off x="4013225" y="2083509"/>
            <a:ext cx="1336541"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14F992B-EE57-8451-C010-8B21E44CAB19}"/>
              </a:ext>
            </a:extLst>
          </p:cNvPr>
          <p:cNvSpPr txBox="1"/>
          <p:nvPr/>
        </p:nvSpPr>
        <p:spPr>
          <a:xfrm>
            <a:off x="1899176" y="1656109"/>
            <a:ext cx="474489" cy="369332"/>
          </a:xfrm>
          <a:prstGeom prst="rect">
            <a:avLst/>
          </a:prstGeom>
          <a:noFill/>
        </p:spPr>
        <p:txBody>
          <a:bodyPr wrap="none" lIns="0" rIns="0" rtlCol="0">
            <a:spAutoFit/>
          </a:bodyPr>
          <a:lstStyle/>
          <a:p>
            <a:pPr algn="l"/>
            <a:r>
              <a:rPr lang="en-US" dirty="0">
                <a:effectLst/>
              </a:rPr>
              <a:t>MLP</a:t>
            </a:r>
          </a:p>
        </p:txBody>
      </p:sp>
      <p:sp>
        <p:nvSpPr>
          <p:cNvPr id="43" name="TextBox 42">
            <a:extLst>
              <a:ext uri="{FF2B5EF4-FFF2-40B4-BE49-F238E27FC236}">
                <a16:creationId xmlns:a16="http://schemas.microsoft.com/office/drawing/2014/main" id="{EE6F471C-3540-1421-F770-6955354E172E}"/>
              </a:ext>
            </a:extLst>
          </p:cNvPr>
          <p:cNvSpPr txBox="1"/>
          <p:nvPr/>
        </p:nvSpPr>
        <p:spPr>
          <a:xfrm>
            <a:off x="4991618" y="2426871"/>
            <a:ext cx="474489" cy="369332"/>
          </a:xfrm>
          <a:prstGeom prst="rect">
            <a:avLst/>
          </a:prstGeom>
          <a:noFill/>
        </p:spPr>
        <p:txBody>
          <a:bodyPr wrap="none" lIns="0" rIns="0" rtlCol="0">
            <a:spAutoFit/>
          </a:bodyPr>
          <a:lstStyle/>
          <a:p>
            <a:pPr algn="l"/>
            <a:r>
              <a:rPr lang="en-US" dirty="0">
                <a:effectLst/>
              </a:rPr>
              <a:t>MLP</a:t>
            </a:r>
          </a:p>
        </p:txBody>
      </p:sp>
      <p:cxnSp>
        <p:nvCxnSpPr>
          <p:cNvPr id="45" name="Straight Arrow Connector 44">
            <a:extLst>
              <a:ext uri="{FF2B5EF4-FFF2-40B4-BE49-F238E27FC236}">
                <a16:creationId xmlns:a16="http://schemas.microsoft.com/office/drawing/2014/main" id="{DDF89677-A41A-664B-22F4-70DDCD300818}"/>
              </a:ext>
            </a:extLst>
          </p:cNvPr>
          <p:cNvCxnSpPr>
            <a:cxnSpLocks/>
          </p:cNvCxnSpPr>
          <p:nvPr/>
        </p:nvCxnSpPr>
        <p:spPr>
          <a:xfrm>
            <a:off x="5719741" y="2426871"/>
            <a:ext cx="0" cy="516626"/>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0D199CCE-58F3-662C-81DB-1FA6C4B284C2}"/>
              </a:ext>
            </a:extLst>
          </p:cNvPr>
          <p:cNvSpPr/>
          <p:nvPr/>
        </p:nvSpPr>
        <p:spPr>
          <a:xfrm>
            <a:off x="5532507" y="3054130"/>
            <a:ext cx="374469" cy="37446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A0878B00-BC0B-0EE1-603B-122CE9F4729C}"/>
              </a:ext>
            </a:extLst>
          </p:cNvPr>
          <p:cNvSpPr txBox="1"/>
          <p:nvPr/>
        </p:nvSpPr>
        <p:spPr>
          <a:xfrm>
            <a:off x="4114459" y="1659252"/>
            <a:ext cx="1064394" cy="369332"/>
          </a:xfrm>
          <a:prstGeom prst="rect">
            <a:avLst/>
          </a:prstGeom>
          <a:noFill/>
        </p:spPr>
        <p:txBody>
          <a:bodyPr wrap="none" lIns="0" rIns="0" rtlCol="0">
            <a:spAutoFit/>
          </a:bodyPr>
          <a:lstStyle/>
          <a:p>
            <a:pPr algn="l"/>
            <a:r>
              <a:rPr lang="en-US" dirty="0">
                <a:effectLst/>
              </a:rPr>
              <a:t>Aggregate</a:t>
            </a:r>
          </a:p>
        </p:txBody>
      </p:sp>
    </p:spTree>
    <p:extLst>
      <p:ext uri="{BB962C8B-B14F-4D97-AF65-F5344CB8AC3E}">
        <p14:creationId xmlns:p14="http://schemas.microsoft.com/office/powerpoint/2010/main" val="717120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D72DE-3E1C-9C77-6EE2-14C56FEBB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1AD81D-97D4-943F-BE48-00F3577C7FC7}"/>
              </a:ext>
            </a:extLst>
          </p:cNvPr>
          <p:cNvSpPr>
            <a:spLocks noGrp="1"/>
          </p:cNvSpPr>
          <p:nvPr>
            <p:ph type="title"/>
          </p:nvPr>
        </p:nvSpPr>
        <p:spPr/>
        <p:txBody>
          <a:bodyPr anchor="b"/>
          <a:lstStyle/>
          <a:p>
            <a:r>
              <a:rPr lang="en-US" dirty="0"/>
              <a:t>Machine learning cut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654039-CAB4-263F-2C0E-3FC002A3712C}"/>
                  </a:ext>
                </a:extLst>
              </p:cNvPr>
              <p:cNvSpPr>
                <a:spLocks noGrp="1"/>
              </p:cNvSpPr>
              <p:nvPr>
                <p:ph type="body" sz="half" idx="2"/>
              </p:nvPr>
            </p:nvSpPr>
            <p:spPr>
              <a:xfrm>
                <a:off x="318589" y="3255576"/>
                <a:ext cx="5539170" cy="2609883"/>
              </a:xfrm>
            </p:spPr>
            <p:txBody>
              <a:bodyPr/>
              <a:lstStyle/>
              <a:p>
                <a:pPr marL="342900" indent="-342900">
                  <a:buFont typeface="Arial" panose="020B0604020202020204" pitchFamily="34" charset="0"/>
                  <a:buChar char="•"/>
                </a:pPr>
                <a:r>
                  <a:rPr lang="en-US" b="0" dirty="0"/>
                  <a:t>Graph Convolution Network on a fully-connected graph. Each node represent a lepton.</a:t>
                </a:r>
              </a:p>
              <a:p>
                <a:pPr marL="342900" indent="-342900">
                  <a:buFont typeface="Arial" panose="020B0604020202020204" pitchFamily="34" charset="0"/>
                  <a:buChar char="•"/>
                </a:pPr>
                <a:r>
                  <a:rPr lang="en-US" b="0" dirty="0"/>
                  <a:t>Features include particle ID (trainable encoded) and transverse momenta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m:rPr>
                            <m:sty m:val="p"/>
                          </m:rPr>
                          <a:rPr lang="en-US" b="0" i="0" smtClean="0">
                            <a:latin typeface="Cambria Math" panose="02040503050406030204" pitchFamily="18" charset="0"/>
                          </a:rPr>
                          <m:t>T</m:t>
                        </m:r>
                        <m:r>
                          <a:rPr lang="en-US" b="0" i="1" smtClean="0">
                            <a:latin typeface="Cambria Math" panose="02040503050406030204" pitchFamily="18" charset="0"/>
                          </a:rPr>
                          <m:t>,</m:t>
                        </m:r>
                        <m:r>
                          <a:rPr lang="en-US" b="0" i="1" smtClean="0">
                            <a:latin typeface="Cambria Math" panose="02040503050406030204" pitchFamily="18" charset="0"/>
                          </a:rPr>
                          <m:t>𝑥</m:t>
                        </m:r>
                      </m:sub>
                    </m:sSub>
                  </m:oMath>
                </a14:m>
                <a:r>
                  <a:rPr lang="en-US" b="0"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𝑝</m:t>
                        </m:r>
                      </m:e>
                      <m:sub>
                        <m:r>
                          <m:rPr>
                            <m:sty m:val="p"/>
                          </m:rPr>
                          <a:rPr lang="en-US" b="0">
                            <a:latin typeface="Cambria Math" panose="02040503050406030204" pitchFamily="18" charset="0"/>
                          </a:rPr>
                          <m:t>T</m:t>
                        </m:r>
                        <m:r>
                          <a:rPr lang="en-US" b="0" i="1">
                            <a:latin typeface="Cambria Math" panose="02040503050406030204" pitchFamily="18" charset="0"/>
                          </a:rPr>
                          <m:t>,</m:t>
                        </m:r>
                        <m:r>
                          <a:rPr lang="en-US" b="0" i="1" smtClean="0">
                            <a:latin typeface="Cambria Math" panose="02040503050406030204" pitchFamily="18" charset="0"/>
                          </a:rPr>
                          <m:t>𝑦</m:t>
                        </m:r>
                      </m:sub>
                    </m:sSub>
                  </m:oMath>
                </a14:m>
                <a:r>
                  <a:rPr lang="en-US" b="0" dirty="0"/>
                  <a:t>.</a:t>
                </a:r>
              </a:p>
              <a:p>
                <a:pPr marL="342900" indent="-342900">
                  <a:buFont typeface="Arial" panose="020B0604020202020204" pitchFamily="34" charset="0"/>
                  <a:buChar char="•"/>
                </a:pPr>
                <a:r>
                  <a:rPr lang="en-US" b="0" dirty="0"/>
                  <a:t>Train on events with four-lepton invariant mass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4ℓ</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100;160</m:t>
                        </m:r>
                      </m:e>
                    </m:d>
                    <m:r>
                      <a:rPr lang="en-US" b="0" i="1" smtClean="0">
                        <a:latin typeface="Cambria Math" panose="02040503050406030204" pitchFamily="18" charset="0"/>
                      </a:rPr>
                      <m:t> </m:t>
                    </m:r>
                    <m:r>
                      <m:rPr>
                        <m:sty m:val="p"/>
                      </m:rPr>
                      <a:rPr lang="en-US" b="0" i="0" smtClean="0">
                        <a:latin typeface="Cambria Math" panose="02040503050406030204" pitchFamily="18" charset="0"/>
                      </a:rPr>
                      <m:t>GeV</m:t>
                    </m:r>
                  </m:oMath>
                </a14:m>
                <a:r>
                  <a:rPr lang="en-US" b="0" dirty="0"/>
                  <a:t>.</a:t>
                </a:r>
              </a:p>
              <a:p>
                <a:pPr marL="342900" indent="-342900">
                  <a:buFont typeface="Arial" panose="020B0604020202020204" pitchFamily="34" charset="0"/>
                  <a:buChar char="•"/>
                </a:pP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𝑃</m:t>
                        </m:r>
                      </m:e>
                      <m:sub>
                        <m:r>
                          <m:rPr>
                            <m:sty m:val="p"/>
                          </m:rPr>
                          <a:rPr lang="en-US" b="0">
                            <a:latin typeface="Cambria Math" panose="02040503050406030204" pitchFamily="18" charset="0"/>
                          </a:rPr>
                          <m:t>D</m:t>
                        </m:r>
                      </m:sub>
                    </m:sSub>
                    <m:r>
                      <a:rPr lang="en-US" b="0" i="1">
                        <a:latin typeface="Cambria Math" panose="02040503050406030204" pitchFamily="18" charset="0"/>
                      </a:rPr>
                      <m:t>=</m:t>
                    </m:r>
                    <m:r>
                      <a:rPr lang="en-US" b="0" i="1" smtClean="0">
                        <a:latin typeface="Cambria Math" panose="02040503050406030204" pitchFamily="18" charset="0"/>
                      </a:rPr>
                      <m:t>8</m:t>
                    </m:r>
                    <m:r>
                      <a:rPr lang="en-US" b="0" i="1">
                        <a:latin typeface="Cambria Math" panose="02040503050406030204" pitchFamily="18" charset="0"/>
                      </a:rPr>
                      <m:t>0%</m:t>
                    </m:r>
                  </m:oMath>
                </a14:m>
                <a:r>
                  <a:rPr lang="en-US" b="0" dirty="0"/>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𝑃</m:t>
                        </m:r>
                      </m:e>
                      <m:sub>
                        <m:r>
                          <m:rPr>
                            <m:sty m:val="p"/>
                          </m:rPr>
                          <a:rPr lang="en-US" b="0" i="0" smtClean="0">
                            <a:latin typeface="Cambria Math" panose="02040503050406030204" pitchFamily="18" charset="0"/>
                          </a:rPr>
                          <m:t>F</m:t>
                        </m:r>
                      </m:sub>
                    </m:sSub>
                    <m:r>
                      <a:rPr lang="en-US" b="0" i="1">
                        <a:latin typeface="Cambria Math" panose="02040503050406030204" pitchFamily="18" charset="0"/>
                      </a:rPr>
                      <m:t>=</m:t>
                    </m:r>
                    <m:r>
                      <a:rPr lang="en-US" b="0" i="1" smtClean="0">
                        <a:latin typeface="Cambria Math" panose="02040503050406030204" pitchFamily="18" charset="0"/>
                      </a:rPr>
                      <m:t>3</m:t>
                    </m:r>
                    <m:r>
                      <a:rPr lang="en-US" b="0" i="1">
                        <a:latin typeface="Cambria Math" panose="02040503050406030204" pitchFamily="18" charset="0"/>
                      </a:rPr>
                      <m:t>0%</m:t>
                    </m:r>
                  </m:oMath>
                </a14:m>
                <a:endParaRPr lang="en-US" b="0" dirty="0"/>
              </a:p>
            </p:txBody>
          </p:sp>
        </mc:Choice>
        <mc:Fallback xmlns="">
          <p:sp>
            <p:nvSpPr>
              <p:cNvPr id="3" name="Text Placeholder 2">
                <a:extLst>
                  <a:ext uri="{FF2B5EF4-FFF2-40B4-BE49-F238E27FC236}">
                    <a16:creationId xmlns:a16="http://schemas.microsoft.com/office/drawing/2014/main" id="{B2654039-CAB4-263F-2C0E-3FC002A3712C}"/>
                  </a:ext>
                </a:extLst>
              </p:cNvPr>
              <p:cNvSpPr>
                <a:spLocks noGrp="1" noRot="1" noChangeAspect="1" noMove="1" noResize="1" noEditPoints="1" noAdjustHandles="1" noChangeArrowheads="1" noChangeShapeType="1" noTextEdit="1"/>
              </p:cNvSpPr>
              <p:nvPr>
                <p:ph type="body" sz="half" idx="2"/>
              </p:nvPr>
            </p:nvSpPr>
            <p:spPr>
              <a:xfrm>
                <a:off x="318589" y="3255576"/>
                <a:ext cx="5539170" cy="2609883"/>
              </a:xfrm>
              <a:blipFill>
                <a:blip r:embed="rId2"/>
                <a:stretch>
                  <a:fillRect l="-2283" t="-1456" r="-2283" b="-4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AEA0A4CF-B023-7505-A9D8-2D2971C52ACA}"/>
                  </a:ext>
                </a:extLst>
              </p:cNvPr>
              <p:cNvSpPr/>
              <p:nvPr/>
            </p:nvSpPr>
            <p:spPr>
              <a:xfrm>
                <a:off x="323994" y="1420519"/>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5" name="Oval 4">
                <a:extLst>
                  <a:ext uri="{FF2B5EF4-FFF2-40B4-BE49-F238E27FC236}">
                    <a16:creationId xmlns:a16="http://schemas.microsoft.com/office/drawing/2014/main" id="{AEA0A4CF-B023-7505-A9D8-2D2971C52ACA}"/>
                  </a:ext>
                </a:extLst>
              </p:cNvPr>
              <p:cNvSpPr>
                <a:spLocks noRot="1" noChangeAspect="1" noMove="1" noResize="1" noEditPoints="1" noAdjustHandles="1" noChangeArrowheads="1" noChangeShapeType="1" noTextEdit="1"/>
              </p:cNvSpPr>
              <p:nvPr/>
            </p:nvSpPr>
            <p:spPr>
              <a:xfrm>
                <a:off x="323994" y="1420519"/>
                <a:ext cx="374469" cy="37446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F11A99C-B498-5580-C98D-376D84179E62}"/>
                  </a:ext>
                </a:extLst>
              </p:cNvPr>
              <p:cNvSpPr/>
              <p:nvPr/>
            </p:nvSpPr>
            <p:spPr>
              <a:xfrm>
                <a:off x="1399503" y="1420519"/>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6" name="Oval 5">
                <a:extLst>
                  <a:ext uri="{FF2B5EF4-FFF2-40B4-BE49-F238E27FC236}">
                    <a16:creationId xmlns:a16="http://schemas.microsoft.com/office/drawing/2014/main" id="{3F11A99C-B498-5580-C98D-376D84179E62}"/>
                  </a:ext>
                </a:extLst>
              </p:cNvPr>
              <p:cNvSpPr>
                <a:spLocks noRot="1" noChangeAspect="1" noMove="1" noResize="1" noEditPoints="1" noAdjustHandles="1" noChangeArrowheads="1" noChangeShapeType="1" noTextEdit="1"/>
              </p:cNvSpPr>
              <p:nvPr/>
            </p:nvSpPr>
            <p:spPr>
              <a:xfrm>
                <a:off x="1399503" y="1420519"/>
                <a:ext cx="374469" cy="374469"/>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A61ACFC4-5989-2B75-CE64-C0A8D636A2B7}"/>
                  </a:ext>
                </a:extLst>
              </p:cNvPr>
              <p:cNvSpPr/>
              <p:nvPr/>
            </p:nvSpPr>
            <p:spPr>
              <a:xfrm>
                <a:off x="1399502" y="2372031"/>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7" name="Oval 6">
                <a:extLst>
                  <a:ext uri="{FF2B5EF4-FFF2-40B4-BE49-F238E27FC236}">
                    <a16:creationId xmlns:a16="http://schemas.microsoft.com/office/drawing/2014/main" id="{A61ACFC4-5989-2B75-CE64-C0A8D636A2B7}"/>
                  </a:ext>
                </a:extLst>
              </p:cNvPr>
              <p:cNvSpPr>
                <a:spLocks noRot="1" noChangeAspect="1" noMove="1" noResize="1" noEditPoints="1" noAdjustHandles="1" noChangeArrowheads="1" noChangeShapeType="1" noTextEdit="1"/>
              </p:cNvSpPr>
              <p:nvPr/>
            </p:nvSpPr>
            <p:spPr>
              <a:xfrm>
                <a:off x="1399502" y="2372031"/>
                <a:ext cx="374469" cy="374469"/>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DB9ED49-4F28-5DE2-CA98-8663ECD2FFAD}"/>
                  </a:ext>
                </a:extLst>
              </p:cNvPr>
              <p:cNvSpPr/>
              <p:nvPr/>
            </p:nvSpPr>
            <p:spPr>
              <a:xfrm>
                <a:off x="323993" y="2372031"/>
                <a:ext cx="374469" cy="3744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ℓ</m:t>
                      </m:r>
                    </m:oMath>
                  </m:oMathPara>
                </a14:m>
                <a:endParaRPr lang="en-US" dirty="0"/>
              </a:p>
            </p:txBody>
          </p:sp>
        </mc:Choice>
        <mc:Fallback xmlns="">
          <p:sp>
            <p:nvSpPr>
              <p:cNvPr id="8" name="Oval 7">
                <a:extLst>
                  <a:ext uri="{FF2B5EF4-FFF2-40B4-BE49-F238E27FC236}">
                    <a16:creationId xmlns:a16="http://schemas.microsoft.com/office/drawing/2014/main" id="{6DB9ED49-4F28-5DE2-CA98-8663ECD2FFAD}"/>
                  </a:ext>
                </a:extLst>
              </p:cNvPr>
              <p:cNvSpPr>
                <a:spLocks noRot="1" noChangeAspect="1" noMove="1" noResize="1" noEditPoints="1" noAdjustHandles="1" noChangeArrowheads="1" noChangeShapeType="1" noTextEdit="1"/>
              </p:cNvSpPr>
              <p:nvPr/>
            </p:nvSpPr>
            <p:spPr>
              <a:xfrm>
                <a:off x="323993" y="2372031"/>
                <a:ext cx="374469" cy="374469"/>
              </a:xfrm>
              <a:prstGeom prst="ellipse">
                <a:avLst/>
              </a:prstGeom>
              <a:blipFill>
                <a:blip r:embed="rId6"/>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AF328941-ACCC-D4F4-2E56-733A058148DF}"/>
              </a:ext>
            </a:extLst>
          </p:cNvPr>
          <p:cNvCxnSpPr>
            <a:stCxn id="8" idx="7"/>
            <a:endCxn id="6" idx="3"/>
          </p:cNvCxnSpPr>
          <p:nvPr/>
        </p:nvCxnSpPr>
        <p:spPr>
          <a:xfrm flipV="1">
            <a:off x="643621" y="1740148"/>
            <a:ext cx="813816"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9DACA0D-5006-8C13-CFA1-11FDBE8EE76C}"/>
              </a:ext>
            </a:extLst>
          </p:cNvPr>
          <p:cNvCxnSpPr>
            <a:cxnSpLocks/>
            <a:stCxn id="8" idx="6"/>
            <a:endCxn id="7" idx="2"/>
          </p:cNvCxnSpPr>
          <p:nvPr/>
        </p:nvCxnSpPr>
        <p:spPr>
          <a:xfrm>
            <a:off x="698462" y="2559266"/>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1E30A8-F9CC-6C37-F7CC-1B5BB6897A1B}"/>
              </a:ext>
            </a:extLst>
          </p:cNvPr>
          <p:cNvCxnSpPr>
            <a:cxnSpLocks/>
            <a:stCxn id="5" idx="6"/>
            <a:endCxn id="6" idx="2"/>
          </p:cNvCxnSpPr>
          <p:nvPr/>
        </p:nvCxnSpPr>
        <p:spPr>
          <a:xfrm>
            <a:off x="698463" y="1607754"/>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98F8CF-EF6D-AAAD-6F08-8159E6210B3F}"/>
              </a:ext>
            </a:extLst>
          </p:cNvPr>
          <p:cNvCxnSpPr>
            <a:cxnSpLocks/>
            <a:stCxn id="6" idx="4"/>
            <a:endCxn id="7" idx="0"/>
          </p:cNvCxnSpPr>
          <p:nvPr/>
        </p:nvCxnSpPr>
        <p:spPr>
          <a:xfrm flipH="1">
            <a:off x="1586737"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513C79-090F-2DD4-39F8-4753710ADD20}"/>
              </a:ext>
            </a:extLst>
          </p:cNvPr>
          <p:cNvCxnSpPr>
            <a:cxnSpLocks/>
            <a:stCxn id="7" idx="1"/>
            <a:endCxn id="5" idx="5"/>
          </p:cNvCxnSpPr>
          <p:nvPr/>
        </p:nvCxnSpPr>
        <p:spPr>
          <a:xfrm flipH="1" flipV="1">
            <a:off x="643623" y="1740148"/>
            <a:ext cx="810719"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E958166-4851-CD28-5D7B-909F6BBD34FB}"/>
              </a:ext>
            </a:extLst>
          </p:cNvPr>
          <p:cNvCxnSpPr>
            <a:cxnSpLocks/>
            <a:stCxn id="8" idx="0"/>
            <a:endCxn id="5" idx="4"/>
          </p:cNvCxnSpPr>
          <p:nvPr/>
        </p:nvCxnSpPr>
        <p:spPr>
          <a:xfrm flipV="1">
            <a:off x="511228"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671F9BD-7C2F-A4B5-456D-11A6C2983B0D}"/>
              </a:ext>
            </a:extLst>
          </p:cNvPr>
          <p:cNvSpPr/>
          <p:nvPr/>
        </p:nvSpPr>
        <p:spPr>
          <a:xfrm>
            <a:off x="2568806" y="1420519"/>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CF15D0E5-D7EC-DF81-BC41-615B6228C929}"/>
              </a:ext>
            </a:extLst>
          </p:cNvPr>
          <p:cNvSpPr/>
          <p:nvPr/>
        </p:nvSpPr>
        <p:spPr>
          <a:xfrm>
            <a:off x="3644315" y="1420519"/>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65C6E2CF-FDCE-28A7-56D8-C10D9D952B50}"/>
              </a:ext>
            </a:extLst>
          </p:cNvPr>
          <p:cNvSpPr/>
          <p:nvPr/>
        </p:nvSpPr>
        <p:spPr>
          <a:xfrm>
            <a:off x="3644314" y="2372031"/>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897B097B-E21E-ACBD-7BB2-F4C73B50C7B4}"/>
              </a:ext>
            </a:extLst>
          </p:cNvPr>
          <p:cNvSpPr/>
          <p:nvPr/>
        </p:nvSpPr>
        <p:spPr>
          <a:xfrm>
            <a:off x="2568805" y="2372031"/>
            <a:ext cx="374469" cy="374469"/>
          </a:xfrm>
          <a:prstGeom prst="ellipse">
            <a:avLst/>
          </a:prstGeom>
          <a:solidFill>
            <a:schemeClr val="accent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6D66CE66-F7A1-5525-23AA-44B1F1A41C27}"/>
              </a:ext>
            </a:extLst>
          </p:cNvPr>
          <p:cNvCxnSpPr>
            <a:stCxn id="29" idx="7"/>
            <a:endCxn id="27" idx="3"/>
          </p:cNvCxnSpPr>
          <p:nvPr/>
        </p:nvCxnSpPr>
        <p:spPr>
          <a:xfrm flipV="1">
            <a:off x="2888433" y="1740148"/>
            <a:ext cx="813816"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3A95087-1E2E-DD84-620A-1611CC8160B2}"/>
              </a:ext>
            </a:extLst>
          </p:cNvPr>
          <p:cNvCxnSpPr>
            <a:cxnSpLocks/>
            <a:stCxn id="29" idx="6"/>
            <a:endCxn id="28" idx="2"/>
          </p:cNvCxnSpPr>
          <p:nvPr/>
        </p:nvCxnSpPr>
        <p:spPr>
          <a:xfrm>
            <a:off x="2943274" y="2559266"/>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5AA2A5C-F5CB-B7BC-BE42-311122241BF0}"/>
              </a:ext>
            </a:extLst>
          </p:cNvPr>
          <p:cNvCxnSpPr>
            <a:cxnSpLocks/>
            <a:stCxn id="26" idx="6"/>
            <a:endCxn id="27" idx="2"/>
          </p:cNvCxnSpPr>
          <p:nvPr/>
        </p:nvCxnSpPr>
        <p:spPr>
          <a:xfrm>
            <a:off x="2943275" y="1607754"/>
            <a:ext cx="701040"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849B24E-2730-D099-9DC0-7E64BC889E64}"/>
              </a:ext>
            </a:extLst>
          </p:cNvPr>
          <p:cNvCxnSpPr>
            <a:cxnSpLocks/>
            <a:stCxn id="27" idx="4"/>
            <a:endCxn id="28" idx="0"/>
          </p:cNvCxnSpPr>
          <p:nvPr/>
        </p:nvCxnSpPr>
        <p:spPr>
          <a:xfrm flipH="1">
            <a:off x="3831549"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0BF1276-4D03-3D33-3FCC-5D7CE0107736}"/>
              </a:ext>
            </a:extLst>
          </p:cNvPr>
          <p:cNvCxnSpPr>
            <a:cxnSpLocks/>
            <a:stCxn id="28" idx="1"/>
            <a:endCxn id="26" idx="5"/>
          </p:cNvCxnSpPr>
          <p:nvPr/>
        </p:nvCxnSpPr>
        <p:spPr>
          <a:xfrm flipH="1" flipV="1">
            <a:off x="2888435" y="1740148"/>
            <a:ext cx="810719" cy="68672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820C12-1C40-38DA-9763-740291E8B78F}"/>
              </a:ext>
            </a:extLst>
          </p:cNvPr>
          <p:cNvCxnSpPr>
            <a:cxnSpLocks/>
            <a:stCxn id="29" idx="0"/>
            <a:endCxn id="26" idx="4"/>
          </p:cNvCxnSpPr>
          <p:nvPr/>
        </p:nvCxnSpPr>
        <p:spPr>
          <a:xfrm flipV="1">
            <a:off x="2756040" y="1794988"/>
            <a:ext cx="1" cy="577043"/>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8CE0B569-98D5-E34F-9F8E-C5342C9F41DA}"/>
              </a:ext>
            </a:extLst>
          </p:cNvPr>
          <p:cNvSpPr/>
          <p:nvPr/>
        </p:nvSpPr>
        <p:spPr>
          <a:xfrm>
            <a:off x="5532507" y="1896274"/>
            <a:ext cx="374469" cy="37446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055E40C1-60CD-59A8-B0F0-7236471341A9}"/>
              </a:ext>
            </a:extLst>
          </p:cNvPr>
          <p:cNvCxnSpPr>
            <a:cxnSpLocks/>
          </p:cNvCxnSpPr>
          <p:nvPr/>
        </p:nvCxnSpPr>
        <p:spPr>
          <a:xfrm>
            <a:off x="1773971" y="2095341"/>
            <a:ext cx="794834"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B47BCB2-622E-5B1D-2D63-F3C9F85D6D0C}"/>
              </a:ext>
            </a:extLst>
          </p:cNvPr>
          <p:cNvCxnSpPr>
            <a:cxnSpLocks/>
          </p:cNvCxnSpPr>
          <p:nvPr/>
        </p:nvCxnSpPr>
        <p:spPr>
          <a:xfrm>
            <a:off x="4013225" y="2083509"/>
            <a:ext cx="1336541"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B5BE9C6-99D9-2497-047A-882F9F9CD383}"/>
              </a:ext>
            </a:extLst>
          </p:cNvPr>
          <p:cNvSpPr txBox="1"/>
          <p:nvPr/>
        </p:nvSpPr>
        <p:spPr>
          <a:xfrm>
            <a:off x="1899176" y="1656109"/>
            <a:ext cx="474489" cy="369332"/>
          </a:xfrm>
          <a:prstGeom prst="rect">
            <a:avLst/>
          </a:prstGeom>
          <a:noFill/>
        </p:spPr>
        <p:txBody>
          <a:bodyPr wrap="none" lIns="0" rIns="0" rtlCol="0">
            <a:spAutoFit/>
          </a:bodyPr>
          <a:lstStyle/>
          <a:p>
            <a:pPr algn="l"/>
            <a:r>
              <a:rPr lang="en-US" dirty="0">
                <a:effectLst/>
              </a:rPr>
              <a:t>MLP</a:t>
            </a:r>
          </a:p>
        </p:txBody>
      </p:sp>
      <p:sp>
        <p:nvSpPr>
          <p:cNvPr id="43" name="TextBox 42">
            <a:extLst>
              <a:ext uri="{FF2B5EF4-FFF2-40B4-BE49-F238E27FC236}">
                <a16:creationId xmlns:a16="http://schemas.microsoft.com/office/drawing/2014/main" id="{B556E48C-852A-6532-B1FB-51A98E4CE55B}"/>
              </a:ext>
            </a:extLst>
          </p:cNvPr>
          <p:cNvSpPr txBox="1"/>
          <p:nvPr/>
        </p:nvSpPr>
        <p:spPr>
          <a:xfrm>
            <a:off x="4991618" y="2426871"/>
            <a:ext cx="474489" cy="369332"/>
          </a:xfrm>
          <a:prstGeom prst="rect">
            <a:avLst/>
          </a:prstGeom>
          <a:noFill/>
        </p:spPr>
        <p:txBody>
          <a:bodyPr wrap="none" lIns="0" rIns="0" rtlCol="0">
            <a:spAutoFit/>
          </a:bodyPr>
          <a:lstStyle/>
          <a:p>
            <a:pPr algn="l"/>
            <a:r>
              <a:rPr lang="en-US" dirty="0">
                <a:effectLst/>
              </a:rPr>
              <a:t>MLP</a:t>
            </a:r>
          </a:p>
        </p:txBody>
      </p:sp>
      <p:cxnSp>
        <p:nvCxnSpPr>
          <p:cNvPr id="45" name="Straight Arrow Connector 44">
            <a:extLst>
              <a:ext uri="{FF2B5EF4-FFF2-40B4-BE49-F238E27FC236}">
                <a16:creationId xmlns:a16="http://schemas.microsoft.com/office/drawing/2014/main" id="{4B819C10-310A-1B7B-BECC-ABD2E1A9B35F}"/>
              </a:ext>
            </a:extLst>
          </p:cNvPr>
          <p:cNvCxnSpPr>
            <a:cxnSpLocks/>
          </p:cNvCxnSpPr>
          <p:nvPr/>
        </p:nvCxnSpPr>
        <p:spPr>
          <a:xfrm>
            <a:off x="5719741" y="2426871"/>
            <a:ext cx="0" cy="516626"/>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6F094176-FDCD-025D-A334-E602003A42FA}"/>
              </a:ext>
            </a:extLst>
          </p:cNvPr>
          <p:cNvSpPr/>
          <p:nvPr/>
        </p:nvSpPr>
        <p:spPr>
          <a:xfrm>
            <a:off x="5532507" y="3054130"/>
            <a:ext cx="374469" cy="37446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869BDF48-A22C-B86B-1837-999E955E10EA}"/>
              </a:ext>
            </a:extLst>
          </p:cNvPr>
          <p:cNvSpPr txBox="1"/>
          <p:nvPr/>
        </p:nvSpPr>
        <p:spPr>
          <a:xfrm>
            <a:off x="4114459" y="1659252"/>
            <a:ext cx="1064394" cy="369332"/>
          </a:xfrm>
          <a:prstGeom prst="rect">
            <a:avLst/>
          </a:prstGeom>
          <a:noFill/>
        </p:spPr>
        <p:txBody>
          <a:bodyPr wrap="none" lIns="0" rIns="0" rtlCol="0">
            <a:spAutoFit/>
          </a:bodyPr>
          <a:lstStyle/>
          <a:p>
            <a:pPr algn="l"/>
            <a:r>
              <a:rPr lang="en-US" dirty="0">
                <a:effectLst/>
              </a:rPr>
              <a:t>Aggregate</a:t>
            </a:r>
          </a:p>
        </p:txBody>
      </p:sp>
      <p:pic>
        <p:nvPicPr>
          <p:cNvPr id="56" name="Picture Placeholder 55">
            <a:extLst>
              <a:ext uri="{FF2B5EF4-FFF2-40B4-BE49-F238E27FC236}">
                <a16:creationId xmlns:a16="http://schemas.microsoft.com/office/drawing/2014/main" id="{11632C7E-54B5-9BE8-0A3A-0D157E2E8A59}"/>
              </a:ext>
            </a:extLst>
          </p:cNvPr>
          <p:cNvPicPr>
            <a:picLocks noGrp="1" noChangeAspect="1"/>
          </p:cNvPicPr>
          <p:nvPr>
            <p:ph type="pic" sz="quarter" idx="10"/>
          </p:nvPr>
        </p:nvPicPr>
        <p:blipFill rotWithShape="1">
          <a:blip r:embed="rId7"/>
          <a:srcRect/>
          <a:stretch/>
        </p:blipFill>
        <p:spPr>
          <a:xfrm>
            <a:off x="6089717" y="1293941"/>
            <a:ext cx="6099048" cy="4269315"/>
          </a:xfrm>
        </p:spPr>
      </p:pic>
    </p:spTree>
    <p:extLst>
      <p:ext uri="{BB962C8B-B14F-4D97-AF65-F5344CB8AC3E}">
        <p14:creationId xmlns:p14="http://schemas.microsoft.com/office/powerpoint/2010/main" val="3907283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98E7-59A8-12DA-0130-BD5A75DD3181}"/>
              </a:ext>
            </a:extLst>
          </p:cNvPr>
          <p:cNvSpPr>
            <a:spLocks noGrp="1"/>
          </p:cNvSpPr>
          <p:nvPr>
            <p:ph type="title"/>
          </p:nvPr>
        </p:nvSpPr>
        <p:spPr/>
        <p:txBody>
          <a:bodyPr anchor="b"/>
          <a:lstStyle/>
          <a:p>
            <a:r>
              <a:rPr lang="en-US" dirty="0"/>
              <a:t>Unblind</a:t>
            </a:r>
          </a:p>
        </p:txBody>
      </p:sp>
      <p:sp>
        <p:nvSpPr>
          <p:cNvPr id="3" name="Text Placeholder 2">
            <a:extLst>
              <a:ext uri="{FF2B5EF4-FFF2-40B4-BE49-F238E27FC236}">
                <a16:creationId xmlns:a16="http://schemas.microsoft.com/office/drawing/2014/main" id="{5D962791-4F66-4BB7-627B-073A24ECD1C9}"/>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The observed event distribution agree well with the Monte Carlo (MC) prediction.</a:t>
            </a:r>
          </a:p>
        </p:txBody>
      </p:sp>
      <p:pic>
        <p:nvPicPr>
          <p:cNvPr id="6" name="Picture Placeholder 5">
            <a:extLst>
              <a:ext uri="{FF2B5EF4-FFF2-40B4-BE49-F238E27FC236}">
                <a16:creationId xmlns:a16="http://schemas.microsoft.com/office/drawing/2014/main" id="{D0DEF116-4F4D-1646-22B1-27A2FFBC44E1}"/>
              </a:ext>
            </a:extLst>
          </p:cNvPr>
          <p:cNvPicPr>
            <a:picLocks noGrp="1" noChangeAspect="1"/>
          </p:cNvPicPr>
          <p:nvPr>
            <p:ph type="pic" sz="quarter" idx="10"/>
          </p:nvPr>
        </p:nvPicPr>
        <p:blipFill rotWithShape="1">
          <a:blip r:embed="rId2"/>
          <a:srcRect/>
          <a:stretch/>
        </p:blipFill>
        <p:spPr>
          <a:xfrm>
            <a:off x="6092952" y="1294342"/>
            <a:ext cx="6099048" cy="4269315"/>
          </a:xfrm>
        </p:spPr>
      </p:pic>
    </p:spTree>
    <p:extLst>
      <p:ext uri="{BB962C8B-B14F-4D97-AF65-F5344CB8AC3E}">
        <p14:creationId xmlns:p14="http://schemas.microsoft.com/office/powerpoint/2010/main" val="94429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1F63B-9604-F353-7E7E-103BE2F78E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459F8-04C4-73CA-CD97-00EEC0FE1C69}"/>
              </a:ext>
            </a:extLst>
          </p:cNvPr>
          <p:cNvSpPr>
            <a:spLocks noGrp="1"/>
          </p:cNvSpPr>
          <p:nvPr>
            <p:ph type="title"/>
          </p:nvPr>
        </p:nvSpPr>
        <p:spPr/>
        <p:txBody>
          <a:bodyPr anchor="b"/>
          <a:lstStyle/>
          <a:p>
            <a:r>
              <a:rPr lang="en-US" dirty="0"/>
              <a:t>The Standard Model</a:t>
            </a:r>
          </a:p>
        </p:txBody>
      </p:sp>
      <p:sp>
        <p:nvSpPr>
          <p:cNvPr id="3" name="Text Placeholder 2">
            <a:extLst>
              <a:ext uri="{FF2B5EF4-FFF2-40B4-BE49-F238E27FC236}">
                <a16:creationId xmlns:a16="http://schemas.microsoft.com/office/drawing/2014/main" id="{7AFC32A8-F9D5-4703-5502-870F51AB6706}"/>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Describe particles and phenomenon in terms of interactions between fundamental fields.</a:t>
            </a:r>
          </a:p>
          <a:p>
            <a:pPr marL="342900" indent="-342900">
              <a:buFont typeface="Arial" panose="020B0604020202020204" pitchFamily="34" charset="0"/>
              <a:buChar char="•"/>
            </a:pPr>
            <a:r>
              <a:rPr lang="en-US" b="0" dirty="0"/>
              <a:t>Success in explaining three of the four fundamental forces.</a:t>
            </a:r>
          </a:p>
          <a:p>
            <a:pPr marL="342900" indent="-342900">
              <a:buFont typeface="Arial" panose="020B0604020202020204" pitchFamily="34" charset="0"/>
              <a:buChar char="•"/>
            </a:pPr>
            <a:r>
              <a:rPr lang="en-US" b="0" dirty="0"/>
              <a:t>The Higgs field plays a crucial role in the model, in that it allows for a mass-giving mechanism.</a:t>
            </a:r>
          </a:p>
        </p:txBody>
      </p:sp>
      <p:pic>
        <p:nvPicPr>
          <p:cNvPr id="6" name="Picture Placeholder 5">
            <a:extLst>
              <a:ext uri="{FF2B5EF4-FFF2-40B4-BE49-F238E27FC236}">
                <a16:creationId xmlns:a16="http://schemas.microsoft.com/office/drawing/2014/main" id="{2CACF9B8-A997-149C-BE25-BBB721AD405A}"/>
              </a:ext>
            </a:extLst>
          </p:cNvPr>
          <p:cNvPicPr>
            <a:picLocks noGrp="1" noChangeAspect="1"/>
          </p:cNvPicPr>
          <p:nvPr>
            <p:ph type="pic" sz="quarter" idx="10"/>
          </p:nvPr>
        </p:nvPicPr>
        <p:blipFill rotWithShape="1">
          <a:blip r:embed="rId2"/>
          <a:srcRect/>
          <a:stretch/>
        </p:blipFill>
        <p:spPr>
          <a:xfrm>
            <a:off x="6096000" y="511105"/>
            <a:ext cx="6099048" cy="5835789"/>
          </a:xfrm>
        </p:spPr>
      </p:pic>
      <p:sp>
        <p:nvSpPr>
          <p:cNvPr id="7" name="Frame 6">
            <a:extLst>
              <a:ext uri="{FF2B5EF4-FFF2-40B4-BE49-F238E27FC236}">
                <a16:creationId xmlns:a16="http://schemas.microsoft.com/office/drawing/2014/main" id="{B4BCB391-9A34-991D-0259-9667D9B00E9B}"/>
              </a:ext>
            </a:extLst>
          </p:cNvPr>
          <p:cNvSpPr/>
          <p:nvPr/>
        </p:nvSpPr>
        <p:spPr>
          <a:xfrm>
            <a:off x="10955382" y="1663337"/>
            <a:ext cx="1166949" cy="1149531"/>
          </a:xfrm>
          <a:prstGeom prst="frame">
            <a:avLst>
              <a:gd name="adj1" fmla="val 24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906906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CA720-1C47-795E-691B-21A7F2DE4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82947-8A16-C166-2272-93338BC3C090}"/>
              </a:ext>
            </a:extLst>
          </p:cNvPr>
          <p:cNvSpPr>
            <a:spLocks noGrp="1"/>
          </p:cNvSpPr>
          <p:nvPr>
            <p:ph type="title"/>
          </p:nvPr>
        </p:nvSpPr>
        <p:spPr/>
        <p:txBody>
          <a:bodyPr anchor="b"/>
          <a:lstStyle/>
          <a:p>
            <a:r>
              <a:rPr lang="en-US" dirty="0"/>
              <a:t>Unblind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4349BE5-48E9-81B0-04BB-15BF9D05EC73}"/>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The observed event distribution agree well with the Monte Carlo (MC) prediction.</a:t>
                </a:r>
              </a:p>
              <a:p>
                <a:pPr marL="342900" indent="-342900">
                  <a:buFont typeface="Arial" panose="020B0604020202020204" pitchFamily="34" charset="0"/>
                  <a:buChar char="•"/>
                </a:pPr>
                <a:r>
                  <a:rPr lang="en-US" b="0" dirty="0"/>
                  <a:t>Hypothesis testing:</a:t>
                </a:r>
              </a:p>
              <a:p>
                <a:pPr marL="731520" indent="-342900">
                  <a:buFontTx/>
                  <a:buChar char="-"/>
                </a:pPr>
                <a:r>
                  <a:rPr lang="en-US" b="0" dirty="0"/>
                  <a:t>Null hypothesis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𝐻</m:t>
                        </m:r>
                      </m:e>
                      <m:sub>
                        <m:r>
                          <a:rPr lang="en-US" b="0" i="1">
                            <a:latin typeface="Cambria Math" panose="02040503050406030204" pitchFamily="18" charset="0"/>
                          </a:rPr>
                          <m:t>0</m:t>
                        </m:r>
                      </m:sub>
                    </m:sSub>
                  </m:oMath>
                </a14:m>
                <a:r>
                  <a:rPr lang="en-US" b="0" dirty="0"/>
                  <a:t>: Only </a:t>
                </a:r>
                <a14:m>
                  <m:oMath xmlns:m="http://schemas.openxmlformats.org/officeDocument/2006/math">
                    <m:r>
                      <a:rPr lang="en-US" b="0" i="1">
                        <a:latin typeface="Cambria Math" panose="02040503050406030204" pitchFamily="18" charset="0"/>
                      </a:rPr>
                      <m:t>𝑍𝑍</m:t>
                    </m:r>
                  </m:oMath>
                </a14:m>
                <a:r>
                  <a:rPr lang="en-US" b="0" dirty="0"/>
                  <a:t> background, prior characterized by the MC prediction, scaled by a constant factor.</a:t>
                </a:r>
              </a:p>
            </p:txBody>
          </p:sp>
        </mc:Choice>
        <mc:Fallback xmlns="">
          <p:sp>
            <p:nvSpPr>
              <p:cNvPr id="3" name="Text Placeholder 2">
                <a:extLst>
                  <a:ext uri="{FF2B5EF4-FFF2-40B4-BE49-F238E27FC236}">
                    <a16:creationId xmlns:a16="http://schemas.microsoft.com/office/drawing/2014/main" id="{C4349BE5-48E9-81B0-04BB-15BF9D05EC73}"/>
                  </a:ext>
                </a:extLst>
              </p:cNvPr>
              <p:cNvSpPr>
                <a:spLocks noGrp="1" noRot="1" noChangeAspect="1" noMove="1" noResize="1" noEditPoints="1" noAdjustHandles="1" noChangeArrowheads="1" noChangeShapeType="1" noTextEdit="1"/>
              </p:cNvSpPr>
              <p:nvPr>
                <p:ph type="body" sz="half" idx="2"/>
              </p:nvPr>
            </p:nvSpPr>
            <p:spPr>
              <a:blipFill>
                <a:blip r:embed="rId2"/>
                <a:stretch>
                  <a:fillRect l="-2283" t="-875" r="-1142"/>
                </a:stretch>
              </a:blipFill>
            </p:spPr>
            <p:txBody>
              <a:bodyPr/>
              <a:lstStyle/>
              <a:p>
                <a:r>
                  <a:rPr lang="en-US">
                    <a:noFill/>
                  </a:rPr>
                  <a:t> </a:t>
                </a:r>
              </a:p>
            </p:txBody>
          </p:sp>
        </mc:Fallback>
      </mc:AlternateContent>
      <p:pic>
        <p:nvPicPr>
          <p:cNvPr id="6" name="Picture Placeholder 5">
            <a:extLst>
              <a:ext uri="{FF2B5EF4-FFF2-40B4-BE49-F238E27FC236}">
                <a16:creationId xmlns:a16="http://schemas.microsoft.com/office/drawing/2014/main" id="{B98D51D2-CDFE-E043-7F36-F249F98019F2}"/>
              </a:ext>
            </a:extLst>
          </p:cNvPr>
          <p:cNvPicPr>
            <a:picLocks noGrp="1" noChangeAspect="1"/>
          </p:cNvPicPr>
          <p:nvPr>
            <p:ph type="pic" sz="quarter" idx="10"/>
          </p:nvPr>
        </p:nvPicPr>
        <p:blipFill rotWithShape="1">
          <a:blip r:embed="rId3"/>
          <a:srcRect/>
          <a:stretch/>
        </p:blipFill>
        <p:spPr>
          <a:xfrm>
            <a:off x="6092952" y="1294342"/>
            <a:ext cx="6099048" cy="4269315"/>
          </a:xfrm>
        </p:spPr>
      </p:pic>
    </p:spTree>
    <p:extLst>
      <p:ext uri="{BB962C8B-B14F-4D97-AF65-F5344CB8AC3E}">
        <p14:creationId xmlns:p14="http://schemas.microsoft.com/office/powerpoint/2010/main" val="162756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4960C-D7D3-9184-4313-59B18647A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C6074-915C-3ABE-9505-C3897C76FB01}"/>
              </a:ext>
            </a:extLst>
          </p:cNvPr>
          <p:cNvSpPr>
            <a:spLocks noGrp="1"/>
          </p:cNvSpPr>
          <p:nvPr>
            <p:ph type="title"/>
          </p:nvPr>
        </p:nvSpPr>
        <p:spPr/>
        <p:txBody>
          <a:bodyPr anchor="b"/>
          <a:lstStyle/>
          <a:p>
            <a:r>
              <a:rPr lang="en-US" dirty="0"/>
              <a:t>Unblind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3D5C209-8403-926D-47F5-DDBCED86E6F3}"/>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The observed event distribution agree well with the Monte Carlo (MC) prediction.</a:t>
                </a:r>
              </a:p>
              <a:p>
                <a:pPr marL="342900" indent="-342900">
                  <a:buFont typeface="Arial" panose="020B0604020202020204" pitchFamily="34" charset="0"/>
                  <a:buChar char="•"/>
                </a:pPr>
                <a:r>
                  <a:rPr lang="en-US" b="0" dirty="0"/>
                  <a:t>Hypothesis testing:</a:t>
                </a:r>
              </a:p>
              <a:p>
                <a:pPr marL="731520" indent="-342900">
                  <a:buFontTx/>
                  <a:buChar char="-"/>
                </a:pPr>
                <a:r>
                  <a:rPr lang="en-US" b="0" dirty="0"/>
                  <a:t>Null hypothesis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𝐻</m:t>
                        </m:r>
                      </m:e>
                      <m:sub>
                        <m:r>
                          <a:rPr lang="en-US" b="0" i="1">
                            <a:latin typeface="Cambria Math" panose="02040503050406030204" pitchFamily="18" charset="0"/>
                          </a:rPr>
                          <m:t>0</m:t>
                        </m:r>
                      </m:sub>
                    </m:sSub>
                  </m:oMath>
                </a14:m>
                <a:r>
                  <a:rPr lang="en-US" b="0" dirty="0"/>
                  <a:t>: Only </a:t>
                </a:r>
                <a14:m>
                  <m:oMath xmlns:m="http://schemas.openxmlformats.org/officeDocument/2006/math">
                    <m:r>
                      <a:rPr lang="en-US" b="0" i="1">
                        <a:latin typeface="Cambria Math" panose="02040503050406030204" pitchFamily="18" charset="0"/>
                      </a:rPr>
                      <m:t>𝑍𝑍</m:t>
                    </m:r>
                  </m:oMath>
                </a14:m>
                <a:r>
                  <a:rPr lang="en-US" b="0" dirty="0"/>
                  <a:t> background, prior characterized by the MC prediction, scaled by a constant factor.</a:t>
                </a:r>
              </a:p>
              <a:p>
                <a:pPr marL="731520" indent="-342900">
                  <a:buFontTx/>
                  <a:buChar char="-"/>
                </a:pPr>
                <a:r>
                  <a:rPr lang="en-US" b="0" dirty="0"/>
                  <a:t>Alternative hypothesis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𝐻</m:t>
                        </m:r>
                      </m:e>
                      <m:sub>
                        <m:r>
                          <a:rPr lang="en-US" b="0" i="1">
                            <a:latin typeface="Cambria Math" panose="02040503050406030204" pitchFamily="18" charset="0"/>
                          </a:rPr>
                          <m:t>1</m:t>
                        </m:r>
                      </m:sub>
                    </m:sSub>
                  </m:oMath>
                </a14:m>
                <a:r>
                  <a:rPr lang="en-US" b="0" dirty="0"/>
                  <a:t>: Higgs signal + </a:t>
                </a:r>
                <a14:m>
                  <m:oMath xmlns:m="http://schemas.openxmlformats.org/officeDocument/2006/math">
                    <m:r>
                      <a:rPr lang="en-US" b="0" i="1">
                        <a:latin typeface="Cambria Math" panose="02040503050406030204" pitchFamily="18" charset="0"/>
                      </a:rPr>
                      <m:t>𝑍𝑍</m:t>
                    </m:r>
                  </m:oMath>
                </a14:m>
                <a:r>
                  <a:rPr lang="en-US" b="0" dirty="0"/>
                  <a:t> background, prior characterized by the background + a scaled gaussian peak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𝑚</m:t>
                        </m:r>
                      </m:e>
                      <m:sub>
                        <m:r>
                          <a:rPr lang="en-US" b="0" i="1">
                            <a:latin typeface="Cambria Math" panose="02040503050406030204" pitchFamily="18" charset="0"/>
                          </a:rPr>
                          <m:t>𝐻</m:t>
                        </m:r>
                      </m:sub>
                    </m:sSub>
                  </m:oMath>
                </a14:m>
                <a:r>
                  <a:rPr lang="en-US" b="0" dirty="0"/>
                  <a:t>, standard deviation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𝜎</m:t>
                        </m:r>
                      </m:e>
                      <m:sub>
                        <m:sSub>
                          <m:sSubPr>
                            <m:ctrlPr>
                              <a:rPr lang="en-US" b="0" i="1">
                                <a:latin typeface="Cambria Math" panose="02040503050406030204" pitchFamily="18" charset="0"/>
                              </a:rPr>
                            </m:ctrlPr>
                          </m:sSubPr>
                          <m:e>
                            <m:r>
                              <a:rPr lang="en-US" b="0" i="1">
                                <a:latin typeface="Cambria Math" panose="02040503050406030204" pitchFamily="18" charset="0"/>
                              </a:rPr>
                              <m:t>𝑚</m:t>
                            </m:r>
                          </m:e>
                          <m:sub>
                            <m:r>
                              <a:rPr lang="en-US" b="0" i="1">
                                <a:latin typeface="Cambria Math" panose="02040503050406030204" pitchFamily="18" charset="0"/>
                              </a:rPr>
                              <m:t>𝐻</m:t>
                            </m:r>
                          </m:sub>
                        </m:sSub>
                      </m:sub>
                    </m:sSub>
                  </m:oMath>
                </a14:m>
                <a:r>
                  <a:rPr lang="en-US" b="0" dirty="0"/>
                  <a:t>.</a:t>
                </a:r>
              </a:p>
              <a:p>
                <a:pPr marL="342900" indent="-342900">
                  <a:buFont typeface="Arial" panose="020B0604020202020204" pitchFamily="34" charset="0"/>
                  <a:buChar char="•"/>
                </a:pPr>
                <a:endParaRPr lang="en-US" b="0" dirty="0"/>
              </a:p>
            </p:txBody>
          </p:sp>
        </mc:Choice>
        <mc:Fallback xmlns="">
          <p:sp>
            <p:nvSpPr>
              <p:cNvPr id="3" name="Text Placeholder 2">
                <a:extLst>
                  <a:ext uri="{FF2B5EF4-FFF2-40B4-BE49-F238E27FC236}">
                    <a16:creationId xmlns:a16="http://schemas.microsoft.com/office/drawing/2014/main" id="{83D5C209-8403-926D-47F5-DDBCED86E6F3}"/>
                  </a:ext>
                </a:extLst>
              </p:cNvPr>
              <p:cNvSpPr>
                <a:spLocks noGrp="1" noRot="1" noChangeAspect="1" noMove="1" noResize="1" noEditPoints="1" noAdjustHandles="1" noChangeArrowheads="1" noChangeShapeType="1" noTextEdit="1"/>
              </p:cNvSpPr>
              <p:nvPr>
                <p:ph type="body" sz="half" idx="2"/>
              </p:nvPr>
            </p:nvSpPr>
            <p:spPr>
              <a:blipFill>
                <a:blip r:embed="rId2"/>
                <a:stretch>
                  <a:fillRect l="-2283" t="-875" r="-1142"/>
                </a:stretch>
              </a:blipFill>
            </p:spPr>
            <p:txBody>
              <a:bodyPr/>
              <a:lstStyle/>
              <a:p>
                <a:r>
                  <a:rPr lang="en-US">
                    <a:noFill/>
                  </a:rPr>
                  <a:t> </a:t>
                </a:r>
              </a:p>
            </p:txBody>
          </p:sp>
        </mc:Fallback>
      </mc:AlternateContent>
      <p:pic>
        <p:nvPicPr>
          <p:cNvPr id="6" name="Picture Placeholder 5">
            <a:extLst>
              <a:ext uri="{FF2B5EF4-FFF2-40B4-BE49-F238E27FC236}">
                <a16:creationId xmlns:a16="http://schemas.microsoft.com/office/drawing/2014/main" id="{5E9B8F8A-9599-4751-9775-71CB3B310584}"/>
              </a:ext>
            </a:extLst>
          </p:cNvPr>
          <p:cNvPicPr>
            <a:picLocks noGrp="1" noChangeAspect="1"/>
          </p:cNvPicPr>
          <p:nvPr>
            <p:ph type="pic" sz="quarter" idx="10"/>
          </p:nvPr>
        </p:nvPicPr>
        <p:blipFill rotWithShape="1">
          <a:blip r:embed="rId3"/>
          <a:srcRect/>
          <a:stretch/>
        </p:blipFill>
        <p:spPr>
          <a:xfrm>
            <a:off x="6092952" y="1294342"/>
            <a:ext cx="6099048" cy="4269315"/>
          </a:xfrm>
        </p:spPr>
      </p:pic>
    </p:spTree>
    <p:extLst>
      <p:ext uri="{BB962C8B-B14F-4D97-AF65-F5344CB8AC3E}">
        <p14:creationId xmlns:p14="http://schemas.microsoft.com/office/powerpoint/2010/main" val="2462323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E2C3E-0CE3-533E-69DE-401270648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EF6E3F-B646-3D57-0ADE-D1A100D64557}"/>
              </a:ext>
            </a:extLst>
          </p:cNvPr>
          <p:cNvSpPr>
            <a:spLocks noGrp="1"/>
          </p:cNvSpPr>
          <p:nvPr>
            <p:ph type="title"/>
          </p:nvPr>
        </p:nvSpPr>
        <p:spPr/>
        <p:txBody>
          <a:bodyPr anchor="b"/>
          <a:lstStyle/>
          <a:p>
            <a:r>
              <a:rPr lang="en-US" dirty="0"/>
              <a:t>Unblind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41BDE17-0282-37DA-EE23-1A4CF7724B5C}"/>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The observed event distribution agree well with the Monte Carlo (MC) prediction.</a:t>
                </a:r>
              </a:p>
              <a:p>
                <a:pPr marL="342900" indent="-342900">
                  <a:buFont typeface="Arial" panose="020B0604020202020204" pitchFamily="34" charset="0"/>
                  <a:buChar char="•"/>
                </a:pPr>
                <a:r>
                  <a:rPr lang="en-US" b="0" dirty="0"/>
                  <a:t>Hypothesis testing:</a:t>
                </a:r>
              </a:p>
              <a:p>
                <a:pPr marL="731520" indent="-342900">
                  <a:buFontTx/>
                  <a:buChar char="-"/>
                </a:pPr>
                <a:r>
                  <a:rPr lang="en-US" b="0" dirty="0"/>
                  <a:t>Null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b="0" dirty="0"/>
                  <a:t>: Only </a:t>
                </a:r>
                <a14:m>
                  <m:oMath xmlns:m="http://schemas.openxmlformats.org/officeDocument/2006/math">
                    <m:r>
                      <a:rPr lang="en-US" b="0" i="1" smtClean="0">
                        <a:latin typeface="Cambria Math" panose="02040503050406030204" pitchFamily="18" charset="0"/>
                      </a:rPr>
                      <m:t>𝑍𝑍</m:t>
                    </m:r>
                  </m:oMath>
                </a14:m>
                <a:r>
                  <a:rPr lang="en-US" b="0" dirty="0"/>
                  <a:t> background, prior characterized by the MC prediction, scaled by a constant factor.</a:t>
                </a:r>
              </a:p>
              <a:p>
                <a:pPr marL="731520" indent="-342900">
                  <a:buFontTx/>
                  <a:buChar char="-"/>
                </a:pPr>
                <a:r>
                  <a:rPr lang="en-US" b="0" dirty="0"/>
                  <a:t>Alternative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b="0" dirty="0"/>
                  <a:t>: Higgs signal + </a:t>
                </a:r>
                <a14:m>
                  <m:oMath xmlns:m="http://schemas.openxmlformats.org/officeDocument/2006/math">
                    <m:r>
                      <a:rPr lang="en-US" b="0" i="1" smtClean="0">
                        <a:latin typeface="Cambria Math" panose="02040503050406030204" pitchFamily="18" charset="0"/>
                      </a:rPr>
                      <m:t>𝑍𝑍</m:t>
                    </m:r>
                  </m:oMath>
                </a14:m>
                <a:r>
                  <a:rPr lang="en-US" b="0" dirty="0"/>
                  <a:t> background, prior characterized by the background + a scaled gaussian peak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𝐻</m:t>
                        </m:r>
                      </m:sub>
                    </m:sSub>
                  </m:oMath>
                </a14:m>
                <a:r>
                  <a:rPr lang="en-US" b="0" dirty="0"/>
                  <a:t>, standard deviation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𝐻</m:t>
                            </m:r>
                          </m:sub>
                        </m:sSub>
                      </m:sub>
                    </m:sSub>
                  </m:oMath>
                </a14:m>
                <a:r>
                  <a:rPr lang="en-US" b="0" dirty="0"/>
                  <a:t>.</a:t>
                </a:r>
              </a:p>
              <a:p>
                <a:pPr marL="342900" indent="-342900">
                  <a:buFont typeface="Arial" panose="020B0604020202020204" pitchFamily="34" charset="0"/>
                  <a:buChar char="•"/>
                </a:pPr>
                <a:endParaRPr lang="en-US" b="0" dirty="0"/>
              </a:p>
            </p:txBody>
          </p:sp>
        </mc:Choice>
        <mc:Fallback xmlns="">
          <p:sp>
            <p:nvSpPr>
              <p:cNvPr id="3" name="Text Placeholder 2">
                <a:extLst>
                  <a:ext uri="{FF2B5EF4-FFF2-40B4-BE49-F238E27FC236}">
                    <a16:creationId xmlns:a16="http://schemas.microsoft.com/office/drawing/2014/main" id="{941BDE17-0282-37DA-EE23-1A4CF7724B5C}"/>
                  </a:ext>
                </a:extLst>
              </p:cNvPr>
              <p:cNvSpPr>
                <a:spLocks noGrp="1" noRot="1" noChangeAspect="1" noMove="1" noResize="1" noEditPoints="1" noAdjustHandles="1" noChangeArrowheads="1" noChangeShapeType="1" noTextEdit="1"/>
              </p:cNvSpPr>
              <p:nvPr>
                <p:ph type="body" sz="half" idx="2"/>
              </p:nvPr>
            </p:nvSpPr>
            <p:spPr>
              <a:blipFill>
                <a:blip r:embed="rId2"/>
                <a:stretch>
                  <a:fillRect l="-2283" t="-875" r="-1142"/>
                </a:stretch>
              </a:blipFill>
            </p:spPr>
            <p:txBody>
              <a:bodyPr/>
              <a:lstStyle/>
              <a:p>
                <a:r>
                  <a:rPr lang="en-US">
                    <a:noFill/>
                  </a:rPr>
                  <a:t> </a:t>
                </a:r>
              </a:p>
            </p:txBody>
          </p:sp>
        </mc:Fallback>
      </mc:AlternateContent>
      <p:pic>
        <p:nvPicPr>
          <p:cNvPr id="8" name="Picture Placeholder 7">
            <a:extLst>
              <a:ext uri="{FF2B5EF4-FFF2-40B4-BE49-F238E27FC236}">
                <a16:creationId xmlns:a16="http://schemas.microsoft.com/office/drawing/2014/main" id="{D359A4ED-989B-B7F9-BFFE-AA9DC217E94B}"/>
              </a:ext>
            </a:extLst>
          </p:cNvPr>
          <p:cNvPicPr>
            <a:picLocks noGrp="1" noChangeAspect="1"/>
          </p:cNvPicPr>
          <p:nvPr>
            <p:ph type="pic" sz="quarter" idx="10"/>
          </p:nvPr>
        </p:nvPicPr>
        <p:blipFill rotWithShape="1">
          <a:blip r:embed="rId3"/>
          <a:srcRect/>
          <a:stretch/>
        </p:blipFill>
        <p:spPr>
          <a:xfrm>
            <a:off x="6096000" y="1294342"/>
            <a:ext cx="6099048" cy="4269315"/>
          </a:xfrm>
        </p:spPr>
      </p:pic>
    </p:spTree>
    <p:extLst>
      <p:ext uri="{BB962C8B-B14F-4D97-AF65-F5344CB8AC3E}">
        <p14:creationId xmlns:p14="http://schemas.microsoft.com/office/powerpoint/2010/main" val="2693549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5A7D-42D0-92F7-E69A-2ED1FFBBA3A8}"/>
              </a:ext>
            </a:extLst>
          </p:cNvPr>
          <p:cNvSpPr>
            <a:spLocks noGrp="1"/>
          </p:cNvSpPr>
          <p:nvPr>
            <p:ph type="title"/>
          </p:nvPr>
        </p:nvSpPr>
        <p:spPr/>
        <p:txBody>
          <a:bodyPr anchor="b"/>
          <a:lstStyle/>
          <a:p>
            <a:r>
              <a:rPr lang="en-US" dirty="0"/>
              <a:t>p-value</a:t>
            </a:r>
          </a:p>
        </p:txBody>
      </p:sp>
      <p:sp>
        <p:nvSpPr>
          <p:cNvPr id="3" name="Text Placeholder 2">
            <a:extLst>
              <a:ext uri="{FF2B5EF4-FFF2-40B4-BE49-F238E27FC236}">
                <a16:creationId xmlns:a16="http://schemas.microsoft.com/office/drawing/2014/main" id="{36EE1480-D155-F3D6-5276-D9E40BB8DAFA}"/>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Because of low event counts, we use Poisson-based likelihood fitting.</a:t>
            </a:r>
          </a:p>
        </p:txBody>
      </p:sp>
    </p:spTree>
    <p:extLst>
      <p:ext uri="{BB962C8B-B14F-4D97-AF65-F5344CB8AC3E}">
        <p14:creationId xmlns:p14="http://schemas.microsoft.com/office/powerpoint/2010/main" val="1826069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FAD62-00AD-32DD-7E9D-3B491656A4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4FA041-67D2-D628-0C81-C38C05C1CAD6}"/>
              </a:ext>
            </a:extLst>
          </p:cNvPr>
          <p:cNvSpPr>
            <a:spLocks noGrp="1"/>
          </p:cNvSpPr>
          <p:nvPr>
            <p:ph type="title"/>
          </p:nvPr>
        </p:nvSpPr>
        <p:spPr/>
        <p:txBody>
          <a:bodyPr anchor="b"/>
          <a:lstStyle/>
          <a:p>
            <a:r>
              <a:rPr lang="en-US" dirty="0"/>
              <a:t>p-value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A6E0E3B-782A-9C8C-89DB-E80DEE017B49}"/>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Because of low event counts, we use Poisson-based likelihood fitting.</a:t>
                </a:r>
              </a:p>
              <a:p>
                <a:pPr marL="342900" indent="-342900">
                  <a:buFont typeface="Arial" panose="020B0604020202020204" pitchFamily="34" charset="0"/>
                  <a:buChar char="•"/>
                </a:pPr>
                <a:r>
                  <a:rPr lang="en-US" b="0" dirty="0"/>
                  <a:t>For each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𝐻</m:t>
                        </m:r>
                      </m:sub>
                    </m:sSub>
                  </m:oMath>
                </a14:m>
                <a:r>
                  <a:rPr lang="en-US" b="0" dirty="0"/>
                  <a:t> prior, we perform regression on fixed choices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𝐻</m:t>
                            </m:r>
                          </m:sub>
                        </m:sSub>
                      </m:sub>
                    </m:sSub>
                  </m:oMath>
                </a14:m>
                <a:r>
                  <a:rPr lang="en-US" b="0" dirty="0"/>
                  <a:t>. However, the p-value is calculated as if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𝜎</m:t>
                        </m:r>
                      </m:e>
                      <m:sub>
                        <m:sSub>
                          <m:sSubPr>
                            <m:ctrlPr>
                              <a:rPr lang="en-US" b="0" i="1">
                                <a:latin typeface="Cambria Math" panose="02040503050406030204" pitchFamily="18" charset="0"/>
                              </a:rPr>
                            </m:ctrlPr>
                          </m:sSubPr>
                          <m:e>
                            <m:r>
                              <a:rPr lang="en-US" b="0" i="1">
                                <a:latin typeface="Cambria Math" panose="02040503050406030204" pitchFamily="18" charset="0"/>
                              </a:rPr>
                              <m:t>𝑚</m:t>
                            </m:r>
                          </m:e>
                          <m:sub>
                            <m:r>
                              <a:rPr lang="en-US" b="0" i="1">
                                <a:latin typeface="Cambria Math" panose="02040503050406030204" pitchFamily="18" charset="0"/>
                              </a:rPr>
                              <m:t>𝐻</m:t>
                            </m:r>
                          </m:sub>
                        </m:sSub>
                      </m:sub>
                    </m:sSub>
                  </m:oMath>
                </a14:m>
                <a:r>
                  <a:rPr lang="en-US" b="0" dirty="0"/>
                  <a:t> is a free parameter.</a:t>
                </a:r>
              </a:p>
            </p:txBody>
          </p:sp>
        </mc:Choice>
        <mc:Fallback xmlns="">
          <p:sp>
            <p:nvSpPr>
              <p:cNvPr id="3" name="Text Placeholder 2">
                <a:extLst>
                  <a:ext uri="{FF2B5EF4-FFF2-40B4-BE49-F238E27FC236}">
                    <a16:creationId xmlns:a16="http://schemas.microsoft.com/office/drawing/2014/main" id="{5A6E0E3B-782A-9C8C-89DB-E80DEE017B49}"/>
                  </a:ext>
                </a:extLst>
              </p:cNvPr>
              <p:cNvSpPr>
                <a:spLocks noGrp="1" noRot="1" noChangeAspect="1" noMove="1" noResize="1" noEditPoints="1" noAdjustHandles="1" noChangeArrowheads="1" noChangeShapeType="1" noTextEdit="1"/>
              </p:cNvSpPr>
              <p:nvPr>
                <p:ph type="body" sz="half" idx="2"/>
              </p:nvPr>
            </p:nvSpPr>
            <p:spPr>
              <a:blipFill>
                <a:blip r:embed="rId3"/>
                <a:stretch>
                  <a:fillRect l="-2283" t="-875"/>
                </a:stretch>
              </a:blipFill>
            </p:spPr>
            <p:txBody>
              <a:bodyPr/>
              <a:lstStyle/>
              <a:p>
                <a:r>
                  <a:rPr lang="en-US">
                    <a:noFill/>
                  </a:rPr>
                  <a:t> </a:t>
                </a:r>
              </a:p>
            </p:txBody>
          </p:sp>
        </mc:Fallback>
      </mc:AlternateContent>
    </p:spTree>
    <p:extLst>
      <p:ext uri="{BB962C8B-B14F-4D97-AF65-F5344CB8AC3E}">
        <p14:creationId xmlns:p14="http://schemas.microsoft.com/office/powerpoint/2010/main" val="3031177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862BF-00B4-CA73-3744-B6954B7F4D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5DF768-5453-A0B4-E119-7722BE4E11A1}"/>
              </a:ext>
            </a:extLst>
          </p:cNvPr>
          <p:cNvSpPr>
            <a:spLocks noGrp="1"/>
          </p:cNvSpPr>
          <p:nvPr>
            <p:ph type="title"/>
          </p:nvPr>
        </p:nvSpPr>
        <p:spPr/>
        <p:txBody>
          <a:bodyPr anchor="b"/>
          <a:lstStyle/>
          <a:p>
            <a:r>
              <a:rPr lang="en-US" dirty="0"/>
              <a:t>p-value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E5BDFAC-656A-018D-45F1-77BF84CAFE1F}"/>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Because of low event counts, we use Poisson-based likelihood fitting.</a:t>
                </a:r>
              </a:p>
              <a:p>
                <a:pPr marL="342900" indent="-342900">
                  <a:buFont typeface="Arial" panose="020B0604020202020204" pitchFamily="34" charset="0"/>
                  <a:buChar char="•"/>
                </a:pPr>
                <a:r>
                  <a:rPr lang="en-US" b="0" dirty="0"/>
                  <a:t>For each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𝐻</m:t>
                        </m:r>
                      </m:sub>
                    </m:sSub>
                  </m:oMath>
                </a14:m>
                <a:r>
                  <a:rPr lang="en-US" b="0" dirty="0"/>
                  <a:t> prior, we perform regression on fixed choices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𝐻</m:t>
                            </m:r>
                          </m:sub>
                        </m:sSub>
                      </m:sub>
                    </m:sSub>
                  </m:oMath>
                </a14:m>
                <a:r>
                  <a:rPr lang="en-US" b="0" dirty="0"/>
                  <a:t>. However, the p-value is calculated as if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𝜎</m:t>
                        </m:r>
                      </m:e>
                      <m:sub>
                        <m:sSub>
                          <m:sSubPr>
                            <m:ctrlPr>
                              <a:rPr lang="en-US" b="0" i="1">
                                <a:latin typeface="Cambria Math" panose="02040503050406030204" pitchFamily="18" charset="0"/>
                              </a:rPr>
                            </m:ctrlPr>
                          </m:sSubPr>
                          <m:e>
                            <m:r>
                              <a:rPr lang="en-US" b="0" i="1">
                                <a:latin typeface="Cambria Math" panose="02040503050406030204" pitchFamily="18" charset="0"/>
                              </a:rPr>
                              <m:t>𝑚</m:t>
                            </m:r>
                          </m:e>
                          <m:sub>
                            <m:r>
                              <a:rPr lang="en-US" b="0" i="1">
                                <a:latin typeface="Cambria Math" panose="02040503050406030204" pitchFamily="18" charset="0"/>
                              </a:rPr>
                              <m:t>𝐻</m:t>
                            </m:r>
                          </m:sub>
                        </m:sSub>
                      </m:sub>
                    </m:sSub>
                  </m:oMath>
                </a14:m>
                <a:r>
                  <a:rPr lang="en-US" b="0" dirty="0"/>
                  <a:t> is a free parameter.</a:t>
                </a:r>
              </a:p>
              <a:p>
                <a:pPr marL="342900" indent="-342900">
                  <a:buFont typeface="Arial" panose="020B0604020202020204" pitchFamily="34" charset="0"/>
                  <a:buChar char="•"/>
                </a:pPr>
                <a:r>
                  <a:rPr lang="en-US" b="0" dirty="0"/>
                  <a:t>Significance of </a:t>
                </a:r>
                <a14:m>
                  <m:oMath xmlns:m="http://schemas.openxmlformats.org/officeDocument/2006/math">
                    <m:r>
                      <a:rPr lang="en-US" b="0" i="1" smtClean="0">
                        <a:latin typeface="Cambria Math" panose="02040503050406030204" pitchFamily="18" charset="0"/>
                      </a:rPr>
                      <m:t>2.4</m:t>
                    </m:r>
                    <m:r>
                      <a:rPr lang="en-US" b="0" i="1" smtClean="0">
                        <a:latin typeface="Cambria Math" panose="02040503050406030204" pitchFamily="18" charset="0"/>
                      </a:rPr>
                      <m:t>𝜎</m:t>
                    </m:r>
                  </m:oMath>
                </a14:m>
                <a:r>
                  <a:rPr lang="en-US" b="0" dirty="0"/>
                  <a:t>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𝐻</m:t>
                        </m:r>
                      </m:sub>
                    </m:sSub>
                    <m:r>
                      <a:rPr lang="en-US" b="0" i="1" smtClean="0">
                        <a:latin typeface="Cambria Math" panose="02040503050406030204" pitchFamily="18" charset="0"/>
                      </a:rPr>
                      <m:t>≃123.8 </m:t>
                    </m:r>
                    <m:r>
                      <m:rPr>
                        <m:sty m:val="p"/>
                      </m:rPr>
                      <a:rPr lang="en-US" b="0" i="0" smtClean="0">
                        <a:latin typeface="Cambria Math" panose="02040503050406030204" pitchFamily="18" charset="0"/>
                      </a:rPr>
                      <m:t>GeV</m:t>
                    </m:r>
                  </m:oMath>
                </a14:m>
                <a:r>
                  <a:rPr lang="en-US" b="0" dirty="0"/>
                  <a:t>.</a:t>
                </a:r>
              </a:p>
              <a:p>
                <a:pPr marL="342900" indent="-342900">
                  <a:buFont typeface="Arial" panose="020B0604020202020204" pitchFamily="34" charset="0"/>
                  <a:buChar char="•"/>
                </a:pPr>
                <a:endParaRPr lang="en-US" b="0" dirty="0"/>
              </a:p>
            </p:txBody>
          </p:sp>
        </mc:Choice>
        <mc:Fallback xmlns="">
          <p:sp>
            <p:nvSpPr>
              <p:cNvPr id="3" name="Text Placeholder 2">
                <a:extLst>
                  <a:ext uri="{FF2B5EF4-FFF2-40B4-BE49-F238E27FC236}">
                    <a16:creationId xmlns:a16="http://schemas.microsoft.com/office/drawing/2014/main" id="{2E5BDFAC-656A-018D-45F1-77BF84CAFE1F}"/>
                  </a:ext>
                </a:extLst>
              </p:cNvPr>
              <p:cNvSpPr>
                <a:spLocks noGrp="1" noRot="1" noChangeAspect="1" noMove="1" noResize="1" noEditPoints="1" noAdjustHandles="1" noChangeArrowheads="1" noChangeShapeType="1" noTextEdit="1"/>
              </p:cNvSpPr>
              <p:nvPr>
                <p:ph type="body" sz="half" idx="2"/>
              </p:nvPr>
            </p:nvSpPr>
            <p:spPr>
              <a:blipFill>
                <a:blip r:embed="rId2"/>
                <a:stretch>
                  <a:fillRect l="-2283" t="-875"/>
                </a:stretch>
              </a:blipFill>
            </p:spPr>
            <p:txBody>
              <a:bodyPr/>
              <a:lstStyle/>
              <a:p>
                <a:r>
                  <a:rPr lang="en-US">
                    <a:noFill/>
                  </a:rPr>
                  <a:t> </a:t>
                </a:r>
              </a:p>
            </p:txBody>
          </p:sp>
        </mc:Fallback>
      </mc:AlternateContent>
      <p:pic>
        <p:nvPicPr>
          <p:cNvPr id="6" name="Picture Placeholder 5">
            <a:extLst>
              <a:ext uri="{FF2B5EF4-FFF2-40B4-BE49-F238E27FC236}">
                <a16:creationId xmlns:a16="http://schemas.microsoft.com/office/drawing/2014/main" id="{B9510502-54B1-2171-1E50-074025D4820F}"/>
              </a:ext>
            </a:extLst>
          </p:cNvPr>
          <p:cNvPicPr>
            <a:picLocks noGrp="1" noChangeAspect="1"/>
          </p:cNvPicPr>
          <p:nvPr>
            <p:ph type="pic" sz="quarter" idx="10"/>
          </p:nvPr>
        </p:nvPicPr>
        <p:blipFill rotWithShape="1">
          <a:blip r:embed="rId3"/>
          <a:srcRect/>
          <a:stretch/>
        </p:blipFill>
        <p:spPr>
          <a:xfrm>
            <a:off x="6096000" y="989346"/>
            <a:ext cx="6099048" cy="4879308"/>
          </a:xfrm>
        </p:spPr>
      </p:pic>
    </p:spTree>
    <p:extLst>
      <p:ext uri="{BB962C8B-B14F-4D97-AF65-F5344CB8AC3E}">
        <p14:creationId xmlns:p14="http://schemas.microsoft.com/office/powerpoint/2010/main" val="1979417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E694-AD18-8BEB-55C5-7589B5E4F35F}"/>
              </a:ext>
            </a:extLst>
          </p:cNvPr>
          <p:cNvSpPr>
            <a:spLocks noGrp="1"/>
          </p:cNvSpPr>
          <p:nvPr>
            <p:ph type="title"/>
          </p:nvPr>
        </p:nvSpPr>
        <p:spPr/>
        <p:txBody>
          <a:bodyPr anchor="b"/>
          <a:lstStyle/>
          <a:p>
            <a:r>
              <a:rPr lang="en-US" dirty="0"/>
              <a:t>Bootstrapping</a:t>
            </a:r>
          </a:p>
        </p:txBody>
      </p:sp>
      <p:sp>
        <p:nvSpPr>
          <p:cNvPr id="3" name="Text Placeholder 2">
            <a:extLst>
              <a:ext uri="{FF2B5EF4-FFF2-40B4-BE49-F238E27FC236}">
                <a16:creationId xmlns:a16="http://schemas.microsoft.com/office/drawing/2014/main" id="{5390F945-1462-0D42-F465-352AC865186B}"/>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Bootstrapping: Perturbing the observed data according to the uncertainties and repeat the analysis.</a:t>
            </a:r>
          </a:p>
        </p:txBody>
      </p:sp>
    </p:spTree>
    <p:extLst>
      <p:ext uri="{BB962C8B-B14F-4D97-AF65-F5344CB8AC3E}">
        <p14:creationId xmlns:p14="http://schemas.microsoft.com/office/powerpoint/2010/main" val="1116655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AC993-CCAE-6863-8499-E85AF1FF6E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B7C9AE-F0BB-0C26-9D26-FCE470FD28F3}"/>
              </a:ext>
            </a:extLst>
          </p:cNvPr>
          <p:cNvSpPr>
            <a:spLocks noGrp="1"/>
          </p:cNvSpPr>
          <p:nvPr>
            <p:ph type="title"/>
          </p:nvPr>
        </p:nvSpPr>
        <p:spPr/>
        <p:txBody>
          <a:bodyPr anchor="b"/>
          <a:lstStyle/>
          <a:p>
            <a:r>
              <a:rPr lang="en-US" dirty="0"/>
              <a:t>Bootstrapping</a:t>
            </a:r>
          </a:p>
        </p:txBody>
      </p:sp>
      <p:sp>
        <p:nvSpPr>
          <p:cNvPr id="3" name="Text Placeholder 2">
            <a:extLst>
              <a:ext uri="{FF2B5EF4-FFF2-40B4-BE49-F238E27FC236}">
                <a16:creationId xmlns:a16="http://schemas.microsoft.com/office/drawing/2014/main" id="{9E7F6153-FD22-AAD8-F496-BB2C3027834A}"/>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Bootstrapping: Perturbing the observed data according to the uncertainties and repeat the analysis.</a:t>
            </a:r>
          </a:p>
        </p:txBody>
      </p:sp>
      <p:pic>
        <p:nvPicPr>
          <p:cNvPr id="6" name="Picture Placeholder 5">
            <a:extLst>
              <a:ext uri="{FF2B5EF4-FFF2-40B4-BE49-F238E27FC236}">
                <a16:creationId xmlns:a16="http://schemas.microsoft.com/office/drawing/2014/main" id="{CE338542-4DBB-F628-ED85-22F6A27B92E2}"/>
              </a:ext>
            </a:extLst>
          </p:cNvPr>
          <p:cNvPicPr>
            <a:picLocks noGrp="1" noChangeAspect="1"/>
          </p:cNvPicPr>
          <p:nvPr>
            <p:ph type="pic" sz="quarter" idx="10"/>
          </p:nvPr>
        </p:nvPicPr>
        <p:blipFill rotWithShape="1">
          <a:blip r:embed="rId2"/>
          <a:srcRect/>
          <a:stretch/>
        </p:blipFill>
        <p:spPr>
          <a:xfrm>
            <a:off x="6092952" y="1599266"/>
            <a:ext cx="6099048" cy="3659468"/>
          </a:xfrm>
        </p:spPr>
      </p:pic>
    </p:spTree>
    <p:extLst>
      <p:ext uri="{BB962C8B-B14F-4D97-AF65-F5344CB8AC3E}">
        <p14:creationId xmlns:p14="http://schemas.microsoft.com/office/powerpoint/2010/main" val="2991722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8A8C7-B28D-2B6A-6486-C94068F869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169CC-E963-05C4-EBBB-D16ACFE2FB95}"/>
              </a:ext>
            </a:extLst>
          </p:cNvPr>
          <p:cNvSpPr>
            <a:spLocks noGrp="1"/>
          </p:cNvSpPr>
          <p:nvPr>
            <p:ph type="title"/>
          </p:nvPr>
        </p:nvSpPr>
        <p:spPr/>
        <p:txBody>
          <a:bodyPr anchor="b"/>
          <a:lstStyle/>
          <a:p>
            <a:r>
              <a:rPr lang="en-US" dirty="0"/>
              <a:t>Bootstrapping</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8EFF339-ED46-94DD-FC0F-71DC82962773}"/>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Bootstrapping: Perturbing the observed data according to the uncertainties and repeat the analysis.</a:t>
                </a:r>
              </a:p>
              <a:p>
                <a:pPr marL="342900" indent="-342900">
                  <a:buFont typeface="Arial" panose="020B0604020202020204" pitchFamily="34" charset="0"/>
                  <a:buChar char="•"/>
                </a:pPr>
                <a:r>
                  <a:rPr lang="en-US" b="0" dirty="0"/>
                  <a:t>The significances remain stable at </a:t>
                </a:r>
                <a14:m>
                  <m:oMath xmlns:m="http://schemas.openxmlformats.org/officeDocument/2006/math">
                    <m:r>
                      <a:rPr lang="en-US" b="0" i="1" smtClean="0">
                        <a:latin typeface="Cambria Math" panose="02040503050406030204" pitchFamily="18" charset="0"/>
                      </a:rPr>
                      <m:t>2.4</m:t>
                    </m:r>
                    <m:r>
                      <a:rPr lang="en-US" b="0" i="1" smtClean="0">
                        <a:latin typeface="Cambria Math" panose="02040503050406030204" pitchFamily="18" charset="0"/>
                      </a:rPr>
                      <m:t>𝜎</m:t>
                    </m:r>
                  </m:oMath>
                </a14:m>
                <a:r>
                  <a:rPr lang="en-US" b="0" dirty="0"/>
                  <a:t>.</a:t>
                </a:r>
              </a:p>
            </p:txBody>
          </p:sp>
        </mc:Choice>
        <mc:Fallback xmlns="">
          <p:sp>
            <p:nvSpPr>
              <p:cNvPr id="3" name="Text Placeholder 2">
                <a:extLst>
                  <a:ext uri="{FF2B5EF4-FFF2-40B4-BE49-F238E27FC236}">
                    <a16:creationId xmlns:a16="http://schemas.microsoft.com/office/drawing/2014/main" id="{18EFF339-ED46-94DD-FC0F-71DC82962773}"/>
                  </a:ext>
                </a:extLst>
              </p:cNvPr>
              <p:cNvSpPr>
                <a:spLocks noGrp="1" noRot="1" noChangeAspect="1" noMove="1" noResize="1" noEditPoints="1" noAdjustHandles="1" noChangeArrowheads="1" noChangeShapeType="1" noTextEdit="1"/>
              </p:cNvSpPr>
              <p:nvPr>
                <p:ph type="body" sz="half" idx="2"/>
              </p:nvPr>
            </p:nvSpPr>
            <p:spPr>
              <a:blipFill>
                <a:blip r:embed="rId2"/>
                <a:stretch>
                  <a:fillRect l="-2283" t="-875"/>
                </a:stretch>
              </a:blipFill>
            </p:spPr>
            <p:txBody>
              <a:bodyPr/>
              <a:lstStyle/>
              <a:p>
                <a:r>
                  <a:rPr lang="en-US">
                    <a:noFill/>
                  </a:rPr>
                  <a:t> </a:t>
                </a:r>
              </a:p>
            </p:txBody>
          </p:sp>
        </mc:Fallback>
      </mc:AlternateContent>
      <p:pic>
        <p:nvPicPr>
          <p:cNvPr id="6" name="Picture Placeholder 5">
            <a:extLst>
              <a:ext uri="{FF2B5EF4-FFF2-40B4-BE49-F238E27FC236}">
                <a16:creationId xmlns:a16="http://schemas.microsoft.com/office/drawing/2014/main" id="{2D3B7D75-320B-D2EC-4BA0-C02D4A3D1AB1}"/>
              </a:ext>
            </a:extLst>
          </p:cNvPr>
          <p:cNvPicPr>
            <a:picLocks noGrp="1" noChangeAspect="1"/>
          </p:cNvPicPr>
          <p:nvPr>
            <p:ph type="pic" sz="quarter" idx="10"/>
          </p:nvPr>
        </p:nvPicPr>
        <p:blipFill rotWithShape="1">
          <a:blip r:embed="rId3"/>
          <a:srcRect/>
          <a:stretch/>
        </p:blipFill>
        <p:spPr>
          <a:xfrm>
            <a:off x="6092952" y="1599266"/>
            <a:ext cx="6099048" cy="3659468"/>
          </a:xfrm>
        </p:spPr>
      </p:pic>
    </p:spTree>
    <p:extLst>
      <p:ext uri="{BB962C8B-B14F-4D97-AF65-F5344CB8AC3E}">
        <p14:creationId xmlns:p14="http://schemas.microsoft.com/office/powerpoint/2010/main" val="4205547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129C8-08B3-9EDB-F22B-892C5D96D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5BD802-473E-02DD-6A81-A65D18E84193}"/>
              </a:ext>
            </a:extLst>
          </p:cNvPr>
          <p:cNvSpPr>
            <a:spLocks noGrp="1"/>
          </p:cNvSpPr>
          <p:nvPr>
            <p:ph type="title"/>
          </p:nvPr>
        </p:nvSpPr>
        <p:spPr/>
        <p:txBody>
          <a:bodyPr anchor="b"/>
          <a:lstStyle/>
          <a:p>
            <a:r>
              <a:rPr lang="en-US" dirty="0"/>
              <a:t>Bootstrapping</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1BAFDCE-4801-871F-DBEC-8E7B22B34863}"/>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Bootstrapping: Perturbing the observed data according to the uncertainties and repeat the analysis.</a:t>
                </a:r>
              </a:p>
              <a:p>
                <a:pPr marL="342900" indent="-342900">
                  <a:buFont typeface="Arial" panose="020B0604020202020204" pitchFamily="34" charset="0"/>
                  <a:buChar char="•"/>
                </a:pPr>
                <a:r>
                  <a:rPr lang="en-US" b="0" dirty="0"/>
                  <a:t>The significances remain stable at </a:t>
                </a:r>
                <a14:m>
                  <m:oMath xmlns:m="http://schemas.openxmlformats.org/officeDocument/2006/math">
                    <m:r>
                      <a:rPr lang="en-US" b="0" i="1" smtClean="0">
                        <a:latin typeface="Cambria Math" panose="02040503050406030204" pitchFamily="18" charset="0"/>
                      </a:rPr>
                      <m:t>2.4</m:t>
                    </m:r>
                    <m:r>
                      <a:rPr lang="en-US" b="0" i="1" smtClean="0">
                        <a:latin typeface="Cambria Math" panose="02040503050406030204" pitchFamily="18" charset="0"/>
                      </a:rPr>
                      <m:t>𝜎</m:t>
                    </m:r>
                  </m:oMath>
                </a14:m>
                <a:r>
                  <a:rPr lang="en-US" b="0" dirty="0"/>
                  <a:t>.</a:t>
                </a:r>
              </a:p>
              <a:p>
                <a:pPr marL="342900" indent="-342900">
                  <a:buFont typeface="Arial" panose="020B0604020202020204" pitchFamily="34" charset="0"/>
                  <a:buChar char="•"/>
                </a:pPr>
                <a:r>
                  <a:rPr lang="en-US" b="0" dirty="0"/>
                  <a:t>Higgs mass: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𝐻</m:t>
                        </m:r>
                      </m:sub>
                    </m:sSub>
                    <m:r>
                      <a:rPr lang="en-US" b="0" i="1" smtClean="0">
                        <a:latin typeface="Cambria Math" panose="02040503050406030204" pitchFamily="18" charset="0"/>
                      </a:rPr>
                      <m:t>=124.22±1.16 </m:t>
                    </m:r>
                    <m:r>
                      <m:rPr>
                        <m:sty m:val="p"/>
                      </m:rPr>
                      <a:rPr lang="en-US" b="0" i="0" smtClean="0">
                        <a:latin typeface="Cambria Math" panose="02040503050406030204" pitchFamily="18" charset="0"/>
                      </a:rPr>
                      <m:t>GeV</m:t>
                    </m:r>
                  </m:oMath>
                </a14:m>
                <a:r>
                  <a:rPr lang="en-US" b="0" dirty="0"/>
                  <a:t>.</a:t>
                </a:r>
              </a:p>
            </p:txBody>
          </p:sp>
        </mc:Choice>
        <mc:Fallback xmlns="">
          <p:sp>
            <p:nvSpPr>
              <p:cNvPr id="3" name="Text Placeholder 2">
                <a:extLst>
                  <a:ext uri="{FF2B5EF4-FFF2-40B4-BE49-F238E27FC236}">
                    <a16:creationId xmlns:a16="http://schemas.microsoft.com/office/drawing/2014/main" id="{A1BAFDCE-4801-871F-DBEC-8E7B22B34863}"/>
                  </a:ext>
                </a:extLst>
              </p:cNvPr>
              <p:cNvSpPr>
                <a:spLocks noGrp="1" noRot="1" noChangeAspect="1" noMove="1" noResize="1" noEditPoints="1" noAdjustHandles="1" noChangeArrowheads="1" noChangeShapeType="1" noTextEdit="1"/>
              </p:cNvSpPr>
              <p:nvPr>
                <p:ph type="body" sz="half" idx="2"/>
              </p:nvPr>
            </p:nvSpPr>
            <p:spPr>
              <a:blipFill>
                <a:blip r:embed="rId2"/>
                <a:stretch>
                  <a:fillRect l="-2283" t="-875"/>
                </a:stretch>
              </a:blipFill>
            </p:spPr>
            <p:txBody>
              <a:bodyPr/>
              <a:lstStyle/>
              <a:p>
                <a:r>
                  <a:rPr lang="en-US">
                    <a:noFill/>
                  </a:rPr>
                  <a:t> </a:t>
                </a:r>
              </a:p>
            </p:txBody>
          </p:sp>
        </mc:Fallback>
      </mc:AlternateContent>
      <p:pic>
        <p:nvPicPr>
          <p:cNvPr id="6" name="Picture Placeholder 5">
            <a:extLst>
              <a:ext uri="{FF2B5EF4-FFF2-40B4-BE49-F238E27FC236}">
                <a16:creationId xmlns:a16="http://schemas.microsoft.com/office/drawing/2014/main" id="{71731A7B-51AB-6573-96B5-DA256E4B3A32}"/>
              </a:ext>
            </a:extLst>
          </p:cNvPr>
          <p:cNvPicPr>
            <a:picLocks noGrp="1" noChangeAspect="1"/>
          </p:cNvPicPr>
          <p:nvPr>
            <p:ph type="pic" sz="quarter" idx="10"/>
          </p:nvPr>
        </p:nvPicPr>
        <p:blipFill rotWithShape="1">
          <a:blip r:embed="rId3"/>
          <a:srcRect/>
          <a:stretch/>
        </p:blipFill>
        <p:spPr>
          <a:xfrm>
            <a:off x="6092952" y="1599266"/>
            <a:ext cx="6099048" cy="3659468"/>
          </a:xfrm>
        </p:spPr>
      </p:pic>
    </p:spTree>
    <p:extLst>
      <p:ext uri="{BB962C8B-B14F-4D97-AF65-F5344CB8AC3E}">
        <p14:creationId xmlns:p14="http://schemas.microsoft.com/office/powerpoint/2010/main" val="77640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41078-F745-98A5-995B-E0DE91F32A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CE5D9-AC44-D8DC-4007-5FDFADA7007C}"/>
              </a:ext>
            </a:extLst>
          </p:cNvPr>
          <p:cNvSpPr>
            <a:spLocks noGrp="1"/>
          </p:cNvSpPr>
          <p:nvPr>
            <p:ph type="title"/>
          </p:nvPr>
        </p:nvSpPr>
        <p:spPr/>
        <p:txBody>
          <a:bodyPr anchor="b"/>
          <a:lstStyle/>
          <a:p>
            <a:r>
              <a:rPr lang="en-US" dirty="0"/>
              <a:t>The Standard Model</a:t>
            </a:r>
          </a:p>
        </p:txBody>
      </p:sp>
      <p:sp>
        <p:nvSpPr>
          <p:cNvPr id="3" name="Text Placeholder 2">
            <a:extLst>
              <a:ext uri="{FF2B5EF4-FFF2-40B4-BE49-F238E27FC236}">
                <a16:creationId xmlns:a16="http://schemas.microsoft.com/office/drawing/2014/main" id="{8F78E3F8-691C-83B2-13B9-1418F26F431E}"/>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Describe particles and phenomenon in terms of interactions between fundamental fields.</a:t>
            </a:r>
          </a:p>
          <a:p>
            <a:pPr marL="342900" indent="-342900">
              <a:buFont typeface="Arial" panose="020B0604020202020204" pitchFamily="34" charset="0"/>
              <a:buChar char="•"/>
            </a:pPr>
            <a:r>
              <a:rPr lang="en-US" b="0" dirty="0"/>
              <a:t>Success in explaining three of the four fundamental forces.</a:t>
            </a:r>
          </a:p>
          <a:p>
            <a:pPr marL="342900" indent="-342900">
              <a:buFont typeface="Arial" panose="020B0604020202020204" pitchFamily="34" charset="0"/>
              <a:buChar char="•"/>
            </a:pPr>
            <a:r>
              <a:rPr lang="en-US" b="0" dirty="0"/>
              <a:t>The Higgs field plays a crucial role in the model, in that it allows for a mass-giving mechanism.</a:t>
            </a:r>
          </a:p>
          <a:p>
            <a:pPr marL="342900" indent="-342900">
              <a:buFont typeface="Arial" panose="020B0604020202020204" pitchFamily="34" charset="0"/>
              <a:buChar char="•"/>
            </a:pPr>
            <a:r>
              <a:rPr lang="en-US" b="0" dirty="0"/>
              <a:t>Up to the 2000s, evidence for the Higgs boson was still missing.</a:t>
            </a:r>
          </a:p>
          <a:p>
            <a:pPr marL="342900" indent="-342900">
              <a:buFont typeface="Arial" panose="020B0604020202020204" pitchFamily="34" charset="0"/>
              <a:buChar char="•"/>
            </a:pPr>
            <a:endParaRPr lang="en-US" b="0" dirty="0"/>
          </a:p>
        </p:txBody>
      </p:sp>
      <p:pic>
        <p:nvPicPr>
          <p:cNvPr id="6" name="Picture Placeholder 5">
            <a:extLst>
              <a:ext uri="{FF2B5EF4-FFF2-40B4-BE49-F238E27FC236}">
                <a16:creationId xmlns:a16="http://schemas.microsoft.com/office/drawing/2014/main" id="{3303D660-1B4A-7441-2679-B08466C77CC9}"/>
              </a:ext>
            </a:extLst>
          </p:cNvPr>
          <p:cNvPicPr>
            <a:picLocks noGrp="1" noChangeAspect="1"/>
          </p:cNvPicPr>
          <p:nvPr>
            <p:ph type="pic" sz="quarter" idx="10"/>
          </p:nvPr>
        </p:nvPicPr>
        <p:blipFill rotWithShape="1">
          <a:blip r:embed="rId3"/>
          <a:srcRect/>
          <a:stretch/>
        </p:blipFill>
        <p:spPr>
          <a:xfrm>
            <a:off x="6096000" y="511105"/>
            <a:ext cx="6099048" cy="5835789"/>
          </a:xfrm>
        </p:spPr>
      </p:pic>
      <p:sp>
        <p:nvSpPr>
          <p:cNvPr id="7" name="Frame 6">
            <a:extLst>
              <a:ext uri="{FF2B5EF4-FFF2-40B4-BE49-F238E27FC236}">
                <a16:creationId xmlns:a16="http://schemas.microsoft.com/office/drawing/2014/main" id="{AB4F6724-1F82-976E-B64D-42D79D178747}"/>
              </a:ext>
            </a:extLst>
          </p:cNvPr>
          <p:cNvSpPr/>
          <p:nvPr/>
        </p:nvSpPr>
        <p:spPr>
          <a:xfrm>
            <a:off x="10955382" y="1663337"/>
            <a:ext cx="1166949" cy="1149531"/>
          </a:xfrm>
          <a:prstGeom prst="frame">
            <a:avLst>
              <a:gd name="adj1" fmla="val 24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911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B6C8-4D1B-F385-9FAC-963FBEAC712E}"/>
              </a:ext>
            </a:extLst>
          </p:cNvPr>
          <p:cNvSpPr>
            <a:spLocks noGrp="1"/>
          </p:cNvSpPr>
          <p:nvPr>
            <p:ph type="title"/>
          </p:nvPr>
        </p:nvSpPr>
        <p:spPr/>
        <p:txBody>
          <a:bodyPr anchor="b"/>
          <a:lstStyle/>
          <a:p>
            <a:r>
              <a:rPr lang="en-US" dirty="0"/>
              <a:t>Conclusion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82CA831-6620-36E9-6818-D5DEB3D3EDEC}"/>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A </a:t>
                </a:r>
                <a14:m>
                  <m:oMath xmlns:m="http://schemas.openxmlformats.org/officeDocument/2006/math">
                    <m:r>
                      <a:rPr lang="en-US" b="0" i="1" smtClean="0">
                        <a:latin typeface="Cambria Math" panose="02040503050406030204" pitchFamily="18" charset="0"/>
                      </a:rPr>
                      <m:t>2.4</m:t>
                    </m:r>
                    <m:r>
                      <a:rPr lang="en-US" b="0" i="1" smtClean="0">
                        <a:latin typeface="Cambria Math" panose="02040503050406030204" pitchFamily="18" charset="0"/>
                      </a:rPr>
                      <m:t>𝜎</m:t>
                    </m:r>
                  </m:oMath>
                </a14:m>
                <a:r>
                  <a:rPr lang="en-US" b="0" dirty="0"/>
                  <a:t> observation of Higgs boson through the four-lepton “golden” channel.</a:t>
                </a:r>
              </a:p>
              <a:p>
                <a:pPr marL="342900" indent="-342900">
                  <a:buFont typeface="Arial" panose="020B0604020202020204" pitchFamily="34" charset="0"/>
                  <a:buChar char="•"/>
                </a:pPr>
                <a:r>
                  <a:rPr lang="en-US" b="0" dirty="0"/>
                  <a:t>Higgs mass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𝐻</m:t>
                        </m:r>
                      </m:sub>
                    </m:sSub>
                    <m:r>
                      <a:rPr lang="en-US" b="0" i="1" smtClean="0">
                        <a:latin typeface="Cambria Math" panose="02040503050406030204" pitchFamily="18" charset="0"/>
                      </a:rPr>
                      <m:t>=124.22±1.16 </m:t>
                    </m:r>
                    <m:r>
                      <m:rPr>
                        <m:sty m:val="p"/>
                      </m:rPr>
                      <a:rPr lang="en-US" b="0" i="0" smtClean="0">
                        <a:latin typeface="Cambria Math" panose="02040503050406030204" pitchFamily="18" charset="0"/>
                      </a:rPr>
                      <m:t>GeV</m:t>
                    </m:r>
                  </m:oMath>
                </a14:m>
                <a:r>
                  <a:rPr lang="en-US" b="0" dirty="0"/>
                  <a:t>. Consistent with the theoretical prediction of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𝑚</m:t>
                        </m:r>
                      </m:e>
                      <m:sub>
                        <m:r>
                          <a:rPr lang="en-US" b="0" i="1">
                            <a:latin typeface="Cambria Math" panose="02040503050406030204" pitchFamily="18" charset="0"/>
                          </a:rPr>
                          <m:t>𝐻</m:t>
                        </m:r>
                      </m:sub>
                    </m:sSub>
                    <m:r>
                      <a:rPr lang="en-US" b="0" i="1">
                        <a:latin typeface="Cambria Math" panose="02040503050406030204" pitchFamily="18" charset="0"/>
                      </a:rPr>
                      <m:t>=12</m:t>
                    </m:r>
                    <m:r>
                      <a:rPr lang="en-US" b="0" i="1" smtClean="0">
                        <a:latin typeface="Cambria Math" panose="02040503050406030204" pitchFamily="18" charset="0"/>
                      </a:rPr>
                      <m:t>5 </m:t>
                    </m:r>
                    <m:r>
                      <m:rPr>
                        <m:sty m:val="p"/>
                      </m:rPr>
                      <a:rPr lang="en-US" b="0" i="0" smtClean="0">
                        <a:latin typeface="Cambria Math" panose="02040503050406030204" pitchFamily="18" charset="0"/>
                      </a:rPr>
                      <m:t>GeV</m:t>
                    </m:r>
                    <m:r>
                      <a:rPr lang="en-US" b="0" i="0" smtClean="0">
                        <a:latin typeface="Cambria Math" panose="02040503050406030204" pitchFamily="18" charset="0"/>
                      </a:rPr>
                      <m:t>!</m:t>
                    </m:r>
                  </m:oMath>
                </a14:m>
                <a:endParaRPr lang="en-US" b="0" dirty="0"/>
              </a:p>
              <a:p>
                <a:pPr marL="342900" indent="-342900">
                  <a:buFont typeface="Arial" panose="020B0604020202020204" pitchFamily="34" charset="0"/>
                  <a:buChar char="•"/>
                </a:pPr>
                <a:endParaRPr lang="en-US" b="0" dirty="0"/>
              </a:p>
            </p:txBody>
          </p:sp>
        </mc:Choice>
        <mc:Fallback xmlns="">
          <p:sp>
            <p:nvSpPr>
              <p:cNvPr id="3" name="Text Placeholder 2">
                <a:extLst>
                  <a:ext uri="{FF2B5EF4-FFF2-40B4-BE49-F238E27FC236}">
                    <a16:creationId xmlns:a16="http://schemas.microsoft.com/office/drawing/2014/main" id="{182CA831-6620-36E9-6818-D5DEB3D3EDEC}"/>
                  </a:ext>
                </a:extLst>
              </p:cNvPr>
              <p:cNvSpPr>
                <a:spLocks noGrp="1" noRot="1" noChangeAspect="1" noMove="1" noResize="1" noEditPoints="1" noAdjustHandles="1" noChangeArrowheads="1" noChangeShapeType="1" noTextEdit="1"/>
              </p:cNvSpPr>
              <p:nvPr>
                <p:ph type="body" sz="half" idx="2"/>
              </p:nvPr>
            </p:nvSpPr>
            <p:spPr>
              <a:blipFill>
                <a:blip r:embed="rId2"/>
                <a:stretch>
                  <a:fillRect l="-2283" t="-875"/>
                </a:stretch>
              </a:blipFill>
            </p:spPr>
            <p:txBody>
              <a:bodyPr/>
              <a:lstStyle/>
              <a:p>
                <a:r>
                  <a:rPr lang="en-US">
                    <a:noFill/>
                  </a:rPr>
                  <a:t> </a:t>
                </a:r>
              </a:p>
            </p:txBody>
          </p:sp>
        </mc:Fallback>
      </mc:AlternateContent>
      <p:pic>
        <p:nvPicPr>
          <p:cNvPr id="6" name="Picture Placeholder 5">
            <a:extLst>
              <a:ext uri="{FF2B5EF4-FFF2-40B4-BE49-F238E27FC236}">
                <a16:creationId xmlns:a16="http://schemas.microsoft.com/office/drawing/2014/main" id="{495183E1-414B-D3E4-FABC-F16591DA6B05}"/>
              </a:ext>
            </a:extLst>
          </p:cNvPr>
          <p:cNvPicPr>
            <a:picLocks noGrp="1" noChangeAspect="1"/>
          </p:cNvPicPr>
          <p:nvPr>
            <p:ph type="pic" sz="quarter" idx="10"/>
          </p:nvPr>
        </p:nvPicPr>
        <p:blipFill rotWithShape="1">
          <a:blip r:embed="rId3"/>
          <a:srcRect/>
          <a:stretch/>
        </p:blipFill>
        <p:spPr>
          <a:xfrm>
            <a:off x="7296007" y="315704"/>
            <a:ext cx="4572000" cy="3200386"/>
          </a:xfrm>
        </p:spPr>
      </p:pic>
      <p:pic>
        <p:nvPicPr>
          <p:cNvPr id="7" name="Picture Placeholder 5">
            <a:extLst>
              <a:ext uri="{FF2B5EF4-FFF2-40B4-BE49-F238E27FC236}">
                <a16:creationId xmlns:a16="http://schemas.microsoft.com/office/drawing/2014/main" id="{06E247DB-8C24-C783-1371-8D356FCFDAC1}"/>
              </a:ext>
            </a:extLst>
          </p:cNvPr>
          <p:cNvPicPr>
            <a:picLocks noChangeAspect="1"/>
          </p:cNvPicPr>
          <p:nvPr/>
        </p:nvPicPr>
        <p:blipFill rotWithShape="1">
          <a:blip r:embed="rId4"/>
          <a:srcRect/>
          <a:stretch/>
        </p:blipFill>
        <p:spPr>
          <a:xfrm>
            <a:off x="7296007" y="3516090"/>
            <a:ext cx="4572000" cy="2743229"/>
          </a:xfrm>
          <a:prstGeom prst="rect">
            <a:avLst/>
          </a:prstGeom>
        </p:spPr>
      </p:pic>
    </p:spTree>
    <p:extLst>
      <p:ext uri="{BB962C8B-B14F-4D97-AF65-F5344CB8AC3E}">
        <p14:creationId xmlns:p14="http://schemas.microsoft.com/office/powerpoint/2010/main" val="207153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61C6-4E09-904D-2FF1-BBBD9F887F78}"/>
              </a:ext>
            </a:extLst>
          </p:cNvPr>
          <p:cNvSpPr>
            <a:spLocks noGrp="1"/>
          </p:cNvSpPr>
          <p:nvPr>
            <p:ph type="title"/>
          </p:nvPr>
        </p:nvSpPr>
        <p:spPr/>
        <p:txBody>
          <a:bodyPr anchor="b"/>
          <a:lstStyle/>
          <a:p>
            <a:r>
              <a:rPr lang="en-US" dirty="0"/>
              <a:t>The four-lepton “golden” channel</a:t>
            </a:r>
          </a:p>
        </p:txBody>
      </p:sp>
      <p:pic>
        <p:nvPicPr>
          <p:cNvPr id="6" name="Picture Placeholder 5">
            <a:extLst>
              <a:ext uri="{FF2B5EF4-FFF2-40B4-BE49-F238E27FC236}">
                <a16:creationId xmlns:a16="http://schemas.microsoft.com/office/drawing/2014/main" id="{3220A971-5618-1F05-59BF-29F1981A45D0}"/>
              </a:ext>
            </a:extLst>
          </p:cNvPr>
          <p:cNvPicPr>
            <a:picLocks noGrp="1" noChangeAspect="1"/>
          </p:cNvPicPr>
          <p:nvPr>
            <p:ph type="pic" sz="quarter" idx="10"/>
          </p:nvPr>
        </p:nvPicPr>
        <p:blipFill rotWithShape="1">
          <a:blip r:embed="rId3"/>
          <a:srcRect/>
          <a:stretch/>
        </p:blipFill>
        <p:spPr>
          <a:xfrm>
            <a:off x="6092952" y="1823356"/>
            <a:ext cx="6099048" cy="3211287"/>
          </a:xfrm>
        </p:spPr>
      </p:pic>
    </p:spTree>
    <p:extLst>
      <p:ext uri="{BB962C8B-B14F-4D97-AF65-F5344CB8AC3E}">
        <p14:creationId xmlns:p14="http://schemas.microsoft.com/office/powerpoint/2010/main" val="152372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97A2-21E5-62E3-1895-CA81F3F34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BF1C65-521F-C00A-2E3F-EB08B6C0A19D}"/>
              </a:ext>
            </a:extLst>
          </p:cNvPr>
          <p:cNvSpPr>
            <a:spLocks noGrp="1"/>
          </p:cNvSpPr>
          <p:nvPr>
            <p:ph type="title"/>
          </p:nvPr>
        </p:nvSpPr>
        <p:spPr/>
        <p:txBody>
          <a:bodyPr anchor="b"/>
          <a:lstStyle/>
          <a:p>
            <a:r>
              <a:rPr lang="en-US" dirty="0"/>
              <a:t>The four-lepton “golden” channel</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1A92363-54AA-6759-327D-A3BC9A5D36CA}"/>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No neutrino </a:t>
                </a:r>
                <a14:m>
                  <m:oMath xmlns:m="http://schemas.openxmlformats.org/officeDocument/2006/math">
                    <m:r>
                      <a:rPr lang="en-US" b="0" i="1" smtClean="0">
                        <a:latin typeface="Cambria Math" panose="02040503050406030204" pitchFamily="18" charset="0"/>
                      </a:rPr>
                      <m:t>→</m:t>
                    </m:r>
                  </m:oMath>
                </a14:m>
                <a:r>
                  <a:rPr lang="en-US" b="0" dirty="0"/>
                  <a:t> No missing energy and information loss.</a:t>
                </a:r>
              </a:p>
            </p:txBody>
          </p:sp>
        </mc:Choice>
        <mc:Fallback xmlns="">
          <p:sp>
            <p:nvSpPr>
              <p:cNvPr id="3" name="Text Placeholder 2">
                <a:extLst>
                  <a:ext uri="{FF2B5EF4-FFF2-40B4-BE49-F238E27FC236}">
                    <a16:creationId xmlns:a16="http://schemas.microsoft.com/office/drawing/2014/main" id="{21A92363-54AA-6759-327D-A3BC9A5D36CA}"/>
                  </a:ext>
                </a:extLst>
              </p:cNvPr>
              <p:cNvSpPr>
                <a:spLocks noGrp="1" noRot="1" noChangeAspect="1" noMove="1" noResize="1" noEditPoints="1" noAdjustHandles="1" noChangeArrowheads="1" noChangeShapeType="1" noTextEdit="1"/>
              </p:cNvSpPr>
              <p:nvPr>
                <p:ph type="body" sz="half" idx="2"/>
              </p:nvPr>
            </p:nvSpPr>
            <p:spPr>
              <a:blipFill>
                <a:blip r:embed="rId3"/>
                <a:stretch>
                  <a:fillRect l="-2283" t="-875"/>
                </a:stretch>
              </a:blipFill>
            </p:spPr>
            <p:txBody>
              <a:bodyPr/>
              <a:lstStyle/>
              <a:p>
                <a:r>
                  <a:rPr lang="en-US">
                    <a:noFill/>
                  </a:rPr>
                  <a:t> </a:t>
                </a:r>
              </a:p>
            </p:txBody>
          </p:sp>
        </mc:Fallback>
      </mc:AlternateContent>
      <p:pic>
        <p:nvPicPr>
          <p:cNvPr id="6" name="Picture Placeholder 5">
            <a:extLst>
              <a:ext uri="{FF2B5EF4-FFF2-40B4-BE49-F238E27FC236}">
                <a16:creationId xmlns:a16="http://schemas.microsoft.com/office/drawing/2014/main" id="{ECC015E2-2E91-1E3F-1CE6-21A38430E954}"/>
              </a:ext>
            </a:extLst>
          </p:cNvPr>
          <p:cNvPicPr>
            <a:picLocks noGrp="1" noChangeAspect="1"/>
          </p:cNvPicPr>
          <p:nvPr>
            <p:ph type="pic" sz="quarter" idx="10"/>
          </p:nvPr>
        </p:nvPicPr>
        <p:blipFill rotWithShape="1">
          <a:blip r:embed="rId4"/>
          <a:srcRect/>
          <a:stretch/>
        </p:blipFill>
        <p:spPr>
          <a:xfrm>
            <a:off x="6092952" y="1823356"/>
            <a:ext cx="6099048" cy="3211287"/>
          </a:xfrm>
        </p:spPr>
      </p:pic>
    </p:spTree>
    <p:extLst>
      <p:ext uri="{BB962C8B-B14F-4D97-AF65-F5344CB8AC3E}">
        <p14:creationId xmlns:p14="http://schemas.microsoft.com/office/powerpoint/2010/main" val="1763839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E2BC3-C960-1099-EA77-4A20B494E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7B026A-9837-8C06-A9F1-447585334C21}"/>
              </a:ext>
            </a:extLst>
          </p:cNvPr>
          <p:cNvSpPr>
            <a:spLocks noGrp="1"/>
          </p:cNvSpPr>
          <p:nvPr>
            <p:ph type="title"/>
          </p:nvPr>
        </p:nvSpPr>
        <p:spPr/>
        <p:txBody>
          <a:bodyPr anchor="b"/>
          <a:lstStyle/>
          <a:p>
            <a:r>
              <a:rPr lang="en-US" dirty="0"/>
              <a:t>The four-lepton “golden” channel</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9C4DE3-E98C-B09D-7B48-0D41B5F97DE8}"/>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No neutrino </a:t>
                </a:r>
                <a14:m>
                  <m:oMath xmlns:m="http://schemas.openxmlformats.org/officeDocument/2006/math">
                    <m:r>
                      <a:rPr lang="en-US" b="0" i="1" smtClean="0">
                        <a:latin typeface="Cambria Math" panose="02040503050406030204" pitchFamily="18" charset="0"/>
                      </a:rPr>
                      <m:t>→</m:t>
                    </m:r>
                  </m:oMath>
                </a14:m>
                <a:r>
                  <a:rPr lang="en-US" b="0" dirty="0"/>
                  <a:t> No missing energy and information loss.</a:t>
                </a:r>
              </a:p>
              <a:p>
                <a:pPr marL="342900" indent="-342900">
                  <a:buFont typeface="Arial" panose="020B0604020202020204" pitchFamily="34" charset="0"/>
                  <a:buChar char="•"/>
                </a:pPr>
                <a:r>
                  <a:rPr lang="en-US" b="0" dirty="0"/>
                  <a:t>No hadron </a:t>
                </a:r>
                <a14:m>
                  <m:oMath xmlns:m="http://schemas.openxmlformats.org/officeDocument/2006/math">
                    <m:r>
                      <a:rPr lang="en-US" b="0" i="1" smtClean="0">
                        <a:latin typeface="Cambria Math" panose="02040503050406030204" pitchFamily="18" charset="0"/>
                      </a:rPr>
                      <m:t>→</m:t>
                    </m:r>
                  </m:oMath>
                </a14:m>
                <a:r>
                  <a:rPr lang="en-US" b="0" dirty="0"/>
                  <a:t> Avoid complex modeling of hadron interactions and jets.</a:t>
                </a:r>
              </a:p>
            </p:txBody>
          </p:sp>
        </mc:Choice>
        <mc:Fallback xmlns="">
          <p:sp>
            <p:nvSpPr>
              <p:cNvPr id="3" name="Text Placeholder 2">
                <a:extLst>
                  <a:ext uri="{FF2B5EF4-FFF2-40B4-BE49-F238E27FC236}">
                    <a16:creationId xmlns:a16="http://schemas.microsoft.com/office/drawing/2014/main" id="{A69C4DE3-E98C-B09D-7B48-0D41B5F97DE8}"/>
                  </a:ext>
                </a:extLst>
              </p:cNvPr>
              <p:cNvSpPr>
                <a:spLocks noGrp="1" noRot="1" noChangeAspect="1" noMove="1" noResize="1" noEditPoints="1" noAdjustHandles="1" noChangeArrowheads="1" noChangeShapeType="1" noTextEdit="1"/>
              </p:cNvSpPr>
              <p:nvPr>
                <p:ph type="body" sz="half" idx="2"/>
              </p:nvPr>
            </p:nvSpPr>
            <p:spPr>
              <a:blipFill>
                <a:blip r:embed="rId2"/>
                <a:stretch>
                  <a:fillRect l="-2283" t="-875" r="-3196"/>
                </a:stretch>
              </a:blipFill>
            </p:spPr>
            <p:txBody>
              <a:bodyPr/>
              <a:lstStyle/>
              <a:p>
                <a:r>
                  <a:rPr lang="en-US">
                    <a:noFill/>
                  </a:rPr>
                  <a:t> </a:t>
                </a:r>
              </a:p>
            </p:txBody>
          </p:sp>
        </mc:Fallback>
      </mc:AlternateContent>
      <p:pic>
        <p:nvPicPr>
          <p:cNvPr id="6" name="Picture Placeholder 5">
            <a:extLst>
              <a:ext uri="{FF2B5EF4-FFF2-40B4-BE49-F238E27FC236}">
                <a16:creationId xmlns:a16="http://schemas.microsoft.com/office/drawing/2014/main" id="{7C24A963-D59F-6959-75EB-A13B3AAC3E8D}"/>
              </a:ext>
            </a:extLst>
          </p:cNvPr>
          <p:cNvPicPr>
            <a:picLocks noGrp="1" noChangeAspect="1"/>
          </p:cNvPicPr>
          <p:nvPr>
            <p:ph type="pic" sz="quarter" idx="10"/>
          </p:nvPr>
        </p:nvPicPr>
        <p:blipFill rotWithShape="1">
          <a:blip r:embed="rId3"/>
          <a:srcRect/>
          <a:stretch/>
        </p:blipFill>
        <p:spPr>
          <a:xfrm>
            <a:off x="6092952" y="1823356"/>
            <a:ext cx="6099048" cy="3211287"/>
          </a:xfrm>
        </p:spPr>
      </p:pic>
    </p:spTree>
    <p:extLst>
      <p:ext uri="{BB962C8B-B14F-4D97-AF65-F5344CB8AC3E}">
        <p14:creationId xmlns:p14="http://schemas.microsoft.com/office/powerpoint/2010/main" val="3831041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2D90E-D875-A361-4285-B317978D6B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47DC07-9E47-7F4A-D43B-91E73D9B393B}"/>
              </a:ext>
            </a:extLst>
          </p:cNvPr>
          <p:cNvSpPr>
            <a:spLocks noGrp="1"/>
          </p:cNvSpPr>
          <p:nvPr>
            <p:ph type="title"/>
          </p:nvPr>
        </p:nvSpPr>
        <p:spPr/>
        <p:txBody>
          <a:bodyPr anchor="b"/>
          <a:lstStyle/>
          <a:p>
            <a:r>
              <a:rPr lang="en-US" dirty="0"/>
              <a:t>The four-lepton “golden” channel</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41B3E86-2506-4F54-6AE3-22BF8CFB0A92}"/>
                  </a:ext>
                </a:extLst>
              </p:cNvPr>
              <p:cNvSpPr>
                <a:spLocks noGrp="1"/>
              </p:cNvSpPr>
              <p:nvPr>
                <p:ph type="body" sz="half" idx="2"/>
              </p:nvPr>
            </p:nvSpPr>
            <p:spPr/>
            <p:txBody>
              <a:bodyPr/>
              <a:lstStyle/>
              <a:p>
                <a:pPr marL="342900" indent="-342900">
                  <a:buFont typeface="Arial" panose="020B0604020202020204" pitchFamily="34" charset="0"/>
                  <a:buChar char="•"/>
                </a:pPr>
                <a:r>
                  <a:rPr lang="en-US" b="0" dirty="0"/>
                  <a:t>No neutrino </a:t>
                </a:r>
                <a14:m>
                  <m:oMath xmlns:m="http://schemas.openxmlformats.org/officeDocument/2006/math">
                    <m:r>
                      <a:rPr lang="en-US" b="0" i="1" smtClean="0">
                        <a:latin typeface="Cambria Math" panose="02040503050406030204" pitchFamily="18" charset="0"/>
                      </a:rPr>
                      <m:t>→</m:t>
                    </m:r>
                  </m:oMath>
                </a14:m>
                <a:r>
                  <a:rPr lang="en-US" b="0" dirty="0"/>
                  <a:t> No missing energy and information loss.</a:t>
                </a:r>
              </a:p>
              <a:p>
                <a:pPr marL="342900" indent="-342900">
                  <a:buFont typeface="Arial" panose="020B0604020202020204" pitchFamily="34" charset="0"/>
                  <a:buChar char="•"/>
                </a:pPr>
                <a:r>
                  <a:rPr lang="en-US" b="0" dirty="0"/>
                  <a:t>No hadron </a:t>
                </a:r>
                <a14:m>
                  <m:oMath xmlns:m="http://schemas.openxmlformats.org/officeDocument/2006/math">
                    <m:r>
                      <a:rPr lang="en-US" b="0" i="1" smtClean="0">
                        <a:latin typeface="Cambria Math" panose="02040503050406030204" pitchFamily="18" charset="0"/>
                      </a:rPr>
                      <m:t>→</m:t>
                    </m:r>
                  </m:oMath>
                </a14:m>
                <a:r>
                  <a:rPr lang="en-US" b="0" dirty="0"/>
                  <a:t> Avoid complex modeling of hadron interactions and jets.</a:t>
                </a:r>
              </a:p>
              <a:p>
                <a:pPr marL="342900" indent="-342900">
                  <a:buFont typeface="Arial" panose="020B0604020202020204" pitchFamily="34" charset="0"/>
                  <a:buChar char="•"/>
                </a:pPr>
                <a:r>
                  <a:rPr lang="en-US" b="0" dirty="0"/>
                  <a:t>Clear signature!</a:t>
                </a:r>
              </a:p>
            </p:txBody>
          </p:sp>
        </mc:Choice>
        <mc:Fallback xmlns="">
          <p:sp>
            <p:nvSpPr>
              <p:cNvPr id="3" name="Text Placeholder 2">
                <a:extLst>
                  <a:ext uri="{FF2B5EF4-FFF2-40B4-BE49-F238E27FC236}">
                    <a16:creationId xmlns:a16="http://schemas.microsoft.com/office/drawing/2014/main" id="{541B3E86-2506-4F54-6AE3-22BF8CFB0A92}"/>
                  </a:ext>
                </a:extLst>
              </p:cNvPr>
              <p:cNvSpPr>
                <a:spLocks noGrp="1" noRot="1" noChangeAspect="1" noMove="1" noResize="1" noEditPoints="1" noAdjustHandles="1" noChangeArrowheads="1" noChangeShapeType="1" noTextEdit="1"/>
              </p:cNvSpPr>
              <p:nvPr>
                <p:ph type="body" sz="half" idx="2"/>
              </p:nvPr>
            </p:nvSpPr>
            <p:spPr>
              <a:blipFill>
                <a:blip r:embed="rId2"/>
                <a:stretch>
                  <a:fillRect l="-2283" t="-875" r="-3196"/>
                </a:stretch>
              </a:blipFill>
            </p:spPr>
            <p:txBody>
              <a:bodyPr/>
              <a:lstStyle/>
              <a:p>
                <a:r>
                  <a:rPr lang="en-US">
                    <a:noFill/>
                  </a:rPr>
                  <a:t> </a:t>
                </a:r>
              </a:p>
            </p:txBody>
          </p:sp>
        </mc:Fallback>
      </mc:AlternateContent>
      <p:pic>
        <p:nvPicPr>
          <p:cNvPr id="6" name="Picture Placeholder 5">
            <a:extLst>
              <a:ext uri="{FF2B5EF4-FFF2-40B4-BE49-F238E27FC236}">
                <a16:creationId xmlns:a16="http://schemas.microsoft.com/office/drawing/2014/main" id="{AA4A1A3D-885B-D06D-3D29-EA94DA282BB6}"/>
              </a:ext>
            </a:extLst>
          </p:cNvPr>
          <p:cNvPicPr>
            <a:picLocks noGrp="1" noChangeAspect="1"/>
          </p:cNvPicPr>
          <p:nvPr>
            <p:ph type="pic" sz="quarter" idx="10"/>
          </p:nvPr>
        </p:nvPicPr>
        <p:blipFill rotWithShape="1">
          <a:blip r:embed="rId3"/>
          <a:srcRect/>
          <a:stretch/>
        </p:blipFill>
        <p:spPr>
          <a:xfrm>
            <a:off x="6092952" y="1823356"/>
            <a:ext cx="6099048" cy="3211287"/>
          </a:xfrm>
        </p:spPr>
      </p:pic>
    </p:spTree>
    <p:extLst>
      <p:ext uri="{BB962C8B-B14F-4D97-AF65-F5344CB8AC3E}">
        <p14:creationId xmlns:p14="http://schemas.microsoft.com/office/powerpoint/2010/main" val="2085889219"/>
      </p:ext>
    </p:extLst>
  </p:cSld>
  <p:clrMapOvr>
    <a:masterClrMapping/>
  </p:clrMapOvr>
</p:sld>
</file>

<file path=ppt/theme/theme1.xml><?xml version="1.0" encoding="utf-8"?>
<a:theme xmlns:a="http://schemas.openxmlformats.org/drawingml/2006/main" name="Main Theme">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MIT-PowerPoint-template-Arial" id="{A34DD7F1-37A4-7D41-B2AD-C89D986BB115}" vid="{20906556-4AE8-E44A-AA02-80F7BFE437E7}"/>
    </a:ext>
  </a:extLst>
</a:theme>
</file>

<file path=ppt/theme/theme2.xml><?xml version="1.0" encoding="utf-8"?>
<a:theme xmlns:a="http://schemas.openxmlformats.org/drawingml/2006/main" name="Black">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MIT-PowerPoint-template-Arial" id="{A34DD7F1-37A4-7D41-B2AD-C89D986BB115}" vid="{30831796-C286-2F48-B7C5-4383EEC0B1C6}"/>
    </a:ext>
  </a:extLst>
</a:theme>
</file>

<file path=ppt/theme/theme3.xml><?xml version="1.0" encoding="utf-8"?>
<a:theme xmlns:a="http://schemas.openxmlformats.org/drawingml/2006/main" name="White – Red Text">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MIT-PowerPoint-template-Arial" id="{A34DD7F1-37A4-7D41-B2AD-C89D986BB115}" vid="{5F2A7021-6721-CE4C-825E-56E5E9B4AFC8}"/>
    </a:ext>
  </a:extLst>
</a:theme>
</file>

<file path=ppt/theme/theme4.xml><?xml version="1.0" encoding="utf-8"?>
<a:theme xmlns:a="http://schemas.openxmlformats.org/drawingml/2006/main" name="White – Gray Text">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MIT-PowerPoint-template-Arial" id="{A34DD7F1-37A4-7D41-B2AD-C89D986BB115}" vid="{F58CC863-D75F-0C40-B41A-6C962B37927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Theme</Template>
  <TotalTime>4118</TotalTime>
  <Words>2525</Words>
  <Application>Microsoft Macintosh PowerPoint</Application>
  <PresentationFormat>Widescreen</PresentationFormat>
  <Paragraphs>264</Paragraphs>
  <Slides>50</Slides>
  <Notes>19</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50</vt:i4>
      </vt:variant>
    </vt:vector>
  </HeadingPairs>
  <TitlesOfParts>
    <vt:vector size="58" baseType="lpstr">
      <vt:lpstr>Arial</vt:lpstr>
      <vt:lpstr>Calibri</vt:lpstr>
      <vt:lpstr>Cambria Math</vt:lpstr>
      <vt:lpstr>Helvetica</vt:lpstr>
      <vt:lpstr>Main Theme</vt:lpstr>
      <vt:lpstr>Black</vt:lpstr>
      <vt:lpstr>White – Red Text</vt:lpstr>
      <vt:lpstr>White – Gray Text</vt:lpstr>
      <vt:lpstr>A 2.4σ observation of the Higgs Boson through the H→ ZZ→ 4ℓ golden channel</vt:lpstr>
      <vt:lpstr>The Standard Model</vt:lpstr>
      <vt:lpstr>The Standard Model</vt:lpstr>
      <vt:lpstr>The Standard Model</vt:lpstr>
      <vt:lpstr>The Standard Model</vt:lpstr>
      <vt:lpstr>The four-lepton “golden” channel</vt:lpstr>
      <vt:lpstr>The four-lepton “golden” channel</vt:lpstr>
      <vt:lpstr>The four-lepton “golden” channel</vt:lpstr>
      <vt:lpstr>The four-lepton “golden” channel</vt:lpstr>
      <vt:lpstr>Four-lepton background</vt:lpstr>
      <vt:lpstr>Four-lepton background</vt:lpstr>
      <vt:lpstr>Four-lepton background</vt:lpstr>
      <vt:lpstr>The CMS detector</vt:lpstr>
      <vt:lpstr>The CMS detector</vt:lpstr>
      <vt:lpstr>The CMS detector</vt:lpstr>
      <vt:lpstr>The CMS detector</vt:lpstr>
      <vt:lpstr>The CMS detector</vt:lpstr>
      <vt:lpstr>The CMS detector</vt:lpstr>
      <vt:lpstr>The CMS detector</vt:lpstr>
      <vt:lpstr>The CMS detector</vt:lpstr>
      <vt:lpstr>The CMS detector</vt:lpstr>
      <vt:lpstr>Experimental data</vt:lpstr>
      <vt:lpstr>Experimental data</vt:lpstr>
      <vt:lpstr>Experimental data</vt:lpstr>
      <vt:lpstr>Experimental data</vt:lpstr>
      <vt:lpstr>Experimental data</vt:lpstr>
      <vt:lpstr>Experimental data</vt:lpstr>
      <vt:lpstr>Kinematics cuts</vt:lpstr>
      <vt:lpstr>Kinematics cuts</vt:lpstr>
      <vt:lpstr>Kinematics cuts</vt:lpstr>
      <vt:lpstr>Kinematics cuts</vt:lpstr>
      <vt:lpstr>Kinematics cuts</vt:lpstr>
      <vt:lpstr>Kinematics cuts</vt:lpstr>
      <vt:lpstr>Machine learning cut</vt:lpstr>
      <vt:lpstr>Machine learning cut</vt:lpstr>
      <vt:lpstr>Machine learning cut</vt:lpstr>
      <vt:lpstr>Machine learning cut</vt:lpstr>
      <vt:lpstr>Machine learning cut</vt:lpstr>
      <vt:lpstr>Unblind</vt:lpstr>
      <vt:lpstr>Unblind</vt:lpstr>
      <vt:lpstr>Unblind</vt:lpstr>
      <vt:lpstr>Unblind</vt:lpstr>
      <vt:lpstr>p-value</vt:lpstr>
      <vt:lpstr>p-value</vt:lpstr>
      <vt:lpstr>p-value</vt:lpstr>
      <vt:lpstr>Bootstrapping</vt:lpstr>
      <vt:lpstr>Bootstrapping</vt:lpstr>
      <vt:lpstr>Bootstrapping</vt:lpstr>
      <vt:lpstr>Bootstrapping</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Vinh Quang Tran</dc:creator>
  <cp:keywords/>
  <dc:description/>
  <cp:lastModifiedBy>Vinh Quang Tran</cp:lastModifiedBy>
  <cp:revision>13</cp:revision>
  <dcterms:created xsi:type="dcterms:W3CDTF">2025-04-05T20:53:36Z</dcterms:created>
  <dcterms:modified xsi:type="dcterms:W3CDTF">2025-04-22T17:49:31Z</dcterms:modified>
  <cp:category/>
</cp:coreProperties>
</file>