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97" r:id="rId2"/>
    <p:sldMasterId id="2147483728" r:id="rId3"/>
    <p:sldMasterId id="2147483759" r:id="rId4"/>
  </p:sldMasterIdLst>
  <p:notesMasterIdLst>
    <p:notesMasterId r:id="rId55"/>
  </p:notesMasterIdLst>
  <p:handoutMasterIdLst>
    <p:handoutMasterId r:id="rId56"/>
  </p:handoutMasterIdLst>
  <p:sldIdLst>
    <p:sldId id="305" r:id="rId5"/>
    <p:sldId id="306" r:id="rId6"/>
    <p:sldId id="307" r:id="rId7"/>
    <p:sldId id="308" r:id="rId8"/>
    <p:sldId id="309" r:id="rId9"/>
    <p:sldId id="310" r:id="rId10"/>
    <p:sldId id="313" r:id="rId11"/>
    <p:sldId id="311" r:id="rId12"/>
    <p:sldId id="312" r:id="rId13"/>
    <p:sldId id="314" r:id="rId14"/>
    <p:sldId id="315" r:id="rId15"/>
    <p:sldId id="316" r:id="rId16"/>
    <p:sldId id="325" r:id="rId17"/>
    <p:sldId id="326" r:id="rId18"/>
    <p:sldId id="324" r:id="rId19"/>
    <p:sldId id="317" r:id="rId20"/>
    <p:sldId id="327" r:id="rId21"/>
    <p:sldId id="328" r:id="rId22"/>
    <p:sldId id="329" r:id="rId23"/>
    <p:sldId id="322" r:id="rId24"/>
    <p:sldId id="323" r:id="rId25"/>
    <p:sldId id="331" r:id="rId26"/>
    <p:sldId id="332" r:id="rId27"/>
    <p:sldId id="333" r:id="rId28"/>
    <p:sldId id="334" r:id="rId29"/>
    <p:sldId id="335" r:id="rId30"/>
    <p:sldId id="336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50" r:id="rId39"/>
    <p:sldId id="351" r:id="rId40"/>
    <p:sldId id="349" r:id="rId41"/>
    <p:sldId id="348" r:id="rId42"/>
    <p:sldId id="352" r:id="rId43"/>
    <p:sldId id="356" r:id="rId44"/>
    <p:sldId id="355" r:id="rId45"/>
    <p:sldId id="353" r:id="rId46"/>
    <p:sldId id="357" r:id="rId47"/>
    <p:sldId id="358" r:id="rId48"/>
    <p:sldId id="360" r:id="rId49"/>
    <p:sldId id="361" r:id="rId50"/>
    <p:sldId id="362" r:id="rId51"/>
    <p:sldId id="364" r:id="rId52"/>
    <p:sldId id="363" r:id="rId53"/>
    <p:sldId id="36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1E6"/>
    <a:srgbClr val="B8C2CC"/>
    <a:srgbClr val="40464C"/>
    <a:srgbClr val="AAFF33"/>
    <a:srgbClr val="F2F4F8"/>
    <a:srgbClr val="8B959E"/>
    <a:srgbClr val="626A73"/>
    <a:srgbClr val="212326"/>
    <a:srgbClr val="00AD00"/>
    <a:srgbClr val="004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4"/>
    <p:restoredTop sz="91630"/>
  </p:normalViewPr>
  <p:slideViewPr>
    <p:cSldViewPr snapToGrid="0">
      <p:cViewPr varScale="1">
        <p:scale>
          <a:sx n="147" d="100"/>
          <a:sy n="147" d="100"/>
        </p:scale>
        <p:origin x="40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407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101180-94AE-A148-0874-34EE0A31B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0E86C-4C4E-1FDA-0154-15C7F2DABF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0CE46-E44A-3247-A43C-11027568704B}" type="datetimeFigureOut">
              <a:rPr lang="en-US" smtClean="0">
                <a:latin typeface="Arial" panose="020B0604020202020204" pitchFamily="34" charset="0"/>
              </a:rPr>
              <a:t>4/20/25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074C8-EEB7-E76E-099A-D0FB5B9D5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E9CA0-3796-0BD4-664E-618D04C165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831F2-AF4E-BB4C-A8EF-42238C76ABA6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333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9D00-1CDF-434B-8F0A-8ED0A64E848E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EC296-AA85-584E-8224-F9A9CE70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7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EC296-AA85-584E-8224-F9A9CE7032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 Main,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DA4FFB-26C5-FEA4-7430-D039D70FCF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590FEB9-4E20-F153-F0DA-61072304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68" y="223820"/>
            <a:ext cx="3625882" cy="58554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EB71D13-9507-AEAB-AFA8-C885097016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EDD1A9-92D2-FF96-FA55-0E10A68C1A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6434C78-E82D-74AC-6F98-18C5A3C443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5259085-837B-D02B-1F74-EC07AE53C1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59786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EA6A74-8F34-3AC8-D8D7-B16E4DFE7340}"/>
              </a:ext>
            </a:extLst>
          </p:cNvPr>
          <p:cNvSpPr/>
          <p:nvPr userDrawn="1"/>
        </p:nvSpPr>
        <p:spPr>
          <a:xfrm>
            <a:off x="6197848" y="1169003"/>
            <a:ext cx="5666405" cy="49206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F3A2D-940D-D013-017B-63694756DBC9}"/>
              </a:ext>
            </a:extLst>
          </p:cNvPr>
          <p:cNvSpPr/>
          <p:nvPr userDrawn="1"/>
        </p:nvSpPr>
        <p:spPr>
          <a:xfrm>
            <a:off x="313481" y="1169003"/>
            <a:ext cx="5666405" cy="49206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2FD8EF3-A812-D37C-5E6C-3D89CAAE6BBD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318589" y="229389"/>
            <a:ext cx="5661297" cy="7866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Slide Description – Max 200 characters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AD7B6E31-BB63-BABB-3A25-BC1539FC82AE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546538" y="1414732"/>
            <a:ext cx="5202621" cy="4485736"/>
          </a:xfrm>
        </p:spPr>
        <p:txBody>
          <a:bodyPr/>
          <a:lstStyle>
            <a:lvl1pPr marL="0" indent="0" algn="ctr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the icon to add a chart</a:t>
            </a:r>
          </a:p>
        </p:txBody>
      </p:sp>
      <p:sp>
        <p:nvSpPr>
          <p:cNvPr id="6" name="Chart Placeholder 14">
            <a:extLst>
              <a:ext uri="{FF2B5EF4-FFF2-40B4-BE49-F238E27FC236}">
                <a16:creationId xmlns:a16="http://schemas.microsoft.com/office/drawing/2014/main" id="{865B7184-5EEB-2ED7-8DF8-7BA53322A2DB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6432331" y="1414732"/>
            <a:ext cx="5213131" cy="4485736"/>
          </a:xfrm>
        </p:spPr>
        <p:txBody>
          <a:bodyPr/>
          <a:lstStyle>
            <a:lvl1pPr marL="0" indent="0" algn="ctr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the icon to add a chart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BF7291-D851-C415-1B3D-624435C9B98C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5F644A-39A9-C1D5-4DE6-A56349231B84}"/>
              </a:ext>
            </a:extLst>
          </p:cNvPr>
          <p:cNvSpPr txBox="1"/>
          <p:nvPr userDrawn="1"/>
        </p:nvSpPr>
        <p:spPr>
          <a:xfrm>
            <a:off x="9229912" y="6350714"/>
            <a:ext cx="26486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5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6AB9-B8FF-EC56-AC3E-4893BFF23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993" y="223660"/>
            <a:ext cx="3275550" cy="810991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Title – Max 70 characters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A4663-FCEF-5719-12CF-5612C4299DDB}"/>
              </a:ext>
            </a:extLst>
          </p:cNvPr>
          <p:cNvCxnSpPr>
            <a:cxnSpLocks/>
          </p:cNvCxnSpPr>
          <p:nvPr userDrawn="1"/>
        </p:nvCxnSpPr>
        <p:spPr>
          <a:xfrm>
            <a:off x="319421" y="1166648"/>
            <a:ext cx="180198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54A9D41-333E-5D1B-DBDD-1B792437361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5060" y="209306"/>
            <a:ext cx="7464425" cy="59658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spcAft>
                <a:spcPts val="1200"/>
              </a:spcAft>
              <a:defRPr/>
            </a:lvl2pPr>
            <a:lvl3pPr>
              <a:spcBef>
                <a:spcPts val="1000"/>
              </a:spcBef>
              <a:spcAft>
                <a:spcPts val="1200"/>
              </a:spcAft>
              <a:defRPr/>
            </a:lvl3pPr>
            <a:lvl4pPr>
              <a:spcBef>
                <a:spcPts val="1000"/>
              </a:spcBef>
              <a:spcAft>
                <a:spcPts val="1200"/>
              </a:spcAft>
              <a:defRPr/>
            </a:lvl4pPr>
            <a:lvl5pPr>
              <a:spcBef>
                <a:spcPts val="100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Slide Text – Max 670 characters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00CB3-43FC-4FB5-41C5-FEB87A7497D8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BA03F-93D9-E118-2993-DDB49D546C45}"/>
              </a:ext>
            </a:extLst>
          </p:cNvPr>
          <p:cNvSpPr txBox="1"/>
          <p:nvPr userDrawn="1"/>
        </p:nvSpPr>
        <p:spPr>
          <a:xfrm>
            <a:off x="9229912" y="6350714"/>
            <a:ext cx="26486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06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6AB9-B8FF-EC56-AC3E-4893BFF23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992" y="223659"/>
            <a:ext cx="5693646" cy="1535947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Title – Max 70 characters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A4663-FCEF-5719-12CF-5612C4299DDB}"/>
              </a:ext>
            </a:extLst>
          </p:cNvPr>
          <p:cNvCxnSpPr>
            <a:cxnSpLocks/>
          </p:cNvCxnSpPr>
          <p:nvPr userDrawn="1"/>
        </p:nvCxnSpPr>
        <p:spPr>
          <a:xfrm>
            <a:off x="319421" y="2022990"/>
            <a:ext cx="180198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1224CB-8AE7-5506-BC70-E5FDF520901B}"/>
              </a:ext>
            </a:extLst>
          </p:cNvPr>
          <p:cNvCxnSpPr>
            <a:cxnSpLocks/>
          </p:cNvCxnSpPr>
          <p:nvPr userDrawn="1"/>
        </p:nvCxnSpPr>
        <p:spPr>
          <a:xfrm>
            <a:off x="4215651" y="2022990"/>
            <a:ext cx="180198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CBC650-4046-BB07-FC04-68F697FAE75A}"/>
              </a:ext>
            </a:extLst>
          </p:cNvPr>
          <p:cNvCxnSpPr>
            <a:cxnSpLocks/>
          </p:cNvCxnSpPr>
          <p:nvPr userDrawn="1"/>
        </p:nvCxnSpPr>
        <p:spPr>
          <a:xfrm>
            <a:off x="8129315" y="2022990"/>
            <a:ext cx="180198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C3E86FF-8433-E5B3-1EAC-2D8E9090A8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2738" y="2563812"/>
            <a:ext cx="3702442" cy="2524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 – Max 30 characters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EC3C736-533A-CDFB-EE0C-DF26725F96C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06238" y="2871088"/>
            <a:ext cx="3711283" cy="32685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Body Text – Max 300 characters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58B353C-DB68-EF1F-F163-EB9DFDAD51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15651" y="2563812"/>
            <a:ext cx="3702442" cy="2524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Title – Max 30 characters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9A79272-88A2-3A79-D64E-03B428C27E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9315" y="2563812"/>
            <a:ext cx="3702442" cy="2524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Title – Max 30 characters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D9A22-F262-073A-EC7D-9B8E77522D6B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C0B2F11-2A90-17C6-BD9D-070C96809204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216086" y="2871088"/>
            <a:ext cx="3711283" cy="32685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Body Text – Max 300 characters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632AA01-9487-575A-CB7F-E3BE74395506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125934" y="2871088"/>
            <a:ext cx="3711283" cy="32685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Body Text – Max 300 characters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F2B72-1E43-3C5F-7692-D16E5FE2F1AA}"/>
              </a:ext>
            </a:extLst>
          </p:cNvPr>
          <p:cNvSpPr txBox="1"/>
          <p:nvPr userDrawn="1"/>
        </p:nvSpPr>
        <p:spPr>
          <a:xfrm>
            <a:off x="9229912" y="6350714"/>
            <a:ext cx="26486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1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6AB9-B8FF-EC56-AC3E-4893BFF23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992" y="223659"/>
            <a:ext cx="5651019" cy="1535947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Title – Max 70 characters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A4663-FCEF-5719-12CF-5612C4299DDB}"/>
              </a:ext>
            </a:extLst>
          </p:cNvPr>
          <p:cNvCxnSpPr>
            <a:cxnSpLocks/>
          </p:cNvCxnSpPr>
          <p:nvPr userDrawn="1"/>
        </p:nvCxnSpPr>
        <p:spPr>
          <a:xfrm>
            <a:off x="319421" y="2022990"/>
            <a:ext cx="180198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CBC650-4046-BB07-FC04-68F697FAE75A}"/>
              </a:ext>
            </a:extLst>
          </p:cNvPr>
          <p:cNvCxnSpPr>
            <a:cxnSpLocks/>
          </p:cNvCxnSpPr>
          <p:nvPr userDrawn="1"/>
        </p:nvCxnSpPr>
        <p:spPr>
          <a:xfrm>
            <a:off x="6175383" y="2022990"/>
            <a:ext cx="180198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0FFCC-D3A6-B686-34F4-1FADB1D74C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2739" y="2557716"/>
            <a:ext cx="5219948" cy="2524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 – Max 30 characters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982AEF7-C2BA-9FEF-0CF0-7B027C7CC43F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06238" y="2871088"/>
            <a:ext cx="5232413" cy="32685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spcAft>
                <a:spcPts val="1200"/>
              </a:spcAft>
              <a:buNone/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Body Text – Max 400 characters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5D8F256-1603-EA51-EC29-6AC89BFE3B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8700" y="2557716"/>
            <a:ext cx="5219948" cy="2524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 – Max 30 characters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A9627-70F3-E4EA-9DB0-C5659E8EEC75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1F1B01F-CF22-B057-0BF5-446BA4249F51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171011" y="2871088"/>
            <a:ext cx="5232413" cy="32685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Body Text – Max 400 characters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C3480-D435-D193-DDE0-7BC592915849}"/>
              </a:ext>
            </a:extLst>
          </p:cNvPr>
          <p:cNvSpPr txBox="1"/>
          <p:nvPr userDrawn="1"/>
        </p:nvSpPr>
        <p:spPr>
          <a:xfrm>
            <a:off x="9229912" y="6350714"/>
            <a:ext cx="26486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79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F6682A-1773-7EFB-A2C5-FF85A89E4C71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13114-703C-32D2-661A-455C03833756}"/>
              </a:ext>
            </a:extLst>
          </p:cNvPr>
          <p:cNvSpPr txBox="1"/>
          <p:nvPr userDrawn="1"/>
        </p:nvSpPr>
        <p:spPr>
          <a:xfrm>
            <a:off x="9229912" y="6350714"/>
            <a:ext cx="26486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456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738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– Endorsed Brand, White,  Gra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8740B29-5817-180D-DA83-AF9E2E4A6C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14662" y="324503"/>
            <a:ext cx="954805" cy="591070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CD9F2DD-1CC3-479E-2E27-3216D31C3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5025" y="324503"/>
            <a:ext cx="2824866" cy="9271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your logo, re-crop and resize as needed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34CA86-4E42-E866-42D9-1D6F2AB400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C19F679-B7C4-C058-A61F-7DF2305A49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2B69C17B-BB02-3108-D637-D723FE1BCC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F7F33E-7AE1-3D61-54E6-F3EAA25683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3202743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 Main,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DA4FFB-26C5-FEA4-7430-D039D70FCF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590FEB9-4E20-F153-F0DA-61072304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68" y="223820"/>
            <a:ext cx="3625882" cy="58554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EB71D13-9507-AEAB-AFA8-C885097016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EDD1A9-92D2-FF96-FA55-0E10A68C1A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2E93A6C7-07DE-698F-060B-C83FDBD33F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EE31CC5-91BA-4B73-FEA6-07D5E4CB8E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1821180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 Sub Brand,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DA4FFB-26C5-FEA4-7430-D039D70FCF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5B23C8-4020-ED97-0961-A87FCC2414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07C024-45E0-C5AF-5E20-C09375AAB0E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C65B8-C2D5-8630-E6E4-74CC3749E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5025" y="328249"/>
            <a:ext cx="2824866" cy="9271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MIT sub-brand logo, re-crop and resize as needed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AB413E3A-2E4A-DE58-276C-6B427D023F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CB49D4D-2B91-739E-00A0-5F800821CF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9870441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 Endorsed Brand,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DA4FFB-26C5-FEA4-7430-D039D70FCF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52FD86-C603-1494-52EF-5BEF9CD10D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4661" y="324503"/>
            <a:ext cx="954807" cy="591070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CD9F2DD-1CC3-479E-2E27-3216D31C3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5025" y="324503"/>
            <a:ext cx="2824866" cy="9271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your logo, re-crop and resize as needed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5B0C046-6DA5-4B0C-0AB1-90A744A0442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5F5AD4B-0791-DEE8-9D08-538D06E7FC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79FED9-372D-CDF4-35F3-8039430CF2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7F56AD1-3E57-D8EA-FDEA-B77EBD4C12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235915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 Sub Brand,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DA4FFB-26C5-FEA4-7430-D039D70FCF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5B23C8-4020-ED97-0961-A87FCC2414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07C024-45E0-C5AF-5E20-C09375AAB0E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C65B8-C2D5-8630-E6E4-74CC3749E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5025" y="328249"/>
            <a:ext cx="2824866" cy="9271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MIT sub-brand logo, re-crop and resize as needed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58943BF9-9852-B571-CB8A-414BA24F41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C674D496-5B86-01B6-808A-809100FCC2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2009631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– 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360E-8964-C14F-66A7-0D9C2AA4713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32FB2-5489-C66D-B7C0-31A676A78461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9DC30-F95B-CD3B-9467-CEE586787A08}"/>
              </a:ext>
            </a:extLst>
          </p:cNvPr>
          <p:cNvSpPr txBox="1"/>
          <p:nvPr userDrawn="1"/>
        </p:nvSpPr>
        <p:spPr>
          <a:xfrm>
            <a:off x="9229912" y="6350714"/>
            <a:ext cx="264860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1C091-0B22-B285-BB16-D028139BF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81" y="267775"/>
            <a:ext cx="9944616" cy="532105"/>
          </a:xfrm>
        </p:spPr>
        <p:txBody>
          <a:bodyPr anchor="t" anchorCtr="0">
            <a:noAutofit/>
          </a:bodyPr>
          <a:lstStyle>
            <a:lvl1pPr>
              <a:lnSpc>
                <a:spcPts val="4320"/>
              </a:lnSpc>
              <a:defRPr sz="4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Divider – Max 38 characters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C5C90-F626-74D1-6978-0AFECB0A6CF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3481" y="806834"/>
            <a:ext cx="9944616" cy="1978408"/>
          </a:xfrm>
        </p:spPr>
        <p:txBody>
          <a:bodyPr>
            <a:noAutofit/>
          </a:bodyPr>
          <a:lstStyle>
            <a:lvl1pPr marL="0" indent="0">
              <a:lnSpc>
                <a:spcPts val="4320"/>
              </a:lnSpc>
              <a:buNone/>
              <a:defRPr sz="4200" b="1" i="0">
                <a:solidFill>
                  <a:srgbClr val="8B959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 – Max 130 characters</a:t>
            </a:r>
          </a:p>
        </p:txBody>
      </p:sp>
    </p:spTree>
    <p:extLst>
      <p:ext uri="{BB962C8B-B14F-4D97-AF65-F5344CB8AC3E}">
        <p14:creationId xmlns:p14="http://schemas.microsoft.com/office/powerpoint/2010/main" val="1205578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360E-8964-C14F-66A7-0D9C2AA4713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9DC30-F95B-CD3B-9467-CEE586787A08}"/>
              </a:ext>
            </a:extLst>
          </p:cNvPr>
          <p:cNvSpPr txBox="1"/>
          <p:nvPr userDrawn="1"/>
        </p:nvSpPr>
        <p:spPr>
          <a:xfrm>
            <a:off x="9229912" y="6350714"/>
            <a:ext cx="264860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27A6D-B8C9-FB9F-2B11-8F81E2A3F185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8DE577B-C053-FD54-7878-7E047AB47A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81" y="425731"/>
            <a:ext cx="9944616" cy="3554956"/>
          </a:xfrm>
        </p:spPr>
        <p:txBody>
          <a:bodyPr anchor="t" anchorCtr="0">
            <a:noAutofit/>
          </a:bodyPr>
          <a:lstStyle>
            <a:lvl1pPr marL="293688" indent="-293688">
              <a:lnSpc>
                <a:spcPct val="100000"/>
              </a:lnSpc>
              <a:tabLst/>
              <a:defRPr sz="4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“Quote Text – Max 180 characters”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14C7BA-4323-0DF0-90BD-75906C1FA4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13481" y="4842080"/>
            <a:ext cx="6520135" cy="254658"/>
          </a:xfrm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Quote Author ’XX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BEB1D27-9A5C-6608-CBF1-CF65A2D73169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313481" y="5213144"/>
            <a:ext cx="6520135" cy="7834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Quote Author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97B1D5-6A79-308A-4DFA-19417315FC59}"/>
              </a:ext>
            </a:extLst>
          </p:cNvPr>
          <p:cNvCxnSpPr>
            <a:cxnSpLocks/>
          </p:cNvCxnSpPr>
          <p:nvPr userDrawn="1"/>
        </p:nvCxnSpPr>
        <p:spPr>
          <a:xfrm>
            <a:off x="319421" y="4413678"/>
            <a:ext cx="1801987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106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 Main, White,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C42A665-A21C-CD79-1D8D-1D99E29709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4072" y="223820"/>
            <a:ext cx="3625874" cy="58554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EB71D13-9507-AEAB-AFA8-C885097016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EDD1A9-92D2-FF96-FA55-0E10A68C1A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9E3DD2C8-9293-3716-3D91-FA4E99B3EE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58B4182-C52B-A65A-1CE0-5AB690F39A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3963801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 Sub Brand, White,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05B23C8-4020-ED97-0961-A87FCC2414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07C024-45E0-C5AF-5E20-C09375AAB0E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C65B8-C2D5-8630-E6E4-74CC3749E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5025" y="328249"/>
            <a:ext cx="2824866" cy="9271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MIT sub-brand logo, re-crop and resize as needed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46F7A042-B5C2-47EE-EA30-7D530FEB87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3D9C569-7DD9-5E60-DA78-EE65C44EC1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2951939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 Endorsed Brand, White,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8740B29-5817-180D-DA83-AF9E2E4A6C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14662" y="324503"/>
            <a:ext cx="954805" cy="591070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CD9F2DD-1CC3-479E-2E27-3216D31C3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5025" y="324503"/>
            <a:ext cx="2824866" cy="9271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your logo, re-crop and resize as needed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34CA86-4E42-E866-42D9-1D6F2AB400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C19F679-B7C4-C058-A61F-7DF2305A49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8F1D9BC-C03E-A5C3-9A5C-B18EAD5FCD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7CFB6D-A6F8-581D-1A02-329E06AEDB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22619111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– White,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E32FB2-5489-C66D-B7C0-31A676A78461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1FF9F7-CD9B-3E67-501F-928CA31B6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81" y="267775"/>
            <a:ext cx="9944616" cy="532105"/>
          </a:xfrm>
        </p:spPr>
        <p:txBody>
          <a:bodyPr anchor="t" anchorCtr="0">
            <a:noAutofit/>
          </a:bodyPr>
          <a:lstStyle>
            <a:lvl1pPr>
              <a:lnSpc>
                <a:spcPts val="4320"/>
              </a:lnSpc>
              <a:defRPr sz="42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Divider – Max 38 characters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4CFF7BF-C6F6-7E09-2F5D-FB8610A74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3481" y="806834"/>
            <a:ext cx="9944616" cy="1978408"/>
          </a:xfrm>
        </p:spPr>
        <p:txBody>
          <a:bodyPr>
            <a:noAutofit/>
          </a:bodyPr>
          <a:lstStyle>
            <a:lvl1pPr marL="0" indent="0">
              <a:lnSpc>
                <a:spcPts val="4320"/>
              </a:lnSpc>
              <a:buNone/>
              <a:defRPr sz="4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 – Max 130 characters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E97BC-999E-48BD-D3AD-BC3ECCEE1F5A}"/>
              </a:ext>
            </a:extLst>
          </p:cNvPr>
          <p:cNvSpPr txBox="1"/>
          <p:nvPr userDrawn="1"/>
        </p:nvSpPr>
        <p:spPr>
          <a:xfrm>
            <a:off x="9229912" y="6350714"/>
            <a:ext cx="26486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120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 White,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C4A604-913B-0501-08AA-548D08103F54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CB095-270D-97ED-16C2-9B230B8F33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81" y="425731"/>
            <a:ext cx="9944616" cy="3554956"/>
          </a:xfrm>
        </p:spPr>
        <p:txBody>
          <a:bodyPr anchor="t" anchorCtr="0">
            <a:noAutofit/>
          </a:bodyPr>
          <a:lstStyle>
            <a:lvl1pPr marL="293688" indent="-293688">
              <a:lnSpc>
                <a:spcPct val="100000"/>
              </a:lnSpc>
              <a:tabLst/>
              <a:defRPr sz="42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“Quote Text – Max 180 characters”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3662D7A-7777-A5FD-DEE4-F88191949B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13481" y="4842080"/>
            <a:ext cx="6520135" cy="254658"/>
          </a:xfrm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Quote Author ’XX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D1EE371-28CD-F2A9-92A5-633133548427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313481" y="5213144"/>
            <a:ext cx="6520135" cy="7834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Quote Author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9D7FB5-AEC1-D737-62D3-238D849B3862}"/>
              </a:ext>
            </a:extLst>
          </p:cNvPr>
          <p:cNvCxnSpPr>
            <a:cxnSpLocks/>
          </p:cNvCxnSpPr>
          <p:nvPr userDrawn="1"/>
        </p:nvCxnSpPr>
        <p:spPr>
          <a:xfrm>
            <a:off x="319421" y="4413678"/>
            <a:ext cx="180198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06CB9D-1F51-43BF-AFCF-F71AB4666BC2}"/>
              </a:ext>
            </a:extLst>
          </p:cNvPr>
          <p:cNvSpPr txBox="1"/>
          <p:nvPr userDrawn="1"/>
        </p:nvSpPr>
        <p:spPr>
          <a:xfrm>
            <a:off x="9229912" y="6350714"/>
            <a:ext cx="26486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230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 Main, White, Gra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C42A665-A21C-CD79-1D8D-1D99E29709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4072" y="223820"/>
            <a:ext cx="3625874" cy="58554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EB71D13-9507-AEAB-AFA8-C885097016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EDD1A9-92D2-FF96-FA55-0E10A68C1A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327AB69D-B657-2F29-B566-3F6FF48EE3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56C3B82-2B99-94CF-A919-28DCA302A9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3366805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 Sub Brand, White, Gra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05B23C8-4020-ED97-0961-A87FCC2414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07C024-45E0-C5AF-5E20-C09375AAB0E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C65B8-C2D5-8630-E6E4-74CC3749E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5025" y="328249"/>
            <a:ext cx="2824866" cy="9271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MIT sub-brand logo, re-crop and resize as needed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A5C82065-D646-B727-19A1-F044C380B5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CA78149-8BF2-69CC-576D-BE0F9F68DD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23792787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 Endorsed Brand, White,  Gra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8740B29-5817-180D-DA83-AF9E2E4A6C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14662" y="324503"/>
            <a:ext cx="954805" cy="591070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CD9F2DD-1CC3-479E-2E27-3216D31C3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5025" y="324503"/>
            <a:ext cx="2824866" cy="9271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your logo, re-crop and resize as needed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34CA86-4E42-E866-42D9-1D6F2AB400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C19F679-B7C4-C058-A61F-7DF2305A49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2B69C17B-BB02-3108-D637-D723FE1BCC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F7F33E-7AE1-3D61-54E6-F3EAA25683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310521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 Endorsed Brand,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DA4FFB-26C5-FEA4-7430-D039D70FCF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52FD86-C603-1494-52EF-5BEF9CD10D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4661" y="324503"/>
            <a:ext cx="954807" cy="591070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CD9F2DD-1CC3-479E-2E27-3216D31C3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5025" y="324503"/>
            <a:ext cx="2824866" cy="9271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your logo, re-crop and resize as needed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1E296DD-1B13-D98E-27AF-005F248EE8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958" y="1778261"/>
            <a:ext cx="9963805" cy="520907"/>
          </a:xfrm>
        </p:spPr>
        <p:txBody>
          <a:bodyPr anchor="t" anchorCtr="0">
            <a:noAutofit/>
          </a:bodyPr>
          <a:lstStyle>
            <a:lvl1pPr algn="l">
              <a:lnSpc>
                <a:spcPts val="4400"/>
              </a:lnSpc>
              <a:defRPr sz="4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– Max 38 characters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B005292-39D5-523C-C41E-70D3546AE96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958" y="2307394"/>
            <a:ext cx="9963805" cy="1825486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None/>
              <a:defRPr sz="4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Secondary Title – Max 100 characters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E4460080-8332-537E-67D0-445106FEC6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Name</a:t>
            </a:r>
            <a:br>
              <a:rPr lang="en-US" dirty="0"/>
            </a:br>
            <a:r>
              <a:rPr lang="en-US" dirty="0"/>
              <a:t>Your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4635A93-6564-ADEF-6048-9E8C1D0BE0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1885" y="5867858"/>
            <a:ext cx="4114800" cy="642269"/>
          </a:xfrm>
        </p:spPr>
        <p:txBody>
          <a:bodyPr tIns="0" bIns="0" anchor="b" anchorCtr="0">
            <a:noAutofit/>
          </a:bodyPr>
          <a:lstStyle>
            <a:lvl1pPr marL="0" indent="0">
              <a:lnSpc>
                <a:spcPts val="164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34600652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– White, Gra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E32FB2-5489-C66D-B7C0-31A676A78461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4C8FD2-B36E-4547-BA9B-A1118D4789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81" y="267775"/>
            <a:ext cx="9944616" cy="532105"/>
          </a:xfrm>
        </p:spPr>
        <p:txBody>
          <a:bodyPr anchor="t" anchorCtr="0">
            <a:noAutofit/>
          </a:bodyPr>
          <a:lstStyle>
            <a:lvl1pPr>
              <a:lnSpc>
                <a:spcPts val="4320"/>
              </a:lnSpc>
              <a:defRPr sz="42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Divider – Max 38 characters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D259E7C-908B-A780-68F5-F2B1C81BE5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3481" y="806834"/>
            <a:ext cx="9944616" cy="1978408"/>
          </a:xfrm>
        </p:spPr>
        <p:txBody>
          <a:bodyPr>
            <a:noAutofit/>
          </a:bodyPr>
          <a:lstStyle>
            <a:lvl1pPr marL="0" indent="0">
              <a:lnSpc>
                <a:spcPts val="4320"/>
              </a:lnSpc>
              <a:buNone/>
              <a:defRPr sz="4200" b="1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 – Max 130 characters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E07D9-5BC6-9C23-4D14-51EB228B6E44}"/>
              </a:ext>
            </a:extLst>
          </p:cNvPr>
          <p:cNvSpPr txBox="1"/>
          <p:nvPr userDrawn="1"/>
        </p:nvSpPr>
        <p:spPr>
          <a:xfrm>
            <a:off x="9229912" y="6350714"/>
            <a:ext cx="26486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702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 White, Gra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489839-2387-FFD3-DCFE-9ADA5528D14A}"/>
              </a:ext>
            </a:extLst>
          </p:cNvPr>
          <p:cNvSpPr txBox="1"/>
          <p:nvPr userDrawn="1"/>
        </p:nvSpPr>
        <p:spPr>
          <a:xfrm>
            <a:off x="9229912" y="6350714"/>
            <a:ext cx="264860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4A604-913B-0501-08AA-548D08103F54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1E197-5D52-1BEE-D008-06ED96E7B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81" y="425731"/>
            <a:ext cx="9944616" cy="3554956"/>
          </a:xfrm>
        </p:spPr>
        <p:txBody>
          <a:bodyPr anchor="t" anchorCtr="0">
            <a:noAutofit/>
          </a:bodyPr>
          <a:lstStyle>
            <a:lvl1pPr marL="293688" indent="-293688">
              <a:lnSpc>
                <a:spcPct val="100000"/>
              </a:lnSpc>
              <a:tabLst/>
              <a:defRPr sz="4200" b="1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“Quote Text – Max 180 characters”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B517E05-4DDD-0D01-734E-3DE7A861723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13481" y="4842080"/>
            <a:ext cx="6520135" cy="254658"/>
          </a:xfrm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Quote Author ’XX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DC814A5-9BDD-158B-D8F6-CBAFB7B3680A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313481" y="5213144"/>
            <a:ext cx="6520135" cy="7834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Quote Author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E1E4DD-5602-9E88-2C02-25456206D622}"/>
              </a:ext>
            </a:extLst>
          </p:cNvPr>
          <p:cNvCxnSpPr>
            <a:cxnSpLocks/>
          </p:cNvCxnSpPr>
          <p:nvPr userDrawn="1"/>
        </p:nvCxnSpPr>
        <p:spPr>
          <a:xfrm>
            <a:off x="319421" y="4413678"/>
            <a:ext cx="180198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49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 –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360E-8964-C14F-66A7-0D9C2AA4713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66F76-B9BE-CDE9-91E9-A22BFEBB48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81" y="267775"/>
            <a:ext cx="9944616" cy="532105"/>
          </a:xfrm>
        </p:spPr>
        <p:txBody>
          <a:bodyPr anchor="t" anchorCtr="0">
            <a:noAutofit/>
          </a:bodyPr>
          <a:lstStyle>
            <a:lvl1pPr>
              <a:lnSpc>
                <a:spcPts val="4320"/>
              </a:lnSpc>
              <a:defRPr sz="4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Divider – Max 38 characters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F7D57-EF37-A702-AA25-5345A9CA56A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3481" y="806834"/>
            <a:ext cx="9944616" cy="1978408"/>
          </a:xfrm>
        </p:spPr>
        <p:txBody>
          <a:bodyPr>
            <a:noAutofit/>
          </a:bodyPr>
          <a:lstStyle>
            <a:lvl1pPr marL="0" indent="0">
              <a:lnSpc>
                <a:spcPts val="4320"/>
              </a:lnSpc>
              <a:buNone/>
              <a:defRPr sz="4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 – Max 130 characters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32FB2-5489-C66D-B7C0-31A676A78461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9DC30-F95B-CD3B-9467-CEE586787A08}"/>
              </a:ext>
            </a:extLst>
          </p:cNvPr>
          <p:cNvSpPr txBox="1"/>
          <p:nvPr userDrawn="1"/>
        </p:nvSpPr>
        <p:spPr>
          <a:xfrm>
            <a:off x="9229912" y="6350714"/>
            <a:ext cx="264860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4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360E-8964-C14F-66A7-0D9C2AA4713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66F76-B9BE-CDE9-91E9-A22BFEBB48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81" y="425731"/>
            <a:ext cx="9944616" cy="3554956"/>
          </a:xfrm>
        </p:spPr>
        <p:txBody>
          <a:bodyPr anchor="t" anchorCtr="0">
            <a:noAutofit/>
          </a:bodyPr>
          <a:lstStyle>
            <a:lvl1pPr marL="293688" indent="-293688">
              <a:lnSpc>
                <a:spcPct val="100000"/>
              </a:lnSpc>
              <a:tabLst/>
              <a:defRPr sz="4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“Quote Text – Max 180 characters”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32FB2-5489-C66D-B7C0-31A676A78461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9DC30-F95B-CD3B-9467-CEE586787A08}"/>
              </a:ext>
            </a:extLst>
          </p:cNvPr>
          <p:cNvSpPr txBox="1"/>
          <p:nvPr userDrawn="1"/>
        </p:nvSpPr>
        <p:spPr>
          <a:xfrm>
            <a:off x="9229912" y="6350714"/>
            <a:ext cx="264860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78DDD3-3229-C4C2-050D-B6AFCF902435}"/>
              </a:ext>
            </a:extLst>
          </p:cNvPr>
          <p:cNvCxnSpPr>
            <a:cxnSpLocks/>
          </p:cNvCxnSpPr>
          <p:nvPr userDrawn="1"/>
        </p:nvCxnSpPr>
        <p:spPr>
          <a:xfrm>
            <a:off x="319421" y="4413678"/>
            <a:ext cx="180198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121F57E-7A3D-523B-1263-2147287CBB0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13481" y="4842080"/>
            <a:ext cx="6520135" cy="254658"/>
          </a:xfrm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Quote Author ’XX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6CD48A0-01A4-BD36-D9AD-53422DD1D5A8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313481" y="5213144"/>
            <a:ext cx="6520135" cy="7834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Quote Author Title</a:t>
            </a:r>
          </a:p>
        </p:txBody>
      </p:sp>
    </p:spTree>
    <p:extLst>
      <p:ext uri="{BB962C8B-B14F-4D97-AF65-F5344CB8AC3E}">
        <p14:creationId xmlns:p14="http://schemas.microsoft.com/office/powerpoint/2010/main" val="56134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6AB9-B8FF-EC56-AC3E-4893BFF23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993" y="223660"/>
            <a:ext cx="5533766" cy="810991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Title – Max 70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4EB4-2DDE-A84F-F145-EF9B876934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83085" y="250554"/>
            <a:ext cx="2533403" cy="586867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Column Text – Max 350 characters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FA3824-6F15-FD86-D30D-55E8798F55A1}"/>
              </a:ext>
            </a:extLst>
          </p:cNvPr>
          <p:cNvSpPr txBox="1"/>
          <p:nvPr userDrawn="1"/>
        </p:nvSpPr>
        <p:spPr>
          <a:xfrm>
            <a:off x="9229912" y="6359260"/>
            <a:ext cx="26486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A4663-FCEF-5719-12CF-5612C4299DDB}"/>
              </a:ext>
            </a:extLst>
          </p:cNvPr>
          <p:cNvCxnSpPr>
            <a:cxnSpLocks/>
          </p:cNvCxnSpPr>
          <p:nvPr userDrawn="1"/>
        </p:nvCxnSpPr>
        <p:spPr>
          <a:xfrm>
            <a:off x="319421" y="1166648"/>
            <a:ext cx="180198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D08E89-767A-785D-CEE4-D77A66532F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18589" y="1767901"/>
            <a:ext cx="5539170" cy="435133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9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Large Slide Description Text – Max 350 characters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7D94A36-DCC8-9687-455C-DF3D3D6A1B1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116291" y="250554"/>
            <a:ext cx="2533403" cy="586867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Column Text – Max 350 characters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19908-9DA8-0589-2D4C-7B455E1CBD18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41252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hor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6AB9-B8FF-EC56-AC3E-4893BFF23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993" y="223660"/>
            <a:ext cx="5533766" cy="810991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Title – Max 70 characters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A4663-FCEF-5719-12CF-5612C4299DDB}"/>
              </a:ext>
            </a:extLst>
          </p:cNvPr>
          <p:cNvCxnSpPr>
            <a:cxnSpLocks/>
          </p:cNvCxnSpPr>
          <p:nvPr userDrawn="1"/>
        </p:nvCxnSpPr>
        <p:spPr>
          <a:xfrm>
            <a:off x="319421" y="1166648"/>
            <a:ext cx="180198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D08E89-767A-785D-CEE4-D77A66532F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18589" y="1767901"/>
            <a:ext cx="5539170" cy="435133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9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Large Slide Description Text – Max 350 characters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452277A-0FA6-549A-322C-412B23567C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 algn="ctr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the icon to add a photo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2E874-5A2C-DFB4-74AB-49B738846856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FE422-3D68-71C4-0647-92B76CDC67CA}"/>
              </a:ext>
            </a:extLst>
          </p:cNvPr>
          <p:cNvSpPr txBox="1"/>
          <p:nvPr userDrawn="1"/>
        </p:nvSpPr>
        <p:spPr>
          <a:xfrm>
            <a:off x="9229912" y="6350714"/>
            <a:ext cx="26486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68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Lon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A4663-FCEF-5719-12CF-5612C4299DDB}"/>
              </a:ext>
            </a:extLst>
          </p:cNvPr>
          <p:cNvCxnSpPr>
            <a:cxnSpLocks/>
          </p:cNvCxnSpPr>
          <p:nvPr userDrawn="1"/>
        </p:nvCxnSpPr>
        <p:spPr>
          <a:xfrm>
            <a:off x="319421" y="1166648"/>
            <a:ext cx="180198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D08E89-767A-785D-CEE4-D77A66532F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18589" y="1767901"/>
            <a:ext cx="4921068" cy="4351333"/>
          </a:xfrm>
        </p:spPr>
        <p:txBody>
          <a:bodyPr>
            <a:norm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Small Slide Description Text – Max 520 characters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E043900-9E70-F92C-3F55-ABECBCF03C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 algn="ctr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the icon to add a photo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2FFC7-EE23-EAA4-A89F-FA7F579AC4CE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5E1B16-877C-A8E7-A098-DE2877C2B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993" y="223660"/>
            <a:ext cx="5533766" cy="810991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2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Title – Max 70 characters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A2BDF-EC27-A697-19B0-3F5B7E702964}"/>
              </a:ext>
            </a:extLst>
          </p:cNvPr>
          <p:cNvSpPr txBox="1"/>
          <p:nvPr userDrawn="1"/>
        </p:nvSpPr>
        <p:spPr>
          <a:xfrm>
            <a:off x="9229912" y="6350714"/>
            <a:ext cx="26486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3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3F3A2D-940D-D013-017B-63694756DBC9}"/>
              </a:ext>
            </a:extLst>
          </p:cNvPr>
          <p:cNvSpPr/>
          <p:nvPr userDrawn="1"/>
        </p:nvSpPr>
        <p:spPr>
          <a:xfrm>
            <a:off x="3367314" y="330989"/>
            <a:ext cx="8506097" cy="57586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2FD8EF3-A812-D37C-5E6C-3D89CAAE6BBD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318589" y="229389"/>
            <a:ext cx="2439125" cy="5858885"/>
          </a:xfrm>
        </p:spPr>
        <p:txBody>
          <a:bodyPr>
            <a:norm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Slide Description Text – Max 400 characters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AD7B6E31-BB63-BABB-3A25-BC1539FC82AE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3615559" y="613074"/>
            <a:ext cx="8029903" cy="5201130"/>
          </a:xfrm>
        </p:spPr>
        <p:txBody>
          <a:bodyPr/>
          <a:lstStyle>
            <a:lvl1pPr marL="0" indent="0" algn="ctr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the icon to add a chart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15F6BD-8143-5A5D-9B45-2A1A59943161}"/>
              </a:ext>
            </a:extLst>
          </p:cNvPr>
          <p:cNvSpPr txBox="1"/>
          <p:nvPr userDrawn="1"/>
        </p:nvSpPr>
        <p:spPr>
          <a:xfrm>
            <a:off x="313481" y="6366860"/>
            <a:ext cx="2648607" cy="254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A1972-C7FB-8FD0-FD46-C5C341481F57}"/>
              </a:ext>
            </a:extLst>
          </p:cNvPr>
          <p:cNvSpPr txBox="1"/>
          <p:nvPr userDrawn="1"/>
        </p:nvSpPr>
        <p:spPr>
          <a:xfrm>
            <a:off x="9229912" y="6350714"/>
            <a:ext cx="26486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F0F02A92-B497-3B47-85FA-49EC792AEAD1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3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88F30-EDDA-BDB0-8AE9-5013C51F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83FE0-B12A-9E73-4408-C5754DB4D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13B03-5493-6C6F-E9FD-27A77B84A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3B815B-A8F6-D74A-9BCF-ECE7300C0FDA}" type="datetimeFigureOut">
              <a:rPr lang="en-US" smtClean="0"/>
              <a:pPr/>
              <a:t>4/20/25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35B9-0774-F4ED-115B-974762AB8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5C8EE-0737-B6BF-0F02-35D986FB2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9CB2F1-739C-D74B-B449-0413DC9360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7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1" r:id="rId4"/>
    <p:sldLayoutId id="2147483683" r:id="rId5"/>
    <p:sldLayoutId id="2147483650" r:id="rId6"/>
    <p:sldLayoutId id="2147483676" r:id="rId7"/>
    <p:sldLayoutId id="2147483677" r:id="rId8"/>
    <p:sldLayoutId id="2147483656" r:id="rId9"/>
    <p:sldLayoutId id="2147483678" r:id="rId10"/>
    <p:sldLayoutId id="2147483679" r:id="rId11"/>
    <p:sldLayoutId id="2147483681" r:id="rId12"/>
    <p:sldLayoutId id="2147483682" r:id="rId13"/>
    <p:sldLayoutId id="2147483655" r:id="rId14"/>
    <p:sldLayoutId id="2147483674" r:id="rId15"/>
    <p:sldLayoutId id="214748376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lnSpc>
          <a:spcPts val="24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5000" indent="-177800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87438" indent="-173038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54163" indent="-182563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8188" indent="-179388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88F30-EDDA-BDB0-8AE9-5013C51F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83FE0-B12A-9E73-4408-C5754DB4D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13B03-5493-6C6F-E9FD-27A77B84A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3B815B-A8F6-D74A-9BCF-ECE7300C0FDA}" type="datetimeFigureOut">
              <a:rPr lang="en-US" smtClean="0"/>
              <a:pPr/>
              <a:t>4/20/25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35B9-0774-F4ED-115B-974762AB8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5C8EE-0737-B6BF-0F02-35D986FB2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9CB2F1-739C-D74B-B449-0413DC9360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8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71" r:id="rId4"/>
    <p:sldLayoutId id="214748368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lnSpc>
          <a:spcPts val="24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5000" indent="-177800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87438" indent="-173038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54163" indent="-182563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8188" indent="-179388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88F30-EDDA-BDB0-8AE9-5013C51F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83FE0-B12A-9E73-4408-C5754DB4D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13B03-5493-6C6F-E9FD-27A77B84A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3B815B-A8F6-D74A-9BCF-ECE7300C0FDA}" type="datetimeFigureOut">
              <a:rPr lang="en-US" smtClean="0"/>
              <a:pPr/>
              <a:t>4/20/25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35B9-0774-F4ED-115B-974762AB8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5C8EE-0737-B6BF-0F02-35D986FB2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9CB2F1-739C-D74B-B449-0413DC9360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1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73" r:id="rId4"/>
    <p:sldLayoutId id="214748368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lnSpc>
          <a:spcPts val="24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5000" indent="-177800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87438" indent="-173038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54163" indent="-182563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8188" indent="-179388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88F30-EDDA-BDB0-8AE9-5013C51F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83FE0-B12A-9E73-4408-C5754DB4D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13B03-5493-6C6F-E9FD-27A77B84A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3B815B-A8F6-D74A-9BCF-ECE7300C0FDA}" type="datetimeFigureOut">
              <a:rPr lang="en-US" smtClean="0"/>
              <a:pPr/>
              <a:t>4/20/25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35B9-0774-F4ED-115B-974762AB8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5C8EE-0737-B6BF-0F02-35D986FB2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9CB2F1-739C-D74B-B449-0413DC9360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2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72" r:id="rId4"/>
    <p:sldLayoutId id="214748368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lnSpc>
          <a:spcPts val="24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5000" indent="-177800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87438" indent="-173038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54163" indent="-182563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8188" indent="-179388" algn="l" defTabSz="914400" rtl="0" eaLnBrk="1" latinLnBrk="0" hangingPunct="1">
        <a:lnSpc>
          <a:spcPts val="24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ECB0CE9-91D3-8843-B784-3645C72E21B7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338958" y="1778261"/>
                <a:ext cx="11121522" cy="520907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>
                    <a:solidFill>
                      <a:schemeClr val="tx2"/>
                    </a:solidFill>
                    <a:effectLst/>
                    <a:latin typeface="Helvetica" pitchFamily="2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2.4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effectLst/>
                    <a:latin typeface="Helvetica" pitchFamily="2" charset="0"/>
                  </a:rPr>
                  <a:t> observation of the Higgs Boson through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𝑍𝑍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→ 4ℓ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effectLst/>
                    <a:latin typeface="Helvetica" pitchFamily="2" charset="0"/>
                  </a:rPr>
                  <a:t> golden channel</a:t>
                </a:r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ECB0CE9-91D3-8843-B784-3645C72E2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338958" y="1778261"/>
                <a:ext cx="11121522" cy="520907"/>
              </a:xfrm>
              <a:blipFill>
                <a:blip r:embed="rId3"/>
                <a:stretch>
                  <a:fillRect l="-2851" t="-39024" b="-187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72D994-65B7-FEDB-F677-28753CB7E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376" y="3099882"/>
            <a:ext cx="9963805" cy="1825486"/>
          </a:xfrm>
        </p:spPr>
        <p:txBody>
          <a:bodyPr/>
          <a:lstStyle/>
          <a:p>
            <a:r>
              <a:rPr lang="en-US" dirty="0"/>
              <a:t>Vinh Q. Tran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3A4954-C769-583E-0A69-68DA7E8333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April 22</a:t>
            </a:r>
            <a:r>
              <a:rPr lang="en-US" baseline="30000" dirty="0"/>
              <a:t>nd</a:t>
            </a:r>
            <a:r>
              <a:rPr lang="en-US" dirty="0"/>
              <a:t>, 2025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A003DF-2891-0D18-5E11-4485045DA0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Vinh Q. Tran</a:t>
            </a:r>
          </a:p>
          <a:p>
            <a:r>
              <a:rPr lang="en-US" dirty="0"/>
              <a:t>BSc Physics Candidate at MIT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E031FBE6-937E-3E73-4D2A-8FA7478DDE0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2349" r="23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340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29A9-5B8B-EB89-8E5D-0E2CBBD8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Four-lepton 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3AED243-6E8C-1207-376F-C958A4269E1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Main source of events are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decays. These cannot be completely removed.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3AED243-6E8C-1207-376F-C958A4269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3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951AC08-171C-987A-AB04-4B8DC60311D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2952" y="2133770"/>
            <a:ext cx="6099048" cy="2590460"/>
          </a:xfrm>
        </p:spPr>
      </p:pic>
    </p:spTree>
    <p:extLst>
      <p:ext uri="{BB962C8B-B14F-4D97-AF65-F5344CB8AC3E}">
        <p14:creationId xmlns:p14="http://schemas.microsoft.com/office/powerpoint/2010/main" val="321855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9A2D3-9026-DC8C-B5A1-EF202E0D3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15F3-7F99-0A2B-4447-0B0973E7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Four-lepton 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3DA36BB-5249-C977-1E0A-3307571ACDB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Main source of events are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decays. These cannot be completely removed.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Others include: Drell-Yahn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3DA36BB-5249-C977-1E0A-3307571AC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3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C1FDC0F-DFCD-9BFE-0D83-31BC4E23ABE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2952" y="2133770"/>
            <a:ext cx="6099048" cy="2590460"/>
          </a:xfrm>
        </p:spPr>
      </p:pic>
    </p:spTree>
    <p:extLst>
      <p:ext uri="{BB962C8B-B14F-4D97-AF65-F5344CB8AC3E}">
        <p14:creationId xmlns:p14="http://schemas.microsoft.com/office/powerpoint/2010/main" val="3953890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B2AF-39D6-B82E-8B73-E4EAD6FDF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DBEE-BFEE-7121-A23A-C7AE25A3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Four-lepton 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1A9FFF9-8572-5C3E-CF57-87C51A7614F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Main source of events are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decays. These cannot be completely removed.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Others include: Drell-Yahn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These are reducible with careful event selection.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1A9FFF9-8572-5C3E-CF57-87C51A761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3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CC121BF-160C-3C0D-2357-E09D50141B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2952" y="2133770"/>
            <a:ext cx="6099048" cy="2590460"/>
          </a:xfrm>
        </p:spPr>
      </p:pic>
    </p:spTree>
    <p:extLst>
      <p:ext uri="{BB962C8B-B14F-4D97-AF65-F5344CB8AC3E}">
        <p14:creationId xmlns:p14="http://schemas.microsoft.com/office/powerpoint/2010/main" val="376051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499E7-337A-DE8E-92C9-E40B9F29C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B361-F135-239D-6918-D7EED6DD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CMS detector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7B23B-F5AB-E77C-0E92-FDD3E5AF1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Compact Muon Solenoid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3686EA6-5912-FB44-4AD5-61F06426E52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6096000" y="1412901"/>
            <a:ext cx="6099048" cy="4032198"/>
          </a:xfrm>
        </p:spPr>
      </p:pic>
    </p:spTree>
    <p:extLst>
      <p:ext uri="{BB962C8B-B14F-4D97-AF65-F5344CB8AC3E}">
        <p14:creationId xmlns:p14="http://schemas.microsoft.com/office/powerpoint/2010/main" val="3731846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3B90B-3727-E455-BC1B-77FEA52E7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38A1-41BC-573C-39C8-7BCDE427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CMS detector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FDE6833-0CED-4C2C-3E39-81355F37C86B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Compact Muon Solenoid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detector center-piece: The superconducting solenoid, generating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3.8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b="0" dirty="0"/>
                  <a:t> magnetic field.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FDE6833-0CED-4C2C-3E39-81355F37C8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7C4FA03-9882-31EE-7D4E-586FC08CB78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6000" y="1412901"/>
            <a:ext cx="6099048" cy="4032198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0D67A295-3342-9255-BC98-93A8AF2DDDA7}"/>
              </a:ext>
            </a:extLst>
          </p:cNvPr>
          <p:cNvSpPr/>
          <p:nvPr/>
        </p:nvSpPr>
        <p:spPr>
          <a:xfrm>
            <a:off x="7920449" y="4101739"/>
            <a:ext cx="1389014" cy="548640"/>
          </a:xfrm>
          <a:prstGeom prst="frame">
            <a:avLst>
              <a:gd name="adj1" fmla="val 24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00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72F85-8D48-AFF0-21A9-A1E871644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B00C-2342-A328-0793-85328290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CMS detector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C9C11C0-535E-608D-4277-936CCFB5C8F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Compact Muon Solenoid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detector center-piece: The superconducting solenoid, generating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3.8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b="0" dirty="0"/>
                  <a:t> magnetic field.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Array of subdetectors measuring charge, momentum, and energy or particles.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C9C11C0-535E-608D-4277-936CCFB5C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D4E364E-BF89-FF32-4E4A-69DFD178AA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6000" y="1412901"/>
            <a:ext cx="6099048" cy="4032198"/>
          </a:xfrm>
        </p:spPr>
      </p:pic>
    </p:spTree>
    <p:extLst>
      <p:ext uri="{BB962C8B-B14F-4D97-AF65-F5344CB8AC3E}">
        <p14:creationId xmlns:p14="http://schemas.microsoft.com/office/powerpoint/2010/main" val="2628483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6276-F998-85D0-C32E-0269F1AD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CMS detector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F5F05A-C6CD-E3C2-83E6-A823627827A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Compact Muon Solenoid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detector center-piece: The superconducting solenoid, generating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3.8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b="0" dirty="0"/>
                  <a:t> magnetic field.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Array of subdetectors measuring charge, momentum, and energy or particles.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F5F05A-C6CD-E3C2-83E6-A823627827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780283C-9728-7FF8-2CD8-C8CC274AF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6000" y="1412901"/>
            <a:ext cx="6099048" cy="4032198"/>
          </a:xfr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8756C051-8ABF-E125-C41E-BD67D7C32391}"/>
              </a:ext>
            </a:extLst>
          </p:cNvPr>
          <p:cNvSpPr/>
          <p:nvPr/>
        </p:nvSpPr>
        <p:spPr>
          <a:xfrm>
            <a:off x="6087290" y="3021875"/>
            <a:ext cx="644435" cy="548640"/>
          </a:xfrm>
          <a:prstGeom prst="frame">
            <a:avLst>
              <a:gd name="adj1" fmla="val 24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8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6FBEA-64C4-FFF2-CBA5-74DF8D526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8BC3-9C84-0D0C-721D-D2C60DAF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CMS detector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D159AFB-4E6F-00CD-110E-954A4741058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Compact Muon Solenoid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detector center-piece: The superconducting solenoid, generating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3.8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b="0" dirty="0"/>
                  <a:t> magnetic field.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Array of subdetectors measuring charge, momentum, and energy or particles.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D159AFB-4E6F-00CD-110E-954A47410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73AF4A3-9F47-9761-32EB-2915698A79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6000" y="1412901"/>
            <a:ext cx="6099048" cy="4032198"/>
          </a:xfr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5AA54D32-37D2-F229-BFD1-DE8450D021CF}"/>
              </a:ext>
            </a:extLst>
          </p:cNvPr>
          <p:cNvSpPr/>
          <p:nvPr/>
        </p:nvSpPr>
        <p:spPr>
          <a:xfrm>
            <a:off x="6000206" y="3518263"/>
            <a:ext cx="1349831" cy="548640"/>
          </a:xfrm>
          <a:prstGeom prst="frame">
            <a:avLst>
              <a:gd name="adj1" fmla="val 24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980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69F35-41D8-45DF-45ED-08E8817F5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F300-0568-ED89-D58F-D7BE404E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CMS detector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742A18-25D6-6BAD-3861-58F86E00D6D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Compact Muon Solenoid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detector center-piece: The superconducting solenoid, generating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3.8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b="0" dirty="0"/>
                  <a:t> magnetic field.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Array of subdetectors measuring charge, momentum, and energy or particles.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742A18-25D6-6BAD-3861-58F86E00D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8126F4E-25D0-3C17-B128-3C0F72C4FC8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6000" y="1412901"/>
            <a:ext cx="6099048" cy="4032198"/>
          </a:xfr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AC5CFC25-8613-3EB2-7B92-E3E3277E47D0}"/>
              </a:ext>
            </a:extLst>
          </p:cNvPr>
          <p:cNvSpPr/>
          <p:nvPr/>
        </p:nvSpPr>
        <p:spPr>
          <a:xfrm>
            <a:off x="6919273" y="3919977"/>
            <a:ext cx="1083905" cy="548640"/>
          </a:xfrm>
          <a:prstGeom prst="frame">
            <a:avLst>
              <a:gd name="adj1" fmla="val 24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079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14F98-0BA0-06BC-6BCA-8C1F2B9B3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25A4-AE51-9035-E8EB-35CC4181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CMS detector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32B3FE-D293-5A06-2623-4BB74D56F5F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Compact Muon Solenoid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detector center-piece: The superconducting solenoid, generating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3.8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b="0" dirty="0"/>
                  <a:t> magnetic field.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Array of subdetectors measuring charge, momentum, and energy or particles.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32B3FE-D293-5A06-2623-4BB74D56F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A34B865-4D7F-65E0-9331-A178DEB473A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6000" y="1412901"/>
            <a:ext cx="6099048" cy="4032198"/>
          </a:xfr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C020C81F-5AEA-3F37-EA73-FA88D9998496}"/>
              </a:ext>
            </a:extLst>
          </p:cNvPr>
          <p:cNvSpPr/>
          <p:nvPr/>
        </p:nvSpPr>
        <p:spPr>
          <a:xfrm>
            <a:off x="9204960" y="4254138"/>
            <a:ext cx="2246811" cy="548640"/>
          </a:xfrm>
          <a:prstGeom prst="frame">
            <a:avLst>
              <a:gd name="adj1" fmla="val 24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8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5A98-6295-6457-14C9-B7113451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Standard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0C1AD-5978-55AC-C6F9-759F0EEED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Describe particles and phenomenon in terms of interactions between fundamental fields.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A3A97CB-F9F6-34D2-1F26-840D816EA37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6096000" y="511105"/>
            <a:ext cx="6099048" cy="5835789"/>
          </a:xfrm>
        </p:spPr>
      </p:pic>
    </p:spTree>
    <p:extLst>
      <p:ext uri="{BB962C8B-B14F-4D97-AF65-F5344CB8AC3E}">
        <p14:creationId xmlns:p14="http://schemas.microsoft.com/office/powerpoint/2010/main" val="646183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06FA-AC43-A1DC-338A-CAC028438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6BF3-D189-D079-5749-8A665313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CMS detector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FF063D-5E71-9241-1437-FABA6452F54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Compact Muon Solenoid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detector center-piece: The superconducting solenoid, generating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3.8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b="0" dirty="0"/>
                  <a:t> magnetic field.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Array of subdetectors measuring charge, momentum, and energy or particles.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Detector geometry is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b="0" dirty="0"/>
                  <a:t> and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FF063D-5E71-9241-1437-FABA6452F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A72CBE4-E8D8-1A47-4D50-760C5381CD3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6000" y="1412901"/>
            <a:ext cx="6099048" cy="4032198"/>
          </a:xfrm>
        </p:spPr>
      </p:pic>
    </p:spTree>
    <p:extLst>
      <p:ext uri="{BB962C8B-B14F-4D97-AF65-F5344CB8AC3E}">
        <p14:creationId xmlns:p14="http://schemas.microsoft.com/office/powerpoint/2010/main" val="198598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423A1-567E-A877-75A1-5300E6E41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E4EE-8C7F-5CFC-3EF5-9C7C2EC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CMS detector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8D1B9E1-8627-5070-078F-61AEC40B4557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Compact Muon Solenoid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detector center-piece: The superconducting solenoid, generating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3.8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b="0" dirty="0"/>
                  <a:t> magnetic field.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Array of subdetectors measuring charge, momentum, and energy or particles.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Detector geometry is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b="0" dirty="0"/>
                  <a:t> and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≤2.5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𝐻𝐶𝐴𝐿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≤2.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8D1B9E1-8627-5070-078F-61AEC40B45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828F924-CFC0-8AB0-A2EB-2990882034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6000" y="1412901"/>
            <a:ext cx="6099048" cy="4032198"/>
          </a:xfrm>
        </p:spPr>
      </p:pic>
    </p:spTree>
    <p:extLst>
      <p:ext uri="{BB962C8B-B14F-4D97-AF65-F5344CB8AC3E}">
        <p14:creationId xmlns:p14="http://schemas.microsoft.com/office/powerpoint/2010/main" val="1211578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23F98-CAF0-E64C-B323-B39A9DCB1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8F2162-FEF3-F2AE-C6CD-15B8FBF8668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1767901"/>
                <a:ext cx="5773030" cy="4351333"/>
              </a:xfrm>
            </p:spPr>
            <p:txBody>
              <a:bodyPr>
                <a:noAutofit/>
              </a:bodyPr>
              <a:lstStyle/>
              <a:p>
                <a:r>
                  <a:rPr lang="en-US" sz="1900" dirty="0"/>
                  <a:t>Observations are from the CMS 2011-2012 runs with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=7, 8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TeV</m:t>
                    </m:r>
                  </m:oMath>
                </a14:m>
                <a:r>
                  <a:rPr lang="en-US" sz="1900" dirty="0"/>
                  <a:t>.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8F2162-FEF3-F2AE-C6CD-15B8FBF86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1767901"/>
                <a:ext cx="5773030" cy="4351333"/>
              </a:xfrm>
              <a:blipFill>
                <a:blip r:embed="rId2"/>
                <a:stretch>
                  <a:fillRect l="-21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819E69A2-0CC4-28F1-A727-2BD0C884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3464805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8490B-557F-5BD7-E2A9-6E2B85D28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AF7292A-A16D-C957-97F2-F528EE6725D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1767901"/>
                <a:ext cx="5773030" cy="4351333"/>
              </a:xfrm>
            </p:spPr>
            <p:txBody>
              <a:bodyPr>
                <a:noAutofit/>
              </a:bodyPr>
              <a:lstStyle/>
              <a:p>
                <a:r>
                  <a:rPr lang="en-US" sz="1900" dirty="0"/>
                  <a:t>Observations are from the CMS 2011-2012 runs with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=7, 8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TeV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r>
                  <a:rPr lang="en-US" sz="1900" dirty="0"/>
                  <a:t>Monte Carlo simulations of events are generated to guide the analysis and event selections.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AF7292A-A16D-C957-97F2-F528EE6725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1767901"/>
                <a:ext cx="5773030" cy="4351333"/>
              </a:xfrm>
              <a:blipFill>
                <a:blip r:embed="rId2"/>
                <a:stretch>
                  <a:fillRect l="-2193" t="-875" r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348B1488-C9EA-C637-8328-8F423558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372134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3F6F1-F350-E275-219A-782C16A9E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5359FBB-A205-0C54-EEE8-29A6F9DB05B7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1767901"/>
                <a:ext cx="5773030" cy="4351333"/>
              </a:xfrm>
            </p:spPr>
            <p:txBody>
              <a:bodyPr>
                <a:noAutofit/>
              </a:bodyPr>
              <a:lstStyle/>
              <a:p>
                <a:r>
                  <a:rPr lang="en-US" sz="1900" dirty="0"/>
                  <a:t>Observations are from the CMS 2011-2012 runs with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=7, 8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TeV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r>
                  <a:rPr lang="en-US" sz="1900" dirty="0"/>
                  <a:t>Monte Carlo simulations of events are generated to guide the analysis and event selections.</a:t>
                </a:r>
              </a:p>
              <a:p>
                <a:r>
                  <a:rPr lang="en-US" sz="1900" dirty="0"/>
                  <a:t>Four-lepton events requirements:</a:t>
                </a:r>
              </a:p>
              <a:p>
                <a:pPr marL="617220" indent="-34290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&lt;0.5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sz="19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1.0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endParaRPr lang="en-US" sz="19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5359FBB-A205-0C54-EEE8-29A6F9DB05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1767901"/>
                <a:ext cx="5773030" cy="4351333"/>
              </a:xfrm>
              <a:blipFill>
                <a:blip r:embed="rId2"/>
                <a:stretch>
                  <a:fillRect l="-2193" t="-875" r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989D5709-85C0-F28F-BE00-79986D1E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4061482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C4D1B-14F2-03BB-659C-17C5E39A7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83E7F62-3516-33A0-CD5D-3D7B438A1D8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1767901"/>
                <a:ext cx="5773030" cy="4351333"/>
              </a:xfrm>
            </p:spPr>
            <p:txBody>
              <a:bodyPr>
                <a:noAutofit/>
              </a:bodyPr>
              <a:lstStyle/>
              <a:p>
                <a:r>
                  <a:rPr lang="en-US" sz="1900" dirty="0"/>
                  <a:t>Observations are from the CMS 2011-2012 runs with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=7, 8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TeV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r>
                  <a:rPr lang="en-US" sz="1900" dirty="0"/>
                  <a:t>Monte Carlo simulations of events are generated to guide the analysis and event selections.</a:t>
                </a:r>
              </a:p>
              <a:p>
                <a:r>
                  <a:rPr lang="en-US" sz="1900" dirty="0"/>
                  <a:t>Four-lepton events requirements:</a:t>
                </a:r>
              </a:p>
              <a:p>
                <a:pPr marL="617220" indent="-34290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&lt;0.5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sz="19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1.0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endParaRPr lang="en-US" sz="1900" dirty="0"/>
              </a:p>
              <a:p>
                <a:pPr marL="61722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SIP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9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&lt;0.4</m:t>
                    </m:r>
                  </m:oMath>
                </a14:m>
                <a:endParaRPr lang="en-US" sz="19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83E7F62-3516-33A0-CD5D-3D7B438A1D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1767901"/>
                <a:ext cx="5773030" cy="4351333"/>
              </a:xfrm>
              <a:blipFill>
                <a:blip r:embed="rId2"/>
                <a:stretch>
                  <a:fillRect l="-2193" t="-875" r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31D265C5-9093-5835-7F6B-9BBE9D4F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1209255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5C2A4-876E-BA3F-D804-35F7F12FE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15F5432-AF25-1007-3D42-A5C25223903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1767901"/>
                <a:ext cx="5773030" cy="4351333"/>
              </a:xfrm>
            </p:spPr>
            <p:txBody>
              <a:bodyPr>
                <a:noAutofit/>
              </a:bodyPr>
              <a:lstStyle/>
              <a:p>
                <a:r>
                  <a:rPr lang="en-US" sz="1900" dirty="0"/>
                  <a:t>Observations are from the CMS 2011-2012 runs with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=7, 8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TeV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r>
                  <a:rPr lang="en-US" sz="1900" dirty="0"/>
                  <a:t>Monte Carlo simulations of events are generated to guide the analysis and event selections.</a:t>
                </a:r>
              </a:p>
              <a:p>
                <a:r>
                  <a:rPr lang="en-US" sz="1900" dirty="0"/>
                  <a:t>Four-lepton events requirements:</a:t>
                </a:r>
              </a:p>
              <a:p>
                <a:pPr marL="617220" indent="-34290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&lt;0.5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sz="19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1.0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endParaRPr lang="en-US" sz="1900" dirty="0"/>
              </a:p>
              <a:p>
                <a:pPr marL="61722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SIP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9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&lt;0.4</m:t>
                    </m:r>
                  </m:oMath>
                </a14:m>
                <a:endParaRPr lang="en-US" sz="1900" dirty="0"/>
              </a:p>
              <a:p>
                <a:pPr marL="61722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nary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&lt;0.4</m:t>
                    </m:r>
                  </m:oMath>
                </a14:m>
                <a:r>
                  <a:rPr lang="en-US" sz="1900" dirty="0"/>
                  <a:t> </a:t>
                </a:r>
              </a:p>
              <a:p>
                <a:pPr marL="617220" indent="-342900">
                  <a:buClr>
                    <a:schemeClr val="bg1"/>
                  </a:buCl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,ℓ</m:t>
                            </m:r>
                          </m:sub>
                          <m:sup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,ℓ</m:t>
                            </m:r>
                          </m:sub>
                          <m:sup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sz="1900" i="1">
                        <a:latin typeface="Cambria Math" panose="02040503050406030204" pitchFamily="18" charset="0"/>
                      </a:rPr>
                      <m:t>&lt;0.4</m:t>
                    </m:r>
                  </m:oMath>
                </a14:m>
                <a:endParaRPr lang="en-US" sz="19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15F5432-AF25-1007-3D42-A5C252239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1767901"/>
                <a:ext cx="5773030" cy="4351333"/>
              </a:xfrm>
              <a:blipFill>
                <a:blip r:embed="rId2"/>
                <a:stretch>
                  <a:fillRect l="-2193" t="-875" r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51045444-48B3-31E7-9D5B-29353A92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3141138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B6DE8-295F-0FBD-7EC3-CE157260E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BE623B6-AD18-ACD8-C513-D1FDED95C9C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1767901"/>
                <a:ext cx="5773030" cy="4351333"/>
              </a:xfrm>
            </p:spPr>
            <p:txBody>
              <a:bodyPr>
                <a:noAutofit/>
              </a:bodyPr>
              <a:lstStyle/>
              <a:p>
                <a:r>
                  <a:rPr lang="en-US" sz="1900" dirty="0"/>
                  <a:t>Observations are from the CMS 2011-2012 runs with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=7, 8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TeV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r>
                  <a:rPr lang="en-US" sz="1900" dirty="0"/>
                  <a:t>Monte Carlo simulations of events are generated to guide the analysis and event selections.</a:t>
                </a:r>
              </a:p>
              <a:p>
                <a:r>
                  <a:rPr lang="en-US" sz="1900" dirty="0"/>
                  <a:t>Four-lepton events requirements:</a:t>
                </a:r>
              </a:p>
              <a:p>
                <a:pPr marL="617220" indent="-34290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&lt;0.5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sz="19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1.0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endParaRPr lang="en-US" sz="1900" dirty="0"/>
              </a:p>
              <a:p>
                <a:pPr marL="61722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SIP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9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&lt;0.4</m:t>
                    </m:r>
                  </m:oMath>
                </a14:m>
                <a:endParaRPr lang="en-US" sz="1900" dirty="0"/>
              </a:p>
              <a:p>
                <a:pPr marL="61722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nary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&lt;0.4</m:t>
                    </m:r>
                  </m:oMath>
                </a14:m>
                <a:r>
                  <a:rPr lang="en-US" sz="1900" dirty="0"/>
                  <a:t> </a:t>
                </a:r>
              </a:p>
              <a:p>
                <a:pPr marL="617220" indent="-342900">
                  <a:buClr>
                    <a:schemeClr val="bg1"/>
                  </a:buCl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,ℓ</m:t>
                            </m:r>
                          </m:sub>
                          <m:sup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,ℓ</m:t>
                            </m:r>
                          </m:sub>
                          <m:sup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sz="1900" i="1">
                        <a:latin typeface="Cambria Math" panose="02040503050406030204" pitchFamily="18" charset="0"/>
                      </a:rPr>
                      <m:t>&lt;0.4</m:t>
                    </m:r>
                  </m:oMath>
                </a14:m>
                <a:endParaRPr lang="en-US" sz="19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BE623B6-AD18-ACD8-C513-D1FDED95C9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1767901"/>
                <a:ext cx="5773030" cy="4351333"/>
              </a:xfrm>
              <a:blipFill>
                <a:blip r:embed="rId2"/>
                <a:stretch>
                  <a:fillRect l="-2193" t="-875" r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0475497-E866-19C3-1B56-F9AB0ADDAD6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1619" y="1293876"/>
            <a:ext cx="6100381" cy="427024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4F177CA-B47C-DF21-EB47-15C9F5A5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3123012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0DF47-8842-B45B-F45B-FA4595C79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9503-B5C6-FD46-3F72-87660893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Kinematics cuts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8261A2A-9B3A-7582-7424-4FEA8F3322A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1524001"/>
                <a:ext cx="5539170" cy="459523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Charge conservation cut and transverse momentum cut: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&gt;7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8261A2A-9B3A-7582-7424-4FEA8F332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1524001"/>
                <a:ext cx="5539170" cy="4595234"/>
              </a:xfrm>
              <a:blipFill>
                <a:blip r:embed="rId2"/>
                <a:stretch>
                  <a:fillRect l="-2283" t="-3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358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017E1-A827-EEBF-1CEB-269D3852C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5B09-9594-BB1D-5BDF-37740E3A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Kinematics cuts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4A79668-D0A1-111A-1BA7-A615B0236A2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1524001"/>
                <a:ext cx="5539170" cy="459523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Charge conservation cut and transverse momentum cut: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&gt;7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b="0" dirty="0"/>
                  <a:t> of Drell-Yahn 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) and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0" dirty="0"/>
                  <a:t> of irreducible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background.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b="0" dirty="0"/>
                  <a:t> of the signal still remain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4A79668-D0A1-111A-1BA7-A615B0236A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1524001"/>
                <a:ext cx="5539170" cy="4595234"/>
              </a:xfrm>
              <a:blipFill>
                <a:blip r:embed="rId2"/>
                <a:stretch>
                  <a:fillRect l="-2283" t="-3315" r="-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95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ECBC0-D841-DD2E-B3A7-F7B1318F1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03D8-28E7-DF16-33B6-C7A27530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Standard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C682E-8ABE-6684-2278-D6AFA5EC1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Describe particles and phenomenon in terms of interactions between fundamental fields.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Success in explaining three of the four fundamental forces.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89131DA-40A3-4A6F-4C49-3637655CE6D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6096000" y="511105"/>
            <a:ext cx="6099048" cy="5835789"/>
          </a:xfrm>
        </p:spPr>
      </p:pic>
    </p:spTree>
    <p:extLst>
      <p:ext uri="{BB962C8B-B14F-4D97-AF65-F5344CB8AC3E}">
        <p14:creationId xmlns:p14="http://schemas.microsoft.com/office/powerpoint/2010/main" val="1621593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49D6F-BB70-AF4F-0663-A668CC23A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9642-AD45-36B0-209B-120E3EE3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Kinematics cuts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C53A7FB-955A-4308-3549-6C9B9E6C3A2E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1524001"/>
                <a:ext cx="5539170" cy="459523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Charge conservation cut and transverse momentum cut: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&gt;7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b="0" dirty="0"/>
                  <a:t> of Drell-Yahn 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) and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0" dirty="0"/>
                  <a:t> of irreducible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background.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b="0" dirty="0"/>
                  <a:t> of the signal still remain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Pair into lepton-antileptons pairs, each of these are assumed to be the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b="0" dirty="0"/>
                  <a:t> decay.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C53A7FB-955A-4308-3549-6C9B9E6C3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1524001"/>
                <a:ext cx="5539170" cy="4595234"/>
              </a:xfrm>
              <a:blipFill>
                <a:blip r:embed="rId2"/>
                <a:stretch>
                  <a:fillRect l="-2283" t="-3315" r="-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067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357F0-10AC-09E8-7780-3BA916096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CE73-0310-F23E-1691-33713B26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Kinematics cuts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29C3376-084B-55BD-BD73-EE5BC93DD9DE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1524001"/>
                <a:ext cx="5539170" cy="459523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Charge conservation cut and transverse momentum cut: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&gt;7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b="0" dirty="0"/>
                  <a:t> of Drell-Yahn 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) and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0" dirty="0"/>
                  <a:t> of irreducible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background.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b="0" dirty="0"/>
                  <a:t> of the signal still remain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Pair into lepton-antileptons pairs, each of these are assumed to be the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b="0" dirty="0"/>
                  <a:t> decay.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Require the invariant mass of the lighter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b="0" dirty="0"/>
                  <a:t> boson to be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120 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, and the heavier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120 </m:t>
                    </m:r>
                    <m:r>
                      <m:rPr>
                        <m:sty m:val="p"/>
                      </m:rPr>
                      <a:rPr lang="en-US" b="0" dirty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29C3376-084B-55BD-BD73-EE5BC93DD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1524001"/>
                <a:ext cx="5539170" cy="4595234"/>
              </a:xfrm>
              <a:blipFill>
                <a:blip r:embed="rId2"/>
                <a:stretch>
                  <a:fillRect l="-2283" t="-3315" r="-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231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4391C-7662-DFCE-7962-E32CBFC14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5B74-4ECE-BF82-CB79-D88EBAD6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Kinematics cuts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99CAE6-5F72-8DDD-93F9-DF369908AA4B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1524001"/>
                <a:ext cx="5539170" cy="459523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Charge conservation cut and transverse momentum cut: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&gt;7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b="0" dirty="0"/>
                  <a:t> of Drell-Yahn 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) and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0" dirty="0"/>
                  <a:t> of irreducible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background.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b="0" dirty="0"/>
                  <a:t> of the signal still remain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Pair into lepton-antileptons pairs, each of these are assumed to be the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b="0" dirty="0"/>
                  <a:t> decay.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Require the invariant mass of the lighter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b="0" dirty="0"/>
                  <a:t> boson to be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120 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, and the heavier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120 </m:t>
                    </m:r>
                    <m:r>
                      <m:rPr>
                        <m:sty m:val="p"/>
                      </m:rPr>
                      <a:rPr lang="en-US" b="0" dirty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Remove extra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25%</m:t>
                    </m:r>
                  </m:oMath>
                </a14:m>
                <a:r>
                  <a:rPr lang="en-US" b="0" dirty="0"/>
                  <a:t> of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background, while keeping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0" dirty="0"/>
                  <a:t> of the signal.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99CAE6-5F72-8DDD-93F9-DF369908A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1524001"/>
                <a:ext cx="5539170" cy="4595234"/>
              </a:xfrm>
              <a:blipFill>
                <a:blip r:embed="rId2"/>
                <a:stretch>
                  <a:fillRect l="-2283" t="-3315" r="-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818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6AF3B-4CBB-6F6E-EAD8-ECCCF7F97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D2A0-A842-72F0-977E-C9B78BE4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Kinematics cuts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52F4CBD-942F-37CD-E5FE-0251D4289A4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1524001"/>
                <a:ext cx="5539170" cy="459523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Charge conservation cut and transverse momentum cut: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&gt;7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b="0" dirty="0"/>
                  <a:t> of Drell-Yahn 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) and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0" dirty="0"/>
                  <a:t> of irreducible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background.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b="0" dirty="0"/>
                  <a:t> of the signal still remain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Pair into lepton-antileptons pairs, each of these are assumed to be the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b="0" dirty="0"/>
                  <a:t> decay.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Require the invariant mass of the lighter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b="0" dirty="0"/>
                  <a:t> boson to be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120 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, and the heavier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120 </m:t>
                    </m:r>
                    <m:r>
                      <m:rPr>
                        <m:sty m:val="p"/>
                      </m:rPr>
                      <a:rPr lang="en-US" b="0" dirty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Remove extra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25%</m:t>
                    </m:r>
                  </m:oMath>
                </a14:m>
                <a:r>
                  <a:rPr lang="en-US" b="0" dirty="0"/>
                  <a:t> of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background, while keeping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0" dirty="0"/>
                  <a:t> of the signal.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52F4CBD-942F-37CD-E5FE-0251D4289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1524001"/>
                <a:ext cx="5539170" cy="4595234"/>
              </a:xfrm>
              <a:blipFill>
                <a:blip r:embed="rId2"/>
                <a:stretch>
                  <a:fillRect l="-2283" t="-3315" r="-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7DEE958-43DE-F02C-BB05-1CA290D8C07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6000" y="1294342"/>
            <a:ext cx="6099048" cy="4269315"/>
          </a:xfrm>
        </p:spPr>
      </p:pic>
    </p:spTree>
    <p:extLst>
      <p:ext uri="{BB962C8B-B14F-4D97-AF65-F5344CB8AC3E}">
        <p14:creationId xmlns:p14="http://schemas.microsoft.com/office/powerpoint/2010/main" val="938129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91EC-5024-BA86-6857-2931EEDD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Machine learning cut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41D49-DFCA-F437-1899-9ECE4A232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589" y="3255576"/>
            <a:ext cx="5539170" cy="2609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Graph Convolution Network on a fully-connected graph. Each node represent a lepton.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3ADB2A2-3E3C-B6D8-8BBE-D7A8155FEC84}"/>
                  </a:ext>
                </a:extLst>
              </p:cNvPr>
              <p:cNvSpPr/>
              <p:nvPr/>
            </p:nvSpPr>
            <p:spPr>
              <a:xfrm>
                <a:off x="323994" y="1420519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3ADB2A2-3E3C-B6D8-8BBE-D7A8155FE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4" y="1420519"/>
                <a:ext cx="374469" cy="37446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B99C53A-EEBE-6D49-99AD-A07E6E1EAB80}"/>
                  </a:ext>
                </a:extLst>
              </p:cNvPr>
              <p:cNvSpPr/>
              <p:nvPr/>
            </p:nvSpPr>
            <p:spPr>
              <a:xfrm>
                <a:off x="1399503" y="1420519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B99C53A-EEBE-6D49-99AD-A07E6E1EA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03" y="1420519"/>
                <a:ext cx="374469" cy="3744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F5816B-C76D-A294-7E62-14AF6B7443B6}"/>
                  </a:ext>
                </a:extLst>
              </p:cNvPr>
              <p:cNvSpPr/>
              <p:nvPr/>
            </p:nvSpPr>
            <p:spPr>
              <a:xfrm>
                <a:off x="1399502" y="2372031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F5816B-C76D-A294-7E62-14AF6B744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02" y="2372031"/>
                <a:ext cx="374469" cy="37446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1D14265-80CE-C262-5694-681649947BA0}"/>
                  </a:ext>
                </a:extLst>
              </p:cNvPr>
              <p:cNvSpPr/>
              <p:nvPr/>
            </p:nvSpPr>
            <p:spPr>
              <a:xfrm>
                <a:off x="323993" y="2372031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1D14265-80CE-C262-5694-681649947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3" y="2372031"/>
                <a:ext cx="374469" cy="37446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AFE0C9-1261-5BD3-B9FC-F6733EA04C69}"/>
              </a:ext>
            </a:extLst>
          </p:cNvPr>
          <p:cNvCxnSpPr>
            <a:cxnSpLocks/>
            <a:stCxn id="8" idx="7"/>
            <a:endCxn id="6" idx="3"/>
          </p:cNvCxnSpPr>
          <p:nvPr/>
        </p:nvCxnSpPr>
        <p:spPr>
          <a:xfrm flipV="1">
            <a:off x="643621" y="1740148"/>
            <a:ext cx="813816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92BB14-157C-26DB-E2FF-360776508421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698462" y="2559266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D47003-FCF9-584F-C423-95BE1C7370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98463" y="1607754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B5FE14-5005-EACA-0162-D34CAAF5E7A2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586737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367966-59D1-0091-E892-592024C1DD56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643623" y="1740148"/>
            <a:ext cx="810719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C2F80C-5EE8-610B-75F1-B1DAE7DD7338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511228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2194887-2C36-985F-832D-159F0DF79DA4}"/>
              </a:ext>
            </a:extLst>
          </p:cNvPr>
          <p:cNvSpPr/>
          <p:nvPr/>
        </p:nvSpPr>
        <p:spPr>
          <a:xfrm>
            <a:off x="2568806" y="1420519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B4F107-8D57-9B27-EB9A-582A9AC8A470}"/>
              </a:ext>
            </a:extLst>
          </p:cNvPr>
          <p:cNvSpPr/>
          <p:nvPr/>
        </p:nvSpPr>
        <p:spPr>
          <a:xfrm>
            <a:off x="3644315" y="1420519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1799964-C2D8-0149-C926-B642F9C613B3}"/>
              </a:ext>
            </a:extLst>
          </p:cNvPr>
          <p:cNvSpPr/>
          <p:nvPr/>
        </p:nvSpPr>
        <p:spPr>
          <a:xfrm>
            <a:off x="3644314" y="2372031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3341C7-9DBD-8C0B-6A80-D02AB4D3E723}"/>
              </a:ext>
            </a:extLst>
          </p:cNvPr>
          <p:cNvSpPr/>
          <p:nvPr/>
        </p:nvSpPr>
        <p:spPr>
          <a:xfrm>
            <a:off x="2568805" y="2372031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EF1442-C57E-2DE1-4BBE-62EBFF9E0D8B}"/>
              </a:ext>
            </a:extLst>
          </p:cNvPr>
          <p:cNvCxnSpPr>
            <a:cxnSpLocks/>
            <a:stCxn id="29" idx="7"/>
            <a:endCxn id="27" idx="3"/>
          </p:cNvCxnSpPr>
          <p:nvPr/>
        </p:nvCxnSpPr>
        <p:spPr>
          <a:xfrm flipV="1">
            <a:off x="2888433" y="1740148"/>
            <a:ext cx="813816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D2845E-8D85-38B2-E0BF-24D69A80680E}"/>
              </a:ext>
            </a:extLst>
          </p:cNvPr>
          <p:cNvCxnSpPr>
            <a:cxnSpLocks/>
            <a:stCxn id="29" idx="6"/>
            <a:endCxn id="28" idx="2"/>
          </p:cNvCxnSpPr>
          <p:nvPr/>
        </p:nvCxnSpPr>
        <p:spPr>
          <a:xfrm>
            <a:off x="2943274" y="2559266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3300CF-AC4F-F1A8-8A28-29DA6FCDE724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2943275" y="1607754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66FCEE-35F8-E37D-9EAF-4C9163C85611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3831549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E416B1-93ED-D8A3-EB73-BD0D4B779504}"/>
              </a:ext>
            </a:extLst>
          </p:cNvPr>
          <p:cNvCxnSpPr>
            <a:cxnSpLocks/>
            <a:stCxn id="28" idx="1"/>
            <a:endCxn id="26" idx="5"/>
          </p:cNvCxnSpPr>
          <p:nvPr/>
        </p:nvCxnSpPr>
        <p:spPr>
          <a:xfrm flipH="1" flipV="1">
            <a:off x="2888435" y="1740148"/>
            <a:ext cx="810719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7D358E-E6CD-D81D-7979-6CA109DB1394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>
          <a:xfrm flipV="1">
            <a:off x="2756040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3A8B745-74CB-4581-FCCF-C0600B2F6DEF}"/>
              </a:ext>
            </a:extLst>
          </p:cNvPr>
          <p:cNvSpPr/>
          <p:nvPr/>
        </p:nvSpPr>
        <p:spPr>
          <a:xfrm>
            <a:off x="5532507" y="1896274"/>
            <a:ext cx="374469" cy="3744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C7EE70-007C-7DA3-0896-4411776DA775}"/>
              </a:ext>
            </a:extLst>
          </p:cNvPr>
          <p:cNvCxnSpPr>
            <a:cxnSpLocks/>
          </p:cNvCxnSpPr>
          <p:nvPr/>
        </p:nvCxnSpPr>
        <p:spPr>
          <a:xfrm>
            <a:off x="1773971" y="2095341"/>
            <a:ext cx="794834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AC563D-A1D9-C8F7-ED3E-06DDA3A53ACD}"/>
              </a:ext>
            </a:extLst>
          </p:cNvPr>
          <p:cNvCxnSpPr>
            <a:cxnSpLocks/>
          </p:cNvCxnSpPr>
          <p:nvPr/>
        </p:nvCxnSpPr>
        <p:spPr>
          <a:xfrm>
            <a:off x="4013225" y="2083509"/>
            <a:ext cx="1336541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C074667-3B11-49AE-0B5E-9FF0490D4F47}"/>
              </a:ext>
            </a:extLst>
          </p:cNvPr>
          <p:cNvSpPr txBox="1"/>
          <p:nvPr/>
        </p:nvSpPr>
        <p:spPr>
          <a:xfrm>
            <a:off x="1899176" y="1656109"/>
            <a:ext cx="47448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MLP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D8F1F6-4028-0696-DCDF-2AE32B053455}"/>
              </a:ext>
            </a:extLst>
          </p:cNvPr>
          <p:cNvSpPr txBox="1"/>
          <p:nvPr/>
        </p:nvSpPr>
        <p:spPr>
          <a:xfrm>
            <a:off x="4991618" y="2426871"/>
            <a:ext cx="47448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MLP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09F594-4EDB-969A-8697-F3A8CF8A570B}"/>
              </a:ext>
            </a:extLst>
          </p:cNvPr>
          <p:cNvCxnSpPr>
            <a:cxnSpLocks/>
          </p:cNvCxnSpPr>
          <p:nvPr/>
        </p:nvCxnSpPr>
        <p:spPr>
          <a:xfrm>
            <a:off x="5719741" y="2426871"/>
            <a:ext cx="0" cy="51662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6ACC7DD-40A0-83A6-B204-46AFC29BEC52}"/>
              </a:ext>
            </a:extLst>
          </p:cNvPr>
          <p:cNvSpPr/>
          <p:nvPr/>
        </p:nvSpPr>
        <p:spPr>
          <a:xfrm>
            <a:off x="5532507" y="3054130"/>
            <a:ext cx="374469" cy="3744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BF52F7-4CB7-EF3B-C2E4-529B6540C348}"/>
              </a:ext>
            </a:extLst>
          </p:cNvPr>
          <p:cNvSpPr txBox="1"/>
          <p:nvPr/>
        </p:nvSpPr>
        <p:spPr>
          <a:xfrm>
            <a:off x="4114459" y="1659252"/>
            <a:ext cx="106439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3204114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55484-714B-E2E1-6346-A961F343E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D87B-8E2A-FB59-3871-9312B41D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Machine learning cut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2A6ADE4-019B-443C-EE69-F82DC55A40D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3255576"/>
                <a:ext cx="5539170" cy="260988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Graph Convolution Network on a fully-connected graph. Each node represent a lepton.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Features include particle ID (trainable encoded) and transverse momenta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2A6ADE4-019B-443C-EE69-F82DC55A40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3255576"/>
                <a:ext cx="5539170" cy="2609883"/>
              </a:xfrm>
              <a:blipFill>
                <a:blip r:embed="rId2"/>
                <a:stretch>
                  <a:fillRect l="-2283" t="-1456" r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41C5A3D-57D3-A163-C9EC-82471D5B1474}"/>
                  </a:ext>
                </a:extLst>
              </p:cNvPr>
              <p:cNvSpPr/>
              <p:nvPr/>
            </p:nvSpPr>
            <p:spPr>
              <a:xfrm>
                <a:off x="323994" y="1420519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41C5A3D-57D3-A163-C9EC-82471D5B1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4" y="1420519"/>
                <a:ext cx="374469" cy="3744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BEF6DC5-5513-B6F6-ACDD-A9A45F40ADF6}"/>
                  </a:ext>
                </a:extLst>
              </p:cNvPr>
              <p:cNvSpPr/>
              <p:nvPr/>
            </p:nvSpPr>
            <p:spPr>
              <a:xfrm>
                <a:off x="1399503" y="1420519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BEF6DC5-5513-B6F6-ACDD-A9A45F40A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03" y="1420519"/>
                <a:ext cx="374469" cy="37446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EF33401-57AF-8F25-F494-663021A25B6D}"/>
                  </a:ext>
                </a:extLst>
              </p:cNvPr>
              <p:cNvSpPr/>
              <p:nvPr/>
            </p:nvSpPr>
            <p:spPr>
              <a:xfrm>
                <a:off x="1399502" y="2372031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EF33401-57AF-8F25-F494-663021A25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02" y="2372031"/>
                <a:ext cx="374469" cy="37446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8CE37D-7FCF-C609-D8D2-4A7C9418526B}"/>
                  </a:ext>
                </a:extLst>
              </p:cNvPr>
              <p:cNvSpPr/>
              <p:nvPr/>
            </p:nvSpPr>
            <p:spPr>
              <a:xfrm>
                <a:off x="323993" y="2372031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8CE37D-7FCF-C609-D8D2-4A7C941852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3" y="2372031"/>
                <a:ext cx="374469" cy="37446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0B4612-2921-B3A4-9CD4-4CAA99D606F4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643621" y="1740148"/>
            <a:ext cx="813816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456A87-F380-E943-251C-A1C5D9E5041C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698462" y="2559266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0E2D22-A229-B7C8-37B1-661F7C10C5C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98463" y="1607754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E93BCF-57DE-335A-A7C9-93B8688E8324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586737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E405E4-5EBE-8403-5DC5-612363123693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643623" y="1740148"/>
            <a:ext cx="810719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E6F627-3B92-2B62-0D10-361C2E207181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511228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23550E3-994B-DA4B-D1CE-CE878006BE7F}"/>
              </a:ext>
            </a:extLst>
          </p:cNvPr>
          <p:cNvSpPr/>
          <p:nvPr/>
        </p:nvSpPr>
        <p:spPr>
          <a:xfrm>
            <a:off x="2568806" y="1420519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644135-56D8-70F6-DB50-E92A2945BA60}"/>
              </a:ext>
            </a:extLst>
          </p:cNvPr>
          <p:cNvSpPr/>
          <p:nvPr/>
        </p:nvSpPr>
        <p:spPr>
          <a:xfrm>
            <a:off x="3644315" y="1420519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D46D8CA-1322-E11F-400F-750149456395}"/>
              </a:ext>
            </a:extLst>
          </p:cNvPr>
          <p:cNvSpPr/>
          <p:nvPr/>
        </p:nvSpPr>
        <p:spPr>
          <a:xfrm>
            <a:off x="3644314" y="2372031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2EF8E5D-4420-9772-2A61-B6910906B05B}"/>
              </a:ext>
            </a:extLst>
          </p:cNvPr>
          <p:cNvSpPr/>
          <p:nvPr/>
        </p:nvSpPr>
        <p:spPr>
          <a:xfrm>
            <a:off x="2568805" y="2372031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23575E-3DA3-0F54-8C93-79232D699700}"/>
              </a:ext>
            </a:extLst>
          </p:cNvPr>
          <p:cNvCxnSpPr>
            <a:stCxn id="29" idx="7"/>
            <a:endCxn id="27" idx="3"/>
          </p:cNvCxnSpPr>
          <p:nvPr/>
        </p:nvCxnSpPr>
        <p:spPr>
          <a:xfrm flipV="1">
            <a:off x="2888433" y="1740148"/>
            <a:ext cx="813816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3C310B-6AA8-B5A3-04FC-D434BE8EE5C4}"/>
              </a:ext>
            </a:extLst>
          </p:cNvPr>
          <p:cNvCxnSpPr>
            <a:cxnSpLocks/>
            <a:stCxn id="29" idx="6"/>
            <a:endCxn id="28" idx="2"/>
          </p:cNvCxnSpPr>
          <p:nvPr/>
        </p:nvCxnSpPr>
        <p:spPr>
          <a:xfrm>
            <a:off x="2943274" y="2559266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2F184D-2BD4-5860-6526-40D32F37B747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2943275" y="1607754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E6EEB0-0167-6827-C42F-EBA210C53F3D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3831549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51E334-7403-0FE3-B7FD-3A3A21EAE8E6}"/>
              </a:ext>
            </a:extLst>
          </p:cNvPr>
          <p:cNvCxnSpPr>
            <a:cxnSpLocks/>
            <a:stCxn id="28" idx="1"/>
            <a:endCxn id="26" idx="5"/>
          </p:cNvCxnSpPr>
          <p:nvPr/>
        </p:nvCxnSpPr>
        <p:spPr>
          <a:xfrm flipH="1" flipV="1">
            <a:off x="2888435" y="1740148"/>
            <a:ext cx="810719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190558-C9B8-D2B9-7F52-6FBE045EFC5D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>
          <a:xfrm flipV="1">
            <a:off x="2756040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F9A0133-4DBD-28DF-69E2-8F1BC5B09D81}"/>
              </a:ext>
            </a:extLst>
          </p:cNvPr>
          <p:cNvSpPr/>
          <p:nvPr/>
        </p:nvSpPr>
        <p:spPr>
          <a:xfrm>
            <a:off x="5532507" y="1896274"/>
            <a:ext cx="374469" cy="3744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3A46B6-89A7-13D5-B74F-F91BC49783A3}"/>
              </a:ext>
            </a:extLst>
          </p:cNvPr>
          <p:cNvCxnSpPr>
            <a:cxnSpLocks/>
          </p:cNvCxnSpPr>
          <p:nvPr/>
        </p:nvCxnSpPr>
        <p:spPr>
          <a:xfrm>
            <a:off x="1773971" y="2095341"/>
            <a:ext cx="794834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F85A5C-ED9F-0597-4151-082221B30DC3}"/>
              </a:ext>
            </a:extLst>
          </p:cNvPr>
          <p:cNvCxnSpPr>
            <a:cxnSpLocks/>
          </p:cNvCxnSpPr>
          <p:nvPr/>
        </p:nvCxnSpPr>
        <p:spPr>
          <a:xfrm>
            <a:off x="4013225" y="2083509"/>
            <a:ext cx="1336541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739B46A-1FBE-79E9-618E-FC6B4CF2B3B4}"/>
              </a:ext>
            </a:extLst>
          </p:cNvPr>
          <p:cNvSpPr txBox="1"/>
          <p:nvPr/>
        </p:nvSpPr>
        <p:spPr>
          <a:xfrm>
            <a:off x="1899176" y="1656109"/>
            <a:ext cx="47448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MLP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4A089C-6A96-EA5B-30F5-57B4576961B2}"/>
              </a:ext>
            </a:extLst>
          </p:cNvPr>
          <p:cNvSpPr txBox="1"/>
          <p:nvPr/>
        </p:nvSpPr>
        <p:spPr>
          <a:xfrm>
            <a:off x="4991618" y="2426871"/>
            <a:ext cx="47448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MLP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19A7F1-E6F6-E271-42CF-CB8FE6A91070}"/>
              </a:ext>
            </a:extLst>
          </p:cNvPr>
          <p:cNvCxnSpPr>
            <a:cxnSpLocks/>
          </p:cNvCxnSpPr>
          <p:nvPr/>
        </p:nvCxnSpPr>
        <p:spPr>
          <a:xfrm>
            <a:off x="5719741" y="2426871"/>
            <a:ext cx="0" cy="51662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4DEF618-5DBE-9836-8191-FF646CA37ACE}"/>
              </a:ext>
            </a:extLst>
          </p:cNvPr>
          <p:cNvSpPr/>
          <p:nvPr/>
        </p:nvSpPr>
        <p:spPr>
          <a:xfrm>
            <a:off x="5532507" y="3054130"/>
            <a:ext cx="374469" cy="3744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633FC0-8900-4818-5A19-1E9D6ADB2D4E}"/>
              </a:ext>
            </a:extLst>
          </p:cNvPr>
          <p:cNvSpPr txBox="1"/>
          <p:nvPr/>
        </p:nvSpPr>
        <p:spPr>
          <a:xfrm>
            <a:off x="4114459" y="1659252"/>
            <a:ext cx="106439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1718829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C832E-FCC2-79EE-3099-6BA5F91F8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3608-B106-802F-DF3F-8305F1F6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Machine learning cut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16008D-6B47-1511-2001-5ED5EFF206AE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3255576"/>
                <a:ext cx="5539170" cy="260988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Graph Convolution Network on a fully-connected graph. Each node represent a lepton.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Features include particle ID (trainable encoded) and transverse momenta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Train on events with four-lepton invariant mass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100;160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16008D-6B47-1511-2001-5ED5EFF20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3255576"/>
                <a:ext cx="5539170" cy="2609883"/>
              </a:xfrm>
              <a:blipFill>
                <a:blip r:embed="rId2"/>
                <a:stretch>
                  <a:fillRect l="-2283" t="-1456" r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29B8E25-B7C0-38EB-4F11-3BE2FC53F206}"/>
                  </a:ext>
                </a:extLst>
              </p:cNvPr>
              <p:cNvSpPr/>
              <p:nvPr/>
            </p:nvSpPr>
            <p:spPr>
              <a:xfrm>
                <a:off x="323994" y="1420519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29B8E25-B7C0-38EB-4F11-3BE2FC53F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4" y="1420519"/>
                <a:ext cx="374469" cy="3744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FAAC1DE-0834-B45C-9E35-9A6EFF614CB5}"/>
                  </a:ext>
                </a:extLst>
              </p:cNvPr>
              <p:cNvSpPr/>
              <p:nvPr/>
            </p:nvSpPr>
            <p:spPr>
              <a:xfrm>
                <a:off x="1399503" y="1420519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FAAC1DE-0834-B45C-9E35-9A6EFF614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03" y="1420519"/>
                <a:ext cx="374469" cy="37446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BBCBE55-AF8B-A8FF-E6DF-7685271F5FCB}"/>
                  </a:ext>
                </a:extLst>
              </p:cNvPr>
              <p:cNvSpPr/>
              <p:nvPr/>
            </p:nvSpPr>
            <p:spPr>
              <a:xfrm>
                <a:off x="1399502" y="2372031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BBCBE55-AF8B-A8FF-E6DF-7685271F5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02" y="2372031"/>
                <a:ext cx="374469" cy="37446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B66F022-3FBA-A0AE-5CD6-969A4D97D113}"/>
                  </a:ext>
                </a:extLst>
              </p:cNvPr>
              <p:cNvSpPr/>
              <p:nvPr/>
            </p:nvSpPr>
            <p:spPr>
              <a:xfrm>
                <a:off x="323993" y="2372031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B66F022-3FBA-A0AE-5CD6-969A4D97D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3" y="2372031"/>
                <a:ext cx="374469" cy="37446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D8EFFA-B649-A3BA-C5CD-013E0FAB66B3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643621" y="1740148"/>
            <a:ext cx="813816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2373A3-0BA5-3312-6DD1-38BD79C5052B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698462" y="2559266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1655AA-43AF-94CE-6509-94B17F1A5A9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98463" y="1607754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784373-FBC7-3384-EEC6-CAEE5801C577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586737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9FAC91-049A-A183-AB96-8886BB3D24BC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643623" y="1740148"/>
            <a:ext cx="810719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E4CDC0-27C0-4D65-C046-2AEBAA0B06E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511228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242D314-C0D4-C31D-A575-A73D76B762DE}"/>
              </a:ext>
            </a:extLst>
          </p:cNvPr>
          <p:cNvSpPr/>
          <p:nvPr/>
        </p:nvSpPr>
        <p:spPr>
          <a:xfrm>
            <a:off x="2568806" y="1420519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5F2B92-7649-D4AE-D4A0-9332CFD4CA02}"/>
              </a:ext>
            </a:extLst>
          </p:cNvPr>
          <p:cNvSpPr/>
          <p:nvPr/>
        </p:nvSpPr>
        <p:spPr>
          <a:xfrm>
            <a:off x="3644315" y="1420519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6AEC9A-1393-FBBA-AEB8-4419B02A53FF}"/>
              </a:ext>
            </a:extLst>
          </p:cNvPr>
          <p:cNvSpPr/>
          <p:nvPr/>
        </p:nvSpPr>
        <p:spPr>
          <a:xfrm>
            <a:off x="3644314" y="2372031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1CDFF-95B0-ACC7-E628-C8E23726AC61}"/>
              </a:ext>
            </a:extLst>
          </p:cNvPr>
          <p:cNvSpPr/>
          <p:nvPr/>
        </p:nvSpPr>
        <p:spPr>
          <a:xfrm>
            <a:off x="2568805" y="2372031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1E32E6-87D0-AF20-3CD0-CFB26936394A}"/>
              </a:ext>
            </a:extLst>
          </p:cNvPr>
          <p:cNvCxnSpPr>
            <a:stCxn id="29" idx="7"/>
            <a:endCxn id="27" idx="3"/>
          </p:cNvCxnSpPr>
          <p:nvPr/>
        </p:nvCxnSpPr>
        <p:spPr>
          <a:xfrm flipV="1">
            <a:off x="2888433" y="1740148"/>
            <a:ext cx="813816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88EA56-9C24-063D-EE32-CE5EEC0FB3EC}"/>
              </a:ext>
            </a:extLst>
          </p:cNvPr>
          <p:cNvCxnSpPr>
            <a:cxnSpLocks/>
            <a:stCxn id="29" idx="6"/>
            <a:endCxn id="28" idx="2"/>
          </p:cNvCxnSpPr>
          <p:nvPr/>
        </p:nvCxnSpPr>
        <p:spPr>
          <a:xfrm>
            <a:off x="2943274" y="2559266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B65930-9CB9-4EA9-FA3D-E51395E38C59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2943275" y="1607754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CFE42B-3DE8-3309-7EDE-89DB0488BC3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3831549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FCD51EF-2EA9-0DA0-3831-D588ED0082C7}"/>
              </a:ext>
            </a:extLst>
          </p:cNvPr>
          <p:cNvCxnSpPr>
            <a:cxnSpLocks/>
            <a:stCxn id="28" idx="1"/>
            <a:endCxn id="26" idx="5"/>
          </p:cNvCxnSpPr>
          <p:nvPr/>
        </p:nvCxnSpPr>
        <p:spPr>
          <a:xfrm flipH="1" flipV="1">
            <a:off x="2888435" y="1740148"/>
            <a:ext cx="810719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BB6EA5-7BF0-17AB-7DB1-F1704950E3CF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>
          <a:xfrm flipV="1">
            <a:off x="2756040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B795737-CD7D-C4A1-6D61-5B43BC2AFBEE}"/>
              </a:ext>
            </a:extLst>
          </p:cNvPr>
          <p:cNvSpPr/>
          <p:nvPr/>
        </p:nvSpPr>
        <p:spPr>
          <a:xfrm>
            <a:off x="5532507" y="1896274"/>
            <a:ext cx="374469" cy="3744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87E326-ABCF-626A-FB76-06EA2B5214DC}"/>
              </a:ext>
            </a:extLst>
          </p:cNvPr>
          <p:cNvCxnSpPr>
            <a:cxnSpLocks/>
          </p:cNvCxnSpPr>
          <p:nvPr/>
        </p:nvCxnSpPr>
        <p:spPr>
          <a:xfrm>
            <a:off x="1773971" y="2095341"/>
            <a:ext cx="794834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41B7E2-3A4B-A0F1-B979-B7FBC97BA102}"/>
              </a:ext>
            </a:extLst>
          </p:cNvPr>
          <p:cNvCxnSpPr>
            <a:cxnSpLocks/>
          </p:cNvCxnSpPr>
          <p:nvPr/>
        </p:nvCxnSpPr>
        <p:spPr>
          <a:xfrm>
            <a:off x="4013225" y="2083509"/>
            <a:ext cx="1336541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6F9DDF-38B8-8DAA-B5F6-04B7A84DB295}"/>
              </a:ext>
            </a:extLst>
          </p:cNvPr>
          <p:cNvSpPr txBox="1"/>
          <p:nvPr/>
        </p:nvSpPr>
        <p:spPr>
          <a:xfrm>
            <a:off x="1899176" y="1656109"/>
            <a:ext cx="47448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MLP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0F3772-EF1B-AC7E-75DF-9C73457C93E6}"/>
              </a:ext>
            </a:extLst>
          </p:cNvPr>
          <p:cNvSpPr txBox="1"/>
          <p:nvPr/>
        </p:nvSpPr>
        <p:spPr>
          <a:xfrm>
            <a:off x="4991618" y="2426871"/>
            <a:ext cx="47448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MLP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87E08B-BA48-E903-75F7-1E445752D0AD}"/>
              </a:ext>
            </a:extLst>
          </p:cNvPr>
          <p:cNvCxnSpPr>
            <a:cxnSpLocks/>
          </p:cNvCxnSpPr>
          <p:nvPr/>
        </p:nvCxnSpPr>
        <p:spPr>
          <a:xfrm>
            <a:off x="5719741" y="2426871"/>
            <a:ext cx="0" cy="51662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4251E36-A32D-75BC-0574-B3FB584EEF62}"/>
              </a:ext>
            </a:extLst>
          </p:cNvPr>
          <p:cNvSpPr/>
          <p:nvPr/>
        </p:nvSpPr>
        <p:spPr>
          <a:xfrm>
            <a:off x="5532507" y="3054130"/>
            <a:ext cx="374469" cy="3744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B8FB98-1720-4812-886C-F43624F95C44}"/>
              </a:ext>
            </a:extLst>
          </p:cNvPr>
          <p:cNvSpPr txBox="1"/>
          <p:nvPr/>
        </p:nvSpPr>
        <p:spPr>
          <a:xfrm>
            <a:off x="4114459" y="1659252"/>
            <a:ext cx="106439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1523034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5E4FF-371D-3E64-25C9-CB78C0651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F23C-EBBD-D603-05F6-C7A45C6B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Machine learning cut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DAF35E-C3D2-E3F5-5858-226F48A5D80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3255576"/>
                <a:ext cx="5539170" cy="260988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Graph Convolution Network on a fully-connected graph. Each node represent a lepton.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Features include particle ID (trainable encoded) and transverse momenta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Train on events with four-lepton invariant mass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100;160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0%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0%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DAF35E-C3D2-E3F5-5858-226F48A5D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3255576"/>
                <a:ext cx="5539170" cy="2609883"/>
              </a:xfrm>
              <a:blipFill>
                <a:blip r:embed="rId2"/>
                <a:stretch>
                  <a:fillRect l="-2283" t="-1456" r="-2283" b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85DD1C7-F2E7-DEEA-29AE-F8A8F761E86B}"/>
                  </a:ext>
                </a:extLst>
              </p:cNvPr>
              <p:cNvSpPr/>
              <p:nvPr/>
            </p:nvSpPr>
            <p:spPr>
              <a:xfrm>
                <a:off x="323994" y="1420519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85DD1C7-F2E7-DEEA-29AE-F8A8F761E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4" y="1420519"/>
                <a:ext cx="374469" cy="3744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79DE543-86B6-385E-E02C-27AA5EA4BD9A}"/>
                  </a:ext>
                </a:extLst>
              </p:cNvPr>
              <p:cNvSpPr/>
              <p:nvPr/>
            </p:nvSpPr>
            <p:spPr>
              <a:xfrm>
                <a:off x="1399503" y="1420519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79DE543-86B6-385E-E02C-27AA5EA4B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03" y="1420519"/>
                <a:ext cx="374469" cy="37446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69FF6E5-E757-FC7B-9581-328915564C19}"/>
                  </a:ext>
                </a:extLst>
              </p:cNvPr>
              <p:cNvSpPr/>
              <p:nvPr/>
            </p:nvSpPr>
            <p:spPr>
              <a:xfrm>
                <a:off x="1399502" y="2372031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69FF6E5-E757-FC7B-9581-328915564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02" y="2372031"/>
                <a:ext cx="374469" cy="37446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47B31BB-0836-6D35-970B-485B1F4C8F9B}"/>
                  </a:ext>
                </a:extLst>
              </p:cNvPr>
              <p:cNvSpPr/>
              <p:nvPr/>
            </p:nvSpPr>
            <p:spPr>
              <a:xfrm>
                <a:off x="323993" y="2372031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47B31BB-0836-6D35-970B-485B1F4C8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3" y="2372031"/>
                <a:ext cx="374469" cy="37446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0E1229-C9C2-D720-86BB-C895EEB43BE7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643621" y="1740148"/>
            <a:ext cx="813816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14759-5123-5428-829A-97A23DCFD6EF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698462" y="2559266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B6BB5F-4EE4-B630-8AA7-4659130A131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98463" y="1607754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B44613-CADE-9A82-17E2-B52DFA4946F0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586737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1373E1-AA4C-0540-7607-641624CD7CAF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643623" y="1740148"/>
            <a:ext cx="810719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BBAC37-480E-DB12-E383-9924A04FC547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511228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522F405-1B2E-051C-7DFB-AB26B919CCAE}"/>
              </a:ext>
            </a:extLst>
          </p:cNvPr>
          <p:cNvSpPr/>
          <p:nvPr/>
        </p:nvSpPr>
        <p:spPr>
          <a:xfrm>
            <a:off x="2568806" y="1420519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71051C-4228-BF3B-77A6-5E74FF2A3716}"/>
              </a:ext>
            </a:extLst>
          </p:cNvPr>
          <p:cNvSpPr/>
          <p:nvPr/>
        </p:nvSpPr>
        <p:spPr>
          <a:xfrm>
            <a:off x="3644315" y="1420519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3BD5ABB-5EF9-4FE6-26B2-137A74558C78}"/>
              </a:ext>
            </a:extLst>
          </p:cNvPr>
          <p:cNvSpPr/>
          <p:nvPr/>
        </p:nvSpPr>
        <p:spPr>
          <a:xfrm>
            <a:off x="3644314" y="2372031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AC9FFFA-33C7-9D54-C354-7FC37C08BC5C}"/>
              </a:ext>
            </a:extLst>
          </p:cNvPr>
          <p:cNvSpPr/>
          <p:nvPr/>
        </p:nvSpPr>
        <p:spPr>
          <a:xfrm>
            <a:off x="2568805" y="2372031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F19605-667C-BDB9-4665-F149284481E1}"/>
              </a:ext>
            </a:extLst>
          </p:cNvPr>
          <p:cNvCxnSpPr>
            <a:stCxn id="29" idx="7"/>
            <a:endCxn id="27" idx="3"/>
          </p:cNvCxnSpPr>
          <p:nvPr/>
        </p:nvCxnSpPr>
        <p:spPr>
          <a:xfrm flipV="1">
            <a:off x="2888433" y="1740148"/>
            <a:ext cx="813816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38841A-9BE5-E8D8-3120-C2EAB2BD872A}"/>
              </a:ext>
            </a:extLst>
          </p:cNvPr>
          <p:cNvCxnSpPr>
            <a:cxnSpLocks/>
            <a:stCxn id="29" idx="6"/>
            <a:endCxn id="28" idx="2"/>
          </p:cNvCxnSpPr>
          <p:nvPr/>
        </p:nvCxnSpPr>
        <p:spPr>
          <a:xfrm>
            <a:off x="2943274" y="2559266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0F2EA9-62C5-D784-8AEB-24616077CDDC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2943275" y="1607754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70B580-53AF-FCAD-71D2-DF46073F0AF4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3831549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DAD030-55B1-F73D-FB64-7FA04CABDC97}"/>
              </a:ext>
            </a:extLst>
          </p:cNvPr>
          <p:cNvCxnSpPr>
            <a:cxnSpLocks/>
            <a:stCxn id="28" idx="1"/>
            <a:endCxn id="26" idx="5"/>
          </p:cNvCxnSpPr>
          <p:nvPr/>
        </p:nvCxnSpPr>
        <p:spPr>
          <a:xfrm flipH="1" flipV="1">
            <a:off x="2888435" y="1740148"/>
            <a:ext cx="810719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DE8B67-DA40-D940-7D91-36CFA604A061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>
          <a:xfrm flipV="1">
            <a:off x="2756040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7B1FD9A-C273-7563-060F-D8017178627F}"/>
              </a:ext>
            </a:extLst>
          </p:cNvPr>
          <p:cNvSpPr/>
          <p:nvPr/>
        </p:nvSpPr>
        <p:spPr>
          <a:xfrm>
            <a:off x="5532507" y="1896274"/>
            <a:ext cx="374469" cy="3744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965459-22FF-6C1F-8273-59B0B6FE8122}"/>
              </a:ext>
            </a:extLst>
          </p:cNvPr>
          <p:cNvCxnSpPr>
            <a:cxnSpLocks/>
          </p:cNvCxnSpPr>
          <p:nvPr/>
        </p:nvCxnSpPr>
        <p:spPr>
          <a:xfrm>
            <a:off x="1773971" y="2095341"/>
            <a:ext cx="794834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B0CE36-26D3-8997-9C99-BAF4C1B0B311}"/>
              </a:ext>
            </a:extLst>
          </p:cNvPr>
          <p:cNvCxnSpPr>
            <a:cxnSpLocks/>
          </p:cNvCxnSpPr>
          <p:nvPr/>
        </p:nvCxnSpPr>
        <p:spPr>
          <a:xfrm>
            <a:off x="4013225" y="2083509"/>
            <a:ext cx="1336541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14F992B-EE57-8451-C010-8B21E44CAB19}"/>
              </a:ext>
            </a:extLst>
          </p:cNvPr>
          <p:cNvSpPr txBox="1"/>
          <p:nvPr/>
        </p:nvSpPr>
        <p:spPr>
          <a:xfrm>
            <a:off x="1899176" y="1656109"/>
            <a:ext cx="47448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MLP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6F471C-3540-1421-F770-6955354E172E}"/>
              </a:ext>
            </a:extLst>
          </p:cNvPr>
          <p:cNvSpPr txBox="1"/>
          <p:nvPr/>
        </p:nvSpPr>
        <p:spPr>
          <a:xfrm>
            <a:off x="4991618" y="2426871"/>
            <a:ext cx="47448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MLP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F89677-A41A-664B-22F4-70DDCD300818}"/>
              </a:ext>
            </a:extLst>
          </p:cNvPr>
          <p:cNvCxnSpPr>
            <a:cxnSpLocks/>
          </p:cNvCxnSpPr>
          <p:nvPr/>
        </p:nvCxnSpPr>
        <p:spPr>
          <a:xfrm>
            <a:off x="5719741" y="2426871"/>
            <a:ext cx="0" cy="51662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D199CCE-58F3-662C-81DB-1FA6C4B284C2}"/>
              </a:ext>
            </a:extLst>
          </p:cNvPr>
          <p:cNvSpPr/>
          <p:nvPr/>
        </p:nvSpPr>
        <p:spPr>
          <a:xfrm>
            <a:off x="5532507" y="3054130"/>
            <a:ext cx="374469" cy="3744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878B00-BC0B-0EE1-603B-122CE9F4729C}"/>
              </a:ext>
            </a:extLst>
          </p:cNvPr>
          <p:cNvSpPr txBox="1"/>
          <p:nvPr/>
        </p:nvSpPr>
        <p:spPr>
          <a:xfrm>
            <a:off x="4114459" y="1659252"/>
            <a:ext cx="106439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717120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D72DE-3E1C-9C77-6EE2-14C56FEBB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D81D-97D4-943F-BE48-00F3577C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Machine learning cut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2654039-CAB4-263F-2C0E-3FC002A3712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18589" y="3255576"/>
                <a:ext cx="5539170" cy="260988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Graph Convolution Network on a fully-connected graph. Each node represent a lepton.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Features include particle ID (trainable encoded) and transverse momenta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Train on events with four-lepton invariant mass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100;160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0%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0%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2654039-CAB4-263F-2C0E-3FC002A37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18589" y="3255576"/>
                <a:ext cx="5539170" cy="2609883"/>
              </a:xfrm>
              <a:blipFill>
                <a:blip r:embed="rId2"/>
                <a:stretch>
                  <a:fillRect l="-2283" t="-1456" r="-2283" b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EA0A4CF-B023-7505-A9D8-2D2971C52ACA}"/>
                  </a:ext>
                </a:extLst>
              </p:cNvPr>
              <p:cNvSpPr/>
              <p:nvPr/>
            </p:nvSpPr>
            <p:spPr>
              <a:xfrm>
                <a:off x="323994" y="1420519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EA0A4CF-B023-7505-A9D8-2D2971C52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4" y="1420519"/>
                <a:ext cx="374469" cy="3744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F11A99C-B498-5580-C98D-376D84179E62}"/>
                  </a:ext>
                </a:extLst>
              </p:cNvPr>
              <p:cNvSpPr/>
              <p:nvPr/>
            </p:nvSpPr>
            <p:spPr>
              <a:xfrm>
                <a:off x="1399503" y="1420519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F11A99C-B498-5580-C98D-376D84179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03" y="1420519"/>
                <a:ext cx="374469" cy="37446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61ACFC4-5989-2B75-CE64-C0A8D636A2B7}"/>
                  </a:ext>
                </a:extLst>
              </p:cNvPr>
              <p:cNvSpPr/>
              <p:nvPr/>
            </p:nvSpPr>
            <p:spPr>
              <a:xfrm>
                <a:off x="1399502" y="2372031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61ACFC4-5989-2B75-CE64-C0A8D636A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02" y="2372031"/>
                <a:ext cx="374469" cy="37446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B9ED49-4F28-5DE2-CA98-8663ECD2FFAD}"/>
                  </a:ext>
                </a:extLst>
              </p:cNvPr>
              <p:cNvSpPr/>
              <p:nvPr/>
            </p:nvSpPr>
            <p:spPr>
              <a:xfrm>
                <a:off x="323993" y="2372031"/>
                <a:ext cx="374469" cy="37446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B9ED49-4F28-5DE2-CA98-8663ECD2F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3" y="2372031"/>
                <a:ext cx="374469" cy="37446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328941-ACCC-D4F4-2E56-733A058148DF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643621" y="1740148"/>
            <a:ext cx="813816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DACA0D-5006-8C13-CFA1-11FDBE8EE76C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698462" y="2559266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1E30A8-F9CC-6C37-F7CC-1B5BB6897A1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98463" y="1607754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98F8CF-EF6D-AAAD-6F08-8159E6210B3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586737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513C79-090F-2DD4-39F8-4753710ADD20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643623" y="1740148"/>
            <a:ext cx="810719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958166-4851-CD28-5D7B-909F6BBD34FB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511228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671F9BD-7C2F-A4B5-456D-11A6C2983B0D}"/>
              </a:ext>
            </a:extLst>
          </p:cNvPr>
          <p:cNvSpPr/>
          <p:nvPr/>
        </p:nvSpPr>
        <p:spPr>
          <a:xfrm>
            <a:off x="2568806" y="1420519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F15D0E5-D7EC-DF81-BC41-615B6228C929}"/>
              </a:ext>
            </a:extLst>
          </p:cNvPr>
          <p:cNvSpPr/>
          <p:nvPr/>
        </p:nvSpPr>
        <p:spPr>
          <a:xfrm>
            <a:off x="3644315" y="1420519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C6E2CF-FDCE-28A7-56D8-C10D9D952B50}"/>
              </a:ext>
            </a:extLst>
          </p:cNvPr>
          <p:cNvSpPr/>
          <p:nvPr/>
        </p:nvSpPr>
        <p:spPr>
          <a:xfrm>
            <a:off x="3644314" y="2372031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7B097B-E21E-ACBD-7BB2-F4C73B50C7B4}"/>
              </a:ext>
            </a:extLst>
          </p:cNvPr>
          <p:cNvSpPr/>
          <p:nvPr/>
        </p:nvSpPr>
        <p:spPr>
          <a:xfrm>
            <a:off x="2568805" y="2372031"/>
            <a:ext cx="374469" cy="374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66CE66-F7A1-5525-23AA-44B1F1A41C27}"/>
              </a:ext>
            </a:extLst>
          </p:cNvPr>
          <p:cNvCxnSpPr>
            <a:stCxn id="29" idx="7"/>
            <a:endCxn id="27" idx="3"/>
          </p:cNvCxnSpPr>
          <p:nvPr/>
        </p:nvCxnSpPr>
        <p:spPr>
          <a:xfrm flipV="1">
            <a:off x="2888433" y="1740148"/>
            <a:ext cx="813816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A95087-1E2E-DD84-620A-1611CC8160B2}"/>
              </a:ext>
            </a:extLst>
          </p:cNvPr>
          <p:cNvCxnSpPr>
            <a:cxnSpLocks/>
            <a:stCxn id="29" idx="6"/>
            <a:endCxn id="28" idx="2"/>
          </p:cNvCxnSpPr>
          <p:nvPr/>
        </p:nvCxnSpPr>
        <p:spPr>
          <a:xfrm>
            <a:off x="2943274" y="2559266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5AA2A5C-F5CB-B7BC-BE42-311122241BF0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2943275" y="1607754"/>
            <a:ext cx="70104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49B24E-2730-D099-9DC0-7E64BC889E64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3831549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BF1276-4D03-3D33-3FCC-5D7CE0107736}"/>
              </a:ext>
            </a:extLst>
          </p:cNvPr>
          <p:cNvCxnSpPr>
            <a:cxnSpLocks/>
            <a:stCxn id="28" idx="1"/>
            <a:endCxn id="26" idx="5"/>
          </p:cNvCxnSpPr>
          <p:nvPr/>
        </p:nvCxnSpPr>
        <p:spPr>
          <a:xfrm flipH="1" flipV="1">
            <a:off x="2888435" y="1740148"/>
            <a:ext cx="810719" cy="68672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820C12-1C40-38DA-9763-740291E8B78F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>
          <a:xfrm flipV="1">
            <a:off x="2756040" y="1794988"/>
            <a:ext cx="1" cy="57704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CE0B569-98D5-E34F-9F8E-C5342C9F41DA}"/>
              </a:ext>
            </a:extLst>
          </p:cNvPr>
          <p:cNvSpPr/>
          <p:nvPr/>
        </p:nvSpPr>
        <p:spPr>
          <a:xfrm>
            <a:off x="5532507" y="1896274"/>
            <a:ext cx="374469" cy="3744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5E40C1-60CD-59A8-B0F0-7236471341A9}"/>
              </a:ext>
            </a:extLst>
          </p:cNvPr>
          <p:cNvCxnSpPr>
            <a:cxnSpLocks/>
          </p:cNvCxnSpPr>
          <p:nvPr/>
        </p:nvCxnSpPr>
        <p:spPr>
          <a:xfrm>
            <a:off x="1773971" y="2095341"/>
            <a:ext cx="794834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47BCB2-622E-5B1D-2D63-F3C9F85D6D0C}"/>
              </a:ext>
            </a:extLst>
          </p:cNvPr>
          <p:cNvCxnSpPr>
            <a:cxnSpLocks/>
          </p:cNvCxnSpPr>
          <p:nvPr/>
        </p:nvCxnSpPr>
        <p:spPr>
          <a:xfrm>
            <a:off x="4013225" y="2083509"/>
            <a:ext cx="1336541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B5BE9C6-99D9-2497-047A-882F9F9CD383}"/>
              </a:ext>
            </a:extLst>
          </p:cNvPr>
          <p:cNvSpPr txBox="1"/>
          <p:nvPr/>
        </p:nvSpPr>
        <p:spPr>
          <a:xfrm>
            <a:off x="1899176" y="1656109"/>
            <a:ext cx="47448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MLP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56E48C-852A-6532-B1FB-51A98E4CE55B}"/>
              </a:ext>
            </a:extLst>
          </p:cNvPr>
          <p:cNvSpPr txBox="1"/>
          <p:nvPr/>
        </p:nvSpPr>
        <p:spPr>
          <a:xfrm>
            <a:off x="4991618" y="2426871"/>
            <a:ext cx="47448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MLP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819C10-310A-1B7B-BECC-ABD2E1A9B35F}"/>
              </a:ext>
            </a:extLst>
          </p:cNvPr>
          <p:cNvCxnSpPr>
            <a:cxnSpLocks/>
          </p:cNvCxnSpPr>
          <p:nvPr/>
        </p:nvCxnSpPr>
        <p:spPr>
          <a:xfrm>
            <a:off x="5719741" y="2426871"/>
            <a:ext cx="0" cy="51662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F094176-FDCD-025D-A334-E602003A42FA}"/>
              </a:ext>
            </a:extLst>
          </p:cNvPr>
          <p:cNvSpPr/>
          <p:nvPr/>
        </p:nvSpPr>
        <p:spPr>
          <a:xfrm>
            <a:off x="5532507" y="3054130"/>
            <a:ext cx="374469" cy="3744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9BDF48-A22C-B86B-1837-999E955E10EA}"/>
              </a:ext>
            </a:extLst>
          </p:cNvPr>
          <p:cNvSpPr txBox="1"/>
          <p:nvPr/>
        </p:nvSpPr>
        <p:spPr>
          <a:xfrm>
            <a:off x="4114459" y="1659252"/>
            <a:ext cx="106439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dirty="0">
                <a:effectLst/>
              </a:rPr>
              <a:t>Aggregate</a:t>
            </a:r>
          </a:p>
        </p:txBody>
      </p:sp>
      <p:pic>
        <p:nvPicPr>
          <p:cNvPr id="56" name="Picture Placeholder 55">
            <a:extLst>
              <a:ext uri="{FF2B5EF4-FFF2-40B4-BE49-F238E27FC236}">
                <a16:creationId xmlns:a16="http://schemas.microsoft.com/office/drawing/2014/main" id="{11632C7E-54B5-9BE8-0A3A-0D157E2E8A5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7"/>
          <a:srcRect/>
          <a:stretch/>
        </p:blipFill>
        <p:spPr>
          <a:xfrm>
            <a:off x="6089717" y="1293941"/>
            <a:ext cx="6099048" cy="4269315"/>
          </a:xfrm>
        </p:spPr>
      </p:pic>
    </p:spTree>
    <p:extLst>
      <p:ext uri="{BB962C8B-B14F-4D97-AF65-F5344CB8AC3E}">
        <p14:creationId xmlns:p14="http://schemas.microsoft.com/office/powerpoint/2010/main" val="3907283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98E7-59A8-12DA-0130-BD5A75DD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Unblind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2791-4F66-4BB7-627B-073A24ECD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observed event distribution agree well with the Monte Carlo (MC) prediction.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0DEF116-4F4D-1646-22B1-27A2FFBC44E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6092952" y="1294342"/>
            <a:ext cx="6099048" cy="4269315"/>
          </a:xfrm>
        </p:spPr>
      </p:pic>
    </p:spTree>
    <p:extLst>
      <p:ext uri="{BB962C8B-B14F-4D97-AF65-F5344CB8AC3E}">
        <p14:creationId xmlns:p14="http://schemas.microsoft.com/office/powerpoint/2010/main" val="94429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1F63B-9604-F353-7E7E-103BE2F78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59F8-04C4-73CA-CD97-00EEC0FE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Standard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C32A8-F9D5-4703-5502-870F51AB6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Describe particles and phenomenon in terms of interactions between fundamental fields.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Success in explaining three of the four fundamental forces.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Higgs field plays a crucial role in the model, in that it allows for a mass-giving mechanism.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CACF9B8-A997-149C-BE25-BBB721AD40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6096000" y="511105"/>
            <a:ext cx="6099048" cy="5835789"/>
          </a:xfr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B4BCB391-9A34-991D-0259-9667D9B00E9B}"/>
              </a:ext>
            </a:extLst>
          </p:cNvPr>
          <p:cNvSpPr/>
          <p:nvPr/>
        </p:nvSpPr>
        <p:spPr>
          <a:xfrm>
            <a:off x="10955382" y="1663337"/>
            <a:ext cx="1166949" cy="1149531"/>
          </a:xfrm>
          <a:prstGeom prst="frame">
            <a:avLst>
              <a:gd name="adj1" fmla="val 24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906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CA720-1C47-795E-691B-21A7F2DE4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2947-8A16-C166-2272-93338BC3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Unblind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4349BE5-48E9-81B0-04BB-15BF9D05EC7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observed event distribution agree well with the Monte Carlo (MC) prediction.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Hypothesis testing:</a:t>
                </a:r>
              </a:p>
              <a:p>
                <a:pPr marL="731520" indent="-342900">
                  <a:buFontTx/>
                  <a:buChar char="-"/>
                </a:pPr>
                <a:r>
                  <a:rPr lang="en-US" b="0" dirty="0"/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: Only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background, prior characterized by the MC prediction, scaled by a constant factor.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4349BE5-48E9-81B0-04BB-15BF9D05E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98D51D2-CDFE-E043-7F36-F249F98019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2952" y="1294342"/>
            <a:ext cx="6099048" cy="4269315"/>
          </a:xfrm>
        </p:spPr>
      </p:pic>
    </p:spTree>
    <p:extLst>
      <p:ext uri="{BB962C8B-B14F-4D97-AF65-F5344CB8AC3E}">
        <p14:creationId xmlns:p14="http://schemas.microsoft.com/office/powerpoint/2010/main" val="162756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4960C-D7D3-9184-4313-59B18647A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6074-915C-3ABE-9505-C3897C76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Unblind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3D5C209-8403-926D-47F5-DDBCED86E6F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observed event distribution agree well with the Monte Carlo (MC) prediction.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Hypothesis testing:</a:t>
                </a:r>
              </a:p>
              <a:p>
                <a:pPr marL="731520" indent="-342900">
                  <a:buFontTx/>
                  <a:buChar char="-"/>
                </a:pPr>
                <a:r>
                  <a:rPr lang="en-US" b="0" dirty="0"/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: Only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background, prior characterized by the MC prediction, scaled by a constant factor.</a:t>
                </a:r>
              </a:p>
              <a:p>
                <a:pPr marL="731520" indent="-342900">
                  <a:buFontTx/>
                  <a:buChar char="-"/>
                </a:pPr>
                <a:r>
                  <a:rPr lang="en-US" b="0" dirty="0"/>
                  <a:t>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: Higgs signal +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background, prior characterized by the background + a scaled gaussian peak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b="0" dirty="0"/>
                  <a:t>,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3D5C209-8403-926D-47F5-DDBCED86E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E9B8F8A-9599-4751-9775-71CB3B3105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2952" y="1294342"/>
            <a:ext cx="6099048" cy="4269315"/>
          </a:xfrm>
        </p:spPr>
      </p:pic>
    </p:spTree>
    <p:extLst>
      <p:ext uri="{BB962C8B-B14F-4D97-AF65-F5344CB8AC3E}">
        <p14:creationId xmlns:p14="http://schemas.microsoft.com/office/powerpoint/2010/main" val="24623239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E2C3E-0CE3-533E-69DE-401270648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6E3F-B646-3D57-0ADE-D1A100D6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Unblind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1BDE17-0282-37DA-EE23-1A4CF7724B5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observed event distribution agree well with the Monte Carlo (MC) prediction.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Hypothesis testing:</a:t>
                </a:r>
              </a:p>
              <a:p>
                <a:pPr marL="731520" indent="-342900">
                  <a:buFontTx/>
                  <a:buChar char="-"/>
                </a:pPr>
                <a:r>
                  <a:rPr lang="en-US" b="0" dirty="0"/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: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background, prior characterized by the MC prediction, scaled by a constant factor.</a:t>
                </a:r>
              </a:p>
              <a:p>
                <a:pPr marL="731520" indent="-342900">
                  <a:buFontTx/>
                  <a:buChar char="-"/>
                </a:pPr>
                <a:r>
                  <a:rPr lang="en-US" b="0" dirty="0"/>
                  <a:t>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: Higgs signal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𝑍𝑍</m:t>
                    </m:r>
                  </m:oMath>
                </a14:m>
                <a:r>
                  <a:rPr lang="en-US" b="0" dirty="0"/>
                  <a:t> background, prior characterized by the background + a scaled gaussian peak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b="0" dirty="0"/>
                  <a:t>,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1BDE17-0282-37DA-EE23-1A4CF7724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359A4ED-989B-B7F9-BFFE-AA9DC217E9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6000" y="1294342"/>
            <a:ext cx="6099048" cy="4269315"/>
          </a:xfrm>
        </p:spPr>
      </p:pic>
    </p:spTree>
    <p:extLst>
      <p:ext uri="{BB962C8B-B14F-4D97-AF65-F5344CB8AC3E}">
        <p14:creationId xmlns:p14="http://schemas.microsoft.com/office/powerpoint/2010/main" val="2693549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5A7D-42D0-92F7-E69A-2ED1FFBB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p-value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1480-D155-F3D6-5276-D9E40BB8D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Because of low event counts, we use Poisson-based likelihood fitting.</a:t>
            </a:r>
          </a:p>
        </p:txBody>
      </p:sp>
    </p:spTree>
    <p:extLst>
      <p:ext uri="{BB962C8B-B14F-4D97-AF65-F5344CB8AC3E}">
        <p14:creationId xmlns:p14="http://schemas.microsoft.com/office/powerpoint/2010/main" val="1826069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FAD62-00AD-32DD-7E9D-3B491656A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A041-67D2-D628-0C81-C38C05C1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p-value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A6E0E3B-782A-9C8C-89DB-E80DEE017B4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Because of low event counts, we use Poisson-based likelihood fitting.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b="0" dirty="0"/>
                  <a:t> prior, we perform regression on fixed choices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/>
                  <a:t>. However, the p-value is calculated as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/>
                  <a:t> is a free parameter.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A6E0E3B-782A-9C8C-89DB-E80DEE017B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177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862BF-00B4-CA73-3744-B6954B7F4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F768-5453-A0B4-E119-7722BE4E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p-value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E5BDFAC-656A-018D-45F1-77BF84CAFE1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Because of low event counts, we use Poisson-based likelihood fitting.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b="0" dirty="0"/>
                  <a:t> prior, we perform regression on fixed choices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/>
                  <a:t>. However, the p-value is calculated as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/>
                  <a:t> is a free parameter.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Significance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2.4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≃123.8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E5BDFAC-656A-018D-45F1-77BF84CAF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9510502-54B1-2171-1E50-074025D4820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6000" y="989346"/>
            <a:ext cx="6099048" cy="4879308"/>
          </a:xfrm>
        </p:spPr>
      </p:pic>
    </p:spTree>
    <p:extLst>
      <p:ext uri="{BB962C8B-B14F-4D97-AF65-F5344CB8AC3E}">
        <p14:creationId xmlns:p14="http://schemas.microsoft.com/office/powerpoint/2010/main" val="1979417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E694-AD18-8BEB-55C5-7589B5E4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0F945-1462-0D42-F465-352AC8651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Bootstrapping: Perturbing the observed data according to the uncertainties and repeat the analysis.</a:t>
            </a:r>
          </a:p>
        </p:txBody>
      </p:sp>
    </p:spTree>
    <p:extLst>
      <p:ext uri="{BB962C8B-B14F-4D97-AF65-F5344CB8AC3E}">
        <p14:creationId xmlns:p14="http://schemas.microsoft.com/office/powerpoint/2010/main" val="11166559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AC993-CCAE-6863-8499-E85AF1FF6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C9AE-F0BB-0C26-9D26-FCE470FD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F6153-FD22-AAD8-F496-BB2C30278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Bootstrapping: Perturbing the observed data according to the uncertainties and repeat the analysis.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E338542-4DBB-F628-ED85-22F6A27B92E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6092952" y="1599266"/>
            <a:ext cx="6099048" cy="3659468"/>
          </a:xfrm>
        </p:spPr>
      </p:pic>
    </p:spTree>
    <p:extLst>
      <p:ext uri="{BB962C8B-B14F-4D97-AF65-F5344CB8AC3E}">
        <p14:creationId xmlns:p14="http://schemas.microsoft.com/office/powerpoint/2010/main" val="29917225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8A8C7-B28D-2B6A-6486-C94068F86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69CC-E963-05C4-EBBB-D16ACFE2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Bootstrapping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8EFF339-ED46-94DD-FC0F-71DC8296277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Bootstrapping: Perturbing the observed data according to the uncertainties and repeat the analysis.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significances remain stable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2.4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8EFF339-ED46-94DD-FC0F-71DC82962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D3B7D75-320B-D2EC-4BA0-C02D4A3D1A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2952" y="1599266"/>
            <a:ext cx="6099048" cy="3659468"/>
          </a:xfrm>
        </p:spPr>
      </p:pic>
    </p:spTree>
    <p:extLst>
      <p:ext uri="{BB962C8B-B14F-4D97-AF65-F5344CB8AC3E}">
        <p14:creationId xmlns:p14="http://schemas.microsoft.com/office/powerpoint/2010/main" val="420554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129C8-08B3-9EDB-F22B-892C5D96D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D802-473E-02DD-6A81-A65D18E8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Bootstrapping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1BAFDCE-4801-871F-DBEC-8E7B22B3486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Bootstrapping: Perturbing the observed data according to the uncertainties and repeat the analysis.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significances remain stable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2.4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Higgs mass: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=124.22±1.16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1BAFDCE-4801-871F-DBEC-8E7B22B34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1731A7B-51AB-6573-96B5-DA256E4B3A3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2952" y="1599266"/>
            <a:ext cx="6099048" cy="3659468"/>
          </a:xfrm>
        </p:spPr>
      </p:pic>
    </p:spTree>
    <p:extLst>
      <p:ext uri="{BB962C8B-B14F-4D97-AF65-F5344CB8AC3E}">
        <p14:creationId xmlns:p14="http://schemas.microsoft.com/office/powerpoint/2010/main" val="77640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41078-F745-98A5-995B-E0DE91F3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E5D9-AC44-D8DC-4007-5FDFADA7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Standard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8E3F8-691C-83B2-13B9-1418F26F4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Describe particles and phenomenon in terms of interactions between fundamental fields.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Success in explaining three of the four fundamental forces.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Higgs field plays a crucial role in the model, in that it allows for a mass-giving mechanism.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Up to the 2000s, evidence for the Higgs boson was still missing.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303D660-1B4A-7441-2679-B08466C77C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6096000" y="511105"/>
            <a:ext cx="6099048" cy="5835789"/>
          </a:xfr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AB4F6724-1F82-976E-B64D-42D79D178747}"/>
              </a:ext>
            </a:extLst>
          </p:cNvPr>
          <p:cNvSpPr/>
          <p:nvPr/>
        </p:nvSpPr>
        <p:spPr>
          <a:xfrm>
            <a:off x="10955382" y="1663337"/>
            <a:ext cx="1166949" cy="1149531"/>
          </a:xfrm>
          <a:prstGeom prst="frame">
            <a:avLst>
              <a:gd name="adj1" fmla="val 24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114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B6C8-4D1B-F385-9FAC-963FBEAC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82CA831-6620-36E9-6818-D5DEB3D3EDE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2.4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b="0" dirty="0"/>
                  <a:t> observation of Higgs boson through the four-lepton “golden” channel.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Higgs mass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=124.22±1.16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b="0" dirty="0"/>
                  <a:t>. Consistent with the theoretical prediction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82CA831-6620-36E9-6818-D5DEB3D3E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95183E1-414B-D3E4-FABC-F16591DA6B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7296007" y="315704"/>
            <a:ext cx="4572000" cy="3200386"/>
          </a:xfrm>
        </p:spPr>
      </p:pic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06E247DB-8C24-C783-1371-8D356FCFDA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7296007" y="3516090"/>
            <a:ext cx="4572000" cy="274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3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61C6-4E09-904D-2FF1-BBBD9F88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four-lepton “golden” channel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220A971-5618-1F05-59BF-29F1981A45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6092952" y="1823356"/>
            <a:ext cx="6099048" cy="3211287"/>
          </a:xfrm>
        </p:spPr>
      </p:pic>
    </p:spTree>
    <p:extLst>
      <p:ext uri="{BB962C8B-B14F-4D97-AF65-F5344CB8AC3E}">
        <p14:creationId xmlns:p14="http://schemas.microsoft.com/office/powerpoint/2010/main" val="152372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397A2-21E5-62E3-1895-CA81F3F34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1C65-521F-C00A-2E3F-EB08B6C0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four-lepton “golden” channel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1A92363-54AA-6759-327D-A3BC9A5D36C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No neutrino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/>
                  <a:t> No missing energy and information loss.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1A92363-54AA-6759-327D-A3BC9A5D36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CC015E2-2E91-1E3F-1CE6-21A38430E9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2952" y="1823356"/>
            <a:ext cx="6099048" cy="3211287"/>
          </a:xfrm>
        </p:spPr>
      </p:pic>
    </p:spTree>
    <p:extLst>
      <p:ext uri="{BB962C8B-B14F-4D97-AF65-F5344CB8AC3E}">
        <p14:creationId xmlns:p14="http://schemas.microsoft.com/office/powerpoint/2010/main" val="176383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E2BC3-C960-1099-EA77-4A20B494E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026A-9837-8C06-A9F1-4475853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four-lepton “golden” channel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69C4DE3-E98C-B09D-7B48-0D41B5F97DE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No neutrino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/>
                  <a:t> No missing energy and information loss.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No hadron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/>
                  <a:t> Avoid complex modeling of hadron interactions and jets.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69C4DE3-E98C-B09D-7B48-0D41B5F97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3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C24A963-D59F-6959-75EB-A13B3AAC3E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2952" y="1823356"/>
            <a:ext cx="6099048" cy="3211287"/>
          </a:xfrm>
        </p:spPr>
      </p:pic>
    </p:spTree>
    <p:extLst>
      <p:ext uri="{BB962C8B-B14F-4D97-AF65-F5344CB8AC3E}">
        <p14:creationId xmlns:p14="http://schemas.microsoft.com/office/powerpoint/2010/main" val="383104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2D90E-D875-A361-4285-B317978D6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DC07-9E47-7F4A-D43B-91E73D9B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The four-lepton “golden” channel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1B3E86-2506-4F54-6AE3-22BF8CFB0A9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No neutrino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/>
                  <a:t> No missing energy and information loss.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No hadron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/>
                  <a:t> Avoid complex modeling of hadron interactions and jets.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Clear signature!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1B3E86-2506-4F54-6AE3-22BF8CFB0A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283" t="-875" r="-3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A4A1A3D-885B-D06D-3D29-EA94DA282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6092952" y="1823356"/>
            <a:ext cx="6099048" cy="3211287"/>
          </a:xfrm>
        </p:spPr>
      </p:pic>
    </p:spTree>
    <p:extLst>
      <p:ext uri="{BB962C8B-B14F-4D97-AF65-F5344CB8AC3E}">
        <p14:creationId xmlns:p14="http://schemas.microsoft.com/office/powerpoint/2010/main" val="2085889219"/>
      </p:ext>
    </p:extLst>
  </p:cSld>
  <p:clrMapOvr>
    <a:masterClrMapping/>
  </p:clrMapOvr>
</p:sld>
</file>

<file path=ppt/theme/theme1.xml><?xml version="1.0" encoding="utf-8"?>
<a:theme xmlns:a="http://schemas.openxmlformats.org/drawingml/2006/main" name="Main Theme">
  <a:themeElements>
    <a:clrScheme name="MIT 1">
      <a:dk1>
        <a:srgbClr val="000000"/>
      </a:dk1>
      <a:lt1>
        <a:srgbClr val="FFFFFF"/>
      </a:lt1>
      <a:dk2>
        <a:srgbClr val="750014"/>
      </a:dk2>
      <a:lt2>
        <a:srgbClr val="F2F3F8"/>
      </a:lt2>
      <a:accent1>
        <a:srgbClr val="750014"/>
      </a:accent1>
      <a:accent2>
        <a:srgbClr val="FF1423"/>
      </a:accent2>
      <a:accent3>
        <a:srgbClr val="8B959E"/>
      </a:accent3>
      <a:accent4>
        <a:srgbClr val="40464C"/>
      </a:accent4>
      <a:accent5>
        <a:srgbClr val="1966FF"/>
      </a:accent5>
      <a:accent6>
        <a:srgbClr val="001980"/>
      </a:accent6>
      <a:hlink>
        <a:srgbClr val="FF14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rIns="0" rtlCol="0">
        <a:spAutoFit/>
      </a:bodyPr>
      <a:lstStyle>
        <a:defPPr algn="l">
          <a:defRPr dirty="0" smtClean="0">
            <a:effectLst/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T-PowerPoint-template-Arial" id="{A34DD7F1-37A4-7D41-B2AD-C89D986BB115}" vid="{20906556-4AE8-E44A-AA02-80F7BFE437E7}"/>
    </a:ext>
  </a:extLst>
</a:theme>
</file>

<file path=ppt/theme/theme2.xml><?xml version="1.0" encoding="utf-8"?>
<a:theme xmlns:a="http://schemas.openxmlformats.org/drawingml/2006/main" name="Black">
  <a:themeElements>
    <a:clrScheme name="MIT 1">
      <a:dk1>
        <a:srgbClr val="000000"/>
      </a:dk1>
      <a:lt1>
        <a:srgbClr val="FFFFFF"/>
      </a:lt1>
      <a:dk2>
        <a:srgbClr val="750014"/>
      </a:dk2>
      <a:lt2>
        <a:srgbClr val="F2F3F8"/>
      </a:lt2>
      <a:accent1>
        <a:srgbClr val="750014"/>
      </a:accent1>
      <a:accent2>
        <a:srgbClr val="FF1423"/>
      </a:accent2>
      <a:accent3>
        <a:srgbClr val="8B959E"/>
      </a:accent3>
      <a:accent4>
        <a:srgbClr val="40464C"/>
      </a:accent4>
      <a:accent5>
        <a:srgbClr val="1966FF"/>
      </a:accent5>
      <a:accent6>
        <a:srgbClr val="001980"/>
      </a:accent6>
      <a:hlink>
        <a:srgbClr val="FF14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rIns="0" rtlCol="0">
        <a:spAutoFit/>
      </a:bodyPr>
      <a:lstStyle>
        <a:defPPr algn="l">
          <a:defRPr dirty="0" smtClean="0">
            <a:effectLst/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T-PowerPoint-template-Arial" id="{A34DD7F1-37A4-7D41-B2AD-C89D986BB115}" vid="{30831796-C286-2F48-B7C5-4383EEC0B1C6}"/>
    </a:ext>
  </a:extLst>
</a:theme>
</file>

<file path=ppt/theme/theme3.xml><?xml version="1.0" encoding="utf-8"?>
<a:theme xmlns:a="http://schemas.openxmlformats.org/drawingml/2006/main" name="White – Red Text">
  <a:themeElements>
    <a:clrScheme name="MIT 1">
      <a:dk1>
        <a:srgbClr val="000000"/>
      </a:dk1>
      <a:lt1>
        <a:srgbClr val="FFFFFF"/>
      </a:lt1>
      <a:dk2>
        <a:srgbClr val="750014"/>
      </a:dk2>
      <a:lt2>
        <a:srgbClr val="F2F3F8"/>
      </a:lt2>
      <a:accent1>
        <a:srgbClr val="750014"/>
      </a:accent1>
      <a:accent2>
        <a:srgbClr val="FF1423"/>
      </a:accent2>
      <a:accent3>
        <a:srgbClr val="8B959E"/>
      </a:accent3>
      <a:accent4>
        <a:srgbClr val="40464C"/>
      </a:accent4>
      <a:accent5>
        <a:srgbClr val="1966FF"/>
      </a:accent5>
      <a:accent6>
        <a:srgbClr val="001980"/>
      </a:accent6>
      <a:hlink>
        <a:srgbClr val="FF14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rIns="0" rtlCol="0">
        <a:spAutoFit/>
      </a:bodyPr>
      <a:lstStyle>
        <a:defPPr algn="l">
          <a:defRPr dirty="0" smtClean="0">
            <a:effectLst/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T-PowerPoint-template-Arial" id="{A34DD7F1-37A4-7D41-B2AD-C89D986BB115}" vid="{5F2A7021-6721-CE4C-825E-56E5E9B4AFC8}"/>
    </a:ext>
  </a:extLst>
</a:theme>
</file>

<file path=ppt/theme/theme4.xml><?xml version="1.0" encoding="utf-8"?>
<a:theme xmlns:a="http://schemas.openxmlformats.org/drawingml/2006/main" name="White – Gray Text">
  <a:themeElements>
    <a:clrScheme name="MIT 1">
      <a:dk1>
        <a:srgbClr val="000000"/>
      </a:dk1>
      <a:lt1>
        <a:srgbClr val="FFFFFF"/>
      </a:lt1>
      <a:dk2>
        <a:srgbClr val="750014"/>
      </a:dk2>
      <a:lt2>
        <a:srgbClr val="F2F3F8"/>
      </a:lt2>
      <a:accent1>
        <a:srgbClr val="750014"/>
      </a:accent1>
      <a:accent2>
        <a:srgbClr val="FF1423"/>
      </a:accent2>
      <a:accent3>
        <a:srgbClr val="8B959E"/>
      </a:accent3>
      <a:accent4>
        <a:srgbClr val="40464C"/>
      </a:accent4>
      <a:accent5>
        <a:srgbClr val="1966FF"/>
      </a:accent5>
      <a:accent6>
        <a:srgbClr val="001980"/>
      </a:accent6>
      <a:hlink>
        <a:srgbClr val="FF14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rIns="0" rtlCol="0">
        <a:spAutoFit/>
      </a:bodyPr>
      <a:lstStyle>
        <a:defPPr algn="l">
          <a:defRPr dirty="0" smtClean="0">
            <a:effectLst/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T-PowerPoint-template-Arial" id="{A34DD7F1-37A4-7D41-B2AD-C89D986BB115}" vid="{F58CC863-D75F-0C40-B41A-6C962B37927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Theme</Template>
  <TotalTime>2890</TotalTime>
  <Words>2026</Words>
  <Application>Microsoft Macintosh PowerPoint</Application>
  <PresentationFormat>Widescreen</PresentationFormat>
  <Paragraphs>226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Cambria Math</vt:lpstr>
      <vt:lpstr>Helvetica</vt:lpstr>
      <vt:lpstr>Main Theme</vt:lpstr>
      <vt:lpstr>Black</vt:lpstr>
      <vt:lpstr>White – Red Text</vt:lpstr>
      <vt:lpstr>White – Gray Text</vt:lpstr>
      <vt:lpstr>A 2.4σ observation of the Higgs Boson through the H→ ZZ→ 4ℓ golden channel</vt:lpstr>
      <vt:lpstr>The Standard Model</vt:lpstr>
      <vt:lpstr>The Standard Model</vt:lpstr>
      <vt:lpstr>The Standard Model</vt:lpstr>
      <vt:lpstr>The Standard Model</vt:lpstr>
      <vt:lpstr>The four-lepton “golden” channel</vt:lpstr>
      <vt:lpstr>The four-lepton “golden” channel</vt:lpstr>
      <vt:lpstr>The four-lepton “golden” channel</vt:lpstr>
      <vt:lpstr>The four-lepton “golden” channel</vt:lpstr>
      <vt:lpstr>Four-lepton background</vt:lpstr>
      <vt:lpstr>Four-lepton background</vt:lpstr>
      <vt:lpstr>Four-lepton background</vt:lpstr>
      <vt:lpstr>The CMS detector</vt:lpstr>
      <vt:lpstr>The CMS detector</vt:lpstr>
      <vt:lpstr>The CMS detector</vt:lpstr>
      <vt:lpstr>The CMS detector</vt:lpstr>
      <vt:lpstr>The CMS detector</vt:lpstr>
      <vt:lpstr>The CMS detector</vt:lpstr>
      <vt:lpstr>The CMS detector</vt:lpstr>
      <vt:lpstr>The CMS detector</vt:lpstr>
      <vt:lpstr>The CMS detector</vt:lpstr>
      <vt:lpstr>Experimental data</vt:lpstr>
      <vt:lpstr>Experimental data</vt:lpstr>
      <vt:lpstr>Experimental data</vt:lpstr>
      <vt:lpstr>Experimental data</vt:lpstr>
      <vt:lpstr>Experimental data</vt:lpstr>
      <vt:lpstr>Experimental data</vt:lpstr>
      <vt:lpstr>Kinematics cuts</vt:lpstr>
      <vt:lpstr>Kinematics cuts</vt:lpstr>
      <vt:lpstr>Kinematics cuts</vt:lpstr>
      <vt:lpstr>Kinematics cuts</vt:lpstr>
      <vt:lpstr>Kinematics cuts</vt:lpstr>
      <vt:lpstr>Kinematics cuts</vt:lpstr>
      <vt:lpstr>Machine learning cut</vt:lpstr>
      <vt:lpstr>Machine learning cut</vt:lpstr>
      <vt:lpstr>Machine learning cut</vt:lpstr>
      <vt:lpstr>Machine learning cut</vt:lpstr>
      <vt:lpstr>Machine learning cut</vt:lpstr>
      <vt:lpstr>Unblind</vt:lpstr>
      <vt:lpstr>Unblind</vt:lpstr>
      <vt:lpstr>Unblind</vt:lpstr>
      <vt:lpstr>Unblind</vt:lpstr>
      <vt:lpstr>p-value</vt:lpstr>
      <vt:lpstr>p-value</vt:lpstr>
      <vt:lpstr>p-value</vt:lpstr>
      <vt:lpstr>Bootstrapping</vt:lpstr>
      <vt:lpstr>Bootstrapping</vt:lpstr>
      <vt:lpstr>Bootstrapping</vt:lpstr>
      <vt:lpstr>Bootstrapping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Vinh Quang Tran</dc:creator>
  <cp:keywords/>
  <dc:description/>
  <cp:lastModifiedBy>Vinh Quang Tran</cp:lastModifiedBy>
  <cp:revision>12</cp:revision>
  <dcterms:created xsi:type="dcterms:W3CDTF">2025-04-05T20:53:36Z</dcterms:created>
  <dcterms:modified xsi:type="dcterms:W3CDTF">2025-04-21T01:16:53Z</dcterms:modified>
  <cp:category/>
</cp:coreProperties>
</file>