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09aEQaT8uVoJpeChPhMnDyugq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56880C-2A74-4724-8796-48B026328171}">
  <a:tblStyle styleId="{9D56880C-2A74-4724-8796-48B02632817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14dc4d25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14dc4d25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414dc4d25e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14dc4d25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14dc4d25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414dc4d25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14dc4d25e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14dc4d25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414dc4d25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1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16" name="Google Shape;16;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4"/>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511295" y="224917"/>
            <a:ext cx="5397627"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5"/>
          <p:cNvSpPr txBox="1"/>
          <p:nvPr>
            <p:ph idx="1" type="body"/>
          </p:nvPr>
        </p:nvSpPr>
        <p:spPr>
          <a:xfrm>
            <a:off x="3524251" y="1011238"/>
            <a:ext cx="5384672" cy="55292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1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414dc4d25e_0_16"/>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
        <p:nvSpPr>
          <p:cNvPr id="95" name="Google Shape;95;g2414dc4d25e_0_16"/>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vi-VN"/>
              <a:t>Usecase</a:t>
            </a:r>
            <a:endParaRPr/>
          </a:p>
          <a:p>
            <a:pPr indent="0" lvl="0" marL="0" rtl="0" algn="l">
              <a:spcBef>
                <a:spcPts val="0"/>
              </a:spcBef>
              <a:spcAft>
                <a:spcPts val="0"/>
              </a:spcAft>
              <a:buNone/>
            </a:pPr>
            <a:r>
              <a:t/>
            </a:r>
            <a:endParaRPr/>
          </a:p>
        </p:txBody>
      </p:sp>
      <p:sp>
        <p:nvSpPr>
          <p:cNvPr id="96" name="Google Shape;96;g2414dc4d25e_0_16"/>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97" name="Google Shape;97;g2414dc4d25e_0_16"/>
          <p:cNvPicPr preferRelativeResize="0"/>
          <p:nvPr/>
        </p:nvPicPr>
        <p:blipFill>
          <a:blip r:embed="rId3">
            <a:alphaModFix/>
          </a:blip>
          <a:stretch>
            <a:fillRect/>
          </a:stretch>
        </p:blipFill>
        <p:spPr>
          <a:xfrm>
            <a:off x="2314559" y="1211875"/>
            <a:ext cx="4268075" cy="480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414dc4d25e_0_0"/>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
        <p:nvSpPr>
          <p:cNvPr id="104" name="Google Shape;104;g2414dc4d25e_0_0"/>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vi-VN"/>
              <a:t>Cơ sở dữ liệu</a:t>
            </a:r>
            <a:endParaRPr/>
          </a:p>
        </p:txBody>
      </p:sp>
      <p:sp>
        <p:nvSpPr>
          <p:cNvPr id="105" name="Google Shape;105;g2414dc4d25e_0_0"/>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06" name="Google Shape;106;g2414dc4d25e_0_0"/>
          <p:cNvPicPr preferRelativeResize="0"/>
          <p:nvPr/>
        </p:nvPicPr>
        <p:blipFill>
          <a:blip r:embed="rId3">
            <a:alphaModFix/>
          </a:blip>
          <a:stretch>
            <a:fillRect/>
          </a:stretch>
        </p:blipFill>
        <p:spPr>
          <a:xfrm>
            <a:off x="175" y="1285959"/>
            <a:ext cx="9143999" cy="42860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14dc4d25e_0_8"/>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vi-VN"/>
              <a:t>‹#›</a:t>
            </a:fld>
            <a:endParaRPr/>
          </a:p>
        </p:txBody>
      </p:sp>
      <p:sp>
        <p:nvSpPr>
          <p:cNvPr id="113" name="Google Shape;113;g2414dc4d25e_0_8"/>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vi-VN"/>
              <a:t>Cơ sở dữ liệu chi tiết</a:t>
            </a:r>
            <a:endParaRPr/>
          </a:p>
        </p:txBody>
      </p:sp>
      <p:sp>
        <p:nvSpPr>
          <p:cNvPr id="114" name="Google Shape;114;g2414dc4d25e_0_8"/>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15" name="Google Shape;115;g2414dc4d25e_0_8"/>
          <p:cNvPicPr preferRelativeResize="0"/>
          <p:nvPr/>
        </p:nvPicPr>
        <p:blipFill>
          <a:blip r:embed="rId3">
            <a:alphaModFix/>
          </a:blip>
          <a:stretch>
            <a:fillRect/>
          </a:stretch>
        </p:blipFill>
        <p:spPr>
          <a:xfrm>
            <a:off x="0" y="1290934"/>
            <a:ext cx="9144000" cy="4276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21" name="Google Shape;121;p10"/>
          <p:cNvSpPr txBox="1"/>
          <p:nvPr/>
        </p:nvSpPr>
        <p:spPr>
          <a:xfrm>
            <a:off x="3728607" y="2465809"/>
            <a:ext cx="5057174" cy="81401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4800"/>
              <a:buFont typeface="Lato"/>
              <a:buNone/>
            </a:pPr>
            <a:r>
              <a:rPr b="1" lang="vi-VN" sz="4800">
                <a:solidFill>
                  <a:srgbClr val="C00000"/>
                </a:solidFill>
                <a:latin typeface="Lato"/>
                <a:ea typeface="Lato"/>
                <a:cs typeface="Lato"/>
                <a:sym typeface="Lato"/>
              </a:rPr>
              <a:t>THANK YOU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pic>
        <p:nvPicPr>
          <p:cNvPr descr="Text&#10;&#10;Description automatically generated" id="36" name="Google Shape;36;p2"/>
          <p:cNvPicPr preferRelativeResize="0"/>
          <p:nvPr/>
        </p:nvPicPr>
        <p:blipFill rotWithShape="1">
          <a:blip r:embed="rId3">
            <a:alphaModFix/>
          </a:blip>
          <a:srcRect b="0" l="0" r="0" t="0"/>
          <a:stretch/>
        </p:blipFill>
        <p:spPr>
          <a:xfrm>
            <a:off x="413012" y="317038"/>
            <a:ext cx="2576374" cy="936215"/>
          </a:xfrm>
          <a:prstGeom prst="rect">
            <a:avLst/>
          </a:prstGeom>
          <a:noFill/>
          <a:ln>
            <a:noFill/>
          </a:ln>
        </p:spPr>
      </p:pic>
      <p:sp>
        <p:nvSpPr>
          <p:cNvPr id="37" name="Google Shape;37;p2"/>
          <p:cNvSpPr txBox="1"/>
          <p:nvPr/>
        </p:nvSpPr>
        <p:spPr>
          <a:xfrm>
            <a:off x="900759" y="2049917"/>
            <a:ext cx="7342482" cy="84879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5400"/>
              <a:buFont typeface="Lato"/>
              <a:buNone/>
            </a:pPr>
            <a:r>
              <a:rPr b="1" i="0" lang="vi-VN" sz="5400" u="none" cap="none" strike="noStrike">
                <a:solidFill>
                  <a:srgbClr val="C00000"/>
                </a:solidFill>
                <a:latin typeface="Lato"/>
                <a:ea typeface="Lato"/>
                <a:cs typeface="Lato"/>
                <a:sym typeface="Lato"/>
              </a:rPr>
              <a:t>Xây dựng trang Web về đặt phòng</a:t>
            </a:r>
            <a:endParaRPr/>
          </a:p>
          <a:p>
            <a:pPr indent="0" lvl="0" marL="0" marR="0" rtl="0" algn="ctr">
              <a:lnSpc>
                <a:spcPct val="90000"/>
              </a:lnSpc>
              <a:spcBef>
                <a:spcPts val="0"/>
              </a:spcBef>
              <a:spcAft>
                <a:spcPts val="0"/>
              </a:spcAft>
              <a:buClr>
                <a:srgbClr val="C00000"/>
              </a:buClr>
              <a:buSzPts val="5400"/>
              <a:buFont typeface="Lato"/>
              <a:buNone/>
            </a:pPr>
            <a:r>
              <a:t/>
            </a:r>
            <a:endParaRPr b="1" i="0" sz="5400" u="none" cap="none" strike="noStrike">
              <a:solidFill>
                <a:srgbClr val="C00000"/>
              </a:solidFill>
              <a:latin typeface="Lato"/>
              <a:ea typeface="Lato"/>
              <a:cs typeface="Lato"/>
              <a:sym typeface="Lato"/>
            </a:endParaRPr>
          </a:p>
        </p:txBody>
      </p:sp>
      <p:sp>
        <p:nvSpPr>
          <p:cNvPr id="38" name="Google Shape;38;p2"/>
          <p:cNvSpPr txBox="1"/>
          <p:nvPr/>
        </p:nvSpPr>
        <p:spPr>
          <a:xfrm>
            <a:off x="0" y="4351178"/>
            <a:ext cx="7342482" cy="8487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000"/>
              <a:buFont typeface="Lato"/>
              <a:buNone/>
            </a:pPr>
            <a:r>
              <a:t/>
            </a:r>
            <a:endParaRPr b="0" i="0" sz="20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000"/>
              <a:buFont typeface="Lato"/>
              <a:buNone/>
            </a:pPr>
            <a:r>
              <a:t/>
            </a:r>
            <a:endParaRPr b="0" i="0" sz="2000" u="none" cap="none" strike="noStrike">
              <a:solidFill>
                <a:srgbClr val="C00000"/>
              </a:solidFill>
              <a:latin typeface="Lato"/>
              <a:ea typeface="Lato"/>
              <a:cs typeface="Lato"/>
              <a:sym typeface="Lato"/>
            </a:endParaRPr>
          </a:p>
        </p:txBody>
      </p:sp>
      <p:sp>
        <p:nvSpPr>
          <p:cNvPr id="39" name="Google Shape;39;p2"/>
          <p:cNvSpPr txBox="1"/>
          <p:nvPr/>
        </p:nvSpPr>
        <p:spPr>
          <a:xfrm>
            <a:off x="0" y="4575519"/>
            <a:ext cx="4870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2000" u="none" cap="none" strike="noStrike">
                <a:solidFill>
                  <a:srgbClr val="2E75B5"/>
                </a:solidFill>
                <a:latin typeface="Calibri"/>
                <a:ea typeface="Calibri"/>
                <a:cs typeface="Calibri"/>
                <a:sym typeface="Calibri"/>
              </a:rPr>
              <a:t>Nhóm 45</a:t>
            </a:r>
            <a:endParaRPr/>
          </a:p>
          <a:p>
            <a:pPr indent="0" lvl="0" marL="0" marR="0" rtl="0" algn="l">
              <a:spcBef>
                <a:spcPts val="0"/>
              </a:spcBef>
              <a:spcAft>
                <a:spcPts val="0"/>
              </a:spcAft>
              <a:buNone/>
            </a:pPr>
            <a:r>
              <a:rPr b="0" lang="vi-VN" sz="2000">
                <a:solidFill>
                  <a:srgbClr val="2E75B5"/>
                </a:solidFill>
                <a:latin typeface="Calibri"/>
                <a:ea typeface="Calibri"/>
                <a:cs typeface="Calibri"/>
                <a:sym typeface="Calibri"/>
              </a:rPr>
              <a:t>Gv hướng dẫn: </a:t>
            </a:r>
            <a:r>
              <a:rPr lang="vi-VN" sz="2000">
                <a:solidFill>
                  <a:srgbClr val="2E75B5"/>
                </a:solidFill>
                <a:latin typeface="Calibri"/>
                <a:ea typeface="Calibri"/>
                <a:cs typeface="Calibri"/>
                <a:sym typeface="Calibri"/>
              </a:rPr>
              <a:t>Đỗ</a:t>
            </a:r>
            <a:r>
              <a:rPr b="0" lang="vi-VN" sz="2000">
                <a:solidFill>
                  <a:srgbClr val="2E75B5"/>
                </a:solidFill>
                <a:latin typeface="Calibri"/>
                <a:ea typeface="Calibri"/>
                <a:cs typeface="Calibri"/>
                <a:sym typeface="Calibri"/>
              </a:rPr>
              <a:t> Bá Lâm </a:t>
            </a:r>
            <a:endParaRPr b="0" sz="2000">
              <a:solidFill>
                <a:srgbClr val="2E75B5"/>
              </a:solidFill>
              <a:latin typeface="Calibri"/>
              <a:ea typeface="Calibri"/>
              <a:cs typeface="Calibri"/>
              <a:sym typeface="Calibri"/>
            </a:endParaRPr>
          </a:p>
          <a:p>
            <a:pPr indent="0" lvl="0" marL="1371600" marR="0" rtl="0" algn="l">
              <a:spcBef>
                <a:spcPts val="0"/>
              </a:spcBef>
              <a:spcAft>
                <a:spcPts val="0"/>
              </a:spcAft>
              <a:buNone/>
            </a:pPr>
            <a:r>
              <a:rPr lang="vi-VN" sz="2000">
                <a:solidFill>
                  <a:srgbClr val="2E75B5"/>
                </a:solidFill>
                <a:latin typeface="Calibri"/>
                <a:ea typeface="Calibri"/>
                <a:cs typeface="Calibri"/>
                <a:sym typeface="Calibri"/>
              </a:rPr>
              <a:t>    Đào Thành Chung</a:t>
            </a:r>
            <a:endParaRPr b="0" sz="2000">
              <a:solidFill>
                <a:srgbClr val="2E75B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45" name="Google Shape;45;p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Các phần chính</a:t>
            </a:r>
            <a:endParaRPr/>
          </a:p>
        </p:txBody>
      </p:sp>
      <p:sp>
        <p:nvSpPr>
          <p:cNvPr id="46" name="Google Shape;46;p3"/>
          <p:cNvSpPr txBox="1"/>
          <p:nvPr>
            <p:ph idx="1" type="body"/>
          </p:nvPr>
        </p:nvSpPr>
        <p:spPr>
          <a:xfrm>
            <a:off x="999743" y="1170432"/>
            <a:ext cx="7909433" cy="497420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800"/>
              <a:buChar char="•"/>
            </a:pPr>
            <a:r>
              <a:rPr lang="vi-VN">
                <a:latin typeface="Times New Roman"/>
                <a:ea typeface="Times New Roman"/>
                <a:cs typeface="Times New Roman"/>
                <a:sym typeface="Times New Roman"/>
              </a:rPr>
              <a:t>Giới thiệu và mô tả bài toán</a:t>
            </a:r>
            <a:endParaRPr>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800"/>
              <a:buChar char="•"/>
            </a:pPr>
            <a:r>
              <a:rPr lang="vi-VN">
                <a:latin typeface="Times New Roman"/>
                <a:ea typeface="Times New Roman"/>
                <a:cs typeface="Times New Roman"/>
                <a:sym typeface="Times New Roman"/>
              </a:rPr>
              <a:t>Danh sách chức năng phát triển</a:t>
            </a:r>
            <a:endParaRPr/>
          </a:p>
          <a:p>
            <a:pPr indent="-228600" lvl="0" marL="228600" rtl="0" algn="l">
              <a:lnSpc>
                <a:spcPct val="150000"/>
              </a:lnSpc>
              <a:spcBef>
                <a:spcPts val="1000"/>
              </a:spcBef>
              <a:spcAft>
                <a:spcPts val="0"/>
              </a:spcAft>
              <a:buClr>
                <a:schemeClr val="dk1"/>
              </a:buClr>
              <a:buSzPts val="2800"/>
              <a:buChar char="•"/>
            </a:pPr>
            <a:r>
              <a:rPr lang="vi-VN">
                <a:latin typeface="Times New Roman"/>
                <a:ea typeface="Times New Roman"/>
                <a:cs typeface="Times New Roman"/>
                <a:sym typeface="Times New Roman"/>
              </a:rPr>
              <a:t>Công nghệ sử dụng</a:t>
            </a:r>
            <a:endParaRPr/>
          </a:p>
          <a:p>
            <a:pPr indent="-228600" lvl="0" marL="228600" rtl="0" algn="l">
              <a:lnSpc>
                <a:spcPct val="150000"/>
              </a:lnSpc>
              <a:spcBef>
                <a:spcPts val="1000"/>
              </a:spcBef>
              <a:spcAft>
                <a:spcPts val="0"/>
              </a:spcAft>
              <a:buClr>
                <a:schemeClr val="dk1"/>
              </a:buClr>
              <a:buSzPts val="2800"/>
              <a:buChar char="•"/>
            </a:pPr>
            <a:r>
              <a:rPr lang="vi-VN">
                <a:latin typeface="Times New Roman"/>
                <a:ea typeface="Times New Roman"/>
                <a:cs typeface="Times New Roman"/>
                <a:sym typeface="Times New Roman"/>
              </a:rPr>
              <a:t>Phân công công việc</a:t>
            </a:r>
            <a:endParaRPr/>
          </a:p>
          <a:p>
            <a:pPr indent="-228600" lvl="0" marL="228600" rtl="0" algn="l">
              <a:lnSpc>
                <a:spcPct val="150000"/>
              </a:lnSpc>
              <a:spcBef>
                <a:spcPts val="1000"/>
              </a:spcBef>
              <a:spcAft>
                <a:spcPts val="0"/>
              </a:spcAft>
              <a:buClr>
                <a:schemeClr val="dk1"/>
              </a:buClr>
              <a:buSzPts val="2800"/>
              <a:buChar char="•"/>
            </a:pPr>
            <a:r>
              <a:rPr lang="vi-VN">
                <a:latin typeface="Times New Roman"/>
                <a:ea typeface="Times New Roman"/>
                <a:cs typeface="Times New Roman"/>
                <a:sym typeface="Times New Roman"/>
              </a:rPr>
              <a:t>Kết quả và khó khăn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4"/>
          <p:cNvSpPr txBox="1"/>
          <p:nvPr>
            <p:ph type="title"/>
          </p:nvPr>
        </p:nvSpPr>
        <p:spPr>
          <a:xfrm>
            <a:off x="3511295" y="224917"/>
            <a:ext cx="5397627"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vi-VN">
                <a:latin typeface="Times New Roman"/>
                <a:ea typeface="Times New Roman"/>
                <a:cs typeface="Times New Roman"/>
                <a:sym typeface="Times New Roman"/>
              </a:rPr>
              <a:t>Giới thiệu và mô tả bài toán</a:t>
            </a:r>
            <a:endParaRPr>
              <a:latin typeface="Times New Roman"/>
              <a:ea typeface="Times New Roman"/>
              <a:cs typeface="Times New Roman"/>
              <a:sym typeface="Times New Roman"/>
            </a:endParaRPr>
          </a:p>
        </p:txBody>
      </p:sp>
      <p:sp>
        <p:nvSpPr>
          <p:cNvPr id="52" name="Google Shape;52;p4"/>
          <p:cNvSpPr txBox="1"/>
          <p:nvPr>
            <p:ph idx="1" type="body"/>
          </p:nvPr>
        </p:nvSpPr>
        <p:spPr>
          <a:xfrm>
            <a:off x="3524251" y="1011238"/>
            <a:ext cx="5384672" cy="552926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rPr b="1" lang="vi-VN" sz="2000">
                <a:latin typeface="Calibri"/>
                <a:ea typeface="Calibri"/>
                <a:cs typeface="Calibri"/>
                <a:sym typeface="Calibri"/>
              </a:rPr>
              <a:t>*Lí do chọn đề tài: </a:t>
            </a:r>
            <a:endParaRPr/>
          </a:p>
          <a:p>
            <a:pPr indent="-228600" lvl="0" marL="228600" rtl="0" algn="l">
              <a:lnSpc>
                <a:spcPct val="150000"/>
              </a:lnSpc>
              <a:spcBef>
                <a:spcPts val="1000"/>
              </a:spcBef>
              <a:spcAft>
                <a:spcPts val="0"/>
              </a:spcAft>
              <a:buClr>
                <a:schemeClr val="dk1"/>
              </a:buClr>
              <a:buSzPts val="2000"/>
              <a:buFont typeface="Noto Sans Symbols"/>
              <a:buChar char="−"/>
            </a:pPr>
            <a:r>
              <a:rPr lang="vi-VN" sz="2000">
                <a:latin typeface="Calibri"/>
                <a:ea typeface="Calibri"/>
                <a:cs typeface="Calibri"/>
                <a:sym typeface="Calibri"/>
              </a:rPr>
              <a:t>Nhu cầu du lịch ngày càng phát triển thì nhu cầu tìm những khách sạn có phòng nghỉ chất lượng và dịch vụ tốt để nghỉ ngơi thư giãn ngày càng phổ biến. </a:t>
            </a:r>
            <a:endParaRPr/>
          </a:p>
          <a:p>
            <a:pPr indent="-228600" lvl="0" marL="228600" rtl="0" algn="l">
              <a:lnSpc>
                <a:spcPct val="150000"/>
              </a:lnSpc>
              <a:spcBef>
                <a:spcPts val="1000"/>
              </a:spcBef>
              <a:spcAft>
                <a:spcPts val="0"/>
              </a:spcAft>
              <a:buClr>
                <a:schemeClr val="dk1"/>
              </a:buClr>
              <a:buSzPts val="2000"/>
              <a:buFont typeface="Noto Sans Symbols"/>
              <a:buChar char="−"/>
            </a:pPr>
            <a:r>
              <a:rPr lang="vi-VN" sz="2000">
                <a:latin typeface="Calibri"/>
                <a:ea typeface="Calibri"/>
                <a:cs typeface="Calibri"/>
                <a:sym typeface="Calibri"/>
              </a:rPr>
              <a:t>Bằng cách truy cập vào các website tìm kiếm thông tin phòng tại khách sạn giúp khách hàng chọn được phòng theo ý thích của mình với các ưu đãi tốt nhất.</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b="1" sz="2000">
              <a:latin typeface="Calibri"/>
              <a:ea typeface="Calibri"/>
              <a:cs typeface="Calibri"/>
              <a:sym typeface="Calibri"/>
            </a:endParaRPr>
          </a:p>
        </p:txBody>
      </p:sp>
      <p:sp>
        <p:nvSpPr>
          <p:cNvPr id="53" name="Google Shape;53;p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59" name="Google Shape;59;p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Times New Roman"/>
              <a:buNone/>
            </a:pPr>
            <a:r>
              <a:rPr lang="vi-VN" sz="3200">
                <a:latin typeface="Times New Roman"/>
                <a:ea typeface="Times New Roman"/>
                <a:cs typeface="Times New Roman"/>
                <a:sym typeface="Times New Roman"/>
              </a:rPr>
              <a:t>Danh sách các chức năng phát triển chính</a:t>
            </a:r>
            <a:endParaRPr sz="3200">
              <a:latin typeface="Times New Roman"/>
              <a:ea typeface="Times New Roman"/>
              <a:cs typeface="Times New Roman"/>
              <a:sym typeface="Times New Roman"/>
            </a:endParaRPr>
          </a:p>
        </p:txBody>
      </p:sp>
      <p:sp>
        <p:nvSpPr>
          <p:cNvPr id="60" name="Google Shape;60;p5"/>
          <p:cNvSpPr txBox="1"/>
          <p:nvPr>
            <p:ph idx="1" type="body"/>
          </p:nvPr>
        </p:nvSpPr>
        <p:spPr>
          <a:xfrm>
            <a:off x="219217" y="1268733"/>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vi-VN" sz="2400">
                <a:latin typeface="Calibri"/>
                <a:ea typeface="Calibri"/>
                <a:cs typeface="Calibri"/>
                <a:sym typeface="Calibri"/>
              </a:rPr>
              <a:t>Về giao diện</a:t>
            </a:r>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Giới thiệu về website</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Thông tin khách sạn, phòng, giá phòng, khuyến mại tương ứng</a:t>
            </a:r>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Hệ thống tìm kiếm, lọc thông tin phòng</a:t>
            </a:r>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Hệ thống đặt phòng trực tuyến và thanh toán</a:t>
            </a:r>
            <a:endParaRPr/>
          </a:p>
          <a:p>
            <a:pPr indent="0" lvl="0" marL="0" rtl="0" algn="just">
              <a:lnSpc>
                <a:spcPct val="90000"/>
              </a:lnSpc>
              <a:spcBef>
                <a:spcPts val="1000"/>
              </a:spcBef>
              <a:spcAft>
                <a:spcPts val="0"/>
              </a:spcAft>
              <a:buClr>
                <a:srgbClr val="333333"/>
              </a:buClr>
              <a:buSzPts val="2400"/>
              <a:buNone/>
            </a:pPr>
            <a:r>
              <a:rPr b="0" i="0" lang="vi-VN" sz="2400">
                <a:solidFill>
                  <a:srgbClr val="333333"/>
                </a:solidFill>
                <a:latin typeface="Calibri"/>
                <a:ea typeface="Calibri"/>
                <a:cs typeface="Calibri"/>
                <a:sym typeface="Calibri"/>
              </a:rPr>
              <a:t>- Hỏi, đáp các câu hỏi thường gặp</a:t>
            </a:r>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Cộng tác của nhà cung cấp</a:t>
            </a:r>
            <a:endParaRPr/>
          </a:p>
          <a:p>
            <a:pPr indent="-76200" lvl="0" marL="228600" rtl="0" algn="l">
              <a:lnSpc>
                <a:spcPct val="90000"/>
              </a:lnSpc>
              <a:spcBef>
                <a:spcPts val="1000"/>
              </a:spcBef>
              <a:spcAft>
                <a:spcPts val="0"/>
              </a:spcAft>
              <a:buClr>
                <a:schemeClr val="dk1"/>
              </a:buClr>
              <a:buSzPts val="2400"/>
              <a:buFont typeface="Lato"/>
              <a:buNone/>
            </a:pPr>
            <a:r>
              <a:t/>
            </a:r>
            <a:endParaRPr sz="2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66" name="Google Shape;66;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Times New Roman"/>
              <a:buNone/>
            </a:pPr>
            <a:r>
              <a:rPr lang="vi-VN" sz="3200">
                <a:latin typeface="Times New Roman"/>
                <a:ea typeface="Times New Roman"/>
                <a:cs typeface="Times New Roman"/>
                <a:sym typeface="Times New Roman"/>
              </a:rPr>
              <a:t>Danh sách các chức năng phát triển chính</a:t>
            </a:r>
            <a:endParaRPr sz="3200">
              <a:latin typeface="Times New Roman"/>
              <a:ea typeface="Times New Roman"/>
              <a:cs typeface="Times New Roman"/>
              <a:sym typeface="Times New Roman"/>
            </a:endParaRPr>
          </a:p>
        </p:txBody>
      </p:sp>
      <p:sp>
        <p:nvSpPr>
          <p:cNvPr id="67" name="Google Shape;67;p6"/>
          <p:cNvSpPr txBox="1"/>
          <p:nvPr>
            <p:ph idx="1" type="body"/>
          </p:nvPr>
        </p:nvSpPr>
        <p:spPr>
          <a:xfrm>
            <a:off x="219217" y="1268733"/>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vi-VN" sz="2400">
                <a:latin typeface="Calibri"/>
                <a:ea typeface="Calibri"/>
                <a:cs typeface="Calibri"/>
                <a:sym typeface="Calibri"/>
              </a:rPr>
              <a:t>Về quản trị</a:t>
            </a:r>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Cài đặt thông tin về phòng, khách sạn</a:t>
            </a:r>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Các chương trình sale off, voucher</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Calibri"/>
              <a:buChar char="-"/>
            </a:pPr>
            <a:r>
              <a:rPr lang="vi-VN" sz="2400">
                <a:latin typeface="Calibri"/>
                <a:ea typeface="Calibri"/>
                <a:cs typeface="Calibri"/>
                <a:sym typeface="Calibri"/>
              </a:rPr>
              <a:t>Thống kê</a:t>
            </a:r>
            <a:endParaRPr/>
          </a:p>
          <a:p>
            <a:pPr indent="-76200" lvl="0" marL="228600" rtl="0" algn="l">
              <a:lnSpc>
                <a:spcPct val="90000"/>
              </a:lnSpc>
              <a:spcBef>
                <a:spcPts val="1000"/>
              </a:spcBef>
              <a:spcAft>
                <a:spcPts val="0"/>
              </a:spcAft>
              <a:buClr>
                <a:schemeClr val="dk1"/>
              </a:buClr>
              <a:buSzPts val="2400"/>
              <a:buFont typeface="Lato"/>
              <a:buNone/>
            </a:pPr>
            <a:r>
              <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73" name="Google Shape;73;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Times New Roman"/>
              <a:buNone/>
            </a:pPr>
            <a:r>
              <a:rPr lang="vi-VN" sz="3200">
                <a:latin typeface="Times New Roman"/>
                <a:ea typeface="Times New Roman"/>
                <a:cs typeface="Times New Roman"/>
                <a:sym typeface="Times New Roman"/>
              </a:rPr>
              <a:t>Công nghệ sử dụng</a:t>
            </a:r>
            <a:endParaRPr/>
          </a:p>
        </p:txBody>
      </p:sp>
      <p:sp>
        <p:nvSpPr>
          <p:cNvPr id="74" name="Google Shape;74;p7"/>
          <p:cNvSpPr txBox="1"/>
          <p:nvPr>
            <p:ph idx="1" type="body"/>
          </p:nvPr>
        </p:nvSpPr>
        <p:spPr>
          <a:xfrm>
            <a:off x="469900" y="987551"/>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800"/>
              <a:buFont typeface="Calibri"/>
              <a:buChar char="-"/>
            </a:pPr>
            <a:r>
              <a:rPr lang="vi-VN">
                <a:latin typeface="Calibri"/>
                <a:ea typeface="Calibri"/>
                <a:cs typeface="Calibri"/>
                <a:sym typeface="Calibri"/>
              </a:rPr>
              <a:t>Công nghệ sử dụng: React và NodeJS </a:t>
            </a:r>
            <a:endParaRPr/>
          </a:p>
          <a:p>
            <a:pPr indent="-228600" lvl="0" marL="228600" rtl="0" algn="l">
              <a:lnSpc>
                <a:spcPct val="150000"/>
              </a:lnSpc>
              <a:spcBef>
                <a:spcPts val="1000"/>
              </a:spcBef>
              <a:spcAft>
                <a:spcPts val="0"/>
              </a:spcAft>
              <a:buClr>
                <a:schemeClr val="dk1"/>
              </a:buClr>
              <a:buSzPts val="2800"/>
              <a:buFont typeface="Calibri"/>
              <a:buChar char="-"/>
            </a:pPr>
            <a:r>
              <a:rPr lang="vi-VN">
                <a:latin typeface="Calibri"/>
                <a:ea typeface="Calibri"/>
                <a:cs typeface="Calibri"/>
                <a:sym typeface="Calibri"/>
              </a:rPr>
              <a:t>Môi trường lập trình: VS Code</a:t>
            </a:r>
            <a:endParaRPr>
              <a:latin typeface="Calibri"/>
              <a:ea typeface="Calibri"/>
              <a:cs typeface="Calibri"/>
              <a:sym typeface="Calibri"/>
            </a:endParaRPr>
          </a:p>
          <a:p>
            <a:pPr indent="-228600" lvl="0" marL="228600" rtl="0" algn="l">
              <a:lnSpc>
                <a:spcPct val="150000"/>
              </a:lnSpc>
              <a:spcBef>
                <a:spcPts val="1000"/>
              </a:spcBef>
              <a:spcAft>
                <a:spcPts val="0"/>
              </a:spcAft>
              <a:buClr>
                <a:schemeClr val="dk1"/>
              </a:buClr>
              <a:buSzPts val="2800"/>
              <a:buFont typeface="Calibri"/>
              <a:buChar char="-"/>
            </a:pPr>
            <a:r>
              <a:rPr lang="vi-VN">
                <a:latin typeface="Calibri"/>
                <a:ea typeface="Calibri"/>
                <a:cs typeface="Calibri"/>
                <a:sym typeface="Calibri"/>
              </a:rPr>
              <a:t>QL Database: MySQL</a:t>
            </a:r>
            <a:endParaRPr>
              <a:latin typeface="Calibri"/>
              <a:ea typeface="Calibri"/>
              <a:cs typeface="Calibri"/>
              <a:sym typeface="Calibri"/>
            </a:endParaRPr>
          </a:p>
          <a:p>
            <a:pPr indent="-228600" lvl="0" marL="228600" rtl="0" algn="l">
              <a:lnSpc>
                <a:spcPct val="150000"/>
              </a:lnSpc>
              <a:spcBef>
                <a:spcPts val="1000"/>
              </a:spcBef>
              <a:spcAft>
                <a:spcPts val="0"/>
              </a:spcAft>
              <a:buSzPts val="2800"/>
              <a:buFont typeface="Calibri"/>
              <a:buChar char="-"/>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80" name="Google Shape;80;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Phân công công việc</a:t>
            </a:r>
            <a:endParaRPr/>
          </a:p>
        </p:txBody>
      </p:sp>
      <p:graphicFrame>
        <p:nvGraphicFramePr>
          <p:cNvPr id="81" name="Google Shape;81;p8"/>
          <p:cNvGraphicFramePr/>
          <p:nvPr/>
        </p:nvGraphicFramePr>
        <p:xfrm>
          <a:off x="234950" y="1900782"/>
          <a:ext cx="3000000" cy="3000000"/>
        </p:xfrm>
        <a:graphic>
          <a:graphicData uri="http://schemas.openxmlformats.org/drawingml/2006/table">
            <a:tbl>
              <a:tblPr bandRow="1" firstRow="1">
                <a:noFill/>
                <a:tableStyleId>{9D56880C-2A74-4724-8796-48B026328171}</a:tableStyleId>
              </a:tblPr>
              <a:tblGrid>
                <a:gridCol w="1734825"/>
                <a:gridCol w="1734825"/>
                <a:gridCol w="1734825"/>
                <a:gridCol w="1734825"/>
                <a:gridCol w="1734825"/>
              </a:tblGrid>
              <a:tr h="621675">
                <a:tc>
                  <a:txBody>
                    <a:bodyPr/>
                    <a:lstStyle/>
                    <a:p>
                      <a:pPr indent="0" lvl="0" marL="0" marR="0" rtl="0" algn="l">
                        <a:spcBef>
                          <a:spcPts val="0"/>
                        </a:spcBef>
                        <a:spcAft>
                          <a:spcPts val="0"/>
                        </a:spcAft>
                        <a:buNone/>
                      </a:pPr>
                      <a:r>
                        <a:t/>
                      </a:r>
                      <a:endParaRPr sz="1800"/>
                    </a:p>
                  </a:txBody>
                  <a:tcPr marT="45725" marB="45725" marR="91450" marL="91450" anchor="ctr"/>
                </a:tc>
                <a:tc>
                  <a:txBody>
                    <a:bodyPr/>
                    <a:lstStyle/>
                    <a:p>
                      <a:pPr indent="0" lvl="0" marL="0" marR="0" rtl="0" algn="l">
                        <a:spcBef>
                          <a:spcPts val="0"/>
                        </a:spcBef>
                        <a:spcAft>
                          <a:spcPts val="0"/>
                        </a:spcAft>
                        <a:buNone/>
                      </a:pPr>
                      <a:r>
                        <a:rPr lang="vi-VN" sz="1800"/>
                        <a:t>Ngọc Văn</a:t>
                      </a:r>
                      <a:endParaRPr sz="1800"/>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lang="vi-VN" sz="1800"/>
                        <a:t>Hồng Vân</a:t>
                      </a:r>
                      <a:endParaRPr sz="1800"/>
                    </a:p>
                  </a:txBody>
                  <a:tcPr marT="45725" marB="45725" marR="91450" marL="91450" anchor="ctr"/>
                </a:tc>
                <a:tc>
                  <a:txBody>
                    <a:bodyPr/>
                    <a:lstStyle/>
                    <a:p>
                      <a:pPr indent="0" lvl="0" marL="0" marR="0" rtl="0" algn="l">
                        <a:spcBef>
                          <a:spcPts val="0"/>
                        </a:spcBef>
                        <a:spcAft>
                          <a:spcPts val="0"/>
                        </a:spcAft>
                        <a:buNone/>
                      </a:pPr>
                      <a:r>
                        <a:rPr lang="vi-VN" sz="1800"/>
                        <a:t>Hải Văn</a:t>
                      </a:r>
                      <a:endParaRPr sz="1800"/>
                    </a:p>
                  </a:txBody>
                  <a:tcPr marT="45725" marB="45725" marR="91450" marL="91450" anchor="ctr"/>
                </a:tc>
                <a:tc>
                  <a:txBody>
                    <a:bodyPr/>
                    <a:lstStyle/>
                    <a:p>
                      <a:pPr indent="0" lvl="0" marL="0" marR="0" rtl="0" algn="l">
                        <a:spcBef>
                          <a:spcPts val="0"/>
                        </a:spcBef>
                        <a:spcAft>
                          <a:spcPts val="0"/>
                        </a:spcAft>
                        <a:buNone/>
                      </a:pPr>
                      <a:r>
                        <a:rPr lang="vi-VN" sz="1800"/>
                        <a:t>Đăng Vinh</a:t>
                      </a:r>
                      <a:endParaRPr sz="1800"/>
                    </a:p>
                  </a:txBody>
                  <a:tcPr marT="45725" marB="45725" marR="91450" marL="91450" anchor="ctr"/>
                </a:tc>
              </a:tr>
              <a:tr h="515050">
                <a:tc>
                  <a:txBody>
                    <a:bodyPr/>
                    <a:lstStyle/>
                    <a:p>
                      <a:pPr indent="0" lvl="0" marL="0" marR="0" rtl="0" algn="l">
                        <a:spcBef>
                          <a:spcPts val="0"/>
                        </a:spcBef>
                        <a:spcAft>
                          <a:spcPts val="0"/>
                        </a:spcAft>
                        <a:buNone/>
                      </a:pPr>
                      <a:r>
                        <a:rPr lang="vi-VN" sz="1800"/>
                        <a:t>Tuần 2+3</a:t>
                      </a:r>
                      <a:endParaRPr sz="1800"/>
                    </a:p>
                  </a:txBody>
                  <a:tcPr marT="45725" marB="45725" marR="91450" marL="91450"/>
                </a:tc>
                <a:tc gridSpan="4">
                  <a:txBody>
                    <a:bodyPr/>
                    <a:lstStyle/>
                    <a:p>
                      <a:pPr indent="0" lvl="0" marL="0" marR="0" rtl="0" algn="l">
                        <a:spcBef>
                          <a:spcPts val="0"/>
                        </a:spcBef>
                        <a:spcAft>
                          <a:spcPts val="0"/>
                        </a:spcAft>
                        <a:buNone/>
                      </a:pPr>
                      <a:r>
                        <a:rPr lang="vi-VN" sz="1800"/>
                        <a:t>Khảo sát và nghiên cứu chọn đề tài</a:t>
                      </a:r>
                      <a:endParaRPr sz="1800"/>
                    </a:p>
                  </a:txBody>
                  <a:tcPr marT="45725" marB="45725" marR="91450" marL="91450"/>
                </a:tc>
                <a:tc hMerge="1"/>
                <a:tc hMerge="1"/>
                <a:tc hMerge="1"/>
              </a:tr>
              <a:tr h="541175">
                <a:tc>
                  <a:txBody>
                    <a:bodyPr/>
                    <a:lstStyle/>
                    <a:p>
                      <a:pPr indent="0" lvl="0" marL="0" marR="0" rtl="0" algn="l">
                        <a:spcBef>
                          <a:spcPts val="0"/>
                        </a:spcBef>
                        <a:spcAft>
                          <a:spcPts val="0"/>
                        </a:spcAft>
                        <a:buNone/>
                      </a:pPr>
                      <a:r>
                        <a:rPr lang="vi-VN" sz="1800"/>
                        <a:t>Tuần 4</a:t>
                      </a:r>
                      <a:endParaRPr sz="1800"/>
                    </a:p>
                  </a:txBody>
                  <a:tcPr marT="45725" marB="45725" marR="91450" marL="91450"/>
                </a:tc>
                <a:tc gridSpan="4">
                  <a:txBody>
                    <a:bodyPr/>
                    <a:lstStyle/>
                    <a:p>
                      <a:pPr indent="0" lvl="0" marL="0" marR="0" rtl="0" algn="l">
                        <a:spcBef>
                          <a:spcPts val="0"/>
                        </a:spcBef>
                        <a:spcAft>
                          <a:spcPts val="0"/>
                        </a:spcAft>
                        <a:buNone/>
                      </a:pPr>
                      <a:r>
                        <a:rPr lang="vi-VN" sz="1800"/>
                        <a:t>Chốt đề tài BTL và khảo sát thực tế</a:t>
                      </a:r>
                      <a:endParaRPr sz="1800"/>
                    </a:p>
                  </a:txBody>
                  <a:tcPr marT="45725" marB="45725" marR="91450" marL="91450"/>
                </a:tc>
                <a:tc hMerge="1"/>
                <a:tc hMerge="1"/>
                <a:tc hMerge="1"/>
              </a:tr>
              <a:tr h="503850">
                <a:tc rowSpan="2">
                  <a:txBody>
                    <a:bodyPr/>
                    <a:lstStyle/>
                    <a:p>
                      <a:pPr indent="0" lvl="0" marL="0" marR="0" rtl="0" algn="l">
                        <a:spcBef>
                          <a:spcPts val="0"/>
                        </a:spcBef>
                        <a:spcAft>
                          <a:spcPts val="0"/>
                        </a:spcAft>
                        <a:buNone/>
                      </a:pPr>
                      <a:r>
                        <a:rPr lang="vi-VN" sz="1800"/>
                        <a:t>Tuần 5</a:t>
                      </a:r>
                      <a:endParaRPr sz="1800"/>
                    </a:p>
                  </a:txBody>
                  <a:tcPr marT="45725" marB="45725" marR="91450" marL="91450"/>
                </a:tc>
                <a:tc gridSpan="2">
                  <a:txBody>
                    <a:bodyPr/>
                    <a:lstStyle/>
                    <a:p>
                      <a:pPr indent="0" lvl="0" marL="0" marR="0" rtl="0" algn="l">
                        <a:spcBef>
                          <a:spcPts val="0"/>
                        </a:spcBef>
                        <a:spcAft>
                          <a:spcPts val="0"/>
                        </a:spcAft>
                        <a:buNone/>
                      </a:pPr>
                      <a:r>
                        <a:rPr lang="vi-VN" sz="1800"/>
                        <a:t>Xây dựng database</a:t>
                      </a:r>
                      <a:endParaRPr sz="1800"/>
                    </a:p>
                  </a:txBody>
                  <a:tcPr marT="45725" marB="45725" marR="91450" marL="91450"/>
                </a:tc>
                <a:tc hMerge="1"/>
                <a:tc gridSpan="2">
                  <a:txBody>
                    <a:bodyPr/>
                    <a:lstStyle/>
                    <a:p>
                      <a:pPr indent="0" lvl="0" marL="0" marR="0" rtl="0" algn="l">
                        <a:spcBef>
                          <a:spcPts val="0"/>
                        </a:spcBef>
                        <a:spcAft>
                          <a:spcPts val="0"/>
                        </a:spcAft>
                        <a:buNone/>
                      </a:pPr>
                      <a:r>
                        <a:rPr lang="vi-VN" sz="1800"/>
                        <a:t>Phân rã ưu case</a:t>
                      </a:r>
                      <a:endParaRPr sz="1800"/>
                    </a:p>
                  </a:txBody>
                  <a:tcPr marT="45725" marB="45725" marR="91450" marL="91450"/>
                </a:tc>
                <a:tc hMerge="1"/>
              </a:tr>
              <a:tr h="503850">
                <a:tc vMerge="1"/>
                <a:tc gridSpan="4">
                  <a:txBody>
                    <a:bodyPr/>
                    <a:lstStyle/>
                    <a:p>
                      <a:pPr indent="0" lvl="0" marL="0" marR="0" rtl="0" algn="l">
                        <a:spcBef>
                          <a:spcPts val="0"/>
                        </a:spcBef>
                        <a:spcAft>
                          <a:spcPts val="0"/>
                        </a:spcAft>
                        <a:buNone/>
                      </a:pPr>
                      <a:r>
                        <a:rPr lang="vi-VN" sz="1800"/>
                        <a:t>Xây dựng các chức năng phát triển cho Web</a:t>
                      </a:r>
                      <a:endParaRPr sz="1800"/>
                    </a:p>
                  </a:txBody>
                  <a:tcPr marT="45725" marB="45725" marR="91450" marL="91450"/>
                </a:tc>
                <a:tc hMerge="1"/>
                <a:tc hMerge="1"/>
                <a:tc hMerge="1"/>
              </a:tr>
              <a:tr h="526800">
                <a:tc>
                  <a:txBody>
                    <a:bodyPr/>
                    <a:lstStyle/>
                    <a:p>
                      <a:pPr indent="0" lvl="0" marL="0" marR="0" rtl="0" algn="l">
                        <a:spcBef>
                          <a:spcPts val="0"/>
                        </a:spcBef>
                        <a:spcAft>
                          <a:spcPts val="0"/>
                        </a:spcAft>
                        <a:buNone/>
                      </a:pPr>
                      <a:r>
                        <a:rPr lang="vi-VN" sz="1800"/>
                        <a:t>Tuần 6</a:t>
                      </a:r>
                      <a:endParaRPr sz="1800"/>
                    </a:p>
                  </a:txBody>
                  <a:tcPr marT="45725" marB="45725" marR="91450" marL="91450"/>
                </a:tc>
                <a:tc gridSpan="4">
                  <a:txBody>
                    <a:bodyPr/>
                    <a:lstStyle/>
                    <a:p>
                      <a:pPr indent="0" lvl="0" marL="0" marR="0" rtl="0" algn="l">
                        <a:spcBef>
                          <a:spcPts val="0"/>
                        </a:spcBef>
                        <a:spcAft>
                          <a:spcPts val="0"/>
                        </a:spcAft>
                        <a:buNone/>
                      </a:pPr>
                      <a:r>
                        <a:rPr lang="vi-VN" sz="1800"/>
                        <a:t>Hiệu chỉnh kết quả của Tuần 5</a:t>
                      </a:r>
                      <a:endParaRPr sz="1800"/>
                    </a:p>
                  </a:txBody>
                  <a:tcPr marT="45725" marB="45725" marR="91450" marL="91450"/>
                </a:tc>
                <a:tc hMerge="1"/>
                <a:tc hMerge="1"/>
                <a:tc hMerge="1"/>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87" name="Google Shape;87;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Kết quả và khó khăn</a:t>
            </a:r>
            <a:endParaRPr/>
          </a:p>
        </p:txBody>
      </p:sp>
      <p:sp>
        <p:nvSpPr>
          <p:cNvPr id="88" name="Google Shape;88;p9"/>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228600" lvl="0" marL="1143000" rtl="0" algn="l">
              <a:lnSpc>
                <a:spcPct val="90000"/>
              </a:lnSpc>
              <a:spcBef>
                <a:spcPts val="0"/>
              </a:spcBef>
              <a:spcAft>
                <a:spcPts val="0"/>
              </a:spcAft>
              <a:buClr>
                <a:schemeClr val="dk1"/>
              </a:buClr>
              <a:buSzPts val="2800"/>
              <a:buChar char="•"/>
            </a:pPr>
            <a:r>
              <a:rPr lang="vi-VN"/>
              <a:t>Tổng quan về use case</a:t>
            </a:r>
            <a:endParaRPr/>
          </a:p>
          <a:p>
            <a:pPr indent="-228600" lvl="0" marL="1143000" rtl="0" algn="l">
              <a:lnSpc>
                <a:spcPct val="90000"/>
              </a:lnSpc>
              <a:spcBef>
                <a:spcPts val="1000"/>
              </a:spcBef>
              <a:spcAft>
                <a:spcPts val="0"/>
              </a:spcAft>
              <a:buClr>
                <a:schemeClr val="dk1"/>
              </a:buClr>
              <a:buSzPts val="2800"/>
              <a:buChar char="•"/>
            </a:pPr>
            <a:r>
              <a:rPr lang="vi-VN"/>
              <a:t>Tổng quan về CSDL</a:t>
            </a:r>
            <a:endParaRPr/>
          </a:p>
          <a:p>
            <a:pPr indent="0" lvl="0" marL="0" rtl="0" algn="l">
              <a:lnSpc>
                <a:spcPct val="90000"/>
              </a:lnSpc>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