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89D7-2C0E-4834-ABCB-36E39429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val="119260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/>
              <a:t>Cohesion</a:t>
            </a:r>
            <a:r>
              <a:rPr lang="en-US"/>
              <a:t> (kết dính)</a:t>
            </a:r>
            <a:r>
              <a:rPr lang="vi-VN"/>
              <a:t>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Trạng thái và hành vi của một lớp gắn bó với nhau như thế nào?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Một lớp là một phần trừu tượng của </a:t>
            </a: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một khái niệm duy nhất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. Một lớp là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gắn kết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nếu tất cả các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method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của nó có </a:t>
            </a: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liên quan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đến </a:t>
            </a: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một trừu tượng duy nhất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. Các phương thức phải liên quan đến trừu tượng đơn lẻ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884DF-6837-4130-A01C-FE9F19D5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873885"/>
            <a:ext cx="4733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3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/>
              <a:t>Coupling</a:t>
            </a:r>
            <a:r>
              <a:rPr lang="en-US"/>
              <a:t> (Kết nối)</a:t>
            </a:r>
            <a:r>
              <a:rPr lang="vi-VN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Các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class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dựa vào nhau chặt chẽ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như thế nào?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Tính kế thừa tạo ra sự liên kết mạnh mẽ (nói chung là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 tốt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) nhưng lại tận dụng lợi thế của việc sử dụng lại một điều trừu tượng (nói chung là một điều tốt).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0D9EE-F4F3-4C49-A3C8-D9CEB03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271712"/>
            <a:ext cx="5362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/>
              <a:t>Cohesion &amp; Coupling (1)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FA293-1B49-42A8-B271-A72A87BE8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481" y="1158875"/>
            <a:ext cx="8667750" cy="5381625"/>
          </a:xfrm>
        </p:spPr>
      </p:pic>
    </p:spTree>
    <p:extLst>
      <p:ext uri="{BB962C8B-B14F-4D97-AF65-F5344CB8AC3E}">
        <p14:creationId xmlns:p14="http://schemas.microsoft.com/office/powerpoint/2010/main" val="173983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/>
              <a:t>Cohesion &amp; Coupling (</a:t>
            </a:r>
            <a:r>
              <a:rPr lang="en-US"/>
              <a:t>2</a:t>
            </a:r>
            <a:r>
              <a:rPr lang="vi-VN"/>
              <a:t>)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442A87-CB59-48EA-84A3-154E8ED6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243012"/>
            <a:ext cx="6010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6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/>
              <a:t>Completeness</a:t>
            </a:r>
            <a:r>
              <a:rPr lang="en-US"/>
              <a:t> (Sự hoàn thiện)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Class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 có nắm bắt được tất cả các hành vi hữu ích của thứ đang được mô hình hóa để có thể tái sử dụng không?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Đối với những người dùng tương lai của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class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 thì sao?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Một class interface nên hỗ trợ tất cả các hoạt động là một phần của phần trừu tượng mà lớp đó đại diện.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01D4D-E9A2-43E4-842B-8AE9A917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85" y="3042844"/>
            <a:ext cx="3725630" cy="31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Convenience (Sự tiện lợi)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M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ột lớp nên thuận tiện để sử dụng.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Giao diện tốt giúp mọi tác vụ có thể thực hiện được và các tác vụ thông thường trở nên đơn giản.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M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ột ví dụ xấu: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marL="0" indent="0">
              <a:buNone/>
            </a:pPr>
            <a:r>
              <a:rPr lang="en-US" sz="1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BufferedReader in = new BufferedReader (new InputStreamReader (System.in));</a:t>
            </a:r>
            <a:br>
              <a:rPr lang="en-US" sz="1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name = in.readLine();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 =&gt; Tại sao System.in không có phương thức readLine?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Clarity (Sự rõ ràng)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Giao diện lớp phải rõ ràng để lập trình viên dễ hiểu.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Lập trình viên bối rối viết mã lỗi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3ACAC-93FC-4400-9282-50B9D0B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33" y="1957868"/>
            <a:ext cx="6115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Clarity (Sự rõ ràng)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Ví dụ: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CDFE3-4E7D-40DA-8641-AE0737FC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68" y="1107347"/>
            <a:ext cx="4562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Consistency (Tính nhất quán)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Các hoạt động trong một lớp phải nhất quán với nhau liên quan đến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names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parameters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return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behavior</a:t>
            </a:r>
            <a:r>
              <a:rPr lang="en-US" sz="1400"/>
              <a:t> 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Bad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Lớp chuỗi: str.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equals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(s), str.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equalsIgnoreCase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boolean 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regionMatches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(int toffset, String other, int ooffset, int len)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boolean 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regionMatches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(boolean ignoreCase, int toffset, String other, int ooffset, int len)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Tại sao không sử dụng 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regionMatchesIgnoreCase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ở đây?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Design good class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Độ kết dính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(Cohesion) =&gt; cao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Kết nối, gắn kết (Coupling) =&gt; thấp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Tính hoàn thiện (Completeness) =&gt; mở rộng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Thuận tiện (Convenience)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Sự rõ ràng, mình bạch (Clarity)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Tính nhất quán (Consistency)</a:t>
            </a:r>
          </a:p>
        </p:txBody>
      </p:sp>
    </p:spTree>
    <p:extLst>
      <p:ext uri="{BB962C8B-B14F-4D97-AF65-F5344CB8AC3E}">
        <p14:creationId xmlns:p14="http://schemas.microsoft.com/office/powerpoint/2010/main" val="337833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/>
          <a:lstStyle/>
          <a:p>
            <a:r>
              <a:rPr lang="en-US"/>
              <a:t>Chủ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/>
              <a:t>Giới thiệu về Class design</a:t>
            </a:r>
          </a:p>
          <a:p>
            <a:pPr marL="514350" indent="-514350">
              <a:buFont typeface="+mj-lt"/>
              <a:buAutoNum type="romanUcPeriod"/>
            </a:pPr>
            <a:r>
              <a:rPr lang="en-US"/>
              <a:t>Class và OO Design</a:t>
            </a:r>
          </a:p>
          <a:p>
            <a:pPr marL="514350" indent="-514350">
              <a:buFont typeface="+mj-lt"/>
              <a:buAutoNum type="romanUcPeriod"/>
            </a:pPr>
            <a:r>
              <a:rPr lang="en-US"/>
              <a:t>Các quy tắc chung cho thiết kế Class</a:t>
            </a:r>
          </a:p>
          <a:p>
            <a:pPr marL="514350" indent="-514350">
              <a:buFont typeface="+mj-lt"/>
              <a:buAutoNum type="romanUcPeriod"/>
            </a:pPr>
            <a:r>
              <a:rPr lang="en-US"/>
              <a:t>Basic Principles for Class Design</a:t>
            </a:r>
          </a:p>
          <a:p>
            <a:pPr marL="514350" indent="-514350">
              <a:buFont typeface="+mj-lt"/>
              <a:buAutoNum type="romanUcPeriod"/>
            </a:pPr>
            <a:r>
              <a:rPr lang="en-US"/>
              <a:t>Sumary</a:t>
            </a:r>
          </a:p>
        </p:txBody>
      </p:sp>
    </p:spTree>
    <p:extLst>
      <p:ext uri="{BB962C8B-B14F-4D97-AF65-F5344CB8AC3E}">
        <p14:creationId xmlns:p14="http://schemas.microsoft.com/office/powerpoint/2010/main" val="419493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III. Quy tắc thiết kế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Đ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ịnh luật Demeter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Tránh tác dụng phụ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Ngừng chia sẻ các tham chiếu có thể thay đổi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Sử dụng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final instance fields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Lập trình theo </a:t>
            </a:r>
            <a:r>
              <a:rPr lang="en-US" sz="1800">
                <a:solidFill>
                  <a:srgbClr val="000000"/>
                </a:solidFill>
                <a:latin typeface="ArialMT"/>
              </a:rPr>
              <a:t>quy chuẩn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32715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Định luật Demeter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M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ột phương thức chỉ nên sử dụng các đối tượng</a:t>
            </a:r>
            <a:r>
              <a:rPr lang="en-US" sz="1800">
                <a:solidFill>
                  <a:srgbClr val="000000"/>
                </a:solidFill>
                <a:latin typeface="ArialMT"/>
              </a:rPr>
              <a:t> là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: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instance fields of its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parameters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objects that it constructs with new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Một phương thức không được sử dụng một đối tượng được trả về từ một cuộc gọi phương thức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325F-6382-46DC-A5B2-1B9E34F9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19" y="3256101"/>
            <a:ext cx="2691222" cy="1469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76118-671E-4184-A83A-4F0C0A8F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20" y="3444485"/>
            <a:ext cx="4162425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C0286-CE39-4325-B0CA-A7BEA8BB5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68" y="3705128"/>
            <a:ext cx="1419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Law of Demeter – 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 marL="0" indent="0">
              <a:buNone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C4C7-CC03-4A4A-B515-64BD9937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647825"/>
            <a:ext cx="6229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7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Law of Demeter –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Bad example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After refactoring</a:t>
            </a:r>
            <a:r>
              <a:rPr lang="en-US" sz="1600"/>
              <a:t> </a:t>
            </a:r>
            <a:br>
              <a:rPr lang="en-US" sz="1600"/>
            </a:br>
            <a:endParaRPr lang="en-US" sz="1800">
              <a:solidFill>
                <a:srgbClr val="000000"/>
              </a:solidFill>
              <a:latin typeface="Arial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AB223-4DED-45C4-9B18-2DB69DEB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567619"/>
            <a:ext cx="759142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F949-81E0-4A37-9189-75AAF4C1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6" y="4439344"/>
            <a:ext cx="7705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>
                <a:solidFill>
                  <a:srgbClr val="000000"/>
                </a:solidFill>
                <a:latin typeface="ArialMT"/>
              </a:rPr>
              <a:t>Tránh tác dụng phụ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T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ác dụng phụ: </a:t>
            </a:r>
            <a:r>
              <a:rPr lang="en-US" sz="1800">
                <a:solidFill>
                  <a:srgbClr val="000000"/>
                </a:solidFill>
                <a:latin typeface="ArialMT"/>
              </a:rPr>
              <a:t>thay đổi thành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 đối tượng khác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Tham số rõ ràng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Tránh tác dụng phụ</a:t>
            </a:r>
            <a:r>
              <a:rPr lang="en-US" sz="1800">
                <a:solidFill>
                  <a:srgbClr val="000000"/>
                </a:solidFill>
                <a:latin typeface="ArialMT"/>
              </a:rPr>
              <a:t> (side effects)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 - chúng gây nhầm lẫn cho người dùng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Các tác dụng phụ khiến việc lập luận về hành vi của chương trình trở nên khó khăn hơn: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Khó </a:t>
            </a:r>
            <a:r>
              <a:rPr lang="en-US" sz="1800">
                <a:solidFill>
                  <a:srgbClr val="000000"/>
                </a:solidFill>
                <a:latin typeface="ArialMT"/>
              </a:rPr>
              <a:t>debug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 hơn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Khó chứng minh rằng chương trình là đúng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BAB5D-FC6F-429F-B536-C2946103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3592787"/>
            <a:ext cx="3512580" cy="276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27CC4-0F83-4739-9222-6EE7A168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44" y="3624864"/>
            <a:ext cx="4467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Side Effects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0FD18-D06D-4EFE-88F3-ABB8889AF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873" y="1304387"/>
            <a:ext cx="8618967" cy="5090601"/>
          </a:xfrm>
        </p:spPr>
      </p:pic>
    </p:spTree>
    <p:extLst>
      <p:ext uri="{BB962C8B-B14F-4D97-AF65-F5344CB8AC3E}">
        <p14:creationId xmlns:p14="http://schemas.microsoft.com/office/powerpoint/2010/main" val="52025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 fontScale="90000"/>
          </a:bodyPr>
          <a:lstStyle/>
          <a:p>
            <a:r>
              <a:rPr lang="vi-VN" sz="4400">
                <a:solidFill>
                  <a:srgbClr val="000000"/>
                </a:solidFill>
                <a:latin typeface="ArialMT"/>
              </a:rPr>
              <a:t>Ngừng chia sẻ các tham chiếu có thể thay đổi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Các tham chiếu đến các đối tượng bất biến có thể được chia sẻ miễn phí</a:t>
            </a:r>
            <a:r>
              <a:rPr lang="en-US" sz="1800">
                <a:solidFill>
                  <a:srgbClr val="000000"/>
                </a:solidFill>
                <a:latin typeface="ArialMT"/>
              </a:rPr>
              <a:t> (ai cũng truy cập được)</a:t>
            </a:r>
            <a:r>
              <a:rPr lang="vi-VN" sz="1800">
                <a:solidFill>
                  <a:srgbClr val="000000"/>
                </a:solidFill>
                <a:latin typeface="ArialMT"/>
              </a:rPr>
              <a:t>.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Không chia sẻ các tham chiếu có thể thay đổi.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latin typeface="ArialMT"/>
              </a:rPr>
              <a:t>Thí dụ: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marL="1444752" lvl="3" indent="0">
              <a:buNone/>
            </a:pPr>
            <a:r>
              <a:rPr lang="en-US" sz="1600" b="0" i="0">
                <a:solidFill>
                  <a:srgbClr val="FF0000"/>
                </a:solidFill>
                <a:effectLst/>
                <a:latin typeface="ArialMT"/>
              </a:rPr>
              <a:t>public </a:t>
            </a: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 Employee {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//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public String getName() { return name; }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public double getSalary() { return salary; }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public Date getHireDate() { return hireDate; }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private String name;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private double salary;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private Date hireDate;</a:t>
            </a:r>
            <a:b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/>
              <a:t> </a:t>
            </a:r>
            <a:br>
              <a:rPr lang="en-US" sz="14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0127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 fontScale="90000"/>
          </a:bodyPr>
          <a:lstStyle/>
          <a:p>
            <a:r>
              <a:rPr lang="vi-VN" sz="4400">
                <a:solidFill>
                  <a:srgbClr val="000000"/>
                </a:solidFill>
                <a:latin typeface="ArialMT"/>
              </a:rPr>
              <a:t>Ngừng chia sẻ các tham chiếu có thể thay đổi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Change state of object</a:t>
            </a:r>
            <a:br>
              <a:rPr lang="en-US" sz="1800" b="0" i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Employee harry = new Employee();</a:t>
            </a:r>
            <a:br>
              <a:rPr lang="en-US" sz="1800" b="0" i="0">
                <a:solidFill>
                  <a:srgbClr val="FF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harry.setHireDate(…);</a:t>
            </a:r>
            <a:br>
              <a:rPr lang="en-US" sz="1800" b="0" i="0">
                <a:solidFill>
                  <a:srgbClr val="FF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Date d = harry.getHireDate();</a:t>
            </a:r>
            <a:br>
              <a:rPr lang="en-US" sz="1800" b="0" i="0">
                <a:solidFill>
                  <a:srgbClr val="FF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d.setTime(t); // changes Harry's state!!!</a:t>
            </a:r>
            <a:r>
              <a:rPr lang="en-US" sz="160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/>
          </a:p>
          <a:p>
            <a:pPr>
              <a:buFont typeface="Wingdings" panose="05000000000000000000" pitchFamily="2" charset="2"/>
              <a:buChar char="v"/>
            </a:pPr>
            <a:endParaRPr lang="en-US" sz="1600"/>
          </a:p>
          <a:p>
            <a:pPr>
              <a:buFont typeface="Wingdings" panose="05000000000000000000" pitchFamily="2" charset="2"/>
              <a:buChar char="v"/>
            </a:pPr>
            <a:endParaRPr lang="en-US" sz="160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Solution: use clone()</a:t>
            </a:r>
            <a:br>
              <a:rPr lang="en-US" sz="1800" b="0" i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public Date getHireDate() {</a:t>
            </a:r>
            <a:br>
              <a:rPr lang="en-US" sz="1800" b="0" i="0">
                <a:solidFill>
                  <a:srgbClr val="FF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	return (Date)hireDate.clone();</a:t>
            </a:r>
            <a:br>
              <a:rPr lang="en-US" sz="1800" b="0" i="0">
                <a:solidFill>
                  <a:srgbClr val="FF0000"/>
                </a:solidFill>
                <a:effectLst/>
                <a:latin typeface="ArialMT"/>
              </a:rPr>
            </a:b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}</a:t>
            </a:r>
            <a:r>
              <a:rPr lang="en-US" sz="1400"/>
              <a:t> </a:t>
            </a:r>
            <a:br>
              <a:rPr lang="en-US" sz="1400"/>
            </a:br>
            <a:br>
              <a:rPr lang="en-US" sz="16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F2502-A06F-4833-A363-F015D52B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46" y="1107347"/>
            <a:ext cx="6037400" cy="23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>
                <a:solidFill>
                  <a:srgbClr val="000000"/>
                </a:solidFill>
                <a:latin typeface="ArialMT"/>
              </a:rPr>
              <a:t>Use Final Instance Fields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Good idea to mark immutable instance fields as final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private final int day;</a:t>
            </a:r>
            <a:endParaRPr lang="en-US" sz="1800" i="0">
              <a:solidFill>
                <a:srgbClr val="E46C0A"/>
              </a:solidFill>
              <a:latin typeface="Wingdings-Regular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final object reference can still refer to mutating object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private</a:t>
            </a:r>
            <a:r>
              <a:rPr lang="en-US" sz="1600"/>
              <a:t> 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final ArrayList&lt;Integer&gt; elements;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elements can't refer to another array list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The contents of the array list can change</a:t>
            </a:r>
            <a:r>
              <a:rPr lang="en-US" sz="1600"/>
              <a:t> </a:t>
            </a:r>
            <a:br>
              <a:rPr lang="en-US" sz="16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004526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>
                <a:solidFill>
                  <a:srgbClr val="000000"/>
                </a:solidFill>
                <a:latin typeface="ArialMT"/>
              </a:rPr>
              <a:t>Lập trình theo </a:t>
            </a:r>
            <a:r>
              <a:rPr lang="en-US" sz="4400">
                <a:solidFill>
                  <a:srgbClr val="000000"/>
                </a:solidFill>
                <a:latin typeface="ArialMT"/>
              </a:rPr>
              <a:t>quy chuẩn (Contract)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Preconditions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Postconditions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Exceptions in the Contract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Class Invariants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Assertions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5232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/>
          <a:lstStyle/>
          <a:p>
            <a:r>
              <a:rPr lang="en-US"/>
              <a:t>I.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Tổng quan về thiết kế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Lợi ích của một thiết kế class tốt.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Làm thế nào để xây dựng một thiết kế class tốt?</a:t>
            </a:r>
          </a:p>
        </p:txBody>
      </p:sp>
    </p:spTree>
    <p:extLst>
      <p:ext uri="{BB962C8B-B14F-4D97-AF65-F5344CB8AC3E}">
        <p14:creationId xmlns:p14="http://schemas.microsoft.com/office/powerpoint/2010/main" val="197959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Preconditions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Điều kiện tiên quyết của một phương pháp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là một điều kiện phải được đáp ứng trước khi phương thức có thể được gọi.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Là một điều kiện mà người gọi phương thức phải đáp ứng.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Tại sao chúng ta cần xác định điều kiện tiên quyết?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Kiểm tra lỗi quá nhiều sẽ gây tốn kém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Việc trả về các giá trị giả có thể làm phức tạp quá trình kiểm tra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Có thể hiểu: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Nhà cung cấp dịch vụ phải chỉ định các điều kiện tiên quyết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1600" b="0" i="0">
                <a:solidFill>
                  <a:srgbClr val="000000"/>
                </a:solidFill>
                <a:effectLst/>
                <a:latin typeface="ArialMT"/>
              </a:rPr>
              <a:t>Nếu điều kiện tiên quyết được đáp ứng, nhà cung cấp dịch vụ phải hoạt động bình thường.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1600" b="0" i="0">
                <a:solidFill>
                  <a:srgbClr val="000000"/>
                </a:solidFill>
                <a:effectLst/>
                <a:latin typeface="ArialMT"/>
              </a:rPr>
              <a:t>Nếu không, nhà cung cấp dịch vụ có thể làm bất cứ điều gì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Khi điều kiện tiên quyết không thành công, nhà cung cấp dịch vụ có thể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throw exception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return false answer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(corrupt data)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dữ liệu bị hỏng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22805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Preconditions - Example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89E66-8366-416F-8C1C-707E322F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93" y="1582727"/>
            <a:ext cx="7296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7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Postconditions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A postcondition of a method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600" b="0" i="0">
                <a:solidFill>
                  <a:srgbClr val="000000"/>
                </a:solidFill>
                <a:effectLst/>
                <a:latin typeface="ArialMT"/>
              </a:rPr>
              <a:t>là một điều kiện giữ sau khi phương thức đã hoàn thành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600" b="0" i="0">
                <a:solidFill>
                  <a:srgbClr val="000000"/>
                </a:solidFill>
                <a:effectLst/>
                <a:latin typeface="ArialMT"/>
              </a:rPr>
              <a:t>là điều kiện mà nhà cung cấp dịch vụ (nhà phát triển phương pháp) đảm bảo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2E9A1-39EA-4072-9BA2-62634B53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225948"/>
            <a:ext cx="7058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68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Exceptions in the Contract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Ném ngoại lệ không phải là một lỗi. Nó là một phần của Quy chuẩn (Contract)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F9EA-A224-4361-839C-977E1D58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773048"/>
            <a:ext cx="7762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2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Class Invariants (bất biến)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Một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class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 bất biến là </a:t>
            </a: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một điều kiện logic</a:t>
            </a:r>
            <a:endParaRPr lang="en-US" sz="1800" b="0" i="0">
              <a:solidFill>
                <a:srgbClr val="FF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true sau mỗi hàm tạo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được bảo tồn bởi mọi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thay đổi</a:t>
            </a:r>
          </a:p>
          <a:p>
            <a:pPr marL="530352" lvl="1" indent="0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	(if it's true before the call, it's again true afterwards)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Hữu ích để kiểm tra tính hợp lệ của các hoạt động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Ví dụ: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600" b="0" i="0">
                <a:solidFill>
                  <a:srgbClr val="000000"/>
                </a:solidFill>
                <a:effectLst/>
                <a:latin typeface="ArialMT"/>
              </a:rPr>
              <a:t>Phương thức này là một lớp bất biến. Nó phải luôn đúng trước và sau khi bất kỳ phương thức nào hoàn thành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A158E-0FE4-464C-A823-A440CBEA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39" y="3169116"/>
            <a:ext cx="4791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7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Assertion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 rtl="0"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effectLst/>
              </a:rPr>
              <a:t>Assertion được sử dụng để xác nhận một điều kiện và ném AssertionError. </a:t>
            </a:r>
            <a:endParaRPr lang="en-US" sz="180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effectLst/>
              </a:rPr>
              <a:t>AssertionError nằm trong Ngoại lệ Không được Kiểm tra vì nó có nguồn gốc từ Lỗi. </a:t>
            </a:r>
            <a:endParaRPr lang="en-US" sz="180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effectLst/>
              </a:rPr>
              <a:t>Assertion là một cách nhanh chóng để báo lỗi và ngừng thực thi. </a:t>
            </a:r>
            <a:endParaRPr lang="en-US" sz="180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000000"/>
                </a:solidFill>
                <a:effectLst/>
              </a:rPr>
              <a:t>Cú pháp:</a:t>
            </a:r>
            <a:endParaRPr lang="en-US" sz="180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</a:endParaRPr>
          </a:p>
          <a:p>
            <a:pPr rtl="0"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</a:endParaRPr>
          </a:p>
          <a:p>
            <a:pPr rtl="0"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0000"/>
                </a:solidFill>
              </a:rPr>
              <a:t>Ví dụ: </a:t>
            </a:r>
            <a:endParaRPr lang="vi-VN" sz="180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77F03-7920-48E5-92F7-823606EF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33" y="2446411"/>
            <a:ext cx="3048000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D44B2-9FB7-45A6-ACA2-7DE1DB31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019" y="4766064"/>
            <a:ext cx="48672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44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 b="0" i="0">
                <a:solidFill>
                  <a:srgbClr val="000000"/>
                </a:solidFill>
                <a:effectLst/>
                <a:latin typeface="ArialMT"/>
              </a:rPr>
              <a:t>IV. Nguyên tắc cơ bản về thiết kế </a:t>
            </a:r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Class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Principles of OOD</a:t>
            </a:r>
          </a:p>
          <a:p>
            <a:pPr marL="342900" indent="-342900">
              <a:buAutoNum type="arabicPeriod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Favor composition over inheritance</a:t>
            </a:r>
          </a:p>
          <a:p>
            <a:pPr marL="342900" indent="-342900">
              <a:buAutoNum type="arabicPeriod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SOLID</a:t>
            </a:r>
          </a:p>
          <a:p>
            <a:pPr marL="342900" indent="-342900">
              <a:buAutoNum type="arabicPeriod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DRY</a:t>
            </a:r>
          </a:p>
          <a:p>
            <a:pPr marL="342900" indent="-342900">
              <a:buAutoNum type="arabicPeriod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KISS</a:t>
            </a:r>
            <a:r>
              <a:rPr lang="en-US" sz="1600"/>
              <a:t> </a:t>
            </a:r>
            <a:br>
              <a:rPr lang="en-US" sz="16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683877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 b="0" i="0">
                <a:solidFill>
                  <a:srgbClr val="000000"/>
                </a:solidFill>
                <a:effectLst/>
                <a:latin typeface="ArialMT"/>
              </a:rPr>
              <a:t>1. OOD Principles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Polymorphism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>
                <a:solidFill>
                  <a:srgbClr val="000000"/>
                </a:solidFill>
                <a:effectLst/>
                <a:latin typeface="ArialMT"/>
              </a:rPr>
              <a:t>Key points</a:t>
            </a:r>
            <a:endParaRPr lang="en-US" sz="1800">
              <a:solidFill>
                <a:srgbClr val="000000"/>
              </a:solidFill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Làm thế nào để áp dụng những nguyên tắc này một cách đúng đắn và hiệu quả vào thiết kế?</a:t>
            </a: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C4E9C-AA6A-4447-9493-BDE3BC09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60" y="1015068"/>
            <a:ext cx="4695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7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2. Favor composition over inheritance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Why?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Ưu và nhược điểm của thừa kế?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Ưu nhược điểm của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composition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?</a:t>
            </a:r>
            <a:br>
              <a:rPr lang="en-US" sz="16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89E53-63E7-4DA4-99A4-4F533991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75" y="2252810"/>
            <a:ext cx="7771391" cy="41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0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3. SOLID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 marL="0" indent="0">
              <a:buNone/>
            </a:pPr>
            <a:br>
              <a:rPr lang="en-US" sz="16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FFDD4-4E00-4485-A41D-B3C2A1E5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75" y="1485837"/>
            <a:ext cx="9357966" cy="30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/>
          <a:lstStyle/>
          <a:p>
            <a:r>
              <a:rPr lang="en-US"/>
              <a:t>Thảo luận chủ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/>
              <a:t>Nhiệm vụ của bạn trong dự án phần mềm của bạn là gì?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Bạn có kinh nghiệm về xây dựng phần mềm, thiết kế phần mềm…?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Bạn đã từng nghe về thiết kế </a:t>
            </a:r>
            <a:r>
              <a:rPr lang="en-US"/>
              <a:t>class</a:t>
            </a:r>
            <a:r>
              <a:rPr lang="vi-VN"/>
              <a:t> trong xây dựng phần mềm chưa?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Bạn nghĩ thiết kế </a:t>
            </a:r>
            <a:r>
              <a:rPr lang="en-US"/>
              <a:t>class</a:t>
            </a:r>
            <a:r>
              <a:rPr lang="vi-VN"/>
              <a:t> có cần thiết không?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tại sao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Bạn làm gì và làm như thế nào </a:t>
            </a:r>
            <a:r>
              <a:rPr lang="en-US"/>
              <a:t>khi</a:t>
            </a:r>
            <a:r>
              <a:rPr lang="vi-VN"/>
              <a:t> thiết kế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Bạn có biết điều gì tạo nên một thiết kế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tốt </a:t>
            </a:r>
            <a:r>
              <a:rPr lang="vi-VN"/>
              <a:t>không?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rialMT"/>
              </a:rPr>
              <a:t>4</a:t>
            </a:r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. DRY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How to keep this?</a:t>
            </a:r>
            <a:r>
              <a:rPr lang="en-US" sz="1400"/>
              <a:t> </a:t>
            </a:r>
            <a:br>
              <a:rPr lang="en-US" sz="14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7654A-78DA-4B07-BC3E-6569BB8D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746" y="101506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49701-96AD-4464-BBFA-BA8E2500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967443"/>
            <a:ext cx="25527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3A0F8-620B-448B-90CC-6C5BA99E6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79" y="3287774"/>
            <a:ext cx="6566730" cy="29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80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rialMT"/>
              </a:rPr>
              <a:t>5</a:t>
            </a:r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. KISS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Design is the art of simplicity</a:t>
            </a:r>
            <a:r>
              <a:rPr lang="en-US" sz="1400"/>
              <a:t> </a:t>
            </a:r>
            <a:br>
              <a:rPr lang="en-US" sz="14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8E0AC-7B80-4785-93AA-48FDB9B7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50" y="1518253"/>
            <a:ext cx="3430099" cy="47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rgbClr val="000000"/>
                </a:solidFill>
                <a:effectLst/>
                <a:latin typeface="ArialMT"/>
              </a:rPr>
              <a:t>KISS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400"/>
              <a:t>Yêu cầu của người dùng và ý tưởng của các bên liên quan</a:t>
            </a:r>
            <a:endParaRPr lang="en-US" sz="140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FF0000"/>
                </a:solidFill>
                <a:effectLst/>
                <a:latin typeface="ArialMT"/>
              </a:rPr>
              <a:t>Làm thế nào để lưu trữ nguyên tắc này</a:t>
            </a:r>
            <a:r>
              <a:rPr lang="en-US" sz="1800" b="0" i="0">
                <a:solidFill>
                  <a:srgbClr val="FF0000"/>
                </a:solidFill>
                <a:effectLst/>
                <a:latin typeface="ArialMT"/>
              </a:rPr>
              <a:t>?</a:t>
            </a:r>
            <a:r>
              <a:rPr lang="en-US" sz="1200"/>
              <a:t> </a:t>
            </a:r>
            <a:br>
              <a:rPr lang="en-US" sz="1200"/>
            </a:br>
            <a:br>
              <a:rPr lang="en-US" sz="1400"/>
            </a:br>
            <a:endParaRPr lang="en-US" sz="1600" b="0" i="0">
              <a:solidFill>
                <a:srgbClr val="000000"/>
              </a:solidFill>
              <a:effectLst/>
              <a:latin typeface="Arial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AC96E-9FEB-4F58-9080-93FF93B1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36" y="2031312"/>
            <a:ext cx="8169044" cy="44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45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 b="0" i="0">
                <a:solidFill>
                  <a:srgbClr val="000000"/>
                </a:solidFill>
                <a:effectLst/>
                <a:latin typeface="ArialMT"/>
              </a:rPr>
              <a:t>Summary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Thiết kế lớp đóng một vai trò quan trọng trong việc xây dựng phần mềm.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Để xây dựng một thiết kế lớp tốt, chúng ta phải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Hiểu những tiêu chí nào tạo nên một thiết kế lớp học tốt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Hiểu rõ và sâu các nguyên tắc thiết kế lớp học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Áp dụng các nguyên tắc và kỹ thuật vào thiết kế lớp học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Thuộc tính chất lượng cho các lớp và thiết kế OO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i="0">
                <a:solidFill>
                  <a:srgbClr val="000000"/>
                </a:solidFill>
                <a:latin typeface="ArialMT"/>
              </a:rPr>
              <a:t>Độ kết dính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(Cohesion)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Kết nối, gắn kết (Coupling)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Tính hoàn thiện (Completeness)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Thuận tiện (Convenience)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Sự rõ ràng, mình bạch (Clarity)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Tính nhất quán (Consistency)</a:t>
            </a:r>
          </a:p>
        </p:txBody>
      </p:sp>
    </p:spTree>
    <p:extLst>
      <p:ext uri="{BB962C8B-B14F-4D97-AF65-F5344CB8AC3E}">
        <p14:creationId xmlns:p14="http://schemas.microsoft.com/office/powerpoint/2010/main" val="2888185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 sz="4400" b="0" i="0">
                <a:solidFill>
                  <a:srgbClr val="000000"/>
                </a:solidFill>
                <a:effectLst/>
                <a:latin typeface="ArialMT"/>
              </a:rPr>
              <a:t>Summary</a:t>
            </a:r>
            <a:endParaRPr lang="en-US" sz="440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Common rules for class design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Law of Demeter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Avoid side effects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Stop sharing mutable references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Use final instance fields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Programming by contract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Basic principles for class design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OO Principles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Favor composition over inheritance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SOLID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DRY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KISS</a:t>
            </a:r>
            <a:r>
              <a:rPr lang="en-US" sz="1600"/>
              <a:t> </a:t>
            </a:r>
            <a:br>
              <a:rPr lang="en-US" sz="1600"/>
            </a:b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47224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/>
          <a:lstStyle/>
          <a:p>
            <a:r>
              <a:rPr lang="en-US"/>
              <a:t>Tổng quan về thiết kế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Class</a:t>
            </a:r>
            <a:r>
              <a:rPr lang="vi-VN"/>
              <a:t> là một đơn vị rất cơ bản của lập trình hướng đối tượng.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Thiết kế một </a:t>
            </a:r>
            <a:r>
              <a:rPr lang="en-US"/>
              <a:t>Class</a:t>
            </a:r>
            <a:r>
              <a:rPr lang="vi-VN"/>
              <a:t> là cực kỳ quan trọng trong việc xây dựng phần mềm.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Thiết kế </a:t>
            </a:r>
            <a:r>
              <a:rPr lang="en-US"/>
              <a:t>Class</a:t>
            </a:r>
            <a:r>
              <a:rPr lang="vi-VN"/>
              <a:t> tuân theo các nguyên tắc đã được thiết lập</a:t>
            </a:r>
            <a:r>
              <a:rPr lang="en-US"/>
              <a:t> (</a:t>
            </a:r>
            <a:r>
              <a:rPr lang="vi-VN"/>
              <a:t>thường đúng</a:t>
            </a:r>
            <a:r>
              <a:rPr lang="en-US"/>
              <a:t> đắn)</a:t>
            </a:r>
            <a:r>
              <a:rPr lang="vi-VN"/>
              <a:t>, có thể tái sử dụng, có thể mở rộng và dễ bảo trì.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Các thành phần trong một </a:t>
            </a:r>
            <a:r>
              <a:rPr lang="en-US"/>
              <a:t>Class</a:t>
            </a:r>
            <a:r>
              <a:rPr lang="vi-VN"/>
              <a:t> (ví dụ):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CCF0D-6CAC-425D-879B-B4DD30BA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29" y="3196468"/>
            <a:ext cx="4972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/>
          <a:lstStyle/>
          <a:p>
            <a:r>
              <a:rPr lang="en-US"/>
              <a:t>Lợi ích của một thiết kế Class tốt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/>
              <a:t>Cung cấp cấu trúc rõ ràng của dự án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Tăng khả năng tái sử dụng, khả năng bảo trì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Dễ dàng kiểm tra </a:t>
            </a:r>
            <a:r>
              <a:rPr lang="en-US"/>
              <a:t>(testing) </a:t>
            </a:r>
            <a:r>
              <a:rPr lang="vi-VN"/>
              <a:t>và gỡ lỗi</a:t>
            </a:r>
            <a:r>
              <a:rPr lang="en-US"/>
              <a:t> (debugging)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/>
              <a:t>Giảm nỗ lực phát triển phần mềm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7613A-034B-464A-8D77-42960638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95" y="3876630"/>
            <a:ext cx="276225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F16C6-1F20-4A4E-BABC-53734C34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44" y="3047955"/>
            <a:ext cx="4676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/>
          <a:lstStyle/>
          <a:p>
            <a:r>
              <a:rPr lang="en-US"/>
              <a:t>Class Design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BDACB-F512-452E-9712-4655FCCBF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535" y="1108075"/>
            <a:ext cx="9503643" cy="5483225"/>
          </a:xfrm>
        </p:spPr>
      </p:pic>
    </p:spTree>
    <p:extLst>
      <p:ext uri="{BB962C8B-B14F-4D97-AF65-F5344CB8AC3E}">
        <p14:creationId xmlns:p14="http://schemas.microsoft.com/office/powerpoint/2010/main" val="1066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 fontScale="90000"/>
          </a:bodyPr>
          <a:lstStyle/>
          <a:p>
            <a:r>
              <a:rPr lang="en-US"/>
              <a:t>Làm thế nào để xây dựng một thiết kế Class tốt?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Hiểu điều gì tạo nên một class tốt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Tuân theo các nguyên tắc OO (Hướng đối tượng)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Áp dụng các mẫu thiết kế vào thiết kế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Áp dụng các nguyên tắc và quy tắc trong thiết kế phần mềm (SOLID…)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769-5EB0-446A-8964-6D597C6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266351"/>
            <a:ext cx="10813408" cy="748717"/>
          </a:xfrm>
        </p:spPr>
        <p:txBody>
          <a:bodyPr>
            <a:normAutofit/>
          </a:bodyPr>
          <a:lstStyle/>
          <a:p>
            <a:r>
              <a:rPr lang="vi-VN"/>
              <a:t>II. Chất lượng </a:t>
            </a:r>
            <a:r>
              <a:rPr lang="en-US"/>
              <a:t>Class </a:t>
            </a:r>
            <a:r>
              <a:rPr lang="vi-VN"/>
              <a:t>&amp; Thiết kế OO</a:t>
            </a:r>
            <a:r>
              <a:rPr lang="en-US"/>
              <a:t> (TCĐG)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8BA2-5193-41A7-932A-E3DFC325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4" y="1107347"/>
            <a:ext cx="10813409" cy="5484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0000"/>
                </a:solidFill>
                <a:latin typeface="ArialMT"/>
              </a:rPr>
              <a:t>Độ kết dính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(Cohesion)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Kết nối, gắn kết (Coupling)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Tính hoàn thiện (Completeness)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Thuận tiện (Convenience)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Sự rõ ràng, mình bạch (Clarity)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Tính nhất quán (Consistency)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4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{6C62A2D9-5EA9-4E4B-9971-2DB904744729}tf10001105</Template>
  <TotalTime>456</TotalTime>
  <Words>1903</Words>
  <Application>Microsoft Office PowerPoint</Application>
  <PresentationFormat>Widescreen</PresentationFormat>
  <Paragraphs>236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ArialMT</vt:lpstr>
      <vt:lpstr>Consolas</vt:lpstr>
      <vt:lpstr>Franklin Gothic Book</vt:lpstr>
      <vt:lpstr>Tahoma</vt:lpstr>
      <vt:lpstr>Wingdings</vt:lpstr>
      <vt:lpstr>Wingdings-Regular</vt:lpstr>
      <vt:lpstr>Crop</vt:lpstr>
      <vt:lpstr>Class Design</vt:lpstr>
      <vt:lpstr>Chủ Đề</vt:lpstr>
      <vt:lpstr>I. Giới thiệu</vt:lpstr>
      <vt:lpstr>Thảo luận chủ đề</vt:lpstr>
      <vt:lpstr>Tổng quan về thiết kế Class</vt:lpstr>
      <vt:lpstr>Lợi ích của một thiết kế Class tốt</vt:lpstr>
      <vt:lpstr>Class Design - Example</vt:lpstr>
      <vt:lpstr>Làm thế nào để xây dựng một thiết kế Class tốt?</vt:lpstr>
      <vt:lpstr>II. Chất lượng Class &amp; Thiết kế OO (TCĐG)</vt:lpstr>
      <vt:lpstr>Cohesion (kết dính) ?</vt:lpstr>
      <vt:lpstr>Coupling (Kết nối)?</vt:lpstr>
      <vt:lpstr>Cohesion &amp; Coupling (1)</vt:lpstr>
      <vt:lpstr>Cohesion &amp; Coupling (2)</vt:lpstr>
      <vt:lpstr>Completeness (Sự hoàn thiện)</vt:lpstr>
      <vt:lpstr>Convenience (Sự tiện lợi)</vt:lpstr>
      <vt:lpstr>Clarity (Sự rõ ràng)</vt:lpstr>
      <vt:lpstr>Clarity (Sự rõ ràng)</vt:lpstr>
      <vt:lpstr>Consistency (Tính nhất quán)</vt:lpstr>
      <vt:lpstr>Design good class - Summary</vt:lpstr>
      <vt:lpstr>III. Quy tắc thiết kế Class</vt:lpstr>
      <vt:lpstr>Định luật Demeter</vt:lpstr>
      <vt:lpstr>Law of Demeter – Example (1)</vt:lpstr>
      <vt:lpstr>Law of Demeter – Example (2)</vt:lpstr>
      <vt:lpstr>Tránh tác dụng phụ</vt:lpstr>
      <vt:lpstr>Side Effects - Example</vt:lpstr>
      <vt:lpstr>Ngừng chia sẻ các tham chiếu có thể thay đổi</vt:lpstr>
      <vt:lpstr>Ngừng chia sẻ các tham chiếu có thể thay đổi</vt:lpstr>
      <vt:lpstr>Use Final Instance Fields</vt:lpstr>
      <vt:lpstr>Lập trình theo quy chuẩn (Contract)</vt:lpstr>
      <vt:lpstr>Preconditions</vt:lpstr>
      <vt:lpstr>Preconditions - Example</vt:lpstr>
      <vt:lpstr>Postconditions</vt:lpstr>
      <vt:lpstr>Exceptions in the Contract</vt:lpstr>
      <vt:lpstr>Class Invariants (bất biến)</vt:lpstr>
      <vt:lpstr>Assertion</vt:lpstr>
      <vt:lpstr>IV. Nguyên tắc cơ bản về thiết kế Class</vt:lpstr>
      <vt:lpstr>1. OOD Principles</vt:lpstr>
      <vt:lpstr>2. Favor composition over inheritance</vt:lpstr>
      <vt:lpstr>3. SOLID</vt:lpstr>
      <vt:lpstr>4. DRY</vt:lpstr>
      <vt:lpstr>5. KISS</vt:lpstr>
      <vt:lpstr>KISS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Design</dc:title>
  <dc:creator>Super Terminal</dc:creator>
  <cp:lastModifiedBy>Super Terminal</cp:lastModifiedBy>
  <cp:revision>35</cp:revision>
  <dcterms:created xsi:type="dcterms:W3CDTF">2021-12-05T21:29:14Z</dcterms:created>
  <dcterms:modified xsi:type="dcterms:W3CDTF">2021-12-07T15:18:03Z</dcterms:modified>
</cp:coreProperties>
</file>