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Lst>
  <p:notesMasterIdLst>
    <p:notesMasterId r:id="rId28"/>
  </p:notesMasterIdLst>
  <p:handoutMasterIdLst>
    <p:handoutMasterId r:id="rId29"/>
  </p:handoutMasterIdLst>
  <p:sldIdLst>
    <p:sldId id="284" r:id="rId5"/>
    <p:sldId id="291" r:id="rId6"/>
    <p:sldId id="296" r:id="rId7"/>
    <p:sldId id="303" r:id="rId8"/>
    <p:sldId id="310" r:id="rId9"/>
    <p:sldId id="312" r:id="rId10"/>
    <p:sldId id="313" r:id="rId11"/>
    <p:sldId id="326" r:id="rId12"/>
    <p:sldId id="320" r:id="rId13"/>
    <p:sldId id="324" r:id="rId14"/>
    <p:sldId id="325" r:id="rId15"/>
    <p:sldId id="321" r:id="rId16"/>
    <p:sldId id="316" r:id="rId17"/>
    <p:sldId id="314" r:id="rId18"/>
    <p:sldId id="317" r:id="rId19"/>
    <p:sldId id="318" r:id="rId20"/>
    <p:sldId id="322" r:id="rId21"/>
    <p:sldId id="319" r:id="rId22"/>
    <p:sldId id="307" r:id="rId23"/>
    <p:sldId id="308" r:id="rId24"/>
    <p:sldId id="300" r:id="rId25"/>
    <p:sldId id="304"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o mừng" id="{E75E278A-FF0E-49A4-B170-79828D63BBAD}">
          <p14:sldIdLst/>
        </p14:section>
        <p14:section name="Thiết kế, Biến đổi, Ghi chú, Làm việc Cùng nhau, Cho Tôi Biết" id="{B9B51309-D148-4332-87C2-07BE32FBCA3B}">
          <p14:sldIdLst>
            <p14:sldId id="284"/>
            <p14:sldId id="291"/>
            <p14:sldId id="296"/>
            <p14:sldId id="303"/>
            <p14:sldId id="310"/>
            <p14:sldId id="312"/>
            <p14:sldId id="313"/>
            <p14:sldId id="326"/>
            <p14:sldId id="320"/>
            <p14:sldId id="324"/>
            <p14:sldId id="325"/>
            <p14:sldId id="321"/>
            <p14:sldId id="316"/>
            <p14:sldId id="314"/>
            <p14:sldId id="317"/>
            <p14:sldId id="318"/>
            <p14:sldId id="322"/>
            <p14:sldId id="319"/>
            <p14:sldId id="307"/>
            <p14:sldId id="308"/>
            <p14:sldId id="300"/>
            <p14:sldId id="304"/>
            <p14:sldId id="298"/>
          </p14:sldIdLst>
        </p14:section>
        <p14:section name="Tìm hiểu thêm"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Tác giả"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241" autoAdjust="0"/>
  </p:normalViewPr>
  <p:slideViewPr>
    <p:cSldViewPr snapToGrid="0">
      <p:cViewPr varScale="1">
        <p:scale>
          <a:sx n="119" d="100"/>
          <a:sy n="119" d="100"/>
        </p:scale>
        <p:origin x="34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6" d="100"/>
          <a:sy n="76" d="100"/>
        </p:scale>
        <p:origin x="408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94EB1B2-0ABB-4E46-81EF-6373ED5C4111}" type="datetime1">
              <a:rPr lang="vi-VN" smtClean="0">
                <a:latin typeface="Calibri" panose="020F0502020204030204" pitchFamily="34" charset="0"/>
                <a:cs typeface="Calibri" panose="020F0502020204030204" pitchFamily="34" charset="0"/>
              </a:rPr>
              <a:t>03/07/2020</a:t>
            </a:fld>
            <a:endParaRPr lang="vi-VN">
              <a:latin typeface="Calibri" panose="020F0502020204030204" pitchFamily="34" charset="0"/>
              <a:cs typeface="Calibri" panose="020F050202020403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vi-VN" smtClean="0">
                <a:latin typeface="Calibri" panose="020F0502020204030204" pitchFamily="34" charset="0"/>
                <a:cs typeface="Calibri" panose="020F0502020204030204" pitchFamily="34" charset="0"/>
              </a:r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11E0E3FB-E55A-490A-89E3-F723CF321AC9}" type="datetime1">
              <a:rPr lang="vi-VN" smtClean="0"/>
              <a:pPr/>
              <a:t>03/07/2020</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DF61EA0F-A667-4B49-8422-0062BC55E249}" type="slidenum">
              <a:rPr lang="vi-VN" smtClean="0"/>
              <a:pPr/>
              <a:t>‹#›</a:t>
            </a:fld>
            <a:endParaRPr lang="vi-V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685800" y="1143000"/>
            <a:ext cx="5486400" cy="3086100"/>
          </a:xfrm>
        </p:spPr>
      </p:sp>
      <p:sp>
        <p:nvSpPr>
          <p:cNvPr id="3" name="Chỗ dành sẵn cho Ghi chú 2"/>
          <p:cNvSpPr>
            <a:spLocks noGrp="1"/>
          </p:cNvSpPr>
          <p:nvPr>
            <p:ph type="body" idx="1"/>
          </p:nvPr>
        </p:nvSpPr>
        <p:spPr/>
        <p:txBody>
          <a:bodyPr rtlCol="0"/>
          <a:lstStyle/>
          <a:p>
            <a:pPr rtl="0"/>
            <a:r>
              <a:rPr lang="vi-VN" noProof="0"/>
              <a:t>Ở </a:t>
            </a:r>
            <a:r>
              <a:rPr lang="vi-VN" noProof="0" err="1"/>
              <a:t>chế</a:t>
            </a:r>
            <a:r>
              <a:rPr lang="vi-VN" noProof="0"/>
              <a:t> </a:t>
            </a:r>
            <a:r>
              <a:rPr lang="vi-VN" noProof="0" err="1"/>
              <a:t>độ</a:t>
            </a:r>
            <a:r>
              <a:rPr lang="vi-VN" noProof="0"/>
              <a:t> </a:t>
            </a:r>
            <a:r>
              <a:rPr lang="vi-VN" noProof="0" err="1"/>
              <a:t>Trình</a:t>
            </a:r>
            <a:r>
              <a:rPr lang="vi-VN" noProof="0"/>
              <a:t> </a:t>
            </a:r>
            <a:r>
              <a:rPr lang="vi-VN" noProof="0" err="1"/>
              <a:t>Chiếu</a:t>
            </a:r>
            <a:r>
              <a:rPr lang="vi-VN" noProof="0"/>
              <a:t>, </a:t>
            </a:r>
            <a:r>
              <a:rPr lang="vi-VN" noProof="0" err="1"/>
              <a:t>chọn</a:t>
            </a:r>
            <a:r>
              <a:rPr lang="vi-VN" noProof="0"/>
              <a:t> </a:t>
            </a:r>
            <a:r>
              <a:rPr lang="vi-VN" noProof="0" err="1"/>
              <a:t>các</a:t>
            </a:r>
            <a:r>
              <a:rPr lang="vi-VN" noProof="0"/>
              <a:t> </a:t>
            </a:r>
            <a:r>
              <a:rPr lang="vi-VN" noProof="0" err="1"/>
              <a:t>mũi</a:t>
            </a:r>
            <a:r>
              <a:rPr lang="vi-VN" noProof="0"/>
              <a:t> tên </a:t>
            </a:r>
            <a:r>
              <a:rPr lang="vi-VN" noProof="0" err="1"/>
              <a:t>để</a:t>
            </a:r>
            <a:r>
              <a:rPr lang="vi-VN" noProof="0"/>
              <a:t> truy </a:t>
            </a:r>
            <a:r>
              <a:rPr lang="vi-VN" noProof="0" err="1"/>
              <a:t>nhập</a:t>
            </a:r>
            <a:r>
              <a:rPr lang="vi-VN" noProof="0"/>
              <a:t> </a:t>
            </a:r>
            <a:r>
              <a:rPr lang="vi-VN" noProof="0" err="1"/>
              <a:t>các</a:t>
            </a:r>
            <a:r>
              <a:rPr lang="vi-VN" noProof="0"/>
              <a:t> liên </a:t>
            </a:r>
            <a:r>
              <a:rPr lang="vi-VN" noProof="0" err="1"/>
              <a:t>kết</a:t>
            </a:r>
            <a:r>
              <a:rPr lang="vi-VN" noProof="0"/>
              <a:t>.</a:t>
            </a:r>
          </a:p>
        </p:txBody>
      </p:sp>
      <p:sp>
        <p:nvSpPr>
          <p:cNvPr id="4" name="Chỗ dành sẵn cho Số Trang chiếu 3"/>
          <p:cNvSpPr>
            <a:spLocks noGrp="1"/>
          </p:cNvSpPr>
          <p:nvPr>
            <p:ph type="sldNum" sz="quarter" idx="10"/>
          </p:nvPr>
        </p:nvSpPr>
        <p:spPr/>
        <p:txBody>
          <a:bodyPr rtlCol="0"/>
          <a:lstStyle/>
          <a:p>
            <a:pPr rtl="0"/>
            <a:fld id="{DF61EA0F-A667-4B49-8422-0062BC55E249}" type="slidenum">
              <a:rPr lang="vi-VN" smtClean="0"/>
              <a:t>1</a:t>
            </a:fld>
            <a:endParaRPr lang="vi-VN"/>
          </a:p>
        </p:txBody>
      </p:sp>
    </p:spTree>
    <p:extLst>
      <p:ext uri="{BB962C8B-B14F-4D97-AF65-F5344CB8AC3E}">
        <p14:creationId xmlns:p14="http://schemas.microsoft.com/office/powerpoint/2010/main" val="1739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86E217-7FC5-41CA-9F48-81CB8D56757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4FA43C99-0F68-4B73-A372-031782551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9E45489F-D7C2-4297-80A3-FBA330F447FE}"/>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E1B140E1-C2AD-4BBC-B8F1-C47BFC4D04F6}"/>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24555B7E-5413-441B-A6DB-DB1C0F4DF216}"/>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6154331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0BF0E0-3B6C-4794-B5C5-16CC7AC86110}"/>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7830B4-9D2F-48C6-A372-B3C483F91D2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63BD0C5-2E40-470C-9B8F-9E29044BC01E}"/>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3D76F74B-CD77-463C-948E-2BB4C5C58026}"/>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0418A67B-BB0A-4DB0-9251-F9D1E41A80ED}"/>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5569030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F425E6CF-A6CC-4A8E-A76E-50103F67A1D5}"/>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32249FD-9B57-45C7-9090-8BC2A63FCE61}"/>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5193D88-ECF1-42CB-B996-2D6D7D1AA6A7}"/>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C5C3DF29-1A60-4D5C-8AA6-6E69744F6CD4}"/>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1C9CCE42-5962-41A5-8158-C27652B99544}"/>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6177340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Đầu trang của Mục">
    <p:spTree>
      <p:nvGrpSpPr>
        <p:cNvPr id="1" name=""/>
        <p:cNvGrpSpPr/>
        <p:nvPr/>
      </p:nvGrpSpPr>
      <p:grpSpPr>
        <a:xfrm>
          <a:off x="0" y="0"/>
          <a:ext cx="0" cy="0"/>
          <a:chOff x="0" y="0"/>
          <a:chExt cx="0" cy="0"/>
        </a:xfrm>
      </p:grpSpPr>
      <p:sp>
        <p:nvSpPr>
          <p:cNvPr id="9" name="Hình chữ nhật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10" name="Hình chữ nhật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2" name="Tiêu đề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vi-VN" noProof="0"/>
              <a:t>Bấm để chỉnh sửa kiểu tiêu đề Bản cái</a:t>
            </a:r>
          </a:p>
        </p:txBody>
      </p:sp>
      <p:sp>
        <p:nvSpPr>
          <p:cNvPr id="7" name="Chỗ dành sẵn cho Nội dung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bản Bản cái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bốn</a:t>
            </a:r>
          </a:p>
          <a:p>
            <a:pPr marL="0" lvl="4" indent="0" rtl="0">
              <a:lnSpc>
                <a:spcPct val="150000"/>
              </a:lnSpc>
              <a:spcBef>
                <a:spcPts val="1000"/>
              </a:spcBef>
              <a:spcAft>
                <a:spcPts val="1200"/>
              </a:spcAft>
              <a:buNone/>
            </a:pPr>
            <a:r>
              <a:rPr lang="vi-VN" noProof="0"/>
              <a:t>Mức năm</a:t>
            </a:r>
          </a:p>
        </p:txBody>
      </p:sp>
    </p:spTree>
    <p:extLst>
      <p:ext uri="{BB962C8B-B14F-4D97-AF65-F5344CB8AC3E}">
        <p14:creationId xmlns:p14="http://schemas.microsoft.com/office/powerpoint/2010/main" val="74469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và Nội dung">
    <p:spTree>
      <p:nvGrpSpPr>
        <p:cNvPr id="1" name=""/>
        <p:cNvGrpSpPr/>
        <p:nvPr/>
      </p:nvGrpSpPr>
      <p:grpSpPr>
        <a:xfrm>
          <a:off x="0" y="0"/>
          <a:ext cx="0" cy="0"/>
          <a:chOff x="0" y="0"/>
          <a:chExt cx="0" cy="0"/>
        </a:xfrm>
      </p:grpSpPr>
      <p:sp>
        <p:nvSpPr>
          <p:cNvPr id="9" name="Hình chữ nhật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a:p>
        </p:txBody>
      </p:sp>
      <p:cxnSp>
        <p:nvCxnSpPr>
          <p:cNvPr id="12" name="Đường nối Thẳng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êu đề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vi-VN" noProof="0"/>
              <a:t>Bấm để chỉnh sửa kiểu tiêu đề Bản cái</a:t>
            </a:r>
          </a:p>
        </p:txBody>
      </p:sp>
      <p:sp>
        <p:nvSpPr>
          <p:cNvPr id="3" name="Chỗ dành sẵn cho nội dung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bản Bản cái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bốn</a:t>
            </a:r>
          </a:p>
          <a:p>
            <a:pPr marL="0" lvl="4" indent="0" rtl="0">
              <a:lnSpc>
                <a:spcPct val="150000"/>
              </a:lnSpc>
              <a:spcBef>
                <a:spcPts val="1000"/>
              </a:spcBef>
              <a:spcAft>
                <a:spcPts val="1200"/>
              </a:spcAft>
              <a:buNone/>
            </a:pPr>
            <a:r>
              <a:rPr lang="vi-VN" noProof="0"/>
              <a:t>Mức năm</a:t>
            </a:r>
          </a:p>
        </p:txBody>
      </p:sp>
      <p:sp>
        <p:nvSpPr>
          <p:cNvPr id="6" name="Chỗ dành sẵn cho Ngày tháng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9A9FFC82-10A3-4132-8148-C8BE13230402}" type="datetime1">
              <a:rPr lang="vi-VN" noProof="0" smtClean="0"/>
              <a:t>03/07/2020</a:t>
            </a:fld>
            <a:endParaRPr lang="vi-VN" noProof="0"/>
          </a:p>
        </p:txBody>
      </p:sp>
      <p:sp>
        <p:nvSpPr>
          <p:cNvPr id="7" name="Chỗ dành sẵn cho Chân trang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vi-VN" noProof="0"/>
          </a:p>
        </p:txBody>
      </p:sp>
      <p:sp>
        <p:nvSpPr>
          <p:cNvPr id="8" name="Chỗ dành sẵn cho số trang chiế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3669100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g chiếu Tiêu đề">
    <p:spTree>
      <p:nvGrpSpPr>
        <p:cNvPr id="1" name=""/>
        <p:cNvGrpSpPr/>
        <p:nvPr/>
      </p:nvGrpSpPr>
      <p:grpSpPr>
        <a:xfrm>
          <a:off x="0" y="0"/>
          <a:ext cx="0" cy="0"/>
          <a:chOff x="0" y="0"/>
          <a:chExt cx="0" cy="0"/>
        </a:xfrm>
      </p:grpSpPr>
      <p:sp>
        <p:nvSpPr>
          <p:cNvPr id="7" name="Hình chữ nhật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476544-8D45-48BD-BBEF-D83BA0AD8857}"/>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A7D0695-C5AD-42A2-847D-65538B1BF982}"/>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712EAF3-2867-409D-9860-B34A68346722}"/>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1B8EAA5F-A3AF-4AC1-8B05-D4F800CCBF49}"/>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A8FED9DC-537D-42DA-BDB9-AEADDB96AEC8}"/>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8222436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3F40F3-1B32-4EE2-9702-AA47D643503A}"/>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F339E3B-E2C3-4A72-9638-5D61489CD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53DDBDB4-888D-48F6-A500-3ED1B5103914}"/>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75FE5CED-C4A0-4480-B834-2C49CC24A7AF}"/>
              </a:ext>
            </a:extLst>
          </p:cNvPr>
          <p:cNvSpPr>
            <a:spLocks noGrp="1"/>
          </p:cNvSpPr>
          <p:nvPr>
            <p:ph type="ftr" sz="quarter" idx="11"/>
          </p:nvPr>
        </p:nvSpPr>
        <p:spPr/>
        <p:txBody>
          <a:bodyPr/>
          <a:lstStyle/>
          <a:p>
            <a:pPr rtl="0"/>
            <a:endParaRPr lang="vi-VN" noProof="0"/>
          </a:p>
        </p:txBody>
      </p:sp>
      <p:sp>
        <p:nvSpPr>
          <p:cNvPr id="6" name="Chỗ dành sẵn cho Số hiệu Bản chiếu 5">
            <a:extLst>
              <a:ext uri="{FF2B5EF4-FFF2-40B4-BE49-F238E27FC236}">
                <a16:creationId xmlns:a16="http://schemas.microsoft.com/office/drawing/2014/main" id="{900A4E77-6747-4561-BA49-5C09B3702725}"/>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42915416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64BD11-8473-45AD-A8A2-97AE26361FC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DDBA33A-9F16-4063-A81E-47322B94C76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D2F98C39-1958-40FB-9D3C-7E673FE8CA97}"/>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64D77703-7C36-48FB-AC8A-C0089DF68471}"/>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6" name="Chỗ dành sẵn cho Chân trang 5">
            <a:extLst>
              <a:ext uri="{FF2B5EF4-FFF2-40B4-BE49-F238E27FC236}">
                <a16:creationId xmlns:a16="http://schemas.microsoft.com/office/drawing/2014/main" id="{0A07791B-AFAE-43E0-BB31-92EE1B944B74}"/>
              </a:ext>
            </a:extLst>
          </p:cNvPr>
          <p:cNvSpPr>
            <a:spLocks noGrp="1"/>
          </p:cNvSpPr>
          <p:nvPr>
            <p:ph type="ftr" sz="quarter" idx="11"/>
          </p:nvPr>
        </p:nvSpPr>
        <p:spPr/>
        <p:txBody>
          <a:bodyPr/>
          <a:lstStyle/>
          <a:p>
            <a:pPr rtl="0"/>
            <a:endParaRPr lang="vi-VN" noProof="0"/>
          </a:p>
        </p:txBody>
      </p:sp>
      <p:sp>
        <p:nvSpPr>
          <p:cNvPr id="7" name="Chỗ dành sẵn cho Số hiệu Bản chiếu 6">
            <a:extLst>
              <a:ext uri="{FF2B5EF4-FFF2-40B4-BE49-F238E27FC236}">
                <a16:creationId xmlns:a16="http://schemas.microsoft.com/office/drawing/2014/main" id="{8649B567-950D-4028-A0EA-1C0E296975D1}"/>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875923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717985-694E-49C8-A6FD-92C8C7FDD27B}"/>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E7E8E1F8-F0CE-4C33-9913-52A64F79A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A57F87AF-0805-42D7-A704-D7E8153C2A68}"/>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0CDFE322-3A52-46A9-80A5-11F1E956D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13FBD87-A138-4637-8DCF-7BE730788CFC}"/>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4710CC55-008C-4AFA-8D24-59E774D55664}"/>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8" name="Chỗ dành sẵn cho Chân trang 7">
            <a:extLst>
              <a:ext uri="{FF2B5EF4-FFF2-40B4-BE49-F238E27FC236}">
                <a16:creationId xmlns:a16="http://schemas.microsoft.com/office/drawing/2014/main" id="{E4294F91-2843-42B7-92FA-10637D3644BA}"/>
              </a:ext>
            </a:extLst>
          </p:cNvPr>
          <p:cNvSpPr>
            <a:spLocks noGrp="1"/>
          </p:cNvSpPr>
          <p:nvPr>
            <p:ph type="ftr" sz="quarter" idx="11"/>
          </p:nvPr>
        </p:nvSpPr>
        <p:spPr/>
        <p:txBody>
          <a:bodyPr/>
          <a:lstStyle/>
          <a:p>
            <a:pPr rtl="0"/>
            <a:endParaRPr lang="vi-VN" noProof="0"/>
          </a:p>
        </p:txBody>
      </p:sp>
      <p:sp>
        <p:nvSpPr>
          <p:cNvPr id="9" name="Chỗ dành sẵn cho Số hiệu Bản chiếu 8">
            <a:extLst>
              <a:ext uri="{FF2B5EF4-FFF2-40B4-BE49-F238E27FC236}">
                <a16:creationId xmlns:a16="http://schemas.microsoft.com/office/drawing/2014/main" id="{78D755B7-5101-42E1-884C-C87A8F255576}"/>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2943332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2D79AC-CED3-44FF-A9F2-6257D40A8498}"/>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ABE3BC7F-1005-4BD8-B84C-46F54D2258DC}"/>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4" name="Chỗ dành sẵn cho Chân trang 3">
            <a:extLst>
              <a:ext uri="{FF2B5EF4-FFF2-40B4-BE49-F238E27FC236}">
                <a16:creationId xmlns:a16="http://schemas.microsoft.com/office/drawing/2014/main" id="{A7F076AD-2E72-464C-92DE-D7DB08F99313}"/>
              </a:ext>
            </a:extLst>
          </p:cNvPr>
          <p:cNvSpPr>
            <a:spLocks noGrp="1"/>
          </p:cNvSpPr>
          <p:nvPr>
            <p:ph type="ftr" sz="quarter" idx="11"/>
          </p:nvPr>
        </p:nvSpPr>
        <p:spPr/>
        <p:txBody>
          <a:bodyPr/>
          <a:lstStyle/>
          <a:p>
            <a:pPr rtl="0"/>
            <a:endParaRPr lang="vi-VN" noProof="0"/>
          </a:p>
        </p:txBody>
      </p:sp>
      <p:sp>
        <p:nvSpPr>
          <p:cNvPr id="5" name="Chỗ dành sẵn cho Số hiệu Bản chiếu 4">
            <a:extLst>
              <a:ext uri="{FF2B5EF4-FFF2-40B4-BE49-F238E27FC236}">
                <a16:creationId xmlns:a16="http://schemas.microsoft.com/office/drawing/2014/main" id="{64F249D8-E271-4431-AAD1-BB23024554B7}"/>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10143675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220294F-31B6-4E4E-A1BB-6272A89BD2E9}"/>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3" name="Chỗ dành sẵn cho Chân trang 2">
            <a:extLst>
              <a:ext uri="{FF2B5EF4-FFF2-40B4-BE49-F238E27FC236}">
                <a16:creationId xmlns:a16="http://schemas.microsoft.com/office/drawing/2014/main" id="{9A96E13A-CCF1-4903-9B02-0B627AF624FF}"/>
              </a:ext>
            </a:extLst>
          </p:cNvPr>
          <p:cNvSpPr>
            <a:spLocks noGrp="1"/>
          </p:cNvSpPr>
          <p:nvPr>
            <p:ph type="ftr" sz="quarter" idx="11"/>
          </p:nvPr>
        </p:nvSpPr>
        <p:spPr/>
        <p:txBody>
          <a:bodyPr/>
          <a:lstStyle/>
          <a:p>
            <a:pPr rtl="0"/>
            <a:endParaRPr lang="vi-VN" noProof="0"/>
          </a:p>
        </p:txBody>
      </p:sp>
      <p:sp>
        <p:nvSpPr>
          <p:cNvPr id="4" name="Chỗ dành sẵn cho Số hiệu Bản chiếu 3">
            <a:extLst>
              <a:ext uri="{FF2B5EF4-FFF2-40B4-BE49-F238E27FC236}">
                <a16:creationId xmlns:a16="http://schemas.microsoft.com/office/drawing/2014/main" id="{29EB0D62-451B-4CE7-A386-7ED2E4AF9300}"/>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3746953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A0D1CC-D5F2-4CC7-8BA6-2A86377F2475}"/>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200C65A-D644-4DF3-850D-0AB4968E0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BAB077F-FCEF-4172-BA64-8F0452076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C5CD93D-8261-4339-921C-E44BF22D301F}"/>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6" name="Chỗ dành sẵn cho Chân trang 5">
            <a:extLst>
              <a:ext uri="{FF2B5EF4-FFF2-40B4-BE49-F238E27FC236}">
                <a16:creationId xmlns:a16="http://schemas.microsoft.com/office/drawing/2014/main" id="{A08360E9-F86E-4AB3-A153-EF1512DE8090}"/>
              </a:ext>
            </a:extLst>
          </p:cNvPr>
          <p:cNvSpPr>
            <a:spLocks noGrp="1"/>
          </p:cNvSpPr>
          <p:nvPr>
            <p:ph type="ftr" sz="quarter" idx="11"/>
          </p:nvPr>
        </p:nvSpPr>
        <p:spPr/>
        <p:txBody>
          <a:bodyPr/>
          <a:lstStyle/>
          <a:p>
            <a:pPr rtl="0"/>
            <a:endParaRPr lang="vi-VN" noProof="0"/>
          </a:p>
        </p:txBody>
      </p:sp>
      <p:sp>
        <p:nvSpPr>
          <p:cNvPr id="7" name="Chỗ dành sẵn cho Số hiệu Bản chiếu 6">
            <a:extLst>
              <a:ext uri="{FF2B5EF4-FFF2-40B4-BE49-F238E27FC236}">
                <a16:creationId xmlns:a16="http://schemas.microsoft.com/office/drawing/2014/main" id="{BC7C1479-0B40-449F-8B46-FE6A6BD65AFD}"/>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5101245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183AD6-8C0B-4FE4-936B-61DF7F8ACA5A}"/>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BD96747E-331C-4559-A92D-14F221919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935A936B-5F83-4B20-94B3-7FA3E45D7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760AB5E-C737-45A7-A6AB-AF39585B8B02}"/>
              </a:ext>
            </a:extLst>
          </p:cNvPr>
          <p:cNvSpPr>
            <a:spLocks noGrp="1"/>
          </p:cNvSpPr>
          <p:nvPr>
            <p:ph type="dt" sz="half" idx="10"/>
          </p:nvPr>
        </p:nvSpPr>
        <p:spPr/>
        <p:txBody>
          <a:bodyPr/>
          <a:lstStyle/>
          <a:p>
            <a:pPr rtl="0"/>
            <a:fld id="{91FF5F9B-56F5-4DB7-9436-0EA2311D582F}" type="datetime1">
              <a:rPr lang="vi-VN" noProof="0" smtClean="0"/>
              <a:t>03/07/2020</a:t>
            </a:fld>
            <a:endParaRPr lang="vi-VN" noProof="0"/>
          </a:p>
        </p:txBody>
      </p:sp>
      <p:sp>
        <p:nvSpPr>
          <p:cNvPr id="6" name="Chỗ dành sẵn cho Chân trang 5">
            <a:extLst>
              <a:ext uri="{FF2B5EF4-FFF2-40B4-BE49-F238E27FC236}">
                <a16:creationId xmlns:a16="http://schemas.microsoft.com/office/drawing/2014/main" id="{613CBF67-4DF1-4ED8-B214-4EB0768E2BBE}"/>
              </a:ext>
            </a:extLst>
          </p:cNvPr>
          <p:cNvSpPr>
            <a:spLocks noGrp="1"/>
          </p:cNvSpPr>
          <p:nvPr>
            <p:ph type="ftr" sz="quarter" idx="11"/>
          </p:nvPr>
        </p:nvSpPr>
        <p:spPr/>
        <p:txBody>
          <a:bodyPr/>
          <a:lstStyle/>
          <a:p>
            <a:pPr rtl="0"/>
            <a:endParaRPr lang="vi-VN" noProof="0"/>
          </a:p>
        </p:txBody>
      </p:sp>
      <p:sp>
        <p:nvSpPr>
          <p:cNvPr id="7" name="Chỗ dành sẵn cho Số hiệu Bản chiếu 6">
            <a:extLst>
              <a:ext uri="{FF2B5EF4-FFF2-40B4-BE49-F238E27FC236}">
                <a16:creationId xmlns:a16="http://schemas.microsoft.com/office/drawing/2014/main" id="{FCC65307-190A-4926-BA80-FFEE5780DF9C}"/>
              </a:ext>
            </a:extLst>
          </p:cNvPr>
          <p:cNvSpPr>
            <a:spLocks noGrp="1"/>
          </p:cNvSpPr>
          <p:nvPr>
            <p:ph type="sldNum" sz="quarter" idx="12"/>
          </p:nvPr>
        </p:nvSpPr>
        <p:spPr/>
        <p:txBody>
          <a:body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0015028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744351E7-C993-4EC7-84E0-B8002B161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1F8E7EF-B69C-4003-8016-1F72D12A5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C328F59-255A-44DF-B54E-310A2A6D5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1FF5F9B-56F5-4DB7-9436-0EA2311D582F}" type="datetime1">
              <a:rPr lang="vi-VN" noProof="0" smtClean="0"/>
              <a:t>03/07/2020</a:t>
            </a:fld>
            <a:endParaRPr lang="vi-VN" noProof="0"/>
          </a:p>
        </p:txBody>
      </p:sp>
      <p:sp>
        <p:nvSpPr>
          <p:cNvPr id="5" name="Chỗ dành sẵn cho Chân trang 4">
            <a:extLst>
              <a:ext uri="{FF2B5EF4-FFF2-40B4-BE49-F238E27FC236}">
                <a16:creationId xmlns:a16="http://schemas.microsoft.com/office/drawing/2014/main" id="{994BCA78-98CE-4948-8C9D-A95606D09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vi-VN" noProof="0"/>
          </a:p>
        </p:txBody>
      </p:sp>
      <p:sp>
        <p:nvSpPr>
          <p:cNvPr id="6" name="Chỗ dành sẵn cho Số hiệu Bản chiếu 5">
            <a:extLst>
              <a:ext uri="{FF2B5EF4-FFF2-40B4-BE49-F238E27FC236}">
                <a16:creationId xmlns:a16="http://schemas.microsoft.com/office/drawing/2014/main" id="{B379AF5B-9F62-4136-88D4-22AE0B4F8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vi-VN" noProof="0" smtClean="0"/>
              <a:pPr/>
              <a:t>‹#›</a:t>
            </a:fld>
            <a:endParaRPr lang="vi-VN" noProof="0"/>
          </a:p>
        </p:txBody>
      </p:sp>
      <p:sp>
        <p:nvSpPr>
          <p:cNvPr id="7" name="Hình chữ nhật 6">
            <a:extLst>
              <a:ext uri="{FF2B5EF4-FFF2-40B4-BE49-F238E27FC236}">
                <a16:creationId xmlns:a16="http://schemas.microsoft.com/office/drawing/2014/main" id="{7A3F604E-9455-44B1-B825-CD4FC4C2CE3A}"/>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a:p>
        </p:txBody>
      </p:sp>
      <p:cxnSp>
        <p:nvCxnSpPr>
          <p:cNvPr id="8" name="Đường nối Thẳng 7">
            <a:extLst>
              <a:ext uri="{FF2B5EF4-FFF2-40B4-BE49-F238E27FC236}">
                <a16:creationId xmlns:a16="http://schemas.microsoft.com/office/drawing/2014/main" id="{ECFC0A49-5C7B-4F79-91F2-56813C1BB420}"/>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03972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êu đề 9"/>
          <p:cNvSpPr>
            <a:spLocks noGrp="1"/>
          </p:cNvSpPr>
          <p:nvPr>
            <p:ph type="title"/>
          </p:nvPr>
        </p:nvSpPr>
        <p:spPr>
          <a:xfrm>
            <a:off x="621284" y="325120"/>
            <a:ext cx="10949432" cy="1729232"/>
          </a:xfrm>
        </p:spPr>
        <p:txBody>
          <a:bodyPr rtlCol="0">
            <a:noAutofit/>
          </a:bodyPr>
          <a:lstStyle/>
          <a:p>
            <a:pPr algn="ctr"/>
            <a:br>
              <a:rPr lang="vi-VN" sz="3500">
                <a:latin typeface="Segoe UI" panose="020B0502040204020203" pitchFamily="34" charset="0"/>
                <a:cs typeface="Segoe UI" panose="020B0502040204020203" pitchFamily="34" charset="0"/>
              </a:rPr>
            </a:br>
            <a:r>
              <a:rPr lang="vi-VN" sz="3500">
                <a:latin typeface="Segoe UI" panose="020B0502040204020203" pitchFamily="34" charset="0"/>
                <a:ea typeface="+mn-ea"/>
                <a:cs typeface="Segoe UI" panose="020B0502040204020203" pitchFamily="34" charset="0"/>
              </a:rPr>
              <a:t>XÂY DỰNG HỆ THỐNG QUẢN LÝ NHÂN VIÊN BẰNG CÔNG NGHỆ NHẬN DẠNG KHUÔN MẶT</a:t>
            </a:r>
            <a:br>
              <a:rPr lang="en-US" sz="3500">
                <a:latin typeface="Segoe UI" panose="020B0502040204020203" pitchFamily="34" charset="0"/>
                <a:ea typeface="+mn-ea"/>
                <a:cs typeface="Segoe UI" panose="020B0502040204020203" pitchFamily="34" charset="0"/>
              </a:rPr>
            </a:br>
            <a:endParaRPr lang="en-US" sz="3500">
              <a:latin typeface="Segoe UI" panose="020B0502040204020203" pitchFamily="34" charset="0"/>
              <a:ea typeface="+mn-ea"/>
              <a:cs typeface="Segoe UI" panose="020B0502040204020203" pitchFamily="34" charset="0"/>
            </a:endParaRPr>
          </a:p>
        </p:txBody>
      </p:sp>
      <p:sp>
        <p:nvSpPr>
          <p:cNvPr id="5" name="Chỗ dành sẵn cho Nội dung 4"/>
          <p:cNvSpPr>
            <a:spLocks noGrp="1"/>
          </p:cNvSpPr>
          <p:nvPr>
            <p:ph sz="quarter" idx="13"/>
          </p:nvPr>
        </p:nvSpPr>
        <p:spPr>
          <a:xfrm>
            <a:off x="775290" y="2380747"/>
            <a:ext cx="10795425" cy="3978275"/>
          </a:xfrm>
        </p:spPr>
        <p:txBody>
          <a:bodyPr rtlCol="0">
            <a:noAutofit/>
          </a:bodyPr>
          <a:lstStyle/>
          <a:p>
            <a:pPr marL="0" indent="0" algn="ctr">
              <a:spcAft>
                <a:spcPts val="2000"/>
              </a:spcAft>
              <a:buNone/>
            </a:pPr>
            <a:r>
              <a:rPr lang="vi-VN" b="1" err="1">
                <a:latin typeface="Segoe UI" panose="020B0502040204020203" pitchFamily="34" charset="0"/>
                <a:cs typeface="Segoe UI" panose="020B0502040204020203" pitchFamily="34" charset="0"/>
              </a:rPr>
              <a:t>Thành</a:t>
            </a:r>
            <a:r>
              <a:rPr lang="vi-VN" b="1">
                <a:latin typeface="Segoe UI" panose="020B0502040204020203" pitchFamily="34" charset="0"/>
                <a:cs typeface="Segoe UI" panose="020B0502040204020203" pitchFamily="34" charset="0"/>
              </a:rPr>
              <a:t> viên </a:t>
            </a:r>
            <a:r>
              <a:rPr lang="vi-VN" b="1" err="1">
                <a:latin typeface="Segoe UI" panose="020B0502040204020203" pitchFamily="34" charset="0"/>
                <a:cs typeface="Segoe UI" panose="020B0502040204020203" pitchFamily="34" charset="0"/>
              </a:rPr>
              <a:t>nhóm</a:t>
            </a:r>
            <a:r>
              <a:rPr lang="vi-VN" b="1">
                <a:latin typeface="Segoe UI" panose="020B0502040204020203" pitchFamily="34" charset="0"/>
                <a:cs typeface="Segoe UI" panose="020B0502040204020203" pitchFamily="34" charset="0"/>
              </a:rPr>
              <a:t> 44</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Nguyễn Vĩnh Đạt (nhóm trưởng)</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Hoàng </a:t>
            </a:r>
            <a:r>
              <a:rPr lang="vi-VN" sz="2000" err="1">
                <a:latin typeface="Segoe UI" panose="020B0502040204020203" pitchFamily="34" charset="0"/>
                <a:cs typeface="Segoe UI" panose="020B0502040204020203" pitchFamily="34" charset="0"/>
              </a:rPr>
              <a:t>Trọng</a:t>
            </a:r>
            <a:r>
              <a:rPr lang="vi-VN" sz="2000">
                <a:latin typeface="Segoe UI" panose="020B0502040204020203" pitchFamily="34" charset="0"/>
                <a:cs typeface="Segoe UI" panose="020B0502040204020203" pitchFamily="34" charset="0"/>
              </a:rPr>
              <a:t> Kiên</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Trần Minh Quang</a:t>
            </a:r>
          </a:p>
          <a:p>
            <a:pPr marL="0" indent="0">
              <a:spcAft>
                <a:spcPts val="2000"/>
              </a:spcAft>
              <a:buNone/>
            </a:pPr>
            <a:r>
              <a:rPr lang="vi-VN" sz="22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Phan Gia Sang</a:t>
            </a:r>
          </a:p>
          <a:p>
            <a:pPr>
              <a:spcAft>
                <a:spcPts val="2000"/>
              </a:spcAft>
            </a:pPr>
            <a:endParaRPr lang="vi-VN" sz="2200">
              <a:latin typeface="Segoe UI" panose="020B0502040204020203" pitchFamily="34" charset="0"/>
              <a:cs typeface="Segoe UI" panose="020B0502040204020203" pitchFamily="34" charset="0"/>
            </a:endParaRPr>
          </a:p>
          <a:p>
            <a:pPr marL="0" indent="0" rtl="0">
              <a:lnSpc>
                <a:spcPts val="3600"/>
              </a:lnSpc>
              <a:spcAft>
                <a:spcPts val="0"/>
              </a:spcAft>
              <a:buNone/>
            </a:pPr>
            <a:endParaRPr lang="vi-VN" sz="2200">
              <a:latin typeface="Segoe UI" panose="020B0502040204020203" pitchFamily="34" charset="0"/>
              <a:cs typeface="Segoe UI" panose="020B0502040204020203" pitchFamily="34" charset="0"/>
            </a:endParaRPr>
          </a:p>
        </p:txBody>
      </p:sp>
      <p:grpSp>
        <p:nvGrpSpPr>
          <p:cNvPr id="4" name="Nhóm 3" descr="Hình tròn nhỏ với số 1 bên trong cho biết bước 1">
            <a:extLst>
              <a:ext uri="{FF2B5EF4-FFF2-40B4-BE49-F238E27FC236}">
                <a16:creationId xmlns:a16="http://schemas.microsoft.com/office/drawing/2014/main" id="{F2976D42-73A6-4F37-92FF-6C3038DC7192}"/>
              </a:ext>
            </a:extLst>
          </p:cNvPr>
          <p:cNvGrpSpPr/>
          <p:nvPr/>
        </p:nvGrpSpPr>
        <p:grpSpPr bwMode="blackWhite">
          <a:xfrm>
            <a:off x="1091760" y="3019162"/>
            <a:ext cx="558179" cy="409838"/>
            <a:chOff x="6953426" y="711274"/>
            <a:chExt cx="558179" cy="409838"/>
          </a:xfrm>
        </p:grpSpPr>
        <p:sp>
          <p:nvSpPr>
            <p:cNvPr id="6" name="Hình bầu dục 18" descr="Hình tròn nhỏ">
              <a:extLst>
                <a:ext uri="{FF2B5EF4-FFF2-40B4-BE49-F238E27FC236}">
                  <a16:creationId xmlns:a16="http://schemas.microsoft.com/office/drawing/2014/main" id="{0F2C52DC-EE75-4B15-A586-1667C1A809C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latin typeface="Segoe UI" panose="020B0502040204020203" pitchFamily="34" charset="0"/>
                <a:cs typeface="Segoe UI" panose="020B0502040204020203" pitchFamily="34" charset="0"/>
              </a:endParaRPr>
            </a:p>
          </p:txBody>
        </p:sp>
        <p:sp>
          <p:nvSpPr>
            <p:cNvPr id="7" name="Hộp Văn bản 19" descr="Số 1">
              <a:extLst>
                <a:ext uri="{FF2B5EF4-FFF2-40B4-BE49-F238E27FC236}">
                  <a16:creationId xmlns:a16="http://schemas.microsoft.com/office/drawing/2014/main" id="{C7F9DDBC-D99D-4228-8567-56602F8A693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panose="020B0502040204020203" pitchFamily="34" charset="0"/>
                  <a:cs typeface="Segoe UI" panose="020B0502040204020203" pitchFamily="34" charset="0"/>
                </a:rPr>
                <a:t>1</a:t>
              </a:r>
            </a:p>
          </p:txBody>
        </p:sp>
      </p:grpSp>
      <p:sp>
        <p:nvSpPr>
          <p:cNvPr id="9" name="Hình bầu dục 18" descr="Hình tròn nhỏ">
            <a:extLst>
              <a:ext uri="{FF2B5EF4-FFF2-40B4-BE49-F238E27FC236}">
                <a16:creationId xmlns:a16="http://schemas.microsoft.com/office/drawing/2014/main" id="{48CD37F8-EBD0-4257-9606-802467327000}"/>
              </a:ext>
            </a:extLst>
          </p:cNvPr>
          <p:cNvSpPr/>
          <p:nvPr/>
        </p:nvSpPr>
        <p:spPr bwMode="blackWhite">
          <a:xfrm>
            <a:off x="1163403" y="367386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vi-VN">
                <a:latin typeface="Segoe UI" panose="020B0502040204020203" pitchFamily="34" charset="0"/>
                <a:cs typeface="Segoe UI" panose="020B0502040204020203" pitchFamily="34" charset="0"/>
              </a:rPr>
              <a:t>2</a:t>
            </a:r>
          </a:p>
        </p:txBody>
      </p:sp>
      <p:grpSp>
        <p:nvGrpSpPr>
          <p:cNvPr id="12" name="Nhóm 11" descr="Hình tròn nhỏ với số 1 bên trong cho biết bước 1">
            <a:extLst>
              <a:ext uri="{FF2B5EF4-FFF2-40B4-BE49-F238E27FC236}">
                <a16:creationId xmlns:a16="http://schemas.microsoft.com/office/drawing/2014/main" id="{C761D0FA-7981-42FD-B311-4AFB4173319A}"/>
              </a:ext>
            </a:extLst>
          </p:cNvPr>
          <p:cNvGrpSpPr/>
          <p:nvPr/>
        </p:nvGrpSpPr>
        <p:grpSpPr bwMode="blackWhite">
          <a:xfrm>
            <a:off x="1091760" y="4369884"/>
            <a:ext cx="558179" cy="409838"/>
            <a:chOff x="6953426" y="711274"/>
            <a:chExt cx="558179" cy="409838"/>
          </a:xfrm>
        </p:grpSpPr>
        <p:sp>
          <p:nvSpPr>
            <p:cNvPr id="13" name="Hình bầu dục 18" descr="Hình tròn nhỏ">
              <a:extLst>
                <a:ext uri="{FF2B5EF4-FFF2-40B4-BE49-F238E27FC236}">
                  <a16:creationId xmlns:a16="http://schemas.microsoft.com/office/drawing/2014/main" id="{0560D3B4-B87A-44F9-A3B8-8AD8357A191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latin typeface="Segoe UI" panose="020B0502040204020203" pitchFamily="34" charset="0"/>
                <a:cs typeface="Segoe UI" panose="020B0502040204020203" pitchFamily="34" charset="0"/>
              </a:endParaRPr>
            </a:p>
          </p:txBody>
        </p:sp>
        <p:sp>
          <p:nvSpPr>
            <p:cNvPr id="14" name="Hộp Văn bản 19" descr="Số 1">
              <a:extLst>
                <a:ext uri="{FF2B5EF4-FFF2-40B4-BE49-F238E27FC236}">
                  <a16:creationId xmlns:a16="http://schemas.microsoft.com/office/drawing/2014/main" id="{348F8FE1-5B29-46B8-9A8F-E343B4EBACA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panose="020B0502040204020203" pitchFamily="34" charset="0"/>
                  <a:cs typeface="Segoe UI" panose="020B0502040204020203" pitchFamily="34" charset="0"/>
                </a:rPr>
                <a:t>3</a:t>
              </a:r>
            </a:p>
          </p:txBody>
        </p:sp>
      </p:grpSp>
      <p:grpSp>
        <p:nvGrpSpPr>
          <p:cNvPr id="15" name="Nhóm 14" descr="Hình tròn nhỏ với số 1 bên trong cho biết bước 1">
            <a:extLst>
              <a:ext uri="{FF2B5EF4-FFF2-40B4-BE49-F238E27FC236}">
                <a16:creationId xmlns:a16="http://schemas.microsoft.com/office/drawing/2014/main" id="{B06D12D1-E96A-4C95-9DC1-9B22653A0341}"/>
              </a:ext>
            </a:extLst>
          </p:cNvPr>
          <p:cNvGrpSpPr/>
          <p:nvPr/>
        </p:nvGrpSpPr>
        <p:grpSpPr bwMode="blackWhite">
          <a:xfrm>
            <a:off x="1091760" y="5081901"/>
            <a:ext cx="558179" cy="409838"/>
            <a:chOff x="6953426" y="711274"/>
            <a:chExt cx="558179" cy="409838"/>
          </a:xfrm>
        </p:grpSpPr>
        <p:sp>
          <p:nvSpPr>
            <p:cNvPr id="16" name="Hình bầu dục 18" descr="Hình tròn nhỏ">
              <a:extLst>
                <a:ext uri="{FF2B5EF4-FFF2-40B4-BE49-F238E27FC236}">
                  <a16:creationId xmlns:a16="http://schemas.microsoft.com/office/drawing/2014/main" id="{9D7A1D33-BA43-4439-91CD-0056A76B6F2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latin typeface="Segoe UI" panose="020B0502040204020203" pitchFamily="34" charset="0"/>
                <a:cs typeface="Segoe UI" panose="020B0502040204020203" pitchFamily="34" charset="0"/>
              </a:endParaRPr>
            </a:p>
          </p:txBody>
        </p:sp>
        <p:sp>
          <p:nvSpPr>
            <p:cNvPr id="17" name="Hộp Văn bản 19" descr="Số 1">
              <a:extLst>
                <a:ext uri="{FF2B5EF4-FFF2-40B4-BE49-F238E27FC236}">
                  <a16:creationId xmlns:a16="http://schemas.microsoft.com/office/drawing/2014/main" id="{0CA3275A-F243-4971-B422-1C7FE7D1E56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panose="020B0502040204020203" pitchFamily="34" charset="0"/>
                  <a:cs typeface="Segoe UI" panose="020B0502040204020203" pitchFamily="34" charset="0"/>
                </a:rPr>
                <a:t>4</a:t>
              </a:r>
            </a:p>
          </p:txBody>
        </p:sp>
      </p:grpSp>
    </p:spTree>
    <p:extLst>
      <p:ext uri="{BB962C8B-B14F-4D97-AF65-F5344CB8AC3E}">
        <p14:creationId xmlns:p14="http://schemas.microsoft.com/office/powerpoint/2010/main" val="47105298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Nhận dạng khuôn mặt</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0" y="1243103"/>
            <a:ext cx="11012853" cy="199331"/>
          </a:xfrm>
        </p:spPr>
        <p:txBody>
          <a:bodyPr>
            <a:normAutofit fontScale="55000" lnSpcReduction="20000"/>
          </a:bodyPr>
          <a:lstStyle/>
          <a:p>
            <a:pPr marL="457200" lvl="1" indent="0" algn="just">
              <a:buNone/>
            </a:pPr>
            <a:r>
              <a:rPr lang="en-US" sz="1800">
                <a:latin typeface="Segoe UI" panose="020B0502040204020203" pitchFamily="34" charset="0"/>
                <a:cs typeface="Segoe UI" panose="020B0502040204020203" pitchFamily="34" charset="0"/>
              </a:rPr>
              <a:t>	</a:t>
            </a:r>
          </a:p>
        </p:txBody>
      </p:sp>
      <p:sp>
        <p:nvSpPr>
          <p:cNvPr id="9" name="Rectangle 8"/>
          <p:cNvSpPr/>
          <p:nvPr/>
        </p:nvSpPr>
        <p:spPr>
          <a:xfrm>
            <a:off x="6950040" y="6488668"/>
            <a:ext cx="5465663"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7. </a:t>
            </a:r>
            <a:r>
              <a:rPr lang="en-US" b="1" i="1">
                <a:latin typeface="Segoe UI" panose="020B0502040204020203" pitchFamily="34" charset="0"/>
                <a:cs typeface="Segoe UI" panose="020B0502040204020203" pitchFamily="34" charset="0"/>
              </a:rPr>
              <a:t>Sơ đồ khối trích xuất biểu đồ Histogram </a:t>
            </a:r>
          </a:p>
        </p:txBody>
      </p:sp>
      <p:sp>
        <p:nvSpPr>
          <p:cNvPr id="5" name="Rectangle 4"/>
          <p:cNvSpPr/>
          <p:nvPr/>
        </p:nvSpPr>
        <p:spPr>
          <a:xfrm>
            <a:off x="521209" y="1216976"/>
            <a:ext cx="6871263" cy="1338828"/>
          </a:xfrm>
          <a:prstGeom prst="rect">
            <a:avLst/>
          </a:prstGeom>
        </p:spPr>
        <p:txBody>
          <a:bodyPr wrap="square">
            <a:spAutoFit/>
          </a:bodyPr>
          <a:lstStyle/>
          <a:p>
            <a:pPr algn="just">
              <a:lnSpc>
                <a:spcPct val="150000"/>
              </a:lnSpc>
              <a:spcBef>
                <a:spcPts val="600"/>
              </a:spcBef>
              <a:spcAft>
                <a:spcPts val="0"/>
              </a:spcAft>
            </a:pPr>
            <a:r>
              <a:rPr lang="en-US">
                <a:latin typeface="Times New Roman" panose="02020603050405020304" pitchFamily="18" charset="0"/>
                <a:ea typeface="Times New Roman" panose="02020603050405020304" pitchFamily="18" charset="0"/>
              </a:rPr>
              <a:t>	</a:t>
            </a:r>
            <a:r>
              <a:rPr lang="en-US">
                <a:latin typeface="Segoe UI" panose="020B0502040204020203" pitchFamily="34" charset="0"/>
                <a:cs typeface="Segoe UI" panose="020B0502040204020203" pitchFamily="34" charset="0"/>
              </a:rPr>
              <a:t>Bằng cách sử dụng hình ảnh được tạo ở bước cuối cùng, chúng ta có thể sử dụng các tham số Grid X và Grid Y để chia hình ảnh thành nhiều lưới, như có thể thấy trong hình ảnh sau:</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7700277" y="1315885"/>
            <a:ext cx="3312576" cy="5234970"/>
          </a:xfrm>
          <a:prstGeom prst="rect">
            <a:avLst/>
          </a:prstGeom>
        </p:spPr>
      </p:pic>
      <p:pic>
        <p:nvPicPr>
          <p:cNvPr id="10" name="Picture 9"/>
          <p:cNvPicPr>
            <a:picLocks noChangeAspect="1"/>
          </p:cNvPicPr>
          <p:nvPr/>
        </p:nvPicPr>
        <p:blipFill>
          <a:blip r:embed="rId3"/>
          <a:stretch>
            <a:fillRect/>
          </a:stretch>
        </p:blipFill>
        <p:spPr>
          <a:xfrm>
            <a:off x="471694" y="2555804"/>
            <a:ext cx="5336690" cy="3932864"/>
          </a:xfrm>
          <a:prstGeom prst="rect">
            <a:avLst/>
          </a:prstGeom>
        </p:spPr>
      </p:pic>
      <p:sp>
        <p:nvSpPr>
          <p:cNvPr id="11" name="Rectangle 10"/>
          <p:cNvSpPr/>
          <p:nvPr/>
        </p:nvSpPr>
        <p:spPr>
          <a:xfrm>
            <a:off x="1047479" y="6488668"/>
            <a:ext cx="4185120"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6.</a:t>
            </a:r>
            <a:r>
              <a:rPr lang="en-US" b="1" i="1">
                <a:latin typeface="Segoe UI" panose="020B0502040204020203" pitchFamily="34" charset="0"/>
                <a:ea typeface="Times New Roman" panose="02020603050405020304" pitchFamily="18" charset="0"/>
                <a:cs typeface="Segoe UI" panose="020B0502040204020203" pitchFamily="34" charset="0"/>
              </a:rPr>
              <a:t> Trích xuất biểu đồ Histogram</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911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Nhận dạng khuôn mặt</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Rectangle 8"/>
          <p:cNvSpPr/>
          <p:nvPr/>
        </p:nvSpPr>
        <p:spPr>
          <a:xfrm>
            <a:off x="5829577" y="6227689"/>
            <a:ext cx="6504090" cy="646331"/>
          </a:xfrm>
          <a:prstGeom prst="rect">
            <a:avLst/>
          </a:prstGeom>
        </p:spPr>
        <p:txBody>
          <a:bodyPr wrap="square">
            <a:spAutoFit/>
          </a:bodyPr>
          <a:lstStyle/>
          <a:p>
            <a:pPr algn="just"/>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9. </a:t>
            </a:r>
            <a:r>
              <a:rPr lang="en-US" b="1" i="1">
                <a:latin typeface="Segoe UI" panose="020B0502040204020203" pitchFamily="34" charset="0"/>
                <a:cs typeface="Segoe UI" panose="020B0502040204020203" pitchFamily="34" charset="0"/>
              </a:rPr>
              <a:t>Sơ đồ khối áp dụng khoảng cách Euclid để nhận diện khuôn mặt</a:t>
            </a:r>
          </a:p>
        </p:txBody>
      </p:sp>
      <p:sp>
        <p:nvSpPr>
          <p:cNvPr id="5" name="Rectangle 4"/>
          <p:cNvSpPr/>
          <p:nvPr/>
        </p:nvSpPr>
        <p:spPr>
          <a:xfrm>
            <a:off x="115909" y="1216976"/>
            <a:ext cx="6800045" cy="507831"/>
          </a:xfrm>
          <a:prstGeom prst="rect">
            <a:avLst/>
          </a:prstGeom>
        </p:spPr>
        <p:txBody>
          <a:bodyPr wrap="square">
            <a:spAutoFit/>
          </a:bodyPr>
          <a:lstStyle/>
          <a:p>
            <a:pPr algn="just">
              <a:lnSpc>
                <a:spcPct val="150000"/>
              </a:lnSpc>
              <a:spcBef>
                <a:spcPts val="600"/>
              </a:spcBef>
              <a:spcAft>
                <a:spcPts val="0"/>
              </a:spcAft>
            </a:pPr>
            <a:r>
              <a:rPr lang="en-US">
                <a:latin typeface="Times New Roman" panose="02020603050405020304" pitchFamily="18" charset="0"/>
              </a:rPr>
              <a:t>	</a:t>
            </a:r>
            <a:r>
              <a:rPr lang="en-US">
                <a:latin typeface="Segoe UI" panose="020B0502040204020203" pitchFamily="34" charset="0"/>
                <a:cs typeface="Segoe UI" panose="020B0502040204020203" pitchFamily="34" charset="0"/>
              </a:rPr>
              <a:t>Thực hiện nhận dạng khuôn mặt dùng công thức Euclid: </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11" name="Rectangle 10"/>
          <p:cNvSpPr/>
          <p:nvPr/>
        </p:nvSpPr>
        <p:spPr>
          <a:xfrm>
            <a:off x="1709603" y="3358486"/>
            <a:ext cx="2841804"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8.</a:t>
            </a:r>
            <a:r>
              <a:rPr lang="en-US" b="1" i="1">
                <a:latin typeface="Segoe UI" panose="020B0502040204020203" pitchFamily="34" charset="0"/>
                <a:ea typeface="Times New Roman" panose="02020603050405020304" pitchFamily="18" charset="0"/>
                <a:cs typeface="Segoe UI" panose="020B0502040204020203" pitchFamily="34" charset="0"/>
              </a:rPr>
              <a:t> </a:t>
            </a:r>
            <a:r>
              <a:rPr lang="vi-VN" b="1" i="1">
                <a:latin typeface="Segoe UI" panose="020B0502040204020203" pitchFamily="34" charset="0"/>
                <a:cs typeface="Segoe UI" panose="020B0502040204020203" pitchFamily="34" charset="0"/>
              </a:rPr>
              <a:t>Công thức Euclid</a:t>
            </a:r>
            <a:endParaRPr lang="en-US" b="1" i="1">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stretch>
            <a:fillRect/>
          </a:stretch>
        </p:blipFill>
        <p:spPr>
          <a:xfrm>
            <a:off x="2429100" y="1827337"/>
            <a:ext cx="2937589" cy="1366623"/>
          </a:xfrm>
          <a:prstGeom prst="rect">
            <a:avLst/>
          </a:prstGeom>
        </p:spPr>
      </p:pic>
      <p:sp>
        <p:nvSpPr>
          <p:cNvPr id="12" name="Rectangle 11"/>
          <p:cNvSpPr/>
          <p:nvPr/>
        </p:nvSpPr>
        <p:spPr>
          <a:xfrm>
            <a:off x="521207" y="4558002"/>
            <a:ext cx="6096000" cy="1992853"/>
          </a:xfrm>
          <a:prstGeom prst="rect">
            <a:avLst/>
          </a:prstGeom>
        </p:spPr>
        <p:txBody>
          <a:bodyPr>
            <a:spAutoFit/>
          </a:bodyPr>
          <a:lstStyle/>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Trong đó: </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D : khoảng cách euclid</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uᵢ : histogram của dataset</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vᵢ : histogram của ảnh đầu vào</a:t>
            </a:r>
          </a:p>
          <a:p>
            <a:pPr>
              <a:lnSpc>
                <a:spcPct val="115000"/>
              </a:lnSpc>
              <a:spcBef>
                <a:spcPts val="600"/>
              </a:spcBef>
              <a:spcAft>
                <a:spcPts val="0"/>
              </a:spcAft>
            </a:pPr>
            <a:r>
              <a:rPr lang="en-US">
                <a:latin typeface="Segoe UI" panose="020B0502040204020203" pitchFamily="34" charset="0"/>
                <a:ea typeface="Times New Roman" panose="02020603050405020304" pitchFamily="18" charset="0"/>
                <a:cs typeface="Segoe UI" panose="020B0502040204020203" pitchFamily="34" charset="0"/>
              </a:rPr>
              <a:t>		n : số đặc trưng (256 đặc trưng)</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769" y="884102"/>
            <a:ext cx="4362450" cy="5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33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7B6F61-05EB-1742-88FC-956F0320D77F}"/>
              </a:ext>
            </a:extLst>
          </p:cNvPr>
          <p:cNvPicPr>
            <a:picLocks noGrp="1" noChangeAspect="1"/>
          </p:cNvPicPr>
          <p:nvPr>
            <p:ph sz="quarter" idx="10"/>
          </p:nvPr>
        </p:nvPicPr>
        <p:blipFill>
          <a:blip r:embed="rId2"/>
          <a:stretch>
            <a:fillRect/>
          </a:stretch>
        </p:blipFill>
        <p:spPr>
          <a:xfrm>
            <a:off x="372853" y="4920000"/>
            <a:ext cx="4416425" cy="1375607"/>
          </a:xfrm>
        </p:spPr>
      </p:pic>
      <p:sp>
        <p:nvSpPr>
          <p:cNvPr id="7" name="Rectangle 6">
            <a:extLst>
              <a:ext uri="{FF2B5EF4-FFF2-40B4-BE49-F238E27FC236}">
                <a16:creationId xmlns:a16="http://schemas.microsoft.com/office/drawing/2014/main" id="{786FE6B3-C9B9-F94A-BCF3-4451EDAF1557}"/>
              </a:ext>
            </a:extLst>
          </p:cNvPr>
          <p:cNvSpPr/>
          <p:nvPr/>
        </p:nvSpPr>
        <p:spPr>
          <a:xfrm>
            <a:off x="1131243" y="6225268"/>
            <a:ext cx="3031599"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1. </a:t>
            </a:r>
            <a:r>
              <a:rPr lang="en-US" b="1" i="1">
                <a:latin typeface="Segoe UI" panose="020B0502040204020203" pitchFamily="34" charset="0"/>
                <a:ea typeface="Times New Roman" panose="02020603050405020304" pitchFamily="18" charset="0"/>
                <a:cs typeface="Segoe UI" panose="020B0502040204020203" pitchFamily="34" charset="0"/>
              </a:rPr>
              <a:t>Bảng NHANVIEN</a:t>
            </a:r>
            <a:endParaRPr lang="en-US" b="1" i="1">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0412B7EA-5CA7-C545-A47E-09595647AAC8}"/>
              </a:ext>
            </a:extLst>
          </p:cNvPr>
          <p:cNvPicPr>
            <a:picLocks noChangeAspect="1"/>
          </p:cNvPicPr>
          <p:nvPr/>
        </p:nvPicPr>
        <p:blipFill>
          <a:blip r:embed="rId3"/>
          <a:stretch>
            <a:fillRect/>
          </a:stretch>
        </p:blipFill>
        <p:spPr>
          <a:xfrm>
            <a:off x="8408360" y="4371068"/>
            <a:ext cx="3060700" cy="1854200"/>
          </a:xfrm>
          <a:prstGeom prst="rect">
            <a:avLst/>
          </a:prstGeom>
        </p:spPr>
      </p:pic>
      <p:sp>
        <p:nvSpPr>
          <p:cNvPr id="12" name="Rectangle 11">
            <a:extLst>
              <a:ext uri="{FF2B5EF4-FFF2-40B4-BE49-F238E27FC236}">
                <a16:creationId xmlns:a16="http://schemas.microsoft.com/office/drawing/2014/main" id="{DFD9F257-8002-AA42-915C-D16E8494C812}"/>
              </a:ext>
            </a:extLst>
          </p:cNvPr>
          <p:cNvSpPr/>
          <p:nvPr/>
        </p:nvSpPr>
        <p:spPr>
          <a:xfrm>
            <a:off x="8658552" y="6227694"/>
            <a:ext cx="305564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3. </a:t>
            </a:r>
            <a:r>
              <a:rPr lang="en-US" b="1" i="1">
                <a:latin typeface="Segoe UI" panose="020B0502040204020203" pitchFamily="34" charset="0"/>
                <a:ea typeface="Times New Roman" panose="02020603050405020304" pitchFamily="18" charset="0"/>
                <a:cs typeface="Segoe UI" panose="020B0502040204020203" pitchFamily="34" charset="0"/>
              </a:rPr>
              <a:t>Bảng DIEMDANH</a:t>
            </a:r>
            <a:endParaRPr lang="en-US" b="1" i="1">
              <a:latin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88F7569D-EC1C-2D4B-AF10-F7A5A7729652}"/>
              </a:ext>
            </a:extLst>
          </p:cNvPr>
          <p:cNvSpPr/>
          <p:nvPr/>
        </p:nvSpPr>
        <p:spPr>
          <a:xfrm>
            <a:off x="5115878" y="6227400"/>
            <a:ext cx="2892843"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2. </a:t>
            </a:r>
            <a:r>
              <a:rPr lang="en-US" b="1" i="1">
                <a:latin typeface="Segoe UI" panose="020B0502040204020203" pitchFamily="34" charset="0"/>
                <a:ea typeface="Times New Roman" panose="02020603050405020304" pitchFamily="18" charset="0"/>
                <a:cs typeface="Segoe UI" panose="020B0502040204020203" pitchFamily="34" charset="0"/>
              </a:rPr>
              <a:t>Bảng DATETIME</a:t>
            </a:r>
          </a:p>
        </p:txBody>
      </p:sp>
      <p:pic>
        <p:nvPicPr>
          <p:cNvPr id="19" name="Picture 18">
            <a:extLst>
              <a:ext uri="{FF2B5EF4-FFF2-40B4-BE49-F238E27FC236}">
                <a16:creationId xmlns:a16="http://schemas.microsoft.com/office/drawing/2014/main" id="{55829360-951C-E549-9F69-117378F81197}"/>
              </a:ext>
            </a:extLst>
          </p:cNvPr>
          <p:cNvPicPr>
            <a:picLocks noChangeAspect="1"/>
          </p:cNvPicPr>
          <p:nvPr/>
        </p:nvPicPr>
        <p:blipFill>
          <a:blip r:embed="rId4"/>
          <a:stretch>
            <a:fillRect/>
          </a:stretch>
        </p:blipFill>
        <p:spPr>
          <a:xfrm>
            <a:off x="5269124" y="4946788"/>
            <a:ext cx="2133600" cy="1320800"/>
          </a:xfrm>
          <a:prstGeom prst="rect">
            <a:avLst/>
          </a:prstGeom>
        </p:spPr>
      </p:pic>
      <p:pic>
        <p:nvPicPr>
          <p:cNvPr id="21" name="Picture 20">
            <a:extLst>
              <a:ext uri="{FF2B5EF4-FFF2-40B4-BE49-F238E27FC236}">
                <a16:creationId xmlns:a16="http://schemas.microsoft.com/office/drawing/2014/main" id="{CA4032DC-A0FD-5746-B20C-282ABFF60DC7}"/>
              </a:ext>
            </a:extLst>
          </p:cNvPr>
          <p:cNvPicPr>
            <a:picLocks noChangeAspect="1"/>
          </p:cNvPicPr>
          <p:nvPr/>
        </p:nvPicPr>
        <p:blipFill>
          <a:blip r:embed="rId5"/>
          <a:stretch>
            <a:fillRect/>
          </a:stretch>
        </p:blipFill>
        <p:spPr>
          <a:xfrm>
            <a:off x="372853" y="1240537"/>
            <a:ext cx="11145540" cy="3128106"/>
          </a:xfrm>
          <a:prstGeom prst="rect">
            <a:avLst/>
          </a:prstGeom>
        </p:spPr>
      </p:pic>
      <p:sp>
        <p:nvSpPr>
          <p:cNvPr id="22" name="Title 1">
            <a:extLst>
              <a:ext uri="{FF2B5EF4-FFF2-40B4-BE49-F238E27FC236}">
                <a16:creationId xmlns:a16="http://schemas.microsoft.com/office/drawing/2014/main" id="{832CC6FE-5717-FA4E-B0F0-A33CD4BCA858}"/>
              </a:ext>
            </a:extLst>
          </p:cNvPr>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Database</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5805268B-018B-6841-A35E-95FC8D52BBE7}"/>
              </a:ext>
            </a:extLst>
          </p:cNvPr>
          <p:cNvSpPr/>
          <p:nvPr/>
        </p:nvSpPr>
        <p:spPr>
          <a:xfrm>
            <a:off x="3645073" y="4333474"/>
            <a:ext cx="4126001"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0. </a:t>
            </a:r>
            <a:r>
              <a:rPr lang="en-US" b="1" i="1">
                <a:latin typeface="Segoe UI" panose="020B0502040204020203" pitchFamily="34" charset="0"/>
                <a:ea typeface="Times New Roman" panose="02020603050405020304" pitchFamily="18" charset="0"/>
                <a:cs typeface="Segoe UI" panose="020B0502040204020203" pitchFamily="34" charset="0"/>
              </a:rPr>
              <a:t>Giao diện quản lý database</a:t>
            </a:r>
          </a:p>
        </p:txBody>
      </p:sp>
    </p:spTree>
    <p:extLst>
      <p:ext uri="{BB962C8B-B14F-4D97-AF65-F5344CB8AC3E}">
        <p14:creationId xmlns:p14="http://schemas.microsoft.com/office/powerpoint/2010/main" val="288778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6" name="Rectangle 5"/>
          <p:cNvSpPr/>
          <p:nvPr/>
        </p:nvSpPr>
        <p:spPr>
          <a:xfrm>
            <a:off x="616188" y="1299992"/>
            <a:ext cx="3955812" cy="6324808"/>
          </a:xfrm>
          <a:prstGeom prst="rect">
            <a:avLst/>
          </a:prstGeom>
        </p:spPr>
        <p:txBody>
          <a:bodyPr wrap="square">
            <a:spAutoFit/>
          </a:bodyPr>
          <a:lstStyle/>
          <a:p>
            <a:pPr>
              <a:lnSpc>
                <a:spcPct val="150000"/>
              </a:lnSpc>
              <a:spcBef>
                <a:spcPts val="600"/>
              </a:spcBef>
              <a:spcAft>
                <a:spcPts val="1200"/>
              </a:spcAft>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Sử dụng NNLT : PHP</a:t>
            </a:r>
          </a:p>
          <a:p>
            <a:pPr>
              <a:lnSpc>
                <a:spcPct val="150000"/>
              </a:lnSpc>
              <a:spcBef>
                <a:spcPts val="600"/>
              </a:spcBef>
              <a:spcAft>
                <a:spcPts val="1200"/>
              </a:spcAft>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Hệ thống có các chức năng:</a:t>
            </a:r>
            <a:r>
              <a:rPr lang="en-US" b="1">
                <a:latin typeface="Segoe UI" panose="020B0502040204020203" pitchFamily="34" charset="0"/>
                <a:ea typeface="Times New Roman" panose="02020603050405020304" pitchFamily="18" charset="0"/>
                <a:cs typeface="Segoe UI" panose="020B0502040204020203" pitchFamily="34" charset="0"/>
              </a:rPr>
              <a:t> </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Đăng nhập, đăng xuất</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Xem thông tin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Tìm kiếm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Xem việc điểm danh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Thêm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Sửa thông tin nhân viên</a:t>
            </a:r>
          </a:p>
          <a:p>
            <a:pPr marL="285750" indent="-285750">
              <a:lnSpc>
                <a:spcPct val="150000"/>
              </a:lnSpc>
              <a:spcBef>
                <a:spcPts val="600"/>
              </a:spcBef>
              <a:spcAft>
                <a:spcPts val="1200"/>
              </a:spcAft>
              <a:buFont typeface="Arial" panose="020B0604020202020204" pitchFamily="34" charset="0"/>
              <a:buChar char="•"/>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Xóa nhân viên</a:t>
            </a:r>
          </a:p>
          <a:p>
            <a:pPr>
              <a:lnSpc>
                <a:spcPct val="150000"/>
              </a:lnSpc>
              <a:spcBef>
                <a:spcPts val="600"/>
              </a:spcBef>
              <a:spcAft>
                <a:spcPts val="1200"/>
              </a:spcAft>
              <a:tabLst>
                <a:tab pos="3017520" algn="ctr"/>
                <a:tab pos="285750" algn="ctr"/>
              </a:tabLst>
            </a:pPr>
            <a:endParaRPr lang="en-US" b="1">
              <a:latin typeface="Segoe UI" panose="020B0502040204020203" pitchFamily="34" charset="0"/>
              <a:ea typeface="Times New Roman" panose="02020603050405020304" pitchFamily="18"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185" y="1701621"/>
            <a:ext cx="6755308" cy="4106751"/>
          </a:xfrm>
          <a:prstGeom prst="rect">
            <a:avLst/>
          </a:prstGeom>
        </p:spPr>
      </p:pic>
      <p:sp>
        <p:nvSpPr>
          <p:cNvPr id="5" name="Rectangle 4"/>
          <p:cNvSpPr/>
          <p:nvPr/>
        </p:nvSpPr>
        <p:spPr>
          <a:xfrm>
            <a:off x="6211681" y="6091596"/>
            <a:ext cx="3429144"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4. </a:t>
            </a:r>
            <a:r>
              <a:rPr lang="en-US" b="1" i="1">
                <a:latin typeface="Segoe UI" panose="020B0502040204020203" pitchFamily="34" charset="0"/>
                <a:ea typeface="Times New Roman" panose="02020603050405020304" pitchFamily="18" charset="0"/>
                <a:cs typeface="Segoe UI" panose="020B0502040204020203" pitchFamily="34" charset="0"/>
              </a:rPr>
              <a:t>Giao diện đăng nhập</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1186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4124831" y="6220496"/>
            <a:ext cx="491461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5. </a:t>
            </a:r>
            <a:r>
              <a:rPr lang="en-US" b="1" i="1">
                <a:latin typeface="Segoe UI" panose="020B0502040204020203" pitchFamily="34" charset="0"/>
                <a:ea typeface="Times New Roman" panose="02020603050405020304" pitchFamily="18" charset="0"/>
                <a:cs typeface="Segoe UI" panose="020B0502040204020203" pitchFamily="34" charset="0"/>
              </a:rPr>
              <a:t>Giao diện xem thông tin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154546" y="1468193"/>
            <a:ext cx="12037454" cy="4752304"/>
          </a:xfrm>
          <a:prstGeom prst="rect">
            <a:avLst/>
          </a:prstGeom>
        </p:spPr>
      </p:pic>
    </p:spTree>
    <p:extLst>
      <p:ext uri="{BB962C8B-B14F-4D97-AF65-F5344CB8AC3E}">
        <p14:creationId xmlns:p14="http://schemas.microsoft.com/office/powerpoint/2010/main" val="279562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4124831" y="6220496"/>
            <a:ext cx="455605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6. </a:t>
            </a:r>
            <a:r>
              <a:rPr lang="en-US" b="1" i="1">
                <a:latin typeface="Segoe UI" panose="020B0502040204020203" pitchFamily="34" charset="0"/>
                <a:ea typeface="Times New Roman" panose="02020603050405020304" pitchFamily="18" charset="0"/>
                <a:cs typeface="Segoe UI" panose="020B0502040204020203" pitchFamily="34" charset="0"/>
              </a:rPr>
              <a:t>Giao diện điểm danh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274533" y="1348726"/>
            <a:ext cx="11666394" cy="4871770"/>
          </a:xfrm>
          <a:prstGeom prst="rect">
            <a:avLst/>
          </a:prstGeom>
        </p:spPr>
      </p:pic>
    </p:spTree>
    <p:extLst>
      <p:ext uri="{BB962C8B-B14F-4D97-AF65-F5344CB8AC3E}">
        <p14:creationId xmlns:p14="http://schemas.microsoft.com/office/powerpoint/2010/main" val="200905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413187" y="1406346"/>
            <a:ext cx="11049009" cy="4814150"/>
          </a:xfrm>
          <a:prstGeom prst="rect">
            <a:avLst/>
          </a:prstGeom>
        </p:spPr>
      </p:pic>
      <p:sp>
        <p:nvSpPr>
          <p:cNvPr id="7" name="Rectangle 6"/>
          <p:cNvSpPr/>
          <p:nvPr/>
        </p:nvSpPr>
        <p:spPr>
          <a:xfrm>
            <a:off x="3802859" y="6220496"/>
            <a:ext cx="4978735"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7. </a:t>
            </a:r>
            <a:r>
              <a:rPr lang="en-US" b="1" i="1">
                <a:latin typeface="Segoe UI" panose="020B0502040204020203" pitchFamily="34" charset="0"/>
                <a:ea typeface="Times New Roman" panose="02020603050405020304" pitchFamily="18" charset="0"/>
                <a:cs typeface="Segoe UI" panose="020B0502040204020203" pitchFamily="34" charset="0"/>
              </a:rPr>
              <a:t>Giao diện xem thông tin  nhân viên</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406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3547187" y="5851411"/>
            <a:ext cx="5493812"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1</a:t>
            </a:r>
            <a:r>
              <a:rPr lang="vi-VN" b="1" i="1">
                <a:latin typeface="Segoe UI" panose="020B0502040204020203" pitchFamily="34" charset="0"/>
                <a:ea typeface="Times New Roman" panose="02020603050405020304" pitchFamily="18" charset="0"/>
                <a:cs typeface="Segoe UI" panose="020B0502040204020203" pitchFamily="34" charset="0"/>
              </a:rPr>
              <a:t>8. </a:t>
            </a:r>
            <a:r>
              <a:rPr lang="en-US" b="1" i="1">
                <a:latin typeface="Segoe UI" panose="020B0502040204020203" pitchFamily="34" charset="0"/>
                <a:ea typeface="Times New Roman" panose="02020603050405020304" pitchFamily="18" charset="0"/>
                <a:cs typeface="Segoe UI" panose="020B0502040204020203" pitchFamily="34" charset="0"/>
              </a:rPr>
              <a:t>Giao diện tìm kiếm thông tin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521207" y="1501059"/>
            <a:ext cx="11545773" cy="4204282"/>
          </a:xfrm>
          <a:prstGeom prst="rect">
            <a:avLst/>
          </a:prstGeom>
        </p:spPr>
      </p:pic>
    </p:spTree>
    <p:extLst>
      <p:ext uri="{BB962C8B-B14F-4D97-AF65-F5344CB8AC3E}">
        <p14:creationId xmlns:p14="http://schemas.microsoft.com/office/powerpoint/2010/main" val="327650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Hệ thống Web</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Rectangle 6"/>
          <p:cNvSpPr/>
          <p:nvPr/>
        </p:nvSpPr>
        <p:spPr>
          <a:xfrm>
            <a:off x="755501" y="6162651"/>
            <a:ext cx="4164288" cy="369332"/>
          </a:xfrm>
          <a:prstGeom prst="rect">
            <a:avLst/>
          </a:prstGeom>
        </p:spPr>
        <p:txBody>
          <a:bodyPr wrap="squar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19. </a:t>
            </a:r>
            <a:r>
              <a:rPr lang="en-US" b="1" i="1">
                <a:latin typeface="Segoe UI" panose="020B0502040204020203" pitchFamily="34" charset="0"/>
                <a:ea typeface="Times New Roman" panose="02020603050405020304" pitchFamily="18" charset="0"/>
                <a:cs typeface="Segoe UI" panose="020B0502040204020203" pitchFamily="34" charset="0"/>
              </a:rPr>
              <a:t>Form thêm nhân viên</a:t>
            </a:r>
            <a:endParaRPr lang="en-US" b="1" i="1">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989795" y="1490327"/>
            <a:ext cx="3695700" cy="4536986"/>
          </a:xfrm>
          <a:prstGeom prst="rect">
            <a:avLst/>
          </a:prstGeom>
        </p:spPr>
      </p:pic>
      <p:pic>
        <p:nvPicPr>
          <p:cNvPr id="3" name="Picture 2"/>
          <p:cNvPicPr>
            <a:picLocks noChangeAspect="1"/>
          </p:cNvPicPr>
          <p:nvPr/>
        </p:nvPicPr>
        <p:blipFill>
          <a:blip r:embed="rId3"/>
          <a:stretch>
            <a:fillRect/>
          </a:stretch>
        </p:blipFill>
        <p:spPr>
          <a:xfrm>
            <a:off x="6462779" y="1573904"/>
            <a:ext cx="3994865" cy="4234468"/>
          </a:xfrm>
          <a:prstGeom prst="rect">
            <a:avLst/>
          </a:prstGeom>
        </p:spPr>
      </p:pic>
      <p:sp>
        <p:nvSpPr>
          <p:cNvPr id="6" name="Rectangle 5"/>
          <p:cNvSpPr/>
          <p:nvPr/>
        </p:nvSpPr>
        <p:spPr>
          <a:xfrm>
            <a:off x="6462779" y="6076861"/>
            <a:ext cx="4164288" cy="369332"/>
          </a:xfrm>
          <a:prstGeom prst="rect">
            <a:avLst/>
          </a:prstGeom>
        </p:spPr>
        <p:txBody>
          <a:bodyPr wrap="squar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a:t>
            </a:r>
            <a:r>
              <a:rPr lang="en-US" b="1" i="1">
                <a:latin typeface="Segoe UI" panose="020B0502040204020203" pitchFamily="34" charset="0"/>
                <a:ea typeface="Times New Roman" panose="02020603050405020304" pitchFamily="18" charset="0"/>
                <a:cs typeface="Segoe UI" panose="020B0502040204020203" pitchFamily="34" charset="0"/>
              </a:rPr>
              <a:t>2</a:t>
            </a:r>
            <a:r>
              <a:rPr lang="vi-VN" b="1" i="1">
                <a:latin typeface="Segoe UI" panose="020B0502040204020203" pitchFamily="34" charset="0"/>
                <a:ea typeface="Times New Roman" panose="02020603050405020304" pitchFamily="18" charset="0"/>
                <a:cs typeface="Segoe UI" panose="020B0502040204020203" pitchFamily="34" charset="0"/>
              </a:rPr>
              <a:t>0. </a:t>
            </a:r>
            <a:r>
              <a:rPr lang="en-US" b="1" i="1">
                <a:latin typeface="Segoe UI" panose="020B0502040204020203" pitchFamily="34" charset="0"/>
                <a:ea typeface="Times New Roman" panose="02020603050405020304" pitchFamily="18" charset="0"/>
                <a:cs typeface="Segoe UI" panose="020B0502040204020203" pitchFamily="34" charset="0"/>
              </a:rPr>
              <a:t>Form sửa nhân viên</a:t>
            </a:r>
            <a:endParaRPr lang="en-US" b="1" i="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848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5" name="Hộp Văn bản 2">
            <a:extLst>
              <a:ext uri="{FF2B5EF4-FFF2-40B4-BE49-F238E27FC236}">
                <a16:creationId xmlns:a16="http://schemas.microsoft.com/office/drawing/2014/main" id="{6068D5E7-4B2C-42FE-8441-5B684BDFE72C}"/>
              </a:ext>
            </a:extLst>
          </p:cNvPr>
          <p:cNvSpPr txBox="1">
            <a:spLocks noGrp="1"/>
          </p:cNvSpPr>
          <p:nvPr>
            <p:ph sz="quarter" idx="10"/>
          </p:nvPr>
        </p:nvSpPr>
        <p:spPr>
          <a:xfrm>
            <a:off x="1976301" y="5695445"/>
            <a:ext cx="8468463" cy="341632"/>
          </a:xfrm>
          <a:prstGeom prst="rect">
            <a:avLst/>
          </a:prstGeom>
          <a:noFill/>
        </p:spPr>
        <p:txBody>
          <a:bodyPr wrap="square" rtlCol="0">
            <a:spAutoFit/>
          </a:bodyPr>
          <a:lstStyle/>
          <a:p>
            <a:pPr marL="0" indent="0">
              <a:buNone/>
            </a:pPr>
            <a:r>
              <a:rPr lang="vi-VN" sz="1800" b="1" i="1">
                <a:latin typeface="Segoe UI" panose="020B0502040204020203" pitchFamily="34" charset="0"/>
                <a:cs typeface="Segoe UI" panose="020B0502040204020203" pitchFamily="34" charset="0"/>
              </a:rPr>
              <a:t>Hình </a:t>
            </a:r>
            <a:r>
              <a:rPr lang="en-US" sz="1800" b="1" i="1">
                <a:latin typeface="Segoe UI" panose="020B0502040204020203" pitchFamily="34" charset="0"/>
                <a:cs typeface="Segoe UI" panose="020B0502040204020203" pitchFamily="34" charset="0"/>
              </a:rPr>
              <a:t>2</a:t>
            </a:r>
            <a:r>
              <a:rPr lang="vi-VN" sz="1800" b="1" i="1">
                <a:latin typeface="Segoe UI" panose="020B0502040204020203" pitchFamily="34" charset="0"/>
                <a:cs typeface="Segoe UI" panose="020B0502040204020203" pitchFamily="34" charset="0"/>
              </a:rPr>
              <a:t>1. </a:t>
            </a:r>
            <a:r>
              <a:rPr lang="en-US" sz="1800" b="1" i="1">
                <a:latin typeface="Segoe UI" panose="020B0502040204020203" pitchFamily="34" charset="0"/>
                <a:cs typeface="Segoe UI" panose="020B0502040204020203" pitchFamily="34" charset="0"/>
              </a:rPr>
              <a:t>Bảng giá trị </a:t>
            </a:r>
            <a:r>
              <a:rPr lang="vi-VN" sz="1800" b="1" i="1">
                <a:latin typeface="Segoe UI" panose="020B0502040204020203" pitchFamily="34" charset="0"/>
                <a:cs typeface="Segoe UI" panose="020B0502040204020203" pitchFamily="34" charset="0"/>
              </a:rPr>
              <a:t>8 lần</a:t>
            </a:r>
            <a:r>
              <a:rPr lang="en-US" sz="1800" b="1" i="1">
                <a:latin typeface="Segoe UI" panose="020B0502040204020203" pitchFamily="34" charset="0"/>
                <a:cs typeface="Segoe UI" panose="020B0502040204020203" pitchFamily="34" charset="0"/>
              </a:rPr>
              <a:t> đo </a:t>
            </a:r>
            <a:r>
              <a:rPr lang="vi-VN" sz="1800" b="1" i="1">
                <a:latin typeface="Segoe UI" panose="020B0502040204020203" pitchFamily="34" charset="0"/>
                <a:cs typeface="Segoe UI" panose="020B0502040204020203" pitchFamily="34" charset="0"/>
              </a:rPr>
              <a:t>thời gian đăng ký mới khuôn mặt</a:t>
            </a:r>
            <a:r>
              <a:rPr lang="en-US" sz="1800" b="1" i="1">
                <a:latin typeface="Segoe UI" panose="020B0502040204020203" pitchFamily="34" charset="0"/>
                <a:cs typeface="Segoe UI" panose="020B0502040204020203" pitchFamily="34" charset="0"/>
              </a:rPr>
              <a:t> (10 ảnh)</a:t>
            </a:r>
            <a:endParaRPr lang="en-US" sz="1800" i="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2443463" y="1522690"/>
            <a:ext cx="7534141" cy="4172755"/>
          </a:xfrm>
          <a:prstGeom prst="rect">
            <a:avLst/>
          </a:prstGeom>
        </p:spPr>
      </p:pic>
    </p:spTree>
    <p:extLst>
      <p:ext uri="{BB962C8B-B14F-4D97-AF65-F5344CB8AC3E}">
        <p14:creationId xmlns:p14="http://schemas.microsoft.com/office/powerpoint/2010/main" val="190936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3F90B2-A734-4A97-92B1-E385D65C9E2A}"/>
              </a:ext>
            </a:extLst>
          </p:cNvPr>
          <p:cNvSpPr>
            <a:spLocks noGrp="1"/>
          </p:cNvSpPr>
          <p:nvPr>
            <p:ph type="title"/>
          </p:nvPr>
        </p:nvSpPr>
        <p:spPr>
          <a:xfrm>
            <a:off x="521207" y="448056"/>
            <a:ext cx="11223380" cy="640080"/>
          </a:xfrm>
        </p:spPr>
        <p:txBody>
          <a:bodyPr>
            <a:normAutofit/>
          </a:bodyPr>
          <a:lstStyle/>
          <a:p>
            <a:pPr algn="ctr"/>
            <a:r>
              <a:rPr lang="en-US" sz="4000" b="1">
                <a:solidFill>
                  <a:schemeClr val="tx1">
                    <a:lumMod val="65000"/>
                    <a:lumOff val="35000"/>
                  </a:schemeClr>
                </a:solidFill>
                <a:latin typeface="Segoe UI" panose="020B0502040204020203" pitchFamily="34" charset="0"/>
                <a:ea typeface="+mn-ea"/>
                <a:cs typeface="Segoe UI" panose="020B0502040204020203" pitchFamily="34" charset="0"/>
              </a:rPr>
              <a:t>Đặt vấn đề</a:t>
            </a:r>
          </a:p>
        </p:txBody>
      </p:sp>
      <p:sp>
        <p:nvSpPr>
          <p:cNvPr id="5" name="Hộp Văn bản 8">
            <a:extLst>
              <a:ext uri="{FF2B5EF4-FFF2-40B4-BE49-F238E27FC236}">
                <a16:creationId xmlns:a16="http://schemas.microsoft.com/office/drawing/2014/main" id="{B3757F75-492B-4191-A1A9-CC307F98EA35}"/>
              </a:ext>
            </a:extLst>
          </p:cNvPr>
          <p:cNvSpPr txBox="1"/>
          <p:nvPr/>
        </p:nvSpPr>
        <p:spPr>
          <a:xfrm>
            <a:off x="864067" y="1386058"/>
            <a:ext cx="10989577" cy="3754874"/>
          </a:xfrm>
          <a:prstGeom prst="rect">
            <a:avLst/>
          </a:prstGeom>
          <a:noFill/>
        </p:spPr>
        <p:txBody>
          <a:bodyPr wrap="square" rtlCol="0">
            <a:spAutoFit/>
          </a:bodyPr>
          <a:lstStyle/>
          <a:p>
            <a:pPr algn="just"/>
            <a:r>
              <a:rPr lang="en-US" sz="2000" b="1">
                <a:latin typeface="Segoe UI" panose="020B0502040204020203" pitchFamily="34" charset="0"/>
                <a:cs typeface="Segoe UI" panose="020B0502040204020203" pitchFamily="34" charset="0"/>
              </a:rPr>
              <a:t>	</a:t>
            </a:r>
            <a:endParaRPr lang="vi-VN" sz="2000" b="1">
              <a:latin typeface="Segoe UI" panose="020B0502040204020203" pitchFamily="34" charset="0"/>
              <a:cs typeface="Segoe UI" panose="020B0502040204020203" pitchFamily="34" charset="0"/>
            </a:endParaRPr>
          </a:p>
          <a:p>
            <a:pPr algn="just"/>
            <a:endParaRPr lang="vi-VN" sz="2000" b="1">
              <a:latin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vi-VN" sz="2000" b="1">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Hiện nay</a:t>
            </a:r>
            <a:r>
              <a:rPr lang="en-US" sz="2000">
                <a:latin typeface="Segoe UI" panose="020B0502040204020203" pitchFamily="34" charset="0"/>
                <a:cs typeface="Segoe UI" panose="020B0502040204020203" pitchFamily="34" charset="0"/>
              </a:rPr>
              <a:t>,</a:t>
            </a:r>
            <a:r>
              <a:rPr lang="vi-VN" sz="2000">
                <a:latin typeface="Segoe UI" panose="020B0502040204020203" pitchFamily="34" charset="0"/>
                <a:cs typeface="Segoe UI" panose="020B0502040204020203" pitchFamily="34" charset="0"/>
              </a:rPr>
              <a:t> trên thị trường đang sử dụng các loại máy chấm công ứng dụng công nghệ nhận diện bằng vân tay. Rất ít các loại máy chấm công bằng công nghệ nhận dạng khuôn mặt. </a:t>
            </a:r>
          </a:p>
          <a:p>
            <a:pPr marL="342900" indent="-342900" algn="just">
              <a:buFont typeface="Arial" panose="020B0604020202020204" pitchFamily="34" charset="0"/>
              <a:buChar char="•"/>
            </a:pPr>
            <a:endParaRPr lang="vi-VN" sz="2000">
              <a:latin typeface="Segoe UI" panose="020B0502040204020203" pitchFamily="34" charset="0"/>
              <a:cs typeface="Segoe UI" panose="020B0502040204020203" pitchFamily="34" charset="0"/>
            </a:endParaRPr>
          </a:p>
          <a:p>
            <a:pPr algn="just"/>
            <a:endParaRPr lang="vi-VN" sz="2000">
              <a:latin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vi-VN" sz="2000">
                <a:latin typeface="Segoe UI" panose="020B0502040204020203" pitchFamily="34" charset="0"/>
                <a:cs typeface="Segoe UI" panose="020B0502040204020203" pitchFamily="34" charset="0"/>
              </a:rPr>
              <a:t>	Hệ thống điểm danh bằng công nghệ nhận dạng khuôn mặt được ứng dụng đáp ứng được nhu cầu sử dụng hằng ngày trong mỗi cơ quan, doanh nghiệp, giúp tiết kiệm công sức thay vì cần phải có nhân viên đi chấm công một cách thủ công.</a:t>
            </a:r>
          </a:p>
          <a:p>
            <a:pPr algn="just"/>
            <a:endParaRPr lang="en-US" sz="2000" b="1">
              <a:latin typeface="Segoe UI" panose="020B0502040204020203" pitchFamily="34" charset="0"/>
              <a:cs typeface="Segoe UI" panose="020B0502040204020203" pitchFamily="34" charset="0"/>
            </a:endParaRPr>
          </a:p>
          <a:p>
            <a:pPr algn="just"/>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3424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5" name="Hộp Văn bản 2">
            <a:extLst>
              <a:ext uri="{FF2B5EF4-FFF2-40B4-BE49-F238E27FC236}">
                <a16:creationId xmlns:a16="http://schemas.microsoft.com/office/drawing/2014/main" id="{6068D5E7-4B2C-42FE-8441-5B684BDFE72C}"/>
              </a:ext>
            </a:extLst>
          </p:cNvPr>
          <p:cNvSpPr txBox="1">
            <a:spLocks noGrp="1"/>
          </p:cNvSpPr>
          <p:nvPr>
            <p:ph sz="quarter" idx="10"/>
          </p:nvPr>
        </p:nvSpPr>
        <p:spPr>
          <a:xfrm>
            <a:off x="1914320" y="6593043"/>
            <a:ext cx="10148891" cy="719171"/>
          </a:xfrm>
          <a:prstGeom prst="rect">
            <a:avLst/>
          </a:prstGeom>
          <a:noFill/>
        </p:spPr>
        <p:txBody>
          <a:bodyPr wrap="square" rtlCol="0">
            <a:spAutoFit/>
          </a:bodyPr>
          <a:lstStyle/>
          <a:p>
            <a:pPr marL="0" indent="0">
              <a:buNone/>
            </a:pPr>
            <a:r>
              <a:rPr lang="vi-VN" sz="1800" b="1" i="1">
                <a:latin typeface="Segoe UI" panose="020B0502040204020203" pitchFamily="34" charset="0"/>
                <a:cs typeface="Segoe UI" panose="020B0502040204020203" pitchFamily="34" charset="0"/>
              </a:rPr>
              <a:t>Hình </a:t>
            </a:r>
            <a:r>
              <a:rPr lang="en-US" sz="1800" b="1" i="1">
                <a:latin typeface="Segoe UI" panose="020B0502040204020203" pitchFamily="34" charset="0"/>
                <a:cs typeface="Segoe UI" panose="020B0502040204020203" pitchFamily="34" charset="0"/>
              </a:rPr>
              <a:t>2</a:t>
            </a:r>
            <a:r>
              <a:rPr lang="vi-VN" sz="1800" b="1" i="1">
                <a:latin typeface="Segoe UI" panose="020B0502040204020203" pitchFamily="34" charset="0"/>
                <a:cs typeface="Segoe UI" panose="020B0502040204020203" pitchFamily="34" charset="0"/>
              </a:rPr>
              <a:t>2. </a:t>
            </a:r>
            <a:r>
              <a:rPr lang="en-US" sz="1800" b="1" i="1">
                <a:latin typeface="Segoe UI" panose="020B0502040204020203" pitchFamily="34" charset="0"/>
                <a:cs typeface="Segoe UI" panose="020B0502040204020203" pitchFamily="34" charset="0"/>
              </a:rPr>
              <a:t>Bảng giá trị </a:t>
            </a:r>
            <a:r>
              <a:rPr lang="vi-VN" sz="1800" b="1" i="1">
                <a:latin typeface="Segoe UI" panose="020B0502040204020203" pitchFamily="34" charset="0"/>
                <a:cs typeface="Segoe UI" panose="020B0502040204020203" pitchFamily="34" charset="0"/>
              </a:rPr>
              <a:t>24 lần</a:t>
            </a:r>
            <a:r>
              <a:rPr lang="en-US" sz="1800" b="1" i="1">
                <a:latin typeface="Segoe UI" panose="020B0502040204020203" pitchFamily="34" charset="0"/>
                <a:cs typeface="Segoe UI" panose="020B0502040204020203" pitchFamily="34" charset="0"/>
              </a:rPr>
              <a:t> đo </a:t>
            </a:r>
            <a:r>
              <a:rPr lang="vi-VN" sz="1800" b="1" i="1">
                <a:latin typeface="Segoe UI" panose="020B0502040204020203" pitchFamily="34" charset="0"/>
                <a:cs typeface="Segoe UI" panose="020B0502040204020203" pitchFamily="34" charset="0"/>
              </a:rPr>
              <a:t>thời gian nhận dạng khuôn mặt</a:t>
            </a:r>
            <a:endParaRPr lang="en-US" sz="1800" b="1" i="1">
              <a:latin typeface="Segoe UI" panose="020B0502040204020203" pitchFamily="34" charset="0"/>
              <a:cs typeface="Segoe UI" panose="020B0502040204020203" pitchFamily="34" charset="0"/>
            </a:endParaRPr>
          </a:p>
          <a:p>
            <a:pPr marL="0" indent="0">
              <a:buNone/>
            </a:pPr>
            <a:endParaRPr lang="en-US" sz="1800" i="1"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3181082" y="1268568"/>
            <a:ext cx="4919729" cy="5324475"/>
          </a:xfrm>
          <a:prstGeom prst="rect">
            <a:avLst/>
          </a:prstGeom>
        </p:spPr>
      </p:pic>
      <p:pic>
        <p:nvPicPr>
          <p:cNvPr id="8" name="Picture 7"/>
          <p:cNvPicPr>
            <a:picLocks noChangeAspect="1"/>
          </p:cNvPicPr>
          <p:nvPr/>
        </p:nvPicPr>
        <p:blipFill>
          <a:blip r:embed="rId3"/>
          <a:stretch>
            <a:fillRect/>
          </a:stretch>
        </p:blipFill>
        <p:spPr>
          <a:xfrm>
            <a:off x="8077200" y="5164705"/>
            <a:ext cx="3974021" cy="1247906"/>
          </a:xfrm>
          <a:prstGeom prst="rect">
            <a:avLst/>
          </a:prstGeom>
        </p:spPr>
      </p:pic>
    </p:spTree>
    <p:extLst>
      <p:ext uri="{BB962C8B-B14F-4D97-AF65-F5344CB8AC3E}">
        <p14:creationId xmlns:p14="http://schemas.microsoft.com/office/powerpoint/2010/main" val="230860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5" name="Hộp Văn bản 2">
            <a:extLst>
              <a:ext uri="{FF2B5EF4-FFF2-40B4-BE49-F238E27FC236}">
                <a16:creationId xmlns:a16="http://schemas.microsoft.com/office/drawing/2014/main" id="{6068D5E7-4B2C-42FE-8441-5B684BDFE72C}"/>
              </a:ext>
            </a:extLst>
          </p:cNvPr>
          <p:cNvSpPr txBox="1">
            <a:spLocks noGrp="1"/>
          </p:cNvSpPr>
          <p:nvPr>
            <p:ph sz="quarter" idx="10"/>
          </p:nvPr>
        </p:nvSpPr>
        <p:spPr>
          <a:xfrm>
            <a:off x="3326461" y="6130841"/>
            <a:ext cx="5539078" cy="341632"/>
          </a:xfrm>
          <a:prstGeom prst="rect">
            <a:avLst/>
          </a:prstGeom>
          <a:noFill/>
        </p:spPr>
        <p:txBody>
          <a:bodyPr wrap="square" rtlCol="0">
            <a:spAutoFit/>
          </a:bodyPr>
          <a:lstStyle/>
          <a:p>
            <a:pPr marL="0" indent="0">
              <a:buNone/>
            </a:pPr>
            <a:r>
              <a:rPr lang="vi-VN" sz="1800" b="1" i="1">
                <a:latin typeface="Segoe UI" panose="020B0502040204020203" pitchFamily="34" charset="0"/>
                <a:cs typeface="Segoe UI" panose="020B0502040204020203" pitchFamily="34" charset="0"/>
              </a:rPr>
              <a:t>Hình </a:t>
            </a:r>
            <a:r>
              <a:rPr lang="en-US" sz="1800" b="1" i="1">
                <a:latin typeface="Segoe UI" panose="020B0502040204020203" pitchFamily="34" charset="0"/>
                <a:cs typeface="Segoe UI" panose="020B0502040204020203" pitchFamily="34" charset="0"/>
              </a:rPr>
              <a:t>2</a:t>
            </a:r>
            <a:r>
              <a:rPr lang="vi-VN" sz="1800" b="1" i="1">
                <a:latin typeface="Segoe UI" panose="020B0502040204020203" pitchFamily="34" charset="0"/>
                <a:cs typeface="Segoe UI" panose="020B0502040204020203" pitchFamily="34" charset="0"/>
              </a:rPr>
              <a:t>3. Dữ liệu điểm danh của một nhân viên</a:t>
            </a:r>
            <a:endParaRPr lang="en-US" sz="1800" b="1" i="1">
              <a:latin typeface="Segoe UI" panose="020B0502040204020203" pitchFamily="34" charset="0"/>
              <a:cs typeface="Segoe UI" panose="020B0502040204020203" pitchFamily="34" charset="0"/>
            </a:endParaRPr>
          </a:p>
        </p:txBody>
      </p:sp>
      <p:pic>
        <p:nvPicPr>
          <p:cNvPr id="4098" name="Picture 110770725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836" y="2004457"/>
            <a:ext cx="8147564" cy="393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778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72119"/>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Kết quả</a:t>
            </a:r>
          </a:p>
        </p:txBody>
      </p:sp>
      <p:sp>
        <p:nvSpPr>
          <p:cNvPr id="7" name="Hình chữ nhật 6">
            <a:extLst>
              <a:ext uri="{FF2B5EF4-FFF2-40B4-BE49-F238E27FC236}">
                <a16:creationId xmlns:a16="http://schemas.microsoft.com/office/drawing/2014/main" id="{CC64032C-9BC7-4EFD-BF82-01872544116E}"/>
              </a:ext>
            </a:extLst>
          </p:cNvPr>
          <p:cNvSpPr/>
          <p:nvPr/>
        </p:nvSpPr>
        <p:spPr>
          <a:xfrm>
            <a:off x="521207" y="1467852"/>
            <a:ext cx="11189530" cy="3800464"/>
          </a:xfrm>
          <a:prstGeom prst="rect">
            <a:avLst/>
          </a:prstGeom>
        </p:spPr>
        <p:txBody>
          <a:bodyPr wrap="square">
            <a:spAutoFit/>
          </a:bodyPr>
          <a:lstStyle/>
          <a:p>
            <a:pPr marL="800100" lvl="1" indent="-342900" algn="just">
              <a:lnSpc>
                <a:spcPct val="150000"/>
              </a:lnSpc>
              <a:spcBef>
                <a:spcPts val="600"/>
              </a:spcBef>
              <a:spcAft>
                <a:spcPts val="1200"/>
              </a:spcAft>
              <a:buFont typeface="Arial" panose="020B0604020202020204" pitchFamily="34" charset="0"/>
              <a:buChar char="•"/>
              <a:tabLst>
                <a:tab pos="3017520" algn="ctr"/>
                <a:tab pos="457200" algn="l"/>
                <a:tab pos="3017520" algn="ctr"/>
              </a:tabLst>
            </a:pPr>
            <a:r>
              <a:rPr lang="vi-VN" sz="1900">
                <a:latin typeface="Segoe UI" panose="020B0502040204020203" pitchFamily="34" charset="0"/>
                <a:ea typeface="Times New Roman" panose="02020603050405020304" pitchFamily="18" charset="0"/>
                <a:cs typeface="Segoe UI" panose="020B0502040204020203" pitchFamily="34" charset="0"/>
              </a:rPr>
              <a:t>	Thử nghiệm nhận dạng khuôn mặt cho kết quả khá chính xác. Tuy nhiên hệ thống vẫn còn những hạn chế là có thể nhận dạng sai nếu hai người có nhiều nét giống nhau và vẫn còn ảnh hưởng nhiều bởi môi trường xung quanh.</a:t>
            </a:r>
          </a:p>
          <a:p>
            <a:pPr lvl="1" algn="just">
              <a:lnSpc>
                <a:spcPct val="150000"/>
              </a:lnSpc>
              <a:spcBef>
                <a:spcPts val="600"/>
              </a:spcBef>
              <a:spcAft>
                <a:spcPts val="1200"/>
              </a:spcAft>
              <a:tabLst>
                <a:tab pos="3017520" algn="ctr"/>
                <a:tab pos="457200" algn="l"/>
                <a:tab pos="3017520" algn="ctr"/>
              </a:tabLst>
            </a:pPr>
            <a:r>
              <a:rPr lang="vi-VN" sz="1900">
                <a:latin typeface="Segoe UI" panose="020B0502040204020203" pitchFamily="34" charset="0"/>
                <a:ea typeface="Times New Roman" panose="02020603050405020304" pitchFamily="18" charset="0"/>
                <a:cs typeface="Segoe UI" panose="020B0502040204020203" pitchFamily="34" charset="0"/>
              </a:rPr>
              <a:t>		       </a:t>
            </a:r>
          </a:p>
          <a:p>
            <a:pPr marL="914400" lvl="1" indent="-457200" algn="just">
              <a:lnSpc>
                <a:spcPct val="150000"/>
              </a:lnSpc>
              <a:spcBef>
                <a:spcPts val="600"/>
              </a:spcBef>
              <a:spcAft>
                <a:spcPts val="1200"/>
              </a:spcAft>
              <a:buFont typeface="Arial" panose="020B0604020202020204" pitchFamily="34" charset="0"/>
              <a:buChar char="•"/>
              <a:tabLst>
                <a:tab pos="3017520" algn="ctr"/>
                <a:tab pos="457200" algn="l"/>
                <a:tab pos="3017520" algn="ctr"/>
              </a:tabLst>
            </a:pPr>
            <a:r>
              <a:rPr lang="vi-VN" sz="1900">
                <a:latin typeface="Segoe UI" panose="020B0502040204020203" pitchFamily="34" charset="0"/>
                <a:ea typeface="Times New Roman" panose="02020603050405020304" pitchFamily="18" charset="0"/>
                <a:cs typeface="Segoe UI" panose="020B0502040204020203" pitchFamily="34" charset="0"/>
              </a:rPr>
              <a:t>Nhận diện ở môi trường quá sáng hoặc quá tối cho cùng 1 khuôn mặt sẽ cho ra kết quả khác nhau hoặc không thể nhận diện được.</a:t>
            </a:r>
          </a:p>
          <a:p>
            <a:pPr marL="914400" lvl="1" indent="-457200" algn="just">
              <a:lnSpc>
                <a:spcPct val="150000"/>
              </a:lnSpc>
              <a:spcBef>
                <a:spcPts val="600"/>
              </a:spcBef>
              <a:spcAft>
                <a:spcPts val="1200"/>
              </a:spcAft>
              <a:buFont typeface="Arial" panose="020B0604020202020204" pitchFamily="34" charset="0"/>
              <a:buChar char="•"/>
              <a:tabLst>
                <a:tab pos="3017520" algn="ctr"/>
                <a:tab pos="457200" algn="l"/>
                <a:tab pos="3017520" algn="ctr"/>
              </a:tabLst>
            </a:pPr>
            <a:endParaRPr lang="en-US" sz="1900" b="1">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3188489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86443"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Nhận xét</a:t>
            </a:r>
          </a:p>
        </p:txBody>
      </p:sp>
      <p:sp>
        <p:nvSpPr>
          <p:cNvPr id="3" name="Content Placeholder 2"/>
          <p:cNvSpPr>
            <a:spLocks noGrp="1"/>
          </p:cNvSpPr>
          <p:nvPr>
            <p:ph sz="quarter" idx="10"/>
          </p:nvPr>
        </p:nvSpPr>
        <p:spPr>
          <a:xfrm>
            <a:off x="539495" y="1435608"/>
            <a:ext cx="10768155" cy="4812792"/>
          </a:xfrm>
        </p:spPr>
        <p:txBody>
          <a:bodyPr>
            <a:normAutofit lnSpcReduction="10000"/>
          </a:bodyPr>
          <a:lstStyle/>
          <a:p>
            <a:pPr lvl="0" algn="just">
              <a:lnSpc>
                <a:spcPct val="120000"/>
              </a:lnSpc>
              <a:buFont typeface="+mj-lt"/>
              <a:buAutoNum type="arabicPeriod"/>
            </a:pPr>
            <a:r>
              <a:rPr lang="vi-VN" sz="2100" b="1">
                <a:latin typeface="Segoe UI" panose="020B0502040204020203" pitchFamily="34" charset="0"/>
                <a:cs typeface="Segoe UI" panose="020B0502040204020203" pitchFamily="34" charset="0"/>
              </a:rPr>
              <a:t> </a:t>
            </a:r>
            <a:r>
              <a:rPr lang="en-US" sz="2100" b="1">
                <a:latin typeface="Segoe UI" panose="020B0502040204020203" pitchFamily="34" charset="0"/>
                <a:cs typeface="Segoe UI" panose="020B0502040204020203" pitchFamily="34" charset="0"/>
              </a:rPr>
              <a:t>Ưu điểm: </a:t>
            </a:r>
            <a:endParaRPr lang="en-US" sz="2100">
              <a:latin typeface="Segoe UI" panose="020B0502040204020203" pitchFamily="34" charset="0"/>
              <a:cs typeface="Segoe UI" panose="020B0502040204020203" pitchFamily="34" charset="0"/>
            </a:endParaRPr>
          </a:p>
          <a:p>
            <a:pPr lvl="1" algn="just">
              <a:lnSpc>
                <a:spcPct val="120000"/>
              </a:lnSpc>
            </a:pPr>
            <a:r>
              <a:rPr lang="en-US" sz="2100">
                <a:latin typeface="Segoe UI" panose="020B0502040204020203" pitchFamily="34" charset="0"/>
                <a:cs typeface="Segoe UI" panose="020B0502040204020203" pitchFamily="34" charset="0"/>
              </a:rPr>
              <a:t>Sản phẩm đáp ứng đúng các yêu cầu đề ra, triển khai và vận hành</a:t>
            </a:r>
            <a:r>
              <a:rPr lang="vi-VN" sz="2100">
                <a:latin typeface="Segoe UI" panose="020B0502040204020203" pitchFamily="34" charset="0"/>
                <a:cs typeface="Segoe UI" panose="020B0502040204020203" pitchFamily="34" charset="0"/>
              </a:rPr>
              <a:t> tương đối</a:t>
            </a:r>
            <a:r>
              <a:rPr lang="en-US" sz="2100">
                <a:latin typeface="Segoe UI" panose="020B0502040204020203" pitchFamily="34" charset="0"/>
                <a:cs typeface="Segoe UI" panose="020B0502040204020203" pitchFamily="34" charset="0"/>
              </a:rPr>
              <a:t> tốt</a:t>
            </a:r>
          </a:p>
          <a:p>
            <a:pPr lvl="1" algn="just">
              <a:lnSpc>
                <a:spcPct val="120000"/>
              </a:lnSpc>
            </a:pPr>
            <a:r>
              <a:rPr lang="vi-VN" sz="2100">
                <a:latin typeface="Segoe UI" panose="020B0502040204020203" pitchFamily="34" charset="0"/>
                <a:cs typeface="Segoe UI" panose="020B0502040204020203" pitchFamily="34" charset="0"/>
              </a:rPr>
              <a:t>Có thông báo cho người sử dụng bằng loa</a:t>
            </a:r>
            <a:endParaRPr lang="en-US" sz="2100">
              <a:latin typeface="Segoe UI" panose="020B0502040204020203" pitchFamily="34" charset="0"/>
              <a:cs typeface="Segoe UI" panose="020B0502040204020203" pitchFamily="34" charset="0"/>
            </a:endParaRPr>
          </a:p>
          <a:p>
            <a:pPr lvl="1" algn="just">
              <a:lnSpc>
                <a:spcPct val="120000"/>
              </a:lnSpc>
            </a:pPr>
            <a:r>
              <a:rPr lang="vi-VN" sz="2100">
                <a:latin typeface="Segoe UI" panose="020B0502040204020203" pitchFamily="34" charset="0"/>
                <a:cs typeface="Segoe UI" panose="020B0502040204020203" pitchFamily="34" charset="0"/>
              </a:rPr>
              <a:t>Hệ thống dễ sử dụng</a:t>
            </a:r>
            <a:endParaRPr lang="en-US" sz="2100">
              <a:latin typeface="Segoe UI" panose="020B0502040204020203" pitchFamily="34" charset="0"/>
              <a:cs typeface="Segoe UI" panose="020B0502040204020203" pitchFamily="34" charset="0"/>
            </a:endParaRPr>
          </a:p>
          <a:p>
            <a:pPr lvl="1" algn="just">
              <a:lnSpc>
                <a:spcPct val="120000"/>
              </a:lnSpc>
            </a:pPr>
            <a:r>
              <a:rPr lang="vi-VN" sz="2100">
                <a:latin typeface="Segoe UI" panose="020B0502040204020203" pitchFamily="34" charset="0"/>
                <a:cs typeface="Segoe UI" panose="020B0502040204020203" pitchFamily="34" charset="0"/>
              </a:rPr>
              <a:t>Theo dõi thông tin thời gian điểm danh dễ dàng</a:t>
            </a:r>
          </a:p>
          <a:p>
            <a:pPr marL="457200" lvl="1" indent="0" algn="just">
              <a:lnSpc>
                <a:spcPct val="120000"/>
              </a:lnSpc>
              <a:buNone/>
            </a:pPr>
            <a:endParaRPr lang="en-US" sz="2100">
              <a:latin typeface="Segoe UI" panose="020B0502040204020203" pitchFamily="34" charset="0"/>
              <a:cs typeface="Segoe UI" panose="020B0502040204020203" pitchFamily="34" charset="0"/>
            </a:endParaRPr>
          </a:p>
          <a:p>
            <a:pPr lvl="0" algn="just">
              <a:lnSpc>
                <a:spcPct val="120000"/>
              </a:lnSpc>
              <a:buFont typeface="+mj-lt"/>
              <a:buAutoNum type="arabicPeriod"/>
            </a:pPr>
            <a:r>
              <a:rPr lang="vi-VN" sz="2100" b="1">
                <a:latin typeface="Segoe UI" panose="020B0502040204020203" pitchFamily="34" charset="0"/>
                <a:cs typeface="Segoe UI" panose="020B0502040204020203" pitchFamily="34" charset="0"/>
              </a:rPr>
              <a:t> </a:t>
            </a:r>
            <a:r>
              <a:rPr lang="en-US" sz="2100" b="1">
                <a:latin typeface="Segoe UI" panose="020B0502040204020203" pitchFamily="34" charset="0"/>
                <a:cs typeface="Segoe UI" panose="020B0502040204020203" pitchFamily="34" charset="0"/>
              </a:rPr>
              <a:t>Nhược điểm:</a:t>
            </a:r>
            <a:endParaRPr lang="en-US" sz="2100">
              <a:latin typeface="Segoe UI" panose="020B0502040204020203" pitchFamily="34" charset="0"/>
              <a:cs typeface="Segoe UI" panose="020B0502040204020203" pitchFamily="34" charset="0"/>
            </a:endParaRPr>
          </a:p>
          <a:p>
            <a:pPr lvl="1" algn="just">
              <a:lnSpc>
                <a:spcPct val="120000"/>
              </a:lnSpc>
            </a:pPr>
            <a:r>
              <a:rPr lang="vi-VN" sz="2100">
                <a:latin typeface="Segoe UI" panose="020B0502040204020203" pitchFamily="34" charset="0"/>
                <a:cs typeface="Segoe UI" panose="020B0502040204020203" pitchFamily="34" charset="0"/>
              </a:rPr>
              <a:t>Linh kiện còn rườm rà, hình thức bên ngoài chưa gọn nhẹ</a:t>
            </a:r>
            <a:endParaRPr lang="en-US" sz="2100">
              <a:latin typeface="Segoe UI" panose="020B0502040204020203" pitchFamily="34" charset="0"/>
              <a:cs typeface="Segoe UI" panose="020B0502040204020203" pitchFamily="34" charset="0"/>
            </a:endParaRPr>
          </a:p>
          <a:p>
            <a:pPr lvl="1" algn="just">
              <a:lnSpc>
                <a:spcPct val="110000"/>
              </a:lnSpc>
            </a:pPr>
            <a:r>
              <a:rPr lang="vi-VN" sz="2100" dirty="0" err="1">
                <a:latin typeface="Segoe UI" panose="020B0502040204020203" pitchFamily="34" charset="0"/>
                <a:cs typeface="Segoe UI" panose="020B0502040204020203" pitchFamily="34" charset="0"/>
              </a:rPr>
              <a:t>Quá</a:t>
            </a:r>
            <a:r>
              <a:rPr lang="vi-VN" sz="2100" dirty="0">
                <a:latin typeface="Segoe UI" panose="020B0502040204020203" pitchFamily="34" charset="0"/>
                <a:cs typeface="Segoe UI" panose="020B0502040204020203" pitchFamily="34" charset="0"/>
              </a:rPr>
              <a:t> </a:t>
            </a:r>
            <a:r>
              <a:rPr lang="vi-VN" sz="2100">
                <a:latin typeface="Segoe UI" panose="020B0502040204020203" pitchFamily="34" charset="0"/>
                <a:cs typeface="Segoe UI" panose="020B0502040204020203" pitchFamily="34" charset="0"/>
              </a:rPr>
              <a:t>trình</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nhận</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dạng</a:t>
            </a:r>
            <a:r>
              <a:rPr lang="vi-VN" sz="2100" dirty="0">
                <a:latin typeface="Segoe UI" panose="020B0502040204020203" pitchFamily="34" charset="0"/>
                <a:cs typeface="Segoe UI" panose="020B0502040204020203" pitchFamily="34" charset="0"/>
              </a:rPr>
              <a:t> chưa </a:t>
            </a:r>
            <a:r>
              <a:rPr lang="vi-VN" sz="2100" dirty="0" err="1">
                <a:latin typeface="Segoe UI" panose="020B0502040204020203" pitchFamily="34" charset="0"/>
                <a:cs typeface="Segoe UI" panose="020B0502040204020203" pitchFamily="34" charset="0"/>
              </a:rPr>
              <a:t>thực</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sự</a:t>
            </a:r>
            <a:r>
              <a:rPr lang="vi-VN" sz="2100" dirty="0">
                <a:latin typeface="Segoe UI" panose="020B0502040204020203" pitchFamily="34" charset="0"/>
                <a:cs typeface="Segoe UI" panose="020B0502040204020203" pitchFamily="34" charset="0"/>
              </a:rPr>
              <a:t> nhanh </a:t>
            </a:r>
            <a:r>
              <a:rPr lang="vi-VN" sz="2100" dirty="0" err="1">
                <a:latin typeface="Segoe UI" panose="020B0502040204020203" pitchFamily="34" charset="0"/>
                <a:cs typeface="Segoe UI" panose="020B0502040204020203" pitchFamily="34" charset="0"/>
              </a:rPr>
              <a:t>và</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chính</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xác</a:t>
            </a:r>
            <a:endParaRPr lang="en-US" sz="2100" dirty="0">
              <a:latin typeface="Segoe UI" panose="020B0502040204020203" pitchFamily="34" charset="0"/>
              <a:cs typeface="Segoe UI" panose="020B0502040204020203" pitchFamily="34" charset="0"/>
            </a:endParaRPr>
          </a:p>
          <a:p>
            <a:pPr lvl="1" algn="just">
              <a:lnSpc>
                <a:spcPct val="110000"/>
              </a:lnSpc>
            </a:pPr>
            <a:r>
              <a:rPr lang="vi-VN" sz="2100" dirty="0" err="1">
                <a:latin typeface="Segoe UI" panose="020B0502040204020203" pitchFamily="34" charset="0"/>
                <a:cs typeface="Segoe UI" panose="020B0502040204020203" pitchFamily="34" charset="0"/>
              </a:rPr>
              <a:t>Chỉ</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hoạt</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động</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được</a:t>
            </a:r>
            <a:r>
              <a:rPr lang="vi-VN" sz="2100" dirty="0">
                <a:latin typeface="Segoe UI" panose="020B0502040204020203" pitchFamily="34" charset="0"/>
                <a:cs typeface="Segoe UI" panose="020B0502040204020203" pitchFamily="34" charset="0"/>
              </a:rPr>
              <a:t> khi </a:t>
            </a:r>
            <a:r>
              <a:rPr lang="vi-VN" sz="2100" dirty="0" err="1">
                <a:latin typeface="Segoe UI" panose="020B0502040204020203" pitchFamily="34" charset="0"/>
                <a:cs typeface="Segoe UI" panose="020B0502040204020203" pitchFamily="34" charset="0"/>
              </a:rPr>
              <a:t>có</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kết</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nối</a:t>
            </a:r>
            <a:r>
              <a:rPr lang="vi-VN" sz="2100" dirty="0">
                <a:latin typeface="Segoe UI" panose="020B0502040204020203" pitchFamily="34" charset="0"/>
                <a:cs typeface="Segoe UI" panose="020B0502040204020203" pitchFamily="34" charset="0"/>
              </a:rPr>
              <a:t> </a:t>
            </a:r>
            <a:r>
              <a:rPr lang="vi-VN" sz="2100" dirty="0" err="1">
                <a:latin typeface="Segoe UI" panose="020B0502040204020203" pitchFamily="34" charset="0"/>
                <a:cs typeface="Segoe UI" panose="020B0502040204020203" pitchFamily="34" charset="0"/>
              </a:rPr>
              <a:t>Internet</a:t>
            </a:r>
            <a:endParaRPr lang="vi-VN" sz="2100" dirty="0">
              <a:latin typeface="Segoe UI" panose="020B0502040204020203" pitchFamily="34" charset="0"/>
              <a:cs typeface="Segoe UI" panose="020B0502040204020203" pitchFamily="34" charset="0"/>
            </a:endParaRPr>
          </a:p>
          <a:p>
            <a:pPr lvl="1" algn="just">
              <a:lnSpc>
                <a:spcPct val="110000"/>
              </a:lnSpc>
            </a:pPr>
            <a:r>
              <a:rPr lang="vi-VN" sz="2000">
                <a:latin typeface="Segoe UI" panose="020B0502040204020203" pitchFamily="34" charset="0"/>
                <a:cs typeface="Segoe UI" panose="020B0502040204020203" pitchFamily="34" charset="0"/>
              </a:rPr>
              <a:t>Thời gian đăng ký khuôn mặt lâu</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44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4000" b="1">
                <a:solidFill>
                  <a:schemeClr val="tx1">
                    <a:lumMod val="65000"/>
                    <a:lumOff val="35000"/>
                  </a:schemeClr>
                </a:solidFill>
                <a:latin typeface="Segoe UI" panose="020B0502040204020203" pitchFamily="34" charset="0"/>
                <a:cs typeface="Segoe UI" panose="020B0502040204020203" pitchFamily="34" charset="0"/>
              </a:rPr>
              <a:t>Các vấn đề cần giải quyết</a:t>
            </a:r>
            <a:endParaRPr lang="en-US" sz="40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539495" y="1435608"/>
            <a:ext cx="11012853" cy="3977640"/>
          </a:xfrm>
        </p:spPr>
        <p:txBody>
          <a:bodyPr/>
          <a:lstStyle/>
          <a:p>
            <a:pPr marL="457200" lvl="1" indent="0">
              <a:buNone/>
            </a:pPr>
            <a:r>
              <a:rPr lang="en-US" sz="1800">
                <a:latin typeface="Segoe UI" panose="020B0502040204020203" pitchFamily="34" charset="0"/>
                <a:cs typeface="Segoe UI" panose="020B0502040204020203" pitchFamily="34" charset="0"/>
              </a:rPr>
              <a:t>	</a:t>
            </a:r>
            <a:endParaRPr lang="vi-VN" sz="1800">
              <a:latin typeface="Segoe UI" panose="020B0502040204020203" pitchFamily="34" charset="0"/>
              <a:cs typeface="Segoe UI" panose="020B0502040204020203" pitchFamily="34" charset="0"/>
            </a:endParaRPr>
          </a:p>
          <a:p>
            <a:pPr marL="457200" lvl="1" indent="0">
              <a:buNone/>
            </a:pPr>
            <a:endParaRPr lang="vi-VN" sz="1800">
              <a:latin typeface="Segoe UI" panose="020B0502040204020203" pitchFamily="34" charset="0"/>
              <a:cs typeface="Segoe UI" panose="020B0502040204020203" pitchFamily="34" charset="0"/>
            </a:endParaRPr>
          </a:p>
          <a:p>
            <a:pPr lvl="1"/>
            <a:r>
              <a:rPr lang="vi-VN" sz="1800">
                <a:latin typeface="Segoe UI" panose="020B0502040204020203" pitchFamily="34" charset="0"/>
                <a:cs typeface="Segoe UI" panose="020B0502040204020203" pitchFamily="34" charset="0"/>
              </a:rPr>
              <a:t>	</a:t>
            </a:r>
            <a:r>
              <a:rPr lang="vi-VN" sz="2000">
                <a:latin typeface="Segoe UI" panose="020B0502040204020203" pitchFamily="34" charset="0"/>
                <a:cs typeface="Segoe UI" panose="020B0502040204020203" pitchFamily="34" charset="0"/>
              </a:rPr>
              <a:t>Hệ thống nhận dạng khuôn mặt hoạt động theo thời gian thực nên đòi hỏi tốc độ phản hồi nhanh và độ chính xác cao. </a:t>
            </a:r>
          </a:p>
          <a:p>
            <a:pPr lvl="1"/>
            <a:endParaRPr lang="vi-VN" sz="2000">
              <a:latin typeface="Segoe UI" panose="020B0502040204020203" pitchFamily="34" charset="0"/>
              <a:cs typeface="Segoe UI" panose="020B0502040204020203" pitchFamily="34" charset="0"/>
            </a:endParaRPr>
          </a:p>
          <a:p>
            <a:pPr lvl="1"/>
            <a:endParaRPr lang="vi-VN" sz="2000">
              <a:latin typeface="Segoe UI" panose="020B0502040204020203" pitchFamily="34" charset="0"/>
              <a:cs typeface="Segoe UI" panose="020B0502040204020203" pitchFamily="34" charset="0"/>
            </a:endParaRPr>
          </a:p>
          <a:p>
            <a:pPr lvl="1"/>
            <a:r>
              <a:rPr lang="vi-VN" sz="2000">
                <a:latin typeface="Segoe UI" panose="020B0502040204020203" pitchFamily="34" charset="0"/>
                <a:cs typeface="Segoe UI" panose="020B0502040204020203" pitchFamily="34" charset="0"/>
              </a:rPr>
              <a:t>	Thuật toán nhận dạng khuôn mặt cần được tối ưu nhất để giảm thời gian nhận dạng của mỗi nhân viên. </a:t>
            </a:r>
          </a:p>
          <a:p>
            <a:pPr lvl="1"/>
            <a:endParaRPr lang="vi-VN" sz="2000">
              <a:latin typeface="Segoe UI" panose="020B0502040204020203" pitchFamily="34" charset="0"/>
              <a:cs typeface="Segoe UI" panose="020B0502040204020203" pitchFamily="34" charset="0"/>
            </a:endParaRPr>
          </a:p>
          <a:p>
            <a:pPr lvl="1"/>
            <a:endParaRPr lang="vi-VN" sz="2000">
              <a:latin typeface="Segoe UI" panose="020B0502040204020203" pitchFamily="34" charset="0"/>
              <a:cs typeface="Segoe UI" panose="020B0502040204020203" pitchFamily="34" charset="0"/>
            </a:endParaRPr>
          </a:p>
          <a:p>
            <a:pPr lvl="1"/>
            <a:r>
              <a:rPr lang="vi-VN" sz="2000">
                <a:latin typeface="Segoe UI" panose="020B0502040204020203" pitchFamily="34" charset="0"/>
                <a:cs typeface="Segoe UI" panose="020B0502040204020203" pitchFamily="34" charset="0"/>
              </a:rPr>
              <a:t>	Hệ thống cần phải nhận dạng chính xác khuôn mặt cần nhận dạng, hạn chế tối đa sự nhầm lẫn.</a:t>
            </a:r>
            <a:endParaRPr lang="en-US" sz="18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1323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solidFill>
                  <a:schemeClr val="tx1">
                    <a:lumMod val="65000"/>
                    <a:lumOff val="35000"/>
                  </a:schemeClr>
                </a:solidFill>
                <a:latin typeface="Segoe UI" panose="020B0502040204020203" pitchFamily="34" charset="0"/>
                <a:cs typeface="Segoe UI" panose="020B0502040204020203" pitchFamily="34" charset="0"/>
              </a:rPr>
              <a:t>Mô tả hệ thống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4340182" y="6497684"/>
            <a:ext cx="3850784" cy="360316"/>
          </a:xfrm>
        </p:spPr>
        <p:txBody>
          <a:bodyPr/>
          <a:lstStyle/>
          <a:p>
            <a:pPr marL="0" indent="0" algn="just">
              <a:buNone/>
            </a:pPr>
            <a:r>
              <a:rPr lang="en-US" sz="1800" b="1" i="1">
                <a:latin typeface="Segoe UI" panose="020B0502040204020203" pitchFamily="34" charset="0"/>
                <a:cs typeface="Segoe UI" panose="020B0502040204020203" pitchFamily="34" charset="0"/>
              </a:rPr>
              <a:t>Hình 1</a:t>
            </a:r>
            <a:r>
              <a:rPr lang="vi-VN" sz="1800" b="1" i="1">
                <a:latin typeface="Segoe UI" panose="020B0502040204020203" pitchFamily="34" charset="0"/>
                <a:cs typeface="Segoe UI" panose="020B0502040204020203" pitchFamily="34" charset="0"/>
              </a:rPr>
              <a:t>. Sơ đồ tổng quát hệ thống</a:t>
            </a:r>
            <a:endParaRPr lang="en-US" sz="1800" b="1" i="1">
              <a:latin typeface="Segoe UI" panose="020B0502040204020203" pitchFamily="34" charset="0"/>
              <a:cs typeface="Segoe UI" panose="020B0502040204020203" pitchFamily="34" charset="0"/>
            </a:endParaRPr>
          </a:p>
          <a:p>
            <a:pPr marL="0" indent="0" algn="just">
              <a:buNone/>
            </a:pPr>
            <a:endParaRPr lang="en-US" sz="1800">
              <a:latin typeface="Segoe UI" panose="020B0502040204020203" pitchFamily="34" charset="0"/>
              <a:cs typeface="Segoe UI" panose="020B0502040204020203" pitchFamily="34" charset="0"/>
            </a:endParaRPr>
          </a:p>
        </p:txBody>
      </p:sp>
      <p:pic>
        <p:nvPicPr>
          <p:cNvPr id="1027" name="Hình ảnh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809" y="2744734"/>
            <a:ext cx="8649841" cy="37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783465" y="1374346"/>
            <a:ext cx="10434033" cy="1370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900">
                <a:latin typeface="Segoe UI" panose="020B0502040204020203" pitchFamily="34" charset="0"/>
                <a:cs typeface="Segoe UI" panose="020B0502040204020203" pitchFamily="34" charset="0"/>
              </a:rPr>
              <a:t>      Hệ thống gồm </a:t>
            </a:r>
            <a:r>
              <a:rPr lang="vi-VN" sz="1900">
                <a:latin typeface="Segoe UI" panose="020B0502040204020203" pitchFamily="34" charset="0"/>
                <a:cs typeface="Segoe UI" panose="020B0502040204020203" pitchFamily="34" charset="0"/>
              </a:rPr>
              <a:t>một camera thu hình ảnh đầu vào của người cần nhận dạng</a:t>
            </a:r>
            <a:r>
              <a:rPr lang="fr-FR" sz="1900">
                <a:latin typeface="Segoe UI" panose="020B0502040204020203" pitchFamily="34" charset="0"/>
                <a:cs typeface="Segoe UI" panose="020B0502040204020203" pitchFamily="34" charset="0"/>
              </a:rPr>
              <a:t>, </a:t>
            </a:r>
            <a:r>
              <a:rPr lang="vi-VN" sz="1900">
                <a:latin typeface="Segoe UI" panose="020B0502040204020203" pitchFamily="34" charset="0"/>
                <a:cs typeface="Segoe UI" panose="020B0502040204020203" pitchFamily="34" charset="0"/>
              </a:rPr>
              <a:t>Raspberry Pi3 để xử lý nhận dạng và gửi dữ liệu đến cơ sở dữ liệu</a:t>
            </a:r>
            <a:r>
              <a:rPr lang="fr-FR" sz="1900">
                <a:latin typeface="Segoe UI" panose="020B0502040204020203" pitchFamily="34" charset="0"/>
                <a:cs typeface="Segoe UI" panose="020B0502040204020203" pitchFamily="34" charset="0"/>
              </a:rPr>
              <a:t>, sau</a:t>
            </a:r>
            <a:r>
              <a:rPr lang="vi-VN" sz="1900">
                <a:latin typeface="Segoe UI" panose="020B0502040204020203" pitchFamily="34" charset="0"/>
                <a:cs typeface="Segoe UI" panose="020B0502040204020203" pitchFamily="34" charset="0"/>
              </a:rPr>
              <a:t> khi tiến hành nhận dạng thì Raspberry sẽ gửi tín hiệu đến loa để thông báo hệ thống có nhận dạng ra được người cần nhận dạng hay không</a:t>
            </a:r>
            <a:r>
              <a:rPr lang="fr-FR" sz="1900">
                <a:latin typeface="Segoe UI" panose="020B0502040204020203" pitchFamily="34" charset="0"/>
                <a:cs typeface="Segoe UI" panose="020B0502040204020203" pitchFamily="34" charset="0"/>
              </a:rPr>
              <a:t>.</a:t>
            </a:r>
            <a:endParaRPr lang="vi-VN" sz="1900" i="1">
              <a:latin typeface="Segoe UI" panose="020B0502040204020203" pitchFamily="34" charset="0"/>
              <a:cs typeface="Segoe UI" panose="020B0502040204020203" pitchFamily="34" charset="0"/>
            </a:endParaRPr>
          </a:p>
          <a:p>
            <a:pPr marL="0" indent="0" algn="just">
              <a:buFont typeface="Arial" panose="020B0604020202020204" pitchFamily="34" charset="0"/>
              <a:buNone/>
            </a:pPr>
            <a:endParaRPr lang="vi-VN" sz="18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250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solidFill>
                  <a:schemeClr val="tx1">
                    <a:lumMod val="65000"/>
                    <a:lumOff val="35000"/>
                  </a:schemeClr>
                </a:solidFill>
                <a:latin typeface="Segoe UI" panose="020B0502040204020203" pitchFamily="34" charset="0"/>
                <a:cs typeface="Segoe UI" panose="020B0502040204020203" pitchFamily="34" charset="0"/>
              </a:rPr>
              <a:t>Quy trình nhận dạng</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0" y="1243103"/>
            <a:ext cx="11012853" cy="3977640"/>
          </a:xfrm>
        </p:spPr>
        <p:txBody>
          <a:bodyPr/>
          <a:lstStyle/>
          <a:p>
            <a:pPr marL="457200" lvl="1" indent="0" algn="just">
              <a:buNone/>
            </a:pPr>
            <a:r>
              <a:rPr lang="en-US" sz="1800">
                <a:latin typeface="Segoe UI" panose="020B0502040204020203" pitchFamily="34" charset="0"/>
                <a:cs typeface="Segoe UI" panose="020B0502040204020203" pitchFamily="34" charset="0"/>
              </a:rPr>
              <a:t>	</a:t>
            </a:r>
            <a:r>
              <a:rPr lang="vi-VN" sz="1800">
                <a:latin typeface="Segoe UI" panose="020B0502040204020203" pitchFamily="34" charset="0"/>
                <a:cs typeface="Segoe UI" panose="020B0502040204020203" pitchFamily="34" charset="0"/>
              </a:rPr>
              <a:t>Nhân viên mới đăng ký khuôn mặt với bộ phận quản lý. Sau đó khi muốn điểm danh thì nhân viên chỉ cần đưa mặt tới camera của hệ thống và bấm nút để bắt đầu quá trình nhận dạng. Nếu hệ thống nhận dạng được người đang điểm danh thì thông báo cho người dùng biết và lưu trữ dữ liệu điểm danh vào cơ sở dữ liệu. Ngược lại, nếu hệ thống không nhận dạng được thì sẽ thông báo điểm danh thất bại.</a:t>
            </a:r>
            <a:endParaRPr lang="en-US" sz="1800" b="1">
              <a:latin typeface="Segoe UI" panose="020B0502040204020203" pitchFamily="34" charset="0"/>
              <a:cs typeface="Segoe UI" panose="020B0502040204020203" pitchFamily="34" charset="0"/>
            </a:endParaRPr>
          </a:p>
          <a:p>
            <a:pPr marL="0" indent="0" algn="just">
              <a:buNone/>
            </a:pPr>
            <a:endParaRPr lang="en-US" sz="1800">
              <a:latin typeface="Segoe UI" panose="020B0502040204020203" pitchFamily="34" charset="0"/>
              <a:cs typeface="Segoe UI" panose="020B0502040204020203" pitchFamily="34" charset="0"/>
            </a:endParaRPr>
          </a:p>
        </p:txBody>
      </p:sp>
      <p:pic>
        <p:nvPicPr>
          <p:cNvPr id="5" name="Hình ảnh 4">
            <a:extLst>
              <a:ext uri="{FF2B5EF4-FFF2-40B4-BE49-F238E27FC236}">
                <a16:creationId xmlns:a16="http://schemas.microsoft.com/office/drawing/2014/main" id="{39806524-8438-4529-8BE1-ADBCFCA9C9FB}"/>
              </a:ext>
            </a:extLst>
          </p:cNvPr>
          <p:cNvPicPr>
            <a:picLocks noChangeAspect="1"/>
          </p:cNvPicPr>
          <p:nvPr/>
        </p:nvPicPr>
        <p:blipFill>
          <a:blip r:embed="rId2"/>
          <a:stretch>
            <a:fillRect/>
          </a:stretch>
        </p:blipFill>
        <p:spPr>
          <a:xfrm>
            <a:off x="2077452" y="2331927"/>
            <a:ext cx="9377687" cy="4180496"/>
          </a:xfrm>
          <a:prstGeom prst="rect">
            <a:avLst/>
          </a:prstGeom>
        </p:spPr>
      </p:pic>
      <p:sp>
        <p:nvSpPr>
          <p:cNvPr id="4" name="Rectangle 3"/>
          <p:cNvSpPr/>
          <p:nvPr/>
        </p:nvSpPr>
        <p:spPr>
          <a:xfrm>
            <a:off x="4463689" y="6512423"/>
            <a:ext cx="3288081" cy="456215"/>
          </a:xfrm>
          <a:prstGeom prst="rect">
            <a:avLst/>
          </a:prstGeom>
        </p:spPr>
        <p:txBody>
          <a:bodyPr wrap="none">
            <a:spAutoFit/>
          </a:bodyPr>
          <a:lstStyle/>
          <a:p>
            <a:pPr algn="ctr">
              <a:lnSpc>
                <a:spcPct val="150000"/>
              </a:lnSpc>
              <a:spcBef>
                <a:spcPts val="600"/>
              </a:spcBef>
              <a:spcAft>
                <a:spcPts val="0"/>
              </a:spcAft>
            </a:pPr>
            <a:r>
              <a:rPr lang="en-US" b="1" i="1">
                <a:latin typeface="Segoe UI" panose="020B0502040204020203" pitchFamily="34" charset="0"/>
                <a:ea typeface="Times New Roman" panose="02020603050405020304" pitchFamily="18" charset="0"/>
                <a:cs typeface="Segoe UI" panose="020B0502040204020203" pitchFamily="34" charset="0"/>
              </a:rPr>
              <a:t>Hình 2</a:t>
            </a:r>
            <a:r>
              <a:rPr lang="vi-VN" b="1" i="1">
                <a:latin typeface="Segoe UI" panose="020B0502040204020203" pitchFamily="34" charset="0"/>
                <a:ea typeface="Times New Roman" panose="02020603050405020304" pitchFamily="18" charset="0"/>
                <a:cs typeface="Segoe UI" panose="020B0502040204020203" pitchFamily="34" charset="0"/>
              </a:rPr>
              <a:t>. Quy trình nhận dạng</a:t>
            </a:r>
            <a:endParaRPr lang="en-US" sz="1100" b="1" i="1">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323539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en-US" sz="3600" b="1">
                <a:latin typeface="Segoe UI" panose="020B0502040204020203" pitchFamily="34" charset="0"/>
                <a:cs typeface="Segoe UI" panose="020B0502040204020203" pitchFamily="34" charset="0"/>
              </a:rPr>
              <a:t>Mô hình phân lớp phân tầng (Cascade classifier)</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0" y="1243103"/>
            <a:ext cx="11012853" cy="3977640"/>
          </a:xfrm>
        </p:spPr>
        <p:txBody>
          <a:bodyPr/>
          <a:lstStyle/>
          <a:p>
            <a:pPr marL="457200" lvl="1" indent="0" algn="just">
              <a:buNone/>
            </a:pPr>
            <a:r>
              <a:rPr lang="en-US" sz="1800">
                <a:latin typeface="Segoe UI" panose="020B0502040204020203" pitchFamily="34" charset="0"/>
                <a:cs typeface="Segoe UI" panose="020B0502040204020203" pitchFamily="34" charset="0"/>
              </a:rPr>
              <a:t>	</a:t>
            </a:r>
          </a:p>
        </p:txBody>
      </p:sp>
      <p:pic>
        <p:nvPicPr>
          <p:cNvPr id="4" name="Picture 3"/>
          <p:cNvPicPr>
            <a:picLocks noChangeAspect="1"/>
          </p:cNvPicPr>
          <p:nvPr/>
        </p:nvPicPr>
        <p:blipFill>
          <a:blip r:embed="rId2"/>
          <a:stretch>
            <a:fillRect/>
          </a:stretch>
        </p:blipFill>
        <p:spPr>
          <a:xfrm>
            <a:off x="3233175" y="2127056"/>
            <a:ext cx="6078963" cy="4363895"/>
          </a:xfrm>
          <a:prstGeom prst="rect">
            <a:avLst/>
          </a:prstGeom>
        </p:spPr>
      </p:pic>
      <p:sp>
        <p:nvSpPr>
          <p:cNvPr id="9" name="Rectangle 8"/>
          <p:cNvSpPr/>
          <p:nvPr/>
        </p:nvSpPr>
        <p:spPr>
          <a:xfrm>
            <a:off x="3233175" y="6593054"/>
            <a:ext cx="4546501"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3. Thuật toán phát hiện khuôn mặt</a:t>
            </a:r>
            <a:endParaRPr lang="en-US" b="1" i="1">
              <a:latin typeface="Segoe UI" panose="020B0502040204020203" pitchFamily="34" charset="0"/>
              <a:cs typeface="Segoe UI" panose="020B0502040204020203" pitchFamily="34" charset="0"/>
            </a:endParaRPr>
          </a:p>
        </p:txBody>
      </p:sp>
      <p:sp>
        <p:nvSpPr>
          <p:cNvPr id="5" name="Rectangle 4"/>
          <p:cNvSpPr/>
          <p:nvPr/>
        </p:nvSpPr>
        <p:spPr>
          <a:xfrm>
            <a:off x="521207" y="1216976"/>
            <a:ext cx="11069779" cy="871713"/>
          </a:xfrm>
          <a:prstGeom prst="rect">
            <a:avLst/>
          </a:prstGeom>
        </p:spPr>
        <p:txBody>
          <a:bodyPr wrap="square">
            <a:spAutoFit/>
          </a:bodyPr>
          <a:lstStyle/>
          <a:p>
            <a:pPr>
              <a:lnSpc>
                <a:spcPct val="150000"/>
              </a:lnSpc>
              <a:spcBef>
                <a:spcPts val="600"/>
              </a:spcBef>
              <a:spcAft>
                <a:spcPts val="0"/>
              </a:spcAft>
            </a:pPr>
            <a:r>
              <a:rPr lang="en-US">
                <a:latin typeface="Times New Roman" panose="02020603050405020304" pitchFamily="18" charset="0"/>
                <a:ea typeface="Times New Roman" panose="02020603050405020304" pitchFamily="18" charset="0"/>
              </a:rPr>
              <a:t>	</a:t>
            </a:r>
            <a:r>
              <a:rPr lang="en-US">
                <a:latin typeface="Segoe UI" panose="020B0502040204020203" pitchFamily="34" charset="0"/>
                <a:ea typeface="Times New Roman" panose="02020603050405020304" pitchFamily="18" charset="0"/>
                <a:cs typeface="Segoe UI" panose="020B0502040204020203" pitchFamily="34" charset="0"/>
              </a:rPr>
              <a:t>Cascade classifier là một chuỗi phân lớp trong đó mỗi bộ phân lớp được xây dựng bằng thuật toán Adaboost.</a:t>
            </a:r>
            <a:endParaRPr lang="en-US">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92218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Nhận dạng khuôn mặt</a:t>
            </a:r>
            <a:r>
              <a:rPr lang="fr-FR" sz="3600" b="1">
                <a:latin typeface="Segoe UI" panose="020B0502040204020203" pitchFamily="34" charset="0"/>
                <a:cs typeface="Segoe UI" panose="020B0502040204020203" pitchFamily="34" charset="0"/>
              </a:rPr>
              <a:t>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Rectangle 8"/>
          <p:cNvSpPr/>
          <p:nvPr/>
        </p:nvSpPr>
        <p:spPr>
          <a:xfrm>
            <a:off x="6600405" y="6488668"/>
            <a:ext cx="5724644" cy="369332"/>
          </a:xfrm>
          <a:prstGeom prst="rect">
            <a:avLst/>
          </a:prstGeom>
        </p:spPr>
        <p:txBody>
          <a:bodyPr wrap="non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4. </a:t>
            </a:r>
            <a:r>
              <a:rPr lang="en-US" b="1" i="1">
                <a:latin typeface="Segoe UI" panose="020B0502040204020203" pitchFamily="34" charset="0"/>
                <a:cs typeface="Segoe UI" panose="020B0502040204020203" pitchFamily="34" charset="0"/>
              </a:rPr>
              <a:t>Tổng quan hệ thống nhận diện khuôn mặt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188" y="1197841"/>
            <a:ext cx="4076700" cy="529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6188" y="1428781"/>
            <a:ext cx="6096000" cy="4154984"/>
          </a:xfrm>
          <a:prstGeom prst="rect">
            <a:avLst/>
          </a:prstGeom>
        </p:spPr>
        <p:txBody>
          <a:bodyPr>
            <a:spAutoFit/>
          </a:bodyPr>
          <a:lstStyle/>
          <a:p>
            <a:pPr marL="228600" indent="-457200" algn="just">
              <a:lnSpc>
                <a:spcPct val="150000"/>
              </a:lnSpc>
              <a:spcBef>
                <a:spcPts val="600"/>
              </a:spcBef>
              <a:spcAft>
                <a:spcPts val="1200"/>
              </a:spcAft>
              <a:tabLst>
                <a:tab pos="3017520" algn="ctr"/>
                <a:tab pos="285750" algn="ctr"/>
              </a:tabLst>
            </a:pPr>
            <a:r>
              <a:rPr lang="en-US">
                <a:latin typeface="Segoe UI" panose="020B0502040204020203" pitchFamily="34" charset="0"/>
                <a:ea typeface="Times New Roman" panose="02020603050405020304" pitchFamily="18" charset="0"/>
                <a:cs typeface="Segoe UI" panose="020B0502040204020203" pitchFamily="34" charset="0"/>
              </a:rPr>
              <a:t>Thuật toán bao gồm các bước :</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Parameters (Tham số)</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Training the Algorithm (</a:t>
            </a:r>
            <a:r>
              <a:rPr lang="vi-VN" spc="-5">
                <a:solidFill>
                  <a:srgbClr val="292929"/>
                </a:solidFill>
                <a:latin typeface="Segoe UI" panose="020B0502040204020203" pitchFamily="34" charset="0"/>
                <a:ea typeface="Times New Roman" panose="02020603050405020304" pitchFamily="18" charset="0"/>
                <a:cs typeface="Segoe UI" panose="020B0502040204020203" pitchFamily="34" charset="0"/>
              </a:rPr>
              <a:t>Huấn luyện</a:t>
            </a: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 thuật toán)</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Applying the LBP operation (Áp dụng thao tác LBP)</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Extracting the Histograms (Trích xuất biểu đồ)</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228600" indent="-457200">
              <a:lnSpc>
                <a:spcPct val="150000"/>
              </a:lnSpc>
              <a:spcBef>
                <a:spcPts val="600"/>
              </a:spcBef>
              <a:spcAft>
                <a:spcPts val="120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	Performing the face recognition (Thực hiện nhận dạng khuôn mặt)</a:t>
            </a:r>
            <a:endParaRPr lang="en-US" b="1">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98572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Nhận dạng khuôn mặt</a:t>
            </a:r>
            <a:r>
              <a:rPr lang="fr-FR" sz="3600" b="1">
                <a:latin typeface="Segoe UI" panose="020B0502040204020203" pitchFamily="34" charset="0"/>
                <a:cs typeface="Segoe UI" panose="020B0502040204020203" pitchFamily="34" charset="0"/>
              </a:rPr>
              <a:t>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4" name="Rectangle 3"/>
          <p:cNvSpPr/>
          <p:nvPr/>
        </p:nvSpPr>
        <p:spPr>
          <a:xfrm>
            <a:off x="166276" y="1685947"/>
            <a:ext cx="11882907" cy="4293483"/>
          </a:xfrm>
          <a:prstGeom prst="rect">
            <a:avLst/>
          </a:prstGeom>
        </p:spPr>
        <p:txBody>
          <a:bodyPr wrap="square">
            <a:spAutoFit/>
          </a:bodyPr>
          <a:lstStyle/>
          <a:p>
            <a:pPr marL="228600" indent="-457200">
              <a:lnSpc>
                <a:spcPct val="150000"/>
              </a:lnSpc>
              <a:spcBef>
                <a:spcPts val="600"/>
              </a:spcBef>
              <a:spcAft>
                <a:spcPts val="1200"/>
              </a:spcAft>
              <a:tabLst>
                <a:tab pos="3017520" algn="ctr"/>
                <a:tab pos="285750" algn="ctr"/>
              </a:tabLst>
            </a:pPr>
            <a:r>
              <a:rPr lang="en-US" spc="-5">
                <a:solidFill>
                  <a:srgbClr val="292929"/>
                </a:solidFill>
                <a:latin typeface="Times New Roman" panose="02020603050405020304" pitchFamily="18" charset="0"/>
                <a:ea typeface="Times New Roman" panose="02020603050405020304" pitchFamily="18" charset="0"/>
              </a:rPr>
              <a:t>	</a:t>
            </a: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Thuật toán sử dụng 4 tham số :</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 pos="301752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Radius </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bán kính được sử dụng để xây dựng mô hình nhị phân cục bộ tròn và biểu thị bán kính xung quanh pixel trung tâm. Nó thường được đặt thành 1.</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 pos="301752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Neighbors </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số lượng điểm mẫu để xây dựng mô hình nhị phân cục bộ tròn. Hãy ghi nhớ: bạn bao gồm càng nhiều điểm mẫu, chi phí tính toán càng cao. Nó thường được đặt thành 8.</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 pos="301752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Grid X</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 số lượng ô theo hướng ngang. Càng nhiều ô, lưới càng mịn, thì chiều của vectơ đặc trưng kết quả càng cao. Nó thường được đặt thành 8.</a:t>
            </a:r>
            <a:endParaRPr lang="en-US" b="1">
              <a:latin typeface="Segoe UI" panose="020B0502040204020203" pitchFamily="34" charset="0"/>
              <a:ea typeface="Times New Roman" panose="02020603050405020304" pitchFamily="18" charset="0"/>
              <a:cs typeface="Segoe UI" panose="020B0502040204020203" pitchFamily="34" charset="0"/>
            </a:endParaRPr>
          </a:p>
          <a:p>
            <a:pPr marL="685800" indent="-457200" algn="just">
              <a:lnSpc>
                <a:spcPct val="150000"/>
              </a:lnSpc>
              <a:spcBef>
                <a:spcPts val="600"/>
              </a:spcBef>
              <a:spcAft>
                <a:spcPts val="0"/>
              </a:spcAft>
              <a:buFont typeface="Arial" panose="020B0604020202020204" pitchFamily="34" charset="0"/>
              <a:buChar char="•"/>
              <a:tabLst>
                <a:tab pos="3017520" algn="ctr"/>
                <a:tab pos="285750" algn="ctr"/>
              </a:tabLst>
            </a:pPr>
            <a:r>
              <a:rPr lang="en-US" spc="-5">
                <a:solidFill>
                  <a:srgbClr val="292929"/>
                </a:solidFill>
                <a:latin typeface="Segoe UI" panose="020B0502040204020203" pitchFamily="34" charset="0"/>
                <a:ea typeface="Times New Roman" panose="02020603050405020304" pitchFamily="18" charset="0"/>
                <a:cs typeface="Segoe UI" panose="020B0502040204020203" pitchFamily="34" charset="0"/>
              </a:rPr>
              <a:t>Grid Y</a:t>
            </a:r>
            <a:r>
              <a:rPr lang="fr-FR">
                <a:solidFill>
                  <a:srgbClr val="000000"/>
                </a:solidFill>
                <a:latin typeface="Segoe UI" panose="020B0502040204020203" pitchFamily="34" charset="0"/>
                <a:ea typeface="Times New Roman" panose="02020603050405020304" pitchFamily="18" charset="0"/>
                <a:cs typeface="Segoe UI" panose="020B0502040204020203" pitchFamily="34" charset="0"/>
              </a:rPr>
              <a:t> : số lượng ô theo hướng dọc. Càng nhiều ô, lưới càng mịn, thì chiều của vectơ đặc trưng kết quả càng cao. Nó thường được đặt thành 8.</a:t>
            </a:r>
            <a:endParaRPr lang="en-US" b="1">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42422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345577"/>
            <a:ext cx="11173046" cy="640080"/>
          </a:xfrm>
        </p:spPr>
        <p:txBody>
          <a:bodyPr>
            <a:normAutofit/>
          </a:bodyPr>
          <a:lstStyle/>
          <a:p>
            <a:pPr algn="ctr"/>
            <a:r>
              <a:rPr lang="vi-VN" sz="3600" b="1">
                <a:latin typeface="Segoe UI" panose="020B0502040204020203" pitchFamily="34" charset="0"/>
                <a:cs typeface="Segoe UI" panose="020B0502040204020203" pitchFamily="34" charset="0"/>
              </a:rPr>
              <a:t>Nhận dạng khuôn mặt</a:t>
            </a:r>
            <a:r>
              <a:rPr lang="fr-FR" sz="3600" b="1">
                <a:latin typeface="Segoe UI" panose="020B0502040204020203" pitchFamily="34" charset="0"/>
                <a:cs typeface="Segoe UI" panose="020B0502040204020203" pitchFamily="34" charset="0"/>
              </a:rPr>
              <a:t> </a:t>
            </a:r>
            <a:endParaRPr lang="en-US"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Rectangle 8"/>
          <p:cNvSpPr/>
          <p:nvPr/>
        </p:nvSpPr>
        <p:spPr>
          <a:xfrm>
            <a:off x="2678805" y="6488668"/>
            <a:ext cx="6107731" cy="369332"/>
          </a:xfrm>
          <a:prstGeom prst="rect">
            <a:avLst/>
          </a:prstGeom>
        </p:spPr>
        <p:txBody>
          <a:bodyPr wrap="square">
            <a:spAutoFit/>
          </a:bodyPr>
          <a:lstStyle/>
          <a:p>
            <a:r>
              <a:rPr lang="en-US" b="1" i="1">
                <a:latin typeface="Segoe UI" panose="020B0502040204020203" pitchFamily="34" charset="0"/>
                <a:ea typeface="Times New Roman" panose="02020603050405020304" pitchFamily="18" charset="0"/>
                <a:cs typeface="Segoe UI" panose="020B0502040204020203" pitchFamily="34" charset="0"/>
              </a:rPr>
              <a:t>Hình</a:t>
            </a:r>
            <a:r>
              <a:rPr lang="vi-VN" b="1" i="1">
                <a:latin typeface="Segoe UI" panose="020B0502040204020203" pitchFamily="34" charset="0"/>
                <a:ea typeface="Times New Roman" panose="02020603050405020304" pitchFamily="18" charset="0"/>
                <a:cs typeface="Segoe UI" panose="020B0502040204020203" pitchFamily="34" charset="0"/>
              </a:rPr>
              <a:t> 5. </a:t>
            </a:r>
            <a:r>
              <a:rPr lang="en-US" b="1" i="1">
                <a:latin typeface="Segoe UI" panose="020B0502040204020203" pitchFamily="34" charset="0"/>
                <a:cs typeface="Segoe UI" panose="020B0502040204020203" pitchFamily="34" charset="0"/>
              </a:rPr>
              <a:t>Trích xuất đặc trưng khuôn mặt </a:t>
            </a:r>
            <a:r>
              <a:rPr lang="fr-FR" b="1" i="1">
                <a:latin typeface="Segoe UI" panose="020B0502040204020203" pitchFamily="34" charset="0"/>
                <a:cs typeface="Segoe UI" panose="020B0502040204020203" pitchFamily="34" charset="0"/>
              </a:rPr>
              <a:t>áp dụng LBPH </a:t>
            </a:r>
            <a:endParaRPr lang="en-US" b="1" i="1">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3241493" y="2079622"/>
            <a:ext cx="4982354" cy="4170992"/>
          </a:xfrm>
          <a:prstGeom prst="rect">
            <a:avLst/>
          </a:prstGeom>
        </p:spPr>
      </p:pic>
    </p:spTree>
    <p:extLst>
      <p:ext uri="{BB962C8B-B14F-4D97-AF65-F5344CB8AC3E}">
        <p14:creationId xmlns:p14="http://schemas.microsoft.com/office/powerpoint/2010/main" val="984129175"/>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6c05727-aa75-4e4a-9b5f-8a80a1165891"/>
    <ds:schemaRef ds:uri="71af3243-3dd4-4a8d-8c0d-dd76da1f02a5"/>
    <ds:schemaRef ds:uri="http://purl.org/dc/term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1243</Words>
  <Application>Microsoft Office PowerPoint</Application>
  <PresentationFormat>Màn hình rộng</PresentationFormat>
  <Paragraphs>118</Paragraphs>
  <Slides>23</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23</vt:i4>
      </vt:variant>
    </vt:vector>
  </HeadingPairs>
  <TitlesOfParts>
    <vt:vector size="29" baseType="lpstr">
      <vt:lpstr>Arial</vt:lpstr>
      <vt:lpstr>Calibri</vt:lpstr>
      <vt:lpstr>Calibri Light</vt:lpstr>
      <vt:lpstr>Segoe UI</vt:lpstr>
      <vt:lpstr>Times New Roman</vt:lpstr>
      <vt:lpstr>Chủ đề Office</vt:lpstr>
      <vt:lpstr> XÂY DỰNG HỆ THỐNG QUẢN LÝ NHÂN VIÊN BẰNG CÔNG NGHỆ NHẬN DẠNG KHUÔN MẶT </vt:lpstr>
      <vt:lpstr>Đặt vấn đề</vt:lpstr>
      <vt:lpstr>Các vấn đề cần giải quyết</vt:lpstr>
      <vt:lpstr>Mô tả hệ thống </vt:lpstr>
      <vt:lpstr>Quy trình nhận dạng</vt:lpstr>
      <vt:lpstr>Mô hình phân lớp phân tầng (Cascade classifier)</vt:lpstr>
      <vt:lpstr>Nhận dạng khuôn mặt </vt:lpstr>
      <vt:lpstr>Nhận dạng khuôn mặt </vt:lpstr>
      <vt:lpstr>Nhận dạng khuôn mặt </vt:lpstr>
      <vt:lpstr>Nhận dạng khuôn mặt</vt:lpstr>
      <vt:lpstr>Nhận dạng khuôn mặt</vt:lpstr>
      <vt:lpstr>Database</vt:lpstr>
      <vt:lpstr>Hệ thống Web</vt:lpstr>
      <vt:lpstr>Hệ thống Web</vt:lpstr>
      <vt:lpstr>Hệ thống Web</vt:lpstr>
      <vt:lpstr>Hệ thống Web</vt:lpstr>
      <vt:lpstr>Hệ thống Web</vt:lpstr>
      <vt:lpstr>Hệ thống Web</vt:lpstr>
      <vt:lpstr>Kết quả</vt:lpstr>
      <vt:lpstr>Kết quả</vt:lpstr>
      <vt:lpstr>Kết quả</vt:lpstr>
      <vt:lpstr>Kết quả</vt:lpstr>
      <vt:lpstr>Nhận xét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2019-10-05T00:46:42Z</dcterms:created>
  <dcterms:modified xsi:type="dcterms:W3CDTF">2020-07-03T13:11:29Z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