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548640" y="457200"/>
            <a:ext cx="10972800" cy="822960"/>
          </a:xfrm>
          <a:prstGeom prst="rect">
            <a:avLst/>
          </a:prstGeom>
          <a:noFill/>
        </p:spPr>
        <p:txBody>
          <a:bodyPr wrap="square" anchor="t">
            <a:normAutofit/>
          </a:bodyPr>
          <a:lstStyle/>
          <a:p>
            <a:pPr>
              <a:defRPr sz="3600" b="1"/>
            </a:pPr>
            <a:r>
              <a:t>Driving Competitive Advantage in a Disrupted Era</a:t>
            </a:r>
          </a:p>
        </p:txBody>
      </p:sp>
      <p:sp>
        <p:nvSpPr>
          <p:cNvPr id="3" name="TextBox 2"/>
          <p:cNvSpPr txBox="1"/>
          <p:nvPr/>
        </p:nvSpPr>
        <p:spPr>
          <a:xfrm>
            <a:off x="548640" y="969264"/>
            <a:ext cx="10972800" cy="548640"/>
          </a:xfrm>
          <a:prstGeom prst="rect">
            <a:avLst/>
          </a:prstGeom>
          <a:noFill/>
        </p:spPr>
        <p:txBody>
          <a:bodyPr wrap="square" anchor="t">
            <a:normAutofit/>
          </a:bodyPr>
          <a:lstStyle/>
          <a:p>
            <a:pPr>
              <a:defRPr sz="1700"/>
            </a:pPr>
            <a:r>
              <a:t>Insights from 150+ transformation programs across industries and geographies</a:t>
            </a:r>
          </a:p>
        </p:txBody>
      </p:sp>
      <p:sp>
        <p:nvSpPr>
          <p:cNvPr id="5" name="TextBox 4"/>
          <p:cNvSpPr txBox="1"/>
          <p:nvPr/>
        </p:nvSpPr>
        <p:spPr>
          <a:xfrm>
            <a:off x="932688" y="1755648"/>
            <a:ext cx="4769967" cy="4078224"/>
          </a:xfrm>
          <a:prstGeom prst="rect">
            <a:avLst/>
          </a:prstGeom>
          <a:noFill/>
        </p:spPr>
        <p:txBody>
          <a:bodyPr wrap="square" anchor="t">
            <a:normAutofit/>
          </a:bodyPr>
          <a:lstStyle/>
          <a:p>
            <a:pPr>
              <a:defRPr sz="1500"/>
            </a:pPr>
            <a:r>
              <a:t>Over the past decade, the competitive and operational environment for industry leaders has shifted dramatically, shaped by rapid technological advancements, evolving customer expectations, and tightening regulatory frameworks. These shifts have created both unprecedented opportunities for growth and significant challenges for sustaining competitive advantage. Our research highlights that outperformers share a set of common practices.</a:t>
            </a:r>
          </a:p>
          <a:p>
            <a:pPr>
              <a:spcAft>
                <a:spcPts val="300"/>
              </a:spcAft>
              <a:defRPr sz="1500"/>
            </a:pPr>
            <a:r>
              <a:t>• Reimagine operating models end-to-end for speed and collaboration.</a:t>
            </a:r>
          </a:p>
          <a:p>
            <a:pPr>
              <a:spcAft>
                <a:spcPts val="300"/>
              </a:spcAft>
              <a:defRPr sz="1500"/>
            </a:pPr>
            <a:r>
              <a:t>• Integrate digital capabilities at scale across the business.</a:t>
            </a:r>
          </a:p>
          <a:p>
            <a:pPr>
              <a:spcAft>
                <a:spcPts val="300"/>
              </a:spcAft>
              <a:defRPr sz="1500"/>
            </a:pPr>
            <a:r>
              <a:t>• Adopt a dual transformation agenda balancing quick wins with long-term capability building.</a:t>
            </a:r>
          </a:p>
        </p:txBody>
      </p:sp>
      <p:sp>
        <p:nvSpPr>
          <p:cNvPr id="7" name="TextBox 6"/>
          <p:cNvSpPr txBox="1"/>
          <p:nvPr/>
        </p:nvSpPr>
        <p:spPr>
          <a:xfrm>
            <a:off x="6379311" y="1627632"/>
            <a:ext cx="4989423" cy="457200"/>
          </a:xfrm>
          <a:prstGeom prst="rect">
            <a:avLst/>
          </a:prstGeom>
          <a:noFill/>
        </p:spPr>
        <p:txBody>
          <a:bodyPr wrap="square" anchor="t" lIns="54864" rIns="54864" tIns="36576" bIns="36576">
            <a:normAutofit/>
          </a:bodyPr>
          <a:lstStyle/>
          <a:p>
            <a:pPr>
              <a:defRPr sz="2600">
                <a:solidFill>
                  <a:srgbClr val="FFFFFF"/>
                </a:solidFill>
              </a:defRPr>
            </a:pPr>
            <a:r>
              <a:t>2–3x</a:t>
            </a:r>
          </a:p>
        </p:txBody>
      </p:sp>
      <p:sp>
        <p:nvSpPr>
          <p:cNvPr id="8" name="TextBox 7"/>
          <p:cNvSpPr txBox="1"/>
          <p:nvPr/>
        </p:nvSpPr>
        <p:spPr>
          <a:xfrm>
            <a:off x="6379311" y="2103120"/>
            <a:ext cx="4989423" cy="365760"/>
          </a:xfrm>
          <a:prstGeom prst="rect">
            <a:avLst/>
          </a:prstGeom>
          <a:noFill/>
        </p:spPr>
        <p:txBody>
          <a:bodyPr wrap="square" anchor="t" lIns="54864" rIns="54864" tIns="36576" bIns="36576">
            <a:normAutofit/>
          </a:bodyPr>
          <a:lstStyle/>
          <a:p>
            <a:pPr>
              <a:defRPr sz="1100">
                <a:solidFill>
                  <a:srgbClr val="F1F3F5"/>
                </a:solidFill>
              </a:defRPr>
            </a:pPr>
            <a:r>
              <a:t>EBITDA uplift vs median</a:t>
            </a:r>
          </a:p>
        </p:txBody>
      </p:sp>
      <p:sp>
        <p:nvSpPr>
          <p:cNvPr id="10" name="TextBox 9"/>
          <p:cNvSpPr txBox="1"/>
          <p:nvPr/>
        </p:nvSpPr>
        <p:spPr>
          <a:xfrm>
            <a:off x="11935663" y="1627632"/>
            <a:ext cx="4989423" cy="457200"/>
          </a:xfrm>
          <a:prstGeom prst="rect">
            <a:avLst/>
          </a:prstGeom>
          <a:noFill/>
        </p:spPr>
        <p:txBody>
          <a:bodyPr wrap="square" anchor="t" lIns="54864" rIns="54864" tIns="36576" bIns="36576">
            <a:normAutofit/>
          </a:bodyPr>
          <a:lstStyle/>
          <a:p>
            <a:pPr>
              <a:defRPr sz="2600">
                <a:solidFill>
                  <a:srgbClr val="FFFFFF"/>
                </a:solidFill>
              </a:defRPr>
            </a:pPr>
            <a:r>
              <a:t>30–50%</a:t>
            </a:r>
          </a:p>
        </p:txBody>
      </p:sp>
      <p:sp>
        <p:nvSpPr>
          <p:cNvPr id="11" name="TextBox 10"/>
          <p:cNvSpPr txBox="1"/>
          <p:nvPr/>
        </p:nvSpPr>
        <p:spPr>
          <a:xfrm>
            <a:off x="11935663" y="2103120"/>
            <a:ext cx="4989423" cy="365760"/>
          </a:xfrm>
          <a:prstGeom prst="rect">
            <a:avLst/>
          </a:prstGeom>
          <a:noFill/>
        </p:spPr>
        <p:txBody>
          <a:bodyPr wrap="square" anchor="t" lIns="54864" rIns="54864" tIns="36576" bIns="36576">
            <a:normAutofit/>
          </a:bodyPr>
          <a:lstStyle/>
          <a:p>
            <a:pPr>
              <a:defRPr sz="1100">
                <a:solidFill>
                  <a:srgbClr val="F1F3F5"/>
                </a:solidFill>
              </a:defRPr>
            </a:pPr>
            <a:r>
              <a:t>Faster time-to-market</a:t>
            </a:r>
          </a:p>
        </p:txBody>
      </p:sp>
      <p:sp>
        <p:nvSpPr>
          <p:cNvPr id="13" name="TextBox 12"/>
          <p:cNvSpPr txBox="1"/>
          <p:nvPr/>
        </p:nvSpPr>
        <p:spPr>
          <a:xfrm>
            <a:off x="17492014" y="1627632"/>
            <a:ext cx="4989423" cy="457200"/>
          </a:xfrm>
          <a:prstGeom prst="rect">
            <a:avLst/>
          </a:prstGeom>
          <a:noFill/>
        </p:spPr>
        <p:txBody>
          <a:bodyPr wrap="square" anchor="t" lIns="54864" rIns="54864" tIns="36576" bIns="36576">
            <a:normAutofit/>
          </a:bodyPr>
          <a:lstStyle/>
          <a:p>
            <a:pPr>
              <a:defRPr sz="2600">
                <a:solidFill>
                  <a:srgbClr val="FFFFFF"/>
                </a:solidFill>
              </a:defRPr>
            </a:pPr>
            <a:r>
              <a:t>↑ Talent</a:t>
            </a:r>
          </a:p>
        </p:txBody>
      </p:sp>
      <p:sp>
        <p:nvSpPr>
          <p:cNvPr id="14" name="TextBox 13"/>
          <p:cNvSpPr txBox="1"/>
          <p:nvPr/>
        </p:nvSpPr>
        <p:spPr>
          <a:xfrm>
            <a:off x="17492014" y="2103120"/>
            <a:ext cx="4989423" cy="365760"/>
          </a:xfrm>
          <a:prstGeom prst="rect">
            <a:avLst/>
          </a:prstGeom>
          <a:noFill/>
        </p:spPr>
        <p:txBody>
          <a:bodyPr wrap="square" anchor="t" lIns="54864" rIns="54864" tIns="36576" bIns="36576">
            <a:normAutofit/>
          </a:bodyPr>
          <a:lstStyle/>
          <a:p>
            <a:pPr>
              <a:defRPr sz="1100">
                <a:solidFill>
                  <a:srgbClr val="F1F3F5"/>
                </a:solidFill>
              </a:defRPr>
            </a:pPr>
            <a:r>
              <a:t>Higher retention rate</a:t>
            </a:r>
          </a:p>
        </p:txBody>
      </p:sp>
      <p:sp>
        <p:nvSpPr>
          <p:cNvPr id="16" name="TextBox 15"/>
          <p:cNvSpPr txBox="1"/>
          <p:nvPr/>
        </p:nvSpPr>
        <p:spPr>
          <a:xfrm>
            <a:off x="23158094" y="1755648"/>
            <a:ext cx="4769967" cy="4078224"/>
          </a:xfrm>
          <a:prstGeom prst="rect">
            <a:avLst/>
          </a:prstGeom>
          <a:noFill/>
        </p:spPr>
        <p:txBody>
          <a:bodyPr wrap="square" anchor="t">
            <a:normAutofit/>
          </a:bodyPr>
          <a:lstStyle/>
          <a:p/>
          <a:p>
            <a:pPr>
              <a:spcAft>
                <a:spcPts val="300"/>
              </a:spcAft>
              <a:defRPr sz="1500"/>
            </a:pPr>
            <a:r>
              <a:t>• Strategic clarity – Rigorous market understanding and clear priorities.</a:t>
            </a:r>
          </a:p>
          <a:p>
            <a:pPr>
              <a:spcAft>
                <a:spcPts val="300"/>
              </a:spcAft>
              <a:defRPr sz="1500"/>
            </a:pPr>
            <a:r>
              <a:t>• Sequenced implementation – Phased initiatives delivering early impact.</a:t>
            </a:r>
          </a:p>
          <a:p>
            <a:pPr>
              <a:spcAft>
                <a:spcPts val="300"/>
              </a:spcAft>
              <a:defRPr sz="1500"/>
            </a:pPr>
            <a:r>
              <a:t>• Cultural alignment – Foster change, learning, and aligned incentives.</a:t>
            </a:r>
          </a:p>
        </p:txBody>
      </p:sp>
      <p:sp>
        <p:nvSpPr>
          <p:cNvPr id="18" name="TextBox 17"/>
          <p:cNvSpPr txBox="1"/>
          <p:nvPr/>
        </p:nvSpPr>
        <p:spPr>
          <a:xfrm>
            <a:off x="28714446" y="1755648"/>
            <a:ext cx="4769967" cy="4078224"/>
          </a:xfrm>
          <a:prstGeom prst="rect">
            <a:avLst/>
          </a:prstGeom>
          <a:noFill/>
        </p:spPr>
        <p:txBody>
          <a:bodyPr wrap="square" anchor="t">
            <a:normAutofit/>
          </a:bodyPr>
          <a:lstStyle/>
          <a:p>
            <a:pPr>
              <a:defRPr sz="1500"/>
            </a:pPr>
            <a:r>
              <a:t>Workflow Redesign</a:t>
            </a:r>
          </a:p>
        </p:txBody>
      </p:sp>
      <p:sp>
        <p:nvSpPr>
          <p:cNvPr id="20" name="TextBox 19"/>
          <p:cNvSpPr txBox="1"/>
          <p:nvPr/>
        </p:nvSpPr>
        <p:spPr>
          <a:xfrm>
            <a:off x="34270797" y="1755648"/>
            <a:ext cx="4769967" cy="4078224"/>
          </a:xfrm>
          <a:prstGeom prst="rect">
            <a:avLst/>
          </a:prstGeom>
          <a:noFill/>
        </p:spPr>
        <p:txBody>
          <a:bodyPr wrap="square" anchor="t">
            <a:normAutofit/>
          </a:bodyPr>
          <a:lstStyle/>
          <a:p>
            <a:pPr>
              <a:defRPr sz="1500"/>
            </a:pPr>
            <a:r>
              <a:t>AI Integration</a:t>
            </a:r>
          </a:p>
        </p:txBody>
      </p:sp>
      <p:sp>
        <p:nvSpPr>
          <p:cNvPr id="22" name="TextBox 21"/>
          <p:cNvSpPr txBox="1"/>
          <p:nvPr/>
        </p:nvSpPr>
        <p:spPr>
          <a:xfrm>
            <a:off x="39827149" y="1755648"/>
            <a:ext cx="4769967" cy="4078224"/>
          </a:xfrm>
          <a:prstGeom prst="rect">
            <a:avLst/>
          </a:prstGeom>
          <a:noFill/>
        </p:spPr>
        <p:txBody>
          <a:bodyPr wrap="square" anchor="t">
            <a:normAutofit/>
          </a:bodyPr>
          <a:lstStyle/>
          <a:p>
            <a:pPr>
              <a:defRPr sz="1500"/>
            </a:pPr>
            <a:r>
              <a:t>Market Leadership</a:t>
            </a:r>
          </a:p>
        </p:txBody>
      </p:sp>
      <p:sp>
        <p:nvSpPr>
          <p:cNvPr id="24" name="TextBox 23"/>
          <p:cNvSpPr txBox="1"/>
          <p:nvPr/>
        </p:nvSpPr>
        <p:spPr>
          <a:xfrm>
            <a:off x="45383500" y="1755648"/>
            <a:ext cx="4769967" cy="4078224"/>
          </a:xfrm>
          <a:prstGeom prst="rect">
            <a:avLst/>
          </a:prstGeom>
          <a:noFill/>
        </p:spPr>
        <p:txBody>
          <a:bodyPr wrap="square" anchor="t">
            <a:normAutofit/>
          </a:bodyPr>
          <a:lstStyle/>
          <a:p>
            <a:pPr>
              <a:defRPr sz="1500"/>
            </a:pPr>
            <a:r>
              <a:t>Looking ahead, transformation must be a continuous capability, embedding feedback loops of measurement, learning, and adaptation. Companies that do so will evolve in sync with external changes and position themselves as market shapers over the next five to ten years.</a:t>
            </a:r>
          </a:p>
        </p:txBody>
      </p:sp>
      <p:sp>
        <p:nvSpPr>
          <p:cNvPr id="26" name="TextBox 25"/>
          <p:cNvSpPr txBox="1"/>
          <p:nvPr/>
        </p:nvSpPr>
        <p:spPr>
          <a:xfrm>
            <a:off x="50921564" y="1627632"/>
            <a:ext cx="4806543" cy="274320"/>
          </a:xfrm>
          <a:prstGeom prst="rect">
            <a:avLst/>
          </a:prstGeom>
          <a:noFill/>
        </p:spPr>
        <p:txBody>
          <a:bodyPr wrap="square" anchor="t" lIns="54864" rIns="54864" tIns="36576" bIns="36576">
            <a:normAutofit/>
          </a:bodyPr>
          <a:lstStyle/>
          <a:p>
            <a:pPr>
              <a:defRPr sz="1500" b="1">
                <a:solidFill>
                  <a:srgbClr val="515151"/>
                </a:solidFill>
              </a:defRPr>
            </a:pPr>
            <a:r>
              <a:t>Three Critical Enablers</a:t>
            </a:r>
          </a:p>
        </p:txBody>
      </p:sp>
      <p:sp>
        <p:nvSpPr>
          <p:cNvPr id="27" name="TextBox 26"/>
          <p:cNvSpPr txBox="1"/>
          <p:nvPr/>
        </p:nvSpPr>
        <p:spPr>
          <a:xfrm>
            <a:off x="50921564" y="1938528"/>
            <a:ext cx="4806543" cy="3986784"/>
          </a:xfrm>
          <a:prstGeom prst="rect">
            <a:avLst/>
          </a:prstGeom>
          <a:noFill/>
        </p:spPr>
        <p:txBody>
          <a:bodyPr wrap="square" anchor="t">
            <a:normAutofit/>
          </a:bodyPr>
          <a:lstStyle/>
          <a:p>
            <a:pPr>
              <a:spcAft>
                <a:spcPts val="400"/>
              </a:spcAft>
              <a:defRPr sz="1500">
                <a:solidFill>
                  <a:srgbClr val="515151"/>
                </a:solidFill>
              </a:defRPr>
            </a:pPr>
            <a:r>
              <a:t>1. Strategic clarity – Rigorous market understanding and clear priorities.</a:t>
            </a:r>
          </a:p>
          <a:p>
            <a:pPr>
              <a:spcAft>
                <a:spcPts val="400"/>
              </a:spcAft>
              <a:defRPr sz="1500">
                <a:solidFill>
                  <a:srgbClr val="515151"/>
                </a:solidFill>
              </a:defRPr>
            </a:pPr>
            <a:r>
              <a:t>2. Sequenced implementation – Phased initiatives delivering early impact.</a:t>
            </a:r>
          </a:p>
          <a:p>
            <a:pPr>
              <a:spcAft>
                <a:spcPts val="400"/>
              </a:spcAft>
              <a:defRPr sz="1500">
                <a:solidFill>
                  <a:srgbClr val="515151"/>
                </a:solidFill>
              </a:defRPr>
            </a:pPr>
            <a:r>
              <a:t>3. Cultural alignment – Foster change, learning, and aligned incentives.</a:t>
            </a:r>
          </a:p>
        </p:txBody>
      </p:sp>
      <p:sp>
        <p:nvSpPr>
          <p:cNvPr id="29" name="TextBox 28"/>
          <p:cNvSpPr txBox="1"/>
          <p:nvPr/>
        </p:nvSpPr>
        <p:spPr>
          <a:xfrm>
            <a:off x="56386476" y="2176272"/>
            <a:ext cx="4989423" cy="548640"/>
          </a:xfrm>
          <a:prstGeom prst="rect">
            <a:avLst/>
          </a:prstGeom>
          <a:noFill/>
        </p:spPr>
        <p:txBody>
          <a:bodyPr wrap="square" anchor="t" lIns="54864" rIns="54864" tIns="36576" bIns="36576">
            <a:normAutofit/>
          </a:bodyPr>
          <a:lstStyle/>
          <a:p>
            <a:pPr>
              <a:defRPr sz="1100">
                <a:solidFill>
                  <a:srgbClr val="515151"/>
                </a:solidFill>
              </a:defRPr>
            </a:pPr>
            <a:r>
              <a:t>Workflow Redesign</a:t>
            </a:r>
          </a:p>
        </p:txBody>
      </p:sp>
      <p:sp>
        <p:nvSpPr>
          <p:cNvPr id="31" name="TextBox 30"/>
          <p:cNvSpPr txBox="1"/>
          <p:nvPr/>
        </p:nvSpPr>
        <p:spPr>
          <a:xfrm>
            <a:off x="61942827" y="2176272"/>
            <a:ext cx="4989423" cy="548640"/>
          </a:xfrm>
          <a:prstGeom prst="rect">
            <a:avLst/>
          </a:prstGeom>
          <a:noFill/>
        </p:spPr>
        <p:txBody>
          <a:bodyPr wrap="square" anchor="t" lIns="54864" rIns="54864" tIns="36576" bIns="36576">
            <a:normAutofit/>
          </a:bodyPr>
          <a:lstStyle/>
          <a:p>
            <a:pPr>
              <a:defRPr sz="1100">
                <a:solidFill>
                  <a:srgbClr val="515151"/>
                </a:solidFill>
              </a:defRPr>
            </a:pPr>
            <a:r>
              <a:t>AI Integration</a:t>
            </a:r>
          </a:p>
        </p:txBody>
      </p:sp>
      <p:sp>
        <p:nvSpPr>
          <p:cNvPr id="33" name="TextBox 32"/>
          <p:cNvSpPr txBox="1"/>
          <p:nvPr/>
        </p:nvSpPr>
        <p:spPr>
          <a:xfrm>
            <a:off x="67499179" y="2176272"/>
            <a:ext cx="4989423" cy="548640"/>
          </a:xfrm>
          <a:prstGeom prst="rect">
            <a:avLst/>
          </a:prstGeom>
          <a:noFill/>
        </p:spPr>
        <p:txBody>
          <a:bodyPr wrap="square" anchor="t" lIns="54864" rIns="54864" tIns="36576" bIns="36576">
            <a:normAutofit/>
          </a:bodyPr>
          <a:lstStyle/>
          <a:p>
            <a:pPr>
              <a:defRPr sz="1100">
                <a:solidFill>
                  <a:srgbClr val="515151"/>
                </a:solidFill>
              </a:defRPr>
            </a:pPr>
            <a:r>
              <a:t>Market Leadership</a:t>
            </a:r>
          </a:p>
        </p:txBody>
      </p:sp>
      <p:sp>
        <p:nvSpPr>
          <p:cNvPr id="35" name="TextBox 34"/>
          <p:cNvSpPr txBox="1"/>
          <p:nvPr/>
        </p:nvSpPr>
        <p:spPr>
          <a:xfrm>
            <a:off x="932688" y="6419088"/>
            <a:ext cx="2917850" cy="4078224"/>
          </a:xfrm>
          <a:prstGeom prst="rect">
            <a:avLst/>
          </a:prstGeom>
          <a:noFill/>
        </p:spPr>
        <p:txBody>
          <a:bodyPr wrap="square" anchor="t">
            <a:normAutofit/>
          </a:bodyPr>
          <a:lstStyle/>
          <a:p>
            <a:pPr>
              <a:defRPr sz="1500"/>
            </a:pPr>
            <a:r>
              <a:t>Workflow Redesign</a:t>
            </a:r>
          </a:p>
        </p:txBody>
      </p:sp>
      <p:sp>
        <p:nvSpPr>
          <p:cNvPr id="37" name="TextBox 36"/>
          <p:cNvSpPr txBox="1"/>
          <p:nvPr/>
        </p:nvSpPr>
        <p:spPr>
          <a:xfrm>
            <a:off x="4527194" y="6839712"/>
            <a:ext cx="3137306" cy="548640"/>
          </a:xfrm>
          <a:prstGeom prst="rect">
            <a:avLst/>
          </a:prstGeom>
          <a:noFill/>
        </p:spPr>
        <p:txBody>
          <a:bodyPr wrap="square" anchor="t" lIns="54864" rIns="54864" tIns="36576" bIns="36576">
            <a:normAutofit/>
          </a:bodyPr>
          <a:lstStyle/>
          <a:p>
            <a:pPr>
              <a:defRPr sz="1100">
                <a:solidFill>
                  <a:srgbClr val="515151"/>
                </a:solidFill>
              </a:defRPr>
            </a:pPr>
            <a:r>
              <a:t>Workflow Redesign</a:t>
            </a:r>
          </a:p>
        </p:txBody>
      </p:sp>
      <p:sp>
        <p:nvSpPr>
          <p:cNvPr id="39" name="TextBox 38"/>
          <p:cNvSpPr txBox="1"/>
          <p:nvPr/>
        </p:nvSpPr>
        <p:spPr>
          <a:xfrm>
            <a:off x="8341156" y="6419088"/>
            <a:ext cx="2917850" cy="4078224"/>
          </a:xfrm>
          <a:prstGeom prst="rect">
            <a:avLst/>
          </a:prstGeom>
          <a:noFill/>
        </p:spPr>
        <p:txBody>
          <a:bodyPr wrap="square" anchor="t">
            <a:normAutofit/>
          </a:bodyPr>
          <a:lstStyle/>
          <a:p>
            <a:pPr>
              <a:defRPr sz="1500"/>
            </a:pPr>
            <a:r>
              <a:t>AI Integration</a:t>
            </a:r>
          </a:p>
        </p:txBody>
      </p:sp>
      <p:sp>
        <p:nvSpPr>
          <p:cNvPr id="41" name="TextBox 40"/>
          <p:cNvSpPr txBox="1"/>
          <p:nvPr/>
        </p:nvSpPr>
        <p:spPr>
          <a:xfrm>
            <a:off x="11935663" y="6839712"/>
            <a:ext cx="3137306" cy="548640"/>
          </a:xfrm>
          <a:prstGeom prst="rect">
            <a:avLst/>
          </a:prstGeom>
          <a:noFill/>
        </p:spPr>
        <p:txBody>
          <a:bodyPr wrap="square" anchor="t" lIns="54864" rIns="54864" tIns="36576" bIns="36576">
            <a:normAutofit/>
          </a:bodyPr>
          <a:lstStyle/>
          <a:p>
            <a:pPr>
              <a:defRPr sz="1100">
                <a:solidFill>
                  <a:srgbClr val="515151"/>
                </a:solidFill>
              </a:defRPr>
            </a:pPr>
            <a:r>
              <a:t>AI Integration</a:t>
            </a:r>
          </a:p>
        </p:txBody>
      </p:sp>
      <p:sp>
        <p:nvSpPr>
          <p:cNvPr id="43" name="TextBox 42"/>
          <p:cNvSpPr txBox="1"/>
          <p:nvPr/>
        </p:nvSpPr>
        <p:spPr>
          <a:xfrm>
            <a:off x="15749625" y="6419088"/>
            <a:ext cx="2917850" cy="4078224"/>
          </a:xfrm>
          <a:prstGeom prst="rect">
            <a:avLst/>
          </a:prstGeom>
          <a:noFill/>
        </p:spPr>
        <p:txBody>
          <a:bodyPr wrap="square" anchor="t">
            <a:normAutofit/>
          </a:bodyPr>
          <a:lstStyle/>
          <a:p>
            <a:pPr>
              <a:defRPr sz="1500"/>
            </a:pPr>
            <a:r>
              <a:t>Market Leadership</a:t>
            </a:r>
          </a:p>
        </p:txBody>
      </p:sp>
      <p:sp>
        <p:nvSpPr>
          <p:cNvPr id="45" name="TextBox 44"/>
          <p:cNvSpPr txBox="1"/>
          <p:nvPr/>
        </p:nvSpPr>
        <p:spPr>
          <a:xfrm>
            <a:off x="19344132" y="6839712"/>
            <a:ext cx="3137306" cy="548640"/>
          </a:xfrm>
          <a:prstGeom prst="rect">
            <a:avLst/>
          </a:prstGeom>
          <a:noFill/>
        </p:spPr>
        <p:txBody>
          <a:bodyPr wrap="square" anchor="t" lIns="54864" rIns="54864" tIns="36576" bIns="36576">
            <a:normAutofit/>
          </a:bodyPr>
          <a:lstStyle/>
          <a:p>
            <a:pPr>
              <a:defRPr sz="1100">
                <a:solidFill>
                  <a:srgbClr val="515151"/>
                </a:solidFill>
              </a:defRPr>
            </a:pPr>
            <a:r>
              <a:t>Market Leadership</a:t>
            </a:r>
          </a:p>
        </p:txBody>
      </p:sp>
      <p:sp>
        <p:nvSpPr>
          <p:cNvPr id="47" name="TextBox 46"/>
          <p:cNvSpPr txBox="1"/>
          <p:nvPr/>
        </p:nvSpPr>
        <p:spPr>
          <a:xfrm>
            <a:off x="804672" y="6236208"/>
            <a:ext cx="5547207" cy="219456"/>
          </a:xfrm>
          <a:prstGeom prst="rect">
            <a:avLst/>
          </a:prstGeom>
          <a:noFill/>
        </p:spPr>
        <p:txBody>
          <a:bodyPr wrap="none">
            <a:spAutoFit/>
          </a:bodyPr>
          <a:lstStyle/>
          <a:p>
            <a:pPr>
              <a:defRPr sz="900"/>
            </a:pPr>
            <a:r>
              <a:t>YourBrand Consulting Slide 1</a:t>
            </a:r>
          </a:p>
        </p:txBody>
      </p:sp>
      <p:sp>
        <p:nvSpPr>
          <p:cNvPr id="48" name="TextBox 47"/>
          <p:cNvSpPr txBox="1"/>
          <p:nvPr/>
        </p:nvSpPr>
        <p:spPr>
          <a:xfrm>
            <a:off x="5839816" y="6236208"/>
            <a:ext cx="5547207" cy="219456"/>
          </a:xfrm>
          <a:prstGeom prst="rect">
            <a:avLst/>
          </a:prstGeom>
          <a:noFill/>
        </p:spPr>
        <p:txBody>
          <a:bodyPr wrap="none">
            <a:spAutoFit/>
          </a:bodyPr>
          <a:lstStyle/>
          <a:p>
            <a:pPr algn="ctr">
              <a:defRPr sz="900"/>
            </a:pPr>
            <a:r>
              <a:t>Pg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