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0972800" cy="82296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sz="3600" b="1"/>
            </a:pPr>
            <a:r>
              <a:t>Integrating ROSCA Group Savings into Digital Finance Apps: Case Studies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969264"/>
            <a:ext cx="10972800" cy="54864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sz="1700"/>
            </a:pPr>
            <a:r>
              <a:t>An analysis of how financial technology firms have successfully integrated ROSCA</a:t>
            </a:r>
            <a:br/>
            <a:r>
              <a:t>                        (Rotating Savings and Credit Association) or group savings features into their digital services.</a:t>
            </a:r>
            <a:br/>
            <a:r>
              <a:t>                        We examine the strategic rationale, implementation, and outcomes for several key platforms.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5355183" cy="4663440"/>
          </a:xfrm>
          <a:prstGeom prst="rect">
            <a:avLst/>
          </a:prstGeom>
          <a:noFill/>
        </p:spPr>
        <p:txBody>
          <a:bodyPr wrap="square" anchor="t" lIns="54864" rIns="54864" tIns="36576" bIns="36576">
            <a:normAutofit/>
          </a:bodyPr>
          <a:lstStyle/>
          <a:p>
            <a:pPr>
              <a:defRPr sz="1500">
                <a:solidFill>
                  <a:srgbClr val="515151"/>
                </a:solidFill>
              </a:defRPr>
            </a:pPr>
            <a:r>
              <a:t>Initial Product Scope Nigeria’s first fully digital bank (launched May 2017), offering remote account</a:t>
            </a:r>
            <a:br/>
            <a:r>
              <a:t>                                opening, fund transfers, bill payments, and loans. Early success with over 280,000</a:t>
            </a:r>
            <a:br/>
            <a:r>
              <a:t>                                accounts and ₦2.2 billion in deposits in its first year. ROSCA Features Added Introduced "ALAT Goals" in late 2017, a suite of savings features</a:t>
            </a:r>
            <a:br/>
            <a:r>
              <a:t>                                including: Group Target Savings (friends saving together for a shared goal). Rotating Group Savings ( esusu model) where members take turns receiving</a:t>
            </a:r>
            <a:br/>
            <a:r>
              <a:t>                                        a lump sum. These features offered a competitive 10% annual interest rate as an</a:t>
            </a:r>
            <a:br/>
            <a:r>
              <a:t>                                incentive. Business Outcomes User Engagement: 13,267 users saved over ₦7 billion (approx. $19</a:t>
            </a:r>
            <a:br/>
            <a:r>
              <a:t>                                    million) in the first year of Goals. Deposit Growth: A substantial boost to deposits, far outpacing the</a:t>
            </a:r>
            <a:br/>
            <a:r>
              <a:t>                                    initial ₦2.2 billion total deposits. App Stickiness: Increased monthly active saving behavior and</a:t>
            </a:r>
            <a:br/>
            <a:r>
              <a:t>                                    customer loyalty through automated contributions and peer accountability.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96431" y="1463040"/>
            <a:ext cx="5355183" cy="4663440"/>
          </a:xfrm>
          <a:prstGeom prst="rect">
            <a:avLst/>
          </a:prstGeom>
          <a:noFill/>
        </p:spPr>
        <p:txBody>
          <a:bodyPr wrap="square" anchor="t" lIns="54864" rIns="54864" tIns="36576" bIns="36576">
            <a:normAutofit/>
          </a:bodyPr>
          <a:lstStyle/>
          <a:p>
            <a:pPr>
              <a:defRPr sz="1500">
                <a:solidFill>
                  <a:srgbClr val="515151"/>
                </a:solidFill>
              </a:defRPr>
            </a:pPr>
            <a:r>
              <a:t>User Feedback &amp; Engagement Positive response to the social aspect, which created a sense of accountability and</a:t>
            </a:r>
            <a:br/>
            <a:r>
              <a:t>                                motivation. Users appreciated the digital version of familiar cultural practices like esusu , making saving feel "as easy as spending" and deepening customer loyalty. Strategic Rationale &amp; Lessons Wema Bank leveraged a well-known local financial habit ( esusu ) to differentiate</a:t>
            </a:r>
            <a:br/>
            <a:r>
              <a:t>                                its product. The key lesson is that integrating group savings can significantly boost</a:t>
            </a:r>
            <a:br/>
            <a:r>
              <a:t>                                deposits and active usage by aligning with cultural norms and user psychology (making</a:t>
            </a:r>
            <a:br/>
            <a:r>
              <a:t>                                saving communal and goal-oriented).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6126479"/>
            <a:ext cx="5355183" cy="4663440"/>
          </a:xfrm>
          <a:prstGeom prst="rect">
            <a:avLst/>
          </a:prstGeom>
          <a:noFill/>
        </p:spPr>
        <p:txBody>
          <a:bodyPr wrap="square" anchor="t" lIns="54864" rIns="54864" tIns="36576" bIns="36576">
            <a:normAutofit/>
          </a:bodyPr>
          <a:lstStyle/>
          <a:p>
            <a:pPr>
              <a:defRPr sz="1500">
                <a:solidFill>
                  <a:srgbClr val="515151"/>
                </a:solidFill>
              </a:defRPr>
            </a:pPr>
            <a:r>
              <a:t>Initial Product Scope A youth-focused app offering basic savings wallets and budgeting tools. Initially, it</a:t>
            </a:r>
            <a:br/>
            <a:r>
              <a:t>                                struggled with low engagement as functionality alone did not drive consistent saving</a:t>
            </a:r>
            <a:br/>
            <a:r>
              <a:t>                                habits among young users. Group Savings Features Added Introduced social and gamified features: "Savings Squads" for group saving with peer accountability. Gamified Challenges with leaderboards and rewards to make</a:t>
            </a:r>
            <a:br/>
            <a:r>
              <a:t>                                        saving a social game. This adapted ROSCA principles by creating collaborative and competitive environments for</a:t>
            </a:r>
            <a:br/>
            <a:r>
              <a:t>                                savings. Business Outcomes Retention: A 30% increase in user retention. Savings Volume: A 40% increase in total savings volume within a</a:t>
            </a:r>
            <a:br/>
            <a:r>
              <a:t>                                    year. Growth: New customer growth driven by viral effects (friends</a:t>
            </a:r>
            <a:br/>
            <a:r>
              <a:t>                                    inviting friends to squads).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6431" y="6126479"/>
            <a:ext cx="5355183" cy="4663440"/>
          </a:xfrm>
          <a:prstGeom prst="rect">
            <a:avLst/>
          </a:prstGeom>
          <a:noFill/>
        </p:spPr>
        <p:txBody>
          <a:bodyPr wrap="square" anchor="t" lIns="54864" rIns="54864" tIns="36576" bIns="36576">
            <a:normAutofit/>
          </a:bodyPr>
          <a:lstStyle/>
          <a:p>
            <a:pPr>
              <a:defRPr sz="1500">
                <a:solidFill>
                  <a:srgbClr val="515151"/>
                </a:solidFill>
              </a:defRPr>
            </a:pPr>
            <a:r>
              <a:t>User Feedback &amp; Engagement Young users enthusiastically embraced the peer accountability and friendly competition of</a:t>
            </a:r>
            <a:br/>
            <a:r>
              <a:t>                                Savings Squads. The gamified challenges and rewards made saving fun, turning one-off</a:t>
            </a:r>
            <a:br/>
            <a:r>
              <a:t>                                interactions into habitual usage, and significantly increasing the app's stickiness. Strategic Rationale &amp; Lessons The company realized that for a young demographic, making finance social and game-like</a:t>
            </a:r>
            <a:br/>
            <a:r>
              <a:t>                                was crucial for engagement. This case demonstrates that borrowing mechanics from social</a:t>
            </a:r>
            <a:br/>
            <a:r>
              <a:t>                                media and gaming can lead to a dramatic improvement in user metrics, transforming a</a:t>
            </a:r>
            <a:br/>
            <a:r>
              <a:t>                                solitary chore into a community-driven activity.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10789919"/>
            <a:ext cx="5355183" cy="4663440"/>
          </a:xfrm>
          <a:prstGeom prst="rect">
            <a:avLst/>
          </a:prstGeom>
          <a:noFill/>
        </p:spPr>
        <p:txBody>
          <a:bodyPr wrap="square" anchor="t" lIns="54864" rIns="54864" tIns="36576" bIns="36576">
            <a:normAutofit/>
          </a:bodyPr>
          <a:lstStyle/>
          <a:p>
            <a:pPr>
              <a:defRPr sz="1500">
                <a:solidFill>
                  <a:srgbClr val="515151"/>
                </a:solidFill>
              </a:defRPr>
            </a:pPr>
            <a:r>
              <a:t>Initial Product Scope Started as a mobile platform for basic financial services (payments, micro-loans) for</a:t>
            </a:r>
            <a:br/>
            <a:r>
              <a:t>                                low-income communities. The model was not highly scalable until a key pivot in 2015. ROSCA Features Added Pivoted to a digital version of Indonesia’s traditional arisan (a rotating savings and credit association) by 2015. Mapan's app integrated the group</a:t>
            </a:r>
            <a:br/>
            <a:r>
              <a:t>                                savings model with an e-commerce marketplace, allowing groups to save for and purchase</a:t>
            </a:r>
            <a:br/>
            <a:r>
              <a:t>                                household goods at a discount. Community leaders (MUMs) were empowered to organize</a:t>
            </a:r>
            <a:br/>
            <a:r>
              <a:t>                                groups and earn commissions. Business Outcomes User Base: Grew to over 3 million members by 2022. Revenue: Revenue tripled after adopting the digital arisan model. Engagement: High activity rates due to recurring group contributions.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6431" y="10789919"/>
            <a:ext cx="5355183" cy="4663440"/>
          </a:xfrm>
          <a:prstGeom prst="rect">
            <a:avLst/>
          </a:prstGeom>
          <a:noFill/>
        </p:spPr>
        <p:txBody>
          <a:bodyPr wrap="square" anchor="t" lIns="54864" rIns="54864" tIns="36576" bIns="36576">
            <a:normAutofit/>
          </a:bodyPr>
          <a:lstStyle/>
          <a:p>
            <a:pPr>
              <a:defRPr sz="1500">
                <a:solidFill>
                  <a:srgbClr val="515151"/>
                </a:solidFill>
              </a:defRPr>
            </a:pPr>
            <a:r>
              <a:t>User Feedback &amp; Engagement Users, particularly low-income women, felt empowered. The digital format provided</a:t>
            </a:r>
            <a:br/>
            <a:r>
              <a:t>                                transparency and security, and the ability to purchase goods via group saving was</a:t>
            </a:r>
            <a:br/>
            <a:r>
              <a:t>                                highly valued. The model enhanced a cultural practice, fostering strong retention and</a:t>
            </a:r>
            <a:br/>
            <a:r>
              <a:t>                                social bonding. Strategic Rationale &amp; Lessons Mapan leveraged the deep trust and penetration of arisan groups as a channel for</a:t>
            </a:r>
            <a:br/>
            <a:r>
              <a:t>                                financial services. This strategy overcame adoption barriers by "meeting users where they</a:t>
            </a:r>
            <a:br/>
            <a:r>
              <a:t>                                are." A key lesson is that cultural alignment is paramount, and empowering local</a:t>
            </a:r>
            <a:br/>
            <a:r>
              <a:t>                                influencers (group leaders) can create a powerful, self-sustaining distribution channel.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" y="15453359"/>
            <a:ext cx="5355183" cy="4663440"/>
          </a:xfrm>
          <a:prstGeom prst="rect">
            <a:avLst/>
          </a:prstGeom>
          <a:noFill/>
        </p:spPr>
        <p:txBody>
          <a:bodyPr wrap="square" anchor="t" lIns="54864" rIns="54864" tIns="36576" bIns="36576">
            <a:normAutofit/>
          </a:bodyPr>
          <a:lstStyle/>
          <a:p>
            <a:pPr>
              <a:defRPr sz="1500">
                <a:solidFill>
                  <a:srgbClr val="515151"/>
                </a:solidFill>
              </a:defRPr>
            </a:pPr>
            <a:r>
              <a:t>Initial Product Scope Tigo Chad’s mobile money service offered standard P2P transfers and bill payments. The</a:t>
            </a:r>
            <a:br/>
            <a:r>
              <a:t>                                company sought to deepen usage by addressing the local savings habit of Paaré (informal savings groups). ROSCA Features Added Launched "Tigo Cash Paaré" in 2015, a mobile-enabled group savings</a:t>
            </a:r>
            <a:br/>
            <a:r>
              <a:t>                                account. Features included shared wallets with multiple contributors, configurable</a:t>
            </a:r>
            <a:br/>
            <a:r>
              <a:t>                                plans, and designated approval for withdrawals. Tigo also incentivized saving by</a:t>
            </a:r>
            <a:br/>
            <a:r>
              <a:t>                                contributing a small bonus to the group’s pot. Business Outcomes Growth: Scaled to over 53,000 savings groups by the end of 2016. Usage: Drove a sharp increase in cash-in transactions and deposit</a:t>
            </a:r>
            <a:br/>
            <a:r>
              <a:t>                                    volumes on the platform. Retention: Group wallets are "stickier" than individual wallets,</a:t>
            </a:r>
            <a:br/>
            <a:r>
              <a:t>                                    creating a competitive moat and ensuring long-term use.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6431" y="15453359"/>
            <a:ext cx="5355183" cy="4663440"/>
          </a:xfrm>
          <a:prstGeom prst="rect">
            <a:avLst/>
          </a:prstGeom>
          <a:noFill/>
        </p:spPr>
        <p:txBody>
          <a:bodyPr wrap="square" anchor="t" lIns="54864" rIns="54864" tIns="36576" bIns="36576">
            <a:normAutofit/>
          </a:bodyPr>
          <a:lstStyle/>
          <a:p>
            <a:pPr>
              <a:defRPr sz="1500">
                <a:solidFill>
                  <a:srgbClr val="515151"/>
                </a:solidFill>
              </a:defRPr>
            </a:pPr>
            <a:r>
              <a:t>User Feedback &amp; Engagement Users appreciated the convenience, security, and transparency of the digital solution. The</a:t>
            </a:r>
            <a:br/>
            <a:r>
              <a:t>                                ability for remote members to participate was transformative, and the Tigo bonus was a</a:t>
            </a:r>
            <a:br/>
            <a:r>
              <a:t>                                powerful incentive. The service empowered women, who often lead these groups, to gain a</a:t>
            </a:r>
            <a:br/>
            <a:r>
              <a:t>                                stronger financial footing. Strategic Rationale &amp; Lessons Tigo's strategy was to adapt its innovation to existing social practices, onboarding entire</a:t>
            </a:r>
            <a:br/>
            <a:r>
              <a:t>                                groups at once instead of one user at a time. The key lesson is that enhancing what</a:t>
            </a:r>
            <a:br/>
            <a:r>
              <a:t>                                people are already doing (informal savings) with technology can lead to massive user</a:t>
            </a:r>
            <a:br/>
            <a:r>
              <a:t>                                acquisition, retention, and loyalty, especially in markets with strong community-based</a:t>
            </a:r>
            <a:br/>
            <a:r>
              <a:t>                                financial traditions.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