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284"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COR_DIAGONAL"/>
          <p:cNvSpPr/>
          <p:nvPr/>
        </p:nvSpPr>
        <p:spPr>
          <a:xfrm rot="21000000">
            <a:off x="-2286000" y="-1828800"/>
            <a:ext cx="14630400" cy="9144000"/>
          </a:xfrm>
          <a:prstGeom prst="rect">
            <a:avLst/>
          </a:prstGeom>
          <a:solidFill>
            <a:srgbClr val="0D6EF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DECOR_CIRCLE"/>
          <p:cNvSpPr/>
          <p:nvPr/>
        </p:nvSpPr>
        <p:spPr>
          <a:xfrm>
            <a:off x="10058400" y="5852160"/>
            <a:ext cx="2286000" cy="2286000"/>
          </a:xfrm>
          <a:prstGeom prst="ellipse">
            <a:avLst/>
          </a:prstGeom>
          <a:solidFill>
            <a:srgbClr val="0D6EF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ITLE"/>
          <p:cNvSpPr txBox="1"/>
          <p:nvPr/>
        </p:nvSpPr>
        <p:spPr>
          <a:xfrm>
            <a:off x="548640" y="502920"/>
            <a:ext cx="10972800" cy="822960"/>
          </a:xfrm>
          <a:prstGeom prst="rect">
            <a:avLst/>
          </a:prstGeom>
          <a:noFill/>
        </p:spPr>
        <p:txBody>
          <a:bodyPr wrap="none">
            <a:spAutoFit/>
          </a:bodyPr>
          <a:lstStyle/>
          <a:p>
            <a:pPr>
              <a:defRPr sz="3800" b="1">
                <a:solidFill>
                  <a:srgbClr val="0D2D52"/>
                </a:solidFill>
              </a:defRPr>
            </a:pPr>
            <a:r>
              <a:t>Driving Competitive Advantage in a Disrupted Era</a:t>
            </a:r>
          </a:p>
        </p:txBody>
      </p:sp>
      <p:sp>
        <p:nvSpPr>
          <p:cNvPr id="5" name="SUBTITLE"/>
          <p:cNvSpPr txBox="1"/>
          <p:nvPr/>
        </p:nvSpPr>
        <p:spPr>
          <a:xfrm>
            <a:off x="548640" y="1078992"/>
            <a:ext cx="10972800" cy="548640"/>
          </a:xfrm>
          <a:prstGeom prst="rect">
            <a:avLst/>
          </a:prstGeom>
          <a:noFill/>
        </p:spPr>
        <p:txBody>
          <a:bodyPr wrap="none">
            <a:spAutoFit/>
          </a:bodyPr>
          <a:lstStyle/>
          <a:p>
            <a:pPr>
              <a:defRPr sz="1800">
                <a:solidFill>
                  <a:srgbClr val="6C757D"/>
                </a:solidFill>
              </a:defRPr>
            </a:pPr>
            <a:r>
              <a:t>Insights from 150+ transformation programs across industries and geographies</a:t>
            </a:r>
          </a:p>
        </p:txBody>
      </p:sp>
      <p:sp>
        <p:nvSpPr>
          <p:cNvPr id="6" name="CARD_NARRATIVE"/>
          <p:cNvSpPr/>
          <p:nvPr/>
        </p:nvSpPr>
        <p:spPr>
          <a:xfrm>
            <a:off x="594360" y="2148840"/>
            <a:ext cx="5400903" cy="30175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886968" y="2441448"/>
            <a:ext cx="4815687" cy="731520"/>
          </a:xfrm>
          <a:prstGeom prst="rect">
            <a:avLst/>
          </a:prstGeom>
          <a:noFill/>
        </p:spPr>
        <p:txBody>
          <a:bodyPr wrap="square">
            <a:spAutoFit/>
          </a:bodyPr>
          <a:lstStyle/>
          <a:p>
            <a:pPr>
              <a:defRPr sz="1600">
                <a:solidFill>
                  <a:srgbClr val="495057"/>
                </a:solidFill>
              </a:defRPr>
            </a:pPr>
            <a:r>
              <a:t>Over the past decade, the competitive and operational environment for industry leaders has shifted dramatically, shaped by rapid technological advancements, evolving customer expectations, and tightening regulatory frameworks. These shifts have created both unprecedented opportunities for growth and significant challenges for sustaining competitive advantage. Our research highlights that outperformers share a set of common practices.</a:t>
            </a:r>
          </a:p>
        </p:txBody>
      </p:sp>
      <p:sp>
        <p:nvSpPr>
          <p:cNvPr id="8" name="TextBox 7"/>
          <p:cNvSpPr txBox="1"/>
          <p:nvPr/>
        </p:nvSpPr>
        <p:spPr>
          <a:xfrm>
            <a:off x="886968" y="2880360"/>
            <a:ext cx="4815687" cy="1993392"/>
          </a:xfrm>
          <a:prstGeom prst="rect">
            <a:avLst/>
          </a:prstGeom>
          <a:noFill/>
        </p:spPr>
        <p:txBody>
          <a:bodyPr wrap="square">
            <a:spAutoFit/>
          </a:bodyPr>
          <a:lstStyle/>
          <a:p>
            <a:pPr>
              <a:spcAft>
                <a:spcPts val="600"/>
              </a:spcAft>
              <a:defRPr sz="1600">
                <a:solidFill>
                  <a:srgbClr val="495057"/>
                </a:solidFill>
              </a:defRPr>
            </a:pPr>
            <a:r>
              <a:t>• Reimagine operating models end-to-end for speed and collaboration.</a:t>
            </a:r>
          </a:p>
          <a:p>
            <a:pPr>
              <a:spcAft>
                <a:spcPts val="600"/>
              </a:spcAft>
              <a:defRPr sz="1600">
                <a:solidFill>
                  <a:srgbClr val="495057"/>
                </a:solidFill>
              </a:defRPr>
            </a:pPr>
            <a:r>
              <a:t>• Integrate digital capabilities at scale across the business.</a:t>
            </a:r>
          </a:p>
          <a:p>
            <a:pPr>
              <a:spcAft>
                <a:spcPts val="600"/>
              </a:spcAft>
              <a:defRPr sz="1600">
                <a:solidFill>
                  <a:srgbClr val="495057"/>
                </a:solidFill>
              </a:defRPr>
            </a:pPr>
            <a:r>
              <a:t>• Adopt a dual transformation agenda balancing quick wins with long-term capability building.</a:t>
            </a:r>
          </a:p>
        </p:txBody>
      </p:sp>
      <p:sp>
        <p:nvSpPr>
          <p:cNvPr id="9" name="KPI_TILE"/>
          <p:cNvSpPr/>
          <p:nvPr/>
        </p:nvSpPr>
        <p:spPr>
          <a:xfrm>
            <a:off x="594360" y="5394960"/>
            <a:ext cx="1678381" cy="1188720"/>
          </a:xfrm>
          <a:prstGeom prst="roundRect">
            <a:avLst/>
          </a:prstGeom>
          <a:solidFill>
            <a:srgbClr val="0D6EF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704088" y="5504688"/>
            <a:ext cx="1458925" cy="969264"/>
          </a:xfrm>
          <a:prstGeom prst="rect">
            <a:avLst/>
          </a:prstGeom>
          <a:noFill/>
        </p:spPr>
        <p:txBody>
          <a:bodyPr wrap="square">
            <a:spAutoFit/>
          </a:bodyPr>
          <a:lstStyle/>
          <a:p>
            <a:pPr>
              <a:defRPr sz="2800" b="1">
                <a:solidFill>
                  <a:srgbClr val="FFFFFF"/>
                </a:solidFill>
              </a:defRPr>
            </a:pPr>
            <a:r>
              <a:t>2–3x</a:t>
            </a:r>
          </a:p>
          <a:p>
            <a:pPr>
              <a:defRPr sz="1200">
                <a:solidFill>
                  <a:srgbClr val="FFFFFF"/>
                </a:solidFill>
              </a:defRPr>
            </a:pPr>
            <a:r>
              <a:t>EBITDA uplift vs median</a:t>
            </a:r>
          </a:p>
        </p:txBody>
      </p:sp>
      <p:sp>
        <p:nvSpPr>
          <p:cNvPr id="11" name="KPI_TILE"/>
          <p:cNvSpPr/>
          <p:nvPr/>
        </p:nvSpPr>
        <p:spPr>
          <a:xfrm>
            <a:off x="2455621" y="5394960"/>
            <a:ext cx="1678381" cy="1188720"/>
          </a:xfrm>
          <a:prstGeom prst="roundRect">
            <a:avLst/>
          </a:prstGeom>
          <a:solidFill>
            <a:srgbClr val="6C757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2565349" y="5504688"/>
            <a:ext cx="1458925" cy="969264"/>
          </a:xfrm>
          <a:prstGeom prst="rect">
            <a:avLst/>
          </a:prstGeom>
          <a:noFill/>
        </p:spPr>
        <p:txBody>
          <a:bodyPr wrap="square">
            <a:spAutoFit/>
          </a:bodyPr>
          <a:lstStyle/>
          <a:p>
            <a:pPr>
              <a:defRPr sz="2800" b="1">
                <a:solidFill>
                  <a:srgbClr val="FFFFFF"/>
                </a:solidFill>
              </a:defRPr>
            </a:pPr>
            <a:r>
              <a:t>30–50%</a:t>
            </a:r>
          </a:p>
          <a:p>
            <a:pPr>
              <a:defRPr sz="1200">
                <a:solidFill>
                  <a:srgbClr val="FFFFFF"/>
                </a:solidFill>
              </a:defRPr>
            </a:pPr>
            <a:r>
              <a:t>Faster time-to-market</a:t>
            </a:r>
          </a:p>
        </p:txBody>
      </p:sp>
      <p:sp>
        <p:nvSpPr>
          <p:cNvPr id="13" name="KPI_TILE"/>
          <p:cNvSpPr/>
          <p:nvPr/>
        </p:nvSpPr>
        <p:spPr>
          <a:xfrm>
            <a:off x="4316882" y="5394960"/>
            <a:ext cx="1678381" cy="1188720"/>
          </a:xfrm>
          <a:prstGeom prst="roundRect">
            <a:avLst/>
          </a:prstGeom>
          <a:solidFill>
            <a:srgbClr val="21252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426610" y="5504688"/>
            <a:ext cx="1458925" cy="969264"/>
          </a:xfrm>
          <a:prstGeom prst="rect">
            <a:avLst/>
          </a:prstGeom>
          <a:noFill/>
        </p:spPr>
        <p:txBody>
          <a:bodyPr wrap="square">
            <a:spAutoFit/>
          </a:bodyPr>
          <a:lstStyle/>
          <a:p>
            <a:pPr>
              <a:defRPr sz="2800" b="1">
                <a:solidFill>
                  <a:srgbClr val="FFFFFF"/>
                </a:solidFill>
              </a:defRPr>
            </a:pPr>
            <a:r>
              <a:t>↑ Talent</a:t>
            </a:r>
          </a:p>
          <a:p>
            <a:pPr>
              <a:defRPr sz="1200">
                <a:solidFill>
                  <a:srgbClr val="FFFFFF"/>
                </a:solidFill>
              </a:defRPr>
            </a:pPr>
            <a:r>
              <a:t>Higher retention rate</a:t>
            </a:r>
          </a:p>
        </p:txBody>
      </p:sp>
      <p:sp>
        <p:nvSpPr>
          <p:cNvPr id="15" name="CARD_STEPS"/>
          <p:cNvSpPr/>
          <p:nvPr/>
        </p:nvSpPr>
        <p:spPr>
          <a:xfrm>
            <a:off x="6196431" y="2148840"/>
            <a:ext cx="5400903" cy="1971446"/>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 name="TextBox 16"/>
          <p:cNvSpPr txBox="1"/>
          <p:nvPr/>
        </p:nvSpPr>
        <p:spPr>
          <a:xfrm>
            <a:off x="6379311" y="2221992"/>
            <a:ext cx="5035143" cy="310896"/>
          </a:xfrm>
          <a:prstGeom prst="rect">
            <a:avLst/>
          </a:prstGeom>
          <a:noFill/>
        </p:spPr>
        <p:txBody>
          <a:bodyPr wrap="none">
            <a:spAutoFit/>
          </a:bodyPr>
          <a:lstStyle/>
          <a:p>
            <a:pPr>
              <a:defRPr sz="1400" b="1">
                <a:solidFill>
                  <a:srgbClr val="FFFFFF"/>
                </a:solidFill>
              </a:defRPr>
            </a:pPr>
            <a:r>
              <a:t>Three Critical Enablers</a:t>
            </a:r>
          </a:p>
        </p:txBody>
      </p:sp>
      <p:sp>
        <p:nvSpPr>
          <p:cNvPr id="18" name="TextBox 17"/>
          <p:cNvSpPr txBox="1"/>
          <p:nvPr/>
        </p:nvSpPr>
        <p:spPr>
          <a:xfrm>
            <a:off x="6470751" y="2788920"/>
            <a:ext cx="4852263" cy="1148486"/>
          </a:xfrm>
          <a:prstGeom prst="rect">
            <a:avLst/>
          </a:prstGeom>
          <a:noFill/>
        </p:spPr>
        <p:txBody>
          <a:bodyPr wrap="square">
            <a:spAutoFit/>
          </a:bodyPr>
          <a:lstStyle/>
          <a:p>
            <a:pPr>
              <a:spcAft>
                <a:spcPts val="600"/>
              </a:spcAft>
              <a:defRPr sz="1600">
                <a:solidFill>
                  <a:srgbClr val="495057"/>
                </a:solidFill>
              </a:defRPr>
            </a:pPr>
            <a:r>
              <a:t>1. Strategic clarity – Rigorous market understanding and clear priorities.</a:t>
            </a:r>
          </a:p>
          <a:p>
            <a:pPr>
              <a:spcAft>
                <a:spcPts val="600"/>
              </a:spcAft>
              <a:defRPr sz="1600">
                <a:solidFill>
                  <a:srgbClr val="495057"/>
                </a:solidFill>
              </a:defRPr>
            </a:pPr>
            <a:r>
              <a:t>2. Sequenced implementation – Phased initiatives delivering early impact.</a:t>
            </a:r>
          </a:p>
          <a:p>
            <a:pPr>
              <a:spcAft>
                <a:spcPts val="600"/>
              </a:spcAft>
              <a:defRPr sz="1600">
                <a:solidFill>
                  <a:srgbClr val="495057"/>
                </a:solidFill>
              </a:defRPr>
            </a:pPr>
            <a:r>
              <a:t>3. Cultural alignment – Foster change, learning, and aligned incentives.</a:t>
            </a:r>
          </a:p>
        </p:txBody>
      </p:sp>
      <p:sp>
        <p:nvSpPr>
          <p:cNvPr id="19" name="CARD_ICONS"/>
          <p:cNvSpPr/>
          <p:nvPr/>
        </p:nvSpPr>
        <p:spPr>
          <a:xfrm>
            <a:off x="6196431" y="4321454"/>
            <a:ext cx="1678381" cy="14173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TextBox 19"/>
          <p:cNvSpPr txBox="1"/>
          <p:nvPr/>
        </p:nvSpPr>
        <p:spPr>
          <a:xfrm>
            <a:off x="6379311" y="5052974"/>
            <a:ext cx="1312621" cy="548640"/>
          </a:xfrm>
          <a:prstGeom prst="rect">
            <a:avLst/>
          </a:prstGeom>
          <a:noFill/>
        </p:spPr>
        <p:txBody>
          <a:bodyPr wrap="square">
            <a:spAutoFit/>
          </a:bodyPr>
          <a:lstStyle/>
          <a:p>
            <a:pPr>
              <a:defRPr sz="1200">
                <a:solidFill>
                  <a:srgbClr val="495057"/>
                </a:solidFill>
              </a:defRPr>
            </a:pPr>
            <a:r>
              <a:t>Workflow Redesign</a:t>
            </a:r>
          </a:p>
        </p:txBody>
      </p:sp>
      <p:sp>
        <p:nvSpPr>
          <p:cNvPr id="21" name="CARD_ICONS"/>
          <p:cNvSpPr/>
          <p:nvPr/>
        </p:nvSpPr>
        <p:spPr>
          <a:xfrm>
            <a:off x="8057692" y="4321454"/>
            <a:ext cx="1678381" cy="14173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TextBox 21"/>
          <p:cNvSpPr txBox="1"/>
          <p:nvPr/>
        </p:nvSpPr>
        <p:spPr>
          <a:xfrm>
            <a:off x="8240572" y="5052974"/>
            <a:ext cx="1312621" cy="548640"/>
          </a:xfrm>
          <a:prstGeom prst="rect">
            <a:avLst/>
          </a:prstGeom>
          <a:noFill/>
        </p:spPr>
        <p:txBody>
          <a:bodyPr wrap="square">
            <a:spAutoFit/>
          </a:bodyPr>
          <a:lstStyle/>
          <a:p>
            <a:pPr>
              <a:defRPr sz="1200">
                <a:solidFill>
                  <a:srgbClr val="495057"/>
                </a:solidFill>
              </a:defRPr>
            </a:pPr>
            <a:r>
              <a:t>AI Integration</a:t>
            </a:r>
          </a:p>
        </p:txBody>
      </p:sp>
      <p:sp>
        <p:nvSpPr>
          <p:cNvPr id="23" name="CARD_ICONS"/>
          <p:cNvSpPr/>
          <p:nvPr/>
        </p:nvSpPr>
        <p:spPr>
          <a:xfrm>
            <a:off x="9918954" y="4321454"/>
            <a:ext cx="1678381" cy="14173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4" name="TextBox 23"/>
          <p:cNvSpPr txBox="1"/>
          <p:nvPr/>
        </p:nvSpPr>
        <p:spPr>
          <a:xfrm>
            <a:off x="10101834" y="5052974"/>
            <a:ext cx="1312621" cy="548640"/>
          </a:xfrm>
          <a:prstGeom prst="rect">
            <a:avLst/>
          </a:prstGeom>
          <a:noFill/>
        </p:spPr>
        <p:txBody>
          <a:bodyPr wrap="square">
            <a:spAutoFit/>
          </a:bodyPr>
          <a:lstStyle/>
          <a:p>
            <a:pPr>
              <a:defRPr sz="1200">
                <a:solidFill>
                  <a:srgbClr val="495057"/>
                </a:solidFill>
              </a:defRPr>
            </a:pPr>
            <a:r>
              <a:t>Market Leadership</a:t>
            </a:r>
          </a:p>
        </p:txBody>
      </p:sp>
      <p:sp>
        <p:nvSpPr>
          <p:cNvPr id="25" name="CARD_OUTLOOK"/>
          <p:cNvSpPr/>
          <p:nvPr/>
        </p:nvSpPr>
        <p:spPr>
          <a:xfrm>
            <a:off x="6196431" y="5939942"/>
            <a:ext cx="5400903" cy="109728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489039" y="6232550"/>
            <a:ext cx="4815687" cy="512063"/>
          </a:xfrm>
          <a:prstGeom prst="rect">
            <a:avLst/>
          </a:prstGeom>
          <a:noFill/>
        </p:spPr>
        <p:txBody>
          <a:bodyPr wrap="square">
            <a:spAutoFit/>
          </a:bodyPr>
          <a:lstStyle/>
          <a:p>
            <a:pPr>
              <a:defRPr sz="1600">
                <a:solidFill>
                  <a:srgbClr val="495057"/>
                </a:solidFill>
              </a:defRPr>
            </a:pPr>
            <a:r>
              <a:t>Looking ahead, transformation must be a continuous capability, embedding feedback loops of measurement, learning, and adaptation. Companies that do so will evolve in sync with external changes and position themselves as market shapers over the next five to ten years.</a:t>
            </a:r>
          </a:p>
        </p:txBody>
      </p:sp>
      <p:sp>
        <p:nvSpPr>
          <p:cNvPr id="27" name="FOOTER_BAR"/>
          <p:cNvSpPr/>
          <p:nvPr/>
        </p:nvSpPr>
        <p:spPr>
          <a:xfrm>
            <a:off x="548640" y="6153912"/>
            <a:ext cx="11094415" cy="384048"/>
          </a:xfrm>
          <a:prstGeom prst="rect">
            <a:avLst/>
          </a:prstGeom>
          <a:solidFill>
            <a:srgbClr val="F1F3F5"/>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8" name="TextBox 27"/>
          <p:cNvSpPr txBox="1"/>
          <p:nvPr/>
        </p:nvSpPr>
        <p:spPr>
          <a:xfrm>
            <a:off x="804672" y="6190488"/>
            <a:ext cx="5547207" cy="310896"/>
          </a:xfrm>
          <a:prstGeom prst="rect">
            <a:avLst/>
          </a:prstGeom>
          <a:noFill/>
        </p:spPr>
        <p:txBody>
          <a:bodyPr wrap="none">
            <a:spAutoFit/>
          </a:bodyPr>
          <a:lstStyle/>
          <a:p>
            <a:pPr>
              <a:defRPr sz="900">
                <a:solidFill>
                  <a:srgbClr val="495057"/>
                </a:solidFill>
              </a:defRPr>
            </a:pPr>
            <a:r>
              <a:t>YourBrand Consulting</a:t>
            </a:r>
          </a:p>
        </p:txBody>
      </p:sp>
      <p:sp>
        <p:nvSpPr>
          <p:cNvPr id="29" name="TextBox 28"/>
          <p:cNvSpPr txBox="1"/>
          <p:nvPr/>
        </p:nvSpPr>
        <p:spPr>
          <a:xfrm>
            <a:off x="5839816" y="6190488"/>
            <a:ext cx="5547207" cy="310896"/>
          </a:xfrm>
          <a:prstGeom prst="rect">
            <a:avLst/>
          </a:prstGeom>
          <a:noFill/>
        </p:spPr>
        <p:txBody>
          <a:bodyPr wrap="none">
            <a:spAutoFit/>
          </a:bodyPr>
          <a:lstStyle/>
          <a:p>
            <a:pPr algn="ctr">
              <a:defRPr sz="900">
                <a:solidFill>
                  <a:srgbClr val="6C757D"/>
                </a:solidFill>
              </a:defRPr>
            </a:pPr>
            <a:r>
              <a:t>Pg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222</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HLC</cp:lastModifiedBy>
  <cp:revision>1</cp:revision>
  <dcterms:created xsi:type="dcterms:W3CDTF">2013-01-27T09:14:16Z</dcterms:created>
  <dcterms:modified xsi:type="dcterms:W3CDTF">2025-08-10T12:24:18Z</dcterms:modified>
  <cp:category/>
</cp:coreProperties>
</file>