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954" y="2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p:cNvSpPr txBox="1"/>
          <p:nvPr/>
        </p:nvSpPr>
        <p:spPr>
          <a:xfrm>
            <a:off x="548640" y="502920"/>
            <a:ext cx="10972800" cy="822960"/>
          </a:xfrm>
          <a:prstGeom prst="rect">
            <a:avLst/>
          </a:prstGeom>
          <a:noFill/>
        </p:spPr>
        <p:txBody>
          <a:bodyPr wrap="none">
            <a:spAutoFit/>
          </a:bodyPr>
          <a:lstStyle/>
          <a:p>
            <a:pPr>
              <a:defRPr sz="3800" b="1">
                <a:solidFill>
                  <a:srgbClr val="0D2D52"/>
                </a:solidFill>
              </a:defRPr>
            </a:pPr>
            <a:r>
              <a:t>Driving Competitive Advantage in a Disrupted Era</a:t>
            </a:r>
          </a:p>
        </p:txBody>
      </p:sp>
      <p:sp>
        <p:nvSpPr>
          <p:cNvPr id="5" name="SUBTITLE"/>
          <p:cNvSpPr txBox="1"/>
          <p:nvPr/>
        </p:nvSpPr>
        <p:spPr>
          <a:xfrm>
            <a:off x="548640" y="1078992"/>
            <a:ext cx="10972800" cy="548640"/>
          </a:xfrm>
          <a:prstGeom prst="rect">
            <a:avLst/>
          </a:prstGeom>
          <a:noFill/>
        </p:spPr>
        <p:txBody>
          <a:bodyPr wrap="none">
            <a:spAutoFit/>
          </a:bodyPr>
          <a:lstStyle/>
          <a:p>
            <a:pPr>
              <a:defRPr sz="1800">
                <a:solidFill>
                  <a:srgbClr val="6C757D"/>
                </a:solidFill>
              </a:defRPr>
            </a:pPr>
            <a:r>
              <a:t>Insights from 150+ transformation programs across industries and geographies</a:t>
            </a:r>
          </a:p>
        </p:txBody>
      </p:sp>
      <p:sp>
        <p:nvSpPr>
          <p:cNvPr id="6" name="CARD_NARRATIVE"/>
          <p:cNvSpPr/>
          <p:nvPr/>
        </p:nvSpPr>
        <p:spPr>
          <a:xfrm>
            <a:off x="594360" y="1799883"/>
            <a:ext cx="5400903" cy="30175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886968" y="2092491"/>
            <a:ext cx="4815687" cy="1384995"/>
          </a:xfrm>
          <a:prstGeom prst="rect">
            <a:avLst/>
          </a:prstGeom>
          <a:noFill/>
        </p:spPr>
        <p:txBody>
          <a:bodyPr wrap="square">
            <a:spAutoFit/>
          </a:bodyPr>
          <a:lstStyle/>
          <a:p>
            <a:pPr>
              <a:defRPr sz="1600">
                <a:solidFill>
                  <a:srgbClr val="495057"/>
                </a:solidFill>
              </a:defRPr>
            </a:pPr>
            <a:r>
              <a:rPr sz="1200"/>
              <a:t>Over the past decade, the competitive and operational environment for industry leaders has shifted dramatically, shaped by rapid technological advancements, evolving customer expectations, and tightening regulatory frameworks. These shifts have created both unprecedented opportunities for growth and significant challenges for sustaining competitive advantage. Our research highlights that outperformers share a set of common practices.</a:t>
            </a:r>
          </a:p>
        </p:txBody>
      </p:sp>
      <p:sp>
        <p:nvSpPr>
          <p:cNvPr id="8" name="TextBox 7"/>
          <p:cNvSpPr txBox="1"/>
          <p:nvPr/>
        </p:nvSpPr>
        <p:spPr>
          <a:xfrm>
            <a:off x="886968" y="3623540"/>
            <a:ext cx="4815687" cy="984885"/>
          </a:xfrm>
          <a:prstGeom prst="rect">
            <a:avLst/>
          </a:prstGeom>
          <a:noFill/>
        </p:spPr>
        <p:txBody>
          <a:bodyPr wrap="square">
            <a:spAutoFit/>
          </a:bodyPr>
          <a:lstStyle/>
          <a:p>
            <a:pPr>
              <a:spcAft>
                <a:spcPts val="600"/>
              </a:spcAft>
              <a:defRPr sz="1600">
                <a:solidFill>
                  <a:srgbClr val="495057"/>
                </a:solidFill>
              </a:defRPr>
            </a:pPr>
            <a:r>
              <a:rPr sz="1200" dirty="0"/>
              <a:t>• Reimagine operating models end-to-end for speed and collaboration.</a:t>
            </a:r>
          </a:p>
          <a:p>
            <a:pPr>
              <a:spcAft>
                <a:spcPts val="600"/>
              </a:spcAft>
              <a:defRPr sz="1600">
                <a:solidFill>
                  <a:srgbClr val="495057"/>
                </a:solidFill>
              </a:defRPr>
            </a:pPr>
            <a:r>
              <a:rPr sz="1200" dirty="0"/>
              <a:t>• Integrate digital capabilities at scale across the business.</a:t>
            </a:r>
          </a:p>
          <a:p>
            <a:pPr>
              <a:spcAft>
                <a:spcPts val="600"/>
              </a:spcAft>
              <a:defRPr sz="1600">
                <a:solidFill>
                  <a:srgbClr val="495057"/>
                </a:solidFill>
              </a:defRPr>
            </a:pPr>
            <a:r>
              <a:rPr sz="1200" dirty="0"/>
              <a:t>• Adopt a dual transformation agenda balancing quick wins with long-term capability building.</a:t>
            </a:r>
          </a:p>
        </p:txBody>
      </p:sp>
      <p:sp>
        <p:nvSpPr>
          <p:cNvPr id="9" name="KPI_TILE"/>
          <p:cNvSpPr/>
          <p:nvPr/>
        </p:nvSpPr>
        <p:spPr>
          <a:xfrm>
            <a:off x="594360" y="5046003"/>
            <a:ext cx="1678381" cy="1188720"/>
          </a:xfrm>
          <a:prstGeom prst="roundRect">
            <a:avLst/>
          </a:prstGeom>
          <a:solidFill>
            <a:srgbClr val="0D6EF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704088" y="5155731"/>
            <a:ext cx="1458925" cy="969264"/>
          </a:xfrm>
          <a:prstGeom prst="rect">
            <a:avLst/>
          </a:prstGeom>
          <a:noFill/>
        </p:spPr>
        <p:txBody>
          <a:bodyPr wrap="square">
            <a:spAutoFit/>
          </a:bodyPr>
          <a:lstStyle/>
          <a:p>
            <a:pPr>
              <a:defRPr sz="2800" b="1">
                <a:solidFill>
                  <a:srgbClr val="FFFFFF"/>
                </a:solidFill>
              </a:defRPr>
            </a:pPr>
            <a:r>
              <a:t>2–3x</a:t>
            </a:r>
          </a:p>
          <a:p>
            <a:pPr>
              <a:defRPr sz="1200">
                <a:solidFill>
                  <a:srgbClr val="FFFFFF"/>
                </a:solidFill>
              </a:defRPr>
            </a:pPr>
            <a:r>
              <a:t>EBITDA uplift vs median</a:t>
            </a:r>
          </a:p>
        </p:txBody>
      </p:sp>
      <p:sp>
        <p:nvSpPr>
          <p:cNvPr id="11" name="KPI_TILE"/>
          <p:cNvSpPr/>
          <p:nvPr/>
        </p:nvSpPr>
        <p:spPr>
          <a:xfrm>
            <a:off x="2455621" y="5046003"/>
            <a:ext cx="1678381" cy="1188720"/>
          </a:xfrm>
          <a:prstGeom prst="roundRect">
            <a:avLst/>
          </a:prstGeom>
          <a:solidFill>
            <a:srgbClr val="6C757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2565349" y="5155731"/>
            <a:ext cx="1458925" cy="969264"/>
          </a:xfrm>
          <a:prstGeom prst="rect">
            <a:avLst/>
          </a:prstGeom>
          <a:noFill/>
        </p:spPr>
        <p:txBody>
          <a:bodyPr wrap="square">
            <a:spAutoFit/>
          </a:bodyPr>
          <a:lstStyle/>
          <a:p>
            <a:pPr>
              <a:defRPr sz="2800" b="1">
                <a:solidFill>
                  <a:srgbClr val="FFFFFF"/>
                </a:solidFill>
              </a:defRPr>
            </a:pPr>
            <a:r>
              <a:rPr dirty="0"/>
              <a:t>30–50%</a:t>
            </a:r>
          </a:p>
          <a:p>
            <a:pPr>
              <a:defRPr sz="1200">
                <a:solidFill>
                  <a:srgbClr val="FFFFFF"/>
                </a:solidFill>
              </a:defRPr>
            </a:pPr>
            <a:r>
              <a:rPr dirty="0"/>
              <a:t>Faster time-to-market</a:t>
            </a:r>
          </a:p>
        </p:txBody>
      </p:sp>
      <p:sp>
        <p:nvSpPr>
          <p:cNvPr id="13" name="KPI_TILE"/>
          <p:cNvSpPr/>
          <p:nvPr/>
        </p:nvSpPr>
        <p:spPr>
          <a:xfrm>
            <a:off x="4316882" y="5046003"/>
            <a:ext cx="1678381" cy="1188720"/>
          </a:xfrm>
          <a:prstGeom prst="roundRect">
            <a:avLst/>
          </a:prstGeom>
          <a:solidFill>
            <a:srgbClr val="21252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426610" y="5155731"/>
            <a:ext cx="1458925" cy="969264"/>
          </a:xfrm>
          <a:prstGeom prst="rect">
            <a:avLst/>
          </a:prstGeom>
          <a:noFill/>
        </p:spPr>
        <p:txBody>
          <a:bodyPr wrap="square">
            <a:spAutoFit/>
          </a:bodyPr>
          <a:lstStyle/>
          <a:p>
            <a:pPr>
              <a:defRPr sz="2800" b="1">
                <a:solidFill>
                  <a:srgbClr val="FFFFFF"/>
                </a:solidFill>
              </a:defRPr>
            </a:pPr>
            <a:r>
              <a:rPr dirty="0"/>
              <a:t>↑ Talent</a:t>
            </a:r>
          </a:p>
          <a:p>
            <a:pPr>
              <a:defRPr sz="1200">
                <a:solidFill>
                  <a:srgbClr val="FFFFFF"/>
                </a:solidFill>
              </a:defRPr>
            </a:pPr>
            <a:r>
              <a:rPr dirty="0"/>
              <a:t>Higher retention rate</a:t>
            </a:r>
          </a:p>
        </p:txBody>
      </p:sp>
      <p:sp>
        <p:nvSpPr>
          <p:cNvPr id="15" name="CARD_STEPS"/>
          <p:cNvSpPr/>
          <p:nvPr/>
        </p:nvSpPr>
        <p:spPr>
          <a:xfrm>
            <a:off x="6196431" y="1799883"/>
            <a:ext cx="5400903" cy="1971446"/>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 name="TextBox 16"/>
          <p:cNvSpPr txBox="1"/>
          <p:nvPr/>
        </p:nvSpPr>
        <p:spPr>
          <a:xfrm>
            <a:off x="6379311" y="1873035"/>
            <a:ext cx="1846596" cy="307777"/>
          </a:xfrm>
          <a:prstGeom prst="rect">
            <a:avLst/>
          </a:prstGeom>
          <a:noFill/>
        </p:spPr>
        <p:txBody>
          <a:bodyPr wrap="none">
            <a:spAutoFit/>
          </a:bodyPr>
          <a:lstStyle/>
          <a:p>
            <a:pPr>
              <a:defRPr sz="1400" b="1">
                <a:solidFill>
                  <a:srgbClr val="FFFFFF"/>
                </a:solidFill>
              </a:defRPr>
            </a:pPr>
            <a:r>
              <a:rPr dirty="0">
                <a:solidFill>
                  <a:srgbClr val="FF0000"/>
                </a:solidFill>
              </a:rPr>
              <a:t>Three Critical Enablers</a:t>
            </a:r>
          </a:p>
        </p:txBody>
      </p:sp>
      <p:sp>
        <p:nvSpPr>
          <p:cNvPr id="18" name="TextBox 17"/>
          <p:cNvSpPr txBox="1"/>
          <p:nvPr/>
        </p:nvSpPr>
        <p:spPr>
          <a:xfrm>
            <a:off x="6470751" y="2273847"/>
            <a:ext cx="4852263" cy="1538883"/>
          </a:xfrm>
          <a:prstGeom prst="rect">
            <a:avLst/>
          </a:prstGeom>
          <a:noFill/>
        </p:spPr>
        <p:txBody>
          <a:bodyPr wrap="square">
            <a:spAutoFit/>
          </a:bodyPr>
          <a:lstStyle/>
          <a:p>
            <a:pPr>
              <a:spcAft>
                <a:spcPts val="600"/>
              </a:spcAft>
              <a:defRPr sz="1600">
                <a:solidFill>
                  <a:srgbClr val="495057"/>
                </a:solidFill>
              </a:defRPr>
            </a:pPr>
            <a:r>
              <a:rPr sz="1400" dirty="0"/>
              <a:t>1. Strategic clarity – Rigorous market understanding and clear priorities.</a:t>
            </a:r>
          </a:p>
          <a:p>
            <a:pPr>
              <a:spcAft>
                <a:spcPts val="600"/>
              </a:spcAft>
              <a:defRPr sz="1600">
                <a:solidFill>
                  <a:srgbClr val="495057"/>
                </a:solidFill>
              </a:defRPr>
            </a:pPr>
            <a:r>
              <a:rPr sz="1400" dirty="0"/>
              <a:t>2. Sequenced implementation – Phased initiatives delivering early impact.</a:t>
            </a:r>
          </a:p>
          <a:p>
            <a:pPr>
              <a:spcAft>
                <a:spcPts val="600"/>
              </a:spcAft>
              <a:defRPr sz="1600">
                <a:solidFill>
                  <a:srgbClr val="495057"/>
                </a:solidFill>
              </a:defRPr>
            </a:pPr>
            <a:r>
              <a:rPr sz="1400" dirty="0"/>
              <a:t>3. Cultural alignment – Foster change, learning, and aligned incentives.</a:t>
            </a:r>
          </a:p>
        </p:txBody>
      </p:sp>
      <p:sp>
        <p:nvSpPr>
          <p:cNvPr id="19" name="CARD_ICONS"/>
          <p:cNvSpPr/>
          <p:nvPr/>
        </p:nvSpPr>
        <p:spPr>
          <a:xfrm>
            <a:off x="6196431" y="3972497"/>
            <a:ext cx="1678381" cy="14173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0000"/>
              </a:solidFill>
            </a:endParaRPr>
          </a:p>
        </p:txBody>
      </p:sp>
      <p:sp>
        <p:nvSpPr>
          <p:cNvPr id="20" name="TextBox 19"/>
          <p:cNvSpPr txBox="1"/>
          <p:nvPr/>
        </p:nvSpPr>
        <p:spPr>
          <a:xfrm>
            <a:off x="6379311" y="4704017"/>
            <a:ext cx="1312621" cy="548640"/>
          </a:xfrm>
          <a:prstGeom prst="rect">
            <a:avLst/>
          </a:prstGeom>
          <a:noFill/>
        </p:spPr>
        <p:txBody>
          <a:bodyPr wrap="square">
            <a:spAutoFit/>
          </a:bodyPr>
          <a:lstStyle/>
          <a:p>
            <a:pPr>
              <a:defRPr sz="1200">
                <a:solidFill>
                  <a:srgbClr val="495057"/>
                </a:solidFill>
              </a:defRPr>
            </a:pPr>
            <a:r>
              <a:t>Workflow Redesign</a:t>
            </a:r>
          </a:p>
        </p:txBody>
      </p:sp>
      <p:sp>
        <p:nvSpPr>
          <p:cNvPr id="21" name="CARD_ICONS"/>
          <p:cNvSpPr/>
          <p:nvPr/>
        </p:nvSpPr>
        <p:spPr>
          <a:xfrm>
            <a:off x="8057692" y="3972497"/>
            <a:ext cx="1678381" cy="14173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0000"/>
              </a:solidFill>
            </a:endParaRPr>
          </a:p>
        </p:txBody>
      </p:sp>
      <p:sp>
        <p:nvSpPr>
          <p:cNvPr id="22" name="TextBox 21"/>
          <p:cNvSpPr txBox="1"/>
          <p:nvPr/>
        </p:nvSpPr>
        <p:spPr>
          <a:xfrm>
            <a:off x="8240572" y="4704017"/>
            <a:ext cx="1312621" cy="548640"/>
          </a:xfrm>
          <a:prstGeom prst="rect">
            <a:avLst/>
          </a:prstGeom>
          <a:noFill/>
        </p:spPr>
        <p:txBody>
          <a:bodyPr wrap="square">
            <a:spAutoFit/>
          </a:bodyPr>
          <a:lstStyle/>
          <a:p>
            <a:pPr>
              <a:defRPr sz="1200">
                <a:solidFill>
                  <a:srgbClr val="495057"/>
                </a:solidFill>
              </a:defRPr>
            </a:pPr>
            <a:r>
              <a:t>AI Integration</a:t>
            </a:r>
          </a:p>
        </p:txBody>
      </p:sp>
      <p:sp>
        <p:nvSpPr>
          <p:cNvPr id="23" name="CARD_ICONS"/>
          <p:cNvSpPr/>
          <p:nvPr/>
        </p:nvSpPr>
        <p:spPr>
          <a:xfrm>
            <a:off x="9918954" y="3972497"/>
            <a:ext cx="1678381" cy="141732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rgbClr val="FF0000"/>
              </a:solidFill>
            </a:endParaRPr>
          </a:p>
        </p:txBody>
      </p:sp>
      <p:sp>
        <p:nvSpPr>
          <p:cNvPr id="24" name="TextBox 23"/>
          <p:cNvSpPr txBox="1"/>
          <p:nvPr/>
        </p:nvSpPr>
        <p:spPr>
          <a:xfrm>
            <a:off x="10101834" y="4704017"/>
            <a:ext cx="1312621" cy="548640"/>
          </a:xfrm>
          <a:prstGeom prst="rect">
            <a:avLst/>
          </a:prstGeom>
          <a:noFill/>
        </p:spPr>
        <p:txBody>
          <a:bodyPr wrap="square">
            <a:spAutoFit/>
          </a:bodyPr>
          <a:lstStyle/>
          <a:p>
            <a:pPr>
              <a:defRPr sz="1200">
                <a:solidFill>
                  <a:srgbClr val="495057"/>
                </a:solidFill>
              </a:defRPr>
            </a:pPr>
            <a:r>
              <a:t>Market Leadership</a:t>
            </a:r>
          </a:p>
        </p:txBody>
      </p:sp>
      <p:sp>
        <p:nvSpPr>
          <p:cNvPr id="25" name="CARD_OUTLOOK"/>
          <p:cNvSpPr/>
          <p:nvPr/>
        </p:nvSpPr>
        <p:spPr>
          <a:xfrm>
            <a:off x="6196431" y="5590985"/>
            <a:ext cx="5400903" cy="1097280"/>
          </a:xfrm>
          <a:prstGeom prst="roundRect">
            <a:avLst>
              <a:gd name="adj" fmla="val 15000"/>
            </a:avLst>
          </a:prstGeom>
          <a:solidFill>
            <a:srgbClr val="FFFFFF"/>
          </a:solidFill>
          <a:ln>
            <a:solidFill>
              <a:srgbClr val="DEE2E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489039" y="5883593"/>
            <a:ext cx="4815687" cy="830997"/>
          </a:xfrm>
          <a:prstGeom prst="rect">
            <a:avLst/>
          </a:prstGeom>
          <a:noFill/>
        </p:spPr>
        <p:txBody>
          <a:bodyPr wrap="square">
            <a:spAutoFit/>
          </a:bodyPr>
          <a:lstStyle/>
          <a:p>
            <a:pPr>
              <a:defRPr sz="1600">
                <a:solidFill>
                  <a:srgbClr val="495057"/>
                </a:solidFill>
              </a:defRPr>
            </a:pPr>
            <a:r>
              <a:rPr sz="1200" dirty="0"/>
              <a:t>Looking ahead, transformation must be a continuous capability, embedding feedback loops of measurement, learning, and adaptation. Companies that do so will evolve in sync with external changes and position themselves as market shapers over the next five to ten years.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218</Words>
  <Application>Microsoft Office PowerPoint</Application>
  <PresentationFormat>Widescreen</PresentationFormat>
  <Paragraphs>20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HLC</cp:lastModifiedBy>
  <cp:revision>2</cp:revision>
  <dcterms:created xsi:type="dcterms:W3CDTF">2013-01-27T09:14:16Z</dcterms:created>
  <dcterms:modified xsi:type="dcterms:W3CDTF">2025-08-10T12:52:40Z</dcterms:modified>
  <cp:category/>
</cp:coreProperties>
</file>