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71" r:id="rId4"/>
    <p:sldId id="272" r:id="rId5"/>
    <p:sldId id="275" r:id="rId7"/>
    <p:sldId id="300" r:id="rId8"/>
    <p:sldId id="273" r:id="rId9"/>
    <p:sldId id="284" r:id="rId10"/>
    <p:sldId id="294" r:id="rId11"/>
    <p:sldId id="301" r:id="rId12"/>
    <p:sldId id="295" r:id="rId13"/>
    <p:sldId id="296" r:id="rId14"/>
    <p:sldId id="297" r:id="rId15"/>
    <p:sldId id="260" r:id="rId16"/>
  </p:sldIdLst>
  <p:sldSz cx="21315045" cy="13322300"/>
  <p:notesSz cx="6858000" cy="9144000"/>
  <p:defaultTextStyle>
    <a:defPPr>
      <a:defRPr lang="en-US"/>
    </a:defPPr>
    <a:lvl1pPr marL="0" algn="l" defTabSz="98933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89330" algn="l" defTabSz="98933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79295" algn="l" defTabSz="98933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68625" algn="l" defTabSz="98933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58590" algn="l" defTabSz="98933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47920" algn="l" defTabSz="98933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37885" algn="l" defTabSz="98933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27215" algn="l" defTabSz="98933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17180" algn="l" defTabSz="98933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89" userDrawn="1">
          <p15:clr>
            <a:srgbClr val="A4A3A4"/>
          </p15:clr>
        </p15:guide>
        <p15:guide id="2" pos="66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1" autoAdjust="0"/>
  </p:normalViewPr>
  <p:slideViewPr>
    <p:cSldViewPr snapToGrid="0" snapToObjects="1" showGuides="1">
      <p:cViewPr varScale="1">
        <p:scale>
          <a:sx n="39" d="100"/>
          <a:sy n="39" d="100"/>
        </p:scale>
        <p:origin x="1181" y="58"/>
      </p:cViewPr>
      <p:guideLst>
        <p:guide orient="horz" pos="4189"/>
        <p:guide pos="66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384F0-0175-4836-B522-A699F481CBF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068E7-0E7B-4B5A-8182-3B5FF73631B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652" y="4138549"/>
            <a:ext cx="18118059" cy="28556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7305" y="7549303"/>
            <a:ext cx="14920754" cy="34045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89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79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68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58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47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37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27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1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3638" y="533511"/>
            <a:ext cx="4795957" cy="113671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768" y="533511"/>
            <a:ext cx="14032614" cy="113671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800" y="311468"/>
            <a:ext cx="19183827" cy="22203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767" y="8560812"/>
            <a:ext cx="18118059" cy="2645957"/>
          </a:xfrm>
        </p:spPr>
        <p:txBody>
          <a:bodyPr anchor="t"/>
          <a:lstStyle>
            <a:lvl1pPr algn="l">
              <a:defRPr sz="87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3767" y="5646560"/>
            <a:ext cx="18118059" cy="2914252"/>
          </a:xfrm>
        </p:spPr>
        <p:txBody>
          <a:bodyPr anchor="b"/>
          <a:lstStyle>
            <a:lvl1pPr marL="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1pPr>
            <a:lvl2pPr marL="98933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979295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296862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95859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94792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93788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92721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91718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768" y="3108538"/>
            <a:ext cx="9414285" cy="8792102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3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5310" y="3108538"/>
            <a:ext cx="9414285" cy="8792102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3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768" y="2982099"/>
            <a:ext cx="9417987" cy="1242797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89330" indent="0">
              <a:buNone/>
              <a:defRPr sz="4300" b="1"/>
            </a:lvl2pPr>
            <a:lvl3pPr marL="1979295" indent="0">
              <a:buNone/>
              <a:defRPr sz="3900" b="1"/>
            </a:lvl3pPr>
            <a:lvl4pPr marL="2968625" indent="0">
              <a:buNone/>
              <a:defRPr sz="3500" b="1"/>
            </a:lvl4pPr>
            <a:lvl5pPr marL="3958590" indent="0">
              <a:buNone/>
              <a:defRPr sz="3500" b="1"/>
            </a:lvl5pPr>
            <a:lvl6pPr marL="4947920" indent="0">
              <a:buNone/>
              <a:defRPr sz="3500" b="1"/>
            </a:lvl6pPr>
            <a:lvl7pPr marL="5937885" indent="0">
              <a:buNone/>
              <a:defRPr sz="3500" b="1"/>
            </a:lvl7pPr>
            <a:lvl8pPr marL="6927215" indent="0">
              <a:buNone/>
              <a:defRPr sz="3500" b="1"/>
            </a:lvl8pPr>
            <a:lvl9pPr marL="7917180" indent="0">
              <a:buNone/>
              <a:defRPr sz="35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768" y="4224896"/>
            <a:ext cx="9417987" cy="7675743"/>
          </a:xfrm>
        </p:spPr>
        <p:txBody>
          <a:bodyPr/>
          <a:lstStyle>
            <a:lvl1pPr>
              <a:defRPr sz="5200"/>
            </a:lvl1pPr>
            <a:lvl2pPr>
              <a:defRPr sz="43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910" y="2982099"/>
            <a:ext cx="9421686" cy="1242797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89330" indent="0">
              <a:buNone/>
              <a:defRPr sz="4300" b="1"/>
            </a:lvl2pPr>
            <a:lvl3pPr marL="1979295" indent="0">
              <a:buNone/>
              <a:defRPr sz="3900" b="1"/>
            </a:lvl3pPr>
            <a:lvl4pPr marL="2968625" indent="0">
              <a:buNone/>
              <a:defRPr sz="3500" b="1"/>
            </a:lvl4pPr>
            <a:lvl5pPr marL="3958590" indent="0">
              <a:buNone/>
              <a:defRPr sz="3500" b="1"/>
            </a:lvl5pPr>
            <a:lvl6pPr marL="4947920" indent="0">
              <a:buNone/>
              <a:defRPr sz="3500" b="1"/>
            </a:lvl6pPr>
            <a:lvl7pPr marL="5937885" indent="0">
              <a:buNone/>
              <a:defRPr sz="3500" b="1"/>
            </a:lvl7pPr>
            <a:lvl8pPr marL="6927215" indent="0">
              <a:buNone/>
              <a:defRPr sz="3500" b="1"/>
            </a:lvl8pPr>
            <a:lvl9pPr marL="7917180" indent="0">
              <a:buNone/>
              <a:defRPr sz="35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910" y="4224896"/>
            <a:ext cx="9421686" cy="7675743"/>
          </a:xfrm>
        </p:spPr>
        <p:txBody>
          <a:bodyPr/>
          <a:lstStyle>
            <a:lvl1pPr>
              <a:defRPr sz="5200"/>
            </a:lvl1pPr>
            <a:lvl2pPr>
              <a:defRPr sz="43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769" y="530425"/>
            <a:ext cx="7012608" cy="2257390"/>
          </a:xfrm>
        </p:spPr>
        <p:txBody>
          <a:bodyPr anchor="b"/>
          <a:lstStyle>
            <a:lvl1pPr algn="l">
              <a:defRPr sz="43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15" y="530426"/>
            <a:ext cx="11915880" cy="11370214"/>
          </a:xfrm>
        </p:spPr>
        <p:txBody>
          <a:bodyPr/>
          <a:lstStyle>
            <a:lvl1pPr>
              <a:defRPr sz="6900"/>
            </a:lvl1pPr>
            <a:lvl2pPr>
              <a:defRPr sz="6100"/>
            </a:lvl2pPr>
            <a:lvl3pPr>
              <a:defRPr sz="52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769" y="2787816"/>
            <a:ext cx="7012608" cy="9112824"/>
          </a:xfrm>
        </p:spPr>
        <p:txBody>
          <a:bodyPr/>
          <a:lstStyle>
            <a:lvl1pPr marL="0" indent="0">
              <a:buNone/>
              <a:defRPr sz="3000"/>
            </a:lvl1pPr>
            <a:lvl2pPr marL="989330" indent="0">
              <a:buNone/>
              <a:defRPr sz="2600"/>
            </a:lvl2pPr>
            <a:lvl3pPr marL="1979295" indent="0">
              <a:buNone/>
              <a:defRPr sz="2200"/>
            </a:lvl3pPr>
            <a:lvl4pPr marL="2968625" indent="0">
              <a:buNone/>
              <a:defRPr sz="1900"/>
            </a:lvl4pPr>
            <a:lvl5pPr marL="3958590" indent="0">
              <a:buNone/>
              <a:defRPr sz="1900"/>
            </a:lvl5pPr>
            <a:lvl6pPr marL="4947920" indent="0">
              <a:buNone/>
              <a:defRPr sz="1900"/>
            </a:lvl6pPr>
            <a:lvl7pPr marL="5937885" indent="0">
              <a:buNone/>
              <a:defRPr sz="1900"/>
            </a:lvl7pPr>
            <a:lvl8pPr marL="6927215" indent="0">
              <a:buNone/>
              <a:defRPr sz="1900"/>
            </a:lvl8pPr>
            <a:lvl9pPr marL="7917180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7960" y="9325610"/>
            <a:ext cx="12789218" cy="1100941"/>
          </a:xfrm>
        </p:spPr>
        <p:txBody>
          <a:bodyPr anchor="b"/>
          <a:lstStyle>
            <a:lvl1pPr algn="l">
              <a:defRPr sz="43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77960" y="1190372"/>
            <a:ext cx="12789218" cy="7993380"/>
          </a:xfrm>
        </p:spPr>
        <p:txBody>
          <a:bodyPr/>
          <a:lstStyle>
            <a:lvl1pPr marL="0" indent="0">
              <a:buNone/>
              <a:defRPr sz="6900"/>
            </a:lvl1pPr>
            <a:lvl2pPr marL="989330" indent="0">
              <a:buNone/>
              <a:defRPr sz="6100"/>
            </a:lvl2pPr>
            <a:lvl3pPr marL="1979295" indent="0">
              <a:buNone/>
              <a:defRPr sz="5200"/>
            </a:lvl3pPr>
            <a:lvl4pPr marL="2968625" indent="0">
              <a:buNone/>
              <a:defRPr sz="4300"/>
            </a:lvl4pPr>
            <a:lvl5pPr marL="3958590" indent="0">
              <a:buNone/>
              <a:defRPr sz="4300"/>
            </a:lvl5pPr>
            <a:lvl6pPr marL="4947920" indent="0">
              <a:buNone/>
              <a:defRPr sz="4300"/>
            </a:lvl6pPr>
            <a:lvl7pPr marL="5937885" indent="0">
              <a:buNone/>
              <a:defRPr sz="4300"/>
            </a:lvl7pPr>
            <a:lvl8pPr marL="6927215" indent="0">
              <a:buNone/>
              <a:defRPr sz="4300"/>
            </a:lvl8pPr>
            <a:lvl9pPr marL="7917180" indent="0">
              <a:buNone/>
              <a:defRPr sz="4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77960" y="10426551"/>
            <a:ext cx="12789218" cy="1563519"/>
          </a:xfrm>
        </p:spPr>
        <p:txBody>
          <a:bodyPr/>
          <a:lstStyle>
            <a:lvl1pPr marL="0" indent="0">
              <a:buNone/>
              <a:defRPr sz="3000"/>
            </a:lvl1pPr>
            <a:lvl2pPr marL="989330" indent="0">
              <a:buNone/>
              <a:defRPr sz="2600"/>
            </a:lvl2pPr>
            <a:lvl3pPr marL="1979295" indent="0">
              <a:buNone/>
              <a:defRPr sz="2200"/>
            </a:lvl3pPr>
            <a:lvl4pPr marL="2968625" indent="0">
              <a:buNone/>
              <a:defRPr sz="1900"/>
            </a:lvl4pPr>
            <a:lvl5pPr marL="3958590" indent="0">
              <a:buNone/>
              <a:defRPr sz="1900"/>
            </a:lvl5pPr>
            <a:lvl6pPr marL="4947920" indent="0">
              <a:buNone/>
              <a:defRPr sz="1900"/>
            </a:lvl6pPr>
            <a:lvl7pPr marL="5937885" indent="0">
              <a:buNone/>
              <a:defRPr sz="1900"/>
            </a:lvl7pPr>
            <a:lvl8pPr marL="6927215" indent="0">
              <a:buNone/>
              <a:defRPr sz="1900"/>
            </a:lvl8pPr>
            <a:lvl9pPr marL="7917180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15913"/>
            <a:ext cx="21315363" cy="1767658"/>
          </a:xfrm>
          <a:prstGeom prst="rect">
            <a:avLst/>
          </a:prstGeom>
        </p:spPr>
        <p:txBody>
          <a:bodyPr vert="horz" lIns="197922" tIns="98961" rIns="197922" bIns="98961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768" y="3108538"/>
            <a:ext cx="19183827" cy="8792102"/>
          </a:xfrm>
          <a:prstGeom prst="rect">
            <a:avLst/>
          </a:prstGeom>
        </p:spPr>
        <p:txBody>
          <a:bodyPr vert="horz" lIns="197922" tIns="98961" rIns="197922" bIns="9896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768" y="12347799"/>
            <a:ext cx="4973585" cy="709289"/>
          </a:xfrm>
          <a:prstGeom prst="rect">
            <a:avLst/>
          </a:prstGeom>
        </p:spPr>
        <p:txBody>
          <a:bodyPr vert="horz" lIns="197922" tIns="98961" rIns="197922" bIns="98961" rtlCol="0" anchor="ctr"/>
          <a:lstStyle>
            <a:lvl1pPr algn="l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82749" y="12347799"/>
            <a:ext cx="6749865" cy="709289"/>
          </a:xfrm>
          <a:prstGeom prst="rect">
            <a:avLst/>
          </a:prstGeom>
        </p:spPr>
        <p:txBody>
          <a:bodyPr vert="horz" lIns="197922" tIns="98961" rIns="197922" bIns="98961" rtlCol="0" anchor="ctr"/>
          <a:lstStyle>
            <a:lvl1pPr algn="ct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76010" y="12347799"/>
            <a:ext cx="4973585" cy="709289"/>
          </a:xfrm>
          <a:prstGeom prst="rect">
            <a:avLst/>
          </a:prstGeom>
        </p:spPr>
        <p:txBody>
          <a:bodyPr vert="horz" lIns="197922" tIns="98961" rIns="197922" bIns="98961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6D943-2B8B-6E40-82FC-356309674730}" type="slidenum">
              <a:rPr lang="en-US" smtClean="0"/>
            </a:fld>
            <a:endParaRPr lang="en-US"/>
          </a:p>
        </p:txBody>
      </p:sp>
      <p:pic>
        <p:nvPicPr>
          <p:cNvPr id="7" name="Picture 6" descr="Dai Nam [PPT] Template 10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75" y="354639"/>
            <a:ext cx="1796203" cy="1628932"/>
          </a:xfrm>
          <a:prstGeom prst="rect">
            <a:avLst/>
          </a:prstGeom>
        </p:spPr>
      </p:pic>
      <p:pic>
        <p:nvPicPr>
          <p:cNvPr id="8" name="Picture 7" descr="Dai Nam [PPT] Template 05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4189"/>
            <a:ext cx="21315363" cy="101095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5789623" y="12558057"/>
            <a:ext cx="39463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Slide: </a:t>
            </a:r>
            <a:r>
              <a:rPr lang="en-US" sz="2800" err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số</a:t>
            </a:r>
            <a:r>
              <a:rPr lang="en-US" sz="280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….</a:t>
            </a:r>
            <a:endParaRPr lang="en-US" sz="280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89330" rtl="0" eaLnBrk="1" latinLnBrk="0" hangingPunct="1">
        <a:spcBef>
          <a:spcPct val="0"/>
        </a:spcBef>
        <a:buNone/>
        <a:defRPr sz="9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315" indent="-742315" algn="l" defTabSz="989330" rtl="0" eaLnBrk="1" latinLnBrk="0" hangingPunct="1">
        <a:spcBef>
          <a:spcPct val="20000"/>
        </a:spcBef>
        <a:buFont typeface="Arial" panose="020B0604020202020204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607820" indent="-618490" algn="l" defTabSz="989330" rtl="0" eaLnBrk="1" latinLnBrk="0" hangingPunct="1">
        <a:spcBef>
          <a:spcPct val="20000"/>
        </a:spcBef>
        <a:buFont typeface="Arial" panose="020B0604020202020204"/>
        <a:buChar char="–"/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2473960" indent="-494665" algn="l" defTabSz="989330" rtl="0" eaLnBrk="1" latinLnBrk="0" hangingPunct="1">
        <a:spcBef>
          <a:spcPct val="20000"/>
        </a:spcBef>
        <a:buFont typeface="Arial" panose="020B0604020202020204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463925" indent="-494665" algn="l" defTabSz="989330" rtl="0" eaLnBrk="1" latinLnBrk="0" hangingPunct="1">
        <a:spcBef>
          <a:spcPct val="20000"/>
        </a:spcBef>
        <a:buFont typeface="Arial" panose="020B0604020202020204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453255" indent="-494665" algn="l" defTabSz="989330" rtl="0" eaLnBrk="1" latinLnBrk="0" hangingPunct="1">
        <a:spcBef>
          <a:spcPct val="20000"/>
        </a:spcBef>
        <a:buFont typeface="Arial" panose="020B0604020202020204"/>
        <a:buChar char="»"/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2585" indent="-494665" algn="l" defTabSz="989330" rtl="0" eaLnBrk="1" latinLnBrk="0" hangingPunct="1">
        <a:spcBef>
          <a:spcPct val="20000"/>
        </a:spcBef>
        <a:buFont typeface="Arial" panose="020B0604020202020204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32550" indent="-494665" algn="l" defTabSz="989330" rtl="0" eaLnBrk="1" latinLnBrk="0" hangingPunct="1">
        <a:spcBef>
          <a:spcPct val="20000"/>
        </a:spcBef>
        <a:buFont typeface="Arial" panose="020B0604020202020204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421880" indent="-494665" algn="l" defTabSz="989330" rtl="0" eaLnBrk="1" latinLnBrk="0" hangingPunct="1">
        <a:spcBef>
          <a:spcPct val="20000"/>
        </a:spcBef>
        <a:buFont typeface="Arial" panose="020B0604020202020204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411845" indent="-494665" algn="l" defTabSz="989330" rtl="0" eaLnBrk="1" latinLnBrk="0" hangingPunct="1">
        <a:spcBef>
          <a:spcPct val="20000"/>
        </a:spcBef>
        <a:buFont typeface="Arial" panose="020B0604020202020204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933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89330" algn="l" defTabSz="98933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79295" algn="l" defTabSz="98933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68625" algn="l" defTabSz="98933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58590" algn="l" defTabSz="98933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47920" algn="l" defTabSz="98933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937885" algn="l" defTabSz="98933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927215" algn="l" defTabSz="98933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917180" algn="l" defTabSz="98933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jpe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i Nam [PPT] Template 0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" y="0"/>
            <a:ext cx="21312889" cy="13323600"/>
          </a:xfrm>
          <a:prstGeom prst="rect">
            <a:avLst/>
          </a:prstGeom>
        </p:spPr>
      </p:pic>
      <p:pic>
        <p:nvPicPr>
          <p:cNvPr id="13" name="Picture 12" descr="Dai Nam [PPT] Template 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130" y="533400"/>
            <a:ext cx="1849120" cy="16783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07916" y="2789555"/>
            <a:ext cx="158369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NHẬN DIỆN KHUÔN MẶT </a:t>
            </a:r>
            <a:endParaRPr lang="en-US" sz="6000" b="1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43749" y="11241025"/>
            <a:ext cx="10378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Hà Nội, </a:t>
            </a:r>
            <a:r>
              <a:rPr lang="en-US" sz="3000" i="1" err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ngày</a:t>
            </a:r>
            <a:r>
              <a:rPr lang="vi-VN" sz="3000" i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3000" i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19 </a:t>
            </a:r>
            <a:r>
              <a:rPr lang="en-US" sz="3000" i="1" err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tháng</a:t>
            </a:r>
            <a:r>
              <a:rPr lang="en-US" sz="3000" i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2</a:t>
            </a:r>
            <a:r>
              <a:rPr lang="vi-VN" sz="3000" i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3000" i="1" err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năm</a:t>
            </a:r>
            <a:r>
              <a:rPr lang="en-US" sz="3000" i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vi-VN" sz="3000" i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2025</a:t>
            </a:r>
            <a:endParaRPr lang="en-US" sz="3000" i="1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8" name="Picture 17" descr="Dai Nam [PPT] Template 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297"/>
            <a:ext cx="21315363" cy="1010957"/>
          </a:xfrm>
          <a:prstGeom prst="rect">
            <a:avLst/>
          </a:prstGeom>
        </p:spPr>
      </p:pic>
      <p:pic>
        <p:nvPicPr>
          <p:cNvPr id="3" name="Picture 2" descr="Dai Nam [PPT] Template 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6108192" cy="12234672"/>
          </a:xfrm>
          <a:prstGeom prst="rect">
            <a:avLst/>
          </a:prstGeom>
        </p:spPr>
      </p:pic>
      <p:pic>
        <p:nvPicPr>
          <p:cNvPr id="5" name="Picture 4" descr="Dai Nam [PPT] Template 0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" y="554228"/>
            <a:ext cx="6941235" cy="13322300"/>
          </a:xfrm>
          <a:prstGeom prst="rect">
            <a:avLst/>
          </a:prstGeom>
        </p:spPr>
      </p:pic>
      <p:sp>
        <p:nvSpPr>
          <p:cNvPr id="4" name="TextBox 13"/>
          <p:cNvSpPr txBox="1"/>
          <p:nvPr/>
        </p:nvSpPr>
        <p:spPr>
          <a:xfrm>
            <a:off x="7269790" y="5551213"/>
            <a:ext cx="13323554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4400" b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GIẢNG VIÊN: Lê Trung Hiếu</a:t>
            </a:r>
            <a:endParaRPr lang="vi-VN" sz="4400" b="1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vi-VN" sz="4400" b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NHÓM SINH VIÊN:  Đinh Ngọc Chính</a:t>
            </a:r>
            <a:endParaRPr lang="vi-VN" sz="4400" b="1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vi-VN" sz="4400" b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    Phạm Văn Trà</a:t>
            </a:r>
            <a:br>
              <a:rPr lang="vi-VN" sz="4400" b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</a:br>
            <a:r>
              <a:rPr lang="vi-VN" sz="4400" b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        Trần Dương Anh</a:t>
            </a:r>
            <a:endParaRPr lang="vi-VN" sz="4400" b="1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en-US" sz="4400" b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          Trương Hữu Vinh</a:t>
            </a:r>
            <a:endParaRPr lang="en-US" sz="4400" b="1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21570" y="4843145"/>
            <a:ext cx="8404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TRÍ TUỆ NHÂN TẠO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297"/>
            <a:ext cx="21315364" cy="101095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099425" y="753110"/>
            <a:ext cx="12239625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4. Dataset / Giải thuật thuật toán / Giao diện</a:t>
            </a:r>
            <a:r>
              <a:rPr lang="vi-VN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 </a:t>
            </a:r>
            <a:endParaRPr lang="en-US">
              <a:solidFill>
                <a:srgbClr val="FF6600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012190" y="2496185"/>
            <a:ext cx="1032383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60000"/>
              </a:spcAft>
            </a:pPr>
            <a:r>
              <a:rPr lang="en-US" altLang="en-US" sz="7200" b="1"/>
              <a:t>Giao diện:</a:t>
            </a:r>
            <a:endParaRPr lang="en-US" altLang="en-US" sz="7200" b="1"/>
          </a:p>
        </p:txBody>
      </p:sp>
      <p:sp>
        <p:nvSpPr>
          <p:cNvPr id="3" name="Text Box 2"/>
          <p:cNvSpPr txBox="1"/>
          <p:nvPr/>
        </p:nvSpPr>
        <p:spPr>
          <a:xfrm>
            <a:off x="1152939" y="3972560"/>
            <a:ext cx="19858383" cy="565467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>
              <a:spcAft>
                <a:spcPct val="60000"/>
              </a:spcAft>
              <a:buFont typeface="Wingdings" panose="05000000000000000000" pitchFamily="2" charset="2"/>
              <a:buNone/>
            </a:pPr>
            <a:r>
              <a:rPr lang="en-US" altLang="en-US" sz="5400"/>
              <a:t>Dùng OpenCV</a:t>
            </a:r>
            <a:endParaRPr lang="en-US" altLang="en-US" sz="5400"/>
          </a:p>
          <a:p>
            <a:pPr marL="685800" indent="-6858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5400"/>
              <a:t>Hiển thị video từ camera bằng cv2.imshow().</a:t>
            </a:r>
            <a:endParaRPr lang="en-US" altLang="en-US" sz="5400"/>
          </a:p>
          <a:p>
            <a:pPr marL="685800" indent="-6858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5400"/>
              <a:t>Thông tin sinh viên </a:t>
            </a:r>
            <a:r>
              <a:rPr lang="en-US" altLang="en-US" sz="5400"/>
              <a:t>đư</a:t>
            </a:r>
            <a:r>
              <a:rPr lang="en-US" altLang="en-US" sz="5400"/>
              <a:t>ợc vẽ trực tiếp lên hình bằng cv2.putText().</a:t>
            </a:r>
            <a:endParaRPr lang="en-US" altLang="en-US" sz="5400"/>
          </a:p>
          <a:p>
            <a:pPr marL="685800" indent="-6858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5400"/>
              <a:t>Dùng cv2.rectangle() </a:t>
            </a:r>
            <a:r>
              <a:rPr lang="en-US" altLang="en-US" sz="5400"/>
              <a:t>đ</a:t>
            </a:r>
            <a:r>
              <a:rPr lang="en-US" altLang="en-US" sz="5400"/>
              <a:t>ể vẽ khung khuôn mặt.</a:t>
            </a:r>
            <a:endParaRPr lang="en-US" altLang="en-US" sz="5400"/>
          </a:p>
          <a:p>
            <a:pPr indent="0">
              <a:spcAft>
                <a:spcPct val="60000"/>
              </a:spcAft>
              <a:buFont typeface="Wingdings" panose="05000000000000000000" pitchFamily="2" charset="2"/>
              <a:buNone/>
            </a:pPr>
            <a:r>
              <a:rPr lang="en-US" altLang="en-US" sz="5400"/>
              <a:t>✅ </a:t>
            </a:r>
            <a:r>
              <a:rPr lang="en-US" altLang="en-US" sz="5400"/>
              <a:t>Ư</a:t>
            </a:r>
            <a:r>
              <a:rPr lang="en-US" altLang="en-US" sz="5400"/>
              <a:t>u </a:t>
            </a:r>
            <a:r>
              <a:rPr lang="en-US" altLang="en-US" sz="5400"/>
              <a:t>đ</a:t>
            </a:r>
            <a:r>
              <a:rPr lang="en-US" altLang="en-US" sz="5400"/>
              <a:t>iểm: </a:t>
            </a:r>
            <a:r>
              <a:rPr lang="en-US" altLang="en-US" sz="5400"/>
              <a:t>Đ</a:t>
            </a:r>
            <a:r>
              <a:rPr lang="en-US" altLang="en-US" sz="5400"/>
              <a:t>ơn giản, chạy nhanh.</a:t>
            </a:r>
            <a:endParaRPr lang="en-US" altLang="en-US" sz="5400"/>
          </a:p>
          <a:p>
            <a:pPr indent="0">
              <a:spcAft>
                <a:spcPct val="60000"/>
              </a:spcAft>
              <a:buFont typeface="Wingdings" panose="05000000000000000000" pitchFamily="2" charset="2"/>
              <a:buNone/>
            </a:pPr>
            <a:r>
              <a:rPr lang="en-US" altLang="en-US" sz="5400"/>
              <a:t>❌ Nh</a:t>
            </a:r>
            <a:r>
              <a:rPr lang="en-US" altLang="en-US" sz="5400"/>
              <a:t>ư</a:t>
            </a:r>
            <a:r>
              <a:rPr lang="en-US" altLang="en-US" sz="5400"/>
              <a:t>ợc </a:t>
            </a:r>
            <a:r>
              <a:rPr lang="en-US" altLang="en-US" sz="5400"/>
              <a:t>đ</a:t>
            </a:r>
            <a:r>
              <a:rPr lang="en-US" altLang="en-US" sz="5400"/>
              <a:t>iểm: UI không </a:t>
            </a:r>
            <a:r>
              <a:rPr lang="en-US" altLang="en-US" sz="5400"/>
              <a:t>đ</a:t>
            </a:r>
            <a:r>
              <a:rPr lang="en-US" altLang="en-US" sz="5400"/>
              <a:t>ẹp, khó mở rộng.</a:t>
            </a:r>
            <a:endParaRPr lang="en-US" altLang="en-US" sz="5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297"/>
            <a:ext cx="21315364" cy="101095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099425" y="753110"/>
            <a:ext cx="12239625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5. Thực nghiệm, đánh giá</a:t>
            </a:r>
            <a:r>
              <a:rPr lang="vi-VN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 </a:t>
            </a:r>
            <a:endParaRPr lang="en-US">
              <a:solidFill>
                <a:srgbClr val="FF6600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539240" y="3972560"/>
            <a:ext cx="18799175" cy="30137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71500" indent="-571500">
              <a:spcAft>
                <a:spcPct val="60000"/>
              </a:spcAft>
              <a:buFont typeface="Arial" panose="020B0604020202020204" pitchFamily="34" charset="0"/>
              <a:buChar char="•"/>
            </a:pPr>
            <a:endParaRPr lang="en-US" altLang="en-US" sz="5400"/>
          </a:p>
        </p:txBody>
      </p:sp>
      <p:pic>
        <p:nvPicPr>
          <p:cNvPr id="8" name="Graphic 7" descr="Conductor male with solid fil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2515" y="4832350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" y="3084195"/>
            <a:ext cx="9007475" cy="7153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6635" y="3084195"/>
            <a:ext cx="9123680" cy="7051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297"/>
            <a:ext cx="21315364" cy="101095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099425" y="753110"/>
            <a:ext cx="12239625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vi-VN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6. Tương lai</a:t>
            </a:r>
            <a:r>
              <a:rPr lang="vi-VN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 </a:t>
            </a:r>
            <a:endParaRPr lang="en-US">
              <a:solidFill>
                <a:srgbClr val="FF6600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539240" y="3972560"/>
            <a:ext cx="18799175" cy="30137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71500" indent="-571500">
              <a:spcAft>
                <a:spcPct val="60000"/>
              </a:spcAft>
              <a:buFont typeface="Arial" panose="020B0604020202020204" pitchFamily="34" charset="0"/>
              <a:buChar char="•"/>
            </a:pPr>
            <a:endParaRPr lang="en-US" altLang="en-US" sz="5400"/>
          </a:p>
        </p:txBody>
      </p:sp>
      <p:sp>
        <p:nvSpPr>
          <p:cNvPr id="2" name="Text Box 1"/>
          <p:cNvSpPr txBox="1"/>
          <p:nvPr/>
        </p:nvSpPr>
        <p:spPr>
          <a:xfrm>
            <a:off x="637540" y="2650490"/>
            <a:ext cx="19927570" cy="9322435"/>
          </a:xfrm>
          <a:prstGeom prst="rect">
            <a:avLst/>
          </a:prstGeom>
        </p:spPr>
        <p:txBody>
          <a:bodyPr>
            <a:noAutofit/>
          </a:bodyPr>
          <a:p>
            <a:pPr indent="0">
              <a:buFont typeface="Arial" panose="020B0604020202020204" pitchFamily="34" charset="0"/>
              <a:buNone/>
            </a:pPr>
            <a:endParaRPr lang="en-US" sz="400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545715" y="2462530"/>
            <a:ext cx="17095470" cy="90246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i Nam [PPT] Template 0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" y="0"/>
            <a:ext cx="21310809" cy="13322300"/>
          </a:xfrm>
          <a:prstGeom prst="rect">
            <a:avLst/>
          </a:prstGeom>
        </p:spPr>
      </p:pic>
      <p:pic>
        <p:nvPicPr>
          <p:cNvPr id="3" name="Picture 2" descr="Dai Nam [PPT] Template 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1343"/>
            <a:ext cx="21315363" cy="1010957"/>
          </a:xfrm>
          <a:prstGeom prst="rect">
            <a:avLst/>
          </a:prstGeom>
        </p:spPr>
      </p:pic>
      <p:pic>
        <p:nvPicPr>
          <p:cNvPr id="4" name="Picture 3" descr="Dai Nam [PPT] Template 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" y="-10795"/>
            <a:ext cx="6941235" cy="13322300"/>
          </a:xfrm>
          <a:prstGeom prst="rect">
            <a:avLst/>
          </a:prstGeom>
        </p:spPr>
      </p:pic>
      <p:pic>
        <p:nvPicPr>
          <p:cNvPr id="6" name="Picture 5" descr="Dai Nam [PPT] Template 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6108192" cy="12234672"/>
          </a:xfrm>
          <a:prstGeom prst="rect">
            <a:avLst/>
          </a:prstGeom>
        </p:spPr>
      </p:pic>
      <p:pic>
        <p:nvPicPr>
          <p:cNvPr id="7" name="Picture 6" descr="Dai Nam [PPT] Template 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976" y="1083882"/>
            <a:ext cx="3889248" cy="35295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79643" y="8050378"/>
            <a:ext cx="921233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HỌ VÀ TÊN NGƯỜI CẢM ƠN</a:t>
            </a:r>
            <a:endParaRPr lang="en-US" b="1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l="6995" t="13570" r="6319" b="13412"/>
          <a:stretch>
            <a:fillRect/>
          </a:stretch>
        </p:blipFill>
        <p:spPr>
          <a:xfrm>
            <a:off x="8885583" y="5697348"/>
            <a:ext cx="9760226" cy="58320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i Nam [PPT] Template 0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6" y="-51882"/>
            <a:ext cx="21312889" cy="13323600"/>
          </a:xfrm>
          <a:prstGeom prst="rect">
            <a:avLst/>
          </a:prstGeom>
        </p:spPr>
      </p:pic>
      <p:pic>
        <p:nvPicPr>
          <p:cNvPr id="13" name="Picture 12" descr="Dai Nam [PPT] Template 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363" y="241696"/>
            <a:ext cx="2807626" cy="2548268"/>
          </a:xfrm>
          <a:prstGeom prst="rect">
            <a:avLst/>
          </a:prstGeom>
        </p:spPr>
      </p:pic>
      <p:pic>
        <p:nvPicPr>
          <p:cNvPr id="18" name="Picture 17" descr="Dai Nam [PPT] Template 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297"/>
            <a:ext cx="21315363" cy="1010957"/>
          </a:xfrm>
          <a:prstGeom prst="rect">
            <a:avLst/>
          </a:prstGeom>
        </p:spPr>
      </p:pic>
      <p:pic>
        <p:nvPicPr>
          <p:cNvPr id="3" name="Picture 2" descr="Dai Nam [PPT] Template 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6108192" cy="12234672"/>
          </a:xfrm>
          <a:prstGeom prst="rect">
            <a:avLst/>
          </a:prstGeom>
        </p:spPr>
      </p:pic>
      <p:pic>
        <p:nvPicPr>
          <p:cNvPr id="5" name="Picture 4" descr="Dai Nam [PPT] Template 0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" y="554228"/>
            <a:ext cx="6941235" cy="13322300"/>
          </a:xfrm>
          <a:prstGeom prst="rect">
            <a:avLst/>
          </a:prstGeom>
        </p:spPr>
      </p:pic>
      <p:sp>
        <p:nvSpPr>
          <p:cNvPr id="4" name="TextBox 13"/>
          <p:cNvSpPr txBox="1"/>
          <p:nvPr/>
        </p:nvSpPr>
        <p:spPr>
          <a:xfrm>
            <a:off x="5371726" y="3083542"/>
            <a:ext cx="15836900" cy="138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6400" b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NỘI DUNG</a:t>
            </a:r>
            <a:endParaRPr lang="en-US" sz="6400" b="1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6637251" y="4151947"/>
            <a:ext cx="15092094" cy="8401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b="1">
                <a:solidFill>
                  <a:schemeClr val="bg1"/>
                </a:solidFill>
                <a:latin typeface="Calibri (body)"/>
                <a:cs typeface="Arial" panose="020B0604020202020204"/>
              </a:rPr>
              <a:t>1. Đặt vấn đề</a:t>
            </a:r>
            <a:endParaRPr lang="en-US" sz="6000" b="1">
              <a:solidFill>
                <a:schemeClr val="bg1"/>
              </a:solidFill>
              <a:latin typeface="Calibri (body)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6000" b="1">
                <a:solidFill>
                  <a:schemeClr val="bg1"/>
                </a:solidFill>
                <a:latin typeface="Calibri (body)"/>
                <a:cs typeface="Arial" panose="020B0604020202020204"/>
              </a:rPr>
              <a:t>2. Các nghiên cứu liên quan</a:t>
            </a:r>
            <a:endParaRPr lang="en-US" sz="6000" b="1">
              <a:solidFill>
                <a:schemeClr val="bg1"/>
              </a:solidFill>
              <a:latin typeface="Calibri (body)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6000" b="1">
                <a:solidFill>
                  <a:schemeClr val="bg1"/>
                </a:solidFill>
                <a:latin typeface="Calibri (body)"/>
                <a:cs typeface="Arial" panose="020B0604020202020204"/>
              </a:rPr>
              <a:t>3. Phương pháp đề xuất</a:t>
            </a:r>
            <a:endParaRPr lang="en-US" sz="6000" b="1">
              <a:solidFill>
                <a:schemeClr val="bg1"/>
              </a:solidFill>
              <a:latin typeface="Calibri (body)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6000" b="1">
                <a:solidFill>
                  <a:schemeClr val="bg1"/>
                </a:solidFill>
                <a:latin typeface="Calibri (body)"/>
                <a:cs typeface="Arial" panose="020B0604020202020204"/>
              </a:rPr>
              <a:t>4. Dataset / Giải thuật thuật toán / Giao diện</a:t>
            </a:r>
            <a:endParaRPr lang="en-US" sz="6000" b="1">
              <a:solidFill>
                <a:schemeClr val="bg1"/>
              </a:solidFill>
              <a:latin typeface="Calibri (body)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6000" b="1">
                <a:solidFill>
                  <a:schemeClr val="bg1"/>
                </a:solidFill>
                <a:latin typeface="Calibri (body)"/>
                <a:cs typeface="Arial" panose="020B0604020202020204"/>
              </a:rPr>
              <a:t>5. Thực nghiệm, đánh giá</a:t>
            </a:r>
            <a:endParaRPr lang="en-US" sz="6000" b="1">
              <a:solidFill>
                <a:schemeClr val="bg1"/>
              </a:solidFill>
              <a:latin typeface="Calibri (body)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6000" b="1">
                <a:solidFill>
                  <a:schemeClr val="bg1"/>
                </a:solidFill>
                <a:latin typeface="Calibri (body)"/>
                <a:cs typeface="Arial" panose="020B0604020202020204"/>
              </a:rPr>
              <a:t>6. Tương lai</a:t>
            </a:r>
            <a:endParaRPr lang="en-US" sz="6000" b="1">
              <a:solidFill>
                <a:schemeClr val="bg1"/>
              </a:solidFill>
              <a:latin typeface="Calibri (body)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297"/>
            <a:ext cx="21315364" cy="101095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099425" y="753110"/>
            <a:ext cx="12239625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vi-VN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1. Đặt vấn đề </a:t>
            </a:r>
            <a:endParaRPr lang="en-US" altLang="vi-VN">
              <a:solidFill>
                <a:srgbClr val="FF6600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930" y="2399665"/>
            <a:ext cx="15070455" cy="9683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297"/>
            <a:ext cx="21315364" cy="101095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099425" y="753110"/>
            <a:ext cx="12239625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2. </a:t>
            </a:r>
            <a:r>
              <a:rPr lang="en-US" altLang="vi-VN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Các nghiên cứu liên quan</a:t>
            </a:r>
            <a:endParaRPr lang="en-US" altLang="vi-VN">
              <a:solidFill>
                <a:srgbClr val="FF6600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" y="3157834"/>
            <a:ext cx="21315363" cy="74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4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DeepFace</a:t>
            </a:r>
            <a:r>
              <a:rPr kumimoji="0" lang="en-US" altLang="en-US" sz="4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(Facebook, 2014):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Mô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hình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nhận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diện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khuôn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mặt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dựa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trên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Deep Learning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với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độ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chính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xác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cao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.</a:t>
            </a:r>
            <a:endParaRPr kumimoji="0" lang="vi-VN" altLang="en-US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(Headings)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(Headings)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4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FaceNet</a:t>
            </a:r>
            <a:r>
              <a:rPr kumimoji="0" lang="en-US" altLang="en-US" sz="4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(Google, 2015):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Mô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hình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sử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dụng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mạng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neural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để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ánh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xạ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khuôn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mặt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vào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không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gian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vector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có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khoảng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cách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Euclidean.</a:t>
            </a:r>
            <a:endParaRPr kumimoji="0" lang="vi-VN" altLang="en-US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(Headings)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(Headings)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4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MTCNN (Multi-task Cascaded Convolutional Networks):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Mô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hình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phát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hiện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khuôn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mặt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hiệu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quả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,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hỗ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trợ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tiền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xử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lý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ảnh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đầu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vào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.</a:t>
            </a:r>
            <a:endParaRPr kumimoji="0" lang="vi-VN" altLang="en-US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(Headings)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(Headings)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Các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thư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viện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phổ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biến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: OpenCV,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Dlib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,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DeepFace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, TensorFlow/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Keras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, </a:t>
            </a:r>
            <a:r>
              <a:rPr kumimoji="0" lang="en-US" altLang="en-US" sz="4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PyTorch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Headings)"/>
              </a:rPr>
              <a:t>. </a:t>
            </a:r>
            <a:endParaRPr kumimoji="0" lang="en-US" altLang="en-US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(Headings)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297"/>
            <a:ext cx="21315364" cy="101095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099425" y="753110"/>
            <a:ext cx="12239625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3. </a:t>
            </a:r>
            <a:r>
              <a:rPr lang="en-US" altLang="vi-VN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Phương pháp đề xuất</a:t>
            </a:r>
            <a:r>
              <a:rPr lang="vi-VN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 </a:t>
            </a:r>
            <a:endParaRPr lang="en-US">
              <a:solidFill>
                <a:srgbClr val="FF6600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07670" y="2304415"/>
            <a:ext cx="20311110" cy="9570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/>
              <a:t>Deep Learning với Face Embeddings</a:t>
            </a:r>
            <a:endParaRPr lang="en-US" altLang="en-US" sz="4400" b="1"/>
          </a:p>
          <a:p>
            <a:r>
              <a:rPr lang="en-US" altLang="en-US" sz="4400"/>
              <a:t>1. data_preprocess.py </a:t>
            </a:r>
            <a:endParaRPr lang="en-US" alt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4400"/>
              <a:t>Sử dụng mạng nơ-ron tích chập (CNN) </a:t>
            </a:r>
            <a:r>
              <a:rPr lang="" altLang="en-US" sz="4400"/>
              <a:t>đ</a:t>
            </a:r>
            <a:r>
              <a:rPr lang="en-US" altLang="en-US" sz="4400"/>
              <a:t>ể phát hiện khuôn mặt.</a:t>
            </a:r>
            <a:endParaRPr lang="en-US" alt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4400"/>
              <a:t>Trích xuất </a:t>
            </a:r>
            <a:r>
              <a:rPr lang="" altLang="en-US" sz="4400"/>
              <a:t>đ</a:t>
            </a:r>
            <a:r>
              <a:rPr lang="en-US" altLang="en-US" sz="4400"/>
              <a:t>ặc tr</a:t>
            </a:r>
            <a:r>
              <a:rPr lang="" altLang="en-US" sz="4400"/>
              <a:t>ư</a:t>
            </a:r>
            <a:r>
              <a:rPr lang="en-US" altLang="en-US" sz="4400"/>
              <a:t>ng khuôn mặt bằng một mô hình nhận diện (có thể là FaceNet, OpenCV DNN, hoặc dlib).</a:t>
            </a:r>
            <a:endParaRPr lang="en-US" alt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4400"/>
              <a:t>L</a:t>
            </a:r>
            <a:r>
              <a:rPr lang="" altLang="en-US" sz="4400"/>
              <a:t>ư</a:t>
            </a:r>
            <a:r>
              <a:rPr lang="en-US" altLang="en-US" sz="4400"/>
              <a:t>u trữ </a:t>
            </a:r>
            <a:r>
              <a:rPr lang="" altLang="en-US" sz="4400"/>
              <a:t>đ</a:t>
            </a:r>
            <a:r>
              <a:rPr lang="en-US" altLang="en-US" sz="4400"/>
              <a:t>ặc tr</a:t>
            </a:r>
            <a:r>
              <a:rPr lang="" altLang="en-US" sz="4400"/>
              <a:t>ư</a:t>
            </a:r>
            <a:r>
              <a:rPr lang="en-US" altLang="en-US" sz="4400"/>
              <a:t>ng </a:t>
            </a:r>
            <a:r>
              <a:rPr lang="" altLang="en-US" sz="4400"/>
              <a:t>đ</a:t>
            </a:r>
            <a:r>
              <a:rPr lang="en-US" altLang="en-US" sz="4400"/>
              <a:t>ã trích xuất vào cơ sở dữ liệu (face_db.pkl) </a:t>
            </a:r>
            <a:r>
              <a:rPr lang="" altLang="en-US" sz="4400"/>
              <a:t>đ</a:t>
            </a:r>
            <a:r>
              <a:rPr lang="en-US" altLang="en-US" sz="4400"/>
              <a:t>ể sử dụng cho việc nhận diện sau này.</a:t>
            </a:r>
            <a:endParaRPr lang="en-US" altLang="en-US" sz="4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4400"/>
              <a:t>2. face_recognition.py </a:t>
            </a:r>
            <a:endParaRPr lang="en-US" alt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4400"/>
              <a:t>Sử dụng mạng CNN </a:t>
            </a:r>
            <a:r>
              <a:rPr lang="" altLang="en-US" sz="4400"/>
              <a:t>đ</a:t>
            </a:r>
            <a:r>
              <a:rPr lang="en-US" altLang="en-US" sz="4400"/>
              <a:t>ể phát hiện khuôn mặt trong khung hình từ camera.</a:t>
            </a:r>
            <a:endParaRPr lang="en-US" alt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4400"/>
              <a:t>Trích xuất embedding của khuôn mặt hiện tại và so sánh với dữ liệu l</a:t>
            </a:r>
            <a:r>
              <a:rPr lang="" altLang="en-US" sz="4400"/>
              <a:t>ư</a:t>
            </a:r>
            <a:r>
              <a:rPr lang="en-US" altLang="en-US" sz="4400"/>
              <a:t>u trong face_db.pkl.</a:t>
            </a:r>
            <a:endParaRPr lang="en-US" alt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4400"/>
              <a:t>Sử dụng cosine similarity hoặc Euclidean distance </a:t>
            </a:r>
            <a:r>
              <a:rPr lang="" altLang="en-US" sz="4400"/>
              <a:t>đ</a:t>
            </a:r>
            <a:r>
              <a:rPr lang="en-US" altLang="en-US" sz="4400"/>
              <a:t>ể tính </a:t>
            </a:r>
            <a:r>
              <a:rPr lang="" altLang="en-US" sz="4400"/>
              <a:t>đ</a:t>
            </a:r>
            <a:r>
              <a:rPr lang="en-US" altLang="en-US" sz="4400"/>
              <a:t>ộ t</a:t>
            </a:r>
            <a:r>
              <a:rPr lang="" altLang="en-US" sz="4400"/>
              <a:t>ư</a:t>
            </a:r>
            <a:r>
              <a:rPr lang="en-US" altLang="en-US" sz="4400"/>
              <a:t>ơng </a:t>
            </a:r>
            <a:r>
              <a:rPr lang="" altLang="en-US" sz="4400"/>
              <a:t>đ</a:t>
            </a:r>
            <a:r>
              <a:rPr lang="en-US" altLang="en-US" sz="4400"/>
              <a:t>ồng giữa các vector khuôn mặt.</a:t>
            </a:r>
            <a:endParaRPr lang="en-US" alt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4400"/>
              <a:t>Nếu </a:t>
            </a:r>
            <a:r>
              <a:rPr lang="" altLang="en-US" sz="4400"/>
              <a:t>đ</a:t>
            </a:r>
            <a:r>
              <a:rPr lang="en-US" altLang="en-US" sz="4400"/>
              <a:t>ộ t</a:t>
            </a:r>
            <a:r>
              <a:rPr lang="" altLang="en-US" sz="4400"/>
              <a:t>ư</a:t>
            </a:r>
            <a:r>
              <a:rPr lang="en-US" altLang="en-US" sz="4400"/>
              <a:t>ơng </a:t>
            </a:r>
            <a:r>
              <a:rPr lang="" altLang="en-US" sz="4400"/>
              <a:t>đ</a:t>
            </a:r>
            <a:r>
              <a:rPr lang="en-US" altLang="en-US" sz="4400"/>
              <a:t>ồng v</a:t>
            </a:r>
            <a:r>
              <a:rPr lang="" altLang="en-US" sz="4400"/>
              <a:t>ư</a:t>
            </a:r>
            <a:r>
              <a:rPr lang="en-US" altLang="en-US" sz="4400"/>
              <a:t>ợt qua một ng</a:t>
            </a:r>
            <a:r>
              <a:rPr lang="" altLang="en-US" sz="4400"/>
              <a:t>ư</a:t>
            </a:r>
            <a:r>
              <a:rPr lang="en-US" altLang="en-US" sz="4400"/>
              <a:t>ỡng nhất </a:t>
            </a:r>
            <a:r>
              <a:rPr lang="" altLang="en-US" sz="4400"/>
              <a:t>đ</a:t>
            </a:r>
            <a:r>
              <a:rPr lang="en-US" altLang="en-US" sz="4400"/>
              <a:t>ịnh, khuôn mặt sẽ </a:t>
            </a:r>
            <a:r>
              <a:rPr lang="" altLang="en-US" sz="4400"/>
              <a:t>đư</a:t>
            </a:r>
            <a:r>
              <a:rPr lang="en-US" altLang="en-US" sz="4400"/>
              <a:t>ợc nhận diện.</a:t>
            </a:r>
            <a:endParaRPr lang="en-US" altLang="en-US"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297"/>
            <a:ext cx="21315364" cy="101095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099425" y="753110"/>
            <a:ext cx="12239625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3. </a:t>
            </a:r>
            <a:r>
              <a:rPr lang="en-US" altLang="vi-VN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Phương pháp đề xuất</a:t>
            </a:r>
            <a:r>
              <a:rPr lang="vi-VN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 </a:t>
            </a:r>
            <a:endParaRPr lang="en-US">
              <a:solidFill>
                <a:srgbClr val="FF6600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18818" y="2591182"/>
            <a:ext cx="19478625" cy="954214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0"/>
              </a:lnSpc>
              <a:spcAft>
                <a:spcPct val="60000"/>
              </a:spcAft>
            </a:pPr>
            <a:r>
              <a:rPr lang="en-US" altLang="vi-VN" sz="5400" b="1"/>
              <a:t>Sử dụng insight face</a:t>
            </a:r>
            <a:endParaRPr sz="5400" b="1"/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5400"/>
              <a:t>Phát hiện khuôn mặt: Sử dụng RetinaFace, một mô hình mạnh mẽ giúp xác </a:t>
            </a:r>
            <a:r>
              <a:rPr lang="en-US" altLang="en-US" sz="5400"/>
              <a:t>đ</a:t>
            </a:r>
            <a:r>
              <a:rPr lang="en-US" altLang="en-US" sz="5400"/>
              <a:t>ịnh vị trí khuôn mặt trong ảnh.</a:t>
            </a:r>
            <a:endParaRPr lang="en-US" altLang="en-US" sz="5400"/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5400"/>
              <a:t>Trích xuất </a:t>
            </a:r>
            <a:r>
              <a:rPr lang="en-US" altLang="en-US" sz="5400"/>
              <a:t>đ</a:t>
            </a:r>
            <a:r>
              <a:rPr lang="en-US" altLang="en-US" sz="5400"/>
              <a:t>ặc tr</a:t>
            </a:r>
            <a:r>
              <a:rPr lang="en-US" altLang="en-US" sz="5400"/>
              <a:t>ư</a:t>
            </a:r>
            <a:r>
              <a:rPr lang="en-US" altLang="en-US" sz="5400"/>
              <a:t>ng (embedding): Sử dụng ArcFace, một mô hình học sâu giúp tạo ra vector </a:t>
            </a:r>
            <a:r>
              <a:rPr lang="en-US" altLang="en-US" sz="5400"/>
              <a:t>đ</a:t>
            </a:r>
            <a:r>
              <a:rPr lang="en-US" altLang="en-US" sz="5400"/>
              <a:t>ặc tr</a:t>
            </a:r>
            <a:r>
              <a:rPr lang="en-US" altLang="en-US" sz="5400"/>
              <a:t>ư</a:t>
            </a:r>
            <a:r>
              <a:rPr lang="en-US" altLang="en-US" sz="5400"/>
              <a:t>ng (embedding) </a:t>
            </a:r>
            <a:r>
              <a:rPr lang="en-US" altLang="en-US" sz="5400"/>
              <a:t>đ</a:t>
            </a:r>
            <a:r>
              <a:rPr lang="en-US" altLang="en-US" sz="5400"/>
              <a:t>ại diện cho từng khuôn mặt.</a:t>
            </a:r>
            <a:endParaRPr lang="en-US" altLang="en-US" sz="5400"/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5400"/>
              <a:t>So sánh khuôn mặt: Dựa trên công thức cosine similarity </a:t>
            </a:r>
            <a:r>
              <a:rPr lang="en-US" altLang="en-US" sz="5400"/>
              <a:t>đ</a:t>
            </a:r>
            <a:r>
              <a:rPr lang="en-US" altLang="en-US" sz="5400"/>
              <a:t>ể tìm ra khuôn mặt giống nhất trong cơ sở dữ liệu.</a:t>
            </a:r>
            <a:endParaRPr lang="en-US" altLang="en-US" sz="5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297"/>
            <a:ext cx="21315364" cy="101095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099425" y="753110"/>
            <a:ext cx="12239625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4. Dataset / Giải thuật thuật toán / Giao diện</a:t>
            </a:r>
            <a:r>
              <a:rPr lang="vi-VN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 </a:t>
            </a:r>
            <a:endParaRPr lang="en-US">
              <a:solidFill>
                <a:srgbClr val="FF6600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012190" y="2496185"/>
            <a:ext cx="710501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60000"/>
              </a:spcAft>
            </a:pPr>
            <a:r>
              <a:rPr sz="7200" b="1"/>
              <a:t>Dataset </a:t>
            </a:r>
            <a:r>
              <a:rPr lang="en-US" sz="7200" b="1"/>
              <a:t>s</a:t>
            </a:r>
            <a:r>
              <a:rPr sz="7200" b="1"/>
              <a:t>ử </a:t>
            </a:r>
            <a:r>
              <a:rPr lang="en-US" sz="7200" b="1"/>
              <a:t>d</a:t>
            </a:r>
            <a:r>
              <a:rPr sz="7200" b="1"/>
              <a:t>ụng:</a:t>
            </a:r>
            <a:endParaRPr sz="7200" b="1"/>
          </a:p>
        </p:txBody>
      </p:sp>
      <p:sp>
        <p:nvSpPr>
          <p:cNvPr id="3" name="Text Box 2"/>
          <p:cNvSpPr txBox="1"/>
          <p:nvPr/>
        </p:nvSpPr>
        <p:spPr>
          <a:xfrm>
            <a:off x="1698266" y="9353166"/>
            <a:ext cx="18799175" cy="30137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Aft>
                <a:spcPct val="60000"/>
              </a:spcAft>
            </a:pPr>
            <a:endParaRPr lang="en-US" altLang="en-US" sz="4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90" y="3695065"/>
            <a:ext cx="19552920" cy="8514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297"/>
            <a:ext cx="21315364" cy="101095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099425" y="753110"/>
            <a:ext cx="12239625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4. Dataset / Giải thuật thuật toán / Giao diện</a:t>
            </a:r>
            <a:r>
              <a:rPr lang="vi-VN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 </a:t>
            </a:r>
            <a:endParaRPr lang="en-US">
              <a:solidFill>
                <a:srgbClr val="FF6600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012190" y="2496185"/>
            <a:ext cx="1032383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60000"/>
              </a:spcAft>
            </a:pPr>
            <a:r>
              <a:rPr lang="en-US" altLang="en-US" sz="7200" b="1"/>
              <a:t>Giải thuật thuật toán: </a:t>
            </a:r>
            <a:endParaRPr lang="en-US" altLang="en-US" sz="7200" b="1"/>
          </a:p>
        </p:txBody>
      </p:sp>
      <p:sp>
        <p:nvSpPr>
          <p:cNvPr id="3" name="Text Box 2"/>
          <p:cNvSpPr txBox="1"/>
          <p:nvPr/>
        </p:nvSpPr>
        <p:spPr>
          <a:xfrm>
            <a:off x="1539240" y="3972560"/>
            <a:ext cx="18799175" cy="30137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Aft>
                <a:spcPct val="60000"/>
              </a:spcAft>
            </a:pPr>
            <a:endParaRPr lang="en-US" altLang="en-US" sz="4400"/>
          </a:p>
        </p:txBody>
      </p:sp>
      <p:sp>
        <p:nvSpPr>
          <p:cNvPr id="8" name="Text Box 7"/>
          <p:cNvSpPr txBox="1"/>
          <p:nvPr/>
        </p:nvSpPr>
        <p:spPr>
          <a:xfrm>
            <a:off x="680720" y="3972560"/>
            <a:ext cx="9374505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sz="4800">
                <a:sym typeface="+mn-ea"/>
              </a:rPr>
              <a:t>Giải thuật của data_preprocess.py</a:t>
            </a:r>
            <a:endParaRPr sz="4800">
              <a:sym typeface="+mn-ea"/>
            </a:endParaRPr>
          </a:p>
          <a:p>
            <a:pPr algn="just"/>
            <a:r>
              <a:rPr sz="4800">
                <a:sym typeface="+mn-ea"/>
              </a:rPr>
              <a:t>1. Khởi tạo thư viện và mô hình nhận diện khuôn mặt</a:t>
            </a:r>
            <a:endParaRPr sz="4800">
              <a:sym typeface="+mn-ea"/>
            </a:endParaRPr>
          </a:p>
          <a:p>
            <a:pPr algn="just"/>
            <a:r>
              <a:rPr sz="4800">
                <a:sym typeface="+mn-ea"/>
              </a:rPr>
              <a:t>2. Duyệt qua tất cả ảnh trong dataset</a:t>
            </a:r>
            <a:endParaRPr sz="4800">
              <a:sym typeface="+mn-ea"/>
            </a:endParaRPr>
          </a:p>
          <a:p>
            <a:pPr algn="just"/>
            <a:r>
              <a:rPr sz="4800">
                <a:sym typeface="+mn-ea"/>
              </a:rPr>
              <a:t>3. Phát hiện khuôn mặt trong ảnh</a:t>
            </a:r>
            <a:endParaRPr sz="4800">
              <a:sym typeface="+mn-ea"/>
            </a:endParaRPr>
          </a:p>
          <a:p>
            <a:pPr algn="just"/>
            <a:r>
              <a:rPr sz="4800">
                <a:sym typeface="+mn-ea"/>
              </a:rPr>
              <a:t>4. Trích xuất đặc trưng khuôn mặt</a:t>
            </a:r>
            <a:endParaRPr sz="4800">
              <a:sym typeface="+mn-ea"/>
            </a:endParaRPr>
          </a:p>
          <a:p>
            <a:pPr algn="just"/>
            <a:r>
              <a:rPr sz="4800">
                <a:sym typeface="+mn-ea"/>
              </a:rPr>
              <a:t>5. Trích xuất thông tin sinh viên từ tên file</a:t>
            </a:r>
            <a:endParaRPr sz="4800">
              <a:sym typeface="+mn-ea"/>
            </a:endParaRPr>
          </a:p>
          <a:p>
            <a:pPr algn="just"/>
            <a:r>
              <a:rPr sz="4800">
                <a:sym typeface="+mn-ea"/>
              </a:rPr>
              <a:t>6. Lưu dữ liệu vào face_db.pkl</a:t>
            </a:r>
            <a:endParaRPr lang="en-US" sz="4800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59745" y="3972560"/>
            <a:ext cx="1065530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4800">
                <a:sym typeface="+mn-ea"/>
              </a:rPr>
              <a:t>Giải thuật của face_recognition.py</a:t>
            </a:r>
            <a:endParaRPr sz="4800">
              <a:sym typeface="+mn-ea"/>
            </a:endParaRPr>
          </a:p>
          <a:p>
            <a:r>
              <a:rPr sz="4800">
                <a:sym typeface="+mn-ea"/>
              </a:rPr>
              <a:t>1. Mở camera và đọc khung hình liên tục</a:t>
            </a:r>
            <a:endParaRPr sz="4800">
              <a:sym typeface="+mn-ea"/>
            </a:endParaRPr>
          </a:p>
          <a:p>
            <a:r>
              <a:rPr sz="4800">
                <a:sym typeface="+mn-ea"/>
              </a:rPr>
              <a:t>2. Phát hiện khuôn mặt trong mỗi khung hình</a:t>
            </a:r>
            <a:endParaRPr sz="4800">
              <a:sym typeface="+mn-ea"/>
            </a:endParaRPr>
          </a:p>
          <a:p>
            <a:r>
              <a:rPr sz="4800">
                <a:sym typeface="+mn-ea"/>
              </a:rPr>
              <a:t>3. So sánh khuôn mặt với cơ sở dữ liệu</a:t>
            </a:r>
            <a:endParaRPr sz="4800">
              <a:sym typeface="+mn-ea"/>
            </a:endParaRPr>
          </a:p>
          <a:p>
            <a:r>
              <a:rPr sz="4800">
                <a:sym typeface="+mn-ea"/>
              </a:rPr>
              <a:t>4. Tính toán độ tương đồng</a:t>
            </a:r>
            <a:endParaRPr sz="4800">
              <a:sym typeface="+mn-ea"/>
            </a:endParaRPr>
          </a:p>
          <a:p>
            <a:r>
              <a:rPr sz="4800">
                <a:sym typeface="+mn-ea"/>
              </a:rPr>
              <a:t>5. Hiển thị thông tin sinh viên trên màn hình</a:t>
            </a:r>
            <a:endParaRPr sz="4800">
              <a:sym typeface="+mn-ea"/>
            </a:endParaRPr>
          </a:p>
          <a:p>
            <a:r>
              <a:rPr sz="4800">
                <a:sym typeface="+mn-ea"/>
              </a:rPr>
              <a:t>6. Thoát chương trình khi nhấn 'q'</a:t>
            </a:r>
            <a:endParaRPr lang="en-US" sz="48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297"/>
            <a:ext cx="21315364" cy="101095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099425" y="753110"/>
            <a:ext cx="12239625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4. Dataset / Giải thuật thuật toán / Giao diện</a:t>
            </a:r>
            <a:r>
              <a:rPr lang="vi-VN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 </a:t>
            </a:r>
            <a:endParaRPr lang="en-US">
              <a:solidFill>
                <a:srgbClr val="FF6600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400175" y="3269615"/>
            <a:ext cx="183146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/>
              <a:t>Công thức Consine Similarity để so sánh embedding của khuôn mặt mới với khuôn mặt trong database:</a:t>
            </a:r>
            <a:endParaRPr lang="en-US" sz="4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t="25889"/>
          <a:stretch>
            <a:fillRect/>
          </a:stretch>
        </p:blipFill>
        <p:spPr>
          <a:xfrm>
            <a:off x="6719570" y="5316220"/>
            <a:ext cx="6073140" cy="17195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01065" y="7513955"/>
            <a:ext cx="193128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4800"/>
              <a:t>A và B là hai vector embedding của khuôn mặt hiện tại và khuôn mặt trong database.</a:t>
            </a:r>
            <a:endParaRPr lang="en-US" altLang="en-US" sz="4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4800"/>
              <a:t>Kết quả nằm trong khoảng [-1, 1], giá trị gần 1 là giống nhau, gần -1 là khác nhau.</a:t>
            </a:r>
            <a:endParaRPr lang="en-US" altLang="en-US"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3197</Words>
  <Application>WPS Presentation</Application>
  <PresentationFormat>Custom</PresentationFormat>
  <Paragraphs>100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Arial</vt:lpstr>
      <vt:lpstr>Calibri (body)</vt:lpstr>
      <vt:lpstr>Calibri</vt:lpstr>
      <vt:lpstr>Calibri (Headings)</vt:lpstr>
      <vt:lpstr>Microsoft YaHei</vt:lpstr>
      <vt:lpstr>Arial Unicode MS</vt:lpstr>
      <vt:lpstr>Aptos</vt:lpstr>
      <vt:lpstr>Segoe UI</vt:lpstr>
      <vt:lpstr>BatangChe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WPS_1710255459</cp:lastModifiedBy>
  <cp:revision>296</cp:revision>
  <dcterms:created xsi:type="dcterms:W3CDTF">2022-08-02T03:49:00Z</dcterms:created>
  <dcterms:modified xsi:type="dcterms:W3CDTF">2025-03-05T01:23:41Z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18167E6E19B94BFDA9E3E09193EB55CD</vt:lpwstr>
  </property>
  <property fmtid="{D5CDD505-2E9C-101B-9397-08002B2CF9AE}" pid="3" name="KSOProductBuildVer">
    <vt:lpwstr>1033-12.2.0.20323</vt:lpwstr>
  </property>
</Properties>
</file>