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7" autoAdjust="0"/>
  </p:normalViewPr>
  <p:slideViewPr>
    <p:cSldViewPr showGuides="1">
      <p:cViewPr>
        <p:scale>
          <a:sx n="91" d="100"/>
          <a:sy n="91" d="100"/>
        </p:scale>
        <p:origin x="-108" y="-1014"/>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037936546"/>
              </p:ext>
            </p:extLst>
          </p:nvPr>
        </p:nvGraphicFramePr>
        <p:xfrm>
          <a:off x="414804" y="2038146"/>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376704" y="4191000"/>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
        <p:nvSpPr>
          <p:cNvPr id="7" name="Text Placeholder 4">
            <a:extLst>
              <a:ext uri="{FF2B5EF4-FFF2-40B4-BE49-F238E27FC236}">
                <a16:creationId xmlns:a16="http://schemas.microsoft.com/office/drawing/2014/main" id="{70BE1A18-A47F-479B-BED1-6F36B4B51940}"/>
              </a:ext>
            </a:extLst>
          </p:cNvPr>
          <p:cNvSpPr txBox="1">
            <a:spLocks/>
          </p:cNvSpPr>
          <p:nvPr/>
        </p:nvSpPr>
        <p:spPr>
          <a:xfrm>
            <a:off x="376704" y="1318349"/>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400" dirty="0"/>
              <a:t>Come to the thirlly: </a:t>
            </a: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sp>
        <p:nvSpPr>
          <p:cNvPr id="5" name="TextBox 4">
            <a:extLst>
              <a:ext uri="{FF2B5EF4-FFF2-40B4-BE49-F238E27FC236}">
                <a16:creationId xmlns:a16="http://schemas.microsoft.com/office/drawing/2014/main" id="{57B18114-216B-4C48-8FB3-E4D6A04DD47A}"/>
              </a:ext>
            </a:extLst>
          </p:cNvPr>
          <p:cNvSpPr txBox="1"/>
          <p:nvPr/>
        </p:nvSpPr>
        <p:spPr>
          <a:xfrm>
            <a:off x="571500" y="1942921"/>
            <a:ext cx="9144000" cy="1200329"/>
          </a:xfrm>
          <a:prstGeom prst="rect">
            <a:avLst/>
          </a:prstGeom>
          <a:noFill/>
        </p:spPr>
        <p:txBody>
          <a:bodyPr wrap="square">
            <a:spAutoFit/>
          </a:bodyPr>
          <a:lstStyle/>
          <a:p>
            <a:pPr lvl="0"/>
            <a:r>
              <a:rPr lang="en-US" b="1" dirty="0"/>
              <a:t>Difficulties</a:t>
            </a:r>
          </a:p>
          <a:p>
            <a:pPr lvl="1"/>
            <a:r>
              <a:rPr lang="vi-VN" dirty="0"/>
              <a:t>I work with </a:t>
            </a:r>
            <a:r>
              <a:rPr lang="en-US" dirty="0"/>
              <a:t>New tool, new environment, it’s rather difficult to get familiar</a:t>
            </a:r>
          </a:p>
          <a:p>
            <a:pPr lvl="1"/>
            <a:endParaRPr lang="en-US" dirty="0"/>
          </a:p>
          <a:p>
            <a:pPr lvl="1"/>
            <a:r>
              <a:rPr lang="en-US" dirty="0"/>
              <a:t>Lack of experienced about Physical verification</a:t>
            </a:r>
          </a:p>
        </p:txBody>
      </p:sp>
      <p:grpSp>
        <p:nvGrpSpPr>
          <p:cNvPr id="6" name="Group 5">
            <a:extLst>
              <a:ext uri="{FF2B5EF4-FFF2-40B4-BE49-F238E27FC236}">
                <a16:creationId xmlns:a16="http://schemas.microsoft.com/office/drawing/2014/main" id="{CB50E890-94CF-4691-A7CC-6769C08C0769}"/>
              </a:ext>
            </a:extLst>
          </p:cNvPr>
          <p:cNvGrpSpPr/>
          <p:nvPr/>
        </p:nvGrpSpPr>
        <p:grpSpPr>
          <a:xfrm>
            <a:off x="685800" y="3124200"/>
            <a:ext cx="8915400" cy="3211447"/>
            <a:chOff x="8133080" y="1366524"/>
            <a:chExt cx="3373119" cy="3211447"/>
          </a:xfrm>
        </p:grpSpPr>
        <p:sp>
          <p:nvSpPr>
            <p:cNvPr id="7" name="Rectangle 6">
              <a:extLst>
                <a:ext uri="{FF2B5EF4-FFF2-40B4-BE49-F238E27FC236}">
                  <a16:creationId xmlns:a16="http://schemas.microsoft.com/office/drawing/2014/main" id="{0A805283-F5E9-4647-BF78-A3AAA5BC6D6E}"/>
                </a:ext>
              </a:extLst>
            </p:cNvPr>
            <p:cNvSpPr/>
            <p:nvPr/>
          </p:nvSpPr>
          <p:spPr>
            <a:xfrm>
              <a:off x="8133080" y="1366524"/>
              <a:ext cx="3373119" cy="3211447"/>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34B28522-B26F-4511-B912-5BA0916293DA}"/>
                </a:ext>
              </a:extLst>
            </p:cNvPr>
            <p:cNvSpPr txBox="1"/>
            <p:nvPr/>
          </p:nvSpPr>
          <p:spPr>
            <a:xfrm>
              <a:off x="8133080" y="1366524"/>
              <a:ext cx="3373119" cy="32114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vi-VN" sz="2400" b="1" kern="1200" dirty="0"/>
                <a:t>My </a:t>
              </a: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p:txBody>
        </p:sp>
      </p:grpSp>
      <p:sp>
        <p:nvSpPr>
          <p:cNvPr id="12" name="TextBox 11">
            <a:extLst>
              <a:ext uri="{FF2B5EF4-FFF2-40B4-BE49-F238E27FC236}">
                <a16:creationId xmlns:a16="http://schemas.microsoft.com/office/drawing/2014/main" id="{30508A6A-04B6-4258-8B5D-A951E8BBDEFB}"/>
              </a:ext>
            </a:extLst>
          </p:cNvPr>
          <p:cNvSpPr txBox="1"/>
          <p:nvPr/>
        </p:nvSpPr>
        <p:spPr>
          <a:xfrm>
            <a:off x="571500" y="1358294"/>
            <a:ext cx="6097904" cy="369332"/>
          </a:xfrm>
          <a:prstGeom prst="rect">
            <a:avLst/>
          </a:prstGeom>
          <a:noFill/>
        </p:spPr>
        <p:txBody>
          <a:bodyPr wrap="square">
            <a:spAutoFit/>
          </a:bodyPr>
          <a:lstStyle/>
          <a:p>
            <a:r>
              <a:rPr lang="vi-VN" b="0" i="0" dirty="0">
                <a:solidFill>
                  <a:srgbClr val="000000"/>
                </a:solidFill>
                <a:effectLst/>
                <a:latin typeface="Roboto" panose="02000000000000000000" pitchFamily="2" charset="0"/>
              </a:rPr>
              <a:t>Come </a:t>
            </a:r>
            <a:r>
              <a:rPr lang="en-US" b="0" i="0" dirty="0">
                <a:solidFill>
                  <a:srgbClr val="000000"/>
                </a:solidFill>
                <a:effectLst/>
                <a:latin typeface="Roboto" panose="02000000000000000000" pitchFamily="2" charset="0"/>
              </a:rPr>
              <a:t>to the fourth </a:t>
            </a:r>
            <a:r>
              <a:rPr lang="vi-VN" b="0" i="0" dirty="0">
                <a:solidFill>
                  <a:srgbClr val="000000"/>
                </a:solidFill>
                <a:effectLst/>
                <a:latin typeface="Roboto" panose="02000000000000000000" pitchFamily="2" charset="0"/>
              </a:rPr>
              <a:t>part: </a:t>
            </a:r>
            <a:r>
              <a:rPr kumimoji="1" lang="vi-VN" dirty="0"/>
              <a:t>Difficalties and solutions</a:t>
            </a:r>
            <a:r>
              <a:rPr lang="vi-VN"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one year later.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524000"/>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solidFill>
                  <a:schemeClr val="tx1">
                    <a:lumMod val="85000"/>
                    <a:lumOff val="15000"/>
                  </a:schemeClr>
                </a:solidFill>
                <a:latin typeface="+mj-lt"/>
                <a:ea typeface="+mj-ea"/>
                <a:cs typeface="+mj-cs"/>
              </a:rPr>
              <a:t>Come to mentor-mentee system</a:t>
            </a:r>
            <a:br>
              <a:rPr lang="vi-VN" sz="1800" b="1" i="1" u="sng" dirty="0">
                <a:latin typeface="Times New Roman" panose="02020603050405020304" pitchFamily="18" charset="0"/>
                <a:cs typeface="Times New Roman" panose="02020603050405020304" pitchFamily="18" charset="0"/>
              </a:rPr>
            </a:br>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9718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62577" y="2895719"/>
              <a:ext cx="9414376" cy="2040587"/>
              <a:chOff x="862577" y="2895719"/>
              <a:chExt cx="9414376" cy="2040587"/>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62577" y="3511055"/>
                <a:ext cx="9414376" cy="1425251"/>
                <a:chOff x="1036695" y="2524471"/>
                <a:chExt cx="9414376" cy="1425251"/>
              </a:xfrm>
            </p:grpSpPr>
            <p:sp>
              <p:nvSpPr>
                <p:cNvPr id="78" name="Chevron 24">
                  <a:extLst>
                    <a:ext uri="{FF2B5EF4-FFF2-40B4-BE49-F238E27FC236}">
                      <a16:creationId xmlns:a16="http://schemas.microsoft.com/office/drawing/2014/main" id="{2DF5E9E8-02E5-4638-A9E3-6F98D11B4C8A}"/>
                    </a:ext>
                  </a:extLst>
                </p:cNvPr>
                <p:cNvSpPr/>
                <p:nvPr/>
              </p:nvSpPr>
              <p:spPr>
                <a:xfrm>
                  <a:off x="1036695" y="2524471"/>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88697" y="2525215"/>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7"/>
            <a:ext cx="10210800" cy="1945803"/>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latin typeface="Times New Roman" panose="02020603050405020304" pitchFamily="18" charset="0"/>
                <a:cs typeface="Times New Roman" panose="02020603050405020304" pitchFamily="18" charset="0"/>
              </a:rPr>
              <a:t>This is a second present the achievement and detail satatus, and there are 2 technical skill:</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Include PG design and analog implementation. this is the terget that my mentor defind during1 year.</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About the detail task during 1 year, I did two project in the MCU Product:</a:t>
            </a:r>
            <a:br>
              <a:rPr lang="vi-VN" sz="1800" b="1" i="1" u="sng"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first the </a:t>
            </a:r>
            <a:r>
              <a:rPr lang="en-US" sz="1800" dirty="0">
                <a:latin typeface="Times New Roman" panose="02020603050405020304" pitchFamily="18" charset="0"/>
                <a:cs typeface="Times New Roman" panose="02020603050405020304" pitchFamily="18" charset="0"/>
              </a:rPr>
              <a:t>U2A6 project: I have a knowledge of my task 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second U2B6 project: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is </a:t>
            </a:r>
            <a:r>
              <a:rPr lang="en-US" sz="1800" dirty="0" err="1">
                <a:latin typeface="Times New Roman" panose="02020603050405020304" pitchFamily="18" charset="0"/>
                <a:cs typeface="Times New Roman" panose="02020603050405020304" pitchFamily="18" charset="0"/>
              </a:rPr>
              <a:t>brirly</a:t>
            </a:r>
            <a:r>
              <a:rPr lang="en-US" sz="1800" dirty="0">
                <a:latin typeface="Times New Roman" panose="02020603050405020304" pitchFamily="18" charset="0"/>
                <a:cs typeface="Times New Roman" panose="02020603050405020304" pitchFamily="18" charset="0"/>
              </a:rPr>
              <a:t> information about 2 project that I </a:t>
            </a:r>
            <a:r>
              <a:rPr lang="vi-VN" sz="1800" dirty="0">
                <a:latin typeface="Times New Roman" panose="02020603050405020304" pitchFamily="18" charset="0"/>
                <a:cs typeface="Times New Roman" panose="02020603050405020304" pitchFamily="18" charset="0"/>
              </a:rPr>
              <a:t>completed them</a:t>
            </a:r>
            <a:r>
              <a:rPr lang="en-US" sz="1800" dirty="0">
                <a:latin typeface="Times New Roman" panose="02020603050405020304" pitchFamily="18" charset="0"/>
                <a:cs typeface="Times New Roman" panose="02020603050405020304" pitchFamily="18" charset="0"/>
              </a:rPr>
              <a:t> in the first year</a:t>
            </a: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1350" dirty="0">
                <a:latin typeface="Times New Roman" panose="02020603050405020304" pitchFamily="18" charset="0"/>
                <a:cs typeface="Times New Roman" panose="02020603050405020304" pitchFamily="18" charset="0"/>
              </a:rPr>
              <a:t>This is</a:t>
            </a:r>
            <a:r>
              <a:rPr lang="vi-VN" sz="1350" dirty="0">
                <a:latin typeface="Times New Roman" panose="02020603050405020304" pitchFamily="18" charset="0"/>
                <a:cs typeface="Times New Roman" panose="02020603050405020304" pitchFamily="18" charset="0"/>
              </a:rPr>
              <a:t> detail </a:t>
            </a:r>
            <a:r>
              <a:rPr lang="en-US" sz="1350" dirty="0">
                <a:latin typeface="Times New Roman" panose="02020603050405020304" pitchFamily="18" charset="0"/>
                <a:cs typeface="Times New Roman" panose="02020603050405020304" pitchFamily="18" charset="0"/>
              </a:rPr>
              <a:t>information about achievement in the U2A6 </a:t>
            </a:r>
            <a:r>
              <a:rPr lang="vi-VN" sz="1350" dirty="0">
                <a:latin typeface="Times New Roman" panose="02020603050405020304" pitchFamily="18" charset="0"/>
                <a:cs typeface="Times New Roman" panose="02020603050405020304" pitchFamily="18" charset="0"/>
              </a:rPr>
              <a:t>project:</a:t>
            </a:r>
          </a:p>
          <a:p>
            <a:pPr marL="342900" indent="-342900"/>
            <a:r>
              <a:rPr lang="en-US" sz="1350" dirty="0">
                <a:latin typeface="Times New Roman" panose="02020603050405020304" pitchFamily="18" charset="0"/>
                <a:cs typeface="Times New Roman" panose="02020603050405020304" pitchFamily="18" charset="0"/>
              </a:rPr>
              <a:t>First</a:t>
            </a:r>
            <a:r>
              <a:rPr lang="vi-VN" sz="1350" dirty="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I achievement </a:t>
            </a:r>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 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0"/>
            <a:ext cx="10775211" cy="1901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400" dirty="0">
                <a:latin typeface="Times New Roman" panose="02020603050405020304" pitchFamily="18" charset="0"/>
                <a:cs typeface="Times New Roman" panose="02020603050405020304" pitchFamily="18" charset="0"/>
              </a:rPr>
              <a:t>Come to HSSC environment Basing on my knowledge about HSSC </a:t>
            </a:r>
            <a:r>
              <a:rPr lang="en-US" sz="1400" dirty="0">
                <a:latin typeface="Times New Roman" panose="02020603050405020304" pitchFamily="18" charset="0"/>
                <a:cs typeface="Times New Roman" panose="02020603050405020304" pitchFamily="18" charset="0"/>
              </a:rPr>
              <a:t>verification</a:t>
            </a:r>
            <a:r>
              <a:rPr lang="vi-VN" sz="1400" dirty="0">
                <a:latin typeface="Times New Roman" panose="02020603050405020304" pitchFamily="18" charset="0"/>
                <a:cs typeface="Times New Roman" panose="02020603050405020304" pitchFamily="18" charset="0"/>
              </a:rPr>
              <a:t> flow. So,</a:t>
            </a:r>
            <a:r>
              <a:rPr lang="en-US" sz="1400" dirty="0">
                <a:latin typeface="Times New Roman" panose="02020603050405020304" pitchFamily="18" charset="0"/>
                <a:cs typeface="Times New Roman" panose="02020603050405020304" pitchFamily="18" charset="0"/>
              </a:rPr>
              <a:t> I have </a:t>
            </a:r>
            <a:r>
              <a:rPr lang="vi-VN" sz="1400" dirty="0">
                <a:latin typeface="Times New Roman" panose="02020603050405020304" pitchFamily="18" charset="0"/>
                <a:cs typeface="Times New Roman" panose="02020603050405020304" pitchFamily="18" charset="0"/>
              </a:rPr>
              <a:t>built </a:t>
            </a:r>
            <a:r>
              <a:rPr lang="en-US" sz="1400" dirty="0">
                <a:latin typeface="Times New Roman" panose="02020603050405020304" pitchFamily="18" charset="0"/>
                <a:cs typeface="Times New Roman" panose="02020603050405020304" pitchFamily="18" charset="0"/>
              </a:rPr>
              <a:t>the</a:t>
            </a:r>
            <a:r>
              <a:rPr lang="vi-VN" sz="1400" dirty="0">
                <a:latin typeface="Times New Roman" panose="02020603050405020304" pitchFamily="18" charset="0"/>
                <a:cs typeface="Times New Roman" panose="02020603050405020304" pitchFamily="18" charset="0"/>
              </a:rPr>
              <a:t> automatically</a:t>
            </a:r>
            <a:r>
              <a:rPr lang="en-US" sz="1400" dirty="0">
                <a:latin typeface="Times New Roman" panose="02020603050405020304" pitchFamily="18" charset="0"/>
                <a:cs typeface="Times New Roman" panose="02020603050405020304" pitchFamily="18" charset="0"/>
              </a:rPr>
              <a:t> HSSC environment from ICC2 tool to </a:t>
            </a:r>
            <a:r>
              <a:rPr lang="vi-VN" sz="1400" dirty="0">
                <a:latin typeface="Times New Roman" panose="02020603050405020304" pitchFamily="18" charset="0"/>
                <a:cs typeface="Times New Roman" panose="02020603050405020304" pitchFamily="18" charset="0"/>
              </a:rPr>
              <a:t>measurment resistance</a:t>
            </a:r>
            <a:r>
              <a:rPr lang="en-US" sz="1400" dirty="0">
                <a:latin typeface="Times New Roman" panose="02020603050405020304" pitchFamily="18" charset="0"/>
                <a:cs typeface="Times New Roman" panose="02020603050405020304" pitchFamily="18" charset="0"/>
              </a:rPr>
              <a:t>.(one of Kaizen)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a:t>
            </a:r>
            <a:r>
              <a:rPr lang="vi-VN" sz="1400" dirty="0">
                <a:latin typeface="Times New Roman" panose="02020603050405020304" pitchFamily="18" charset="0"/>
                <a:cs typeface="Times New Roman" panose="02020603050405020304" pitchFamily="18" charset="0"/>
              </a:rPr>
              <a:t>ecause Before HSSC </a:t>
            </a:r>
            <a:r>
              <a:rPr lang="en-US" sz="1400" dirty="0">
                <a:latin typeface="Times New Roman" panose="02020603050405020304" pitchFamily="18" charset="0"/>
                <a:cs typeface="Times New Roman" panose="02020603050405020304" pitchFamily="18" charset="0"/>
              </a:rPr>
              <a:t>resistance environment is measured by manual from getting GDS merge 1, preparing start point and end-point, run measurement, and generating the report. Now, my environment can automatically run from collect P2P coordinate and export into HSSC data and also define PG net name and GDS file automatically in HSSC P2P data after that finished HSSC execution, the env will be exported excel file result, Based on HSSC </a:t>
            </a:r>
            <a:r>
              <a:rPr lang="en-US" sz="1400" dirty="0" err="1">
                <a:latin typeface="Times New Roman" panose="02020603050405020304" pitchFamily="18" charset="0"/>
                <a:cs typeface="Times New Roman" panose="02020603050405020304" pitchFamily="18" charset="0"/>
              </a:rPr>
              <a:t>result.That</a:t>
            </a:r>
            <a:r>
              <a:rPr lang="en-US" sz="1400" dirty="0">
                <a:latin typeface="Times New Roman" panose="02020603050405020304" pitchFamily="18" charset="0"/>
                <a:cs typeface="Times New Roman" panose="02020603050405020304" pitchFamily="18" charset="0"/>
              </a:rPr>
              <a:t> is From num 1 to num 2.However num 3 is still work manual. In the future I will con….</a:t>
            </a:r>
            <a:endParaRPr lang="vi-VN" sz="14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1765811" cy="1520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About the Redhawk verification, Before that, There were many checker to check and we should colect data resul and fill in excel file by manual.So,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Calibri" panose="020F0502020204030204" pitchFamily="34" charset="0"/>
                <a:cs typeface="Calibri" panose="020F0502020204030204" pitchFamily="34" charset="0"/>
              </a:rPr>
              <a:t>As below picture on the left handside, The script is operating. Begin with checking input exist file from checking one by on item to gennerate report.</a:t>
            </a:r>
          </a:p>
          <a:p>
            <a:pPr marL="342900" indent="-342900"/>
            <a:r>
              <a:rPr lang="vi-VN" sz="1400" dirty="0">
                <a:latin typeface="Calibri" panose="020F0502020204030204" pitchFamily="34" charset="0"/>
                <a:cs typeface="Calibri" panose="020F0502020204030204" pitchFamily="34" charset="0"/>
              </a:rPr>
              <a:t>And the pictuter on the right handside, it’s the sheet summary result of Redhawk report. On the other hands, Each sheet contain measurement of resistance or current density result  Actually! script can automatically judge.</a:t>
            </a:r>
            <a:br>
              <a:rPr lang="vi-VN" sz="1400" dirty="0">
                <a:latin typeface="Calibri" panose="020F0502020204030204" pitchFamily="34" charset="0"/>
                <a:cs typeface="Calibri" panose="020F0502020204030204" pitchFamily="34" charset="0"/>
              </a:rPr>
            </a:br>
            <a:r>
              <a:rPr lang="en-US" sz="1400" b="1" dirty="0">
                <a:latin typeface="Calibri" panose="020F0502020204030204" pitchFamily="34" charset="0"/>
                <a:cs typeface="Calibri" panose="020F0502020204030204" pitchFamily="34" charset="0"/>
              </a:rPr>
              <a:t>Question:  </a:t>
            </a:r>
            <a:r>
              <a:rPr lang="en-US" sz="1400" dirty="0">
                <a:latin typeface="Calibri" panose="020F0502020204030204" pitchFamily="34" charset="0"/>
                <a:cs typeface="Calibri" panose="020F0502020204030204" pitchFamily="34" charset="0"/>
              </a:rPr>
              <a:t>I don’t know fix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result, I just only know the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flow and I use python skill in order to script environment  auto run and generate report.</a:t>
            </a:r>
            <a:br>
              <a:rPr lang="en-US" sz="1400" dirty="0">
                <a:latin typeface="Calibri" panose="020F0502020204030204" pitchFamily="34" charset="0"/>
                <a:cs typeface="Calibri" panose="020F0502020204030204" pitchFamily="34" charset="0"/>
              </a:rPr>
            </a:br>
            <a:r>
              <a:rPr lang="vi-VN" sz="1400" dirty="0">
                <a:latin typeface="Calibri" panose="020F0502020204030204" pitchFamily="34" charset="0"/>
                <a:cs typeface="Calibri" panose="020F0502020204030204" pitchFamily="34" charset="0"/>
              </a:rPr>
              <a:t>My achievement when achieve Build environment and generate reprot.</a:t>
            </a: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2"/>
          <a:stretch>
            <a:fillRect/>
          </a:stretch>
        </p:blipFill>
        <p:spPr>
          <a:xfrm>
            <a:off x="5670180" y="4267200"/>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3"/>
          <a:stretch>
            <a:fillRect/>
          </a:stretch>
        </p:blipFill>
        <p:spPr>
          <a:xfrm>
            <a:off x="685800" y="4267200"/>
            <a:ext cx="5050984" cy="9906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5" y="1052736"/>
            <a:ext cx="8806815"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This is</a:t>
            </a:r>
            <a:r>
              <a:rPr lang="vi-VN" sz="2400" dirty="0">
                <a:latin typeface="Times New Roman" panose="02020603050405020304" pitchFamily="18" charset="0"/>
                <a:cs typeface="Times New Roman" panose="02020603050405020304" pitchFamily="18" charset="0"/>
              </a:rPr>
              <a:t> detail </a:t>
            </a:r>
            <a:r>
              <a:rPr lang="en-US" sz="2400" dirty="0">
                <a:latin typeface="Times New Roman" panose="02020603050405020304" pitchFamily="18" charset="0"/>
                <a:cs typeface="Times New Roman" panose="02020603050405020304" pitchFamily="18" charset="0"/>
              </a:rPr>
              <a:t>information about</a:t>
            </a:r>
            <a:r>
              <a:rPr lang="vi-VN" sz="2400" dirty="0">
                <a:latin typeface="Times New Roman" panose="02020603050405020304" pitchFamily="18" charset="0"/>
                <a:cs typeface="Times New Roman" panose="02020603050405020304" pitchFamily="18" charset="0"/>
              </a:rPr>
              <a:t> </a:t>
            </a: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381000" y="1981200"/>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a:t>
            </a:r>
            <a:r>
              <a:rPr lang="en-US" sz="1300" dirty="0">
                <a:latin typeface="Times New Roman" panose="02020603050405020304" pitchFamily="18" charset="0"/>
                <a:cs typeface="Times New Roman" panose="02020603050405020304" pitchFamily="18" charset="0"/>
              </a:rPr>
              <a:t> after that we export the pattern from </a:t>
            </a:r>
            <a:r>
              <a:rPr lang="en-US" sz="1300" dirty="0" err="1">
                <a:latin typeface="Times New Roman" panose="02020603050405020304" pitchFamily="18" charset="0"/>
                <a:cs typeface="Times New Roman" panose="02020603050405020304" pitchFamily="18" charset="0"/>
              </a:rPr>
              <a:t>Custum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Compier</a:t>
            </a:r>
            <a:r>
              <a:rPr lang="en-US" sz="1300" dirty="0">
                <a:latin typeface="Times New Roman" panose="02020603050405020304" pitchFamily="18" charset="0"/>
                <a:cs typeface="Times New Roman" panose="02020603050405020304" pitchFamily="18" charset="0"/>
              </a:rPr>
              <a:t> to ICC2 and </a:t>
            </a:r>
            <a:r>
              <a:rPr lang="vi-VN" sz="1300" dirty="0">
                <a:latin typeface="Times New Roman" panose="02020603050405020304" pitchFamily="18" charset="0"/>
                <a:cs typeface="Times New Roman" panose="02020603050405020304" pitchFamily="18" charset="0"/>
              </a:rPr>
              <a:t>and reduce</a:t>
            </a:r>
            <a:r>
              <a:rPr lang="en-US" sz="1300" dirty="0">
                <a:latin typeface="Times New Roman" panose="02020603050405020304" pitchFamily="18" charset="0"/>
                <a:cs typeface="Times New Roman" panose="02020603050405020304" pitchFamily="18" charset="0"/>
              </a:rPr>
              <a:t> a lot of</a:t>
            </a:r>
            <a:r>
              <a:rPr lang="vi-VN" sz="1300" dirty="0">
                <a:latin typeface="Times New Roman" panose="02020603050405020304" pitchFamily="18" charset="0"/>
                <a:cs typeface="Times New Roman" panose="02020603050405020304" pitchFamily="18" charset="0"/>
              </a:rPr>
              <a:t> manual</a:t>
            </a:r>
            <a:r>
              <a:rPr lang="en-US" sz="1300" dirty="0">
                <a:latin typeface="Times New Roman" panose="02020603050405020304" pitchFamily="18" charset="0"/>
                <a:cs typeface="Times New Roman" panose="02020603050405020304" pitchFamily="18" charset="0"/>
              </a:rPr>
              <a:t> analog</a:t>
            </a:r>
            <a:r>
              <a:rPr lang="vi-VN" sz="1300" dirty="0">
                <a:latin typeface="Times New Roman" panose="02020603050405020304" pitchFamily="18" charset="0"/>
                <a:cs typeface="Times New Roman" panose="02020603050405020304" pitchFamily="18" charset="0"/>
              </a:rPr>
              <a:t>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a:t>
            </a:r>
            <a:r>
              <a:rPr lang="en-US" sz="1400" dirty="0">
                <a:latin typeface="Times New Roman" panose="02020603050405020304" pitchFamily="18" charset="0"/>
                <a:cs typeface="Times New Roman" panose="02020603050405020304" pitchFamily="18" charset="0"/>
              </a:rPr>
              <a:t>et sensitive and has high impedance, frequency, speed</a:t>
            </a:r>
            <a:r>
              <a:rPr lang="vi-VN" sz="1400" dirty="0">
                <a:latin typeface="Times New Roman" panose="02020603050405020304" pitchFamily="18" charset="0"/>
                <a:cs typeface="Times New Roman" panose="02020603050405020304" pitchFamily="18" charset="0"/>
              </a:rPr>
              <a:t> in order to </a:t>
            </a:r>
            <a:r>
              <a:rPr lang="en-US" sz="1400" dirty="0">
                <a:latin typeface="Times New Roman" panose="02020603050405020304" pitchFamily="18" charset="0"/>
                <a:cs typeface="Times New Roman" panose="02020603050405020304" pitchFamily="18" charset="0"/>
              </a:rPr>
              <a:t>prevent</a:t>
            </a:r>
            <a:r>
              <a:rPr lang="vi-VN" sz="1400" dirty="0">
                <a:latin typeface="Times New Roman" panose="02020603050405020304" pitchFamily="18" charset="0"/>
                <a:cs typeface="Times New Roman" panose="02020603050405020304" pitchFamily="18" charset="0"/>
              </a:rPr>
              <a:t> noise</a:t>
            </a:r>
            <a:r>
              <a:rPr lang="en-US" sz="1400" dirty="0">
                <a:latin typeface="Times New Roman" panose="02020603050405020304" pitchFamily="18" charset="0"/>
                <a:cs typeface="Times New Roman" panose="02020603050405020304" pitchFamily="18" charset="0"/>
              </a:rPr>
              <a:t> between analog nets and other nets, that cross or run parallel analog nets</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endParaRPr lang="vi-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11268</TotalTime>
  <Words>1560</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vt:i4>
      </vt:variant>
    </vt:vector>
  </HeadingPairs>
  <TitlesOfParts>
    <vt:vector size="31" baseType="lpstr">
      <vt:lpstr>Meiryo</vt:lpstr>
      <vt:lpstr>Arial</vt:lpstr>
      <vt:lpstr>Arial Narrow</vt:lpstr>
      <vt:lpstr>Calibri</vt:lpstr>
      <vt:lpstr>Century Gothic</vt:lpstr>
      <vt:lpstr>Century Gothic (Headings)</vt:lpstr>
      <vt:lpstr>Roboto</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cp:lastModifiedBy>
  <cp:revision>37</cp:revision>
  <dcterms:created xsi:type="dcterms:W3CDTF">2021-12-06T10:01:58Z</dcterms:created>
  <dcterms:modified xsi:type="dcterms:W3CDTF">2021-12-15T08:52:24Z</dcterms:modified>
</cp:coreProperties>
</file>