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 id="2147484110" r:id="rId5"/>
  </p:sldMasterIdLst>
  <p:notesMasterIdLst>
    <p:notesMasterId r:id="rId21"/>
  </p:notesMasterIdLst>
  <p:sldIdLst>
    <p:sldId id="443" r:id="rId6"/>
    <p:sldId id="385" r:id="rId7"/>
    <p:sldId id="387" r:id="rId8"/>
    <p:sldId id="448" r:id="rId9"/>
    <p:sldId id="446" r:id="rId10"/>
    <p:sldId id="449" r:id="rId11"/>
    <p:sldId id="450" r:id="rId12"/>
    <p:sldId id="451" r:id="rId13"/>
    <p:sldId id="452" r:id="rId14"/>
    <p:sldId id="453" r:id="rId15"/>
    <p:sldId id="454" r:id="rId16"/>
    <p:sldId id="455" r:id="rId17"/>
    <p:sldId id="420" r:id="rId18"/>
    <p:sldId id="456" r:id="rId19"/>
    <p:sldId id="36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3FF"/>
    <a:srgbClr val="706F6F"/>
    <a:srgbClr val="FFC000"/>
    <a:srgbClr val="BFBEBE"/>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7" autoAdjust="0"/>
  </p:normalViewPr>
  <p:slideViewPr>
    <p:cSldViewPr showGuides="1">
      <p:cViewPr>
        <p:scale>
          <a:sx n="84" d="100"/>
          <a:sy n="84" d="100"/>
        </p:scale>
        <p:origin x="138" y="-516"/>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5F04F-1211-4C05-A56A-CF800AC4C085}"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03E33245-ADCF-4E2E-B086-4C7D14920AF8}">
      <dgm:prSet phldrT="[Text]"/>
      <dgm:spPr/>
      <dgm:t>
        <a:bodyPr/>
        <a:lstStyle/>
        <a:p>
          <a:r>
            <a:rPr lang="en-US" b="1" dirty="0"/>
            <a:t>Difficulties</a:t>
          </a:r>
        </a:p>
      </dgm:t>
    </dgm:pt>
    <dgm:pt modelId="{1ECD712B-9C12-49A7-8517-19BC1D6A3914}" type="parTrans" cxnId="{5E14425B-A616-46F8-BEED-CF3FDFA7DA8B}">
      <dgm:prSet/>
      <dgm:spPr/>
      <dgm:t>
        <a:bodyPr/>
        <a:lstStyle/>
        <a:p>
          <a:endParaRPr lang="en-US"/>
        </a:p>
      </dgm:t>
    </dgm:pt>
    <dgm:pt modelId="{232074F1-F68A-49EF-BF89-3CB317285CE9}" type="sibTrans" cxnId="{5E14425B-A616-46F8-BEED-CF3FDFA7DA8B}">
      <dgm:prSet/>
      <dgm:spPr/>
      <dgm:t>
        <a:bodyPr/>
        <a:lstStyle/>
        <a:p>
          <a:endParaRPr lang="en-US"/>
        </a:p>
      </dgm:t>
    </dgm:pt>
    <dgm:pt modelId="{81615B40-527C-4D77-8519-5A7B0B7AA1D2}">
      <dgm:prSet phldrT="[Text]"/>
      <dgm:spPr/>
      <dgm:t>
        <a:bodyPr/>
        <a:lstStyle/>
        <a:p>
          <a:r>
            <a:rPr lang="en-US" dirty="0"/>
            <a:t>New tool, new environment, it’s rather difficult to get familiar</a:t>
          </a:r>
        </a:p>
      </dgm:t>
    </dgm:pt>
    <dgm:pt modelId="{A4279680-E4D3-4D30-AA5D-D45E5A5DDEE1}" type="parTrans" cxnId="{2A627174-A680-4074-A071-A7C0918797D1}">
      <dgm:prSet/>
      <dgm:spPr/>
      <dgm:t>
        <a:bodyPr/>
        <a:lstStyle/>
        <a:p>
          <a:endParaRPr lang="en-US"/>
        </a:p>
      </dgm:t>
    </dgm:pt>
    <dgm:pt modelId="{26F2A3F8-5340-40A2-A5EC-DA244EEF03F6}" type="sibTrans" cxnId="{2A627174-A680-4074-A071-A7C0918797D1}">
      <dgm:prSet/>
      <dgm:spPr/>
      <dgm:t>
        <a:bodyPr/>
        <a:lstStyle/>
        <a:p>
          <a:endParaRPr lang="en-US"/>
        </a:p>
      </dgm:t>
    </dgm:pt>
    <dgm:pt modelId="{CF7F18F2-1032-431F-9C5E-689F24E50F7F}">
      <dgm:prSet phldrT="[Text]"/>
      <dgm:spPr/>
      <dgm:t>
        <a:bodyPr/>
        <a:lstStyle/>
        <a:p>
          <a:r>
            <a:rPr lang="en-US" b="1" dirty="0"/>
            <a:t>Countermeasures</a:t>
          </a:r>
        </a:p>
      </dgm:t>
    </dgm:pt>
    <dgm:pt modelId="{7D37F911-E895-41C6-B570-DD7EE29A8F15}" type="parTrans" cxnId="{9765C06D-6F57-4635-BF8B-58BB54293E8B}">
      <dgm:prSet/>
      <dgm:spPr/>
      <dgm:t>
        <a:bodyPr/>
        <a:lstStyle/>
        <a:p>
          <a:endParaRPr lang="en-US"/>
        </a:p>
      </dgm:t>
    </dgm:pt>
    <dgm:pt modelId="{C809FC1E-12DB-4411-A97E-0AABD7D7CF71}" type="sibTrans" cxnId="{9765C06D-6F57-4635-BF8B-58BB54293E8B}">
      <dgm:prSet/>
      <dgm:spPr/>
      <dgm:t>
        <a:bodyPr/>
        <a:lstStyle/>
        <a:p>
          <a:endParaRPr lang="en-US"/>
        </a:p>
      </dgm:t>
    </dgm:pt>
    <dgm:pt modelId="{EE5FD4F2-587C-4AF8-9E36-E7DCE8E22D99}">
      <dgm:prSet phldrT="[Text]"/>
      <dgm:spPr/>
      <dgm:t>
        <a:bodyPr/>
        <a:lstStyle/>
        <a:p>
          <a:r>
            <a:rPr lang="en-US" dirty="0"/>
            <a:t>Trial previous design to understand tool’s behaviors </a:t>
          </a:r>
        </a:p>
      </dgm:t>
    </dgm:pt>
    <dgm:pt modelId="{542C320E-188E-4361-9E60-F509D6ACF96B}" type="parTrans" cxnId="{D5C4F7E0-D78B-429C-AA5A-C1766B12083D}">
      <dgm:prSet/>
      <dgm:spPr/>
      <dgm:t>
        <a:bodyPr/>
        <a:lstStyle/>
        <a:p>
          <a:endParaRPr lang="en-US"/>
        </a:p>
      </dgm:t>
    </dgm:pt>
    <dgm:pt modelId="{23F4596D-3ECA-464B-BF11-8996CF363966}" type="sibTrans" cxnId="{D5C4F7E0-D78B-429C-AA5A-C1766B12083D}">
      <dgm:prSet/>
      <dgm:spPr/>
      <dgm:t>
        <a:bodyPr/>
        <a:lstStyle/>
        <a:p>
          <a:endParaRPr lang="en-US"/>
        </a:p>
      </dgm:t>
    </dgm:pt>
    <dgm:pt modelId="{40A36FFB-5ACA-47F6-8868-95D68BD8A8B1}">
      <dgm:prSet phldrT="[Text]"/>
      <dgm:spPr/>
      <dgm:t>
        <a:bodyPr/>
        <a:lstStyle/>
        <a:p>
          <a:r>
            <a:rPr lang="en-US" dirty="0"/>
            <a:t>Investigate the document, discuss with mentor to receive the guidance.  </a:t>
          </a:r>
          <a:br>
            <a:rPr lang="en-US" dirty="0"/>
          </a:br>
          <a:r>
            <a:rPr lang="en-US" dirty="0"/>
            <a:t>Trial legacy data to understand physical verification </a:t>
          </a:r>
        </a:p>
      </dgm:t>
    </dgm:pt>
    <dgm:pt modelId="{4D246496-AE56-4792-B877-6AB8C036B95D}" type="parTrans" cxnId="{7FC9F62F-4DC2-4A74-9E23-E54AD7E1EA77}">
      <dgm:prSet/>
      <dgm:spPr/>
      <dgm:t>
        <a:bodyPr/>
        <a:lstStyle/>
        <a:p>
          <a:endParaRPr lang="en-US"/>
        </a:p>
      </dgm:t>
    </dgm:pt>
    <dgm:pt modelId="{2E984EDC-3C97-487E-8EAE-31A1AA6855B0}" type="sibTrans" cxnId="{7FC9F62F-4DC2-4A74-9E23-E54AD7E1EA77}">
      <dgm:prSet/>
      <dgm:spPr/>
      <dgm:t>
        <a:bodyPr/>
        <a:lstStyle/>
        <a:p>
          <a:endParaRPr lang="en-US"/>
        </a:p>
      </dgm:t>
    </dgm:pt>
    <dgm:pt modelId="{B0FE7E16-3CBB-431C-89B3-E7EE8F9EC21C}">
      <dgm:prSet/>
      <dgm:spPr/>
      <dgm:t>
        <a:bodyPr/>
        <a:lstStyle/>
        <a:p>
          <a:r>
            <a:rPr lang="en-US" dirty="0"/>
            <a:t>Lack of experienced about Physical verification</a:t>
          </a:r>
        </a:p>
      </dgm:t>
    </dgm:pt>
    <dgm:pt modelId="{2E298552-D20E-45B3-AAFD-0BF260A1E50B}" type="parTrans" cxnId="{3765FA00-E7B2-4A0B-A871-AD24536F6E84}">
      <dgm:prSet/>
      <dgm:spPr/>
      <dgm:t>
        <a:bodyPr/>
        <a:lstStyle/>
        <a:p>
          <a:endParaRPr lang="en-US"/>
        </a:p>
      </dgm:t>
    </dgm:pt>
    <dgm:pt modelId="{7B642148-9596-419D-851F-8403C43BB550}" type="sibTrans" cxnId="{3765FA00-E7B2-4A0B-A871-AD24536F6E84}">
      <dgm:prSet/>
      <dgm:spPr/>
      <dgm:t>
        <a:bodyPr/>
        <a:lstStyle/>
        <a:p>
          <a:endParaRPr lang="en-US"/>
        </a:p>
      </dgm:t>
    </dgm:pt>
    <dgm:pt modelId="{D8D30415-AF37-4939-9792-7E1BD19AFEB4}">
      <dgm:prSet/>
      <dgm:spPr/>
      <dgm:t>
        <a:bodyPr/>
        <a:lstStyle/>
        <a:p>
          <a:endParaRPr lang="en-US" dirty="0"/>
        </a:p>
      </dgm:t>
    </dgm:pt>
    <dgm:pt modelId="{C866E3CD-B75C-49DA-BE3E-9C4DDFF3006D}" type="sibTrans" cxnId="{ACA35CCB-DDE4-4180-9ABF-BEEA5A06C070}">
      <dgm:prSet/>
      <dgm:spPr/>
      <dgm:t>
        <a:bodyPr/>
        <a:lstStyle/>
        <a:p>
          <a:endParaRPr lang="en-US"/>
        </a:p>
      </dgm:t>
    </dgm:pt>
    <dgm:pt modelId="{B20F5EAB-7C92-492F-89BF-EA12B41E8813}" type="parTrans" cxnId="{ACA35CCB-DDE4-4180-9ABF-BEEA5A06C070}">
      <dgm:prSet/>
      <dgm:spPr/>
      <dgm:t>
        <a:bodyPr/>
        <a:lstStyle/>
        <a:p>
          <a:endParaRPr lang="en-US"/>
        </a:p>
      </dgm:t>
    </dgm:pt>
    <dgm:pt modelId="{B6BE2D06-921B-4543-B83F-E8249546C0D3}" type="pres">
      <dgm:prSet presAssocID="{72F5F04F-1211-4C05-A56A-CF800AC4C085}" presName="Name0" presStyleCnt="0">
        <dgm:presLayoutVars>
          <dgm:chMax val="2"/>
          <dgm:chPref val="2"/>
          <dgm:dir/>
          <dgm:animOne/>
          <dgm:resizeHandles val="exact"/>
        </dgm:presLayoutVars>
      </dgm:prSet>
      <dgm:spPr/>
    </dgm:pt>
    <dgm:pt modelId="{EB1CA7BF-4657-4EAD-BF89-82DE5B1803FD}" type="pres">
      <dgm:prSet presAssocID="{72F5F04F-1211-4C05-A56A-CF800AC4C085}" presName="Background" presStyleLbl="bgImgPlace1" presStyleIdx="0" presStyleCnt="1"/>
      <dgm:spPr/>
    </dgm:pt>
    <dgm:pt modelId="{5604B2F0-BC6E-4FE3-8881-393E18AB5C6C}" type="pres">
      <dgm:prSet presAssocID="{72F5F04F-1211-4C05-A56A-CF800AC4C085}" presName="ParentText1" presStyleLbl="revTx" presStyleIdx="0" presStyleCnt="2">
        <dgm:presLayoutVars>
          <dgm:chMax val="0"/>
          <dgm:chPref val="0"/>
          <dgm:bulletEnabled val="1"/>
        </dgm:presLayoutVars>
      </dgm:prSet>
      <dgm:spPr/>
    </dgm:pt>
    <dgm:pt modelId="{909922D5-0443-49DD-8C2A-E02A9811EA56}" type="pres">
      <dgm:prSet presAssocID="{72F5F04F-1211-4C05-A56A-CF800AC4C085}" presName="ParentText2" presStyleLbl="revTx" presStyleIdx="1" presStyleCnt="2">
        <dgm:presLayoutVars>
          <dgm:chMax val="0"/>
          <dgm:chPref val="0"/>
          <dgm:bulletEnabled val="1"/>
        </dgm:presLayoutVars>
      </dgm:prSet>
      <dgm:spPr/>
    </dgm:pt>
    <dgm:pt modelId="{8C8B208F-D6CA-483E-8DC4-DE3E853CB51C}" type="pres">
      <dgm:prSet presAssocID="{72F5F04F-1211-4C05-A56A-CF800AC4C085}" presName="Plus" presStyleLbl="alignNode1" presStyleIdx="0" presStyleCnt="2" custLinFactX="214435" custLinFactNeighborX="300000" custLinFactNeighborY="2269"/>
      <dgm:spPr>
        <a:solidFill>
          <a:srgbClr val="00B050"/>
        </a:solidFill>
      </dgm:spPr>
    </dgm:pt>
    <dgm:pt modelId="{2159C3C6-A7DF-4D4D-80D5-BC7AA3E60E7A}" type="pres">
      <dgm:prSet presAssocID="{72F5F04F-1211-4C05-A56A-CF800AC4C085}" presName="Minus" presStyleLbl="alignNode1" presStyleIdx="1" presStyleCnt="2" custLinFactX="-214596" custLinFactNeighborX="-300000" custLinFactNeighborY="12050"/>
      <dgm:spPr>
        <a:solidFill>
          <a:srgbClr val="706F6F"/>
        </a:solidFill>
      </dgm:spPr>
    </dgm:pt>
    <dgm:pt modelId="{98245379-D1EE-4CE0-802C-2F8A6B7541CA}" type="pres">
      <dgm:prSet presAssocID="{72F5F04F-1211-4C05-A56A-CF800AC4C085}" presName="Divider" presStyleLbl="parChTrans1D1" presStyleIdx="0" presStyleCnt="1"/>
      <dgm:spPr/>
    </dgm:pt>
  </dgm:ptLst>
  <dgm:cxnLst>
    <dgm:cxn modelId="{3765FA00-E7B2-4A0B-A871-AD24536F6E84}" srcId="{03E33245-ADCF-4E2E-B086-4C7D14920AF8}" destId="{B0FE7E16-3CBB-431C-89B3-E7EE8F9EC21C}" srcOrd="2" destOrd="0" parTransId="{2E298552-D20E-45B3-AAFD-0BF260A1E50B}" sibTransId="{7B642148-9596-419D-851F-8403C43BB550}"/>
    <dgm:cxn modelId="{0B6A600A-8CDF-41E8-8BC3-16F2AAB165D2}" type="presOf" srcId="{40A36FFB-5ACA-47F6-8868-95D68BD8A8B1}" destId="{909922D5-0443-49DD-8C2A-E02A9811EA56}" srcOrd="0" destOrd="2" presId="urn:microsoft.com/office/officeart/2009/3/layout/PlusandMinus"/>
    <dgm:cxn modelId="{7FC9F62F-4DC2-4A74-9E23-E54AD7E1EA77}" srcId="{CF7F18F2-1032-431F-9C5E-689F24E50F7F}" destId="{40A36FFB-5ACA-47F6-8868-95D68BD8A8B1}" srcOrd="1" destOrd="0" parTransId="{4D246496-AE56-4792-B877-6AB8C036B95D}" sibTransId="{2E984EDC-3C97-487E-8EAE-31A1AA6855B0}"/>
    <dgm:cxn modelId="{5E14425B-A616-46F8-BEED-CF3FDFA7DA8B}" srcId="{72F5F04F-1211-4C05-A56A-CF800AC4C085}" destId="{03E33245-ADCF-4E2E-B086-4C7D14920AF8}" srcOrd="0" destOrd="0" parTransId="{1ECD712B-9C12-49A7-8517-19BC1D6A3914}" sibTransId="{232074F1-F68A-49EF-BF89-3CB317285CE9}"/>
    <dgm:cxn modelId="{4FBF7C68-A008-4B9A-8701-9538B8D48EF1}" type="presOf" srcId="{B0FE7E16-3CBB-431C-89B3-E7EE8F9EC21C}" destId="{5604B2F0-BC6E-4FE3-8881-393E18AB5C6C}" srcOrd="0" destOrd="3" presId="urn:microsoft.com/office/officeart/2009/3/layout/PlusandMinus"/>
    <dgm:cxn modelId="{9765C06D-6F57-4635-BF8B-58BB54293E8B}" srcId="{72F5F04F-1211-4C05-A56A-CF800AC4C085}" destId="{CF7F18F2-1032-431F-9C5E-689F24E50F7F}" srcOrd="1" destOrd="0" parTransId="{7D37F911-E895-41C6-B570-DD7EE29A8F15}" sibTransId="{C809FC1E-12DB-4411-A97E-0AABD7D7CF71}"/>
    <dgm:cxn modelId="{2A627174-A680-4074-A071-A7C0918797D1}" srcId="{03E33245-ADCF-4E2E-B086-4C7D14920AF8}" destId="{81615B40-527C-4D77-8519-5A7B0B7AA1D2}" srcOrd="0" destOrd="0" parTransId="{A4279680-E4D3-4D30-AA5D-D45E5A5DDEE1}" sibTransId="{26F2A3F8-5340-40A2-A5EC-DA244EEF03F6}"/>
    <dgm:cxn modelId="{917D5780-49D8-4F3E-9457-AEBF714446AA}" type="presOf" srcId="{D8D30415-AF37-4939-9792-7E1BD19AFEB4}" destId="{5604B2F0-BC6E-4FE3-8881-393E18AB5C6C}" srcOrd="0" destOrd="2" presId="urn:microsoft.com/office/officeart/2009/3/layout/PlusandMinus"/>
    <dgm:cxn modelId="{49863483-31B4-4A39-8561-38EFD5EBE832}" type="presOf" srcId="{81615B40-527C-4D77-8519-5A7B0B7AA1D2}" destId="{5604B2F0-BC6E-4FE3-8881-393E18AB5C6C}" srcOrd="0" destOrd="1" presId="urn:microsoft.com/office/officeart/2009/3/layout/PlusandMinus"/>
    <dgm:cxn modelId="{36623294-6CD3-43D1-A6C4-833E77D39A1A}" type="presOf" srcId="{EE5FD4F2-587C-4AF8-9E36-E7DCE8E22D99}" destId="{909922D5-0443-49DD-8C2A-E02A9811EA56}" srcOrd="0" destOrd="1" presId="urn:microsoft.com/office/officeart/2009/3/layout/PlusandMinus"/>
    <dgm:cxn modelId="{ACA35CCB-DDE4-4180-9ABF-BEEA5A06C070}" srcId="{03E33245-ADCF-4E2E-B086-4C7D14920AF8}" destId="{D8D30415-AF37-4939-9792-7E1BD19AFEB4}" srcOrd="1" destOrd="0" parTransId="{B20F5EAB-7C92-492F-89BF-EA12B41E8813}" sibTransId="{C866E3CD-B75C-49DA-BE3E-9C4DDFF3006D}"/>
    <dgm:cxn modelId="{226E6AD2-C7FA-461A-97A5-AB0B6A528222}" type="presOf" srcId="{72F5F04F-1211-4C05-A56A-CF800AC4C085}" destId="{B6BE2D06-921B-4543-B83F-E8249546C0D3}" srcOrd="0" destOrd="0" presId="urn:microsoft.com/office/officeart/2009/3/layout/PlusandMinus"/>
    <dgm:cxn modelId="{96F365E0-2BE0-4C6D-B6AC-C57ADFED3A42}" type="presOf" srcId="{CF7F18F2-1032-431F-9C5E-689F24E50F7F}" destId="{909922D5-0443-49DD-8C2A-E02A9811EA56}" srcOrd="0" destOrd="0" presId="urn:microsoft.com/office/officeart/2009/3/layout/PlusandMinus"/>
    <dgm:cxn modelId="{D5C4F7E0-D78B-429C-AA5A-C1766B12083D}" srcId="{CF7F18F2-1032-431F-9C5E-689F24E50F7F}" destId="{EE5FD4F2-587C-4AF8-9E36-E7DCE8E22D99}" srcOrd="0" destOrd="0" parTransId="{542C320E-188E-4361-9E60-F509D6ACF96B}" sibTransId="{23F4596D-3ECA-464B-BF11-8996CF363966}"/>
    <dgm:cxn modelId="{85975DEA-95AB-4145-A946-84B126E144DE}" type="presOf" srcId="{03E33245-ADCF-4E2E-B086-4C7D14920AF8}" destId="{5604B2F0-BC6E-4FE3-8881-393E18AB5C6C}" srcOrd="0" destOrd="0" presId="urn:microsoft.com/office/officeart/2009/3/layout/PlusandMinus"/>
    <dgm:cxn modelId="{C0BDD3C9-3554-4EF3-BF81-DA5D4E373021}" type="presParOf" srcId="{B6BE2D06-921B-4543-B83F-E8249546C0D3}" destId="{EB1CA7BF-4657-4EAD-BF89-82DE5B1803FD}" srcOrd="0" destOrd="0" presId="urn:microsoft.com/office/officeart/2009/3/layout/PlusandMinus"/>
    <dgm:cxn modelId="{797D395A-AA26-4EFB-8C09-1D27D4B9EE67}" type="presParOf" srcId="{B6BE2D06-921B-4543-B83F-E8249546C0D3}" destId="{5604B2F0-BC6E-4FE3-8881-393E18AB5C6C}" srcOrd="1" destOrd="0" presId="urn:microsoft.com/office/officeart/2009/3/layout/PlusandMinus"/>
    <dgm:cxn modelId="{91A02A2E-AE8C-4124-9EF8-643A24A5B36B}" type="presParOf" srcId="{B6BE2D06-921B-4543-B83F-E8249546C0D3}" destId="{909922D5-0443-49DD-8C2A-E02A9811EA56}" srcOrd="2" destOrd="0" presId="urn:microsoft.com/office/officeart/2009/3/layout/PlusandMinus"/>
    <dgm:cxn modelId="{92082520-5F8B-43D0-B4FC-3CB002429822}" type="presParOf" srcId="{B6BE2D06-921B-4543-B83F-E8249546C0D3}" destId="{8C8B208F-D6CA-483E-8DC4-DE3E853CB51C}" srcOrd="3" destOrd="0" presId="urn:microsoft.com/office/officeart/2009/3/layout/PlusandMinus"/>
    <dgm:cxn modelId="{3C009F16-9F40-42C8-B7C5-928FD04C5DF0}" type="presParOf" srcId="{B6BE2D06-921B-4543-B83F-E8249546C0D3}" destId="{2159C3C6-A7DF-4D4D-80D5-BC7AA3E60E7A}" srcOrd="4" destOrd="0" presId="urn:microsoft.com/office/officeart/2009/3/layout/PlusandMinus"/>
    <dgm:cxn modelId="{FD2D7E16-39CC-4B8F-A261-ED023451FCA3}" type="presParOf" srcId="{B6BE2D06-921B-4543-B83F-E8249546C0D3}" destId="{98245379-D1EE-4CE0-802C-2F8A6B7541CA}"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CA7BF-4657-4EAD-BF89-82DE5B1803FD}">
      <dsp:nvSpPr>
        <dsp:cNvPr id="0" name=""/>
        <dsp:cNvSpPr/>
      </dsp:nvSpPr>
      <dsp:spPr>
        <a:xfrm>
          <a:off x="2329884" y="787640"/>
          <a:ext cx="7263895" cy="3753937"/>
        </a:xfrm>
        <a:prstGeom prst="rect">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5604B2F0-BC6E-4FE3-8881-393E18AB5C6C}">
      <dsp:nvSpPr>
        <dsp:cNvPr id="0" name=""/>
        <dsp:cNvSpPr/>
      </dsp:nvSpPr>
      <dsp:spPr>
        <a:xfrm>
          <a:off x="2546966" y="1226667"/>
          <a:ext cx="3373119" cy="321144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n-US" sz="2400" b="1" kern="1200" dirty="0"/>
            <a:t>Difficulties</a:t>
          </a:r>
        </a:p>
        <a:p>
          <a:pPr marL="171450" lvl="1" indent="-171450" algn="l" defTabSz="844550">
            <a:lnSpc>
              <a:spcPct val="90000"/>
            </a:lnSpc>
            <a:spcBef>
              <a:spcPct val="0"/>
            </a:spcBef>
            <a:spcAft>
              <a:spcPct val="15000"/>
            </a:spcAft>
            <a:buChar char="•"/>
          </a:pPr>
          <a:r>
            <a:rPr lang="en-US" sz="1900" kern="1200" dirty="0"/>
            <a:t>New tool, new environment, it’s rather difficult to get familiar</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Lack of experienced about Physical verification</a:t>
          </a:r>
        </a:p>
      </dsp:txBody>
      <dsp:txXfrm>
        <a:off x="2546966" y="1226667"/>
        <a:ext cx="3373119" cy="3211447"/>
      </dsp:txXfrm>
    </dsp:sp>
    <dsp:sp modelId="{909922D5-0443-49DD-8C2A-E02A9811EA56}">
      <dsp:nvSpPr>
        <dsp:cNvPr id="0" name=""/>
        <dsp:cNvSpPr/>
      </dsp:nvSpPr>
      <dsp:spPr>
        <a:xfrm>
          <a:off x="5995229" y="1226667"/>
          <a:ext cx="3373119" cy="321144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n-US" sz="2400" b="1" kern="1200" dirty="0"/>
            <a:t>Countermeasures</a:t>
          </a:r>
        </a:p>
        <a:p>
          <a:pPr marL="171450" lvl="1" indent="-171450" algn="l" defTabSz="844550">
            <a:lnSpc>
              <a:spcPct val="90000"/>
            </a:lnSpc>
            <a:spcBef>
              <a:spcPct val="0"/>
            </a:spcBef>
            <a:spcAft>
              <a:spcPct val="15000"/>
            </a:spcAft>
            <a:buChar char="•"/>
          </a:pPr>
          <a:r>
            <a:rPr lang="en-US" sz="1900" kern="1200" dirty="0"/>
            <a:t>Trial previous design to understand tool’s behaviors </a:t>
          </a:r>
        </a:p>
        <a:p>
          <a:pPr marL="171450" lvl="1" indent="-171450" algn="l" defTabSz="844550">
            <a:lnSpc>
              <a:spcPct val="90000"/>
            </a:lnSpc>
            <a:spcBef>
              <a:spcPct val="0"/>
            </a:spcBef>
            <a:spcAft>
              <a:spcPct val="15000"/>
            </a:spcAft>
            <a:buChar char="•"/>
          </a:pPr>
          <a:r>
            <a:rPr lang="en-US" sz="1900" kern="1200" dirty="0"/>
            <a:t>Investigate the document, discuss with mentor to receive the guidance.  </a:t>
          </a:r>
          <a:br>
            <a:rPr lang="en-US" sz="1900" kern="1200" dirty="0"/>
          </a:br>
          <a:r>
            <a:rPr lang="en-US" sz="1900" kern="1200" dirty="0"/>
            <a:t>Trial legacy data to understand physical verification </a:t>
          </a:r>
        </a:p>
      </dsp:txBody>
      <dsp:txXfrm>
        <a:off x="5995229" y="1226667"/>
        <a:ext cx="3373119" cy="3211447"/>
      </dsp:txXfrm>
    </dsp:sp>
    <dsp:sp modelId="{8C8B208F-D6CA-483E-8DC4-DE3E853CB51C}">
      <dsp:nvSpPr>
        <dsp:cNvPr id="0" name=""/>
        <dsp:cNvSpPr/>
      </dsp:nvSpPr>
      <dsp:spPr>
        <a:xfrm>
          <a:off x="8880244" y="68600"/>
          <a:ext cx="1419381" cy="1419381"/>
        </a:xfrm>
        <a:prstGeom prst="plus">
          <a:avLst>
            <a:gd name="adj" fmla="val 32810"/>
          </a:avLst>
        </a:prstGeom>
        <a:solidFill>
          <a:srgbClr val="00B050"/>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159C3C6-A7DF-4D4D-80D5-BC7AA3E60E7A}">
      <dsp:nvSpPr>
        <dsp:cNvPr id="0" name=""/>
        <dsp:cNvSpPr/>
      </dsp:nvSpPr>
      <dsp:spPr>
        <a:xfrm>
          <a:off x="1717433" y="602003"/>
          <a:ext cx="1335888" cy="457797"/>
        </a:xfrm>
        <a:prstGeom prst="rect">
          <a:avLst/>
        </a:prstGeom>
        <a:solidFill>
          <a:srgbClr val="706F6F"/>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8245379-D1EE-4CE0-802C-2F8A6B7541CA}">
      <dsp:nvSpPr>
        <dsp:cNvPr id="0" name=""/>
        <dsp:cNvSpPr/>
      </dsp:nvSpPr>
      <dsp:spPr>
        <a:xfrm>
          <a:off x="5961832" y="1233534"/>
          <a:ext cx="834" cy="3067241"/>
        </a:xfrm>
        <a:prstGeom prst="line">
          <a:avLst/>
        </a:pr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12/10/2021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2099672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54918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429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6262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27555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514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89862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33818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99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05874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28545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028290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6671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39626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97170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518005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27287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32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254272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613766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889331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163649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23351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24376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153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85725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217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7277605" y="3163229"/>
            <a:ext cx="4711200" cy="3491500"/>
          </a:xfrm>
          <a:prstGeom prst="rect">
            <a:avLst/>
          </a:prstGeom>
          <a:noFill/>
          <a:ln>
            <a:noFill/>
          </a:ln>
        </p:spPr>
      </p:pic>
      <p:sp>
        <p:nvSpPr>
          <p:cNvPr id="35" name="Google Shape;35;p7"/>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609600"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7" name="Google Shape;37;p7"/>
          <p:cNvSpPr txBox="1">
            <a:spLocks noGrp="1"/>
          </p:cNvSpPr>
          <p:nvPr>
            <p:ph type="body" idx="2"/>
          </p:nvPr>
        </p:nvSpPr>
        <p:spPr>
          <a:xfrm>
            <a:off x="3991904"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8" name="Google Shape;38;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5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1171985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56843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78590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572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675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35566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643826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902670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059461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107462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153809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198752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64603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547745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7402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4771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447070868"/>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764101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252555666"/>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08369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971578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5835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44213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945647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799906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738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image" Target="../media/image1.png"/><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52"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817" r:id="rId27"/>
    <p:sldLayoutId id="2147483818" r:id="rId28"/>
    <p:sldLayoutId id="2147483819" r:id="rId29"/>
    <p:sldLayoutId id="2147483820" r:id="rId30"/>
    <p:sldLayoutId id="2147483821" r:id="rId31"/>
    <p:sldLayoutId id="2147483822" r:id="rId32"/>
    <p:sldLayoutId id="2147483823" r:id="rId33"/>
    <p:sldLayoutId id="2147483824" r:id="rId34"/>
    <p:sldLayoutId id="2147483825" r:id="rId35"/>
    <p:sldLayoutId id="2147483844" r:id="rId36"/>
    <p:sldLayoutId id="2147483845" r:id="rId37"/>
    <p:sldLayoutId id="2147483846" r:id="rId38"/>
    <p:sldLayoutId id="2147483847" r:id="rId39"/>
    <p:sldLayoutId id="2147483848" r:id="rId40"/>
    <p:sldLayoutId id="2147483849" r:id="rId41"/>
    <p:sldLayoutId id="2147483850" r:id="rId42"/>
    <p:sldLayoutId id="2147483851" r:id="rId43"/>
    <p:sldLayoutId id="2147483852" r:id="rId44"/>
    <p:sldLayoutId id="2147483853" r:id="rId45"/>
    <p:sldLayoutId id="2147483896" r:id="rId46"/>
    <p:sldLayoutId id="2147483897" r:id="rId47"/>
    <p:sldLayoutId id="2147483898" r:id="rId48"/>
    <p:sldLayoutId id="2147483900" r:id="rId49"/>
    <p:sldLayoutId id="2147483901" r:id="rId50"/>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l"/>
            <a:r>
              <a:rPr lang="de-DE"/>
              <a:t>Page </a:t>
            </a:r>
            <a:fld id="{3FD030EF-7044-4946-962A-5D7D09BD1B34}" type="slidenum">
              <a:rPr lang="de-DE" smtClean="0"/>
              <a:pPr algn="l"/>
              <a:t>‹#›</a:t>
            </a:fld>
            <a:endParaRPr lang="de-DE" dirty="0"/>
          </a:p>
        </p:txBody>
      </p:sp>
      <p:pic>
        <p:nvPicPr>
          <p:cNvPr id="36" name="図 8" descr="RENESAS+Tagline.png">
            <a:extLst>
              <a:ext uri="{FF2B5EF4-FFF2-40B4-BE49-F238E27FC236}">
                <a16:creationId xmlns:a16="http://schemas.microsoft.com/office/drawing/2014/main" id="{92C42C3E-F181-49F9-81FB-E83436D66203}"/>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37" name="Rechteck 9">
            <a:extLst>
              <a:ext uri="{FF2B5EF4-FFF2-40B4-BE49-F238E27FC236}">
                <a16:creationId xmlns:a16="http://schemas.microsoft.com/office/drawing/2014/main" id="{687BF836-F53C-4F55-9EAC-7D4509829139}"/>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688369330"/>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4" userDrawn="1">
          <p15:clr>
            <a:srgbClr val="F26B43"/>
          </p15:clr>
        </p15:guide>
        <p15:guide id="2" orient="horz" pos="890" userDrawn="1">
          <p15:clr>
            <a:srgbClr val="F26B43"/>
          </p15:clr>
        </p15:guide>
        <p15:guide id="3" orient="horz" pos="618" userDrawn="1">
          <p15:clr>
            <a:srgbClr val="F26B43"/>
          </p15:clr>
        </p15:guide>
        <p15:guide id="4" orient="horz" pos="346" userDrawn="1">
          <p15:clr>
            <a:srgbClr val="F26B43"/>
          </p15:clr>
        </p15:guide>
        <p15:guide id="5" orient="horz" pos="4201" userDrawn="1">
          <p15:clr>
            <a:srgbClr val="F26B43"/>
          </p15:clr>
        </p15:guide>
        <p15:guide id="6" orient="horz" pos="709" userDrawn="1">
          <p15:clr>
            <a:srgbClr val="F26B43"/>
          </p15:clr>
        </p15:guide>
        <p15:guide id="7" orient="horz" pos="3984" userDrawn="1">
          <p15:clr>
            <a:srgbClr val="F26B43"/>
          </p15:clr>
        </p15:guide>
        <p15:guide id="8"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9.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vi-VN" altLang="ja-JP" dirty="0"/>
              <a:t>32G mentor-mentee</a:t>
            </a:r>
            <a:endParaRPr kumimoji="1" lang="en-US" altLang="ja-JP" cap="all" dirty="0"/>
          </a:p>
          <a:p>
            <a:pPr lvl="1"/>
            <a:r>
              <a:rPr kumimoji="1" lang="vi-VN" altLang="ja-JP" cap="all" dirty="0"/>
              <a:t>First year M&amp;M review</a:t>
            </a:r>
            <a:endParaRPr kumimoji="1" lang="en-US" altLang="ja-JP" sz="2000" cap="all" dirty="0"/>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348401"/>
          </a:xfrm>
        </p:spPr>
        <p:txBody>
          <a:bodyPr/>
          <a:lstStyle/>
          <a:p>
            <a:r>
              <a:rPr lang="vi-VN" dirty="0"/>
              <a:t>Nov, 27 - 2021</a:t>
            </a:r>
            <a:endParaRPr lang="en-US" dirty="0"/>
          </a:p>
          <a:p>
            <a:r>
              <a:rPr lang="vi-VN" dirty="0"/>
              <a:t>Khang tran</a:t>
            </a:r>
            <a:endParaRPr lang="en-US" dirty="0"/>
          </a:p>
          <a:p>
            <a:r>
              <a:rPr lang="vi-VN" dirty="0"/>
              <a:t>Backend 23 group</a:t>
            </a:r>
            <a:endParaRPr lang="en-US" dirty="0"/>
          </a:p>
          <a:p>
            <a:r>
              <a:rPr lang="en-US" dirty="0"/>
              <a:t>Renesas Electronics Corporation</a:t>
            </a:r>
          </a:p>
        </p:txBody>
      </p:sp>
    </p:spTree>
    <p:extLst>
      <p:ext uri="{BB962C8B-B14F-4D97-AF65-F5344CB8AC3E}">
        <p14:creationId xmlns:p14="http://schemas.microsoft.com/office/powerpoint/2010/main" val="2329584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en-US" sz="2000" dirty="0"/>
              <a:t>3.1Target: Technical skills</a:t>
            </a:r>
            <a:endParaRPr lang="en-US" sz="2000" dirty="0"/>
          </a:p>
        </p:txBody>
      </p:sp>
      <p:graphicFrame>
        <p:nvGraphicFramePr>
          <p:cNvPr id="5" name="Content Placeholder 4">
            <a:extLst>
              <a:ext uri="{FF2B5EF4-FFF2-40B4-BE49-F238E27FC236}">
                <a16:creationId xmlns:a16="http://schemas.microsoft.com/office/drawing/2014/main" id="{E18150A1-0C3E-4C0B-A559-2BF6E76CD650}"/>
              </a:ext>
            </a:extLst>
          </p:cNvPr>
          <p:cNvGraphicFramePr>
            <a:graphicFrameLocks/>
          </p:cNvGraphicFramePr>
          <p:nvPr>
            <p:extLst>
              <p:ext uri="{D42A27DB-BD31-4B8C-83A1-F6EECF244321}">
                <p14:modId xmlns:p14="http://schemas.microsoft.com/office/powerpoint/2010/main" val="3137923119"/>
              </p:ext>
            </p:extLst>
          </p:nvPr>
        </p:nvGraphicFramePr>
        <p:xfrm>
          <a:off x="372894" y="1295400"/>
          <a:ext cx="9969429" cy="2152854"/>
        </p:xfrm>
        <a:graphic>
          <a:graphicData uri="http://schemas.openxmlformats.org/drawingml/2006/table">
            <a:tbl>
              <a:tblPr firstRow="1" bandRow="1">
                <a:tableStyleId>{B301B821-A1FF-4177-AEE7-76D212191A09}</a:tableStyleId>
              </a:tblPr>
              <a:tblGrid>
                <a:gridCol w="1157745">
                  <a:extLst>
                    <a:ext uri="{9D8B030D-6E8A-4147-A177-3AD203B41FA5}">
                      <a16:colId xmlns:a16="http://schemas.microsoft.com/office/drawing/2014/main" val="3647669579"/>
                    </a:ext>
                  </a:extLst>
                </a:gridCol>
                <a:gridCol w="3562726">
                  <a:extLst>
                    <a:ext uri="{9D8B030D-6E8A-4147-A177-3AD203B41FA5}">
                      <a16:colId xmlns:a16="http://schemas.microsoft.com/office/drawing/2014/main" val="20000"/>
                    </a:ext>
                  </a:extLst>
                </a:gridCol>
                <a:gridCol w="2667502">
                  <a:extLst>
                    <a:ext uri="{9D8B030D-6E8A-4147-A177-3AD203B41FA5}">
                      <a16:colId xmlns:a16="http://schemas.microsoft.com/office/drawing/2014/main" val="20001"/>
                    </a:ext>
                  </a:extLst>
                </a:gridCol>
                <a:gridCol w="2581456">
                  <a:extLst>
                    <a:ext uri="{9D8B030D-6E8A-4147-A177-3AD203B41FA5}">
                      <a16:colId xmlns:a16="http://schemas.microsoft.com/office/drawing/2014/main" val="20002"/>
                    </a:ext>
                  </a:extLst>
                </a:gridCol>
              </a:tblGrid>
              <a:tr h="678369">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Skill</a:t>
                      </a:r>
                      <a:r>
                        <a:rPr lang="en-US" sz="1800" baseline="0" dirty="0">
                          <a:latin typeface="Times New Roman" panose="02020603050405020304" pitchFamily="18" charset="0"/>
                          <a:cs typeface="Times New Roman" panose="02020603050405020304" pitchFamily="18" charset="0"/>
                        </a:rPr>
                        <a:t> i</a:t>
                      </a:r>
                      <a:r>
                        <a:rPr lang="en-US" sz="1800" dirty="0">
                          <a:latin typeface="Times New Roman" panose="02020603050405020304" pitchFamily="18" charset="0"/>
                          <a:cs typeface="Times New Roman" panose="02020603050405020304" pitchFamily="18" charset="0"/>
                        </a:rPr>
                        <a:t>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year 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year plan</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a:t>
                      </a:r>
                      <a:r>
                        <a:rPr lang="vi-VN" sz="1800" baseline="0" dirty="0">
                          <a:latin typeface="Times New Roman" panose="02020603050405020304" pitchFamily="18" charset="0"/>
                          <a:cs typeface="Times New Roman" panose="02020603050405020304" pitchFamily="18" charset="0"/>
                        </a:rPr>
                        <a:t>Sep</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2021</a:t>
                      </a:r>
                      <a:r>
                        <a:rPr lang="en-US" sz="1800" baseline="0" dirty="0">
                          <a:latin typeface="Times New Roman" panose="02020603050405020304" pitchFamily="18" charset="0"/>
                          <a:cs typeface="Times New Roman" panose="02020603050405020304" pitchFamily="18" charset="0"/>
                        </a:rPr>
                        <a:t> – </a:t>
                      </a:r>
                      <a:r>
                        <a:rPr lang="vi-VN" sz="1800" baseline="0" dirty="0">
                          <a:latin typeface="Times New Roman" panose="02020603050405020304" pitchFamily="18" charset="0"/>
                          <a:cs typeface="Times New Roman" panose="02020603050405020304" pitchFamily="18" charset="0"/>
                        </a:rPr>
                        <a:t>Jun</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2022</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2965">
                <a:tc>
                  <a:txBody>
                    <a:bodyPr/>
                    <a:lstStyle/>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a:latin typeface="Times New Roman" panose="02020603050405020304" pitchFamily="18" charset="0"/>
                          <a:cs typeface="Times New Roman" panose="02020603050405020304" pitchFamily="18" charset="0"/>
                        </a:rPr>
                        <a:t>PG design and verification.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b="0" baseline="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Analog </a:t>
                      </a:r>
                      <a:r>
                        <a:rPr lang="en-US" sz="1800" b="0" baseline="0" dirty="0" err="1">
                          <a:solidFill>
                            <a:schemeClr val="tx1"/>
                          </a:solidFill>
                          <a:latin typeface="Times New Roman" panose="02020603050405020304" pitchFamily="18" charset="0"/>
                          <a:cs typeface="Times New Roman" panose="02020603050405020304" pitchFamily="18" charset="0"/>
                        </a:rPr>
                        <a:t>impl</a:t>
                      </a:r>
                      <a:r>
                        <a:rPr lang="vi-VN" sz="1800" b="0" baseline="0" dirty="0">
                          <a:solidFill>
                            <a:schemeClr val="tx1"/>
                          </a:solidFill>
                          <a:latin typeface="Times New Roman" panose="02020603050405020304" pitchFamily="18" charset="0"/>
                          <a:cs typeface="Times New Roman" panose="02020603050405020304" pitchFamily="18" charset="0"/>
                        </a:rPr>
                        <a:t>ementation</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1800" dirty="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Physical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796845"/>
                  </a:ext>
                </a:extLst>
              </a:tr>
            </a:tbl>
          </a:graphicData>
        </a:graphic>
      </p:graphicFrame>
      <p:sp>
        <p:nvSpPr>
          <p:cNvPr id="6" name="Text Placeholder 4">
            <a:extLst>
              <a:ext uri="{FF2B5EF4-FFF2-40B4-BE49-F238E27FC236}">
                <a16:creationId xmlns:a16="http://schemas.microsoft.com/office/drawing/2014/main" id="{7B39109E-2E52-4846-B6A8-B2C8D6DD90FC}"/>
              </a:ext>
            </a:extLst>
          </p:cNvPr>
          <p:cNvSpPr txBox="1">
            <a:spLocks/>
          </p:cNvSpPr>
          <p:nvPr/>
        </p:nvSpPr>
        <p:spPr>
          <a:xfrm>
            <a:off x="438816" y="3458183"/>
            <a:ext cx="8229600" cy="1777174"/>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2000" b="1" i="1" u="sng" dirty="0"/>
              <a:t>Target</a:t>
            </a:r>
            <a:r>
              <a:rPr lang="en-US" sz="1600" dirty="0"/>
              <a:t>: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3 for with target as define in advance.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Deal with task </a:t>
            </a:r>
            <a:r>
              <a:rPr lang="vi-VN" sz="1800" dirty="0">
                <a:latin typeface="Times New Roman" panose="02020603050405020304" pitchFamily="18" charset="0"/>
                <a:cs typeface="Times New Roman" panose="02020603050405020304" pitchFamily="18" charset="0"/>
              </a:rPr>
              <a:t>with supporting as less as possible from Mentor.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Can instruct younger engineer in my responsible</a:t>
            </a:r>
            <a:r>
              <a:rPr lang="vi-VN" sz="1800" dirty="0">
                <a:latin typeface="Times New Roman" panose="02020603050405020304" pitchFamily="18" charset="0"/>
                <a:cs typeface="Times New Roman" panose="02020603050405020304" pitchFamily="18" charset="0"/>
              </a:rPr>
              <a:t> segment.</a:t>
            </a:r>
            <a:endParaRPr lang="en-US" sz="1800" dirty="0">
              <a:latin typeface="The Serif Hand Light" panose="020B0604020202020204" pitchFamily="66" charset="0"/>
            </a:endParaRPr>
          </a:p>
          <a:p>
            <a:pPr>
              <a:buFont typeface="Wingdings" panose="05000000000000000000" pitchFamily="2" charset="2"/>
              <a:buChar char="Ø"/>
            </a:pPr>
            <a:endParaRPr lang="en-US" sz="1400" dirty="0"/>
          </a:p>
        </p:txBody>
      </p:sp>
    </p:spTree>
    <p:extLst>
      <p:ext uri="{BB962C8B-B14F-4D97-AF65-F5344CB8AC3E}">
        <p14:creationId xmlns:p14="http://schemas.microsoft.com/office/powerpoint/2010/main" val="3379492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vi-VN" sz="2000" dirty="0"/>
              <a:t>3.2 </a:t>
            </a:r>
            <a:r>
              <a:rPr kumimoji="1" lang="en-US" sz="2000" dirty="0"/>
              <a:t>Target: </a:t>
            </a:r>
            <a:r>
              <a:rPr kumimoji="1" lang="vi-VN" sz="2000" dirty="0"/>
              <a:t>Soft</a:t>
            </a:r>
            <a:r>
              <a:rPr kumimoji="1" lang="en-US" sz="2000" dirty="0"/>
              <a:t> skills</a:t>
            </a:r>
            <a:endParaRPr lang="en-US" sz="2000" dirty="0"/>
          </a:p>
        </p:txBody>
      </p:sp>
      <p:graphicFrame>
        <p:nvGraphicFramePr>
          <p:cNvPr id="7" name="Table 6">
            <a:extLst>
              <a:ext uri="{FF2B5EF4-FFF2-40B4-BE49-F238E27FC236}">
                <a16:creationId xmlns:a16="http://schemas.microsoft.com/office/drawing/2014/main" id="{D7B7E31C-D001-4542-ADEF-6BE83A909D51}"/>
              </a:ext>
            </a:extLst>
          </p:cNvPr>
          <p:cNvGraphicFramePr>
            <a:graphicFrameLocks noGrp="1"/>
          </p:cNvGraphicFramePr>
          <p:nvPr>
            <p:extLst>
              <p:ext uri="{D42A27DB-BD31-4B8C-83A1-F6EECF244321}">
                <p14:modId xmlns:p14="http://schemas.microsoft.com/office/powerpoint/2010/main" val="1415497746"/>
              </p:ext>
            </p:extLst>
          </p:nvPr>
        </p:nvGraphicFramePr>
        <p:xfrm>
          <a:off x="609600" y="1371600"/>
          <a:ext cx="10744200" cy="3276600"/>
        </p:xfrm>
        <a:graphic>
          <a:graphicData uri="http://schemas.openxmlformats.org/drawingml/2006/table">
            <a:tbl>
              <a:tblPr firstRow="1" bandRow="1">
                <a:tableStyleId>{00A15C55-8517-42AA-B614-E9B94910E393}</a:tableStyleId>
              </a:tblPr>
              <a:tblGrid>
                <a:gridCol w="4207516">
                  <a:extLst>
                    <a:ext uri="{9D8B030D-6E8A-4147-A177-3AD203B41FA5}">
                      <a16:colId xmlns:a16="http://schemas.microsoft.com/office/drawing/2014/main" val="20000"/>
                    </a:ext>
                  </a:extLst>
                </a:gridCol>
                <a:gridCol w="6536684">
                  <a:extLst>
                    <a:ext uri="{9D8B030D-6E8A-4147-A177-3AD203B41FA5}">
                      <a16:colId xmlns:a16="http://schemas.microsoft.com/office/drawing/2014/main" val="20002"/>
                    </a:ext>
                  </a:extLst>
                </a:gridCol>
              </a:tblGrid>
              <a:tr h="537800">
                <a:tc>
                  <a:txBody>
                    <a:bodyPr/>
                    <a:lstStyle/>
                    <a:p>
                      <a:r>
                        <a:rPr lang="en-US" dirty="0"/>
                        <a:t>Soft skills</a:t>
                      </a:r>
                    </a:p>
                  </a:txBody>
                  <a:tcPr anchor="ctr"/>
                </a:tc>
                <a:tc>
                  <a:txBody>
                    <a:bodyPr/>
                    <a:lstStyle/>
                    <a:p>
                      <a:r>
                        <a:rPr lang="en-US" dirty="0"/>
                        <a:t>Target</a:t>
                      </a:r>
                    </a:p>
                  </a:txBody>
                  <a:tcPr anchor="ctr"/>
                </a:tc>
                <a:extLst>
                  <a:ext uri="{0D108BD9-81ED-4DB2-BD59-A6C34878D82A}">
                    <a16:rowId xmlns:a16="http://schemas.microsoft.com/office/drawing/2014/main" val="10000"/>
                  </a:ext>
                </a:extLst>
              </a:tr>
              <a:tr h="1511062">
                <a:tc>
                  <a:txBody>
                    <a:bodyPr/>
                    <a:lstStyle/>
                    <a:p>
                      <a:r>
                        <a:rPr lang="en-US" dirty="0"/>
                        <a:t>Communication</a:t>
                      </a:r>
                    </a:p>
                  </a:txBody>
                  <a:tcPr anchor="ctr"/>
                </a:tc>
                <a:tc>
                  <a:txBody>
                    <a:bodyPr/>
                    <a:lstStyle/>
                    <a:p>
                      <a:r>
                        <a:rPr lang="vi-VN" baseline="0" dirty="0"/>
                        <a:t>Can report problem in group and can negotiate with group member.</a:t>
                      </a:r>
                      <a:endParaRPr lang="en-US" dirty="0"/>
                    </a:p>
                  </a:txBody>
                  <a:tcPr anchor="ctr"/>
                </a:tc>
                <a:extLst>
                  <a:ext uri="{0D108BD9-81ED-4DB2-BD59-A6C34878D82A}">
                    <a16:rowId xmlns:a16="http://schemas.microsoft.com/office/drawing/2014/main" val="10001"/>
                  </a:ext>
                </a:extLst>
              </a:tr>
              <a:tr h="1227738">
                <a:tc>
                  <a:txBody>
                    <a:bodyPr/>
                    <a:lstStyle/>
                    <a:p>
                      <a:r>
                        <a:rPr lang="en-US" dirty="0"/>
                        <a:t>Task management</a:t>
                      </a:r>
                    </a:p>
                  </a:txBody>
                  <a:tcPr anchor="ctr"/>
                </a:tc>
                <a:tc>
                  <a:txBody>
                    <a:bodyPr/>
                    <a:lstStyle/>
                    <a:p>
                      <a:r>
                        <a:rPr lang="vi-VN" dirty="0"/>
                        <a:t>Can estimate schedule and make  action to keep schedule</a:t>
                      </a:r>
                      <a:endParaRPr lang="en-US"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41312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vi-VN" dirty="0"/>
              <a:t>4. Difficalties and solutions</a:t>
            </a:r>
            <a:br>
              <a:rPr kumimoji="1" lang="vi-VN" dirty="0"/>
            </a:br>
            <a:endParaRPr lang="en-US" sz="2000" dirty="0"/>
          </a:p>
        </p:txBody>
      </p:sp>
      <p:graphicFrame>
        <p:nvGraphicFramePr>
          <p:cNvPr id="4" name="Diagram 3">
            <a:extLst>
              <a:ext uri="{FF2B5EF4-FFF2-40B4-BE49-F238E27FC236}">
                <a16:creationId xmlns:a16="http://schemas.microsoft.com/office/drawing/2014/main" id="{B5754CCA-2E7E-4BB6-8D12-0DCD790BCD30}"/>
              </a:ext>
            </a:extLst>
          </p:cNvPr>
          <p:cNvGraphicFramePr/>
          <p:nvPr>
            <p:extLst>
              <p:ext uri="{D42A27DB-BD31-4B8C-83A1-F6EECF244321}">
                <p14:modId xmlns:p14="http://schemas.microsoft.com/office/powerpoint/2010/main" val="2073548064"/>
              </p:ext>
            </p:extLst>
          </p:nvPr>
        </p:nvGraphicFramePr>
        <p:xfrm>
          <a:off x="228600" y="1379198"/>
          <a:ext cx="11506200" cy="4577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334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01776F47-4A47-415E-BC97-CA845AD66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31" b="41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5257800" y="457200"/>
            <a:ext cx="2743200" cy="2711511"/>
          </a:xfrm>
        </p:spPr>
        <p:txBody>
          <a:bodyPr vert="horz" lIns="91440" tIns="45720" rIns="91440" bIns="45720" rtlCol="0" anchor="b">
            <a:noAutofit/>
          </a:bodyPr>
          <a:lstStyle/>
          <a:p>
            <a:r>
              <a:rPr lang="en-US" sz="18000" b="1" i="1" cap="all" dirty="0">
                <a:solidFill>
                  <a:srgbClr val="D2E3FF"/>
                </a:solidFill>
              </a:rPr>
              <a:t>5.</a:t>
            </a:r>
            <a:endParaRPr lang="en-US" sz="18000" b="1" i="1" dirty="0">
              <a:solidFill>
                <a:srgbClr val="D2E3FF"/>
              </a:solidFill>
            </a:endParaRPr>
          </a:p>
        </p:txBody>
      </p:sp>
    </p:spTree>
    <p:extLst>
      <p:ext uri="{BB962C8B-B14F-4D97-AF65-F5344CB8AC3E}">
        <p14:creationId xmlns:p14="http://schemas.microsoft.com/office/powerpoint/2010/main" val="30334749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28600"/>
            <a:ext cx="11244575" cy="962861"/>
          </a:xfrm>
        </p:spPr>
        <p:txBody>
          <a:bodyPr>
            <a:normAutofit/>
          </a:bodyPr>
          <a:lstStyle/>
          <a:p>
            <a:r>
              <a:rPr kumimoji="1" lang="vi-VN" dirty="0"/>
              <a:t>6. </a:t>
            </a:r>
            <a:r>
              <a:rPr kumimoji="1" lang="vi-VN" sz="3200" dirty="0"/>
              <a:t>APPENDIX</a:t>
            </a:r>
            <a:br>
              <a:rPr kumimoji="1" lang="vi-VN" sz="3200" dirty="0"/>
            </a:br>
            <a:r>
              <a:rPr kumimoji="1" lang="vi-VN" sz="2000" dirty="0"/>
              <a:t>6.1 Definition of skill level</a:t>
            </a:r>
            <a:endParaRPr kumimoji="1" lang="en-US" sz="2000" dirty="0"/>
          </a:p>
        </p:txBody>
      </p:sp>
      <p:graphicFrame>
        <p:nvGraphicFramePr>
          <p:cNvPr id="4" name="Table 3">
            <a:extLst>
              <a:ext uri="{FF2B5EF4-FFF2-40B4-BE49-F238E27FC236}">
                <a16:creationId xmlns:a16="http://schemas.microsoft.com/office/drawing/2014/main" id="{4B623553-5134-437D-BBC3-AEBE0FEEBA78}"/>
              </a:ext>
            </a:extLst>
          </p:cNvPr>
          <p:cNvGraphicFramePr>
            <a:graphicFrameLocks noGrp="1"/>
          </p:cNvGraphicFramePr>
          <p:nvPr>
            <p:extLst>
              <p:ext uri="{D42A27DB-BD31-4B8C-83A1-F6EECF244321}">
                <p14:modId xmlns:p14="http://schemas.microsoft.com/office/powerpoint/2010/main" val="1215137876"/>
              </p:ext>
            </p:extLst>
          </p:nvPr>
        </p:nvGraphicFramePr>
        <p:xfrm>
          <a:off x="1295399" y="1447800"/>
          <a:ext cx="10330175" cy="4800599"/>
        </p:xfrm>
        <a:graphic>
          <a:graphicData uri="http://schemas.openxmlformats.org/drawingml/2006/table">
            <a:tbl>
              <a:tblPr firstRow="1" bandRow="1">
                <a:tableStyleId>{5C22544A-7EE6-4342-B048-85BDC9FD1C3A}</a:tableStyleId>
              </a:tblPr>
              <a:tblGrid>
                <a:gridCol w="1257324">
                  <a:extLst>
                    <a:ext uri="{9D8B030D-6E8A-4147-A177-3AD203B41FA5}">
                      <a16:colId xmlns:a16="http://schemas.microsoft.com/office/drawing/2014/main" val="20000"/>
                    </a:ext>
                  </a:extLst>
                </a:gridCol>
                <a:gridCol w="3793783">
                  <a:extLst>
                    <a:ext uri="{9D8B030D-6E8A-4147-A177-3AD203B41FA5}">
                      <a16:colId xmlns:a16="http://schemas.microsoft.com/office/drawing/2014/main" val="20001"/>
                    </a:ext>
                  </a:extLst>
                </a:gridCol>
                <a:gridCol w="1151797">
                  <a:extLst>
                    <a:ext uri="{9D8B030D-6E8A-4147-A177-3AD203B41FA5}">
                      <a16:colId xmlns:a16="http://schemas.microsoft.com/office/drawing/2014/main" val="20002"/>
                    </a:ext>
                  </a:extLst>
                </a:gridCol>
                <a:gridCol w="4127271">
                  <a:extLst>
                    <a:ext uri="{9D8B030D-6E8A-4147-A177-3AD203B41FA5}">
                      <a16:colId xmlns:a16="http://schemas.microsoft.com/office/drawing/2014/main" val="20003"/>
                    </a:ext>
                  </a:extLst>
                </a:gridCol>
              </a:tblGrid>
              <a:tr h="860821">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Role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Skill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extLst>
                  <a:ext uri="{0D108BD9-81ED-4DB2-BD59-A6C34878D82A}">
                    <a16:rowId xmlns:a16="http://schemas.microsoft.com/office/drawing/2014/main" val="10000"/>
                  </a:ext>
                </a:extLst>
              </a:tr>
              <a:tr h="603361">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Has no knowledge, no experience</a:t>
                      </a:r>
                    </a:p>
                  </a:txBody>
                  <a:tcPr marL="7739" marR="7739" marT="7738" marB="0" anchor="ctr"/>
                </a:tc>
                <a:extLst>
                  <a:ext uri="{0D108BD9-81ED-4DB2-BD59-A6C34878D82A}">
                    <a16:rowId xmlns:a16="http://schemas.microsoft.com/office/drawing/2014/main" val="10001"/>
                  </a:ext>
                </a:extLst>
              </a:tr>
              <a:tr h="64119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without any help, if it is within certain degree of difficulty.</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extLst>
                  <a:ext uri="{0D108BD9-81ED-4DB2-BD59-A6C34878D82A}">
                    <a16:rowId xmlns:a16="http://schemas.microsoft.com/office/drawing/2014/main" val="10002"/>
                  </a:ext>
                </a:extLst>
              </a:tr>
              <a:tr h="574864">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extLst>
                  <a:ext uri="{0D108BD9-81ED-4DB2-BD59-A6C34878D82A}">
                    <a16:rowId xmlns:a16="http://schemas.microsoft.com/office/drawing/2014/main" val="10003"/>
                  </a:ext>
                </a:extLst>
              </a:tr>
              <a:tr h="829129">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make his/her experiences into knowledge for others, and apply them to improve the job, as well as train juniors.</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analyze and improve/refine the job</a:t>
                      </a:r>
                    </a:p>
                  </a:txBody>
                  <a:tcPr marL="7739" marR="7739" marT="7738" marB="0" anchor="ctr"/>
                </a:tc>
                <a:extLst>
                  <a:ext uri="{0D108BD9-81ED-4DB2-BD59-A6C34878D82A}">
                    <a16:rowId xmlns:a16="http://schemas.microsoft.com/office/drawing/2014/main" val="10004"/>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within the company</a:t>
                      </a:r>
                    </a:p>
                  </a:txBody>
                  <a:tcPr marL="7739" marR="7739" marT="7738" marB="0" anchor="ctr"/>
                </a:tc>
                <a:tc rowSpan="3">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rowSpan="3">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develop new technologies, and can apply advanced method, and can direct technologies including advanced method.</a:t>
                      </a:r>
                    </a:p>
                  </a:txBody>
                  <a:tcPr marL="7739" marR="7739" marT="7738" marB="0" anchor="ctr"/>
                </a:tc>
                <a:extLst>
                  <a:ext uri="{0D108BD9-81ED-4DB2-BD59-A6C34878D82A}">
                    <a16:rowId xmlns:a16="http://schemas.microsoft.com/office/drawing/2014/main" val="10005"/>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6</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be recognized in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7</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76659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cap="all" dirty="0"/>
              <a:t>Agenda</a:t>
            </a:r>
            <a:endParaRPr lang="en-US" dirty="0"/>
          </a:p>
        </p:txBody>
      </p:sp>
      <p:sp>
        <p:nvSpPr>
          <p:cNvPr id="4" name="Inhaltsplatzhalter 3"/>
          <p:cNvSpPr>
            <a:spLocks noGrp="1"/>
          </p:cNvSpPr>
          <p:nvPr>
            <p:ph idx="1"/>
          </p:nvPr>
        </p:nvSpPr>
        <p:spPr>
          <a:xfrm>
            <a:off x="990600" y="1828800"/>
            <a:ext cx="7848600" cy="3549690"/>
          </a:xfrm>
        </p:spPr>
        <p:txBody>
          <a:bodyPr/>
          <a:lstStyle/>
          <a:p>
            <a:pPr marL="342900" indent="-342900">
              <a:buFont typeface="+mj-lt"/>
              <a:buAutoNum type="arabicPeriod"/>
            </a:pPr>
            <a:r>
              <a:rPr lang="en-US" sz="1800" b="1" dirty="0"/>
              <a:t> </a:t>
            </a:r>
            <a:r>
              <a:rPr lang="en-US" sz="1800" b="1" dirty="0">
                <a:latin typeface="Times New Roman" panose="02020603050405020304" pitchFamily="18" charset="0"/>
                <a:cs typeface="Times New Roman" panose="02020603050405020304" pitchFamily="18" charset="0"/>
              </a:rPr>
              <a:t>Introduction	Page 03	</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Achievement and </a:t>
            </a:r>
            <a:r>
              <a:rPr lang="vi-VN" sz="1800" b="1" dirty="0">
                <a:latin typeface="Times New Roman" panose="02020603050405020304" pitchFamily="18" charset="0"/>
                <a:cs typeface="Times New Roman" panose="02020603050405020304" pitchFamily="18" charset="0"/>
              </a:rPr>
              <a:t>detail</a:t>
            </a:r>
            <a:r>
              <a:rPr lang="en-US" sz="1800" b="1" dirty="0">
                <a:latin typeface="Times New Roman" panose="02020603050405020304" pitchFamily="18" charset="0"/>
                <a:cs typeface="Times New Roman" panose="02020603050405020304" pitchFamily="18" charset="0"/>
              </a:rPr>
              <a:t> status	Page 05</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Target in 2</a:t>
            </a:r>
            <a:r>
              <a:rPr lang="en-US" sz="1800" b="1" baseline="30000" dirty="0">
                <a:latin typeface="Times New Roman" panose="02020603050405020304" pitchFamily="18" charset="0"/>
                <a:cs typeface="Times New Roman" panose="02020603050405020304" pitchFamily="18" charset="0"/>
              </a:rPr>
              <a:t>nd</a:t>
            </a:r>
            <a:r>
              <a:rPr lang="en-US" sz="1800" b="1" dirty="0">
                <a:latin typeface="Times New Roman" panose="02020603050405020304" pitchFamily="18" charset="0"/>
                <a:cs typeface="Times New Roman" panose="02020603050405020304" pitchFamily="18" charset="0"/>
              </a:rPr>
              <a:t> year 	Page </a:t>
            </a:r>
            <a:r>
              <a:rPr lang="vi-VN" sz="1800" b="1" dirty="0">
                <a:latin typeface="Times New Roman" panose="02020603050405020304" pitchFamily="18" charset="0"/>
                <a:cs typeface="Times New Roman" panose="02020603050405020304" pitchFamily="18" charset="0"/>
              </a:rPr>
              <a:t>10</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Difficulties and solutions	Page </a:t>
            </a:r>
            <a:r>
              <a:rPr lang="vi-VN" sz="1800" b="1" dirty="0">
                <a:latin typeface="Times New Roman" panose="02020603050405020304" pitchFamily="18" charset="0"/>
                <a:cs typeface="Times New Roman" panose="02020603050405020304" pitchFamily="18" charset="0"/>
              </a:rPr>
              <a:t>12</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Q&amp;A 	Page </a:t>
            </a:r>
            <a:r>
              <a:rPr lang="vi-VN" sz="1800" b="1" dirty="0">
                <a:latin typeface="Times New Roman" panose="02020603050405020304" pitchFamily="18" charset="0"/>
                <a:cs typeface="Times New Roman" panose="02020603050405020304" pitchFamily="18" charset="0"/>
              </a:rPr>
              <a:t>13</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Appendix	Page 14</a:t>
            </a:r>
          </a:p>
        </p:txBody>
      </p:sp>
      <p:sp>
        <p:nvSpPr>
          <p:cNvPr id="5" name="Inhaltsplatzhalter 3">
            <a:extLst>
              <a:ext uri="{FF2B5EF4-FFF2-40B4-BE49-F238E27FC236}">
                <a16:creationId xmlns:a16="http://schemas.microsoft.com/office/drawing/2014/main" id="{A3C8D391-ED46-4E1D-8E0F-430CD4730943}"/>
              </a:ext>
            </a:extLst>
          </p:cNvPr>
          <p:cNvSpPr txBox="1">
            <a:spLocks/>
          </p:cNvSpPr>
          <p:nvPr/>
        </p:nvSpPr>
        <p:spPr>
          <a:xfrm>
            <a:off x="990600" y="1295400"/>
            <a:ext cx="7848600" cy="369332"/>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latin typeface="Times New Roman" panose="02020603050405020304" pitchFamily="18" charset="0"/>
                <a:cs typeface="Times New Roman" panose="02020603050405020304" pitchFamily="18" charset="0"/>
              </a:rPr>
              <a:t>About Content of presentations</a:t>
            </a:r>
            <a:r>
              <a:rPr lang="vi-VN" sz="1800" b="1" dirty="0">
                <a:latin typeface="Times New Roman" panose="02020603050405020304" pitchFamily="18" charset="0"/>
                <a:cs typeface="Times New Roman" panose="02020603050405020304" pitchFamily="18" charset="0"/>
              </a:rPr>
              <a:t>. There </a:t>
            </a:r>
            <a:r>
              <a:rPr lang="en-US" sz="1800" b="1" dirty="0">
                <a:latin typeface="Times New Roman" panose="02020603050405020304" pitchFamily="18" charset="0"/>
                <a:cs typeface="Times New Roman" panose="02020603050405020304" pitchFamily="18" charset="0"/>
              </a:rPr>
              <a:t>are 6 part 	</a:t>
            </a:r>
          </a:p>
        </p:txBody>
      </p:sp>
    </p:spTree>
    <p:extLst>
      <p:ext uri="{BB962C8B-B14F-4D97-AF65-F5344CB8AC3E}">
        <p14:creationId xmlns:p14="http://schemas.microsoft.com/office/powerpoint/2010/main" val="2292503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64187"/>
            <a:ext cx="11244575" cy="720197"/>
          </a:xfrm>
        </p:spPr>
        <p:txBody>
          <a:bodyPr>
            <a:normAutofit fontScale="90000"/>
          </a:bodyPr>
          <a:lstStyle/>
          <a:p>
            <a:r>
              <a:rPr kumimoji="1" lang="vi-VN" dirty="0"/>
              <a:t>1. </a:t>
            </a:r>
            <a:r>
              <a:rPr kumimoji="1" lang="vi-VN" b="1" dirty="0"/>
              <a:t>Introduction</a:t>
            </a:r>
            <a:br>
              <a:rPr kumimoji="1" lang="vi-VN" dirty="0"/>
            </a:br>
            <a:r>
              <a:rPr lang="en-US" sz="2000" dirty="0"/>
              <a:t>1.1   Mentor –mentee</a:t>
            </a:r>
          </a:p>
        </p:txBody>
      </p:sp>
      <p:grpSp>
        <p:nvGrpSpPr>
          <p:cNvPr id="21" name="Group 20">
            <a:extLst>
              <a:ext uri="{FF2B5EF4-FFF2-40B4-BE49-F238E27FC236}">
                <a16:creationId xmlns:a16="http://schemas.microsoft.com/office/drawing/2014/main" id="{620773A7-7309-48A7-86B6-AC7E583B62BC}"/>
              </a:ext>
            </a:extLst>
          </p:cNvPr>
          <p:cNvGrpSpPr/>
          <p:nvPr/>
        </p:nvGrpSpPr>
        <p:grpSpPr>
          <a:xfrm>
            <a:off x="6781800" y="4419600"/>
            <a:ext cx="3962400" cy="1752601"/>
            <a:chOff x="2819400" y="1676399"/>
            <a:chExt cx="3962400" cy="1752601"/>
          </a:xfrm>
        </p:grpSpPr>
        <p:sp>
          <p:nvSpPr>
            <p:cNvPr id="16" name="Rectangle: Rounded Corners 15">
              <a:extLst>
                <a:ext uri="{FF2B5EF4-FFF2-40B4-BE49-F238E27FC236}">
                  <a16:creationId xmlns:a16="http://schemas.microsoft.com/office/drawing/2014/main" id="{ECD6EF03-811A-4DF2-A6A6-549E3669E9B4}"/>
                </a:ext>
              </a:extLst>
            </p:cNvPr>
            <p:cNvSpPr/>
            <p:nvPr/>
          </p:nvSpPr>
          <p:spPr>
            <a:xfrm>
              <a:off x="2843348" y="1676399"/>
              <a:ext cx="3938451" cy="1752601"/>
            </a:xfrm>
            <a:prstGeom prst="roundRect">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anchor="ctr"/>
            <a:lstStyle/>
            <a:p>
              <a:pPr algn="ctr"/>
              <a:endParaRPr lang="en-US"/>
            </a:p>
          </p:txBody>
        </p:sp>
        <p:sp>
          <p:nvSpPr>
            <p:cNvPr id="8" name="TextBox 7">
              <a:extLst>
                <a:ext uri="{FF2B5EF4-FFF2-40B4-BE49-F238E27FC236}">
                  <a16:creationId xmlns:a16="http://schemas.microsoft.com/office/drawing/2014/main" id="{691EB190-0CEC-49DA-AE19-6EF25C8DD566}"/>
                </a:ext>
              </a:extLst>
            </p:cNvPr>
            <p:cNvSpPr txBox="1"/>
            <p:nvPr/>
          </p:nvSpPr>
          <p:spPr>
            <a:xfrm>
              <a:off x="2819400" y="1930513"/>
              <a:ext cx="3962400" cy="1323439"/>
            </a:xfrm>
            <a:prstGeom prst="rect">
              <a:avLst/>
            </a:prstGeom>
            <a:noFill/>
          </p:spPr>
          <p:txBody>
            <a:bodyPr wrap="square">
              <a:spAutoFit/>
            </a:bodyPr>
            <a:lstStyle/>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MENTOR:</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Nguyen Le Minh Hac</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24</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1804</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grpSp>
        <p:nvGrpSpPr>
          <p:cNvPr id="22" name="Group 21">
            <a:extLst>
              <a:ext uri="{FF2B5EF4-FFF2-40B4-BE49-F238E27FC236}">
                <a16:creationId xmlns:a16="http://schemas.microsoft.com/office/drawing/2014/main" id="{9A946BBD-803A-419E-A51D-E51976D29D16}"/>
              </a:ext>
            </a:extLst>
          </p:cNvPr>
          <p:cNvGrpSpPr/>
          <p:nvPr/>
        </p:nvGrpSpPr>
        <p:grpSpPr>
          <a:xfrm>
            <a:off x="533400" y="4419600"/>
            <a:ext cx="3938452" cy="1752601"/>
            <a:chOff x="2843348" y="4041777"/>
            <a:chExt cx="3938452" cy="1752601"/>
          </a:xfrm>
        </p:grpSpPr>
        <p:sp>
          <p:nvSpPr>
            <p:cNvPr id="18" name="Rectangle: Rounded Corners 17">
              <a:extLst>
                <a:ext uri="{FF2B5EF4-FFF2-40B4-BE49-F238E27FC236}">
                  <a16:creationId xmlns:a16="http://schemas.microsoft.com/office/drawing/2014/main" id="{50D132C2-4C61-4F45-A453-DEE28497A146}"/>
                </a:ext>
              </a:extLst>
            </p:cNvPr>
            <p:cNvSpPr/>
            <p:nvPr/>
          </p:nvSpPr>
          <p:spPr>
            <a:xfrm>
              <a:off x="2843348" y="4041777"/>
              <a:ext cx="3938451" cy="1752601"/>
            </a:xfrm>
            <a:prstGeom prst="round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chemeClr val="lt1"/>
                </a:solidFill>
              </a:endParaRPr>
            </a:p>
          </p:txBody>
        </p:sp>
        <p:sp>
          <p:nvSpPr>
            <p:cNvPr id="14" name="TextBox 13">
              <a:extLst>
                <a:ext uri="{FF2B5EF4-FFF2-40B4-BE49-F238E27FC236}">
                  <a16:creationId xmlns:a16="http://schemas.microsoft.com/office/drawing/2014/main" id="{2A10DE1D-D172-47A1-AB26-BF58D88F6D6E}"/>
                </a:ext>
              </a:extLst>
            </p:cNvPr>
            <p:cNvSpPr txBox="1"/>
            <p:nvPr/>
          </p:nvSpPr>
          <p:spPr>
            <a:xfrm>
              <a:off x="2895600" y="4295891"/>
              <a:ext cx="3886200" cy="1323439"/>
            </a:xfrm>
            <a:prstGeom prst="rect">
              <a:avLst/>
            </a:prstGeom>
            <a:noFill/>
          </p:spPr>
          <p:txBody>
            <a:bodyPr wrap="square">
              <a:spAutoFit/>
            </a:bodyPr>
            <a:lstStyle/>
            <a:p>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MENTEE</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Tran Dang Vinh Khang</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32</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2676</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sp>
        <p:nvSpPr>
          <p:cNvPr id="10" name="Inhaltsplatzhalter 3">
            <a:extLst>
              <a:ext uri="{FF2B5EF4-FFF2-40B4-BE49-F238E27FC236}">
                <a16:creationId xmlns:a16="http://schemas.microsoft.com/office/drawing/2014/main" id="{CB0BBA4D-8EAA-4F5B-B8D8-569E4DFA0B2A}"/>
              </a:ext>
            </a:extLst>
          </p:cNvPr>
          <p:cNvSpPr txBox="1">
            <a:spLocks/>
          </p:cNvSpPr>
          <p:nvPr/>
        </p:nvSpPr>
        <p:spPr>
          <a:xfrm>
            <a:off x="990600" y="1295400"/>
            <a:ext cx="7848600" cy="646331"/>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sz="1800" b="1" dirty="0">
                <a:latin typeface="Times New Roman" panose="02020603050405020304" pitchFamily="18" charset="0"/>
                <a:cs typeface="Times New Roman" panose="02020603050405020304" pitchFamily="18" charset="0"/>
              </a:rPr>
              <a:t>firstly! Introduction: My name is Khang from BE23 and my mentor is Nguyen Le Minh Hac Who guide to me during to one year later. </a:t>
            </a:r>
            <a:r>
              <a:rPr lang="en-US"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58932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vi-VN" dirty="0"/>
              <a:t>1. </a:t>
            </a:r>
            <a:r>
              <a:rPr kumimoji="1" lang="vi-VN" b="1" dirty="0"/>
              <a:t>Introduction</a:t>
            </a:r>
            <a:br>
              <a:rPr kumimoji="1" lang="vi-VN" dirty="0"/>
            </a:br>
            <a:r>
              <a:rPr lang="en-US" sz="2000" dirty="0"/>
              <a:t>1.</a:t>
            </a:r>
            <a:r>
              <a:rPr lang="vi-VN" sz="2000" dirty="0"/>
              <a:t>2</a:t>
            </a:r>
            <a:r>
              <a:rPr lang="en-US" sz="2000" dirty="0"/>
              <a:t>   Mentor –mentee SYSTEM</a:t>
            </a:r>
          </a:p>
        </p:txBody>
      </p:sp>
      <p:sp>
        <p:nvSpPr>
          <p:cNvPr id="10" name="Text Placeholder 4">
            <a:extLst>
              <a:ext uri="{FF2B5EF4-FFF2-40B4-BE49-F238E27FC236}">
                <a16:creationId xmlns:a16="http://schemas.microsoft.com/office/drawing/2014/main" id="{C08B829F-2C94-4A60-908C-698CF6602EC5}"/>
              </a:ext>
            </a:extLst>
          </p:cNvPr>
          <p:cNvSpPr txBox="1">
            <a:spLocks/>
          </p:cNvSpPr>
          <p:nvPr/>
        </p:nvSpPr>
        <p:spPr>
          <a:xfrm>
            <a:off x="467999" y="1752599"/>
            <a:ext cx="11571603" cy="2514601"/>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My </a:t>
            </a:r>
            <a:r>
              <a:rPr lang="en-US" sz="1800" b="1" i="1" u="sng" dirty="0">
                <a:latin typeface="Times New Roman" panose="02020603050405020304" pitchFamily="18" charset="0"/>
                <a:cs typeface="Times New Roman" panose="02020603050405020304" pitchFamily="18" charset="0"/>
              </a:rPr>
              <a:t>Purposes</a:t>
            </a:r>
            <a:r>
              <a:rPr lang="vi-VN" sz="1800" dirty="0">
                <a:latin typeface="Times New Roman" panose="02020603050405020304" pitchFamily="18" charset="0"/>
                <a:cs typeface="Times New Roman" panose="02020603050405020304" pitchFamily="18" charset="0"/>
              </a:rPr>
              <a:t> in one year later: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 will Improve the communication between mentee and mentor.</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 Beside that, I</a:t>
            </a:r>
            <a:r>
              <a:rPr lang="en-US" sz="1800" dirty="0">
                <a:latin typeface="Times New Roman" panose="02020603050405020304" pitchFamily="18" charset="0"/>
                <a:cs typeface="Times New Roman" panose="02020603050405020304" pitchFamily="18" charset="0"/>
              </a:rPr>
              <a:t> can catch up the skill level of mentor and other experienced team members.</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increase the productivity instead of supporting from Mentor. (</a:t>
            </a:r>
            <a:r>
              <a:rPr lang="en-US" sz="1800" dirty="0">
                <a:latin typeface="Times New Roman" panose="02020603050405020304" pitchFamily="18" charset="0"/>
                <a:cs typeface="Times New Roman" panose="02020603050405020304" pitchFamily="18" charset="0"/>
              </a:rPr>
              <a:t>Reduce the support time and increase the productivity of mentee.</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Finally, </a:t>
            </a:r>
            <a:r>
              <a:rPr lang="en-US" sz="1800" dirty="0">
                <a:latin typeface="Times New Roman" panose="02020603050405020304" pitchFamily="18" charset="0"/>
                <a:cs typeface="Times New Roman" panose="02020603050405020304" pitchFamily="18" charset="0"/>
              </a:rPr>
              <a:t>Meet the requirement of real projects.</a:t>
            </a:r>
            <a:endParaRPr lang="vi-V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400" dirty="0"/>
          </a:p>
        </p:txBody>
      </p:sp>
      <p:sp>
        <p:nvSpPr>
          <p:cNvPr id="31" name="Text Placeholder 4">
            <a:extLst>
              <a:ext uri="{FF2B5EF4-FFF2-40B4-BE49-F238E27FC236}">
                <a16:creationId xmlns:a16="http://schemas.microsoft.com/office/drawing/2014/main" id="{04041565-BE2E-4C3D-A632-7E24F9FA78A6}"/>
              </a:ext>
            </a:extLst>
          </p:cNvPr>
          <p:cNvSpPr txBox="1">
            <a:spLocks/>
          </p:cNvSpPr>
          <p:nvPr/>
        </p:nvSpPr>
        <p:spPr>
          <a:xfrm>
            <a:off x="762000" y="4258491"/>
            <a:ext cx="10210800"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About Target</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a:t>
            </a:r>
            <a:r>
              <a:rPr lang="en-US" sz="1800" dirty="0">
                <a:latin typeface="Times New Roman" panose="02020603050405020304" pitchFamily="18" charset="0"/>
                <a:cs typeface="Times New Roman" panose="02020603050405020304" pitchFamily="18" charset="0"/>
              </a:rPr>
              <a:t>Improve soft skills such as: communication, documentation, report, mindset,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a:t>
            </a:r>
            <a:r>
              <a:rPr lang="vi-VN" sz="18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for technical skill</a:t>
            </a:r>
            <a:r>
              <a:rPr lang="vi-VN" sz="1800" dirty="0">
                <a:latin typeface="Times New Roman" panose="02020603050405020304" pitchFamily="18" charset="0"/>
                <a:cs typeface="Times New Roman" panose="02020603050405020304" pitchFamily="18" charset="0"/>
              </a:rPr>
              <a:t> after 2 years</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On job training and complete at least 2 year</a:t>
            </a:r>
            <a:r>
              <a:rPr lang="en-US" sz="18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013244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0" end="0"/>
                                            </p:txEl>
                                          </p:spTgt>
                                        </p:tgtEl>
                                        <p:attrNameLst>
                                          <p:attrName>style.visibility</p:attrName>
                                        </p:attrNameLst>
                                      </p:cBhvr>
                                      <p:to>
                                        <p:strVal val="visible"/>
                                      </p:to>
                                    </p:set>
                                    <p:anim calcmode="lin" valueType="num">
                                      <p:cBhvr additive="base">
                                        <p:cTn id="29"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xEl>
                                              <p:pRg st="1" end="1"/>
                                            </p:txEl>
                                          </p:spTgt>
                                        </p:tgtEl>
                                        <p:attrNameLst>
                                          <p:attrName>style.visibility</p:attrName>
                                        </p:attrNameLst>
                                      </p:cBhvr>
                                      <p:to>
                                        <p:strVal val="visible"/>
                                      </p:to>
                                    </p:set>
                                    <p:anim calcmode="lin" valueType="num">
                                      <p:cBhvr additive="base">
                                        <p:cTn id="33"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
                                            <p:txEl>
                                              <p:pRg st="2" end="2"/>
                                            </p:txEl>
                                          </p:spTgt>
                                        </p:tgtEl>
                                        <p:attrNameLst>
                                          <p:attrName>style.visibility</p:attrName>
                                        </p:attrNameLst>
                                      </p:cBhvr>
                                      <p:to>
                                        <p:strVal val="visible"/>
                                      </p:to>
                                    </p:set>
                                    <p:anim calcmode="lin" valueType="num">
                                      <p:cBhvr additive="base">
                                        <p:cTn id="37"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
                                            <p:txEl>
                                              <p:pRg st="3" end="3"/>
                                            </p:txEl>
                                          </p:spTgt>
                                        </p:tgtEl>
                                        <p:attrNameLst>
                                          <p:attrName>style.visibility</p:attrName>
                                        </p:attrNameLst>
                                      </p:cBhvr>
                                      <p:to>
                                        <p:strVal val="visible"/>
                                      </p:to>
                                    </p:set>
                                    <p:anim calcmode="lin" valueType="num">
                                      <p:cBhvr additive="base">
                                        <p:cTn id="41"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7647" y="299248"/>
            <a:ext cx="11244575" cy="720197"/>
          </a:xfrm>
        </p:spPr>
        <p:txBody>
          <a:bodyPr>
            <a:normAutofit fontScale="90000"/>
          </a:bodyPr>
          <a:lstStyle/>
          <a:p>
            <a:r>
              <a:rPr lang="en-US" dirty="0"/>
              <a:t>2</a:t>
            </a:r>
            <a:r>
              <a:rPr kumimoji="1" lang="vi-VN" dirty="0"/>
              <a:t>. </a:t>
            </a:r>
            <a:r>
              <a:rPr kumimoji="1" lang="en-US" b="1" dirty="0"/>
              <a:t>Achievement and </a:t>
            </a:r>
            <a:r>
              <a:rPr kumimoji="1" lang="vi-VN" b="1" dirty="0">
                <a:latin typeface="Century Gothic (Headings)"/>
              </a:rPr>
              <a:t>detail</a:t>
            </a:r>
            <a:r>
              <a:rPr kumimoji="1" lang="en-US" b="1" dirty="0">
                <a:latin typeface="Century Gothic (Headings)"/>
              </a:rPr>
              <a:t> status</a:t>
            </a:r>
            <a:br>
              <a:rPr kumimoji="1" lang="vi-VN" dirty="0"/>
            </a:br>
            <a:r>
              <a:rPr kumimoji="1" lang="en-US" sz="2000" dirty="0"/>
              <a:t>2</a:t>
            </a:r>
            <a:r>
              <a:rPr lang="en-US" sz="2000" dirty="0"/>
              <a:t>.1   Overview: technical skill</a:t>
            </a:r>
            <a:endParaRPr kumimoji="1" lang="en-US" dirty="0"/>
          </a:p>
        </p:txBody>
      </p:sp>
      <p:grpSp>
        <p:nvGrpSpPr>
          <p:cNvPr id="5" name="Group 4">
            <a:extLst>
              <a:ext uri="{FF2B5EF4-FFF2-40B4-BE49-F238E27FC236}">
                <a16:creationId xmlns:a16="http://schemas.microsoft.com/office/drawing/2014/main" id="{16FBC463-1F06-4F73-A60C-020D006E009C}"/>
              </a:ext>
            </a:extLst>
          </p:cNvPr>
          <p:cNvGrpSpPr/>
          <p:nvPr/>
        </p:nvGrpSpPr>
        <p:grpSpPr>
          <a:xfrm>
            <a:off x="431268" y="2819400"/>
            <a:ext cx="10662780" cy="3469895"/>
            <a:chOff x="431268" y="2531733"/>
            <a:chExt cx="10662780" cy="3469895"/>
          </a:xfrm>
        </p:grpSpPr>
        <p:grpSp>
          <p:nvGrpSpPr>
            <p:cNvPr id="35" name="Group 19">
              <a:extLst>
                <a:ext uri="{FF2B5EF4-FFF2-40B4-BE49-F238E27FC236}">
                  <a16:creationId xmlns:a16="http://schemas.microsoft.com/office/drawing/2014/main" id="{1AFB0A3D-336A-47E3-8EDE-EB4E8480D954}"/>
                </a:ext>
              </a:extLst>
            </p:cNvPr>
            <p:cNvGrpSpPr>
              <a:grpSpLocks/>
            </p:cNvGrpSpPr>
            <p:nvPr/>
          </p:nvGrpSpPr>
          <p:grpSpPr bwMode="auto">
            <a:xfrm>
              <a:off x="431268" y="2531733"/>
              <a:ext cx="10662780" cy="3469895"/>
              <a:chOff x="207841" y="3331376"/>
              <a:chExt cx="9637656" cy="2846224"/>
            </a:xfrm>
          </p:grpSpPr>
          <p:cxnSp>
            <p:nvCxnSpPr>
              <p:cNvPr id="75" name="Straight Arrow Connector 74">
                <a:extLst>
                  <a:ext uri="{FF2B5EF4-FFF2-40B4-BE49-F238E27FC236}">
                    <a16:creationId xmlns:a16="http://schemas.microsoft.com/office/drawing/2014/main" id="{E9AD119A-0268-4EF2-8A69-516F636DEB38}"/>
                  </a:ext>
                </a:extLst>
              </p:cNvPr>
              <p:cNvCxnSpPr>
                <a:cxnSpLocks/>
              </p:cNvCxnSpPr>
              <p:nvPr/>
            </p:nvCxnSpPr>
            <p:spPr>
              <a:xfrm>
                <a:off x="4544192" y="3603103"/>
                <a:ext cx="8402" cy="826811"/>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
                <a:extLst>
                  <a:ext uri="{FF2B5EF4-FFF2-40B4-BE49-F238E27FC236}">
                    <a16:creationId xmlns:a16="http://schemas.microsoft.com/office/drawing/2014/main" id="{4F97DF60-E3B6-4DBA-B451-3D9D56DFCE89}"/>
                  </a:ext>
                </a:extLst>
              </p:cNvPr>
              <p:cNvCxnSpPr>
                <a:cxnSpLocks noChangeShapeType="1"/>
              </p:cNvCxnSpPr>
              <p:nvPr/>
            </p:nvCxnSpPr>
            <p:spPr bwMode="auto">
              <a:xfrm flipV="1">
                <a:off x="510927" y="3529422"/>
                <a:ext cx="8851911" cy="793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TextBox 11">
                <a:extLst>
                  <a:ext uri="{FF2B5EF4-FFF2-40B4-BE49-F238E27FC236}">
                    <a16:creationId xmlns:a16="http://schemas.microsoft.com/office/drawing/2014/main" id="{818CFA91-82C8-477C-B66F-14EDDE75376D}"/>
                  </a:ext>
                </a:extLst>
              </p:cNvPr>
              <p:cNvSpPr txBox="1">
                <a:spLocks noChangeArrowheads="1"/>
              </p:cNvSpPr>
              <p:nvPr/>
            </p:nvSpPr>
            <p:spPr bwMode="auto">
              <a:xfrm>
                <a:off x="207841" y="4125528"/>
                <a:ext cx="923926"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2020, Oct</a:t>
                </a:r>
              </a:p>
            </p:txBody>
          </p:sp>
          <p:sp>
            <p:nvSpPr>
              <p:cNvPr id="48" name="TextBox 11">
                <a:extLst>
                  <a:ext uri="{FF2B5EF4-FFF2-40B4-BE49-F238E27FC236}">
                    <a16:creationId xmlns:a16="http://schemas.microsoft.com/office/drawing/2014/main" id="{EB507FE6-32CF-4B33-87B5-D35E25750D3E}"/>
                  </a:ext>
                </a:extLst>
              </p:cNvPr>
              <p:cNvSpPr txBox="1">
                <a:spLocks noChangeArrowheads="1"/>
              </p:cNvSpPr>
              <p:nvPr/>
            </p:nvSpPr>
            <p:spPr bwMode="auto">
              <a:xfrm>
                <a:off x="4176020" y="4142396"/>
                <a:ext cx="923925"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Jun</a:t>
                </a:r>
              </a:p>
            </p:txBody>
          </p:sp>
          <p:sp>
            <p:nvSpPr>
              <p:cNvPr id="59" name="Arrow: Right 58">
                <a:extLst>
                  <a:ext uri="{FF2B5EF4-FFF2-40B4-BE49-F238E27FC236}">
                    <a16:creationId xmlns:a16="http://schemas.microsoft.com/office/drawing/2014/main" id="{D07F154B-95CD-4783-B195-BA8780C29960}"/>
                  </a:ext>
                </a:extLst>
              </p:cNvPr>
              <p:cNvSpPr/>
              <p:nvPr/>
            </p:nvSpPr>
            <p:spPr bwMode="auto">
              <a:xfrm>
                <a:off x="510927" y="3860826"/>
                <a:ext cx="9334570" cy="2316774"/>
              </a:xfrm>
              <a:prstGeom prst="rightArrow">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libri" panose="020F0502020204030204" pitchFamily="34" charset="0"/>
                  <a:cs typeface="Calibri" panose="020F0502020204030204" pitchFamily="34" charset="0"/>
                </a:endParaRPr>
              </a:p>
            </p:txBody>
          </p:sp>
          <p:cxnSp>
            <p:nvCxnSpPr>
              <p:cNvPr id="63" name="Straight Arrow Connector 62">
                <a:extLst>
                  <a:ext uri="{FF2B5EF4-FFF2-40B4-BE49-F238E27FC236}">
                    <a16:creationId xmlns:a16="http://schemas.microsoft.com/office/drawing/2014/main" id="{BFBCDC4B-7125-495D-BD6B-619A82C908F3}"/>
                  </a:ext>
                </a:extLst>
              </p:cNvPr>
              <p:cNvCxnSpPr>
                <a:cxnSpLocks/>
              </p:cNvCxnSpPr>
              <p:nvPr/>
            </p:nvCxnSpPr>
            <p:spPr>
              <a:xfrm>
                <a:off x="592809" y="3584348"/>
                <a:ext cx="10470" cy="851283"/>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9B3DA0-9FEE-46E6-B968-1C1F4C257962}"/>
                  </a:ext>
                </a:extLst>
              </p:cNvPr>
              <p:cNvCxnSpPr>
                <a:cxnSpLocks/>
              </p:cNvCxnSpPr>
              <p:nvPr/>
            </p:nvCxnSpPr>
            <p:spPr>
              <a:xfrm>
                <a:off x="8390644" y="3519271"/>
                <a:ext cx="0" cy="916360"/>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Isosceles Triangle 73">
                <a:extLst>
                  <a:ext uri="{FF2B5EF4-FFF2-40B4-BE49-F238E27FC236}">
                    <a16:creationId xmlns:a16="http://schemas.microsoft.com/office/drawing/2014/main" id="{4C138FD9-F27B-49A2-9F83-ECE2124A9475}"/>
                  </a:ext>
                </a:extLst>
              </p:cNvPr>
              <p:cNvSpPr>
                <a:spLocks noChangeArrowheads="1"/>
              </p:cNvSpPr>
              <p:nvPr/>
            </p:nvSpPr>
            <p:spPr bwMode="auto">
              <a:xfrm rot="10800000">
                <a:off x="515818" y="3519271"/>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a:solidFill>
                    <a:srgbClr val="000000"/>
                  </a:solidFill>
                  <a:latin typeface="Calibri" panose="020F0502020204030204" pitchFamily="34" charset="0"/>
                  <a:cs typeface="Calibri" panose="020F0502020204030204" pitchFamily="34" charset="0"/>
                </a:endParaRPr>
              </a:p>
            </p:txBody>
          </p:sp>
          <p:sp>
            <p:nvSpPr>
              <p:cNvPr id="74" name="Isosceles Triangle 73">
                <a:extLst>
                  <a:ext uri="{FF2B5EF4-FFF2-40B4-BE49-F238E27FC236}">
                    <a16:creationId xmlns:a16="http://schemas.microsoft.com/office/drawing/2014/main" id="{899CE57A-F1F5-4F05-9EDA-15B361F65ED8}"/>
                  </a:ext>
                </a:extLst>
              </p:cNvPr>
              <p:cNvSpPr>
                <a:spLocks noChangeArrowheads="1"/>
              </p:cNvSpPr>
              <p:nvPr/>
            </p:nvSpPr>
            <p:spPr bwMode="auto">
              <a:xfrm rot="10800000">
                <a:off x="4475601" y="3535699"/>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0" name="TextBox 11">
                <a:extLst>
                  <a:ext uri="{FF2B5EF4-FFF2-40B4-BE49-F238E27FC236}">
                    <a16:creationId xmlns:a16="http://schemas.microsoft.com/office/drawing/2014/main" id="{F17B5DD8-767D-4E32-8B19-6488295067E0}"/>
                  </a:ext>
                </a:extLst>
              </p:cNvPr>
              <p:cNvSpPr txBox="1">
                <a:spLocks noChangeArrowheads="1"/>
              </p:cNvSpPr>
              <p:nvPr/>
            </p:nvSpPr>
            <p:spPr bwMode="auto">
              <a:xfrm>
                <a:off x="7990219" y="4167509"/>
                <a:ext cx="92392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Dec</a:t>
                </a:r>
              </a:p>
            </p:txBody>
          </p:sp>
          <p:sp>
            <p:nvSpPr>
              <p:cNvPr id="81" name="Isosceles Triangle 80">
                <a:extLst>
                  <a:ext uri="{FF2B5EF4-FFF2-40B4-BE49-F238E27FC236}">
                    <a16:creationId xmlns:a16="http://schemas.microsoft.com/office/drawing/2014/main" id="{302DE69D-B5D8-4E6D-AEDC-2A2816023344}"/>
                  </a:ext>
                </a:extLst>
              </p:cNvPr>
              <p:cNvSpPr>
                <a:spLocks noChangeArrowheads="1"/>
              </p:cNvSpPr>
              <p:nvPr/>
            </p:nvSpPr>
            <p:spPr bwMode="auto">
              <a:xfrm rot="10800000">
                <a:off x="8298194" y="3535700"/>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3" name="TextBox 11">
                <a:extLst>
                  <a:ext uri="{FF2B5EF4-FFF2-40B4-BE49-F238E27FC236}">
                    <a16:creationId xmlns:a16="http://schemas.microsoft.com/office/drawing/2014/main" id="{487ECC0B-DAD6-4B32-A5C9-11F0DF591C8F}"/>
                  </a:ext>
                </a:extLst>
              </p:cNvPr>
              <p:cNvSpPr txBox="1">
                <a:spLocks noChangeArrowheads="1"/>
              </p:cNvSpPr>
              <p:nvPr/>
            </p:nvSpPr>
            <p:spPr bwMode="auto">
              <a:xfrm>
                <a:off x="3792249" y="3331376"/>
                <a:ext cx="1782094"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chemeClr val="tx2">
                        <a:lumMod val="60000"/>
                        <a:lumOff val="40000"/>
                      </a:schemeClr>
                    </a:solidFill>
                    <a:latin typeface="Calibri" panose="020F0502020204030204" pitchFamily="34" charset="0"/>
                    <a:cs typeface="Calibri" panose="020F0502020204030204" pitchFamily="34" charset="0"/>
                  </a:rPr>
                  <a:t>Focus on MCU product</a:t>
                </a:r>
              </a:p>
            </p:txBody>
          </p:sp>
        </p:grpSp>
        <p:grpSp>
          <p:nvGrpSpPr>
            <p:cNvPr id="4" name="Group 3">
              <a:extLst>
                <a:ext uri="{FF2B5EF4-FFF2-40B4-BE49-F238E27FC236}">
                  <a16:creationId xmlns:a16="http://schemas.microsoft.com/office/drawing/2014/main" id="{00344458-98F1-4F66-B42B-72928879360E}"/>
                </a:ext>
              </a:extLst>
            </p:cNvPr>
            <p:cNvGrpSpPr/>
            <p:nvPr/>
          </p:nvGrpSpPr>
          <p:grpSpPr>
            <a:xfrm>
              <a:off x="849174" y="2895719"/>
              <a:ext cx="9438885" cy="2382158"/>
              <a:chOff x="849174" y="2895719"/>
              <a:chExt cx="9438885" cy="2382158"/>
            </a:xfrm>
          </p:grpSpPr>
          <p:sp>
            <p:nvSpPr>
              <p:cNvPr id="73" name="Arrow: Left-Right 72">
                <a:extLst>
                  <a:ext uri="{FF2B5EF4-FFF2-40B4-BE49-F238E27FC236}">
                    <a16:creationId xmlns:a16="http://schemas.microsoft.com/office/drawing/2014/main" id="{D0CC3CAB-FF8B-4D0E-8CFD-416E6DCCCD6D}"/>
                  </a:ext>
                </a:extLst>
              </p:cNvPr>
              <p:cNvSpPr/>
              <p:nvPr/>
            </p:nvSpPr>
            <p:spPr>
              <a:xfrm>
                <a:off x="960952" y="2895719"/>
                <a:ext cx="4192023" cy="302075"/>
              </a:xfrm>
              <a:prstGeom prst="leftRightArrow">
                <a:avLst>
                  <a:gd name="adj1" fmla="val 100000"/>
                  <a:gd name="adj2" fmla="val 50000"/>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nvGrpSpPr>
              <p:cNvPr id="3" name="Group 2">
                <a:extLst>
                  <a:ext uri="{FF2B5EF4-FFF2-40B4-BE49-F238E27FC236}">
                    <a16:creationId xmlns:a16="http://schemas.microsoft.com/office/drawing/2014/main" id="{D4457610-0206-43D9-8B6C-EEF415D42775}"/>
                  </a:ext>
                </a:extLst>
              </p:cNvPr>
              <p:cNvGrpSpPr/>
              <p:nvPr/>
            </p:nvGrpSpPr>
            <p:grpSpPr>
              <a:xfrm>
                <a:off x="849174" y="3831224"/>
                <a:ext cx="9438885" cy="1446653"/>
                <a:chOff x="1023292" y="2844640"/>
                <a:chExt cx="9438885" cy="1446653"/>
              </a:xfrm>
            </p:grpSpPr>
            <p:sp>
              <p:nvSpPr>
                <p:cNvPr id="78" name="Chevron 24">
                  <a:extLst>
                    <a:ext uri="{FF2B5EF4-FFF2-40B4-BE49-F238E27FC236}">
                      <a16:creationId xmlns:a16="http://schemas.microsoft.com/office/drawing/2014/main" id="{2DF5E9E8-02E5-4638-A9E3-6F98D11B4C8A}"/>
                    </a:ext>
                  </a:extLst>
                </p:cNvPr>
                <p:cNvSpPr/>
                <p:nvPr/>
              </p:nvSpPr>
              <p:spPr>
                <a:xfrm>
                  <a:off x="1023292" y="2844640"/>
                  <a:ext cx="5297357" cy="1425251"/>
                </a:xfrm>
                <a:prstGeom prst="chevron">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 U2A6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 I can Design</a:t>
                  </a:r>
                  <a:r>
                    <a:rPr lang="vi-VN" sz="1100" dirty="0">
                      <a:solidFill>
                        <a:schemeClr val="tx1"/>
                      </a:solidFill>
                      <a:latin typeface="Calibri" panose="020F0502020204030204" pitchFamily="34" charset="0"/>
                      <a:cs typeface="Calibri" panose="020F0502020204030204" pitchFamily="34" charset="0"/>
                    </a:rPr>
                    <a:t> analog PG</a:t>
                  </a:r>
                  <a:r>
                    <a:rPr lang="en-US" sz="1100" dirty="0">
                      <a:solidFill>
                        <a:schemeClr val="tx1"/>
                      </a:solidFill>
                      <a:latin typeface="Calibri" panose="020F0502020204030204" pitchFamily="34" charset="0"/>
                      <a:cs typeface="Calibri" panose="020F0502020204030204" pitchFamily="34" charset="0"/>
                    </a:rPr>
                    <a:t> for analog HMs (PLL modules, AWOVDC, HOCOVDC, HOCO, LOCO, </a:t>
                  </a:r>
                  <a:r>
                    <a:rPr lang="en-US" sz="1100" dirty="0" err="1">
                      <a:solidFill>
                        <a:schemeClr val="tx1"/>
                      </a:solidFill>
                      <a:latin typeface="Calibri" panose="020F0502020204030204" pitchFamily="34" charset="0"/>
                      <a:cs typeface="Calibri" panose="020F0502020204030204" pitchFamily="34" charset="0"/>
                    </a:rPr>
                    <a:t>MainOSC</a:t>
                  </a:r>
                  <a:r>
                    <a:rPr lang="en-US" sz="1100" dirty="0">
                      <a:solidFill>
                        <a:schemeClr val="tx1"/>
                      </a:solidFill>
                      <a:latin typeface="Calibri" panose="020F0502020204030204" pitchFamily="34" charset="0"/>
                      <a:cs typeface="Calibri" panose="020F0502020204030204" pitchFamily="34" charset="0"/>
                    </a:rPr>
                    <a:t>, THS).</a:t>
                  </a: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Verify</a:t>
                  </a:r>
                  <a:r>
                    <a:rPr lang="en-US" sz="1100" dirty="0">
                      <a:solidFill>
                        <a:schemeClr val="tx1"/>
                      </a:solidFill>
                      <a:latin typeface="Calibri" panose="020F0502020204030204" pitchFamily="34" charset="0"/>
                      <a:cs typeface="Calibri" panose="020F0502020204030204" pitchFamily="34" charset="0"/>
                    </a:rPr>
                    <a:t> </a:t>
                  </a:r>
                  <a:r>
                    <a:rPr lang="vi-VN" sz="1100" dirty="0">
                      <a:solidFill>
                        <a:schemeClr val="tx1"/>
                      </a:solidFill>
                      <a:latin typeface="Calibri" panose="020F0502020204030204" pitchFamily="34" charset="0"/>
                      <a:cs typeface="Calibri" panose="020F0502020204030204" pitchFamily="34" charset="0"/>
                    </a:rPr>
                    <a:t>open, short</a:t>
                  </a:r>
                  <a:r>
                    <a:rPr lang="en-US" sz="1100" dirty="0">
                      <a:solidFill>
                        <a:schemeClr val="tx1"/>
                      </a:solidFill>
                      <a:latin typeface="Calibri" panose="020F0502020204030204" pitchFamily="34" charset="0"/>
                      <a:cs typeface="Calibri" panose="020F0502020204030204" pitchFamily="34" charset="0"/>
                    </a:rPr>
                    <a:t>, DRC</a:t>
                  </a:r>
                  <a:r>
                    <a:rPr lang="vi-VN" sz="1100" dirty="0">
                      <a:solidFill>
                        <a:schemeClr val="tx1"/>
                      </a:solidFill>
                      <a:latin typeface="Calibri" panose="020F0502020204030204" pitchFamily="34" charset="0"/>
                      <a:cs typeface="Calibri" panose="020F0502020204030204" pitchFamily="34" charset="0"/>
                    </a:rPr>
                    <a:t> for analog PG.</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Execute and fix </a:t>
                  </a:r>
                  <a:r>
                    <a:rPr lang="en-US" sz="1100" dirty="0">
                      <a:solidFill>
                        <a:schemeClr val="tx1"/>
                      </a:solidFill>
                      <a:latin typeface="Calibri" panose="020F0502020204030204" pitchFamily="34" charset="0"/>
                      <a:cs typeface="Calibri" panose="020F0502020204030204" pitchFamily="34" charset="0"/>
                    </a:rPr>
                    <a:t>ESD resistance by HSSC tool.</a:t>
                  </a:r>
                  <a:endParaRPr lang="vi-VN"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Building HSSC environment automatically to check resistance.</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Develop script to </a:t>
                  </a:r>
                  <a:r>
                    <a:rPr lang="en-US" sz="1100" dirty="0">
                      <a:solidFill>
                        <a:schemeClr val="tx1"/>
                      </a:solidFill>
                      <a:latin typeface="Calibri" panose="020F0502020204030204" pitchFamily="34" charset="0"/>
                      <a:cs typeface="Calibri" panose="020F0502020204030204" pitchFamily="34" charset="0"/>
                    </a:rPr>
                    <a:t>generate</a:t>
                  </a:r>
                  <a:r>
                    <a:rPr lang="vi-VN" sz="1100" dirty="0">
                      <a:solidFill>
                        <a:schemeClr val="tx1"/>
                      </a:solidFill>
                      <a:latin typeface="Calibri" panose="020F0502020204030204" pitchFamily="34" charset="0"/>
                      <a:cs typeface="Calibri" panose="020F0502020204030204" pitchFamily="34" charset="0"/>
                    </a:rPr>
                    <a:t> report of</a:t>
                  </a:r>
                  <a:r>
                    <a:rPr lang="en-US" sz="1100" dirty="0">
                      <a:solidFill>
                        <a:schemeClr val="tx1"/>
                      </a:solidFill>
                      <a:latin typeface="Calibri" panose="020F0502020204030204" pitchFamily="34" charset="0"/>
                      <a:cs typeface="Calibri" panose="020F0502020204030204" pitchFamily="34" charset="0"/>
                    </a:rPr>
                    <a:t> </a:t>
                  </a:r>
                  <a:r>
                    <a:rPr lang="en-US" sz="1100" dirty="0" err="1">
                      <a:solidFill>
                        <a:schemeClr val="tx1"/>
                      </a:solidFill>
                      <a:latin typeface="Calibri" panose="020F0502020204030204" pitchFamily="34" charset="0"/>
                      <a:cs typeface="Calibri" panose="020F0502020204030204" pitchFamily="34" charset="0"/>
                    </a:rPr>
                    <a:t>RedHawk</a:t>
                  </a:r>
                  <a:r>
                    <a:rPr lang="en-US" sz="1100" dirty="0">
                      <a:solidFill>
                        <a:schemeClr val="tx1"/>
                      </a:solidFill>
                      <a:latin typeface="Calibri" panose="020F0502020204030204" pitchFamily="34" charset="0"/>
                      <a:cs typeface="Calibri" panose="020F0502020204030204" pitchFamily="34" charset="0"/>
                    </a:rPr>
                    <a:t> result automatically.</a:t>
                  </a:r>
                  <a:endParaRPr lang="vi-VN" sz="1100" dirty="0">
                    <a:solidFill>
                      <a:schemeClr val="tx1"/>
                    </a:solidFill>
                    <a:latin typeface="Calibri" panose="020F0502020204030204" pitchFamily="34" charset="0"/>
                    <a:cs typeface="Calibri" panose="020F0502020204030204" pitchFamily="34" charset="0"/>
                  </a:endParaRPr>
                </a:p>
                <a:p>
                  <a:pPr algn="ctr"/>
                  <a:endParaRPr lang="en-US" b="1" dirty="0"/>
                </a:p>
              </p:txBody>
            </p:sp>
            <p:sp>
              <p:nvSpPr>
                <p:cNvPr id="79" name="Chevron 24">
                  <a:extLst>
                    <a:ext uri="{FF2B5EF4-FFF2-40B4-BE49-F238E27FC236}">
                      <a16:creationId xmlns:a16="http://schemas.microsoft.com/office/drawing/2014/main" id="{6FB379CC-F14C-4B01-8C5A-E8A447A7D33C}"/>
                    </a:ext>
                  </a:extLst>
                </p:cNvPr>
                <p:cNvSpPr/>
                <p:nvPr/>
              </p:nvSpPr>
              <p:spPr>
                <a:xfrm>
                  <a:off x="5599803" y="2891371"/>
                  <a:ext cx="4862374" cy="1399922"/>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U2</a:t>
                  </a:r>
                  <a:r>
                    <a:rPr lang="en-US" sz="1100" b="1" dirty="0">
                      <a:solidFill>
                        <a:schemeClr val="tx1"/>
                      </a:solidFill>
                      <a:latin typeface="Calibri" panose="020F0502020204030204" pitchFamily="34" charset="0"/>
                      <a:cs typeface="Calibri" panose="020F0502020204030204" pitchFamily="34" charset="0"/>
                    </a:rPr>
                    <a:t>B</a:t>
                  </a:r>
                  <a:r>
                    <a:rPr lang="vi-VN" sz="1100" b="1" dirty="0">
                      <a:solidFill>
                        <a:schemeClr val="tx1"/>
                      </a:solidFill>
                      <a:latin typeface="Calibri" panose="020F0502020204030204" pitchFamily="34" charset="0"/>
                      <a:cs typeface="Calibri" panose="020F0502020204030204" pitchFamily="34" charset="0"/>
                    </a:rPr>
                    <a:t>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Implement for analog signal wiring full chip (analog module FLI, analog module SYS,AD0/1/2, ADS,RDC,THS, FCMP).</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Verify LVS (ICC2), DRC, </a:t>
                  </a:r>
                  <a:r>
                    <a:rPr lang="en-US" sz="1100" dirty="0" err="1">
                      <a:solidFill>
                        <a:schemeClr val="tx1"/>
                      </a:solidFill>
                      <a:latin typeface="Calibri" panose="020F0502020204030204" pitchFamily="34" charset="0"/>
                      <a:cs typeface="Calibri" panose="020F0502020204030204" pitchFamily="34" charset="0"/>
                    </a:rPr>
                    <a:t>StarRC</a:t>
                  </a:r>
                  <a:r>
                    <a:rPr lang="en-US" sz="1100" dirty="0">
                      <a:solidFill>
                        <a:schemeClr val="tx1"/>
                      </a:solidFill>
                      <a:latin typeface="Calibri" panose="020F0502020204030204" pitchFamily="34" charset="0"/>
                      <a:cs typeface="Calibri" panose="020F0502020204030204" pitchFamily="34" charset="0"/>
                    </a:rPr>
                    <a:t>, Eagle.</a:t>
                  </a:r>
                </a:p>
                <a:p>
                  <a:pPr marL="171450" indent="-171450">
                    <a:buFont typeface="Wingdings" panose="05000000000000000000" pitchFamily="2" charset="2"/>
                    <a:buChar char="ü"/>
                    <a:defRPr/>
                  </a:pPr>
                  <a:endParaRPr lang="en-US"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lgn="ctr"/>
                  <a:endParaRPr lang="en-US" dirty="0">
                    <a:solidFill>
                      <a:schemeClr val="tx1"/>
                    </a:solidFill>
                  </a:endParaRPr>
                </a:p>
              </p:txBody>
            </p:sp>
          </p:grpSp>
          <p:sp>
            <p:nvSpPr>
              <p:cNvPr id="82" name="Arrow: Left-Right 81">
                <a:extLst>
                  <a:ext uri="{FF2B5EF4-FFF2-40B4-BE49-F238E27FC236}">
                    <a16:creationId xmlns:a16="http://schemas.microsoft.com/office/drawing/2014/main" id="{8343FA73-72C4-4922-B4AA-64825C444DE1}"/>
                  </a:ext>
                </a:extLst>
              </p:cNvPr>
              <p:cNvSpPr/>
              <p:nvPr/>
            </p:nvSpPr>
            <p:spPr>
              <a:xfrm>
                <a:off x="5313788" y="2926615"/>
                <a:ext cx="4068119" cy="302075"/>
              </a:xfrm>
              <a:prstGeom prst="leftRightArrow">
                <a:avLst>
                  <a:gd name="adj1" fmla="val 100000"/>
                  <a:gd name="adj2" fmla="val 500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grpSp>
      <p:sp>
        <p:nvSpPr>
          <p:cNvPr id="21" name="Text Placeholder 4">
            <a:extLst>
              <a:ext uri="{FF2B5EF4-FFF2-40B4-BE49-F238E27FC236}">
                <a16:creationId xmlns:a16="http://schemas.microsoft.com/office/drawing/2014/main" id="{C008747E-EC06-46F2-937B-9664AC3FE459}"/>
              </a:ext>
            </a:extLst>
          </p:cNvPr>
          <p:cNvSpPr txBox="1">
            <a:spLocks/>
          </p:cNvSpPr>
          <p:nvPr/>
        </p:nvSpPr>
        <p:spPr>
          <a:xfrm>
            <a:off x="657258" y="1108658"/>
            <a:ext cx="10210800" cy="1617418"/>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From the secondlly of Achievemend and detail status:</a:t>
            </a:r>
          </a:p>
          <a:p>
            <a:r>
              <a:rPr lang="vi-VN" sz="1800" i="1" dirty="0">
                <a:latin typeface="Times New Roman" panose="02020603050405020304" pitchFamily="18" charset="0"/>
                <a:cs typeface="Times New Roman" panose="02020603050405020304" pitchFamily="18" charset="0"/>
              </a:rPr>
              <a:t>The table show of my technical skill during 2 projects.</a:t>
            </a:r>
          </a:p>
          <a:p>
            <a:r>
              <a:rPr lang="vi-VN" sz="1800" i="1" dirty="0">
                <a:latin typeface="Times New Roman" panose="02020603050405020304" pitchFamily="18" charset="0"/>
                <a:cs typeface="Times New Roman" panose="02020603050405020304" pitchFamily="18" charset="0"/>
              </a:rPr>
              <a:t>I achieved lv2 of PG design and verification in U2A6 project </a:t>
            </a:r>
            <a:br>
              <a:rPr lang="en-US" sz="1800" i="1" dirty="0">
                <a:latin typeface="Times New Roman" panose="02020603050405020304" pitchFamily="18" charset="0"/>
                <a:cs typeface="Times New Roman" panose="02020603050405020304" pitchFamily="18" charset="0"/>
              </a:rPr>
            </a:br>
            <a:r>
              <a:rPr lang="vi-VN" sz="1800" i="1" dirty="0">
                <a:latin typeface="Times New Roman" panose="02020603050405020304" pitchFamily="18" charset="0"/>
                <a:cs typeface="Times New Roman" panose="02020603050405020304" pitchFamily="18" charset="0"/>
              </a:rPr>
              <a:t>and Analog implement in U2B6 project</a:t>
            </a:r>
            <a:br>
              <a:rPr lang="vi-VN" sz="1800" i="1" dirty="0">
                <a:latin typeface="Times New Roman" panose="02020603050405020304" pitchFamily="18" charset="0"/>
                <a:cs typeface="Times New Roman" panose="02020603050405020304" pitchFamily="18" charset="0"/>
              </a:rPr>
            </a:br>
            <a:br>
              <a:rPr lang="vi-VN" sz="1800" b="1" i="1" u="sng"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952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 calcmode="lin" valueType="num">
                                      <p:cBhvr additive="base">
                                        <p:cTn id="13"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 calcmode="lin" valueType="num">
                                      <p:cBhvr additive="base">
                                        <p:cTn id="19"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03921"/>
            <a:ext cx="11244575" cy="720197"/>
          </a:xfrm>
        </p:spPr>
        <p:txBody>
          <a:bodyPr>
            <a:normAutofit fontScale="90000"/>
          </a:bodyPr>
          <a:lstStyle/>
          <a:p>
            <a:r>
              <a:rPr lang="en-US" dirty="0"/>
              <a:t>2</a:t>
            </a:r>
            <a:r>
              <a:rPr kumimoji="1" lang="vi-VN" dirty="0"/>
              <a:t>. </a:t>
            </a:r>
            <a:r>
              <a:rPr lang="en-US"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6" name="Text Placeholder 4">
            <a:extLst>
              <a:ext uri="{FF2B5EF4-FFF2-40B4-BE49-F238E27FC236}">
                <a16:creationId xmlns:a16="http://schemas.microsoft.com/office/drawing/2014/main" id="{DCDF7058-2B48-4DFD-B84D-27E2877B551C}"/>
              </a:ext>
            </a:extLst>
          </p:cNvPr>
          <p:cNvSpPr txBox="1">
            <a:spLocks/>
          </p:cNvSpPr>
          <p:nvPr/>
        </p:nvSpPr>
        <p:spPr>
          <a:xfrm>
            <a:off x="426190" y="3048000"/>
            <a:ext cx="8218803"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sz="1400" b="1"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39158" y="1100529"/>
            <a:ext cx="4965804" cy="547464"/>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of </a:t>
            </a:r>
            <a:r>
              <a:rPr lang="en-US" b="1" dirty="0">
                <a:ln/>
                <a:solidFill>
                  <a:schemeClr val="accent3"/>
                </a:solidFill>
                <a:latin typeface="Tahoma (Body)"/>
              </a:rPr>
              <a:t>the U2A6 project</a:t>
            </a:r>
            <a:r>
              <a:rPr lang="vi-VN" b="1" dirty="0">
                <a:ln/>
                <a:solidFill>
                  <a:schemeClr val="accent3"/>
                </a:solidFill>
                <a:latin typeface="Tahoma (Body)"/>
              </a:rPr>
              <a:t> </a:t>
            </a:r>
            <a:r>
              <a:rPr lang="en-US" b="1" dirty="0">
                <a:ln/>
                <a:solidFill>
                  <a:schemeClr val="accent3"/>
                </a:solidFill>
                <a:latin typeface="Tahoma (Body)"/>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2"/>
            <a:ext cx="10394211" cy="2435318"/>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50" dirty="0">
                <a:latin typeface="Times New Roman" panose="02020603050405020304" pitchFamily="18" charset="0"/>
                <a:cs typeface="Times New Roman" panose="02020603050405020304" pitchFamily="18" charset="0"/>
              </a:rPr>
              <a:t>Understanding </a:t>
            </a:r>
            <a:r>
              <a:rPr lang="en-US" sz="1350" dirty="0">
                <a:latin typeface="Times New Roman" panose="02020603050405020304" pitchFamily="18" charset="0"/>
                <a:cs typeface="Times New Roman" panose="02020603050405020304" pitchFamily="18" charset="0"/>
              </a:rPr>
              <a:t>specification document of analog hard macro.</a:t>
            </a:r>
          </a:p>
          <a:p>
            <a:pPr marL="342900" indent="-342900"/>
            <a:r>
              <a:rPr lang="en-US" sz="1350" dirty="0">
                <a:latin typeface="Times New Roman" panose="02020603050405020304" pitchFamily="18" charset="0"/>
                <a:cs typeface="Times New Roman" panose="02020603050405020304" pitchFamily="18" charset="0"/>
              </a:rPr>
              <a:t>Can</a:t>
            </a:r>
            <a:r>
              <a:rPr lang="vi-VN" sz="1350" dirty="0">
                <a:latin typeface="Times New Roman" panose="02020603050405020304" pitchFamily="18" charset="0"/>
                <a:cs typeface="Times New Roman" panose="02020603050405020304" pitchFamily="18" charset="0"/>
              </a:rPr>
              <a:t> create</a:t>
            </a:r>
            <a:r>
              <a:rPr lang="en-US" sz="1350" dirty="0">
                <a:latin typeface="Times New Roman" panose="02020603050405020304" pitchFamily="18" charset="0"/>
                <a:cs typeface="Times New Roman" panose="02020603050405020304" pitchFamily="18" charset="0"/>
              </a:rPr>
              <a:t> some </a:t>
            </a:r>
            <a:r>
              <a:rPr lang="vi-VN" sz="1350" dirty="0">
                <a:latin typeface="Times New Roman" panose="02020603050405020304" pitchFamily="18" charset="0"/>
                <a:cs typeface="Times New Roman" panose="02020603050405020304" pitchFamily="18" charset="0"/>
              </a:rPr>
              <a:t>script (TCL) in order to make routing more convenient.</a:t>
            </a:r>
          </a:p>
          <a:p>
            <a:pPr marL="342900" indent="-342900"/>
            <a:r>
              <a:rPr lang="vi-VN" sz="1350" dirty="0">
                <a:latin typeface="Times New Roman" panose="02020603050405020304" pitchFamily="18" charset="0"/>
                <a:cs typeface="Times New Roman" panose="02020603050405020304" pitchFamily="18" charset="0"/>
              </a:rPr>
              <a:t>Can </a:t>
            </a:r>
            <a:r>
              <a:rPr lang="en-US" sz="1350" dirty="0">
                <a:latin typeface="Times New Roman" panose="02020603050405020304" pitchFamily="18" charset="0"/>
                <a:cs typeface="Times New Roman" panose="02020603050405020304" pitchFamily="18" charset="0"/>
              </a:rPr>
              <a:t>use</a:t>
            </a:r>
            <a:r>
              <a:rPr lang="vi-VN" sz="1350" dirty="0">
                <a:latin typeface="Times New Roman" panose="02020603050405020304" pitchFamily="18" charset="0"/>
                <a:cs typeface="Times New Roman" panose="02020603050405020304" pitchFamily="18" charset="0"/>
              </a:rPr>
              <a:t> HSSC environment to analyze and measure resistance value.</a:t>
            </a:r>
          </a:p>
          <a:p>
            <a:pPr marL="342900" indent="-342900"/>
            <a:r>
              <a:rPr lang="en-US" sz="1350" dirty="0">
                <a:latin typeface="Times New Roman" panose="02020603050405020304" pitchFamily="18" charset="0"/>
                <a:cs typeface="Times New Roman" panose="02020603050405020304" pitchFamily="18" charset="0"/>
              </a:rPr>
              <a:t>Having the knowledge how to</a:t>
            </a:r>
            <a:r>
              <a:rPr lang="vi-VN" sz="1350" dirty="0">
                <a:latin typeface="Times New Roman" panose="02020603050405020304" pitchFamily="18" charset="0"/>
                <a:cs typeface="Times New Roman" panose="02020603050405020304" pitchFamily="18" charset="0"/>
              </a:rPr>
              <a:t> reduce resistance </a:t>
            </a:r>
            <a:r>
              <a:rPr lang="en-US" sz="1350" dirty="0">
                <a:latin typeface="Times New Roman" panose="02020603050405020304" pitchFamily="18" charset="0"/>
                <a:cs typeface="Times New Roman" panose="02020603050405020304" pitchFamily="18" charset="0"/>
              </a:rPr>
              <a:t>in order to</a:t>
            </a:r>
            <a:r>
              <a:rPr lang="vi-VN" sz="1350" dirty="0">
                <a:latin typeface="Times New Roman" panose="02020603050405020304" pitchFamily="18" charset="0"/>
                <a:cs typeface="Times New Roman" panose="02020603050405020304" pitchFamily="18" charset="0"/>
              </a:rPr>
              <a:t> save </a:t>
            </a:r>
            <a:r>
              <a:rPr lang="en-US" sz="1350" dirty="0">
                <a:latin typeface="Times New Roman" panose="02020603050405020304" pitchFamily="18" charset="0"/>
                <a:cs typeface="Times New Roman" panose="02020603050405020304" pitchFamily="18" charset="0"/>
              </a:rPr>
              <a:t>routing resource that </a:t>
            </a:r>
            <a:r>
              <a:rPr lang="vi-VN" sz="1350" dirty="0">
                <a:latin typeface="Times New Roman" panose="02020603050405020304" pitchFamily="18" charset="0"/>
                <a:cs typeface="Times New Roman" panose="02020603050405020304" pitchFamily="18" charset="0"/>
              </a:rPr>
              <a:t>contribute Floorplan target and satisfy design constraints.</a:t>
            </a:r>
          </a:p>
          <a:p>
            <a:pPr marL="0" indent="0">
              <a:buNone/>
            </a:pPr>
            <a:r>
              <a:rPr lang="vi-VN" sz="1300" dirty="0">
                <a:latin typeface="Times New Roman" panose="02020603050405020304" pitchFamily="18" charset="0"/>
                <a:cs typeface="Times New Roman" panose="02020603050405020304" pitchFamily="18" charset="0"/>
              </a:rPr>
              <a:t>The picture in the left handside:This is patterns I base on the specification and routing as instruction, and there is no more spcing so I should route as narrowas possible in order to leave resource for other HM and right handside It’s show P2P measurement and result resistance.</a:t>
            </a: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4" name="Picture 3">
            <a:extLst>
              <a:ext uri="{FF2B5EF4-FFF2-40B4-BE49-F238E27FC236}">
                <a16:creationId xmlns:a16="http://schemas.microsoft.com/office/drawing/2014/main" id="{93879DD4-69CB-4CF3-BC76-2FFC23C95E43}"/>
              </a:ext>
            </a:extLst>
          </p:cNvPr>
          <p:cNvPicPr>
            <a:picLocks noChangeAspect="1"/>
          </p:cNvPicPr>
          <p:nvPr/>
        </p:nvPicPr>
        <p:blipFill>
          <a:blip r:embed="rId2"/>
          <a:stretch>
            <a:fillRect/>
          </a:stretch>
        </p:blipFill>
        <p:spPr>
          <a:xfrm>
            <a:off x="473712" y="4448007"/>
            <a:ext cx="6203210" cy="3357563"/>
          </a:xfrm>
          <a:prstGeom prst="rect">
            <a:avLst/>
          </a:prstGeom>
        </p:spPr>
      </p:pic>
      <p:pic>
        <p:nvPicPr>
          <p:cNvPr id="10" name="Picture 9">
            <a:extLst>
              <a:ext uri="{FF2B5EF4-FFF2-40B4-BE49-F238E27FC236}">
                <a16:creationId xmlns:a16="http://schemas.microsoft.com/office/drawing/2014/main" id="{D5939F07-06D9-4714-8EBE-D1B60B3D2FC6}"/>
              </a:ext>
            </a:extLst>
          </p:cNvPr>
          <p:cNvPicPr>
            <a:picLocks noChangeAspect="1"/>
          </p:cNvPicPr>
          <p:nvPr/>
        </p:nvPicPr>
        <p:blipFill>
          <a:blip r:embed="rId3"/>
          <a:stretch>
            <a:fillRect/>
          </a:stretch>
        </p:blipFill>
        <p:spPr>
          <a:xfrm>
            <a:off x="6667544" y="4536113"/>
            <a:ext cx="5683138" cy="3181350"/>
          </a:xfrm>
          <a:prstGeom prst="rect">
            <a:avLst/>
          </a:prstGeom>
        </p:spPr>
      </p:pic>
    </p:spTree>
    <p:extLst>
      <p:ext uri="{BB962C8B-B14F-4D97-AF65-F5344CB8AC3E}">
        <p14:creationId xmlns:p14="http://schemas.microsoft.com/office/powerpoint/2010/main" val="4250250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current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6" y="1052736"/>
            <a:ext cx="5001100" cy="59942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rPr>
              <a:t>of the U2A6 project: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10775211" cy="1468300"/>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From HSSC environment I Base on knowledge about HSSC </a:t>
            </a:r>
            <a:r>
              <a:rPr lang="en-US" sz="1300" dirty="0">
                <a:latin typeface="Times New Roman" panose="02020603050405020304" pitchFamily="18" charset="0"/>
                <a:cs typeface="Times New Roman" panose="02020603050405020304" pitchFamily="18" charset="0"/>
              </a:rPr>
              <a:t>verification</a:t>
            </a:r>
            <a:r>
              <a:rPr lang="vi-VN" sz="1300" dirty="0">
                <a:latin typeface="Times New Roman" panose="02020603050405020304" pitchFamily="18" charset="0"/>
                <a:cs typeface="Times New Roman" panose="02020603050405020304" pitchFamily="18" charset="0"/>
              </a:rPr>
              <a:t> flow. Before I had to setup each file and run manually for each process. So,</a:t>
            </a:r>
            <a:r>
              <a:rPr lang="en-US" sz="1300" dirty="0">
                <a:latin typeface="Times New Roman" panose="02020603050405020304" pitchFamily="18" charset="0"/>
                <a:cs typeface="Times New Roman" panose="02020603050405020304" pitchFamily="18" charset="0"/>
              </a:rPr>
              <a:t> I have </a:t>
            </a:r>
            <a:r>
              <a:rPr lang="vi-VN" sz="1300" dirty="0">
                <a:latin typeface="Times New Roman" panose="02020603050405020304" pitchFamily="18" charset="0"/>
                <a:cs typeface="Times New Roman" panose="02020603050405020304" pitchFamily="18" charset="0"/>
              </a:rPr>
              <a:t>build</a:t>
            </a:r>
            <a:r>
              <a:rPr lang="en-US" sz="1300" dirty="0">
                <a:latin typeface="Times New Roman" panose="02020603050405020304" pitchFamily="18" charset="0"/>
                <a:cs typeface="Times New Roman" panose="02020603050405020304" pitchFamily="18" charset="0"/>
              </a:rPr>
              <a:t>ed</a:t>
            </a:r>
            <a:r>
              <a:rPr lang="vi-VN" sz="13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the</a:t>
            </a:r>
            <a:r>
              <a:rPr lang="vi-VN" sz="1300" dirty="0">
                <a:latin typeface="Times New Roman" panose="02020603050405020304" pitchFamily="18" charset="0"/>
                <a:cs typeface="Times New Roman" panose="02020603050405020304" pitchFamily="18" charset="0"/>
              </a:rPr>
              <a:t> automatically</a:t>
            </a:r>
            <a:r>
              <a:rPr lang="en-US" sz="1300" dirty="0">
                <a:latin typeface="Times New Roman" panose="02020603050405020304" pitchFamily="18" charset="0"/>
                <a:cs typeface="Times New Roman" panose="02020603050405020304" pitchFamily="18" charset="0"/>
              </a:rPr>
              <a:t> HSSC environment from ICC2 tool to </a:t>
            </a:r>
            <a:r>
              <a:rPr lang="vi-VN" sz="1300" dirty="0">
                <a:latin typeface="Times New Roman" panose="02020603050405020304" pitchFamily="18" charset="0"/>
                <a:cs typeface="Times New Roman" panose="02020603050405020304" pitchFamily="18" charset="0"/>
              </a:rPr>
              <a:t>measurment resistance</a:t>
            </a:r>
            <a:r>
              <a:rPr lang="en-US" sz="1300" dirty="0">
                <a:latin typeface="Times New Roman" panose="02020603050405020304" pitchFamily="18" charset="0"/>
                <a:cs typeface="Times New Roman" panose="02020603050405020304" pitchFamily="18" charset="0"/>
              </a:rPr>
              <a:t>.(one of Kaizen)</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The environment you need to prepare Input file before executing script, I will show the script operation.</a:t>
            </a:r>
          </a:p>
          <a:p>
            <a:pPr marL="342900" indent="-342900"/>
            <a:r>
              <a:rPr lang="en-US" sz="1300" dirty="0">
                <a:latin typeface="Times New Roman" panose="02020603050405020304" pitchFamily="18" charset="0"/>
                <a:cs typeface="Times New Roman" panose="02020603050405020304" pitchFamily="18" charset="0"/>
              </a:rPr>
              <a:t>This is option if we </a:t>
            </a:r>
            <a:r>
              <a:rPr lang="vi-VN" sz="1300" dirty="0">
                <a:latin typeface="Times New Roman" panose="02020603050405020304" pitchFamily="18" charset="0"/>
                <a:cs typeface="Times New Roman" panose="02020603050405020304" pitchFamily="18" charset="0"/>
              </a:rPr>
              <a:t>want to execute a certain funtion, In order to run auto and generate report, we should</a:t>
            </a:r>
          </a:p>
          <a:p>
            <a:pPr marL="342900" indent="-342900"/>
            <a:r>
              <a:rPr lang="vi-VN" sz="1300" dirty="0">
                <a:latin typeface="Times New Roman" panose="02020603050405020304" pitchFamily="18" charset="0"/>
                <a:cs typeface="Times New Roman" panose="02020603050405020304" pitchFamily="18" charset="0"/>
              </a:rPr>
              <a:t> choose option 4 and waiting for the final resul.</a:t>
            </a:r>
            <a:br>
              <a:rPr lang="en-US"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11" name="Picture 10">
            <a:extLst>
              <a:ext uri="{FF2B5EF4-FFF2-40B4-BE49-F238E27FC236}">
                <a16:creationId xmlns:a16="http://schemas.microsoft.com/office/drawing/2014/main" id="{35592AFE-759E-4F21-9E89-7C949E113E39}"/>
              </a:ext>
            </a:extLst>
          </p:cNvPr>
          <p:cNvPicPr>
            <a:picLocks noChangeAspect="1"/>
          </p:cNvPicPr>
          <p:nvPr/>
        </p:nvPicPr>
        <p:blipFill>
          <a:blip r:embed="rId2"/>
          <a:stretch>
            <a:fillRect/>
          </a:stretch>
        </p:blipFill>
        <p:spPr>
          <a:xfrm>
            <a:off x="1152504" y="3050678"/>
            <a:ext cx="7848600" cy="4211940"/>
          </a:xfrm>
          <a:prstGeom prst="rect">
            <a:avLst/>
          </a:prstGeom>
        </p:spPr>
      </p:pic>
      <p:pic>
        <p:nvPicPr>
          <p:cNvPr id="12" name="Picture 11">
            <a:extLst>
              <a:ext uri="{FF2B5EF4-FFF2-40B4-BE49-F238E27FC236}">
                <a16:creationId xmlns:a16="http://schemas.microsoft.com/office/drawing/2014/main" id="{DC308685-1C27-4B07-AF87-7FE76F0DAEED}"/>
              </a:ext>
            </a:extLst>
          </p:cNvPr>
          <p:cNvPicPr>
            <a:picLocks noChangeAspect="1"/>
          </p:cNvPicPr>
          <p:nvPr/>
        </p:nvPicPr>
        <p:blipFill>
          <a:blip r:embed="rId3"/>
          <a:stretch>
            <a:fillRect/>
          </a:stretch>
        </p:blipFill>
        <p:spPr>
          <a:xfrm>
            <a:off x="1282668" y="3198904"/>
            <a:ext cx="5791200" cy="2029770"/>
          </a:xfrm>
          <a:prstGeom prst="rect">
            <a:avLst/>
          </a:prstGeom>
        </p:spPr>
      </p:pic>
      <p:pic>
        <p:nvPicPr>
          <p:cNvPr id="13" name="Picture 12">
            <a:extLst>
              <a:ext uri="{FF2B5EF4-FFF2-40B4-BE49-F238E27FC236}">
                <a16:creationId xmlns:a16="http://schemas.microsoft.com/office/drawing/2014/main" id="{51BE0563-C678-4B9F-87B2-A35136C50D8E}"/>
              </a:ext>
            </a:extLst>
          </p:cNvPr>
          <p:cNvPicPr>
            <a:picLocks noChangeAspect="1"/>
          </p:cNvPicPr>
          <p:nvPr/>
        </p:nvPicPr>
        <p:blipFill>
          <a:blip r:embed="rId4"/>
          <a:stretch>
            <a:fillRect/>
          </a:stretch>
        </p:blipFill>
        <p:spPr>
          <a:xfrm>
            <a:off x="1371600" y="3196226"/>
            <a:ext cx="7829550" cy="4269386"/>
          </a:xfrm>
          <a:prstGeom prst="rect">
            <a:avLst/>
          </a:prstGeom>
        </p:spPr>
      </p:pic>
      <p:pic>
        <p:nvPicPr>
          <p:cNvPr id="14" name="Picture 13">
            <a:extLst>
              <a:ext uri="{FF2B5EF4-FFF2-40B4-BE49-F238E27FC236}">
                <a16:creationId xmlns:a16="http://schemas.microsoft.com/office/drawing/2014/main" id="{F4373070-308C-4188-83D9-5B272F6AECB3}"/>
              </a:ext>
            </a:extLst>
          </p:cNvPr>
          <p:cNvPicPr>
            <a:picLocks noChangeAspect="1"/>
          </p:cNvPicPr>
          <p:nvPr/>
        </p:nvPicPr>
        <p:blipFill>
          <a:blip r:embed="rId5"/>
          <a:stretch>
            <a:fillRect/>
          </a:stretch>
        </p:blipFill>
        <p:spPr>
          <a:xfrm>
            <a:off x="1392406" y="3862619"/>
            <a:ext cx="7897676" cy="4102700"/>
          </a:xfrm>
          <a:prstGeom prst="rect">
            <a:avLst/>
          </a:prstGeom>
        </p:spPr>
      </p:pic>
      <p:pic>
        <p:nvPicPr>
          <p:cNvPr id="15" name="Picture 14">
            <a:extLst>
              <a:ext uri="{FF2B5EF4-FFF2-40B4-BE49-F238E27FC236}">
                <a16:creationId xmlns:a16="http://schemas.microsoft.com/office/drawing/2014/main" id="{21CA93AA-7C28-481D-A776-80522FA8730C}"/>
              </a:ext>
            </a:extLst>
          </p:cNvPr>
          <p:cNvPicPr>
            <a:picLocks noChangeAspect="1"/>
          </p:cNvPicPr>
          <p:nvPr/>
        </p:nvPicPr>
        <p:blipFill>
          <a:blip r:embed="rId6"/>
          <a:stretch>
            <a:fillRect/>
          </a:stretch>
        </p:blipFill>
        <p:spPr>
          <a:xfrm>
            <a:off x="1392406" y="3653902"/>
            <a:ext cx="8168356" cy="3858570"/>
          </a:xfrm>
          <a:prstGeom prst="rect">
            <a:avLst/>
          </a:prstGeom>
        </p:spPr>
      </p:pic>
    </p:spTree>
    <p:extLst>
      <p:ext uri="{BB962C8B-B14F-4D97-AF65-F5344CB8AC3E}">
        <p14:creationId xmlns:p14="http://schemas.microsoft.com/office/powerpoint/2010/main" val="2796192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11"/>
                                        </p:tgtEl>
                                      </p:cBhvr>
                                    </p:animEffect>
                                    <p:anim calcmode="lin" valueType="num">
                                      <p:cBhvr>
                                        <p:cTn id="13" dur="1000"/>
                                        <p:tgtEl>
                                          <p:spTgt spid="11"/>
                                        </p:tgtEl>
                                        <p:attrNameLst>
                                          <p:attrName>ppt_x</p:attrName>
                                        </p:attrNameLst>
                                      </p:cBhvr>
                                      <p:tavLst>
                                        <p:tav tm="0">
                                          <p:val>
                                            <p:strVal val="ppt_x"/>
                                          </p:val>
                                        </p:tav>
                                        <p:tav tm="100000">
                                          <p:val>
                                            <p:strVal val="ppt_x"/>
                                          </p:val>
                                        </p:tav>
                                      </p:tavLst>
                                    </p:anim>
                                    <p:anim calcmode="lin" valueType="num">
                                      <p:cBhvr>
                                        <p:cTn id="14" dur="1000"/>
                                        <p:tgtEl>
                                          <p:spTgt spid="11"/>
                                        </p:tgtEl>
                                        <p:attrNameLst>
                                          <p:attrName>ppt_y</p:attrName>
                                        </p:attrNameLst>
                                      </p:cBhvr>
                                      <p:tavLst>
                                        <p:tav tm="0">
                                          <p:val>
                                            <p:strVal val="ppt_y"/>
                                          </p:val>
                                        </p:tav>
                                        <p:tav tm="100000">
                                          <p:val>
                                            <p:strVal val="ppt_y+.1"/>
                                          </p:val>
                                        </p:tav>
                                      </p:tavLst>
                                    </p:anim>
                                    <p:set>
                                      <p:cBhvr>
                                        <p:cTn id="15" dur="1" fill="hold">
                                          <p:stCondLst>
                                            <p:cond delay="9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12"/>
                                        </p:tgtEl>
                                      </p:cBhvr>
                                    </p:animEffect>
                                    <p:anim calcmode="lin" valueType="num">
                                      <p:cBhvr>
                                        <p:cTn id="27" dur="1000"/>
                                        <p:tgtEl>
                                          <p:spTgt spid="12"/>
                                        </p:tgtEl>
                                        <p:attrNameLst>
                                          <p:attrName>ppt_x</p:attrName>
                                        </p:attrNameLst>
                                      </p:cBhvr>
                                      <p:tavLst>
                                        <p:tav tm="0">
                                          <p:val>
                                            <p:strVal val="ppt_x"/>
                                          </p:val>
                                        </p:tav>
                                        <p:tav tm="100000">
                                          <p:val>
                                            <p:strVal val="ppt_x"/>
                                          </p:val>
                                        </p:tav>
                                      </p:tavLst>
                                    </p:anim>
                                    <p:anim calcmode="lin" valueType="num">
                                      <p:cBhvr>
                                        <p:cTn id="28" dur="1000"/>
                                        <p:tgtEl>
                                          <p:spTgt spid="12"/>
                                        </p:tgtEl>
                                        <p:attrNameLst>
                                          <p:attrName>ppt_y</p:attrName>
                                        </p:attrNameLst>
                                      </p:cBhvr>
                                      <p:tavLst>
                                        <p:tav tm="0">
                                          <p:val>
                                            <p:strVal val="ppt_y"/>
                                          </p:val>
                                        </p:tav>
                                        <p:tav tm="100000">
                                          <p:val>
                                            <p:strVal val="ppt_y+.1"/>
                                          </p:val>
                                        </p:tav>
                                      </p:tavLst>
                                    </p:anim>
                                    <p:set>
                                      <p:cBhvr>
                                        <p:cTn id="29" dur="1" fill="hold">
                                          <p:stCondLst>
                                            <p:cond delay="999"/>
                                          </p:stCondLst>
                                        </p:cTn>
                                        <p:tgtEl>
                                          <p:spTgt spid="1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nodeType="clickEffect">
                                  <p:stCondLst>
                                    <p:cond delay="0"/>
                                  </p:stCondLst>
                                  <p:childTnLst>
                                    <p:animEffect transition="out" filter="fade">
                                      <p:cBhvr>
                                        <p:cTn id="40" dur="1000"/>
                                        <p:tgtEl>
                                          <p:spTgt spid="13"/>
                                        </p:tgtEl>
                                      </p:cBhvr>
                                    </p:animEffect>
                                    <p:anim calcmode="lin" valueType="num">
                                      <p:cBhvr>
                                        <p:cTn id="41" dur="1000"/>
                                        <p:tgtEl>
                                          <p:spTgt spid="13"/>
                                        </p:tgtEl>
                                        <p:attrNameLst>
                                          <p:attrName>ppt_x</p:attrName>
                                        </p:attrNameLst>
                                      </p:cBhvr>
                                      <p:tavLst>
                                        <p:tav tm="0">
                                          <p:val>
                                            <p:strVal val="ppt_x"/>
                                          </p:val>
                                        </p:tav>
                                        <p:tav tm="100000">
                                          <p:val>
                                            <p:strVal val="ppt_x"/>
                                          </p:val>
                                        </p:tav>
                                      </p:tavLst>
                                    </p:anim>
                                    <p:anim calcmode="lin" valueType="num">
                                      <p:cBhvr>
                                        <p:cTn id="42" dur="1000"/>
                                        <p:tgtEl>
                                          <p:spTgt spid="13"/>
                                        </p:tgtEl>
                                        <p:attrNameLst>
                                          <p:attrName>ppt_y</p:attrName>
                                        </p:attrNameLst>
                                      </p:cBhvr>
                                      <p:tavLst>
                                        <p:tav tm="0">
                                          <p:val>
                                            <p:strVal val="ppt_y"/>
                                          </p:val>
                                        </p:tav>
                                        <p:tav tm="100000">
                                          <p:val>
                                            <p:strVal val="ppt_y+.1"/>
                                          </p:val>
                                        </p:tav>
                                      </p:tavLst>
                                    </p:anim>
                                    <p:set>
                                      <p:cBhvr>
                                        <p:cTn id="43" dur="1" fill="hold">
                                          <p:stCondLst>
                                            <p:cond delay="9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xit" presetSubtype="0" fill="hold" nodeType="clickEffect">
                                  <p:stCondLst>
                                    <p:cond delay="0"/>
                                  </p:stCondLst>
                                  <p:childTnLst>
                                    <p:animEffect transition="out" filter="fade">
                                      <p:cBhvr>
                                        <p:cTn id="54" dur="1000"/>
                                        <p:tgtEl>
                                          <p:spTgt spid="14"/>
                                        </p:tgtEl>
                                      </p:cBhvr>
                                    </p:animEffect>
                                    <p:anim calcmode="lin" valueType="num">
                                      <p:cBhvr>
                                        <p:cTn id="55" dur="1000"/>
                                        <p:tgtEl>
                                          <p:spTgt spid="14"/>
                                        </p:tgtEl>
                                        <p:attrNameLst>
                                          <p:attrName>ppt_x</p:attrName>
                                        </p:attrNameLst>
                                      </p:cBhvr>
                                      <p:tavLst>
                                        <p:tav tm="0">
                                          <p:val>
                                            <p:strVal val="ppt_x"/>
                                          </p:val>
                                        </p:tav>
                                        <p:tav tm="100000">
                                          <p:val>
                                            <p:strVal val="ppt_x"/>
                                          </p:val>
                                        </p:tav>
                                      </p:tavLst>
                                    </p:anim>
                                    <p:anim calcmode="lin" valueType="num">
                                      <p:cBhvr>
                                        <p:cTn id="56" dur="1000"/>
                                        <p:tgtEl>
                                          <p:spTgt spid="14"/>
                                        </p:tgtEl>
                                        <p:attrNameLst>
                                          <p:attrName>ppt_y</p:attrName>
                                        </p:attrNameLst>
                                      </p:cBhvr>
                                      <p:tavLst>
                                        <p:tav tm="0">
                                          <p:val>
                                            <p:strVal val="ppt_y"/>
                                          </p:val>
                                        </p:tav>
                                        <p:tav tm="100000">
                                          <p:val>
                                            <p:strVal val="ppt_y+.1"/>
                                          </p:val>
                                        </p:tav>
                                      </p:tavLst>
                                    </p:anim>
                                    <p:set>
                                      <p:cBhvr>
                                        <p:cTn id="57" dur="1" fill="hold">
                                          <p:stCondLst>
                                            <p:cond delay="999"/>
                                          </p:stCondLst>
                                        </p:cTn>
                                        <p:tgtEl>
                                          <p:spTgt spid="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xit" presetSubtype="0" fill="hold" nodeType="clickEffect">
                                  <p:stCondLst>
                                    <p:cond delay="0"/>
                                  </p:stCondLst>
                                  <p:childTnLst>
                                    <p:animEffect transition="out" filter="fade">
                                      <p:cBhvr>
                                        <p:cTn id="68" dur="1000"/>
                                        <p:tgtEl>
                                          <p:spTgt spid="15"/>
                                        </p:tgtEl>
                                      </p:cBhvr>
                                    </p:animEffect>
                                    <p:anim calcmode="lin" valueType="num">
                                      <p:cBhvr>
                                        <p:cTn id="69" dur="1000"/>
                                        <p:tgtEl>
                                          <p:spTgt spid="15"/>
                                        </p:tgtEl>
                                        <p:attrNameLst>
                                          <p:attrName>ppt_x</p:attrName>
                                        </p:attrNameLst>
                                      </p:cBhvr>
                                      <p:tavLst>
                                        <p:tav tm="0">
                                          <p:val>
                                            <p:strVal val="ppt_x"/>
                                          </p:val>
                                        </p:tav>
                                        <p:tav tm="100000">
                                          <p:val>
                                            <p:strVal val="ppt_x"/>
                                          </p:val>
                                        </p:tav>
                                      </p:tavLst>
                                    </p:anim>
                                    <p:anim calcmode="lin" valueType="num">
                                      <p:cBhvr>
                                        <p:cTn id="70" dur="1000"/>
                                        <p:tgtEl>
                                          <p:spTgt spid="15"/>
                                        </p:tgtEl>
                                        <p:attrNameLst>
                                          <p:attrName>ppt_y</p:attrName>
                                        </p:attrNameLst>
                                      </p:cBhvr>
                                      <p:tavLst>
                                        <p:tav tm="0">
                                          <p:val>
                                            <p:strVal val="ppt_y"/>
                                          </p:val>
                                        </p:tav>
                                        <p:tav tm="100000">
                                          <p:val>
                                            <p:strVal val="ppt_y+.1"/>
                                          </p:val>
                                        </p:tav>
                                      </p:tavLst>
                                    </p:anim>
                                    <p:set>
                                      <p:cBhvr>
                                        <p:cTn id="71"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52129" y="1146864"/>
            <a:ext cx="5042004" cy="720197"/>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latin typeface="Tahoma (Body)"/>
              </a:rPr>
              <a:t>of the U2A6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11765811" cy="15209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Go to the Redhawk verification, I Base on</a:t>
            </a:r>
            <a:r>
              <a:rPr lang="en-US" sz="1300" dirty="0">
                <a:latin typeface="Times New Roman" panose="02020603050405020304" pitchFamily="18" charset="0"/>
                <a:cs typeface="Times New Roman" panose="02020603050405020304" pitchFamily="18" charset="0"/>
              </a:rPr>
              <a:t> the</a:t>
            </a:r>
            <a:r>
              <a:rPr lang="vi-VN" sz="1300" dirty="0">
                <a:latin typeface="Times New Roman" panose="02020603050405020304" pitchFamily="18" charset="0"/>
                <a:cs typeface="Times New Roman" panose="02020603050405020304" pitchFamily="18" charset="0"/>
              </a:rPr>
              <a:t> Python language</a:t>
            </a:r>
            <a:r>
              <a:rPr lang="en-US" sz="1300" dirty="0">
                <a:latin typeface="Times New Roman" panose="02020603050405020304" pitchFamily="18" charset="0"/>
                <a:cs typeface="Times New Roman" panose="02020603050405020304" pitchFamily="18" charset="0"/>
              </a:rPr>
              <a:t> skill</a:t>
            </a:r>
            <a:r>
              <a:rPr lang="vi-VN" sz="1300" dirty="0">
                <a:latin typeface="Times New Roman" panose="02020603050405020304" pitchFamily="18" charset="0"/>
                <a:cs typeface="Times New Roman" panose="02020603050405020304" pitchFamily="18" charset="0"/>
              </a:rPr>
              <a:t> to develop scripting environment in order to </a:t>
            </a:r>
            <a:r>
              <a:rPr lang="en-US" sz="1400" dirty="0">
                <a:solidFill>
                  <a:schemeClr val="tx1"/>
                </a:solidFill>
                <a:latin typeface="Calibri" panose="020F0502020204030204" pitchFamily="34" charset="0"/>
                <a:cs typeface="Calibri" panose="020F0502020204030204" pitchFamily="34" charset="0"/>
              </a:rPr>
              <a:t>generate report of </a:t>
            </a:r>
            <a:r>
              <a:rPr lang="en-US" sz="1400" dirty="0" err="1">
                <a:solidFill>
                  <a:schemeClr val="tx1"/>
                </a:solidFill>
                <a:latin typeface="Calibri" panose="020F0502020204030204" pitchFamily="34" charset="0"/>
                <a:cs typeface="Calibri" panose="020F0502020204030204" pitchFamily="34" charset="0"/>
              </a:rPr>
              <a:t>RedHawk</a:t>
            </a:r>
            <a:r>
              <a:rPr lang="en-US" sz="1400" dirty="0">
                <a:solidFill>
                  <a:schemeClr val="tx1"/>
                </a:solidFill>
                <a:latin typeface="Calibri" panose="020F0502020204030204" pitchFamily="34" charset="0"/>
                <a:cs typeface="Calibri" panose="020F0502020204030204" pitchFamily="34" charset="0"/>
              </a:rPr>
              <a:t> automatically</a:t>
            </a:r>
            <a:r>
              <a:rPr lang="vi-VN" sz="1400" dirty="0">
                <a:solidFill>
                  <a:schemeClr val="tx1"/>
                </a:solidFill>
                <a:latin typeface="Calibri" panose="020F0502020204030204" pitchFamily="34" charset="0"/>
                <a:cs typeface="Calibri" panose="020F0502020204030204" pitchFamily="34" charset="0"/>
              </a:rPr>
              <a:t> and feedback to PG designer to improve RedHawk result.</a:t>
            </a:r>
            <a:r>
              <a:rPr lang="en-US" sz="1400" dirty="0">
                <a:solidFill>
                  <a:schemeClr val="tx1"/>
                </a:solidFill>
                <a:latin typeface="Calibri" panose="020F0502020204030204" pitchFamily="34" charset="0"/>
                <a:cs typeface="Calibri" panose="020F0502020204030204" pitchFamily="34" charset="0"/>
              </a:rPr>
              <a:t> (One of Kaizen)</a:t>
            </a:r>
            <a:r>
              <a:rPr lang="vi-VN" sz="1400" dirty="0">
                <a:solidFill>
                  <a:schemeClr val="tx1"/>
                </a:solidFill>
                <a:latin typeface="Calibri" panose="020F0502020204030204" pitchFamily="34" charset="0"/>
                <a:cs typeface="Calibri" panose="020F0502020204030204" pitchFamily="34" charset="0"/>
              </a:rPr>
              <a:t>.</a:t>
            </a:r>
          </a:p>
          <a:p>
            <a:pPr marL="342900" indent="-342900"/>
            <a:r>
              <a:rPr lang="vi-VN" sz="1400" dirty="0">
                <a:latin typeface="Calibri" panose="020F0502020204030204" pitchFamily="34" charset="0"/>
                <a:cs typeface="Calibri" panose="020F0502020204030204" pitchFamily="34" charset="0"/>
              </a:rPr>
              <a:t>As below picture on the left handside, The script is operating. Begin with checking input exist file from checking one by on item to gennerate report.</a:t>
            </a:r>
          </a:p>
          <a:p>
            <a:pPr marL="342900" indent="-342900"/>
            <a:r>
              <a:rPr lang="vi-VN" sz="1400" dirty="0">
                <a:latin typeface="Calibri" panose="020F0502020204030204" pitchFamily="34" charset="0"/>
                <a:cs typeface="Calibri" panose="020F0502020204030204" pitchFamily="34" charset="0"/>
              </a:rPr>
              <a:t>And the pictuter on the right handside, it’s the sheet summary result of Redhawk report. On the other hands, Each sheet contain measurement of resistance or current density result  Actually! script can automatically judge.</a:t>
            </a:r>
            <a:br>
              <a:rPr lang="vi-VN" sz="1400" dirty="0">
                <a:latin typeface="Calibri" panose="020F0502020204030204" pitchFamily="34" charset="0"/>
                <a:cs typeface="Calibri" panose="020F0502020204030204" pitchFamily="34" charset="0"/>
              </a:rPr>
            </a:br>
            <a:br>
              <a:rPr lang="vi-VN"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16" name="Picture 15">
            <a:extLst>
              <a:ext uri="{FF2B5EF4-FFF2-40B4-BE49-F238E27FC236}">
                <a16:creationId xmlns:a16="http://schemas.microsoft.com/office/drawing/2014/main" id="{836B33BF-CD10-4B09-A4FC-30E30BE6E8E9}"/>
              </a:ext>
            </a:extLst>
          </p:cNvPr>
          <p:cNvPicPr>
            <a:picLocks noChangeAspect="1"/>
          </p:cNvPicPr>
          <p:nvPr/>
        </p:nvPicPr>
        <p:blipFill>
          <a:blip r:embed="rId2"/>
          <a:stretch>
            <a:fillRect/>
          </a:stretch>
        </p:blipFill>
        <p:spPr>
          <a:xfrm>
            <a:off x="728949" y="4038600"/>
            <a:ext cx="4648200" cy="1600200"/>
          </a:xfrm>
          <a:prstGeom prst="rect">
            <a:avLst/>
          </a:prstGeom>
        </p:spPr>
      </p:pic>
      <p:pic>
        <p:nvPicPr>
          <p:cNvPr id="17" name="Picture 16">
            <a:extLst>
              <a:ext uri="{FF2B5EF4-FFF2-40B4-BE49-F238E27FC236}">
                <a16:creationId xmlns:a16="http://schemas.microsoft.com/office/drawing/2014/main" id="{513EB22B-5F36-41C1-9A22-91A80DF6E41D}"/>
              </a:ext>
            </a:extLst>
          </p:cNvPr>
          <p:cNvPicPr>
            <a:picLocks noChangeAspect="1"/>
          </p:cNvPicPr>
          <p:nvPr/>
        </p:nvPicPr>
        <p:blipFill rotWithShape="1">
          <a:blip r:embed="rId3"/>
          <a:srcRect t="17041"/>
          <a:stretch/>
        </p:blipFill>
        <p:spPr>
          <a:xfrm>
            <a:off x="728949" y="5638800"/>
            <a:ext cx="4648200" cy="809453"/>
          </a:xfrm>
          <a:prstGeom prst="rect">
            <a:avLst/>
          </a:prstGeom>
        </p:spPr>
      </p:pic>
      <p:pic>
        <p:nvPicPr>
          <p:cNvPr id="10" name="Picture 9">
            <a:extLst>
              <a:ext uri="{FF2B5EF4-FFF2-40B4-BE49-F238E27FC236}">
                <a16:creationId xmlns:a16="http://schemas.microsoft.com/office/drawing/2014/main" id="{4C37CE47-6672-4735-9212-F8F5AA596E8B}"/>
              </a:ext>
            </a:extLst>
          </p:cNvPr>
          <p:cNvPicPr>
            <a:picLocks noChangeAspect="1"/>
          </p:cNvPicPr>
          <p:nvPr/>
        </p:nvPicPr>
        <p:blipFill>
          <a:blip r:embed="rId4"/>
          <a:stretch>
            <a:fillRect/>
          </a:stretch>
        </p:blipFill>
        <p:spPr>
          <a:xfrm>
            <a:off x="5642393" y="3172466"/>
            <a:ext cx="6521820" cy="3181603"/>
          </a:xfrm>
          <a:prstGeom prst="rect">
            <a:avLst/>
          </a:prstGeom>
        </p:spPr>
      </p:pic>
      <p:pic>
        <p:nvPicPr>
          <p:cNvPr id="9" name="Picture 8">
            <a:extLst>
              <a:ext uri="{FF2B5EF4-FFF2-40B4-BE49-F238E27FC236}">
                <a16:creationId xmlns:a16="http://schemas.microsoft.com/office/drawing/2014/main" id="{1F318EE5-01F0-4B61-9471-F85EB18237A2}"/>
              </a:ext>
            </a:extLst>
          </p:cNvPr>
          <p:cNvPicPr>
            <a:picLocks noChangeAspect="1"/>
          </p:cNvPicPr>
          <p:nvPr/>
        </p:nvPicPr>
        <p:blipFill>
          <a:blip r:embed="rId5"/>
          <a:stretch>
            <a:fillRect/>
          </a:stretch>
        </p:blipFill>
        <p:spPr>
          <a:xfrm>
            <a:off x="721825" y="3172466"/>
            <a:ext cx="4662447" cy="914400"/>
          </a:xfrm>
          <a:prstGeom prst="rect">
            <a:avLst/>
          </a:prstGeom>
        </p:spPr>
      </p:pic>
    </p:spTree>
    <p:extLst>
      <p:ext uri="{BB962C8B-B14F-4D97-AF65-F5344CB8AC3E}">
        <p14:creationId xmlns:p14="http://schemas.microsoft.com/office/powerpoint/2010/main" val="3819436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3</a:t>
            </a:r>
            <a:r>
              <a:rPr lang="en-US" sz="2000" dirty="0"/>
              <a:t> </a:t>
            </a:r>
            <a:r>
              <a:rPr lang="vi-VN" sz="2000" dirty="0"/>
              <a:t>Analog implementation</a:t>
            </a:r>
            <a:endParaRPr lang="en-US" sz="2000"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6" y="1052736"/>
            <a:ext cx="4889604" cy="76200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rgbClr val="00B050"/>
                </a:solidFill>
              </a:rPr>
              <a:t>Achievement </a:t>
            </a:r>
            <a:r>
              <a:rPr lang="en-US" b="1" dirty="0">
                <a:ln/>
                <a:solidFill>
                  <a:srgbClr val="00B050"/>
                </a:solidFill>
              </a:rPr>
              <a:t>of the </a:t>
            </a:r>
            <a:r>
              <a:rPr lang="vi-VN" b="1" dirty="0">
                <a:ln/>
                <a:solidFill>
                  <a:srgbClr val="00B050"/>
                </a:solidFill>
              </a:rPr>
              <a:t>U2B</a:t>
            </a:r>
            <a:r>
              <a:rPr lang="en-US" b="1" dirty="0">
                <a:ln/>
                <a:solidFill>
                  <a:srgbClr val="00B050"/>
                </a:solidFill>
              </a:rPr>
              <a:t>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8870211" cy="31973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I </a:t>
            </a:r>
            <a:r>
              <a:rPr lang="en-US" sz="1300" dirty="0">
                <a:latin typeface="Times New Roman" panose="02020603050405020304" pitchFamily="18" charset="0"/>
                <a:cs typeface="Times New Roman" panose="02020603050405020304" pitchFamily="18" charset="0"/>
              </a:rPr>
              <a:t>Contribute to reduce chip dead space by design analog wiring with total area as least as possible</a:t>
            </a:r>
            <a:r>
              <a:rPr lang="vi-VN" sz="1300" dirty="0">
                <a:latin typeface="Times New Roman" panose="02020603050405020304" pitchFamily="18" charset="0"/>
                <a:cs typeface="Times New Roman" panose="02020603050405020304" pitchFamily="18" charset="0"/>
              </a:rPr>
              <a:t>. </a:t>
            </a:r>
          </a:p>
          <a:p>
            <a:pPr marL="0" indent="0">
              <a:buNone/>
            </a:pPr>
            <a:r>
              <a:rPr lang="vi-VN" sz="1300" dirty="0">
                <a:latin typeface="Times New Roman" panose="02020603050405020304" pitchFamily="18" charset="0"/>
                <a:cs typeface="Times New Roman" panose="02020603050405020304" pitchFamily="18" charset="0"/>
              </a:rPr>
              <a:t> In the FLI area, In order to reduce dead space, So I have to lessen widh of metal as much as posible.</a:t>
            </a:r>
          </a:p>
          <a:p>
            <a:pPr marL="342900" indent="-342900"/>
            <a:r>
              <a:rPr lang="vi-VN" sz="1300" dirty="0">
                <a:latin typeface="Times New Roman" panose="02020603050405020304" pitchFamily="18" charset="0"/>
                <a:cs typeface="Times New Roman" panose="02020603050405020304" pitchFamily="18" charset="0"/>
              </a:rPr>
              <a:t>Can use Custom Compiler tool to support faster routing and reduce manual routing.</a:t>
            </a:r>
          </a:p>
          <a:p>
            <a:pPr marL="342900" indent="-342900"/>
            <a:r>
              <a:rPr lang="vi-VN" sz="1300" dirty="0">
                <a:latin typeface="Times New Roman" panose="02020603050405020304" pitchFamily="18" charset="0"/>
                <a:cs typeface="Times New Roman" panose="02020603050405020304" pitchFamily="18" charset="0"/>
              </a:rPr>
              <a:t>Can calculate and estimate resistcance/capacitance to route pattern which satisfiles the constraint:</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capacitance: use high layer, extend shield X3 or more, jump shield.</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resistance: Increase metal width, routing on multiple layer and stack VIA.</a:t>
            </a:r>
            <a:endParaRPr lang="vi-VN"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make suitable shielding for Analog </a:t>
            </a:r>
            <a:r>
              <a:rPr lang="vi-VN" sz="1300" dirty="0">
                <a:latin typeface="Times New Roman" panose="02020603050405020304" pitchFamily="18" charset="0"/>
                <a:cs typeface="Times New Roman" panose="02020603050405020304" pitchFamily="18" charset="0"/>
              </a:rPr>
              <a:t>nets.</a:t>
            </a:r>
          </a:p>
          <a:p>
            <a:pPr marL="609585" lvl="1" indent="0">
              <a:buNone/>
            </a:pPr>
            <a:r>
              <a:rPr lang="vi-VN" sz="1300" dirty="0">
                <a:latin typeface="Times New Roman" panose="02020603050405020304" pitchFamily="18" charset="0"/>
                <a:cs typeface="Times New Roman" panose="02020603050405020304" pitchFamily="18" charset="0"/>
              </a:rPr>
              <a:t>       The </a:t>
            </a:r>
            <a:r>
              <a:rPr lang="en-US" sz="1400" dirty="0">
                <a:latin typeface="Times New Roman" panose="02020603050405020304" pitchFamily="18" charset="0"/>
                <a:cs typeface="Times New Roman" panose="02020603050405020304" pitchFamily="18" charset="0"/>
              </a:rPr>
              <a:t>Purposes</a:t>
            </a:r>
            <a:r>
              <a:rPr lang="vi-VN" sz="1400" dirty="0">
                <a:latin typeface="Times New Roman" panose="02020603050405020304" pitchFamily="18" charset="0"/>
                <a:cs typeface="Times New Roman" panose="02020603050405020304" pitchFamily="18" charset="0"/>
              </a:rPr>
              <a:t> of suitable shieding for Analog nets in order to avoid to noise.</a:t>
            </a:r>
            <a:endParaRPr lang="en-US"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fix eagle verification.</a:t>
            </a:r>
            <a:endParaRPr lang="vi-VN" sz="1300" dirty="0">
              <a:latin typeface="Times New Roman" panose="02020603050405020304" pitchFamily="18" charset="0"/>
              <a:cs typeface="Times New Roman" panose="02020603050405020304" pitchFamily="18" charset="0"/>
            </a:endParaRPr>
          </a:p>
          <a:p>
            <a:pPr marL="342900" indent="-342900"/>
            <a:r>
              <a:rPr lang="vi-VN" sz="1300" dirty="0">
                <a:latin typeface="Times New Roman" panose="02020603050405020304" pitchFamily="18" charset="0"/>
                <a:cs typeface="Times New Roman" panose="02020603050405020304" pitchFamily="18" charset="0"/>
              </a:rPr>
              <a:t>I can </a:t>
            </a:r>
            <a:r>
              <a:rPr lang="en-US" sz="1300" dirty="0">
                <a:latin typeface="Times New Roman" panose="02020603050405020304" pitchFamily="18" charset="0"/>
                <a:cs typeface="Times New Roman" panose="02020603050405020304" pitchFamily="18" charset="0"/>
              </a:rPr>
              <a:t>Self-</a:t>
            </a:r>
            <a:r>
              <a:rPr lang="vi-VN" sz="1300" dirty="0">
                <a:latin typeface="Times New Roman" panose="02020603050405020304" pitchFamily="18" charset="0"/>
                <a:cs typeface="Times New Roman" panose="02020603050405020304" pitchFamily="18" charset="0"/>
              </a:rPr>
              <a:t>judgement</a:t>
            </a:r>
            <a:r>
              <a:rPr lang="en-US" sz="1300" dirty="0">
                <a:latin typeface="Times New Roman" panose="02020603050405020304" pitchFamily="18" charset="0"/>
                <a:cs typeface="Times New Roman" panose="02020603050405020304" pitchFamily="18" charset="0"/>
              </a:rPr>
              <a:t> whether it’s pseudo</a:t>
            </a:r>
            <a:r>
              <a:rPr lang="vi-VN" sz="1300" dirty="0">
                <a:latin typeface="Times New Roman" panose="02020603050405020304" pitchFamily="18" charset="0"/>
                <a:cs typeface="Times New Roman" panose="02020603050405020304" pitchFamily="18" charset="0"/>
              </a:rPr>
              <a:t> error</a:t>
            </a:r>
            <a:r>
              <a:rPr lang="en-US" sz="1300" dirty="0">
                <a:latin typeface="Times New Roman" panose="02020603050405020304" pitchFamily="18" charset="0"/>
                <a:cs typeface="Times New Roman" panose="02020603050405020304" pitchFamily="18" charset="0"/>
              </a:rPr>
              <a:t> or </a:t>
            </a:r>
            <a:r>
              <a:rPr lang="vi-VN" sz="1300" dirty="0">
                <a:latin typeface="Times New Roman" panose="02020603050405020304" pitchFamily="18" charset="0"/>
                <a:cs typeface="Times New Roman" panose="02020603050405020304" pitchFamily="18" charset="0"/>
              </a:rPr>
              <a:t>not in Eagle report.</a:t>
            </a:r>
          </a:p>
          <a:p>
            <a:pPr marL="342900" indent="-342900"/>
            <a:endParaRPr lang="en-US" sz="1300" dirty="0"/>
          </a:p>
        </p:txBody>
      </p:sp>
    </p:spTree>
    <p:extLst>
      <p:ext uri="{BB962C8B-B14F-4D97-AF65-F5344CB8AC3E}">
        <p14:creationId xmlns:p14="http://schemas.microsoft.com/office/powerpoint/2010/main" val="2445122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1000"/>
                                        <p:tgtEl>
                                          <p:spTgt spid="8">
                                            <p:txEl>
                                              <p:pRg st="5" end="5"/>
                                            </p:txEl>
                                          </p:spTgt>
                                        </p:tgtEl>
                                      </p:cBhvr>
                                    </p:animEffect>
                                    <p:anim calcmode="lin" valueType="num">
                                      <p:cBhvr>
                                        <p:cTn id="3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Effect transition="in" filter="fade">
                                      <p:cBhvr>
                                        <p:cTn id="46" dur="1000"/>
                                        <p:tgtEl>
                                          <p:spTgt spid="8">
                                            <p:txEl>
                                              <p:pRg st="7" end="7"/>
                                            </p:txEl>
                                          </p:spTgt>
                                        </p:tgtEl>
                                      </p:cBhvr>
                                    </p:animEffect>
                                    <p:anim calcmode="lin" valueType="num">
                                      <p:cBhvr>
                                        <p:cTn id="4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8" end="8"/>
                                            </p:txEl>
                                          </p:spTgt>
                                        </p:tgtEl>
                                        <p:attrNameLst>
                                          <p:attrName>style.visibility</p:attrName>
                                        </p:attrNameLst>
                                      </p:cBhvr>
                                      <p:to>
                                        <p:strVal val="visible"/>
                                      </p:to>
                                    </p:set>
                                    <p:animEffect transition="in" filter="fade">
                                      <p:cBhvr>
                                        <p:cTn id="51" dur="1000"/>
                                        <p:tgtEl>
                                          <p:spTgt spid="8">
                                            <p:txEl>
                                              <p:pRg st="8" end="8"/>
                                            </p:txEl>
                                          </p:spTgt>
                                        </p:tgtEl>
                                      </p:cBhvr>
                                    </p:animEffect>
                                    <p:anim calcmode="lin" valueType="num">
                                      <p:cBhvr>
                                        <p:cTn id="52"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8">
                                            <p:txEl>
                                              <p:pRg st="9" end="9"/>
                                            </p:txEl>
                                          </p:spTgt>
                                        </p:tgtEl>
                                        <p:attrNameLst>
                                          <p:attrName>style.visibility</p:attrName>
                                        </p:attrNameLst>
                                      </p:cBhvr>
                                      <p:to>
                                        <p:strVal val="visible"/>
                                      </p:to>
                                    </p:set>
                                    <p:animEffect transition="in" filter="fade">
                                      <p:cBhvr>
                                        <p:cTn id="56" dur="1000"/>
                                        <p:tgtEl>
                                          <p:spTgt spid="8">
                                            <p:txEl>
                                              <p:pRg st="9" end="9"/>
                                            </p:txEl>
                                          </p:spTgt>
                                        </p:tgtEl>
                                      </p:cBhvr>
                                    </p:animEffect>
                                    <p:anim calcmode="lin" valueType="num">
                                      <p:cBhvr>
                                        <p:cTn id="5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N_conf_2021_Renesas_PPTtemp.potx  -  Read-Only" id="{22FB7AC7-6671-4771-BBEF-E7A8093A7466}" vid="{0D92119A-39F8-4FC4-BD2E-C7A8C93B874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2" ma:contentTypeDescription="Create a new document." ma:contentTypeScope="" ma:versionID="50ca0c4ad3e3324631935ce56695df85">
  <xsd:schema xmlns:xsd="http://www.w3.org/2001/XMLSchema" xmlns:xs="http://www.w3.org/2001/XMLSchema" xmlns:p="http://schemas.microsoft.com/office/2006/metadata/properties" xmlns:ns2="084dd9f6-50cb-4ac1-978b-315f52073de3" targetNamespace="http://schemas.microsoft.com/office/2006/metadata/properties" ma:root="true" ma:fieldsID="fc4f6f78ae8ecb1cd566ab1ccba49604" ns2:_="">
    <xsd:import namespace="084dd9f6-50cb-4ac1-978b-315f52073de3"/>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B63286-D3D6-4371-98B7-0CC637CEF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71853E-0EF3-4973-AB23-17AA5798BB66}">
  <ds:schemaRefs>
    <ds:schemaRef ds:uri="084dd9f6-50cb-4ac1-978b-315f52073de3"/>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8154</TotalTime>
  <Words>1339</Words>
  <Application>Microsoft Office PowerPoint</Application>
  <PresentationFormat>Widescreen</PresentationFormat>
  <Paragraphs>165</Paragraphs>
  <Slides>15</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15</vt:i4>
      </vt:variant>
    </vt:vector>
  </HeadingPairs>
  <TitlesOfParts>
    <vt:vector size="30" baseType="lpstr">
      <vt:lpstr>Meiryo</vt:lpstr>
      <vt:lpstr>Arial</vt:lpstr>
      <vt:lpstr>Arial Narrow</vt:lpstr>
      <vt:lpstr>Calibri</vt:lpstr>
      <vt:lpstr>Century Gothic</vt:lpstr>
      <vt:lpstr>Century Gothic (Headings)</vt:lpstr>
      <vt:lpstr>Symbol</vt:lpstr>
      <vt:lpstr>Tahoma</vt:lpstr>
      <vt:lpstr>Tahoma (Body)</vt:lpstr>
      <vt:lpstr>The Serif Hand Light</vt:lpstr>
      <vt:lpstr>Times New Roman</vt:lpstr>
      <vt:lpstr>Wingdings</vt:lpstr>
      <vt:lpstr>Wingdings 3</vt:lpstr>
      <vt:lpstr>Renesas Template 2021 - EN Confidential</vt:lpstr>
      <vt:lpstr>Wisp</vt:lpstr>
      <vt:lpstr>PowerPoint Presentation</vt:lpstr>
      <vt:lpstr>Agenda</vt:lpstr>
      <vt:lpstr>1. Introduction 1.1   Mentor –mentee</vt:lpstr>
      <vt:lpstr>1. Introduction 1.2   Mentor –mentee SYSTEM</vt:lpstr>
      <vt:lpstr>2. Achievement and detail status 2.1   Overview: technical skill</vt:lpstr>
      <vt:lpstr>2. Achievement and detail status 2.2 PG design and verification</vt:lpstr>
      <vt:lpstr>2. Achievement and current status 2.2 PG design and verification</vt:lpstr>
      <vt:lpstr>2. Achievement and detail status 2.2 PG design and verification</vt:lpstr>
      <vt:lpstr>2. Achievement and detail status 2.3 Analog implementation</vt:lpstr>
      <vt:lpstr>3. Target 2nd year 3.1Target: Technical skills</vt:lpstr>
      <vt:lpstr>3. Target 2nd year 3.2 Target: Soft skills</vt:lpstr>
      <vt:lpstr>4. Difficalties and solutions </vt:lpstr>
      <vt:lpstr>5.</vt:lpstr>
      <vt:lpstr>6. APPENDIX 6.1 Definition of skill level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dc:creator>
  <cp:lastModifiedBy>Khang</cp:lastModifiedBy>
  <cp:revision>24</cp:revision>
  <dcterms:created xsi:type="dcterms:W3CDTF">2021-12-06T10:01:58Z</dcterms:created>
  <dcterms:modified xsi:type="dcterms:W3CDTF">2021-12-13T04:57:57Z</dcterms:modified>
</cp:coreProperties>
</file>