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  <p:sldMasterId id="2147484110" r:id="rId5"/>
  </p:sldMasterIdLst>
  <p:notesMasterIdLst>
    <p:notesMasterId r:id="rId21"/>
  </p:notesMasterIdLst>
  <p:sldIdLst>
    <p:sldId id="443" r:id="rId6"/>
    <p:sldId id="385" r:id="rId7"/>
    <p:sldId id="387" r:id="rId8"/>
    <p:sldId id="448" r:id="rId9"/>
    <p:sldId id="446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20" r:id="rId18"/>
    <p:sldId id="456" r:id="rId19"/>
    <p:sldId id="3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3FF"/>
    <a:srgbClr val="706F6F"/>
    <a:srgbClr val="FFC000"/>
    <a:srgbClr val="BFBEBE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7" autoAdjust="0"/>
  </p:normalViewPr>
  <p:slideViewPr>
    <p:cSldViewPr showGuides="1">
      <p:cViewPr>
        <p:scale>
          <a:sx n="96" d="100"/>
          <a:sy n="96" d="100"/>
        </p:scale>
        <p:origin x="72" y="-360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5F04F-1211-4C05-A56A-CF800AC4C085}" type="doc">
      <dgm:prSet loTypeId="urn:microsoft.com/office/officeart/2009/3/layout/PlusandMinus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E33245-ADCF-4E2E-B086-4C7D14920AF8}">
      <dgm:prSet phldrT="[Text]"/>
      <dgm:spPr/>
      <dgm:t>
        <a:bodyPr/>
        <a:lstStyle/>
        <a:p>
          <a:r>
            <a:rPr lang="en-US" b="1" dirty="0"/>
            <a:t>Difficulties</a:t>
          </a:r>
        </a:p>
      </dgm:t>
    </dgm:pt>
    <dgm:pt modelId="{1ECD712B-9C12-49A7-8517-19BC1D6A3914}" type="parTrans" cxnId="{5E14425B-A616-46F8-BEED-CF3FDFA7DA8B}">
      <dgm:prSet/>
      <dgm:spPr/>
      <dgm:t>
        <a:bodyPr/>
        <a:lstStyle/>
        <a:p>
          <a:endParaRPr lang="en-US"/>
        </a:p>
      </dgm:t>
    </dgm:pt>
    <dgm:pt modelId="{232074F1-F68A-49EF-BF89-3CB317285CE9}" type="sibTrans" cxnId="{5E14425B-A616-46F8-BEED-CF3FDFA7DA8B}">
      <dgm:prSet/>
      <dgm:spPr/>
      <dgm:t>
        <a:bodyPr/>
        <a:lstStyle/>
        <a:p>
          <a:endParaRPr lang="en-US"/>
        </a:p>
      </dgm:t>
    </dgm:pt>
    <dgm:pt modelId="{81615B40-527C-4D77-8519-5A7B0B7AA1D2}">
      <dgm:prSet phldrT="[Text]"/>
      <dgm:spPr/>
      <dgm:t>
        <a:bodyPr/>
        <a:lstStyle/>
        <a:p>
          <a:r>
            <a:rPr lang="en-US" dirty="0"/>
            <a:t>New tool, new environment, it’s rather difficult to get familiar</a:t>
          </a:r>
        </a:p>
      </dgm:t>
    </dgm:pt>
    <dgm:pt modelId="{A4279680-E4D3-4D30-AA5D-D45E5A5DDEE1}" type="parTrans" cxnId="{2A627174-A680-4074-A071-A7C0918797D1}">
      <dgm:prSet/>
      <dgm:spPr/>
      <dgm:t>
        <a:bodyPr/>
        <a:lstStyle/>
        <a:p>
          <a:endParaRPr lang="en-US"/>
        </a:p>
      </dgm:t>
    </dgm:pt>
    <dgm:pt modelId="{26F2A3F8-5340-40A2-A5EC-DA244EEF03F6}" type="sibTrans" cxnId="{2A627174-A680-4074-A071-A7C0918797D1}">
      <dgm:prSet/>
      <dgm:spPr/>
      <dgm:t>
        <a:bodyPr/>
        <a:lstStyle/>
        <a:p>
          <a:endParaRPr lang="en-US"/>
        </a:p>
      </dgm:t>
    </dgm:pt>
    <dgm:pt modelId="{CF7F18F2-1032-431F-9C5E-689F24E50F7F}">
      <dgm:prSet phldrT="[Text]"/>
      <dgm:spPr/>
      <dgm:t>
        <a:bodyPr/>
        <a:lstStyle/>
        <a:p>
          <a:r>
            <a:rPr lang="en-US" b="1" dirty="0"/>
            <a:t>Countermeasures</a:t>
          </a:r>
        </a:p>
      </dgm:t>
    </dgm:pt>
    <dgm:pt modelId="{7D37F911-E895-41C6-B570-DD7EE29A8F15}" type="parTrans" cxnId="{9765C06D-6F57-4635-BF8B-58BB54293E8B}">
      <dgm:prSet/>
      <dgm:spPr/>
      <dgm:t>
        <a:bodyPr/>
        <a:lstStyle/>
        <a:p>
          <a:endParaRPr lang="en-US"/>
        </a:p>
      </dgm:t>
    </dgm:pt>
    <dgm:pt modelId="{C809FC1E-12DB-4411-A97E-0AABD7D7CF71}" type="sibTrans" cxnId="{9765C06D-6F57-4635-BF8B-58BB54293E8B}">
      <dgm:prSet/>
      <dgm:spPr/>
      <dgm:t>
        <a:bodyPr/>
        <a:lstStyle/>
        <a:p>
          <a:endParaRPr lang="en-US"/>
        </a:p>
      </dgm:t>
    </dgm:pt>
    <dgm:pt modelId="{EE5FD4F2-587C-4AF8-9E36-E7DCE8E22D99}">
      <dgm:prSet phldrT="[Text]"/>
      <dgm:spPr/>
      <dgm:t>
        <a:bodyPr/>
        <a:lstStyle/>
        <a:p>
          <a:r>
            <a:rPr lang="en-US" dirty="0"/>
            <a:t>Trial previous design to understand tool’s behaviors </a:t>
          </a:r>
        </a:p>
      </dgm:t>
    </dgm:pt>
    <dgm:pt modelId="{542C320E-188E-4361-9E60-F509D6ACF96B}" type="parTrans" cxnId="{D5C4F7E0-D78B-429C-AA5A-C1766B12083D}">
      <dgm:prSet/>
      <dgm:spPr/>
      <dgm:t>
        <a:bodyPr/>
        <a:lstStyle/>
        <a:p>
          <a:endParaRPr lang="en-US"/>
        </a:p>
      </dgm:t>
    </dgm:pt>
    <dgm:pt modelId="{23F4596D-3ECA-464B-BF11-8996CF363966}" type="sibTrans" cxnId="{D5C4F7E0-D78B-429C-AA5A-C1766B12083D}">
      <dgm:prSet/>
      <dgm:spPr/>
      <dgm:t>
        <a:bodyPr/>
        <a:lstStyle/>
        <a:p>
          <a:endParaRPr lang="en-US"/>
        </a:p>
      </dgm:t>
    </dgm:pt>
    <dgm:pt modelId="{40A36FFB-5ACA-47F6-8868-95D68BD8A8B1}">
      <dgm:prSet phldrT="[Text]"/>
      <dgm:spPr/>
      <dgm:t>
        <a:bodyPr/>
        <a:lstStyle/>
        <a:p>
          <a:r>
            <a:rPr lang="en-US" dirty="0"/>
            <a:t>Investigate the document, discuss with mentor to receive the guidance.  </a:t>
          </a:r>
          <a:br>
            <a:rPr lang="en-US" dirty="0"/>
          </a:br>
          <a:r>
            <a:rPr lang="en-US" dirty="0"/>
            <a:t>Trial legacy data to understand physical verification </a:t>
          </a:r>
        </a:p>
      </dgm:t>
    </dgm:pt>
    <dgm:pt modelId="{4D246496-AE56-4792-B877-6AB8C036B95D}" type="parTrans" cxnId="{7FC9F62F-4DC2-4A74-9E23-E54AD7E1EA77}">
      <dgm:prSet/>
      <dgm:spPr/>
      <dgm:t>
        <a:bodyPr/>
        <a:lstStyle/>
        <a:p>
          <a:endParaRPr lang="en-US"/>
        </a:p>
      </dgm:t>
    </dgm:pt>
    <dgm:pt modelId="{2E984EDC-3C97-487E-8EAE-31A1AA6855B0}" type="sibTrans" cxnId="{7FC9F62F-4DC2-4A74-9E23-E54AD7E1EA77}">
      <dgm:prSet/>
      <dgm:spPr/>
      <dgm:t>
        <a:bodyPr/>
        <a:lstStyle/>
        <a:p>
          <a:endParaRPr lang="en-US"/>
        </a:p>
      </dgm:t>
    </dgm:pt>
    <dgm:pt modelId="{B0FE7E16-3CBB-431C-89B3-E7EE8F9EC21C}">
      <dgm:prSet/>
      <dgm:spPr/>
      <dgm:t>
        <a:bodyPr/>
        <a:lstStyle/>
        <a:p>
          <a:r>
            <a:rPr lang="en-US" dirty="0"/>
            <a:t>Lack of experienced about Physical verification</a:t>
          </a:r>
        </a:p>
      </dgm:t>
    </dgm:pt>
    <dgm:pt modelId="{2E298552-D20E-45B3-AAFD-0BF260A1E50B}" type="parTrans" cxnId="{3765FA00-E7B2-4A0B-A871-AD24536F6E84}">
      <dgm:prSet/>
      <dgm:spPr/>
      <dgm:t>
        <a:bodyPr/>
        <a:lstStyle/>
        <a:p>
          <a:endParaRPr lang="en-US"/>
        </a:p>
      </dgm:t>
    </dgm:pt>
    <dgm:pt modelId="{7B642148-9596-419D-851F-8403C43BB550}" type="sibTrans" cxnId="{3765FA00-E7B2-4A0B-A871-AD24536F6E84}">
      <dgm:prSet/>
      <dgm:spPr/>
      <dgm:t>
        <a:bodyPr/>
        <a:lstStyle/>
        <a:p>
          <a:endParaRPr lang="en-US"/>
        </a:p>
      </dgm:t>
    </dgm:pt>
    <dgm:pt modelId="{D8D30415-AF37-4939-9792-7E1BD19AFEB4}">
      <dgm:prSet/>
      <dgm:spPr/>
      <dgm:t>
        <a:bodyPr/>
        <a:lstStyle/>
        <a:p>
          <a:endParaRPr lang="en-US" dirty="0"/>
        </a:p>
      </dgm:t>
    </dgm:pt>
    <dgm:pt modelId="{C866E3CD-B75C-49DA-BE3E-9C4DDFF3006D}" type="sibTrans" cxnId="{ACA35CCB-DDE4-4180-9ABF-BEEA5A06C070}">
      <dgm:prSet/>
      <dgm:spPr/>
      <dgm:t>
        <a:bodyPr/>
        <a:lstStyle/>
        <a:p>
          <a:endParaRPr lang="en-US"/>
        </a:p>
      </dgm:t>
    </dgm:pt>
    <dgm:pt modelId="{B20F5EAB-7C92-492F-89BF-EA12B41E8813}" type="parTrans" cxnId="{ACA35CCB-DDE4-4180-9ABF-BEEA5A06C070}">
      <dgm:prSet/>
      <dgm:spPr/>
      <dgm:t>
        <a:bodyPr/>
        <a:lstStyle/>
        <a:p>
          <a:endParaRPr lang="en-US"/>
        </a:p>
      </dgm:t>
    </dgm:pt>
    <dgm:pt modelId="{B6BE2D06-921B-4543-B83F-E8249546C0D3}" type="pres">
      <dgm:prSet presAssocID="{72F5F04F-1211-4C05-A56A-CF800AC4C08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B1CA7BF-4657-4EAD-BF89-82DE5B1803FD}" type="pres">
      <dgm:prSet presAssocID="{72F5F04F-1211-4C05-A56A-CF800AC4C085}" presName="Background" presStyleLbl="bgImgPlace1" presStyleIdx="0" presStyleCnt="1"/>
      <dgm:spPr/>
    </dgm:pt>
    <dgm:pt modelId="{5604B2F0-BC6E-4FE3-8881-393E18AB5C6C}" type="pres">
      <dgm:prSet presAssocID="{72F5F04F-1211-4C05-A56A-CF800AC4C08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09922D5-0443-49DD-8C2A-E02A9811EA56}" type="pres">
      <dgm:prSet presAssocID="{72F5F04F-1211-4C05-A56A-CF800AC4C085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C8B208F-D6CA-483E-8DC4-DE3E853CB51C}" type="pres">
      <dgm:prSet presAssocID="{72F5F04F-1211-4C05-A56A-CF800AC4C085}" presName="Plus" presStyleLbl="alignNode1" presStyleIdx="0" presStyleCnt="2" custLinFactX="214435" custLinFactNeighborX="300000" custLinFactNeighborY="2269"/>
      <dgm:spPr>
        <a:solidFill>
          <a:srgbClr val="00B050"/>
        </a:solidFill>
      </dgm:spPr>
    </dgm:pt>
    <dgm:pt modelId="{2159C3C6-A7DF-4D4D-80D5-BC7AA3E60E7A}" type="pres">
      <dgm:prSet presAssocID="{72F5F04F-1211-4C05-A56A-CF800AC4C085}" presName="Minus" presStyleLbl="alignNode1" presStyleIdx="1" presStyleCnt="2" custLinFactX="-214596" custLinFactNeighborX="-300000" custLinFactNeighborY="12050"/>
      <dgm:spPr>
        <a:solidFill>
          <a:srgbClr val="706F6F"/>
        </a:solidFill>
      </dgm:spPr>
    </dgm:pt>
    <dgm:pt modelId="{98245379-D1EE-4CE0-802C-2F8A6B7541CA}" type="pres">
      <dgm:prSet presAssocID="{72F5F04F-1211-4C05-A56A-CF800AC4C085}" presName="Divider" presStyleLbl="parChTrans1D1" presStyleIdx="0" presStyleCnt="1"/>
      <dgm:spPr/>
    </dgm:pt>
  </dgm:ptLst>
  <dgm:cxnLst>
    <dgm:cxn modelId="{3765FA00-E7B2-4A0B-A871-AD24536F6E84}" srcId="{03E33245-ADCF-4E2E-B086-4C7D14920AF8}" destId="{B0FE7E16-3CBB-431C-89B3-E7EE8F9EC21C}" srcOrd="2" destOrd="0" parTransId="{2E298552-D20E-45B3-AAFD-0BF260A1E50B}" sibTransId="{7B642148-9596-419D-851F-8403C43BB550}"/>
    <dgm:cxn modelId="{0B6A600A-8CDF-41E8-8BC3-16F2AAB165D2}" type="presOf" srcId="{40A36FFB-5ACA-47F6-8868-95D68BD8A8B1}" destId="{909922D5-0443-49DD-8C2A-E02A9811EA56}" srcOrd="0" destOrd="2" presId="urn:microsoft.com/office/officeart/2009/3/layout/PlusandMinus"/>
    <dgm:cxn modelId="{7FC9F62F-4DC2-4A74-9E23-E54AD7E1EA77}" srcId="{CF7F18F2-1032-431F-9C5E-689F24E50F7F}" destId="{40A36FFB-5ACA-47F6-8868-95D68BD8A8B1}" srcOrd="1" destOrd="0" parTransId="{4D246496-AE56-4792-B877-6AB8C036B95D}" sibTransId="{2E984EDC-3C97-487E-8EAE-31A1AA6855B0}"/>
    <dgm:cxn modelId="{5E14425B-A616-46F8-BEED-CF3FDFA7DA8B}" srcId="{72F5F04F-1211-4C05-A56A-CF800AC4C085}" destId="{03E33245-ADCF-4E2E-B086-4C7D14920AF8}" srcOrd="0" destOrd="0" parTransId="{1ECD712B-9C12-49A7-8517-19BC1D6A3914}" sibTransId="{232074F1-F68A-49EF-BF89-3CB317285CE9}"/>
    <dgm:cxn modelId="{4FBF7C68-A008-4B9A-8701-9538B8D48EF1}" type="presOf" srcId="{B0FE7E16-3CBB-431C-89B3-E7EE8F9EC21C}" destId="{5604B2F0-BC6E-4FE3-8881-393E18AB5C6C}" srcOrd="0" destOrd="3" presId="urn:microsoft.com/office/officeart/2009/3/layout/PlusandMinus"/>
    <dgm:cxn modelId="{9765C06D-6F57-4635-BF8B-58BB54293E8B}" srcId="{72F5F04F-1211-4C05-A56A-CF800AC4C085}" destId="{CF7F18F2-1032-431F-9C5E-689F24E50F7F}" srcOrd="1" destOrd="0" parTransId="{7D37F911-E895-41C6-B570-DD7EE29A8F15}" sibTransId="{C809FC1E-12DB-4411-A97E-0AABD7D7CF71}"/>
    <dgm:cxn modelId="{2A627174-A680-4074-A071-A7C0918797D1}" srcId="{03E33245-ADCF-4E2E-B086-4C7D14920AF8}" destId="{81615B40-527C-4D77-8519-5A7B0B7AA1D2}" srcOrd="0" destOrd="0" parTransId="{A4279680-E4D3-4D30-AA5D-D45E5A5DDEE1}" sibTransId="{26F2A3F8-5340-40A2-A5EC-DA244EEF03F6}"/>
    <dgm:cxn modelId="{917D5780-49D8-4F3E-9457-AEBF714446AA}" type="presOf" srcId="{D8D30415-AF37-4939-9792-7E1BD19AFEB4}" destId="{5604B2F0-BC6E-4FE3-8881-393E18AB5C6C}" srcOrd="0" destOrd="2" presId="urn:microsoft.com/office/officeart/2009/3/layout/PlusandMinus"/>
    <dgm:cxn modelId="{49863483-31B4-4A39-8561-38EFD5EBE832}" type="presOf" srcId="{81615B40-527C-4D77-8519-5A7B0B7AA1D2}" destId="{5604B2F0-BC6E-4FE3-8881-393E18AB5C6C}" srcOrd="0" destOrd="1" presId="urn:microsoft.com/office/officeart/2009/3/layout/PlusandMinus"/>
    <dgm:cxn modelId="{36623294-6CD3-43D1-A6C4-833E77D39A1A}" type="presOf" srcId="{EE5FD4F2-587C-4AF8-9E36-E7DCE8E22D99}" destId="{909922D5-0443-49DD-8C2A-E02A9811EA56}" srcOrd="0" destOrd="1" presId="urn:microsoft.com/office/officeart/2009/3/layout/PlusandMinus"/>
    <dgm:cxn modelId="{ACA35CCB-DDE4-4180-9ABF-BEEA5A06C070}" srcId="{03E33245-ADCF-4E2E-B086-4C7D14920AF8}" destId="{D8D30415-AF37-4939-9792-7E1BD19AFEB4}" srcOrd="1" destOrd="0" parTransId="{B20F5EAB-7C92-492F-89BF-EA12B41E8813}" sibTransId="{C866E3CD-B75C-49DA-BE3E-9C4DDFF3006D}"/>
    <dgm:cxn modelId="{226E6AD2-C7FA-461A-97A5-AB0B6A528222}" type="presOf" srcId="{72F5F04F-1211-4C05-A56A-CF800AC4C085}" destId="{B6BE2D06-921B-4543-B83F-E8249546C0D3}" srcOrd="0" destOrd="0" presId="urn:microsoft.com/office/officeart/2009/3/layout/PlusandMinus"/>
    <dgm:cxn modelId="{96F365E0-2BE0-4C6D-B6AC-C57ADFED3A42}" type="presOf" srcId="{CF7F18F2-1032-431F-9C5E-689F24E50F7F}" destId="{909922D5-0443-49DD-8C2A-E02A9811EA56}" srcOrd="0" destOrd="0" presId="urn:microsoft.com/office/officeart/2009/3/layout/PlusandMinus"/>
    <dgm:cxn modelId="{D5C4F7E0-D78B-429C-AA5A-C1766B12083D}" srcId="{CF7F18F2-1032-431F-9C5E-689F24E50F7F}" destId="{EE5FD4F2-587C-4AF8-9E36-E7DCE8E22D99}" srcOrd="0" destOrd="0" parTransId="{542C320E-188E-4361-9E60-F509D6ACF96B}" sibTransId="{23F4596D-3ECA-464B-BF11-8996CF363966}"/>
    <dgm:cxn modelId="{85975DEA-95AB-4145-A946-84B126E144DE}" type="presOf" srcId="{03E33245-ADCF-4E2E-B086-4C7D14920AF8}" destId="{5604B2F0-BC6E-4FE3-8881-393E18AB5C6C}" srcOrd="0" destOrd="0" presId="urn:microsoft.com/office/officeart/2009/3/layout/PlusandMinus"/>
    <dgm:cxn modelId="{C0BDD3C9-3554-4EF3-BF81-DA5D4E373021}" type="presParOf" srcId="{B6BE2D06-921B-4543-B83F-E8249546C0D3}" destId="{EB1CA7BF-4657-4EAD-BF89-82DE5B1803FD}" srcOrd="0" destOrd="0" presId="urn:microsoft.com/office/officeart/2009/3/layout/PlusandMinus"/>
    <dgm:cxn modelId="{797D395A-AA26-4EFB-8C09-1D27D4B9EE67}" type="presParOf" srcId="{B6BE2D06-921B-4543-B83F-E8249546C0D3}" destId="{5604B2F0-BC6E-4FE3-8881-393E18AB5C6C}" srcOrd="1" destOrd="0" presId="urn:microsoft.com/office/officeart/2009/3/layout/PlusandMinus"/>
    <dgm:cxn modelId="{91A02A2E-AE8C-4124-9EF8-643A24A5B36B}" type="presParOf" srcId="{B6BE2D06-921B-4543-B83F-E8249546C0D3}" destId="{909922D5-0443-49DD-8C2A-E02A9811EA56}" srcOrd="2" destOrd="0" presId="urn:microsoft.com/office/officeart/2009/3/layout/PlusandMinus"/>
    <dgm:cxn modelId="{92082520-5F8B-43D0-B4FC-3CB002429822}" type="presParOf" srcId="{B6BE2D06-921B-4543-B83F-E8249546C0D3}" destId="{8C8B208F-D6CA-483E-8DC4-DE3E853CB51C}" srcOrd="3" destOrd="0" presId="urn:microsoft.com/office/officeart/2009/3/layout/PlusandMinus"/>
    <dgm:cxn modelId="{3C009F16-9F40-42C8-B7C5-928FD04C5DF0}" type="presParOf" srcId="{B6BE2D06-921B-4543-B83F-E8249546C0D3}" destId="{2159C3C6-A7DF-4D4D-80D5-BC7AA3E60E7A}" srcOrd="4" destOrd="0" presId="urn:microsoft.com/office/officeart/2009/3/layout/PlusandMinus"/>
    <dgm:cxn modelId="{FD2D7E16-39CC-4B8F-A261-ED023451FCA3}" type="presParOf" srcId="{B6BE2D06-921B-4543-B83F-E8249546C0D3}" destId="{98245379-D1EE-4CE0-802C-2F8A6B7541C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CA7BF-4657-4EAD-BF89-82DE5B1803FD}">
      <dsp:nvSpPr>
        <dsp:cNvPr id="0" name=""/>
        <dsp:cNvSpPr/>
      </dsp:nvSpPr>
      <dsp:spPr>
        <a:xfrm>
          <a:off x="2329884" y="787640"/>
          <a:ext cx="7263895" cy="375393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04B2F0-BC6E-4FE3-8881-393E18AB5C6C}">
      <dsp:nvSpPr>
        <dsp:cNvPr id="0" name=""/>
        <dsp:cNvSpPr/>
      </dsp:nvSpPr>
      <dsp:spPr>
        <a:xfrm>
          <a:off x="2546966" y="1226667"/>
          <a:ext cx="3373119" cy="3211447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Difficulties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New tool, new environment, it’s rather difficult to get familiar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experienced about Physical verification</a:t>
          </a:r>
        </a:p>
      </dsp:txBody>
      <dsp:txXfrm>
        <a:off x="2546966" y="1226667"/>
        <a:ext cx="3373119" cy="3211447"/>
      </dsp:txXfrm>
    </dsp:sp>
    <dsp:sp modelId="{909922D5-0443-49DD-8C2A-E02A9811EA56}">
      <dsp:nvSpPr>
        <dsp:cNvPr id="0" name=""/>
        <dsp:cNvSpPr/>
      </dsp:nvSpPr>
      <dsp:spPr>
        <a:xfrm>
          <a:off x="5995229" y="1226667"/>
          <a:ext cx="3373119" cy="3211447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Countermeasures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Trial previous design to understand tool’s behaviors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Investigate the document, discuss with mentor to receive the guidance.  </a:t>
          </a:r>
          <a:br>
            <a:rPr lang="en-US" sz="1900" kern="1200" dirty="0"/>
          </a:br>
          <a:r>
            <a:rPr lang="en-US" sz="1900" kern="1200" dirty="0"/>
            <a:t>Trial legacy data to understand physical verification </a:t>
          </a:r>
        </a:p>
      </dsp:txBody>
      <dsp:txXfrm>
        <a:off x="5995229" y="1226667"/>
        <a:ext cx="3373119" cy="3211447"/>
      </dsp:txXfrm>
    </dsp:sp>
    <dsp:sp modelId="{8C8B208F-D6CA-483E-8DC4-DE3E853CB51C}">
      <dsp:nvSpPr>
        <dsp:cNvPr id="0" name=""/>
        <dsp:cNvSpPr/>
      </dsp:nvSpPr>
      <dsp:spPr>
        <a:xfrm>
          <a:off x="8880244" y="68600"/>
          <a:ext cx="1419381" cy="1419381"/>
        </a:xfrm>
        <a:prstGeom prst="plus">
          <a:avLst>
            <a:gd name="adj" fmla="val 3281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9C3C6-A7DF-4D4D-80D5-BC7AA3E60E7A}">
      <dsp:nvSpPr>
        <dsp:cNvPr id="0" name=""/>
        <dsp:cNvSpPr/>
      </dsp:nvSpPr>
      <dsp:spPr>
        <a:xfrm>
          <a:off x="1717433" y="602003"/>
          <a:ext cx="1335888" cy="457797"/>
        </a:xfrm>
        <a:prstGeom prst="rect">
          <a:avLst/>
        </a:prstGeom>
        <a:solidFill>
          <a:srgbClr val="706F6F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45379-D1EE-4CE0-802C-2F8A6B7541CA}">
      <dsp:nvSpPr>
        <dsp:cNvPr id="0" name=""/>
        <dsp:cNvSpPr/>
      </dsp:nvSpPr>
      <dsp:spPr>
        <a:xfrm>
          <a:off x="5961832" y="1233534"/>
          <a:ext cx="834" cy="3067241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2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491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29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625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7555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514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862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818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9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54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290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7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9626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7170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005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28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2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2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766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331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3649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351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376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532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725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17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605" y="3163229"/>
            <a:ext cx="4711200" cy="3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991904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55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8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843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859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722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75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668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826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70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461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462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809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75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03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745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02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771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070868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641019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555666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694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7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3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213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47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90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3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  <p:sldLayoutId id="2147483825" r:id="rId35"/>
    <p:sldLayoutId id="2147483844" r:id="rId36"/>
    <p:sldLayoutId id="2147483845" r:id="rId37"/>
    <p:sldLayoutId id="2147483846" r:id="rId38"/>
    <p:sldLayoutId id="2147483847" r:id="rId39"/>
    <p:sldLayoutId id="2147483848" r:id="rId40"/>
    <p:sldLayoutId id="2147483849" r:id="rId41"/>
    <p:sldLayoutId id="2147483850" r:id="rId42"/>
    <p:sldLayoutId id="2147483851" r:id="rId43"/>
    <p:sldLayoutId id="2147483852" r:id="rId44"/>
    <p:sldLayoutId id="2147483853" r:id="rId45"/>
    <p:sldLayoutId id="2147483896" r:id="rId46"/>
    <p:sldLayoutId id="2147483897" r:id="rId47"/>
    <p:sldLayoutId id="2147483898" r:id="rId48"/>
    <p:sldLayoutId id="2147483900" r:id="rId49"/>
    <p:sldLayoutId id="2147483901" r:id="rId5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pic>
        <p:nvPicPr>
          <p:cNvPr id="36" name="図 8" descr="RENESAS+Tagline.png">
            <a:extLst>
              <a:ext uri="{FF2B5EF4-FFF2-40B4-BE49-F238E27FC236}">
                <a16:creationId xmlns:a16="http://schemas.microsoft.com/office/drawing/2014/main" id="{92C42C3E-F181-49F9-81FB-E83436D6620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37" name="Rechteck 9">
            <a:extLst>
              <a:ext uri="{FF2B5EF4-FFF2-40B4-BE49-F238E27FC236}">
                <a16:creationId xmlns:a16="http://schemas.microsoft.com/office/drawing/2014/main" id="{687BF836-F53C-4F55-9EAC-7D4509829139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36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  <p:sldLayoutId id="2147484130" r:id="rId20"/>
    <p:sldLayoutId id="2147484131" r:id="rId2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orient="horz" pos="890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orient="horz" pos="346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  <p15:guide id="6" orient="horz" pos="709" userDrawn="1">
          <p15:clr>
            <a:srgbClr val="F26B43"/>
          </p15:clr>
        </p15:guide>
        <p15:guide id="7" orient="horz" pos="3984" userDrawn="1">
          <p15:clr>
            <a:srgbClr val="F26B43"/>
          </p15:clr>
        </p15:guide>
        <p15:guide id="8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プレースホルダー 9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8F16C1E8-7127-4426-AE73-F7E4BA21B6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006131E-FB56-425D-89D8-786378BA6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altLang="ja-JP" dirty="0"/>
              <a:t>32G mentor-mentee</a:t>
            </a:r>
            <a:endParaRPr kumimoji="1" lang="en-US" altLang="ja-JP" cap="all" dirty="0"/>
          </a:p>
          <a:p>
            <a:pPr lvl="1"/>
            <a:r>
              <a:rPr kumimoji="1" lang="vi-VN" altLang="ja-JP" cap="all" dirty="0"/>
              <a:t>First year M&amp;M review</a:t>
            </a:r>
            <a:endParaRPr kumimoji="1" lang="en-US" altLang="ja-JP" sz="2000" cap="all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AB9B509-0B62-403A-B8A8-5AB7BF69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/>
          <a:lstStyle/>
          <a:p>
            <a:r>
              <a:rPr lang="vi-VN" dirty="0"/>
              <a:t>Nov, 27 - 2021</a:t>
            </a:r>
            <a:endParaRPr lang="en-US" dirty="0"/>
          </a:p>
          <a:p>
            <a:r>
              <a:rPr lang="vi-VN" dirty="0"/>
              <a:t>Khang tran</a:t>
            </a:r>
            <a:endParaRPr lang="en-US" dirty="0"/>
          </a:p>
          <a:p>
            <a:r>
              <a:rPr lang="vi-VN" dirty="0"/>
              <a:t>Backend 23 group</a:t>
            </a:r>
            <a:endParaRPr lang="en-US" dirty="0"/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329584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>
            <a:normAutofit fontScale="90000"/>
          </a:bodyPr>
          <a:lstStyle/>
          <a:p>
            <a:r>
              <a:rPr kumimoji="1" lang="en-US" dirty="0"/>
              <a:t>3</a:t>
            </a:r>
            <a:r>
              <a:rPr kumimoji="1" lang="vi-VN" dirty="0"/>
              <a:t>. </a:t>
            </a:r>
            <a:r>
              <a:rPr kumimoji="1" lang="en-US" sz="3200" b="1" dirty="0"/>
              <a:t>Target 2</a:t>
            </a:r>
            <a:r>
              <a:rPr kumimoji="1" lang="en-US" sz="3200" b="1" baseline="30000" dirty="0"/>
              <a:t>nd</a:t>
            </a:r>
            <a:r>
              <a:rPr kumimoji="1" lang="en-US" sz="3200" b="1" dirty="0"/>
              <a:t> year</a:t>
            </a:r>
            <a:br>
              <a:rPr kumimoji="1" lang="vi-VN" dirty="0"/>
            </a:br>
            <a:r>
              <a:rPr kumimoji="1" lang="en-US" sz="2000" dirty="0"/>
              <a:t>3.1Target: Technical skills</a:t>
            </a:r>
            <a:endParaRPr lang="en-US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8150A1-0C3E-4C0B-A559-2BF6E76CD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923119"/>
              </p:ext>
            </p:extLst>
          </p:nvPr>
        </p:nvGraphicFramePr>
        <p:xfrm>
          <a:off x="372894" y="1295400"/>
          <a:ext cx="9969429" cy="21528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57745">
                  <a:extLst>
                    <a:ext uri="{9D8B030D-6E8A-4147-A177-3AD203B41FA5}">
                      <a16:colId xmlns:a16="http://schemas.microsoft.com/office/drawing/2014/main" val="3647669579"/>
                    </a:ext>
                  </a:extLst>
                </a:gridCol>
                <a:gridCol w="356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3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plan</a:t>
                      </a:r>
                      <a:b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vi-V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965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 design and verification.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3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</a:t>
                      </a:r>
                      <a:r>
                        <a:rPr lang="vi-VN" sz="1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ementation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3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Verification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96845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B39109E-2E52-4846-B6A8-B2C8D6DD90FC}"/>
              </a:ext>
            </a:extLst>
          </p:cNvPr>
          <p:cNvSpPr txBox="1">
            <a:spLocks/>
          </p:cNvSpPr>
          <p:nvPr/>
        </p:nvSpPr>
        <p:spPr>
          <a:xfrm>
            <a:off x="438816" y="3458183"/>
            <a:ext cx="8229600" cy="1777174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b="1" i="1" u="sng" dirty="0"/>
              <a:t>Target</a:t>
            </a:r>
            <a:r>
              <a:rPr lang="en-US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achieve level 3 for with target as define in advance.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task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supporting as less as possible from Mentor.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instruct younger engineer in my responsible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  <a:endParaRPr lang="en-US" sz="1800" dirty="0">
              <a:latin typeface="The Serif Hand Light" panose="020B06040202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9492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810461"/>
          </a:xfrm>
        </p:spPr>
        <p:txBody>
          <a:bodyPr>
            <a:normAutofit fontScale="90000"/>
          </a:bodyPr>
          <a:lstStyle/>
          <a:p>
            <a:r>
              <a:rPr kumimoji="1" lang="en-US" dirty="0"/>
              <a:t>3</a:t>
            </a:r>
            <a:r>
              <a:rPr kumimoji="1" lang="vi-VN" dirty="0"/>
              <a:t>. </a:t>
            </a:r>
            <a:r>
              <a:rPr kumimoji="1" lang="en-US" sz="3200" b="1" dirty="0"/>
              <a:t>Target 2</a:t>
            </a:r>
            <a:r>
              <a:rPr kumimoji="1" lang="en-US" sz="3200" b="1" baseline="30000" dirty="0"/>
              <a:t>nd</a:t>
            </a:r>
            <a:r>
              <a:rPr kumimoji="1" lang="en-US" sz="3200" b="1" dirty="0"/>
              <a:t> year</a:t>
            </a:r>
            <a:br>
              <a:rPr kumimoji="1" lang="vi-VN" dirty="0"/>
            </a:br>
            <a:r>
              <a:rPr kumimoji="1" lang="vi-VN" sz="2000" dirty="0"/>
              <a:t>3.2 </a:t>
            </a:r>
            <a:r>
              <a:rPr kumimoji="1" lang="en-US" sz="2000" dirty="0"/>
              <a:t>Target: </a:t>
            </a:r>
            <a:r>
              <a:rPr kumimoji="1" lang="vi-VN" sz="2000" dirty="0"/>
              <a:t>Soft</a:t>
            </a:r>
            <a:r>
              <a:rPr kumimoji="1" lang="en-US" sz="2000" dirty="0"/>
              <a:t> skills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B7E31C-D001-4542-ADEF-6BE83A90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97746"/>
              </p:ext>
            </p:extLst>
          </p:nvPr>
        </p:nvGraphicFramePr>
        <p:xfrm>
          <a:off x="609600" y="1371600"/>
          <a:ext cx="10744200" cy="327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07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00">
                <a:tc>
                  <a:txBody>
                    <a:bodyPr/>
                    <a:lstStyle/>
                    <a:p>
                      <a:r>
                        <a:rPr lang="en-US" dirty="0"/>
                        <a:t>Soft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062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baseline="0" dirty="0"/>
                        <a:t>Can report problem in group and can negotiate with group member.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738">
                <a:tc>
                  <a:txBody>
                    <a:bodyPr/>
                    <a:lstStyle/>
                    <a:p>
                      <a:r>
                        <a:rPr lang="en-US" dirty="0"/>
                        <a:t>Task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Can estimate schedule and make  action to keep schedule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312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810461"/>
          </a:xfrm>
        </p:spPr>
        <p:txBody>
          <a:bodyPr>
            <a:normAutofit fontScale="90000"/>
          </a:bodyPr>
          <a:lstStyle/>
          <a:p>
            <a:r>
              <a:rPr kumimoji="1" lang="vi-VN" dirty="0"/>
              <a:t>4. Difficalties and solutions</a:t>
            </a:r>
            <a:br>
              <a:rPr kumimoji="1" lang="vi-VN" dirty="0"/>
            </a:br>
            <a:endParaRPr lang="en-US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754CCA-2E7E-4BB6-8D12-0DCD790BC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548064"/>
              </p:ext>
            </p:extLst>
          </p:nvPr>
        </p:nvGraphicFramePr>
        <p:xfrm>
          <a:off x="228600" y="1379198"/>
          <a:ext cx="11506200" cy="457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334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1776F47-4A47-415E-BC97-CA845AD6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" b="415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57800" y="457200"/>
            <a:ext cx="2743200" cy="271151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0" b="1" i="1" cap="all" dirty="0">
                <a:solidFill>
                  <a:srgbClr val="D2E3FF"/>
                </a:solidFill>
              </a:rPr>
              <a:t>5.</a:t>
            </a:r>
            <a:endParaRPr lang="en-US" sz="18000" b="1" i="1" dirty="0">
              <a:solidFill>
                <a:srgbClr val="D2E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7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244575" cy="962861"/>
          </a:xfrm>
        </p:spPr>
        <p:txBody>
          <a:bodyPr>
            <a:normAutofit/>
          </a:bodyPr>
          <a:lstStyle/>
          <a:p>
            <a:r>
              <a:rPr kumimoji="1" lang="vi-VN" dirty="0"/>
              <a:t>6. </a:t>
            </a:r>
            <a:r>
              <a:rPr kumimoji="1" lang="vi-VN" sz="3200" dirty="0"/>
              <a:t>APPENDIX</a:t>
            </a:r>
            <a:br>
              <a:rPr kumimoji="1" lang="vi-VN" sz="3200" dirty="0"/>
            </a:br>
            <a:r>
              <a:rPr kumimoji="1" lang="vi-VN" sz="2000" dirty="0"/>
              <a:t>6.1 Definition of skill level</a:t>
            </a:r>
            <a:endParaRPr kumimoji="1"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23553-5134-437D-BBC3-AEBE0FEE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37876"/>
              </p:ext>
            </p:extLst>
          </p:nvPr>
        </p:nvGraphicFramePr>
        <p:xfrm>
          <a:off x="1295399" y="1447800"/>
          <a:ext cx="10330175" cy="48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8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Level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 Level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7739" marR="7739" marT="773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do the job with help from others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 no knowledge, no experience</a:t>
                      </a:r>
                    </a:p>
                  </a:txBody>
                  <a:tcPr marL="7739" marR="7739" marT="773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do the job without any help, if it is within certain degree of difficulty.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do the job with help from others.</a:t>
                      </a:r>
                    </a:p>
                  </a:txBody>
                  <a:tcPr marL="7739" marR="7739" marT="773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do any given job without any help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do any given job without any help</a:t>
                      </a:r>
                    </a:p>
                  </a:txBody>
                  <a:tcPr marL="7739" marR="7739" marT="773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make his/her experiences into knowledge for others, and apply them to improve the job, as well as train juniors.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analyze and improve/refine the job</a:t>
                      </a:r>
                    </a:p>
                  </a:txBody>
                  <a:tcPr marL="7739" marR="7739" marT="773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lead within the company</a:t>
                      </a:r>
                    </a:p>
                  </a:txBody>
                  <a:tcPr marL="7739" marR="7739" marT="773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739" marR="7739" marT="773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develop new technologies, and can apply advanced method, and can direct technologies including advanced method.</a:t>
                      </a:r>
                    </a:p>
                  </a:txBody>
                  <a:tcPr marL="7739" marR="7739" marT="773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be recognized in the market</a:t>
                      </a:r>
                    </a:p>
                  </a:txBody>
                  <a:tcPr marL="7739" marR="7739" marT="773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739" marR="7739" marT="77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lead the market</a:t>
                      </a:r>
                    </a:p>
                  </a:txBody>
                  <a:tcPr marL="7739" marR="7739" marT="773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59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990600" y="1828800"/>
            <a:ext cx="7848600" cy="35496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Page 03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and 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	Page 05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in 2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	Page 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and solutions	Page 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	Page 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	Page 14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A3C8D391-ED46-4E1D-8E0F-430CD4730943}"/>
              </a:ext>
            </a:extLst>
          </p:cNvPr>
          <p:cNvSpPr txBox="1">
            <a:spLocks/>
          </p:cNvSpPr>
          <p:nvPr/>
        </p:nvSpPr>
        <p:spPr>
          <a:xfrm>
            <a:off x="990600" y="1295400"/>
            <a:ext cx="7848600" cy="3693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457200" rtl="0" eaLnBrk="1" latinLnBrk="0" hangingPunct="1">
              <a:spcBef>
                <a:spcPts val="100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Content of presentations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6 part 	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364187"/>
            <a:ext cx="11244575" cy="720197"/>
          </a:xfrm>
        </p:spPr>
        <p:txBody>
          <a:bodyPr>
            <a:normAutofit fontScale="90000"/>
          </a:bodyPr>
          <a:lstStyle/>
          <a:p>
            <a:r>
              <a:rPr kumimoji="1" lang="vi-VN" dirty="0"/>
              <a:t>1. </a:t>
            </a:r>
            <a:r>
              <a:rPr kumimoji="1" lang="vi-VN" b="1" dirty="0"/>
              <a:t>Introduction</a:t>
            </a:r>
            <a:br>
              <a:rPr kumimoji="1" lang="vi-VN" dirty="0"/>
            </a:br>
            <a:r>
              <a:rPr lang="en-US" sz="2000" dirty="0"/>
              <a:t>1.1   Mentor –mentee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0773A7-7309-48A7-86B6-AC7E583B62BC}"/>
              </a:ext>
            </a:extLst>
          </p:cNvPr>
          <p:cNvGrpSpPr/>
          <p:nvPr/>
        </p:nvGrpSpPr>
        <p:grpSpPr>
          <a:xfrm>
            <a:off x="6781800" y="4419600"/>
            <a:ext cx="3962400" cy="1752601"/>
            <a:chOff x="2819400" y="1676399"/>
            <a:chExt cx="3962400" cy="175260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6EF03-811A-4DF2-A6A6-549E3669E9B4}"/>
                </a:ext>
              </a:extLst>
            </p:cNvPr>
            <p:cNvSpPr/>
            <p:nvPr/>
          </p:nvSpPr>
          <p:spPr>
            <a:xfrm>
              <a:off x="2843348" y="1676399"/>
              <a:ext cx="3938451" cy="1752601"/>
            </a:xfrm>
            <a:prstGeom prst="round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1EB190-0CEC-49DA-AE19-6EF25C8DD566}"/>
                </a:ext>
              </a:extLst>
            </p:cNvPr>
            <p:cNvSpPr txBox="1"/>
            <p:nvPr/>
          </p:nvSpPr>
          <p:spPr>
            <a:xfrm>
              <a:off x="2819400" y="1930513"/>
              <a:ext cx="39624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MENTOR:</a:t>
              </a: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Name: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Nguyen Le Minh Hac</a:t>
              </a:r>
              <a:endParaRPr lang="en-US" altLang="en-US" sz="1600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Generation: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24</a:t>
              </a:r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G</a:t>
              </a: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Code: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1804</a:t>
              </a:r>
              <a:endParaRPr lang="en-US" altLang="en-US" sz="1600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Group: Backend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23</a:t>
              </a:r>
              <a:endParaRPr lang="en-US" altLang="en-US" sz="1600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946BBD-803A-419E-A51D-E51976D29D16}"/>
              </a:ext>
            </a:extLst>
          </p:cNvPr>
          <p:cNvGrpSpPr/>
          <p:nvPr/>
        </p:nvGrpSpPr>
        <p:grpSpPr>
          <a:xfrm>
            <a:off x="533400" y="4419600"/>
            <a:ext cx="3938452" cy="1752601"/>
            <a:chOff x="2843348" y="4041777"/>
            <a:chExt cx="3938452" cy="175260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D132C2-4C61-4F45-A453-DEE28497A146}"/>
                </a:ext>
              </a:extLst>
            </p:cNvPr>
            <p:cNvSpPr/>
            <p:nvPr/>
          </p:nvSpPr>
          <p:spPr>
            <a:xfrm>
              <a:off x="2843348" y="4041777"/>
              <a:ext cx="3938451" cy="1752601"/>
            </a:xfrm>
            <a:prstGeom prst="round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0DE1D-D172-47A1-AB26-BF58D88F6D6E}"/>
                </a:ext>
              </a:extLst>
            </p:cNvPr>
            <p:cNvSpPr txBox="1"/>
            <p:nvPr/>
          </p:nvSpPr>
          <p:spPr>
            <a:xfrm>
              <a:off x="2895600" y="4295891"/>
              <a:ext cx="3886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MENTEE</a:t>
              </a:r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Name: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Tran Dang Vinh Khang</a:t>
              </a:r>
              <a:endParaRPr lang="en-US" altLang="en-US" sz="1600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Generation: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32</a:t>
              </a:r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G</a:t>
              </a: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Code: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2676</a:t>
              </a:r>
              <a:endParaRPr lang="en-US" altLang="en-US" sz="1600" b="1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  <a:p>
              <a:r>
                <a:rPr lang="en-US" altLang="en-US" sz="1600" b="1" dirty="0">
                  <a:latin typeface="Meiryo" panose="020B0604030504040204" pitchFamily="34" charset="-128"/>
                  <a:ea typeface="Meiryo" panose="020B0604030504040204" pitchFamily="34" charset="-128"/>
                  <a:cs typeface="Times New Roman" panose="02020603050405020304" pitchFamily="18" charset="0"/>
                </a:rPr>
                <a:t>    Group: Backend </a:t>
              </a:r>
              <a:r>
                <a:rPr lang="vi-VN" altLang="en-US" sz="1600" b="1" dirty="0">
                  <a:latin typeface="Times New Roman" panose="02020603050405020304" pitchFamily="18" charset="0"/>
                  <a:ea typeface="Meiryo" panose="020B0604030504040204" pitchFamily="34" charset="-128"/>
                  <a:cs typeface="Times New Roman" panose="02020603050405020304" pitchFamily="18" charset="0"/>
                </a:rPr>
                <a:t>23</a:t>
              </a:r>
              <a:endParaRPr lang="en-US" altLang="en-US" sz="1600" dirty="0">
                <a:latin typeface="Meiryo" panose="020B0604030504040204" pitchFamily="34" charset="-128"/>
                <a:ea typeface="Meiryo" panose="020B0604030504040204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CB0BBA4D-8EAA-4F5B-B8D8-569E4DFA0B2A}"/>
              </a:ext>
            </a:extLst>
          </p:cNvPr>
          <p:cNvSpPr txBox="1">
            <a:spLocks/>
          </p:cNvSpPr>
          <p:nvPr/>
        </p:nvSpPr>
        <p:spPr>
          <a:xfrm>
            <a:off x="990600" y="1295400"/>
            <a:ext cx="7848600" cy="64633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177800" indent="-177800" algn="l" defTabSz="457200" rtl="0" eaLnBrk="1" latinLnBrk="0" hangingPunct="1">
              <a:spcBef>
                <a:spcPts val="100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firstly! Introduction: My name is Khang from BE23 and my mentor is Nguyen Le Minh Hac Who guide to me during to one year later.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>
            <a:normAutofit fontScale="90000"/>
          </a:bodyPr>
          <a:lstStyle/>
          <a:p>
            <a:r>
              <a:rPr kumimoji="1" lang="vi-VN" dirty="0"/>
              <a:t>1. </a:t>
            </a:r>
            <a:r>
              <a:rPr kumimoji="1" lang="vi-VN" b="1" dirty="0"/>
              <a:t>Introduction</a:t>
            </a:r>
            <a:br>
              <a:rPr kumimoji="1" lang="vi-VN" dirty="0"/>
            </a:br>
            <a:r>
              <a:rPr lang="en-US" sz="2000" dirty="0"/>
              <a:t>1.</a:t>
            </a:r>
            <a:r>
              <a:rPr lang="vi-VN" sz="2000" dirty="0"/>
              <a:t>2</a:t>
            </a:r>
            <a:r>
              <a:rPr lang="en-US" sz="2000" dirty="0"/>
              <a:t>   Mentor –mentee SYSTEM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08B829F-2C94-4A60-908C-698CF6602EC5}"/>
              </a:ext>
            </a:extLst>
          </p:cNvPr>
          <p:cNvSpPr txBox="1">
            <a:spLocks/>
          </p:cNvSpPr>
          <p:nvPr/>
        </p:nvSpPr>
        <p:spPr>
          <a:xfrm>
            <a:off x="467999" y="1752599"/>
            <a:ext cx="11571603" cy="2514601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year later: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communication between mentee and mentor.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Beside that, 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catch up the skill level of mentor and other experienced team members.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increase the productivity instead of supporting from Mentor.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support time and increase the productivity of mentee.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the requirement of real projects.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4041565-BE2E-4C3D-A632-7E24F9FA78A6}"/>
              </a:ext>
            </a:extLst>
          </p:cNvPr>
          <p:cNvSpPr txBox="1">
            <a:spLocks/>
          </p:cNvSpPr>
          <p:nvPr/>
        </p:nvSpPr>
        <p:spPr>
          <a:xfrm>
            <a:off x="762000" y="4258491"/>
            <a:ext cx="10210800" cy="2514600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Target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soft skills such as: communication, documentation, report, mindset,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achieve level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technical skill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2 years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job training and complete at least 2 year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013244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7647" y="299248"/>
            <a:ext cx="11244575" cy="720197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kumimoji="1" lang="vi-VN" dirty="0"/>
              <a:t>. </a:t>
            </a:r>
            <a:r>
              <a:rPr kumimoji="1" lang="en-US" b="1" dirty="0"/>
              <a:t>Achievement and </a:t>
            </a:r>
            <a:r>
              <a:rPr kumimoji="1" lang="vi-VN" b="1" dirty="0">
                <a:latin typeface="Century Gothic (Headings)"/>
              </a:rPr>
              <a:t>detail</a:t>
            </a:r>
            <a:r>
              <a:rPr kumimoji="1" lang="en-US" b="1" dirty="0">
                <a:latin typeface="Century Gothic (Headings)"/>
              </a:rPr>
              <a:t> status</a:t>
            </a:r>
            <a:br>
              <a:rPr kumimoji="1" lang="vi-VN" dirty="0"/>
            </a:br>
            <a:r>
              <a:rPr kumimoji="1" lang="en-US" sz="2000" dirty="0"/>
              <a:t>2</a:t>
            </a:r>
            <a:r>
              <a:rPr lang="en-US" sz="2000" dirty="0"/>
              <a:t>.1   Overview: technical skill</a:t>
            </a:r>
            <a:endParaRPr kumimoji="1"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FBC463-1F06-4F73-A60C-020D006E009C}"/>
              </a:ext>
            </a:extLst>
          </p:cNvPr>
          <p:cNvGrpSpPr/>
          <p:nvPr/>
        </p:nvGrpSpPr>
        <p:grpSpPr>
          <a:xfrm>
            <a:off x="431268" y="2819400"/>
            <a:ext cx="10662780" cy="3469895"/>
            <a:chOff x="431268" y="2531733"/>
            <a:chExt cx="10662780" cy="3469895"/>
          </a:xfrm>
        </p:grpSpPr>
        <p:grpSp>
          <p:nvGrpSpPr>
            <p:cNvPr id="35" name="Group 19">
              <a:extLst>
                <a:ext uri="{FF2B5EF4-FFF2-40B4-BE49-F238E27FC236}">
                  <a16:creationId xmlns:a16="http://schemas.microsoft.com/office/drawing/2014/main" id="{1AFB0A3D-336A-47E3-8EDE-EB4E8480D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268" y="2531733"/>
              <a:ext cx="10662780" cy="3469895"/>
              <a:chOff x="207841" y="3331376"/>
              <a:chExt cx="9637656" cy="2846224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9AD119A-0268-4EF2-8A69-516F636D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4192" y="3603103"/>
                <a:ext cx="8402" cy="826811"/>
              </a:xfrm>
              <a:prstGeom prst="straightConnector1">
                <a:avLst/>
              </a:prstGeom>
              <a:ln>
                <a:solidFill>
                  <a:srgbClr val="FF0000">
                    <a:alpha val="50000"/>
                  </a:srgb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4">
                <a:extLst>
                  <a:ext uri="{FF2B5EF4-FFF2-40B4-BE49-F238E27FC236}">
                    <a16:creationId xmlns:a16="http://schemas.microsoft.com/office/drawing/2014/main" id="{4F97DF60-E3B6-4DBA-B451-3D9D56DFCE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0927" y="3529422"/>
                <a:ext cx="8851911" cy="7938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TextBox 11">
                <a:extLst>
                  <a:ext uri="{FF2B5EF4-FFF2-40B4-BE49-F238E27FC236}">
                    <a16:creationId xmlns:a16="http://schemas.microsoft.com/office/drawing/2014/main" id="{818CFA91-82C8-477C-B66F-14EDDE753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841" y="4125528"/>
                <a:ext cx="923926" cy="253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r>
                  <a:rPr kumimoji="0" lang="en-US" altLang="ja-JP" sz="12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2020, Oct</a:t>
                </a:r>
              </a:p>
            </p:txBody>
          </p:sp>
          <p:sp>
            <p:nvSpPr>
              <p:cNvPr id="48" name="TextBox 11">
                <a:extLst>
                  <a:ext uri="{FF2B5EF4-FFF2-40B4-BE49-F238E27FC236}">
                    <a16:creationId xmlns:a16="http://schemas.microsoft.com/office/drawing/2014/main" id="{EB507FE6-32CF-4B33-87B5-D35E25750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020" y="4142396"/>
                <a:ext cx="923925" cy="253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r>
                  <a:rPr kumimoji="0" lang="en-US" altLang="ja-JP" sz="12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2021, Jun</a:t>
                </a:r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D07F154B-95CD-4783-B195-BA8780C29960}"/>
                  </a:ext>
                </a:extLst>
              </p:cNvPr>
              <p:cNvSpPr/>
              <p:nvPr/>
            </p:nvSpPr>
            <p:spPr bwMode="auto">
              <a:xfrm>
                <a:off x="510927" y="3860826"/>
                <a:ext cx="9334570" cy="2316774"/>
              </a:xfrm>
              <a:prstGeom prst="rightArrow">
                <a:avLst/>
              </a:prstGeom>
              <a:solidFill>
                <a:schemeClr val="accent5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FBCDC4B-7125-495D-BD6B-619A82C90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809" y="3584348"/>
                <a:ext cx="10470" cy="851283"/>
              </a:xfrm>
              <a:prstGeom prst="straightConnector1">
                <a:avLst/>
              </a:prstGeom>
              <a:ln>
                <a:solidFill>
                  <a:srgbClr val="FF0000">
                    <a:alpha val="50000"/>
                  </a:srgb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C9B3DA0-9FEE-46E6-B968-1C1F4C25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0644" y="3519271"/>
                <a:ext cx="0" cy="916360"/>
              </a:xfrm>
              <a:prstGeom prst="straightConnector1">
                <a:avLst/>
              </a:prstGeom>
              <a:ln>
                <a:solidFill>
                  <a:srgbClr val="FF0000">
                    <a:alpha val="50000"/>
                  </a:srgb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Isosceles Triangle 73">
                <a:extLst>
                  <a:ext uri="{FF2B5EF4-FFF2-40B4-BE49-F238E27FC236}">
                    <a16:creationId xmlns:a16="http://schemas.microsoft.com/office/drawing/2014/main" id="{4C138FD9-F27B-49A2-9F83-ECE2124A9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15818" y="3519271"/>
                <a:ext cx="153987" cy="4445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" tIns="18000" rIns="18000" bIns="18000" anchor="ctr">
                <a:spAutoFit/>
              </a:bodyPr>
              <a:lstStyle>
                <a:lvl1pPr marL="355600" indent="-355600"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endParaRPr kumimoji="0" lang="en-US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899CE57A-F1F5-4F05-9EDA-15B361F65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75601" y="3535699"/>
                <a:ext cx="153987" cy="4445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" tIns="18000" rIns="18000" bIns="18000" anchor="ctr">
                <a:spAutoFit/>
              </a:bodyPr>
              <a:lstStyle>
                <a:lvl1pPr marL="355600" indent="-355600"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endParaRPr kumimoji="0"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TextBox 11">
                <a:extLst>
                  <a:ext uri="{FF2B5EF4-FFF2-40B4-BE49-F238E27FC236}">
                    <a16:creationId xmlns:a16="http://schemas.microsoft.com/office/drawing/2014/main" id="{F17B5DD8-767D-4E32-8B19-648829506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0219" y="4167509"/>
                <a:ext cx="923925" cy="20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r>
                  <a:rPr kumimoji="0" lang="en-US" altLang="ja-JP" sz="12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2021, Dec</a:t>
                </a:r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302DE69D-B5D8-4E6D-AEDC-2A281602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298194" y="3535700"/>
                <a:ext cx="153987" cy="4445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8000" tIns="18000" rIns="18000" bIns="18000" anchor="ctr">
                <a:spAutoFit/>
              </a:bodyPr>
              <a:lstStyle>
                <a:lvl1pPr marL="355600" indent="-355600"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tabLst>
                    <a:tab pos="355600" algn="l"/>
                    <a:tab pos="803275" algn="l"/>
                    <a:tab pos="1252538" algn="l"/>
                    <a:tab pos="1701800" algn="l"/>
                    <a:tab pos="2151063" algn="l"/>
                    <a:tab pos="2600325" algn="l"/>
                    <a:tab pos="3049588" algn="l"/>
                    <a:tab pos="3498850" algn="l"/>
                    <a:tab pos="3948113" algn="l"/>
                    <a:tab pos="4397375" algn="l"/>
                    <a:tab pos="4846638" algn="l"/>
                    <a:tab pos="5295900" algn="l"/>
                    <a:tab pos="5745163" algn="l"/>
                    <a:tab pos="6194425" algn="l"/>
                    <a:tab pos="6643688" algn="l"/>
                    <a:tab pos="7092950" algn="l"/>
                    <a:tab pos="7542213" algn="l"/>
                    <a:tab pos="7991475" algn="l"/>
                    <a:tab pos="8440738" algn="l"/>
                    <a:tab pos="8890000" algn="l"/>
                    <a:tab pos="9339263" algn="l"/>
                  </a:tabLst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endParaRPr kumimoji="0" lang="en-US" alt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TextBox 11">
                <a:extLst>
                  <a:ext uri="{FF2B5EF4-FFF2-40B4-BE49-F238E27FC236}">
                    <a16:creationId xmlns:a16="http://schemas.microsoft.com/office/drawing/2014/main" id="{487ECC0B-DAD6-4B32-A5C9-11F0DF591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249" y="3331376"/>
                <a:ext cx="1782094" cy="20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Aft>
                    <a:spcPts val="800"/>
                  </a:spcAft>
                  <a:buFont typeface="Arial" panose="020B0604020202020204" pitchFamily="34" charset="0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ts val="80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-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7000"/>
                  </a:lnSpc>
                  <a:spcAft>
                    <a:spcPct val="0"/>
                  </a:spcAft>
                  <a:buClr>
                    <a:srgbClr val="000000"/>
                  </a:buClr>
                </a:pPr>
                <a:r>
                  <a:rPr kumimoji="0" lang="en-US" altLang="ja-JP" sz="1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Focus on MCU product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344458-98F1-4F66-B42B-72928879360E}"/>
                </a:ext>
              </a:extLst>
            </p:cNvPr>
            <p:cNvGrpSpPr/>
            <p:nvPr/>
          </p:nvGrpSpPr>
          <p:grpSpPr>
            <a:xfrm>
              <a:off x="849174" y="2895719"/>
              <a:ext cx="9438885" cy="2382158"/>
              <a:chOff x="849174" y="2895719"/>
              <a:chExt cx="9438885" cy="2382158"/>
            </a:xfrm>
          </p:grpSpPr>
          <p:sp>
            <p:nvSpPr>
              <p:cNvPr id="73" name="Arrow: Left-Right 72">
                <a:extLst>
                  <a:ext uri="{FF2B5EF4-FFF2-40B4-BE49-F238E27FC236}">
                    <a16:creationId xmlns:a16="http://schemas.microsoft.com/office/drawing/2014/main" id="{D0CC3CAB-FF8B-4D0E-8CFD-416E6DCCCD6D}"/>
                  </a:ext>
                </a:extLst>
              </p:cNvPr>
              <p:cNvSpPr/>
              <p:nvPr/>
            </p:nvSpPr>
            <p:spPr>
              <a:xfrm>
                <a:off x="960952" y="2895719"/>
                <a:ext cx="4192023" cy="302075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dirty="0"/>
                  <a:t>MCU Product</a:t>
                </a:r>
                <a:endParaRPr lang="en-US" b="1" dirty="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4457610-0206-43D9-8B6C-EEF415D42775}"/>
                  </a:ext>
                </a:extLst>
              </p:cNvPr>
              <p:cNvGrpSpPr/>
              <p:nvPr/>
            </p:nvGrpSpPr>
            <p:grpSpPr>
              <a:xfrm>
                <a:off x="849174" y="3831224"/>
                <a:ext cx="9438885" cy="1446653"/>
                <a:chOff x="1023292" y="2844640"/>
                <a:chExt cx="9438885" cy="1446653"/>
              </a:xfrm>
            </p:grpSpPr>
            <p:sp>
              <p:nvSpPr>
                <p:cNvPr id="78" name="Chevron 24">
                  <a:extLst>
                    <a:ext uri="{FF2B5EF4-FFF2-40B4-BE49-F238E27FC236}">
                      <a16:creationId xmlns:a16="http://schemas.microsoft.com/office/drawing/2014/main" id="{2DF5E9E8-02E5-4638-A9E3-6F98D11B4C8A}"/>
                    </a:ext>
                  </a:extLst>
                </p:cNvPr>
                <p:cNvSpPr/>
                <p:nvPr/>
              </p:nvSpPr>
              <p:spPr>
                <a:xfrm>
                  <a:off x="1023292" y="2844640"/>
                  <a:ext cx="5297357" cy="1425251"/>
                </a:xfrm>
                <a:prstGeom prst="chevro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defRPr/>
                  </a:pPr>
                  <a:r>
                    <a:rPr lang="vi-VN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U2A6 Project: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I can Design</a:t>
                  </a: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analog PG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for analog HMs (PLL modules, AWOVDC, HOCOVDC, HOCO, LOCO, </a:t>
                  </a:r>
                  <a:r>
                    <a:rPr lang="en-US" sz="1100" dirty="0" err="1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MainOSC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THS).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Verify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open, short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DRC</a:t>
                  </a: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for analog PG.</a:t>
                  </a:r>
                  <a:endParaRPr 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Execute and fix 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ESD resistance by HSSC tool.</a:t>
                  </a:r>
                  <a:endParaRPr lang="vi-VN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Building HSSC environment automatically to check resistance.</a:t>
                  </a:r>
                  <a:endParaRPr 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Develop script to 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generate</a:t>
                  </a:r>
                  <a:r>
                    <a:rPr lang="vi-VN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report of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sz="1100" dirty="0" err="1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RedHawk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result automatically.</a:t>
                  </a:r>
                  <a:endParaRPr lang="vi-VN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b="1" dirty="0"/>
                </a:p>
              </p:txBody>
            </p:sp>
            <p:sp>
              <p:nvSpPr>
                <p:cNvPr id="79" name="Chevron 24">
                  <a:extLst>
                    <a:ext uri="{FF2B5EF4-FFF2-40B4-BE49-F238E27FC236}">
                      <a16:creationId xmlns:a16="http://schemas.microsoft.com/office/drawing/2014/main" id="{6FB379CC-F14C-4B01-8C5A-E8A447A7D33C}"/>
                    </a:ext>
                  </a:extLst>
                </p:cNvPr>
                <p:cNvSpPr/>
                <p:nvPr/>
              </p:nvSpPr>
              <p:spPr>
                <a:xfrm>
                  <a:off x="5599803" y="2891371"/>
                  <a:ext cx="4862374" cy="1399922"/>
                </a:xfrm>
                <a:prstGeom prst="chevron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defRPr/>
                  </a:pPr>
                  <a:endParaRPr 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defRPr/>
                  </a:pPr>
                  <a:endParaRPr 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defRPr/>
                  </a:pPr>
                  <a:r>
                    <a:rPr lang="vi-VN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U2</a:t>
                  </a: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  <a:r>
                    <a:rPr lang="vi-VN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 Project: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Implement for analog signal wiring full chip (analog module FLI, analog module SYS,AD0/1/2, ADS,RDC,THS, FCMP).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Verify LVS (ICC2), DRC, </a:t>
                  </a:r>
                  <a:r>
                    <a:rPr lang="en-US" sz="1100" dirty="0" err="1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StarRC</a:t>
                  </a:r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, Eagle.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ü"/>
                    <a:defRPr/>
                  </a:pPr>
                  <a:endParaRPr lang="en-US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defRPr/>
                  </a:pPr>
                  <a:endParaRPr lang="vi-VN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defRPr/>
                  </a:pPr>
                  <a:endParaRPr lang="vi-VN" sz="1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2" name="Arrow: Left-Right 81">
                <a:extLst>
                  <a:ext uri="{FF2B5EF4-FFF2-40B4-BE49-F238E27FC236}">
                    <a16:creationId xmlns:a16="http://schemas.microsoft.com/office/drawing/2014/main" id="{8343FA73-72C4-4922-B4AA-64825C444DE1}"/>
                  </a:ext>
                </a:extLst>
              </p:cNvPr>
              <p:cNvSpPr/>
              <p:nvPr/>
            </p:nvSpPr>
            <p:spPr>
              <a:xfrm>
                <a:off x="5313788" y="2926615"/>
                <a:ext cx="4068119" cy="302075"/>
              </a:xfrm>
              <a:prstGeom prst="leftRightArrow">
                <a:avLst>
                  <a:gd name="adj1" fmla="val 100000"/>
                  <a:gd name="adj2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dirty="0"/>
                  <a:t>MCU Product</a:t>
                </a:r>
                <a:endParaRPr lang="en-US" b="1" dirty="0"/>
              </a:p>
            </p:txBody>
          </p:sp>
        </p:grpSp>
      </p:grp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008747E-EC06-46F2-937B-9664AC3FE459}"/>
              </a:ext>
            </a:extLst>
          </p:cNvPr>
          <p:cNvSpPr txBox="1">
            <a:spLocks/>
          </p:cNvSpPr>
          <p:nvPr/>
        </p:nvSpPr>
        <p:spPr>
          <a:xfrm>
            <a:off x="657258" y="1108658"/>
            <a:ext cx="10210800" cy="1617418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secondlly of Achievemend and detail status:</a:t>
            </a:r>
          </a:p>
          <a:p>
            <a:r>
              <a:rPr lang="vi-V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 of my technical skill during 2 projects.</a:t>
            </a:r>
          </a:p>
          <a:p>
            <a:r>
              <a:rPr lang="vi-V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achieved lv2 of PG design and verification in U2A6 project </a:t>
            </a:r>
            <a:b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Analog implement in U2B6 project</a:t>
            </a:r>
            <a:br>
              <a:rPr lang="vi-V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52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303921"/>
            <a:ext cx="11244575" cy="720197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kumimoji="1" lang="vi-VN" dirty="0"/>
              <a:t>. </a:t>
            </a:r>
            <a:r>
              <a:rPr lang="en-US" b="1" dirty="0"/>
              <a:t>Achievement and detail status</a:t>
            </a:r>
            <a:br>
              <a:rPr kumimoji="1" lang="vi-VN" dirty="0"/>
            </a:br>
            <a:r>
              <a:rPr kumimoji="1" lang="en-US" sz="2000" dirty="0"/>
              <a:t>2</a:t>
            </a:r>
            <a:r>
              <a:rPr lang="en-US" sz="2000" dirty="0"/>
              <a:t>.</a:t>
            </a:r>
            <a:r>
              <a:rPr lang="vi-VN" sz="2000" dirty="0"/>
              <a:t>2</a:t>
            </a:r>
            <a:r>
              <a:rPr lang="en-US" sz="2000" dirty="0"/>
              <a:t> PG design and verification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CDF7058-2B48-4DFD-B84D-27E2877B551C}"/>
              </a:ext>
            </a:extLst>
          </p:cNvPr>
          <p:cNvSpPr txBox="1">
            <a:spLocks/>
          </p:cNvSpPr>
          <p:nvPr/>
        </p:nvSpPr>
        <p:spPr>
          <a:xfrm>
            <a:off x="426190" y="3048000"/>
            <a:ext cx="8218803" cy="2514600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/>
          </a:p>
        </p:txBody>
      </p:sp>
      <p:sp>
        <p:nvSpPr>
          <p:cNvPr id="7" name="Google Shape;125;p21">
            <a:extLst>
              <a:ext uri="{FF2B5EF4-FFF2-40B4-BE49-F238E27FC236}">
                <a16:creationId xmlns:a16="http://schemas.microsoft.com/office/drawing/2014/main" id="{4E21D58E-9305-4C60-AC8D-C5E9B22FE212}"/>
              </a:ext>
            </a:extLst>
          </p:cNvPr>
          <p:cNvSpPr txBox="1">
            <a:spLocks/>
          </p:cNvSpPr>
          <p:nvPr/>
        </p:nvSpPr>
        <p:spPr>
          <a:xfrm>
            <a:off x="439158" y="1100529"/>
            <a:ext cx="4965804" cy="54746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b="1" dirty="0">
                <a:ln/>
                <a:solidFill>
                  <a:schemeClr val="accent3"/>
                </a:solidFill>
              </a:rPr>
              <a:t>Achievement of </a:t>
            </a:r>
            <a:r>
              <a:rPr lang="en-US" b="1" dirty="0">
                <a:ln/>
                <a:solidFill>
                  <a:schemeClr val="accent3"/>
                </a:solidFill>
                <a:latin typeface="Tahoma (Body)"/>
              </a:rPr>
              <a:t>the U2A6 project</a:t>
            </a:r>
            <a:r>
              <a:rPr lang="vi-VN" b="1" dirty="0">
                <a:ln/>
                <a:solidFill>
                  <a:schemeClr val="accent3"/>
                </a:solidFill>
                <a:latin typeface="Tahoma (Body)"/>
              </a:rPr>
              <a:t> </a:t>
            </a:r>
            <a:r>
              <a:rPr lang="en-US" b="1" dirty="0">
                <a:ln/>
                <a:solidFill>
                  <a:schemeClr val="accent3"/>
                </a:solidFill>
                <a:latin typeface="Tahoma (Body)"/>
              </a:rPr>
              <a:t>: </a:t>
            </a:r>
          </a:p>
        </p:txBody>
      </p:sp>
      <p:sp>
        <p:nvSpPr>
          <p:cNvPr id="8" name="Google Shape;125;p21">
            <a:extLst>
              <a:ext uri="{FF2B5EF4-FFF2-40B4-BE49-F238E27FC236}">
                <a16:creationId xmlns:a16="http://schemas.microsoft.com/office/drawing/2014/main" id="{59EDC1B7-E1F5-4FD8-AED6-D6D38240106A}"/>
              </a:ext>
            </a:extLst>
          </p:cNvPr>
          <p:cNvSpPr txBox="1">
            <a:spLocks/>
          </p:cNvSpPr>
          <p:nvPr/>
        </p:nvSpPr>
        <p:spPr>
          <a:xfrm>
            <a:off x="426189" y="1527082"/>
            <a:ext cx="10394211" cy="152091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document of analog hard macro.</a:t>
            </a:r>
          </a:p>
          <a:p>
            <a:pPr marL="342900" indent="-342900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(TCL) in order to make routing more convenient.</a:t>
            </a:r>
          </a:p>
          <a:p>
            <a:pPr marL="342900" indent="-342900"/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HSSC environment to analyze and measure resistance value.</a:t>
            </a:r>
          </a:p>
          <a:p>
            <a:pPr marL="342900" indent="-342900"/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the knowledge how to</a:t>
            </a:r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resistance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</a:t>
            </a:r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resource that </a:t>
            </a:r>
            <a:r>
              <a:rPr lang="vi-V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Floorplan target and satisfy design constraints.</a:t>
            </a:r>
          </a:p>
          <a:p>
            <a:pPr marL="0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picture in the left handside:This is patterns I base on the specification and routing as instruction</a:t>
            </a: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79DD4-69CB-4CF3-BC76-2FFC23C9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3383447"/>
            <a:ext cx="6203210" cy="3357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939F07-06D9-4714-8EBE-D1B60B3D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474553"/>
            <a:ext cx="568313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kumimoji="1" lang="vi-VN" dirty="0"/>
              <a:t>. </a:t>
            </a:r>
            <a:r>
              <a:rPr lang="en-US" sz="3200" b="1" dirty="0"/>
              <a:t>Achievement and current status</a:t>
            </a:r>
            <a:br>
              <a:rPr kumimoji="1" lang="vi-VN" dirty="0"/>
            </a:br>
            <a:r>
              <a:rPr kumimoji="1" lang="en-US" sz="2000" dirty="0"/>
              <a:t>2</a:t>
            </a:r>
            <a:r>
              <a:rPr lang="en-US" sz="2000" dirty="0"/>
              <a:t>.</a:t>
            </a:r>
            <a:r>
              <a:rPr lang="vi-VN" sz="2000" dirty="0"/>
              <a:t>2</a:t>
            </a:r>
            <a:r>
              <a:rPr lang="en-US" sz="2000" dirty="0"/>
              <a:t> PG design and verification</a:t>
            </a:r>
          </a:p>
        </p:txBody>
      </p:sp>
      <p:sp>
        <p:nvSpPr>
          <p:cNvPr id="7" name="Google Shape;125;p21">
            <a:extLst>
              <a:ext uri="{FF2B5EF4-FFF2-40B4-BE49-F238E27FC236}">
                <a16:creationId xmlns:a16="http://schemas.microsoft.com/office/drawing/2014/main" id="{4E21D58E-9305-4C60-AC8D-C5E9B22FE212}"/>
              </a:ext>
            </a:extLst>
          </p:cNvPr>
          <p:cNvSpPr txBox="1">
            <a:spLocks/>
          </p:cNvSpPr>
          <p:nvPr/>
        </p:nvSpPr>
        <p:spPr>
          <a:xfrm>
            <a:off x="444396" y="1052736"/>
            <a:ext cx="5001100" cy="59942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b="1" dirty="0">
                <a:ln/>
                <a:solidFill>
                  <a:schemeClr val="accent3"/>
                </a:solidFill>
              </a:rPr>
              <a:t>Achievement </a:t>
            </a:r>
            <a:r>
              <a:rPr lang="en-US" b="1" dirty="0">
                <a:ln/>
                <a:solidFill>
                  <a:schemeClr val="accent3"/>
                </a:solidFill>
              </a:rPr>
              <a:t>of the U2A6 project: </a:t>
            </a:r>
          </a:p>
        </p:txBody>
      </p:sp>
      <p:sp>
        <p:nvSpPr>
          <p:cNvPr id="8" name="Google Shape;125;p21">
            <a:extLst>
              <a:ext uri="{FF2B5EF4-FFF2-40B4-BE49-F238E27FC236}">
                <a16:creationId xmlns:a16="http://schemas.microsoft.com/office/drawing/2014/main" id="{59EDC1B7-E1F5-4FD8-AED6-D6D38240106A}"/>
              </a:ext>
            </a:extLst>
          </p:cNvPr>
          <p:cNvSpPr txBox="1">
            <a:spLocks/>
          </p:cNvSpPr>
          <p:nvPr/>
        </p:nvSpPr>
        <p:spPr>
          <a:xfrm>
            <a:off x="426189" y="1527081"/>
            <a:ext cx="10775211" cy="14683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HSSC environment I Base on knowledge about HSSC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flow. Before I had to setup each file and run manually for each process. So,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HSSC environment from ICC2 tool to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measurment resistance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.(one of Kaizen)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you need to prepare Input file before executing script, I will show the script operation.</a:t>
            </a:r>
          </a:p>
          <a:p>
            <a:pPr marL="342900" indent="-34290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option if we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execute a certain funtion, In order to run auto and generate report, we should</a:t>
            </a:r>
          </a:p>
          <a:p>
            <a:pPr marL="342900" indent="-342900"/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option 4 and waiting for the final resul.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1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592AFE-759E-4F21-9E89-7C949E11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04" y="3050678"/>
            <a:ext cx="7848600" cy="4211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308685-1C27-4B07-AF87-7FE76F0D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68" y="3198904"/>
            <a:ext cx="5791200" cy="2029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BE0563-C678-4B9F-87B2-A35136C50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196226"/>
            <a:ext cx="7829550" cy="4269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373070-308C-4188-83D9-5B272F6AE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406" y="3862619"/>
            <a:ext cx="7897676" cy="4102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CA93AA-7C28-481D-A776-80522FA87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406" y="3653902"/>
            <a:ext cx="8168356" cy="38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kumimoji="1" lang="vi-VN" dirty="0"/>
              <a:t>. </a:t>
            </a:r>
            <a:r>
              <a:rPr lang="en-US" sz="3200" b="1" dirty="0"/>
              <a:t>Achievement and detail status</a:t>
            </a:r>
            <a:br>
              <a:rPr kumimoji="1" lang="vi-VN" dirty="0"/>
            </a:br>
            <a:r>
              <a:rPr kumimoji="1" lang="en-US" sz="2000" dirty="0"/>
              <a:t>2</a:t>
            </a:r>
            <a:r>
              <a:rPr lang="en-US" sz="2000" dirty="0"/>
              <a:t>.</a:t>
            </a:r>
            <a:r>
              <a:rPr lang="vi-VN" sz="2000" dirty="0"/>
              <a:t>2</a:t>
            </a:r>
            <a:r>
              <a:rPr lang="en-US" sz="2000" dirty="0"/>
              <a:t> PG design and verification</a:t>
            </a:r>
          </a:p>
        </p:txBody>
      </p:sp>
      <p:sp>
        <p:nvSpPr>
          <p:cNvPr id="7" name="Google Shape;125;p21">
            <a:extLst>
              <a:ext uri="{FF2B5EF4-FFF2-40B4-BE49-F238E27FC236}">
                <a16:creationId xmlns:a16="http://schemas.microsoft.com/office/drawing/2014/main" id="{4E21D58E-9305-4C60-AC8D-C5E9B22FE212}"/>
              </a:ext>
            </a:extLst>
          </p:cNvPr>
          <p:cNvSpPr txBox="1">
            <a:spLocks/>
          </p:cNvSpPr>
          <p:nvPr/>
        </p:nvSpPr>
        <p:spPr>
          <a:xfrm>
            <a:off x="452129" y="1146864"/>
            <a:ext cx="5042004" cy="72019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b="1" dirty="0">
                <a:ln/>
                <a:solidFill>
                  <a:schemeClr val="accent3"/>
                </a:solidFill>
              </a:rPr>
              <a:t>Achievement </a:t>
            </a:r>
            <a:r>
              <a:rPr lang="en-US" b="1" dirty="0">
                <a:ln/>
                <a:solidFill>
                  <a:schemeClr val="accent3"/>
                </a:solidFill>
                <a:latin typeface="Tahoma (Body)"/>
              </a:rPr>
              <a:t>of the U2A6 project</a:t>
            </a:r>
            <a:r>
              <a:rPr lang="en-US" b="1" dirty="0">
                <a:ln/>
                <a:solidFill>
                  <a:schemeClr val="accent3"/>
                </a:solidFill>
              </a:rPr>
              <a:t>: </a:t>
            </a:r>
          </a:p>
        </p:txBody>
      </p:sp>
      <p:sp>
        <p:nvSpPr>
          <p:cNvPr id="8" name="Google Shape;125;p21">
            <a:extLst>
              <a:ext uri="{FF2B5EF4-FFF2-40B4-BE49-F238E27FC236}">
                <a16:creationId xmlns:a16="http://schemas.microsoft.com/office/drawing/2014/main" id="{59EDC1B7-E1F5-4FD8-AED6-D6D38240106A}"/>
              </a:ext>
            </a:extLst>
          </p:cNvPr>
          <p:cNvSpPr txBox="1">
            <a:spLocks/>
          </p:cNvSpPr>
          <p:nvPr/>
        </p:nvSpPr>
        <p:spPr>
          <a:xfrm>
            <a:off x="426189" y="1527081"/>
            <a:ext cx="11765811" cy="15209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Redhawk verification, I Base 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language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scripting environment in order to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report of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RedHawk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automatically</a:t>
            </a:r>
            <a:r>
              <a:rPr lang="vi-V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feedback to PG designer to improve RedHawk result.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(One of Kaizen)</a:t>
            </a:r>
            <a:r>
              <a:rPr lang="vi-V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/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As below picture on the left handside, The script is operating. Begin with checking input exist file from checking one by on item to gennerate report.</a:t>
            </a:r>
          </a:p>
          <a:p>
            <a:pPr marL="342900" indent="-342900"/>
            <a: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  <a:t>And the pictuter on the right handside, it’s the sheet summary result of Redhawk report. On the other hands, Acttually! script can automatically judge.</a:t>
            </a:r>
            <a:br>
              <a:rPr lang="vi-VN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13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6B33BF-CD10-4B09-A4FC-30E30BE6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9" y="4038600"/>
            <a:ext cx="4648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3EB22B-5F36-41C1-9A22-91A80DF6E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41"/>
          <a:stretch/>
        </p:blipFill>
        <p:spPr>
          <a:xfrm>
            <a:off x="728949" y="5638800"/>
            <a:ext cx="4648200" cy="80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37CE47-6672-4735-9212-F8F5AA596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393" y="3124200"/>
            <a:ext cx="6521820" cy="3229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18EE5-01F0-4B61-9471-F85EB1823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5" y="3172466"/>
            <a:ext cx="46624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6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kumimoji="1" lang="vi-VN" dirty="0"/>
              <a:t>. </a:t>
            </a:r>
            <a:r>
              <a:rPr lang="en-US" sz="3200" b="1" dirty="0"/>
              <a:t>Achievement and detail status</a:t>
            </a:r>
            <a:br>
              <a:rPr kumimoji="1" lang="vi-VN" dirty="0"/>
            </a:br>
            <a:r>
              <a:rPr kumimoji="1" lang="en-US" sz="2000" dirty="0"/>
              <a:t>2</a:t>
            </a:r>
            <a:r>
              <a:rPr lang="en-US" sz="2000" dirty="0"/>
              <a:t>.</a:t>
            </a:r>
            <a:r>
              <a:rPr lang="vi-VN" sz="2000" dirty="0"/>
              <a:t>3</a:t>
            </a:r>
            <a:r>
              <a:rPr lang="en-US" sz="2000" dirty="0"/>
              <a:t> </a:t>
            </a:r>
            <a:r>
              <a:rPr lang="vi-VN" sz="2000" dirty="0"/>
              <a:t>Analog implementation</a:t>
            </a:r>
            <a:endParaRPr lang="en-US" sz="2000" dirty="0"/>
          </a:p>
        </p:txBody>
      </p:sp>
      <p:sp>
        <p:nvSpPr>
          <p:cNvPr id="7" name="Google Shape;125;p21">
            <a:extLst>
              <a:ext uri="{FF2B5EF4-FFF2-40B4-BE49-F238E27FC236}">
                <a16:creationId xmlns:a16="http://schemas.microsoft.com/office/drawing/2014/main" id="{4E21D58E-9305-4C60-AC8D-C5E9B22FE212}"/>
              </a:ext>
            </a:extLst>
          </p:cNvPr>
          <p:cNvSpPr txBox="1">
            <a:spLocks/>
          </p:cNvSpPr>
          <p:nvPr/>
        </p:nvSpPr>
        <p:spPr>
          <a:xfrm>
            <a:off x="444396" y="1052736"/>
            <a:ext cx="4889604" cy="76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b="1" dirty="0">
                <a:ln/>
                <a:solidFill>
                  <a:srgbClr val="00B050"/>
                </a:solidFill>
              </a:rPr>
              <a:t>Achievement </a:t>
            </a:r>
            <a:r>
              <a:rPr lang="en-US" b="1" dirty="0">
                <a:ln/>
                <a:solidFill>
                  <a:srgbClr val="00B050"/>
                </a:solidFill>
              </a:rPr>
              <a:t>of the </a:t>
            </a:r>
            <a:r>
              <a:rPr lang="vi-VN" b="1" dirty="0">
                <a:ln/>
                <a:solidFill>
                  <a:srgbClr val="00B050"/>
                </a:solidFill>
              </a:rPr>
              <a:t>U2B</a:t>
            </a:r>
            <a:r>
              <a:rPr lang="en-US" b="1" dirty="0">
                <a:ln/>
                <a:solidFill>
                  <a:srgbClr val="00B050"/>
                </a:solidFill>
              </a:rPr>
              <a:t>6 project</a:t>
            </a:r>
            <a:r>
              <a:rPr lang="en-US" b="1" dirty="0">
                <a:ln/>
                <a:solidFill>
                  <a:schemeClr val="accent3"/>
                </a:solidFill>
              </a:rPr>
              <a:t>: </a:t>
            </a:r>
          </a:p>
        </p:txBody>
      </p:sp>
      <p:sp>
        <p:nvSpPr>
          <p:cNvPr id="8" name="Google Shape;125;p21">
            <a:extLst>
              <a:ext uri="{FF2B5EF4-FFF2-40B4-BE49-F238E27FC236}">
                <a16:creationId xmlns:a16="http://schemas.microsoft.com/office/drawing/2014/main" id="{59EDC1B7-E1F5-4FD8-AED6-D6D38240106A}"/>
              </a:ext>
            </a:extLst>
          </p:cNvPr>
          <p:cNvSpPr txBox="1">
            <a:spLocks/>
          </p:cNvSpPr>
          <p:nvPr/>
        </p:nvSpPr>
        <p:spPr>
          <a:xfrm>
            <a:off x="426189" y="1527081"/>
            <a:ext cx="8870211" cy="28925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40256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Wingdings" panose="05000000000000000000" pitchFamily="2" charset="2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40256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4025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reduce chip dead space by design analog wiring with total  area  as least as possible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/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Custom Compiler tool to support faster routing and reduce manual routing.</a:t>
            </a:r>
          </a:p>
          <a:p>
            <a:pPr marL="342900" indent="-342900"/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calculate and estimate resistcance/capacitance to route pattern which satisfiles the constraint:</a:t>
            </a:r>
          </a:p>
          <a:p>
            <a:pPr marL="895335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reduce capacitance: use high layer, extend shield X3 or more, jump shield.</a:t>
            </a:r>
          </a:p>
          <a:p>
            <a:pPr marL="895335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reduce resistance: Increase metal width, routing on multiple layer and stack VIA.</a:t>
            </a:r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to make suitable shielding for Analog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nets.</a:t>
            </a:r>
          </a:p>
          <a:p>
            <a:pPr marL="609585" lvl="1" indent="0"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suitable shieding for Analog nets avoid to noise.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to fix eagle verification.</a:t>
            </a:r>
            <a:endParaRPr lang="vi-V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it’s pseudo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Eagle report.</a:t>
            </a:r>
          </a:p>
          <a:p>
            <a:pPr marL="342900" indent="-342900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45122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nesas Template 2021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_conf_2021_Renesas_PPTtemp.potx  -  Read-Only" id="{22FB7AC7-6671-4771-BBEF-E7A8093A7466}" vid="{0D92119A-39F8-4FC4-BD2E-C7A8C93B874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2" ma:contentTypeDescription="Create a new document." ma:contentTypeScope="" ma:versionID="50ca0c4ad3e3324631935ce56695df85">
  <xsd:schema xmlns:xsd="http://www.w3.org/2001/XMLSchema" xmlns:xs="http://www.w3.org/2001/XMLSchema" xmlns:p="http://schemas.microsoft.com/office/2006/metadata/properties" xmlns:ns2="084dd9f6-50cb-4ac1-978b-315f52073de3" targetNamespace="http://schemas.microsoft.com/office/2006/metadata/properties" ma:root="true" ma:fieldsID="fc4f6f78ae8ecb1cd566ab1ccba49604" ns2:_="">
    <xsd:import namespace="084dd9f6-50cb-4ac1-978b-315f52073de3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084dd9f6-50cb-4ac1-978b-315f52073de3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B63286-D3D6-4371-98B7-0CC637CEF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1264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Meiryo</vt:lpstr>
      <vt:lpstr>Arial</vt:lpstr>
      <vt:lpstr>Arial Narrow</vt:lpstr>
      <vt:lpstr>Calibri</vt:lpstr>
      <vt:lpstr>Century Gothic</vt:lpstr>
      <vt:lpstr>Century Gothic (Headings)</vt:lpstr>
      <vt:lpstr>Symbol</vt:lpstr>
      <vt:lpstr>Tahoma</vt:lpstr>
      <vt:lpstr>Tahoma (Body)</vt:lpstr>
      <vt:lpstr>The Serif Hand Light</vt:lpstr>
      <vt:lpstr>Times New Roman</vt:lpstr>
      <vt:lpstr>Wingdings</vt:lpstr>
      <vt:lpstr>Wingdings 3</vt:lpstr>
      <vt:lpstr>Renesas Template 2021 - EN Confidential</vt:lpstr>
      <vt:lpstr>Wisp</vt:lpstr>
      <vt:lpstr>PowerPoint Presentation</vt:lpstr>
      <vt:lpstr>Agenda</vt:lpstr>
      <vt:lpstr>1. Introduction 1.1   Mentor –mentee</vt:lpstr>
      <vt:lpstr>1. Introduction 1.2   Mentor –mentee SYSTEM</vt:lpstr>
      <vt:lpstr>2. Achievement and detail status 2.1   Overview: technical skill</vt:lpstr>
      <vt:lpstr>2. Achievement and detail status 2.2 PG design and verification</vt:lpstr>
      <vt:lpstr>2. Achievement and current status 2.2 PG design and verification</vt:lpstr>
      <vt:lpstr>2. Achievement and detail status 2.2 PG design and verification</vt:lpstr>
      <vt:lpstr>2. Achievement and detail status 2.3 Analog implementation</vt:lpstr>
      <vt:lpstr>3. Target 2nd year 3.1Target: Technical skills</vt:lpstr>
      <vt:lpstr>3. Target 2nd year 3.2 Target: Soft skills</vt:lpstr>
      <vt:lpstr>4. Difficalties and solutions </vt:lpstr>
      <vt:lpstr>5.</vt:lpstr>
      <vt:lpstr>6. APPENDIX 6.1 Definition of skill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</dc:creator>
  <cp:lastModifiedBy>Khang Tran</cp:lastModifiedBy>
  <cp:revision>17</cp:revision>
  <dcterms:created xsi:type="dcterms:W3CDTF">2021-12-06T10:01:58Z</dcterms:created>
  <dcterms:modified xsi:type="dcterms:W3CDTF">2021-12-09T15:08:51Z</dcterms:modified>
</cp:coreProperties>
</file>