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4110" r:id="rId5"/>
  </p:sldMasterIdLst>
  <p:notesMasterIdLst>
    <p:notesMasterId r:id="rId21"/>
  </p:notesMasterIdLst>
  <p:sldIdLst>
    <p:sldId id="443" r:id="rId6"/>
    <p:sldId id="385" r:id="rId7"/>
    <p:sldId id="387" r:id="rId8"/>
    <p:sldId id="448" r:id="rId9"/>
    <p:sldId id="446" r:id="rId10"/>
    <p:sldId id="449" r:id="rId11"/>
    <p:sldId id="450" r:id="rId12"/>
    <p:sldId id="451" r:id="rId13"/>
    <p:sldId id="452" r:id="rId14"/>
    <p:sldId id="453" r:id="rId15"/>
    <p:sldId id="454" r:id="rId16"/>
    <p:sldId id="455" r:id="rId17"/>
    <p:sldId id="420" r:id="rId18"/>
    <p:sldId id="456" r:id="rId19"/>
    <p:sldId id="3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F"/>
    <a:srgbClr val="706F6F"/>
    <a:srgbClr val="FFC000"/>
    <a:srgbClr val="BFBEBE"/>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7" autoAdjust="0"/>
  </p:normalViewPr>
  <p:slideViewPr>
    <p:cSldViewPr showGuides="1">
      <p:cViewPr>
        <p:scale>
          <a:sx n="91" d="100"/>
          <a:sy n="91" d="100"/>
        </p:scale>
        <p:origin x="1272" y="51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09967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5491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42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6262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755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51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89862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3381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0587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285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0282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667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396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9717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51800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272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254272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7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8893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163649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2335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437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153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8572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1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5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17198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5684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7859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57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7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35566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64382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26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059461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10746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15380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19875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6460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547745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7402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77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44707086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4101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25255566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8369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97157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5835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4421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45647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799906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3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44" r:id="rId36"/>
    <p:sldLayoutId id="2147483845" r:id="rId37"/>
    <p:sldLayoutId id="2147483846" r:id="rId38"/>
    <p:sldLayoutId id="2147483847" r:id="rId39"/>
    <p:sldLayoutId id="2147483848" r:id="rId40"/>
    <p:sldLayoutId id="2147483849" r:id="rId41"/>
    <p:sldLayoutId id="2147483850" r:id="rId42"/>
    <p:sldLayoutId id="2147483851" r:id="rId43"/>
    <p:sldLayoutId id="2147483852" r:id="rId44"/>
    <p:sldLayoutId id="2147483853" r:id="rId45"/>
    <p:sldLayoutId id="2147483896" r:id="rId46"/>
    <p:sldLayoutId id="2147483897" r:id="rId47"/>
    <p:sldLayoutId id="2147483898" r:id="rId48"/>
    <p:sldLayoutId id="2147483900" r:id="rId49"/>
    <p:sldLayoutId id="2147483901" r:id="rId50"/>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r>
              <a:rPr lang="de-DE"/>
              <a:t>Page </a:t>
            </a:r>
            <a:fld id="{3FD030EF-7044-4946-962A-5D7D09BD1B34}" type="slidenum">
              <a:rPr lang="de-DE" smtClean="0"/>
              <a:pPr algn="l"/>
              <a:t>‹#›</a:t>
            </a:fld>
            <a:endParaRPr lang="de-DE" dirty="0"/>
          </a:p>
        </p:txBody>
      </p:sp>
      <p:pic>
        <p:nvPicPr>
          <p:cNvPr id="36" name="図 8" descr="RENESAS+Tagline.png">
            <a:extLst>
              <a:ext uri="{FF2B5EF4-FFF2-40B4-BE49-F238E27FC236}">
                <a16:creationId xmlns:a16="http://schemas.microsoft.com/office/drawing/2014/main" id="{92C42C3E-F181-49F9-81FB-E83436D6620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37" name="Rechteck 9">
            <a:extLst>
              <a:ext uri="{FF2B5EF4-FFF2-40B4-BE49-F238E27FC236}">
                <a16:creationId xmlns:a16="http://schemas.microsoft.com/office/drawing/2014/main" id="{687BF836-F53C-4F55-9EAC-7D4509829139}"/>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68836933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orient="horz" pos="890" userDrawn="1">
          <p15:clr>
            <a:srgbClr val="F26B43"/>
          </p15:clr>
        </p15:guide>
        <p15:guide id="3" orient="horz" pos="618" userDrawn="1">
          <p15:clr>
            <a:srgbClr val="F26B43"/>
          </p15:clr>
        </p15:guide>
        <p15:guide id="4" orient="horz" pos="346" userDrawn="1">
          <p15:clr>
            <a:srgbClr val="F26B43"/>
          </p15:clr>
        </p15:guide>
        <p15:guide id="5" orient="horz" pos="4201" userDrawn="1">
          <p15:clr>
            <a:srgbClr val="F26B43"/>
          </p15:clr>
        </p15:guide>
        <p15:guide id="6" orient="horz" pos="709" userDrawn="1">
          <p15:clr>
            <a:srgbClr val="F26B43"/>
          </p15:clr>
        </p15:guide>
        <p15:guide id="7" orient="horz" pos="3984" userDrawn="1">
          <p15:clr>
            <a:srgbClr val="F26B43"/>
          </p15:clr>
        </p15:guide>
        <p15:guide id="8"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vi-VN" altLang="ja-JP" dirty="0"/>
              <a:t>32G mentor-mentee</a:t>
            </a:r>
            <a:endParaRPr kumimoji="1" lang="en-US" altLang="ja-JP" cap="all" dirty="0"/>
          </a:p>
          <a:p>
            <a:pPr lvl="1"/>
            <a:r>
              <a:rPr kumimoji="1" lang="vi-VN" altLang="ja-JP" cap="all" dirty="0"/>
              <a:t>First year M&amp;M review</a:t>
            </a:r>
            <a:endParaRPr kumimoji="1" lang="en-US" altLang="ja-JP" sz="2000" cap="all"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vi-VN" dirty="0"/>
              <a:t>Nov, 27 - 2021</a:t>
            </a:r>
            <a:endParaRPr lang="en-US" dirty="0"/>
          </a:p>
          <a:p>
            <a:r>
              <a:rPr lang="vi-VN" dirty="0"/>
              <a:t>Khang tran</a:t>
            </a:r>
            <a:endParaRPr lang="en-US" dirty="0"/>
          </a:p>
          <a:p>
            <a:r>
              <a:rPr lang="vi-VN" dirty="0"/>
              <a:t>Backend 23 group</a:t>
            </a:r>
            <a:endParaRPr lang="en-US" dirty="0"/>
          </a:p>
          <a:p>
            <a:r>
              <a:rPr lang="en-US" dirty="0"/>
              <a:t>Renesas Electronics Corporation</a:t>
            </a:r>
          </a:p>
        </p:txBody>
      </p:sp>
    </p:spTree>
    <p:extLst>
      <p:ext uri="{BB962C8B-B14F-4D97-AF65-F5344CB8AC3E}">
        <p14:creationId xmlns:p14="http://schemas.microsoft.com/office/powerpoint/2010/main" val="232958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en-US" sz="2000" dirty="0"/>
              <a:t>3.1Target: Technical skills</a:t>
            </a:r>
            <a:endParaRPr lang="en-US" sz="2000" dirty="0"/>
          </a:p>
        </p:txBody>
      </p:sp>
      <p:graphicFrame>
        <p:nvGraphicFramePr>
          <p:cNvPr id="5" name="Content Placeholder 4">
            <a:extLst>
              <a:ext uri="{FF2B5EF4-FFF2-40B4-BE49-F238E27FC236}">
                <a16:creationId xmlns:a16="http://schemas.microsoft.com/office/drawing/2014/main" id="{E18150A1-0C3E-4C0B-A559-2BF6E76CD650}"/>
              </a:ext>
            </a:extLst>
          </p:cNvPr>
          <p:cNvGraphicFramePr>
            <a:graphicFrameLocks/>
          </p:cNvGraphicFramePr>
          <p:nvPr>
            <p:extLst>
              <p:ext uri="{D42A27DB-BD31-4B8C-83A1-F6EECF244321}">
                <p14:modId xmlns:p14="http://schemas.microsoft.com/office/powerpoint/2010/main" val="3037936546"/>
              </p:ext>
            </p:extLst>
          </p:nvPr>
        </p:nvGraphicFramePr>
        <p:xfrm>
          <a:off x="414804" y="2038146"/>
          <a:ext cx="9969429" cy="2152854"/>
        </p:xfrm>
        <a:graphic>
          <a:graphicData uri="http://schemas.openxmlformats.org/drawingml/2006/table">
            <a:tbl>
              <a:tblPr firstRow="1" bandRow="1">
                <a:tableStyleId>{B301B821-A1FF-4177-AEE7-76D212191A09}</a:tableStyleId>
              </a:tblPr>
              <a:tblGrid>
                <a:gridCol w="1157745">
                  <a:extLst>
                    <a:ext uri="{9D8B030D-6E8A-4147-A177-3AD203B41FA5}">
                      <a16:colId xmlns:a16="http://schemas.microsoft.com/office/drawing/2014/main" val="3647669579"/>
                    </a:ext>
                  </a:extLst>
                </a:gridCol>
                <a:gridCol w="3562726">
                  <a:extLst>
                    <a:ext uri="{9D8B030D-6E8A-4147-A177-3AD203B41FA5}">
                      <a16:colId xmlns:a16="http://schemas.microsoft.com/office/drawing/2014/main" val="20000"/>
                    </a:ext>
                  </a:extLst>
                </a:gridCol>
                <a:gridCol w="2667502">
                  <a:extLst>
                    <a:ext uri="{9D8B030D-6E8A-4147-A177-3AD203B41FA5}">
                      <a16:colId xmlns:a16="http://schemas.microsoft.com/office/drawing/2014/main" val="20001"/>
                    </a:ext>
                  </a:extLst>
                </a:gridCol>
                <a:gridCol w="2581456">
                  <a:extLst>
                    <a:ext uri="{9D8B030D-6E8A-4147-A177-3AD203B41FA5}">
                      <a16:colId xmlns:a16="http://schemas.microsoft.com/office/drawing/2014/main" val="20002"/>
                    </a:ext>
                  </a:extLst>
                </a:gridCol>
              </a:tblGrid>
              <a:tr h="678369">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Skill</a:t>
                      </a:r>
                      <a:r>
                        <a:rPr lang="en-US" sz="1800" baseline="0"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year plan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t>
                      </a:r>
                      <a:r>
                        <a:rPr lang="vi-VN" sz="1800" baseline="0" dirty="0">
                          <a:latin typeface="Times New Roman" panose="02020603050405020304" pitchFamily="18" charset="0"/>
                          <a:cs typeface="Times New Roman" panose="02020603050405020304" pitchFamily="18" charset="0"/>
                        </a:rPr>
                        <a:t>Sep</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2021</a:t>
                      </a:r>
                      <a:r>
                        <a:rPr lang="en-US" sz="1800" baseline="0" dirty="0">
                          <a:latin typeface="Times New Roman" panose="02020603050405020304" pitchFamily="18" charset="0"/>
                          <a:cs typeface="Times New Roman" panose="02020603050405020304" pitchFamily="18" charset="0"/>
                        </a:rPr>
                        <a:t> – </a:t>
                      </a:r>
                      <a:r>
                        <a:rPr lang="vi-VN" sz="1800" baseline="0" dirty="0">
                          <a:latin typeface="Times New Roman" panose="02020603050405020304" pitchFamily="18" charset="0"/>
                          <a:cs typeface="Times New Roman" panose="02020603050405020304" pitchFamily="18" charset="0"/>
                        </a:rPr>
                        <a:t>Jun</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2022</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2965">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a:latin typeface="Times New Roman" panose="02020603050405020304" pitchFamily="18" charset="0"/>
                          <a:cs typeface="Times New Roman" panose="02020603050405020304" pitchFamily="18" charset="0"/>
                        </a:rPr>
                        <a:t>PG design and verification.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Analog </a:t>
                      </a:r>
                      <a:r>
                        <a:rPr lang="en-US" sz="1800" b="0" baseline="0" dirty="0" err="1">
                          <a:solidFill>
                            <a:schemeClr val="tx1"/>
                          </a:solidFill>
                          <a:latin typeface="Times New Roman" panose="02020603050405020304" pitchFamily="18" charset="0"/>
                          <a:cs typeface="Times New Roman" panose="02020603050405020304" pitchFamily="18" charset="0"/>
                        </a:rPr>
                        <a:t>impl</a:t>
                      </a:r>
                      <a:r>
                        <a:rPr lang="vi-VN" sz="1800" b="0" baseline="0" dirty="0">
                          <a:solidFill>
                            <a:schemeClr val="tx1"/>
                          </a:solidFill>
                          <a:latin typeface="Times New Roman" panose="02020603050405020304" pitchFamily="18" charset="0"/>
                          <a:cs typeface="Times New Roman" panose="02020603050405020304" pitchFamily="18" charset="0"/>
                        </a:rPr>
                        <a:t>ementation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Physical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796845"/>
                  </a:ext>
                </a:extLst>
              </a:tr>
            </a:tbl>
          </a:graphicData>
        </a:graphic>
      </p:graphicFrame>
      <p:sp>
        <p:nvSpPr>
          <p:cNvPr id="6" name="Text Placeholder 4">
            <a:extLst>
              <a:ext uri="{FF2B5EF4-FFF2-40B4-BE49-F238E27FC236}">
                <a16:creationId xmlns:a16="http://schemas.microsoft.com/office/drawing/2014/main" id="{7B39109E-2E52-4846-B6A8-B2C8D6DD90FC}"/>
              </a:ext>
            </a:extLst>
          </p:cNvPr>
          <p:cNvSpPr txBox="1">
            <a:spLocks/>
          </p:cNvSpPr>
          <p:nvPr/>
        </p:nvSpPr>
        <p:spPr>
          <a:xfrm>
            <a:off x="376704" y="4191000"/>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2000" b="1" i="1" u="sng" dirty="0"/>
              <a:t>Target</a:t>
            </a:r>
            <a:r>
              <a:rPr lang="en-US" sz="1600" dirty="0"/>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3 for with target as define in advance.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Deal with task </a:t>
            </a:r>
            <a:r>
              <a:rPr lang="vi-VN" sz="1800" dirty="0">
                <a:latin typeface="Times New Roman" panose="02020603050405020304" pitchFamily="18" charset="0"/>
                <a:cs typeface="Times New Roman" panose="02020603050405020304" pitchFamily="18" charset="0"/>
              </a:rPr>
              <a:t>with supporting as less as possible from Mentor.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instruct younger engineer in my responsible</a:t>
            </a:r>
            <a:r>
              <a:rPr lang="vi-VN" sz="1800" dirty="0">
                <a:latin typeface="Times New Roman" panose="02020603050405020304" pitchFamily="18" charset="0"/>
                <a:cs typeface="Times New Roman" panose="02020603050405020304" pitchFamily="18" charset="0"/>
              </a:rPr>
              <a:t> segment.</a:t>
            </a:r>
            <a:endParaRPr lang="en-US" sz="1800" dirty="0">
              <a:latin typeface="The Serif Hand Light" panose="020B0604020202020204" pitchFamily="66" charset="0"/>
            </a:endParaRPr>
          </a:p>
          <a:p>
            <a:pPr>
              <a:buFont typeface="Wingdings" panose="05000000000000000000" pitchFamily="2" charset="2"/>
              <a:buChar char="Ø"/>
            </a:pPr>
            <a:endParaRPr lang="en-US" sz="1400" dirty="0"/>
          </a:p>
        </p:txBody>
      </p:sp>
      <p:sp>
        <p:nvSpPr>
          <p:cNvPr id="7" name="Text Placeholder 4">
            <a:extLst>
              <a:ext uri="{FF2B5EF4-FFF2-40B4-BE49-F238E27FC236}">
                <a16:creationId xmlns:a16="http://schemas.microsoft.com/office/drawing/2014/main" id="{70BE1A18-A47F-479B-BED1-6F36B4B51940}"/>
              </a:ext>
            </a:extLst>
          </p:cNvPr>
          <p:cNvSpPr txBox="1">
            <a:spLocks/>
          </p:cNvSpPr>
          <p:nvPr/>
        </p:nvSpPr>
        <p:spPr>
          <a:xfrm>
            <a:off x="376704" y="1318349"/>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400" dirty="0"/>
              <a:t>Come to number 3 of content about target 2nd year </a:t>
            </a:r>
            <a:endParaRPr lang="en-US" sz="1400" dirty="0"/>
          </a:p>
        </p:txBody>
      </p:sp>
    </p:spTree>
    <p:extLst>
      <p:ext uri="{BB962C8B-B14F-4D97-AF65-F5344CB8AC3E}">
        <p14:creationId xmlns:p14="http://schemas.microsoft.com/office/powerpoint/2010/main" val="337949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vi-VN" sz="2000" dirty="0"/>
              <a:t>3.2 </a:t>
            </a:r>
            <a:r>
              <a:rPr kumimoji="1" lang="en-US" sz="2000" dirty="0"/>
              <a:t>Target: </a:t>
            </a:r>
            <a:r>
              <a:rPr kumimoji="1" lang="vi-VN" sz="2000" dirty="0"/>
              <a:t>Soft</a:t>
            </a:r>
            <a:r>
              <a:rPr kumimoji="1" lang="en-US" sz="2000" dirty="0"/>
              <a:t> skills</a:t>
            </a:r>
            <a:endParaRPr lang="en-US" sz="2000" dirty="0"/>
          </a:p>
        </p:txBody>
      </p:sp>
      <p:graphicFrame>
        <p:nvGraphicFramePr>
          <p:cNvPr id="7" name="Table 6">
            <a:extLst>
              <a:ext uri="{FF2B5EF4-FFF2-40B4-BE49-F238E27FC236}">
                <a16:creationId xmlns:a16="http://schemas.microsoft.com/office/drawing/2014/main" id="{D7B7E31C-D001-4542-ADEF-6BE83A909D51}"/>
              </a:ext>
            </a:extLst>
          </p:cNvPr>
          <p:cNvGraphicFramePr>
            <a:graphicFrameLocks noGrp="1"/>
          </p:cNvGraphicFramePr>
          <p:nvPr>
            <p:extLst>
              <p:ext uri="{D42A27DB-BD31-4B8C-83A1-F6EECF244321}">
                <p14:modId xmlns:p14="http://schemas.microsoft.com/office/powerpoint/2010/main" val="1415497746"/>
              </p:ext>
            </p:extLst>
          </p:nvPr>
        </p:nvGraphicFramePr>
        <p:xfrm>
          <a:off x="609600" y="1371600"/>
          <a:ext cx="10744200" cy="3276600"/>
        </p:xfrm>
        <a:graphic>
          <a:graphicData uri="http://schemas.openxmlformats.org/drawingml/2006/table">
            <a:tbl>
              <a:tblPr firstRow="1" bandRow="1">
                <a:tableStyleId>{00A15C55-8517-42AA-B614-E9B94910E393}</a:tableStyleId>
              </a:tblPr>
              <a:tblGrid>
                <a:gridCol w="4207516">
                  <a:extLst>
                    <a:ext uri="{9D8B030D-6E8A-4147-A177-3AD203B41FA5}">
                      <a16:colId xmlns:a16="http://schemas.microsoft.com/office/drawing/2014/main" val="20000"/>
                    </a:ext>
                  </a:extLst>
                </a:gridCol>
                <a:gridCol w="6536684">
                  <a:extLst>
                    <a:ext uri="{9D8B030D-6E8A-4147-A177-3AD203B41FA5}">
                      <a16:colId xmlns:a16="http://schemas.microsoft.com/office/drawing/2014/main" val="20002"/>
                    </a:ext>
                  </a:extLst>
                </a:gridCol>
              </a:tblGrid>
              <a:tr h="537800">
                <a:tc>
                  <a:txBody>
                    <a:bodyPr/>
                    <a:lstStyle/>
                    <a:p>
                      <a:r>
                        <a:rPr lang="en-US" dirty="0"/>
                        <a:t>Soft skills</a:t>
                      </a:r>
                    </a:p>
                  </a:txBody>
                  <a:tcPr anchor="ctr"/>
                </a:tc>
                <a:tc>
                  <a:txBody>
                    <a:bodyPr/>
                    <a:lstStyle/>
                    <a:p>
                      <a:r>
                        <a:rPr lang="en-US" dirty="0"/>
                        <a:t>Target</a:t>
                      </a:r>
                    </a:p>
                  </a:txBody>
                  <a:tcPr anchor="ctr"/>
                </a:tc>
                <a:extLst>
                  <a:ext uri="{0D108BD9-81ED-4DB2-BD59-A6C34878D82A}">
                    <a16:rowId xmlns:a16="http://schemas.microsoft.com/office/drawing/2014/main" val="10000"/>
                  </a:ext>
                </a:extLst>
              </a:tr>
              <a:tr h="1511062">
                <a:tc>
                  <a:txBody>
                    <a:bodyPr/>
                    <a:lstStyle/>
                    <a:p>
                      <a:r>
                        <a:rPr lang="en-US" dirty="0"/>
                        <a:t>Communication</a:t>
                      </a:r>
                    </a:p>
                  </a:txBody>
                  <a:tcPr anchor="ctr"/>
                </a:tc>
                <a:tc>
                  <a:txBody>
                    <a:bodyPr/>
                    <a:lstStyle/>
                    <a:p>
                      <a:r>
                        <a:rPr lang="vi-VN" baseline="0" dirty="0"/>
                        <a:t>Can report problem in group and can negotiate with group member.</a:t>
                      </a:r>
                      <a:endParaRPr lang="en-US" dirty="0"/>
                    </a:p>
                  </a:txBody>
                  <a:tcPr anchor="ctr"/>
                </a:tc>
                <a:extLst>
                  <a:ext uri="{0D108BD9-81ED-4DB2-BD59-A6C34878D82A}">
                    <a16:rowId xmlns:a16="http://schemas.microsoft.com/office/drawing/2014/main" val="10001"/>
                  </a:ext>
                </a:extLst>
              </a:tr>
              <a:tr h="1227738">
                <a:tc>
                  <a:txBody>
                    <a:bodyPr/>
                    <a:lstStyle/>
                    <a:p>
                      <a:r>
                        <a:rPr lang="en-US" dirty="0"/>
                        <a:t>Task management</a:t>
                      </a:r>
                    </a:p>
                  </a:txBody>
                  <a:tcPr anchor="ctr"/>
                </a:tc>
                <a:tc>
                  <a:txBody>
                    <a:bodyPr/>
                    <a:lstStyle/>
                    <a:p>
                      <a:r>
                        <a:rPr lang="vi-VN" dirty="0"/>
                        <a:t>Can estimate schedule and make  action to keep schedule</a:t>
                      </a: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131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vi-VN" dirty="0"/>
              <a:t>4. Difficalties and solutions</a:t>
            </a:r>
            <a:br>
              <a:rPr kumimoji="1" lang="vi-VN" dirty="0"/>
            </a:br>
            <a:endParaRPr lang="en-US" sz="2000" dirty="0"/>
          </a:p>
        </p:txBody>
      </p:sp>
      <p:sp>
        <p:nvSpPr>
          <p:cNvPr id="5" name="TextBox 4">
            <a:extLst>
              <a:ext uri="{FF2B5EF4-FFF2-40B4-BE49-F238E27FC236}">
                <a16:creationId xmlns:a16="http://schemas.microsoft.com/office/drawing/2014/main" id="{57B18114-216B-4C48-8FB3-E4D6A04DD47A}"/>
              </a:ext>
            </a:extLst>
          </p:cNvPr>
          <p:cNvSpPr txBox="1"/>
          <p:nvPr/>
        </p:nvSpPr>
        <p:spPr>
          <a:xfrm>
            <a:off x="571500" y="1942921"/>
            <a:ext cx="9144000" cy="1200329"/>
          </a:xfrm>
          <a:prstGeom prst="rect">
            <a:avLst/>
          </a:prstGeom>
          <a:noFill/>
        </p:spPr>
        <p:txBody>
          <a:bodyPr wrap="square">
            <a:spAutoFit/>
          </a:bodyPr>
          <a:lstStyle/>
          <a:p>
            <a:pPr lvl="0"/>
            <a:r>
              <a:rPr lang="en-US" b="1" dirty="0"/>
              <a:t>Difficulties</a:t>
            </a:r>
          </a:p>
          <a:p>
            <a:pPr lvl="1"/>
            <a:r>
              <a:rPr lang="vi-VN" dirty="0"/>
              <a:t>I work with </a:t>
            </a:r>
            <a:r>
              <a:rPr lang="en-US" dirty="0"/>
              <a:t>New tool, new environment, it’s rather difficult to get familiar</a:t>
            </a:r>
          </a:p>
          <a:p>
            <a:pPr lvl="1"/>
            <a:endParaRPr lang="en-US" dirty="0"/>
          </a:p>
          <a:p>
            <a:pPr lvl="1"/>
            <a:r>
              <a:rPr lang="en-US" dirty="0"/>
              <a:t>Lack of experienced about Physical verification</a:t>
            </a:r>
          </a:p>
        </p:txBody>
      </p:sp>
      <p:grpSp>
        <p:nvGrpSpPr>
          <p:cNvPr id="6" name="Group 5">
            <a:extLst>
              <a:ext uri="{FF2B5EF4-FFF2-40B4-BE49-F238E27FC236}">
                <a16:creationId xmlns:a16="http://schemas.microsoft.com/office/drawing/2014/main" id="{CB50E890-94CF-4691-A7CC-6769C08C0769}"/>
              </a:ext>
            </a:extLst>
          </p:cNvPr>
          <p:cNvGrpSpPr/>
          <p:nvPr/>
        </p:nvGrpSpPr>
        <p:grpSpPr>
          <a:xfrm>
            <a:off x="685800" y="3124200"/>
            <a:ext cx="8915400" cy="3211447"/>
            <a:chOff x="8133080" y="1366524"/>
            <a:chExt cx="3373119" cy="3211447"/>
          </a:xfrm>
        </p:grpSpPr>
        <p:sp>
          <p:nvSpPr>
            <p:cNvPr id="7" name="Rectangle 6">
              <a:extLst>
                <a:ext uri="{FF2B5EF4-FFF2-40B4-BE49-F238E27FC236}">
                  <a16:creationId xmlns:a16="http://schemas.microsoft.com/office/drawing/2014/main" id="{0A805283-F5E9-4647-BF78-A3AAA5BC6D6E}"/>
                </a:ext>
              </a:extLst>
            </p:cNvPr>
            <p:cNvSpPr/>
            <p:nvPr/>
          </p:nvSpPr>
          <p:spPr>
            <a:xfrm>
              <a:off x="8133080" y="1366524"/>
              <a:ext cx="3373119" cy="3211447"/>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34B28522-B26F-4511-B912-5BA0916293DA}"/>
                </a:ext>
              </a:extLst>
            </p:cNvPr>
            <p:cNvSpPr txBox="1"/>
            <p:nvPr/>
          </p:nvSpPr>
          <p:spPr>
            <a:xfrm>
              <a:off x="8133080" y="1366524"/>
              <a:ext cx="3373119" cy="32114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vi-VN" sz="2400" b="1" kern="1200" dirty="0"/>
                <a:t>My </a:t>
              </a:r>
              <a:r>
                <a:rPr lang="en-US" sz="2400" b="1" kern="1200" dirty="0"/>
                <a:t>Countermeasures</a:t>
              </a:r>
            </a:p>
            <a:p>
              <a:pPr marL="171450" lvl="1" indent="-171450" algn="l" defTabSz="844550">
                <a:lnSpc>
                  <a:spcPct val="90000"/>
                </a:lnSpc>
                <a:spcBef>
                  <a:spcPct val="0"/>
                </a:spcBef>
                <a:spcAft>
                  <a:spcPct val="15000"/>
                </a:spcAft>
                <a:buChar char="•"/>
              </a:pPr>
              <a:r>
                <a:rPr lang="en-US" sz="1900" kern="1200" dirty="0"/>
                <a:t>Trial previous design to understand tool’s behaviors </a:t>
              </a:r>
            </a:p>
            <a:p>
              <a:pPr marL="171450" lvl="1" indent="-171450" algn="l" defTabSz="844550">
                <a:lnSpc>
                  <a:spcPct val="90000"/>
                </a:lnSpc>
                <a:spcBef>
                  <a:spcPct val="0"/>
                </a:spcBef>
                <a:spcAft>
                  <a:spcPct val="15000"/>
                </a:spcAft>
                <a:buChar char="•"/>
              </a:pPr>
              <a:r>
                <a:rPr lang="en-US" sz="1900" kern="1200" dirty="0"/>
                <a:t>Investigate the document, discuss with mentor to receive the guidance.  </a:t>
              </a:r>
              <a:br>
                <a:rPr lang="en-US" sz="1900" kern="1200" dirty="0"/>
              </a:br>
              <a:r>
                <a:rPr lang="en-US" sz="1900" kern="1200" dirty="0"/>
                <a:t>Trial legacy data to understand physical verification </a:t>
              </a:r>
            </a:p>
          </p:txBody>
        </p:sp>
      </p:grpSp>
      <p:sp>
        <p:nvSpPr>
          <p:cNvPr id="12" name="TextBox 11">
            <a:extLst>
              <a:ext uri="{FF2B5EF4-FFF2-40B4-BE49-F238E27FC236}">
                <a16:creationId xmlns:a16="http://schemas.microsoft.com/office/drawing/2014/main" id="{30508A6A-04B6-4258-8B5D-A951E8BBDEFB}"/>
              </a:ext>
            </a:extLst>
          </p:cNvPr>
          <p:cNvSpPr txBox="1"/>
          <p:nvPr/>
        </p:nvSpPr>
        <p:spPr>
          <a:xfrm>
            <a:off x="571500" y="1358294"/>
            <a:ext cx="6097904" cy="369332"/>
          </a:xfrm>
          <a:prstGeom prst="rect">
            <a:avLst/>
          </a:prstGeom>
          <a:noFill/>
        </p:spPr>
        <p:txBody>
          <a:bodyPr wrap="square">
            <a:spAutoFit/>
          </a:bodyPr>
          <a:lstStyle/>
          <a:p>
            <a:r>
              <a:rPr lang="vi-VN" b="0" i="0" dirty="0">
                <a:solidFill>
                  <a:srgbClr val="000000"/>
                </a:solidFill>
                <a:effectLst/>
                <a:latin typeface="Roboto" panose="02000000000000000000" pitchFamily="2" charset="0"/>
              </a:rPr>
              <a:t>Come </a:t>
            </a:r>
            <a:r>
              <a:rPr lang="en-US" b="0" i="0" dirty="0">
                <a:solidFill>
                  <a:srgbClr val="000000"/>
                </a:solidFill>
                <a:effectLst/>
                <a:latin typeface="Roboto" panose="02000000000000000000" pitchFamily="2" charset="0"/>
              </a:rPr>
              <a:t>to </a:t>
            </a:r>
            <a:r>
              <a:rPr lang="vi-VN" b="0" i="0" dirty="0">
                <a:solidFill>
                  <a:srgbClr val="000000"/>
                </a:solidFill>
                <a:effectLst/>
                <a:latin typeface="Roboto" panose="02000000000000000000" pitchFamily="2" charset="0"/>
              </a:rPr>
              <a:t>number 4 of content: </a:t>
            </a:r>
            <a:r>
              <a:rPr kumimoji="1" lang="vi-VN" dirty="0"/>
              <a:t>Difficalties and solutions</a:t>
            </a:r>
            <a:r>
              <a:rPr lang="vi-VN"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411633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1776F47-4A47-415E-BC97-CA845AD66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5257800" y="457200"/>
            <a:ext cx="2743200" cy="2711511"/>
          </a:xfrm>
        </p:spPr>
        <p:txBody>
          <a:bodyPr vert="horz" lIns="91440" tIns="45720" rIns="91440" bIns="45720" rtlCol="0" anchor="b">
            <a:noAutofit/>
          </a:bodyPr>
          <a:lstStyle/>
          <a:p>
            <a:r>
              <a:rPr lang="en-US" sz="18000" b="1" i="1" cap="all" dirty="0">
                <a:solidFill>
                  <a:srgbClr val="D2E3FF"/>
                </a:solidFill>
              </a:rPr>
              <a:t>5.</a:t>
            </a:r>
            <a:endParaRPr lang="en-US" sz="18000" b="1" i="1" dirty="0">
              <a:solidFill>
                <a:srgbClr val="D2E3FF"/>
              </a:solidFill>
            </a:endParaRPr>
          </a:p>
        </p:txBody>
      </p:sp>
    </p:spTree>
    <p:extLst>
      <p:ext uri="{BB962C8B-B14F-4D97-AF65-F5344CB8AC3E}">
        <p14:creationId xmlns:p14="http://schemas.microsoft.com/office/powerpoint/2010/main" val="3033474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28600"/>
            <a:ext cx="11244575" cy="962861"/>
          </a:xfrm>
        </p:spPr>
        <p:txBody>
          <a:bodyPr>
            <a:normAutofit/>
          </a:bodyPr>
          <a:lstStyle/>
          <a:p>
            <a:r>
              <a:rPr kumimoji="1" lang="vi-VN" dirty="0"/>
              <a:t>6. </a:t>
            </a:r>
            <a:r>
              <a:rPr kumimoji="1" lang="vi-VN" sz="3200" dirty="0"/>
              <a:t>APPENDIX</a:t>
            </a:r>
            <a:br>
              <a:rPr kumimoji="1" lang="vi-VN" sz="3200" dirty="0"/>
            </a:br>
            <a:r>
              <a:rPr kumimoji="1" lang="vi-VN" sz="2000" dirty="0"/>
              <a:t>6.1 Definition of skill level</a:t>
            </a:r>
            <a:endParaRPr kumimoji="1" lang="en-US" sz="2000" dirty="0"/>
          </a:p>
        </p:txBody>
      </p:sp>
      <p:graphicFrame>
        <p:nvGraphicFramePr>
          <p:cNvPr id="4" name="Table 3">
            <a:extLst>
              <a:ext uri="{FF2B5EF4-FFF2-40B4-BE49-F238E27FC236}">
                <a16:creationId xmlns:a16="http://schemas.microsoft.com/office/drawing/2014/main" id="{4B623553-5134-437D-BBC3-AEBE0FEEBA78}"/>
              </a:ext>
            </a:extLst>
          </p:cNvPr>
          <p:cNvGraphicFramePr>
            <a:graphicFrameLocks noGrp="1"/>
          </p:cNvGraphicFramePr>
          <p:nvPr>
            <p:extLst>
              <p:ext uri="{D42A27DB-BD31-4B8C-83A1-F6EECF244321}">
                <p14:modId xmlns:p14="http://schemas.microsoft.com/office/powerpoint/2010/main" val="1215137876"/>
              </p:ext>
            </p:extLst>
          </p:nvPr>
        </p:nvGraphicFramePr>
        <p:xfrm>
          <a:off x="1295399" y="1447800"/>
          <a:ext cx="10330175" cy="4800599"/>
        </p:xfrm>
        <a:graphic>
          <a:graphicData uri="http://schemas.openxmlformats.org/drawingml/2006/table">
            <a:tbl>
              <a:tblPr firstRow="1" bandRow="1">
                <a:tableStyleId>{5C22544A-7EE6-4342-B048-85BDC9FD1C3A}</a:tableStyleId>
              </a:tblPr>
              <a:tblGrid>
                <a:gridCol w="1257324">
                  <a:extLst>
                    <a:ext uri="{9D8B030D-6E8A-4147-A177-3AD203B41FA5}">
                      <a16:colId xmlns:a16="http://schemas.microsoft.com/office/drawing/2014/main" val="20000"/>
                    </a:ext>
                  </a:extLst>
                </a:gridCol>
                <a:gridCol w="3793783">
                  <a:extLst>
                    <a:ext uri="{9D8B030D-6E8A-4147-A177-3AD203B41FA5}">
                      <a16:colId xmlns:a16="http://schemas.microsoft.com/office/drawing/2014/main" val="20001"/>
                    </a:ext>
                  </a:extLst>
                </a:gridCol>
                <a:gridCol w="1151797">
                  <a:extLst>
                    <a:ext uri="{9D8B030D-6E8A-4147-A177-3AD203B41FA5}">
                      <a16:colId xmlns:a16="http://schemas.microsoft.com/office/drawing/2014/main" val="20002"/>
                    </a:ext>
                  </a:extLst>
                </a:gridCol>
                <a:gridCol w="4127271">
                  <a:extLst>
                    <a:ext uri="{9D8B030D-6E8A-4147-A177-3AD203B41FA5}">
                      <a16:colId xmlns:a16="http://schemas.microsoft.com/office/drawing/2014/main" val="20003"/>
                    </a:ext>
                  </a:extLst>
                </a:gridCol>
              </a:tblGrid>
              <a:tr h="860821">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Role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Skill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extLst>
                  <a:ext uri="{0D108BD9-81ED-4DB2-BD59-A6C34878D82A}">
                    <a16:rowId xmlns:a16="http://schemas.microsoft.com/office/drawing/2014/main" val="10000"/>
                  </a:ext>
                </a:extLst>
              </a:tr>
              <a:tr h="603361">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Has no knowledge, no experience</a:t>
                      </a:r>
                    </a:p>
                  </a:txBody>
                  <a:tcPr marL="7739" marR="7739" marT="7738" marB="0" anchor="ctr"/>
                </a:tc>
                <a:extLst>
                  <a:ext uri="{0D108BD9-81ED-4DB2-BD59-A6C34878D82A}">
                    <a16:rowId xmlns:a16="http://schemas.microsoft.com/office/drawing/2014/main" val="10001"/>
                  </a:ext>
                </a:extLst>
              </a:tr>
              <a:tr h="64119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without any help, if it is within certain degree of difficulty.</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extLst>
                  <a:ext uri="{0D108BD9-81ED-4DB2-BD59-A6C34878D82A}">
                    <a16:rowId xmlns:a16="http://schemas.microsoft.com/office/drawing/2014/main" val="10002"/>
                  </a:ext>
                </a:extLst>
              </a:tr>
              <a:tr h="574864">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extLst>
                  <a:ext uri="{0D108BD9-81ED-4DB2-BD59-A6C34878D82A}">
                    <a16:rowId xmlns:a16="http://schemas.microsoft.com/office/drawing/2014/main" val="10003"/>
                  </a:ext>
                </a:extLst>
              </a:tr>
              <a:tr h="829129">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make his/her experiences into knowledge for others, and apply them to improve the job, as well as train juniors.</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analyze and improve/refine the job</a:t>
                      </a:r>
                    </a:p>
                  </a:txBody>
                  <a:tcPr marL="7739" marR="7739" marT="7738" marB="0" anchor="ctr"/>
                </a:tc>
                <a:extLst>
                  <a:ext uri="{0D108BD9-81ED-4DB2-BD59-A6C34878D82A}">
                    <a16:rowId xmlns:a16="http://schemas.microsoft.com/office/drawing/2014/main" val="10004"/>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within the company</a:t>
                      </a:r>
                    </a:p>
                  </a:txBody>
                  <a:tcPr marL="7739" marR="7739" marT="7738" marB="0" anchor="ctr"/>
                </a:tc>
                <a:tc rowSpan="3">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rowSpan="3">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develop new technologies, and can apply advanced method, and can direct technologies including advanced method.</a:t>
                      </a:r>
                    </a:p>
                  </a:txBody>
                  <a:tcPr marL="7739" marR="7739" marT="7738" marB="0" anchor="ctr"/>
                </a:tc>
                <a:extLst>
                  <a:ext uri="{0D108BD9-81ED-4DB2-BD59-A6C34878D82A}">
                    <a16:rowId xmlns:a16="http://schemas.microsoft.com/office/drawing/2014/main" val="10005"/>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6</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be recognized in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7</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665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cap="all" dirty="0"/>
              <a:t>Agenda</a:t>
            </a:r>
            <a:endParaRPr lang="en-US" dirty="0"/>
          </a:p>
        </p:txBody>
      </p:sp>
      <p:sp>
        <p:nvSpPr>
          <p:cNvPr id="4" name="Inhaltsplatzhalter 3"/>
          <p:cNvSpPr>
            <a:spLocks noGrp="1"/>
          </p:cNvSpPr>
          <p:nvPr>
            <p:ph idx="1"/>
          </p:nvPr>
        </p:nvSpPr>
        <p:spPr>
          <a:xfrm>
            <a:off x="990600" y="1828800"/>
            <a:ext cx="7848600" cy="3549690"/>
          </a:xfrm>
        </p:spPr>
        <p:txBody>
          <a:bodyPr/>
          <a:lstStyle/>
          <a:p>
            <a:pPr marL="342900" indent="-342900">
              <a:buFont typeface="+mj-lt"/>
              <a:buAutoNum type="arabicPeriod"/>
            </a:pPr>
            <a:r>
              <a:rPr lang="en-US" sz="1800" b="1" dirty="0"/>
              <a:t> </a:t>
            </a:r>
            <a:r>
              <a:rPr lang="en-US" sz="1800" b="1" dirty="0">
                <a:latin typeface="Times New Roman" panose="02020603050405020304" pitchFamily="18" charset="0"/>
                <a:cs typeface="Times New Roman" panose="02020603050405020304" pitchFamily="18" charset="0"/>
              </a:rPr>
              <a:t>Introduction	Page 03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Achievement and </a:t>
            </a:r>
            <a:r>
              <a:rPr lang="vi-VN" sz="1800" b="1" dirty="0">
                <a:latin typeface="Times New Roman" panose="02020603050405020304" pitchFamily="18" charset="0"/>
                <a:cs typeface="Times New Roman" panose="02020603050405020304" pitchFamily="18" charset="0"/>
              </a:rPr>
              <a:t>detail</a:t>
            </a:r>
            <a:r>
              <a:rPr lang="en-US" sz="1800" b="1" dirty="0">
                <a:latin typeface="Times New Roman" panose="02020603050405020304" pitchFamily="18" charset="0"/>
                <a:cs typeface="Times New Roman" panose="02020603050405020304" pitchFamily="18" charset="0"/>
              </a:rPr>
              <a:t> status	Page 05</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Target in 2</a:t>
            </a:r>
            <a:r>
              <a:rPr lang="en-US" sz="1800" b="1" baseline="30000" dirty="0">
                <a:latin typeface="Times New Roman" panose="02020603050405020304" pitchFamily="18" charset="0"/>
                <a:cs typeface="Times New Roman" panose="02020603050405020304" pitchFamily="18" charset="0"/>
              </a:rPr>
              <a:t>nd</a:t>
            </a:r>
            <a:r>
              <a:rPr lang="en-US" sz="1800" b="1" dirty="0">
                <a:latin typeface="Times New Roman" panose="02020603050405020304" pitchFamily="18" charset="0"/>
                <a:cs typeface="Times New Roman" panose="02020603050405020304" pitchFamily="18" charset="0"/>
              </a:rPr>
              <a:t> year 	Page </a:t>
            </a:r>
            <a:r>
              <a:rPr lang="vi-VN" sz="1800" b="1" dirty="0">
                <a:latin typeface="Times New Roman" panose="02020603050405020304" pitchFamily="18" charset="0"/>
                <a:cs typeface="Times New Roman" panose="02020603050405020304" pitchFamily="18" charset="0"/>
              </a:rPr>
              <a:t>10</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Difficulties and solutions	Page </a:t>
            </a:r>
            <a:r>
              <a:rPr lang="vi-VN" sz="1800" b="1" dirty="0">
                <a:latin typeface="Times New Roman" panose="02020603050405020304" pitchFamily="18" charset="0"/>
                <a:cs typeface="Times New Roman" panose="02020603050405020304" pitchFamily="18" charset="0"/>
              </a:rPr>
              <a:t>12</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Q&amp;A 	Page </a:t>
            </a:r>
            <a:r>
              <a:rPr lang="vi-VN" sz="1800" b="1" dirty="0">
                <a:latin typeface="Times New Roman" panose="02020603050405020304" pitchFamily="18" charset="0"/>
                <a:cs typeface="Times New Roman" panose="02020603050405020304" pitchFamily="18" charset="0"/>
              </a:rPr>
              <a:t>13</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Appendix	Page 14</a:t>
            </a:r>
          </a:p>
        </p:txBody>
      </p:sp>
      <p:sp>
        <p:nvSpPr>
          <p:cNvPr id="5" name="Inhaltsplatzhalter 3">
            <a:extLst>
              <a:ext uri="{FF2B5EF4-FFF2-40B4-BE49-F238E27FC236}">
                <a16:creationId xmlns:a16="http://schemas.microsoft.com/office/drawing/2014/main" id="{A3C8D391-ED46-4E1D-8E0F-430CD4730943}"/>
              </a:ext>
            </a:extLst>
          </p:cNvPr>
          <p:cNvSpPr txBox="1">
            <a:spLocks/>
          </p:cNvSpPr>
          <p:nvPr/>
        </p:nvSpPr>
        <p:spPr>
          <a:xfrm>
            <a:off x="990600" y="1295400"/>
            <a:ext cx="7848600" cy="369332"/>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About Content of presentations</a:t>
            </a:r>
            <a:r>
              <a:rPr lang="vi-VN" sz="1800" b="1" dirty="0">
                <a:latin typeface="Times New Roman" panose="02020603050405020304" pitchFamily="18" charset="0"/>
                <a:cs typeface="Times New Roman" panose="02020603050405020304" pitchFamily="18" charset="0"/>
              </a:rPr>
              <a:t>. There </a:t>
            </a:r>
            <a:r>
              <a:rPr lang="en-US" sz="1800" b="1" dirty="0">
                <a:latin typeface="Times New Roman" panose="02020603050405020304" pitchFamily="18" charset="0"/>
                <a:cs typeface="Times New Roman" panose="02020603050405020304" pitchFamily="18" charset="0"/>
              </a:rPr>
              <a:t>are 6 part 	</a:t>
            </a:r>
          </a:p>
        </p:txBody>
      </p:sp>
    </p:spTree>
    <p:extLst>
      <p:ext uri="{BB962C8B-B14F-4D97-AF65-F5344CB8AC3E}">
        <p14:creationId xmlns:p14="http://schemas.microsoft.com/office/powerpoint/2010/main" val="229250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64187"/>
            <a:ext cx="11244575" cy="720197"/>
          </a:xfrm>
        </p:spPr>
        <p:txBody>
          <a:bodyPr>
            <a:normAutofit fontScale="90000"/>
          </a:bodyPr>
          <a:lstStyle/>
          <a:p>
            <a:r>
              <a:rPr kumimoji="1" lang="vi-VN" dirty="0"/>
              <a:t>1. </a:t>
            </a:r>
            <a:r>
              <a:rPr kumimoji="1" lang="vi-VN" b="1" dirty="0"/>
              <a:t>Introduction</a:t>
            </a:r>
            <a:br>
              <a:rPr kumimoji="1" lang="vi-VN" dirty="0"/>
            </a:br>
            <a:r>
              <a:rPr lang="en-US" sz="2000" dirty="0"/>
              <a:t>1.1   Mentor –mentee</a:t>
            </a:r>
          </a:p>
        </p:txBody>
      </p:sp>
      <p:grpSp>
        <p:nvGrpSpPr>
          <p:cNvPr id="21" name="Group 20">
            <a:extLst>
              <a:ext uri="{FF2B5EF4-FFF2-40B4-BE49-F238E27FC236}">
                <a16:creationId xmlns:a16="http://schemas.microsoft.com/office/drawing/2014/main" id="{620773A7-7309-48A7-86B6-AC7E583B62BC}"/>
              </a:ext>
            </a:extLst>
          </p:cNvPr>
          <p:cNvGrpSpPr/>
          <p:nvPr/>
        </p:nvGrpSpPr>
        <p:grpSpPr>
          <a:xfrm>
            <a:off x="6781800" y="4419600"/>
            <a:ext cx="3962400" cy="1752601"/>
            <a:chOff x="2819400" y="1676399"/>
            <a:chExt cx="3962400" cy="1752601"/>
          </a:xfrm>
        </p:grpSpPr>
        <p:sp>
          <p:nvSpPr>
            <p:cNvPr id="16" name="Rectangle: Rounded Corners 15">
              <a:extLst>
                <a:ext uri="{FF2B5EF4-FFF2-40B4-BE49-F238E27FC236}">
                  <a16:creationId xmlns:a16="http://schemas.microsoft.com/office/drawing/2014/main" id="{ECD6EF03-811A-4DF2-A6A6-549E3669E9B4}"/>
                </a:ext>
              </a:extLst>
            </p:cNvPr>
            <p:cNvSpPr/>
            <p:nvPr/>
          </p:nvSpPr>
          <p:spPr>
            <a:xfrm>
              <a:off x="2843348" y="1676399"/>
              <a:ext cx="3938451" cy="1752601"/>
            </a:xfrm>
            <a:prstGeom prst="roundRect">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endParaRPr lang="en-US"/>
            </a:p>
          </p:txBody>
        </p:sp>
        <p:sp>
          <p:nvSpPr>
            <p:cNvPr id="8" name="TextBox 7">
              <a:extLst>
                <a:ext uri="{FF2B5EF4-FFF2-40B4-BE49-F238E27FC236}">
                  <a16:creationId xmlns:a16="http://schemas.microsoft.com/office/drawing/2014/main" id="{691EB190-0CEC-49DA-AE19-6EF25C8DD566}"/>
                </a:ext>
              </a:extLst>
            </p:cNvPr>
            <p:cNvSpPr txBox="1"/>
            <p:nvPr/>
          </p:nvSpPr>
          <p:spPr>
            <a:xfrm>
              <a:off x="2819400" y="1930513"/>
              <a:ext cx="3962400" cy="1323439"/>
            </a:xfrm>
            <a:prstGeom prst="rect">
              <a:avLst/>
            </a:prstGeom>
            <a:noFill/>
          </p:spPr>
          <p:txBody>
            <a:bodyPr wrap="square">
              <a:spAutoFit/>
            </a:bodyPr>
            <a:lstStyle/>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MENTOR:</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Nguyen Le Minh Hac</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24</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1804</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grpSp>
        <p:nvGrpSpPr>
          <p:cNvPr id="22" name="Group 21">
            <a:extLst>
              <a:ext uri="{FF2B5EF4-FFF2-40B4-BE49-F238E27FC236}">
                <a16:creationId xmlns:a16="http://schemas.microsoft.com/office/drawing/2014/main" id="{9A946BBD-803A-419E-A51D-E51976D29D16}"/>
              </a:ext>
            </a:extLst>
          </p:cNvPr>
          <p:cNvGrpSpPr/>
          <p:nvPr/>
        </p:nvGrpSpPr>
        <p:grpSpPr>
          <a:xfrm>
            <a:off x="533400" y="4419600"/>
            <a:ext cx="3938452" cy="1752601"/>
            <a:chOff x="2843348" y="4041777"/>
            <a:chExt cx="3938452" cy="1752601"/>
          </a:xfrm>
        </p:grpSpPr>
        <p:sp>
          <p:nvSpPr>
            <p:cNvPr id="18" name="Rectangle: Rounded Corners 17">
              <a:extLst>
                <a:ext uri="{FF2B5EF4-FFF2-40B4-BE49-F238E27FC236}">
                  <a16:creationId xmlns:a16="http://schemas.microsoft.com/office/drawing/2014/main" id="{50D132C2-4C61-4F45-A453-DEE28497A146}"/>
                </a:ext>
              </a:extLst>
            </p:cNvPr>
            <p:cNvSpPr/>
            <p:nvPr/>
          </p:nvSpPr>
          <p:spPr>
            <a:xfrm>
              <a:off x="2843348" y="4041777"/>
              <a:ext cx="3938451" cy="1752601"/>
            </a:xfrm>
            <a:prstGeom prst="round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chemeClr val="lt1"/>
                </a:solidFill>
              </a:endParaRPr>
            </a:p>
          </p:txBody>
        </p:sp>
        <p:sp>
          <p:nvSpPr>
            <p:cNvPr id="14" name="TextBox 13">
              <a:extLst>
                <a:ext uri="{FF2B5EF4-FFF2-40B4-BE49-F238E27FC236}">
                  <a16:creationId xmlns:a16="http://schemas.microsoft.com/office/drawing/2014/main" id="{2A10DE1D-D172-47A1-AB26-BF58D88F6D6E}"/>
                </a:ext>
              </a:extLst>
            </p:cNvPr>
            <p:cNvSpPr txBox="1"/>
            <p:nvPr/>
          </p:nvSpPr>
          <p:spPr>
            <a:xfrm>
              <a:off x="2895600" y="4295891"/>
              <a:ext cx="3886200" cy="1323439"/>
            </a:xfrm>
            <a:prstGeom prst="rect">
              <a:avLst/>
            </a:prstGeom>
            <a:noFill/>
          </p:spPr>
          <p:txBody>
            <a:bodyPr wrap="square">
              <a:spAutoFit/>
            </a:bodyPr>
            <a:lstStyle/>
            <a:p>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MENTEE</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Tran Dang Vinh Khang</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32</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2676</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sp>
        <p:nvSpPr>
          <p:cNvPr id="10" name="Inhaltsplatzhalter 3">
            <a:extLst>
              <a:ext uri="{FF2B5EF4-FFF2-40B4-BE49-F238E27FC236}">
                <a16:creationId xmlns:a16="http://schemas.microsoft.com/office/drawing/2014/main" id="{CB0BBA4D-8EAA-4F5B-B8D8-569E4DFA0B2A}"/>
              </a:ext>
            </a:extLst>
          </p:cNvPr>
          <p:cNvSpPr txBox="1">
            <a:spLocks/>
          </p:cNvSpPr>
          <p:nvPr/>
        </p:nvSpPr>
        <p:spPr>
          <a:xfrm>
            <a:off x="990600" y="1295400"/>
            <a:ext cx="7848600" cy="646331"/>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1800" b="1" dirty="0">
                <a:latin typeface="Times New Roman" panose="02020603050405020304" pitchFamily="18" charset="0"/>
                <a:cs typeface="Times New Roman" panose="02020603050405020304" pitchFamily="18" charset="0"/>
              </a:rPr>
              <a:t>firstly! Introduction: My name is Khang from BE23 and my mentor is Nguyen Le Minh Hac Who guide to me during to the past year. </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893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vi-VN" dirty="0"/>
              <a:t>1. </a:t>
            </a:r>
            <a:r>
              <a:rPr kumimoji="1" lang="vi-VN" b="1" dirty="0"/>
              <a:t>Introduction</a:t>
            </a:r>
            <a:br>
              <a:rPr kumimoji="1" lang="vi-VN" dirty="0"/>
            </a:br>
            <a:r>
              <a:rPr lang="en-US" sz="2000" dirty="0"/>
              <a:t>1.</a:t>
            </a:r>
            <a:r>
              <a:rPr lang="vi-VN" sz="2000" dirty="0"/>
              <a:t>2</a:t>
            </a:r>
            <a:r>
              <a:rPr lang="en-US" sz="2000" dirty="0"/>
              <a:t>   Mentor –mentee SYSTEM</a:t>
            </a:r>
          </a:p>
        </p:txBody>
      </p:sp>
      <p:sp>
        <p:nvSpPr>
          <p:cNvPr id="10" name="Text Placeholder 4">
            <a:extLst>
              <a:ext uri="{FF2B5EF4-FFF2-40B4-BE49-F238E27FC236}">
                <a16:creationId xmlns:a16="http://schemas.microsoft.com/office/drawing/2014/main" id="{C08B829F-2C94-4A60-908C-698CF6602EC5}"/>
              </a:ext>
            </a:extLst>
          </p:cNvPr>
          <p:cNvSpPr txBox="1">
            <a:spLocks/>
          </p:cNvSpPr>
          <p:nvPr/>
        </p:nvSpPr>
        <p:spPr>
          <a:xfrm>
            <a:off x="467999" y="1524000"/>
            <a:ext cx="11571603" cy="2514601"/>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solidFill>
                  <a:schemeClr val="tx1">
                    <a:lumMod val="85000"/>
                    <a:lumOff val="15000"/>
                  </a:schemeClr>
                </a:solidFill>
                <a:latin typeface="+mj-lt"/>
                <a:ea typeface="+mj-ea"/>
                <a:cs typeface="+mj-cs"/>
              </a:rPr>
              <a:t>Come to mentor-mentee system</a:t>
            </a:r>
            <a:br>
              <a:rPr lang="vi-VN" sz="1800" b="1" i="1" u="sng" dirty="0">
                <a:latin typeface="Times New Roman" panose="02020603050405020304" pitchFamily="18" charset="0"/>
                <a:cs typeface="Times New Roman" panose="02020603050405020304" pitchFamily="18" charset="0"/>
              </a:rPr>
            </a:br>
            <a:r>
              <a:rPr lang="vi-VN" sz="1800" b="1" i="1" u="sng" dirty="0">
                <a:latin typeface="Times New Roman" panose="02020603050405020304" pitchFamily="18" charset="0"/>
                <a:cs typeface="Times New Roman" panose="02020603050405020304" pitchFamily="18" charset="0"/>
              </a:rPr>
              <a:t>My </a:t>
            </a:r>
            <a:r>
              <a:rPr lang="en-US" sz="1800" b="1" i="1" u="sng" dirty="0">
                <a:latin typeface="Times New Roman" panose="02020603050405020304" pitchFamily="18" charset="0"/>
                <a:cs typeface="Times New Roman" panose="02020603050405020304" pitchFamily="18" charset="0"/>
              </a:rPr>
              <a:t>Purposes</a:t>
            </a:r>
            <a:r>
              <a:rPr lang="vi-VN" sz="1800" dirty="0">
                <a:latin typeface="Times New Roman" panose="02020603050405020304" pitchFamily="18" charset="0"/>
                <a:cs typeface="Times New Roman" panose="02020603050405020304" pitchFamily="18" charset="0"/>
              </a:rPr>
              <a:t> in one year later: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 will Improve the communication between mentee and mentor.</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 Beside that, I</a:t>
            </a:r>
            <a:r>
              <a:rPr lang="en-US" sz="1800" dirty="0">
                <a:latin typeface="Times New Roman" panose="02020603050405020304" pitchFamily="18" charset="0"/>
                <a:cs typeface="Times New Roman" panose="02020603050405020304" pitchFamily="18" charset="0"/>
              </a:rPr>
              <a:t> can catch up the skill level of mentor and other experienced team members.</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increase the productivity instead of supporting from Mentor. (</a:t>
            </a:r>
            <a:r>
              <a:rPr lang="en-US" sz="1800" dirty="0">
                <a:latin typeface="Times New Roman" panose="02020603050405020304" pitchFamily="18" charset="0"/>
                <a:cs typeface="Times New Roman" panose="02020603050405020304" pitchFamily="18" charset="0"/>
              </a:rPr>
              <a:t>Reduce the support time and increase the productivity of mentee.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Finally, </a:t>
            </a:r>
            <a:r>
              <a:rPr lang="en-US" sz="1800" dirty="0">
                <a:latin typeface="Times New Roman" panose="02020603050405020304" pitchFamily="18" charset="0"/>
                <a:cs typeface="Times New Roman" panose="02020603050405020304" pitchFamily="18" charset="0"/>
              </a:rPr>
              <a:t>Meet the requirement of real projects.</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p>
        </p:txBody>
      </p:sp>
      <p:sp>
        <p:nvSpPr>
          <p:cNvPr id="31" name="Text Placeholder 4">
            <a:extLst>
              <a:ext uri="{FF2B5EF4-FFF2-40B4-BE49-F238E27FC236}">
                <a16:creationId xmlns:a16="http://schemas.microsoft.com/office/drawing/2014/main" id="{04041565-BE2E-4C3D-A632-7E24F9FA78A6}"/>
              </a:ext>
            </a:extLst>
          </p:cNvPr>
          <p:cNvSpPr txBox="1">
            <a:spLocks/>
          </p:cNvSpPr>
          <p:nvPr/>
        </p:nvSpPr>
        <p:spPr>
          <a:xfrm>
            <a:off x="762000" y="4258491"/>
            <a:ext cx="10210800"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About Target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a:t>
            </a:r>
            <a:r>
              <a:rPr lang="en-US" sz="1800" dirty="0">
                <a:latin typeface="Times New Roman" panose="02020603050405020304" pitchFamily="18" charset="0"/>
                <a:cs typeface="Times New Roman" panose="02020603050405020304" pitchFamily="18" charset="0"/>
              </a:rPr>
              <a:t>Improve soft skills such as: communication, documentation, report, mindset,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a:t>
            </a:r>
            <a:r>
              <a:rPr lang="vi-V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for technical skill</a:t>
            </a:r>
            <a:r>
              <a:rPr lang="vi-VN" sz="1800" dirty="0">
                <a:latin typeface="Times New Roman" panose="02020603050405020304" pitchFamily="18" charset="0"/>
                <a:cs typeface="Times New Roman" panose="02020603050405020304" pitchFamily="18" charset="0"/>
              </a:rPr>
              <a:t> after 2 years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On job training and complete at least 2 year</a:t>
            </a:r>
            <a:r>
              <a:rPr lang="en-US" sz="18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132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additive="base">
                                        <p:cTn id="2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xEl>
                                              <p:pRg st="2" end="2"/>
                                            </p:txEl>
                                          </p:spTgt>
                                        </p:tgtEl>
                                        <p:attrNameLst>
                                          <p:attrName>style.visibility</p:attrName>
                                        </p:attrNameLst>
                                      </p:cBhvr>
                                      <p:to>
                                        <p:strVal val="visible"/>
                                      </p:to>
                                    </p:set>
                                    <p:anim calcmode="lin" valueType="num">
                                      <p:cBhvr additive="base">
                                        <p:cTn id="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647" y="299248"/>
            <a:ext cx="11244575" cy="720197"/>
          </a:xfrm>
        </p:spPr>
        <p:txBody>
          <a:bodyPr>
            <a:normAutofit fontScale="90000"/>
          </a:bodyPr>
          <a:lstStyle/>
          <a:p>
            <a:r>
              <a:rPr lang="en-US" dirty="0"/>
              <a:t>2</a:t>
            </a:r>
            <a:r>
              <a:rPr kumimoji="1" lang="vi-VN" dirty="0"/>
              <a:t>. </a:t>
            </a:r>
            <a:r>
              <a:rPr kumimoji="1" lang="en-US" b="1" dirty="0"/>
              <a:t>Achievement and </a:t>
            </a:r>
            <a:r>
              <a:rPr kumimoji="1" lang="vi-VN" b="1" dirty="0">
                <a:latin typeface="Century Gothic (Headings)"/>
              </a:rPr>
              <a:t>detail</a:t>
            </a:r>
            <a:r>
              <a:rPr kumimoji="1" lang="en-US" b="1" dirty="0">
                <a:latin typeface="Century Gothic (Headings)"/>
              </a:rPr>
              <a:t> status</a:t>
            </a:r>
            <a:br>
              <a:rPr kumimoji="1" lang="vi-VN" dirty="0"/>
            </a:br>
            <a:r>
              <a:rPr kumimoji="1" lang="en-US" sz="2000" dirty="0"/>
              <a:t>2</a:t>
            </a:r>
            <a:r>
              <a:rPr lang="en-US" sz="2000" dirty="0"/>
              <a:t>.1   Overview: technical skill</a:t>
            </a:r>
            <a:endParaRPr kumimoji="1" lang="en-US" dirty="0"/>
          </a:p>
        </p:txBody>
      </p:sp>
      <p:grpSp>
        <p:nvGrpSpPr>
          <p:cNvPr id="5" name="Group 4">
            <a:extLst>
              <a:ext uri="{FF2B5EF4-FFF2-40B4-BE49-F238E27FC236}">
                <a16:creationId xmlns:a16="http://schemas.microsoft.com/office/drawing/2014/main" id="{16FBC463-1F06-4F73-A60C-020D006E009C}"/>
              </a:ext>
            </a:extLst>
          </p:cNvPr>
          <p:cNvGrpSpPr/>
          <p:nvPr/>
        </p:nvGrpSpPr>
        <p:grpSpPr>
          <a:xfrm>
            <a:off x="431268" y="2971800"/>
            <a:ext cx="10662780" cy="3469895"/>
            <a:chOff x="431268" y="2531733"/>
            <a:chExt cx="10662780" cy="3469895"/>
          </a:xfrm>
        </p:grpSpPr>
        <p:grpSp>
          <p:nvGrpSpPr>
            <p:cNvPr id="35" name="Group 19">
              <a:extLst>
                <a:ext uri="{FF2B5EF4-FFF2-40B4-BE49-F238E27FC236}">
                  <a16:creationId xmlns:a16="http://schemas.microsoft.com/office/drawing/2014/main" id="{1AFB0A3D-336A-47E3-8EDE-EB4E8480D954}"/>
                </a:ext>
              </a:extLst>
            </p:cNvPr>
            <p:cNvGrpSpPr>
              <a:grpSpLocks/>
            </p:cNvGrpSpPr>
            <p:nvPr/>
          </p:nvGrpSpPr>
          <p:grpSpPr bwMode="auto">
            <a:xfrm>
              <a:off x="431268" y="2531733"/>
              <a:ext cx="10662780" cy="3469895"/>
              <a:chOff x="207841" y="3331376"/>
              <a:chExt cx="9637656" cy="2846224"/>
            </a:xfrm>
          </p:grpSpPr>
          <p:cxnSp>
            <p:nvCxnSpPr>
              <p:cNvPr id="75" name="Straight Arrow Connector 74">
                <a:extLst>
                  <a:ext uri="{FF2B5EF4-FFF2-40B4-BE49-F238E27FC236}">
                    <a16:creationId xmlns:a16="http://schemas.microsoft.com/office/drawing/2014/main" id="{E9AD119A-0268-4EF2-8A69-516F636DEB38}"/>
                  </a:ext>
                </a:extLst>
              </p:cNvPr>
              <p:cNvCxnSpPr>
                <a:cxnSpLocks/>
              </p:cNvCxnSpPr>
              <p:nvPr/>
            </p:nvCxnSpPr>
            <p:spPr>
              <a:xfrm>
                <a:off x="4544192" y="3603103"/>
                <a:ext cx="8402" cy="826811"/>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
                <a:extLst>
                  <a:ext uri="{FF2B5EF4-FFF2-40B4-BE49-F238E27FC236}">
                    <a16:creationId xmlns:a16="http://schemas.microsoft.com/office/drawing/2014/main" id="{4F97DF60-E3B6-4DBA-B451-3D9D56DFCE89}"/>
                  </a:ext>
                </a:extLst>
              </p:cNvPr>
              <p:cNvCxnSpPr>
                <a:cxnSpLocks noChangeShapeType="1"/>
              </p:cNvCxnSpPr>
              <p:nvPr/>
            </p:nvCxnSpPr>
            <p:spPr bwMode="auto">
              <a:xfrm flipV="1">
                <a:off x="510927" y="3529422"/>
                <a:ext cx="8851911" cy="793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11">
                <a:extLst>
                  <a:ext uri="{FF2B5EF4-FFF2-40B4-BE49-F238E27FC236}">
                    <a16:creationId xmlns:a16="http://schemas.microsoft.com/office/drawing/2014/main" id="{818CFA91-82C8-477C-B66F-14EDDE75376D}"/>
                  </a:ext>
                </a:extLst>
              </p:cNvPr>
              <p:cNvSpPr txBox="1">
                <a:spLocks noChangeArrowheads="1"/>
              </p:cNvSpPr>
              <p:nvPr/>
            </p:nvSpPr>
            <p:spPr bwMode="auto">
              <a:xfrm>
                <a:off x="207841" y="4125528"/>
                <a:ext cx="923926"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2020, Oct</a:t>
                </a:r>
              </a:p>
            </p:txBody>
          </p:sp>
          <p:sp>
            <p:nvSpPr>
              <p:cNvPr id="48" name="TextBox 11">
                <a:extLst>
                  <a:ext uri="{FF2B5EF4-FFF2-40B4-BE49-F238E27FC236}">
                    <a16:creationId xmlns:a16="http://schemas.microsoft.com/office/drawing/2014/main" id="{EB507FE6-32CF-4B33-87B5-D35E25750D3E}"/>
                  </a:ext>
                </a:extLst>
              </p:cNvPr>
              <p:cNvSpPr txBox="1">
                <a:spLocks noChangeArrowheads="1"/>
              </p:cNvSpPr>
              <p:nvPr/>
            </p:nvSpPr>
            <p:spPr bwMode="auto">
              <a:xfrm>
                <a:off x="4176020" y="4142396"/>
                <a:ext cx="923925"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Jun</a:t>
                </a:r>
              </a:p>
            </p:txBody>
          </p:sp>
          <p:sp>
            <p:nvSpPr>
              <p:cNvPr id="59" name="Arrow: Right 58">
                <a:extLst>
                  <a:ext uri="{FF2B5EF4-FFF2-40B4-BE49-F238E27FC236}">
                    <a16:creationId xmlns:a16="http://schemas.microsoft.com/office/drawing/2014/main" id="{D07F154B-95CD-4783-B195-BA8780C29960}"/>
                  </a:ext>
                </a:extLst>
              </p:cNvPr>
              <p:cNvSpPr/>
              <p:nvPr/>
            </p:nvSpPr>
            <p:spPr bwMode="auto">
              <a:xfrm>
                <a:off x="510927" y="3860826"/>
                <a:ext cx="9334570" cy="2316774"/>
              </a:xfrm>
              <a:prstGeom prst="rightArrow">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cs typeface="Calibri" panose="020F0502020204030204" pitchFamily="34" charset="0"/>
                </a:endParaRPr>
              </a:p>
            </p:txBody>
          </p:sp>
          <p:cxnSp>
            <p:nvCxnSpPr>
              <p:cNvPr id="63" name="Straight Arrow Connector 62">
                <a:extLst>
                  <a:ext uri="{FF2B5EF4-FFF2-40B4-BE49-F238E27FC236}">
                    <a16:creationId xmlns:a16="http://schemas.microsoft.com/office/drawing/2014/main" id="{BFBCDC4B-7125-495D-BD6B-619A82C908F3}"/>
                  </a:ext>
                </a:extLst>
              </p:cNvPr>
              <p:cNvCxnSpPr>
                <a:cxnSpLocks/>
              </p:cNvCxnSpPr>
              <p:nvPr/>
            </p:nvCxnSpPr>
            <p:spPr>
              <a:xfrm>
                <a:off x="592809" y="3584348"/>
                <a:ext cx="10470" cy="851283"/>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9B3DA0-9FEE-46E6-B968-1C1F4C257962}"/>
                  </a:ext>
                </a:extLst>
              </p:cNvPr>
              <p:cNvCxnSpPr>
                <a:cxnSpLocks/>
              </p:cNvCxnSpPr>
              <p:nvPr/>
            </p:nvCxnSpPr>
            <p:spPr>
              <a:xfrm>
                <a:off x="8390644" y="3519271"/>
                <a:ext cx="0" cy="916360"/>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73">
                <a:extLst>
                  <a:ext uri="{FF2B5EF4-FFF2-40B4-BE49-F238E27FC236}">
                    <a16:creationId xmlns:a16="http://schemas.microsoft.com/office/drawing/2014/main" id="{4C138FD9-F27B-49A2-9F83-ECE2124A9475}"/>
                  </a:ext>
                </a:extLst>
              </p:cNvPr>
              <p:cNvSpPr>
                <a:spLocks noChangeArrowheads="1"/>
              </p:cNvSpPr>
              <p:nvPr/>
            </p:nvSpPr>
            <p:spPr bwMode="auto">
              <a:xfrm rot="10800000">
                <a:off x="515818" y="3519271"/>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a:solidFill>
                    <a:srgbClr val="000000"/>
                  </a:solidFill>
                  <a:latin typeface="Calibri" panose="020F0502020204030204" pitchFamily="34" charset="0"/>
                  <a:cs typeface="Calibri" panose="020F0502020204030204" pitchFamily="34" charset="0"/>
                </a:endParaRPr>
              </a:p>
            </p:txBody>
          </p:sp>
          <p:sp>
            <p:nvSpPr>
              <p:cNvPr id="74" name="Isosceles Triangle 73">
                <a:extLst>
                  <a:ext uri="{FF2B5EF4-FFF2-40B4-BE49-F238E27FC236}">
                    <a16:creationId xmlns:a16="http://schemas.microsoft.com/office/drawing/2014/main" id="{899CE57A-F1F5-4F05-9EDA-15B361F65ED8}"/>
                  </a:ext>
                </a:extLst>
              </p:cNvPr>
              <p:cNvSpPr>
                <a:spLocks noChangeArrowheads="1"/>
              </p:cNvSpPr>
              <p:nvPr/>
            </p:nvSpPr>
            <p:spPr bwMode="auto">
              <a:xfrm rot="10800000">
                <a:off x="4475601" y="3535699"/>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0" name="TextBox 11">
                <a:extLst>
                  <a:ext uri="{FF2B5EF4-FFF2-40B4-BE49-F238E27FC236}">
                    <a16:creationId xmlns:a16="http://schemas.microsoft.com/office/drawing/2014/main" id="{F17B5DD8-767D-4E32-8B19-6488295067E0}"/>
                  </a:ext>
                </a:extLst>
              </p:cNvPr>
              <p:cNvSpPr txBox="1">
                <a:spLocks noChangeArrowheads="1"/>
              </p:cNvSpPr>
              <p:nvPr/>
            </p:nvSpPr>
            <p:spPr bwMode="auto">
              <a:xfrm>
                <a:off x="7990219" y="4167509"/>
                <a:ext cx="9239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Dec</a:t>
                </a:r>
              </a:p>
            </p:txBody>
          </p:sp>
          <p:sp>
            <p:nvSpPr>
              <p:cNvPr id="81" name="Isosceles Triangle 80">
                <a:extLst>
                  <a:ext uri="{FF2B5EF4-FFF2-40B4-BE49-F238E27FC236}">
                    <a16:creationId xmlns:a16="http://schemas.microsoft.com/office/drawing/2014/main" id="{302DE69D-B5D8-4E6D-AEDC-2A2816023344}"/>
                  </a:ext>
                </a:extLst>
              </p:cNvPr>
              <p:cNvSpPr>
                <a:spLocks noChangeArrowheads="1"/>
              </p:cNvSpPr>
              <p:nvPr/>
            </p:nvSpPr>
            <p:spPr bwMode="auto">
              <a:xfrm rot="10800000">
                <a:off x="8298194" y="3535700"/>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3" name="TextBox 11">
                <a:extLst>
                  <a:ext uri="{FF2B5EF4-FFF2-40B4-BE49-F238E27FC236}">
                    <a16:creationId xmlns:a16="http://schemas.microsoft.com/office/drawing/2014/main" id="{487ECC0B-DAD6-4B32-A5C9-11F0DF591C8F}"/>
                  </a:ext>
                </a:extLst>
              </p:cNvPr>
              <p:cNvSpPr txBox="1">
                <a:spLocks noChangeArrowheads="1"/>
              </p:cNvSpPr>
              <p:nvPr/>
            </p:nvSpPr>
            <p:spPr bwMode="auto">
              <a:xfrm>
                <a:off x="3792249" y="3331376"/>
                <a:ext cx="1782094"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chemeClr val="tx2">
                        <a:lumMod val="60000"/>
                        <a:lumOff val="40000"/>
                      </a:schemeClr>
                    </a:solidFill>
                    <a:latin typeface="Calibri" panose="020F0502020204030204" pitchFamily="34" charset="0"/>
                    <a:cs typeface="Calibri" panose="020F0502020204030204" pitchFamily="34" charset="0"/>
                  </a:rPr>
                  <a:t>Focus on MCU product</a:t>
                </a:r>
              </a:p>
            </p:txBody>
          </p:sp>
        </p:grpSp>
        <p:grpSp>
          <p:nvGrpSpPr>
            <p:cNvPr id="4" name="Group 3">
              <a:extLst>
                <a:ext uri="{FF2B5EF4-FFF2-40B4-BE49-F238E27FC236}">
                  <a16:creationId xmlns:a16="http://schemas.microsoft.com/office/drawing/2014/main" id="{00344458-98F1-4F66-B42B-72928879360E}"/>
                </a:ext>
              </a:extLst>
            </p:cNvPr>
            <p:cNvGrpSpPr/>
            <p:nvPr/>
          </p:nvGrpSpPr>
          <p:grpSpPr>
            <a:xfrm>
              <a:off x="862577" y="2895719"/>
              <a:ext cx="9414376" cy="2040587"/>
              <a:chOff x="862577" y="2895719"/>
              <a:chExt cx="9414376" cy="2040587"/>
            </a:xfrm>
          </p:grpSpPr>
          <p:sp>
            <p:nvSpPr>
              <p:cNvPr id="73" name="Arrow: Left-Right 72">
                <a:extLst>
                  <a:ext uri="{FF2B5EF4-FFF2-40B4-BE49-F238E27FC236}">
                    <a16:creationId xmlns:a16="http://schemas.microsoft.com/office/drawing/2014/main" id="{D0CC3CAB-FF8B-4D0E-8CFD-416E6DCCCD6D}"/>
                  </a:ext>
                </a:extLst>
              </p:cNvPr>
              <p:cNvSpPr/>
              <p:nvPr/>
            </p:nvSpPr>
            <p:spPr>
              <a:xfrm>
                <a:off x="960952" y="2895719"/>
                <a:ext cx="4192023" cy="302075"/>
              </a:xfrm>
              <a:prstGeom prst="leftRightArrow">
                <a:avLst>
                  <a:gd name="adj1" fmla="val 100000"/>
                  <a:gd name="adj2" fmla="val 50000"/>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nvGrpSpPr>
              <p:cNvPr id="3" name="Group 2">
                <a:extLst>
                  <a:ext uri="{FF2B5EF4-FFF2-40B4-BE49-F238E27FC236}">
                    <a16:creationId xmlns:a16="http://schemas.microsoft.com/office/drawing/2014/main" id="{D4457610-0206-43D9-8B6C-EEF415D42775}"/>
                  </a:ext>
                </a:extLst>
              </p:cNvPr>
              <p:cNvGrpSpPr/>
              <p:nvPr/>
            </p:nvGrpSpPr>
            <p:grpSpPr>
              <a:xfrm>
                <a:off x="862577" y="3511055"/>
                <a:ext cx="9414376" cy="1425251"/>
                <a:chOff x="1036695" y="2524471"/>
                <a:chExt cx="9414376" cy="1425251"/>
              </a:xfrm>
            </p:grpSpPr>
            <p:sp>
              <p:nvSpPr>
                <p:cNvPr id="78" name="Chevron 24">
                  <a:extLst>
                    <a:ext uri="{FF2B5EF4-FFF2-40B4-BE49-F238E27FC236}">
                      <a16:creationId xmlns:a16="http://schemas.microsoft.com/office/drawing/2014/main" id="{2DF5E9E8-02E5-4638-A9E3-6F98D11B4C8A}"/>
                    </a:ext>
                  </a:extLst>
                </p:cNvPr>
                <p:cNvSpPr/>
                <p:nvPr/>
              </p:nvSpPr>
              <p:spPr>
                <a:xfrm>
                  <a:off x="1036695" y="2524471"/>
                  <a:ext cx="5297357" cy="1425251"/>
                </a:xfrm>
                <a:prstGeom prst="chevron">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 U2A6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 I can Design</a:t>
                  </a:r>
                  <a:r>
                    <a:rPr lang="vi-VN" sz="1100" dirty="0">
                      <a:solidFill>
                        <a:schemeClr val="tx1"/>
                      </a:solidFill>
                      <a:latin typeface="Calibri" panose="020F0502020204030204" pitchFamily="34" charset="0"/>
                      <a:cs typeface="Calibri" panose="020F0502020204030204" pitchFamily="34" charset="0"/>
                    </a:rPr>
                    <a:t> analog PG</a:t>
                  </a:r>
                  <a:r>
                    <a:rPr lang="en-US" sz="1100" dirty="0">
                      <a:solidFill>
                        <a:schemeClr val="tx1"/>
                      </a:solidFill>
                      <a:latin typeface="Calibri" panose="020F0502020204030204" pitchFamily="34" charset="0"/>
                      <a:cs typeface="Calibri" panose="020F0502020204030204" pitchFamily="34" charset="0"/>
                    </a:rPr>
                    <a:t> for analog HMs (PLL modules, AWOVDC, HOCOVDC, HOCO, LOCO, </a:t>
                  </a:r>
                  <a:r>
                    <a:rPr lang="en-US" sz="1100" dirty="0" err="1">
                      <a:solidFill>
                        <a:schemeClr val="tx1"/>
                      </a:solidFill>
                      <a:latin typeface="Calibri" panose="020F0502020204030204" pitchFamily="34" charset="0"/>
                      <a:cs typeface="Calibri" panose="020F0502020204030204" pitchFamily="34" charset="0"/>
                    </a:rPr>
                    <a:t>MainOSC</a:t>
                  </a:r>
                  <a:r>
                    <a:rPr lang="en-US" sz="1100" dirty="0">
                      <a:solidFill>
                        <a:schemeClr val="tx1"/>
                      </a:solidFill>
                      <a:latin typeface="Calibri" panose="020F0502020204030204" pitchFamily="34" charset="0"/>
                      <a:cs typeface="Calibri" panose="020F0502020204030204" pitchFamily="34" charset="0"/>
                    </a:rPr>
                    <a:t>, THS).</a:t>
                  </a: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Verify</a:t>
                  </a:r>
                  <a:r>
                    <a:rPr lang="en-US" sz="1100" dirty="0">
                      <a:solidFill>
                        <a:schemeClr val="tx1"/>
                      </a:solidFill>
                      <a:latin typeface="Calibri" panose="020F0502020204030204" pitchFamily="34" charset="0"/>
                      <a:cs typeface="Calibri" panose="020F0502020204030204" pitchFamily="34" charset="0"/>
                    </a:rPr>
                    <a:t> </a:t>
                  </a:r>
                  <a:r>
                    <a:rPr lang="vi-VN" sz="1100" dirty="0">
                      <a:solidFill>
                        <a:schemeClr val="tx1"/>
                      </a:solidFill>
                      <a:latin typeface="Calibri" panose="020F0502020204030204" pitchFamily="34" charset="0"/>
                      <a:cs typeface="Calibri" panose="020F0502020204030204" pitchFamily="34" charset="0"/>
                    </a:rPr>
                    <a:t>open, short</a:t>
                  </a:r>
                  <a:r>
                    <a:rPr lang="en-US" sz="1100" dirty="0">
                      <a:solidFill>
                        <a:schemeClr val="tx1"/>
                      </a:solidFill>
                      <a:latin typeface="Calibri" panose="020F0502020204030204" pitchFamily="34" charset="0"/>
                      <a:cs typeface="Calibri" panose="020F0502020204030204" pitchFamily="34" charset="0"/>
                    </a:rPr>
                    <a:t>, DRC</a:t>
                  </a:r>
                  <a:r>
                    <a:rPr lang="vi-VN" sz="1100" dirty="0">
                      <a:solidFill>
                        <a:schemeClr val="tx1"/>
                      </a:solidFill>
                      <a:latin typeface="Calibri" panose="020F0502020204030204" pitchFamily="34" charset="0"/>
                      <a:cs typeface="Calibri" panose="020F0502020204030204" pitchFamily="34" charset="0"/>
                    </a:rPr>
                    <a:t> for analog PG.</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Execute and fix </a:t>
                  </a:r>
                  <a:r>
                    <a:rPr lang="en-US" sz="1100" dirty="0">
                      <a:solidFill>
                        <a:schemeClr val="tx1"/>
                      </a:solidFill>
                      <a:latin typeface="Calibri" panose="020F0502020204030204" pitchFamily="34" charset="0"/>
                      <a:cs typeface="Calibri" panose="020F0502020204030204" pitchFamily="34" charset="0"/>
                    </a:rPr>
                    <a:t>ESD resistance by HSSC tool.</a:t>
                  </a:r>
                  <a:endParaRPr lang="vi-VN"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Building HSSC environment automatically to check resistance.</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Develop script to </a:t>
                  </a:r>
                  <a:r>
                    <a:rPr lang="en-US" sz="1100" dirty="0">
                      <a:solidFill>
                        <a:schemeClr val="tx1"/>
                      </a:solidFill>
                      <a:latin typeface="Calibri" panose="020F0502020204030204" pitchFamily="34" charset="0"/>
                      <a:cs typeface="Calibri" panose="020F0502020204030204" pitchFamily="34" charset="0"/>
                    </a:rPr>
                    <a:t>generate</a:t>
                  </a:r>
                  <a:r>
                    <a:rPr lang="vi-VN" sz="1100" dirty="0">
                      <a:solidFill>
                        <a:schemeClr val="tx1"/>
                      </a:solidFill>
                      <a:latin typeface="Calibri" panose="020F0502020204030204" pitchFamily="34" charset="0"/>
                      <a:cs typeface="Calibri" panose="020F0502020204030204" pitchFamily="34" charset="0"/>
                    </a:rPr>
                    <a:t> report of</a:t>
                  </a:r>
                  <a:r>
                    <a:rPr lang="en-US" sz="1100" dirty="0">
                      <a:solidFill>
                        <a:schemeClr val="tx1"/>
                      </a:solidFill>
                      <a:latin typeface="Calibri" panose="020F0502020204030204" pitchFamily="34" charset="0"/>
                      <a:cs typeface="Calibri" panose="020F0502020204030204" pitchFamily="34" charset="0"/>
                    </a:rPr>
                    <a:t> </a:t>
                  </a:r>
                  <a:r>
                    <a:rPr lang="en-US" sz="1100" dirty="0" err="1">
                      <a:solidFill>
                        <a:schemeClr val="tx1"/>
                      </a:solidFill>
                      <a:latin typeface="Calibri" panose="020F0502020204030204" pitchFamily="34" charset="0"/>
                      <a:cs typeface="Calibri" panose="020F0502020204030204" pitchFamily="34" charset="0"/>
                    </a:rPr>
                    <a:t>RedHawk</a:t>
                  </a:r>
                  <a:r>
                    <a:rPr lang="en-US" sz="1100" dirty="0">
                      <a:solidFill>
                        <a:schemeClr val="tx1"/>
                      </a:solidFill>
                      <a:latin typeface="Calibri" panose="020F0502020204030204" pitchFamily="34" charset="0"/>
                      <a:cs typeface="Calibri" panose="020F0502020204030204" pitchFamily="34" charset="0"/>
                    </a:rPr>
                    <a:t> result automatically.</a:t>
                  </a:r>
                  <a:endParaRPr lang="vi-VN" sz="1100" dirty="0">
                    <a:solidFill>
                      <a:schemeClr val="tx1"/>
                    </a:solidFill>
                    <a:latin typeface="Calibri" panose="020F0502020204030204" pitchFamily="34" charset="0"/>
                    <a:cs typeface="Calibri" panose="020F0502020204030204" pitchFamily="34" charset="0"/>
                  </a:endParaRPr>
                </a:p>
                <a:p>
                  <a:pPr algn="ctr"/>
                  <a:endParaRPr lang="en-US" b="1" dirty="0"/>
                </a:p>
              </p:txBody>
            </p:sp>
            <p:sp>
              <p:nvSpPr>
                <p:cNvPr id="79" name="Chevron 24">
                  <a:extLst>
                    <a:ext uri="{FF2B5EF4-FFF2-40B4-BE49-F238E27FC236}">
                      <a16:creationId xmlns:a16="http://schemas.microsoft.com/office/drawing/2014/main" id="{6FB379CC-F14C-4B01-8C5A-E8A447A7D33C}"/>
                    </a:ext>
                  </a:extLst>
                </p:cNvPr>
                <p:cNvSpPr/>
                <p:nvPr/>
              </p:nvSpPr>
              <p:spPr>
                <a:xfrm>
                  <a:off x="5588697" y="2525215"/>
                  <a:ext cx="4862374" cy="1399922"/>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U2</a:t>
                  </a:r>
                  <a:r>
                    <a:rPr lang="en-US" sz="1100" b="1" dirty="0">
                      <a:solidFill>
                        <a:schemeClr val="tx1"/>
                      </a:solidFill>
                      <a:latin typeface="Calibri" panose="020F0502020204030204" pitchFamily="34" charset="0"/>
                      <a:cs typeface="Calibri" panose="020F0502020204030204" pitchFamily="34" charset="0"/>
                    </a:rPr>
                    <a:t>B</a:t>
                  </a:r>
                  <a:r>
                    <a:rPr lang="vi-VN" sz="1100" b="1" dirty="0">
                      <a:solidFill>
                        <a:schemeClr val="tx1"/>
                      </a:solidFill>
                      <a:latin typeface="Calibri" panose="020F0502020204030204" pitchFamily="34" charset="0"/>
                      <a:cs typeface="Calibri" panose="020F0502020204030204" pitchFamily="34" charset="0"/>
                    </a:rPr>
                    <a:t>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Implement for analog signal wiring full chip (analog module FLI, analog module SYS,AD0/1/2, ADS,RDC,THS, FCMP).</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Verify LVS (ICC2), DRC, </a:t>
                  </a:r>
                  <a:r>
                    <a:rPr lang="en-US" sz="1100" dirty="0" err="1">
                      <a:solidFill>
                        <a:schemeClr val="tx1"/>
                      </a:solidFill>
                      <a:latin typeface="Calibri" panose="020F0502020204030204" pitchFamily="34" charset="0"/>
                      <a:cs typeface="Calibri" panose="020F0502020204030204" pitchFamily="34" charset="0"/>
                    </a:rPr>
                    <a:t>StarRC</a:t>
                  </a:r>
                  <a:r>
                    <a:rPr lang="en-US" sz="1100" dirty="0">
                      <a:solidFill>
                        <a:schemeClr val="tx1"/>
                      </a:solidFill>
                      <a:latin typeface="Calibri" panose="020F0502020204030204" pitchFamily="34" charset="0"/>
                      <a:cs typeface="Calibri" panose="020F0502020204030204" pitchFamily="34" charset="0"/>
                    </a:rPr>
                    <a:t>, Eagle.</a:t>
                  </a:r>
                </a:p>
                <a:p>
                  <a:pPr marL="171450" indent="-171450">
                    <a:buFont typeface="Wingdings" panose="05000000000000000000" pitchFamily="2" charset="2"/>
                    <a:buChar char="ü"/>
                    <a:defRPr/>
                  </a:pPr>
                  <a:endParaRPr lang="en-US"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lgn="ctr"/>
                  <a:endParaRPr lang="en-US" dirty="0">
                    <a:solidFill>
                      <a:schemeClr val="tx1"/>
                    </a:solidFill>
                  </a:endParaRPr>
                </a:p>
              </p:txBody>
            </p:sp>
          </p:grpSp>
          <p:sp>
            <p:nvSpPr>
              <p:cNvPr id="82" name="Arrow: Left-Right 81">
                <a:extLst>
                  <a:ext uri="{FF2B5EF4-FFF2-40B4-BE49-F238E27FC236}">
                    <a16:creationId xmlns:a16="http://schemas.microsoft.com/office/drawing/2014/main" id="{8343FA73-72C4-4922-B4AA-64825C444DE1}"/>
                  </a:ext>
                </a:extLst>
              </p:cNvPr>
              <p:cNvSpPr/>
              <p:nvPr/>
            </p:nvSpPr>
            <p:spPr>
              <a:xfrm>
                <a:off x="5313788" y="2926615"/>
                <a:ext cx="4068119" cy="302075"/>
              </a:xfrm>
              <a:prstGeom prst="leftRightArrow">
                <a:avLst>
                  <a:gd name="adj1" fmla="val 100000"/>
                  <a:gd name="adj2" fmla="val 50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grpSp>
      <p:sp>
        <p:nvSpPr>
          <p:cNvPr id="21" name="Text Placeholder 4">
            <a:extLst>
              <a:ext uri="{FF2B5EF4-FFF2-40B4-BE49-F238E27FC236}">
                <a16:creationId xmlns:a16="http://schemas.microsoft.com/office/drawing/2014/main" id="{C008747E-EC06-46F2-937B-9664AC3FE459}"/>
              </a:ext>
            </a:extLst>
          </p:cNvPr>
          <p:cNvSpPr txBox="1">
            <a:spLocks/>
          </p:cNvSpPr>
          <p:nvPr/>
        </p:nvSpPr>
        <p:spPr>
          <a:xfrm>
            <a:off x="657258" y="1108657"/>
            <a:ext cx="10210800" cy="1945803"/>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latin typeface="Times New Roman" panose="02020603050405020304" pitchFamily="18" charset="0"/>
                <a:cs typeface="Times New Roman" panose="02020603050405020304" pitchFamily="18" charset="0"/>
              </a:rPr>
              <a:t>This is a secondlly: the achievement and detail satatus, and there are 2 technical skill:</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Include PG design and analog implementation. this is the terget that my mentor defind during1 year.</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About the detail task during 1 year, I did two project in the MCU Product:</a:t>
            </a:r>
            <a:br>
              <a:rPr lang="vi-VN" sz="1800" b="1" i="1" u="sng"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first the </a:t>
            </a:r>
            <a:r>
              <a:rPr lang="en-US" sz="1800" dirty="0">
                <a:latin typeface="Times New Roman" panose="02020603050405020304" pitchFamily="18" charset="0"/>
                <a:cs typeface="Times New Roman" panose="02020603050405020304" pitchFamily="18" charset="0"/>
              </a:rPr>
              <a:t>U2A6 project: I have a knowledge of my task 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second U2B6 project: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is </a:t>
            </a:r>
            <a:r>
              <a:rPr lang="en-US" sz="1800" dirty="0" err="1">
                <a:latin typeface="Times New Roman" panose="02020603050405020304" pitchFamily="18" charset="0"/>
                <a:cs typeface="Times New Roman" panose="02020603050405020304" pitchFamily="18" charset="0"/>
              </a:rPr>
              <a:t>brirly</a:t>
            </a:r>
            <a:r>
              <a:rPr lang="en-US" sz="1800" dirty="0">
                <a:latin typeface="Times New Roman" panose="02020603050405020304" pitchFamily="18" charset="0"/>
                <a:cs typeface="Times New Roman" panose="02020603050405020304" pitchFamily="18" charset="0"/>
              </a:rPr>
              <a:t> information about 2 project that I </a:t>
            </a:r>
            <a:r>
              <a:rPr lang="vi-VN" sz="1800" dirty="0">
                <a:latin typeface="Times New Roman" panose="02020603050405020304" pitchFamily="18" charset="0"/>
                <a:cs typeface="Times New Roman" panose="02020603050405020304" pitchFamily="18" charset="0"/>
              </a:rPr>
              <a:t>completed them</a:t>
            </a:r>
            <a:r>
              <a:rPr lang="en-US" sz="1800" dirty="0">
                <a:latin typeface="Times New Roman" panose="02020603050405020304" pitchFamily="18" charset="0"/>
                <a:cs typeface="Times New Roman" panose="02020603050405020304" pitchFamily="18" charset="0"/>
              </a:rPr>
              <a:t> in the first year</a:t>
            </a:r>
          </a:p>
        </p:txBody>
      </p:sp>
    </p:spTree>
    <p:extLst>
      <p:ext uri="{BB962C8B-B14F-4D97-AF65-F5344CB8AC3E}">
        <p14:creationId xmlns:p14="http://schemas.microsoft.com/office/powerpoint/2010/main" val="4259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03921"/>
            <a:ext cx="11244575" cy="720197"/>
          </a:xfrm>
        </p:spPr>
        <p:txBody>
          <a:bodyPr>
            <a:normAutofit fontScale="90000"/>
          </a:bodyPr>
          <a:lstStyle/>
          <a:p>
            <a:r>
              <a:rPr lang="en-US" dirty="0"/>
              <a:t>2</a:t>
            </a:r>
            <a:r>
              <a:rPr kumimoji="1" lang="vi-VN" dirty="0"/>
              <a:t>. </a:t>
            </a:r>
            <a:r>
              <a:rPr lang="en-US"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6" name="Text Placeholder 4">
            <a:extLst>
              <a:ext uri="{FF2B5EF4-FFF2-40B4-BE49-F238E27FC236}">
                <a16:creationId xmlns:a16="http://schemas.microsoft.com/office/drawing/2014/main" id="{DCDF7058-2B48-4DFD-B84D-27E2877B551C}"/>
              </a:ext>
            </a:extLst>
          </p:cNvPr>
          <p:cNvSpPr txBox="1">
            <a:spLocks/>
          </p:cNvSpPr>
          <p:nvPr/>
        </p:nvSpPr>
        <p:spPr>
          <a:xfrm>
            <a:off x="426190" y="3048000"/>
            <a:ext cx="8218803"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sz="1400" b="1"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39158" y="1100529"/>
            <a:ext cx="4965804" cy="547464"/>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of </a:t>
            </a:r>
            <a:r>
              <a:rPr lang="en-US" b="1" dirty="0">
                <a:ln/>
                <a:solidFill>
                  <a:schemeClr val="accent3"/>
                </a:solidFill>
                <a:latin typeface="Tahoma (Body)"/>
              </a:rPr>
              <a:t>the U2A6 project</a:t>
            </a:r>
            <a:r>
              <a:rPr lang="vi-VN" b="1" dirty="0">
                <a:ln/>
                <a:solidFill>
                  <a:schemeClr val="accent3"/>
                </a:solidFill>
                <a:latin typeface="Tahoma (Body)"/>
              </a:rPr>
              <a:t> </a:t>
            </a:r>
            <a:r>
              <a:rPr lang="en-US" b="1" dirty="0">
                <a:ln/>
                <a:solidFill>
                  <a:schemeClr val="accent3"/>
                </a:solidFill>
                <a:latin typeface="Tahoma (Body)"/>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2"/>
            <a:ext cx="10394211" cy="2435318"/>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1350" dirty="0">
                <a:latin typeface="Times New Roman" panose="02020603050405020304" pitchFamily="18" charset="0"/>
                <a:cs typeface="Times New Roman" panose="02020603050405020304" pitchFamily="18" charset="0"/>
              </a:rPr>
              <a:t>This is</a:t>
            </a:r>
            <a:r>
              <a:rPr lang="vi-VN" sz="1350" dirty="0">
                <a:latin typeface="Times New Roman" panose="02020603050405020304" pitchFamily="18" charset="0"/>
                <a:cs typeface="Times New Roman" panose="02020603050405020304" pitchFamily="18" charset="0"/>
              </a:rPr>
              <a:t> detail </a:t>
            </a:r>
            <a:r>
              <a:rPr lang="en-US" sz="1350" dirty="0">
                <a:latin typeface="Times New Roman" panose="02020603050405020304" pitchFamily="18" charset="0"/>
                <a:cs typeface="Times New Roman" panose="02020603050405020304" pitchFamily="18" charset="0"/>
              </a:rPr>
              <a:t>information about achievement in the U2A6 </a:t>
            </a:r>
            <a:r>
              <a:rPr lang="vi-VN" sz="1350" dirty="0">
                <a:latin typeface="Times New Roman" panose="02020603050405020304" pitchFamily="18" charset="0"/>
                <a:cs typeface="Times New Roman" panose="02020603050405020304" pitchFamily="18" charset="0"/>
              </a:rPr>
              <a:t>project:</a:t>
            </a:r>
          </a:p>
          <a:p>
            <a:pPr marL="342900" indent="-342900"/>
            <a:r>
              <a:rPr lang="en-US" sz="1350" dirty="0">
                <a:latin typeface="Times New Roman" panose="02020603050405020304" pitchFamily="18" charset="0"/>
                <a:cs typeface="Times New Roman" panose="02020603050405020304" pitchFamily="18" charset="0"/>
              </a:rPr>
              <a:t>First</a:t>
            </a:r>
            <a:r>
              <a:rPr lang="vi-VN" sz="1350" dirty="0">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I achievement </a:t>
            </a:r>
            <a:r>
              <a:rPr lang="vi-VN" sz="1350" dirty="0">
                <a:latin typeface="Times New Roman" panose="02020603050405020304" pitchFamily="18" charset="0"/>
                <a:cs typeface="Times New Roman" panose="02020603050405020304" pitchFamily="18" charset="0"/>
              </a:rPr>
              <a:t>Understanding </a:t>
            </a:r>
            <a:r>
              <a:rPr lang="en-US" sz="1350" dirty="0">
                <a:latin typeface="Times New Roman" panose="02020603050405020304" pitchFamily="18" charset="0"/>
                <a:cs typeface="Times New Roman" panose="02020603050405020304" pitchFamily="18" charset="0"/>
              </a:rPr>
              <a:t>specification document of analog hard macro.</a:t>
            </a:r>
          </a:p>
          <a:p>
            <a:pPr marL="342900" indent="-342900"/>
            <a:r>
              <a:rPr lang="en-US" sz="1350" dirty="0">
                <a:latin typeface="Times New Roman" panose="02020603050405020304" pitchFamily="18" charset="0"/>
                <a:cs typeface="Times New Roman" panose="02020603050405020304" pitchFamily="18" charset="0"/>
              </a:rPr>
              <a:t>Can</a:t>
            </a:r>
            <a:r>
              <a:rPr lang="vi-VN" sz="1350" dirty="0">
                <a:latin typeface="Times New Roman" panose="02020603050405020304" pitchFamily="18" charset="0"/>
                <a:cs typeface="Times New Roman" panose="02020603050405020304" pitchFamily="18" charset="0"/>
              </a:rPr>
              <a:t> create</a:t>
            </a:r>
            <a:r>
              <a:rPr lang="en-US" sz="1350" dirty="0">
                <a:latin typeface="Times New Roman" panose="02020603050405020304" pitchFamily="18" charset="0"/>
                <a:cs typeface="Times New Roman" panose="02020603050405020304" pitchFamily="18" charset="0"/>
              </a:rPr>
              <a:t> some </a:t>
            </a:r>
            <a:r>
              <a:rPr lang="vi-VN" sz="1350" dirty="0">
                <a:latin typeface="Times New Roman" panose="02020603050405020304" pitchFamily="18" charset="0"/>
                <a:cs typeface="Times New Roman" panose="02020603050405020304" pitchFamily="18" charset="0"/>
              </a:rPr>
              <a:t>script (TCL) in order to make routing more convenient.</a:t>
            </a:r>
          </a:p>
          <a:p>
            <a:pPr marL="342900" indent="-342900"/>
            <a:r>
              <a:rPr lang="vi-VN" sz="1350" dirty="0">
                <a:latin typeface="Times New Roman" panose="02020603050405020304" pitchFamily="18" charset="0"/>
                <a:cs typeface="Times New Roman" panose="02020603050405020304" pitchFamily="18" charset="0"/>
              </a:rPr>
              <a:t>Can </a:t>
            </a:r>
            <a:r>
              <a:rPr lang="en-US" sz="1350" dirty="0">
                <a:latin typeface="Times New Roman" panose="02020603050405020304" pitchFamily="18" charset="0"/>
                <a:cs typeface="Times New Roman" panose="02020603050405020304" pitchFamily="18" charset="0"/>
              </a:rPr>
              <a:t>use</a:t>
            </a:r>
            <a:r>
              <a:rPr lang="vi-VN" sz="1350" dirty="0">
                <a:latin typeface="Times New Roman" panose="02020603050405020304" pitchFamily="18" charset="0"/>
                <a:cs typeface="Times New Roman" panose="02020603050405020304" pitchFamily="18" charset="0"/>
              </a:rPr>
              <a:t> HSSC environment to analyze and measure resistance value.</a:t>
            </a:r>
          </a:p>
          <a:p>
            <a:pPr marL="342900" indent="-342900"/>
            <a:r>
              <a:rPr lang="en-US" sz="1350" dirty="0">
                <a:latin typeface="Times New Roman" panose="02020603050405020304" pitchFamily="18" charset="0"/>
                <a:cs typeface="Times New Roman" panose="02020603050405020304" pitchFamily="18" charset="0"/>
              </a:rPr>
              <a:t>Having the knowledge how to</a:t>
            </a:r>
            <a:r>
              <a:rPr lang="vi-VN" sz="1350" dirty="0">
                <a:latin typeface="Times New Roman" panose="02020603050405020304" pitchFamily="18" charset="0"/>
                <a:cs typeface="Times New Roman" panose="02020603050405020304" pitchFamily="18" charset="0"/>
              </a:rPr>
              <a:t> reduce resistance </a:t>
            </a:r>
            <a:r>
              <a:rPr lang="en-US" sz="1350" dirty="0">
                <a:latin typeface="Times New Roman" panose="02020603050405020304" pitchFamily="18" charset="0"/>
                <a:cs typeface="Times New Roman" panose="02020603050405020304" pitchFamily="18" charset="0"/>
              </a:rPr>
              <a:t>in order to</a:t>
            </a:r>
            <a:r>
              <a:rPr lang="vi-VN" sz="1350" dirty="0">
                <a:latin typeface="Times New Roman" panose="02020603050405020304" pitchFamily="18" charset="0"/>
                <a:cs typeface="Times New Roman" panose="02020603050405020304" pitchFamily="18" charset="0"/>
              </a:rPr>
              <a:t> save </a:t>
            </a:r>
            <a:r>
              <a:rPr lang="en-US" sz="1350" dirty="0">
                <a:latin typeface="Times New Roman" panose="02020603050405020304" pitchFamily="18" charset="0"/>
                <a:cs typeface="Times New Roman" panose="02020603050405020304" pitchFamily="18" charset="0"/>
              </a:rPr>
              <a:t>routing resource that </a:t>
            </a:r>
            <a:r>
              <a:rPr lang="vi-VN" sz="1350" dirty="0">
                <a:latin typeface="Times New Roman" panose="02020603050405020304" pitchFamily="18" charset="0"/>
                <a:cs typeface="Times New Roman" panose="02020603050405020304" pitchFamily="18" charset="0"/>
              </a:rPr>
              <a:t>contribute Floorplan target and satisfy design constraints.</a:t>
            </a:r>
          </a:p>
          <a:p>
            <a:pPr marL="0" indent="0">
              <a:buNone/>
            </a:pPr>
            <a:r>
              <a:rPr lang="vi-VN" sz="1300" dirty="0">
                <a:latin typeface="Times New Roman" panose="02020603050405020304" pitchFamily="18" charset="0"/>
                <a:cs typeface="Times New Roman" panose="02020603050405020304" pitchFamily="18" charset="0"/>
              </a:rPr>
              <a:t>The picture in the left handside:This is patterns I base on the specification and routing as instruction, and there is no more spcing so I should route as narrow as possible in order to leave resource for other HM and right handside It’s show P2P measurement and result resistance.</a:t>
            </a: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4" name="Picture 3">
            <a:extLst>
              <a:ext uri="{FF2B5EF4-FFF2-40B4-BE49-F238E27FC236}">
                <a16:creationId xmlns:a16="http://schemas.microsoft.com/office/drawing/2014/main" id="{93879DD4-69CB-4CF3-BC76-2FFC23C95E43}"/>
              </a:ext>
            </a:extLst>
          </p:cNvPr>
          <p:cNvPicPr>
            <a:picLocks noChangeAspect="1"/>
          </p:cNvPicPr>
          <p:nvPr/>
        </p:nvPicPr>
        <p:blipFill>
          <a:blip r:embed="rId2"/>
          <a:stretch>
            <a:fillRect/>
          </a:stretch>
        </p:blipFill>
        <p:spPr>
          <a:xfrm>
            <a:off x="473712" y="4448007"/>
            <a:ext cx="6203210" cy="3357563"/>
          </a:xfrm>
          <a:prstGeom prst="rect">
            <a:avLst/>
          </a:prstGeom>
        </p:spPr>
      </p:pic>
      <p:pic>
        <p:nvPicPr>
          <p:cNvPr id="10" name="Picture 9">
            <a:extLst>
              <a:ext uri="{FF2B5EF4-FFF2-40B4-BE49-F238E27FC236}">
                <a16:creationId xmlns:a16="http://schemas.microsoft.com/office/drawing/2014/main" id="{D5939F07-06D9-4714-8EBE-D1B60B3D2FC6}"/>
              </a:ext>
            </a:extLst>
          </p:cNvPr>
          <p:cNvPicPr>
            <a:picLocks noChangeAspect="1"/>
          </p:cNvPicPr>
          <p:nvPr/>
        </p:nvPicPr>
        <p:blipFill>
          <a:blip r:embed="rId3"/>
          <a:stretch>
            <a:fillRect/>
          </a:stretch>
        </p:blipFill>
        <p:spPr>
          <a:xfrm>
            <a:off x="6667544" y="4536113"/>
            <a:ext cx="5683138" cy="3181350"/>
          </a:xfrm>
          <a:prstGeom prst="rect">
            <a:avLst/>
          </a:prstGeom>
        </p:spPr>
      </p:pic>
    </p:spTree>
    <p:extLst>
      <p:ext uri="{BB962C8B-B14F-4D97-AF65-F5344CB8AC3E}">
        <p14:creationId xmlns:p14="http://schemas.microsoft.com/office/powerpoint/2010/main" val="425025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current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5001100" cy="59942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rPr>
              <a:t>of the U2A6 project: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0"/>
            <a:ext cx="10775211" cy="1901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400" dirty="0">
                <a:latin typeface="Times New Roman" panose="02020603050405020304" pitchFamily="18" charset="0"/>
                <a:cs typeface="Times New Roman" panose="02020603050405020304" pitchFamily="18" charset="0"/>
              </a:rPr>
              <a:t>Come to HSSC environment Basing on my knowledge about HSSC </a:t>
            </a:r>
            <a:r>
              <a:rPr lang="en-US" sz="1400" dirty="0">
                <a:latin typeface="Times New Roman" panose="02020603050405020304" pitchFamily="18" charset="0"/>
                <a:cs typeface="Times New Roman" panose="02020603050405020304" pitchFamily="18" charset="0"/>
              </a:rPr>
              <a:t>verification</a:t>
            </a:r>
            <a:r>
              <a:rPr lang="vi-VN" sz="1400" dirty="0">
                <a:latin typeface="Times New Roman" panose="02020603050405020304" pitchFamily="18" charset="0"/>
                <a:cs typeface="Times New Roman" panose="02020603050405020304" pitchFamily="18" charset="0"/>
              </a:rPr>
              <a:t> flow. So,</a:t>
            </a:r>
            <a:r>
              <a:rPr lang="en-US" sz="1400" dirty="0">
                <a:latin typeface="Times New Roman" panose="02020603050405020304" pitchFamily="18" charset="0"/>
                <a:cs typeface="Times New Roman" panose="02020603050405020304" pitchFamily="18" charset="0"/>
              </a:rPr>
              <a:t> I have </a:t>
            </a:r>
            <a:r>
              <a:rPr lang="vi-VN" sz="1400" dirty="0">
                <a:latin typeface="Times New Roman" panose="02020603050405020304" pitchFamily="18" charset="0"/>
                <a:cs typeface="Times New Roman" panose="02020603050405020304" pitchFamily="18" charset="0"/>
              </a:rPr>
              <a:t>built </a:t>
            </a:r>
            <a:r>
              <a:rPr lang="en-US" sz="1400" dirty="0">
                <a:latin typeface="Times New Roman" panose="02020603050405020304" pitchFamily="18" charset="0"/>
                <a:cs typeface="Times New Roman" panose="02020603050405020304" pitchFamily="18" charset="0"/>
              </a:rPr>
              <a:t>the</a:t>
            </a:r>
            <a:r>
              <a:rPr lang="vi-VN" sz="1400" dirty="0">
                <a:latin typeface="Times New Roman" panose="02020603050405020304" pitchFamily="18" charset="0"/>
                <a:cs typeface="Times New Roman" panose="02020603050405020304" pitchFamily="18" charset="0"/>
              </a:rPr>
              <a:t> automatically</a:t>
            </a:r>
            <a:r>
              <a:rPr lang="en-US" sz="1400" dirty="0">
                <a:latin typeface="Times New Roman" panose="02020603050405020304" pitchFamily="18" charset="0"/>
                <a:cs typeface="Times New Roman" panose="02020603050405020304" pitchFamily="18" charset="0"/>
              </a:rPr>
              <a:t> HSSC environment from ICC2 tool to </a:t>
            </a:r>
            <a:r>
              <a:rPr lang="vi-VN" sz="1400" dirty="0">
                <a:latin typeface="Times New Roman" panose="02020603050405020304" pitchFamily="18" charset="0"/>
                <a:cs typeface="Times New Roman" panose="02020603050405020304" pitchFamily="18" charset="0"/>
              </a:rPr>
              <a:t>measurment resistance</a:t>
            </a:r>
            <a:r>
              <a:rPr lang="en-US" sz="1400" dirty="0">
                <a:latin typeface="Times New Roman" panose="02020603050405020304" pitchFamily="18" charset="0"/>
                <a:cs typeface="Times New Roman" panose="02020603050405020304" pitchFamily="18" charset="0"/>
              </a:rPr>
              <a:t>.(one of Kaizen)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a:t>
            </a:r>
            <a:r>
              <a:rPr lang="vi-VN" sz="1400" dirty="0">
                <a:latin typeface="Times New Roman" panose="02020603050405020304" pitchFamily="18" charset="0"/>
                <a:cs typeface="Times New Roman" panose="02020603050405020304" pitchFamily="18" charset="0"/>
              </a:rPr>
              <a:t>ecause Before HSSC </a:t>
            </a:r>
            <a:r>
              <a:rPr lang="en-US" sz="1400" dirty="0">
                <a:latin typeface="Times New Roman" panose="02020603050405020304" pitchFamily="18" charset="0"/>
                <a:cs typeface="Times New Roman" panose="02020603050405020304" pitchFamily="18" charset="0"/>
              </a:rPr>
              <a:t>resistance environment is measured by manual from getting GDS merge 1, preparing start point and end-point, run measurement, and generating the report. Now, my environment can automatically run from collect P2P coordinate and export into HSSC data and also define PG net name and GDS file automatically in HSSC P2P data after that finished HSSC execution, the env will be exported excel file result, Based on HSSC </a:t>
            </a:r>
            <a:r>
              <a:rPr lang="en-US" sz="1400" dirty="0" err="1">
                <a:latin typeface="Times New Roman" panose="02020603050405020304" pitchFamily="18" charset="0"/>
                <a:cs typeface="Times New Roman" panose="02020603050405020304" pitchFamily="18" charset="0"/>
              </a:rPr>
              <a:t>result.That</a:t>
            </a:r>
            <a:r>
              <a:rPr lang="en-US" sz="1400" dirty="0">
                <a:latin typeface="Times New Roman" panose="02020603050405020304" pitchFamily="18" charset="0"/>
                <a:cs typeface="Times New Roman" panose="02020603050405020304" pitchFamily="18" charset="0"/>
              </a:rPr>
              <a:t> is From num 1 to num 2.However num 3 is still work manual. In the future I will con….</a:t>
            </a:r>
            <a:endParaRPr lang="vi-VN" sz="14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spTree>
    <p:extLst>
      <p:ext uri="{BB962C8B-B14F-4D97-AF65-F5344CB8AC3E}">
        <p14:creationId xmlns:p14="http://schemas.microsoft.com/office/powerpoint/2010/main" val="279619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52129" y="1146864"/>
            <a:ext cx="5042004" cy="720197"/>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latin typeface="Tahoma (Body)"/>
              </a:rPr>
              <a:t>of the U2A6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0"/>
            <a:ext cx="11765811" cy="25115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About the Redhawk verification, I Base on</a:t>
            </a:r>
            <a:r>
              <a:rPr lang="en-US" sz="1300" dirty="0">
                <a:latin typeface="Times New Roman" panose="02020603050405020304" pitchFamily="18" charset="0"/>
                <a:cs typeface="Times New Roman" panose="02020603050405020304" pitchFamily="18" charset="0"/>
              </a:rPr>
              <a:t> the</a:t>
            </a:r>
            <a:r>
              <a:rPr lang="vi-VN" sz="1300" dirty="0">
                <a:latin typeface="Times New Roman" panose="02020603050405020304" pitchFamily="18" charset="0"/>
                <a:cs typeface="Times New Roman" panose="02020603050405020304" pitchFamily="18" charset="0"/>
              </a:rPr>
              <a:t> Python language</a:t>
            </a:r>
            <a:r>
              <a:rPr lang="en-US" sz="1300" dirty="0">
                <a:latin typeface="Times New Roman" panose="02020603050405020304" pitchFamily="18" charset="0"/>
                <a:cs typeface="Times New Roman" panose="02020603050405020304" pitchFamily="18" charset="0"/>
              </a:rPr>
              <a:t> skill</a:t>
            </a:r>
            <a:r>
              <a:rPr lang="vi-VN" sz="1300" dirty="0">
                <a:latin typeface="Times New Roman" panose="02020603050405020304" pitchFamily="18" charset="0"/>
                <a:cs typeface="Times New Roman" panose="02020603050405020304" pitchFamily="18" charset="0"/>
              </a:rPr>
              <a:t> to develop scripting environment in order to auto run all checker </a:t>
            </a:r>
            <a:r>
              <a:rPr lang="en-US" sz="1400" dirty="0">
                <a:solidFill>
                  <a:schemeClr val="tx1"/>
                </a:solidFill>
                <a:latin typeface="Calibri" panose="020F0502020204030204" pitchFamily="34" charset="0"/>
                <a:cs typeface="Calibri" panose="020F0502020204030204" pitchFamily="34" charset="0"/>
              </a:rPr>
              <a:t>generate report of </a:t>
            </a:r>
            <a:r>
              <a:rPr lang="en-US" sz="1400" dirty="0" err="1">
                <a:solidFill>
                  <a:schemeClr val="tx1"/>
                </a:solidFill>
                <a:latin typeface="Calibri" panose="020F0502020204030204" pitchFamily="34" charset="0"/>
                <a:cs typeface="Calibri" panose="020F0502020204030204" pitchFamily="34" charset="0"/>
              </a:rPr>
              <a:t>RedHawk</a:t>
            </a:r>
            <a:r>
              <a:rPr lang="en-US" sz="1400" dirty="0">
                <a:solidFill>
                  <a:schemeClr val="tx1"/>
                </a:solidFill>
                <a:latin typeface="Calibri" panose="020F0502020204030204" pitchFamily="34" charset="0"/>
                <a:cs typeface="Calibri" panose="020F0502020204030204" pitchFamily="34" charset="0"/>
              </a:rPr>
              <a:t> automatically</a:t>
            </a:r>
            <a:r>
              <a:rPr lang="vi-VN" sz="1400" dirty="0">
                <a:solidFill>
                  <a:schemeClr val="tx1"/>
                </a:solidFill>
                <a:latin typeface="Calibri" panose="020F0502020204030204" pitchFamily="34" charset="0"/>
                <a:cs typeface="Calibri" panose="020F0502020204030204" pitchFamily="34" charset="0"/>
              </a:rPr>
              <a:t> and feedback to PG designer to improve RedHawk result.</a:t>
            </a:r>
            <a:r>
              <a:rPr lang="en-US" sz="1400" dirty="0">
                <a:solidFill>
                  <a:schemeClr val="tx1"/>
                </a:solidFill>
                <a:latin typeface="Calibri" panose="020F0502020204030204" pitchFamily="34" charset="0"/>
                <a:cs typeface="Calibri" panose="020F0502020204030204" pitchFamily="34" charset="0"/>
              </a:rPr>
              <a:t> (One of Kaizen)</a:t>
            </a:r>
            <a:r>
              <a:rPr lang="vi-VN" sz="1400" dirty="0">
                <a:solidFill>
                  <a:schemeClr val="tx1"/>
                </a:solidFill>
                <a:latin typeface="Calibri" panose="020F0502020204030204" pitchFamily="34" charset="0"/>
                <a:cs typeface="Calibri" panose="020F0502020204030204" pitchFamily="34" charset="0"/>
              </a:rPr>
              <a:t>.</a:t>
            </a:r>
          </a:p>
          <a:p>
            <a:pPr marL="342900" indent="-342900"/>
            <a:r>
              <a:rPr lang="vi-VN" sz="1400" dirty="0">
                <a:latin typeface="Times New Roman" panose="02020603050405020304" pitchFamily="18" charset="0"/>
                <a:cs typeface="Times New Roman" panose="02020603050405020304" pitchFamily="18" charset="0"/>
              </a:rPr>
              <a:t>Before that,</a:t>
            </a:r>
            <a:r>
              <a:rPr lang="en-US" sz="1400" dirty="0">
                <a:latin typeface="Times New Roman" panose="02020603050405020304" pitchFamily="18" charset="0"/>
                <a:cs typeface="Times New Roman" panose="02020603050405020304" pitchFamily="18" charset="0"/>
              </a:rPr>
              <a:t>when receive environment</a:t>
            </a:r>
            <a:r>
              <a:rPr lang="vi-VN" sz="1400" dirty="0">
                <a:latin typeface="Times New Roman" panose="02020603050405020304" pitchFamily="18" charset="0"/>
                <a:cs typeface="Times New Roman" panose="02020603050405020304" pitchFamily="18" charset="0"/>
              </a:rPr>
              <a:t> of REL from Jappan,Not only all run the steps manually but also colect data result by fill in excel file. So, I improve by building environment to run all the checker. After that the all of checker result are availible, and export excel file for all redhawk result of all checker.</a:t>
            </a:r>
            <a:r>
              <a:rPr lang="vi-VN" sz="1400" dirty="0">
                <a:latin typeface="Calibri" panose="020F0502020204030204" pitchFamily="34" charset="0"/>
                <a:cs typeface="Calibri" panose="020F0502020204030204" pitchFamily="34" charset="0"/>
              </a:rPr>
              <a:t> That mean Each sheet contain measurement of resistance or current density result. Actually! script can automatically judge.</a:t>
            </a:r>
            <a:endParaRPr lang="vi-VN" sz="1400" dirty="0">
              <a:solidFill>
                <a:schemeClr val="tx1"/>
              </a:solidFill>
              <a:latin typeface="Calibri" panose="020F0502020204030204" pitchFamily="34" charset="0"/>
              <a:cs typeface="Calibri" panose="020F0502020204030204" pitchFamily="34" charset="0"/>
            </a:endParaRPr>
          </a:p>
          <a:p>
            <a:pPr marL="342900" indent="-342900"/>
            <a:r>
              <a:rPr lang="en-US" sz="1400" b="1" dirty="0">
                <a:latin typeface="Calibri" panose="020F0502020204030204" pitchFamily="34" charset="0"/>
                <a:cs typeface="Calibri" panose="020F0502020204030204" pitchFamily="34" charset="0"/>
              </a:rPr>
              <a:t>Question:  </a:t>
            </a:r>
            <a:r>
              <a:rPr lang="en-US" sz="1400" dirty="0">
                <a:latin typeface="Calibri" panose="020F0502020204030204" pitchFamily="34" charset="0"/>
                <a:cs typeface="Calibri" panose="020F0502020204030204" pitchFamily="34" charset="0"/>
              </a:rPr>
              <a:t>I don’t know fix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result, I just only know the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flow and I use python skill in order to script environment  auto run and generate report.</a:t>
            </a:r>
            <a:br>
              <a:rPr lang="en-US" sz="1400" dirty="0">
                <a:latin typeface="Calibri" panose="020F0502020204030204" pitchFamily="34" charset="0"/>
                <a:cs typeface="Calibri" panose="020F0502020204030204" pitchFamily="34" charset="0"/>
              </a:rPr>
            </a:br>
            <a:r>
              <a:rPr lang="vi-VN" sz="1400" dirty="0">
                <a:latin typeface="Calibri" panose="020F0502020204030204" pitchFamily="34" charset="0"/>
                <a:cs typeface="Calibri" panose="020F0502020204030204" pitchFamily="34" charset="0"/>
              </a:rPr>
              <a:t>My achievement when achieve Build environment and generate reprot.</a:t>
            </a: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0" name="Picture 9">
            <a:extLst>
              <a:ext uri="{FF2B5EF4-FFF2-40B4-BE49-F238E27FC236}">
                <a16:creationId xmlns:a16="http://schemas.microsoft.com/office/drawing/2014/main" id="{4C37CE47-6672-4735-9212-F8F5AA596E8B}"/>
              </a:ext>
            </a:extLst>
          </p:cNvPr>
          <p:cNvPicPr>
            <a:picLocks noChangeAspect="1"/>
          </p:cNvPicPr>
          <p:nvPr/>
        </p:nvPicPr>
        <p:blipFill>
          <a:blip r:embed="rId2"/>
          <a:stretch>
            <a:fillRect/>
          </a:stretch>
        </p:blipFill>
        <p:spPr>
          <a:xfrm>
            <a:off x="5670180" y="4267200"/>
            <a:ext cx="6521820" cy="3181603"/>
          </a:xfrm>
          <a:prstGeom prst="rect">
            <a:avLst/>
          </a:prstGeom>
        </p:spPr>
      </p:pic>
      <p:pic>
        <p:nvPicPr>
          <p:cNvPr id="9" name="Picture 8">
            <a:extLst>
              <a:ext uri="{FF2B5EF4-FFF2-40B4-BE49-F238E27FC236}">
                <a16:creationId xmlns:a16="http://schemas.microsoft.com/office/drawing/2014/main" id="{1F318EE5-01F0-4B61-9471-F85EB18237A2}"/>
              </a:ext>
            </a:extLst>
          </p:cNvPr>
          <p:cNvPicPr>
            <a:picLocks noChangeAspect="1"/>
          </p:cNvPicPr>
          <p:nvPr/>
        </p:nvPicPr>
        <p:blipFill>
          <a:blip r:embed="rId3"/>
          <a:stretch>
            <a:fillRect/>
          </a:stretch>
        </p:blipFill>
        <p:spPr>
          <a:xfrm>
            <a:off x="685800" y="4267200"/>
            <a:ext cx="5050984" cy="990600"/>
          </a:xfrm>
          <a:prstGeom prst="rect">
            <a:avLst/>
          </a:prstGeom>
        </p:spPr>
      </p:pic>
    </p:spTree>
    <p:extLst>
      <p:ext uri="{BB962C8B-B14F-4D97-AF65-F5344CB8AC3E}">
        <p14:creationId xmlns:p14="http://schemas.microsoft.com/office/powerpoint/2010/main" val="3819436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3</a:t>
            </a:r>
            <a:r>
              <a:rPr lang="en-US" sz="2000" dirty="0"/>
              <a:t> </a:t>
            </a:r>
            <a:r>
              <a:rPr lang="vi-VN" sz="2000" dirty="0"/>
              <a:t>Analog implementation</a:t>
            </a:r>
            <a:endParaRPr lang="en-US" sz="2000"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5" y="1052736"/>
            <a:ext cx="8806815" cy="76200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This is</a:t>
            </a:r>
            <a:r>
              <a:rPr lang="vi-VN" sz="2400" dirty="0">
                <a:latin typeface="Times New Roman" panose="02020603050405020304" pitchFamily="18" charset="0"/>
                <a:cs typeface="Times New Roman" panose="02020603050405020304" pitchFamily="18" charset="0"/>
              </a:rPr>
              <a:t> detail </a:t>
            </a:r>
            <a:r>
              <a:rPr lang="en-US" sz="2400" dirty="0">
                <a:latin typeface="Times New Roman" panose="02020603050405020304" pitchFamily="18" charset="0"/>
                <a:cs typeface="Times New Roman" panose="02020603050405020304" pitchFamily="18" charset="0"/>
              </a:rPr>
              <a:t>information about</a:t>
            </a:r>
            <a:r>
              <a:rPr lang="vi-VN" sz="2400" dirty="0">
                <a:latin typeface="Times New Roman" panose="02020603050405020304" pitchFamily="18" charset="0"/>
                <a:cs typeface="Times New Roman" panose="02020603050405020304" pitchFamily="18" charset="0"/>
              </a:rPr>
              <a:t> </a:t>
            </a:r>
            <a:r>
              <a:rPr lang="vi-VN" b="1" dirty="0">
                <a:ln/>
                <a:solidFill>
                  <a:srgbClr val="00B050"/>
                </a:solidFill>
              </a:rPr>
              <a:t>Achievement </a:t>
            </a:r>
            <a:r>
              <a:rPr lang="en-US" b="1" dirty="0">
                <a:ln/>
                <a:solidFill>
                  <a:srgbClr val="00B050"/>
                </a:solidFill>
              </a:rPr>
              <a:t>of the </a:t>
            </a:r>
            <a:r>
              <a:rPr lang="vi-VN" b="1" dirty="0">
                <a:ln/>
                <a:solidFill>
                  <a:srgbClr val="00B050"/>
                </a:solidFill>
              </a:rPr>
              <a:t>U2B</a:t>
            </a:r>
            <a:r>
              <a:rPr lang="en-US" b="1" dirty="0">
                <a:ln/>
                <a:solidFill>
                  <a:srgbClr val="00B050"/>
                </a:solidFill>
              </a:rPr>
              <a:t>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381000" y="1981200"/>
            <a:ext cx="8870211" cy="31973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Contribute to reduce chip dead space by design analog wiring with total area as least as possible</a:t>
            </a:r>
            <a:r>
              <a:rPr lang="vi-VN" sz="1300" dirty="0">
                <a:latin typeface="Times New Roman" panose="02020603050405020304" pitchFamily="18" charset="0"/>
                <a:cs typeface="Times New Roman" panose="02020603050405020304" pitchFamily="18" charset="0"/>
              </a:rPr>
              <a:t>. </a:t>
            </a:r>
          </a:p>
          <a:p>
            <a:pPr marL="0" indent="0">
              <a:buNone/>
            </a:pPr>
            <a:r>
              <a:rPr lang="vi-VN" sz="1300" dirty="0">
                <a:latin typeface="Times New Roman" panose="02020603050405020304" pitchFamily="18" charset="0"/>
                <a:cs typeface="Times New Roman" panose="02020603050405020304" pitchFamily="18" charset="0"/>
              </a:rPr>
              <a:t> In the FLI area, In order to reduce dead space, So I have to lessen widh of metal as much as posible.</a:t>
            </a:r>
          </a:p>
          <a:p>
            <a:pPr marL="342900" indent="-342900"/>
            <a:r>
              <a:rPr lang="vi-VN" sz="1300" dirty="0">
                <a:latin typeface="Times New Roman" panose="02020603050405020304" pitchFamily="18" charset="0"/>
                <a:cs typeface="Times New Roman" panose="02020603050405020304" pitchFamily="18" charset="0"/>
              </a:rPr>
              <a:t>Can use Custom Compiler tool to support faster routing</a:t>
            </a:r>
            <a:r>
              <a:rPr lang="en-US" sz="1300" dirty="0">
                <a:latin typeface="Times New Roman" panose="02020603050405020304" pitchFamily="18" charset="0"/>
                <a:cs typeface="Times New Roman" panose="02020603050405020304" pitchFamily="18" charset="0"/>
              </a:rPr>
              <a:t> after that we export the pattern from </a:t>
            </a:r>
            <a:r>
              <a:rPr lang="en-US" sz="1300" dirty="0" err="1">
                <a:latin typeface="Times New Roman" panose="02020603050405020304" pitchFamily="18" charset="0"/>
                <a:cs typeface="Times New Roman" panose="02020603050405020304" pitchFamily="18" charset="0"/>
              </a:rPr>
              <a:t>Custum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Compier</a:t>
            </a:r>
            <a:r>
              <a:rPr lang="en-US" sz="1300" dirty="0">
                <a:latin typeface="Times New Roman" panose="02020603050405020304" pitchFamily="18" charset="0"/>
                <a:cs typeface="Times New Roman" panose="02020603050405020304" pitchFamily="18" charset="0"/>
              </a:rPr>
              <a:t> to ICC2 and</a:t>
            </a:r>
            <a:r>
              <a:rPr lang="vi-VN" sz="1300" dirty="0">
                <a:latin typeface="Times New Roman" panose="02020603050405020304" pitchFamily="18" charset="0"/>
                <a:cs typeface="Times New Roman" panose="02020603050405020304" pitchFamily="18" charset="0"/>
              </a:rPr>
              <a:t> reduce</a:t>
            </a:r>
            <a:r>
              <a:rPr lang="en-US" sz="1300" dirty="0">
                <a:latin typeface="Times New Roman" panose="02020603050405020304" pitchFamily="18" charset="0"/>
                <a:cs typeface="Times New Roman" panose="02020603050405020304" pitchFamily="18" charset="0"/>
              </a:rPr>
              <a:t> a lot of</a:t>
            </a:r>
            <a:r>
              <a:rPr lang="vi-VN" sz="1300" dirty="0">
                <a:latin typeface="Times New Roman" panose="02020603050405020304" pitchFamily="18" charset="0"/>
                <a:cs typeface="Times New Roman" panose="02020603050405020304" pitchFamily="18" charset="0"/>
              </a:rPr>
              <a:t> manual</a:t>
            </a:r>
            <a:r>
              <a:rPr lang="en-US" sz="1300" dirty="0">
                <a:latin typeface="Times New Roman" panose="02020603050405020304" pitchFamily="18" charset="0"/>
                <a:cs typeface="Times New Roman" panose="02020603050405020304" pitchFamily="18" charset="0"/>
              </a:rPr>
              <a:t> analog</a:t>
            </a:r>
            <a:r>
              <a:rPr lang="vi-VN" sz="1300" dirty="0">
                <a:latin typeface="Times New Roman" panose="02020603050405020304" pitchFamily="18" charset="0"/>
                <a:cs typeface="Times New Roman" panose="02020603050405020304" pitchFamily="18" charset="0"/>
              </a:rPr>
              <a:t> routing</a:t>
            </a:r>
          </a:p>
          <a:p>
            <a:pPr marL="342900" indent="-342900"/>
            <a:r>
              <a:rPr lang="vi-VN" sz="1300" dirty="0">
                <a:latin typeface="Times New Roman" panose="02020603050405020304" pitchFamily="18" charset="0"/>
                <a:cs typeface="Times New Roman" panose="02020603050405020304" pitchFamily="18" charset="0"/>
              </a:rPr>
              <a:t>Can calculate and estimate resistcance/capacitance to route pattern which satisfiles the constraint:</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capacitance: use high layer, extend shield X3 or more, jump shield.</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resistance: Increase metal width, routing on multiple layer and stack VIA.</a:t>
            </a:r>
            <a:endParaRPr lang="vi-VN"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make suitable shielding for Analog </a:t>
            </a:r>
            <a:r>
              <a:rPr lang="vi-VN" sz="1300" dirty="0">
                <a:latin typeface="Times New Roman" panose="02020603050405020304" pitchFamily="18" charset="0"/>
                <a:cs typeface="Times New Roman" panose="02020603050405020304" pitchFamily="18" charset="0"/>
              </a:rPr>
              <a:t>nets.</a:t>
            </a:r>
          </a:p>
          <a:p>
            <a:pPr marL="609585" lvl="1" indent="0">
              <a:buNone/>
            </a:pPr>
            <a:r>
              <a:rPr lang="vi-VN" sz="1300" dirty="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Purposes</a:t>
            </a:r>
            <a:r>
              <a:rPr lang="vi-VN" sz="1400" dirty="0">
                <a:latin typeface="Times New Roman" panose="02020603050405020304" pitchFamily="18" charset="0"/>
                <a:cs typeface="Times New Roman" panose="02020603050405020304" pitchFamily="18" charset="0"/>
              </a:rPr>
              <a:t> of suitable shieding for Analog n</a:t>
            </a:r>
            <a:r>
              <a:rPr lang="en-US" sz="1400" dirty="0">
                <a:latin typeface="Times New Roman" panose="02020603050405020304" pitchFamily="18" charset="0"/>
                <a:cs typeface="Times New Roman" panose="02020603050405020304" pitchFamily="18" charset="0"/>
              </a:rPr>
              <a:t>et sensitive and has high impedance, frequency, speed</a:t>
            </a:r>
            <a:r>
              <a:rPr lang="vi-VN" sz="1400" dirty="0">
                <a:latin typeface="Times New Roman" panose="02020603050405020304" pitchFamily="18" charset="0"/>
                <a:cs typeface="Times New Roman" panose="02020603050405020304" pitchFamily="18" charset="0"/>
              </a:rPr>
              <a:t> in order to </a:t>
            </a:r>
            <a:r>
              <a:rPr lang="en-US" sz="1400" dirty="0">
                <a:latin typeface="Times New Roman" panose="02020603050405020304" pitchFamily="18" charset="0"/>
                <a:cs typeface="Times New Roman" panose="02020603050405020304" pitchFamily="18" charset="0"/>
              </a:rPr>
              <a:t>prevent</a:t>
            </a:r>
            <a:r>
              <a:rPr lang="vi-VN" sz="1400" dirty="0">
                <a:latin typeface="Times New Roman" panose="02020603050405020304" pitchFamily="18" charset="0"/>
                <a:cs typeface="Times New Roman" panose="02020603050405020304" pitchFamily="18" charset="0"/>
              </a:rPr>
              <a:t> noise</a:t>
            </a:r>
            <a:r>
              <a:rPr lang="en-US" sz="1400" dirty="0">
                <a:latin typeface="Times New Roman" panose="02020603050405020304" pitchFamily="18" charset="0"/>
                <a:cs typeface="Times New Roman" panose="02020603050405020304" pitchFamily="18" charset="0"/>
              </a:rPr>
              <a:t> between analog nets and other nets, that cross or run parallel analog nets</a:t>
            </a:r>
            <a:endParaRPr lang="en-US"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fix eagle verification.</a:t>
            </a:r>
            <a:br>
              <a:rPr lang="vi-VN" sz="1300" dirty="0">
                <a:latin typeface="Times New Roman" panose="02020603050405020304" pitchFamily="18" charset="0"/>
                <a:cs typeface="Times New Roman" panose="02020603050405020304" pitchFamily="18" charset="0"/>
              </a:rPr>
            </a:br>
            <a:br>
              <a:rPr lang="vi-VN" sz="1300" dirty="0">
                <a:latin typeface="Times New Roman" panose="02020603050405020304" pitchFamily="18" charset="0"/>
                <a:cs typeface="Times New Roman" panose="02020603050405020304" pitchFamily="18" charset="0"/>
              </a:rPr>
            </a:br>
            <a:r>
              <a:rPr lang="vi-VN" sz="1400" dirty="0"/>
              <a:t>This is result of analog signal patterns</a:t>
            </a:r>
          </a:p>
          <a:p>
            <a:pPr marL="342900" indent="-342900"/>
            <a:endParaRPr lang="vi-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2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1000"/>
                                        <p:tgtEl>
                                          <p:spTgt spid="8">
                                            <p:txEl>
                                              <p:pRg st="5" end="5"/>
                                            </p:txEl>
                                          </p:spTgt>
                                        </p:tgtEl>
                                      </p:cBhvr>
                                    </p:animEffect>
                                    <p:anim calcmode="lin" valueType="num">
                                      <p:cBhvr>
                                        <p:cTn id="3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fade">
                                      <p:cBhvr>
                                        <p:cTn id="51" dur="1000"/>
                                        <p:tgtEl>
                                          <p:spTgt spid="8">
                                            <p:txEl>
                                              <p:pRg st="8" end="8"/>
                                            </p:txEl>
                                          </p:spTgt>
                                        </p:tgtEl>
                                      </p:cBhvr>
                                    </p:animEffect>
                                    <p:anim calcmode="lin" valueType="num">
                                      <p:cBhvr>
                                        <p:cTn id="5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1_Renesas_PPTtemp.potx  -  Read-Only" id="{22FB7AC7-6671-4771-BBEF-E7A8093A7466}" vid="{0D92119A-39F8-4FC4-BD2E-C7A8C93B874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50ca0c4ad3e3324631935ce56695df85">
  <xsd:schema xmlns:xsd="http://www.w3.org/2001/XMLSchema" xmlns:xs="http://www.w3.org/2001/XMLSchema" xmlns:p="http://schemas.microsoft.com/office/2006/metadata/properties" xmlns:ns2="084dd9f6-50cb-4ac1-978b-315f52073de3" targetNamespace="http://schemas.microsoft.com/office/2006/metadata/properties" ma:root="true" ma:fieldsID="fc4f6f78ae8ecb1cd566ab1ccba49604"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3286-D3D6-4371-98B7-0CC637CEF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11722</TotalTime>
  <Words>1568</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15</vt:i4>
      </vt:variant>
    </vt:vector>
  </HeadingPairs>
  <TitlesOfParts>
    <vt:vector size="31" baseType="lpstr">
      <vt:lpstr>Meiryo</vt:lpstr>
      <vt:lpstr>Arial</vt:lpstr>
      <vt:lpstr>Arial Narrow</vt:lpstr>
      <vt:lpstr>Calibri</vt:lpstr>
      <vt:lpstr>Century Gothic</vt:lpstr>
      <vt:lpstr>Century Gothic (Headings)</vt:lpstr>
      <vt:lpstr>Roboto</vt:lpstr>
      <vt:lpstr>Symbol</vt:lpstr>
      <vt:lpstr>Tahoma</vt:lpstr>
      <vt:lpstr>Tahoma (Body)</vt:lpstr>
      <vt:lpstr>The Serif Hand Light</vt:lpstr>
      <vt:lpstr>Times New Roman</vt:lpstr>
      <vt:lpstr>Wingdings</vt:lpstr>
      <vt:lpstr>Wingdings 3</vt:lpstr>
      <vt:lpstr>Renesas Template 2021 - EN Confidential</vt:lpstr>
      <vt:lpstr>Wisp</vt:lpstr>
      <vt:lpstr>PowerPoint Presentation</vt:lpstr>
      <vt:lpstr>Agenda</vt:lpstr>
      <vt:lpstr>1. Introduction 1.1   Mentor –mentee</vt:lpstr>
      <vt:lpstr>1. Introduction 1.2   Mentor –mentee SYSTEM</vt:lpstr>
      <vt:lpstr>2. Achievement and detail status 2.1   Overview: technical skill</vt:lpstr>
      <vt:lpstr>2. Achievement and detail status 2.2 PG design and verification</vt:lpstr>
      <vt:lpstr>2. Achievement and current status 2.2 PG design and verification</vt:lpstr>
      <vt:lpstr>2. Achievement and detail status 2.2 PG design and verification</vt:lpstr>
      <vt:lpstr>2. Achievement and detail status 2.3 Analog implementation</vt:lpstr>
      <vt:lpstr>3. Target 2nd year 3.1Target: Technical skills</vt:lpstr>
      <vt:lpstr>3. Target 2nd year 3.2 Target: Soft skills</vt:lpstr>
      <vt:lpstr>4. Difficalties and solutions </vt:lpstr>
      <vt:lpstr>5.</vt:lpstr>
      <vt:lpstr>6. APPENDIX 6.1 Definition of skill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dc:creator>
  <cp:lastModifiedBy>Khang</cp:lastModifiedBy>
  <cp:revision>42</cp:revision>
  <dcterms:created xsi:type="dcterms:W3CDTF">2021-12-06T10:01:58Z</dcterms:created>
  <dcterms:modified xsi:type="dcterms:W3CDTF">2021-12-15T16:26:21Z</dcterms:modified>
</cp:coreProperties>
</file>