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rchivo Black" charset="1" panose="020B0A03020202020B04"/>
      <p:regular r:id="rId25"/>
    </p:embeddedFont>
    <p:embeddedFont>
      <p:font typeface="Garet Bold" charset="1" panose="00000000000000000000"/>
      <p:regular r:id="rId26"/>
    </p:embeddedFont>
    <p:embeddedFont>
      <p:font typeface="Garet Light" charset="1" panose="00000000000000000000"/>
      <p:regular r:id="rId27"/>
    </p:embeddedFont>
    <p:embeddedFont>
      <p:font typeface="Garet" charset="1" panose="00000000000000000000"/>
      <p:regular r:id="rId28"/>
    </p:embeddedFont>
    <p:embeddedFont>
      <p:font typeface="Garet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jpe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</a:rPr>
              <a:t>Welcome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677224"/>
            <a:ext cx="3366096" cy="525882"/>
            <a:chOff x="0" y="0"/>
            <a:chExt cx="4488128" cy="70117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Bold"/>
                </a:rPr>
                <a:t>NAME OF PROJECT: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85369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Light"/>
                </a:rPr>
                <a:t>uTuBe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94796" y="8677224"/>
            <a:ext cx="3366096" cy="783057"/>
            <a:chOff x="0" y="0"/>
            <a:chExt cx="4488128" cy="104407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Bold"/>
                </a:rPr>
                <a:t>PRESENTED BY: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85369"/>
              <a:ext cx="4488128" cy="658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9"/>
                </a:lnSpc>
              </a:pPr>
              <a:r>
                <a:rPr lang="en-US" sz="1599">
                  <a:solidFill>
                    <a:srgbClr val="2B2B2B"/>
                  </a:solidFill>
                  <a:latin typeface="Garet Light"/>
                </a:rPr>
                <a:t>Vo Hoai Bao -ITITIU21038</a:t>
              </a:r>
            </a:p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Light"/>
                </a:rPr>
                <a:t>Nguyen Phuc Vinh - ITITIU21350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8677224"/>
            <a:ext cx="3366096" cy="525882"/>
            <a:chOff x="0" y="0"/>
            <a:chExt cx="4488128" cy="70117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Bold"/>
                </a:rPr>
                <a:t>PRESENTED TO: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85369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Light"/>
                </a:rPr>
                <a:t>Advisor. Nguyen Trung Nghia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68701" y="1304925"/>
            <a:ext cx="432108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</a:rPr>
              <a:t> 06/20/2024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</a:rPr>
              <a:t>PROJECT WEB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30397" y="783677"/>
            <a:ext cx="11727256" cy="8719645"/>
          </a:xfrm>
          <a:custGeom>
            <a:avLst/>
            <a:gdLst/>
            <a:ahLst/>
            <a:cxnLst/>
            <a:rect r="r" b="b" t="t" l="l"/>
            <a:pathLst>
              <a:path h="8719645" w="11727256">
                <a:moveTo>
                  <a:pt x="0" y="0"/>
                </a:moveTo>
                <a:lnTo>
                  <a:pt x="11727255" y="0"/>
                </a:lnTo>
                <a:lnTo>
                  <a:pt x="11727255" y="8719646"/>
                </a:lnTo>
                <a:lnTo>
                  <a:pt x="0" y="87196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Database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10/19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05228"/>
            <a:ext cx="8007440" cy="36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Relational Schema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Back 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11/19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005228"/>
            <a:ext cx="8007440" cy="36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10523"/>
            <a:ext cx="8167413" cy="374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1965" indent="-460982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000000"/>
                </a:solidFill>
                <a:latin typeface="Garet Bold"/>
              </a:rPr>
              <a:t>Account management</a:t>
            </a:r>
          </a:p>
          <a:p>
            <a:pPr algn="l" marL="921965" indent="-460982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000000"/>
                </a:solidFill>
                <a:latin typeface="Garet Bold"/>
              </a:rPr>
              <a:t>Upload video</a:t>
            </a:r>
          </a:p>
          <a:p>
            <a:pPr algn="l" marL="921965" indent="-460982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000000"/>
                </a:solidFill>
                <a:latin typeface="Garet Bold"/>
              </a:rPr>
              <a:t>Watch video</a:t>
            </a:r>
          </a:p>
          <a:p>
            <a:pPr algn="l" marL="921965" indent="-460982" lvl="1">
              <a:lnSpc>
                <a:spcPts val="5978"/>
              </a:lnSpc>
              <a:buFont typeface="Arial"/>
              <a:buChar char="•"/>
            </a:pPr>
            <a:r>
              <a:rPr lang="en-US" sz="4270">
                <a:solidFill>
                  <a:srgbClr val="000000"/>
                </a:solidFill>
                <a:latin typeface="Garet Bold"/>
              </a:rPr>
              <a:t>Video management</a:t>
            </a:r>
          </a:p>
          <a:p>
            <a:pPr algn="l" marL="921965" indent="-460982" lvl="1">
              <a:lnSpc>
                <a:spcPts val="5978"/>
              </a:lnSpc>
              <a:spcBef>
                <a:spcPct val="0"/>
              </a:spcBef>
              <a:buFont typeface="Arial"/>
              <a:buChar char="•"/>
            </a:pPr>
            <a:r>
              <a:rPr lang="en-US" sz="4270">
                <a:solidFill>
                  <a:srgbClr val="000000"/>
                </a:solidFill>
                <a:latin typeface="Garet Bold"/>
              </a:rPr>
              <a:t>History tracking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30778" y="0"/>
            <a:ext cx="7226443" cy="10343536"/>
          </a:xfrm>
          <a:custGeom>
            <a:avLst/>
            <a:gdLst/>
            <a:ahLst/>
            <a:cxnLst/>
            <a:rect r="r" b="b" t="t" l="l"/>
            <a:pathLst>
              <a:path h="10343536" w="7226443">
                <a:moveTo>
                  <a:pt x="0" y="0"/>
                </a:moveTo>
                <a:lnTo>
                  <a:pt x="7226444" y="0"/>
                </a:lnTo>
                <a:lnTo>
                  <a:pt x="7226444" y="10343536"/>
                </a:lnTo>
                <a:lnTo>
                  <a:pt x="0" y="10343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Back 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12/19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05228"/>
            <a:ext cx="8007440" cy="36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APIs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39841" y="0"/>
            <a:ext cx="9408319" cy="10287000"/>
          </a:xfrm>
          <a:custGeom>
            <a:avLst/>
            <a:gdLst/>
            <a:ahLst/>
            <a:cxnLst/>
            <a:rect r="r" b="b" t="t" l="l"/>
            <a:pathLst>
              <a:path h="10287000" w="9408319">
                <a:moveTo>
                  <a:pt x="0" y="0"/>
                </a:moveTo>
                <a:lnTo>
                  <a:pt x="9408318" y="0"/>
                </a:lnTo>
                <a:lnTo>
                  <a:pt x="94083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967026" y="399577"/>
            <a:ext cx="6401170" cy="5008233"/>
            <a:chOff x="0" y="0"/>
            <a:chExt cx="741017" cy="579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017" cy="579767"/>
            </a:xfrm>
            <a:custGeom>
              <a:avLst/>
              <a:gdLst/>
              <a:ahLst/>
              <a:cxnLst/>
              <a:rect r="r" b="b" t="t" l="l"/>
              <a:pathLst>
                <a:path h="579767" w="741017">
                  <a:moveTo>
                    <a:pt x="0" y="0"/>
                  </a:moveTo>
                  <a:lnTo>
                    <a:pt x="741017" y="0"/>
                  </a:lnTo>
                  <a:lnTo>
                    <a:pt x="741017" y="579767"/>
                  </a:lnTo>
                  <a:lnTo>
                    <a:pt x="0" y="57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41017" cy="627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13/19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8947" y="1123950"/>
            <a:ext cx="3411141" cy="151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Video uploading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947" y="2697041"/>
            <a:ext cx="8007440" cy="36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Feature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7795" y="0"/>
            <a:ext cx="7852410" cy="10287000"/>
          </a:xfrm>
          <a:custGeom>
            <a:avLst/>
            <a:gdLst/>
            <a:ahLst/>
            <a:cxnLst/>
            <a:rect r="r" b="b" t="t" l="l"/>
            <a:pathLst>
              <a:path h="10287000" w="7852410">
                <a:moveTo>
                  <a:pt x="0" y="0"/>
                </a:moveTo>
                <a:lnTo>
                  <a:pt x="7852410" y="0"/>
                </a:lnTo>
                <a:lnTo>
                  <a:pt x="78524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13940" y="450503"/>
            <a:ext cx="5314750" cy="3657503"/>
            <a:chOff x="0" y="0"/>
            <a:chExt cx="615250" cy="4234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5250" cy="423403"/>
            </a:xfrm>
            <a:custGeom>
              <a:avLst/>
              <a:gdLst/>
              <a:ahLst/>
              <a:cxnLst/>
              <a:rect r="r" b="b" t="t" l="l"/>
              <a:pathLst>
                <a:path h="423403" w="615250">
                  <a:moveTo>
                    <a:pt x="0" y="0"/>
                  </a:moveTo>
                  <a:lnTo>
                    <a:pt x="615250" y="0"/>
                  </a:lnTo>
                  <a:lnTo>
                    <a:pt x="615250" y="423403"/>
                  </a:lnTo>
                  <a:lnTo>
                    <a:pt x="0" y="423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15250" cy="471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14/19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23950"/>
            <a:ext cx="3411141" cy="151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History tracking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95238"/>
            <a:ext cx="8007440" cy="36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Feature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598420" y="2039227"/>
            <a:ext cx="8660880" cy="6208547"/>
          </a:xfrm>
          <a:custGeom>
            <a:avLst/>
            <a:gdLst/>
            <a:ahLst/>
            <a:cxnLst/>
            <a:rect r="r" b="b" t="t" l="l"/>
            <a:pathLst>
              <a:path h="6208547" w="8660880">
                <a:moveTo>
                  <a:pt x="0" y="0"/>
                </a:moveTo>
                <a:lnTo>
                  <a:pt x="8660880" y="0"/>
                </a:lnTo>
                <a:lnTo>
                  <a:pt x="8660880" y="6208546"/>
                </a:lnTo>
                <a:lnTo>
                  <a:pt x="0" y="6208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Front 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15/19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05228"/>
            <a:ext cx="800744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UI/UX for Web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513" y="2922376"/>
            <a:ext cx="323469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12 APIs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9513" y="3383386"/>
            <a:ext cx="3640884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‘/login’.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‘/register’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‘/forgot-password’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‘/’: Homepage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‘/upload’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‘/account-info’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‘/admin-page’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‘/manage-account’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‘/manage-channel’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‘/watch/:videoId’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‘/search’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‘feed/history’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683807" y="3586721"/>
            <a:ext cx="3933554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 spc="-758">
                <a:solidFill>
                  <a:srgbClr val="000000"/>
                </a:solidFill>
                <a:latin typeface="Archivo Black"/>
              </a:rPr>
              <a:t>Demo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16/19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93658" y="4725911"/>
            <a:ext cx="11500684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Garet Light"/>
              </a:rPr>
              <a:t>Show what we have!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23950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17/19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26898"/>
            <a:ext cx="1058677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Front End</a:t>
            </a:r>
          </a:p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Italics"/>
              </a:rPr>
              <a:t>https://vitejs.dev/guide/ https://ant.design/ https://www.w3schools.com/ https://github.com/ant-design/ant-design-pro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44924"/>
            <a:ext cx="16695447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Back End</a:t>
            </a:r>
          </a:p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Italics"/>
              </a:rPr>
              <a:t>https://docs.oracle.com/javaee/7/tutorial/servlets.htm https://dev.mysql.com/doc/ https://www.mysqltutorial.org/ https://docs.docker.com/ https://docs.aws.amazon.com/ https://docs.docker.com/samples/mysql/ https://www.javatpoint.com/example-to-connect-to-the-mysql-database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95936" y="441633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7737" y="441633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9538" y="441633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123950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18/19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6675" y="5487242"/>
            <a:ext cx="46110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Design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40501" y="548724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Implementaion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52302" y="548724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Demonstration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9810" y="4258340"/>
            <a:ext cx="9828380" cy="201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9600" spc="-758">
                <a:solidFill>
                  <a:srgbClr val="000000"/>
                </a:solidFill>
                <a:latin typeface="Archivo Black"/>
              </a:rPr>
              <a:t>Thank You for Listening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19/19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388782" y="1559650"/>
          <a:ext cx="6511183" cy="821055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About 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Plan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Design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"/>
                        </a:rPr>
                        <a:t>Technique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Database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Back 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"/>
                        </a:rPr>
                        <a:t>Front End - Demo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References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83334" y="3390884"/>
            <a:ext cx="12530617" cy="2799810"/>
          </a:xfrm>
          <a:custGeom>
            <a:avLst/>
            <a:gdLst/>
            <a:ahLst/>
            <a:cxnLst/>
            <a:rect r="r" b="b" t="t" l="l"/>
            <a:pathLst>
              <a:path h="2799810" w="12530617">
                <a:moveTo>
                  <a:pt x="0" y="0"/>
                </a:moveTo>
                <a:lnTo>
                  <a:pt x="12530617" y="0"/>
                </a:lnTo>
                <a:lnTo>
                  <a:pt x="12530617" y="2799810"/>
                </a:lnTo>
                <a:lnTo>
                  <a:pt x="0" y="2799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71554"/>
            <a:ext cx="382893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</a:rPr>
              <a:t>Creating a video platform in the video-sharing industry.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2040" y="7156450"/>
            <a:ext cx="229320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</a:rPr>
              <a:t>Core Functionalities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94008" y="7156450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7601" y="7156450"/>
            <a:ext cx="2908065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</a:rPr>
              <a:t>Comprehensive Development 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56450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70035" y="981075"/>
            <a:ext cx="78926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03/19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30366" y="7156450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07529" y="7156450"/>
            <a:ext cx="165469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</a:rPr>
              <a:t>Learning and Impact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604852" y="2950235"/>
            <a:ext cx="3261144" cy="3261144"/>
            <a:chOff x="0" y="0"/>
            <a:chExt cx="8790178" cy="87901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3"/>
              <a:stretch>
                <a:fillRect l="0" t="-579" r="0" b="-579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925385" y="2950235"/>
            <a:ext cx="3261144" cy="3261144"/>
            <a:chOff x="0" y="0"/>
            <a:chExt cx="8790178" cy="87901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4"/>
              <a:stretch>
                <a:fillRect l="0" t="-12487" r="0" b="-12487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923077" y="7670791"/>
            <a:ext cx="624692" cy="623129"/>
          </a:xfrm>
          <a:custGeom>
            <a:avLst/>
            <a:gdLst/>
            <a:ahLst/>
            <a:cxnLst/>
            <a:rect r="r" b="b" t="t" l="l"/>
            <a:pathLst>
              <a:path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7870" t="0" r="0" b="-12246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43611" y="7670791"/>
            <a:ext cx="624692" cy="623129"/>
          </a:xfrm>
          <a:custGeom>
            <a:avLst/>
            <a:gdLst/>
            <a:ahLst/>
            <a:cxnLst/>
            <a:rect r="r" b="b" t="t" l="l"/>
            <a:pathLst>
              <a:path h="623129" w="624692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7870" t="0" r="0" b="-12246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42303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Our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04/19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47784" y="6559538"/>
            <a:ext cx="4175279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1996">
                <a:solidFill>
                  <a:srgbClr val="000000"/>
                </a:solidFill>
                <a:latin typeface="Garet Bold"/>
              </a:rPr>
              <a:t>Vo Hoai Bao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04852" y="7045333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 Light"/>
              </a:rPr>
              <a:t>Front 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98665" y="6559538"/>
            <a:ext cx="411458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1996">
                <a:solidFill>
                  <a:srgbClr val="000000"/>
                </a:solidFill>
                <a:latin typeface="Garet Bold"/>
              </a:rPr>
              <a:t>Nguyen Phuc Vinh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25385" y="7045333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 Light"/>
              </a:rPr>
              <a:t>Back 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8700" y="4292535"/>
            <a:ext cx="1383830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15074698" y="3103895"/>
            <a:ext cx="1629446" cy="2396244"/>
          </a:xfrm>
          <a:custGeom>
            <a:avLst/>
            <a:gdLst/>
            <a:ahLst/>
            <a:cxnLst/>
            <a:rect r="r" b="b" t="t" l="l"/>
            <a:pathLst>
              <a:path h="2396244" w="1629446">
                <a:moveTo>
                  <a:pt x="0" y="0"/>
                </a:moveTo>
                <a:lnTo>
                  <a:pt x="1629446" y="0"/>
                </a:lnTo>
                <a:lnTo>
                  <a:pt x="1629446" y="2396244"/>
                </a:lnTo>
                <a:lnTo>
                  <a:pt x="0" y="239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887"/>
            <a:ext cx="5683548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Plan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05/19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27374"/>
            <a:ext cx="672056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 Light"/>
              </a:rPr>
              <a:t>05/05 - 16/06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67082" y="5640615"/>
            <a:ext cx="2277734" cy="1177392"/>
            <a:chOff x="0" y="0"/>
            <a:chExt cx="3036979" cy="156985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30369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1st Quarter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2859"/>
              <a:ext cx="3036979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List all features and design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05388" y="5640615"/>
            <a:ext cx="2277734" cy="1177392"/>
            <a:chOff x="0" y="0"/>
            <a:chExt cx="3036979" cy="156985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30369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2nd Quarter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22859"/>
              <a:ext cx="3036979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Connect client and server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982075" y="5640615"/>
            <a:ext cx="2277734" cy="1177392"/>
            <a:chOff x="0" y="0"/>
            <a:chExt cx="3036979" cy="156985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30369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3rd Quarter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22859"/>
              <a:ext cx="3036979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Build functionalities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963582" y="5640615"/>
            <a:ext cx="4123962" cy="815442"/>
            <a:chOff x="0" y="0"/>
            <a:chExt cx="5498615" cy="108725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5498615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4th Quarter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22859"/>
              <a:ext cx="5498615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Testting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05388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982075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958763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721602" y="8888887"/>
            <a:ext cx="8520946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</a:rPr>
              <a:t>Workflow: https://github.com/vinhngph/uTube.git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95936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7737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9538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57564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91970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06/19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67119"/>
            <a:ext cx="882335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Use case, class diagram, and logic flow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475512"/>
            <a:ext cx="46110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Use Case Diagram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40501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Class Diagram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4020" y="7078855"/>
            <a:ext cx="501635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Interactions between users and a system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35821" y="7078855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Structure of a system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52302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 Bold"/>
              </a:rPr>
              <a:t>Logic Flow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47622" y="7078855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Logically System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7439040" cy="8229600"/>
          </a:xfrm>
          <a:custGeom>
            <a:avLst/>
            <a:gdLst/>
            <a:ahLst/>
            <a:cxnLst/>
            <a:rect r="r" b="b" t="t" l="l"/>
            <a:pathLst>
              <a:path h="8229600" w="7439040">
                <a:moveTo>
                  <a:pt x="0" y="0"/>
                </a:moveTo>
                <a:lnTo>
                  <a:pt x="7439040" y="0"/>
                </a:lnTo>
                <a:lnTo>
                  <a:pt x="743904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62154" y="1028700"/>
            <a:ext cx="2733077" cy="8229600"/>
          </a:xfrm>
          <a:custGeom>
            <a:avLst/>
            <a:gdLst/>
            <a:ahLst/>
            <a:cxnLst/>
            <a:rect r="r" b="b" t="t" l="l"/>
            <a:pathLst>
              <a:path h="8229600" w="2733077">
                <a:moveTo>
                  <a:pt x="0" y="0"/>
                </a:moveTo>
                <a:lnTo>
                  <a:pt x="2733078" y="0"/>
                </a:lnTo>
                <a:lnTo>
                  <a:pt x="27330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28693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07/19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7082" y="1009650"/>
            <a:ext cx="811530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</a:rPr>
              <a:t>Technique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067507" y="2679004"/>
            <a:ext cx="7664150" cy="815442"/>
            <a:chOff x="0" y="0"/>
            <a:chExt cx="10218867" cy="10872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Database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2859"/>
              <a:ext cx="10218867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MySQL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92657" y="2679004"/>
            <a:ext cx="7664150" cy="815442"/>
            <a:chOff x="0" y="0"/>
            <a:chExt cx="10218867" cy="10872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Server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22859"/>
              <a:ext cx="10218867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Servlets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92657" y="4170732"/>
            <a:ext cx="7664150" cy="1539342"/>
            <a:chOff x="0" y="0"/>
            <a:chExt cx="10218867" cy="205245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Client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2859"/>
              <a:ext cx="10218867" cy="1429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React</a:t>
              </a:r>
            </a:p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Vite</a:t>
              </a:r>
            </a:p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Ant Design Framework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08/19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92657" y="6567335"/>
            <a:ext cx="7664150" cy="1177338"/>
            <a:chOff x="0" y="0"/>
            <a:chExt cx="10218867" cy="156978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Deployment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22859"/>
              <a:ext cx="10218867" cy="946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Docker</a:t>
              </a:r>
            </a:p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AWS EC2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067507" y="4170732"/>
            <a:ext cx="7664150" cy="1901292"/>
            <a:chOff x="0" y="0"/>
            <a:chExt cx="10218867" cy="253505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Management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22859"/>
              <a:ext cx="10218867" cy="1912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Microsoft Excel</a:t>
              </a:r>
            </a:p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Trello</a:t>
              </a:r>
            </a:p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Docs</a:t>
              </a:r>
            </a:p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Github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7507" y="6386360"/>
            <a:ext cx="7664150" cy="1177392"/>
            <a:chOff x="0" y="0"/>
            <a:chExt cx="10218867" cy="156985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 Bold"/>
                </a:rPr>
                <a:t>Communication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22859"/>
              <a:ext cx="10218867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Discord</a:t>
              </a:r>
            </a:p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</a:rPr>
                <a:t>Facebook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71587" y="435397"/>
            <a:ext cx="11297656" cy="9416207"/>
          </a:xfrm>
          <a:custGeom>
            <a:avLst/>
            <a:gdLst/>
            <a:ahLst/>
            <a:cxnLst/>
            <a:rect r="r" b="b" t="t" l="l"/>
            <a:pathLst>
              <a:path h="9416207" w="11297656">
                <a:moveTo>
                  <a:pt x="0" y="0"/>
                </a:moveTo>
                <a:lnTo>
                  <a:pt x="11297656" y="0"/>
                </a:lnTo>
                <a:lnTo>
                  <a:pt x="11297656" y="9416206"/>
                </a:lnTo>
                <a:lnTo>
                  <a:pt x="0" y="941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</a:rPr>
              <a:t>Database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Bold"/>
              </a:rPr>
              <a:t>09/19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05228"/>
            <a:ext cx="8007440" cy="36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</a:rPr>
              <a:t>ERD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DAGIV0sv1iM</dc:identifier>
  <dcterms:modified xsi:type="dcterms:W3CDTF">2011-08-01T06:04:30Z</dcterms:modified>
  <cp:revision>1</cp:revision>
  <dc:title>WAD_Project_uTuBe</dc:title>
</cp:coreProperties>
</file>