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52" r:id="rId2"/>
  </p:sldMasterIdLst>
  <p:notesMasterIdLst>
    <p:notesMasterId r:id="rId17"/>
  </p:notesMasterIdLst>
  <p:sldIdLst>
    <p:sldId id="440" r:id="rId3"/>
    <p:sldId id="512" r:id="rId4"/>
    <p:sldId id="583" r:id="rId5"/>
    <p:sldId id="584" r:id="rId6"/>
    <p:sldId id="594" r:id="rId7"/>
    <p:sldId id="586" r:id="rId8"/>
    <p:sldId id="595" r:id="rId9"/>
    <p:sldId id="588" r:id="rId10"/>
    <p:sldId id="589" r:id="rId11"/>
    <p:sldId id="590" r:id="rId12"/>
    <p:sldId id="591" r:id="rId13"/>
    <p:sldId id="592" r:id="rId14"/>
    <p:sldId id="593" r:id="rId15"/>
    <p:sldId id="451" r:id="rId16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pos="3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330" autoAdjust="0"/>
  </p:normalViewPr>
  <p:slideViewPr>
    <p:cSldViewPr showGuides="1">
      <p:cViewPr varScale="1">
        <p:scale>
          <a:sx n="73" d="100"/>
          <a:sy n="73" d="100"/>
        </p:scale>
        <p:origin x="852" y="48"/>
      </p:cViewPr>
      <p:guideLst>
        <p:guide orient="horz"/>
        <p:guide pos="3976"/>
        <p:guide orient="horz" pos="2472"/>
        <p:guide orient="horz" pos="1389"/>
        <p:guide pos="3231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80250" y="0"/>
            <a:ext cx="914355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658125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24125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87750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24125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877498" y="1800000"/>
            <a:ext cx="6581250" cy="295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80250" y="540000"/>
            <a:ext cx="914355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0"/>
            <a:ext cx="6435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877500" y="1268760"/>
            <a:ext cx="195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80250" y="0"/>
            <a:ext cx="914355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380250" y="0"/>
            <a:ext cx="914355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380250" y="0"/>
            <a:ext cx="914355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511875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43875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371286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118750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7371286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877500" y="1800000"/>
            <a:ext cx="658125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658125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24125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87750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24125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877498" y="1800000"/>
            <a:ext cx="6581250" cy="295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80250" y="540000"/>
            <a:ext cx="914355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0"/>
            <a:ext cx="6435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877500" y="1268760"/>
            <a:ext cx="195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511875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43875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371286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118750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7371286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877500" y="1800000"/>
            <a:ext cx="658125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7500" y="1800000"/>
            <a:ext cx="741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80000" y="6527595"/>
            <a:ext cx="54606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380250" y="6527595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2021 Renesas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80250" y="6336000"/>
            <a:ext cx="91435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00" y="6451201"/>
            <a:ext cx="1404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68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7500" y="1800000"/>
            <a:ext cx="741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80000" y="6527595"/>
            <a:ext cx="54606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380250" y="6527595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80250" y="6336000"/>
            <a:ext cx="91435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00" y="6451201"/>
            <a:ext cx="1404000" cy="27589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2398500" y="6505377"/>
            <a:ext cx="892158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77500" y="1124744"/>
            <a:ext cx="8107948" cy="1440160"/>
          </a:xfrm>
        </p:spPr>
        <p:txBody>
          <a:bodyPr/>
          <a:lstStyle/>
          <a:p>
            <a:r>
              <a:rPr kumimoji="1" lang="en-US" altLang="ja-JP" cap="all" dirty="0"/>
              <a:t>BKU / </a:t>
            </a:r>
            <a:r>
              <a:rPr kumimoji="1" lang="en-US" altLang="ja-JP" cap="all" dirty="0" err="1"/>
              <a:t>Rvc</a:t>
            </a:r>
            <a:r>
              <a:rPr kumimoji="1" lang="en-US" altLang="ja-JP" cap="all" dirty="0"/>
              <a:t> / cadence collaboration</a:t>
            </a:r>
          </a:p>
          <a:p>
            <a:pPr lvl="1"/>
            <a:r>
              <a:rPr kumimoji="1" lang="en-US" altLang="ja-JP" cap="all" dirty="0" err="1"/>
              <a:t>LaB</a:t>
            </a:r>
            <a:r>
              <a:rPr kumimoji="1" lang="en-US" altLang="ja-JP" cap="all" dirty="0"/>
              <a:t> 1 - Simulation</a:t>
            </a:r>
          </a:p>
        </p:txBody>
      </p:sp>
    </p:spTree>
    <p:extLst>
      <p:ext uri="{BB962C8B-B14F-4D97-AF65-F5344CB8AC3E}">
        <p14:creationId xmlns:p14="http://schemas.microsoft.com/office/powerpoint/2010/main" val="151504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872"/>
            <a:ext cx="9906000" cy="39198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Open Waveform by GUI (4/4)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118" y="1800000"/>
            <a:ext cx="9349426" cy="295466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7:</a:t>
            </a:r>
            <a:r>
              <a:rPr lang="en-US" dirty="0"/>
              <a:t> Select Design -&gt; Select signals -&gt; Signal’s wave will be displayed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457" y="30596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Select design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3986" y="5213558"/>
            <a:ext cx="100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Select signals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0952" y="50851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Signal’s wave</a:t>
            </a:r>
          </a:p>
        </p:txBody>
      </p:sp>
    </p:spTree>
    <p:extLst>
      <p:ext uri="{BB962C8B-B14F-4D97-AF65-F5344CB8AC3E}">
        <p14:creationId xmlns:p14="http://schemas.microsoft.com/office/powerpoint/2010/main" val="173552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61" y="2348880"/>
            <a:ext cx="3676650" cy="2343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Some useful buttons in GUI (1/3)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6722" y="1597972"/>
            <a:ext cx="4167633" cy="29546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Zoom In (+) - Zoom Out (-) - Zoom Full (=) buttons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150017" y="3425075"/>
            <a:ext cx="504056" cy="239396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3088880"/>
            <a:ext cx="2592288" cy="3181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5040040" y="5945168"/>
            <a:ext cx="1944216" cy="232853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4535984" y="1597972"/>
            <a:ext cx="5457576" cy="14773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Auto add to Wave-view button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dirty="0"/>
              <a:t>When this button active (red light), click on to any signal will add it to Wave-view automatically.</a:t>
            </a:r>
            <a:br>
              <a:rPr lang="en-US" dirty="0"/>
            </a:br>
            <a:r>
              <a:rPr lang="en-US" dirty="0"/>
              <a:t>When this button in-active, you need to press </a:t>
            </a:r>
            <a:r>
              <a:rPr lang="en-US" b="1" dirty="0"/>
              <a:t>“Ctrl + W”</a:t>
            </a:r>
            <a:r>
              <a:rPr lang="en-US" dirty="0"/>
              <a:t> to add targeted signal to Wave-view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857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3" y="2696925"/>
            <a:ext cx="5090609" cy="2349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Some useful buttons in GUI (2/3)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40748"/>
            <a:ext cx="4167633" cy="26827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Open Source code Browser button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944888" y="2680062"/>
            <a:ext cx="216023" cy="232887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37" y="2435590"/>
            <a:ext cx="3999113" cy="3168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2746269" y="2250924"/>
            <a:ext cx="2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Select signal then Click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83271" y="3774714"/>
            <a:ext cx="504056" cy="490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3" y="2696925"/>
            <a:ext cx="5090609" cy="2349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Some useful buttons in GUI (3/3)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40748"/>
            <a:ext cx="4167633" cy="29546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Open Schematic Tracer button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160911" y="2680062"/>
            <a:ext cx="216023" cy="232887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46269" y="2250924"/>
            <a:ext cx="2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Select signal then Click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83271" y="3774714"/>
            <a:ext cx="504056" cy="490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42" y="2620255"/>
            <a:ext cx="4009457" cy="2781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941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00339"/>
          </a:xfrm>
        </p:spPr>
        <p:txBody>
          <a:bodyPr/>
          <a:lstStyle/>
          <a:p>
            <a:r>
              <a:rPr lang="en-US" dirty="0"/>
              <a:t>THANK YOU FOR YOUR LISTENING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3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2542234"/>
          </a:xfrm>
        </p:spPr>
        <p:txBody>
          <a:bodyPr/>
          <a:lstStyle/>
          <a:p>
            <a:r>
              <a:rPr lang="en-US" dirty="0"/>
              <a:t>This Lab will familiarize you with one of Cadence simulation tool - </a:t>
            </a:r>
            <a:r>
              <a:rPr lang="en-US" b="1" dirty="0" err="1">
                <a:solidFill>
                  <a:srgbClr val="FF0000"/>
                </a:solidFill>
              </a:rPr>
              <a:t>Xcelium</a:t>
            </a:r>
            <a:r>
              <a:rPr lang="en-US" dirty="0"/>
              <a:t>.</a:t>
            </a:r>
          </a:p>
          <a:p>
            <a:r>
              <a:rPr lang="en-US" dirty="0"/>
              <a:t>This Lab will cover the following: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use </a:t>
            </a:r>
            <a:r>
              <a:rPr lang="en-US" b="1" dirty="0" err="1"/>
              <a:t>Xcelium</a:t>
            </a:r>
            <a:r>
              <a:rPr lang="en-US" b="1" dirty="0"/>
              <a:t> for execute simulation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generate Waveform file by </a:t>
            </a:r>
            <a:r>
              <a:rPr lang="en-US" b="1" dirty="0" err="1"/>
              <a:t>Xcelium</a:t>
            </a:r>
            <a:endParaRPr lang="en-US" b="1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debug by using GUI (</a:t>
            </a:r>
            <a:r>
              <a:rPr lang="en-US" b="1" u="sng" dirty="0"/>
              <a:t>G</a:t>
            </a:r>
            <a:r>
              <a:rPr lang="en-US" b="1" dirty="0"/>
              <a:t>raphic </a:t>
            </a:r>
            <a:r>
              <a:rPr lang="en-US" b="1" u="sng" dirty="0"/>
              <a:t>U</a:t>
            </a:r>
            <a:r>
              <a:rPr lang="en-US" b="1" dirty="0"/>
              <a:t>ser </a:t>
            </a:r>
            <a:r>
              <a:rPr lang="en-US" b="1" u="sng" dirty="0"/>
              <a:t>I</a:t>
            </a:r>
            <a:r>
              <a:rPr lang="en-US" b="1" dirty="0"/>
              <a:t>nterface)</a:t>
            </a:r>
          </a:p>
          <a:p>
            <a:pPr lvl="1"/>
            <a:r>
              <a:rPr lang="en-US" dirty="0"/>
              <a:t>In this material, command-line instructions are shown with gray background, for example: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4516815"/>
            <a:ext cx="2448272" cy="5693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simulation_env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</a:t>
            </a:r>
            <a:r>
              <a:rPr lang="en-US" dirty="0" err="1"/>
              <a:t>simulation_env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5750" y="2060848"/>
            <a:ext cx="2410986" cy="2736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5750" y="1800000"/>
            <a:ext cx="6803474" cy="283154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Firstly, please create the tree folder as below: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</a:t>
            </a:r>
            <a:r>
              <a:rPr lang="en-US" i="1" dirty="0">
                <a:solidFill>
                  <a:srgbClr val="0000FF"/>
                </a:solidFill>
              </a:rPr>
              <a:t>${</a:t>
            </a:r>
            <a:r>
              <a:rPr lang="en-US" i="1" dirty="0" err="1">
                <a:solidFill>
                  <a:srgbClr val="0000FF"/>
                </a:solidFill>
              </a:rPr>
              <a:t>Student_ID</a:t>
            </a:r>
            <a:r>
              <a:rPr lang="en-US" i="1" dirty="0">
                <a:solidFill>
                  <a:srgbClr val="0000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</a:t>
            </a:r>
            <a:r>
              <a:rPr lang="en-US" b="1" i="1" dirty="0"/>
              <a:t>|-- </a:t>
            </a:r>
            <a:r>
              <a:rPr lang="en-US" b="1" i="1" dirty="0" err="1"/>
              <a:t>ouput</a:t>
            </a:r>
            <a:r>
              <a:rPr lang="en-US" b="1" i="1" dirty="0"/>
              <a:t>                               </a:t>
            </a:r>
            <a:r>
              <a:rPr lang="en-US" i="1" dirty="0">
                <a:sym typeface="Wingdings" panose="05000000000000000000" pitchFamily="2" charset="2"/>
              </a:rPr>
              <a:t> Output folder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|-- design                           </a:t>
            </a:r>
            <a:r>
              <a:rPr lang="en-US" i="1" dirty="0">
                <a:sym typeface="Wingdings" panose="05000000000000000000" pitchFamily="2" charset="2"/>
              </a:rPr>
              <a:t> Used to store your output design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`-- doc                               </a:t>
            </a:r>
            <a:r>
              <a:rPr lang="en-US" i="1" dirty="0">
                <a:sym typeface="Wingdings" panose="05000000000000000000" pitchFamily="2" charset="2"/>
              </a:rPr>
              <a:t> Used to store your output document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</a:t>
            </a:r>
            <a:r>
              <a:rPr lang="en-US" b="1" i="1" dirty="0"/>
              <a:t>|-- work                                 </a:t>
            </a:r>
            <a:r>
              <a:rPr lang="en-US" i="1" dirty="0">
                <a:sym typeface="Wingdings" panose="05000000000000000000" pitchFamily="2" charset="2"/>
              </a:rPr>
              <a:t> Working folder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|-- </a:t>
            </a:r>
            <a:r>
              <a:rPr lang="en-US" i="1" dirty="0" err="1"/>
              <a:t>simulation_env</a:t>
            </a:r>
            <a:r>
              <a:rPr lang="en-US" i="1" dirty="0"/>
              <a:t>              </a:t>
            </a:r>
            <a:r>
              <a:rPr lang="en-US" i="1" dirty="0">
                <a:sym typeface="Wingdings" panose="05000000000000000000" pitchFamily="2" charset="2"/>
              </a:rPr>
              <a:t> Simulation’s work-place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|-- </a:t>
            </a:r>
            <a:r>
              <a:rPr lang="en-US" i="1" dirty="0" err="1"/>
              <a:t>synthesis_env</a:t>
            </a:r>
            <a:r>
              <a:rPr lang="en-US" i="1" dirty="0"/>
              <a:t>               </a:t>
            </a:r>
            <a:r>
              <a:rPr lang="en-US" i="1" dirty="0">
                <a:sym typeface="Wingdings" panose="05000000000000000000" pitchFamily="2" charset="2"/>
              </a:rPr>
              <a:t> Synthesis’s work-place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`-- </a:t>
            </a:r>
            <a:r>
              <a:rPr lang="en-US" i="1" dirty="0" err="1"/>
              <a:t>lec_env</a:t>
            </a:r>
            <a:r>
              <a:rPr lang="en-US" i="1" dirty="0"/>
              <a:t>                         </a:t>
            </a:r>
            <a:r>
              <a:rPr lang="en-US" i="1" dirty="0">
                <a:sym typeface="Wingdings" panose="05000000000000000000" pitchFamily="2" charset="2"/>
              </a:rPr>
              <a:t> Equivalence checking’s work-place</a:t>
            </a:r>
            <a:endParaRPr lang="en-US" i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969224" y="2420888"/>
            <a:ext cx="2944808" cy="31547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</a:t>
            </a:r>
            <a:r>
              <a:rPr lang="en-US" dirty="0" err="1"/>
              <a:t>vlsi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 err="1">
                <a:solidFill>
                  <a:srgbClr val="0000FF"/>
                </a:solidFill>
              </a:rPr>
              <a:t>Student_ID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 err="1">
                <a:solidFill>
                  <a:srgbClr val="0000FF"/>
                </a:solidFill>
              </a:rPr>
              <a:t>Student_ID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output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output/design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output/doc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work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work/</a:t>
            </a:r>
            <a:r>
              <a:rPr lang="en-US" dirty="0" err="1"/>
              <a:t>simulation_env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work/</a:t>
            </a:r>
            <a:r>
              <a:rPr lang="en-US" dirty="0" err="1"/>
              <a:t>synthesis_env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work/</a:t>
            </a:r>
            <a:r>
              <a:rPr lang="en-US" dirty="0" err="1"/>
              <a:t>lec_env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939880" y="1800000"/>
            <a:ext cx="2621632" cy="49244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To do that, execute below commands:</a:t>
            </a:r>
          </a:p>
        </p:txBody>
      </p:sp>
    </p:spTree>
    <p:extLst>
      <p:ext uri="{BB962C8B-B14F-4D97-AF65-F5344CB8AC3E}">
        <p14:creationId xmlns:p14="http://schemas.microsoft.com/office/powerpoint/2010/main" val="147252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with </a:t>
            </a:r>
            <a:r>
              <a:rPr lang="en-US" dirty="0" err="1"/>
              <a:t>Xcelium</a:t>
            </a:r>
            <a:r>
              <a:rPr lang="en-US" dirty="0"/>
              <a:t> (1/2)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423808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Change directory to </a:t>
            </a:r>
            <a:r>
              <a:rPr lang="en-US" i="1" dirty="0" err="1"/>
              <a:t>simulation_env</a:t>
            </a:r>
            <a:r>
              <a:rPr lang="en-US" dirty="0"/>
              <a:t> folder. In this Lab 1, we will work at this place:</a:t>
            </a: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Copy Design file and </a:t>
            </a:r>
            <a:r>
              <a:rPr lang="en-US" dirty="0" err="1"/>
              <a:t>Testbench</a:t>
            </a:r>
            <a:r>
              <a:rPr lang="en-US" dirty="0"/>
              <a:t> file into this place.</a:t>
            </a:r>
          </a:p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Execute below commands to get permission for using </a:t>
            </a:r>
            <a:r>
              <a:rPr lang="en-US" dirty="0" err="1"/>
              <a:t>Xcelium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last command </a:t>
            </a:r>
            <a:r>
              <a:rPr lang="en-US" i="1" dirty="0"/>
              <a:t>“cd -”</a:t>
            </a:r>
            <a:r>
              <a:rPr lang="en-US" dirty="0"/>
              <a:t> use to turn back to </a:t>
            </a:r>
            <a:r>
              <a:rPr lang="en-US" i="1" dirty="0" err="1"/>
              <a:t>simulation_env</a:t>
            </a:r>
            <a:r>
              <a:rPr lang="en-US" i="1" dirty="0"/>
              <a:t> </a:t>
            </a:r>
            <a:r>
              <a:rPr lang="en-US" dirty="0"/>
              <a:t>directory</a:t>
            </a:r>
          </a:p>
          <a:p>
            <a:r>
              <a:rPr lang="en-US" b="1" u="sng" dirty="0">
                <a:solidFill>
                  <a:schemeClr val="tx2"/>
                </a:solidFill>
              </a:rPr>
              <a:t>Step 4:</a:t>
            </a:r>
            <a:r>
              <a:rPr lang="en-US" dirty="0"/>
              <a:t> Execute </a:t>
            </a:r>
            <a:r>
              <a:rPr lang="en-US" i="1" dirty="0"/>
              <a:t>“</a:t>
            </a:r>
            <a:r>
              <a:rPr lang="en-US" b="1" i="1" dirty="0" err="1">
                <a:solidFill>
                  <a:srgbClr val="FF0000"/>
                </a:solidFill>
              </a:rPr>
              <a:t>xrun</a:t>
            </a:r>
            <a:r>
              <a:rPr lang="en-US" i="1" dirty="0"/>
              <a:t> -access </a:t>
            </a:r>
            <a:r>
              <a:rPr lang="en-US" i="1" dirty="0" err="1"/>
              <a:t>rw</a:t>
            </a:r>
            <a:r>
              <a:rPr lang="en-US" i="1" dirty="0"/>
              <a:t> -</a:t>
            </a:r>
            <a:r>
              <a:rPr lang="en-US" i="1" dirty="0" err="1"/>
              <a:t>licqueue</a:t>
            </a:r>
            <a:r>
              <a:rPr lang="en-US" i="1" dirty="0"/>
              <a:t> -64BIT -l run.log ${</a:t>
            </a:r>
            <a:r>
              <a:rPr lang="en-US" i="1" dirty="0" err="1"/>
              <a:t>testbench_file</a:t>
            </a:r>
            <a:r>
              <a:rPr lang="en-US" i="1" dirty="0"/>
              <a:t>} ${</a:t>
            </a:r>
            <a:r>
              <a:rPr lang="en-US" i="1" dirty="0" err="1"/>
              <a:t>design_file</a:t>
            </a:r>
            <a:r>
              <a:rPr lang="en-US" i="1" dirty="0"/>
              <a:t>}”</a:t>
            </a:r>
            <a:br>
              <a:rPr lang="en-US" dirty="0"/>
            </a:br>
            <a:r>
              <a:rPr lang="en-US" dirty="0"/>
              <a:t>For example: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2214628"/>
            <a:ext cx="2736304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work/</a:t>
            </a:r>
            <a:r>
              <a:rPr lang="en-US" dirty="0" err="1"/>
              <a:t>simulation_env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64568" y="3573016"/>
            <a:ext cx="4032448" cy="1215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/home/</a:t>
            </a:r>
            <a:r>
              <a:rPr lang="en-US" dirty="0" err="1"/>
              <a:t>share_file</a:t>
            </a:r>
            <a:r>
              <a:rPr lang="en-US" dirty="0"/>
              <a:t>/cadence/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add_path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add_license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-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64568" y="6038083"/>
            <a:ext cx="7128792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>
                <a:solidFill>
                  <a:srgbClr val="FF0000"/>
                </a:solidFill>
              </a:rPr>
              <a:t>xrun</a:t>
            </a:r>
            <a:r>
              <a:rPr lang="en-US" dirty="0"/>
              <a:t> -access </a:t>
            </a:r>
            <a:r>
              <a:rPr lang="en-US" dirty="0" err="1"/>
              <a:t>rw</a:t>
            </a:r>
            <a:r>
              <a:rPr lang="en-US" dirty="0"/>
              <a:t> -</a:t>
            </a:r>
            <a:r>
              <a:rPr lang="en-US" dirty="0" err="1"/>
              <a:t>licqueue</a:t>
            </a:r>
            <a:r>
              <a:rPr lang="en-US" dirty="0"/>
              <a:t> -64BIT -l run.log </a:t>
            </a:r>
            <a:r>
              <a:rPr lang="en-US" dirty="0" err="1"/>
              <a:t>testbench.v</a:t>
            </a:r>
            <a:r>
              <a:rPr lang="en-US" dirty="0"/>
              <a:t> </a:t>
            </a:r>
            <a:r>
              <a:rPr lang="en-US" dirty="0" err="1"/>
              <a:t>bound_flasher.v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7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with </a:t>
            </a:r>
            <a:r>
              <a:rPr lang="en-US" dirty="0" err="1"/>
              <a:t>Xcelium</a:t>
            </a:r>
            <a:r>
              <a:rPr lang="en-US" dirty="0"/>
              <a:t> (2/2)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556792"/>
            <a:ext cx="9028500" cy="4071884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5:</a:t>
            </a:r>
            <a:r>
              <a:rPr lang="en-US" dirty="0"/>
              <a:t> After simulation finish, you can check the simulation result via Log file </a:t>
            </a:r>
            <a:r>
              <a:rPr lang="en-US" i="1" dirty="0"/>
              <a:t>“run.log”</a:t>
            </a: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6:</a:t>
            </a:r>
            <a:r>
              <a:rPr lang="en-US" dirty="0"/>
              <a:t> Each time you want to execute simulation, you need to perform </a:t>
            </a:r>
            <a:r>
              <a:rPr lang="en-US" b="1" dirty="0">
                <a:solidFill>
                  <a:schemeClr val="tx2"/>
                </a:solidFill>
              </a:rPr>
              <a:t>Step 3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-&gt;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Step 4</a:t>
            </a:r>
            <a:r>
              <a:rPr lang="en-US" dirty="0"/>
              <a:t> again.</a:t>
            </a:r>
            <a:br>
              <a:rPr lang="en-US" dirty="0"/>
            </a:br>
            <a:r>
              <a:rPr lang="en-US" dirty="0"/>
              <a:t>It may inconvenience. To avoid that, you can add all commands into 1 file (ex </a:t>
            </a:r>
            <a:r>
              <a:rPr lang="en-US" i="1" dirty="0"/>
              <a:t>“</a:t>
            </a:r>
            <a:r>
              <a:rPr lang="en-US" i="1" dirty="0" err="1"/>
              <a:t>go_sim</a:t>
            </a:r>
            <a:r>
              <a:rPr lang="en-US" i="1" dirty="0"/>
              <a:t>”</a:t>
            </a:r>
            <a:r>
              <a:rPr lang="en-US" dirty="0"/>
              <a:t> file):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After that, for simulation, you can execute only: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1971420"/>
            <a:ext cx="151216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vi run.log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5391750" y="5317388"/>
            <a:ext cx="2009522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go_sim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5FEE4-2629-4C34-BBB8-C6BD3C31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08" y="3140968"/>
            <a:ext cx="7916140" cy="2073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77500" y="5652144"/>
            <a:ext cx="8841432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WARNING: The simulation time might less than 5 minutes. If it over 5 minutes, it might hang-up.</a:t>
            </a:r>
            <a:br>
              <a:rPr lang="en-US" sz="1500" b="1" dirty="0">
                <a:solidFill>
                  <a:srgbClr val="FF0000"/>
                </a:solidFill>
              </a:rPr>
            </a:br>
            <a:r>
              <a:rPr lang="en-US" sz="1500" b="1" dirty="0">
                <a:solidFill>
                  <a:srgbClr val="FF0000"/>
                </a:solidFill>
              </a:rPr>
              <a:t>When it hang-up, please press “Ctrl + C” to stop the simulation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6203" y="3400080"/>
            <a:ext cx="1440160" cy="289768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59675" y="3401816"/>
            <a:ext cx="182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Don’t forget to add this line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6363" y="3545832"/>
            <a:ext cx="2160240" cy="0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1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461" y="2213470"/>
            <a:ext cx="5031929" cy="2871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Waveform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417" y="1800000"/>
            <a:ext cx="5443652" cy="4302716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Add following code lines into the </a:t>
            </a:r>
            <a:r>
              <a:rPr lang="en-US" dirty="0" err="1"/>
              <a:t>testbench</a:t>
            </a:r>
            <a:r>
              <a:rPr lang="en-US" dirty="0"/>
              <a:t> file: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Re-execute simulation.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After simulation finish, check that the Waveform file has been dumped – </a:t>
            </a:r>
            <a:r>
              <a:rPr lang="en-US" b="1" i="1" dirty="0"/>
              <a:t>“</a:t>
            </a:r>
            <a:r>
              <a:rPr lang="en-US" b="1" i="1" dirty="0" err="1"/>
              <a:t>waves.dsn</a:t>
            </a:r>
            <a:r>
              <a:rPr lang="en-US" b="1" i="1" dirty="0"/>
              <a:t>”</a:t>
            </a:r>
            <a:r>
              <a:rPr lang="en-US" dirty="0"/>
              <a:t> and </a:t>
            </a:r>
            <a:r>
              <a:rPr lang="en-US" b="1" i="1" dirty="0"/>
              <a:t>“</a:t>
            </a:r>
            <a:r>
              <a:rPr lang="en-US" b="1" i="1" dirty="0" err="1"/>
              <a:t>waves.trn</a:t>
            </a:r>
            <a:r>
              <a:rPr lang="en-US" b="1" i="1" dirty="0"/>
              <a:t>”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8485" y="2214628"/>
            <a:ext cx="3528392" cy="1215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initial begin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  $</a:t>
            </a:r>
            <a:r>
              <a:rPr lang="en-US" dirty="0" err="1"/>
              <a:t>recordfile</a:t>
            </a:r>
            <a:r>
              <a:rPr lang="en-US" dirty="0"/>
              <a:t> ("waves");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  $</a:t>
            </a:r>
            <a:r>
              <a:rPr lang="en-US" dirty="0" err="1"/>
              <a:t>recordvars</a:t>
            </a:r>
            <a:r>
              <a:rPr lang="en-US" dirty="0"/>
              <a:t> ("depth=0", </a:t>
            </a:r>
            <a:r>
              <a:rPr lang="en-US" dirty="0" err="1"/>
              <a:t>testbench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end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13040" y="2213470"/>
            <a:ext cx="844565" cy="206747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638165" y="4450650"/>
            <a:ext cx="835116" cy="278269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69224" y="32451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99"/>
                </a:solidFill>
              </a:rPr>
              <a:t>Must be same</a:t>
            </a:r>
          </a:p>
        </p:txBody>
      </p:sp>
      <p:cxnSp>
        <p:nvCxnSpPr>
          <p:cNvPr id="16" name="Curved Connector 15"/>
          <p:cNvCxnSpPr>
            <a:stCxn id="12" idx="3"/>
          </p:cNvCxnSpPr>
          <p:nvPr/>
        </p:nvCxnSpPr>
        <p:spPr>
          <a:xfrm>
            <a:off x="6157605" y="2316844"/>
            <a:ext cx="898118" cy="2133806"/>
          </a:xfrm>
          <a:prstGeom prst="curvedConnector2">
            <a:avLst/>
          </a:prstGeom>
          <a:ln>
            <a:solidFill>
              <a:srgbClr val="FF33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1417" y="4221088"/>
            <a:ext cx="4147508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WARNING: Before execute simulation with dumping Waveform, please ensure that your </a:t>
            </a:r>
            <a:r>
              <a:rPr lang="en-US" sz="1500" b="1" dirty="0" err="1">
                <a:solidFill>
                  <a:srgbClr val="FF0000"/>
                </a:solidFill>
              </a:rPr>
              <a:t>Testbench</a:t>
            </a:r>
            <a:r>
              <a:rPr lang="en-US" sz="1500" b="1" dirty="0">
                <a:solidFill>
                  <a:srgbClr val="FF0000"/>
                </a:solidFill>
              </a:rPr>
              <a:t> has the “$finish” code line to end the simulation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793600" y="3847984"/>
            <a:ext cx="844565" cy="20674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62303" y="3766691"/>
            <a:ext cx="182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End simulation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638165" y="3951357"/>
            <a:ext cx="1051139" cy="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4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Waveform by GUI (1/4)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0574" y="1800000"/>
            <a:ext cx="9028500" cy="3351687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Execute below commands to get permission for using </a:t>
            </a:r>
            <a:r>
              <a:rPr lang="en-US" dirty="0" err="1"/>
              <a:t>Xcelium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Execute</a:t>
            </a:r>
          </a:p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Like above, you can add all command into 1 file (ex </a:t>
            </a:r>
            <a:r>
              <a:rPr lang="en-US" i="1" dirty="0"/>
              <a:t>“</a:t>
            </a:r>
            <a:r>
              <a:rPr lang="en-US" i="1" dirty="0" err="1"/>
              <a:t>go_gui</a:t>
            </a:r>
            <a:r>
              <a:rPr lang="en-US" i="1" dirty="0"/>
              <a:t>”</a:t>
            </a:r>
            <a:r>
              <a:rPr lang="en-US" dirty="0"/>
              <a:t> file) and execute only: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7642" y="2204864"/>
            <a:ext cx="4032448" cy="1215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/home/</a:t>
            </a:r>
            <a:r>
              <a:rPr lang="en-US" dirty="0" err="1"/>
              <a:t>share_file</a:t>
            </a:r>
            <a:r>
              <a:rPr lang="en-US" dirty="0"/>
              <a:t>/cadence/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add_path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add_license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-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061818" y="3506263"/>
            <a:ext cx="1944216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>
                <a:solidFill>
                  <a:srgbClr val="FF0000"/>
                </a:solidFill>
              </a:rPr>
              <a:t>simvision</a:t>
            </a:r>
            <a:r>
              <a:rPr lang="en-US" dirty="0"/>
              <a:t> -64 &amp;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7294626" y="4353245"/>
            <a:ext cx="232080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go_gui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37E95C-7F35-47B0-9E1B-70A6851B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2" y="4353245"/>
            <a:ext cx="5889200" cy="1795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079444" y="4656266"/>
            <a:ext cx="1440160" cy="289768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3260" y="4604588"/>
            <a:ext cx="19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Don’t forget to add this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19604" y="4802018"/>
            <a:ext cx="1973656" cy="0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2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Waveform by GUI (2/4)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0574" y="1800000"/>
            <a:ext cx="9028500" cy="1412694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4:</a:t>
            </a:r>
            <a:r>
              <a:rPr lang="en-US" dirty="0"/>
              <a:t> The GUI will be opened like below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2232941"/>
            <a:ext cx="9906000" cy="3849562"/>
            <a:chOff x="0" y="2232941"/>
            <a:chExt cx="9906000" cy="384956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76872"/>
              <a:ext cx="9906000" cy="3805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3512840" y="3544682"/>
              <a:ext cx="6336704" cy="2404598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01072" y="3663860"/>
              <a:ext cx="1905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3399"/>
                  </a:solidFill>
                </a:rPr>
                <a:t>Waveform’s display area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72680" y="4179687"/>
              <a:ext cx="91458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Signal name area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404" y="2232941"/>
              <a:ext cx="9892596" cy="90802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02409" y="2239469"/>
              <a:ext cx="17467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Tool bar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0672" y="3544682"/>
              <a:ext cx="986593" cy="240459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207" y="4869160"/>
              <a:ext cx="1741441" cy="7200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751" y="4892717"/>
              <a:ext cx="1554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Signal name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18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Open Waveform by GUI (3/4)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266" y="1800000"/>
            <a:ext cx="4734434" cy="295466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5:</a:t>
            </a:r>
            <a:r>
              <a:rPr lang="en-US" dirty="0"/>
              <a:t> Click </a:t>
            </a:r>
            <a:r>
              <a:rPr lang="en-US" b="1" dirty="0"/>
              <a:t>“File”</a:t>
            </a:r>
            <a:r>
              <a:rPr lang="en-US" dirty="0"/>
              <a:t> </a:t>
            </a:r>
            <a:r>
              <a:rPr lang="en-US" b="1" dirty="0"/>
              <a:t>-&gt;</a:t>
            </a:r>
            <a:r>
              <a:rPr lang="en-US" dirty="0"/>
              <a:t> “</a:t>
            </a:r>
            <a:r>
              <a:rPr lang="en-US" b="1" dirty="0"/>
              <a:t>Open Database”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" y="2565817"/>
            <a:ext cx="4970882" cy="1857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51058" y="2693081"/>
            <a:ext cx="221422" cy="231863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198" y="3140968"/>
            <a:ext cx="1864466" cy="141117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34" y="2565817"/>
            <a:ext cx="3817046" cy="36556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ontent Placeholder 3"/>
          <p:cNvSpPr txBox="1">
            <a:spLocks/>
          </p:cNvSpPr>
          <p:nvPr/>
        </p:nvSpPr>
        <p:spPr>
          <a:xfrm>
            <a:off x="5457056" y="1800000"/>
            <a:ext cx="4248472" cy="59093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solidFill>
                  <a:schemeClr val="tx2"/>
                </a:solidFill>
              </a:rPr>
              <a:t>Step 6:</a:t>
            </a:r>
            <a:r>
              <a:rPr lang="en-US" dirty="0"/>
              <a:t> Choose Waveform file -&gt; </a:t>
            </a:r>
            <a:r>
              <a:rPr lang="en-US" b="1" dirty="0"/>
              <a:t>“Open &amp; Dismiss”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32724" y="5949280"/>
            <a:ext cx="896540" cy="21312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2.xml><?xml version="1.0" encoding="utf-8"?>
<a:theme xmlns:a="http://schemas.openxmlformats.org/drawingml/2006/main" name="Renesas 2015_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69238</TotalTime>
  <Words>956</Words>
  <Application>Microsoft Office PowerPoint</Application>
  <PresentationFormat>A4 Paper (210x297 mm)</PresentationFormat>
  <Paragraphs>111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Symbol</vt:lpstr>
      <vt:lpstr>Wingdings</vt:lpstr>
      <vt:lpstr>Renesas 2015</vt:lpstr>
      <vt:lpstr>Renesas 2015_confidential</vt:lpstr>
      <vt:lpstr>PowerPoint Presentation</vt:lpstr>
      <vt:lpstr>Overview</vt:lpstr>
      <vt:lpstr>Getting Started</vt:lpstr>
      <vt:lpstr>Simulate with Xcelium (1/2)</vt:lpstr>
      <vt:lpstr>Simulate with Xcelium (2/2)</vt:lpstr>
      <vt:lpstr>Generate Waveform file</vt:lpstr>
      <vt:lpstr>Open Waveform by GUI (1/4)</vt:lpstr>
      <vt:lpstr>Open Waveform by GUI (2/4)</vt:lpstr>
      <vt:lpstr>Open Waveform by GUI (3/4)</vt:lpstr>
      <vt:lpstr>Open Waveform by GUI (4/4)</vt:lpstr>
      <vt:lpstr>Some useful buttons in GUI (1/3)</vt:lpstr>
      <vt:lpstr>Some useful buttons in GUI (2/3)</vt:lpstr>
      <vt:lpstr>Some useful buttons in GUI (3/3)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Conformal_LEC_Overview</dc:title>
  <dc:creator>TuanTran</dc:creator>
  <cp:lastModifiedBy>Nghị Huỳnh</cp:lastModifiedBy>
  <cp:revision>961</cp:revision>
  <dcterms:created xsi:type="dcterms:W3CDTF">2015-08-18T12:30:57Z</dcterms:created>
  <dcterms:modified xsi:type="dcterms:W3CDTF">2023-02-17T04:08:30Z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2023-02-16T23:53:28Z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b26615ff-4ce2-4f62-9700-3e403e0595d7</vt:lpwstr>
  </property>
  <property fmtid="{D5CDD505-2E9C-101B-9397-08002B2CF9AE}" pid="7" name="MSIP_Label_defa4170-0d19-0005-0004-bc88714345d2_ActionId">
    <vt:lpwstr>2ed60f29-ac44-41fa-8526-e950a3c2ac41</vt:lpwstr>
  </property>
  <property fmtid="{D5CDD505-2E9C-101B-9397-08002B2CF9AE}" pid="8" name="MSIP_Label_defa4170-0d19-0005-0004-bc88714345d2_ContentBits">
    <vt:lpwstr>0</vt:lpwstr>
  </property>
</Properties>
</file>