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9" r:id="rId2"/>
    <p:sldId id="536" r:id="rId3"/>
    <p:sldId id="263" r:id="rId4"/>
    <p:sldId id="516" r:id="rId5"/>
    <p:sldId id="266" r:id="rId6"/>
    <p:sldId id="271" r:id="rId7"/>
    <p:sldId id="374" r:id="rId8"/>
    <p:sldId id="291" r:id="rId9"/>
    <p:sldId id="292" r:id="rId10"/>
    <p:sldId id="298" r:id="rId11"/>
    <p:sldId id="293" r:id="rId12"/>
    <p:sldId id="272" r:id="rId13"/>
    <p:sldId id="299" r:id="rId14"/>
    <p:sldId id="375" r:id="rId15"/>
    <p:sldId id="295" r:id="rId16"/>
    <p:sldId id="296" r:id="rId17"/>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6600FF"/>
    <a:srgbClr val="6600CC"/>
    <a:srgbClr val="003399"/>
    <a:srgbClr val="006600"/>
    <a:srgbClr val="663300"/>
    <a:srgbClr val="0099FF"/>
    <a:srgbClr val="33CCFF"/>
    <a:srgbClr val="66CC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660"/>
  </p:normalViewPr>
  <p:slideViewPr>
    <p:cSldViewPr>
      <p:cViewPr varScale="1">
        <p:scale>
          <a:sx n="50" d="100"/>
          <a:sy n="50" d="100"/>
        </p:scale>
        <p:origin x="1002" y="36"/>
      </p:cViewPr>
      <p:guideLst>
        <p:guide orient="horz" pos="2160"/>
        <p:guide pos="2880"/>
      </p:guideLst>
    </p:cSldViewPr>
  </p:slideViewPr>
  <p:outlineViewPr>
    <p:cViewPr>
      <p:scale>
        <a:sx n="100" d="100"/>
        <a:sy n="100"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5D82C371-78B3-4DBD-B75B-E0C164C295CA}" type="datetimeFigureOut">
              <a:rPr lang="en-US"/>
              <a:pPr>
                <a:defRPr/>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8BA0E57-7E63-4AEE-9FCC-9478865F870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B721E836-6A9E-4662-9741-B3F65196C782}" type="slidenum">
              <a:rPr lang="vi-VN" altLang="en-US"/>
              <a:pPr/>
              <a:t>‹#›</a:t>
            </a:fld>
            <a:endParaRPr lang="vi-VN" altLang="en-US"/>
          </a:p>
        </p:txBody>
      </p:sp>
    </p:spTree>
    <p:extLst>
      <p:ext uri="{BB962C8B-B14F-4D97-AF65-F5344CB8AC3E}">
        <p14:creationId xmlns:p14="http://schemas.microsoft.com/office/powerpoint/2010/main" val="2014023770"/>
      </p:ext>
    </p:extLst>
  </p:cSld>
  <p:clrMapOvr>
    <a:masterClrMapping/>
  </p:clrMapOvr>
  <p:transition>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71B9C214-E6E5-4172-9B12-C7ACF2BBC37F}" type="slidenum">
              <a:rPr lang="vi-VN" altLang="en-US"/>
              <a:pPr/>
              <a:t>‹#›</a:t>
            </a:fld>
            <a:endParaRPr lang="vi-VN" altLang="en-US"/>
          </a:p>
        </p:txBody>
      </p:sp>
    </p:spTree>
    <p:extLst>
      <p:ext uri="{BB962C8B-B14F-4D97-AF65-F5344CB8AC3E}">
        <p14:creationId xmlns:p14="http://schemas.microsoft.com/office/powerpoint/2010/main" val="3436519611"/>
      </p:ext>
    </p:extLst>
  </p:cSld>
  <p:clrMapOvr>
    <a:masterClrMapping/>
  </p:clrMapOvr>
  <p:transition>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277B3CD1-C3CF-48DC-BB68-3EF0A1225985}" type="slidenum">
              <a:rPr lang="vi-VN" altLang="en-US"/>
              <a:pPr/>
              <a:t>‹#›</a:t>
            </a:fld>
            <a:endParaRPr lang="vi-VN" altLang="en-US"/>
          </a:p>
        </p:txBody>
      </p:sp>
    </p:spTree>
    <p:extLst>
      <p:ext uri="{BB962C8B-B14F-4D97-AF65-F5344CB8AC3E}">
        <p14:creationId xmlns:p14="http://schemas.microsoft.com/office/powerpoint/2010/main" val="2867556653"/>
      </p:ext>
    </p:extLst>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30810AE7-A5CD-4B6D-AB6B-9C05C2E47E07}" type="slidenum">
              <a:rPr lang="vi-VN" altLang="en-US"/>
              <a:pPr/>
              <a:t>‹#›</a:t>
            </a:fld>
            <a:endParaRPr lang="vi-VN" altLang="en-US"/>
          </a:p>
        </p:txBody>
      </p:sp>
    </p:spTree>
    <p:extLst>
      <p:ext uri="{BB962C8B-B14F-4D97-AF65-F5344CB8AC3E}">
        <p14:creationId xmlns:p14="http://schemas.microsoft.com/office/powerpoint/2010/main" val="1759749793"/>
      </p:ext>
    </p:extLst>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vi-VN"/>
          </a:p>
        </p:txBody>
      </p:sp>
      <p:sp>
        <p:nvSpPr>
          <p:cNvPr id="5" name="Rectangle 5"/>
          <p:cNvSpPr>
            <a:spLocks noGrp="1" noChangeArrowheads="1"/>
          </p:cNvSpPr>
          <p:nvPr>
            <p:ph type="ftr" sz="quarter" idx="11"/>
          </p:nvPr>
        </p:nvSpPr>
        <p:spPr>
          <a:ln/>
        </p:spPr>
        <p:txBody>
          <a:bodyPr/>
          <a:lstStyle>
            <a:lvl1pPr>
              <a:defRPr/>
            </a:lvl1pPr>
          </a:lstStyle>
          <a:p>
            <a:pPr>
              <a:defRPr/>
            </a:pPr>
            <a:endParaRPr lang="vi-VN"/>
          </a:p>
        </p:txBody>
      </p:sp>
      <p:sp>
        <p:nvSpPr>
          <p:cNvPr id="6" name="Rectangle 6"/>
          <p:cNvSpPr>
            <a:spLocks noGrp="1" noChangeArrowheads="1"/>
          </p:cNvSpPr>
          <p:nvPr>
            <p:ph type="sldNum" sz="quarter" idx="12"/>
          </p:nvPr>
        </p:nvSpPr>
        <p:spPr>
          <a:ln/>
        </p:spPr>
        <p:txBody>
          <a:bodyPr/>
          <a:lstStyle>
            <a:lvl1pPr>
              <a:defRPr/>
            </a:lvl1pPr>
          </a:lstStyle>
          <a:p>
            <a:fld id="{3F24ED88-FED4-4423-8374-6CF9F16FF29C}" type="slidenum">
              <a:rPr lang="vi-VN" altLang="en-US"/>
              <a:pPr/>
              <a:t>‹#›</a:t>
            </a:fld>
            <a:endParaRPr lang="vi-VN" altLang="en-US"/>
          </a:p>
        </p:txBody>
      </p:sp>
    </p:spTree>
    <p:extLst>
      <p:ext uri="{BB962C8B-B14F-4D97-AF65-F5344CB8AC3E}">
        <p14:creationId xmlns:p14="http://schemas.microsoft.com/office/powerpoint/2010/main" val="240451467"/>
      </p:ext>
    </p:extLst>
  </p:cSld>
  <p:clrMapOvr>
    <a:masterClrMapping/>
  </p:clrMapOvr>
  <p:transition>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vi-VN"/>
          </a:p>
        </p:txBody>
      </p:sp>
      <p:sp>
        <p:nvSpPr>
          <p:cNvPr id="6" name="Rectangle 5"/>
          <p:cNvSpPr>
            <a:spLocks noGrp="1" noChangeArrowheads="1"/>
          </p:cNvSpPr>
          <p:nvPr>
            <p:ph type="ftr" sz="quarter" idx="11"/>
          </p:nvPr>
        </p:nvSpPr>
        <p:spPr>
          <a:ln/>
        </p:spPr>
        <p:txBody>
          <a:bodyPr/>
          <a:lstStyle>
            <a:lvl1pPr>
              <a:defRPr/>
            </a:lvl1pPr>
          </a:lstStyle>
          <a:p>
            <a:pPr>
              <a:defRPr/>
            </a:pPr>
            <a:endParaRPr lang="vi-VN"/>
          </a:p>
        </p:txBody>
      </p:sp>
      <p:sp>
        <p:nvSpPr>
          <p:cNvPr id="7" name="Rectangle 6"/>
          <p:cNvSpPr>
            <a:spLocks noGrp="1" noChangeArrowheads="1"/>
          </p:cNvSpPr>
          <p:nvPr>
            <p:ph type="sldNum" sz="quarter" idx="12"/>
          </p:nvPr>
        </p:nvSpPr>
        <p:spPr>
          <a:ln/>
        </p:spPr>
        <p:txBody>
          <a:bodyPr/>
          <a:lstStyle>
            <a:lvl1pPr>
              <a:defRPr/>
            </a:lvl1pPr>
          </a:lstStyle>
          <a:p>
            <a:fld id="{29F264E0-2A27-4C86-89E5-A700F2A35066}" type="slidenum">
              <a:rPr lang="vi-VN" altLang="en-US"/>
              <a:pPr/>
              <a:t>‹#›</a:t>
            </a:fld>
            <a:endParaRPr lang="vi-VN" altLang="en-US"/>
          </a:p>
        </p:txBody>
      </p:sp>
    </p:spTree>
    <p:extLst>
      <p:ext uri="{BB962C8B-B14F-4D97-AF65-F5344CB8AC3E}">
        <p14:creationId xmlns:p14="http://schemas.microsoft.com/office/powerpoint/2010/main" val="200375719"/>
      </p:ext>
    </p:extLst>
  </p:cSld>
  <p:clrMapOvr>
    <a:masterClrMapping/>
  </p:clrMapOvr>
  <p:transition>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vi-VN"/>
          </a:p>
        </p:txBody>
      </p:sp>
      <p:sp>
        <p:nvSpPr>
          <p:cNvPr id="8" name="Rectangle 5"/>
          <p:cNvSpPr>
            <a:spLocks noGrp="1" noChangeArrowheads="1"/>
          </p:cNvSpPr>
          <p:nvPr>
            <p:ph type="ftr" sz="quarter" idx="11"/>
          </p:nvPr>
        </p:nvSpPr>
        <p:spPr>
          <a:ln/>
        </p:spPr>
        <p:txBody>
          <a:bodyPr/>
          <a:lstStyle>
            <a:lvl1pPr>
              <a:defRPr/>
            </a:lvl1pPr>
          </a:lstStyle>
          <a:p>
            <a:pPr>
              <a:defRPr/>
            </a:pPr>
            <a:endParaRPr lang="vi-VN"/>
          </a:p>
        </p:txBody>
      </p:sp>
      <p:sp>
        <p:nvSpPr>
          <p:cNvPr id="9" name="Rectangle 6"/>
          <p:cNvSpPr>
            <a:spLocks noGrp="1" noChangeArrowheads="1"/>
          </p:cNvSpPr>
          <p:nvPr>
            <p:ph type="sldNum" sz="quarter" idx="12"/>
          </p:nvPr>
        </p:nvSpPr>
        <p:spPr>
          <a:ln/>
        </p:spPr>
        <p:txBody>
          <a:bodyPr/>
          <a:lstStyle>
            <a:lvl1pPr>
              <a:defRPr/>
            </a:lvl1pPr>
          </a:lstStyle>
          <a:p>
            <a:fld id="{8E83ECF4-7949-4F41-BB2D-C28305B21D9B}" type="slidenum">
              <a:rPr lang="vi-VN" altLang="en-US"/>
              <a:pPr/>
              <a:t>‹#›</a:t>
            </a:fld>
            <a:endParaRPr lang="vi-VN" altLang="en-US"/>
          </a:p>
        </p:txBody>
      </p:sp>
    </p:spTree>
    <p:extLst>
      <p:ext uri="{BB962C8B-B14F-4D97-AF65-F5344CB8AC3E}">
        <p14:creationId xmlns:p14="http://schemas.microsoft.com/office/powerpoint/2010/main" val="2086726658"/>
      </p:ext>
    </p:extLst>
  </p:cSld>
  <p:clrMapOvr>
    <a:masterClrMapping/>
  </p:clrMapOvr>
  <p:transition>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vi-VN"/>
          </a:p>
        </p:txBody>
      </p:sp>
      <p:sp>
        <p:nvSpPr>
          <p:cNvPr id="4" name="Rectangle 5"/>
          <p:cNvSpPr>
            <a:spLocks noGrp="1" noChangeArrowheads="1"/>
          </p:cNvSpPr>
          <p:nvPr>
            <p:ph type="ftr" sz="quarter" idx="11"/>
          </p:nvPr>
        </p:nvSpPr>
        <p:spPr>
          <a:ln/>
        </p:spPr>
        <p:txBody>
          <a:bodyPr/>
          <a:lstStyle>
            <a:lvl1pPr>
              <a:defRPr/>
            </a:lvl1pPr>
          </a:lstStyle>
          <a:p>
            <a:pPr>
              <a:defRPr/>
            </a:pPr>
            <a:endParaRPr lang="vi-VN"/>
          </a:p>
        </p:txBody>
      </p:sp>
      <p:sp>
        <p:nvSpPr>
          <p:cNvPr id="5" name="Rectangle 6"/>
          <p:cNvSpPr>
            <a:spLocks noGrp="1" noChangeArrowheads="1"/>
          </p:cNvSpPr>
          <p:nvPr>
            <p:ph type="sldNum" sz="quarter" idx="12"/>
          </p:nvPr>
        </p:nvSpPr>
        <p:spPr>
          <a:ln/>
        </p:spPr>
        <p:txBody>
          <a:bodyPr/>
          <a:lstStyle>
            <a:lvl1pPr>
              <a:defRPr/>
            </a:lvl1pPr>
          </a:lstStyle>
          <a:p>
            <a:fld id="{0EA6F30E-6237-4EB4-8CD5-CA7C36478620}" type="slidenum">
              <a:rPr lang="vi-VN" altLang="en-US"/>
              <a:pPr/>
              <a:t>‹#›</a:t>
            </a:fld>
            <a:endParaRPr lang="vi-VN" altLang="en-US"/>
          </a:p>
        </p:txBody>
      </p:sp>
    </p:spTree>
    <p:extLst>
      <p:ext uri="{BB962C8B-B14F-4D97-AF65-F5344CB8AC3E}">
        <p14:creationId xmlns:p14="http://schemas.microsoft.com/office/powerpoint/2010/main" val="1580736583"/>
      </p:ext>
    </p:extLst>
  </p:cSld>
  <p:clrMapOvr>
    <a:masterClrMapping/>
  </p:clrMapOvr>
  <p:transition>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vi-VN"/>
          </a:p>
        </p:txBody>
      </p:sp>
      <p:sp>
        <p:nvSpPr>
          <p:cNvPr id="3" name="Rectangle 5"/>
          <p:cNvSpPr>
            <a:spLocks noGrp="1" noChangeArrowheads="1"/>
          </p:cNvSpPr>
          <p:nvPr>
            <p:ph type="ftr" sz="quarter" idx="11"/>
          </p:nvPr>
        </p:nvSpPr>
        <p:spPr>
          <a:ln/>
        </p:spPr>
        <p:txBody>
          <a:bodyPr/>
          <a:lstStyle>
            <a:lvl1pPr>
              <a:defRPr/>
            </a:lvl1pPr>
          </a:lstStyle>
          <a:p>
            <a:pPr>
              <a:defRPr/>
            </a:pPr>
            <a:endParaRPr lang="vi-VN"/>
          </a:p>
        </p:txBody>
      </p:sp>
      <p:sp>
        <p:nvSpPr>
          <p:cNvPr id="4" name="Rectangle 6"/>
          <p:cNvSpPr>
            <a:spLocks noGrp="1" noChangeArrowheads="1"/>
          </p:cNvSpPr>
          <p:nvPr>
            <p:ph type="sldNum" sz="quarter" idx="12"/>
          </p:nvPr>
        </p:nvSpPr>
        <p:spPr>
          <a:ln/>
        </p:spPr>
        <p:txBody>
          <a:bodyPr/>
          <a:lstStyle>
            <a:lvl1pPr>
              <a:defRPr/>
            </a:lvl1pPr>
          </a:lstStyle>
          <a:p>
            <a:fld id="{9D9BA5E2-3487-41E4-BBE5-48D02392B841}" type="slidenum">
              <a:rPr lang="vi-VN" altLang="en-US"/>
              <a:pPr/>
              <a:t>‹#›</a:t>
            </a:fld>
            <a:endParaRPr lang="vi-VN" altLang="en-US"/>
          </a:p>
        </p:txBody>
      </p:sp>
    </p:spTree>
    <p:extLst>
      <p:ext uri="{BB962C8B-B14F-4D97-AF65-F5344CB8AC3E}">
        <p14:creationId xmlns:p14="http://schemas.microsoft.com/office/powerpoint/2010/main" val="881862289"/>
      </p:ext>
    </p:extLst>
  </p:cSld>
  <p:clrMapOvr>
    <a:masterClrMapping/>
  </p:clrMapOvr>
  <p:transition>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vi-VN"/>
          </a:p>
        </p:txBody>
      </p:sp>
      <p:sp>
        <p:nvSpPr>
          <p:cNvPr id="6" name="Rectangle 5"/>
          <p:cNvSpPr>
            <a:spLocks noGrp="1" noChangeArrowheads="1"/>
          </p:cNvSpPr>
          <p:nvPr>
            <p:ph type="ftr" sz="quarter" idx="11"/>
          </p:nvPr>
        </p:nvSpPr>
        <p:spPr>
          <a:ln/>
        </p:spPr>
        <p:txBody>
          <a:bodyPr/>
          <a:lstStyle>
            <a:lvl1pPr>
              <a:defRPr/>
            </a:lvl1pPr>
          </a:lstStyle>
          <a:p>
            <a:pPr>
              <a:defRPr/>
            </a:pPr>
            <a:endParaRPr lang="vi-VN"/>
          </a:p>
        </p:txBody>
      </p:sp>
      <p:sp>
        <p:nvSpPr>
          <p:cNvPr id="7" name="Rectangle 6"/>
          <p:cNvSpPr>
            <a:spLocks noGrp="1" noChangeArrowheads="1"/>
          </p:cNvSpPr>
          <p:nvPr>
            <p:ph type="sldNum" sz="quarter" idx="12"/>
          </p:nvPr>
        </p:nvSpPr>
        <p:spPr>
          <a:ln/>
        </p:spPr>
        <p:txBody>
          <a:bodyPr/>
          <a:lstStyle>
            <a:lvl1pPr>
              <a:defRPr/>
            </a:lvl1pPr>
          </a:lstStyle>
          <a:p>
            <a:fld id="{956A275F-8D96-4276-BCCF-232C7AE08AA5}" type="slidenum">
              <a:rPr lang="vi-VN" altLang="en-US"/>
              <a:pPr/>
              <a:t>‹#›</a:t>
            </a:fld>
            <a:endParaRPr lang="vi-VN" altLang="en-US"/>
          </a:p>
        </p:txBody>
      </p:sp>
    </p:spTree>
    <p:extLst>
      <p:ext uri="{BB962C8B-B14F-4D97-AF65-F5344CB8AC3E}">
        <p14:creationId xmlns:p14="http://schemas.microsoft.com/office/powerpoint/2010/main" val="306497799"/>
      </p:ext>
    </p:extLst>
  </p:cSld>
  <p:clrMapOvr>
    <a:masterClrMapping/>
  </p:clrMapOvr>
  <p:transition>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vi-VN"/>
          </a:p>
        </p:txBody>
      </p:sp>
      <p:sp>
        <p:nvSpPr>
          <p:cNvPr id="6" name="Rectangle 5"/>
          <p:cNvSpPr>
            <a:spLocks noGrp="1" noChangeArrowheads="1"/>
          </p:cNvSpPr>
          <p:nvPr>
            <p:ph type="ftr" sz="quarter" idx="11"/>
          </p:nvPr>
        </p:nvSpPr>
        <p:spPr>
          <a:ln/>
        </p:spPr>
        <p:txBody>
          <a:bodyPr/>
          <a:lstStyle>
            <a:lvl1pPr>
              <a:defRPr/>
            </a:lvl1pPr>
          </a:lstStyle>
          <a:p>
            <a:pPr>
              <a:defRPr/>
            </a:pPr>
            <a:endParaRPr lang="vi-VN"/>
          </a:p>
        </p:txBody>
      </p:sp>
      <p:sp>
        <p:nvSpPr>
          <p:cNvPr id="7" name="Rectangle 6"/>
          <p:cNvSpPr>
            <a:spLocks noGrp="1" noChangeArrowheads="1"/>
          </p:cNvSpPr>
          <p:nvPr>
            <p:ph type="sldNum" sz="quarter" idx="12"/>
          </p:nvPr>
        </p:nvSpPr>
        <p:spPr>
          <a:ln/>
        </p:spPr>
        <p:txBody>
          <a:bodyPr/>
          <a:lstStyle>
            <a:lvl1pPr>
              <a:defRPr/>
            </a:lvl1pPr>
          </a:lstStyle>
          <a:p>
            <a:fld id="{8573E3AA-F2BB-4068-AFAC-8F7C496CDF08}" type="slidenum">
              <a:rPr lang="vi-VN" altLang="en-US"/>
              <a:pPr/>
              <a:t>‹#›</a:t>
            </a:fld>
            <a:endParaRPr lang="vi-VN" altLang="en-US"/>
          </a:p>
        </p:txBody>
      </p:sp>
    </p:spTree>
    <p:extLst>
      <p:ext uri="{BB962C8B-B14F-4D97-AF65-F5344CB8AC3E}">
        <p14:creationId xmlns:p14="http://schemas.microsoft.com/office/powerpoint/2010/main" val="1517911887"/>
      </p:ext>
    </p:extLst>
  </p:cSld>
  <p:clrMapOvr>
    <a:masterClrMapping/>
  </p:clrMapOvr>
  <p:transition>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vi-VN" altLang="en-US"/>
              <a:t>Nhấn soạn thảo kiểu tiêu đề trang cái</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vi-VN" altLang="en-US"/>
              <a:t>Nhấn soạn thảo các kiểu văn bản trang cái</a:t>
            </a:r>
          </a:p>
          <a:p>
            <a:pPr lvl="1"/>
            <a:r>
              <a:rPr lang="vi-VN" altLang="en-US"/>
              <a:t>Mức hai</a:t>
            </a:r>
          </a:p>
          <a:p>
            <a:pPr lvl="2"/>
            <a:r>
              <a:rPr lang="vi-VN" altLang="en-US"/>
              <a:t>Mức ba</a:t>
            </a:r>
          </a:p>
          <a:p>
            <a:pPr lvl="3"/>
            <a:r>
              <a:rPr lang="vi-VN" altLang="en-US"/>
              <a:t>Mức bốn</a:t>
            </a:r>
          </a:p>
          <a:p>
            <a:pPr lvl="4"/>
            <a:r>
              <a:rPr lang="vi-VN" altLang="en-US"/>
              <a:t>Mức năm</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vi-V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vi-V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934949A7-C609-45FB-9215-CAD2778588DE}" type="slidenum">
              <a:rPr lang="vi-VN" altLang="en-US"/>
              <a:pPr/>
              <a:t>‹#›</a:t>
            </a:fld>
            <a:endParaRPr lang="vi-V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800" fill="hold">
                                          <p:stCondLst>
                                            <p:cond delay="0"/>
                                          </p:stCondLst>
                                        </p:cTn>
                                        <p:tgtEl>
                                          <p:spTgt spid="1026"/>
                                        </p:tgtEl>
                                        <p:attrNameLst>
                                          <p:attrName>ppt_x</p:attrName>
                                        </p:attrNameLst>
                                      </p:cBhvr>
                                      <p:tavLst>
                                        <p:tav tm="0">
                                          <p:val>
                                            <p:strVal val="0-#ppt_w/2"/>
                                          </p:val>
                                        </p:tav>
                                        <p:tav tm="100000">
                                          <p:val>
                                            <p:strVal val="#ppt_x"/>
                                          </p:val>
                                        </p:tav>
                                      </p:tavLst>
                                    </p:anim>
                                    <p:anim calcmode="lin" valueType="num">
                                      <p:cBhvr additive="base">
                                        <p:cTn id="8" dur="800" fill="hold">
                                          <p:stCondLst>
                                            <p:cond delay="0"/>
                                          </p:stCondLst>
                                        </p:cTn>
                                        <p:tgtEl>
                                          <p:spTgt spid="10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027">
                                            <p:txEl>
                                              <p:pRg st="0" end="0"/>
                                            </p:txEl>
                                          </p:spTgt>
                                        </p:tgtEl>
                                        <p:attrNameLst>
                                          <p:attrName>style.visibility</p:attrName>
                                        </p:attrNameLst>
                                      </p:cBhvr>
                                      <p:to>
                                        <p:strVal val="visible"/>
                                      </p:to>
                                    </p:set>
                                    <p:animEffect transition="in" filter="fade">
                                      <p:cBhvr>
                                        <p:cTn id="13" dur="1000"/>
                                        <p:tgtEl>
                                          <p:spTgt spid="1027">
                                            <p:txEl>
                                              <p:pRg st="0" end="0"/>
                                            </p:txEl>
                                          </p:spTgt>
                                        </p:tgtEl>
                                      </p:cBhvr>
                                    </p:animEffect>
                                    <p:anim calcmode="lin" valueType="num">
                                      <p:cBhvr>
                                        <p:cTn id="14" dur="1000" fill="hold"/>
                                        <p:tgtEl>
                                          <p:spTgt spid="1027">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1027">
                                            <p:txEl>
                                              <p:pRg st="0" end="0"/>
                                            </p:txEl>
                                          </p:spTgt>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lt">
                                    <p:tmPct val="10000"/>
                                  </p:iterate>
                                  <p:childTnLst>
                                    <p:set>
                                      <p:cBhvr>
                                        <p:cTn id="17" dur="1" fill="hold">
                                          <p:stCondLst>
                                            <p:cond delay="0"/>
                                          </p:stCondLst>
                                        </p:cTn>
                                        <p:tgtEl>
                                          <p:spTgt spid="1027">
                                            <p:txEl>
                                              <p:pRg st="1" end="1"/>
                                            </p:txEl>
                                          </p:spTgt>
                                        </p:tgtEl>
                                        <p:attrNameLst>
                                          <p:attrName>style.visibility</p:attrName>
                                        </p:attrNameLst>
                                      </p:cBhvr>
                                      <p:to>
                                        <p:strVal val="visible"/>
                                      </p:to>
                                    </p:set>
                                    <p:animEffect transition="in" filter="fade">
                                      <p:cBhvr>
                                        <p:cTn id="18" dur="1000"/>
                                        <p:tgtEl>
                                          <p:spTgt spid="1027">
                                            <p:txEl>
                                              <p:pRg st="1" end="1"/>
                                            </p:txEl>
                                          </p:spTgt>
                                        </p:tgtEl>
                                      </p:cBhvr>
                                    </p:animEffect>
                                    <p:anim calcmode="lin" valueType="num">
                                      <p:cBhvr>
                                        <p:cTn id="19" dur="1000" fill="hold"/>
                                        <p:tgtEl>
                                          <p:spTgt spid="1027">
                                            <p:txEl>
                                              <p:pRg st="1" end="1"/>
                                            </p:txEl>
                                          </p:spTgt>
                                        </p:tgtEl>
                                        <p:attrNameLst>
                                          <p:attrName>ppt_x</p:attrName>
                                        </p:attrNameLst>
                                      </p:cBhvr>
                                      <p:tavLst>
                                        <p:tav tm="0">
                                          <p:val>
                                            <p:strVal val="#ppt_x-.1"/>
                                          </p:val>
                                        </p:tav>
                                        <p:tav tm="100000">
                                          <p:val>
                                            <p:strVal val="#ppt_x"/>
                                          </p:val>
                                        </p:tav>
                                      </p:tavLst>
                                    </p:anim>
                                    <p:anim calcmode="lin" valueType="num">
                                      <p:cBhvr>
                                        <p:cTn id="20" dur="1000" fill="hold"/>
                                        <p:tgtEl>
                                          <p:spTgt spid="1027">
                                            <p:txEl>
                                              <p:pRg st="1" end="1"/>
                                            </p:txEl>
                                          </p:spTgt>
                                        </p:tgtEl>
                                        <p:attrNameLst>
                                          <p:attrName>ppt_y</p:attrName>
                                        </p:attrNameLst>
                                      </p:cBhvr>
                                      <p:tavLst>
                                        <p:tav tm="0">
                                          <p:val>
                                            <p:strVal val="#ppt_y"/>
                                          </p:val>
                                        </p:tav>
                                        <p:tav tm="100000">
                                          <p:val>
                                            <p:strVal val="#ppt_y"/>
                                          </p:val>
                                        </p:tav>
                                      </p:tavLst>
                                    </p:anim>
                                  </p:childTnLst>
                                </p:cTn>
                              </p:par>
                              <p:par>
                                <p:cTn id="21" presetID="40" presetClass="entr" presetSubtype="0" fill="hold" grpId="0" nodeType="withEffect">
                                  <p:stCondLst>
                                    <p:cond delay="0"/>
                                  </p:stCondLst>
                                  <p:iterate type="lt">
                                    <p:tmPct val="10000"/>
                                  </p:iterate>
                                  <p:childTnLst>
                                    <p:set>
                                      <p:cBhvr>
                                        <p:cTn id="22" dur="1" fill="hold">
                                          <p:stCondLst>
                                            <p:cond delay="0"/>
                                          </p:stCondLst>
                                        </p:cTn>
                                        <p:tgtEl>
                                          <p:spTgt spid="1027">
                                            <p:txEl>
                                              <p:pRg st="2" end="2"/>
                                            </p:txEl>
                                          </p:spTgt>
                                        </p:tgtEl>
                                        <p:attrNameLst>
                                          <p:attrName>style.visibility</p:attrName>
                                        </p:attrNameLst>
                                      </p:cBhvr>
                                      <p:to>
                                        <p:strVal val="visible"/>
                                      </p:to>
                                    </p:set>
                                    <p:animEffect transition="in" filter="fade">
                                      <p:cBhvr>
                                        <p:cTn id="23" dur="1000"/>
                                        <p:tgtEl>
                                          <p:spTgt spid="1027">
                                            <p:txEl>
                                              <p:pRg st="2" end="2"/>
                                            </p:txEl>
                                          </p:spTgt>
                                        </p:tgtEl>
                                      </p:cBhvr>
                                    </p:animEffect>
                                    <p:anim calcmode="lin" valueType="num">
                                      <p:cBhvr>
                                        <p:cTn id="24" dur="1000" fill="hold"/>
                                        <p:tgtEl>
                                          <p:spTgt spid="1027">
                                            <p:txEl>
                                              <p:pRg st="2" end="2"/>
                                            </p:txEl>
                                          </p:spTgt>
                                        </p:tgtEl>
                                        <p:attrNameLst>
                                          <p:attrName>ppt_x</p:attrName>
                                        </p:attrNameLst>
                                      </p:cBhvr>
                                      <p:tavLst>
                                        <p:tav tm="0">
                                          <p:val>
                                            <p:strVal val="#ppt_x-.1"/>
                                          </p:val>
                                        </p:tav>
                                        <p:tav tm="100000">
                                          <p:val>
                                            <p:strVal val="#ppt_x"/>
                                          </p:val>
                                        </p:tav>
                                      </p:tavLst>
                                    </p:anim>
                                    <p:anim calcmode="lin" valueType="num">
                                      <p:cBhvr>
                                        <p:cTn id="25" dur="1000" fill="hold"/>
                                        <p:tgtEl>
                                          <p:spTgt spid="1027">
                                            <p:txEl>
                                              <p:pRg st="2" end="2"/>
                                            </p:txEl>
                                          </p:spTgt>
                                        </p:tgtEl>
                                        <p:attrNameLst>
                                          <p:attrName>ppt_y</p:attrName>
                                        </p:attrNameLst>
                                      </p:cBhvr>
                                      <p:tavLst>
                                        <p:tav tm="0">
                                          <p:val>
                                            <p:strVal val="#ppt_y"/>
                                          </p:val>
                                        </p:tav>
                                        <p:tav tm="100000">
                                          <p:val>
                                            <p:strVal val="#ppt_y"/>
                                          </p:val>
                                        </p:tav>
                                      </p:tavLst>
                                    </p:anim>
                                  </p:childTnLst>
                                </p:cTn>
                              </p:par>
                              <p:par>
                                <p:cTn id="26" presetID="40" presetClass="entr" presetSubtype="0" fill="hold" grpId="0" nodeType="withEffect">
                                  <p:stCondLst>
                                    <p:cond delay="0"/>
                                  </p:stCondLst>
                                  <p:iterate type="lt">
                                    <p:tmPct val="10000"/>
                                  </p:iterate>
                                  <p:childTnLst>
                                    <p:set>
                                      <p:cBhvr>
                                        <p:cTn id="27" dur="1" fill="hold">
                                          <p:stCondLst>
                                            <p:cond delay="0"/>
                                          </p:stCondLst>
                                        </p:cTn>
                                        <p:tgtEl>
                                          <p:spTgt spid="1027">
                                            <p:txEl>
                                              <p:pRg st="3" end="3"/>
                                            </p:txEl>
                                          </p:spTgt>
                                        </p:tgtEl>
                                        <p:attrNameLst>
                                          <p:attrName>style.visibility</p:attrName>
                                        </p:attrNameLst>
                                      </p:cBhvr>
                                      <p:to>
                                        <p:strVal val="visible"/>
                                      </p:to>
                                    </p:set>
                                    <p:animEffect transition="in" filter="fade">
                                      <p:cBhvr>
                                        <p:cTn id="28" dur="1000"/>
                                        <p:tgtEl>
                                          <p:spTgt spid="1027">
                                            <p:txEl>
                                              <p:pRg st="3" end="3"/>
                                            </p:txEl>
                                          </p:spTgt>
                                        </p:tgtEl>
                                      </p:cBhvr>
                                    </p:animEffect>
                                    <p:anim calcmode="lin" valueType="num">
                                      <p:cBhvr>
                                        <p:cTn id="29" dur="1000" fill="hold"/>
                                        <p:tgtEl>
                                          <p:spTgt spid="1027">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1027">
                                            <p:txEl>
                                              <p:pRg st="3" end="3"/>
                                            </p:txEl>
                                          </p:spTgt>
                                        </p:tgtEl>
                                        <p:attrNameLst>
                                          <p:attrName>ppt_y</p:attrName>
                                        </p:attrNameLst>
                                      </p:cBhvr>
                                      <p:tavLst>
                                        <p:tav tm="0">
                                          <p:val>
                                            <p:strVal val="#ppt_y"/>
                                          </p:val>
                                        </p:tav>
                                        <p:tav tm="100000">
                                          <p:val>
                                            <p:strVal val="#ppt_y"/>
                                          </p:val>
                                        </p:tav>
                                      </p:tavLst>
                                    </p:anim>
                                  </p:childTnLst>
                                </p:cTn>
                              </p:par>
                              <p:par>
                                <p:cTn id="31" presetID="40" presetClass="entr" presetSubtype="0" fill="hold" grpId="0" nodeType="withEffect">
                                  <p:stCondLst>
                                    <p:cond delay="0"/>
                                  </p:stCondLst>
                                  <p:iterate type="lt">
                                    <p:tmPct val="10000"/>
                                  </p:iterate>
                                  <p:childTnLst>
                                    <p:set>
                                      <p:cBhvr>
                                        <p:cTn id="32" dur="1" fill="hold">
                                          <p:stCondLst>
                                            <p:cond delay="0"/>
                                          </p:stCondLst>
                                        </p:cTn>
                                        <p:tgtEl>
                                          <p:spTgt spid="1027">
                                            <p:txEl>
                                              <p:pRg st="4" end="4"/>
                                            </p:txEl>
                                          </p:spTgt>
                                        </p:tgtEl>
                                        <p:attrNameLst>
                                          <p:attrName>style.visibility</p:attrName>
                                        </p:attrNameLst>
                                      </p:cBhvr>
                                      <p:to>
                                        <p:strVal val="visible"/>
                                      </p:to>
                                    </p:set>
                                    <p:animEffect transition="in" filter="fade">
                                      <p:cBhvr>
                                        <p:cTn id="33" dur="1000"/>
                                        <p:tgtEl>
                                          <p:spTgt spid="1027">
                                            <p:txEl>
                                              <p:pRg st="4" end="4"/>
                                            </p:txEl>
                                          </p:spTgt>
                                        </p:tgtEl>
                                      </p:cBhvr>
                                    </p:animEffect>
                                    <p:anim calcmode="lin" valueType="num">
                                      <p:cBhvr>
                                        <p:cTn id="34" dur="1000" fill="hold"/>
                                        <p:tgtEl>
                                          <p:spTgt spid="1027">
                                            <p:txEl>
                                              <p:pRg st="4" end="4"/>
                                            </p:txEl>
                                          </p:spTgt>
                                        </p:tgtEl>
                                        <p:attrNameLst>
                                          <p:attrName>ppt_x</p:attrName>
                                        </p:attrNameLst>
                                      </p:cBhvr>
                                      <p:tavLst>
                                        <p:tav tm="0">
                                          <p:val>
                                            <p:strVal val="#ppt_x-.1"/>
                                          </p:val>
                                        </p:tav>
                                        <p:tav tm="100000">
                                          <p:val>
                                            <p:strVal val="#ppt_x"/>
                                          </p:val>
                                        </p:tav>
                                      </p:tavLst>
                                    </p:anim>
                                    <p:anim calcmode="lin" valueType="num">
                                      <p:cBhvr>
                                        <p:cTn id="35" dur="10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40" presetClass="entr" presetSubtype="0" fill="hold" nodeType="click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 lvl="2">
            <p:tnLst>
              <p:par>
                <p:cTn presetID="4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 lvl="3">
            <p:tnLst>
              <p:par>
                <p:cTn presetID="4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 lvl="4">
            <p:tnLst>
              <p:par>
                <p:cTn presetID="4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 lvl="5">
            <p:tnLst>
              <p:par>
                <p:cTn presetID="4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1"/>
                          </p:val>
                        </p:tav>
                        <p:tav tm="100000">
                          <p:val>
                            <p:strVal val="#ppt_x"/>
                          </p:val>
                        </p:tav>
                      </p:tavLst>
                    </p:anim>
                    <p:anim calcmode="lin" valueType="num">
                      <p:cBhvr>
                        <p:cTn dur="10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2"/>
          <p:cNvSpPr>
            <a:spLocks noChangeArrowheads="1" noChangeShapeType="1" noTextEdit="1"/>
          </p:cNvSpPr>
          <p:nvPr/>
        </p:nvSpPr>
        <p:spPr bwMode="auto">
          <a:xfrm>
            <a:off x="827088" y="2133600"/>
            <a:ext cx="7416800" cy="2232025"/>
          </a:xfrm>
          <a:prstGeom prst="rect">
            <a:avLst/>
          </a:prstGeom>
        </p:spPr>
        <p:txBody>
          <a:bodyPr wrap="none" fromWordArt="1">
            <a:prstTxWarp prst="textPlain">
              <a:avLst>
                <a:gd name="adj" fmla="val 50000"/>
              </a:avLst>
            </a:prstTxWarp>
          </a:bodyPr>
          <a:lstStyle/>
          <a:p>
            <a:pPr algn="ctr"/>
            <a:r>
              <a:rPr lang="en-US" sz="3600" b="1" kern="10" dirty="0">
                <a:ln w="9525">
                  <a:solidFill>
                    <a:srgbClr val="000000"/>
                  </a:solidFill>
                  <a:round/>
                  <a:headEnd/>
                  <a:tailEnd/>
                </a:ln>
                <a:gradFill rotWithShape="1">
                  <a:gsLst>
                    <a:gs pos="0">
                      <a:srgbClr val="FFCC99"/>
                    </a:gs>
                    <a:gs pos="100000">
                      <a:srgbClr val="765E47"/>
                    </a:gs>
                  </a:gsLst>
                  <a:lin ang="0" scaled="1"/>
                </a:gra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PHÉP BIỆN CHỨNG DUY VẬT VỀ MỐI LIÊN </a:t>
            </a:r>
          </a:p>
          <a:p>
            <a:pPr algn="ctr"/>
            <a:r>
              <a:rPr lang="en-US" sz="3600" b="1" kern="10" dirty="0">
                <a:ln w="9525">
                  <a:solidFill>
                    <a:srgbClr val="000000"/>
                  </a:solidFill>
                  <a:round/>
                  <a:headEnd/>
                  <a:tailEnd/>
                </a:ln>
                <a:gradFill rotWithShape="1">
                  <a:gsLst>
                    <a:gs pos="0">
                      <a:srgbClr val="FFCC99"/>
                    </a:gs>
                    <a:gs pos="100000">
                      <a:srgbClr val="765E47"/>
                    </a:gs>
                  </a:gsLst>
                  <a:lin ang="0" scaled="1"/>
                </a:gra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HỆ PHỔ BIẾN  VỀ SỰ PHÁT TRIỂN </a:t>
            </a:r>
          </a:p>
        </p:txBody>
      </p:sp>
      <p:sp>
        <p:nvSpPr>
          <p:cNvPr id="2051" name="Rectangle 3"/>
          <p:cNvSpPr>
            <a:spLocks noChangeArrowheads="1"/>
          </p:cNvSpPr>
          <p:nvPr/>
        </p:nvSpPr>
        <p:spPr bwMode="auto">
          <a:xfrm>
            <a:off x="1289050" y="4365625"/>
            <a:ext cx="763428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GVHD: BÙI NGỌC HIỂN</a:t>
            </a:r>
          </a:p>
          <a:p>
            <a:pPr eaLnBrk="1" hangingPunct="1"/>
            <a:r>
              <a:rPr lang="en-US" altLang="en-US" sz="3200" b="1" dirty="0">
                <a:solidFill>
                  <a:srgbClr val="FF0000"/>
                </a:solidFill>
                <a:latin typeface="Times New Roman" panose="02020603050405020304" pitchFamily="18" charset="0"/>
                <a:cs typeface="Times New Roman" panose="02020603050405020304" pitchFamily="18" charset="0"/>
              </a:rPr>
              <a:t>NHÓM THỰC HIỆN: NHÓM 1</a:t>
            </a:r>
          </a:p>
          <a:p>
            <a:pPr eaLnBrk="1" hangingPunct="1"/>
            <a:endParaRPr lang="en-US" altLang="en-US" sz="3200"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sp>
        <p:nvSpPr>
          <p:cNvPr id="2052" name="Title 1"/>
          <p:cNvSpPr txBox="1">
            <a:spLocks/>
          </p:cNvSpPr>
          <p:nvPr/>
        </p:nvSpPr>
        <p:spPr bwMode="auto">
          <a:xfrm>
            <a:off x="381000" y="549275"/>
            <a:ext cx="87630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400" dirty="0">
                <a:solidFill>
                  <a:schemeClr val="tx2"/>
                </a:solidFill>
                <a:latin typeface="Times New Roman" panose="02020603050405020304" pitchFamily="18" charset="0"/>
                <a:cs typeface="Times New Roman" panose="02020603050405020304" pitchFamily="18" charset="0"/>
              </a:rPr>
              <a:t>TRƯỜNG ĐẠI HỌC TÔN ĐỨC THẮNG</a:t>
            </a:r>
            <a:br>
              <a:rPr lang="en-US" altLang="en-US" sz="3400" dirty="0">
                <a:solidFill>
                  <a:schemeClr val="tx2"/>
                </a:solidFill>
                <a:latin typeface="Times New Roman" panose="02020603050405020304" pitchFamily="18" charset="0"/>
                <a:cs typeface="Times New Roman" panose="02020603050405020304" pitchFamily="18" charset="0"/>
              </a:rPr>
            </a:br>
            <a:r>
              <a:rPr lang="en-US" altLang="en-US" sz="3400" b="1" dirty="0">
                <a:solidFill>
                  <a:schemeClr val="tx2"/>
                </a:solidFill>
                <a:latin typeface="Times New Roman" panose="02020603050405020304" pitchFamily="18" charset="0"/>
                <a:cs typeface="Times New Roman" panose="02020603050405020304" pitchFamily="18" charset="0"/>
              </a:rPr>
              <a:t>TRIẾT HỌC MÁC - LÊNIN</a:t>
            </a: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2"/>
          <p:cNvSpPr>
            <a:spLocks noChangeArrowheads="1" noChangeShapeType="1" noTextEdit="1"/>
          </p:cNvSpPr>
          <p:nvPr/>
        </p:nvSpPr>
        <p:spPr bwMode="auto">
          <a:xfrm>
            <a:off x="914400" y="1219200"/>
            <a:ext cx="3095625" cy="431800"/>
          </a:xfrm>
          <a:prstGeom prst="rect">
            <a:avLst/>
          </a:prstGeom>
        </p:spPr>
        <p:txBody>
          <a:bodyPr wrap="none" fromWordArt="1">
            <a:prstTxWarp prst="textPlain">
              <a:avLst>
                <a:gd name="adj" fmla="val 50000"/>
              </a:avLst>
            </a:prstTxWarp>
          </a:bodyPr>
          <a:lstStyle/>
          <a:p>
            <a:r>
              <a:rPr lang="en-US" sz="3600" kern="10">
                <a:ln w="9525">
                  <a:solidFill>
                    <a:srgbClr val="009900"/>
                  </a:solidFill>
                  <a:round/>
                  <a:headEnd/>
                  <a:tailEnd/>
                </a:ln>
                <a:solidFill>
                  <a:srgbClr val="FF0000"/>
                </a:solidFill>
                <a:latin typeface="Times New Roman" panose="02020603050405020304" pitchFamily="18" charset="0"/>
                <a:cs typeface="Times New Roman" panose="02020603050405020304" pitchFamily="18" charset="0"/>
              </a:rPr>
              <a:t>KHÁI NIỆM "PHÁT TRIỂN"</a:t>
            </a:r>
          </a:p>
        </p:txBody>
      </p:sp>
      <p:sp>
        <p:nvSpPr>
          <p:cNvPr id="27651" name="AutoShape 3"/>
          <p:cNvSpPr>
            <a:spLocks noChangeAspect="1" noChangeArrowheads="1"/>
          </p:cNvSpPr>
          <p:nvPr/>
        </p:nvSpPr>
        <p:spPr bwMode="auto">
          <a:xfrm>
            <a:off x="827088" y="981075"/>
            <a:ext cx="7705725"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652" name="WordArt 4" descr="Paper bag"/>
          <p:cNvSpPr>
            <a:spLocks noChangeArrowheads="1" noChangeShapeType="1" noTextEdit="1"/>
          </p:cNvSpPr>
          <p:nvPr/>
        </p:nvSpPr>
        <p:spPr bwMode="auto">
          <a:xfrm>
            <a:off x="1295400" y="152400"/>
            <a:ext cx="6769100" cy="647700"/>
          </a:xfrm>
          <a:prstGeom prst="rect">
            <a:avLst/>
          </a:prstGeom>
        </p:spPr>
        <p:txBody>
          <a:bodyPr wrap="none" fromWordArt="1">
            <a:prstTxWarp prst="textPlain">
              <a:avLst>
                <a:gd name="adj" fmla="val 50000"/>
              </a:avLst>
            </a:prstTxWarp>
          </a:bodyPr>
          <a:lstStyle/>
          <a:p>
            <a:r>
              <a:rPr lang="en-US" sz="3600" b="1" kern="10">
                <a:ln w="9525">
                  <a:solidFill>
                    <a:srgbClr val="000000"/>
                  </a:solidFill>
                  <a:round/>
                  <a:headEnd/>
                  <a:tailEnd/>
                </a:ln>
                <a:blipFill dpi="0" rotWithShape="1">
                  <a:blip r:embed="rId2"/>
                  <a:srcRect/>
                  <a:tile tx="0" ty="0" sx="100000" sy="100000" flip="none" algn="tl"/>
                </a:blipFill>
              </a:rPr>
              <a:t>2. NGUYÊN LÝ VỀ SỰ PHÁT TRIỂN</a:t>
            </a:r>
          </a:p>
        </p:txBody>
      </p:sp>
      <p:pic>
        <p:nvPicPr>
          <p:cNvPr id="60421" name="Picture 5" descr="人类的进化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365625"/>
            <a:ext cx="3240088" cy="15335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0422" name="Picture 6" descr="孩子与车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437063"/>
            <a:ext cx="1358900" cy="1463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0423" name="Text Box 7"/>
          <p:cNvSpPr txBox="1">
            <a:spLocks noChangeArrowheads="1"/>
          </p:cNvSpPr>
          <p:nvPr/>
        </p:nvSpPr>
        <p:spPr bwMode="auto">
          <a:xfrm>
            <a:off x="1835150" y="5949950"/>
            <a:ext cx="24050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vi-VN" altLang="en-US" b="1">
                <a:solidFill>
                  <a:schemeClr val="accent2"/>
                </a:solidFill>
                <a:ea typeface="SimSun" panose="02010600030101010101" pitchFamily="2" charset="-122"/>
              </a:rPr>
              <a:t>Phát triển </a:t>
            </a:r>
          </a:p>
          <a:p>
            <a:pPr algn="ctr" eaLnBrk="1" hangingPunct="1"/>
            <a:r>
              <a:rPr kumimoji="1" lang="vi-VN" altLang="en-US" b="1">
                <a:solidFill>
                  <a:schemeClr val="accent2"/>
                </a:solidFill>
                <a:ea typeface="SimSun" panose="02010600030101010101" pitchFamily="2" charset="-122"/>
              </a:rPr>
              <a:t>từ vượn thành người</a:t>
            </a:r>
          </a:p>
        </p:txBody>
      </p:sp>
      <p:sp>
        <p:nvSpPr>
          <p:cNvPr id="60424" name="Text Box 8"/>
          <p:cNvSpPr txBox="1">
            <a:spLocks noChangeArrowheads="1"/>
          </p:cNvSpPr>
          <p:nvPr/>
        </p:nvSpPr>
        <p:spPr bwMode="auto">
          <a:xfrm>
            <a:off x="5724525" y="6092825"/>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kumimoji="1" lang="vi-VN" altLang="en-US" sz="2000" b="1">
                <a:solidFill>
                  <a:schemeClr val="accent2"/>
                </a:solidFill>
                <a:ea typeface="SimSun" panose="02010600030101010101" pitchFamily="2" charset="-122"/>
              </a:rPr>
              <a:t>Tăng dân số</a:t>
            </a:r>
          </a:p>
        </p:txBody>
      </p:sp>
      <p:sp>
        <p:nvSpPr>
          <p:cNvPr id="60425" name="Rectangle 9"/>
          <p:cNvSpPr>
            <a:spLocks noChangeArrowheads="1"/>
          </p:cNvSpPr>
          <p:nvPr/>
        </p:nvSpPr>
        <p:spPr bwMode="auto">
          <a:xfrm>
            <a:off x="323850" y="1844675"/>
            <a:ext cx="86407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90000"/>
              </a:lnSpc>
              <a:spcBef>
                <a:spcPct val="20000"/>
              </a:spcBef>
            </a:pPr>
            <a:r>
              <a:rPr lang="en-US" altLang="en-US" sz="2800" b="1">
                <a:solidFill>
                  <a:srgbClr val="006600"/>
                </a:solidFill>
              </a:rPr>
              <a:t>		</a:t>
            </a:r>
            <a:r>
              <a:rPr lang="vi-VN" altLang="en-US" sz="2400" b="1">
                <a:solidFill>
                  <a:srgbClr val="006600"/>
                </a:solidFill>
                <a:latin typeface="Times New Roman" panose="02020603050405020304" pitchFamily="18" charset="0"/>
                <a:cs typeface="Times New Roman" panose="02020603050405020304" pitchFamily="18" charset="0"/>
              </a:rPr>
              <a:t>Phát triển là </a:t>
            </a:r>
            <a:r>
              <a:rPr lang="en-US" altLang="en-US" sz="2400" b="1">
                <a:solidFill>
                  <a:srgbClr val="006600"/>
                </a:solidFill>
                <a:latin typeface="Times New Roman" panose="02020603050405020304" pitchFamily="18" charset="0"/>
                <a:cs typeface="Times New Roman" panose="02020603050405020304" pitchFamily="18" charset="0"/>
              </a:rPr>
              <a:t>kh</a:t>
            </a:r>
            <a:r>
              <a:rPr lang="vi-VN" altLang="en-US" sz="2400" b="1">
                <a:solidFill>
                  <a:srgbClr val="006600"/>
                </a:solidFill>
                <a:latin typeface="Times New Roman" panose="02020603050405020304" pitchFamily="18" charset="0"/>
                <a:cs typeface="Times New Roman" panose="02020603050405020304" pitchFamily="18" charset="0"/>
              </a:rPr>
              <a:t>ái</a:t>
            </a:r>
            <a:r>
              <a:rPr lang="en-US" altLang="en-US" sz="2400" b="1">
                <a:solidFill>
                  <a:srgbClr val="006600"/>
                </a:solidFill>
                <a:latin typeface="Times New Roman" panose="02020603050405020304" pitchFamily="18" charset="0"/>
                <a:cs typeface="Times New Roman" panose="02020603050405020304" pitchFamily="18" charset="0"/>
              </a:rPr>
              <a:t> ni</a:t>
            </a:r>
            <a:r>
              <a:rPr lang="vi-VN" altLang="en-US" sz="2400" b="1">
                <a:solidFill>
                  <a:srgbClr val="006600"/>
                </a:solidFill>
                <a:latin typeface="Times New Roman" panose="02020603050405020304" pitchFamily="18" charset="0"/>
                <a:cs typeface="Times New Roman" panose="02020603050405020304" pitchFamily="18" charset="0"/>
              </a:rPr>
              <a:t>ệm</a:t>
            </a:r>
            <a:r>
              <a:rPr lang="en-US" altLang="en-US" sz="2400" b="1">
                <a:solidFill>
                  <a:srgbClr val="006600"/>
                </a:solidFill>
                <a:latin typeface="Times New Roman" panose="02020603050405020304" pitchFamily="18" charset="0"/>
                <a:cs typeface="Times New Roman" panose="02020603050405020304" pitchFamily="18" charset="0"/>
              </a:rPr>
              <a:t> d</a:t>
            </a:r>
            <a:r>
              <a:rPr lang="vi-VN" altLang="en-US" sz="2400" b="1">
                <a:solidFill>
                  <a:srgbClr val="006600"/>
                </a:solidFill>
                <a:latin typeface="Times New Roman" panose="02020603050405020304" pitchFamily="18" charset="0"/>
                <a:cs typeface="Times New Roman" panose="02020603050405020304" pitchFamily="18" charset="0"/>
              </a:rPr>
              <a:t>ùng</a:t>
            </a:r>
            <a:r>
              <a:rPr lang="en-US" altLang="en-US" sz="2400" b="1">
                <a:solidFill>
                  <a:srgbClr val="006600"/>
                </a:solidFill>
                <a:latin typeface="Times New Roman" panose="02020603050405020304" pitchFamily="18" charset="0"/>
                <a:cs typeface="Times New Roman" panose="02020603050405020304" pitchFamily="18" charset="0"/>
              </a:rPr>
              <a:t> </a:t>
            </a:r>
            <a:r>
              <a:rPr lang="vi-VN" altLang="en-US" sz="2400" b="1">
                <a:solidFill>
                  <a:srgbClr val="006600"/>
                </a:solidFill>
                <a:latin typeface="Times New Roman" panose="02020603050405020304" pitchFamily="18" charset="0"/>
                <a:cs typeface="Times New Roman" panose="02020603050405020304" pitchFamily="18" charset="0"/>
              </a:rPr>
              <a:t>để</a:t>
            </a:r>
            <a:r>
              <a:rPr lang="en-US" altLang="en-US" sz="2400" b="1">
                <a:solidFill>
                  <a:srgbClr val="006600"/>
                </a:solidFill>
                <a:latin typeface="Times New Roman" panose="02020603050405020304" pitchFamily="18" charset="0"/>
                <a:cs typeface="Times New Roman" panose="02020603050405020304" pitchFamily="18" charset="0"/>
              </a:rPr>
              <a:t> kh</a:t>
            </a:r>
            <a:r>
              <a:rPr lang="vi-VN" altLang="en-US" sz="2400" b="1">
                <a:solidFill>
                  <a:srgbClr val="006600"/>
                </a:solidFill>
                <a:latin typeface="Times New Roman" panose="02020603050405020304" pitchFamily="18" charset="0"/>
                <a:cs typeface="Times New Roman" panose="02020603050405020304" pitchFamily="18" charset="0"/>
              </a:rPr>
              <a:t>ái</a:t>
            </a:r>
            <a:r>
              <a:rPr lang="en-US" altLang="en-US" sz="2400" b="1">
                <a:solidFill>
                  <a:srgbClr val="006600"/>
                </a:solidFill>
                <a:latin typeface="Times New Roman" panose="02020603050405020304" pitchFamily="18" charset="0"/>
                <a:cs typeface="Times New Roman" panose="02020603050405020304" pitchFamily="18" charset="0"/>
              </a:rPr>
              <a:t> qu</a:t>
            </a:r>
            <a:r>
              <a:rPr lang="vi-VN" altLang="en-US" sz="2400" b="1">
                <a:solidFill>
                  <a:srgbClr val="006600"/>
                </a:solidFill>
                <a:latin typeface="Times New Roman" panose="02020603050405020304" pitchFamily="18" charset="0"/>
                <a:cs typeface="Times New Roman" panose="02020603050405020304" pitchFamily="18" charset="0"/>
              </a:rPr>
              <a:t>át</a:t>
            </a:r>
            <a:r>
              <a:rPr lang="en-US" altLang="en-US" sz="2400" b="1">
                <a:solidFill>
                  <a:srgbClr val="006600"/>
                </a:solidFill>
                <a:latin typeface="Times New Roman" panose="02020603050405020304" pitchFamily="18" charset="0"/>
                <a:cs typeface="Times New Roman" panose="02020603050405020304" pitchFamily="18" charset="0"/>
              </a:rPr>
              <a:t> qu</a:t>
            </a:r>
            <a:r>
              <a:rPr lang="vi-VN" altLang="en-US" sz="2400" b="1">
                <a:solidFill>
                  <a:srgbClr val="006600"/>
                </a:solidFill>
                <a:latin typeface="Times New Roman" panose="02020603050405020304" pitchFamily="18" charset="0"/>
                <a:cs typeface="Times New Roman" panose="02020603050405020304" pitchFamily="18" charset="0"/>
              </a:rPr>
              <a:t>á</a:t>
            </a:r>
            <a:r>
              <a:rPr lang="en-US" altLang="en-US" sz="2400" b="1">
                <a:solidFill>
                  <a:srgbClr val="006600"/>
                </a:solidFill>
                <a:latin typeface="Times New Roman" panose="02020603050405020304" pitchFamily="18" charset="0"/>
                <a:cs typeface="Times New Roman" panose="02020603050405020304" pitchFamily="18" charset="0"/>
              </a:rPr>
              <a:t> tr</a:t>
            </a:r>
            <a:r>
              <a:rPr lang="vi-VN" altLang="en-US" sz="2400" b="1">
                <a:solidFill>
                  <a:srgbClr val="006600"/>
                </a:solidFill>
                <a:latin typeface="Times New Roman" panose="02020603050405020304" pitchFamily="18" charset="0"/>
                <a:cs typeface="Times New Roman" panose="02020603050405020304" pitchFamily="18" charset="0"/>
              </a:rPr>
              <a:t>ình</a:t>
            </a:r>
            <a:r>
              <a:rPr lang="en-US" altLang="en-US" sz="2400" b="1">
                <a:solidFill>
                  <a:srgbClr val="006600"/>
                </a:solidFill>
                <a:latin typeface="Times New Roman" panose="02020603050405020304" pitchFamily="18" charset="0"/>
                <a:cs typeface="Times New Roman" panose="02020603050405020304" pitchFamily="18" charset="0"/>
              </a:rPr>
              <a:t> vận động </a:t>
            </a:r>
            <a:r>
              <a:rPr lang="vi-VN" altLang="en-US" sz="2400" b="1">
                <a:solidFill>
                  <a:srgbClr val="006600"/>
                </a:solidFill>
                <a:latin typeface="Times New Roman" panose="02020603050405020304" pitchFamily="18" charset="0"/>
                <a:cs typeface="Times New Roman" panose="02020603050405020304" pitchFamily="18" charset="0"/>
              </a:rPr>
              <a:t>đ</a:t>
            </a:r>
            <a:r>
              <a:rPr lang="en-US" altLang="en-US" sz="2400" b="1">
                <a:solidFill>
                  <a:srgbClr val="006600"/>
                </a:solidFill>
                <a:latin typeface="Times New Roman" panose="02020603050405020304" pitchFamily="18" charset="0"/>
                <a:cs typeface="Times New Roman" panose="02020603050405020304" pitchFamily="18" charset="0"/>
              </a:rPr>
              <a:t>i l</a:t>
            </a:r>
            <a:r>
              <a:rPr lang="vi-VN" altLang="en-US" sz="2400" b="1">
                <a:solidFill>
                  <a:srgbClr val="006600"/>
                </a:solidFill>
                <a:latin typeface="Times New Roman" panose="02020603050405020304" pitchFamily="18" charset="0"/>
                <a:cs typeface="Times New Roman" panose="02020603050405020304" pitchFamily="18" charset="0"/>
              </a:rPr>
              <a:t>ê</a:t>
            </a:r>
            <a:r>
              <a:rPr lang="en-US" altLang="en-US" sz="2400" b="1">
                <a:solidFill>
                  <a:srgbClr val="006600"/>
                </a:solidFill>
                <a:latin typeface="Times New Roman" panose="02020603050405020304" pitchFamily="18" charset="0"/>
                <a:cs typeface="Times New Roman" panose="02020603050405020304" pitchFamily="18" charset="0"/>
              </a:rPr>
              <a:t>n c</a:t>
            </a:r>
            <a:r>
              <a:rPr lang="vi-VN" altLang="en-US" sz="2400" b="1">
                <a:solidFill>
                  <a:srgbClr val="006600"/>
                </a:solidFill>
                <a:latin typeface="Times New Roman" panose="02020603050405020304" pitchFamily="18" charset="0"/>
                <a:cs typeface="Times New Roman" panose="02020603050405020304" pitchFamily="18" charset="0"/>
              </a:rPr>
              <a:t>ủa</a:t>
            </a:r>
            <a:r>
              <a:rPr lang="en-US" altLang="en-US" sz="2400" b="1">
                <a:solidFill>
                  <a:srgbClr val="006600"/>
                </a:solidFill>
                <a:latin typeface="Times New Roman" panose="02020603050405020304" pitchFamily="18" charset="0"/>
                <a:cs typeface="Times New Roman" panose="02020603050405020304" pitchFamily="18" charset="0"/>
              </a:rPr>
              <a:t> s</a:t>
            </a:r>
            <a:r>
              <a:rPr lang="vi-VN" altLang="en-US" sz="2400" b="1">
                <a:solidFill>
                  <a:srgbClr val="006600"/>
                </a:solidFill>
                <a:latin typeface="Times New Roman" panose="02020603050405020304" pitchFamily="18" charset="0"/>
                <a:cs typeface="Times New Roman" panose="02020603050405020304" pitchFamily="18" charset="0"/>
              </a:rPr>
              <a:t>ự</a:t>
            </a:r>
            <a:r>
              <a:rPr lang="en-US" altLang="en-US" sz="2400" b="1">
                <a:solidFill>
                  <a:srgbClr val="006600"/>
                </a:solidFill>
                <a:latin typeface="Times New Roman" panose="02020603050405020304" pitchFamily="18" charset="0"/>
                <a:cs typeface="Times New Roman" panose="02020603050405020304" pitchFamily="18" charset="0"/>
              </a:rPr>
              <a:t> v</a:t>
            </a:r>
            <a:r>
              <a:rPr lang="vi-VN" altLang="en-US" sz="2400" b="1">
                <a:solidFill>
                  <a:srgbClr val="006600"/>
                </a:solidFill>
                <a:latin typeface="Times New Roman" panose="02020603050405020304" pitchFamily="18" charset="0"/>
                <a:cs typeface="Times New Roman" panose="02020603050405020304" pitchFamily="18" charset="0"/>
              </a:rPr>
              <a:t>ật</a:t>
            </a:r>
            <a:r>
              <a:rPr lang="en-US" altLang="en-US" sz="2400" b="1">
                <a:solidFill>
                  <a:srgbClr val="006600"/>
                </a:solidFill>
                <a:latin typeface="Times New Roman" panose="02020603050405020304" pitchFamily="18" charset="0"/>
                <a:cs typeface="Times New Roman" panose="02020603050405020304" pitchFamily="18" charset="0"/>
              </a:rPr>
              <a:t> th</a:t>
            </a:r>
            <a:r>
              <a:rPr lang="vi-VN" altLang="en-US" sz="2400" b="1">
                <a:solidFill>
                  <a:srgbClr val="006600"/>
                </a:solidFill>
                <a:latin typeface="Times New Roman" panose="02020603050405020304" pitchFamily="18" charset="0"/>
                <a:cs typeface="Times New Roman" panose="02020603050405020304" pitchFamily="18" charset="0"/>
              </a:rPr>
              <a:t>ô</a:t>
            </a:r>
            <a:r>
              <a:rPr lang="en-US" altLang="en-US" sz="2400" b="1">
                <a:solidFill>
                  <a:srgbClr val="006600"/>
                </a:solidFill>
                <a:latin typeface="Times New Roman" panose="02020603050405020304" pitchFamily="18" charset="0"/>
                <a:cs typeface="Times New Roman" panose="02020603050405020304" pitchFamily="18" charset="0"/>
              </a:rPr>
              <a:t>ng qua c</a:t>
            </a:r>
            <a:r>
              <a:rPr lang="vi-VN" altLang="en-US" sz="2400" b="1">
                <a:solidFill>
                  <a:srgbClr val="006600"/>
                </a:solidFill>
                <a:latin typeface="Times New Roman" panose="02020603050405020304" pitchFamily="18" charset="0"/>
                <a:cs typeface="Times New Roman" panose="02020603050405020304" pitchFamily="18" charset="0"/>
              </a:rPr>
              <a:t>ác</a:t>
            </a:r>
            <a:r>
              <a:rPr lang="en-US" altLang="en-US" sz="2400" b="1">
                <a:solidFill>
                  <a:srgbClr val="006600"/>
                </a:solidFill>
                <a:latin typeface="Times New Roman" panose="02020603050405020304" pitchFamily="18" charset="0"/>
                <a:cs typeface="Times New Roman" panose="02020603050405020304" pitchFamily="18" charset="0"/>
              </a:rPr>
              <a:t> b</a:t>
            </a:r>
            <a:r>
              <a:rPr lang="vi-VN" altLang="en-US" sz="2400" b="1">
                <a:solidFill>
                  <a:srgbClr val="006600"/>
                </a:solidFill>
                <a:latin typeface="Times New Roman" panose="02020603050405020304" pitchFamily="18" charset="0"/>
                <a:cs typeface="Times New Roman" panose="02020603050405020304" pitchFamily="18" charset="0"/>
              </a:rPr>
              <a:t>ước</a:t>
            </a:r>
            <a:r>
              <a:rPr lang="en-US" altLang="en-US" sz="2400" b="1">
                <a:solidFill>
                  <a:srgbClr val="006600"/>
                </a:solidFill>
                <a:latin typeface="Times New Roman" panose="02020603050405020304" pitchFamily="18" charset="0"/>
                <a:cs typeface="Times New Roman" panose="02020603050405020304" pitchFamily="18" charset="0"/>
              </a:rPr>
              <a:t> nh</a:t>
            </a:r>
            <a:r>
              <a:rPr lang="vi-VN" altLang="en-US" sz="2400" b="1">
                <a:solidFill>
                  <a:srgbClr val="006600"/>
                </a:solidFill>
                <a:latin typeface="Times New Roman" panose="02020603050405020304" pitchFamily="18" charset="0"/>
                <a:cs typeface="Times New Roman" panose="02020603050405020304" pitchFamily="18" charset="0"/>
              </a:rPr>
              <a:t>ảy</a:t>
            </a:r>
            <a:r>
              <a:rPr lang="en-US" altLang="en-US" sz="2400" b="1">
                <a:solidFill>
                  <a:srgbClr val="006600"/>
                </a:solidFill>
                <a:latin typeface="Times New Roman" panose="02020603050405020304" pitchFamily="18" charset="0"/>
                <a:cs typeface="Times New Roman" panose="02020603050405020304" pitchFamily="18" charset="0"/>
              </a:rPr>
              <a:t> v</a:t>
            </a:r>
            <a:r>
              <a:rPr lang="vi-VN" altLang="en-US" sz="2400" b="1">
                <a:solidFill>
                  <a:srgbClr val="006600"/>
                </a:solidFill>
                <a:latin typeface="Times New Roman" panose="02020603050405020304" pitchFamily="18" charset="0"/>
                <a:cs typeface="Times New Roman" panose="02020603050405020304" pitchFamily="18" charset="0"/>
              </a:rPr>
              <a:t>ọt</a:t>
            </a:r>
            <a:r>
              <a:rPr lang="en-US" altLang="en-US" sz="2400" b="1">
                <a:solidFill>
                  <a:srgbClr val="006600"/>
                </a:solidFill>
                <a:latin typeface="Times New Roman" panose="02020603050405020304" pitchFamily="18" charset="0"/>
                <a:cs typeface="Times New Roman" panose="02020603050405020304" pitchFamily="18" charset="0"/>
              </a:rPr>
              <a:t> v</a:t>
            </a:r>
            <a:r>
              <a:rPr lang="vi-VN" altLang="en-US" sz="2400" b="1">
                <a:solidFill>
                  <a:srgbClr val="006600"/>
                </a:solidFill>
                <a:latin typeface="Times New Roman" panose="02020603050405020304" pitchFamily="18" charset="0"/>
                <a:cs typeface="Times New Roman" panose="02020603050405020304" pitchFamily="18" charset="0"/>
              </a:rPr>
              <a:t>ề</a:t>
            </a:r>
            <a:r>
              <a:rPr lang="en-US" altLang="en-US" sz="2400" b="1">
                <a:solidFill>
                  <a:srgbClr val="006600"/>
                </a:solidFill>
                <a:latin typeface="Times New Roman" panose="02020603050405020304" pitchFamily="18" charset="0"/>
                <a:cs typeface="Times New Roman" panose="02020603050405020304" pitchFamily="18" charset="0"/>
              </a:rPr>
              <a:t> ch</a:t>
            </a:r>
            <a:r>
              <a:rPr lang="vi-VN" altLang="en-US" sz="2400" b="1">
                <a:solidFill>
                  <a:srgbClr val="006600"/>
                </a:solidFill>
                <a:latin typeface="Times New Roman" panose="02020603050405020304" pitchFamily="18" charset="0"/>
                <a:cs typeface="Times New Roman" panose="02020603050405020304" pitchFamily="18" charset="0"/>
              </a:rPr>
              <a:t>ất</a:t>
            </a:r>
            <a:r>
              <a:rPr lang="en-US" altLang="en-US" sz="2400" b="1">
                <a:solidFill>
                  <a:srgbClr val="006600"/>
                </a:solidFill>
                <a:latin typeface="Times New Roman" panose="02020603050405020304" pitchFamily="18" charset="0"/>
                <a:cs typeface="Times New Roman" panose="02020603050405020304" pitchFamily="18" charset="0"/>
              </a:rPr>
              <a:t>. </a:t>
            </a:r>
          </a:p>
          <a:p>
            <a:pPr algn="just" eaLnBrk="1" hangingPunct="1">
              <a:lnSpc>
                <a:spcPct val="90000"/>
              </a:lnSpc>
              <a:spcBef>
                <a:spcPct val="20000"/>
              </a:spcBef>
            </a:pPr>
            <a:r>
              <a:rPr lang="en-US" altLang="en-US" sz="2400" b="1">
                <a:solidFill>
                  <a:srgbClr val="006600"/>
                </a:solidFill>
                <a:latin typeface="Times New Roman" panose="02020603050405020304" pitchFamily="18" charset="0"/>
                <a:cs typeface="Times New Roman" panose="02020603050405020304" pitchFamily="18" charset="0"/>
              </a:rPr>
              <a:t>		(</a:t>
            </a:r>
            <a:r>
              <a:rPr lang="en-US" altLang="en-US" sz="2400" b="1" i="1">
                <a:solidFill>
                  <a:srgbClr val="006600"/>
                </a:solidFill>
                <a:latin typeface="Times New Roman" panose="02020603050405020304" pitchFamily="18" charset="0"/>
                <a:cs typeface="Times New Roman" panose="02020603050405020304" pitchFamily="18" charset="0"/>
              </a:rPr>
              <a:t>Ph</a:t>
            </a:r>
            <a:r>
              <a:rPr lang="vi-VN" altLang="en-US" sz="2400" b="1" i="1">
                <a:solidFill>
                  <a:srgbClr val="006600"/>
                </a:solidFill>
                <a:latin typeface="Times New Roman" panose="02020603050405020304" pitchFamily="18" charset="0"/>
                <a:cs typeface="Times New Roman" panose="02020603050405020304" pitchFamily="18" charset="0"/>
              </a:rPr>
              <a:t>át</a:t>
            </a:r>
            <a:r>
              <a:rPr lang="en-US" altLang="en-US" sz="2400" b="1" i="1">
                <a:solidFill>
                  <a:srgbClr val="006600"/>
                </a:solidFill>
                <a:latin typeface="Times New Roman" panose="02020603050405020304" pitchFamily="18" charset="0"/>
                <a:cs typeface="Times New Roman" panose="02020603050405020304" pitchFamily="18" charset="0"/>
              </a:rPr>
              <a:t> tri</a:t>
            </a:r>
            <a:r>
              <a:rPr lang="vi-VN" altLang="en-US" sz="2400" b="1" i="1">
                <a:solidFill>
                  <a:srgbClr val="006600"/>
                </a:solidFill>
                <a:latin typeface="Times New Roman" panose="02020603050405020304" pitchFamily="18" charset="0"/>
                <a:cs typeface="Times New Roman" panose="02020603050405020304" pitchFamily="18" charset="0"/>
              </a:rPr>
              <a:t>ển</a:t>
            </a:r>
            <a:r>
              <a:rPr lang="en-US" altLang="en-US" sz="2400" b="1" i="1">
                <a:solidFill>
                  <a:srgbClr val="006600"/>
                </a:solidFill>
                <a:latin typeface="Times New Roman" panose="02020603050405020304" pitchFamily="18" charset="0"/>
                <a:cs typeface="Times New Roman" panose="02020603050405020304" pitchFamily="18" charset="0"/>
              </a:rPr>
              <a:t> l</a:t>
            </a:r>
            <a:r>
              <a:rPr lang="vi-VN" altLang="en-US" sz="2400" b="1" i="1">
                <a:solidFill>
                  <a:srgbClr val="006600"/>
                </a:solidFill>
                <a:latin typeface="Times New Roman" panose="02020603050405020304" pitchFamily="18" charset="0"/>
                <a:cs typeface="Times New Roman" panose="02020603050405020304" pitchFamily="18" charset="0"/>
              </a:rPr>
              <a:t>à</a:t>
            </a:r>
            <a:r>
              <a:rPr lang="en-US" altLang="en-US" sz="2400" b="1" i="1">
                <a:solidFill>
                  <a:srgbClr val="006600"/>
                </a:solidFill>
                <a:latin typeface="Times New Roman" panose="02020603050405020304" pitchFamily="18" charset="0"/>
                <a:cs typeface="Times New Roman" panose="02020603050405020304" pitchFamily="18" charset="0"/>
              </a:rPr>
              <a:t> </a:t>
            </a:r>
            <a:r>
              <a:rPr lang="vi-VN" altLang="en-US" sz="2400" b="1" i="1">
                <a:solidFill>
                  <a:srgbClr val="006600"/>
                </a:solidFill>
                <a:latin typeface="Times New Roman" panose="02020603050405020304" pitchFamily="18" charset="0"/>
                <a:cs typeface="Times New Roman" panose="02020603050405020304" pitchFamily="18" charset="0"/>
              </a:rPr>
              <a:t>quá trình biến đổi về chất theo hướng ngày càng hoàn thiện</a:t>
            </a:r>
            <a:r>
              <a:rPr lang="en-US" altLang="en-US" sz="2400" b="1">
                <a:solidFill>
                  <a:srgbClr val="006600"/>
                </a:solidFill>
                <a:latin typeface="Times New Roman" panose="02020603050405020304" pitchFamily="18" charset="0"/>
                <a:cs typeface="Times New Roman" panose="02020603050405020304" pitchFamily="18" charset="0"/>
              </a:rPr>
              <a:t>)</a:t>
            </a:r>
            <a:endParaRPr lang="vi-VN" altLang="en-US" sz="2400" b="1">
              <a:solidFill>
                <a:srgbClr val="006600"/>
              </a:solidFill>
              <a:latin typeface="Times New Roman" panose="02020603050405020304" pitchFamily="18" charset="0"/>
              <a:cs typeface="Times New Roman" panose="02020603050405020304" pitchFamily="18" charset="0"/>
            </a:endParaRPr>
          </a:p>
          <a:p>
            <a:pPr algn="ctr" eaLnBrk="1" hangingPunct="1">
              <a:lnSpc>
                <a:spcPct val="90000"/>
              </a:lnSpc>
              <a:spcBef>
                <a:spcPct val="20000"/>
              </a:spcBef>
            </a:pPr>
            <a:r>
              <a:rPr lang="vi-VN" altLang="en-US" sz="2400">
                <a:solidFill>
                  <a:schemeClr val="tx2"/>
                </a:solidFill>
              </a:rPr>
              <a:t>(Phát triển khác với tăng </a:t>
            </a:r>
            <a:r>
              <a:rPr lang="en-US" altLang="en-US" sz="2400">
                <a:solidFill>
                  <a:schemeClr val="tx2"/>
                </a:solidFill>
              </a:rPr>
              <a:t>l</a:t>
            </a:r>
            <a:r>
              <a:rPr lang="vi-VN" altLang="en-US" sz="2400">
                <a:solidFill>
                  <a:schemeClr val="tx2"/>
                </a:solidFill>
              </a:rPr>
              <a:t>ê</a:t>
            </a:r>
            <a:r>
              <a:rPr lang="en-US" altLang="en-US" sz="2400">
                <a:solidFill>
                  <a:schemeClr val="tx2"/>
                </a:solidFill>
              </a:rPr>
              <a:t>n hay gi</a:t>
            </a:r>
            <a:r>
              <a:rPr lang="vi-VN" altLang="en-US" sz="2400">
                <a:solidFill>
                  <a:schemeClr val="tx2"/>
                </a:solidFill>
              </a:rPr>
              <a:t>ảm</a:t>
            </a:r>
            <a:r>
              <a:rPr lang="en-US" altLang="en-US" sz="2400">
                <a:solidFill>
                  <a:schemeClr val="tx2"/>
                </a:solidFill>
              </a:rPr>
              <a:t> </a:t>
            </a:r>
            <a:r>
              <a:rPr lang="vi-VN" altLang="en-US" sz="2400">
                <a:solidFill>
                  <a:schemeClr val="tx2"/>
                </a:solidFill>
              </a:rPr>
              <a:t>đ</a:t>
            </a:r>
            <a:r>
              <a:rPr lang="en-US" altLang="en-US" sz="2400">
                <a:solidFill>
                  <a:schemeClr val="tx2"/>
                </a:solidFill>
              </a:rPr>
              <a:t>i v</a:t>
            </a:r>
            <a:r>
              <a:rPr lang="vi-VN" altLang="en-US" sz="2400">
                <a:solidFill>
                  <a:schemeClr val="tx2"/>
                </a:solidFill>
              </a:rPr>
              <a:t>ề</a:t>
            </a:r>
            <a:r>
              <a:rPr lang="en-US" altLang="en-US" sz="2400">
                <a:solidFill>
                  <a:schemeClr val="tx2"/>
                </a:solidFill>
              </a:rPr>
              <a:t> s</a:t>
            </a:r>
            <a:r>
              <a:rPr lang="vi-VN" altLang="en-US" sz="2400">
                <a:solidFill>
                  <a:schemeClr val="tx2"/>
                </a:solidFill>
              </a:rPr>
              <a:t>ố</a:t>
            </a:r>
            <a:r>
              <a:rPr lang="en-US" altLang="en-US" sz="2400">
                <a:solidFill>
                  <a:schemeClr val="tx2"/>
                </a:solidFill>
              </a:rPr>
              <a:t> l</a:t>
            </a:r>
            <a:r>
              <a:rPr lang="vi-VN" altLang="en-US" sz="2400">
                <a:solidFill>
                  <a:schemeClr val="tx2"/>
                </a:solidFill>
              </a:rPr>
              <a:t>ượng)</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strips(downLeft)">
                                      <p:cBhvr>
                                        <p:cTn id="7" dur="500"/>
                                        <p:tgtEl>
                                          <p:spTgt spid="60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60425">
                                            <p:txEl>
                                              <p:pRg st="0" end="0"/>
                                            </p:txEl>
                                          </p:spTgt>
                                        </p:tgtEl>
                                        <p:attrNameLst>
                                          <p:attrName>style.visibility</p:attrName>
                                        </p:attrNameLst>
                                      </p:cBhvr>
                                      <p:to>
                                        <p:strVal val="visible"/>
                                      </p:to>
                                    </p:set>
                                    <p:animEffect transition="in" filter="strips(downLeft)">
                                      <p:cBhvr>
                                        <p:cTn id="12" dur="500"/>
                                        <p:tgtEl>
                                          <p:spTgt spid="6042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60425">
                                            <p:txEl>
                                              <p:pRg st="1" end="1"/>
                                            </p:txEl>
                                          </p:spTgt>
                                        </p:tgtEl>
                                        <p:attrNameLst>
                                          <p:attrName>style.visibility</p:attrName>
                                        </p:attrNameLst>
                                      </p:cBhvr>
                                      <p:to>
                                        <p:strVal val="visible"/>
                                      </p:to>
                                    </p:set>
                                    <p:animEffect transition="in" filter="strips(downLeft)">
                                      <p:cBhvr>
                                        <p:cTn id="17" dur="500"/>
                                        <p:tgtEl>
                                          <p:spTgt spid="60425">
                                            <p:txEl>
                                              <p:pRg st="1" end="1"/>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60425">
                                            <p:txEl>
                                              <p:pRg st="2" end="2"/>
                                            </p:txEl>
                                          </p:spTgt>
                                        </p:tgtEl>
                                        <p:attrNameLst>
                                          <p:attrName>style.visibility</p:attrName>
                                        </p:attrNameLst>
                                      </p:cBhvr>
                                      <p:to>
                                        <p:strVal val="visible"/>
                                      </p:to>
                                    </p:set>
                                    <p:animEffect transition="in" filter="strips(downLeft)">
                                      <p:cBhvr>
                                        <p:cTn id="20" dur="500"/>
                                        <p:tgtEl>
                                          <p:spTgt spid="60425">
                                            <p:txEl>
                                              <p:pRg st="2" end="2"/>
                                            </p:txEl>
                                          </p:spTgt>
                                        </p:tgtEl>
                                      </p:cBhvr>
                                    </p:animEffect>
                                  </p:childTnLst>
                                </p:cTn>
                              </p:par>
                            </p:childTnLst>
                          </p:cTn>
                        </p:par>
                        <p:par>
                          <p:cTn id="21" fill="hold" nodeType="afterGroup">
                            <p:stCondLst>
                              <p:cond delay="500"/>
                            </p:stCondLst>
                            <p:childTnLst>
                              <p:par>
                                <p:cTn id="22" presetID="23" presetClass="entr" presetSubtype="16" fill="hold" grpId="0" nodeType="afterEffect">
                                  <p:stCondLst>
                                    <p:cond delay="0"/>
                                  </p:stCondLst>
                                  <p:childTnLst>
                                    <p:set>
                                      <p:cBhvr>
                                        <p:cTn id="23" dur="1" fill="hold">
                                          <p:stCondLst>
                                            <p:cond delay="0"/>
                                          </p:stCondLst>
                                        </p:cTn>
                                        <p:tgtEl>
                                          <p:spTgt spid="60423"/>
                                        </p:tgtEl>
                                        <p:attrNameLst>
                                          <p:attrName>style.visibility</p:attrName>
                                        </p:attrNameLst>
                                      </p:cBhvr>
                                      <p:to>
                                        <p:strVal val="visible"/>
                                      </p:to>
                                    </p:set>
                                    <p:anim calcmode="lin" valueType="num">
                                      <p:cBhvr>
                                        <p:cTn id="24" dur="500" fill="hold"/>
                                        <p:tgtEl>
                                          <p:spTgt spid="60423"/>
                                        </p:tgtEl>
                                        <p:attrNameLst>
                                          <p:attrName>ppt_w</p:attrName>
                                        </p:attrNameLst>
                                      </p:cBhvr>
                                      <p:tavLst>
                                        <p:tav tm="0">
                                          <p:val>
                                            <p:fltVal val="0"/>
                                          </p:val>
                                        </p:tav>
                                        <p:tav tm="100000">
                                          <p:val>
                                            <p:strVal val="#ppt_w"/>
                                          </p:val>
                                        </p:tav>
                                      </p:tavLst>
                                    </p:anim>
                                    <p:anim calcmode="lin" valueType="num">
                                      <p:cBhvr>
                                        <p:cTn id="25" dur="500" fill="hold"/>
                                        <p:tgtEl>
                                          <p:spTgt spid="60423"/>
                                        </p:tgtEl>
                                        <p:attrNameLst>
                                          <p:attrName>ppt_h</p:attrName>
                                        </p:attrNameLst>
                                      </p:cBhvr>
                                      <p:tavLst>
                                        <p:tav tm="0">
                                          <p:val>
                                            <p:fltVal val="0"/>
                                          </p:val>
                                        </p:tav>
                                        <p:tav tm="100000">
                                          <p:val>
                                            <p:strVal val="#ppt_h"/>
                                          </p:val>
                                        </p:tav>
                                      </p:tavLst>
                                    </p:anim>
                                  </p:childTnLst>
                                </p:cTn>
                              </p:par>
                            </p:childTnLst>
                          </p:cTn>
                        </p:par>
                        <p:par>
                          <p:cTn id="26" fill="hold" nodeType="afterGroup">
                            <p:stCondLst>
                              <p:cond delay="1000"/>
                            </p:stCondLst>
                            <p:childTnLst>
                              <p:par>
                                <p:cTn id="27" presetID="53" presetClass="entr" presetSubtype="0" fill="hold" nodeType="afterEffect">
                                  <p:stCondLst>
                                    <p:cond delay="0"/>
                                  </p:stCondLst>
                                  <p:childTnLst>
                                    <p:set>
                                      <p:cBhvr>
                                        <p:cTn id="28" dur="1" fill="hold">
                                          <p:stCondLst>
                                            <p:cond delay="0"/>
                                          </p:stCondLst>
                                        </p:cTn>
                                        <p:tgtEl>
                                          <p:spTgt spid="60424">
                                            <p:txEl>
                                              <p:pRg st="0" end="0"/>
                                            </p:txEl>
                                          </p:spTgt>
                                        </p:tgtEl>
                                        <p:attrNameLst>
                                          <p:attrName>style.visibility</p:attrName>
                                        </p:attrNameLst>
                                      </p:cBhvr>
                                      <p:to>
                                        <p:strVal val="visible"/>
                                      </p:to>
                                    </p:set>
                                    <p:anim calcmode="lin" valueType="num">
                                      <p:cBhvr>
                                        <p:cTn id="29" dur="500" fill="hold"/>
                                        <p:tgtEl>
                                          <p:spTgt spid="60424">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60424">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60424">
                                            <p:txEl>
                                              <p:pRg st="0" end="0"/>
                                            </p:txEl>
                                          </p:spTgt>
                                        </p:tgtEl>
                                      </p:cBhvr>
                                    </p:animEffect>
                                  </p:childTnLst>
                                </p:cTn>
                              </p:par>
                            </p:childTnLst>
                          </p:cTn>
                        </p:par>
                        <p:par>
                          <p:cTn id="32" fill="hold" nodeType="afterGroup">
                            <p:stCondLst>
                              <p:cond delay="1500"/>
                            </p:stCondLst>
                            <p:childTnLst>
                              <p:par>
                                <p:cTn id="33" presetID="18" presetClass="entr" presetSubtype="12" fill="hold" nodeType="afterEffect">
                                  <p:stCondLst>
                                    <p:cond delay="0"/>
                                  </p:stCondLst>
                                  <p:childTnLst>
                                    <p:set>
                                      <p:cBhvr>
                                        <p:cTn id="34" dur="1" fill="hold">
                                          <p:stCondLst>
                                            <p:cond delay="0"/>
                                          </p:stCondLst>
                                        </p:cTn>
                                        <p:tgtEl>
                                          <p:spTgt spid="60421"/>
                                        </p:tgtEl>
                                        <p:attrNameLst>
                                          <p:attrName>style.visibility</p:attrName>
                                        </p:attrNameLst>
                                      </p:cBhvr>
                                      <p:to>
                                        <p:strVal val="visible"/>
                                      </p:to>
                                    </p:set>
                                    <p:animEffect transition="in" filter="strips(downLeft)">
                                      <p:cBhvr>
                                        <p:cTn id="35" dur="500"/>
                                        <p:tgtEl>
                                          <p:spTgt spid="60421"/>
                                        </p:tgtEl>
                                      </p:cBhvr>
                                    </p:animEffect>
                                  </p:childTnLst>
                                </p:cTn>
                              </p:par>
                            </p:childTnLst>
                          </p:cTn>
                        </p:par>
                        <p:par>
                          <p:cTn id="36" fill="hold" nodeType="afterGroup">
                            <p:stCondLst>
                              <p:cond delay="2000"/>
                            </p:stCondLst>
                            <p:childTnLst>
                              <p:par>
                                <p:cTn id="37" presetID="4" presetClass="entr" presetSubtype="16" fill="hold" nodeType="afterEffect">
                                  <p:stCondLst>
                                    <p:cond delay="0"/>
                                  </p:stCondLst>
                                  <p:childTnLst>
                                    <p:set>
                                      <p:cBhvr>
                                        <p:cTn id="38" dur="1" fill="hold">
                                          <p:stCondLst>
                                            <p:cond delay="0"/>
                                          </p:stCondLst>
                                        </p:cTn>
                                        <p:tgtEl>
                                          <p:spTgt spid="60422"/>
                                        </p:tgtEl>
                                        <p:attrNameLst>
                                          <p:attrName>style.visibility</p:attrName>
                                        </p:attrNameLst>
                                      </p:cBhvr>
                                      <p:to>
                                        <p:strVal val="visible"/>
                                      </p:to>
                                    </p:set>
                                    <p:animEffect transition="in" filter="box(in)">
                                      <p:cBhvr>
                                        <p:cTn id="39" dur="5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3"/>
          <p:cNvSpPr>
            <a:spLocks noChangeAspect="1" noChangeArrowheads="1"/>
          </p:cNvSpPr>
          <p:nvPr/>
        </p:nvSpPr>
        <p:spPr bwMode="auto">
          <a:xfrm>
            <a:off x="827088" y="981075"/>
            <a:ext cx="7705725"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8675" name="WordArt 12" descr="Paper bag"/>
          <p:cNvSpPr>
            <a:spLocks noChangeArrowheads="1" noChangeShapeType="1" noTextEdit="1"/>
          </p:cNvSpPr>
          <p:nvPr/>
        </p:nvSpPr>
        <p:spPr bwMode="auto">
          <a:xfrm>
            <a:off x="1295400" y="152400"/>
            <a:ext cx="6769100" cy="647700"/>
          </a:xfrm>
          <a:prstGeom prst="rect">
            <a:avLst/>
          </a:prstGeom>
        </p:spPr>
        <p:txBody>
          <a:bodyPr wrap="none" fromWordArt="1">
            <a:prstTxWarp prst="textPlain">
              <a:avLst>
                <a:gd name="adj" fmla="val 50000"/>
              </a:avLst>
            </a:prstTxWarp>
          </a:bodyPr>
          <a:lstStyle/>
          <a:p>
            <a:r>
              <a:rPr lang="en-US" sz="3600" b="1" kern="10">
                <a:ln w="9525">
                  <a:solidFill>
                    <a:srgbClr val="000000"/>
                  </a:solidFill>
                  <a:round/>
                  <a:headEnd/>
                  <a:tailEnd/>
                </a:ln>
                <a:blipFill dpi="0" rotWithShape="1">
                  <a:blip r:embed="rId2"/>
                  <a:srcRect/>
                  <a:tile tx="0" ty="0" sx="100000" sy="100000" flip="none" algn="tl"/>
                </a:blipFill>
              </a:rPr>
              <a:t>2. NGUYÊN LÝ VỀ SỰ PHÁT TRIỂN</a:t>
            </a:r>
          </a:p>
        </p:txBody>
      </p:sp>
      <p:sp>
        <p:nvSpPr>
          <p:cNvPr id="55315" name="Rectangle 19"/>
          <p:cNvSpPr>
            <a:spLocks noChangeArrowheads="1"/>
          </p:cNvSpPr>
          <p:nvPr/>
        </p:nvSpPr>
        <p:spPr bwMode="auto">
          <a:xfrm>
            <a:off x="971550" y="1844675"/>
            <a:ext cx="77041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03300"/>
                </a:solidFill>
              </a:rPr>
              <a:t>           </a:t>
            </a:r>
            <a:r>
              <a:rPr lang="en-US" altLang="en-US" sz="2400" b="1" i="1" u="sng">
                <a:solidFill>
                  <a:srgbClr val="003300"/>
                </a:solidFill>
              </a:rPr>
              <a:t>Quan điểm siêu hình</a:t>
            </a:r>
            <a:r>
              <a:rPr lang="en-US" altLang="en-US" sz="2400" b="1" i="1">
                <a:solidFill>
                  <a:srgbClr val="003300"/>
                </a:solidFill>
              </a:rPr>
              <a:t>: phủ nhận sự phát triển. Nếu có sự phát triển thì chỉ là sự tăng lên hoặc giảm đi đơn thuần về mặt lượng, không có sự thay đổi về chất, không có sự ra đời của cái mới.</a:t>
            </a:r>
            <a:r>
              <a:rPr lang="en-US" altLang="en-US" sz="2400">
                <a:solidFill>
                  <a:schemeClr val="accent2"/>
                </a:solidFill>
              </a:rPr>
              <a:t> </a:t>
            </a:r>
          </a:p>
        </p:txBody>
      </p:sp>
      <p:sp>
        <p:nvSpPr>
          <p:cNvPr id="55316" name="Rectangle 20"/>
          <p:cNvSpPr>
            <a:spLocks noChangeArrowheads="1"/>
          </p:cNvSpPr>
          <p:nvPr/>
        </p:nvSpPr>
        <p:spPr bwMode="auto">
          <a:xfrm>
            <a:off x="827088" y="3716338"/>
            <a:ext cx="7848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i="1"/>
              <a:t>	</a:t>
            </a:r>
            <a:r>
              <a:rPr lang="en-US" altLang="en-US" sz="2400" b="1" i="1" u="sng">
                <a:solidFill>
                  <a:srgbClr val="003300"/>
                </a:solidFill>
              </a:rPr>
              <a:t>Quan điểm biện chứng</a:t>
            </a:r>
            <a:r>
              <a:rPr lang="en-US" altLang="en-US" sz="2400" b="1" i="1">
                <a:solidFill>
                  <a:srgbClr val="003300"/>
                </a:solidFill>
              </a:rPr>
              <a:t>: phát triển là một quá trình vận động tiến lên thông qua những bước nhảy vọt về chất, sự vật cũ mất đi, sự vật mới ra đời. </a:t>
            </a:r>
          </a:p>
          <a:p>
            <a:pPr eaLnBrk="1" hangingPunct="1"/>
            <a:r>
              <a:rPr lang="en-US" altLang="en-US" sz="2400" b="1" i="1">
                <a:solidFill>
                  <a:srgbClr val="003300"/>
                </a:solidFill>
              </a:rPr>
              <a:t>	Nguồn gốc của sự phát triển là cuộc đấu tranh giữa các mặt đối lập ở bên trong bản thân sự vật.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5315"/>
                                        </p:tgtEl>
                                        <p:attrNameLst>
                                          <p:attrName>style.visibility</p:attrName>
                                        </p:attrNameLst>
                                      </p:cBhvr>
                                      <p:to>
                                        <p:strVal val="visible"/>
                                      </p:to>
                                    </p:set>
                                    <p:animEffect transition="in" filter="strips(downLeft)">
                                      <p:cBhvr>
                                        <p:cTn id="7" dur="500"/>
                                        <p:tgtEl>
                                          <p:spTgt spid="55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55316">
                                            <p:txEl>
                                              <p:pRg st="0" end="0"/>
                                            </p:txEl>
                                          </p:spTgt>
                                        </p:tgtEl>
                                        <p:attrNameLst>
                                          <p:attrName>style.visibility</p:attrName>
                                        </p:attrNameLst>
                                      </p:cBhvr>
                                      <p:to>
                                        <p:strVal val="visible"/>
                                      </p:to>
                                    </p:set>
                                    <p:animEffect transition="in" filter="strips(downLeft)">
                                      <p:cBhvr>
                                        <p:cTn id="12" dur="500"/>
                                        <p:tgtEl>
                                          <p:spTgt spid="55316">
                                            <p:txEl>
                                              <p:pRg st="0" end="0"/>
                                            </p:txEl>
                                          </p:spTgt>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55316">
                                            <p:txEl>
                                              <p:pRg st="1" end="1"/>
                                            </p:txEl>
                                          </p:spTgt>
                                        </p:tgtEl>
                                        <p:attrNameLst>
                                          <p:attrName>style.visibility</p:attrName>
                                        </p:attrNameLst>
                                      </p:cBhvr>
                                      <p:to>
                                        <p:strVal val="visible"/>
                                      </p:to>
                                    </p:set>
                                    <p:animEffect transition="in" filter="strips(downLeft)">
                                      <p:cBhvr>
                                        <p:cTn id="16" dur="500"/>
                                        <p:tgtEl>
                                          <p:spTgt spid="55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descr="原始社会"/>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500438"/>
            <a:ext cx="2362200" cy="14652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29699" name="Group 34"/>
          <p:cNvGrpSpPr>
            <a:grpSpLocks/>
          </p:cNvGrpSpPr>
          <p:nvPr/>
        </p:nvGrpSpPr>
        <p:grpSpPr bwMode="auto">
          <a:xfrm>
            <a:off x="6353175" y="4076700"/>
            <a:ext cx="2790825" cy="1925638"/>
            <a:chOff x="3833" y="2488"/>
            <a:chExt cx="1758" cy="1213"/>
          </a:xfrm>
        </p:grpSpPr>
        <p:pic>
          <p:nvPicPr>
            <p:cNvPr id="29712" name="Picture 5"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 y="2680"/>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6" descr="BUTERFL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282" y="2488"/>
              <a:ext cx="13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4" name="Rectangle 7"/>
            <p:cNvSpPr>
              <a:spLocks noChangeArrowheads="1"/>
            </p:cNvSpPr>
            <p:nvPr/>
          </p:nvSpPr>
          <p:spPr bwMode="auto">
            <a:xfrm>
              <a:off x="3923" y="3657"/>
              <a:ext cx="1115" cy="44"/>
            </a:xfrm>
            <a:prstGeom prst="rect">
              <a:avLst/>
            </a:prstGeom>
            <a:solidFill>
              <a:schemeClr val="accent1"/>
            </a:solidFill>
            <a:ln w="12700">
              <a:solidFill>
                <a:srgbClr val="CC99FF"/>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kumimoji="1" lang="en-US" altLang="en-US" sz="2800">
                <a:solidFill>
                  <a:srgbClr val="FFFF99"/>
                </a:solidFill>
                <a:latin typeface="Times New Roman" panose="02020603050405020304" pitchFamily="18" charset="0"/>
                <a:ea typeface="文鼎CS楷体" pitchFamily="49" charset="-122"/>
              </a:endParaRPr>
            </a:p>
          </p:txBody>
        </p:sp>
        <p:sp>
          <p:nvSpPr>
            <p:cNvPr id="29715" name="Text Box 11"/>
            <p:cNvSpPr txBox="1">
              <a:spLocks noChangeArrowheads="1"/>
            </p:cNvSpPr>
            <p:nvPr/>
          </p:nvSpPr>
          <p:spPr bwMode="auto">
            <a:xfrm>
              <a:off x="3969" y="3113"/>
              <a:ext cx="999" cy="518"/>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kumimoji="1" lang="vi-VN" altLang="en-US" sz="2400">
                  <a:solidFill>
                    <a:srgbClr val="FFFF00"/>
                  </a:solidFill>
                  <a:latin typeface="Times New Roman" panose="02020603050405020304" pitchFamily="18" charset="0"/>
                  <a:ea typeface="SimSun" panose="02010600030101010101" pitchFamily="2" charset="-122"/>
                </a:rPr>
                <a:t>Tăng trưởng</a:t>
              </a:r>
            </a:p>
          </p:txBody>
        </p:sp>
        <p:pic>
          <p:nvPicPr>
            <p:cNvPr id="29716" name="Picture 13"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 y="2517"/>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7" name="Picture 14"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 y="2613"/>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8" name="Picture 15"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 y="2523"/>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16"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 y="2613"/>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0" name="Picture 17"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 y="2853"/>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18" descr="plant0212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 y="2840"/>
              <a:ext cx="405"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2" name="AutoShape 19"/>
            <p:cNvSpPr>
              <a:spLocks noChangeArrowheads="1"/>
            </p:cNvSpPr>
            <p:nvPr/>
          </p:nvSpPr>
          <p:spPr bwMode="auto">
            <a:xfrm>
              <a:off x="4286" y="2614"/>
              <a:ext cx="325" cy="175"/>
            </a:xfrm>
            <a:prstGeom prst="rightArrow">
              <a:avLst>
                <a:gd name="adj1" fmla="val 50000"/>
                <a:gd name="adj2" fmla="val 46429"/>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9700" name="Freeform 20"/>
          <p:cNvSpPr>
            <a:spLocks/>
          </p:cNvSpPr>
          <p:nvPr/>
        </p:nvSpPr>
        <p:spPr bwMode="gray">
          <a:xfrm rot="1131954">
            <a:off x="1331913" y="1123950"/>
            <a:ext cx="2762250" cy="3929063"/>
          </a:xfrm>
          <a:custGeom>
            <a:avLst/>
            <a:gdLst>
              <a:gd name="T0" fmla="*/ 2147483647 w 1824"/>
              <a:gd name="T1" fmla="*/ 2147483647 h 2648"/>
              <a:gd name="T2" fmla="*/ 2147483647 w 1824"/>
              <a:gd name="T3" fmla="*/ 2147483647 h 2648"/>
              <a:gd name="T4" fmla="*/ 2147483647 w 1824"/>
              <a:gd name="T5" fmla="*/ 2147483647 h 2648"/>
              <a:gd name="T6" fmla="*/ 2147483647 w 1824"/>
              <a:gd name="T7" fmla="*/ 2147483647 h 2648"/>
              <a:gd name="T8" fmla="*/ 2147483647 w 1824"/>
              <a:gd name="T9" fmla="*/ 2147483647 h 2648"/>
              <a:gd name="T10" fmla="*/ 2147483647 w 1824"/>
              <a:gd name="T11" fmla="*/ 2147483647 h 2648"/>
              <a:gd name="T12" fmla="*/ 2147483647 w 1824"/>
              <a:gd name="T13" fmla="*/ 2147483647 h 2648"/>
              <a:gd name="T14" fmla="*/ 2147483647 w 1824"/>
              <a:gd name="T15" fmla="*/ 2147483647 h 2648"/>
              <a:gd name="T16" fmla="*/ 2147483647 w 1824"/>
              <a:gd name="T17" fmla="*/ 2147483647 h 2648"/>
              <a:gd name="T18" fmla="*/ 2147483647 w 1824"/>
              <a:gd name="T19" fmla="*/ 2147483647 h 2648"/>
              <a:gd name="T20" fmla="*/ 2147483647 w 1824"/>
              <a:gd name="T21" fmla="*/ 2147483647 h 2648"/>
              <a:gd name="T22" fmla="*/ 2147483647 w 1824"/>
              <a:gd name="T23" fmla="*/ 2147483647 h 2648"/>
              <a:gd name="T24" fmla="*/ 2147483647 w 1824"/>
              <a:gd name="T25" fmla="*/ 2147483647 h 2648"/>
              <a:gd name="T26" fmla="*/ 2147483647 w 1824"/>
              <a:gd name="T27" fmla="*/ 2147483647 h 2648"/>
              <a:gd name="T28" fmla="*/ 2147483647 w 1824"/>
              <a:gd name="T29" fmla="*/ 2147483647 h 2648"/>
              <a:gd name="T30" fmla="*/ 2147483647 w 1824"/>
              <a:gd name="T31" fmla="*/ 2147483647 h 2648"/>
              <a:gd name="T32" fmla="*/ 2147483647 w 1824"/>
              <a:gd name="T33" fmla="*/ 2147483647 h 2648"/>
              <a:gd name="T34" fmla="*/ 2147483647 w 1824"/>
              <a:gd name="T35" fmla="*/ 2147483647 h 2648"/>
              <a:gd name="T36" fmla="*/ 2147483647 w 1824"/>
              <a:gd name="T37" fmla="*/ 2147483647 h 2648"/>
              <a:gd name="T38" fmla="*/ 2147483647 w 1824"/>
              <a:gd name="T39" fmla="*/ 2147483647 h 2648"/>
              <a:gd name="T40" fmla="*/ 2147483647 w 1824"/>
              <a:gd name="T41" fmla="*/ 2147483647 h 2648"/>
              <a:gd name="T42" fmla="*/ 2147483647 w 1824"/>
              <a:gd name="T43" fmla="*/ 2147483647 h 2648"/>
              <a:gd name="T44" fmla="*/ 2147483647 w 1824"/>
              <a:gd name="T45" fmla="*/ 2147483647 h 2648"/>
              <a:gd name="T46" fmla="*/ 2147483647 w 1824"/>
              <a:gd name="T47" fmla="*/ 2147483647 h 2648"/>
              <a:gd name="T48" fmla="*/ 2147483647 w 1824"/>
              <a:gd name="T49" fmla="*/ 2147483647 h 2648"/>
              <a:gd name="T50" fmla="*/ 2147483647 w 1824"/>
              <a:gd name="T51" fmla="*/ 2147483647 h 2648"/>
              <a:gd name="T52" fmla="*/ 2147483647 w 1824"/>
              <a:gd name="T53" fmla="*/ 2147483647 h 2648"/>
              <a:gd name="T54" fmla="*/ 2147483647 w 1824"/>
              <a:gd name="T55" fmla="*/ 2147483647 h 2648"/>
              <a:gd name="T56" fmla="*/ 2147483647 w 1824"/>
              <a:gd name="T57" fmla="*/ 2147483647 h 2648"/>
              <a:gd name="T58" fmla="*/ 2147483647 w 1824"/>
              <a:gd name="T59" fmla="*/ 2147483647 h 2648"/>
              <a:gd name="T60" fmla="*/ 2147483647 w 1824"/>
              <a:gd name="T61" fmla="*/ 2147483647 h 2648"/>
              <a:gd name="T62" fmla="*/ 2147483647 w 1824"/>
              <a:gd name="T63" fmla="*/ 2147483647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9701" name="Line 21"/>
          <p:cNvSpPr>
            <a:spLocks noChangeShapeType="1"/>
          </p:cNvSpPr>
          <p:nvPr/>
        </p:nvSpPr>
        <p:spPr bwMode="auto">
          <a:xfrm flipV="1">
            <a:off x="611188" y="2205038"/>
            <a:ext cx="0" cy="38147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2" name="Line 22"/>
          <p:cNvSpPr>
            <a:spLocks noChangeShapeType="1"/>
          </p:cNvSpPr>
          <p:nvPr/>
        </p:nvSpPr>
        <p:spPr bwMode="auto">
          <a:xfrm flipV="1">
            <a:off x="611188" y="6021388"/>
            <a:ext cx="5473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3" name="Line 23"/>
          <p:cNvSpPr>
            <a:spLocks noChangeShapeType="1"/>
          </p:cNvSpPr>
          <p:nvPr/>
        </p:nvSpPr>
        <p:spPr bwMode="auto">
          <a:xfrm>
            <a:off x="3419475" y="4797425"/>
            <a:ext cx="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24"/>
          <p:cNvSpPr>
            <a:spLocks noChangeShapeType="1"/>
          </p:cNvSpPr>
          <p:nvPr/>
        </p:nvSpPr>
        <p:spPr bwMode="auto">
          <a:xfrm>
            <a:off x="4787900" y="3573463"/>
            <a:ext cx="0" cy="2447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Text Box 25"/>
          <p:cNvSpPr txBox="1">
            <a:spLocks noChangeArrowheads="1"/>
          </p:cNvSpPr>
          <p:nvPr/>
        </p:nvSpPr>
        <p:spPr bwMode="auto">
          <a:xfrm>
            <a:off x="1116013" y="5157788"/>
            <a:ext cx="167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Hàng vạn năm</a:t>
            </a:r>
          </a:p>
        </p:txBody>
      </p:sp>
      <p:sp>
        <p:nvSpPr>
          <p:cNvPr id="29706" name="Text Box 26"/>
          <p:cNvSpPr txBox="1">
            <a:spLocks noChangeArrowheads="1"/>
          </p:cNvSpPr>
          <p:nvPr/>
        </p:nvSpPr>
        <p:spPr bwMode="auto">
          <a:xfrm>
            <a:off x="3635375" y="4868863"/>
            <a:ext cx="120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Khoảng </a:t>
            </a:r>
          </a:p>
          <a:p>
            <a:pPr eaLnBrk="1" hangingPunct="1"/>
            <a:r>
              <a:rPr lang="vi-VN" altLang="en-US"/>
              <a:t>400</a:t>
            </a:r>
            <a:r>
              <a:rPr lang="en-US" altLang="en-US"/>
              <a:t>0</a:t>
            </a:r>
            <a:r>
              <a:rPr lang="vi-VN" altLang="en-US"/>
              <a:t> năm</a:t>
            </a:r>
          </a:p>
        </p:txBody>
      </p:sp>
      <p:sp>
        <p:nvSpPr>
          <p:cNvPr id="29707" name="Text Box 27"/>
          <p:cNvSpPr txBox="1">
            <a:spLocks noChangeArrowheads="1"/>
          </p:cNvSpPr>
          <p:nvPr/>
        </p:nvSpPr>
        <p:spPr bwMode="auto">
          <a:xfrm>
            <a:off x="4859338" y="508476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vi-VN" altLang="en-US"/>
              <a:t>Cuối TK XX</a:t>
            </a:r>
          </a:p>
        </p:txBody>
      </p:sp>
      <p:pic>
        <p:nvPicPr>
          <p:cNvPr id="29708" name="Picture 30" descr="CT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2565400"/>
            <a:ext cx="2317750" cy="15494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29709"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1773238"/>
            <a:ext cx="2160587" cy="1479550"/>
          </a:xfrm>
          <a:prstGeom prst="rect">
            <a:avLst/>
          </a:prstGeom>
          <a:solidFill>
            <a:srgbClr val="33CCCC"/>
          </a:solidFill>
          <a:ln w="9525">
            <a:solidFill>
              <a:srgbClr val="FFFF00"/>
            </a:solidFill>
            <a:miter lim="800000"/>
            <a:headEnd/>
            <a:tailEnd/>
          </a:ln>
        </p:spPr>
      </p:pic>
      <p:pic>
        <p:nvPicPr>
          <p:cNvPr id="29710" name="Picture 33" descr="MM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56325" y="1052513"/>
            <a:ext cx="2232025" cy="1649412"/>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29711" name="WordArt 35"/>
          <p:cNvSpPr>
            <a:spLocks noChangeArrowheads="1" noChangeShapeType="1" noTextEdit="1"/>
          </p:cNvSpPr>
          <p:nvPr/>
        </p:nvSpPr>
        <p:spPr bwMode="auto">
          <a:xfrm>
            <a:off x="179388" y="981075"/>
            <a:ext cx="2663825" cy="1008063"/>
          </a:xfrm>
          <a:prstGeom prst="rect">
            <a:avLst/>
          </a:prstGeom>
        </p:spPr>
        <p:txBody>
          <a:bodyPr wrap="none" fromWordArt="1">
            <a:prstTxWarp prst="textPlain">
              <a:avLst>
                <a:gd name="adj" fmla="val 50000"/>
              </a:avLst>
            </a:prstTxWarp>
          </a:bodyPr>
          <a:lstStyle/>
          <a:p>
            <a:pPr algn="ctr"/>
            <a:r>
              <a:rPr lang="en-US" sz="3600" kern="10">
                <a:ln w="9525">
                  <a:solidFill>
                    <a:srgbClr val="993300"/>
                  </a:solidFill>
                  <a:round/>
                  <a:headEnd/>
                  <a:tailEnd/>
                </a:ln>
                <a:solidFill>
                  <a:srgbClr val="800000"/>
                </a:solidFill>
                <a:latin typeface="Times New Roman" panose="02020603050405020304" pitchFamily="18" charset="0"/>
                <a:cs typeface="Times New Roman" panose="02020603050405020304" pitchFamily="18" charset="0"/>
              </a:rPr>
              <a:t>Phát triển </a:t>
            </a:r>
          </a:p>
          <a:p>
            <a:pPr algn="ctr"/>
            <a:r>
              <a:rPr lang="en-US" sz="3600" kern="10">
                <a:ln w="9525">
                  <a:solidFill>
                    <a:srgbClr val="993300"/>
                  </a:solidFill>
                  <a:round/>
                  <a:headEnd/>
                  <a:tailEnd/>
                </a:ln>
                <a:solidFill>
                  <a:srgbClr val="800000"/>
                </a:solidFill>
                <a:latin typeface="Times New Roman" panose="02020603050405020304" pitchFamily="18" charset="0"/>
                <a:cs typeface="Times New Roman" panose="02020603050405020304" pitchFamily="18" charset="0"/>
              </a:rPr>
              <a:t>của kỹ thuật và ứng dụng</a:t>
            </a:r>
          </a:p>
        </p:txBody>
      </p:sp>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WordArt 2"/>
          <p:cNvSpPr>
            <a:spLocks noChangeArrowheads="1" noChangeShapeType="1" noTextEdit="1"/>
          </p:cNvSpPr>
          <p:nvPr/>
        </p:nvSpPr>
        <p:spPr bwMode="auto">
          <a:xfrm>
            <a:off x="1143000" y="228600"/>
            <a:ext cx="7127875" cy="576263"/>
          </a:xfrm>
          <a:prstGeom prst="rect">
            <a:avLst/>
          </a:prstGeom>
        </p:spPr>
        <p:txBody>
          <a:bodyPr wrap="none" fromWordArt="1">
            <a:prstTxWarp prst="textPlain">
              <a:avLst>
                <a:gd name="adj" fmla="val 50000"/>
              </a:avLst>
            </a:prstTxWarp>
          </a:bodyPr>
          <a:lstStyle/>
          <a:p>
            <a:r>
              <a:rPr lang="en-US" sz="3600" b="1" kern="10">
                <a:ln w="9525">
                  <a:solidFill>
                    <a:srgbClr val="009900"/>
                  </a:solidFill>
                  <a:round/>
                  <a:headEnd/>
                  <a:tailEnd/>
                </a:ln>
                <a:solidFill>
                  <a:srgbClr val="FF0000"/>
                </a:solidFill>
              </a:rPr>
              <a:t>Tính chất của sự phát triển</a:t>
            </a:r>
          </a:p>
        </p:txBody>
      </p:sp>
      <p:sp>
        <p:nvSpPr>
          <p:cNvPr id="61443" name="WordArt 3"/>
          <p:cNvSpPr>
            <a:spLocks noChangeArrowheads="1" noChangeShapeType="1" noTextEdit="1"/>
          </p:cNvSpPr>
          <p:nvPr/>
        </p:nvSpPr>
        <p:spPr bwMode="auto">
          <a:xfrm>
            <a:off x="666510" y="1196690"/>
            <a:ext cx="3600500" cy="532872"/>
          </a:xfrm>
          <a:prstGeom prst="rect">
            <a:avLst/>
          </a:prstGeom>
        </p:spPr>
        <p:txBody>
          <a:bodyPr wrap="none" fromWordArt="1">
            <a:prstTxWarp prst="textPlain">
              <a:avLst>
                <a:gd name="adj" fmla="val 50000"/>
              </a:avLst>
            </a:prstTxWarp>
          </a:bodyPr>
          <a:lstStyle/>
          <a:p>
            <a:pPr algn="ctr"/>
            <a:r>
              <a:rPr lang="en-US" sz="2400" b="1" kern="10" dirty="0" err="1">
                <a:ln w="9525">
                  <a:solidFill>
                    <a:srgbClr val="969696"/>
                  </a:solidFill>
                  <a:round/>
                  <a:headEnd/>
                  <a:tailEnd/>
                </a:ln>
                <a:solidFill>
                  <a:srgbClr val="666699"/>
                </a:solidFill>
              </a:rPr>
              <a:t>Tính</a:t>
            </a:r>
            <a:r>
              <a:rPr lang="en-US" sz="2400" b="1" kern="10" dirty="0">
                <a:ln w="9525">
                  <a:solidFill>
                    <a:srgbClr val="969696"/>
                  </a:solidFill>
                  <a:round/>
                  <a:headEnd/>
                  <a:tailEnd/>
                </a:ln>
                <a:solidFill>
                  <a:srgbClr val="666699"/>
                </a:solidFill>
              </a:rPr>
              <a:t> </a:t>
            </a:r>
            <a:r>
              <a:rPr lang="en-US" sz="2400" b="1" kern="10" dirty="0" err="1">
                <a:ln w="9525">
                  <a:solidFill>
                    <a:srgbClr val="969696"/>
                  </a:solidFill>
                  <a:round/>
                  <a:headEnd/>
                  <a:tailEnd/>
                </a:ln>
                <a:solidFill>
                  <a:srgbClr val="666699"/>
                </a:solidFill>
              </a:rPr>
              <a:t>khách</a:t>
            </a:r>
            <a:r>
              <a:rPr lang="en-US" sz="2400" b="1" kern="10" dirty="0">
                <a:ln w="9525">
                  <a:solidFill>
                    <a:srgbClr val="969696"/>
                  </a:solidFill>
                  <a:round/>
                  <a:headEnd/>
                  <a:tailEnd/>
                </a:ln>
                <a:solidFill>
                  <a:srgbClr val="666699"/>
                </a:solidFill>
              </a:rPr>
              <a:t> </a:t>
            </a:r>
            <a:r>
              <a:rPr lang="en-US" sz="2400" b="1" kern="10" dirty="0" err="1">
                <a:ln w="9525">
                  <a:solidFill>
                    <a:srgbClr val="969696"/>
                  </a:solidFill>
                  <a:round/>
                  <a:headEnd/>
                  <a:tailEnd/>
                </a:ln>
                <a:solidFill>
                  <a:srgbClr val="666699"/>
                </a:solidFill>
              </a:rPr>
              <a:t>quan</a:t>
            </a:r>
            <a:r>
              <a:rPr lang="en-US" sz="2400" b="1" kern="10" dirty="0">
                <a:ln w="9525">
                  <a:solidFill>
                    <a:srgbClr val="969696"/>
                  </a:solidFill>
                  <a:round/>
                  <a:headEnd/>
                  <a:tailEnd/>
                </a:ln>
                <a:solidFill>
                  <a:srgbClr val="666699"/>
                </a:solidFill>
              </a:rPr>
              <a:t>: </a:t>
            </a:r>
          </a:p>
        </p:txBody>
      </p:sp>
      <p:sp>
        <p:nvSpPr>
          <p:cNvPr id="61446" name="WordArt 6"/>
          <p:cNvSpPr>
            <a:spLocks noChangeArrowheads="1" noChangeShapeType="1" noTextEdit="1"/>
          </p:cNvSpPr>
          <p:nvPr/>
        </p:nvSpPr>
        <p:spPr bwMode="auto">
          <a:xfrm>
            <a:off x="123825" y="1828800"/>
            <a:ext cx="8734425" cy="1600200"/>
          </a:xfrm>
          <a:prstGeom prst="rect">
            <a:avLst/>
          </a:prstGeom>
        </p:spPr>
        <p:txBody>
          <a:bodyPr wrap="none" fromWordArt="1">
            <a:prstTxWarp prst="textPlain">
              <a:avLst>
                <a:gd name="adj" fmla="val 50000"/>
              </a:avLst>
            </a:prstTxWarp>
          </a:bodyPr>
          <a:lstStyle/>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Phát triển là quá trình tự thân của bản thân sự vật hiện tượng. </a:t>
            </a:r>
          </a:p>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Nguyên nhân của phát triển là do sự đấu tranh giữa các mặt đối </a:t>
            </a:r>
          </a:p>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lập bên trong sự vật hiện tượng.</a:t>
            </a:r>
            <a:endParaRPr lang="en-US"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endParaRPr>
          </a:p>
        </p:txBody>
      </p:sp>
      <p:sp>
        <p:nvSpPr>
          <p:cNvPr id="61447" name="WordArt 7"/>
          <p:cNvSpPr>
            <a:spLocks noChangeArrowheads="1" noChangeShapeType="1" noTextEdit="1"/>
          </p:cNvSpPr>
          <p:nvPr/>
        </p:nvSpPr>
        <p:spPr bwMode="auto">
          <a:xfrm>
            <a:off x="671512" y="3629412"/>
            <a:ext cx="2914650" cy="523875"/>
          </a:xfrm>
          <a:prstGeom prst="rect">
            <a:avLst/>
          </a:prstGeom>
        </p:spPr>
        <p:txBody>
          <a:bodyPr wrap="none" fromWordArt="1">
            <a:prstTxWarp prst="textPlain">
              <a:avLst>
                <a:gd name="adj" fmla="val 50000"/>
              </a:avLst>
            </a:prstTxWarp>
          </a:bodyPr>
          <a:lstStyle/>
          <a:p>
            <a:pPr algn="ctr"/>
            <a:r>
              <a:rPr lang="en-US" sz="3600" b="1" kern="10" dirty="0" err="1">
                <a:ln w="9525">
                  <a:solidFill>
                    <a:srgbClr val="969696"/>
                  </a:solidFill>
                  <a:round/>
                  <a:headEnd/>
                  <a:tailEnd/>
                </a:ln>
                <a:solidFill>
                  <a:srgbClr val="666699"/>
                </a:solidFill>
              </a:rPr>
              <a:t>Tính</a:t>
            </a:r>
            <a:r>
              <a:rPr lang="en-US" sz="3600" b="1" kern="10" dirty="0">
                <a:ln w="9525">
                  <a:solidFill>
                    <a:srgbClr val="969696"/>
                  </a:solidFill>
                  <a:round/>
                  <a:headEnd/>
                  <a:tailEnd/>
                </a:ln>
                <a:solidFill>
                  <a:srgbClr val="666699"/>
                </a:solidFill>
              </a:rPr>
              <a:t> </a:t>
            </a:r>
            <a:r>
              <a:rPr lang="en-US" sz="3600" b="1" kern="10" dirty="0" err="1">
                <a:ln w="9525">
                  <a:solidFill>
                    <a:srgbClr val="969696"/>
                  </a:solidFill>
                  <a:round/>
                  <a:headEnd/>
                  <a:tailEnd/>
                </a:ln>
                <a:solidFill>
                  <a:srgbClr val="666699"/>
                </a:solidFill>
              </a:rPr>
              <a:t>phổ</a:t>
            </a:r>
            <a:r>
              <a:rPr lang="en-US" sz="3600" b="1" kern="10" dirty="0">
                <a:ln w="9525">
                  <a:solidFill>
                    <a:srgbClr val="969696"/>
                  </a:solidFill>
                  <a:round/>
                  <a:headEnd/>
                  <a:tailEnd/>
                </a:ln>
                <a:solidFill>
                  <a:srgbClr val="666699"/>
                </a:solidFill>
              </a:rPr>
              <a:t> </a:t>
            </a:r>
            <a:r>
              <a:rPr lang="en-US" sz="3600" b="1" kern="10" dirty="0" err="1">
                <a:ln w="9525">
                  <a:solidFill>
                    <a:srgbClr val="969696"/>
                  </a:solidFill>
                  <a:round/>
                  <a:headEnd/>
                  <a:tailEnd/>
                </a:ln>
                <a:solidFill>
                  <a:srgbClr val="666699"/>
                </a:solidFill>
              </a:rPr>
              <a:t>biến</a:t>
            </a:r>
            <a:r>
              <a:rPr lang="en-US" sz="3600" b="1" kern="10" dirty="0">
                <a:ln w="9525">
                  <a:solidFill>
                    <a:srgbClr val="969696"/>
                  </a:solidFill>
                  <a:round/>
                  <a:headEnd/>
                  <a:tailEnd/>
                </a:ln>
                <a:solidFill>
                  <a:srgbClr val="666699"/>
                </a:solidFill>
              </a:rPr>
              <a:t>:</a:t>
            </a:r>
          </a:p>
        </p:txBody>
      </p:sp>
      <p:sp>
        <p:nvSpPr>
          <p:cNvPr id="61448" name="WordArt 8"/>
          <p:cNvSpPr>
            <a:spLocks noChangeArrowheads="1" noChangeShapeType="1" noTextEdit="1"/>
          </p:cNvSpPr>
          <p:nvPr/>
        </p:nvSpPr>
        <p:spPr bwMode="auto">
          <a:xfrm>
            <a:off x="123825" y="4353699"/>
            <a:ext cx="8405813" cy="1091581"/>
          </a:xfrm>
          <a:prstGeom prst="rect">
            <a:avLst/>
          </a:prstGeom>
        </p:spPr>
        <p:txBody>
          <a:bodyPr wrap="none" fromWordArt="1">
            <a:prstTxWarp prst="textPlain">
              <a:avLst>
                <a:gd name="adj" fmla="val 50000"/>
              </a:avLst>
            </a:prstTxWarp>
          </a:bodyPr>
          <a:lstStyle/>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Sự phát triển diễn ra ở mọi lĩnh vực: tự nhiên, xã hội và tư duy;</a:t>
            </a:r>
          </a:p>
          <a:p>
            <a:r>
              <a:rPr lang="vi-VN"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rPr>
              <a:t> phát triển là khuynh hướng chung của các sự vật hiện tượng</a:t>
            </a:r>
            <a:endParaRPr lang="en-US" sz="2400" kern="10" dirty="0">
              <a:ln w="9525">
                <a:solidFill>
                  <a:srgbClr val="660033"/>
                </a:solidFill>
                <a:round/>
                <a:headEnd/>
                <a:tailEnd/>
              </a:ln>
              <a:solidFill>
                <a:srgbClr val="CC3300"/>
              </a:solidFill>
              <a:latin typeface="Times New Roman" panose="02020603050405020304" pitchFamily="18" charset="0"/>
              <a:cs typeface="Times New Roman" panose="02020603050405020304" pitchFamily="18" charset="0"/>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p:cTn id="7" dur="500" fill="hold"/>
                                        <p:tgtEl>
                                          <p:spTgt spid="61443"/>
                                        </p:tgtEl>
                                        <p:attrNameLst>
                                          <p:attrName>ppt_w</p:attrName>
                                        </p:attrNameLst>
                                      </p:cBhvr>
                                      <p:tavLst>
                                        <p:tav tm="0">
                                          <p:val>
                                            <p:fltVal val="0"/>
                                          </p:val>
                                        </p:tav>
                                        <p:tav tm="100000">
                                          <p:val>
                                            <p:strVal val="#ppt_w"/>
                                          </p:val>
                                        </p:tav>
                                      </p:tavLst>
                                    </p:anim>
                                    <p:anim calcmode="lin" valueType="num">
                                      <p:cBhvr>
                                        <p:cTn id="8" dur="500" fill="hold"/>
                                        <p:tgtEl>
                                          <p:spTgt spid="6144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61446"/>
                                        </p:tgtEl>
                                        <p:attrNameLst>
                                          <p:attrName>style.visibility</p:attrName>
                                        </p:attrNameLst>
                                      </p:cBhvr>
                                      <p:to>
                                        <p:strVal val="visible"/>
                                      </p:to>
                                    </p:set>
                                    <p:animEffect transition="in" filter="strips(downLeft)">
                                      <p:cBhvr>
                                        <p:cTn id="13" dur="500"/>
                                        <p:tgtEl>
                                          <p:spTgt spid="614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61447"/>
                                        </p:tgtEl>
                                        <p:attrNameLst>
                                          <p:attrName>style.visibility</p:attrName>
                                        </p:attrNameLst>
                                      </p:cBhvr>
                                      <p:to>
                                        <p:strVal val="visible"/>
                                      </p:to>
                                    </p:set>
                                    <p:animEffect transition="in" filter="box(in)">
                                      <p:cBhvr>
                                        <p:cTn id="18" dur="500"/>
                                        <p:tgtEl>
                                          <p:spTgt spid="614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nodeType="clickEffect">
                                  <p:stCondLst>
                                    <p:cond delay="0"/>
                                  </p:stCondLst>
                                  <p:childTnLst>
                                    <p:set>
                                      <p:cBhvr>
                                        <p:cTn id="22" dur="1" fill="hold">
                                          <p:stCondLst>
                                            <p:cond delay="0"/>
                                          </p:stCondLst>
                                        </p:cTn>
                                        <p:tgtEl>
                                          <p:spTgt spid="61448"/>
                                        </p:tgtEl>
                                        <p:attrNameLst>
                                          <p:attrName>style.visibility</p:attrName>
                                        </p:attrNameLst>
                                      </p:cBhvr>
                                      <p:to>
                                        <p:strVal val="visible"/>
                                      </p:to>
                                    </p:set>
                                    <p:animEffect transition="in" filter="strips(downLeft)">
                                      <p:cBhvr>
                                        <p:cTn id="23" dur="500"/>
                                        <p:tgtEl>
                                          <p:spTgt spid="6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B609C35A-4654-6E4E-A047-D850542305F5}"/>
              </a:ext>
            </a:extLst>
          </p:cNvPr>
          <p:cNvSpPr txBox="1"/>
          <p:nvPr/>
        </p:nvSpPr>
        <p:spPr>
          <a:xfrm>
            <a:off x="1079500" y="-625928"/>
            <a:ext cx="5186570" cy="1968500"/>
          </a:xfrm>
          <a:prstGeom prst="rect">
            <a:avLst/>
          </a:prstGeom>
        </p:spPr>
        <p:txBody>
          <a:bodyPr wrap="none" numCol="1" fromWordArt="1">
            <a:prstTxWarp prst="textPlain">
              <a:avLst>
                <a:gd name="adj" fmla="val 50000"/>
              </a:avLst>
            </a:prstTxWarp>
          </a:bodyPr>
          <a:lstStyle>
            <a:defPPr>
              <a:defRPr lang="vi-VN"/>
            </a:defPPr>
            <a:lvl1pPr algn="ctr">
              <a:defRPr sz="3200" b="1" kern="10">
                <a:ln w="9525">
                  <a:solidFill>
                    <a:srgbClr val="969696"/>
                  </a:solidFill>
                  <a:round/>
                  <a:headEnd/>
                  <a:tailEnd/>
                </a:ln>
                <a:solidFill>
                  <a:srgbClr val="666699"/>
                </a:solidFill>
              </a:defRPr>
            </a:lvl1pPr>
          </a:lstStyle>
          <a:p>
            <a:endParaRPr lang="vi-VN"/>
          </a:p>
        </p:txBody>
      </p:sp>
      <p:sp>
        <p:nvSpPr>
          <p:cNvPr id="2" name="TextBox 1"/>
          <p:cNvSpPr txBox="1"/>
          <p:nvPr/>
        </p:nvSpPr>
        <p:spPr>
          <a:xfrm>
            <a:off x="0" y="0"/>
            <a:ext cx="9144000" cy="6832640"/>
          </a:xfrm>
          <a:prstGeom prst="rect">
            <a:avLst/>
          </a:prstGeom>
          <a:noFill/>
        </p:spPr>
        <p:txBody>
          <a:bodyPr wrap="square" rtlCol="0">
            <a:spAutoFit/>
          </a:bodyPr>
          <a:lstStyle/>
          <a:p>
            <a:r>
              <a:rPr lang="en-US" sz="4800" b="1" dirty="0" err="1" smtClean="0">
                <a:solidFill>
                  <a:srgbClr val="333399"/>
                </a:solidFill>
              </a:rPr>
              <a:t>Tính</a:t>
            </a:r>
            <a:r>
              <a:rPr lang="en-US" sz="4800" b="1" dirty="0">
                <a:solidFill>
                  <a:srgbClr val="333399"/>
                </a:solidFill>
              </a:rPr>
              <a:t> </a:t>
            </a:r>
            <a:r>
              <a:rPr lang="en-US" sz="4800" b="1" dirty="0" err="1" smtClean="0">
                <a:solidFill>
                  <a:srgbClr val="333399"/>
                </a:solidFill>
              </a:rPr>
              <a:t>kế</a:t>
            </a:r>
            <a:r>
              <a:rPr lang="en-US" sz="4800" b="1" dirty="0" smtClean="0">
                <a:solidFill>
                  <a:srgbClr val="333399"/>
                </a:solidFill>
              </a:rPr>
              <a:t> </a:t>
            </a:r>
            <a:r>
              <a:rPr lang="en-US" sz="4800" b="1" dirty="0" err="1" smtClean="0">
                <a:solidFill>
                  <a:srgbClr val="333399"/>
                </a:solidFill>
              </a:rPr>
              <a:t>thừa</a:t>
            </a:r>
            <a:endParaRPr lang="en-US" sz="4800" b="1" dirty="0">
              <a:solidFill>
                <a:srgbClr val="333399"/>
              </a:solidFill>
            </a:endParaRPr>
          </a:p>
          <a:p>
            <a:r>
              <a:rPr lang="en-US" sz="3600" dirty="0" err="1" smtClean="0">
                <a:solidFill>
                  <a:srgbClr val="C00000"/>
                </a:solidFill>
              </a:rPr>
              <a:t>Sự</a:t>
            </a:r>
            <a:r>
              <a:rPr lang="en-US" sz="3600" dirty="0" smtClean="0">
                <a:solidFill>
                  <a:srgbClr val="C00000"/>
                </a:solidFill>
              </a:rPr>
              <a:t> </a:t>
            </a:r>
            <a:r>
              <a:rPr lang="en-US" sz="3600" dirty="0" err="1" smtClean="0">
                <a:solidFill>
                  <a:srgbClr val="C00000"/>
                </a:solidFill>
              </a:rPr>
              <a:t>vật</a:t>
            </a:r>
            <a:r>
              <a:rPr lang="en-US" sz="3600" dirty="0" smtClean="0">
                <a:solidFill>
                  <a:srgbClr val="C00000"/>
                </a:solidFill>
              </a:rPr>
              <a:t>, </a:t>
            </a:r>
            <a:r>
              <a:rPr lang="en-US" sz="3600" dirty="0" err="1" smtClean="0">
                <a:solidFill>
                  <a:srgbClr val="C00000"/>
                </a:solidFill>
              </a:rPr>
              <a:t>hiện</a:t>
            </a:r>
            <a:r>
              <a:rPr lang="en-US" sz="3600" dirty="0" smtClean="0">
                <a:solidFill>
                  <a:srgbClr val="C00000"/>
                </a:solidFill>
              </a:rPr>
              <a:t> </a:t>
            </a:r>
            <a:r>
              <a:rPr lang="en-US" sz="3600" dirty="0" err="1" smtClean="0">
                <a:solidFill>
                  <a:srgbClr val="C00000"/>
                </a:solidFill>
              </a:rPr>
              <a:t>tượng</a:t>
            </a:r>
            <a:r>
              <a:rPr lang="en-US" sz="3600" dirty="0" smtClean="0">
                <a:solidFill>
                  <a:srgbClr val="C00000"/>
                </a:solidFill>
              </a:rPr>
              <a:t> </a:t>
            </a:r>
            <a:r>
              <a:rPr lang="en-US" sz="3600" dirty="0" err="1" smtClean="0">
                <a:solidFill>
                  <a:srgbClr val="C00000"/>
                </a:solidFill>
              </a:rPr>
              <a:t>mới</a:t>
            </a:r>
            <a:r>
              <a:rPr lang="en-US" sz="3600" dirty="0" smtClean="0">
                <a:solidFill>
                  <a:srgbClr val="C00000"/>
                </a:solidFill>
              </a:rPr>
              <a:t> </a:t>
            </a:r>
            <a:r>
              <a:rPr lang="en-US" sz="3600" dirty="0" err="1" smtClean="0">
                <a:solidFill>
                  <a:srgbClr val="C00000"/>
                </a:solidFill>
              </a:rPr>
              <a:t>ra</a:t>
            </a:r>
            <a:r>
              <a:rPr lang="en-US" sz="3600" dirty="0" smtClean="0">
                <a:solidFill>
                  <a:srgbClr val="C00000"/>
                </a:solidFill>
              </a:rPr>
              <a:t> </a:t>
            </a:r>
            <a:r>
              <a:rPr lang="en-US" sz="3600" dirty="0" err="1" smtClean="0">
                <a:solidFill>
                  <a:srgbClr val="C00000"/>
                </a:solidFill>
              </a:rPr>
              <a:t>đời</a:t>
            </a:r>
            <a:r>
              <a:rPr lang="en-US" sz="3600" dirty="0" smtClean="0">
                <a:solidFill>
                  <a:srgbClr val="C00000"/>
                </a:solidFill>
              </a:rPr>
              <a:t> </a:t>
            </a:r>
            <a:r>
              <a:rPr lang="en-US" sz="3600" dirty="0" err="1" smtClean="0">
                <a:solidFill>
                  <a:srgbClr val="C00000"/>
                </a:solidFill>
              </a:rPr>
              <a:t>từ</a:t>
            </a:r>
            <a:r>
              <a:rPr lang="en-US" sz="3600" dirty="0" smtClean="0">
                <a:solidFill>
                  <a:srgbClr val="C00000"/>
                </a:solidFill>
              </a:rPr>
              <a:t> </a:t>
            </a:r>
            <a:r>
              <a:rPr lang="en-US" sz="3600" dirty="0" err="1" smtClean="0">
                <a:solidFill>
                  <a:srgbClr val="C00000"/>
                </a:solidFill>
              </a:rPr>
              <a:t>sự</a:t>
            </a:r>
            <a:r>
              <a:rPr lang="en-US" sz="3600" dirty="0" smtClean="0">
                <a:solidFill>
                  <a:srgbClr val="C00000"/>
                </a:solidFill>
              </a:rPr>
              <a:t> </a:t>
            </a:r>
            <a:r>
              <a:rPr lang="en-US" sz="3600" dirty="0" err="1" smtClean="0">
                <a:solidFill>
                  <a:srgbClr val="C00000"/>
                </a:solidFill>
              </a:rPr>
              <a:t>vật</a:t>
            </a:r>
            <a:r>
              <a:rPr lang="en-US" sz="3600" dirty="0" smtClean="0">
                <a:solidFill>
                  <a:srgbClr val="C00000"/>
                </a:solidFill>
              </a:rPr>
              <a:t>, </a:t>
            </a:r>
            <a:r>
              <a:rPr lang="en-US" sz="3600" dirty="0" err="1" smtClean="0">
                <a:solidFill>
                  <a:srgbClr val="C00000"/>
                </a:solidFill>
              </a:rPr>
              <a:t>hiện</a:t>
            </a:r>
            <a:r>
              <a:rPr lang="en-US" sz="3600" dirty="0" smtClean="0">
                <a:solidFill>
                  <a:srgbClr val="C00000"/>
                </a:solidFill>
              </a:rPr>
              <a:t> </a:t>
            </a:r>
            <a:r>
              <a:rPr lang="en-US" sz="3600" dirty="0" err="1" smtClean="0">
                <a:solidFill>
                  <a:srgbClr val="C00000"/>
                </a:solidFill>
              </a:rPr>
              <a:t>tượng</a:t>
            </a:r>
            <a:r>
              <a:rPr lang="en-US" sz="3600" dirty="0" smtClean="0">
                <a:solidFill>
                  <a:srgbClr val="C00000"/>
                </a:solidFill>
              </a:rPr>
              <a:t> </a:t>
            </a:r>
            <a:r>
              <a:rPr lang="en-US" sz="3600" dirty="0" err="1" smtClean="0">
                <a:solidFill>
                  <a:srgbClr val="C00000"/>
                </a:solidFill>
              </a:rPr>
              <a:t>cũ</a:t>
            </a:r>
            <a:r>
              <a:rPr lang="en-US" sz="3600" dirty="0" smtClean="0">
                <a:solidFill>
                  <a:srgbClr val="C00000"/>
                </a:solidFill>
              </a:rPr>
              <a:t> </a:t>
            </a:r>
            <a:r>
              <a:rPr lang="en-US" sz="3600" dirty="0" err="1" smtClean="0">
                <a:solidFill>
                  <a:srgbClr val="C00000"/>
                </a:solidFill>
              </a:rPr>
              <a:t>nên</a:t>
            </a:r>
            <a:r>
              <a:rPr lang="en-US" sz="3600" dirty="0" smtClean="0">
                <a:solidFill>
                  <a:srgbClr val="C00000"/>
                </a:solidFill>
              </a:rPr>
              <a:t> </a:t>
            </a:r>
            <a:r>
              <a:rPr lang="en-US" sz="3600" dirty="0" err="1" smtClean="0">
                <a:solidFill>
                  <a:srgbClr val="C00000"/>
                </a:solidFill>
              </a:rPr>
              <a:t>trong</a:t>
            </a:r>
            <a:r>
              <a:rPr lang="en-US" sz="3600" dirty="0" smtClean="0">
                <a:solidFill>
                  <a:srgbClr val="C00000"/>
                </a:solidFill>
              </a:rPr>
              <a:t> </a:t>
            </a:r>
            <a:r>
              <a:rPr lang="en-US" sz="3600" dirty="0" err="1" smtClean="0">
                <a:solidFill>
                  <a:srgbClr val="C00000"/>
                </a:solidFill>
              </a:rPr>
              <a:t>nó</a:t>
            </a:r>
            <a:r>
              <a:rPr lang="en-US" sz="3600" dirty="0" smtClean="0">
                <a:solidFill>
                  <a:srgbClr val="C00000"/>
                </a:solidFill>
              </a:rPr>
              <a:t> </a:t>
            </a:r>
            <a:r>
              <a:rPr lang="en-US" sz="3600" dirty="0" err="1" smtClean="0">
                <a:solidFill>
                  <a:srgbClr val="C00000"/>
                </a:solidFill>
              </a:rPr>
              <a:t>còn</a:t>
            </a:r>
            <a:r>
              <a:rPr lang="en-US" sz="3600" dirty="0" smtClean="0">
                <a:solidFill>
                  <a:srgbClr val="C00000"/>
                </a:solidFill>
              </a:rPr>
              <a:t> </a:t>
            </a:r>
            <a:r>
              <a:rPr lang="en-US" sz="3600" dirty="0" err="1" smtClean="0">
                <a:solidFill>
                  <a:srgbClr val="C00000"/>
                </a:solidFill>
              </a:rPr>
              <a:t>giữ</a:t>
            </a:r>
            <a:r>
              <a:rPr lang="en-US" sz="3600" dirty="0" smtClean="0">
                <a:solidFill>
                  <a:srgbClr val="C00000"/>
                </a:solidFill>
              </a:rPr>
              <a:t> </a:t>
            </a:r>
            <a:r>
              <a:rPr lang="en-US" sz="3600" dirty="0" err="1" smtClean="0">
                <a:solidFill>
                  <a:srgbClr val="C00000"/>
                </a:solidFill>
              </a:rPr>
              <a:t>lại</a:t>
            </a:r>
            <a:r>
              <a:rPr lang="en-US" sz="3600" dirty="0" smtClean="0">
                <a:solidFill>
                  <a:srgbClr val="C00000"/>
                </a:solidFill>
              </a:rPr>
              <a:t>, </a:t>
            </a:r>
            <a:r>
              <a:rPr lang="en-US" sz="3600" dirty="0" err="1" smtClean="0">
                <a:solidFill>
                  <a:srgbClr val="C00000"/>
                </a:solidFill>
              </a:rPr>
              <a:t>có</a:t>
            </a:r>
            <a:r>
              <a:rPr lang="en-US" sz="3600" dirty="0" smtClean="0">
                <a:solidFill>
                  <a:srgbClr val="C00000"/>
                </a:solidFill>
              </a:rPr>
              <a:t> </a:t>
            </a:r>
            <a:r>
              <a:rPr lang="en-US" sz="3600" dirty="0" err="1" smtClean="0">
                <a:solidFill>
                  <a:srgbClr val="C00000"/>
                </a:solidFill>
              </a:rPr>
              <a:t>chọn</a:t>
            </a:r>
            <a:r>
              <a:rPr lang="en-US" sz="3600" dirty="0" smtClean="0">
                <a:solidFill>
                  <a:srgbClr val="C00000"/>
                </a:solidFill>
              </a:rPr>
              <a:t> </a:t>
            </a:r>
            <a:r>
              <a:rPr lang="en-US" sz="3600" dirty="0" err="1" smtClean="0">
                <a:solidFill>
                  <a:srgbClr val="C00000"/>
                </a:solidFill>
              </a:rPr>
              <a:t>lọc</a:t>
            </a:r>
            <a:r>
              <a:rPr lang="en-US" sz="3600" dirty="0" smtClean="0">
                <a:solidFill>
                  <a:srgbClr val="C00000"/>
                </a:solidFill>
              </a:rPr>
              <a:t> </a:t>
            </a:r>
            <a:r>
              <a:rPr lang="en-US" sz="3600" dirty="0" err="1" smtClean="0">
                <a:solidFill>
                  <a:srgbClr val="C00000"/>
                </a:solidFill>
              </a:rPr>
              <a:t>và</a:t>
            </a:r>
            <a:r>
              <a:rPr lang="en-US" sz="3600" dirty="0" smtClean="0">
                <a:solidFill>
                  <a:srgbClr val="C00000"/>
                </a:solidFill>
              </a:rPr>
              <a:t> </a:t>
            </a:r>
            <a:r>
              <a:rPr lang="en-US" sz="3600" dirty="0" err="1" smtClean="0">
                <a:solidFill>
                  <a:srgbClr val="C00000"/>
                </a:solidFill>
              </a:rPr>
              <a:t>cải</a:t>
            </a:r>
            <a:r>
              <a:rPr lang="en-US" sz="3600" dirty="0" smtClean="0">
                <a:solidFill>
                  <a:srgbClr val="C00000"/>
                </a:solidFill>
              </a:rPr>
              <a:t> </a:t>
            </a:r>
            <a:r>
              <a:rPr lang="en-US" sz="3600" dirty="0" err="1" smtClean="0">
                <a:solidFill>
                  <a:srgbClr val="C00000"/>
                </a:solidFill>
              </a:rPr>
              <a:t>tạo</a:t>
            </a:r>
            <a:r>
              <a:rPr lang="en-US" sz="3600" dirty="0" smtClean="0">
                <a:solidFill>
                  <a:srgbClr val="C00000"/>
                </a:solidFill>
              </a:rPr>
              <a:t> </a:t>
            </a:r>
            <a:r>
              <a:rPr lang="en-US" sz="3600" dirty="0" err="1" smtClean="0">
                <a:solidFill>
                  <a:srgbClr val="C00000"/>
                </a:solidFill>
              </a:rPr>
              <a:t>các</a:t>
            </a:r>
            <a:r>
              <a:rPr lang="en-US" sz="3600" dirty="0" smtClean="0">
                <a:solidFill>
                  <a:srgbClr val="C00000"/>
                </a:solidFill>
              </a:rPr>
              <a:t> </a:t>
            </a:r>
            <a:r>
              <a:rPr lang="en-US" sz="3600" dirty="0" err="1" smtClean="0">
                <a:solidFill>
                  <a:srgbClr val="C00000"/>
                </a:solidFill>
              </a:rPr>
              <a:t>yếu</a:t>
            </a:r>
            <a:r>
              <a:rPr lang="en-US" sz="3600" dirty="0" smtClean="0">
                <a:solidFill>
                  <a:srgbClr val="C00000"/>
                </a:solidFill>
              </a:rPr>
              <a:t>  </a:t>
            </a:r>
            <a:r>
              <a:rPr lang="en-US" sz="3600" dirty="0" err="1" smtClean="0">
                <a:solidFill>
                  <a:srgbClr val="C00000"/>
                </a:solidFill>
              </a:rPr>
              <a:t>tố</a:t>
            </a:r>
            <a:r>
              <a:rPr lang="en-US" sz="3600" dirty="0" smtClean="0">
                <a:solidFill>
                  <a:srgbClr val="C00000"/>
                </a:solidFill>
              </a:rPr>
              <a:t> </a:t>
            </a:r>
            <a:r>
              <a:rPr lang="en-US" sz="3600" dirty="0" err="1" smtClean="0">
                <a:solidFill>
                  <a:srgbClr val="C00000"/>
                </a:solidFill>
              </a:rPr>
              <a:t>còn</a:t>
            </a:r>
            <a:r>
              <a:rPr lang="en-US" sz="3600" dirty="0" smtClean="0">
                <a:solidFill>
                  <a:srgbClr val="C00000"/>
                </a:solidFill>
              </a:rPr>
              <a:t> </a:t>
            </a:r>
            <a:r>
              <a:rPr lang="en-US" sz="3600" dirty="0" err="1" smtClean="0">
                <a:solidFill>
                  <a:srgbClr val="C00000"/>
                </a:solidFill>
              </a:rPr>
              <a:t>tác</a:t>
            </a:r>
            <a:r>
              <a:rPr lang="en-US" sz="3600" dirty="0" smtClean="0">
                <a:solidFill>
                  <a:srgbClr val="C00000"/>
                </a:solidFill>
              </a:rPr>
              <a:t> </a:t>
            </a:r>
            <a:r>
              <a:rPr lang="en-US" sz="3600" dirty="0" err="1" smtClean="0">
                <a:solidFill>
                  <a:srgbClr val="C00000"/>
                </a:solidFill>
              </a:rPr>
              <a:t>dụng</a:t>
            </a:r>
            <a:r>
              <a:rPr lang="en-US" sz="3600" dirty="0" smtClean="0">
                <a:solidFill>
                  <a:srgbClr val="C00000"/>
                </a:solidFill>
              </a:rPr>
              <a:t>, </a:t>
            </a:r>
            <a:r>
              <a:rPr lang="en-US" sz="3600" dirty="0" err="1" smtClean="0">
                <a:solidFill>
                  <a:srgbClr val="C00000"/>
                </a:solidFill>
              </a:rPr>
              <a:t>còn</a:t>
            </a:r>
            <a:r>
              <a:rPr lang="en-US" sz="3600" dirty="0" smtClean="0">
                <a:solidFill>
                  <a:srgbClr val="C00000"/>
                </a:solidFill>
              </a:rPr>
              <a:t> </a:t>
            </a:r>
            <a:r>
              <a:rPr lang="en-US" sz="3600" dirty="0" err="1" smtClean="0">
                <a:solidFill>
                  <a:srgbClr val="C00000"/>
                </a:solidFill>
              </a:rPr>
              <a:t>thích</a:t>
            </a:r>
            <a:r>
              <a:rPr lang="en-US" sz="3600" dirty="0" smtClean="0">
                <a:solidFill>
                  <a:srgbClr val="C00000"/>
                </a:solidFill>
              </a:rPr>
              <a:t> </a:t>
            </a:r>
            <a:r>
              <a:rPr lang="en-US" sz="3600" dirty="0" err="1" smtClean="0">
                <a:solidFill>
                  <a:srgbClr val="C00000"/>
                </a:solidFill>
              </a:rPr>
              <a:t>hợp</a:t>
            </a:r>
            <a:r>
              <a:rPr lang="en-US" sz="3600" dirty="0" smtClean="0">
                <a:solidFill>
                  <a:srgbClr val="C00000"/>
                </a:solidFill>
              </a:rPr>
              <a:t> </a:t>
            </a:r>
            <a:r>
              <a:rPr lang="en-US" sz="3600" dirty="0" err="1" smtClean="0">
                <a:solidFill>
                  <a:srgbClr val="C00000"/>
                </a:solidFill>
              </a:rPr>
              <a:t>với</a:t>
            </a:r>
            <a:r>
              <a:rPr lang="en-US" sz="3600" dirty="0" smtClean="0">
                <a:solidFill>
                  <a:srgbClr val="C00000"/>
                </a:solidFill>
              </a:rPr>
              <a:t> </a:t>
            </a:r>
            <a:r>
              <a:rPr lang="en-US" sz="3600" dirty="0" err="1" smtClean="0">
                <a:solidFill>
                  <a:srgbClr val="C00000"/>
                </a:solidFill>
              </a:rPr>
              <a:t>chúng</a:t>
            </a:r>
            <a:r>
              <a:rPr lang="en-US" sz="3600" dirty="0" smtClean="0">
                <a:solidFill>
                  <a:srgbClr val="C00000"/>
                </a:solidFill>
              </a:rPr>
              <a:t>, </a:t>
            </a:r>
            <a:r>
              <a:rPr lang="en-US" sz="3600" dirty="0" err="1" smtClean="0">
                <a:solidFill>
                  <a:srgbClr val="C00000"/>
                </a:solidFill>
              </a:rPr>
              <a:t>gạt</a:t>
            </a:r>
            <a:r>
              <a:rPr lang="en-US" sz="3600" dirty="0" smtClean="0">
                <a:solidFill>
                  <a:srgbClr val="C00000"/>
                </a:solidFill>
              </a:rPr>
              <a:t> </a:t>
            </a:r>
            <a:r>
              <a:rPr lang="en-US" sz="3600" dirty="0" err="1" smtClean="0">
                <a:solidFill>
                  <a:srgbClr val="C00000"/>
                </a:solidFill>
              </a:rPr>
              <a:t>bỏ</a:t>
            </a:r>
            <a:r>
              <a:rPr lang="en-US" sz="3600" dirty="0" smtClean="0">
                <a:solidFill>
                  <a:srgbClr val="C00000"/>
                </a:solidFill>
              </a:rPr>
              <a:t> </a:t>
            </a:r>
            <a:r>
              <a:rPr lang="en-US" sz="3600" dirty="0" err="1" smtClean="0">
                <a:solidFill>
                  <a:srgbClr val="C00000"/>
                </a:solidFill>
              </a:rPr>
              <a:t>mặt</a:t>
            </a:r>
            <a:r>
              <a:rPr lang="en-US" sz="3600" dirty="0" smtClean="0">
                <a:solidFill>
                  <a:srgbClr val="C00000"/>
                </a:solidFill>
              </a:rPr>
              <a:t> </a:t>
            </a:r>
            <a:r>
              <a:rPr lang="en-US" sz="3600" dirty="0" err="1" smtClean="0">
                <a:solidFill>
                  <a:srgbClr val="C00000"/>
                </a:solidFill>
              </a:rPr>
              <a:t>tiêu</a:t>
            </a:r>
            <a:r>
              <a:rPr lang="en-US" sz="3600" dirty="0" smtClean="0">
                <a:solidFill>
                  <a:srgbClr val="C00000"/>
                </a:solidFill>
              </a:rPr>
              <a:t> </a:t>
            </a:r>
            <a:r>
              <a:rPr lang="en-US" sz="3600" dirty="0" err="1" smtClean="0">
                <a:solidFill>
                  <a:srgbClr val="C00000"/>
                </a:solidFill>
              </a:rPr>
              <a:t>cực</a:t>
            </a:r>
            <a:r>
              <a:rPr lang="en-US" sz="3600" dirty="0" smtClean="0">
                <a:solidFill>
                  <a:srgbClr val="C00000"/>
                </a:solidFill>
              </a:rPr>
              <a:t> </a:t>
            </a:r>
            <a:r>
              <a:rPr lang="en-US" sz="3600" dirty="0" err="1" smtClean="0">
                <a:solidFill>
                  <a:srgbClr val="C00000"/>
                </a:solidFill>
              </a:rPr>
              <a:t>lỗi</a:t>
            </a:r>
            <a:r>
              <a:rPr lang="en-US" sz="3600" dirty="0" smtClean="0">
                <a:solidFill>
                  <a:srgbClr val="C00000"/>
                </a:solidFill>
              </a:rPr>
              <a:t> </a:t>
            </a:r>
            <a:r>
              <a:rPr lang="en-US" sz="3600" dirty="0" err="1" smtClean="0">
                <a:solidFill>
                  <a:srgbClr val="C00000"/>
                </a:solidFill>
              </a:rPr>
              <a:t>thời</a:t>
            </a:r>
            <a:r>
              <a:rPr lang="en-US" sz="3600" dirty="0" smtClean="0">
                <a:solidFill>
                  <a:srgbClr val="C00000"/>
                </a:solidFill>
              </a:rPr>
              <a:t>, </a:t>
            </a:r>
            <a:r>
              <a:rPr lang="en-US" sz="3600" dirty="0" err="1" smtClean="0">
                <a:solidFill>
                  <a:srgbClr val="C00000"/>
                </a:solidFill>
              </a:rPr>
              <a:t>lạc</a:t>
            </a:r>
            <a:r>
              <a:rPr lang="en-US" sz="3600" dirty="0" smtClean="0">
                <a:solidFill>
                  <a:srgbClr val="C00000"/>
                </a:solidFill>
              </a:rPr>
              <a:t> </a:t>
            </a:r>
            <a:r>
              <a:rPr lang="en-US" sz="3600" dirty="0" err="1" smtClean="0">
                <a:solidFill>
                  <a:srgbClr val="C00000"/>
                </a:solidFill>
              </a:rPr>
              <a:t>hậu</a:t>
            </a:r>
            <a:r>
              <a:rPr lang="en-US" sz="3600" dirty="0" smtClean="0">
                <a:solidFill>
                  <a:srgbClr val="C00000"/>
                </a:solidFill>
              </a:rPr>
              <a:t> </a:t>
            </a:r>
            <a:r>
              <a:rPr lang="en-US" sz="3600" dirty="0" err="1" smtClean="0">
                <a:solidFill>
                  <a:srgbClr val="C00000"/>
                </a:solidFill>
              </a:rPr>
              <a:t>của</a:t>
            </a:r>
            <a:r>
              <a:rPr lang="en-US" sz="3600" dirty="0" smtClean="0">
                <a:solidFill>
                  <a:srgbClr val="C00000"/>
                </a:solidFill>
              </a:rPr>
              <a:t> </a:t>
            </a:r>
            <a:r>
              <a:rPr lang="en-US" sz="3600" dirty="0" err="1" smtClean="0">
                <a:solidFill>
                  <a:srgbClr val="C00000"/>
                </a:solidFill>
              </a:rPr>
              <a:t>sự</a:t>
            </a:r>
            <a:r>
              <a:rPr lang="en-US" sz="3600" dirty="0" smtClean="0">
                <a:solidFill>
                  <a:srgbClr val="C00000"/>
                </a:solidFill>
              </a:rPr>
              <a:t> </a:t>
            </a:r>
            <a:r>
              <a:rPr lang="en-US" sz="3600" dirty="0" err="1" smtClean="0">
                <a:solidFill>
                  <a:srgbClr val="C00000"/>
                </a:solidFill>
              </a:rPr>
              <a:t>vật</a:t>
            </a:r>
            <a:r>
              <a:rPr lang="en-US" sz="3600" dirty="0" smtClean="0">
                <a:solidFill>
                  <a:srgbClr val="C00000"/>
                </a:solidFill>
              </a:rPr>
              <a:t>, </a:t>
            </a:r>
            <a:r>
              <a:rPr lang="en-US" sz="3600" dirty="0" err="1" smtClean="0">
                <a:solidFill>
                  <a:srgbClr val="C00000"/>
                </a:solidFill>
              </a:rPr>
              <a:t>hiện</a:t>
            </a:r>
            <a:r>
              <a:rPr lang="en-US" sz="3600" dirty="0" smtClean="0">
                <a:solidFill>
                  <a:srgbClr val="C00000"/>
                </a:solidFill>
              </a:rPr>
              <a:t> </a:t>
            </a:r>
            <a:r>
              <a:rPr lang="en-US" sz="3600" dirty="0" err="1" smtClean="0">
                <a:solidFill>
                  <a:srgbClr val="C00000"/>
                </a:solidFill>
              </a:rPr>
              <a:t>tượng</a:t>
            </a:r>
            <a:r>
              <a:rPr lang="en-US" sz="3600" dirty="0" smtClean="0">
                <a:solidFill>
                  <a:srgbClr val="C00000"/>
                </a:solidFill>
              </a:rPr>
              <a:t> </a:t>
            </a:r>
            <a:r>
              <a:rPr lang="en-US" sz="3600" dirty="0" err="1" smtClean="0">
                <a:solidFill>
                  <a:srgbClr val="C00000"/>
                </a:solidFill>
              </a:rPr>
              <a:t>cũ</a:t>
            </a:r>
            <a:r>
              <a:rPr lang="en-US" sz="3200" dirty="0" smtClean="0"/>
              <a:t>. </a:t>
            </a:r>
          </a:p>
          <a:p>
            <a:r>
              <a:rPr lang="en-US" sz="4800" b="1" dirty="0" err="1" smtClean="0">
                <a:solidFill>
                  <a:srgbClr val="333399"/>
                </a:solidFill>
              </a:rPr>
              <a:t>Tính</a:t>
            </a:r>
            <a:r>
              <a:rPr lang="en-US" sz="4800" b="1" dirty="0" smtClean="0">
                <a:solidFill>
                  <a:srgbClr val="333399"/>
                </a:solidFill>
              </a:rPr>
              <a:t> </a:t>
            </a:r>
            <a:r>
              <a:rPr lang="en-US" sz="4800" b="1" dirty="0" err="1" smtClean="0">
                <a:solidFill>
                  <a:srgbClr val="333399"/>
                </a:solidFill>
              </a:rPr>
              <a:t>phong</a:t>
            </a:r>
            <a:r>
              <a:rPr lang="en-US" sz="4800" b="1" dirty="0" smtClean="0">
                <a:solidFill>
                  <a:srgbClr val="333399"/>
                </a:solidFill>
              </a:rPr>
              <a:t> </a:t>
            </a:r>
            <a:r>
              <a:rPr lang="en-US" sz="4800" b="1" dirty="0" err="1" smtClean="0">
                <a:solidFill>
                  <a:srgbClr val="333399"/>
                </a:solidFill>
              </a:rPr>
              <a:t>phú</a:t>
            </a:r>
            <a:r>
              <a:rPr lang="en-US" sz="4800" b="1" dirty="0" smtClean="0">
                <a:solidFill>
                  <a:srgbClr val="333399"/>
                </a:solidFill>
              </a:rPr>
              <a:t>, </a:t>
            </a:r>
            <a:r>
              <a:rPr lang="en-US" sz="4800" b="1" dirty="0" err="1" smtClean="0">
                <a:solidFill>
                  <a:srgbClr val="333399"/>
                </a:solidFill>
              </a:rPr>
              <a:t>đa</a:t>
            </a:r>
            <a:r>
              <a:rPr lang="en-US" sz="4800" b="1" dirty="0" smtClean="0">
                <a:solidFill>
                  <a:srgbClr val="333399"/>
                </a:solidFill>
              </a:rPr>
              <a:t> </a:t>
            </a:r>
            <a:r>
              <a:rPr lang="en-US" sz="4800" b="1" dirty="0" err="1" smtClean="0">
                <a:solidFill>
                  <a:srgbClr val="333399"/>
                </a:solidFill>
              </a:rPr>
              <a:t>dạng</a:t>
            </a:r>
            <a:endParaRPr lang="en-US" sz="4800" b="1" dirty="0" smtClean="0">
              <a:solidFill>
                <a:srgbClr val="333399"/>
              </a:solidFill>
            </a:endParaRPr>
          </a:p>
          <a:p>
            <a:r>
              <a:rPr lang="vi-VN" sz="3600" dirty="0">
                <a:solidFill>
                  <a:srgbClr val="C00000"/>
                </a:solidFill>
              </a:rPr>
              <a:t>Sự phát triển diễn ra với các hình thức, trình độ, không gian và thời gian khác nhau ở các sự vật, hiện tượng khác nhau.</a:t>
            </a:r>
            <a:endParaRPr lang="en-US" sz="3600" dirty="0" smtClean="0">
              <a:solidFill>
                <a:srgbClr val="C00000"/>
              </a:solidFill>
            </a:endParaRPr>
          </a:p>
          <a:p>
            <a:endParaRPr lang="en-US" dirty="0">
              <a:solidFill>
                <a:srgbClr val="C00000"/>
              </a:solidFill>
            </a:endParaRPr>
          </a:p>
        </p:txBody>
      </p:sp>
    </p:spTree>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2" descr="Paper bag"/>
          <p:cNvSpPr>
            <a:spLocks noChangeArrowheads="1" noChangeShapeType="1" noTextEdit="1"/>
          </p:cNvSpPr>
          <p:nvPr/>
        </p:nvSpPr>
        <p:spPr bwMode="auto">
          <a:xfrm>
            <a:off x="1143000" y="304800"/>
            <a:ext cx="7127875" cy="865188"/>
          </a:xfrm>
          <a:prstGeom prst="rect">
            <a:avLst/>
          </a:prstGeom>
        </p:spPr>
        <p:txBody>
          <a:bodyPr wrap="none" fromWordArt="1">
            <a:prstTxWarp prst="textPlain">
              <a:avLst>
                <a:gd name="adj" fmla="val 50000"/>
              </a:avLst>
            </a:prstTxWarp>
          </a:bodyPr>
          <a:lstStyle/>
          <a:p>
            <a:r>
              <a:rPr lang="vi-VN" sz="3600" b="1" kern="10">
                <a:ln w="9525">
                  <a:solidFill>
                    <a:srgbClr val="000000"/>
                  </a:solidFill>
                  <a:round/>
                  <a:headEnd/>
                  <a:tailEnd/>
                </a:ln>
                <a:blipFill dpi="0" rotWithShape="1">
                  <a:blip r:embed="rId2"/>
                  <a:srcRect/>
                  <a:tile tx="0" ty="0" sx="100000" sy="100000" flip="none" algn="tl"/>
                </a:blipFill>
              </a:rPr>
              <a:t>Ý nghĩa phương pháp luận rút ra từ nguyên lý</a:t>
            </a:r>
            <a:endParaRPr lang="en-US" sz="3600" b="1" kern="10">
              <a:ln w="9525">
                <a:solidFill>
                  <a:srgbClr val="000000"/>
                </a:solidFill>
                <a:round/>
                <a:headEnd/>
                <a:tailEnd/>
              </a:ln>
              <a:blipFill dpi="0" rotWithShape="1">
                <a:blip r:embed="rId2"/>
                <a:srcRect/>
                <a:tile tx="0" ty="0" sx="100000" sy="100000" flip="none" algn="tl"/>
              </a:blipFill>
            </a:endParaRPr>
          </a:p>
        </p:txBody>
      </p:sp>
      <p:sp>
        <p:nvSpPr>
          <p:cNvPr id="57347" name="WordArt 3" descr="Green marble"/>
          <p:cNvSpPr>
            <a:spLocks noChangeArrowheads="1" noChangeShapeType="1" noTextEdit="1"/>
          </p:cNvSpPr>
          <p:nvPr/>
        </p:nvSpPr>
        <p:spPr bwMode="auto">
          <a:xfrm>
            <a:off x="2667000" y="1447800"/>
            <a:ext cx="3671888" cy="504825"/>
          </a:xfrm>
          <a:prstGeom prst="rect">
            <a:avLst/>
          </a:prstGeom>
        </p:spPr>
        <p:txBody>
          <a:bodyPr wrap="none" fromWordArt="1">
            <a:prstTxWarp prst="textPlain">
              <a:avLst>
                <a:gd name="adj" fmla="val 50000"/>
              </a:avLst>
            </a:prstTxWarp>
          </a:bodyPr>
          <a:lstStyle/>
          <a:p>
            <a:pPr algn="ctr"/>
            <a:r>
              <a:rPr lang="en-US" sz="3600" b="1" kern="10" dirty="0" err="1">
                <a:ln w="9525">
                  <a:solidFill>
                    <a:srgbClr val="003300"/>
                  </a:solidFill>
                  <a:round/>
                  <a:headEnd/>
                  <a:tailEnd/>
                </a:ln>
                <a:blipFill dpi="0" rotWithShape="1">
                  <a:blip r:embed="rId3"/>
                  <a:srcRect/>
                  <a:tile tx="0" ty="0" sx="100000" sy="100000" flip="none" algn="tl"/>
                </a:blipFill>
                <a:latin typeface="Arial Đen"/>
              </a:rPr>
              <a:t>Quan</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điểm</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phát</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triển</a:t>
            </a:r>
            <a:r>
              <a:rPr lang="en-US" sz="3600" b="1" kern="10" dirty="0">
                <a:ln w="9525">
                  <a:solidFill>
                    <a:srgbClr val="003300"/>
                  </a:solidFill>
                  <a:round/>
                  <a:headEnd/>
                  <a:tailEnd/>
                </a:ln>
                <a:blipFill dpi="0" rotWithShape="1">
                  <a:blip r:embed="rId3"/>
                  <a:srcRect/>
                  <a:tile tx="0" ty="0" sx="100000" sy="100000" flip="none" algn="tl"/>
                </a:blipFill>
                <a:latin typeface="Arial Đen"/>
              </a:rPr>
              <a:t>:</a:t>
            </a:r>
          </a:p>
        </p:txBody>
      </p:sp>
      <p:sp>
        <p:nvSpPr>
          <p:cNvPr id="57348" name="WordArt 4"/>
          <p:cNvSpPr>
            <a:spLocks noChangeArrowheads="1" noChangeShapeType="1" noTextEdit="1"/>
          </p:cNvSpPr>
          <p:nvPr/>
        </p:nvSpPr>
        <p:spPr bwMode="auto">
          <a:xfrm>
            <a:off x="2411413" y="2205038"/>
            <a:ext cx="6192837" cy="1871662"/>
          </a:xfrm>
          <a:prstGeom prst="rect">
            <a:avLst/>
          </a:prstGeom>
        </p:spPr>
        <p:txBody>
          <a:bodyPr wrap="none" fromWordArt="1">
            <a:prstTxWarp prst="textPlain">
              <a:avLst>
                <a:gd name="adj" fmla="val 50000"/>
              </a:avLst>
            </a:prstTxWarp>
          </a:bodyPr>
          <a:lstStyle/>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  Khi xem xet sự vật, hiện tượng </a:t>
            </a:r>
          </a:p>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phải đặt nó trong sự vận động phát triển, </a:t>
            </a:r>
          </a:p>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phải phát hiện xu hướng biến đổi, chuyển hoá của chúng</a:t>
            </a:r>
          </a:p>
          <a:p>
            <a:pPr algn="ctr"/>
            <a:r>
              <a:rPr lang="vi-VN"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349" name="AutoShape 5"/>
          <p:cNvSpPr>
            <a:spLocks noChangeArrowheads="1"/>
          </p:cNvSpPr>
          <p:nvPr/>
        </p:nvSpPr>
        <p:spPr bwMode="auto">
          <a:xfrm>
            <a:off x="755650" y="2205038"/>
            <a:ext cx="1152525" cy="3311525"/>
          </a:xfrm>
          <a:prstGeom prst="curvedRightArrow">
            <a:avLst>
              <a:gd name="adj1" fmla="val 57466"/>
              <a:gd name="adj2" fmla="val 114931"/>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7350" name="WordArt 6"/>
          <p:cNvSpPr>
            <a:spLocks noChangeArrowheads="1" noChangeShapeType="1" noTextEdit="1"/>
          </p:cNvSpPr>
          <p:nvPr/>
        </p:nvSpPr>
        <p:spPr bwMode="auto">
          <a:xfrm>
            <a:off x="2051050" y="4076700"/>
            <a:ext cx="6842125" cy="1439863"/>
          </a:xfrm>
          <a:prstGeom prst="rect">
            <a:avLst/>
          </a:prstGeom>
        </p:spPr>
        <p:txBody>
          <a:bodyPr wrap="none" fromWordArt="1">
            <a:prstTxWarp prst="textPlain">
              <a:avLst>
                <a:gd name="adj" fmla="val 50000"/>
              </a:avLst>
            </a:prstTxWarp>
          </a:bodyPr>
          <a:lstStyle/>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Trong quá trình phát triển, sự vật thường có cả sự biến đổi đi lên </a:t>
            </a:r>
          </a:p>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lẫn những bước thụt lùi. Do đó, trước khó khăn, thất bại tạm thời </a:t>
            </a:r>
          </a:p>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cần phải bình tĩnh, có niềm tin.</a:t>
            </a:r>
            <a:endParaRPr lang="en-US"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p:cTn id="7" dur="500" fill="hold"/>
                                        <p:tgtEl>
                                          <p:spTgt spid="57347"/>
                                        </p:tgtEl>
                                        <p:attrNameLst>
                                          <p:attrName>ppt_w</p:attrName>
                                        </p:attrNameLst>
                                      </p:cBhvr>
                                      <p:tavLst>
                                        <p:tav tm="0">
                                          <p:val>
                                            <p:fltVal val="0"/>
                                          </p:val>
                                        </p:tav>
                                        <p:tav tm="100000">
                                          <p:val>
                                            <p:strVal val="#ppt_w"/>
                                          </p:val>
                                        </p:tav>
                                      </p:tavLst>
                                    </p:anim>
                                    <p:anim calcmode="lin" valueType="num">
                                      <p:cBhvr>
                                        <p:cTn id="8" dur="500" fill="hold"/>
                                        <p:tgtEl>
                                          <p:spTgt spid="5734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7349"/>
                                        </p:tgtEl>
                                        <p:attrNameLst>
                                          <p:attrName>style.visibility</p:attrName>
                                        </p:attrNameLst>
                                      </p:cBhvr>
                                      <p:to>
                                        <p:strVal val="visible"/>
                                      </p:to>
                                    </p:set>
                                    <p:animEffect transition="in" filter="box(in)">
                                      <p:cBhvr>
                                        <p:cTn id="13" dur="500"/>
                                        <p:tgtEl>
                                          <p:spTgt spid="57349"/>
                                        </p:tgtEl>
                                      </p:cBhvr>
                                    </p:animEffect>
                                  </p:childTnLst>
                                </p:cTn>
                              </p:par>
                            </p:childTnLst>
                          </p:cTn>
                        </p:par>
                        <p:par>
                          <p:cTn id="14" fill="hold" nodeType="afterGroup">
                            <p:stCondLst>
                              <p:cond delay="500"/>
                            </p:stCondLst>
                            <p:childTnLst>
                              <p:par>
                                <p:cTn id="15" presetID="31" presetClass="entr" presetSubtype="0" fill="hold" nodeType="afterEffect">
                                  <p:stCondLst>
                                    <p:cond delay="0"/>
                                  </p:stCondLst>
                                  <p:iterate type="lt">
                                    <p:tmPct val="5000"/>
                                  </p:iterate>
                                  <p:childTnLst>
                                    <p:set>
                                      <p:cBhvr>
                                        <p:cTn id="16" dur="1" fill="hold">
                                          <p:stCondLst>
                                            <p:cond delay="0"/>
                                          </p:stCondLst>
                                        </p:cTn>
                                        <p:tgtEl>
                                          <p:spTgt spid="57348"/>
                                        </p:tgtEl>
                                        <p:attrNameLst>
                                          <p:attrName>style.visibility</p:attrName>
                                        </p:attrNameLst>
                                      </p:cBhvr>
                                      <p:to>
                                        <p:strVal val="visible"/>
                                      </p:to>
                                    </p:set>
                                    <p:anim calcmode="lin" valueType="num">
                                      <p:cBhvr>
                                        <p:cTn id="17" dur="1000" fill="hold"/>
                                        <p:tgtEl>
                                          <p:spTgt spid="57348"/>
                                        </p:tgtEl>
                                        <p:attrNameLst>
                                          <p:attrName>ppt_w</p:attrName>
                                        </p:attrNameLst>
                                      </p:cBhvr>
                                      <p:tavLst>
                                        <p:tav tm="0">
                                          <p:val>
                                            <p:fltVal val="0"/>
                                          </p:val>
                                        </p:tav>
                                        <p:tav tm="100000">
                                          <p:val>
                                            <p:strVal val="#ppt_w"/>
                                          </p:val>
                                        </p:tav>
                                      </p:tavLst>
                                    </p:anim>
                                    <p:anim calcmode="lin" valueType="num">
                                      <p:cBhvr>
                                        <p:cTn id="18" dur="1000" fill="hold"/>
                                        <p:tgtEl>
                                          <p:spTgt spid="57348"/>
                                        </p:tgtEl>
                                        <p:attrNameLst>
                                          <p:attrName>ppt_h</p:attrName>
                                        </p:attrNameLst>
                                      </p:cBhvr>
                                      <p:tavLst>
                                        <p:tav tm="0">
                                          <p:val>
                                            <p:fltVal val="0"/>
                                          </p:val>
                                        </p:tav>
                                        <p:tav tm="100000">
                                          <p:val>
                                            <p:strVal val="#ppt_h"/>
                                          </p:val>
                                        </p:tav>
                                      </p:tavLst>
                                    </p:anim>
                                    <p:anim calcmode="lin" valueType="num">
                                      <p:cBhvr>
                                        <p:cTn id="19" dur="1000" fill="hold"/>
                                        <p:tgtEl>
                                          <p:spTgt spid="57348"/>
                                        </p:tgtEl>
                                        <p:attrNameLst>
                                          <p:attrName>style.rotation</p:attrName>
                                        </p:attrNameLst>
                                      </p:cBhvr>
                                      <p:tavLst>
                                        <p:tav tm="0">
                                          <p:val>
                                            <p:fltVal val="90"/>
                                          </p:val>
                                        </p:tav>
                                        <p:tav tm="100000">
                                          <p:val>
                                            <p:fltVal val="0"/>
                                          </p:val>
                                        </p:tav>
                                      </p:tavLst>
                                    </p:anim>
                                    <p:animEffect transition="in" filter="fade">
                                      <p:cBhvr>
                                        <p:cTn id="20" dur="1000"/>
                                        <p:tgtEl>
                                          <p:spTgt spid="573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57350"/>
                                        </p:tgtEl>
                                        <p:attrNameLst>
                                          <p:attrName>style.visibility</p:attrName>
                                        </p:attrNameLst>
                                      </p:cBhvr>
                                      <p:to>
                                        <p:strVal val="visible"/>
                                      </p:to>
                                    </p:set>
                                    <p:anim calcmode="lin" valueType="num">
                                      <p:cBhvr>
                                        <p:cTn id="25" dur="1000" fill="hold"/>
                                        <p:tgtEl>
                                          <p:spTgt spid="57350"/>
                                        </p:tgtEl>
                                        <p:attrNameLst>
                                          <p:attrName>ppt_w</p:attrName>
                                        </p:attrNameLst>
                                      </p:cBhvr>
                                      <p:tavLst>
                                        <p:tav tm="0">
                                          <p:val>
                                            <p:fltVal val="0"/>
                                          </p:val>
                                        </p:tav>
                                        <p:tav tm="100000">
                                          <p:val>
                                            <p:strVal val="#ppt_w"/>
                                          </p:val>
                                        </p:tav>
                                      </p:tavLst>
                                    </p:anim>
                                    <p:anim calcmode="lin" valueType="num">
                                      <p:cBhvr>
                                        <p:cTn id="26" dur="1000" fill="hold"/>
                                        <p:tgtEl>
                                          <p:spTgt spid="57350"/>
                                        </p:tgtEl>
                                        <p:attrNameLst>
                                          <p:attrName>ppt_h</p:attrName>
                                        </p:attrNameLst>
                                      </p:cBhvr>
                                      <p:tavLst>
                                        <p:tav tm="0">
                                          <p:val>
                                            <p:fltVal val="0"/>
                                          </p:val>
                                        </p:tav>
                                        <p:tav tm="100000">
                                          <p:val>
                                            <p:strVal val="#ppt_h"/>
                                          </p:val>
                                        </p:tav>
                                      </p:tavLst>
                                    </p:anim>
                                    <p:anim calcmode="lin" valueType="num">
                                      <p:cBhvr>
                                        <p:cTn id="27" dur="1000" fill="hold"/>
                                        <p:tgtEl>
                                          <p:spTgt spid="57350"/>
                                        </p:tgtEl>
                                        <p:attrNameLst>
                                          <p:attrName>style.rotation</p:attrName>
                                        </p:attrNameLst>
                                      </p:cBhvr>
                                      <p:tavLst>
                                        <p:tav tm="0">
                                          <p:val>
                                            <p:fltVal val="90"/>
                                          </p:val>
                                        </p:tav>
                                        <p:tav tm="100000">
                                          <p:val>
                                            <p:fltVal val="0"/>
                                          </p:val>
                                        </p:tav>
                                      </p:tavLst>
                                    </p:anim>
                                    <p:animEffect transition="in" filter="fade">
                                      <p:cBhvr>
                                        <p:cTn id="28" dur="10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descr="Paper bag"/>
          <p:cNvSpPr>
            <a:spLocks noChangeArrowheads="1" noChangeShapeType="1" noTextEdit="1"/>
          </p:cNvSpPr>
          <p:nvPr/>
        </p:nvSpPr>
        <p:spPr bwMode="auto">
          <a:xfrm>
            <a:off x="1143000" y="304800"/>
            <a:ext cx="7127875" cy="865188"/>
          </a:xfrm>
          <a:prstGeom prst="rect">
            <a:avLst/>
          </a:prstGeom>
        </p:spPr>
        <p:txBody>
          <a:bodyPr wrap="none" fromWordArt="1">
            <a:prstTxWarp prst="textPlain">
              <a:avLst>
                <a:gd name="adj" fmla="val 50000"/>
              </a:avLst>
            </a:prstTxWarp>
          </a:bodyPr>
          <a:lstStyle/>
          <a:p>
            <a:r>
              <a:rPr lang="vi-VN" sz="3600" b="1" kern="10">
                <a:ln w="9525">
                  <a:solidFill>
                    <a:srgbClr val="000000"/>
                  </a:solidFill>
                  <a:round/>
                  <a:headEnd/>
                  <a:tailEnd/>
                </a:ln>
                <a:blipFill dpi="0" rotWithShape="1">
                  <a:blip r:embed="rId2"/>
                  <a:srcRect/>
                  <a:tile tx="0" ty="0" sx="100000" sy="100000" flip="none" algn="tl"/>
                </a:blipFill>
              </a:rPr>
              <a:t>Ý nghĩa phương pháp luận rút ra từ nguyên lý</a:t>
            </a:r>
            <a:endParaRPr lang="en-US" sz="3600" b="1" kern="10">
              <a:ln w="9525">
                <a:solidFill>
                  <a:srgbClr val="000000"/>
                </a:solidFill>
                <a:round/>
                <a:headEnd/>
                <a:tailEnd/>
              </a:ln>
              <a:blipFill dpi="0" rotWithShape="1">
                <a:blip r:embed="rId2"/>
                <a:srcRect/>
                <a:tile tx="0" ty="0" sx="100000" sy="100000" flip="none" algn="tl"/>
              </a:blipFill>
            </a:endParaRPr>
          </a:p>
        </p:txBody>
      </p:sp>
      <p:sp>
        <p:nvSpPr>
          <p:cNvPr id="58371" name="WordArt 3" descr="Green marble"/>
          <p:cNvSpPr>
            <a:spLocks noChangeArrowheads="1" noChangeShapeType="1" noTextEdit="1"/>
          </p:cNvSpPr>
          <p:nvPr/>
        </p:nvSpPr>
        <p:spPr bwMode="auto">
          <a:xfrm>
            <a:off x="2700338" y="1412875"/>
            <a:ext cx="3671887" cy="504825"/>
          </a:xfrm>
          <a:prstGeom prst="rect">
            <a:avLst/>
          </a:prstGeom>
        </p:spPr>
        <p:txBody>
          <a:bodyPr wrap="none" fromWordArt="1">
            <a:prstTxWarp prst="textPlain">
              <a:avLst>
                <a:gd name="adj" fmla="val 50000"/>
              </a:avLst>
            </a:prstTxWarp>
          </a:bodyPr>
          <a:lstStyle/>
          <a:p>
            <a:pPr algn="ctr"/>
            <a:r>
              <a:rPr lang="en-US" sz="3600" b="1" kern="10" dirty="0" err="1">
                <a:ln w="9525">
                  <a:solidFill>
                    <a:srgbClr val="003300"/>
                  </a:solidFill>
                  <a:round/>
                  <a:headEnd/>
                  <a:tailEnd/>
                </a:ln>
                <a:blipFill dpi="0" rotWithShape="1">
                  <a:blip r:embed="rId3"/>
                  <a:srcRect/>
                  <a:tile tx="0" ty="0" sx="100000" sy="100000" flip="none" algn="tl"/>
                </a:blipFill>
                <a:latin typeface="Arial Đen"/>
              </a:rPr>
              <a:t>Quan</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điểm</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lịch</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sử</a:t>
            </a:r>
            <a:r>
              <a:rPr lang="en-US" sz="3600" b="1" kern="10" dirty="0">
                <a:ln w="9525">
                  <a:solidFill>
                    <a:srgbClr val="003300"/>
                  </a:solidFill>
                  <a:round/>
                  <a:headEnd/>
                  <a:tailEnd/>
                </a:ln>
                <a:blipFill dpi="0" rotWithShape="1">
                  <a:blip r:embed="rId3"/>
                  <a:srcRect/>
                  <a:tile tx="0" ty="0" sx="100000" sy="100000" flip="none" algn="tl"/>
                </a:blipFill>
                <a:latin typeface="Arial Đen"/>
              </a:rPr>
              <a:t> - </a:t>
            </a:r>
            <a:r>
              <a:rPr lang="en-US" sz="3600" b="1" kern="10" dirty="0" err="1">
                <a:ln w="9525">
                  <a:solidFill>
                    <a:srgbClr val="003300"/>
                  </a:solidFill>
                  <a:round/>
                  <a:headEnd/>
                  <a:tailEnd/>
                </a:ln>
                <a:blipFill dpi="0" rotWithShape="1">
                  <a:blip r:embed="rId3"/>
                  <a:srcRect/>
                  <a:tile tx="0" ty="0" sx="100000" sy="100000" flip="none" algn="tl"/>
                </a:blipFill>
                <a:latin typeface="Arial Đen"/>
              </a:rPr>
              <a:t>cụ</a:t>
            </a:r>
            <a:r>
              <a:rPr lang="en-US" sz="3600" b="1" kern="10" dirty="0">
                <a:ln w="9525">
                  <a:solidFill>
                    <a:srgbClr val="003300"/>
                  </a:solidFill>
                  <a:round/>
                  <a:headEnd/>
                  <a:tailEnd/>
                </a:ln>
                <a:blipFill dpi="0" rotWithShape="1">
                  <a:blip r:embed="rId3"/>
                  <a:srcRect/>
                  <a:tile tx="0" ty="0" sx="100000" sy="100000" flip="none" algn="tl"/>
                </a:blipFill>
                <a:latin typeface="Arial Đen"/>
              </a:rPr>
              <a:t> </a:t>
            </a:r>
            <a:r>
              <a:rPr lang="en-US" sz="3600" b="1" kern="10" dirty="0" err="1">
                <a:ln w="9525">
                  <a:solidFill>
                    <a:srgbClr val="003300"/>
                  </a:solidFill>
                  <a:round/>
                  <a:headEnd/>
                  <a:tailEnd/>
                </a:ln>
                <a:blipFill dpi="0" rotWithShape="1">
                  <a:blip r:embed="rId3"/>
                  <a:srcRect/>
                  <a:tile tx="0" ty="0" sx="100000" sy="100000" flip="none" algn="tl"/>
                </a:blipFill>
                <a:latin typeface="Arial Đen"/>
              </a:rPr>
              <a:t>thể</a:t>
            </a:r>
            <a:r>
              <a:rPr lang="en-US" sz="3600" b="1" kern="10" dirty="0">
                <a:ln w="9525">
                  <a:solidFill>
                    <a:srgbClr val="003300"/>
                  </a:solidFill>
                  <a:round/>
                  <a:headEnd/>
                  <a:tailEnd/>
                </a:ln>
                <a:blipFill dpi="0" rotWithShape="1">
                  <a:blip r:embed="rId3"/>
                  <a:srcRect/>
                  <a:tile tx="0" ty="0" sx="100000" sy="100000" flip="none" algn="tl"/>
                </a:blipFill>
                <a:latin typeface="Arial Đen"/>
              </a:rPr>
              <a:t>:</a:t>
            </a:r>
          </a:p>
        </p:txBody>
      </p:sp>
      <p:sp>
        <p:nvSpPr>
          <p:cNvPr id="58372" name="WordArt 4"/>
          <p:cNvSpPr>
            <a:spLocks noChangeArrowheads="1" noChangeShapeType="1" noTextEdit="1"/>
          </p:cNvSpPr>
          <p:nvPr/>
        </p:nvSpPr>
        <p:spPr bwMode="auto">
          <a:xfrm>
            <a:off x="2266950" y="2708275"/>
            <a:ext cx="6192838" cy="316865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Khi</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xem</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xét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sự</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vận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động</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phát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triển</a:t>
            </a: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của</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sự</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vật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cần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xem</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xét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cả</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lịch</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sử</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quá</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trình</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phát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triển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algn="ct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và</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các</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giai</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đoạn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phát</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triển</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cụ</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thể</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của</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kern="10" dirty="0" err="1">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nó</a:t>
            </a: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algn="ctr"/>
            <a:endPar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ctr"/>
            <a:r>
              <a:rPr lang="en-US" sz="3600" kern="10" dirty="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58373" name="AutoShape 5"/>
          <p:cNvSpPr>
            <a:spLocks noChangeArrowheads="1"/>
          </p:cNvSpPr>
          <p:nvPr/>
        </p:nvSpPr>
        <p:spPr bwMode="auto">
          <a:xfrm>
            <a:off x="755650" y="2205038"/>
            <a:ext cx="1152525" cy="3311525"/>
          </a:xfrm>
          <a:prstGeom prst="curvedRightArrow">
            <a:avLst>
              <a:gd name="adj1" fmla="val 57466"/>
              <a:gd name="adj2" fmla="val 114931"/>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500" fill="hold"/>
                                        <p:tgtEl>
                                          <p:spTgt spid="58371"/>
                                        </p:tgtEl>
                                        <p:attrNameLst>
                                          <p:attrName>ppt_w</p:attrName>
                                        </p:attrNameLst>
                                      </p:cBhvr>
                                      <p:tavLst>
                                        <p:tav tm="0">
                                          <p:val>
                                            <p:fltVal val="0"/>
                                          </p:val>
                                        </p:tav>
                                        <p:tav tm="100000">
                                          <p:val>
                                            <p:strVal val="#ppt_w"/>
                                          </p:val>
                                        </p:tav>
                                      </p:tavLst>
                                    </p:anim>
                                    <p:anim calcmode="lin" valueType="num">
                                      <p:cBhvr>
                                        <p:cTn id="8" dur="500" fill="hold"/>
                                        <p:tgtEl>
                                          <p:spTgt spid="5837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8373"/>
                                        </p:tgtEl>
                                        <p:attrNameLst>
                                          <p:attrName>style.visibility</p:attrName>
                                        </p:attrNameLst>
                                      </p:cBhvr>
                                      <p:to>
                                        <p:strVal val="visible"/>
                                      </p:to>
                                    </p:set>
                                    <p:animEffect transition="in" filter="box(in)">
                                      <p:cBhvr>
                                        <p:cTn id="13" dur="500"/>
                                        <p:tgtEl>
                                          <p:spTgt spid="58373"/>
                                        </p:tgtEl>
                                      </p:cBhvr>
                                    </p:animEffect>
                                  </p:childTnLst>
                                </p:cTn>
                              </p:par>
                            </p:childTnLst>
                          </p:cTn>
                        </p:par>
                        <p:par>
                          <p:cTn id="14" fill="hold" nodeType="afterGroup">
                            <p:stCondLst>
                              <p:cond delay="500"/>
                            </p:stCondLst>
                            <p:childTnLst>
                              <p:par>
                                <p:cTn id="15" presetID="31" presetClass="entr" presetSubtype="0" fill="hold" nodeType="afterEffect">
                                  <p:stCondLst>
                                    <p:cond delay="0"/>
                                  </p:stCondLst>
                                  <p:iterate type="lt">
                                    <p:tmPct val="5000"/>
                                  </p:iterate>
                                  <p:childTnLst>
                                    <p:set>
                                      <p:cBhvr>
                                        <p:cTn id="16" dur="1" fill="hold">
                                          <p:stCondLst>
                                            <p:cond delay="0"/>
                                          </p:stCondLst>
                                        </p:cTn>
                                        <p:tgtEl>
                                          <p:spTgt spid="58372"/>
                                        </p:tgtEl>
                                        <p:attrNameLst>
                                          <p:attrName>style.visibility</p:attrName>
                                        </p:attrNameLst>
                                      </p:cBhvr>
                                      <p:to>
                                        <p:strVal val="visible"/>
                                      </p:to>
                                    </p:set>
                                    <p:anim calcmode="lin" valueType="num">
                                      <p:cBhvr>
                                        <p:cTn id="17" dur="1000" fill="hold"/>
                                        <p:tgtEl>
                                          <p:spTgt spid="58372"/>
                                        </p:tgtEl>
                                        <p:attrNameLst>
                                          <p:attrName>ppt_w</p:attrName>
                                        </p:attrNameLst>
                                      </p:cBhvr>
                                      <p:tavLst>
                                        <p:tav tm="0">
                                          <p:val>
                                            <p:fltVal val="0"/>
                                          </p:val>
                                        </p:tav>
                                        <p:tav tm="100000">
                                          <p:val>
                                            <p:strVal val="#ppt_w"/>
                                          </p:val>
                                        </p:tav>
                                      </p:tavLst>
                                    </p:anim>
                                    <p:anim calcmode="lin" valueType="num">
                                      <p:cBhvr>
                                        <p:cTn id="18" dur="1000" fill="hold"/>
                                        <p:tgtEl>
                                          <p:spTgt spid="58372"/>
                                        </p:tgtEl>
                                        <p:attrNameLst>
                                          <p:attrName>ppt_h</p:attrName>
                                        </p:attrNameLst>
                                      </p:cBhvr>
                                      <p:tavLst>
                                        <p:tav tm="0">
                                          <p:val>
                                            <p:fltVal val="0"/>
                                          </p:val>
                                        </p:tav>
                                        <p:tav tm="100000">
                                          <p:val>
                                            <p:strVal val="#ppt_h"/>
                                          </p:val>
                                        </p:tav>
                                      </p:tavLst>
                                    </p:anim>
                                    <p:anim calcmode="lin" valueType="num">
                                      <p:cBhvr>
                                        <p:cTn id="19" dur="1000" fill="hold"/>
                                        <p:tgtEl>
                                          <p:spTgt spid="58372"/>
                                        </p:tgtEl>
                                        <p:attrNameLst>
                                          <p:attrName>style.rotation</p:attrName>
                                        </p:attrNameLst>
                                      </p:cBhvr>
                                      <p:tavLst>
                                        <p:tav tm="0">
                                          <p:val>
                                            <p:fltVal val="90"/>
                                          </p:val>
                                        </p:tav>
                                        <p:tav tm="100000">
                                          <p:val>
                                            <p:fltVal val="0"/>
                                          </p:val>
                                        </p:tav>
                                      </p:tavLst>
                                    </p:anim>
                                    <p:animEffect transition="in" filter="fade">
                                      <p:cBhvr>
                                        <p:cTn id="20" dur="10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663575" y="549275"/>
            <a:ext cx="76342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dirty="0">
                <a:solidFill>
                  <a:srgbClr val="FF0000"/>
                </a:solidFill>
                <a:latin typeface="Times New Roman" panose="02020603050405020304" pitchFamily="18" charset="0"/>
                <a:cs typeface="Times New Roman" panose="02020603050405020304" pitchFamily="18" charset="0"/>
              </a:rPr>
              <a:t>NỘI DUNG CHÍNH</a:t>
            </a:r>
            <a:endParaRPr lang="en-US" altLang="en-US" sz="3200" dirty="0">
              <a:solidFill>
                <a:srgbClr val="FF0000"/>
              </a:solidFill>
              <a:latin typeface="Times New Roman" panose="02020603050405020304" pitchFamily="18" charset="0"/>
              <a:cs typeface="Times New Roman" panose="02020603050405020304" pitchFamily="18" charset="0"/>
            </a:endParaRPr>
          </a:p>
          <a:p>
            <a:pPr algn="ctr" eaLnBrk="1" hangingPunct="1"/>
            <a:endParaRPr lang="en-US" altLang="en-US" dirty="0">
              <a:latin typeface="Times New Roman" panose="02020603050405020304" pitchFamily="18" charset="0"/>
              <a:cs typeface="Times New Roman" panose="02020603050405020304" pitchFamily="18" charset="0"/>
            </a:endParaRPr>
          </a:p>
        </p:txBody>
      </p:sp>
      <p:sp>
        <p:nvSpPr>
          <p:cNvPr id="18435" name="Rectangle 4"/>
          <p:cNvSpPr>
            <a:spLocks noChangeArrowheads="1"/>
          </p:cNvSpPr>
          <p:nvPr/>
        </p:nvSpPr>
        <p:spPr bwMode="auto">
          <a:xfrm>
            <a:off x="466725" y="2349500"/>
            <a:ext cx="7634288"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320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a:latin typeface="Times New Roman" panose="02020603050405020304" pitchFamily="18" charset="0"/>
              <a:cs typeface="Times New Roman" panose="02020603050405020304" pitchFamily="18" charset="0"/>
            </a:endParaRPr>
          </a:p>
        </p:txBody>
      </p:sp>
      <p:sp>
        <p:nvSpPr>
          <p:cNvPr id="18436" name="Rectangle 5"/>
          <p:cNvSpPr>
            <a:spLocks noChangeArrowheads="1"/>
          </p:cNvSpPr>
          <p:nvPr/>
        </p:nvSpPr>
        <p:spPr bwMode="auto">
          <a:xfrm>
            <a:off x="0" y="1196690"/>
            <a:ext cx="9144000" cy="787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err="1">
                <a:solidFill>
                  <a:srgbClr val="FF0000"/>
                </a:solidFill>
                <a:latin typeface="Times New Roman" panose="02020603050405020304" pitchFamily="18" charset="0"/>
                <a:cs typeface="Times New Roman" panose="02020603050405020304" pitchFamily="18" charset="0"/>
              </a:rPr>
              <a:t>Mối</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liên</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hệ</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phổ</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biến</a:t>
            </a:r>
            <a:endParaRPr lang="en-US" altLang="en-US" sz="2800" b="1" dirty="0">
              <a:solidFill>
                <a:srgbClr val="FF0000"/>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Thế</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nào</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là</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nguyên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lý</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về</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en-US" sz="2400" dirty="0" err="1" smtClean="0">
                <a:solidFill>
                  <a:schemeClr val="tx1">
                    <a:lumMod val="75000"/>
                    <a:lumOff val="25000"/>
                  </a:schemeClr>
                </a:solidFill>
                <a:latin typeface="Times New Roman" panose="02020603050405020304" pitchFamily="18" charset="0"/>
                <a:cs typeface="Times New Roman" panose="02020603050405020304" pitchFamily="18" charset="0"/>
              </a:rPr>
              <a:t>mối</a:t>
            </a:r>
            <a:r>
              <a:rPr lang="en-US" alt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liên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hệ</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phổ</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biến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1257300" lvl="1" indent="-51435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khách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quan</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57300" lvl="1" indent="-51435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phổ</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biến</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57300" lvl="1" indent="-51435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đa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dạng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phong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phú</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chất</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nguyên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lý</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Ý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ngĩa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phương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pháp</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en-US" altLang="en-US" sz="2400" dirty="0">
              <a:solidFill>
                <a:schemeClr val="tx1">
                  <a:lumMod val="75000"/>
                  <a:lumOff val="25000"/>
                </a:schemeClr>
              </a:solidFill>
            </a:endParaRPr>
          </a:p>
          <a:p>
            <a:pPr eaLnBrk="1" hangingPunct="1"/>
            <a:r>
              <a:rPr lang="en-US" altLang="en-US" sz="2800" b="1" dirty="0" err="1">
                <a:solidFill>
                  <a:srgbClr val="FF0000"/>
                </a:solidFill>
                <a:latin typeface="Times New Roman" panose="02020603050405020304" pitchFamily="18" charset="0"/>
                <a:cs typeface="Times New Roman" panose="02020603050405020304" pitchFamily="18" charset="0"/>
              </a:rPr>
              <a:t>Mối</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liên</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hệ</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phát</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err="1">
                <a:solidFill>
                  <a:srgbClr val="FF0000"/>
                </a:solidFill>
                <a:latin typeface="Times New Roman" panose="02020603050405020304" pitchFamily="18" charset="0"/>
                <a:cs typeface="Times New Roman" panose="02020603050405020304" pitchFamily="18" charset="0"/>
              </a:rPr>
              <a:t>triển</a:t>
            </a:r>
            <a:endParaRPr lang="en-US" altLang="en-US" sz="2800" b="1" dirty="0">
              <a:solidFill>
                <a:srgbClr val="FF0000"/>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Thế</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nào</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là</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nguyên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lý</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về</a:t>
            </a:r>
            <a:r>
              <a:rPr lang="en-US" altLang="en-US" sz="240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smtClean="0">
                <a:solidFill>
                  <a:schemeClr val="tx1">
                    <a:lumMod val="75000"/>
                    <a:lumOff val="25000"/>
                  </a:schemeClr>
                </a:solidFill>
                <a:latin typeface="Times New Roman" panose="02020603050405020304" pitchFamily="18" charset="0"/>
                <a:cs typeface="Times New Roman" panose="02020603050405020304" pitchFamily="18" charset="0"/>
              </a:rPr>
              <a:t>“mối</a:t>
            </a:r>
            <a:r>
              <a:rPr lang="en-US" alt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liên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hệ</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phổ</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biến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1200150" lvl="1" indent="-45720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khách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quan</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00150" lvl="1" indent="-45720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phổ</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smtClean="0">
                <a:solidFill>
                  <a:schemeClr val="tx1">
                    <a:lumMod val="75000"/>
                    <a:lumOff val="25000"/>
                  </a:schemeClr>
                </a:solidFill>
                <a:latin typeface="Times New Roman" panose="02020603050405020304" pitchFamily="18" charset="0"/>
                <a:cs typeface="Times New Roman" panose="02020603050405020304" pitchFamily="18" charset="0"/>
              </a:rPr>
              <a:t>biến</a:t>
            </a:r>
            <a:endParaRPr lang="en-US" altLang="en-US"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1200150" lvl="1" indent="-457200" eaLnBrk="1" hangingPunct="1">
              <a:buFont typeface="+mj-lt"/>
              <a:buAutoNum type="alphaLcPeriod"/>
            </a:pPr>
            <a:r>
              <a:rPr lang="en-US" altLang="en-US" sz="2400" dirty="0" err="1" smtClean="0">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smtClean="0">
                <a:solidFill>
                  <a:schemeClr val="tx1">
                    <a:lumMod val="75000"/>
                    <a:lumOff val="25000"/>
                  </a:schemeClr>
                </a:solidFill>
                <a:latin typeface="Times New Roman" panose="02020603050405020304" pitchFamily="18" charset="0"/>
                <a:cs typeface="Times New Roman" panose="02020603050405020304" pitchFamily="18" charset="0"/>
              </a:rPr>
              <a:t>kế</a:t>
            </a:r>
            <a:r>
              <a:rPr lang="en-US" alt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smtClean="0">
                <a:solidFill>
                  <a:schemeClr val="tx1">
                    <a:lumMod val="75000"/>
                    <a:lumOff val="25000"/>
                  </a:schemeClr>
                </a:solidFill>
                <a:latin typeface="Times New Roman" panose="02020603050405020304" pitchFamily="18" charset="0"/>
                <a:cs typeface="Times New Roman" panose="02020603050405020304" pitchFamily="18" charset="0"/>
              </a:rPr>
              <a:t>thừa</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00150" lvl="1" indent="-457200" eaLnBrk="1" hangingPunct="1">
              <a:buFont typeface="+mj-lt"/>
              <a:buAutoNum type="alphaL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đa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dạng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phong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smtClean="0">
                <a:solidFill>
                  <a:schemeClr val="tx1">
                    <a:lumMod val="75000"/>
                    <a:lumOff val="25000"/>
                  </a:schemeClr>
                </a:solidFill>
                <a:latin typeface="Times New Roman" panose="02020603050405020304" pitchFamily="18" charset="0"/>
                <a:cs typeface="Times New Roman" panose="02020603050405020304" pitchFamily="18" charset="0"/>
              </a:rPr>
              <a:t>phú</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chất</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của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nguyên</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lý</a:t>
            </a:r>
            <a:endPar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eaLnBrk="1" hangingPunct="1">
              <a:buFont typeface="+mj-lt"/>
              <a:buAutoNum type="arabicPeriod"/>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Ý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ngĩa</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phương</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pháp</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en-US" altLang="en-US" sz="2400" dirty="0">
              <a:solidFill>
                <a:schemeClr val="tx1">
                  <a:lumMod val="75000"/>
                  <a:lumOff val="25000"/>
                </a:schemeClr>
              </a:solidFill>
            </a:endParaRPr>
          </a:p>
          <a:p>
            <a:pPr eaLnBrk="1" hangingPunct="1"/>
            <a:endParaRPr lang="en-US" altLang="en-US" sz="2400" b="1"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sz="3200" b="1"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sz="3200" b="1"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sz="3200" dirty="0">
              <a:solidFill>
                <a:srgbClr val="FF0000"/>
              </a:solidFill>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ransition>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WordArt 4"/>
          <p:cNvSpPr>
            <a:spLocks noChangeArrowheads="1" noChangeShapeType="1" noTextEdit="1"/>
          </p:cNvSpPr>
          <p:nvPr/>
        </p:nvSpPr>
        <p:spPr bwMode="auto">
          <a:xfrm>
            <a:off x="900113" y="1196975"/>
            <a:ext cx="3095625" cy="431800"/>
          </a:xfrm>
          <a:prstGeom prst="rect">
            <a:avLst/>
          </a:prstGeom>
        </p:spPr>
        <p:txBody>
          <a:bodyPr wrap="none" fromWordArt="1">
            <a:prstTxWarp prst="textPlain">
              <a:avLst>
                <a:gd name="adj" fmla="val 50000"/>
              </a:avLst>
            </a:prstTxWarp>
          </a:bodyPr>
          <a:lstStyle/>
          <a:p>
            <a:r>
              <a:rPr lang="en-US" sz="3600" kern="10">
                <a:ln w="9525">
                  <a:solidFill>
                    <a:srgbClr val="009900"/>
                  </a:solidFill>
                  <a:round/>
                  <a:headEnd/>
                  <a:tailEnd/>
                </a:ln>
                <a:solidFill>
                  <a:srgbClr val="FF0000"/>
                </a:solidFill>
                <a:latin typeface="Times New Roman" panose="02020603050405020304" pitchFamily="18" charset="0"/>
                <a:cs typeface="Times New Roman" panose="02020603050405020304" pitchFamily="18" charset="0"/>
              </a:rPr>
              <a:t>"MỐI LIÊN HỆ"?</a:t>
            </a:r>
          </a:p>
        </p:txBody>
      </p:sp>
      <p:sp>
        <p:nvSpPr>
          <p:cNvPr id="19459" name="AutoShape 5"/>
          <p:cNvSpPr>
            <a:spLocks noChangeAspect="1" noChangeArrowheads="1"/>
          </p:cNvSpPr>
          <p:nvPr/>
        </p:nvSpPr>
        <p:spPr bwMode="auto">
          <a:xfrm>
            <a:off x="827088" y="981075"/>
            <a:ext cx="7705725"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50" name="Oval 10"/>
          <p:cNvSpPr>
            <a:spLocks noChangeArrowheads="1"/>
          </p:cNvSpPr>
          <p:nvPr/>
        </p:nvSpPr>
        <p:spPr bwMode="auto">
          <a:xfrm>
            <a:off x="4500563" y="3573463"/>
            <a:ext cx="2519362" cy="2519362"/>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vi-VN" altLang="en-US" sz="2400" b="1">
                <a:latin typeface="Times New Roman" panose="02020603050405020304" pitchFamily="18" charset="0"/>
                <a:ea typeface="SimSun" panose="02010600030101010101" pitchFamily="2" charset="-122"/>
                <a:cs typeface="Times New Roman" panose="02020603050405020304" pitchFamily="18" charset="0"/>
              </a:rPr>
              <a:t>S</a:t>
            </a:r>
            <a:r>
              <a:rPr kumimoji="1" lang="en-US" altLang="en-US" sz="2400" b="1">
                <a:latin typeface="Times New Roman" panose="02020603050405020304" pitchFamily="18" charset="0"/>
                <a:ea typeface="SimSun" panose="02010600030101010101" pitchFamily="2" charset="-122"/>
                <a:cs typeface="Times New Roman" panose="02020603050405020304" pitchFamily="18" charset="0"/>
              </a:rPr>
              <a:t>Ự</a:t>
            </a:r>
            <a:r>
              <a:rPr kumimoji="1" lang="vi-VN" altLang="en-US" sz="2400" b="1">
                <a:latin typeface="Times New Roman" panose="02020603050405020304" pitchFamily="18" charset="0"/>
                <a:ea typeface="SimSun" panose="02010600030101010101" pitchFamily="2" charset="-122"/>
                <a:cs typeface="Times New Roman" panose="02020603050405020304" pitchFamily="18" charset="0"/>
              </a:rPr>
              <a:t> </a:t>
            </a:r>
          </a:p>
          <a:p>
            <a:pPr algn="ctr" eaLnBrk="1" hangingPunct="1"/>
            <a:r>
              <a:rPr kumimoji="1" lang="vi-VN" altLang="en-US" sz="2400" b="1">
                <a:latin typeface="Times New Roman" panose="02020603050405020304" pitchFamily="18" charset="0"/>
                <a:ea typeface="SimSun" panose="02010600030101010101" pitchFamily="2" charset="-122"/>
                <a:cs typeface="Times New Roman" panose="02020603050405020304" pitchFamily="18" charset="0"/>
              </a:rPr>
              <a:t>THỐNG NHẤT</a:t>
            </a:r>
          </a:p>
        </p:txBody>
      </p:sp>
      <p:sp>
        <p:nvSpPr>
          <p:cNvPr id="10251" name="Rectangle 11"/>
          <p:cNvSpPr>
            <a:spLocks noChangeArrowheads="1"/>
          </p:cNvSpPr>
          <p:nvPr/>
        </p:nvSpPr>
        <p:spPr bwMode="auto">
          <a:xfrm>
            <a:off x="4572000" y="5734050"/>
            <a:ext cx="2520950" cy="790575"/>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vi-VN"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rPr>
              <a:t>Tính quy định</a:t>
            </a:r>
          </a:p>
        </p:txBody>
      </p:sp>
      <p:sp>
        <p:nvSpPr>
          <p:cNvPr id="10252" name="Rectangle 12"/>
          <p:cNvSpPr>
            <a:spLocks noChangeArrowheads="1"/>
          </p:cNvSpPr>
          <p:nvPr/>
        </p:nvSpPr>
        <p:spPr bwMode="auto">
          <a:xfrm>
            <a:off x="2771775" y="3500438"/>
            <a:ext cx="2374900" cy="769937"/>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vi-VN"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rPr>
              <a:t>Tính tương tác</a:t>
            </a:r>
          </a:p>
        </p:txBody>
      </p:sp>
      <p:sp>
        <p:nvSpPr>
          <p:cNvPr id="10253" name="Rectangle 13"/>
          <p:cNvSpPr>
            <a:spLocks noChangeArrowheads="1"/>
          </p:cNvSpPr>
          <p:nvPr/>
        </p:nvSpPr>
        <p:spPr bwMode="auto">
          <a:xfrm>
            <a:off x="6300788" y="3500438"/>
            <a:ext cx="2519362" cy="769937"/>
          </a:xfrm>
          <a:prstGeom prst="rect">
            <a:avLst/>
          </a:prstGeom>
          <a:solidFill>
            <a:schemeClr va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kumimoji="1" lang="vi-VN" altLang="en-US" sz="2400" b="1">
                <a:solidFill>
                  <a:schemeClr val="bg1"/>
                </a:solidFill>
                <a:latin typeface="Times New Roman" panose="02020603050405020304" pitchFamily="18" charset="0"/>
                <a:ea typeface="SimSun" panose="02010600030101010101" pitchFamily="2" charset="-122"/>
                <a:cs typeface="Times New Roman" panose="02020603050405020304" pitchFamily="18" charset="0"/>
              </a:rPr>
              <a:t>Tính biến đổi</a:t>
            </a:r>
          </a:p>
        </p:txBody>
      </p:sp>
      <p:sp>
        <p:nvSpPr>
          <p:cNvPr id="10254" name="AutoShape 14"/>
          <p:cNvSpPr>
            <a:spLocks noChangeArrowheads="1"/>
          </p:cNvSpPr>
          <p:nvPr/>
        </p:nvSpPr>
        <p:spPr bwMode="auto">
          <a:xfrm rot="-5400000">
            <a:off x="3679031" y="4610894"/>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56" name="AutoShape 16"/>
          <p:cNvSpPr>
            <a:spLocks noChangeArrowheads="1"/>
          </p:cNvSpPr>
          <p:nvPr/>
        </p:nvSpPr>
        <p:spPr bwMode="auto">
          <a:xfrm>
            <a:off x="5292725" y="3068638"/>
            <a:ext cx="976313"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57" name="WordArt 17"/>
          <p:cNvSpPr>
            <a:spLocks noChangeArrowheads="1" noChangeShapeType="1" noTextEdit="1"/>
          </p:cNvSpPr>
          <p:nvPr/>
        </p:nvSpPr>
        <p:spPr bwMode="auto">
          <a:xfrm>
            <a:off x="971550" y="5013325"/>
            <a:ext cx="2592388" cy="72072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HÀM NGHĨA CỦA KHÁI NIỆM</a:t>
            </a:r>
          </a:p>
          <a:p>
            <a:pPr algn="ctr"/>
            <a:r>
              <a:rPr lang="en-US" sz="3600" kern="1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 MỐI LIÊN HỆ </a:t>
            </a:r>
          </a:p>
        </p:txBody>
      </p:sp>
      <p:sp>
        <p:nvSpPr>
          <p:cNvPr id="10258" name="AutoShape 18"/>
          <p:cNvSpPr>
            <a:spLocks noChangeArrowheads="1"/>
          </p:cNvSpPr>
          <p:nvPr/>
        </p:nvSpPr>
        <p:spPr bwMode="auto">
          <a:xfrm rot="5400000">
            <a:off x="6847682" y="4682331"/>
            <a:ext cx="976312" cy="485775"/>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68" name="WordArt 19" descr="Paper bag"/>
          <p:cNvSpPr>
            <a:spLocks noChangeArrowheads="1" noChangeShapeType="1" noTextEdit="1"/>
          </p:cNvSpPr>
          <p:nvPr/>
        </p:nvSpPr>
        <p:spPr bwMode="auto">
          <a:xfrm>
            <a:off x="1295400" y="152400"/>
            <a:ext cx="6769100" cy="647700"/>
          </a:xfrm>
          <a:prstGeom prst="rect">
            <a:avLst/>
          </a:prstGeom>
        </p:spPr>
        <p:txBody>
          <a:bodyPr wrap="none" fromWordArt="1">
            <a:prstTxWarp prst="textPlain">
              <a:avLst>
                <a:gd name="adj" fmla="val 50000"/>
              </a:avLst>
            </a:prstTxWarp>
          </a:bodyPr>
          <a:lstStyle/>
          <a:p>
            <a:r>
              <a:rPr lang="en-US" sz="3600" b="1" kern="10">
                <a:ln w="9525">
                  <a:solidFill>
                    <a:srgbClr val="000000"/>
                  </a:solidFill>
                  <a:round/>
                  <a:headEnd/>
                  <a:tailEnd/>
                </a:ln>
                <a:blipFill dpi="0" rotWithShape="1">
                  <a:blip r:embed="rId2"/>
                  <a:srcRect/>
                  <a:tile tx="0" ty="0" sx="100000" sy="100000" flip="none" algn="tl"/>
                </a:blipFill>
              </a:rPr>
              <a:t>1. NGUYÊN LÝ VỀ MỐI LIÊN HỆ PHỔ BIẾN</a:t>
            </a:r>
          </a:p>
        </p:txBody>
      </p:sp>
      <p:sp>
        <p:nvSpPr>
          <p:cNvPr id="10260" name="WordArt 20"/>
          <p:cNvSpPr>
            <a:spLocks noChangeArrowheads="1" noChangeShapeType="1" noTextEdit="1"/>
          </p:cNvSpPr>
          <p:nvPr/>
        </p:nvSpPr>
        <p:spPr bwMode="auto">
          <a:xfrm>
            <a:off x="1042988" y="1773238"/>
            <a:ext cx="6911975" cy="1079500"/>
          </a:xfrm>
          <a:prstGeom prst="rect">
            <a:avLst/>
          </a:prstGeom>
        </p:spPr>
        <p:txBody>
          <a:bodyPr wrap="none" fromWordArt="1">
            <a:prstTxWarp prst="textPlain">
              <a:avLst>
                <a:gd name="adj" fmla="val 50000"/>
              </a:avLst>
            </a:prstTxWarp>
          </a:bodyPr>
          <a:lstStyle/>
          <a:p>
            <a:pPr algn="ctr"/>
            <a:r>
              <a:rPr lang="en-US" sz="3600" kern="1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Khái niệm triết học chỉ sự phụ thuộc, sự tác động, </a:t>
            </a:r>
          </a:p>
          <a:p>
            <a:pPr algn="ctr"/>
            <a:r>
              <a:rPr lang="en-US" sz="3600" kern="10">
                <a:ln w="9525">
                  <a:solidFill>
                    <a:srgbClr val="800000"/>
                  </a:solidFill>
                  <a:round/>
                  <a:headEnd/>
                  <a:tailEnd/>
                </a:ln>
                <a:solidFill>
                  <a:srgbClr val="000000"/>
                </a:solidFill>
                <a:latin typeface="Times New Roman" panose="02020603050405020304" pitchFamily="18" charset="0"/>
                <a:cs typeface="Times New Roman" panose="02020603050405020304" pitchFamily="18" charset="0"/>
              </a:rPr>
              <a:t>quy định lẫn nhau giữa các bộ phận cấu thành sự vật, hay giữa các sự vật với nhau</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strips(downLeft)">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0260"/>
                                        </p:tgtEl>
                                        <p:attrNameLst>
                                          <p:attrName>style.visibility</p:attrName>
                                        </p:attrNameLst>
                                      </p:cBhvr>
                                      <p:to>
                                        <p:strVal val="visible"/>
                                      </p:to>
                                    </p:set>
                                    <p:animEffect transition="in" filter="strips(downLeft)">
                                      <p:cBhvr>
                                        <p:cTn id="12" dur="1000"/>
                                        <p:tgtEl>
                                          <p:spTgt spid="10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10257"/>
                                        </p:tgtEl>
                                        <p:attrNameLst>
                                          <p:attrName>style.visibility</p:attrName>
                                        </p:attrNameLst>
                                      </p:cBhvr>
                                      <p:to>
                                        <p:strVal val="visible"/>
                                      </p:to>
                                    </p:set>
                                    <p:anim calcmode="lin" valueType="num">
                                      <p:cBhvr>
                                        <p:cTn id="17" dur="500" fill="hold"/>
                                        <p:tgtEl>
                                          <p:spTgt spid="10257"/>
                                        </p:tgtEl>
                                        <p:attrNameLst>
                                          <p:attrName>ppt_w</p:attrName>
                                        </p:attrNameLst>
                                      </p:cBhvr>
                                      <p:tavLst>
                                        <p:tav tm="0">
                                          <p:val>
                                            <p:fltVal val="0"/>
                                          </p:val>
                                        </p:tav>
                                        <p:tav tm="100000">
                                          <p:val>
                                            <p:strVal val="#ppt_w"/>
                                          </p:val>
                                        </p:tav>
                                      </p:tavLst>
                                    </p:anim>
                                    <p:anim calcmode="lin" valueType="num">
                                      <p:cBhvr>
                                        <p:cTn id="18" dur="500" fill="hold"/>
                                        <p:tgtEl>
                                          <p:spTgt spid="10257"/>
                                        </p:tgtEl>
                                        <p:attrNameLst>
                                          <p:attrName>ppt_h</p:attrName>
                                        </p:attrNameLst>
                                      </p:cBhvr>
                                      <p:tavLst>
                                        <p:tav tm="0">
                                          <p:val>
                                            <p:fltVal val="0"/>
                                          </p:val>
                                        </p:tav>
                                        <p:tav tm="100000">
                                          <p:val>
                                            <p:strVal val="#ppt_h"/>
                                          </p:val>
                                        </p:tav>
                                      </p:tavLst>
                                    </p:anim>
                                    <p:animEffect transition="in" filter="fade">
                                      <p:cBhvr>
                                        <p:cTn id="19" dur="500"/>
                                        <p:tgtEl>
                                          <p:spTgt spid="10257"/>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0250"/>
                                        </p:tgtEl>
                                        <p:attrNameLst>
                                          <p:attrName>style.visibility</p:attrName>
                                        </p:attrNameLst>
                                      </p:cBhvr>
                                      <p:to>
                                        <p:strVal val="visible"/>
                                      </p:to>
                                    </p:set>
                                    <p:anim calcmode="lin" valueType="num">
                                      <p:cBhvr>
                                        <p:cTn id="22" dur="1000" fill="hold"/>
                                        <p:tgtEl>
                                          <p:spTgt spid="10250"/>
                                        </p:tgtEl>
                                        <p:attrNameLst>
                                          <p:attrName>ppt_w</p:attrName>
                                        </p:attrNameLst>
                                      </p:cBhvr>
                                      <p:tavLst>
                                        <p:tav tm="0">
                                          <p:val>
                                            <p:strVal val="#ppt_w*0.70"/>
                                          </p:val>
                                        </p:tav>
                                        <p:tav tm="100000">
                                          <p:val>
                                            <p:strVal val="#ppt_w"/>
                                          </p:val>
                                        </p:tav>
                                      </p:tavLst>
                                    </p:anim>
                                    <p:anim calcmode="lin" valueType="num">
                                      <p:cBhvr>
                                        <p:cTn id="23" dur="1000" fill="hold"/>
                                        <p:tgtEl>
                                          <p:spTgt spid="10250"/>
                                        </p:tgtEl>
                                        <p:attrNameLst>
                                          <p:attrName>ppt_h</p:attrName>
                                        </p:attrNameLst>
                                      </p:cBhvr>
                                      <p:tavLst>
                                        <p:tav tm="0">
                                          <p:val>
                                            <p:strVal val="#ppt_h"/>
                                          </p:val>
                                        </p:tav>
                                        <p:tav tm="100000">
                                          <p:val>
                                            <p:strVal val="#ppt_h"/>
                                          </p:val>
                                        </p:tav>
                                      </p:tavLst>
                                    </p:anim>
                                    <p:animEffect transition="in" filter="fade">
                                      <p:cBhvr>
                                        <p:cTn id="24" dur="1000"/>
                                        <p:tgtEl>
                                          <p:spTgt spid="10250"/>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0254"/>
                                        </p:tgtEl>
                                        <p:attrNameLst>
                                          <p:attrName>style.visibility</p:attrName>
                                        </p:attrNameLst>
                                      </p:cBhvr>
                                      <p:to>
                                        <p:strVal val="visible"/>
                                      </p:to>
                                    </p:set>
                                    <p:anim calcmode="lin" valueType="num">
                                      <p:cBhvr>
                                        <p:cTn id="27" dur="1000" fill="hold"/>
                                        <p:tgtEl>
                                          <p:spTgt spid="10254"/>
                                        </p:tgtEl>
                                        <p:attrNameLst>
                                          <p:attrName>ppt_w</p:attrName>
                                        </p:attrNameLst>
                                      </p:cBhvr>
                                      <p:tavLst>
                                        <p:tav tm="0">
                                          <p:val>
                                            <p:strVal val="#ppt_w*0.70"/>
                                          </p:val>
                                        </p:tav>
                                        <p:tav tm="100000">
                                          <p:val>
                                            <p:strVal val="#ppt_w"/>
                                          </p:val>
                                        </p:tav>
                                      </p:tavLst>
                                    </p:anim>
                                    <p:anim calcmode="lin" valueType="num">
                                      <p:cBhvr>
                                        <p:cTn id="28" dur="1000" fill="hold"/>
                                        <p:tgtEl>
                                          <p:spTgt spid="10254"/>
                                        </p:tgtEl>
                                        <p:attrNameLst>
                                          <p:attrName>ppt_h</p:attrName>
                                        </p:attrNameLst>
                                      </p:cBhvr>
                                      <p:tavLst>
                                        <p:tav tm="0">
                                          <p:val>
                                            <p:strVal val="#ppt_h"/>
                                          </p:val>
                                        </p:tav>
                                        <p:tav tm="100000">
                                          <p:val>
                                            <p:strVal val="#ppt_h"/>
                                          </p:val>
                                        </p:tav>
                                      </p:tavLst>
                                    </p:anim>
                                    <p:animEffect transition="in" filter="fade">
                                      <p:cBhvr>
                                        <p:cTn id="29" dur="1000"/>
                                        <p:tgtEl>
                                          <p:spTgt spid="10254"/>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0256"/>
                                        </p:tgtEl>
                                        <p:attrNameLst>
                                          <p:attrName>style.visibility</p:attrName>
                                        </p:attrNameLst>
                                      </p:cBhvr>
                                      <p:to>
                                        <p:strVal val="visible"/>
                                      </p:to>
                                    </p:set>
                                    <p:anim calcmode="lin" valueType="num">
                                      <p:cBhvr>
                                        <p:cTn id="32" dur="1000" fill="hold"/>
                                        <p:tgtEl>
                                          <p:spTgt spid="10256"/>
                                        </p:tgtEl>
                                        <p:attrNameLst>
                                          <p:attrName>ppt_w</p:attrName>
                                        </p:attrNameLst>
                                      </p:cBhvr>
                                      <p:tavLst>
                                        <p:tav tm="0">
                                          <p:val>
                                            <p:strVal val="#ppt_w*0.70"/>
                                          </p:val>
                                        </p:tav>
                                        <p:tav tm="100000">
                                          <p:val>
                                            <p:strVal val="#ppt_w"/>
                                          </p:val>
                                        </p:tav>
                                      </p:tavLst>
                                    </p:anim>
                                    <p:anim calcmode="lin" valueType="num">
                                      <p:cBhvr>
                                        <p:cTn id="33" dur="1000" fill="hold"/>
                                        <p:tgtEl>
                                          <p:spTgt spid="10256"/>
                                        </p:tgtEl>
                                        <p:attrNameLst>
                                          <p:attrName>ppt_h</p:attrName>
                                        </p:attrNameLst>
                                      </p:cBhvr>
                                      <p:tavLst>
                                        <p:tav tm="0">
                                          <p:val>
                                            <p:strVal val="#ppt_h"/>
                                          </p:val>
                                        </p:tav>
                                        <p:tav tm="100000">
                                          <p:val>
                                            <p:strVal val="#ppt_h"/>
                                          </p:val>
                                        </p:tav>
                                      </p:tavLst>
                                    </p:anim>
                                    <p:animEffect transition="in" filter="fade">
                                      <p:cBhvr>
                                        <p:cTn id="34" dur="1000"/>
                                        <p:tgtEl>
                                          <p:spTgt spid="10256"/>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0258"/>
                                        </p:tgtEl>
                                        <p:attrNameLst>
                                          <p:attrName>style.visibility</p:attrName>
                                        </p:attrNameLst>
                                      </p:cBhvr>
                                      <p:to>
                                        <p:strVal val="visible"/>
                                      </p:to>
                                    </p:set>
                                    <p:anim calcmode="lin" valueType="num">
                                      <p:cBhvr>
                                        <p:cTn id="37" dur="1000" fill="hold"/>
                                        <p:tgtEl>
                                          <p:spTgt spid="10258"/>
                                        </p:tgtEl>
                                        <p:attrNameLst>
                                          <p:attrName>ppt_w</p:attrName>
                                        </p:attrNameLst>
                                      </p:cBhvr>
                                      <p:tavLst>
                                        <p:tav tm="0">
                                          <p:val>
                                            <p:strVal val="#ppt_w*0.70"/>
                                          </p:val>
                                        </p:tav>
                                        <p:tav tm="100000">
                                          <p:val>
                                            <p:strVal val="#ppt_w"/>
                                          </p:val>
                                        </p:tav>
                                      </p:tavLst>
                                    </p:anim>
                                    <p:anim calcmode="lin" valueType="num">
                                      <p:cBhvr>
                                        <p:cTn id="38" dur="1000" fill="hold"/>
                                        <p:tgtEl>
                                          <p:spTgt spid="10258"/>
                                        </p:tgtEl>
                                        <p:attrNameLst>
                                          <p:attrName>ppt_h</p:attrName>
                                        </p:attrNameLst>
                                      </p:cBhvr>
                                      <p:tavLst>
                                        <p:tav tm="0">
                                          <p:val>
                                            <p:strVal val="#ppt_h"/>
                                          </p:val>
                                        </p:tav>
                                        <p:tav tm="100000">
                                          <p:val>
                                            <p:strVal val="#ppt_h"/>
                                          </p:val>
                                        </p:tav>
                                      </p:tavLst>
                                    </p:anim>
                                    <p:animEffect transition="in" filter="fade">
                                      <p:cBhvr>
                                        <p:cTn id="39" dur="1000"/>
                                        <p:tgtEl>
                                          <p:spTgt spid="10258"/>
                                        </p:tgtEl>
                                      </p:cBhvr>
                                    </p:animEffect>
                                  </p:childTnLst>
                                </p:cTn>
                              </p:par>
                            </p:childTnLst>
                          </p:cTn>
                        </p:par>
                        <p:par>
                          <p:cTn id="40" fill="hold" nodeType="afterGroup">
                            <p:stCondLst>
                              <p:cond delay="1000"/>
                            </p:stCondLst>
                            <p:childTnLst>
                              <p:par>
                                <p:cTn id="41" presetID="29" presetClass="entr" presetSubtype="0" fill="hold" grpId="0" nodeType="afterEffect">
                                  <p:stCondLst>
                                    <p:cond delay="0"/>
                                  </p:stCondLst>
                                  <p:childTnLst>
                                    <p:set>
                                      <p:cBhvr>
                                        <p:cTn id="42" dur="1" fill="hold">
                                          <p:stCondLst>
                                            <p:cond delay="0"/>
                                          </p:stCondLst>
                                        </p:cTn>
                                        <p:tgtEl>
                                          <p:spTgt spid="10251"/>
                                        </p:tgtEl>
                                        <p:attrNameLst>
                                          <p:attrName>style.visibility</p:attrName>
                                        </p:attrNameLst>
                                      </p:cBhvr>
                                      <p:to>
                                        <p:strVal val="visible"/>
                                      </p:to>
                                    </p:set>
                                    <p:anim calcmode="lin" valueType="num">
                                      <p:cBhvr>
                                        <p:cTn id="43" dur="1000" fill="hold"/>
                                        <p:tgtEl>
                                          <p:spTgt spid="10251"/>
                                        </p:tgtEl>
                                        <p:attrNameLst>
                                          <p:attrName>ppt_x</p:attrName>
                                        </p:attrNameLst>
                                      </p:cBhvr>
                                      <p:tavLst>
                                        <p:tav tm="0">
                                          <p:val>
                                            <p:strVal val="#ppt_x-.2"/>
                                          </p:val>
                                        </p:tav>
                                        <p:tav tm="100000">
                                          <p:val>
                                            <p:strVal val="#ppt_x"/>
                                          </p:val>
                                        </p:tav>
                                      </p:tavLst>
                                    </p:anim>
                                    <p:anim calcmode="lin" valueType="num">
                                      <p:cBhvr>
                                        <p:cTn id="44" dur="1000" fill="hold"/>
                                        <p:tgtEl>
                                          <p:spTgt spid="10251"/>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0251"/>
                                        </p:tgtEl>
                                      </p:cBhvr>
                                    </p:animEffect>
                                  </p:childTnLst>
                                </p:cTn>
                              </p:par>
                            </p:childTnLst>
                          </p:cTn>
                        </p:par>
                        <p:par>
                          <p:cTn id="46" fill="hold" nodeType="afterGroup">
                            <p:stCondLst>
                              <p:cond delay="2000"/>
                            </p:stCondLst>
                            <p:childTnLst>
                              <p:par>
                                <p:cTn id="47" presetID="29" presetClass="entr" presetSubtype="0" fill="hold" grpId="0" nodeType="afterEffect">
                                  <p:stCondLst>
                                    <p:cond delay="0"/>
                                  </p:stCondLst>
                                  <p:childTnLst>
                                    <p:set>
                                      <p:cBhvr>
                                        <p:cTn id="48" dur="1" fill="hold">
                                          <p:stCondLst>
                                            <p:cond delay="0"/>
                                          </p:stCondLst>
                                        </p:cTn>
                                        <p:tgtEl>
                                          <p:spTgt spid="10252"/>
                                        </p:tgtEl>
                                        <p:attrNameLst>
                                          <p:attrName>style.visibility</p:attrName>
                                        </p:attrNameLst>
                                      </p:cBhvr>
                                      <p:to>
                                        <p:strVal val="visible"/>
                                      </p:to>
                                    </p:set>
                                    <p:anim calcmode="lin" valueType="num">
                                      <p:cBhvr>
                                        <p:cTn id="49" dur="1000" fill="hold"/>
                                        <p:tgtEl>
                                          <p:spTgt spid="10252"/>
                                        </p:tgtEl>
                                        <p:attrNameLst>
                                          <p:attrName>ppt_x</p:attrName>
                                        </p:attrNameLst>
                                      </p:cBhvr>
                                      <p:tavLst>
                                        <p:tav tm="0">
                                          <p:val>
                                            <p:strVal val="#ppt_x-.2"/>
                                          </p:val>
                                        </p:tav>
                                        <p:tav tm="100000">
                                          <p:val>
                                            <p:strVal val="#ppt_x"/>
                                          </p:val>
                                        </p:tav>
                                      </p:tavLst>
                                    </p:anim>
                                    <p:anim calcmode="lin" valueType="num">
                                      <p:cBhvr>
                                        <p:cTn id="50" dur="1000" fill="hold"/>
                                        <p:tgtEl>
                                          <p:spTgt spid="10252"/>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0252"/>
                                        </p:tgtEl>
                                      </p:cBhvr>
                                    </p:animEffect>
                                  </p:childTnLst>
                                </p:cTn>
                              </p:par>
                            </p:childTnLst>
                          </p:cTn>
                        </p:par>
                        <p:par>
                          <p:cTn id="52" fill="hold" nodeType="afterGroup">
                            <p:stCondLst>
                              <p:cond delay="3000"/>
                            </p:stCondLst>
                            <p:childTnLst>
                              <p:par>
                                <p:cTn id="53" presetID="29" presetClass="entr" presetSubtype="0" fill="hold" grpId="0" nodeType="afterEffect">
                                  <p:stCondLst>
                                    <p:cond delay="0"/>
                                  </p:stCondLst>
                                  <p:childTnLst>
                                    <p:set>
                                      <p:cBhvr>
                                        <p:cTn id="54" dur="1" fill="hold">
                                          <p:stCondLst>
                                            <p:cond delay="0"/>
                                          </p:stCondLst>
                                        </p:cTn>
                                        <p:tgtEl>
                                          <p:spTgt spid="10253"/>
                                        </p:tgtEl>
                                        <p:attrNameLst>
                                          <p:attrName>style.visibility</p:attrName>
                                        </p:attrNameLst>
                                      </p:cBhvr>
                                      <p:to>
                                        <p:strVal val="visible"/>
                                      </p:to>
                                    </p:set>
                                    <p:anim calcmode="lin" valueType="num">
                                      <p:cBhvr>
                                        <p:cTn id="55" dur="1000" fill="hold"/>
                                        <p:tgtEl>
                                          <p:spTgt spid="10253"/>
                                        </p:tgtEl>
                                        <p:attrNameLst>
                                          <p:attrName>ppt_x</p:attrName>
                                        </p:attrNameLst>
                                      </p:cBhvr>
                                      <p:tavLst>
                                        <p:tav tm="0">
                                          <p:val>
                                            <p:strVal val="#ppt_x-.2"/>
                                          </p:val>
                                        </p:tav>
                                        <p:tav tm="100000">
                                          <p:val>
                                            <p:strVal val="#ppt_x"/>
                                          </p:val>
                                        </p:tav>
                                      </p:tavLst>
                                    </p:anim>
                                    <p:anim calcmode="lin" valueType="num">
                                      <p:cBhvr>
                                        <p:cTn id="56" dur="1000" fill="hold"/>
                                        <p:tgtEl>
                                          <p:spTgt spid="10253"/>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0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animBg="1"/>
      <p:bldP spid="10251" grpId="0" animBg="1"/>
      <p:bldP spid="10252" grpId="0" animBg="1"/>
      <p:bldP spid="10253" grpId="0" animBg="1"/>
      <p:bldP spid="10254" grpId="0" animBg="1"/>
      <p:bldP spid="10256" grpId="0" animBg="1"/>
      <p:bldP spid="102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500" y="1325179"/>
            <a:ext cx="7128990" cy="5632311"/>
          </a:xfrm>
          <a:prstGeom prst="rect">
            <a:avLst/>
          </a:prstGeom>
          <a:noFill/>
        </p:spPr>
        <p:txBody>
          <a:bodyPr>
            <a:spAutoFit/>
          </a:bodyPr>
          <a:lstStyle/>
          <a:p>
            <a:pPr algn="just" eaLnBrk="1" hangingPunct="1">
              <a:defRPr/>
            </a:pPr>
            <a:r>
              <a:rPr lang="en-GB" sz="4000" kern="10" dirty="0">
                <a:ln w="9525">
                  <a:solidFill>
                    <a:srgbClr val="FFFF00"/>
                  </a:solidFill>
                  <a:round/>
                  <a:headEnd/>
                  <a:tailEnd/>
                </a:ln>
                <a:latin typeface="Times New Roman" pitchFamily="18" charset="0"/>
                <a:cs typeface="Times New Roman" pitchFamily="18" charset="0"/>
              </a:rPr>
              <a:t>	</a:t>
            </a:r>
            <a:r>
              <a:rPr lang="vi-VN" sz="4000" b="1" dirty="0"/>
              <a:t>Khái niệm</a:t>
            </a:r>
            <a:r>
              <a:rPr lang="en-GB" sz="4000" b="1" dirty="0"/>
              <a:t> </a:t>
            </a:r>
            <a:r>
              <a:rPr lang="en-GB" sz="4000" b="1" dirty="0" err="1"/>
              <a:t>mối</a:t>
            </a:r>
            <a:r>
              <a:rPr lang="en-GB" sz="4000" b="1" dirty="0"/>
              <a:t> </a:t>
            </a:r>
            <a:r>
              <a:rPr lang="en-GB" sz="4000" b="1" dirty="0" err="1"/>
              <a:t>liên</a:t>
            </a:r>
            <a:r>
              <a:rPr lang="en-GB" sz="4000" b="1" dirty="0"/>
              <a:t> </a:t>
            </a:r>
            <a:r>
              <a:rPr lang="en-GB" sz="4000" b="1" dirty="0" err="1"/>
              <a:t>hệ</a:t>
            </a:r>
            <a:r>
              <a:rPr lang="en-GB" sz="4000" b="1" dirty="0"/>
              <a:t> </a:t>
            </a:r>
            <a:r>
              <a:rPr lang="en-GB" sz="4000" b="1" dirty="0" err="1"/>
              <a:t>là</a:t>
            </a:r>
            <a:r>
              <a:rPr lang="en-GB" sz="4000" b="1" dirty="0"/>
              <a:t> </a:t>
            </a:r>
            <a:r>
              <a:rPr lang="en-GB" sz="4000" b="1" dirty="0" err="1"/>
              <a:t>một</a:t>
            </a:r>
            <a:r>
              <a:rPr lang="en-GB" sz="4000" b="1" dirty="0"/>
              <a:t> </a:t>
            </a:r>
            <a:r>
              <a:rPr lang="en-GB" sz="4000" b="1" dirty="0" err="1"/>
              <a:t>khái</a:t>
            </a:r>
            <a:r>
              <a:rPr lang="en-GB" sz="4000" b="1" dirty="0"/>
              <a:t> </a:t>
            </a:r>
            <a:r>
              <a:rPr lang="en-GB" sz="4000" b="1" dirty="0" err="1"/>
              <a:t>niệm</a:t>
            </a:r>
            <a:r>
              <a:rPr lang="en-GB" sz="4000" b="1" dirty="0"/>
              <a:t> </a:t>
            </a:r>
            <a:r>
              <a:rPr lang="vi-VN" sz="4000" b="1" dirty="0"/>
              <a:t> triết học nói nên rằng, thế giới là một chỉnh thể thống nhất, các sự vật, hiện tượng, quá trình cấu thành thế giới vừa tách biệt, vừa liên hệ qua lại, thâm nhập và chuyển hoá lẫn nhau. </a:t>
            </a:r>
            <a:endParaRPr lang="en-GB" sz="4000" b="1" dirty="0"/>
          </a:p>
        </p:txBody>
      </p:sp>
      <p:sp>
        <p:nvSpPr>
          <p:cNvPr id="3" name="Rectangle 2"/>
          <p:cNvSpPr/>
          <p:nvPr/>
        </p:nvSpPr>
        <p:spPr>
          <a:xfrm>
            <a:off x="535753" y="548600"/>
            <a:ext cx="7564737" cy="769441"/>
          </a:xfrm>
          <a:prstGeom prst="rect">
            <a:avLst/>
          </a:prstGeom>
        </p:spPr>
        <p:txBody>
          <a:bodyPr>
            <a:spAutoFit/>
          </a:bodyPr>
          <a:lstStyle/>
          <a:p>
            <a:pPr eaLnBrk="1" hangingPunct="1">
              <a:defRPr/>
            </a:pPr>
            <a:r>
              <a:rPr lang="en-GB" sz="4000" b="1" kern="10" dirty="0">
                <a:ln w="9525">
                  <a:solidFill>
                    <a:srgbClr val="FF0000"/>
                  </a:solidFill>
                  <a:round/>
                  <a:headEnd/>
                  <a:tailEnd/>
                </a:ln>
                <a:solidFill>
                  <a:srgbClr val="FFFF00"/>
                </a:solidFill>
                <a:latin typeface="Times New Roman" pitchFamily="18" charset="0"/>
                <a:cs typeface="Times New Roman" pitchFamily="18" charset="0"/>
              </a:rPr>
              <a:t> </a:t>
            </a:r>
            <a:r>
              <a:rPr lang="en-GB" sz="4400" b="1" dirty="0">
                <a:solidFill>
                  <a:srgbClr val="FFC000"/>
                </a:solidFill>
              </a:rPr>
              <a:t>"</a:t>
            </a:r>
            <a:r>
              <a:rPr lang="en-GB" sz="4400" b="1" dirty="0" err="1">
                <a:solidFill>
                  <a:srgbClr val="FFC000"/>
                </a:solidFill>
              </a:rPr>
              <a:t>Mối</a:t>
            </a:r>
            <a:r>
              <a:rPr lang="en-GB" sz="4400" b="1" dirty="0">
                <a:solidFill>
                  <a:srgbClr val="FFC000"/>
                </a:solidFill>
              </a:rPr>
              <a:t> </a:t>
            </a:r>
            <a:r>
              <a:rPr lang="en-GB" sz="4400" b="1" dirty="0" err="1">
                <a:solidFill>
                  <a:srgbClr val="FFC000"/>
                </a:solidFill>
              </a:rPr>
              <a:t>liên</a:t>
            </a:r>
            <a:r>
              <a:rPr lang="en-GB" sz="4400" b="1" dirty="0">
                <a:solidFill>
                  <a:srgbClr val="FFC000"/>
                </a:solidFill>
              </a:rPr>
              <a:t> </a:t>
            </a:r>
            <a:r>
              <a:rPr lang="en-GB" sz="4400" b="1" dirty="0" err="1">
                <a:solidFill>
                  <a:srgbClr val="FFC000"/>
                </a:solidFill>
              </a:rPr>
              <a:t>hệ</a:t>
            </a:r>
            <a:r>
              <a:rPr lang="en-GB" sz="4400" b="1" dirty="0">
                <a:solidFill>
                  <a:srgbClr val="FFC000"/>
                </a:solidFill>
              </a:rPr>
              <a:t> </a:t>
            </a:r>
            <a:r>
              <a:rPr lang="en-GB" sz="4400" b="1" dirty="0" err="1">
                <a:solidFill>
                  <a:srgbClr val="FFC000"/>
                </a:solidFill>
              </a:rPr>
              <a:t>phổ</a:t>
            </a:r>
            <a:r>
              <a:rPr lang="en-GB" sz="4400" b="1" dirty="0">
                <a:solidFill>
                  <a:srgbClr val="FFC000"/>
                </a:solidFill>
              </a:rPr>
              <a:t> </a:t>
            </a:r>
            <a:r>
              <a:rPr lang="en-GB" sz="4400" b="1" dirty="0" err="1">
                <a:solidFill>
                  <a:srgbClr val="FFC000"/>
                </a:solidFill>
              </a:rPr>
              <a:t>biến</a:t>
            </a:r>
            <a:r>
              <a:rPr lang="en-GB" sz="4400" b="1" dirty="0">
                <a:solidFill>
                  <a:srgbClr val="FFC000"/>
                </a:solidFill>
              </a:rPr>
              <a:t>"</a:t>
            </a:r>
          </a:p>
        </p:txBody>
      </p:sp>
    </p:spTree>
  </p:cSld>
  <p:clrMapOvr>
    <a:masterClrMapping/>
  </p:clrMapOvr>
  <p:transition>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5" name="AutoShape 3"/>
          <p:cNvSpPr>
            <a:spLocks noChangeAspect="1" noChangeArrowheads="1"/>
          </p:cNvSpPr>
          <p:nvPr/>
        </p:nvSpPr>
        <p:spPr bwMode="auto">
          <a:xfrm>
            <a:off x="827088" y="1052513"/>
            <a:ext cx="7705725"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07" name="WordArt 4"/>
          <p:cNvSpPr>
            <a:spLocks noChangeArrowheads="1" noChangeShapeType="1" noTextEdit="1"/>
          </p:cNvSpPr>
          <p:nvPr/>
        </p:nvSpPr>
        <p:spPr bwMode="auto">
          <a:xfrm>
            <a:off x="1219200" y="152400"/>
            <a:ext cx="7127875" cy="576263"/>
          </a:xfrm>
          <a:prstGeom prst="rect">
            <a:avLst/>
          </a:prstGeom>
        </p:spPr>
        <p:txBody>
          <a:bodyPr wrap="none" fromWordArt="1">
            <a:prstTxWarp prst="textPlain">
              <a:avLst>
                <a:gd name="adj" fmla="val 50000"/>
              </a:avLst>
            </a:prstTxWarp>
          </a:bodyPr>
          <a:lstStyle/>
          <a:p>
            <a:r>
              <a:rPr lang="en-US" sz="3600" b="1" kern="10">
                <a:ln w="9525">
                  <a:solidFill>
                    <a:srgbClr val="FF0000"/>
                  </a:solidFill>
                  <a:round/>
                  <a:headEnd/>
                  <a:tailEnd/>
                </a:ln>
                <a:solidFill>
                  <a:srgbClr val="FFFF00"/>
                </a:solidFill>
              </a:rPr>
              <a:t> "Mối liên hệ phổ biến"</a:t>
            </a:r>
          </a:p>
        </p:txBody>
      </p:sp>
      <p:sp>
        <p:nvSpPr>
          <p:cNvPr id="13321" name="WordArt 9"/>
          <p:cNvSpPr>
            <a:spLocks noChangeArrowheads="1" noChangeShapeType="1" noTextEdit="1"/>
          </p:cNvSpPr>
          <p:nvPr/>
        </p:nvSpPr>
        <p:spPr bwMode="auto">
          <a:xfrm>
            <a:off x="609600" y="1219200"/>
            <a:ext cx="7705725" cy="1008063"/>
          </a:xfrm>
          <a:prstGeom prst="rect">
            <a:avLst/>
          </a:prstGeom>
        </p:spPr>
        <p:txBody>
          <a:bodyPr wrap="none" fromWordArt="1">
            <a:prstTxWarp prst="textPlain">
              <a:avLst>
                <a:gd name="adj" fmla="val 50000"/>
              </a:avLst>
            </a:prstTxWarp>
          </a:bodyPr>
          <a:lstStyle/>
          <a:p>
            <a:endParaRPr lang="en-US" sz="3600" kern="10">
              <a:ln w="9525">
                <a:solidFill>
                  <a:srgbClr val="FFFF00"/>
                </a:solidFill>
                <a:round/>
                <a:headEnd/>
                <a:tailEnd/>
              </a:ln>
              <a:solidFill>
                <a:srgbClr val="FF0000"/>
              </a:solidFill>
              <a:latin typeface="Times New Roman" panose="02020603050405020304" pitchFamily="18" charset="0"/>
              <a:cs typeface="Times New Roman" panose="02020603050405020304" pitchFamily="18" charset="0"/>
            </a:endParaRPr>
          </a:p>
        </p:txBody>
      </p:sp>
      <p:pic>
        <p:nvPicPr>
          <p:cNvPr id="13323" name="Picture 11" descr="家鼠"/>
          <p:cNvPicPr>
            <a:picLocks noChangeAspect="1" noChangeArrowheads="1"/>
          </p:cNvPicPr>
          <p:nvPr/>
        </p:nvPicPr>
        <p:blipFill>
          <a:blip r:embed="rId3">
            <a:extLst>
              <a:ext uri="{28A0092B-C50C-407E-A947-70E740481C1C}">
                <a14:useLocalDpi xmlns:a14="http://schemas.microsoft.com/office/drawing/2010/main" val="0"/>
              </a:ext>
            </a:extLst>
          </a:blip>
          <a:srcRect l="9044" t="26144" b="5882"/>
          <a:stretch>
            <a:fillRect/>
          </a:stretch>
        </p:blipFill>
        <p:spPr bwMode="auto">
          <a:xfrm>
            <a:off x="6553200" y="4419600"/>
            <a:ext cx="2160588" cy="16557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3324" name="Picture 12" descr="蜜蜂"/>
          <p:cNvPicPr>
            <a:picLocks noChangeAspect="1" noChangeArrowheads="1"/>
          </p:cNvPicPr>
          <p:nvPr/>
        </p:nvPicPr>
        <p:blipFill>
          <a:blip r:embed="rId4">
            <a:extLst>
              <a:ext uri="{28A0092B-C50C-407E-A947-70E740481C1C}">
                <a14:useLocalDpi xmlns:a14="http://schemas.microsoft.com/office/drawing/2010/main" val="0"/>
              </a:ext>
            </a:extLst>
          </a:blip>
          <a:srcRect l="5965" t="3847" r="3346"/>
          <a:stretch>
            <a:fillRect/>
          </a:stretch>
        </p:blipFill>
        <p:spPr bwMode="auto">
          <a:xfrm>
            <a:off x="6477000" y="2362200"/>
            <a:ext cx="2160588" cy="16557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3325" name="Picture 13" descr="猫0010"/>
          <p:cNvPicPr>
            <a:picLocks noChangeAspect="1" noChangeArrowheads="1"/>
          </p:cNvPicPr>
          <p:nvPr/>
        </p:nvPicPr>
        <p:blipFill>
          <a:blip r:embed="rId5">
            <a:extLst>
              <a:ext uri="{28A0092B-C50C-407E-A947-70E740481C1C}">
                <a14:useLocalDpi xmlns:a14="http://schemas.microsoft.com/office/drawing/2010/main" val="0"/>
              </a:ext>
            </a:extLst>
          </a:blip>
          <a:srcRect l="22501" t="14999" r="5000" b="5000"/>
          <a:stretch>
            <a:fillRect/>
          </a:stretch>
        </p:blipFill>
        <p:spPr bwMode="auto">
          <a:xfrm>
            <a:off x="914400" y="2286000"/>
            <a:ext cx="2087563" cy="1657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326" name="Line 14"/>
          <p:cNvSpPr>
            <a:spLocks noChangeShapeType="1"/>
          </p:cNvSpPr>
          <p:nvPr/>
        </p:nvSpPr>
        <p:spPr bwMode="auto">
          <a:xfrm>
            <a:off x="3276600" y="3644900"/>
            <a:ext cx="2881313" cy="1152525"/>
          </a:xfrm>
          <a:prstGeom prst="line">
            <a:avLst/>
          </a:prstGeom>
          <a:noFill/>
          <a:ln w="38100">
            <a:solidFill>
              <a:srgbClr val="FF0000"/>
            </a:solidFill>
            <a:prstDash val="lg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7" name="Line 15"/>
          <p:cNvSpPr>
            <a:spLocks noChangeShapeType="1"/>
          </p:cNvSpPr>
          <p:nvPr/>
        </p:nvSpPr>
        <p:spPr bwMode="auto">
          <a:xfrm flipV="1">
            <a:off x="3276600" y="3500438"/>
            <a:ext cx="2898775" cy="17732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16"/>
          <p:cNvSpPr>
            <a:spLocks noChangeShapeType="1"/>
          </p:cNvSpPr>
          <p:nvPr/>
        </p:nvSpPr>
        <p:spPr bwMode="auto">
          <a:xfrm flipH="1">
            <a:off x="3276600" y="3213100"/>
            <a:ext cx="2736850" cy="16573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3329" name="Picture 17" descr="胡蝶花"/>
          <p:cNvPicPr>
            <a:picLocks noChangeAspect="1" noChangeArrowheads="1"/>
          </p:cNvPicPr>
          <p:nvPr/>
        </p:nvPicPr>
        <p:blipFill>
          <a:blip r:embed="rId6">
            <a:extLst>
              <a:ext uri="{28A0092B-C50C-407E-A947-70E740481C1C}">
                <a14:useLocalDpi xmlns:a14="http://schemas.microsoft.com/office/drawing/2010/main" val="0"/>
              </a:ext>
            </a:extLst>
          </a:blip>
          <a:srcRect l="25658" t="25914" r="25659" b="22473"/>
          <a:stretch>
            <a:fillRect/>
          </a:stretch>
        </p:blipFill>
        <p:spPr bwMode="auto">
          <a:xfrm>
            <a:off x="838200" y="4495800"/>
            <a:ext cx="2087563" cy="16652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330" name="Line 18"/>
          <p:cNvSpPr>
            <a:spLocks noChangeShapeType="1"/>
          </p:cNvSpPr>
          <p:nvPr/>
        </p:nvSpPr>
        <p:spPr bwMode="auto">
          <a:xfrm flipH="1" flipV="1">
            <a:off x="3276600" y="3357563"/>
            <a:ext cx="3024188" cy="1125537"/>
          </a:xfrm>
          <a:prstGeom prst="line">
            <a:avLst/>
          </a:prstGeom>
          <a:noFill/>
          <a:ln w="38100">
            <a:solidFill>
              <a:srgbClr val="FF0000"/>
            </a:solidFill>
            <a:prstDash val="lg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20"/>
          <p:cNvSpPr>
            <a:spLocks noChangeShapeType="1"/>
          </p:cNvSpPr>
          <p:nvPr/>
        </p:nvSpPr>
        <p:spPr bwMode="auto">
          <a:xfrm flipH="1">
            <a:off x="4572000" y="2565400"/>
            <a:ext cx="287338" cy="3097213"/>
          </a:xfrm>
          <a:prstGeom prst="line">
            <a:avLst/>
          </a:prstGeom>
          <a:noFill/>
          <a:ln w="28575" cap="rnd">
            <a:solidFill>
              <a:srgbClr val="FF00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WordArt 22"/>
          <p:cNvSpPr>
            <a:spLocks noChangeArrowheads="1" noChangeShapeType="1" noTextEdit="1"/>
          </p:cNvSpPr>
          <p:nvPr/>
        </p:nvSpPr>
        <p:spPr bwMode="auto">
          <a:xfrm>
            <a:off x="1371600" y="6137275"/>
            <a:ext cx="6805613" cy="720725"/>
          </a:xfrm>
          <a:prstGeom prst="rect">
            <a:avLst/>
          </a:prstGeom>
        </p:spPr>
        <p:txBody>
          <a:bodyPr wrap="none" fromWordArt="1">
            <a:prstTxWarp prst="textPlain">
              <a:avLst>
                <a:gd name="adj" fmla="val 50000"/>
              </a:avLst>
            </a:prstTxWarp>
          </a:bodyPr>
          <a:lstStyle/>
          <a:p>
            <a:r>
              <a:rPr lang="vi-VN" sz="3600" kern="10">
                <a:ln w="9525">
                  <a:solidFill>
                    <a:srgbClr val="FFFF00"/>
                  </a:solidFill>
                  <a:round/>
                  <a:headEnd/>
                  <a:tailEnd/>
                </a:ln>
                <a:solidFill>
                  <a:srgbClr val="FFFF00"/>
                </a:solidFill>
                <a:latin typeface="Times New Roman" panose="02020603050405020304" pitchFamily="18" charset="0"/>
                <a:cs typeface="Times New Roman" panose="02020603050405020304" pitchFamily="18" charset="0"/>
              </a:rPr>
              <a:t>Cơ sở của của mối liên hệ phổ biến</a:t>
            </a:r>
          </a:p>
          <a:p>
            <a:r>
              <a:rPr lang="vi-VN" sz="3600" kern="10">
                <a:ln w="9525">
                  <a:solidFill>
                    <a:srgbClr val="FFFF00"/>
                  </a:solidFill>
                  <a:round/>
                  <a:headEnd/>
                  <a:tailEnd/>
                </a:ln>
                <a:solidFill>
                  <a:srgbClr val="FFFF00"/>
                </a:solidFill>
                <a:latin typeface="Times New Roman" panose="02020603050405020304" pitchFamily="18" charset="0"/>
                <a:cs typeface="Times New Roman" panose="02020603050405020304" pitchFamily="18" charset="0"/>
              </a:rPr>
              <a:t>là ở tính thống nhất vật chất của thế giới</a:t>
            </a:r>
            <a:endParaRPr lang="en-US" sz="3600" kern="10">
              <a:ln w="9525">
                <a:solidFill>
                  <a:srgbClr val="FFFF00"/>
                </a:solidFill>
                <a:round/>
                <a:headEnd/>
                <a:tailEnd/>
              </a:ln>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par>
                                <p:cTn id="8" presetID="29" presetClass="entr" presetSubtype="0" fill="hold" nodeType="withEffect">
                                  <p:stCondLst>
                                    <p:cond delay="0"/>
                                  </p:stCondLst>
                                  <p:childTnLst>
                                    <p:set>
                                      <p:cBhvr>
                                        <p:cTn id="9" dur="1" fill="hold">
                                          <p:stCondLst>
                                            <p:cond delay="0"/>
                                          </p:stCondLst>
                                        </p:cTn>
                                        <p:tgtEl>
                                          <p:spTgt spid="13325"/>
                                        </p:tgtEl>
                                        <p:attrNameLst>
                                          <p:attrName>style.visibility</p:attrName>
                                        </p:attrNameLst>
                                      </p:cBhvr>
                                      <p:to>
                                        <p:strVal val="visible"/>
                                      </p:to>
                                    </p:set>
                                    <p:anim calcmode="lin" valueType="num">
                                      <p:cBhvr>
                                        <p:cTn id="10" dur="500" fill="hold"/>
                                        <p:tgtEl>
                                          <p:spTgt spid="13325"/>
                                        </p:tgtEl>
                                        <p:attrNameLst>
                                          <p:attrName>ppt_x</p:attrName>
                                        </p:attrNameLst>
                                      </p:cBhvr>
                                      <p:tavLst>
                                        <p:tav tm="0">
                                          <p:val>
                                            <p:strVal val="#ppt_x-.2"/>
                                          </p:val>
                                        </p:tav>
                                        <p:tav tm="100000">
                                          <p:val>
                                            <p:strVal val="#ppt_x"/>
                                          </p:val>
                                        </p:tav>
                                      </p:tavLst>
                                    </p:anim>
                                    <p:anim calcmode="lin" valueType="num">
                                      <p:cBhvr>
                                        <p:cTn id="11" dur="500" fill="hold"/>
                                        <p:tgtEl>
                                          <p:spTgt spid="13325"/>
                                        </p:tgtEl>
                                        <p:attrNameLst>
                                          <p:attrName>ppt_y</p:attrName>
                                        </p:attrNameLst>
                                      </p:cBhvr>
                                      <p:tavLst>
                                        <p:tav tm="0">
                                          <p:val>
                                            <p:strVal val="#ppt_y"/>
                                          </p:val>
                                        </p:tav>
                                        <p:tav tm="100000">
                                          <p:val>
                                            <p:strVal val="#ppt_y"/>
                                          </p:val>
                                        </p:tav>
                                      </p:tavLst>
                                    </p:anim>
                                    <p:animEffect transition="in" filter="wipe(right)" prLst="gradientSize: 0.1">
                                      <p:cBhvr>
                                        <p:cTn id="12" dur="500"/>
                                        <p:tgtEl>
                                          <p:spTgt spid="13325"/>
                                        </p:tgtEl>
                                      </p:cBhvr>
                                    </p:animEffect>
                                  </p:childTnLst>
                                </p:cTn>
                              </p:par>
                              <p:par>
                                <p:cTn id="13" presetID="29" presetClass="entr" presetSubtype="0" fill="hold" nodeType="withEffect">
                                  <p:stCondLst>
                                    <p:cond delay="0"/>
                                  </p:stCondLst>
                                  <p:childTnLst>
                                    <p:set>
                                      <p:cBhvr>
                                        <p:cTn id="14" dur="1" fill="hold">
                                          <p:stCondLst>
                                            <p:cond delay="0"/>
                                          </p:stCondLst>
                                        </p:cTn>
                                        <p:tgtEl>
                                          <p:spTgt spid="13323"/>
                                        </p:tgtEl>
                                        <p:attrNameLst>
                                          <p:attrName>style.visibility</p:attrName>
                                        </p:attrNameLst>
                                      </p:cBhvr>
                                      <p:to>
                                        <p:strVal val="visible"/>
                                      </p:to>
                                    </p:set>
                                    <p:anim calcmode="lin" valueType="num">
                                      <p:cBhvr>
                                        <p:cTn id="15" dur="500" fill="hold"/>
                                        <p:tgtEl>
                                          <p:spTgt spid="13323"/>
                                        </p:tgtEl>
                                        <p:attrNameLst>
                                          <p:attrName>ppt_x</p:attrName>
                                        </p:attrNameLst>
                                      </p:cBhvr>
                                      <p:tavLst>
                                        <p:tav tm="0">
                                          <p:val>
                                            <p:strVal val="#ppt_x-.2"/>
                                          </p:val>
                                        </p:tav>
                                        <p:tav tm="100000">
                                          <p:val>
                                            <p:strVal val="#ppt_x"/>
                                          </p:val>
                                        </p:tav>
                                      </p:tavLst>
                                    </p:anim>
                                    <p:anim calcmode="lin" valueType="num">
                                      <p:cBhvr>
                                        <p:cTn id="16" dur="500" fill="hold"/>
                                        <p:tgtEl>
                                          <p:spTgt spid="13323"/>
                                        </p:tgtEl>
                                        <p:attrNameLst>
                                          <p:attrName>ppt_y</p:attrName>
                                        </p:attrNameLst>
                                      </p:cBhvr>
                                      <p:tavLst>
                                        <p:tav tm="0">
                                          <p:val>
                                            <p:strVal val="#ppt_y"/>
                                          </p:val>
                                        </p:tav>
                                        <p:tav tm="100000">
                                          <p:val>
                                            <p:strVal val="#ppt_y"/>
                                          </p:val>
                                        </p:tav>
                                      </p:tavLst>
                                    </p:anim>
                                    <p:animEffect transition="in" filter="wipe(right)" prLst="gradientSize: 0.1">
                                      <p:cBhvr>
                                        <p:cTn id="17" dur="500"/>
                                        <p:tgtEl>
                                          <p:spTgt spid="13323"/>
                                        </p:tgtEl>
                                      </p:cBhvr>
                                    </p:animEffect>
                                  </p:childTnLst>
                                </p:cTn>
                              </p:par>
                              <p:par>
                                <p:cTn id="18" presetID="29" presetClass="entr" presetSubtype="0" fill="hold" nodeType="withEffect">
                                  <p:stCondLst>
                                    <p:cond delay="0"/>
                                  </p:stCondLst>
                                  <p:childTnLst>
                                    <p:set>
                                      <p:cBhvr>
                                        <p:cTn id="19" dur="1" fill="hold">
                                          <p:stCondLst>
                                            <p:cond delay="0"/>
                                          </p:stCondLst>
                                        </p:cTn>
                                        <p:tgtEl>
                                          <p:spTgt spid="13329"/>
                                        </p:tgtEl>
                                        <p:attrNameLst>
                                          <p:attrName>style.visibility</p:attrName>
                                        </p:attrNameLst>
                                      </p:cBhvr>
                                      <p:to>
                                        <p:strVal val="visible"/>
                                      </p:to>
                                    </p:set>
                                    <p:anim calcmode="lin" valueType="num">
                                      <p:cBhvr>
                                        <p:cTn id="20" dur="500" fill="hold"/>
                                        <p:tgtEl>
                                          <p:spTgt spid="13329"/>
                                        </p:tgtEl>
                                        <p:attrNameLst>
                                          <p:attrName>ppt_x</p:attrName>
                                        </p:attrNameLst>
                                      </p:cBhvr>
                                      <p:tavLst>
                                        <p:tav tm="0">
                                          <p:val>
                                            <p:strVal val="#ppt_x-.2"/>
                                          </p:val>
                                        </p:tav>
                                        <p:tav tm="100000">
                                          <p:val>
                                            <p:strVal val="#ppt_x"/>
                                          </p:val>
                                        </p:tav>
                                      </p:tavLst>
                                    </p:anim>
                                    <p:anim calcmode="lin" valueType="num">
                                      <p:cBhvr>
                                        <p:cTn id="21" dur="500" fill="hold"/>
                                        <p:tgtEl>
                                          <p:spTgt spid="13329"/>
                                        </p:tgtEl>
                                        <p:attrNameLst>
                                          <p:attrName>ppt_y</p:attrName>
                                        </p:attrNameLst>
                                      </p:cBhvr>
                                      <p:tavLst>
                                        <p:tav tm="0">
                                          <p:val>
                                            <p:strVal val="#ppt_y"/>
                                          </p:val>
                                        </p:tav>
                                        <p:tav tm="100000">
                                          <p:val>
                                            <p:strVal val="#ppt_y"/>
                                          </p:val>
                                        </p:tav>
                                      </p:tavLst>
                                    </p:anim>
                                    <p:animEffect transition="in" filter="wipe(right)" prLst="gradientSize: 0.1">
                                      <p:cBhvr>
                                        <p:cTn id="22" dur="500"/>
                                        <p:tgtEl>
                                          <p:spTgt spid="13329"/>
                                        </p:tgtEl>
                                      </p:cBhvr>
                                    </p:animEffect>
                                  </p:childTnLst>
                                </p:cTn>
                              </p:par>
                              <p:par>
                                <p:cTn id="23" presetID="29" presetClass="entr" presetSubtype="0" fill="hold" nodeType="withEffect">
                                  <p:stCondLst>
                                    <p:cond delay="0"/>
                                  </p:stCondLst>
                                  <p:childTnLst>
                                    <p:set>
                                      <p:cBhvr>
                                        <p:cTn id="24" dur="1" fill="hold">
                                          <p:stCondLst>
                                            <p:cond delay="0"/>
                                          </p:stCondLst>
                                        </p:cTn>
                                        <p:tgtEl>
                                          <p:spTgt spid="13324"/>
                                        </p:tgtEl>
                                        <p:attrNameLst>
                                          <p:attrName>style.visibility</p:attrName>
                                        </p:attrNameLst>
                                      </p:cBhvr>
                                      <p:to>
                                        <p:strVal val="visible"/>
                                      </p:to>
                                    </p:set>
                                    <p:anim calcmode="lin" valueType="num">
                                      <p:cBhvr>
                                        <p:cTn id="25" dur="500" fill="hold"/>
                                        <p:tgtEl>
                                          <p:spTgt spid="13324"/>
                                        </p:tgtEl>
                                        <p:attrNameLst>
                                          <p:attrName>ppt_x</p:attrName>
                                        </p:attrNameLst>
                                      </p:cBhvr>
                                      <p:tavLst>
                                        <p:tav tm="0">
                                          <p:val>
                                            <p:strVal val="#ppt_x-.2"/>
                                          </p:val>
                                        </p:tav>
                                        <p:tav tm="100000">
                                          <p:val>
                                            <p:strVal val="#ppt_x"/>
                                          </p:val>
                                        </p:tav>
                                      </p:tavLst>
                                    </p:anim>
                                    <p:anim calcmode="lin" valueType="num">
                                      <p:cBhvr>
                                        <p:cTn id="26" dur="500" fill="hold"/>
                                        <p:tgtEl>
                                          <p:spTgt spid="13324"/>
                                        </p:tgtEl>
                                        <p:attrNameLst>
                                          <p:attrName>ppt_y</p:attrName>
                                        </p:attrNameLst>
                                      </p:cBhvr>
                                      <p:tavLst>
                                        <p:tav tm="0">
                                          <p:val>
                                            <p:strVal val="#ppt_y"/>
                                          </p:val>
                                        </p:tav>
                                        <p:tav tm="100000">
                                          <p:val>
                                            <p:strVal val="#ppt_y"/>
                                          </p:val>
                                        </p:tav>
                                      </p:tavLst>
                                    </p:anim>
                                    <p:animEffect transition="in" filter="wipe(right)" prLst="gradientSize: 0.1">
                                      <p:cBhvr>
                                        <p:cTn id="27" dur="500"/>
                                        <p:tgtEl>
                                          <p:spTgt spid="13324"/>
                                        </p:tgtEl>
                                      </p:cBhvr>
                                    </p:animEffect>
                                  </p:childTnLst>
                                </p:cTn>
                              </p:par>
                            </p:childTnLst>
                          </p:cTn>
                        </p:par>
                        <p:par>
                          <p:cTn id="28" fill="hold" nodeType="afterGroup">
                            <p:stCondLst>
                              <p:cond delay="500"/>
                            </p:stCondLst>
                            <p:childTnLst>
                              <p:par>
                                <p:cTn id="29" presetID="21" presetClass="entr" presetSubtype="2" fill="hold" nodeType="afterEffect">
                                  <p:stCondLst>
                                    <p:cond delay="0"/>
                                  </p:stCondLst>
                                  <p:childTnLst>
                                    <p:set>
                                      <p:cBhvr>
                                        <p:cTn id="30" dur="1" fill="hold">
                                          <p:stCondLst>
                                            <p:cond delay="0"/>
                                          </p:stCondLst>
                                        </p:cTn>
                                        <p:tgtEl>
                                          <p:spTgt spid="13326"/>
                                        </p:tgtEl>
                                        <p:attrNameLst>
                                          <p:attrName>style.visibility</p:attrName>
                                        </p:attrNameLst>
                                      </p:cBhvr>
                                      <p:to>
                                        <p:strVal val="visible"/>
                                      </p:to>
                                    </p:set>
                                    <p:animEffect transition="in" filter="wheel(2)">
                                      <p:cBhvr>
                                        <p:cTn id="31" dur="500"/>
                                        <p:tgtEl>
                                          <p:spTgt spid="13326"/>
                                        </p:tgtEl>
                                      </p:cBhvr>
                                    </p:animEffect>
                                  </p:childTnLst>
                                </p:cTn>
                              </p:par>
                            </p:childTnLst>
                          </p:cTn>
                        </p:par>
                        <p:par>
                          <p:cTn id="32" fill="hold" nodeType="afterGroup">
                            <p:stCondLst>
                              <p:cond delay="1000"/>
                            </p:stCondLst>
                            <p:childTnLst>
                              <p:par>
                                <p:cTn id="33" presetID="21" presetClass="entr" presetSubtype="2" fill="hold" nodeType="afterEffect">
                                  <p:stCondLst>
                                    <p:cond delay="0"/>
                                  </p:stCondLst>
                                  <p:childTnLst>
                                    <p:set>
                                      <p:cBhvr>
                                        <p:cTn id="34" dur="1" fill="hold">
                                          <p:stCondLst>
                                            <p:cond delay="0"/>
                                          </p:stCondLst>
                                        </p:cTn>
                                        <p:tgtEl>
                                          <p:spTgt spid="13327"/>
                                        </p:tgtEl>
                                        <p:attrNameLst>
                                          <p:attrName>style.visibility</p:attrName>
                                        </p:attrNameLst>
                                      </p:cBhvr>
                                      <p:to>
                                        <p:strVal val="visible"/>
                                      </p:to>
                                    </p:set>
                                    <p:animEffect transition="in" filter="wheel(2)">
                                      <p:cBhvr>
                                        <p:cTn id="35" dur="500"/>
                                        <p:tgtEl>
                                          <p:spTgt spid="13327"/>
                                        </p:tgtEl>
                                      </p:cBhvr>
                                    </p:animEffect>
                                  </p:childTnLst>
                                </p:cTn>
                              </p:par>
                            </p:childTnLst>
                          </p:cTn>
                        </p:par>
                        <p:par>
                          <p:cTn id="36" fill="hold" nodeType="afterGroup">
                            <p:stCondLst>
                              <p:cond delay="1500"/>
                            </p:stCondLst>
                            <p:childTnLst>
                              <p:par>
                                <p:cTn id="37" presetID="21" presetClass="entr" presetSubtype="2" fill="hold" nodeType="afterEffect">
                                  <p:stCondLst>
                                    <p:cond delay="0"/>
                                  </p:stCondLst>
                                  <p:childTnLst>
                                    <p:set>
                                      <p:cBhvr>
                                        <p:cTn id="38" dur="1" fill="hold">
                                          <p:stCondLst>
                                            <p:cond delay="0"/>
                                          </p:stCondLst>
                                        </p:cTn>
                                        <p:tgtEl>
                                          <p:spTgt spid="13328"/>
                                        </p:tgtEl>
                                        <p:attrNameLst>
                                          <p:attrName>style.visibility</p:attrName>
                                        </p:attrNameLst>
                                      </p:cBhvr>
                                      <p:to>
                                        <p:strVal val="visible"/>
                                      </p:to>
                                    </p:set>
                                    <p:animEffect transition="in" filter="wheel(2)">
                                      <p:cBhvr>
                                        <p:cTn id="39" dur="500"/>
                                        <p:tgtEl>
                                          <p:spTgt spid="13328"/>
                                        </p:tgtEl>
                                      </p:cBhvr>
                                    </p:animEffect>
                                  </p:childTnLst>
                                </p:cTn>
                              </p:par>
                            </p:childTnLst>
                          </p:cTn>
                        </p:par>
                        <p:par>
                          <p:cTn id="40" fill="hold" nodeType="afterGroup">
                            <p:stCondLst>
                              <p:cond delay="2000"/>
                            </p:stCondLst>
                            <p:childTnLst>
                              <p:par>
                                <p:cTn id="41" presetID="4" presetClass="entr" presetSubtype="16" fill="hold" nodeType="after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box(in)">
                                      <p:cBhvr>
                                        <p:cTn id="43" dur="500"/>
                                        <p:tgtEl>
                                          <p:spTgt spid="13332"/>
                                        </p:tgtEl>
                                      </p:cBhvr>
                                    </p:animEffect>
                                  </p:childTnLst>
                                </p:cTn>
                              </p:par>
                            </p:childTnLst>
                          </p:cTn>
                        </p:par>
                        <p:par>
                          <p:cTn id="44" fill="hold" nodeType="afterGroup">
                            <p:stCondLst>
                              <p:cond delay="2500"/>
                            </p:stCondLst>
                            <p:childTnLst>
                              <p:par>
                                <p:cTn id="45" presetID="21" presetClass="entr" presetSubtype="2" fill="hold" nodeType="afterEffect">
                                  <p:stCondLst>
                                    <p:cond delay="0"/>
                                  </p:stCondLst>
                                  <p:childTnLst>
                                    <p:set>
                                      <p:cBhvr>
                                        <p:cTn id="46" dur="1" fill="hold">
                                          <p:stCondLst>
                                            <p:cond delay="0"/>
                                          </p:stCondLst>
                                        </p:cTn>
                                        <p:tgtEl>
                                          <p:spTgt spid="13330"/>
                                        </p:tgtEl>
                                        <p:attrNameLst>
                                          <p:attrName>style.visibility</p:attrName>
                                        </p:attrNameLst>
                                      </p:cBhvr>
                                      <p:to>
                                        <p:strVal val="visible"/>
                                      </p:to>
                                    </p:set>
                                    <p:animEffect transition="in" filter="wheel(2)">
                                      <p:cBhvr>
                                        <p:cTn id="47" dur="500"/>
                                        <p:tgtEl>
                                          <p:spTgt spid="13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13321"/>
                                        </p:tgtEl>
                                        <p:attrNameLst>
                                          <p:attrName>style.visibility</p:attrName>
                                        </p:attrNameLst>
                                      </p:cBhvr>
                                      <p:to>
                                        <p:strVal val="visible"/>
                                      </p:to>
                                    </p:set>
                                    <p:animEffect transition="in" filter="strips(downLeft)">
                                      <p:cBhvr>
                                        <p:cTn id="52" dur="1000"/>
                                        <p:tgtEl>
                                          <p:spTgt spid="133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xit" presetSubtype="4" fill="hold" nodeType="clickEffect">
                                  <p:stCondLst>
                                    <p:cond delay="0"/>
                                  </p:stCondLst>
                                  <p:childTnLst>
                                    <p:anim calcmode="lin" valueType="num">
                                      <p:cBhvr additive="base">
                                        <p:cTn id="56" dur="500"/>
                                        <p:tgtEl>
                                          <p:spTgt spid="13321"/>
                                        </p:tgtEl>
                                        <p:attrNameLst>
                                          <p:attrName>ppt_x</p:attrName>
                                        </p:attrNameLst>
                                      </p:cBhvr>
                                      <p:tavLst>
                                        <p:tav tm="0">
                                          <p:val>
                                            <p:strVal val="ppt_x"/>
                                          </p:val>
                                        </p:tav>
                                        <p:tav tm="100000">
                                          <p:val>
                                            <p:strVal val="ppt_x"/>
                                          </p:val>
                                        </p:tav>
                                      </p:tavLst>
                                    </p:anim>
                                    <p:anim calcmode="lin" valueType="num">
                                      <p:cBhvr additive="base">
                                        <p:cTn id="57" dur="500"/>
                                        <p:tgtEl>
                                          <p:spTgt spid="13321"/>
                                        </p:tgtEl>
                                        <p:attrNameLst>
                                          <p:attrName>ppt_y</p:attrName>
                                        </p:attrNameLst>
                                      </p:cBhvr>
                                      <p:tavLst>
                                        <p:tav tm="0">
                                          <p:val>
                                            <p:strVal val="ppt_y"/>
                                          </p:val>
                                        </p:tav>
                                        <p:tav tm="100000">
                                          <p:val>
                                            <p:strVal val="1+ppt_h/2"/>
                                          </p:val>
                                        </p:tav>
                                      </p:tavLst>
                                    </p:anim>
                                    <p:set>
                                      <p:cBhvr>
                                        <p:cTn id="58" dur="1" fill="hold">
                                          <p:stCondLst>
                                            <p:cond delay="499"/>
                                          </p:stCondLst>
                                        </p:cTn>
                                        <p:tgtEl>
                                          <p:spTgt spid="13321"/>
                                        </p:tgtEl>
                                        <p:attrNameLst>
                                          <p:attrName>style.visibility</p:attrName>
                                        </p:attrNameLst>
                                      </p:cBhvr>
                                      <p:to>
                                        <p:strVal val="hidden"/>
                                      </p:to>
                                    </p:set>
                                  </p:childTnLst>
                                </p:cTn>
                              </p:par>
                            </p:childTnLst>
                          </p:cTn>
                        </p:par>
                        <p:par>
                          <p:cTn id="59" fill="hold" nodeType="afterGroup">
                            <p:stCondLst>
                              <p:cond delay="500"/>
                            </p:stCondLst>
                            <p:childTnLst>
                              <p:par>
                                <p:cTn id="60" presetID="18" presetClass="entr" presetSubtype="1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trips(downLeft)">
                                      <p:cBhvr>
                                        <p:cTn id="6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WordArt 36" descr="Paper bag"/>
          <p:cNvSpPr>
            <a:spLocks noChangeArrowheads="1" noChangeShapeType="1" noTextEdit="1"/>
          </p:cNvSpPr>
          <p:nvPr/>
        </p:nvSpPr>
        <p:spPr bwMode="auto">
          <a:xfrm>
            <a:off x="2514600" y="228600"/>
            <a:ext cx="4095750" cy="400050"/>
          </a:xfrm>
          <a:prstGeom prst="rect">
            <a:avLst/>
          </a:prstGeom>
        </p:spPr>
        <p:txBody>
          <a:bodyPr wrap="none" fromWordArt="1">
            <a:prstTxWarp prst="textPlain">
              <a:avLst>
                <a:gd name="adj" fmla="val 50000"/>
              </a:avLst>
            </a:prstTxWarp>
          </a:bodyPr>
          <a:lstStyle/>
          <a:p>
            <a:r>
              <a:rPr lang="en-US" sz="2800" b="1" kern="10" dirty="0" err="1">
                <a:ln w="9525">
                  <a:solidFill>
                    <a:srgbClr val="000000"/>
                  </a:solidFill>
                  <a:round/>
                  <a:headEnd/>
                  <a:tailEnd/>
                </a:ln>
                <a:blipFill dpi="0" rotWithShape="1">
                  <a:blip r:embed="rId2"/>
                  <a:srcRect/>
                  <a:tile tx="0" ty="0" sx="100000" sy="100000" flip="none" algn="tl"/>
                </a:blipFill>
              </a:rPr>
              <a:t>Tính</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chất</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của</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mối</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liên</a:t>
            </a:r>
            <a:r>
              <a:rPr lang="en-US" sz="2800" b="1" kern="10" dirty="0">
                <a:ln w="9525">
                  <a:solidFill>
                    <a:srgbClr val="000000"/>
                  </a:solidFill>
                  <a:round/>
                  <a:headEnd/>
                  <a:tailEnd/>
                </a:ln>
                <a:blipFill dpi="0" rotWithShape="1">
                  <a:blip r:embed="rId2"/>
                  <a:srcRect/>
                  <a:tile tx="0" ty="0" sx="100000" sy="100000" flip="none" algn="tl"/>
                </a:blipFill>
              </a:rPr>
              <a:t> </a:t>
            </a:r>
            <a:r>
              <a:rPr lang="en-US" sz="2800" b="1" kern="10" dirty="0" err="1">
                <a:ln w="9525">
                  <a:solidFill>
                    <a:srgbClr val="000000"/>
                  </a:solidFill>
                  <a:round/>
                  <a:headEnd/>
                  <a:tailEnd/>
                </a:ln>
                <a:blipFill dpi="0" rotWithShape="1">
                  <a:blip r:embed="rId2"/>
                  <a:srcRect/>
                  <a:tile tx="0" ty="0" sx="100000" sy="100000" flip="none" algn="tl"/>
                </a:blipFill>
              </a:rPr>
              <a:t>hệ</a:t>
            </a:r>
            <a:r>
              <a:rPr lang="en-US" sz="2800" b="1" kern="10" dirty="0">
                <a:ln w="9525">
                  <a:solidFill>
                    <a:srgbClr val="000000"/>
                  </a:solidFill>
                  <a:round/>
                  <a:headEnd/>
                  <a:tailEnd/>
                </a:ln>
                <a:blipFill dpi="0" rotWithShape="1">
                  <a:blip r:embed="rId2"/>
                  <a:srcRect/>
                  <a:tile tx="0" ty="0" sx="100000" sy="100000" flip="none" algn="tl"/>
                </a:blipFill>
              </a:rPr>
              <a:t>?</a:t>
            </a:r>
          </a:p>
        </p:txBody>
      </p:sp>
      <p:sp>
        <p:nvSpPr>
          <p:cNvPr id="19494" name="WordArt 38" descr="Green marble"/>
          <p:cNvSpPr>
            <a:spLocks noChangeArrowheads="1" noChangeShapeType="1" noTextEdit="1"/>
          </p:cNvSpPr>
          <p:nvPr/>
        </p:nvSpPr>
        <p:spPr bwMode="auto">
          <a:xfrm>
            <a:off x="381000" y="808073"/>
            <a:ext cx="1914525" cy="609600"/>
          </a:xfrm>
          <a:prstGeom prst="rect">
            <a:avLst/>
          </a:prstGeom>
        </p:spPr>
        <p:txBody>
          <a:bodyPr wrap="none" fromWordArt="1">
            <a:prstTxWarp prst="textPlain">
              <a:avLst>
                <a:gd name="adj" fmla="val 50000"/>
              </a:avLst>
            </a:prstTxWarp>
          </a:bodyPr>
          <a:lstStyle/>
          <a:p>
            <a:pPr algn="ctr"/>
            <a:r>
              <a:rPr lang="en-US" sz="2000" b="1" kern="10" dirty="0" err="1">
                <a:ln w="9525">
                  <a:solidFill>
                    <a:srgbClr val="003300"/>
                  </a:solidFill>
                  <a:round/>
                  <a:headEnd/>
                  <a:tailEnd/>
                </a:ln>
                <a:blipFill dpi="0" rotWithShape="1">
                  <a:blip r:embed="rId3"/>
                  <a:srcRect/>
                  <a:tile tx="0" ty="0" sx="100000" sy="100000" flip="none" algn="tl"/>
                </a:blipFill>
              </a:rPr>
              <a:t>Tính</a:t>
            </a:r>
            <a:r>
              <a:rPr lang="en-US" sz="2000" b="1" kern="10" dirty="0">
                <a:ln w="9525">
                  <a:solidFill>
                    <a:srgbClr val="003300"/>
                  </a:solidFill>
                  <a:round/>
                  <a:headEnd/>
                  <a:tailEnd/>
                </a:ln>
                <a:blipFill dpi="0" rotWithShape="1">
                  <a:blip r:embed="rId3"/>
                  <a:srcRect/>
                  <a:tile tx="0" ty="0" sx="100000" sy="100000" flip="none" algn="tl"/>
                </a:blipFill>
              </a:rPr>
              <a:t> </a:t>
            </a:r>
            <a:r>
              <a:rPr lang="en-US" sz="2000" b="1" kern="10" dirty="0" err="1">
                <a:ln w="9525">
                  <a:solidFill>
                    <a:srgbClr val="003300"/>
                  </a:solidFill>
                  <a:round/>
                  <a:headEnd/>
                  <a:tailEnd/>
                </a:ln>
                <a:blipFill dpi="0" rotWithShape="1">
                  <a:blip r:embed="rId3"/>
                  <a:srcRect/>
                  <a:tile tx="0" ty="0" sx="100000" sy="100000" flip="none" algn="tl"/>
                </a:blipFill>
              </a:rPr>
              <a:t>khách</a:t>
            </a:r>
            <a:r>
              <a:rPr lang="en-US" sz="2000" b="1" kern="10" dirty="0">
                <a:ln w="9525">
                  <a:solidFill>
                    <a:srgbClr val="003300"/>
                  </a:solidFill>
                  <a:round/>
                  <a:headEnd/>
                  <a:tailEnd/>
                </a:ln>
                <a:blipFill dpi="0" rotWithShape="1">
                  <a:blip r:embed="rId3"/>
                  <a:srcRect/>
                  <a:tile tx="0" ty="0" sx="100000" sy="100000" flip="none" algn="tl"/>
                </a:blipFill>
              </a:rPr>
              <a:t> </a:t>
            </a:r>
            <a:r>
              <a:rPr lang="en-US" sz="2000" b="1" kern="10" dirty="0" err="1">
                <a:ln w="9525">
                  <a:solidFill>
                    <a:srgbClr val="003300"/>
                  </a:solidFill>
                  <a:round/>
                  <a:headEnd/>
                  <a:tailEnd/>
                </a:ln>
                <a:blipFill dpi="0" rotWithShape="1">
                  <a:blip r:embed="rId3"/>
                  <a:srcRect/>
                  <a:tile tx="0" ty="0" sx="100000" sy="100000" flip="none" algn="tl"/>
                </a:blipFill>
              </a:rPr>
              <a:t>quan</a:t>
            </a:r>
            <a:endParaRPr lang="en-US" sz="2000" b="1" kern="10" dirty="0">
              <a:ln w="9525">
                <a:solidFill>
                  <a:srgbClr val="003300"/>
                </a:solidFill>
                <a:round/>
                <a:headEnd/>
                <a:tailEnd/>
              </a:ln>
              <a:blipFill dpi="0" rotWithShape="1">
                <a:blip r:embed="rId3"/>
                <a:srcRect/>
                <a:tile tx="0" ty="0" sx="100000" sy="100000" flip="none" algn="tl"/>
              </a:blipFill>
            </a:endParaRPr>
          </a:p>
        </p:txBody>
      </p:sp>
      <p:sp>
        <p:nvSpPr>
          <p:cNvPr id="19495" name="WordArt 39"/>
          <p:cNvSpPr>
            <a:spLocks noChangeArrowheads="1" noChangeShapeType="1" noTextEdit="1"/>
          </p:cNvSpPr>
          <p:nvPr/>
        </p:nvSpPr>
        <p:spPr bwMode="auto">
          <a:xfrm>
            <a:off x="380999" y="2819400"/>
            <a:ext cx="1914525" cy="609600"/>
          </a:xfrm>
          <a:prstGeom prst="rect">
            <a:avLst/>
          </a:prstGeom>
        </p:spPr>
        <p:txBody>
          <a:bodyPr wrap="none" fromWordArt="1">
            <a:prstTxWarp prst="textPlain">
              <a:avLst>
                <a:gd name="adj" fmla="val 50000"/>
              </a:avLst>
            </a:prstTxWarp>
          </a:bodyPr>
          <a:lstStyle/>
          <a:p>
            <a:pPr algn="ctr"/>
            <a:r>
              <a:rPr lang="en-US" sz="2000" b="1" kern="10" dirty="0" err="1">
                <a:ln w="9525">
                  <a:solidFill>
                    <a:srgbClr val="800000"/>
                  </a:solidFill>
                  <a:round/>
                  <a:headEnd/>
                  <a:tailEnd/>
                </a:ln>
                <a:solidFill>
                  <a:srgbClr val="800080"/>
                </a:solidFill>
              </a:rPr>
              <a:t>Tính</a:t>
            </a:r>
            <a:r>
              <a:rPr lang="en-US" sz="2000" b="1" kern="10" dirty="0">
                <a:ln w="9525">
                  <a:solidFill>
                    <a:srgbClr val="800000"/>
                  </a:solidFill>
                  <a:round/>
                  <a:headEnd/>
                  <a:tailEnd/>
                </a:ln>
                <a:solidFill>
                  <a:srgbClr val="800080"/>
                </a:solidFill>
              </a:rPr>
              <a:t> </a:t>
            </a:r>
            <a:r>
              <a:rPr lang="en-US" sz="2000" b="1" kern="10" dirty="0" err="1">
                <a:ln w="9525">
                  <a:solidFill>
                    <a:srgbClr val="800000"/>
                  </a:solidFill>
                  <a:round/>
                  <a:headEnd/>
                  <a:tailEnd/>
                </a:ln>
                <a:solidFill>
                  <a:srgbClr val="800080"/>
                </a:solidFill>
              </a:rPr>
              <a:t>phổ</a:t>
            </a:r>
            <a:r>
              <a:rPr lang="en-US" sz="2000" b="1" kern="10" dirty="0">
                <a:ln w="9525">
                  <a:solidFill>
                    <a:srgbClr val="800000"/>
                  </a:solidFill>
                  <a:round/>
                  <a:headEnd/>
                  <a:tailEnd/>
                </a:ln>
                <a:solidFill>
                  <a:srgbClr val="800080"/>
                </a:solidFill>
              </a:rPr>
              <a:t> </a:t>
            </a:r>
            <a:r>
              <a:rPr lang="en-US" sz="2000" b="1" kern="10" dirty="0" err="1">
                <a:ln w="9525">
                  <a:solidFill>
                    <a:srgbClr val="800000"/>
                  </a:solidFill>
                  <a:round/>
                  <a:headEnd/>
                  <a:tailEnd/>
                </a:ln>
                <a:solidFill>
                  <a:srgbClr val="800080"/>
                </a:solidFill>
              </a:rPr>
              <a:t>biến</a:t>
            </a:r>
            <a:endParaRPr lang="en-US" sz="2000" b="1" kern="10" dirty="0">
              <a:ln w="9525">
                <a:solidFill>
                  <a:srgbClr val="800000"/>
                </a:solidFill>
                <a:round/>
                <a:headEnd/>
                <a:tailEnd/>
              </a:ln>
              <a:solidFill>
                <a:srgbClr val="800080"/>
              </a:solidFill>
            </a:endParaRPr>
          </a:p>
        </p:txBody>
      </p:sp>
      <p:sp>
        <p:nvSpPr>
          <p:cNvPr id="19497" name="WordArt 41"/>
          <p:cNvSpPr>
            <a:spLocks noChangeArrowheads="1" noChangeShapeType="1" noTextEdit="1"/>
          </p:cNvSpPr>
          <p:nvPr/>
        </p:nvSpPr>
        <p:spPr bwMode="auto">
          <a:xfrm>
            <a:off x="1905000" y="1600200"/>
            <a:ext cx="7024688" cy="914400"/>
          </a:xfrm>
          <a:prstGeom prst="rect">
            <a:avLst/>
          </a:prstGeom>
        </p:spPr>
        <p:txBody>
          <a:bodyPr wrap="none" fromWordArt="1">
            <a:prstTxWarp prst="textPlain">
              <a:avLst>
                <a:gd name="adj" fmla="val 50000"/>
              </a:avLst>
            </a:prstTxWarp>
          </a:bodyPr>
          <a:lstStyle/>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Mối liên hệ  của các sự vật, hiện tượng trong thế giới</a:t>
            </a:r>
          </a:p>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là khách quan,vốn có của bản thân sự vật hiện tượng,</a:t>
            </a:r>
          </a:p>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không phụ thuộc vào ý thức con người</a:t>
            </a:r>
            <a:endParaRPr lang="en-US"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endParaRPr>
          </a:p>
        </p:txBody>
      </p:sp>
      <p:sp>
        <p:nvSpPr>
          <p:cNvPr id="19498" name="WordArt 42"/>
          <p:cNvSpPr>
            <a:spLocks noChangeArrowheads="1" noChangeShapeType="1" noTextEdit="1"/>
          </p:cNvSpPr>
          <p:nvPr/>
        </p:nvSpPr>
        <p:spPr bwMode="auto">
          <a:xfrm>
            <a:off x="224772" y="4077090"/>
            <a:ext cx="8629650" cy="914400"/>
          </a:xfrm>
          <a:prstGeom prst="rect">
            <a:avLst/>
          </a:prstGeom>
        </p:spPr>
        <p:txBody>
          <a:bodyPr wrap="none" fromWordArt="1">
            <a:prstTxWarp prst="textPlain">
              <a:avLst>
                <a:gd name="adj" fmla="val 49576"/>
              </a:avLst>
            </a:prstTxWarp>
          </a:bodyPr>
          <a:lstStyle/>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Mối liên hệ chẳng những có ở mọi sự vật, hiện tượng mà </a:t>
            </a:r>
          </a:p>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còn có ở các mặt, các yếu tố, các quá trình cấu thành sự vật, </a:t>
            </a:r>
          </a:p>
          <a:p>
            <a:pPr algn="dist"/>
            <a:r>
              <a:rPr lang="vi-VN"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hiện tượng, có ở mọi lĩnh vực tự nhiên, xã hội và tư duy.</a:t>
            </a:r>
            <a:endParaRPr lang="en-US" sz="2000" kern="10" dirty="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id="{C5F02285-6E37-E942-BD7C-608C640AA4D7}"/>
              </a:ext>
            </a:extLst>
          </p:cNvPr>
          <p:cNvSpPr txBox="1"/>
          <p:nvPr/>
        </p:nvSpPr>
        <p:spPr>
          <a:xfrm>
            <a:off x="3657600" y="2514600"/>
            <a:ext cx="1828800" cy="1828800"/>
          </a:xfrm>
          <a:prstGeom prst="rect">
            <a:avLst/>
          </a:prstGeom>
          <a:noFill/>
        </p:spPr>
        <p:txBody>
          <a:bodyPr wrap="square" rtlCol="0">
            <a:spAutoFit/>
          </a:bodyPr>
          <a:lstStyle/>
          <a:p>
            <a:pPr algn="l"/>
            <a:endParaRPr lang="vi-V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494"/>
                                        </p:tgtEl>
                                        <p:attrNameLst>
                                          <p:attrName>style.visibility</p:attrName>
                                        </p:attrNameLst>
                                      </p:cBhvr>
                                      <p:to>
                                        <p:strVal val="visible"/>
                                      </p:to>
                                    </p:set>
                                    <p:anim calcmode="lin" valueType="num">
                                      <p:cBhvr>
                                        <p:cTn id="7" dur="500" fill="hold"/>
                                        <p:tgtEl>
                                          <p:spTgt spid="19494"/>
                                        </p:tgtEl>
                                        <p:attrNameLst>
                                          <p:attrName>ppt_w</p:attrName>
                                        </p:attrNameLst>
                                      </p:cBhvr>
                                      <p:tavLst>
                                        <p:tav tm="0">
                                          <p:val>
                                            <p:fltVal val="0"/>
                                          </p:val>
                                        </p:tav>
                                        <p:tav tm="100000">
                                          <p:val>
                                            <p:strVal val="#ppt_w"/>
                                          </p:val>
                                        </p:tav>
                                      </p:tavLst>
                                    </p:anim>
                                    <p:anim calcmode="lin" valueType="num">
                                      <p:cBhvr>
                                        <p:cTn id="8" dur="500" fill="hold"/>
                                        <p:tgtEl>
                                          <p:spTgt spid="1949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0" fill="hold" nodeType="clickEffect">
                                  <p:stCondLst>
                                    <p:cond delay="0"/>
                                  </p:stCondLst>
                                  <p:iterate type="lt">
                                    <p:tmAbs val="75"/>
                                  </p:iterate>
                                  <p:childTnLst>
                                    <p:set>
                                      <p:cBhvr>
                                        <p:cTn id="12" dur="1" fill="hold">
                                          <p:stCondLst>
                                            <p:cond delay="74"/>
                                          </p:stCondLst>
                                        </p:cTn>
                                        <p:tgtEl>
                                          <p:spTgt spid="1949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0" fill="hold" nodeType="clickEffect">
                                  <p:stCondLst>
                                    <p:cond delay="0"/>
                                  </p:stCondLst>
                                  <p:childTnLst>
                                    <p:set>
                                      <p:cBhvr>
                                        <p:cTn id="16" dur="1" fill="hold">
                                          <p:stCondLst>
                                            <p:cond delay="499"/>
                                          </p:stCondLst>
                                        </p:cTn>
                                        <p:tgtEl>
                                          <p:spTgt spid="1949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19498"/>
                                        </p:tgtEl>
                                        <p:attrNameLst>
                                          <p:attrName>style.visibility</p:attrName>
                                        </p:attrNameLst>
                                      </p:cBhvr>
                                      <p:to>
                                        <p:strVal val="visible"/>
                                      </p:to>
                                    </p:set>
                                    <p:animEffect transition="in" filter="strips(downLeft)">
                                      <p:cBhvr>
                                        <p:cTn id="21" dur="500"/>
                                        <p:tgtEl>
                                          <p:spTgt spid="19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WordArt 1026"/>
          <p:cNvSpPr>
            <a:spLocks noChangeArrowheads="1" noChangeShapeType="1" noTextEdit="1"/>
          </p:cNvSpPr>
          <p:nvPr/>
        </p:nvSpPr>
        <p:spPr bwMode="auto">
          <a:xfrm>
            <a:off x="1447800" y="3200400"/>
            <a:ext cx="7124700" cy="2657475"/>
          </a:xfrm>
          <a:prstGeom prst="rect">
            <a:avLst/>
          </a:prstGeom>
        </p:spPr>
        <p:txBody>
          <a:bodyPr wrap="none" fromWordArt="1">
            <a:prstTxWarp prst="textPlain">
              <a:avLst>
                <a:gd name="adj" fmla="val 50000"/>
              </a:avLst>
            </a:prstTxWarp>
          </a:bodyPr>
          <a:lstStyle/>
          <a:p>
            <a:pPr algn="ctr"/>
            <a:r>
              <a:rPr lang="vi-VN" sz="2000" kern="1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Tính phong phú và đa dạng của liên hệ còn thể hiện: </a:t>
            </a:r>
          </a:p>
          <a:p>
            <a:pPr algn="ctr"/>
            <a:r>
              <a:rPr lang="vi-VN" sz="2000" kern="1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Liên hệ bên ngoài - liên hệ bên trong</a:t>
            </a:r>
          </a:p>
          <a:p>
            <a:pPr algn="ctr"/>
            <a:r>
              <a:rPr lang="vi-VN" sz="2000" kern="1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Cơ bản - không cơ bản</a:t>
            </a:r>
          </a:p>
          <a:p>
            <a:pPr algn="ctr"/>
            <a:r>
              <a:rPr lang="vi-VN" sz="2000" kern="1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Bản chất - không bản chất</a:t>
            </a:r>
          </a:p>
          <a:p>
            <a:pPr algn="ctr"/>
            <a:r>
              <a:rPr lang="vi-VN" sz="2000" kern="1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Chủ yếu - thứ yếu</a:t>
            </a:r>
          </a:p>
          <a:p>
            <a:pPr algn="ctr"/>
            <a:r>
              <a:rPr lang="vi-VN" sz="2000" kern="1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rPr>
              <a:t>Tất nhiên - ngẫu nhiên...</a:t>
            </a:r>
            <a:endParaRPr lang="en-US" sz="2000" kern="10">
              <a:ln w="9525">
                <a:solidFill>
                  <a:srgbClr val="000000"/>
                </a:solidFill>
                <a:round/>
                <a:headEnd/>
                <a:tailEnd/>
              </a:ln>
              <a:solidFill>
                <a:srgbClr val="008000"/>
              </a:solidFill>
              <a:latin typeface="Times New Roman" panose="02020603050405020304" pitchFamily="18" charset="0"/>
              <a:cs typeface="Times New Roman" panose="02020603050405020304" pitchFamily="18" charset="0"/>
            </a:endParaRPr>
          </a:p>
        </p:txBody>
      </p:sp>
      <p:sp>
        <p:nvSpPr>
          <p:cNvPr id="146435" name="WordArt 1027"/>
          <p:cNvSpPr>
            <a:spLocks noChangeArrowheads="1" noChangeShapeType="1" noTextEdit="1"/>
          </p:cNvSpPr>
          <p:nvPr/>
        </p:nvSpPr>
        <p:spPr bwMode="auto">
          <a:xfrm>
            <a:off x="533400" y="609600"/>
            <a:ext cx="2876550" cy="609600"/>
          </a:xfrm>
          <a:prstGeom prst="rect">
            <a:avLst/>
          </a:prstGeom>
        </p:spPr>
        <p:txBody>
          <a:bodyPr wrap="none" fromWordArt="1">
            <a:prstTxWarp prst="textPlain">
              <a:avLst>
                <a:gd name="adj" fmla="val 50000"/>
              </a:avLst>
            </a:prstTxWarp>
          </a:bodyPr>
          <a:lstStyle/>
          <a:p>
            <a:pPr algn="ctr"/>
            <a:r>
              <a:rPr lang="en-US" sz="2000" b="1" kern="10">
                <a:ln w="9525">
                  <a:solidFill>
                    <a:srgbClr val="000000"/>
                  </a:solidFill>
                  <a:round/>
                  <a:headEnd/>
                  <a:tailEnd/>
                </a:ln>
                <a:solidFill>
                  <a:srgbClr val="008000"/>
                </a:solidFill>
              </a:rPr>
              <a:t>Tính đa dạng, phong phú</a:t>
            </a:r>
          </a:p>
        </p:txBody>
      </p:sp>
      <p:sp>
        <p:nvSpPr>
          <p:cNvPr id="146436" name="WordArt 1028"/>
          <p:cNvSpPr>
            <a:spLocks noChangeArrowheads="1" noChangeShapeType="1" noTextEdit="1"/>
          </p:cNvSpPr>
          <p:nvPr/>
        </p:nvSpPr>
        <p:spPr bwMode="auto">
          <a:xfrm>
            <a:off x="1143000" y="1524000"/>
            <a:ext cx="7358063" cy="1476375"/>
          </a:xfrm>
          <a:prstGeom prst="rect">
            <a:avLst/>
          </a:prstGeom>
        </p:spPr>
        <p:txBody>
          <a:bodyPr wrap="none" fromWordArt="1">
            <a:prstTxWarp prst="textPlain">
              <a:avLst>
                <a:gd name="adj" fmla="val 50000"/>
              </a:avLst>
            </a:prstTxWarp>
          </a:bodyPr>
          <a:lstStyle/>
          <a:p>
            <a:pPr algn="ctr"/>
            <a:r>
              <a:rPr lang="vi-VN" sz="20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Mối liên hệ của sự vật hiện tượng</a:t>
            </a:r>
          </a:p>
          <a:p>
            <a:pPr algn="ctr"/>
            <a:r>
              <a:rPr lang="vi-VN" sz="20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là đa dạng, phong phú và vô cùng, vô tận. </a:t>
            </a:r>
          </a:p>
          <a:p>
            <a:pPr algn="ctr"/>
            <a:r>
              <a:rPr lang="vi-VN" sz="20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Hơn nữa giữa chúng lại có sự biến đổi chuyển hóa cho nhau.</a:t>
            </a:r>
            <a:endParaRPr lang="en-US" sz="20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box(in)">
                                      <p:cBhvr>
                                        <p:cTn id="7" dur="500"/>
                                        <p:tgtEl>
                                          <p:spTgt spid="146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46436"/>
                                        </p:tgtEl>
                                        <p:attrNameLst>
                                          <p:attrName>style.visibility</p:attrName>
                                        </p:attrNameLst>
                                      </p:cBhvr>
                                      <p:to>
                                        <p:strVal val="visible"/>
                                      </p:to>
                                    </p:set>
                                    <p:animEffect transition="in" filter="strips(downLeft)">
                                      <p:cBhvr>
                                        <p:cTn id="12" dur="500"/>
                                        <p:tgtEl>
                                          <p:spTgt spid="146436"/>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146434"/>
                                        </p:tgtEl>
                                        <p:attrNameLst>
                                          <p:attrName>style.visibility</p:attrName>
                                        </p:attrNameLst>
                                      </p:cBhvr>
                                      <p:to>
                                        <p:strVal val="visible"/>
                                      </p:to>
                                    </p:set>
                                    <p:animEffect transition="in" filter="strips(downLeft)">
                                      <p:cBhvr>
                                        <p:cTn id="16" dur="5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2" descr="Paper bag"/>
          <p:cNvSpPr>
            <a:spLocks noChangeArrowheads="1" noChangeShapeType="1" noTextEdit="1"/>
          </p:cNvSpPr>
          <p:nvPr/>
        </p:nvSpPr>
        <p:spPr bwMode="auto">
          <a:xfrm>
            <a:off x="1143000" y="304800"/>
            <a:ext cx="7127875" cy="865188"/>
          </a:xfrm>
          <a:prstGeom prst="rect">
            <a:avLst/>
          </a:prstGeom>
        </p:spPr>
        <p:txBody>
          <a:bodyPr wrap="none" fromWordArt="1">
            <a:prstTxWarp prst="textPlain">
              <a:avLst>
                <a:gd name="adj" fmla="val 50000"/>
              </a:avLst>
            </a:prstTxWarp>
          </a:bodyPr>
          <a:lstStyle/>
          <a:p>
            <a:r>
              <a:rPr lang="vi-VN" sz="3600" b="1" kern="10">
                <a:ln w="9525">
                  <a:solidFill>
                    <a:srgbClr val="000000"/>
                  </a:solidFill>
                  <a:round/>
                  <a:headEnd/>
                  <a:tailEnd/>
                </a:ln>
                <a:blipFill dpi="0" rotWithShape="1">
                  <a:blip r:embed="rId2"/>
                  <a:srcRect/>
                  <a:tile tx="0" ty="0" sx="100000" sy="100000" flip="none" algn="tl"/>
                </a:blipFill>
              </a:rPr>
              <a:t>Ý nghĩa phương pháp luận rút ra từ nguyên lý</a:t>
            </a:r>
            <a:endParaRPr lang="en-US" sz="3600" b="1" kern="10">
              <a:ln w="9525">
                <a:solidFill>
                  <a:srgbClr val="000000"/>
                </a:solidFill>
                <a:round/>
                <a:headEnd/>
                <a:tailEnd/>
              </a:ln>
              <a:blipFill dpi="0" rotWithShape="1">
                <a:blip r:embed="rId2"/>
                <a:srcRect/>
                <a:tile tx="0" ty="0" sx="100000" sy="100000" flip="none" algn="tl"/>
              </a:blipFill>
            </a:endParaRPr>
          </a:p>
        </p:txBody>
      </p:sp>
      <p:sp>
        <p:nvSpPr>
          <p:cNvPr id="53251" name="WordArt 3" descr="Green marble"/>
          <p:cNvSpPr>
            <a:spLocks noChangeArrowheads="1" noChangeShapeType="1" noTextEdit="1"/>
          </p:cNvSpPr>
          <p:nvPr/>
        </p:nvSpPr>
        <p:spPr bwMode="auto">
          <a:xfrm>
            <a:off x="2700338" y="1412875"/>
            <a:ext cx="3671887" cy="504825"/>
          </a:xfrm>
          <a:prstGeom prst="rect">
            <a:avLst/>
          </a:prstGeom>
        </p:spPr>
        <p:txBody>
          <a:bodyPr wrap="none" fromWordArt="1">
            <a:prstTxWarp prst="textPlain">
              <a:avLst>
                <a:gd name="adj" fmla="val 50000"/>
              </a:avLst>
            </a:prstTxWarp>
          </a:bodyPr>
          <a:lstStyle/>
          <a:p>
            <a:pPr algn="ctr"/>
            <a:r>
              <a:rPr lang="en-US" sz="3600" b="1" kern="10">
                <a:ln w="9525">
                  <a:solidFill>
                    <a:srgbClr val="003300"/>
                  </a:solidFill>
                  <a:round/>
                  <a:headEnd/>
                  <a:tailEnd/>
                </a:ln>
                <a:blipFill dpi="0" rotWithShape="1">
                  <a:blip r:embed="rId3"/>
                  <a:srcRect/>
                  <a:tile tx="0" ty="0" sx="100000" sy="100000" flip="none" algn="tl"/>
                </a:blipFill>
                <a:latin typeface="Arial Đen"/>
              </a:rPr>
              <a:t>Quan điểm Toàn diện:</a:t>
            </a:r>
          </a:p>
        </p:txBody>
      </p:sp>
      <p:sp>
        <p:nvSpPr>
          <p:cNvPr id="53253" name="WordArt 5"/>
          <p:cNvSpPr>
            <a:spLocks noChangeArrowheads="1" noChangeShapeType="1" noTextEdit="1"/>
          </p:cNvSpPr>
          <p:nvPr/>
        </p:nvSpPr>
        <p:spPr bwMode="auto">
          <a:xfrm>
            <a:off x="2057400" y="2209800"/>
            <a:ext cx="6840538" cy="1655763"/>
          </a:xfrm>
          <a:prstGeom prst="rect">
            <a:avLst/>
          </a:prstGeom>
        </p:spPr>
        <p:txBody>
          <a:bodyPr wrap="none" fromWordArt="1">
            <a:prstTxWarp prst="textPlain">
              <a:avLst>
                <a:gd name="adj" fmla="val 50000"/>
              </a:avLst>
            </a:prstTxWarp>
          </a:bodyPr>
          <a:lstStyle/>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  Nhận thức sự vật, hiện tượng</a:t>
            </a:r>
          </a:p>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phải nhận thức nó trong mối liên hệ qua lại với các sự vật, hiện tượng khác;</a:t>
            </a:r>
          </a:p>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trong mối liên hệ giữa các thuộc tính, các bộ phận, các yếu tố cấu thành sự vật</a:t>
            </a:r>
            <a:endParaRPr lang="en-US"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3254" name="AutoShape 6"/>
          <p:cNvSpPr>
            <a:spLocks noChangeArrowheads="1"/>
          </p:cNvSpPr>
          <p:nvPr/>
        </p:nvSpPr>
        <p:spPr bwMode="auto">
          <a:xfrm>
            <a:off x="755650" y="2205038"/>
            <a:ext cx="1152525" cy="3311525"/>
          </a:xfrm>
          <a:prstGeom prst="curvedRightArrow">
            <a:avLst>
              <a:gd name="adj1" fmla="val 57466"/>
              <a:gd name="adj2" fmla="val 114931"/>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3255" name="WordArt 7"/>
          <p:cNvSpPr>
            <a:spLocks noChangeArrowheads="1" noChangeShapeType="1" noTextEdit="1"/>
          </p:cNvSpPr>
          <p:nvPr/>
        </p:nvSpPr>
        <p:spPr bwMode="auto">
          <a:xfrm>
            <a:off x="3203575" y="4292600"/>
            <a:ext cx="4897438" cy="1079500"/>
          </a:xfrm>
          <a:prstGeom prst="rect">
            <a:avLst/>
          </a:prstGeom>
        </p:spPr>
        <p:txBody>
          <a:bodyPr wrap="none" fromWordArt="1">
            <a:prstTxWarp prst="textPlain">
              <a:avLst>
                <a:gd name="adj" fmla="val 50000"/>
              </a:avLst>
            </a:prstTxWarp>
          </a:bodyPr>
          <a:lstStyle/>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Trong hoạt động thực tiễn cải tạo sự vật, hiện tượng </a:t>
            </a:r>
          </a:p>
          <a:p>
            <a:pPr algn="ctr"/>
            <a:r>
              <a:rPr lang="vi-VN"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phải có các giải pháp đồng bộ, toàn diện </a:t>
            </a:r>
            <a:endParaRPr lang="en-US"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p:cTn id="7" dur="500" fill="hold"/>
                                        <p:tgtEl>
                                          <p:spTgt spid="53251"/>
                                        </p:tgtEl>
                                        <p:attrNameLst>
                                          <p:attrName>ppt_w</p:attrName>
                                        </p:attrNameLst>
                                      </p:cBhvr>
                                      <p:tavLst>
                                        <p:tav tm="0">
                                          <p:val>
                                            <p:fltVal val="0"/>
                                          </p:val>
                                        </p:tav>
                                        <p:tav tm="100000">
                                          <p:val>
                                            <p:strVal val="#ppt_w"/>
                                          </p:val>
                                        </p:tav>
                                      </p:tavLst>
                                    </p:anim>
                                    <p:anim calcmode="lin" valueType="num">
                                      <p:cBhvr>
                                        <p:cTn id="8" dur="500" fill="hold"/>
                                        <p:tgtEl>
                                          <p:spTgt spid="5325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3254"/>
                                        </p:tgtEl>
                                        <p:attrNameLst>
                                          <p:attrName>style.visibility</p:attrName>
                                        </p:attrNameLst>
                                      </p:cBhvr>
                                      <p:to>
                                        <p:strVal val="visible"/>
                                      </p:to>
                                    </p:set>
                                    <p:animEffect transition="in" filter="box(in)">
                                      <p:cBhvr>
                                        <p:cTn id="13" dur="1000"/>
                                        <p:tgtEl>
                                          <p:spTgt spid="53254"/>
                                        </p:tgtEl>
                                      </p:cBhvr>
                                    </p:animEffect>
                                  </p:childTnLst>
                                </p:cTn>
                              </p:par>
                            </p:childTnLst>
                          </p:cTn>
                        </p:par>
                        <p:par>
                          <p:cTn id="14" fill="hold" nodeType="afterGroup">
                            <p:stCondLst>
                              <p:cond delay="1000"/>
                            </p:stCondLst>
                            <p:childTnLst>
                              <p:par>
                                <p:cTn id="15" presetID="31" presetClass="entr" presetSubtype="0" fill="hold" nodeType="afterEffect">
                                  <p:stCondLst>
                                    <p:cond delay="0"/>
                                  </p:stCondLst>
                                  <p:iterate type="lt">
                                    <p:tmPct val="5000"/>
                                  </p:iterate>
                                  <p:childTnLst>
                                    <p:set>
                                      <p:cBhvr>
                                        <p:cTn id="16" dur="1" fill="hold">
                                          <p:stCondLst>
                                            <p:cond delay="0"/>
                                          </p:stCondLst>
                                        </p:cTn>
                                        <p:tgtEl>
                                          <p:spTgt spid="53253"/>
                                        </p:tgtEl>
                                        <p:attrNameLst>
                                          <p:attrName>style.visibility</p:attrName>
                                        </p:attrNameLst>
                                      </p:cBhvr>
                                      <p:to>
                                        <p:strVal val="visible"/>
                                      </p:to>
                                    </p:set>
                                    <p:anim calcmode="lin" valueType="num">
                                      <p:cBhvr>
                                        <p:cTn id="17" dur="1000" fill="hold"/>
                                        <p:tgtEl>
                                          <p:spTgt spid="53253"/>
                                        </p:tgtEl>
                                        <p:attrNameLst>
                                          <p:attrName>ppt_w</p:attrName>
                                        </p:attrNameLst>
                                      </p:cBhvr>
                                      <p:tavLst>
                                        <p:tav tm="0">
                                          <p:val>
                                            <p:fltVal val="0"/>
                                          </p:val>
                                        </p:tav>
                                        <p:tav tm="100000">
                                          <p:val>
                                            <p:strVal val="#ppt_w"/>
                                          </p:val>
                                        </p:tav>
                                      </p:tavLst>
                                    </p:anim>
                                    <p:anim calcmode="lin" valueType="num">
                                      <p:cBhvr>
                                        <p:cTn id="18" dur="1000" fill="hold"/>
                                        <p:tgtEl>
                                          <p:spTgt spid="53253"/>
                                        </p:tgtEl>
                                        <p:attrNameLst>
                                          <p:attrName>ppt_h</p:attrName>
                                        </p:attrNameLst>
                                      </p:cBhvr>
                                      <p:tavLst>
                                        <p:tav tm="0">
                                          <p:val>
                                            <p:fltVal val="0"/>
                                          </p:val>
                                        </p:tav>
                                        <p:tav tm="100000">
                                          <p:val>
                                            <p:strVal val="#ppt_h"/>
                                          </p:val>
                                        </p:tav>
                                      </p:tavLst>
                                    </p:anim>
                                    <p:anim calcmode="lin" valueType="num">
                                      <p:cBhvr>
                                        <p:cTn id="19" dur="1000" fill="hold"/>
                                        <p:tgtEl>
                                          <p:spTgt spid="53253"/>
                                        </p:tgtEl>
                                        <p:attrNameLst>
                                          <p:attrName>style.rotation</p:attrName>
                                        </p:attrNameLst>
                                      </p:cBhvr>
                                      <p:tavLst>
                                        <p:tav tm="0">
                                          <p:val>
                                            <p:fltVal val="90"/>
                                          </p:val>
                                        </p:tav>
                                        <p:tav tm="100000">
                                          <p:val>
                                            <p:fltVal val="0"/>
                                          </p:val>
                                        </p:tav>
                                      </p:tavLst>
                                    </p:anim>
                                    <p:animEffect transition="in" filter="fade">
                                      <p:cBhvr>
                                        <p:cTn id="20" dur="1000"/>
                                        <p:tgtEl>
                                          <p:spTgt spid="532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53255"/>
                                        </p:tgtEl>
                                        <p:attrNameLst>
                                          <p:attrName>style.visibility</p:attrName>
                                        </p:attrNameLst>
                                      </p:cBhvr>
                                      <p:to>
                                        <p:strVal val="visible"/>
                                      </p:to>
                                    </p:set>
                                    <p:anim calcmode="lin" valueType="num">
                                      <p:cBhvr>
                                        <p:cTn id="25" dur="1000" fill="hold"/>
                                        <p:tgtEl>
                                          <p:spTgt spid="53255"/>
                                        </p:tgtEl>
                                        <p:attrNameLst>
                                          <p:attrName>ppt_w</p:attrName>
                                        </p:attrNameLst>
                                      </p:cBhvr>
                                      <p:tavLst>
                                        <p:tav tm="0">
                                          <p:val>
                                            <p:fltVal val="0"/>
                                          </p:val>
                                        </p:tav>
                                        <p:tav tm="100000">
                                          <p:val>
                                            <p:strVal val="#ppt_w"/>
                                          </p:val>
                                        </p:tav>
                                      </p:tavLst>
                                    </p:anim>
                                    <p:anim calcmode="lin" valueType="num">
                                      <p:cBhvr>
                                        <p:cTn id="26" dur="1000" fill="hold"/>
                                        <p:tgtEl>
                                          <p:spTgt spid="53255"/>
                                        </p:tgtEl>
                                        <p:attrNameLst>
                                          <p:attrName>ppt_h</p:attrName>
                                        </p:attrNameLst>
                                      </p:cBhvr>
                                      <p:tavLst>
                                        <p:tav tm="0">
                                          <p:val>
                                            <p:fltVal val="0"/>
                                          </p:val>
                                        </p:tav>
                                        <p:tav tm="100000">
                                          <p:val>
                                            <p:strVal val="#ppt_h"/>
                                          </p:val>
                                        </p:tav>
                                      </p:tavLst>
                                    </p:anim>
                                    <p:anim calcmode="lin" valueType="num">
                                      <p:cBhvr>
                                        <p:cTn id="27" dur="1000" fill="hold"/>
                                        <p:tgtEl>
                                          <p:spTgt spid="53255"/>
                                        </p:tgtEl>
                                        <p:attrNameLst>
                                          <p:attrName>style.rotation</p:attrName>
                                        </p:attrNameLst>
                                      </p:cBhvr>
                                      <p:tavLst>
                                        <p:tav tm="0">
                                          <p:val>
                                            <p:fltVal val="90"/>
                                          </p:val>
                                        </p:tav>
                                        <p:tav tm="100000">
                                          <p:val>
                                            <p:fltVal val="0"/>
                                          </p:val>
                                        </p:tav>
                                      </p:tavLst>
                                    </p:anim>
                                    <p:animEffect transition="in" filter="fade">
                                      <p:cBhvr>
                                        <p:cTn id="28" dur="10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2" descr="Paper bag"/>
          <p:cNvSpPr>
            <a:spLocks noChangeArrowheads="1" noChangeShapeType="1" noTextEdit="1"/>
          </p:cNvSpPr>
          <p:nvPr/>
        </p:nvSpPr>
        <p:spPr bwMode="auto">
          <a:xfrm>
            <a:off x="1143000" y="304800"/>
            <a:ext cx="7127875" cy="865188"/>
          </a:xfrm>
          <a:prstGeom prst="rect">
            <a:avLst/>
          </a:prstGeom>
        </p:spPr>
        <p:txBody>
          <a:bodyPr wrap="none" fromWordArt="1">
            <a:prstTxWarp prst="textPlain">
              <a:avLst>
                <a:gd name="adj" fmla="val 50000"/>
              </a:avLst>
            </a:prstTxWarp>
          </a:bodyPr>
          <a:lstStyle/>
          <a:p>
            <a:r>
              <a:rPr lang="vi-VN" sz="3600" b="1" kern="10">
                <a:ln w="9525">
                  <a:solidFill>
                    <a:srgbClr val="000000"/>
                  </a:solidFill>
                  <a:round/>
                  <a:headEnd/>
                  <a:tailEnd/>
                </a:ln>
                <a:blipFill dpi="0" rotWithShape="1">
                  <a:blip r:embed="rId2"/>
                  <a:srcRect/>
                  <a:tile tx="0" ty="0" sx="100000" sy="100000" flip="none" algn="tl"/>
                </a:blipFill>
              </a:rPr>
              <a:t>Ý nghĩa phương pháp luận rút ra từ nguyên lý</a:t>
            </a:r>
            <a:endParaRPr lang="en-US" sz="3600" b="1" kern="10">
              <a:ln w="9525">
                <a:solidFill>
                  <a:srgbClr val="000000"/>
                </a:solidFill>
                <a:round/>
                <a:headEnd/>
                <a:tailEnd/>
              </a:ln>
              <a:blipFill dpi="0" rotWithShape="1">
                <a:blip r:embed="rId2"/>
                <a:srcRect/>
                <a:tile tx="0" ty="0" sx="100000" sy="100000" flip="none" algn="tl"/>
              </a:blipFill>
            </a:endParaRPr>
          </a:p>
        </p:txBody>
      </p:sp>
      <p:sp>
        <p:nvSpPr>
          <p:cNvPr id="26627" name="WordArt 3" descr="Green marble"/>
          <p:cNvSpPr>
            <a:spLocks noChangeArrowheads="1" noChangeShapeType="1" noTextEdit="1"/>
          </p:cNvSpPr>
          <p:nvPr/>
        </p:nvSpPr>
        <p:spPr bwMode="auto">
          <a:xfrm>
            <a:off x="1331913" y="1341438"/>
            <a:ext cx="4103687" cy="719137"/>
          </a:xfrm>
          <a:prstGeom prst="rect">
            <a:avLst/>
          </a:prstGeom>
        </p:spPr>
        <p:txBody>
          <a:bodyPr wrap="none" fromWordArt="1">
            <a:prstTxWarp prst="textPlain">
              <a:avLst>
                <a:gd name="adj" fmla="val 50000"/>
              </a:avLst>
            </a:prstTxWarp>
          </a:bodyPr>
          <a:lstStyle/>
          <a:p>
            <a:pPr algn="ctr"/>
            <a:r>
              <a:rPr lang="en-US" sz="3600" b="1" kern="10">
                <a:ln w="9525">
                  <a:solidFill>
                    <a:srgbClr val="003300"/>
                  </a:solidFill>
                  <a:round/>
                  <a:headEnd/>
                  <a:tailEnd/>
                </a:ln>
                <a:blipFill dpi="0" rotWithShape="1">
                  <a:blip r:embed="rId3"/>
                  <a:srcRect/>
                  <a:tile tx="0" ty="0" sx="100000" sy="100000" flip="none" algn="tl"/>
                </a:blipFill>
                <a:latin typeface="Arial Đen"/>
              </a:rPr>
              <a:t>Quan điểm Lịch sử - cụ thể</a:t>
            </a:r>
          </a:p>
        </p:txBody>
      </p:sp>
      <p:sp>
        <p:nvSpPr>
          <p:cNvPr id="54277" name="AutoShape 5"/>
          <p:cNvSpPr>
            <a:spLocks noChangeArrowheads="1"/>
          </p:cNvSpPr>
          <p:nvPr/>
        </p:nvSpPr>
        <p:spPr bwMode="auto">
          <a:xfrm>
            <a:off x="755650" y="2205038"/>
            <a:ext cx="1152525" cy="3311525"/>
          </a:xfrm>
          <a:prstGeom prst="curvedRightArrow">
            <a:avLst>
              <a:gd name="adj1" fmla="val 57466"/>
              <a:gd name="adj2" fmla="val 114931"/>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4278" name="WordArt 6"/>
          <p:cNvSpPr>
            <a:spLocks noChangeArrowheads="1" noChangeShapeType="1" noTextEdit="1"/>
          </p:cNvSpPr>
          <p:nvPr/>
        </p:nvSpPr>
        <p:spPr bwMode="auto">
          <a:xfrm>
            <a:off x="2124075" y="2420938"/>
            <a:ext cx="6624638" cy="2592387"/>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Cần phân loại đúng</a:t>
            </a:r>
          </a:p>
          <a:p>
            <a:pPr algn="ctr"/>
            <a:r>
              <a:rPr lang="en-US"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vai trò, vị trí của các mối liên hệ cụ thể của sự vật</a:t>
            </a:r>
          </a:p>
          <a:p>
            <a:pPr algn="ctr"/>
            <a:r>
              <a:rPr lang="en-US" sz="3600" kern="10">
                <a:ln w="9525">
                  <a:solidFill>
                    <a:srgbClr val="000000"/>
                  </a:solidFill>
                  <a:round/>
                  <a:headEnd/>
                  <a:tailEnd/>
                </a:ln>
                <a:solidFill>
                  <a:srgbClr val="008000"/>
                </a:solidFill>
                <a:latin typeface="Arial Unicode MS" panose="020B0604020202020204" pitchFamily="34" charset="-128"/>
                <a:ea typeface="Arial Unicode MS" panose="020B0604020202020204" pitchFamily="34" charset="-128"/>
                <a:cs typeface="Arial Unicode MS" panose="020B0604020202020204" pitchFamily="34" charset="-128"/>
              </a:rPr>
              <a:t> để có biện pháp thúc đẩy sự vật phát triển theo mục đích nhất định</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p:cTn id="7" dur="1000" fill="hold"/>
                                        <p:tgtEl>
                                          <p:spTgt spid="54277"/>
                                        </p:tgtEl>
                                        <p:attrNameLst>
                                          <p:attrName>ppt_w</p:attrName>
                                        </p:attrNameLst>
                                      </p:cBhvr>
                                      <p:tavLst>
                                        <p:tav tm="0">
                                          <p:val>
                                            <p:fltVal val="0"/>
                                          </p:val>
                                        </p:tav>
                                        <p:tav tm="100000">
                                          <p:val>
                                            <p:strVal val="#ppt_w"/>
                                          </p:val>
                                        </p:tav>
                                      </p:tavLst>
                                    </p:anim>
                                    <p:anim calcmode="lin" valueType="num">
                                      <p:cBhvr>
                                        <p:cTn id="8" dur="1000" fill="hold"/>
                                        <p:tgtEl>
                                          <p:spTgt spid="54277"/>
                                        </p:tgtEl>
                                        <p:attrNameLst>
                                          <p:attrName>ppt_h</p:attrName>
                                        </p:attrNameLst>
                                      </p:cBhvr>
                                      <p:tavLst>
                                        <p:tav tm="0">
                                          <p:val>
                                            <p:fltVal val="0"/>
                                          </p:val>
                                        </p:tav>
                                        <p:tav tm="100000">
                                          <p:val>
                                            <p:strVal val="#ppt_h"/>
                                          </p:val>
                                        </p:tav>
                                      </p:tavLst>
                                    </p:anim>
                                    <p:animEffect transition="in" filter="fade">
                                      <p:cBhvr>
                                        <p:cTn id="9" dur="1000"/>
                                        <p:tgtEl>
                                          <p:spTgt spid="54277"/>
                                        </p:tgtEl>
                                      </p:cBhvr>
                                    </p:animEffect>
                                  </p:childTnLst>
                                </p:cTn>
                              </p:par>
                            </p:childTnLst>
                          </p:cTn>
                        </p:par>
                        <p:par>
                          <p:cTn id="10" fill="hold" nodeType="afterGroup">
                            <p:stCondLst>
                              <p:cond delay="1000"/>
                            </p:stCondLst>
                            <p:childTnLst>
                              <p:par>
                                <p:cTn id="11" presetID="18" presetClass="entr" presetSubtype="12" fill="hold" nodeType="afterEffect">
                                  <p:stCondLst>
                                    <p:cond delay="0"/>
                                  </p:stCondLst>
                                  <p:childTnLst>
                                    <p:set>
                                      <p:cBhvr>
                                        <p:cTn id="12" dur="1" fill="hold">
                                          <p:stCondLst>
                                            <p:cond delay="0"/>
                                          </p:stCondLst>
                                        </p:cTn>
                                        <p:tgtEl>
                                          <p:spTgt spid="54278"/>
                                        </p:tgtEl>
                                        <p:attrNameLst>
                                          <p:attrName>style.visibility</p:attrName>
                                        </p:attrNameLst>
                                      </p:cBhvr>
                                      <p:to>
                                        <p:strVal val="visible"/>
                                      </p:to>
                                    </p:set>
                                    <p:animEffect transition="in" filter="strips(downLeft)">
                                      <p:cBhvr>
                                        <p:cTn id="13" dur="10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nimBg="1"/>
    </p:bldLst>
  </p:timing>
</p:sld>
</file>

<file path=ppt/theme/theme1.xml><?xml version="1.0" encoding="utf-8"?>
<a:theme xmlns:a="http://schemas.openxmlformats.org/drawingml/2006/main" name="Thiết kế mặc định">
  <a:themeElements>
    <a:clrScheme name="Thiết kế mặc địn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hiết kế mặc định">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hiết kế mặc địn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hiết kế mặc địn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hiết kế mặc địn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hiết kế mặc địn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hiết kế mặc địn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hiết kế mặc địn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hiết kế mặc địn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hiết kế mặc địn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hiết kế mặc địn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hiết kế mặc địn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hiết kế mặc địn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hiết kế mặc địn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3176</TotalTime>
  <Words>972</Words>
  <Application>Microsoft Office PowerPoint</Application>
  <PresentationFormat>On-screen Show (4:3)</PresentationFormat>
  <Paragraphs>118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SimSun</vt:lpstr>
      <vt:lpstr>Arial</vt:lpstr>
      <vt:lpstr>Arial Đen</vt:lpstr>
      <vt:lpstr>Calibri</vt:lpstr>
      <vt:lpstr>Times New Roman</vt:lpstr>
      <vt:lpstr>文鼎CS楷体</vt:lpstr>
      <vt:lpstr>Thiết kế mặc định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192</cp:revision>
  <dcterms:created xsi:type="dcterms:W3CDTF">2007-03-02T02:55:25Z</dcterms:created>
  <dcterms:modified xsi:type="dcterms:W3CDTF">2021-03-18T23:36:13Z</dcterms:modified>
</cp:coreProperties>
</file>