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9" r:id="rId2"/>
    <p:sldId id="536" r:id="rId3"/>
    <p:sldId id="263" r:id="rId4"/>
    <p:sldId id="516" r:id="rId5"/>
    <p:sldId id="266" r:id="rId6"/>
    <p:sldId id="271" r:id="rId7"/>
    <p:sldId id="374" r:id="rId8"/>
    <p:sldId id="291" r:id="rId9"/>
    <p:sldId id="292" r:id="rId10"/>
    <p:sldId id="298" r:id="rId11"/>
    <p:sldId id="293" r:id="rId12"/>
    <p:sldId id="272" r:id="rId13"/>
    <p:sldId id="299" r:id="rId14"/>
    <p:sldId id="375" r:id="rId15"/>
    <p:sldId id="295" r:id="rId16"/>
    <p:sldId id="296" r:id="rId17"/>
    <p:sldId id="540" r:id="rId18"/>
  </p:sldIdLst>
  <p:sldSz cx="12192000" cy="6858000"/>
  <p:notesSz cx="6858000" cy="9144000"/>
  <p:defaultTextStyle>
    <a:defPPr>
      <a:defRPr lang="vi-V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6600FF"/>
    <a:srgbClr val="6600CC"/>
    <a:srgbClr val="003399"/>
    <a:srgbClr val="006600"/>
    <a:srgbClr val="663300"/>
    <a:srgbClr val="0099FF"/>
    <a:srgbClr val="33CCFF"/>
    <a:srgbClr val="66CC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82" autoAdjust="0"/>
    <p:restoredTop sz="94660"/>
  </p:normalViewPr>
  <p:slideViewPr>
    <p:cSldViewPr>
      <p:cViewPr varScale="1">
        <p:scale>
          <a:sx n="86" d="100"/>
          <a:sy n="86" d="100"/>
        </p:scale>
        <p:origin x="403" y="67"/>
      </p:cViewPr>
      <p:guideLst>
        <p:guide orient="horz" pos="2160"/>
        <p:guide pos="3840"/>
      </p:guideLst>
    </p:cSldViewPr>
  </p:slideViewPr>
  <p:outlineViewPr>
    <p:cViewPr>
      <p:scale>
        <a:sx n="100" d="100"/>
        <a:sy n="100" d="100"/>
      </p:scale>
      <p:origin x="0" y="0"/>
    </p:cViewPr>
  </p:outlineViewPr>
  <p:notesTextViewPr>
    <p:cViewPr>
      <p:scale>
        <a:sx n="100" d="100"/>
        <a:sy n="100" d="100"/>
      </p:scale>
      <p:origin x="0" y="0"/>
    </p:cViewPr>
  </p:notesText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5D82C371-78B3-4DBD-B75B-E0C164C295CA}" type="datetimeFigureOut">
              <a:rPr lang="en-US"/>
              <a:pPr>
                <a:defRPr/>
              </a:pPr>
              <a:t>3/19/2021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8BA0E57-7E63-4AEE-9FCC-9478865F870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vi-VN"/>
          </a:p>
        </p:txBody>
      </p:sp>
      <p:sp>
        <p:nvSpPr>
          <p:cNvPr id="5" name="Rectangle 5"/>
          <p:cNvSpPr>
            <a:spLocks noGrp="1" noChangeArrowheads="1"/>
          </p:cNvSpPr>
          <p:nvPr>
            <p:ph type="ftr" sz="quarter" idx="11"/>
          </p:nvPr>
        </p:nvSpPr>
        <p:spPr>
          <a:ln/>
        </p:spPr>
        <p:txBody>
          <a:bodyPr/>
          <a:lstStyle>
            <a:lvl1pPr>
              <a:defRPr/>
            </a:lvl1pPr>
          </a:lstStyle>
          <a:p>
            <a:pPr>
              <a:defRPr/>
            </a:pPr>
            <a:endParaRPr lang="vi-VN"/>
          </a:p>
        </p:txBody>
      </p:sp>
      <p:sp>
        <p:nvSpPr>
          <p:cNvPr id="6" name="Rectangle 6"/>
          <p:cNvSpPr>
            <a:spLocks noGrp="1" noChangeArrowheads="1"/>
          </p:cNvSpPr>
          <p:nvPr>
            <p:ph type="sldNum" sz="quarter" idx="12"/>
          </p:nvPr>
        </p:nvSpPr>
        <p:spPr>
          <a:ln/>
        </p:spPr>
        <p:txBody>
          <a:bodyPr/>
          <a:lstStyle>
            <a:lvl1pPr>
              <a:defRPr/>
            </a:lvl1pPr>
          </a:lstStyle>
          <a:p>
            <a:fld id="{B721E836-6A9E-4662-9741-B3F65196C782}" type="slidenum">
              <a:rPr lang="vi-VN" altLang="en-US"/>
              <a:pPr/>
              <a:t>‹#›</a:t>
            </a:fld>
            <a:endParaRPr lang="vi-VN" altLang="en-US"/>
          </a:p>
        </p:txBody>
      </p:sp>
    </p:spTree>
    <p:extLst>
      <p:ext uri="{BB962C8B-B14F-4D97-AF65-F5344CB8AC3E}">
        <p14:creationId xmlns:p14="http://schemas.microsoft.com/office/powerpoint/2010/main" val="2014023770"/>
      </p:ext>
    </p:extLst>
  </p:cSld>
  <p:clrMapOvr>
    <a:masterClrMapping/>
  </p:clrMapOvr>
  <p:transition>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vi-VN"/>
          </a:p>
        </p:txBody>
      </p:sp>
      <p:sp>
        <p:nvSpPr>
          <p:cNvPr id="5" name="Rectangle 5"/>
          <p:cNvSpPr>
            <a:spLocks noGrp="1" noChangeArrowheads="1"/>
          </p:cNvSpPr>
          <p:nvPr>
            <p:ph type="ftr" sz="quarter" idx="11"/>
          </p:nvPr>
        </p:nvSpPr>
        <p:spPr>
          <a:ln/>
        </p:spPr>
        <p:txBody>
          <a:bodyPr/>
          <a:lstStyle>
            <a:lvl1pPr>
              <a:defRPr/>
            </a:lvl1pPr>
          </a:lstStyle>
          <a:p>
            <a:pPr>
              <a:defRPr/>
            </a:pPr>
            <a:endParaRPr lang="vi-VN"/>
          </a:p>
        </p:txBody>
      </p:sp>
      <p:sp>
        <p:nvSpPr>
          <p:cNvPr id="6" name="Rectangle 6"/>
          <p:cNvSpPr>
            <a:spLocks noGrp="1" noChangeArrowheads="1"/>
          </p:cNvSpPr>
          <p:nvPr>
            <p:ph type="sldNum" sz="quarter" idx="12"/>
          </p:nvPr>
        </p:nvSpPr>
        <p:spPr>
          <a:ln/>
        </p:spPr>
        <p:txBody>
          <a:bodyPr/>
          <a:lstStyle>
            <a:lvl1pPr>
              <a:defRPr/>
            </a:lvl1pPr>
          </a:lstStyle>
          <a:p>
            <a:fld id="{71B9C214-E6E5-4172-9B12-C7ACF2BBC37F}" type="slidenum">
              <a:rPr lang="vi-VN" altLang="en-US"/>
              <a:pPr/>
              <a:t>‹#›</a:t>
            </a:fld>
            <a:endParaRPr lang="vi-VN" altLang="en-US"/>
          </a:p>
        </p:txBody>
      </p:sp>
    </p:spTree>
    <p:extLst>
      <p:ext uri="{BB962C8B-B14F-4D97-AF65-F5344CB8AC3E}">
        <p14:creationId xmlns:p14="http://schemas.microsoft.com/office/powerpoint/2010/main" val="3436519611"/>
      </p:ext>
    </p:extLst>
  </p:cSld>
  <p:clrMapOvr>
    <a:masterClrMapping/>
  </p:clrMapOvr>
  <p:transition>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vi-VN"/>
          </a:p>
        </p:txBody>
      </p:sp>
      <p:sp>
        <p:nvSpPr>
          <p:cNvPr id="5" name="Rectangle 5"/>
          <p:cNvSpPr>
            <a:spLocks noGrp="1" noChangeArrowheads="1"/>
          </p:cNvSpPr>
          <p:nvPr>
            <p:ph type="ftr" sz="quarter" idx="11"/>
          </p:nvPr>
        </p:nvSpPr>
        <p:spPr>
          <a:ln/>
        </p:spPr>
        <p:txBody>
          <a:bodyPr/>
          <a:lstStyle>
            <a:lvl1pPr>
              <a:defRPr/>
            </a:lvl1pPr>
          </a:lstStyle>
          <a:p>
            <a:pPr>
              <a:defRPr/>
            </a:pPr>
            <a:endParaRPr lang="vi-VN"/>
          </a:p>
        </p:txBody>
      </p:sp>
      <p:sp>
        <p:nvSpPr>
          <p:cNvPr id="6" name="Rectangle 6"/>
          <p:cNvSpPr>
            <a:spLocks noGrp="1" noChangeArrowheads="1"/>
          </p:cNvSpPr>
          <p:nvPr>
            <p:ph type="sldNum" sz="quarter" idx="12"/>
          </p:nvPr>
        </p:nvSpPr>
        <p:spPr>
          <a:ln/>
        </p:spPr>
        <p:txBody>
          <a:bodyPr/>
          <a:lstStyle>
            <a:lvl1pPr>
              <a:defRPr/>
            </a:lvl1pPr>
          </a:lstStyle>
          <a:p>
            <a:fld id="{277B3CD1-C3CF-48DC-BB68-3EF0A1225985}" type="slidenum">
              <a:rPr lang="vi-VN" altLang="en-US"/>
              <a:pPr/>
              <a:t>‹#›</a:t>
            </a:fld>
            <a:endParaRPr lang="vi-VN" altLang="en-US"/>
          </a:p>
        </p:txBody>
      </p:sp>
    </p:spTree>
    <p:extLst>
      <p:ext uri="{BB962C8B-B14F-4D97-AF65-F5344CB8AC3E}">
        <p14:creationId xmlns:p14="http://schemas.microsoft.com/office/powerpoint/2010/main" val="2867556653"/>
      </p:ext>
    </p:extLst>
  </p:cSld>
  <p:clrMapOvr>
    <a:masterClrMapping/>
  </p:clrMapOvr>
  <p:transition>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vi-VN"/>
          </a:p>
        </p:txBody>
      </p:sp>
      <p:sp>
        <p:nvSpPr>
          <p:cNvPr id="5" name="Rectangle 5"/>
          <p:cNvSpPr>
            <a:spLocks noGrp="1" noChangeArrowheads="1"/>
          </p:cNvSpPr>
          <p:nvPr>
            <p:ph type="ftr" sz="quarter" idx="11"/>
          </p:nvPr>
        </p:nvSpPr>
        <p:spPr>
          <a:ln/>
        </p:spPr>
        <p:txBody>
          <a:bodyPr/>
          <a:lstStyle>
            <a:lvl1pPr>
              <a:defRPr/>
            </a:lvl1pPr>
          </a:lstStyle>
          <a:p>
            <a:pPr>
              <a:defRPr/>
            </a:pPr>
            <a:endParaRPr lang="vi-VN"/>
          </a:p>
        </p:txBody>
      </p:sp>
      <p:sp>
        <p:nvSpPr>
          <p:cNvPr id="6" name="Rectangle 6"/>
          <p:cNvSpPr>
            <a:spLocks noGrp="1" noChangeArrowheads="1"/>
          </p:cNvSpPr>
          <p:nvPr>
            <p:ph type="sldNum" sz="quarter" idx="12"/>
          </p:nvPr>
        </p:nvSpPr>
        <p:spPr>
          <a:ln/>
        </p:spPr>
        <p:txBody>
          <a:bodyPr/>
          <a:lstStyle>
            <a:lvl1pPr>
              <a:defRPr/>
            </a:lvl1pPr>
          </a:lstStyle>
          <a:p>
            <a:fld id="{30810AE7-A5CD-4B6D-AB6B-9C05C2E47E07}" type="slidenum">
              <a:rPr lang="vi-VN" altLang="en-US"/>
              <a:pPr/>
              <a:t>‹#›</a:t>
            </a:fld>
            <a:endParaRPr lang="vi-VN" altLang="en-US"/>
          </a:p>
        </p:txBody>
      </p:sp>
    </p:spTree>
    <p:extLst>
      <p:ext uri="{BB962C8B-B14F-4D97-AF65-F5344CB8AC3E}">
        <p14:creationId xmlns:p14="http://schemas.microsoft.com/office/powerpoint/2010/main" val="1759749793"/>
      </p:ext>
    </p:extLst>
  </p:cSld>
  <p:clrMapOvr>
    <a:masterClrMapping/>
  </p:clrMapOvr>
  <p:transition>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vi-VN"/>
          </a:p>
        </p:txBody>
      </p:sp>
      <p:sp>
        <p:nvSpPr>
          <p:cNvPr id="5" name="Rectangle 5"/>
          <p:cNvSpPr>
            <a:spLocks noGrp="1" noChangeArrowheads="1"/>
          </p:cNvSpPr>
          <p:nvPr>
            <p:ph type="ftr" sz="quarter" idx="11"/>
          </p:nvPr>
        </p:nvSpPr>
        <p:spPr>
          <a:ln/>
        </p:spPr>
        <p:txBody>
          <a:bodyPr/>
          <a:lstStyle>
            <a:lvl1pPr>
              <a:defRPr/>
            </a:lvl1pPr>
          </a:lstStyle>
          <a:p>
            <a:pPr>
              <a:defRPr/>
            </a:pPr>
            <a:endParaRPr lang="vi-VN"/>
          </a:p>
        </p:txBody>
      </p:sp>
      <p:sp>
        <p:nvSpPr>
          <p:cNvPr id="6" name="Rectangle 6"/>
          <p:cNvSpPr>
            <a:spLocks noGrp="1" noChangeArrowheads="1"/>
          </p:cNvSpPr>
          <p:nvPr>
            <p:ph type="sldNum" sz="quarter" idx="12"/>
          </p:nvPr>
        </p:nvSpPr>
        <p:spPr>
          <a:ln/>
        </p:spPr>
        <p:txBody>
          <a:bodyPr/>
          <a:lstStyle>
            <a:lvl1pPr>
              <a:defRPr/>
            </a:lvl1pPr>
          </a:lstStyle>
          <a:p>
            <a:fld id="{3F24ED88-FED4-4423-8374-6CF9F16FF29C}" type="slidenum">
              <a:rPr lang="vi-VN" altLang="en-US"/>
              <a:pPr/>
              <a:t>‹#›</a:t>
            </a:fld>
            <a:endParaRPr lang="vi-VN" altLang="en-US"/>
          </a:p>
        </p:txBody>
      </p:sp>
    </p:spTree>
    <p:extLst>
      <p:ext uri="{BB962C8B-B14F-4D97-AF65-F5344CB8AC3E}">
        <p14:creationId xmlns:p14="http://schemas.microsoft.com/office/powerpoint/2010/main" val="240451467"/>
      </p:ext>
    </p:extLst>
  </p:cSld>
  <p:clrMapOvr>
    <a:masterClrMapping/>
  </p:clrMapOvr>
  <p:transition>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vi-VN"/>
          </a:p>
        </p:txBody>
      </p:sp>
      <p:sp>
        <p:nvSpPr>
          <p:cNvPr id="6" name="Rectangle 5"/>
          <p:cNvSpPr>
            <a:spLocks noGrp="1" noChangeArrowheads="1"/>
          </p:cNvSpPr>
          <p:nvPr>
            <p:ph type="ftr" sz="quarter" idx="11"/>
          </p:nvPr>
        </p:nvSpPr>
        <p:spPr>
          <a:ln/>
        </p:spPr>
        <p:txBody>
          <a:bodyPr/>
          <a:lstStyle>
            <a:lvl1pPr>
              <a:defRPr/>
            </a:lvl1pPr>
          </a:lstStyle>
          <a:p>
            <a:pPr>
              <a:defRPr/>
            </a:pPr>
            <a:endParaRPr lang="vi-VN"/>
          </a:p>
        </p:txBody>
      </p:sp>
      <p:sp>
        <p:nvSpPr>
          <p:cNvPr id="7" name="Rectangle 6"/>
          <p:cNvSpPr>
            <a:spLocks noGrp="1" noChangeArrowheads="1"/>
          </p:cNvSpPr>
          <p:nvPr>
            <p:ph type="sldNum" sz="quarter" idx="12"/>
          </p:nvPr>
        </p:nvSpPr>
        <p:spPr>
          <a:ln/>
        </p:spPr>
        <p:txBody>
          <a:bodyPr/>
          <a:lstStyle>
            <a:lvl1pPr>
              <a:defRPr/>
            </a:lvl1pPr>
          </a:lstStyle>
          <a:p>
            <a:fld id="{29F264E0-2A27-4C86-89E5-A700F2A35066}" type="slidenum">
              <a:rPr lang="vi-VN" altLang="en-US"/>
              <a:pPr/>
              <a:t>‹#›</a:t>
            </a:fld>
            <a:endParaRPr lang="vi-VN" altLang="en-US"/>
          </a:p>
        </p:txBody>
      </p:sp>
    </p:spTree>
    <p:extLst>
      <p:ext uri="{BB962C8B-B14F-4D97-AF65-F5344CB8AC3E}">
        <p14:creationId xmlns:p14="http://schemas.microsoft.com/office/powerpoint/2010/main" val="200375719"/>
      </p:ext>
    </p:extLst>
  </p:cSld>
  <p:clrMapOvr>
    <a:masterClrMapping/>
  </p:clrMapOvr>
  <p:transition>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vi-VN"/>
          </a:p>
        </p:txBody>
      </p:sp>
      <p:sp>
        <p:nvSpPr>
          <p:cNvPr id="8" name="Rectangle 5"/>
          <p:cNvSpPr>
            <a:spLocks noGrp="1" noChangeArrowheads="1"/>
          </p:cNvSpPr>
          <p:nvPr>
            <p:ph type="ftr" sz="quarter" idx="11"/>
          </p:nvPr>
        </p:nvSpPr>
        <p:spPr>
          <a:ln/>
        </p:spPr>
        <p:txBody>
          <a:bodyPr/>
          <a:lstStyle>
            <a:lvl1pPr>
              <a:defRPr/>
            </a:lvl1pPr>
          </a:lstStyle>
          <a:p>
            <a:pPr>
              <a:defRPr/>
            </a:pPr>
            <a:endParaRPr lang="vi-VN"/>
          </a:p>
        </p:txBody>
      </p:sp>
      <p:sp>
        <p:nvSpPr>
          <p:cNvPr id="9" name="Rectangle 6"/>
          <p:cNvSpPr>
            <a:spLocks noGrp="1" noChangeArrowheads="1"/>
          </p:cNvSpPr>
          <p:nvPr>
            <p:ph type="sldNum" sz="quarter" idx="12"/>
          </p:nvPr>
        </p:nvSpPr>
        <p:spPr>
          <a:ln/>
        </p:spPr>
        <p:txBody>
          <a:bodyPr/>
          <a:lstStyle>
            <a:lvl1pPr>
              <a:defRPr/>
            </a:lvl1pPr>
          </a:lstStyle>
          <a:p>
            <a:fld id="{8E83ECF4-7949-4F41-BB2D-C28305B21D9B}" type="slidenum">
              <a:rPr lang="vi-VN" altLang="en-US"/>
              <a:pPr/>
              <a:t>‹#›</a:t>
            </a:fld>
            <a:endParaRPr lang="vi-VN" altLang="en-US"/>
          </a:p>
        </p:txBody>
      </p:sp>
    </p:spTree>
    <p:extLst>
      <p:ext uri="{BB962C8B-B14F-4D97-AF65-F5344CB8AC3E}">
        <p14:creationId xmlns:p14="http://schemas.microsoft.com/office/powerpoint/2010/main" val="2086726658"/>
      </p:ext>
    </p:extLst>
  </p:cSld>
  <p:clrMapOvr>
    <a:masterClrMapping/>
  </p:clrMapOvr>
  <p:transition>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vi-VN"/>
          </a:p>
        </p:txBody>
      </p:sp>
      <p:sp>
        <p:nvSpPr>
          <p:cNvPr id="4" name="Rectangle 5"/>
          <p:cNvSpPr>
            <a:spLocks noGrp="1" noChangeArrowheads="1"/>
          </p:cNvSpPr>
          <p:nvPr>
            <p:ph type="ftr" sz="quarter" idx="11"/>
          </p:nvPr>
        </p:nvSpPr>
        <p:spPr>
          <a:ln/>
        </p:spPr>
        <p:txBody>
          <a:bodyPr/>
          <a:lstStyle>
            <a:lvl1pPr>
              <a:defRPr/>
            </a:lvl1pPr>
          </a:lstStyle>
          <a:p>
            <a:pPr>
              <a:defRPr/>
            </a:pPr>
            <a:endParaRPr lang="vi-VN"/>
          </a:p>
        </p:txBody>
      </p:sp>
      <p:sp>
        <p:nvSpPr>
          <p:cNvPr id="5" name="Rectangle 6"/>
          <p:cNvSpPr>
            <a:spLocks noGrp="1" noChangeArrowheads="1"/>
          </p:cNvSpPr>
          <p:nvPr>
            <p:ph type="sldNum" sz="quarter" idx="12"/>
          </p:nvPr>
        </p:nvSpPr>
        <p:spPr>
          <a:ln/>
        </p:spPr>
        <p:txBody>
          <a:bodyPr/>
          <a:lstStyle>
            <a:lvl1pPr>
              <a:defRPr/>
            </a:lvl1pPr>
          </a:lstStyle>
          <a:p>
            <a:fld id="{0EA6F30E-6237-4EB4-8CD5-CA7C36478620}" type="slidenum">
              <a:rPr lang="vi-VN" altLang="en-US"/>
              <a:pPr/>
              <a:t>‹#›</a:t>
            </a:fld>
            <a:endParaRPr lang="vi-VN" altLang="en-US"/>
          </a:p>
        </p:txBody>
      </p:sp>
    </p:spTree>
    <p:extLst>
      <p:ext uri="{BB962C8B-B14F-4D97-AF65-F5344CB8AC3E}">
        <p14:creationId xmlns:p14="http://schemas.microsoft.com/office/powerpoint/2010/main" val="1580736583"/>
      </p:ext>
    </p:extLst>
  </p:cSld>
  <p:clrMapOvr>
    <a:masterClrMapping/>
  </p:clrMapOvr>
  <p:transition>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vi-VN"/>
          </a:p>
        </p:txBody>
      </p:sp>
      <p:sp>
        <p:nvSpPr>
          <p:cNvPr id="3" name="Rectangle 5"/>
          <p:cNvSpPr>
            <a:spLocks noGrp="1" noChangeArrowheads="1"/>
          </p:cNvSpPr>
          <p:nvPr>
            <p:ph type="ftr" sz="quarter" idx="11"/>
          </p:nvPr>
        </p:nvSpPr>
        <p:spPr>
          <a:ln/>
        </p:spPr>
        <p:txBody>
          <a:bodyPr/>
          <a:lstStyle>
            <a:lvl1pPr>
              <a:defRPr/>
            </a:lvl1pPr>
          </a:lstStyle>
          <a:p>
            <a:pPr>
              <a:defRPr/>
            </a:pPr>
            <a:endParaRPr lang="vi-VN"/>
          </a:p>
        </p:txBody>
      </p:sp>
      <p:sp>
        <p:nvSpPr>
          <p:cNvPr id="4" name="Rectangle 6"/>
          <p:cNvSpPr>
            <a:spLocks noGrp="1" noChangeArrowheads="1"/>
          </p:cNvSpPr>
          <p:nvPr>
            <p:ph type="sldNum" sz="quarter" idx="12"/>
          </p:nvPr>
        </p:nvSpPr>
        <p:spPr>
          <a:ln/>
        </p:spPr>
        <p:txBody>
          <a:bodyPr/>
          <a:lstStyle>
            <a:lvl1pPr>
              <a:defRPr/>
            </a:lvl1pPr>
          </a:lstStyle>
          <a:p>
            <a:fld id="{9D9BA5E2-3487-41E4-BBE5-48D02392B841}" type="slidenum">
              <a:rPr lang="vi-VN" altLang="en-US"/>
              <a:pPr/>
              <a:t>‹#›</a:t>
            </a:fld>
            <a:endParaRPr lang="vi-VN" altLang="en-US"/>
          </a:p>
        </p:txBody>
      </p:sp>
    </p:spTree>
    <p:extLst>
      <p:ext uri="{BB962C8B-B14F-4D97-AF65-F5344CB8AC3E}">
        <p14:creationId xmlns:p14="http://schemas.microsoft.com/office/powerpoint/2010/main" val="881862289"/>
      </p:ext>
    </p:extLst>
  </p:cSld>
  <p:clrMapOvr>
    <a:masterClrMapping/>
  </p:clrMapOvr>
  <p:transition>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vi-VN"/>
          </a:p>
        </p:txBody>
      </p:sp>
      <p:sp>
        <p:nvSpPr>
          <p:cNvPr id="6" name="Rectangle 5"/>
          <p:cNvSpPr>
            <a:spLocks noGrp="1" noChangeArrowheads="1"/>
          </p:cNvSpPr>
          <p:nvPr>
            <p:ph type="ftr" sz="quarter" idx="11"/>
          </p:nvPr>
        </p:nvSpPr>
        <p:spPr>
          <a:ln/>
        </p:spPr>
        <p:txBody>
          <a:bodyPr/>
          <a:lstStyle>
            <a:lvl1pPr>
              <a:defRPr/>
            </a:lvl1pPr>
          </a:lstStyle>
          <a:p>
            <a:pPr>
              <a:defRPr/>
            </a:pPr>
            <a:endParaRPr lang="vi-VN"/>
          </a:p>
        </p:txBody>
      </p:sp>
      <p:sp>
        <p:nvSpPr>
          <p:cNvPr id="7" name="Rectangle 6"/>
          <p:cNvSpPr>
            <a:spLocks noGrp="1" noChangeArrowheads="1"/>
          </p:cNvSpPr>
          <p:nvPr>
            <p:ph type="sldNum" sz="quarter" idx="12"/>
          </p:nvPr>
        </p:nvSpPr>
        <p:spPr>
          <a:ln/>
        </p:spPr>
        <p:txBody>
          <a:bodyPr/>
          <a:lstStyle>
            <a:lvl1pPr>
              <a:defRPr/>
            </a:lvl1pPr>
          </a:lstStyle>
          <a:p>
            <a:fld id="{956A275F-8D96-4276-BCCF-232C7AE08AA5}" type="slidenum">
              <a:rPr lang="vi-VN" altLang="en-US"/>
              <a:pPr/>
              <a:t>‹#›</a:t>
            </a:fld>
            <a:endParaRPr lang="vi-VN" altLang="en-US"/>
          </a:p>
        </p:txBody>
      </p:sp>
    </p:spTree>
    <p:extLst>
      <p:ext uri="{BB962C8B-B14F-4D97-AF65-F5344CB8AC3E}">
        <p14:creationId xmlns:p14="http://schemas.microsoft.com/office/powerpoint/2010/main" val="306497799"/>
      </p:ext>
    </p:extLst>
  </p:cSld>
  <p:clrMapOvr>
    <a:masterClrMapping/>
  </p:clrMapOvr>
  <p:transition>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vi-VN"/>
          </a:p>
        </p:txBody>
      </p:sp>
      <p:sp>
        <p:nvSpPr>
          <p:cNvPr id="6" name="Rectangle 5"/>
          <p:cNvSpPr>
            <a:spLocks noGrp="1" noChangeArrowheads="1"/>
          </p:cNvSpPr>
          <p:nvPr>
            <p:ph type="ftr" sz="quarter" idx="11"/>
          </p:nvPr>
        </p:nvSpPr>
        <p:spPr>
          <a:ln/>
        </p:spPr>
        <p:txBody>
          <a:bodyPr/>
          <a:lstStyle>
            <a:lvl1pPr>
              <a:defRPr/>
            </a:lvl1pPr>
          </a:lstStyle>
          <a:p>
            <a:pPr>
              <a:defRPr/>
            </a:pPr>
            <a:endParaRPr lang="vi-VN"/>
          </a:p>
        </p:txBody>
      </p:sp>
      <p:sp>
        <p:nvSpPr>
          <p:cNvPr id="7" name="Rectangle 6"/>
          <p:cNvSpPr>
            <a:spLocks noGrp="1" noChangeArrowheads="1"/>
          </p:cNvSpPr>
          <p:nvPr>
            <p:ph type="sldNum" sz="quarter" idx="12"/>
          </p:nvPr>
        </p:nvSpPr>
        <p:spPr>
          <a:ln/>
        </p:spPr>
        <p:txBody>
          <a:bodyPr/>
          <a:lstStyle>
            <a:lvl1pPr>
              <a:defRPr/>
            </a:lvl1pPr>
          </a:lstStyle>
          <a:p>
            <a:fld id="{8573E3AA-F2BB-4068-AFAC-8F7C496CDF08}" type="slidenum">
              <a:rPr lang="vi-VN" altLang="en-US"/>
              <a:pPr/>
              <a:t>‹#›</a:t>
            </a:fld>
            <a:endParaRPr lang="vi-VN" altLang="en-US"/>
          </a:p>
        </p:txBody>
      </p:sp>
    </p:spTree>
    <p:extLst>
      <p:ext uri="{BB962C8B-B14F-4D97-AF65-F5344CB8AC3E}">
        <p14:creationId xmlns:p14="http://schemas.microsoft.com/office/powerpoint/2010/main" val="1517911887"/>
      </p:ext>
    </p:extLst>
  </p:cSld>
  <p:clrMapOvr>
    <a:masterClrMapping/>
  </p:clrMapOvr>
  <p:transition>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vi-VN" altLang="en-US"/>
              <a:t>Nhấn soạn thảo kiểu tiêu đề trang cái</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vi-VN" altLang="en-US"/>
              <a:t>Nhấn soạn thảo các kiểu văn bản trang cái</a:t>
            </a:r>
          </a:p>
          <a:p>
            <a:pPr lvl="1"/>
            <a:r>
              <a:rPr lang="vi-VN" altLang="en-US"/>
              <a:t>Mức hai</a:t>
            </a:r>
          </a:p>
          <a:p>
            <a:pPr lvl="2"/>
            <a:r>
              <a:rPr lang="vi-VN" altLang="en-US"/>
              <a:t>Mức ba</a:t>
            </a:r>
          </a:p>
          <a:p>
            <a:pPr lvl="3"/>
            <a:r>
              <a:rPr lang="vi-VN" altLang="en-US"/>
              <a:t>Mức bốn</a:t>
            </a:r>
          </a:p>
          <a:p>
            <a:pPr lvl="4"/>
            <a:r>
              <a:rPr lang="vi-VN" altLang="en-US"/>
              <a:t>Mức năm</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Arial" charset="0"/>
              </a:defRPr>
            </a:lvl1pPr>
          </a:lstStyle>
          <a:p>
            <a:pPr>
              <a:defRPr/>
            </a:pPr>
            <a:endParaRPr lang="vi-VN"/>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a:defRPr/>
            </a:pPr>
            <a:endParaRPr lang="vi-VN"/>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934949A7-C609-45FB-9215-CAD2778588DE}" type="slidenum">
              <a:rPr lang="vi-VN" altLang="en-US"/>
              <a:pPr/>
              <a:t>‹#›</a:t>
            </a:fld>
            <a:endParaRPr lang="vi-V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sh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iterate type="lt">
                                    <p:tmPct val="10000"/>
                                  </p:iterate>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800" fill="hold">
                                          <p:stCondLst>
                                            <p:cond delay="0"/>
                                          </p:stCondLst>
                                        </p:cTn>
                                        <p:tgtEl>
                                          <p:spTgt spid="1026"/>
                                        </p:tgtEl>
                                        <p:attrNameLst>
                                          <p:attrName>ppt_x</p:attrName>
                                        </p:attrNameLst>
                                      </p:cBhvr>
                                      <p:tavLst>
                                        <p:tav tm="0">
                                          <p:val>
                                            <p:strVal val="0-#ppt_w/2"/>
                                          </p:val>
                                        </p:tav>
                                        <p:tav tm="100000">
                                          <p:val>
                                            <p:strVal val="#ppt_x"/>
                                          </p:val>
                                        </p:tav>
                                      </p:tavLst>
                                    </p:anim>
                                    <p:anim calcmode="lin" valueType="num">
                                      <p:cBhvr additive="base">
                                        <p:cTn id="8" dur="800" fill="hold">
                                          <p:stCondLst>
                                            <p:cond delay="0"/>
                                          </p:stCondLst>
                                        </p:cTn>
                                        <p:tgtEl>
                                          <p:spTgt spid="102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0" presetClass="entr" presetSubtype="0" fill="hold" grpId="0" nodeType="clickEffect">
                                  <p:stCondLst>
                                    <p:cond delay="0"/>
                                  </p:stCondLst>
                                  <p:iterate type="lt">
                                    <p:tmPct val="10000"/>
                                  </p:iterate>
                                  <p:childTnLst>
                                    <p:set>
                                      <p:cBhvr>
                                        <p:cTn id="12" dur="1" fill="hold">
                                          <p:stCondLst>
                                            <p:cond delay="0"/>
                                          </p:stCondLst>
                                        </p:cTn>
                                        <p:tgtEl>
                                          <p:spTgt spid="1027">
                                            <p:txEl>
                                              <p:pRg st="0" end="0"/>
                                            </p:txEl>
                                          </p:spTgt>
                                        </p:tgtEl>
                                        <p:attrNameLst>
                                          <p:attrName>style.visibility</p:attrName>
                                        </p:attrNameLst>
                                      </p:cBhvr>
                                      <p:to>
                                        <p:strVal val="visible"/>
                                      </p:to>
                                    </p:set>
                                    <p:animEffect transition="in" filter="fade">
                                      <p:cBhvr>
                                        <p:cTn id="13" dur="1000"/>
                                        <p:tgtEl>
                                          <p:spTgt spid="1027">
                                            <p:txEl>
                                              <p:pRg st="0" end="0"/>
                                            </p:txEl>
                                          </p:spTgt>
                                        </p:tgtEl>
                                      </p:cBhvr>
                                    </p:animEffect>
                                    <p:anim calcmode="lin" valueType="num">
                                      <p:cBhvr>
                                        <p:cTn id="14" dur="1000" fill="hold"/>
                                        <p:tgtEl>
                                          <p:spTgt spid="1027">
                                            <p:txEl>
                                              <p:pRg st="0" end="0"/>
                                            </p:txEl>
                                          </p:spTgt>
                                        </p:tgtEl>
                                        <p:attrNameLst>
                                          <p:attrName>ppt_x</p:attrName>
                                        </p:attrNameLst>
                                      </p:cBhvr>
                                      <p:tavLst>
                                        <p:tav tm="0">
                                          <p:val>
                                            <p:strVal val="#ppt_x-.1"/>
                                          </p:val>
                                        </p:tav>
                                        <p:tav tm="100000">
                                          <p:val>
                                            <p:strVal val="#ppt_x"/>
                                          </p:val>
                                        </p:tav>
                                      </p:tavLst>
                                    </p:anim>
                                    <p:anim calcmode="lin" valueType="num">
                                      <p:cBhvr>
                                        <p:cTn id="15" dur="1000" fill="hold"/>
                                        <p:tgtEl>
                                          <p:spTgt spid="1027">
                                            <p:txEl>
                                              <p:pRg st="0" end="0"/>
                                            </p:txEl>
                                          </p:spTgt>
                                        </p:tgtEl>
                                        <p:attrNameLst>
                                          <p:attrName>ppt_y</p:attrName>
                                        </p:attrNameLst>
                                      </p:cBhvr>
                                      <p:tavLst>
                                        <p:tav tm="0">
                                          <p:val>
                                            <p:strVal val="#ppt_y"/>
                                          </p:val>
                                        </p:tav>
                                        <p:tav tm="100000">
                                          <p:val>
                                            <p:strVal val="#ppt_y"/>
                                          </p:val>
                                        </p:tav>
                                      </p:tavLst>
                                    </p:anim>
                                  </p:childTnLst>
                                </p:cTn>
                              </p:par>
                              <p:par>
                                <p:cTn id="16" presetID="40" presetClass="entr" presetSubtype="0" fill="hold" grpId="0" nodeType="withEffect">
                                  <p:stCondLst>
                                    <p:cond delay="0"/>
                                  </p:stCondLst>
                                  <p:iterate type="lt">
                                    <p:tmPct val="10000"/>
                                  </p:iterate>
                                  <p:childTnLst>
                                    <p:set>
                                      <p:cBhvr>
                                        <p:cTn id="17" dur="1" fill="hold">
                                          <p:stCondLst>
                                            <p:cond delay="0"/>
                                          </p:stCondLst>
                                        </p:cTn>
                                        <p:tgtEl>
                                          <p:spTgt spid="1027">
                                            <p:txEl>
                                              <p:pRg st="1" end="1"/>
                                            </p:txEl>
                                          </p:spTgt>
                                        </p:tgtEl>
                                        <p:attrNameLst>
                                          <p:attrName>style.visibility</p:attrName>
                                        </p:attrNameLst>
                                      </p:cBhvr>
                                      <p:to>
                                        <p:strVal val="visible"/>
                                      </p:to>
                                    </p:set>
                                    <p:animEffect transition="in" filter="fade">
                                      <p:cBhvr>
                                        <p:cTn id="18" dur="1000"/>
                                        <p:tgtEl>
                                          <p:spTgt spid="1027">
                                            <p:txEl>
                                              <p:pRg st="1" end="1"/>
                                            </p:txEl>
                                          </p:spTgt>
                                        </p:tgtEl>
                                      </p:cBhvr>
                                    </p:animEffect>
                                    <p:anim calcmode="lin" valueType="num">
                                      <p:cBhvr>
                                        <p:cTn id="19" dur="1000" fill="hold"/>
                                        <p:tgtEl>
                                          <p:spTgt spid="1027">
                                            <p:txEl>
                                              <p:pRg st="1" end="1"/>
                                            </p:txEl>
                                          </p:spTgt>
                                        </p:tgtEl>
                                        <p:attrNameLst>
                                          <p:attrName>ppt_x</p:attrName>
                                        </p:attrNameLst>
                                      </p:cBhvr>
                                      <p:tavLst>
                                        <p:tav tm="0">
                                          <p:val>
                                            <p:strVal val="#ppt_x-.1"/>
                                          </p:val>
                                        </p:tav>
                                        <p:tav tm="100000">
                                          <p:val>
                                            <p:strVal val="#ppt_x"/>
                                          </p:val>
                                        </p:tav>
                                      </p:tavLst>
                                    </p:anim>
                                    <p:anim calcmode="lin" valueType="num">
                                      <p:cBhvr>
                                        <p:cTn id="20" dur="1000" fill="hold"/>
                                        <p:tgtEl>
                                          <p:spTgt spid="1027">
                                            <p:txEl>
                                              <p:pRg st="1" end="1"/>
                                            </p:txEl>
                                          </p:spTgt>
                                        </p:tgtEl>
                                        <p:attrNameLst>
                                          <p:attrName>ppt_y</p:attrName>
                                        </p:attrNameLst>
                                      </p:cBhvr>
                                      <p:tavLst>
                                        <p:tav tm="0">
                                          <p:val>
                                            <p:strVal val="#ppt_y"/>
                                          </p:val>
                                        </p:tav>
                                        <p:tav tm="100000">
                                          <p:val>
                                            <p:strVal val="#ppt_y"/>
                                          </p:val>
                                        </p:tav>
                                      </p:tavLst>
                                    </p:anim>
                                  </p:childTnLst>
                                </p:cTn>
                              </p:par>
                              <p:par>
                                <p:cTn id="21" presetID="40" presetClass="entr" presetSubtype="0" fill="hold" grpId="0" nodeType="withEffect">
                                  <p:stCondLst>
                                    <p:cond delay="0"/>
                                  </p:stCondLst>
                                  <p:iterate type="lt">
                                    <p:tmPct val="10000"/>
                                  </p:iterate>
                                  <p:childTnLst>
                                    <p:set>
                                      <p:cBhvr>
                                        <p:cTn id="22" dur="1" fill="hold">
                                          <p:stCondLst>
                                            <p:cond delay="0"/>
                                          </p:stCondLst>
                                        </p:cTn>
                                        <p:tgtEl>
                                          <p:spTgt spid="1027">
                                            <p:txEl>
                                              <p:pRg st="2" end="2"/>
                                            </p:txEl>
                                          </p:spTgt>
                                        </p:tgtEl>
                                        <p:attrNameLst>
                                          <p:attrName>style.visibility</p:attrName>
                                        </p:attrNameLst>
                                      </p:cBhvr>
                                      <p:to>
                                        <p:strVal val="visible"/>
                                      </p:to>
                                    </p:set>
                                    <p:animEffect transition="in" filter="fade">
                                      <p:cBhvr>
                                        <p:cTn id="23" dur="1000"/>
                                        <p:tgtEl>
                                          <p:spTgt spid="1027">
                                            <p:txEl>
                                              <p:pRg st="2" end="2"/>
                                            </p:txEl>
                                          </p:spTgt>
                                        </p:tgtEl>
                                      </p:cBhvr>
                                    </p:animEffect>
                                    <p:anim calcmode="lin" valueType="num">
                                      <p:cBhvr>
                                        <p:cTn id="24" dur="1000" fill="hold"/>
                                        <p:tgtEl>
                                          <p:spTgt spid="1027">
                                            <p:txEl>
                                              <p:pRg st="2" end="2"/>
                                            </p:txEl>
                                          </p:spTgt>
                                        </p:tgtEl>
                                        <p:attrNameLst>
                                          <p:attrName>ppt_x</p:attrName>
                                        </p:attrNameLst>
                                      </p:cBhvr>
                                      <p:tavLst>
                                        <p:tav tm="0">
                                          <p:val>
                                            <p:strVal val="#ppt_x-.1"/>
                                          </p:val>
                                        </p:tav>
                                        <p:tav tm="100000">
                                          <p:val>
                                            <p:strVal val="#ppt_x"/>
                                          </p:val>
                                        </p:tav>
                                      </p:tavLst>
                                    </p:anim>
                                    <p:anim calcmode="lin" valueType="num">
                                      <p:cBhvr>
                                        <p:cTn id="25" dur="1000" fill="hold"/>
                                        <p:tgtEl>
                                          <p:spTgt spid="1027">
                                            <p:txEl>
                                              <p:pRg st="2" end="2"/>
                                            </p:txEl>
                                          </p:spTgt>
                                        </p:tgtEl>
                                        <p:attrNameLst>
                                          <p:attrName>ppt_y</p:attrName>
                                        </p:attrNameLst>
                                      </p:cBhvr>
                                      <p:tavLst>
                                        <p:tav tm="0">
                                          <p:val>
                                            <p:strVal val="#ppt_y"/>
                                          </p:val>
                                        </p:tav>
                                        <p:tav tm="100000">
                                          <p:val>
                                            <p:strVal val="#ppt_y"/>
                                          </p:val>
                                        </p:tav>
                                      </p:tavLst>
                                    </p:anim>
                                  </p:childTnLst>
                                </p:cTn>
                              </p:par>
                              <p:par>
                                <p:cTn id="26" presetID="40" presetClass="entr" presetSubtype="0" fill="hold" grpId="0" nodeType="withEffect">
                                  <p:stCondLst>
                                    <p:cond delay="0"/>
                                  </p:stCondLst>
                                  <p:iterate type="lt">
                                    <p:tmPct val="10000"/>
                                  </p:iterate>
                                  <p:childTnLst>
                                    <p:set>
                                      <p:cBhvr>
                                        <p:cTn id="27" dur="1" fill="hold">
                                          <p:stCondLst>
                                            <p:cond delay="0"/>
                                          </p:stCondLst>
                                        </p:cTn>
                                        <p:tgtEl>
                                          <p:spTgt spid="1027">
                                            <p:txEl>
                                              <p:pRg st="3" end="3"/>
                                            </p:txEl>
                                          </p:spTgt>
                                        </p:tgtEl>
                                        <p:attrNameLst>
                                          <p:attrName>style.visibility</p:attrName>
                                        </p:attrNameLst>
                                      </p:cBhvr>
                                      <p:to>
                                        <p:strVal val="visible"/>
                                      </p:to>
                                    </p:set>
                                    <p:animEffect transition="in" filter="fade">
                                      <p:cBhvr>
                                        <p:cTn id="28" dur="1000"/>
                                        <p:tgtEl>
                                          <p:spTgt spid="1027">
                                            <p:txEl>
                                              <p:pRg st="3" end="3"/>
                                            </p:txEl>
                                          </p:spTgt>
                                        </p:tgtEl>
                                      </p:cBhvr>
                                    </p:animEffect>
                                    <p:anim calcmode="lin" valueType="num">
                                      <p:cBhvr>
                                        <p:cTn id="29" dur="1000" fill="hold"/>
                                        <p:tgtEl>
                                          <p:spTgt spid="1027">
                                            <p:txEl>
                                              <p:pRg st="3" end="3"/>
                                            </p:txEl>
                                          </p:spTgt>
                                        </p:tgtEl>
                                        <p:attrNameLst>
                                          <p:attrName>ppt_x</p:attrName>
                                        </p:attrNameLst>
                                      </p:cBhvr>
                                      <p:tavLst>
                                        <p:tav tm="0">
                                          <p:val>
                                            <p:strVal val="#ppt_x-.1"/>
                                          </p:val>
                                        </p:tav>
                                        <p:tav tm="100000">
                                          <p:val>
                                            <p:strVal val="#ppt_x"/>
                                          </p:val>
                                        </p:tav>
                                      </p:tavLst>
                                    </p:anim>
                                    <p:anim calcmode="lin" valueType="num">
                                      <p:cBhvr>
                                        <p:cTn id="30" dur="1000" fill="hold"/>
                                        <p:tgtEl>
                                          <p:spTgt spid="1027">
                                            <p:txEl>
                                              <p:pRg st="3" end="3"/>
                                            </p:txEl>
                                          </p:spTgt>
                                        </p:tgtEl>
                                        <p:attrNameLst>
                                          <p:attrName>ppt_y</p:attrName>
                                        </p:attrNameLst>
                                      </p:cBhvr>
                                      <p:tavLst>
                                        <p:tav tm="0">
                                          <p:val>
                                            <p:strVal val="#ppt_y"/>
                                          </p:val>
                                        </p:tav>
                                        <p:tav tm="100000">
                                          <p:val>
                                            <p:strVal val="#ppt_y"/>
                                          </p:val>
                                        </p:tav>
                                      </p:tavLst>
                                    </p:anim>
                                  </p:childTnLst>
                                </p:cTn>
                              </p:par>
                              <p:par>
                                <p:cTn id="31" presetID="40" presetClass="entr" presetSubtype="0" fill="hold" grpId="0" nodeType="withEffect">
                                  <p:stCondLst>
                                    <p:cond delay="0"/>
                                  </p:stCondLst>
                                  <p:iterate type="lt">
                                    <p:tmPct val="10000"/>
                                  </p:iterate>
                                  <p:childTnLst>
                                    <p:set>
                                      <p:cBhvr>
                                        <p:cTn id="32" dur="1" fill="hold">
                                          <p:stCondLst>
                                            <p:cond delay="0"/>
                                          </p:stCondLst>
                                        </p:cTn>
                                        <p:tgtEl>
                                          <p:spTgt spid="1027">
                                            <p:txEl>
                                              <p:pRg st="4" end="4"/>
                                            </p:txEl>
                                          </p:spTgt>
                                        </p:tgtEl>
                                        <p:attrNameLst>
                                          <p:attrName>style.visibility</p:attrName>
                                        </p:attrNameLst>
                                      </p:cBhvr>
                                      <p:to>
                                        <p:strVal val="visible"/>
                                      </p:to>
                                    </p:set>
                                    <p:animEffect transition="in" filter="fade">
                                      <p:cBhvr>
                                        <p:cTn id="33" dur="1000"/>
                                        <p:tgtEl>
                                          <p:spTgt spid="1027">
                                            <p:txEl>
                                              <p:pRg st="4" end="4"/>
                                            </p:txEl>
                                          </p:spTgt>
                                        </p:tgtEl>
                                      </p:cBhvr>
                                    </p:animEffect>
                                    <p:anim calcmode="lin" valueType="num">
                                      <p:cBhvr>
                                        <p:cTn id="34" dur="1000" fill="hold"/>
                                        <p:tgtEl>
                                          <p:spTgt spid="1027">
                                            <p:txEl>
                                              <p:pRg st="4" end="4"/>
                                            </p:txEl>
                                          </p:spTgt>
                                        </p:tgtEl>
                                        <p:attrNameLst>
                                          <p:attrName>ppt_x</p:attrName>
                                        </p:attrNameLst>
                                      </p:cBhvr>
                                      <p:tavLst>
                                        <p:tav tm="0">
                                          <p:val>
                                            <p:strVal val="#ppt_x-.1"/>
                                          </p:val>
                                        </p:tav>
                                        <p:tav tm="100000">
                                          <p:val>
                                            <p:strVal val="#ppt_x"/>
                                          </p:val>
                                        </p:tav>
                                      </p:tavLst>
                                    </p:anim>
                                    <p:anim calcmode="lin" valueType="num">
                                      <p:cBhvr>
                                        <p:cTn id="35" dur="1000" fill="hold"/>
                                        <p:tgtEl>
                                          <p:spTgt spid="102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p:tmplLst>
          <p:tmpl lvl="1">
            <p:tnLst>
              <p:par>
                <p:cTn presetID="40" presetClass="entr" presetSubtype="0" fill="hold" nodeType="clickEffect">
                  <p:stCondLst>
                    <p:cond delay="0"/>
                  </p:stCondLst>
                  <p:iterate type="lt">
                    <p:tmPct val="10000"/>
                  </p:iterate>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1"/>
                          </p:val>
                        </p:tav>
                        <p:tav tm="100000">
                          <p:val>
                            <p:strVal val="#ppt_x"/>
                          </p:val>
                        </p:tav>
                      </p:tavLst>
                    </p:anim>
                    <p:anim calcmode="lin" valueType="num">
                      <p:cBhvr>
                        <p:cTn dur="1000" fill="hold"/>
                        <p:tgtEl>
                          <p:spTgt spid="1027"/>
                        </p:tgtEl>
                        <p:attrNameLst>
                          <p:attrName>ppt_y</p:attrName>
                        </p:attrNameLst>
                      </p:cBhvr>
                      <p:tavLst>
                        <p:tav tm="0">
                          <p:val>
                            <p:strVal val="#ppt_y"/>
                          </p:val>
                        </p:tav>
                        <p:tav tm="100000">
                          <p:val>
                            <p:strVal val="#ppt_y"/>
                          </p:val>
                        </p:tav>
                      </p:tavLst>
                    </p:anim>
                  </p:childTnLst>
                </p:cTn>
              </p:par>
            </p:tnLst>
          </p:tmpl>
          <p:tmpl lvl="2">
            <p:tnLst>
              <p:par>
                <p:cTn presetID="40" presetClass="entr" presetSubtype="0" fill="hold" nodeType="withEffect">
                  <p:stCondLst>
                    <p:cond delay="0"/>
                  </p:stCondLst>
                  <p:iterate type="lt">
                    <p:tmPct val="10000"/>
                  </p:iterate>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1"/>
                          </p:val>
                        </p:tav>
                        <p:tav tm="100000">
                          <p:val>
                            <p:strVal val="#ppt_x"/>
                          </p:val>
                        </p:tav>
                      </p:tavLst>
                    </p:anim>
                    <p:anim calcmode="lin" valueType="num">
                      <p:cBhvr>
                        <p:cTn dur="1000" fill="hold"/>
                        <p:tgtEl>
                          <p:spTgt spid="1027"/>
                        </p:tgtEl>
                        <p:attrNameLst>
                          <p:attrName>ppt_y</p:attrName>
                        </p:attrNameLst>
                      </p:cBhvr>
                      <p:tavLst>
                        <p:tav tm="0">
                          <p:val>
                            <p:strVal val="#ppt_y"/>
                          </p:val>
                        </p:tav>
                        <p:tav tm="100000">
                          <p:val>
                            <p:strVal val="#ppt_y"/>
                          </p:val>
                        </p:tav>
                      </p:tavLst>
                    </p:anim>
                  </p:childTnLst>
                </p:cTn>
              </p:par>
            </p:tnLst>
          </p:tmpl>
          <p:tmpl lvl="3">
            <p:tnLst>
              <p:par>
                <p:cTn presetID="40" presetClass="entr" presetSubtype="0" fill="hold" nodeType="withEffect">
                  <p:stCondLst>
                    <p:cond delay="0"/>
                  </p:stCondLst>
                  <p:iterate type="lt">
                    <p:tmPct val="10000"/>
                  </p:iterate>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1"/>
                          </p:val>
                        </p:tav>
                        <p:tav tm="100000">
                          <p:val>
                            <p:strVal val="#ppt_x"/>
                          </p:val>
                        </p:tav>
                      </p:tavLst>
                    </p:anim>
                    <p:anim calcmode="lin" valueType="num">
                      <p:cBhvr>
                        <p:cTn dur="1000" fill="hold"/>
                        <p:tgtEl>
                          <p:spTgt spid="1027"/>
                        </p:tgtEl>
                        <p:attrNameLst>
                          <p:attrName>ppt_y</p:attrName>
                        </p:attrNameLst>
                      </p:cBhvr>
                      <p:tavLst>
                        <p:tav tm="0">
                          <p:val>
                            <p:strVal val="#ppt_y"/>
                          </p:val>
                        </p:tav>
                        <p:tav tm="100000">
                          <p:val>
                            <p:strVal val="#ppt_y"/>
                          </p:val>
                        </p:tav>
                      </p:tavLst>
                    </p:anim>
                  </p:childTnLst>
                </p:cTn>
              </p:par>
            </p:tnLst>
          </p:tmpl>
          <p:tmpl lvl="4">
            <p:tnLst>
              <p:par>
                <p:cTn presetID="40" presetClass="entr" presetSubtype="0" fill="hold" nodeType="withEffect">
                  <p:stCondLst>
                    <p:cond delay="0"/>
                  </p:stCondLst>
                  <p:iterate type="lt">
                    <p:tmPct val="10000"/>
                  </p:iterate>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1"/>
                          </p:val>
                        </p:tav>
                        <p:tav tm="100000">
                          <p:val>
                            <p:strVal val="#ppt_x"/>
                          </p:val>
                        </p:tav>
                      </p:tavLst>
                    </p:anim>
                    <p:anim calcmode="lin" valueType="num">
                      <p:cBhvr>
                        <p:cTn dur="1000" fill="hold"/>
                        <p:tgtEl>
                          <p:spTgt spid="1027"/>
                        </p:tgtEl>
                        <p:attrNameLst>
                          <p:attrName>ppt_y</p:attrName>
                        </p:attrNameLst>
                      </p:cBhvr>
                      <p:tavLst>
                        <p:tav tm="0">
                          <p:val>
                            <p:strVal val="#ppt_y"/>
                          </p:val>
                        </p:tav>
                        <p:tav tm="100000">
                          <p:val>
                            <p:strVal val="#ppt_y"/>
                          </p:val>
                        </p:tav>
                      </p:tavLst>
                    </p:anim>
                  </p:childTnLst>
                </p:cTn>
              </p:par>
            </p:tnLst>
          </p:tmpl>
          <p:tmpl lvl="5">
            <p:tnLst>
              <p:par>
                <p:cTn presetID="40" presetClass="entr" presetSubtype="0" fill="hold" nodeType="withEffect">
                  <p:stCondLst>
                    <p:cond delay="0"/>
                  </p:stCondLst>
                  <p:iterate type="lt">
                    <p:tmPct val="10000"/>
                  </p:iterate>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1"/>
                          </p:val>
                        </p:tav>
                        <p:tav tm="100000">
                          <p:val>
                            <p:strVal val="#ppt_x"/>
                          </p:val>
                        </p:tav>
                      </p:tavLst>
                    </p:anim>
                    <p:anim calcmode="lin" valueType="num">
                      <p:cBhvr>
                        <p:cTn dur="1000" fill="hold"/>
                        <p:tgtEl>
                          <p:spTgt spid="1027"/>
                        </p:tgtEl>
                        <p:attrNameLst>
                          <p:attrName>ppt_y</p:attrName>
                        </p:attrNameLst>
                      </p:cBhvr>
                      <p:tavLst>
                        <p:tav tm="0">
                          <p:val>
                            <p:strVal val="#ppt_y"/>
                          </p:val>
                        </p:tav>
                        <p:tav tm="100000">
                          <p:val>
                            <p:strVal val="#ppt_y"/>
                          </p:val>
                        </p:tav>
                      </p:tavLst>
                    </p:anim>
                  </p:childTnLst>
                </p:cTn>
              </p:par>
            </p:tnLst>
          </p:tmpl>
        </p:tmplLst>
      </p:bldP>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WordArt 2"/>
          <p:cNvSpPr>
            <a:spLocks noChangeArrowheads="1" noChangeShapeType="1" noTextEdit="1"/>
          </p:cNvSpPr>
          <p:nvPr/>
        </p:nvSpPr>
        <p:spPr bwMode="auto">
          <a:xfrm>
            <a:off x="1246435" y="1844780"/>
            <a:ext cx="9699130" cy="2232025"/>
          </a:xfrm>
          <a:prstGeom prst="rect">
            <a:avLst/>
          </a:prstGeom>
        </p:spPr>
        <p:txBody>
          <a:bodyPr wrap="none" fromWordArt="1">
            <a:prstTxWarp prst="textPlain">
              <a:avLst>
                <a:gd name="adj" fmla="val 50000"/>
              </a:avLst>
            </a:prstTxWarp>
          </a:bodyPr>
          <a:lstStyle/>
          <a:p>
            <a:pPr algn="ctr"/>
            <a:r>
              <a:rPr lang="en-US" sz="3600" b="1" kern="10" dirty="0">
                <a:ln w="9525">
                  <a:solidFill>
                    <a:srgbClr val="000000"/>
                  </a:solidFill>
                  <a:round/>
                  <a:headEnd/>
                  <a:tailEnd/>
                </a:ln>
                <a:gradFill rotWithShape="1">
                  <a:gsLst>
                    <a:gs pos="0">
                      <a:srgbClr val="FFCC99"/>
                    </a:gs>
                    <a:gs pos="100000">
                      <a:srgbClr val="765E47"/>
                    </a:gs>
                  </a:gsLst>
                  <a:lin ang="0" scaled="1"/>
                </a:gra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PHÉP BIỆN CHỨNG DUY VẬT</a:t>
            </a:r>
          </a:p>
          <a:p>
            <a:pPr algn="ctr"/>
            <a:r>
              <a:rPr lang="en-US" sz="3600" b="1" kern="10" dirty="0">
                <a:ln w="9525">
                  <a:solidFill>
                    <a:srgbClr val="000000"/>
                  </a:solidFill>
                  <a:round/>
                  <a:headEnd/>
                  <a:tailEnd/>
                </a:ln>
                <a:gradFill rotWithShape="1">
                  <a:gsLst>
                    <a:gs pos="0">
                      <a:srgbClr val="FFCC99"/>
                    </a:gs>
                    <a:gs pos="100000">
                      <a:srgbClr val="765E47"/>
                    </a:gs>
                  </a:gsLst>
                  <a:lin ang="0" scaled="1"/>
                </a:gra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VỀ MỐI LIÊN HỆ PHỔ BIẾN VỀ SỰ PHÁT TRIỂN </a:t>
            </a:r>
          </a:p>
        </p:txBody>
      </p:sp>
      <p:sp>
        <p:nvSpPr>
          <p:cNvPr id="2051" name="Rectangle 3"/>
          <p:cNvSpPr>
            <a:spLocks noChangeArrowheads="1"/>
          </p:cNvSpPr>
          <p:nvPr/>
        </p:nvSpPr>
        <p:spPr bwMode="auto">
          <a:xfrm>
            <a:off x="2278856" y="4437140"/>
            <a:ext cx="7634288"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dirty="0">
                <a:solidFill>
                  <a:srgbClr val="FF0000"/>
                </a:solidFill>
                <a:latin typeface="Times New Roman" panose="02020603050405020304" pitchFamily="18" charset="0"/>
                <a:cs typeface="Times New Roman" panose="02020603050405020304" pitchFamily="18" charset="0"/>
              </a:rPr>
              <a:t>GVHD: BÙI NGỌC HIỂN</a:t>
            </a:r>
          </a:p>
          <a:p>
            <a:pPr algn="ctr" eaLnBrk="1" hangingPunct="1"/>
            <a:r>
              <a:rPr lang="en-US" altLang="en-US" sz="2800" b="1" dirty="0">
                <a:solidFill>
                  <a:srgbClr val="FF0000"/>
                </a:solidFill>
                <a:latin typeface="Times New Roman" panose="02020603050405020304" pitchFamily="18" charset="0"/>
                <a:cs typeface="Times New Roman" panose="02020603050405020304" pitchFamily="18" charset="0"/>
              </a:rPr>
              <a:t>NHÓM THỰC HIỆN: NHÓM 1</a:t>
            </a:r>
          </a:p>
          <a:p>
            <a:pPr algn="ctr" eaLnBrk="1" hangingPunct="1"/>
            <a:endParaRPr lang="en-US" altLang="en-US" sz="2800" dirty="0">
              <a:solidFill>
                <a:srgbClr val="FF0000"/>
              </a:solidFill>
              <a:latin typeface="Times New Roman" panose="02020603050405020304" pitchFamily="18" charset="0"/>
              <a:cs typeface="Times New Roman" panose="02020603050405020304" pitchFamily="18" charset="0"/>
            </a:endParaRPr>
          </a:p>
          <a:p>
            <a:pPr algn="ctr" eaLnBrk="1" hangingPunct="1"/>
            <a:endParaRPr lang="en-US" altLang="en-US" sz="2800" dirty="0">
              <a:latin typeface="Times New Roman" panose="02020603050405020304" pitchFamily="18" charset="0"/>
              <a:cs typeface="Times New Roman" panose="02020603050405020304" pitchFamily="18" charset="0"/>
            </a:endParaRPr>
          </a:p>
        </p:txBody>
      </p:sp>
      <p:sp>
        <p:nvSpPr>
          <p:cNvPr id="2052" name="Title 1"/>
          <p:cNvSpPr txBox="1">
            <a:spLocks/>
          </p:cNvSpPr>
          <p:nvPr/>
        </p:nvSpPr>
        <p:spPr bwMode="auto">
          <a:xfrm>
            <a:off x="1390455" y="476590"/>
            <a:ext cx="941109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400" dirty="0">
                <a:solidFill>
                  <a:schemeClr val="tx2"/>
                </a:solidFill>
                <a:latin typeface="Times New Roman" panose="02020603050405020304" pitchFamily="18" charset="0"/>
                <a:cs typeface="Times New Roman" panose="02020603050405020304" pitchFamily="18" charset="0"/>
              </a:rPr>
              <a:t>TRƯỜNG ĐẠI HỌC TÔN ĐỨC THẮNG</a:t>
            </a:r>
            <a:br>
              <a:rPr lang="en-US" altLang="en-US" sz="3400" dirty="0">
                <a:solidFill>
                  <a:schemeClr val="tx2"/>
                </a:solidFill>
                <a:latin typeface="Times New Roman" panose="02020603050405020304" pitchFamily="18" charset="0"/>
                <a:cs typeface="Times New Roman" panose="02020603050405020304" pitchFamily="18" charset="0"/>
              </a:rPr>
            </a:br>
            <a:r>
              <a:rPr lang="en-US" altLang="en-US" sz="3400" b="1" dirty="0">
                <a:solidFill>
                  <a:schemeClr val="tx2"/>
                </a:solidFill>
                <a:latin typeface="Times New Roman" panose="02020603050405020304" pitchFamily="18" charset="0"/>
                <a:cs typeface="Times New Roman" panose="02020603050405020304" pitchFamily="18" charset="0"/>
              </a:rPr>
              <a:t>TRIẾT HỌC MÁC - LÊNIN</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WordArt 2"/>
          <p:cNvSpPr>
            <a:spLocks noChangeArrowheads="1" noChangeShapeType="1" noTextEdit="1"/>
          </p:cNvSpPr>
          <p:nvPr/>
        </p:nvSpPr>
        <p:spPr bwMode="auto">
          <a:xfrm>
            <a:off x="2438401" y="1219200"/>
            <a:ext cx="3095625" cy="431800"/>
          </a:xfrm>
          <a:prstGeom prst="rect">
            <a:avLst/>
          </a:prstGeom>
        </p:spPr>
        <p:txBody>
          <a:bodyPr wrap="none" fromWordArt="1">
            <a:prstTxWarp prst="textPlain">
              <a:avLst>
                <a:gd name="adj" fmla="val 50000"/>
              </a:avLst>
            </a:prstTxWarp>
          </a:bodyPr>
          <a:lstStyle/>
          <a:p>
            <a:r>
              <a:rPr lang="en-US" sz="3600" kern="10">
                <a:ln w="9525">
                  <a:solidFill>
                    <a:srgbClr val="009900"/>
                  </a:solidFill>
                  <a:round/>
                  <a:headEnd/>
                  <a:tailEnd/>
                </a:ln>
                <a:solidFill>
                  <a:srgbClr val="FF0000"/>
                </a:solidFill>
                <a:latin typeface="Times New Roman" panose="02020603050405020304" pitchFamily="18" charset="0"/>
                <a:cs typeface="Times New Roman" panose="02020603050405020304" pitchFamily="18" charset="0"/>
              </a:rPr>
              <a:t>KHÁI NIỆM "PHÁT TRIỂN"</a:t>
            </a:r>
          </a:p>
        </p:txBody>
      </p:sp>
      <p:sp>
        <p:nvSpPr>
          <p:cNvPr id="27651" name="AutoShape 3"/>
          <p:cNvSpPr>
            <a:spLocks noChangeAspect="1" noChangeArrowheads="1"/>
          </p:cNvSpPr>
          <p:nvPr/>
        </p:nvSpPr>
        <p:spPr bwMode="auto">
          <a:xfrm>
            <a:off x="2351089" y="981076"/>
            <a:ext cx="7705725" cy="73025"/>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7652" name="WordArt 4" descr="Paper bag"/>
          <p:cNvSpPr>
            <a:spLocks noChangeArrowheads="1" noChangeShapeType="1" noTextEdit="1"/>
          </p:cNvSpPr>
          <p:nvPr/>
        </p:nvSpPr>
        <p:spPr bwMode="auto">
          <a:xfrm>
            <a:off x="2819400" y="152400"/>
            <a:ext cx="6769100" cy="647700"/>
          </a:xfrm>
          <a:prstGeom prst="rect">
            <a:avLst/>
          </a:prstGeom>
        </p:spPr>
        <p:txBody>
          <a:bodyPr wrap="none" fromWordArt="1">
            <a:prstTxWarp prst="textPlain">
              <a:avLst>
                <a:gd name="adj" fmla="val 50000"/>
              </a:avLst>
            </a:prstTxWarp>
          </a:bodyPr>
          <a:lstStyle/>
          <a:p>
            <a:r>
              <a:rPr lang="en-US" sz="3600" b="1" kern="10">
                <a:ln w="9525">
                  <a:solidFill>
                    <a:srgbClr val="000000"/>
                  </a:solidFill>
                  <a:round/>
                  <a:headEnd/>
                  <a:tailEnd/>
                </a:ln>
                <a:blipFill dpi="0" rotWithShape="1">
                  <a:blip r:embed="rId2"/>
                  <a:srcRect/>
                  <a:tile tx="0" ty="0" sx="100000" sy="100000" flip="none" algn="tl"/>
                </a:blipFill>
              </a:rPr>
              <a:t>2. NGUYÊN LÝ VỀ SỰ PHÁT TRIỂN</a:t>
            </a:r>
          </a:p>
        </p:txBody>
      </p:sp>
      <p:pic>
        <p:nvPicPr>
          <p:cNvPr id="60421" name="Picture 5" descr="人类的进化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0733" y="4051793"/>
            <a:ext cx="3850533" cy="182244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60423" name="Text Box 7"/>
          <p:cNvSpPr txBox="1">
            <a:spLocks noChangeArrowheads="1"/>
          </p:cNvSpPr>
          <p:nvPr/>
        </p:nvSpPr>
        <p:spPr bwMode="auto">
          <a:xfrm>
            <a:off x="3436315" y="6070600"/>
            <a:ext cx="5535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kumimoji="1" lang="en-US" altLang="en-US" b="1" dirty="0" err="1">
                <a:solidFill>
                  <a:schemeClr val="accent2"/>
                </a:solidFill>
                <a:ea typeface="SimSun" panose="02010600030101010101" pitchFamily="2" charset="-122"/>
              </a:rPr>
              <a:t>Thuyết</a:t>
            </a:r>
            <a:r>
              <a:rPr kumimoji="1" lang="en-US" altLang="en-US" b="1" dirty="0">
                <a:solidFill>
                  <a:schemeClr val="accent2"/>
                </a:solidFill>
                <a:ea typeface="SimSun" panose="02010600030101010101" pitchFamily="2" charset="-122"/>
              </a:rPr>
              <a:t> </a:t>
            </a:r>
            <a:r>
              <a:rPr kumimoji="1" lang="en-US" altLang="en-US" b="1" dirty="0" err="1">
                <a:solidFill>
                  <a:schemeClr val="accent2"/>
                </a:solidFill>
                <a:ea typeface="SimSun" panose="02010600030101010101" pitchFamily="2" charset="-122"/>
              </a:rPr>
              <a:t>tiến</a:t>
            </a:r>
            <a:r>
              <a:rPr kumimoji="1" lang="en-US" altLang="en-US" b="1" dirty="0">
                <a:solidFill>
                  <a:schemeClr val="accent2"/>
                </a:solidFill>
                <a:ea typeface="SimSun" panose="02010600030101010101" pitchFamily="2" charset="-122"/>
              </a:rPr>
              <a:t> </a:t>
            </a:r>
            <a:r>
              <a:rPr kumimoji="1" lang="en-US" altLang="en-US" b="1" dirty="0" err="1">
                <a:solidFill>
                  <a:schemeClr val="accent2"/>
                </a:solidFill>
                <a:ea typeface="SimSun" panose="02010600030101010101" pitchFamily="2" charset="-122"/>
              </a:rPr>
              <a:t>hóa</a:t>
            </a:r>
            <a:r>
              <a:rPr kumimoji="1" lang="en-US" altLang="en-US" b="1" dirty="0">
                <a:solidFill>
                  <a:schemeClr val="accent2"/>
                </a:solidFill>
                <a:ea typeface="SimSun" panose="02010600030101010101" pitchFamily="2" charset="-122"/>
              </a:rPr>
              <a:t> </a:t>
            </a:r>
            <a:r>
              <a:rPr kumimoji="1" lang="en-US" altLang="en-US" b="1" dirty="0" err="1">
                <a:solidFill>
                  <a:schemeClr val="accent2"/>
                </a:solidFill>
                <a:ea typeface="SimSun" panose="02010600030101010101" pitchFamily="2" charset="-122"/>
              </a:rPr>
              <a:t>chỉ</a:t>
            </a:r>
            <a:r>
              <a:rPr kumimoji="1" lang="en-US" altLang="en-US" b="1" dirty="0">
                <a:solidFill>
                  <a:schemeClr val="accent2"/>
                </a:solidFill>
                <a:ea typeface="SimSun" panose="02010600030101010101" pitchFamily="2" charset="-122"/>
              </a:rPr>
              <a:t> </a:t>
            </a:r>
            <a:r>
              <a:rPr kumimoji="1" lang="en-US" altLang="en-US" b="1" dirty="0" err="1">
                <a:solidFill>
                  <a:schemeClr val="accent2"/>
                </a:solidFill>
                <a:ea typeface="SimSun" panose="02010600030101010101" pitchFamily="2" charset="-122"/>
              </a:rPr>
              <a:t>sự</a:t>
            </a:r>
            <a:r>
              <a:rPr kumimoji="1" lang="en-US" altLang="en-US" b="1" dirty="0">
                <a:solidFill>
                  <a:schemeClr val="accent2"/>
                </a:solidFill>
                <a:ea typeface="SimSun" panose="02010600030101010101" pitchFamily="2" charset="-122"/>
              </a:rPr>
              <a:t> </a:t>
            </a:r>
            <a:r>
              <a:rPr kumimoji="1" lang="en-US" altLang="en-US" b="1" dirty="0" err="1">
                <a:solidFill>
                  <a:schemeClr val="accent2"/>
                </a:solidFill>
                <a:ea typeface="SimSun" panose="02010600030101010101" pitchFamily="2" charset="-122"/>
              </a:rPr>
              <a:t>phát</a:t>
            </a:r>
            <a:r>
              <a:rPr kumimoji="1" lang="en-US" altLang="en-US" b="1" dirty="0">
                <a:solidFill>
                  <a:schemeClr val="accent2"/>
                </a:solidFill>
                <a:ea typeface="SimSun" panose="02010600030101010101" pitchFamily="2" charset="-122"/>
              </a:rPr>
              <a:t> </a:t>
            </a:r>
            <a:r>
              <a:rPr kumimoji="1" lang="en-US" altLang="en-US" b="1" dirty="0" err="1">
                <a:solidFill>
                  <a:schemeClr val="accent2"/>
                </a:solidFill>
                <a:ea typeface="SimSun" panose="02010600030101010101" pitchFamily="2" charset="-122"/>
              </a:rPr>
              <a:t>triển</a:t>
            </a:r>
            <a:r>
              <a:rPr kumimoji="1" lang="en-US" altLang="en-US" b="1" dirty="0">
                <a:solidFill>
                  <a:schemeClr val="accent2"/>
                </a:solidFill>
                <a:ea typeface="SimSun" panose="02010600030101010101" pitchFamily="2" charset="-122"/>
              </a:rPr>
              <a:t> </a:t>
            </a:r>
            <a:r>
              <a:rPr kumimoji="1" lang="en-US" altLang="en-US" b="1" dirty="0" err="1">
                <a:solidFill>
                  <a:schemeClr val="accent2"/>
                </a:solidFill>
                <a:ea typeface="SimSun" panose="02010600030101010101" pitchFamily="2" charset="-122"/>
              </a:rPr>
              <a:t>của</a:t>
            </a:r>
            <a:r>
              <a:rPr kumimoji="1" lang="en-US" altLang="en-US" b="1" dirty="0">
                <a:solidFill>
                  <a:schemeClr val="accent2"/>
                </a:solidFill>
                <a:ea typeface="SimSun" panose="02010600030101010101" pitchFamily="2" charset="-122"/>
              </a:rPr>
              <a:t> con </a:t>
            </a:r>
            <a:r>
              <a:rPr kumimoji="1" lang="en-US" altLang="en-US" b="1" dirty="0" err="1">
                <a:solidFill>
                  <a:schemeClr val="accent2"/>
                </a:solidFill>
                <a:ea typeface="SimSun" panose="02010600030101010101" pitchFamily="2" charset="-122"/>
              </a:rPr>
              <a:t>người</a:t>
            </a:r>
            <a:endParaRPr kumimoji="1" lang="vi-VN" altLang="en-US" b="1" dirty="0">
              <a:solidFill>
                <a:schemeClr val="accent2"/>
              </a:solidFill>
              <a:ea typeface="SimSun" panose="02010600030101010101" pitchFamily="2" charset="-122"/>
            </a:endParaRPr>
          </a:p>
        </p:txBody>
      </p:sp>
      <p:sp>
        <p:nvSpPr>
          <p:cNvPr id="60425" name="Rectangle 9"/>
          <p:cNvSpPr>
            <a:spLocks noChangeArrowheads="1"/>
          </p:cNvSpPr>
          <p:nvPr/>
        </p:nvSpPr>
        <p:spPr bwMode="auto">
          <a:xfrm>
            <a:off x="1847851" y="1844676"/>
            <a:ext cx="864076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90000"/>
              </a:lnSpc>
              <a:spcBef>
                <a:spcPct val="20000"/>
              </a:spcBef>
            </a:pPr>
            <a:r>
              <a:rPr lang="en-US" altLang="en-US" sz="2800" b="1">
                <a:solidFill>
                  <a:srgbClr val="006600"/>
                </a:solidFill>
              </a:rPr>
              <a:t>		</a:t>
            </a:r>
            <a:r>
              <a:rPr lang="vi-VN" altLang="en-US" sz="2400" b="1">
                <a:solidFill>
                  <a:srgbClr val="006600"/>
                </a:solidFill>
                <a:latin typeface="Times New Roman" panose="02020603050405020304" pitchFamily="18" charset="0"/>
                <a:cs typeface="Times New Roman" panose="02020603050405020304" pitchFamily="18" charset="0"/>
              </a:rPr>
              <a:t>Phát triển là </a:t>
            </a:r>
            <a:r>
              <a:rPr lang="en-US" altLang="en-US" sz="2400" b="1">
                <a:solidFill>
                  <a:srgbClr val="006600"/>
                </a:solidFill>
                <a:latin typeface="Times New Roman" panose="02020603050405020304" pitchFamily="18" charset="0"/>
                <a:cs typeface="Times New Roman" panose="02020603050405020304" pitchFamily="18" charset="0"/>
              </a:rPr>
              <a:t>kh</a:t>
            </a:r>
            <a:r>
              <a:rPr lang="vi-VN" altLang="en-US" sz="2400" b="1">
                <a:solidFill>
                  <a:srgbClr val="006600"/>
                </a:solidFill>
                <a:latin typeface="Times New Roman" panose="02020603050405020304" pitchFamily="18" charset="0"/>
                <a:cs typeface="Times New Roman" panose="02020603050405020304" pitchFamily="18" charset="0"/>
              </a:rPr>
              <a:t>ái</a:t>
            </a:r>
            <a:r>
              <a:rPr lang="en-US" altLang="en-US" sz="2400" b="1">
                <a:solidFill>
                  <a:srgbClr val="006600"/>
                </a:solidFill>
                <a:latin typeface="Times New Roman" panose="02020603050405020304" pitchFamily="18" charset="0"/>
                <a:cs typeface="Times New Roman" panose="02020603050405020304" pitchFamily="18" charset="0"/>
              </a:rPr>
              <a:t> ni</a:t>
            </a:r>
            <a:r>
              <a:rPr lang="vi-VN" altLang="en-US" sz="2400" b="1">
                <a:solidFill>
                  <a:srgbClr val="006600"/>
                </a:solidFill>
                <a:latin typeface="Times New Roman" panose="02020603050405020304" pitchFamily="18" charset="0"/>
                <a:cs typeface="Times New Roman" panose="02020603050405020304" pitchFamily="18" charset="0"/>
              </a:rPr>
              <a:t>ệm</a:t>
            </a:r>
            <a:r>
              <a:rPr lang="en-US" altLang="en-US" sz="2400" b="1">
                <a:solidFill>
                  <a:srgbClr val="006600"/>
                </a:solidFill>
                <a:latin typeface="Times New Roman" panose="02020603050405020304" pitchFamily="18" charset="0"/>
                <a:cs typeface="Times New Roman" panose="02020603050405020304" pitchFamily="18" charset="0"/>
              </a:rPr>
              <a:t> d</a:t>
            </a:r>
            <a:r>
              <a:rPr lang="vi-VN" altLang="en-US" sz="2400" b="1">
                <a:solidFill>
                  <a:srgbClr val="006600"/>
                </a:solidFill>
                <a:latin typeface="Times New Roman" panose="02020603050405020304" pitchFamily="18" charset="0"/>
                <a:cs typeface="Times New Roman" panose="02020603050405020304" pitchFamily="18" charset="0"/>
              </a:rPr>
              <a:t>ùng</a:t>
            </a:r>
            <a:r>
              <a:rPr lang="en-US" altLang="en-US" sz="2400" b="1">
                <a:solidFill>
                  <a:srgbClr val="006600"/>
                </a:solidFill>
                <a:latin typeface="Times New Roman" panose="02020603050405020304" pitchFamily="18" charset="0"/>
                <a:cs typeface="Times New Roman" panose="02020603050405020304" pitchFamily="18" charset="0"/>
              </a:rPr>
              <a:t> </a:t>
            </a:r>
            <a:r>
              <a:rPr lang="vi-VN" altLang="en-US" sz="2400" b="1">
                <a:solidFill>
                  <a:srgbClr val="006600"/>
                </a:solidFill>
                <a:latin typeface="Times New Roman" panose="02020603050405020304" pitchFamily="18" charset="0"/>
                <a:cs typeface="Times New Roman" panose="02020603050405020304" pitchFamily="18" charset="0"/>
              </a:rPr>
              <a:t>để</a:t>
            </a:r>
            <a:r>
              <a:rPr lang="en-US" altLang="en-US" sz="2400" b="1">
                <a:solidFill>
                  <a:srgbClr val="006600"/>
                </a:solidFill>
                <a:latin typeface="Times New Roman" panose="02020603050405020304" pitchFamily="18" charset="0"/>
                <a:cs typeface="Times New Roman" panose="02020603050405020304" pitchFamily="18" charset="0"/>
              </a:rPr>
              <a:t> kh</a:t>
            </a:r>
            <a:r>
              <a:rPr lang="vi-VN" altLang="en-US" sz="2400" b="1">
                <a:solidFill>
                  <a:srgbClr val="006600"/>
                </a:solidFill>
                <a:latin typeface="Times New Roman" panose="02020603050405020304" pitchFamily="18" charset="0"/>
                <a:cs typeface="Times New Roman" panose="02020603050405020304" pitchFamily="18" charset="0"/>
              </a:rPr>
              <a:t>ái</a:t>
            </a:r>
            <a:r>
              <a:rPr lang="en-US" altLang="en-US" sz="2400" b="1">
                <a:solidFill>
                  <a:srgbClr val="006600"/>
                </a:solidFill>
                <a:latin typeface="Times New Roman" panose="02020603050405020304" pitchFamily="18" charset="0"/>
                <a:cs typeface="Times New Roman" panose="02020603050405020304" pitchFamily="18" charset="0"/>
              </a:rPr>
              <a:t> qu</a:t>
            </a:r>
            <a:r>
              <a:rPr lang="vi-VN" altLang="en-US" sz="2400" b="1">
                <a:solidFill>
                  <a:srgbClr val="006600"/>
                </a:solidFill>
                <a:latin typeface="Times New Roman" panose="02020603050405020304" pitchFamily="18" charset="0"/>
                <a:cs typeface="Times New Roman" panose="02020603050405020304" pitchFamily="18" charset="0"/>
              </a:rPr>
              <a:t>át</a:t>
            </a:r>
            <a:r>
              <a:rPr lang="en-US" altLang="en-US" sz="2400" b="1">
                <a:solidFill>
                  <a:srgbClr val="006600"/>
                </a:solidFill>
                <a:latin typeface="Times New Roman" panose="02020603050405020304" pitchFamily="18" charset="0"/>
                <a:cs typeface="Times New Roman" panose="02020603050405020304" pitchFamily="18" charset="0"/>
              </a:rPr>
              <a:t> qu</a:t>
            </a:r>
            <a:r>
              <a:rPr lang="vi-VN" altLang="en-US" sz="2400" b="1">
                <a:solidFill>
                  <a:srgbClr val="006600"/>
                </a:solidFill>
                <a:latin typeface="Times New Roman" panose="02020603050405020304" pitchFamily="18" charset="0"/>
                <a:cs typeface="Times New Roman" panose="02020603050405020304" pitchFamily="18" charset="0"/>
              </a:rPr>
              <a:t>á</a:t>
            </a:r>
            <a:r>
              <a:rPr lang="en-US" altLang="en-US" sz="2400" b="1">
                <a:solidFill>
                  <a:srgbClr val="006600"/>
                </a:solidFill>
                <a:latin typeface="Times New Roman" panose="02020603050405020304" pitchFamily="18" charset="0"/>
                <a:cs typeface="Times New Roman" panose="02020603050405020304" pitchFamily="18" charset="0"/>
              </a:rPr>
              <a:t> tr</a:t>
            </a:r>
            <a:r>
              <a:rPr lang="vi-VN" altLang="en-US" sz="2400" b="1">
                <a:solidFill>
                  <a:srgbClr val="006600"/>
                </a:solidFill>
                <a:latin typeface="Times New Roman" panose="02020603050405020304" pitchFamily="18" charset="0"/>
                <a:cs typeface="Times New Roman" panose="02020603050405020304" pitchFamily="18" charset="0"/>
              </a:rPr>
              <a:t>ình</a:t>
            </a:r>
            <a:r>
              <a:rPr lang="en-US" altLang="en-US" sz="2400" b="1">
                <a:solidFill>
                  <a:srgbClr val="006600"/>
                </a:solidFill>
                <a:latin typeface="Times New Roman" panose="02020603050405020304" pitchFamily="18" charset="0"/>
                <a:cs typeface="Times New Roman" panose="02020603050405020304" pitchFamily="18" charset="0"/>
              </a:rPr>
              <a:t> vận động </a:t>
            </a:r>
            <a:r>
              <a:rPr lang="vi-VN" altLang="en-US" sz="2400" b="1">
                <a:solidFill>
                  <a:srgbClr val="006600"/>
                </a:solidFill>
                <a:latin typeface="Times New Roman" panose="02020603050405020304" pitchFamily="18" charset="0"/>
                <a:cs typeface="Times New Roman" panose="02020603050405020304" pitchFamily="18" charset="0"/>
              </a:rPr>
              <a:t>đ</a:t>
            </a:r>
            <a:r>
              <a:rPr lang="en-US" altLang="en-US" sz="2400" b="1">
                <a:solidFill>
                  <a:srgbClr val="006600"/>
                </a:solidFill>
                <a:latin typeface="Times New Roman" panose="02020603050405020304" pitchFamily="18" charset="0"/>
                <a:cs typeface="Times New Roman" panose="02020603050405020304" pitchFamily="18" charset="0"/>
              </a:rPr>
              <a:t>i l</a:t>
            </a:r>
            <a:r>
              <a:rPr lang="vi-VN" altLang="en-US" sz="2400" b="1">
                <a:solidFill>
                  <a:srgbClr val="006600"/>
                </a:solidFill>
                <a:latin typeface="Times New Roman" panose="02020603050405020304" pitchFamily="18" charset="0"/>
                <a:cs typeface="Times New Roman" panose="02020603050405020304" pitchFamily="18" charset="0"/>
              </a:rPr>
              <a:t>ê</a:t>
            </a:r>
            <a:r>
              <a:rPr lang="en-US" altLang="en-US" sz="2400" b="1">
                <a:solidFill>
                  <a:srgbClr val="006600"/>
                </a:solidFill>
                <a:latin typeface="Times New Roman" panose="02020603050405020304" pitchFamily="18" charset="0"/>
                <a:cs typeface="Times New Roman" panose="02020603050405020304" pitchFamily="18" charset="0"/>
              </a:rPr>
              <a:t>n c</a:t>
            </a:r>
            <a:r>
              <a:rPr lang="vi-VN" altLang="en-US" sz="2400" b="1">
                <a:solidFill>
                  <a:srgbClr val="006600"/>
                </a:solidFill>
                <a:latin typeface="Times New Roman" panose="02020603050405020304" pitchFamily="18" charset="0"/>
                <a:cs typeface="Times New Roman" panose="02020603050405020304" pitchFamily="18" charset="0"/>
              </a:rPr>
              <a:t>ủa</a:t>
            </a:r>
            <a:r>
              <a:rPr lang="en-US" altLang="en-US" sz="2400" b="1">
                <a:solidFill>
                  <a:srgbClr val="006600"/>
                </a:solidFill>
                <a:latin typeface="Times New Roman" panose="02020603050405020304" pitchFamily="18" charset="0"/>
                <a:cs typeface="Times New Roman" panose="02020603050405020304" pitchFamily="18" charset="0"/>
              </a:rPr>
              <a:t> s</a:t>
            </a:r>
            <a:r>
              <a:rPr lang="vi-VN" altLang="en-US" sz="2400" b="1">
                <a:solidFill>
                  <a:srgbClr val="006600"/>
                </a:solidFill>
                <a:latin typeface="Times New Roman" panose="02020603050405020304" pitchFamily="18" charset="0"/>
                <a:cs typeface="Times New Roman" panose="02020603050405020304" pitchFamily="18" charset="0"/>
              </a:rPr>
              <a:t>ự</a:t>
            </a:r>
            <a:r>
              <a:rPr lang="en-US" altLang="en-US" sz="2400" b="1">
                <a:solidFill>
                  <a:srgbClr val="006600"/>
                </a:solidFill>
                <a:latin typeface="Times New Roman" panose="02020603050405020304" pitchFamily="18" charset="0"/>
                <a:cs typeface="Times New Roman" panose="02020603050405020304" pitchFamily="18" charset="0"/>
              </a:rPr>
              <a:t> v</a:t>
            </a:r>
            <a:r>
              <a:rPr lang="vi-VN" altLang="en-US" sz="2400" b="1">
                <a:solidFill>
                  <a:srgbClr val="006600"/>
                </a:solidFill>
                <a:latin typeface="Times New Roman" panose="02020603050405020304" pitchFamily="18" charset="0"/>
                <a:cs typeface="Times New Roman" panose="02020603050405020304" pitchFamily="18" charset="0"/>
              </a:rPr>
              <a:t>ật</a:t>
            </a:r>
            <a:r>
              <a:rPr lang="en-US" altLang="en-US" sz="2400" b="1">
                <a:solidFill>
                  <a:srgbClr val="006600"/>
                </a:solidFill>
                <a:latin typeface="Times New Roman" panose="02020603050405020304" pitchFamily="18" charset="0"/>
                <a:cs typeface="Times New Roman" panose="02020603050405020304" pitchFamily="18" charset="0"/>
              </a:rPr>
              <a:t> th</a:t>
            </a:r>
            <a:r>
              <a:rPr lang="vi-VN" altLang="en-US" sz="2400" b="1">
                <a:solidFill>
                  <a:srgbClr val="006600"/>
                </a:solidFill>
                <a:latin typeface="Times New Roman" panose="02020603050405020304" pitchFamily="18" charset="0"/>
                <a:cs typeface="Times New Roman" panose="02020603050405020304" pitchFamily="18" charset="0"/>
              </a:rPr>
              <a:t>ô</a:t>
            </a:r>
            <a:r>
              <a:rPr lang="en-US" altLang="en-US" sz="2400" b="1">
                <a:solidFill>
                  <a:srgbClr val="006600"/>
                </a:solidFill>
                <a:latin typeface="Times New Roman" panose="02020603050405020304" pitchFamily="18" charset="0"/>
                <a:cs typeface="Times New Roman" panose="02020603050405020304" pitchFamily="18" charset="0"/>
              </a:rPr>
              <a:t>ng qua c</a:t>
            </a:r>
            <a:r>
              <a:rPr lang="vi-VN" altLang="en-US" sz="2400" b="1">
                <a:solidFill>
                  <a:srgbClr val="006600"/>
                </a:solidFill>
                <a:latin typeface="Times New Roman" panose="02020603050405020304" pitchFamily="18" charset="0"/>
                <a:cs typeface="Times New Roman" panose="02020603050405020304" pitchFamily="18" charset="0"/>
              </a:rPr>
              <a:t>ác</a:t>
            </a:r>
            <a:r>
              <a:rPr lang="en-US" altLang="en-US" sz="2400" b="1">
                <a:solidFill>
                  <a:srgbClr val="006600"/>
                </a:solidFill>
                <a:latin typeface="Times New Roman" panose="02020603050405020304" pitchFamily="18" charset="0"/>
                <a:cs typeface="Times New Roman" panose="02020603050405020304" pitchFamily="18" charset="0"/>
              </a:rPr>
              <a:t> b</a:t>
            </a:r>
            <a:r>
              <a:rPr lang="vi-VN" altLang="en-US" sz="2400" b="1">
                <a:solidFill>
                  <a:srgbClr val="006600"/>
                </a:solidFill>
                <a:latin typeface="Times New Roman" panose="02020603050405020304" pitchFamily="18" charset="0"/>
                <a:cs typeface="Times New Roman" panose="02020603050405020304" pitchFamily="18" charset="0"/>
              </a:rPr>
              <a:t>ước</a:t>
            </a:r>
            <a:r>
              <a:rPr lang="en-US" altLang="en-US" sz="2400" b="1">
                <a:solidFill>
                  <a:srgbClr val="006600"/>
                </a:solidFill>
                <a:latin typeface="Times New Roman" panose="02020603050405020304" pitchFamily="18" charset="0"/>
                <a:cs typeface="Times New Roman" panose="02020603050405020304" pitchFamily="18" charset="0"/>
              </a:rPr>
              <a:t> nh</a:t>
            </a:r>
            <a:r>
              <a:rPr lang="vi-VN" altLang="en-US" sz="2400" b="1">
                <a:solidFill>
                  <a:srgbClr val="006600"/>
                </a:solidFill>
                <a:latin typeface="Times New Roman" panose="02020603050405020304" pitchFamily="18" charset="0"/>
                <a:cs typeface="Times New Roman" panose="02020603050405020304" pitchFamily="18" charset="0"/>
              </a:rPr>
              <a:t>ảy</a:t>
            </a:r>
            <a:r>
              <a:rPr lang="en-US" altLang="en-US" sz="2400" b="1">
                <a:solidFill>
                  <a:srgbClr val="006600"/>
                </a:solidFill>
                <a:latin typeface="Times New Roman" panose="02020603050405020304" pitchFamily="18" charset="0"/>
                <a:cs typeface="Times New Roman" panose="02020603050405020304" pitchFamily="18" charset="0"/>
              </a:rPr>
              <a:t> v</a:t>
            </a:r>
            <a:r>
              <a:rPr lang="vi-VN" altLang="en-US" sz="2400" b="1">
                <a:solidFill>
                  <a:srgbClr val="006600"/>
                </a:solidFill>
                <a:latin typeface="Times New Roman" panose="02020603050405020304" pitchFamily="18" charset="0"/>
                <a:cs typeface="Times New Roman" panose="02020603050405020304" pitchFamily="18" charset="0"/>
              </a:rPr>
              <a:t>ọt</a:t>
            </a:r>
            <a:r>
              <a:rPr lang="en-US" altLang="en-US" sz="2400" b="1">
                <a:solidFill>
                  <a:srgbClr val="006600"/>
                </a:solidFill>
                <a:latin typeface="Times New Roman" panose="02020603050405020304" pitchFamily="18" charset="0"/>
                <a:cs typeface="Times New Roman" panose="02020603050405020304" pitchFamily="18" charset="0"/>
              </a:rPr>
              <a:t> v</a:t>
            </a:r>
            <a:r>
              <a:rPr lang="vi-VN" altLang="en-US" sz="2400" b="1">
                <a:solidFill>
                  <a:srgbClr val="006600"/>
                </a:solidFill>
                <a:latin typeface="Times New Roman" panose="02020603050405020304" pitchFamily="18" charset="0"/>
                <a:cs typeface="Times New Roman" panose="02020603050405020304" pitchFamily="18" charset="0"/>
              </a:rPr>
              <a:t>ề</a:t>
            </a:r>
            <a:r>
              <a:rPr lang="en-US" altLang="en-US" sz="2400" b="1">
                <a:solidFill>
                  <a:srgbClr val="006600"/>
                </a:solidFill>
                <a:latin typeface="Times New Roman" panose="02020603050405020304" pitchFamily="18" charset="0"/>
                <a:cs typeface="Times New Roman" panose="02020603050405020304" pitchFamily="18" charset="0"/>
              </a:rPr>
              <a:t> ch</a:t>
            </a:r>
            <a:r>
              <a:rPr lang="vi-VN" altLang="en-US" sz="2400" b="1">
                <a:solidFill>
                  <a:srgbClr val="006600"/>
                </a:solidFill>
                <a:latin typeface="Times New Roman" panose="02020603050405020304" pitchFamily="18" charset="0"/>
                <a:cs typeface="Times New Roman" panose="02020603050405020304" pitchFamily="18" charset="0"/>
              </a:rPr>
              <a:t>ất</a:t>
            </a:r>
            <a:r>
              <a:rPr lang="en-US" altLang="en-US" sz="2400" b="1">
                <a:solidFill>
                  <a:srgbClr val="006600"/>
                </a:solidFill>
                <a:latin typeface="Times New Roman" panose="02020603050405020304" pitchFamily="18" charset="0"/>
                <a:cs typeface="Times New Roman" panose="02020603050405020304" pitchFamily="18" charset="0"/>
              </a:rPr>
              <a:t>. </a:t>
            </a:r>
          </a:p>
          <a:p>
            <a:pPr algn="just" eaLnBrk="1" hangingPunct="1">
              <a:lnSpc>
                <a:spcPct val="90000"/>
              </a:lnSpc>
              <a:spcBef>
                <a:spcPct val="20000"/>
              </a:spcBef>
            </a:pPr>
            <a:r>
              <a:rPr lang="en-US" altLang="en-US" sz="2400" b="1">
                <a:solidFill>
                  <a:srgbClr val="006600"/>
                </a:solidFill>
                <a:latin typeface="Times New Roman" panose="02020603050405020304" pitchFamily="18" charset="0"/>
                <a:cs typeface="Times New Roman" panose="02020603050405020304" pitchFamily="18" charset="0"/>
              </a:rPr>
              <a:t>		(</a:t>
            </a:r>
            <a:r>
              <a:rPr lang="en-US" altLang="en-US" sz="2400" b="1" i="1">
                <a:solidFill>
                  <a:srgbClr val="006600"/>
                </a:solidFill>
                <a:latin typeface="Times New Roman" panose="02020603050405020304" pitchFamily="18" charset="0"/>
                <a:cs typeface="Times New Roman" panose="02020603050405020304" pitchFamily="18" charset="0"/>
              </a:rPr>
              <a:t>Ph</a:t>
            </a:r>
            <a:r>
              <a:rPr lang="vi-VN" altLang="en-US" sz="2400" b="1" i="1">
                <a:solidFill>
                  <a:srgbClr val="006600"/>
                </a:solidFill>
                <a:latin typeface="Times New Roman" panose="02020603050405020304" pitchFamily="18" charset="0"/>
                <a:cs typeface="Times New Roman" panose="02020603050405020304" pitchFamily="18" charset="0"/>
              </a:rPr>
              <a:t>át</a:t>
            </a:r>
            <a:r>
              <a:rPr lang="en-US" altLang="en-US" sz="2400" b="1" i="1">
                <a:solidFill>
                  <a:srgbClr val="006600"/>
                </a:solidFill>
                <a:latin typeface="Times New Roman" panose="02020603050405020304" pitchFamily="18" charset="0"/>
                <a:cs typeface="Times New Roman" panose="02020603050405020304" pitchFamily="18" charset="0"/>
              </a:rPr>
              <a:t> tri</a:t>
            </a:r>
            <a:r>
              <a:rPr lang="vi-VN" altLang="en-US" sz="2400" b="1" i="1">
                <a:solidFill>
                  <a:srgbClr val="006600"/>
                </a:solidFill>
                <a:latin typeface="Times New Roman" panose="02020603050405020304" pitchFamily="18" charset="0"/>
                <a:cs typeface="Times New Roman" panose="02020603050405020304" pitchFamily="18" charset="0"/>
              </a:rPr>
              <a:t>ển</a:t>
            </a:r>
            <a:r>
              <a:rPr lang="en-US" altLang="en-US" sz="2400" b="1" i="1">
                <a:solidFill>
                  <a:srgbClr val="006600"/>
                </a:solidFill>
                <a:latin typeface="Times New Roman" panose="02020603050405020304" pitchFamily="18" charset="0"/>
                <a:cs typeface="Times New Roman" panose="02020603050405020304" pitchFamily="18" charset="0"/>
              </a:rPr>
              <a:t> l</a:t>
            </a:r>
            <a:r>
              <a:rPr lang="vi-VN" altLang="en-US" sz="2400" b="1" i="1">
                <a:solidFill>
                  <a:srgbClr val="006600"/>
                </a:solidFill>
                <a:latin typeface="Times New Roman" panose="02020603050405020304" pitchFamily="18" charset="0"/>
                <a:cs typeface="Times New Roman" panose="02020603050405020304" pitchFamily="18" charset="0"/>
              </a:rPr>
              <a:t>à</a:t>
            </a:r>
            <a:r>
              <a:rPr lang="en-US" altLang="en-US" sz="2400" b="1" i="1">
                <a:solidFill>
                  <a:srgbClr val="006600"/>
                </a:solidFill>
                <a:latin typeface="Times New Roman" panose="02020603050405020304" pitchFamily="18" charset="0"/>
                <a:cs typeface="Times New Roman" panose="02020603050405020304" pitchFamily="18" charset="0"/>
              </a:rPr>
              <a:t> </a:t>
            </a:r>
            <a:r>
              <a:rPr lang="vi-VN" altLang="en-US" sz="2400" b="1" i="1">
                <a:solidFill>
                  <a:srgbClr val="006600"/>
                </a:solidFill>
                <a:latin typeface="Times New Roman" panose="02020603050405020304" pitchFamily="18" charset="0"/>
                <a:cs typeface="Times New Roman" panose="02020603050405020304" pitchFamily="18" charset="0"/>
              </a:rPr>
              <a:t>quá trình biến đổi về chất theo hướng ngày càng hoàn thiện</a:t>
            </a:r>
            <a:r>
              <a:rPr lang="en-US" altLang="en-US" sz="2400" b="1">
                <a:solidFill>
                  <a:srgbClr val="006600"/>
                </a:solidFill>
                <a:latin typeface="Times New Roman" panose="02020603050405020304" pitchFamily="18" charset="0"/>
                <a:cs typeface="Times New Roman" panose="02020603050405020304" pitchFamily="18" charset="0"/>
              </a:rPr>
              <a:t>)</a:t>
            </a:r>
            <a:endParaRPr lang="vi-VN" altLang="en-US" sz="2400" b="1">
              <a:solidFill>
                <a:srgbClr val="006600"/>
              </a:solidFill>
              <a:latin typeface="Times New Roman" panose="02020603050405020304" pitchFamily="18" charset="0"/>
              <a:cs typeface="Times New Roman" panose="02020603050405020304" pitchFamily="18" charset="0"/>
            </a:endParaRPr>
          </a:p>
          <a:p>
            <a:pPr algn="ctr" eaLnBrk="1" hangingPunct="1">
              <a:lnSpc>
                <a:spcPct val="90000"/>
              </a:lnSpc>
              <a:spcBef>
                <a:spcPct val="20000"/>
              </a:spcBef>
            </a:pPr>
            <a:r>
              <a:rPr lang="vi-VN" altLang="en-US" sz="2400">
                <a:solidFill>
                  <a:schemeClr val="tx2"/>
                </a:solidFill>
              </a:rPr>
              <a:t>(Phát triển khác với tăng </a:t>
            </a:r>
            <a:r>
              <a:rPr lang="en-US" altLang="en-US" sz="2400">
                <a:solidFill>
                  <a:schemeClr val="tx2"/>
                </a:solidFill>
              </a:rPr>
              <a:t>l</a:t>
            </a:r>
            <a:r>
              <a:rPr lang="vi-VN" altLang="en-US" sz="2400">
                <a:solidFill>
                  <a:schemeClr val="tx2"/>
                </a:solidFill>
              </a:rPr>
              <a:t>ê</a:t>
            </a:r>
            <a:r>
              <a:rPr lang="en-US" altLang="en-US" sz="2400">
                <a:solidFill>
                  <a:schemeClr val="tx2"/>
                </a:solidFill>
              </a:rPr>
              <a:t>n hay gi</a:t>
            </a:r>
            <a:r>
              <a:rPr lang="vi-VN" altLang="en-US" sz="2400">
                <a:solidFill>
                  <a:schemeClr val="tx2"/>
                </a:solidFill>
              </a:rPr>
              <a:t>ảm</a:t>
            </a:r>
            <a:r>
              <a:rPr lang="en-US" altLang="en-US" sz="2400">
                <a:solidFill>
                  <a:schemeClr val="tx2"/>
                </a:solidFill>
              </a:rPr>
              <a:t> </a:t>
            </a:r>
            <a:r>
              <a:rPr lang="vi-VN" altLang="en-US" sz="2400">
                <a:solidFill>
                  <a:schemeClr val="tx2"/>
                </a:solidFill>
              </a:rPr>
              <a:t>đ</a:t>
            </a:r>
            <a:r>
              <a:rPr lang="en-US" altLang="en-US" sz="2400">
                <a:solidFill>
                  <a:schemeClr val="tx2"/>
                </a:solidFill>
              </a:rPr>
              <a:t>i v</a:t>
            </a:r>
            <a:r>
              <a:rPr lang="vi-VN" altLang="en-US" sz="2400">
                <a:solidFill>
                  <a:schemeClr val="tx2"/>
                </a:solidFill>
              </a:rPr>
              <a:t>ề</a:t>
            </a:r>
            <a:r>
              <a:rPr lang="en-US" altLang="en-US" sz="2400">
                <a:solidFill>
                  <a:schemeClr val="tx2"/>
                </a:solidFill>
              </a:rPr>
              <a:t> s</a:t>
            </a:r>
            <a:r>
              <a:rPr lang="vi-VN" altLang="en-US" sz="2400">
                <a:solidFill>
                  <a:schemeClr val="tx2"/>
                </a:solidFill>
              </a:rPr>
              <a:t>ố</a:t>
            </a:r>
            <a:r>
              <a:rPr lang="en-US" altLang="en-US" sz="2400">
                <a:solidFill>
                  <a:schemeClr val="tx2"/>
                </a:solidFill>
              </a:rPr>
              <a:t> l</a:t>
            </a:r>
            <a:r>
              <a:rPr lang="vi-VN" altLang="en-US" sz="2400">
                <a:solidFill>
                  <a:schemeClr val="tx2"/>
                </a:solidFill>
              </a:rPr>
              <a:t>ượng)</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strips(downLeft)">
                                      <p:cBhvr>
                                        <p:cTn id="7" dur="500"/>
                                        <p:tgtEl>
                                          <p:spTgt spid="604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60425">
                                            <p:txEl>
                                              <p:pRg st="0" end="0"/>
                                            </p:txEl>
                                          </p:spTgt>
                                        </p:tgtEl>
                                        <p:attrNameLst>
                                          <p:attrName>style.visibility</p:attrName>
                                        </p:attrNameLst>
                                      </p:cBhvr>
                                      <p:to>
                                        <p:strVal val="visible"/>
                                      </p:to>
                                    </p:set>
                                    <p:animEffect transition="in" filter="strips(downLeft)">
                                      <p:cBhvr>
                                        <p:cTn id="12" dur="500"/>
                                        <p:tgtEl>
                                          <p:spTgt spid="6042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60425">
                                            <p:txEl>
                                              <p:pRg st="1" end="1"/>
                                            </p:txEl>
                                          </p:spTgt>
                                        </p:tgtEl>
                                        <p:attrNameLst>
                                          <p:attrName>style.visibility</p:attrName>
                                        </p:attrNameLst>
                                      </p:cBhvr>
                                      <p:to>
                                        <p:strVal val="visible"/>
                                      </p:to>
                                    </p:set>
                                    <p:animEffect transition="in" filter="strips(downLeft)">
                                      <p:cBhvr>
                                        <p:cTn id="17" dur="500"/>
                                        <p:tgtEl>
                                          <p:spTgt spid="60425">
                                            <p:txEl>
                                              <p:pRg st="1" end="1"/>
                                            </p:txEl>
                                          </p:spTgt>
                                        </p:tgtEl>
                                      </p:cBhvr>
                                    </p:animEffect>
                                  </p:childTnLst>
                                </p:cTn>
                              </p:par>
                              <p:par>
                                <p:cTn id="18" presetID="18" presetClass="entr" presetSubtype="12" fill="hold" nodeType="withEffect">
                                  <p:stCondLst>
                                    <p:cond delay="0"/>
                                  </p:stCondLst>
                                  <p:childTnLst>
                                    <p:set>
                                      <p:cBhvr>
                                        <p:cTn id="19" dur="1" fill="hold">
                                          <p:stCondLst>
                                            <p:cond delay="0"/>
                                          </p:stCondLst>
                                        </p:cTn>
                                        <p:tgtEl>
                                          <p:spTgt spid="60425">
                                            <p:txEl>
                                              <p:pRg st="2" end="2"/>
                                            </p:txEl>
                                          </p:spTgt>
                                        </p:tgtEl>
                                        <p:attrNameLst>
                                          <p:attrName>style.visibility</p:attrName>
                                        </p:attrNameLst>
                                      </p:cBhvr>
                                      <p:to>
                                        <p:strVal val="visible"/>
                                      </p:to>
                                    </p:set>
                                    <p:animEffect transition="in" filter="strips(downLeft)">
                                      <p:cBhvr>
                                        <p:cTn id="20" dur="500"/>
                                        <p:tgtEl>
                                          <p:spTgt spid="60425">
                                            <p:txEl>
                                              <p:pRg st="2" end="2"/>
                                            </p:txEl>
                                          </p:spTgt>
                                        </p:tgtEl>
                                      </p:cBhvr>
                                    </p:animEffect>
                                  </p:childTnLst>
                                </p:cTn>
                              </p:par>
                            </p:childTnLst>
                          </p:cTn>
                        </p:par>
                        <p:par>
                          <p:cTn id="21" fill="hold" nodeType="afterGroup">
                            <p:stCondLst>
                              <p:cond delay="500"/>
                            </p:stCondLst>
                            <p:childTnLst>
                              <p:par>
                                <p:cTn id="22" presetID="23" presetClass="entr" presetSubtype="16" fill="hold" grpId="0" nodeType="afterEffect">
                                  <p:stCondLst>
                                    <p:cond delay="0"/>
                                  </p:stCondLst>
                                  <p:childTnLst>
                                    <p:set>
                                      <p:cBhvr>
                                        <p:cTn id="23" dur="1" fill="hold">
                                          <p:stCondLst>
                                            <p:cond delay="0"/>
                                          </p:stCondLst>
                                        </p:cTn>
                                        <p:tgtEl>
                                          <p:spTgt spid="60423"/>
                                        </p:tgtEl>
                                        <p:attrNameLst>
                                          <p:attrName>style.visibility</p:attrName>
                                        </p:attrNameLst>
                                      </p:cBhvr>
                                      <p:to>
                                        <p:strVal val="visible"/>
                                      </p:to>
                                    </p:set>
                                    <p:anim calcmode="lin" valueType="num">
                                      <p:cBhvr>
                                        <p:cTn id="24" dur="500" fill="hold"/>
                                        <p:tgtEl>
                                          <p:spTgt spid="60423"/>
                                        </p:tgtEl>
                                        <p:attrNameLst>
                                          <p:attrName>ppt_w</p:attrName>
                                        </p:attrNameLst>
                                      </p:cBhvr>
                                      <p:tavLst>
                                        <p:tav tm="0">
                                          <p:val>
                                            <p:fltVal val="0"/>
                                          </p:val>
                                        </p:tav>
                                        <p:tav tm="100000">
                                          <p:val>
                                            <p:strVal val="#ppt_w"/>
                                          </p:val>
                                        </p:tav>
                                      </p:tavLst>
                                    </p:anim>
                                    <p:anim calcmode="lin" valueType="num">
                                      <p:cBhvr>
                                        <p:cTn id="25" dur="500" fill="hold"/>
                                        <p:tgtEl>
                                          <p:spTgt spid="60423"/>
                                        </p:tgtEl>
                                        <p:attrNameLst>
                                          <p:attrName>ppt_h</p:attrName>
                                        </p:attrNameLst>
                                      </p:cBhvr>
                                      <p:tavLst>
                                        <p:tav tm="0">
                                          <p:val>
                                            <p:fltVal val="0"/>
                                          </p:val>
                                        </p:tav>
                                        <p:tav tm="100000">
                                          <p:val>
                                            <p:strVal val="#ppt_h"/>
                                          </p:val>
                                        </p:tav>
                                      </p:tavLst>
                                    </p:anim>
                                  </p:childTnLst>
                                </p:cTn>
                              </p:par>
                            </p:childTnLst>
                          </p:cTn>
                        </p:par>
                        <p:par>
                          <p:cTn id="26" fill="hold" nodeType="afterGroup">
                            <p:stCondLst>
                              <p:cond delay="1000"/>
                            </p:stCondLst>
                            <p:childTnLst>
                              <p:par>
                                <p:cTn id="27" presetID="18" presetClass="entr" presetSubtype="12" fill="hold" nodeType="afterEffect">
                                  <p:stCondLst>
                                    <p:cond delay="0"/>
                                  </p:stCondLst>
                                  <p:childTnLst>
                                    <p:set>
                                      <p:cBhvr>
                                        <p:cTn id="28" dur="1" fill="hold">
                                          <p:stCondLst>
                                            <p:cond delay="0"/>
                                          </p:stCondLst>
                                        </p:cTn>
                                        <p:tgtEl>
                                          <p:spTgt spid="60421"/>
                                        </p:tgtEl>
                                        <p:attrNameLst>
                                          <p:attrName>style.visibility</p:attrName>
                                        </p:attrNameLst>
                                      </p:cBhvr>
                                      <p:to>
                                        <p:strVal val="visible"/>
                                      </p:to>
                                    </p:set>
                                    <p:animEffect transition="in" filter="strips(downLeft)">
                                      <p:cBhvr>
                                        <p:cTn id="29"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3"/>
          <p:cNvSpPr>
            <a:spLocks noChangeAspect="1" noChangeArrowheads="1"/>
          </p:cNvSpPr>
          <p:nvPr/>
        </p:nvSpPr>
        <p:spPr bwMode="auto">
          <a:xfrm>
            <a:off x="2351089" y="981076"/>
            <a:ext cx="7705725" cy="73025"/>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8675" name="WordArt 12" descr="Paper bag"/>
          <p:cNvSpPr>
            <a:spLocks noChangeArrowheads="1" noChangeShapeType="1" noTextEdit="1"/>
          </p:cNvSpPr>
          <p:nvPr/>
        </p:nvSpPr>
        <p:spPr bwMode="auto">
          <a:xfrm>
            <a:off x="2819400" y="152400"/>
            <a:ext cx="6769100" cy="647700"/>
          </a:xfrm>
          <a:prstGeom prst="rect">
            <a:avLst/>
          </a:prstGeom>
        </p:spPr>
        <p:txBody>
          <a:bodyPr wrap="none" fromWordArt="1">
            <a:prstTxWarp prst="textPlain">
              <a:avLst>
                <a:gd name="adj" fmla="val 50000"/>
              </a:avLst>
            </a:prstTxWarp>
          </a:bodyPr>
          <a:lstStyle/>
          <a:p>
            <a:r>
              <a:rPr lang="en-US" sz="3600" b="1" kern="10">
                <a:ln w="9525">
                  <a:solidFill>
                    <a:srgbClr val="000000"/>
                  </a:solidFill>
                  <a:round/>
                  <a:headEnd/>
                  <a:tailEnd/>
                </a:ln>
                <a:blipFill dpi="0" rotWithShape="1">
                  <a:blip r:embed="rId2"/>
                  <a:srcRect/>
                  <a:tile tx="0" ty="0" sx="100000" sy="100000" flip="none" algn="tl"/>
                </a:blipFill>
              </a:rPr>
              <a:t>2. NGUYÊN LÝ VỀ SỰ PHÁT TRIỂN</a:t>
            </a:r>
          </a:p>
        </p:txBody>
      </p:sp>
      <p:sp>
        <p:nvSpPr>
          <p:cNvPr id="55315" name="Rectangle 19"/>
          <p:cNvSpPr>
            <a:spLocks noChangeArrowheads="1"/>
          </p:cNvSpPr>
          <p:nvPr/>
        </p:nvSpPr>
        <p:spPr bwMode="auto">
          <a:xfrm>
            <a:off x="2495550" y="1836133"/>
            <a:ext cx="770413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03300"/>
                </a:solidFill>
              </a:rPr>
              <a:t>           </a:t>
            </a:r>
            <a:r>
              <a:rPr lang="en-US" altLang="en-US" sz="2400" b="1" i="1" u="sng">
                <a:solidFill>
                  <a:srgbClr val="003300"/>
                </a:solidFill>
              </a:rPr>
              <a:t>Quan điểm siêu hình</a:t>
            </a:r>
            <a:r>
              <a:rPr lang="en-US" altLang="en-US" sz="2400" b="1" i="1">
                <a:solidFill>
                  <a:srgbClr val="003300"/>
                </a:solidFill>
              </a:rPr>
              <a:t>: phủ nhận sự phát triển. Nếu có sự phát triển thì chỉ là sự tăng lên hoặc giảm đi đơn thuần về mặt lượng, không có sự thay đổi về chất, không có sự ra đời của cái mới.</a:t>
            </a:r>
            <a:r>
              <a:rPr lang="en-US" altLang="en-US" sz="2400">
                <a:solidFill>
                  <a:schemeClr val="accent2"/>
                </a:solidFill>
              </a:rPr>
              <a:t> </a:t>
            </a:r>
          </a:p>
        </p:txBody>
      </p:sp>
      <p:sp>
        <p:nvSpPr>
          <p:cNvPr id="55316" name="Rectangle 20"/>
          <p:cNvSpPr>
            <a:spLocks noChangeArrowheads="1"/>
          </p:cNvSpPr>
          <p:nvPr/>
        </p:nvSpPr>
        <p:spPr bwMode="auto">
          <a:xfrm>
            <a:off x="2351088" y="3705692"/>
            <a:ext cx="78486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i="1"/>
              <a:t>	</a:t>
            </a:r>
            <a:r>
              <a:rPr lang="en-US" altLang="en-US" sz="2400" b="1" i="1" u="sng">
                <a:solidFill>
                  <a:srgbClr val="003300"/>
                </a:solidFill>
              </a:rPr>
              <a:t>Quan điểm biện chứng</a:t>
            </a:r>
            <a:r>
              <a:rPr lang="en-US" altLang="en-US" sz="2400" b="1" i="1">
                <a:solidFill>
                  <a:srgbClr val="003300"/>
                </a:solidFill>
              </a:rPr>
              <a:t>: phát triển là một quá trình vận động tiến lên thông qua những bước nhảy vọt về chất, sự vật cũ mất đi, sự vật mới ra đời. </a:t>
            </a:r>
          </a:p>
          <a:p>
            <a:pPr eaLnBrk="1" hangingPunct="1"/>
            <a:r>
              <a:rPr lang="en-US" altLang="en-US" sz="2400" b="1" i="1">
                <a:solidFill>
                  <a:srgbClr val="003300"/>
                </a:solidFill>
              </a:rPr>
              <a:t>	Nguồn gốc của sự phát triển là cuộc đấu tranh giữa các mặt đối lập ở bên trong bản thân sự vật.</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5315"/>
                                        </p:tgtEl>
                                        <p:attrNameLst>
                                          <p:attrName>style.visibility</p:attrName>
                                        </p:attrNameLst>
                                      </p:cBhvr>
                                      <p:to>
                                        <p:strVal val="visible"/>
                                      </p:to>
                                    </p:set>
                                    <p:animEffect transition="in" filter="strips(downLeft)">
                                      <p:cBhvr>
                                        <p:cTn id="7" dur="500"/>
                                        <p:tgtEl>
                                          <p:spTgt spid="55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55316">
                                            <p:txEl>
                                              <p:pRg st="0" end="0"/>
                                            </p:txEl>
                                          </p:spTgt>
                                        </p:tgtEl>
                                        <p:attrNameLst>
                                          <p:attrName>style.visibility</p:attrName>
                                        </p:attrNameLst>
                                      </p:cBhvr>
                                      <p:to>
                                        <p:strVal val="visible"/>
                                      </p:to>
                                    </p:set>
                                    <p:animEffect transition="in" filter="strips(downLeft)">
                                      <p:cBhvr>
                                        <p:cTn id="12" dur="500"/>
                                        <p:tgtEl>
                                          <p:spTgt spid="55316">
                                            <p:txEl>
                                              <p:pRg st="0" end="0"/>
                                            </p:txEl>
                                          </p:spTgt>
                                        </p:tgtEl>
                                      </p:cBhvr>
                                    </p:animEffect>
                                  </p:childTnLst>
                                </p:cTn>
                              </p:par>
                            </p:childTnLst>
                          </p:cTn>
                        </p:par>
                        <p:par>
                          <p:cTn id="13" fill="hold" nodeType="afterGroup">
                            <p:stCondLst>
                              <p:cond delay="500"/>
                            </p:stCondLst>
                            <p:childTnLst>
                              <p:par>
                                <p:cTn id="14" presetID="18" presetClass="entr" presetSubtype="12" fill="hold" nodeType="afterEffect">
                                  <p:stCondLst>
                                    <p:cond delay="0"/>
                                  </p:stCondLst>
                                  <p:childTnLst>
                                    <p:set>
                                      <p:cBhvr>
                                        <p:cTn id="15" dur="1" fill="hold">
                                          <p:stCondLst>
                                            <p:cond delay="0"/>
                                          </p:stCondLst>
                                        </p:cTn>
                                        <p:tgtEl>
                                          <p:spTgt spid="55316">
                                            <p:txEl>
                                              <p:pRg st="1" end="1"/>
                                            </p:txEl>
                                          </p:spTgt>
                                        </p:tgtEl>
                                        <p:attrNameLst>
                                          <p:attrName>style.visibility</p:attrName>
                                        </p:attrNameLst>
                                      </p:cBhvr>
                                      <p:to>
                                        <p:strVal val="visible"/>
                                      </p:to>
                                    </p:set>
                                    <p:animEffect transition="in" filter="strips(downLeft)">
                                      <p:cBhvr>
                                        <p:cTn id="16" dur="500"/>
                                        <p:tgtEl>
                                          <p:spTgt spid="553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8" descr="原始社会"/>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8" y="3500438"/>
            <a:ext cx="2362200" cy="14652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nvGrpSpPr>
          <p:cNvPr id="29699" name="Group 34"/>
          <p:cNvGrpSpPr>
            <a:grpSpLocks/>
          </p:cNvGrpSpPr>
          <p:nvPr/>
        </p:nvGrpSpPr>
        <p:grpSpPr bwMode="auto">
          <a:xfrm>
            <a:off x="7877176" y="4076700"/>
            <a:ext cx="2790825" cy="1925638"/>
            <a:chOff x="3833" y="2488"/>
            <a:chExt cx="1758" cy="1213"/>
          </a:xfrm>
        </p:grpSpPr>
        <p:pic>
          <p:nvPicPr>
            <p:cNvPr id="29712" name="Picture 5" descr="plant0212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 y="2680"/>
              <a:ext cx="405"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3" name="Picture 6" descr="BUTERFL1"/>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282" y="2488"/>
              <a:ext cx="131"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4" name="Rectangle 7"/>
            <p:cNvSpPr>
              <a:spLocks noChangeArrowheads="1"/>
            </p:cNvSpPr>
            <p:nvPr/>
          </p:nvSpPr>
          <p:spPr bwMode="auto">
            <a:xfrm>
              <a:off x="3923" y="3657"/>
              <a:ext cx="1115" cy="44"/>
            </a:xfrm>
            <a:prstGeom prst="rect">
              <a:avLst/>
            </a:prstGeom>
            <a:solidFill>
              <a:schemeClr val="accent1"/>
            </a:solidFill>
            <a:ln w="12700">
              <a:solidFill>
                <a:srgbClr val="CC99FF"/>
              </a:solidFill>
              <a:miter lim="800000"/>
              <a:headEnd type="none" w="sm" len="sm"/>
              <a:tailEnd type="none" w="sm" len="sm"/>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kumimoji="1" lang="en-US" altLang="en-US" sz="2800">
                <a:solidFill>
                  <a:srgbClr val="FFFF99"/>
                </a:solidFill>
                <a:latin typeface="Times New Roman" panose="02020603050405020304" pitchFamily="18" charset="0"/>
                <a:ea typeface="文鼎CS楷体" pitchFamily="49" charset="-122"/>
              </a:endParaRPr>
            </a:p>
          </p:txBody>
        </p:sp>
        <p:sp>
          <p:nvSpPr>
            <p:cNvPr id="29715" name="Text Box 11"/>
            <p:cNvSpPr txBox="1">
              <a:spLocks noChangeArrowheads="1"/>
            </p:cNvSpPr>
            <p:nvPr/>
          </p:nvSpPr>
          <p:spPr bwMode="auto">
            <a:xfrm>
              <a:off x="3969" y="3113"/>
              <a:ext cx="999" cy="523"/>
            </a:xfrm>
            <a:prstGeom prst="rect">
              <a:avLst/>
            </a:prstGeom>
            <a:solidFill>
              <a:srgbClr val="00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kumimoji="1" lang="vi-VN" altLang="en-US" sz="2400">
                  <a:solidFill>
                    <a:srgbClr val="FFFF00"/>
                  </a:solidFill>
                  <a:latin typeface="Times New Roman" panose="02020603050405020304" pitchFamily="18" charset="0"/>
                  <a:ea typeface="SimSun" panose="02010600030101010101" pitchFamily="2" charset="-122"/>
                </a:rPr>
                <a:t>Tăng trưởng</a:t>
              </a:r>
            </a:p>
          </p:txBody>
        </p:sp>
        <p:pic>
          <p:nvPicPr>
            <p:cNvPr id="29716" name="Picture 13" descr="plant0212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8" y="2517"/>
              <a:ext cx="405"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7" name="Picture 14" descr="plant0212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6" y="2613"/>
              <a:ext cx="405"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8" name="Picture 15" descr="plant0212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3" y="2523"/>
              <a:ext cx="405"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9" name="Picture 16" descr="plant0212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6" y="2613"/>
              <a:ext cx="405"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0" name="Picture 17" descr="plant0212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6" y="2853"/>
              <a:ext cx="405"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1" name="Picture 18" descr="plant0212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2" y="2840"/>
              <a:ext cx="405"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22" name="AutoShape 19"/>
            <p:cNvSpPr>
              <a:spLocks noChangeArrowheads="1"/>
            </p:cNvSpPr>
            <p:nvPr/>
          </p:nvSpPr>
          <p:spPr bwMode="auto">
            <a:xfrm>
              <a:off x="4286" y="2614"/>
              <a:ext cx="325" cy="175"/>
            </a:xfrm>
            <a:prstGeom prst="rightArrow">
              <a:avLst>
                <a:gd name="adj1" fmla="val 50000"/>
                <a:gd name="adj2" fmla="val 46429"/>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29700" name="Freeform 20"/>
          <p:cNvSpPr>
            <a:spLocks/>
          </p:cNvSpPr>
          <p:nvPr/>
        </p:nvSpPr>
        <p:spPr bwMode="gray">
          <a:xfrm rot="1131954">
            <a:off x="2855913" y="1123951"/>
            <a:ext cx="2762250" cy="3929063"/>
          </a:xfrm>
          <a:custGeom>
            <a:avLst/>
            <a:gdLst>
              <a:gd name="T0" fmla="*/ 2147483647 w 1824"/>
              <a:gd name="T1" fmla="*/ 2147483647 h 2648"/>
              <a:gd name="T2" fmla="*/ 2147483647 w 1824"/>
              <a:gd name="T3" fmla="*/ 2147483647 h 2648"/>
              <a:gd name="T4" fmla="*/ 2147483647 w 1824"/>
              <a:gd name="T5" fmla="*/ 2147483647 h 2648"/>
              <a:gd name="T6" fmla="*/ 2147483647 w 1824"/>
              <a:gd name="T7" fmla="*/ 2147483647 h 2648"/>
              <a:gd name="T8" fmla="*/ 2147483647 w 1824"/>
              <a:gd name="T9" fmla="*/ 2147483647 h 2648"/>
              <a:gd name="T10" fmla="*/ 2147483647 w 1824"/>
              <a:gd name="T11" fmla="*/ 2147483647 h 2648"/>
              <a:gd name="T12" fmla="*/ 2147483647 w 1824"/>
              <a:gd name="T13" fmla="*/ 2147483647 h 2648"/>
              <a:gd name="T14" fmla="*/ 2147483647 w 1824"/>
              <a:gd name="T15" fmla="*/ 2147483647 h 2648"/>
              <a:gd name="T16" fmla="*/ 2147483647 w 1824"/>
              <a:gd name="T17" fmla="*/ 2147483647 h 2648"/>
              <a:gd name="T18" fmla="*/ 2147483647 w 1824"/>
              <a:gd name="T19" fmla="*/ 2147483647 h 2648"/>
              <a:gd name="T20" fmla="*/ 2147483647 w 1824"/>
              <a:gd name="T21" fmla="*/ 2147483647 h 2648"/>
              <a:gd name="T22" fmla="*/ 2147483647 w 1824"/>
              <a:gd name="T23" fmla="*/ 2147483647 h 2648"/>
              <a:gd name="T24" fmla="*/ 2147483647 w 1824"/>
              <a:gd name="T25" fmla="*/ 2147483647 h 2648"/>
              <a:gd name="T26" fmla="*/ 2147483647 w 1824"/>
              <a:gd name="T27" fmla="*/ 2147483647 h 2648"/>
              <a:gd name="T28" fmla="*/ 2147483647 w 1824"/>
              <a:gd name="T29" fmla="*/ 2147483647 h 2648"/>
              <a:gd name="T30" fmla="*/ 2147483647 w 1824"/>
              <a:gd name="T31" fmla="*/ 2147483647 h 2648"/>
              <a:gd name="T32" fmla="*/ 2147483647 w 1824"/>
              <a:gd name="T33" fmla="*/ 2147483647 h 2648"/>
              <a:gd name="T34" fmla="*/ 2147483647 w 1824"/>
              <a:gd name="T35" fmla="*/ 2147483647 h 2648"/>
              <a:gd name="T36" fmla="*/ 2147483647 w 1824"/>
              <a:gd name="T37" fmla="*/ 2147483647 h 2648"/>
              <a:gd name="T38" fmla="*/ 2147483647 w 1824"/>
              <a:gd name="T39" fmla="*/ 2147483647 h 2648"/>
              <a:gd name="T40" fmla="*/ 2147483647 w 1824"/>
              <a:gd name="T41" fmla="*/ 2147483647 h 2648"/>
              <a:gd name="T42" fmla="*/ 2147483647 w 1824"/>
              <a:gd name="T43" fmla="*/ 2147483647 h 2648"/>
              <a:gd name="T44" fmla="*/ 2147483647 w 1824"/>
              <a:gd name="T45" fmla="*/ 2147483647 h 2648"/>
              <a:gd name="T46" fmla="*/ 2147483647 w 1824"/>
              <a:gd name="T47" fmla="*/ 2147483647 h 2648"/>
              <a:gd name="T48" fmla="*/ 2147483647 w 1824"/>
              <a:gd name="T49" fmla="*/ 2147483647 h 2648"/>
              <a:gd name="T50" fmla="*/ 2147483647 w 1824"/>
              <a:gd name="T51" fmla="*/ 2147483647 h 2648"/>
              <a:gd name="T52" fmla="*/ 2147483647 w 1824"/>
              <a:gd name="T53" fmla="*/ 2147483647 h 2648"/>
              <a:gd name="T54" fmla="*/ 2147483647 w 1824"/>
              <a:gd name="T55" fmla="*/ 2147483647 h 2648"/>
              <a:gd name="T56" fmla="*/ 2147483647 w 1824"/>
              <a:gd name="T57" fmla="*/ 2147483647 h 2648"/>
              <a:gd name="T58" fmla="*/ 2147483647 w 1824"/>
              <a:gd name="T59" fmla="*/ 2147483647 h 2648"/>
              <a:gd name="T60" fmla="*/ 2147483647 w 1824"/>
              <a:gd name="T61" fmla="*/ 2147483647 h 2648"/>
              <a:gd name="T62" fmla="*/ 2147483647 w 1824"/>
              <a:gd name="T63" fmla="*/ 2147483647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24"/>
              <a:gd name="T97" fmla="*/ 0 h 2648"/>
              <a:gd name="T98" fmla="*/ 1824 w 1824"/>
              <a:gd name="T99" fmla="*/ 2648 h 26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61092E"/>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29701" name="Line 21"/>
          <p:cNvSpPr>
            <a:spLocks noChangeShapeType="1"/>
          </p:cNvSpPr>
          <p:nvPr/>
        </p:nvSpPr>
        <p:spPr bwMode="auto">
          <a:xfrm flipV="1">
            <a:off x="2135188" y="2205038"/>
            <a:ext cx="0" cy="38147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2" name="Line 22"/>
          <p:cNvSpPr>
            <a:spLocks noChangeShapeType="1"/>
          </p:cNvSpPr>
          <p:nvPr/>
        </p:nvSpPr>
        <p:spPr bwMode="auto">
          <a:xfrm flipV="1">
            <a:off x="2135188" y="6021388"/>
            <a:ext cx="5473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3" name="Line 23"/>
          <p:cNvSpPr>
            <a:spLocks noChangeShapeType="1"/>
          </p:cNvSpPr>
          <p:nvPr/>
        </p:nvSpPr>
        <p:spPr bwMode="auto">
          <a:xfrm>
            <a:off x="4943475" y="4797426"/>
            <a:ext cx="0"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4" name="Line 24"/>
          <p:cNvSpPr>
            <a:spLocks noChangeShapeType="1"/>
          </p:cNvSpPr>
          <p:nvPr/>
        </p:nvSpPr>
        <p:spPr bwMode="auto">
          <a:xfrm>
            <a:off x="6311900" y="3573464"/>
            <a:ext cx="0" cy="2447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5" name="Text Box 25"/>
          <p:cNvSpPr txBox="1">
            <a:spLocks noChangeArrowheads="1"/>
          </p:cNvSpPr>
          <p:nvPr/>
        </p:nvSpPr>
        <p:spPr bwMode="auto">
          <a:xfrm>
            <a:off x="2640013" y="5157788"/>
            <a:ext cx="1670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Hàng vạn năm</a:t>
            </a:r>
          </a:p>
        </p:txBody>
      </p:sp>
      <p:sp>
        <p:nvSpPr>
          <p:cNvPr id="29706" name="Text Box 26"/>
          <p:cNvSpPr txBox="1">
            <a:spLocks noChangeArrowheads="1"/>
          </p:cNvSpPr>
          <p:nvPr/>
        </p:nvSpPr>
        <p:spPr bwMode="auto">
          <a:xfrm>
            <a:off x="5159375" y="4868863"/>
            <a:ext cx="1200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Khoảng </a:t>
            </a:r>
          </a:p>
          <a:p>
            <a:pPr eaLnBrk="1" hangingPunct="1"/>
            <a:r>
              <a:rPr lang="vi-VN" altLang="en-US"/>
              <a:t>400</a:t>
            </a:r>
            <a:r>
              <a:rPr lang="en-US" altLang="en-US"/>
              <a:t>0</a:t>
            </a:r>
            <a:r>
              <a:rPr lang="vi-VN" altLang="en-US"/>
              <a:t> năm</a:t>
            </a:r>
          </a:p>
        </p:txBody>
      </p:sp>
      <p:sp>
        <p:nvSpPr>
          <p:cNvPr id="29707" name="Text Box 27"/>
          <p:cNvSpPr txBox="1">
            <a:spLocks noChangeArrowheads="1"/>
          </p:cNvSpPr>
          <p:nvPr/>
        </p:nvSpPr>
        <p:spPr bwMode="auto">
          <a:xfrm>
            <a:off x="6383338" y="5084763"/>
            <a:ext cx="1377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Cuối TK XX</a:t>
            </a:r>
          </a:p>
        </p:txBody>
      </p:sp>
      <p:pic>
        <p:nvPicPr>
          <p:cNvPr id="29708" name="Picture 30" descr="CT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08438" y="2565400"/>
            <a:ext cx="2317750" cy="1549400"/>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pic>
      <p:pic>
        <p:nvPicPr>
          <p:cNvPr id="29709"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8664" y="1773238"/>
            <a:ext cx="2160587" cy="1479550"/>
          </a:xfrm>
          <a:prstGeom prst="rect">
            <a:avLst/>
          </a:prstGeom>
          <a:solidFill>
            <a:srgbClr val="33CCCC"/>
          </a:solidFill>
          <a:ln w="9525">
            <a:solidFill>
              <a:srgbClr val="FFFF00"/>
            </a:solidFill>
            <a:miter lim="800000"/>
            <a:headEnd/>
            <a:tailEnd/>
          </a:ln>
        </p:spPr>
      </p:pic>
      <p:pic>
        <p:nvPicPr>
          <p:cNvPr id="29710" name="Picture 33" descr="MM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80326" y="1052513"/>
            <a:ext cx="2232025" cy="1649412"/>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pic>
      <p:sp>
        <p:nvSpPr>
          <p:cNvPr id="29711" name="WordArt 35"/>
          <p:cNvSpPr>
            <a:spLocks noChangeArrowheads="1" noChangeShapeType="1" noTextEdit="1"/>
          </p:cNvSpPr>
          <p:nvPr/>
        </p:nvSpPr>
        <p:spPr bwMode="auto">
          <a:xfrm>
            <a:off x="1703389" y="981076"/>
            <a:ext cx="2663825" cy="1008063"/>
          </a:xfrm>
          <a:prstGeom prst="rect">
            <a:avLst/>
          </a:prstGeom>
        </p:spPr>
        <p:txBody>
          <a:bodyPr wrap="none" fromWordArt="1">
            <a:prstTxWarp prst="textPlain">
              <a:avLst>
                <a:gd name="adj" fmla="val 50000"/>
              </a:avLst>
            </a:prstTxWarp>
          </a:bodyPr>
          <a:lstStyle/>
          <a:p>
            <a:pPr algn="ctr"/>
            <a:r>
              <a:rPr lang="en-US" sz="3600" kern="10">
                <a:ln w="9525">
                  <a:solidFill>
                    <a:srgbClr val="993300"/>
                  </a:solidFill>
                  <a:round/>
                  <a:headEnd/>
                  <a:tailEnd/>
                </a:ln>
                <a:solidFill>
                  <a:srgbClr val="800000"/>
                </a:solidFill>
                <a:latin typeface="Times New Roman" panose="02020603050405020304" pitchFamily="18" charset="0"/>
                <a:cs typeface="Times New Roman" panose="02020603050405020304" pitchFamily="18" charset="0"/>
              </a:rPr>
              <a:t>Phát triển </a:t>
            </a:r>
          </a:p>
          <a:p>
            <a:pPr algn="ctr"/>
            <a:r>
              <a:rPr lang="en-US" sz="3600" kern="10">
                <a:ln w="9525">
                  <a:solidFill>
                    <a:srgbClr val="993300"/>
                  </a:solidFill>
                  <a:round/>
                  <a:headEnd/>
                  <a:tailEnd/>
                </a:ln>
                <a:solidFill>
                  <a:srgbClr val="800000"/>
                </a:solidFill>
                <a:latin typeface="Times New Roman" panose="02020603050405020304" pitchFamily="18" charset="0"/>
                <a:cs typeface="Times New Roman" panose="02020603050405020304" pitchFamily="18" charset="0"/>
              </a:rPr>
              <a:t>của kỹ thuật và ứng dụng</a:t>
            </a:r>
          </a:p>
        </p:txBody>
      </p:sp>
    </p:spTree>
  </p:cSld>
  <p:clrMapOvr>
    <a:masterClrMapping/>
  </p:clrMapOvr>
  <p:transition spd="med">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WordArt 2"/>
          <p:cNvSpPr>
            <a:spLocks noChangeArrowheads="1" noChangeShapeType="1" noTextEdit="1"/>
          </p:cNvSpPr>
          <p:nvPr/>
        </p:nvSpPr>
        <p:spPr bwMode="auto">
          <a:xfrm>
            <a:off x="2667001" y="228601"/>
            <a:ext cx="7127875" cy="576263"/>
          </a:xfrm>
          <a:prstGeom prst="rect">
            <a:avLst/>
          </a:prstGeom>
        </p:spPr>
        <p:txBody>
          <a:bodyPr wrap="none" fromWordArt="1">
            <a:prstTxWarp prst="textPlain">
              <a:avLst>
                <a:gd name="adj" fmla="val 50000"/>
              </a:avLst>
            </a:prstTxWarp>
          </a:bodyPr>
          <a:lstStyle/>
          <a:p>
            <a:r>
              <a:rPr lang="en-US" sz="3600" b="1" kern="10">
                <a:ln w="9525">
                  <a:solidFill>
                    <a:srgbClr val="009900"/>
                  </a:solidFill>
                  <a:round/>
                  <a:headEnd/>
                  <a:tailEnd/>
                </a:ln>
                <a:solidFill>
                  <a:srgbClr val="FF0000"/>
                </a:solidFill>
              </a:rPr>
              <a:t>Tính chất của sự phát triển</a:t>
            </a:r>
          </a:p>
        </p:txBody>
      </p:sp>
      <p:sp>
        <p:nvSpPr>
          <p:cNvPr id="61443" name="WordArt 3"/>
          <p:cNvSpPr>
            <a:spLocks noChangeArrowheads="1" noChangeShapeType="1" noTextEdit="1"/>
          </p:cNvSpPr>
          <p:nvPr/>
        </p:nvSpPr>
        <p:spPr bwMode="auto">
          <a:xfrm>
            <a:off x="2190510" y="1196690"/>
            <a:ext cx="3600500" cy="532872"/>
          </a:xfrm>
          <a:prstGeom prst="rect">
            <a:avLst/>
          </a:prstGeom>
        </p:spPr>
        <p:txBody>
          <a:bodyPr wrap="none" fromWordArt="1">
            <a:prstTxWarp prst="textPlain">
              <a:avLst>
                <a:gd name="adj" fmla="val 50000"/>
              </a:avLst>
            </a:prstTxWarp>
          </a:bodyPr>
          <a:lstStyle/>
          <a:p>
            <a:pPr algn="ctr"/>
            <a:r>
              <a:rPr lang="en-US" sz="2400" b="1" kern="10" dirty="0" err="1">
                <a:ln w="9525">
                  <a:solidFill>
                    <a:srgbClr val="969696"/>
                  </a:solidFill>
                  <a:round/>
                  <a:headEnd/>
                  <a:tailEnd/>
                </a:ln>
                <a:solidFill>
                  <a:srgbClr val="666699"/>
                </a:solidFill>
              </a:rPr>
              <a:t>Tính</a:t>
            </a:r>
            <a:r>
              <a:rPr lang="en-US" sz="2400" b="1" kern="10" dirty="0">
                <a:ln w="9525">
                  <a:solidFill>
                    <a:srgbClr val="969696"/>
                  </a:solidFill>
                  <a:round/>
                  <a:headEnd/>
                  <a:tailEnd/>
                </a:ln>
                <a:solidFill>
                  <a:srgbClr val="666699"/>
                </a:solidFill>
              </a:rPr>
              <a:t> </a:t>
            </a:r>
            <a:r>
              <a:rPr lang="en-US" sz="2400" b="1" kern="10" dirty="0" err="1">
                <a:ln w="9525">
                  <a:solidFill>
                    <a:srgbClr val="969696"/>
                  </a:solidFill>
                  <a:round/>
                  <a:headEnd/>
                  <a:tailEnd/>
                </a:ln>
                <a:solidFill>
                  <a:srgbClr val="666699"/>
                </a:solidFill>
              </a:rPr>
              <a:t>khách</a:t>
            </a:r>
            <a:r>
              <a:rPr lang="en-US" sz="2400" b="1" kern="10" dirty="0">
                <a:ln w="9525">
                  <a:solidFill>
                    <a:srgbClr val="969696"/>
                  </a:solidFill>
                  <a:round/>
                  <a:headEnd/>
                  <a:tailEnd/>
                </a:ln>
                <a:solidFill>
                  <a:srgbClr val="666699"/>
                </a:solidFill>
              </a:rPr>
              <a:t> </a:t>
            </a:r>
            <a:r>
              <a:rPr lang="en-US" sz="2400" b="1" kern="10" dirty="0" err="1">
                <a:ln w="9525">
                  <a:solidFill>
                    <a:srgbClr val="969696"/>
                  </a:solidFill>
                  <a:round/>
                  <a:headEnd/>
                  <a:tailEnd/>
                </a:ln>
                <a:solidFill>
                  <a:srgbClr val="666699"/>
                </a:solidFill>
              </a:rPr>
              <a:t>quan</a:t>
            </a:r>
            <a:r>
              <a:rPr lang="en-US" sz="2400" b="1" kern="10" dirty="0">
                <a:ln w="9525">
                  <a:solidFill>
                    <a:srgbClr val="969696"/>
                  </a:solidFill>
                  <a:round/>
                  <a:headEnd/>
                  <a:tailEnd/>
                </a:ln>
                <a:solidFill>
                  <a:srgbClr val="666699"/>
                </a:solidFill>
              </a:rPr>
              <a:t>: </a:t>
            </a:r>
          </a:p>
        </p:txBody>
      </p:sp>
      <p:sp>
        <p:nvSpPr>
          <p:cNvPr id="61446" name="WordArt 6"/>
          <p:cNvSpPr>
            <a:spLocks noChangeArrowheads="1" noChangeShapeType="1" noTextEdit="1"/>
          </p:cNvSpPr>
          <p:nvPr/>
        </p:nvSpPr>
        <p:spPr bwMode="auto">
          <a:xfrm>
            <a:off x="1647826" y="1828800"/>
            <a:ext cx="8734425" cy="1600200"/>
          </a:xfrm>
          <a:prstGeom prst="rect">
            <a:avLst/>
          </a:prstGeom>
        </p:spPr>
        <p:txBody>
          <a:bodyPr wrap="none" fromWordArt="1">
            <a:prstTxWarp prst="textPlain">
              <a:avLst>
                <a:gd name="adj" fmla="val 50000"/>
              </a:avLst>
            </a:prstTxWarp>
          </a:bodyPr>
          <a:lstStyle/>
          <a:p>
            <a:r>
              <a:rPr lang="vi-VN" sz="2400" kern="10" dirty="0">
                <a:ln w="9525">
                  <a:solidFill>
                    <a:srgbClr val="660033"/>
                  </a:solidFill>
                  <a:round/>
                  <a:headEnd/>
                  <a:tailEnd/>
                </a:ln>
                <a:solidFill>
                  <a:srgbClr val="CC3300"/>
                </a:solidFill>
                <a:latin typeface="Times New Roman" panose="02020603050405020304" pitchFamily="18" charset="0"/>
                <a:cs typeface="Times New Roman" panose="02020603050405020304" pitchFamily="18" charset="0"/>
              </a:rPr>
              <a:t>Phát triển là quá trình tự thân của bản thân sự vật hiện tượng</a:t>
            </a:r>
            <a:r>
              <a:rPr lang="en-US" sz="2400" kern="10" dirty="0">
                <a:ln w="9525">
                  <a:solidFill>
                    <a:srgbClr val="660033"/>
                  </a:solidFill>
                  <a:round/>
                  <a:headEnd/>
                  <a:tailEnd/>
                </a:ln>
                <a:solidFill>
                  <a:srgbClr val="CC3300"/>
                </a:solidFill>
                <a:latin typeface="Times New Roman" panose="02020603050405020304" pitchFamily="18" charset="0"/>
                <a:cs typeface="Times New Roman" panose="02020603050405020304" pitchFamily="18" charset="0"/>
              </a:rPr>
              <a:t>.</a:t>
            </a:r>
            <a:endParaRPr lang="vi-VN" sz="2400" kern="10" dirty="0">
              <a:ln w="9525">
                <a:solidFill>
                  <a:srgbClr val="660033"/>
                </a:solidFill>
                <a:round/>
                <a:headEnd/>
                <a:tailEnd/>
              </a:ln>
              <a:solidFill>
                <a:srgbClr val="CC3300"/>
              </a:solidFill>
              <a:latin typeface="Times New Roman" panose="02020603050405020304" pitchFamily="18" charset="0"/>
              <a:cs typeface="Times New Roman" panose="02020603050405020304" pitchFamily="18" charset="0"/>
            </a:endParaRPr>
          </a:p>
          <a:p>
            <a:r>
              <a:rPr lang="vi-VN" sz="2400" kern="10" dirty="0">
                <a:ln w="9525">
                  <a:solidFill>
                    <a:srgbClr val="660033"/>
                  </a:solidFill>
                  <a:round/>
                  <a:headEnd/>
                  <a:tailEnd/>
                </a:ln>
                <a:solidFill>
                  <a:srgbClr val="CC3300"/>
                </a:solidFill>
                <a:latin typeface="Times New Roman" panose="02020603050405020304" pitchFamily="18" charset="0"/>
                <a:cs typeface="Times New Roman" panose="02020603050405020304" pitchFamily="18" charset="0"/>
              </a:rPr>
              <a:t>Nguyên nhân của phát triển là do sự đấu tranh giữa các mặt đối </a:t>
            </a:r>
          </a:p>
          <a:p>
            <a:r>
              <a:rPr lang="vi-VN" sz="2400" kern="10" dirty="0">
                <a:ln w="9525">
                  <a:solidFill>
                    <a:srgbClr val="660033"/>
                  </a:solidFill>
                  <a:round/>
                  <a:headEnd/>
                  <a:tailEnd/>
                </a:ln>
                <a:solidFill>
                  <a:srgbClr val="CC3300"/>
                </a:solidFill>
                <a:latin typeface="Times New Roman" panose="02020603050405020304" pitchFamily="18" charset="0"/>
                <a:cs typeface="Times New Roman" panose="02020603050405020304" pitchFamily="18" charset="0"/>
              </a:rPr>
              <a:t>lập bên trong sự vật hiện tượng.</a:t>
            </a:r>
            <a:endParaRPr lang="en-US" sz="2400" kern="10" dirty="0">
              <a:ln w="9525">
                <a:solidFill>
                  <a:srgbClr val="660033"/>
                </a:solidFill>
                <a:round/>
                <a:headEnd/>
                <a:tailEnd/>
              </a:ln>
              <a:solidFill>
                <a:srgbClr val="CC3300"/>
              </a:solidFill>
              <a:latin typeface="Times New Roman" panose="02020603050405020304" pitchFamily="18" charset="0"/>
              <a:cs typeface="Times New Roman" panose="02020603050405020304" pitchFamily="18" charset="0"/>
            </a:endParaRPr>
          </a:p>
        </p:txBody>
      </p:sp>
      <p:sp>
        <p:nvSpPr>
          <p:cNvPr id="61447" name="WordArt 7"/>
          <p:cNvSpPr>
            <a:spLocks noChangeArrowheads="1" noChangeShapeType="1" noTextEdit="1"/>
          </p:cNvSpPr>
          <p:nvPr/>
        </p:nvSpPr>
        <p:spPr bwMode="auto">
          <a:xfrm>
            <a:off x="2195512" y="3629413"/>
            <a:ext cx="2914650" cy="523875"/>
          </a:xfrm>
          <a:prstGeom prst="rect">
            <a:avLst/>
          </a:prstGeom>
        </p:spPr>
        <p:txBody>
          <a:bodyPr wrap="none" fromWordArt="1">
            <a:prstTxWarp prst="textPlain">
              <a:avLst>
                <a:gd name="adj" fmla="val 50000"/>
              </a:avLst>
            </a:prstTxWarp>
          </a:bodyPr>
          <a:lstStyle/>
          <a:p>
            <a:pPr algn="ctr"/>
            <a:r>
              <a:rPr lang="en-US" sz="3600" b="1" kern="10" dirty="0" err="1">
                <a:ln w="9525">
                  <a:solidFill>
                    <a:srgbClr val="969696"/>
                  </a:solidFill>
                  <a:round/>
                  <a:headEnd/>
                  <a:tailEnd/>
                </a:ln>
                <a:solidFill>
                  <a:srgbClr val="666699"/>
                </a:solidFill>
              </a:rPr>
              <a:t>Tính</a:t>
            </a:r>
            <a:r>
              <a:rPr lang="en-US" sz="3600" b="1" kern="10" dirty="0">
                <a:ln w="9525">
                  <a:solidFill>
                    <a:srgbClr val="969696"/>
                  </a:solidFill>
                  <a:round/>
                  <a:headEnd/>
                  <a:tailEnd/>
                </a:ln>
                <a:solidFill>
                  <a:srgbClr val="666699"/>
                </a:solidFill>
              </a:rPr>
              <a:t> </a:t>
            </a:r>
            <a:r>
              <a:rPr lang="en-US" sz="3600" b="1" kern="10" dirty="0" err="1">
                <a:ln w="9525">
                  <a:solidFill>
                    <a:srgbClr val="969696"/>
                  </a:solidFill>
                  <a:round/>
                  <a:headEnd/>
                  <a:tailEnd/>
                </a:ln>
                <a:solidFill>
                  <a:srgbClr val="666699"/>
                </a:solidFill>
              </a:rPr>
              <a:t>phổ</a:t>
            </a:r>
            <a:r>
              <a:rPr lang="en-US" sz="3600" b="1" kern="10" dirty="0">
                <a:ln w="9525">
                  <a:solidFill>
                    <a:srgbClr val="969696"/>
                  </a:solidFill>
                  <a:round/>
                  <a:headEnd/>
                  <a:tailEnd/>
                </a:ln>
                <a:solidFill>
                  <a:srgbClr val="666699"/>
                </a:solidFill>
              </a:rPr>
              <a:t> </a:t>
            </a:r>
            <a:r>
              <a:rPr lang="en-US" sz="3600" b="1" kern="10" dirty="0" err="1">
                <a:ln w="9525">
                  <a:solidFill>
                    <a:srgbClr val="969696"/>
                  </a:solidFill>
                  <a:round/>
                  <a:headEnd/>
                  <a:tailEnd/>
                </a:ln>
                <a:solidFill>
                  <a:srgbClr val="666699"/>
                </a:solidFill>
              </a:rPr>
              <a:t>biến</a:t>
            </a:r>
            <a:r>
              <a:rPr lang="en-US" sz="3600" b="1" kern="10" dirty="0">
                <a:ln w="9525">
                  <a:solidFill>
                    <a:srgbClr val="969696"/>
                  </a:solidFill>
                  <a:round/>
                  <a:headEnd/>
                  <a:tailEnd/>
                </a:ln>
                <a:solidFill>
                  <a:srgbClr val="666699"/>
                </a:solidFill>
              </a:rPr>
              <a:t>:</a:t>
            </a:r>
          </a:p>
        </p:txBody>
      </p:sp>
      <p:sp>
        <p:nvSpPr>
          <p:cNvPr id="61448" name="WordArt 8"/>
          <p:cNvSpPr>
            <a:spLocks noChangeArrowheads="1" noChangeShapeType="1" noTextEdit="1"/>
          </p:cNvSpPr>
          <p:nvPr/>
        </p:nvSpPr>
        <p:spPr bwMode="auto">
          <a:xfrm>
            <a:off x="1647826" y="4653170"/>
            <a:ext cx="8405813" cy="1091581"/>
          </a:xfrm>
          <a:prstGeom prst="rect">
            <a:avLst/>
          </a:prstGeom>
        </p:spPr>
        <p:txBody>
          <a:bodyPr wrap="none" fromWordArt="1">
            <a:prstTxWarp prst="textPlain">
              <a:avLst>
                <a:gd name="adj" fmla="val 50000"/>
              </a:avLst>
            </a:prstTxWarp>
          </a:bodyPr>
          <a:lstStyle/>
          <a:p>
            <a:r>
              <a:rPr lang="vi-VN" sz="2400" kern="10" dirty="0">
                <a:ln w="9525">
                  <a:solidFill>
                    <a:srgbClr val="660033"/>
                  </a:solidFill>
                  <a:round/>
                  <a:headEnd/>
                  <a:tailEnd/>
                </a:ln>
                <a:solidFill>
                  <a:srgbClr val="CC3300"/>
                </a:solidFill>
                <a:latin typeface="Times New Roman" panose="02020603050405020304" pitchFamily="18" charset="0"/>
                <a:cs typeface="Times New Roman" panose="02020603050405020304" pitchFamily="18" charset="0"/>
              </a:rPr>
              <a:t>Sự phát triển diễn ra ở mọi lĩnh vực: tự nhiên, xã hội và tư duy</a:t>
            </a:r>
          </a:p>
          <a:p>
            <a:r>
              <a:rPr lang="vi-VN" sz="2400" kern="10" dirty="0">
                <a:ln w="9525">
                  <a:solidFill>
                    <a:srgbClr val="660033"/>
                  </a:solidFill>
                  <a:round/>
                  <a:headEnd/>
                  <a:tailEnd/>
                </a:ln>
                <a:solidFill>
                  <a:srgbClr val="CC3300"/>
                </a:solidFill>
                <a:latin typeface="Times New Roman" panose="02020603050405020304" pitchFamily="18" charset="0"/>
                <a:cs typeface="Times New Roman" panose="02020603050405020304" pitchFamily="18" charset="0"/>
              </a:rPr>
              <a:t>phát triển là khuynh hướng chung của các sự vật hiện tượng</a:t>
            </a:r>
            <a:endParaRPr lang="en-US" sz="2400" kern="10" dirty="0">
              <a:ln w="9525">
                <a:solidFill>
                  <a:srgbClr val="660033"/>
                </a:solidFill>
                <a:round/>
                <a:headEnd/>
                <a:tailEnd/>
              </a:ln>
              <a:solidFill>
                <a:srgbClr val="CC3300"/>
              </a:solidFill>
              <a:latin typeface="Times New Roman" panose="02020603050405020304" pitchFamily="18" charset="0"/>
              <a:cs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61443"/>
                                        </p:tgtEl>
                                        <p:attrNameLst>
                                          <p:attrName>style.visibility</p:attrName>
                                        </p:attrNameLst>
                                      </p:cBhvr>
                                      <p:to>
                                        <p:strVal val="visible"/>
                                      </p:to>
                                    </p:set>
                                    <p:anim calcmode="lin" valueType="num">
                                      <p:cBhvr>
                                        <p:cTn id="7" dur="500" fill="hold"/>
                                        <p:tgtEl>
                                          <p:spTgt spid="61443"/>
                                        </p:tgtEl>
                                        <p:attrNameLst>
                                          <p:attrName>ppt_w</p:attrName>
                                        </p:attrNameLst>
                                      </p:cBhvr>
                                      <p:tavLst>
                                        <p:tav tm="0">
                                          <p:val>
                                            <p:fltVal val="0"/>
                                          </p:val>
                                        </p:tav>
                                        <p:tav tm="100000">
                                          <p:val>
                                            <p:strVal val="#ppt_w"/>
                                          </p:val>
                                        </p:tav>
                                      </p:tavLst>
                                    </p:anim>
                                    <p:anim calcmode="lin" valueType="num">
                                      <p:cBhvr>
                                        <p:cTn id="8" dur="500" fill="hold"/>
                                        <p:tgtEl>
                                          <p:spTgt spid="61443"/>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nodeType="clickEffect">
                                  <p:stCondLst>
                                    <p:cond delay="0"/>
                                  </p:stCondLst>
                                  <p:childTnLst>
                                    <p:set>
                                      <p:cBhvr>
                                        <p:cTn id="12" dur="1" fill="hold">
                                          <p:stCondLst>
                                            <p:cond delay="0"/>
                                          </p:stCondLst>
                                        </p:cTn>
                                        <p:tgtEl>
                                          <p:spTgt spid="61446"/>
                                        </p:tgtEl>
                                        <p:attrNameLst>
                                          <p:attrName>style.visibility</p:attrName>
                                        </p:attrNameLst>
                                      </p:cBhvr>
                                      <p:to>
                                        <p:strVal val="visible"/>
                                      </p:to>
                                    </p:set>
                                    <p:animEffect transition="in" filter="strips(downLeft)">
                                      <p:cBhvr>
                                        <p:cTn id="13" dur="500"/>
                                        <p:tgtEl>
                                          <p:spTgt spid="6144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61447"/>
                                        </p:tgtEl>
                                        <p:attrNameLst>
                                          <p:attrName>style.visibility</p:attrName>
                                        </p:attrNameLst>
                                      </p:cBhvr>
                                      <p:to>
                                        <p:strVal val="visible"/>
                                      </p:to>
                                    </p:set>
                                    <p:animEffect transition="in" filter="box(in)">
                                      <p:cBhvr>
                                        <p:cTn id="18" dur="500"/>
                                        <p:tgtEl>
                                          <p:spTgt spid="6144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12" fill="hold" nodeType="clickEffect">
                                  <p:stCondLst>
                                    <p:cond delay="0"/>
                                  </p:stCondLst>
                                  <p:childTnLst>
                                    <p:set>
                                      <p:cBhvr>
                                        <p:cTn id="22" dur="1" fill="hold">
                                          <p:stCondLst>
                                            <p:cond delay="0"/>
                                          </p:stCondLst>
                                        </p:cTn>
                                        <p:tgtEl>
                                          <p:spTgt spid="61448"/>
                                        </p:tgtEl>
                                        <p:attrNameLst>
                                          <p:attrName>style.visibility</p:attrName>
                                        </p:attrNameLst>
                                      </p:cBhvr>
                                      <p:to>
                                        <p:strVal val="visible"/>
                                      </p:to>
                                    </p:set>
                                    <p:animEffect transition="in" filter="strips(downLeft)">
                                      <p:cBhvr>
                                        <p:cTn id="23" dur="500"/>
                                        <p:tgtEl>
                                          <p:spTgt spid="61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B609C35A-4654-6E4E-A047-D850542305F5}"/>
              </a:ext>
            </a:extLst>
          </p:cNvPr>
          <p:cNvSpPr txBox="1"/>
          <p:nvPr/>
        </p:nvSpPr>
        <p:spPr>
          <a:xfrm>
            <a:off x="2603500" y="-625928"/>
            <a:ext cx="5186570" cy="1968500"/>
          </a:xfrm>
          <a:prstGeom prst="rect">
            <a:avLst/>
          </a:prstGeom>
        </p:spPr>
        <p:txBody>
          <a:bodyPr wrap="none" numCol="1" fromWordArt="1">
            <a:prstTxWarp prst="textPlain">
              <a:avLst>
                <a:gd name="adj" fmla="val 50000"/>
              </a:avLst>
            </a:prstTxWarp>
          </a:bodyPr>
          <a:lstStyle>
            <a:defPPr>
              <a:defRPr lang="vi-VN"/>
            </a:defPPr>
            <a:lvl1pPr algn="ctr">
              <a:defRPr sz="3200" b="1" kern="10">
                <a:ln w="9525">
                  <a:solidFill>
                    <a:srgbClr val="969696"/>
                  </a:solidFill>
                  <a:round/>
                  <a:headEnd/>
                  <a:tailEnd/>
                </a:ln>
                <a:solidFill>
                  <a:srgbClr val="666699"/>
                </a:solidFill>
              </a:defRPr>
            </a:lvl1pPr>
          </a:lstStyle>
          <a:p>
            <a:endParaRPr lang="vi-VN"/>
          </a:p>
        </p:txBody>
      </p:sp>
      <p:sp>
        <p:nvSpPr>
          <p:cNvPr id="2" name="TextBox 1"/>
          <p:cNvSpPr txBox="1"/>
          <p:nvPr/>
        </p:nvSpPr>
        <p:spPr>
          <a:xfrm>
            <a:off x="911280" y="289679"/>
            <a:ext cx="10657480" cy="6278642"/>
          </a:xfrm>
          <a:prstGeom prst="rect">
            <a:avLst/>
          </a:prstGeom>
          <a:noFill/>
        </p:spPr>
        <p:txBody>
          <a:bodyPr wrap="square" rtlCol="0">
            <a:spAutoFit/>
          </a:bodyPr>
          <a:lstStyle/>
          <a:p>
            <a:r>
              <a:rPr lang="en-US" sz="4800" b="1" dirty="0" err="1">
                <a:solidFill>
                  <a:srgbClr val="333399"/>
                </a:solidFill>
              </a:rPr>
              <a:t>Tính</a:t>
            </a:r>
            <a:r>
              <a:rPr lang="en-US" sz="4800" b="1" dirty="0">
                <a:solidFill>
                  <a:srgbClr val="333399"/>
                </a:solidFill>
              </a:rPr>
              <a:t> </a:t>
            </a:r>
            <a:r>
              <a:rPr lang="en-US" sz="4800" b="1" dirty="0" err="1">
                <a:solidFill>
                  <a:srgbClr val="333399"/>
                </a:solidFill>
              </a:rPr>
              <a:t>kế</a:t>
            </a:r>
            <a:r>
              <a:rPr lang="en-US" sz="4800" b="1" dirty="0">
                <a:solidFill>
                  <a:srgbClr val="333399"/>
                </a:solidFill>
              </a:rPr>
              <a:t> </a:t>
            </a:r>
            <a:r>
              <a:rPr lang="en-US" sz="4800" b="1" dirty="0" err="1">
                <a:solidFill>
                  <a:srgbClr val="333399"/>
                </a:solidFill>
              </a:rPr>
              <a:t>thừa</a:t>
            </a:r>
            <a:endParaRPr lang="en-US" sz="4800" b="1" dirty="0">
              <a:solidFill>
                <a:srgbClr val="333399"/>
              </a:solidFill>
            </a:endParaRPr>
          </a:p>
          <a:p>
            <a:r>
              <a:rPr lang="en-US" sz="3600" dirty="0" err="1">
                <a:solidFill>
                  <a:srgbClr val="C00000"/>
                </a:solidFill>
              </a:rPr>
              <a:t>Sự</a:t>
            </a:r>
            <a:r>
              <a:rPr lang="en-US" sz="3600" dirty="0">
                <a:solidFill>
                  <a:srgbClr val="C00000"/>
                </a:solidFill>
              </a:rPr>
              <a:t> </a:t>
            </a:r>
            <a:r>
              <a:rPr lang="en-US" sz="3600" dirty="0" err="1">
                <a:solidFill>
                  <a:srgbClr val="C00000"/>
                </a:solidFill>
              </a:rPr>
              <a:t>vật</a:t>
            </a:r>
            <a:r>
              <a:rPr lang="en-US" sz="3600" dirty="0">
                <a:solidFill>
                  <a:srgbClr val="C00000"/>
                </a:solidFill>
              </a:rPr>
              <a:t>, </a:t>
            </a:r>
            <a:r>
              <a:rPr lang="en-US" sz="3600" dirty="0" err="1">
                <a:solidFill>
                  <a:srgbClr val="C00000"/>
                </a:solidFill>
              </a:rPr>
              <a:t>hiện</a:t>
            </a:r>
            <a:r>
              <a:rPr lang="en-US" sz="3600" dirty="0">
                <a:solidFill>
                  <a:srgbClr val="C00000"/>
                </a:solidFill>
              </a:rPr>
              <a:t> </a:t>
            </a:r>
            <a:r>
              <a:rPr lang="en-US" sz="3600" dirty="0" err="1">
                <a:solidFill>
                  <a:srgbClr val="C00000"/>
                </a:solidFill>
              </a:rPr>
              <a:t>tượng</a:t>
            </a:r>
            <a:r>
              <a:rPr lang="en-US" sz="3600" dirty="0">
                <a:solidFill>
                  <a:srgbClr val="C00000"/>
                </a:solidFill>
              </a:rPr>
              <a:t> </a:t>
            </a:r>
            <a:r>
              <a:rPr lang="en-US" sz="3600" dirty="0" err="1">
                <a:solidFill>
                  <a:srgbClr val="C00000"/>
                </a:solidFill>
              </a:rPr>
              <a:t>mới</a:t>
            </a:r>
            <a:r>
              <a:rPr lang="en-US" sz="3600" dirty="0">
                <a:solidFill>
                  <a:srgbClr val="C00000"/>
                </a:solidFill>
              </a:rPr>
              <a:t> </a:t>
            </a:r>
            <a:r>
              <a:rPr lang="en-US" sz="3600" dirty="0" err="1">
                <a:solidFill>
                  <a:srgbClr val="C00000"/>
                </a:solidFill>
              </a:rPr>
              <a:t>ra</a:t>
            </a:r>
            <a:r>
              <a:rPr lang="en-US" sz="3600" dirty="0">
                <a:solidFill>
                  <a:srgbClr val="C00000"/>
                </a:solidFill>
              </a:rPr>
              <a:t> </a:t>
            </a:r>
            <a:r>
              <a:rPr lang="en-US" sz="3600" dirty="0" err="1">
                <a:solidFill>
                  <a:srgbClr val="C00000"/>
                </a:solidFill>
              </a:rPr>
              <a:t>đời</a:t>
            </a:r>
            <a:r>
              <a:rPr lang="en-US" sz="3600" dirty="0">
                <a:solidFill>
                  <a:srgbClr val="C00000"/>
                </a:solidFill>
              </a:rPr>
              <a:t> </a:t>
            </a:r>
            <a:r>
              <a:rPr lang="en-US" sz="3600" dirty="0" err="1">
                <a:solidFill>
                  <a:srgbClr val="C00000"/>
                </a:solidFill>
              </a:rPr>
              <a:t>từ</a:t>
            </a:r>
            <a:r>
              <a:rPr lang="en-US" sz="3600" dirty="0">
                <a:solidFill>
                  <a:srgbClr val="C00000"/>
                </a:solidFill>
              </a:rPr>
              <a:t> </a:t>
            </a:r>
            <a:r>
              <a:rPr lang="en-US" sz="3600" dirty="0" err="1">
                <a:solidFill>
                  <a:srgbClr val="C00000"/>
                </a:solidFill>
              </a:rPr>
              <a:t>sự</a:t>
            </a:r>
            <a:r>
              <a:rPr lang="en-US" sz="3600" dirty="0">
                <a:solidFill>
                  <a:srgbClr val="C00000"/>
                </a:solidFill>
              </a:rPr>
              <a:t> </a:t>
            </a:r>
            <a:r>
              <a:rPr lang="en-US" sz="3600" dirty="0" err="1">
                <a:solidFill>
                  <a:srgbClr val="C00000"/>
                </a:solidFill>
              </a:rPr>
              <a:t>vật</a:t>
            </a:r>
            <a:r>
              <a:rPr lang="en-US" sz="3600" dirty="0">
                <a:solidFill>
                  <a:srgbClr val="C00000"/>
                </a:solidFill>
              </a:rPr>
              <a:t>, </a:t>
            </a:r>
            <a:r>
              <a:rPr lang="en-US" sz="3600" dirty="0" err="1">
                <a:solidFill>
                  <a:srgbClr val="C00000"/>
                </a:solidFill>
              </a:rPr>
              <a:t>hiện</a:t>
            </a:r>
            <a:r>
              <a:rPr lang="en-US" sz="3600" dirty="0">
                <a:solidFill>
                  <a:srgbClr val="C00000"/>
                </a:solidFill>
              </a:rPr>
              <a:t> </a:t>
            </a:r>
            <a:r>
              <a:rPr lang="en-US" sz="3600" dirty="0" err="1">
                <a:solidFill>
                  <a:srgbClr val="C00000"/>
                </a:solidFill>
              </a:rPr>
              <a:t>tượng</a:t>
            </a:r>
            <a:r>
              <a:rPr lang="en-US" sz="3600" dirty="0">
                <a:solidFill>
                  <a:srgbClr val="C00000"/>
                </a:solidFill>
              </a:rPr>
              <a:t> </a:t>
            </a:r>
            <a:r>
              <a:rPr lang="en-US" sz="3600" dirty="0" err="1">
                <a:solidFill>
                  <a:srgbClr val="C00000"/>
                </a:solidFill>
              </a:rPr>
              <a:t>cũ</a:t>
            </a:r>
            <a:r>
              <a:rPr lang="en-US" sz="3600" dirty="0">
                <a:solidFill>
                  <a:srgbClr val="C00000"/>
                </a:solidFill>
              </a:rPr>
              <a:t> </a:t>
            </a:r>
            <a:r>
              <a:rPr lang="en-US" sz="3600" dirty="0" err="1">
                <a:solidFill>
                  <a:srgbClr val="C00000"/>
                </a:solidFill>
              </a:rPr>
              <a:t>nên</a:t>
            </a:r>
            <a:r>
              <a:rPr lang="en-US" sz="3600" dirty="0">
                <a:solidFill>
                  <a:srgbClr val="C00000"/>
                </a:solidFill>
              </a:rPr>
              <a:t> </a:t>
            </a:r>
            <a:r>
              <a:rPr lang="en-US" sz="3600" dirty="0" err="1">
                <a:solidFill>
                  <a:srgbClr val="C00000"/>
                </a:solidFill>
              </a:rPr>
              <a:t>trong</a:t>
            </a:r>
            <a:r>
              <a:rPr lang="en-US" sz="3600" dirty="0">
                <a:solidFill>
                  <a:srgbClr val="C00000"/>
                </a:solidFill>
              </a:rPr>
              <a:t> </a:t>
            </a:r>
            <a:r>
              <a:rPr lang="en-US" sz="3600" dirty="0" err="1">
                <a:solidFill>
                  <a:srgbClr val="C00000"/>
                </a:solidFill>
              </a:rPr>
              <a:t>nó</a:t>
            </a:r>
            <a:r>
              <a:rPr lang="en-US" sz="3600" dirty="0">
                <a:solidFill>
                  <a:srgbClr val="C00000"/>
                </a:solidFill>
              </a:rPr>
              <a:t> </a:t>
            </a:r>
            <a:r>
              <a:rPr lang="en-US" sz="3600" dirty="0" err="1">
                <a:solidFill>
                  <a:srgbClr val="C00000"/>
                </a:solidFill>
              </a:rPr>
              <a:t>còn</a:t>
            </a:r>
            <a:r>
              <a:rPr lang="en-US" sz="3600" dirty="0">
                <a:solidFill>
                  <a:srgbClr val="C00000"/>
                </a:solidFill>
              </a:rPr>
              <a:t> </a:t>
            </a:r>
            <a:r>
              <a:rPr lang="en-US" sz="3600" dirty="0" err="1">
                <a:solidFill>
                  <a:srgbClr val="C00000"/>
                </a:solidFill>
              </a:rPr>
              <a:t>giữ</a:t>
            </a:r>
            <a:r>
              <a:rPr lang="en-US" sz="3600" dirty="0">
                <a:solidFill>
                  <a:srgbClr val="C00000"/>
                </a:solidFill>
              </a:rPr>
              <a:t> </a:t>
            </a:r>
            <a:r>
              <a:rPr lang="en-US" sz="3600" dirty="0" err="1">
                <a:solidFill>
                  <a:srgbClr val="C00000"/>
                </a:solidFill>
              </a:rPr>
              <a:t>lại</a:t>
            </a:r>
            <a:r>
              <a:rPr lang="en-US" sz="3600" dirty="0">
                <a:solidFill>
                  <a:srgbClr val="C00000"/>
                </a:solidFill>
              </a:rPr>
              <a:t>, </a:t>
            </a:r>
            <a:r>
              <a:rPr lang="en-US" sz="3600" dirty="0" err="1">
                <a:solidFill>
                  <a:srgbClr val="C00000"/>
                </a:solidFill>
              </a:rPr>
              <a:t>có</a:t>
            </a:r>
            <a:r>
              <a:rPr lang="en-US" sz="3600" dirty="0">
                <a:solidFill>
                  <a:srgbClr val="C00000"/>
                </a:solidFill>
              </a:rPr>
              <a:t> </a:t>
            </a:r>
            <a:r>
              <a:rPr lang="en-US" sz="3600" dirty="0" err="1">
                <a:solidFill>
                  <a:srgbClr val="C00000"/>
                </a:solidFill>
              </a:rPr>
              <a:t>chọn</a:t>
            </a:r>
            <a:r>
              <a:rPr lang="en-US" sz="3600" dirty="0">
                <a:solidFill>
                  <a:srgbClr val="C00000"/>
                </a:solidFill>
              </a:rPr>
              <a:t> </a:t>
            </a:r>
            <a:r>
              <a:rPr lang="en-US" sz="3600" dirty="0" err="1">
                <a:solidFill>
                  <a:srgbClr val="C00000"/>
                </a:solidFill>
              </a:rPr>
              <a:t>lọc</a:t>
            </a:r>
            <a:r>
              <a:rPr lang="en-US" sz="3600" dirty="0">
                <a:solidFill>
                  <a:srgbClr val="C00000"/>
                </a:solidFill>
              </a:rPr>
              <a:t> </a:t>
            </a:r>
            <a:r>
              <a:rPr lang="en-US" sz="3600" dirty="0" err="1">
                <a:solidFill>
                  <a:srgbClr val="C00000"/>
                </a:solidFill>
              </a:rPr>
              <a:t>và</a:t>
            </a:r>
            <a:r>
              <a:rPr lang="en-US" sz="3600" dirty="0">
                <a:solidFill>
                  <a:srgbClr val="C00000"/>
                </a:solidFill>
              </a:rPr>
              <a:t> </a:t>
            </a:r>
            <a:r>
              <a:rPr lang="en-US" sz="3600" dirty="0" err="1">
                <a:solidFill>
                  <a:srgbClr val="C00000"/>
                </a:solidFill>
              </a:rPr>
              <a:t>cải</a:t>
            </a:r>
            <a:r>
              <a:rPr lang="en-US" sz="3600" dirty="0">
                <a:solidFill>
                  <a:srgbClr val="C00000"/>
                </a:solidFill>
              </a:rPr>
              <a:t> </a:t>
            </a:r>
            <a:r>
              <a:rPr lang="en-US" sz="3600" dirty="0" err="1">
                <a:solidFill>
                  <a:srgbClr val="C00000"/>
                </a:solidFill>
              </a:rPr>
              <a:t>tạo</a:t>
            </a:r>
            <a:r>
              <a:rPr lang="en-US" sz="3600" dirty="0">
                <a:solidFill>
                  <a:srgbClr val="C00000"/>
                </a:solidFill>
              </a:rPr>
              <a:t> </a:t>
            </a:r>
            <a:r>
              <a:rPr lang="en-US" sz="3600" dirty="0" err="1">
                <a:solidFill>
                  <a:srgbClr val="C00000"/>
                </a:solidFill>
              </a:rPr>
              <a:t>các</a:t>
            </a:r>
            <a:r>
              <a:rPr lang="en-US" sz="3600" dirty="0">
                <a:solidFill>
                  <a:srgbClr val="C00000"/>
                </a:solidFill>
              </a:rPr>
              <a:t> </a:t>
            </a:r>
            <a:r>
              <a:rPr lang="en-US" sz="3600" dirty="0" err="1">
                <a:solidFill>
                  <a:srgbClr val="C00000"/>
                </a:solidFill>
              </a:rPr>
              <a:t>yếu</a:t>
            </a:r>
            <a:r>
              <a:rPr lang="en-US" sz="3600" dirty="0">
                <a:solidFill>
                  <a:srgbClr val="C00000"/>
                </a:solidFill>
              </a:rPr>
              <a:t>  </a:t>
            </a:r>
            <a:r>
              <a:rPr lang="en-US" sz="3600" dirty="0" err="1">
                <a:solidFill>
                  <a:srgbClr val="C00000"/>
                </a:solidFill>
              </a:rPr>
              <a:t>tố</a:t>
            </a:r>
            <a:r>
              <a:rPr lang="en-US" sz="3600" dirty="0">
                <a:solidFill>
                  <a:srgbClr val="C00000"/>
                </a:solidFill>
              </a:rPr>
              <a:t> </a:t>
            </a:r>
            <a:r>
              <a:rPr lang="en-US" sz="3600" dirty="0" err="1">
                <a:solidFill>
                  <a:srgbClr val="C00000"/>
                </a:solidFill>
              </a:rPr>
              <a:t>còn</a:t>
            </a:r>
            <a:r>
              <a:rPr lang="en-US" sz="3600" dirty="0">
                <a:solidFill>
                  <a:srgbClr val="C00000"/>
                </a:solidFill>
              </a:rPr>
              <a:t> </a:t>
            </a:r>
            <a:r>
              <a:rPr lang="en-US" sz="3600" dirty="0" err="1">
                <a:solidFill>
                  <a:srgbClr val="C00000"/>
                </a:solidFill>
              </a:rPr>
              <a:t>tác</a:t>
            </a:r>
            <a:r>
              <a:rPr lang="en-US" sz="3600" dirty="0">
                <a:solidFill>
                  <a:srgbClr val="C00000"/>
                </a:solidFill>
              </a:rPr>
              <a:t> </a:t>
            </a:r>
            <a:r>
              <a:rPr lang="en-US" sz="3600" dirty="0" err="1">
                <a:solidFill>
                  <a:srgbClr val="C00000"/>
                </a:solidFill>
              </a:rPr>
              <a:t>dụng</a:t>
            </a:r>
            <a:r>
              <a:rPr lang="en-US" sz="3600" dirty="0">
                <a:solidFill>
                  <a:srgbClr val="C00000"/>
                </a:solidFill>
              </a:rPr>
              <a:t>, </a:t>
            </a:r>
            <a:r>
              <a:rPr lang="en-US" sz="3600" dirty="0" err="1">
                <a:solidFill>
                  <a:srgbClr val="C00000"/>
                </a:solidFill>
              </a:rPr>
              <a:t>còn</a:t>
            </a:r>
            <a:r>
              <a:rPr lang="en-US" sz="3600" dirty="0">
                <a:solidFill>
                  <a:srgbClr val="C00000"/>
                </a:solidFill>
              </a:rPr>
              <a:t> </a:t>
            </a:r>
            <a:r>
              <a:rPr lang="en-US" sz="3600" dirty="0" err="1">
                <a:solidFill>
                  <a:srgbClr val="C00000"/>
                </a:solidFill>
              </a:rPr>
              <a:t>thích</a:t>
            </a:r>
            <a:r>
              <a:rPr lang="en-US" sz="3600" dirty="0">
                <a:solidFill>
                  <a:srgbClr val="C00000"/>
                </a:solidFill>
              </a:rPr>
              <a:t> </a:t>
            </a:r>
            <a:r>
              <a:rPr lang="en-US" sz="3600" dirty="0" err="1">
                <a:solidFill>
                  <a:srgbClr val="C00000"/>
                </a:solidFill>
              </a:rPr>
              <a:t>hợp</a:t>
            </a:r>
            <a:r>
              <a:rPr lang="en-US" sz="3600" dirty="0">
                <a:solidFill>
                  <a:srgbClr val="C00000"/>
                </a:solidFill>
              </a:rPr>
              <a:t> </a:t>
            </a:r>
            <a:r>
              <a:rPr lang="en-US" sz="3600" dirty="0" err="1">
                <a:solidFill>
                  <a:srgbClr val="C00000"/>
                </a:solidFill>
              </a:rPr>
              <a:t>với</a:t>
            </a:r>
            <a:r>
              <a:rPr lang="en-US" sz="3600" dirty="0">
                <a:solidFill>
                  <a:srgbClr val="C00000"/>
                </a:solidFill>
              </a:rPr>
              <a:t> </a:t>
            </a:r>
            <a:r>
              <a:rPr lang="en-US" sz="3600" dirty="0" err="1">
                <a:solidFill>
                  <a:srgbClr val="C00000"/>
                </a:solidFill>
              </a:rPr>
              <a:t>chúng</a:t>
            </a:r>
            <a:r>
              <a:rPr lang="en-US" sz="3600" dirty="0">
                <a:solidFill>
                  <a:srgbClr val="C00000"/>
                </a:solidFill>
              </a:rPr>
              <a:t>, </a:t>
            </a:r>
            <a:r>
              <a:rPr lang="en-US" sz="3600" dirty="0" err="1">
                <a:solidFill>
                  <a:srgbClr val="C00000"/>
                </a:solidFill>
              </a:rPr>
              <a:t>gạt</a:t>
            </a:r>
            <a:r>
              <a:rPr lang="en-US" sz="3600" dirty="0">
                <a:solidFill>
                  <a:srgbClr val="C00000"/>
                </a:solidFill>
              </a:rPr>
              <a:t> </a:t>
            </a:r>
            <a:r>
              <a:rPr lang="en-US" sz="3600" dirty="0" err="1">
                <a:solidFill>
                  <a:srgbClr val="C00000"/>
                </a:solidFill>
              </a:rPr>
              <a:t>bỏ</a:t>
            </a:r>
            <a:r>
              <a:rPr lang="en-US" sz="3600" dirty="0">
                <a:solidFill>
                  <a:srgbClr val="C00000"/>
                </a:solidFill>
              </a:rPr>
              <a:t> </a:t>
            </a:r>
            <a:r>
              <a:rPr lang="en-US" sz="3600" dirty="0" err="1">
                <a:solidFill>
                  <a:srgbClr val="C00000"/>
                </a:solidFill>
              </a:rPr>
              <a:t>mặt</a:t>
            </a:r>
            <a:r>
              <a:rPr lang="en-US" sz="3600" dirty="0">
                <a:solidFill>
                  <a:srgbClr val="C00000"/>
                </a:solidFill>
              </a:rPr>
              <a:t> </a:t>
            </a:r>
            <a:r>
              <a:rPr lang="en-US" sz="3600" dirty="0" err="1">
                <a:solidFill>
                  <a:srgbClr val="C00000"/>
                </a:solidFill>
              </a:rPr>
              <a:t>tiêu</a:t>
            </a:r>
            <a:r>
              <a:rPr lang="en-US" sz="3600" dirty="0">
                <a:solidFill>
                  <a:srgbClr val="C00000"/>
                </a:solidFill>
              </a:rPr>
              <a:t> </a:t>
            </a:r>
            <a:r>
              <a:rPr lang="en-US" sz="3600" dirty="0" err="1">
                <a:solidFill>
                  <a:srgbClr val="C00000"/>
                </a:solidFill>
              </a:rPr>
              <a:t>cực</a:t>
            </a:r>
            <a:r>
              <a:rPr lang="en-US" sz="3600" dirty="0">
                <a:solidFill>
                  <a:srgbClr val="C00000"/>
                </a:solidFill>
              </a:rPr>
              <a:t> </a:t>
            </a:r>
            <a:r>
              <a:rPr lang="en-US" sz="3600" dirty="0" err="1">
                <a:solidFill>
                  <a:srgbClr val="C00000"/>
                </a:solidFill>
              </a:rPr>
              <a:t>lỗi</a:t>
            </a:r>
            <a:r>
              <a:rPr lang="en-US" sz="3600" dirty="0">
                <a:solidFill>
                  <a:srgbClr val="C00000"/>
                </a:solidFill>
              </a:rPr>
              <a:t> </a:t>
            </a:r>
            <a:r>
              <a:rPr lang="en-US" sz="3600" dirty="0" err="1">
                <a:solidFill>
                  <a:srgbClr val="C00000"/>
                </a:solidFill>
              </a:rPr>
              <a:t>thời</a:t>
            </a:r>
            <a:r>
              <a:rPr lang="en-US" sz="3600" dirty="0">
                <a:solidFill>
                  <a:srgbClr val="C00000"/>
                </a:solidFill>
              </a:rPr>
              <a:t>, </a:t>
            </a:r>
            <a:r>
              <a:rPr lang="en-US" sz="3600" dirty="0" err="1">
                <a:solidFill>
                  <a:srgbClr val="C00000"/>
                </a:solidFill>
              </a:rPr>
              <a:t>lạc</a:t>
            </a:r>
            <a:r>
              <a:rPr lang="en-US" sz="3600" dirty="0">
                <a:solidFill>
                  <a:srgbClr val="C00000"/>
                </a:solidFill>
              </a:rPr>
              <a:t> </a:t>
            </a:r>
            <a:r>
              <a:rPr lang="en-US" sz="3600" dirty="0" err="1">
                <a:solidFill>
                  <a:srgbClr val="C00000"/>
                </a:solidFill>
              </a:rPr>
              <a:t>hậu</a:t>
            </a:r>
            <a:r>
              <a:rPr lang="en-US" sz="3600" dirty="0">
                <a:solidFill>
                  <a:srgbClr val="C00000"/>
                </a:solidFill>
              </a:rPr>
              <a:t> </a:t>
            </a:r>
            <a:r>
              <a:rPr lang="en-US" sz="3600" dirty="0" err="1">
                <a:solidFill>
                  <a:srgbClr val="C00000"/>
                </a:solidFill>
              </a:rPr>
              <a:t>của</a:t>
            </a:r>
            <a:r>
              <a:rPr lang="en-US" sz="3600" dirty="0">
                <a:solidFill>
                  <a:srgbClr val="C00000"/>
                </a:solidFill>
              </a:rPr>
              <a:t> </a:t>
            </a:r>
            <a:r>
              <a:rPr lang="en-US" sz="3600" dirty="0" err="1">
                <a:solidFill>
                  <a:srgbClr val="C00000"/>
                </a:solidFill>
              </a:rPr>
              <a:t>sự</a:t>
            </a:r>
            <a:r>
              <a:rPr lang="en-US" sz="3600" dirty="0">
                <a:solidFill>
                  <a:srgbClr val="C00000"/>
                </a:solidFill>
              </a:rPr>
              <a:t> </a:t>
            </a:r>
            <a:r>
              <a:rPr lang="en-US" sz="3600" dirty="0" err="1">
                <a:solidFill>
                  <a:srgbClr val="C00000"/>
                </a:solidFill>
              </a:rPr>
              <a:t>vật</a:t>
            </a:r>
            <a:r>
              <a:rPr lang="en-US" sz="3600" dirty="0">
                <a:solidFill>
                  <a:srgbClr val="C00000"/>
                </a:solidFill>
              </a:rPr>
              <a:t>, </a:t>
            </a:r>
            <a:r>
              <a:rPr lang="en-US" sz="3600" dirty="0" err="1">
                <a:solidFill>
                  <a:srgbClr val="C00000"/>
                </a:solidFill>
              </a:rPr>
              <a:t>hiện</a:t>
            </a:r>
            <a:r>
              <a:rPr lang="en-US" sz="3600" dirty="0">
                <a:solidFill>
                  <a:srgbClr val="C00000"/>
                </a:solidFill>
              </a:rPr>
              <a:t> </a:t>
            </a:r>
            <a:r>
              <a:rPr lang="en-US" sz="3600" dirty="0" err="1">
                <a:solidFill>
                  <a:srgbClr val="C00000"/>
                </a:solidFill>
              </a:rPr>
              <a:t>tượng</a:t>
            </a:r>
            <a:r>
              <a:rPr lang="en-US" sz="3600" dirty="0">
                <a:solidFill>
                  <a:srgbClr val="C00000"/>
                </a:solidFill>
              </a:rPr>
              <a:t> </a:t>
            </a:r>
            <a:r>
              <a:rPr lang="en-US" sz="3600" dirty="0" err="1">
                <a:solidFill>
                  <a:srgbClr val="C00000"/>
                </a:solidFill>
              </a:rPr>
              <a:t>cũ</a:t>
            </a:r>
            <a:r>
              <a:rPr lang="en-US" sz="3200" dirty="0"/>
              <a:t>. </a:t>
            </a:r>
          </a:p>
          <a:p>
            <a:r>
              <a:rPr lang="en-US" sz="4800" b="1" dirty="0" err="1">
                <a:solidFill>
                  <a:srgbClr val="333399"/>
                </a:solidFill>
              </a:rPr>
              <a:t>Tính</a:t>
            </a:r>
            <a:r>
              <a:rPr lang="en-US" sz="4800" b="1" dirty="0">
                <a:solidFill>
                  <a:srgbClr val="333399"/>
                </a:solidFill>
              </a:rPr>
              <a:t> </a:t>
            </a:r>
            <a:r>
              <a:rPr lang="en-US" sz="4800" b="1" dirty="0" err="1">
                <a:solidFill>
                  <a:srgbClr val="333399"/>
                </a:solidFill>
              </a:rPr>
              <a:t>phong</a:t>
            </a:r>
            <a:r>
              <a:rPr lang="en-US" sz="4800" b="1" dirty="0">
                <a:solidFill>
                  <a:srgbClr val="333399"/>
                </a:solidFill>
              </a:rPr>
              <a:t> </a:t>
            </a:r>
            <a:r>
              <a:rPr lang="en-US" sz="4800" b="1" dirty="0" err="1">
                <a:solidFill>
                  <a:srgbClr val="333399"/>
                </a:solidFill>
              </a:rPr>
              <a:t>phú</a:t>
            </a:r>
            <a:r>
              <a:rPr lang="en-US" sz="4800" b="1" dirty="0">
                <a:solidFill>
                  <a:srgbClr val="333399"/>
                </a:solidFill>
              </a:rPr>
              <a:t>, </a:t>
            </a:r>
            <a:r>
              <a:rPr lang="en-US" sz="4800" b="1" dirty="0" err="1">
                <a:solidFill>
                  <a:srgbClr val="333399"/>
                </a:solidFill>
              </a:rPr>
              <a:t>đa</a:t>
            </a:r>
            <a:r>
              <a:rPr lang="en-US" sz="4800" b="1" dirty="0">
                <a:solidFill>
                  <a:srgbClr val="333399"/>
                </a:solidFill>
              </a:rPr>
              <a:t> </a:t>
            </a:r>
            <a:r>
              <a:rPr lang="en-US" sz="4800" b="1" dirty="0" err="1">
                <a:solidFill>
                  <a:srgbClr val="333399"/>
                </a:solidFill>
              </a:rPr>
              <a:t>dạng</a:t>
            </a:r>
            <a:endParaRPr lang="en-US" sz="4800" b="1" dirty="0">
              <a:solidFill>
                <a:srgbClr val="333399"/>
              </a:solidFill>
            </a:endParaRPr>
          </a:p>
          <a:p>
            <a:r>
              <a:rPr lang="vi-VN" sz="3600" dirty="0">
                <a:solidFill>
                  <a:srgbClr val="C00000"/>
                </a:solidFill>
              </a:rPr>
              <a:t>Sự phát triển diễn ra với các hình thức, trình độ, không gian và thời gian khác nhau ở các sự vật, hiện tượng khác nhau.</a:t>
            </a:r>
            <a:endParaRPr lang="en-US" sz="3600" dirty="0">
              <a:solidFill>
                <a:srgbClr val="C00000"/>
              </a:solidFill>
            </a:endParaRPr>
          </a:p>
          <a:p>
            <a:endParaRPr lang="en-US" dirty="0">
              <a:solidFill>
                <a:srgbClr val="C00000"/>
              </a:solidFill>
            </a:endParaRPr>
          </a:p>
        </p:txBody>
      </p:sp>
    </p:spTree>
  </p:cSld>
  <p:clrMapOvr>
    <a:masterClrMapping/>
  </p:clrMapOvr>
  <p:transition>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WordArt 2" descr="Paper bag"/>
          <p:cNvSpPr>
            <a:spLocks noChangeArrowheads="1" noChangeShapeType="1" noTextEdit="1"/>
          </p:cNvSpPr>
          <p:nvPr/>
        </p:nvSpPr>
        <p:spPr bwMode="auto">
          <a:xfrm>
            <a:off x="1640556" y="437188"/>
            <a:ext cx="8920064" cy="865188"/>
          </a:xfrm>
          <a:prstGeom prst="rect">
            <a:avLst/>
          </a:prstGeom>
        </p:spPr>
        <p:txBody>
          <a:bodyPr wrap="none" fromWordArt="1">
            <a:prstTxWarp prst="textPlain">
              <a:avLst>
                <a:gd name="adj" fmla="val 50000"/>
              </a:avLst>
            </a:prstTxWarp>
          </a:bodyPr>
          <a:lstStyle/>
          <a:p>
            <a:r>
              <a:rPr lang="vi-VN" sz="3600" b="1" kern="10" dirty="0">
                <a:ln w="9525">
                  <a:solidFill>
                    <a:srgbClr val="000000"/>
                  </a:solidFill>
                  <a:round/>
                  <a:headEnd/>
                  <a:tailEnd/>
                </a:ln>
                <a:blipFill dpi="0" rotWithShape="1">
                  <a:blip r:embed="rId2"/>
                  <a:srcRect/>
                  <a:tile tx="0" ty="0" sx="100000" sy="100000" flip="none" algn="tl"/>
                </a:blipFill>
              </a:rPr>
              <a:t>Ý nghĩa phương pháp luận rút ra từ nguyên lý</a:t>
            </a:r>
            <a:endParaRPr lang="en-US" sz="3600" b="1" kern="10" dirty="0">
              <a:ln w="9525">
                <a:solidFill>
                  <a:srgbClr val="000000"/>
                </a:solidFill>
                <a:round/>
                <a:headEnd/>
                <a:tailEnd/>
              </a:ln>
              <a:blipFill dpi="0" rotWithShape="1">
                <a:blip r:embed="rId2"/>
                <a:srcRect/>
                <a:tile tx="0" ty="0" sx="100000" sy="100000" flip="none" algn="tl"/>
              </a:blipFill>
            </a:endParaRPr>
          </a:p>
        </p:txBody>
      </p:sp>
      <p:sp>
        <p:nvSpPr>
          <p:cNvPr id="57347" name="WordArt 3" descr="Green marble"/>
          <p:cNvSpPr>
            <a:spLocks noChangeArrowheads="1" noChangeShapeType="1" noTextEdit="1"/>
          </p:cNvSpPr>
          <p:nvPr/>
        </p:nvSpPr>
        <p:spPr bwMode="auto">
          <a:xfrm>
            <a:off x="4191000" y="1447801"/>
            <a:ext cx="3671888" cy="504825"/>
          </a:xfrm>
          <a:prstGeom prst="rect">
            <a:avLst/>
          </a:prstGeom>
        </p:spPr>
        <p:txBody>
          <a:bodyPr wrap="none" fromWordArt="1">
            <a:prstTxWarp prst="textPlain">
              <a:avLst>
                <a:gd name="adj" fmla="val 50000"/>
              </a:avLst>
            </a:prstTxWarp>
          </a:bodyPr>
          <a:lstStyle/>
          <a:p>
            <a:pPr algn="ctr"/>
            <a:r>
              <a:rPr lang="en-US" sz="3600" b="1" kern="10" dirty="0" err="1">
                <a:ln w="9525">
                  <a:solidFill>
                    <a:srgbClr val="003300"/>
                  </a:solidFill>
                  <a:round/>
                  <a:headEnd/>
                  <a:tailEnd/>
                </a:ln>
                <a:blipFill dpi="0" rotWithShape="1">
                  <a:blip r:embed="rId3"/>
                  <a:srcRect/>
                  <a:tile tx="0" ty="0" sx="100000" sy="100000" flip="none" algn="tl"/>
                </a:blipFill>
                <a:latin typeface="Arial Đen"/>
              </a:rPr>
              <a:t>Quan</a:t>
            </a:r>
            <a:r>
              <a:rPr lang="en-US" sz="3600" b="1" kern="10" dirty="0">
                <a:ln w="9525">
                  <a:solidFill>
                    <a:srgbClr val="003300"/>
                  </a:solidFill>
                  <a:round/>
                  <a:headEnd/>
                  <a:tailEnd/>
                </a:ln>
                <a:blipFill dpi="0" rotWithShape="1">
                  <a:blip r:embed="rId3"/>
                  <a:srcRect/>
                  <a:tile tx="0" ty="0" sx="100000" sy="100000" flip="none" algn="tl"/>
                </a:blipFill>
                <a:latin typeface="Arial Đen"/>
              </a:rPr>
              <a:t> </a:t>
            </a:r>
            <a:r>
              <a:rPr lang="en-US" sz="3600" b="1" kern="10" dirty="0" err="1">
                <a:ln w="9525">
                  <a:solidFill>
                    <a:srgbClr val="003300"/>
                  </a:solidFill>
                  <a:round/>
                  <a:headEnd/>
                  <a:tailEnd/>
                </a:ln>
                <a:blipFill dpi="0" rotWithShape="1">
                  <a:blip r:embed="rId3"/>
                  <a:srcRect/>
                  <a:tile tx="0" ty="0" sx="100000" sy="100000" flip="none" algn="tl"/>
                </a:blipFill>
                <a:latin typeface="Arial Đen"/>
              </a:rPr>
              <a:t>điểm</a:t>
            </a:r>
            <a:r>
              <a:rPr lang="en-US" sz="3600" b="1" kern="10" dirty="0">
                <a:ln w="9525">
                  <a:solidFill>
                    <a:srgbClr val="003300"/>
                  </a:solidFill>
                  <a:round/>
                  <a:headEnd/>
                  <a:tailEnd/>
                </a:ln>
                <a:blipFill dpi="0" rotWithShape="1">
                  <a:blip r:embed="rId3"/>
                  <a:srcRect/>
                  <a:tile tx="0" ty="0" sx="100000" sy="100000" flip="none" algn="tl"/>
                </a:blipFill>
                <a:latin typeface="Arial Đen"/>
              </a:rPr>
              <a:t> </a:t>
            </a:r>
            <a:r>
              <a:rPr lang="en-US" sz="3600" b="1" kern="10" dirty="0" err="1">
                <a:ln w="9525">
                  <a:solidFill>
                    <a:srgbClr val="003300"/>
                  </a:solidFill>
                  <a:round/>
                  <a:headEnd/>
                  <a:tailEnd/>
                </a:ln>
                <a:blipFill dpi="0" rotWithShape="1">
                  <a:blip r:embed="rId3"/>
                  <a:srcRect/>
                  <a:tile tx="0" ty="0" sx="100000" sy="100000" flip="none" algn="tl"/>
                </a:blipFill>
                <a:latin typeface="Arial Đen"/>
              </a:rPr>
              <a:t>phát</a:t>
            </a:r>
            <a:r>
              <a:rPr lang="en-US" sz="3600" b="1" kern="10" dirty="0">
                <a:ln w="9525">
                  <a:solidFill>
                    <a:srgbClr val="003300"/>
                  </a:solidFill>
                  <a:round/>
                  <a:headEnd/>
                  <a:tailEnd/>
                </a:ln>
                <a:blipFill dpi="0" rotWithShape="1">
                  <a:blip r:embed="rId3"/>
                  <a:srcRect/>
                  <a:tile tx="0" ty="0" sx="100000" sy="100000" flip="none" algn="tl"/>
                </a:blipFill>
                <a:latin typeface="Arial Đen"/>
              </a:rPr>
              <a:t> </a:t>
            </a:r>
            <a:r>
              <a:rPr lang="en-US" sz="3600" b="1" kern="10" dirty="0" err="1">
                <a:ln w="9525">
                  <a:solidFill>
                    <a:srgbClr val="003300"/>
                  </a:solidFill>
                  <a:round/>
                  <a:headEnd/>
                  <a:tailEnd/>
                </a:ln>
                <a:blipFill dpi="0" rotWithShape="1">
                  <a:blip r:embed="rId3"/>
                  <a:srcRect/>
                  <a:tile tx="0" ty="0" sx="100000" sy="100000" flip="none" algn="tl"/>
                </a:blipFill>
                <a:latin typeface="Arial Đen"/>
              </a:rPr>
              <a:t>triển</a:t>
            </a:r>
            <a:r>
              <a:rPr lang="en-US" sz="3600" b="1" kern="10" dirty="0">
                <a:ln w="9525">
                  <a:solidFill>
                    <a:srgbClr val="003300"/>
                  </a:solidFill>
                  <a:round/>
                  <a:headEnd/>
                  <a:tailEnd/>
                </a:ln>
                <a:blipFill dpi="0" rotWithShape="1">
                  <a:blip r:embed="rId3"/>
                  <a:srcRect/>
                  <a:tile tx="0" ty="0" sx="100000" sy="100000" flip="none" algn="tl"/>
                </a:blipFill>
                <a:latin typeface="Arial Đen"/>
              </a:rPr>
              <a:t>:</a:t>
            </a:r>
          </a:p>
        </p:txBody>
      </p:sp>
      <p:sp>
        <p:nvSpPr>
          <p:cNvPr id="57348" name="WordArt 4"/>
          <p:cNvSpPr>
            <a:spLocks noChangeArrowheads="1" noChangeShapeType="1" noTextEdit="1"/>
          </p:cNvSpPr>
          <p:nvPr/>
        </p:nvSpPr>
        <p:spPr bwMode="auto">
          <a:xfrm>
            <a:off x="3071580" y="2230439"/>
            <a:ext cx="7632751" cy="1871662"/>
          </a:xfrm>
          <a:prstGeom prst="rect">
            <a:avLst/>
          </a:prstGeom>
        </p:spPr>
        <p:txBody>
          <a:bodyPr wrap="none" fromWordArt="1">
            <a:prstTxWarp prst="textPlain">
              <a:avLst>
                <a:gd name="adj" fmla="val 50000"/>
              </a:avLst>
            </a:prstTxWarp>
          </a:bodyPr>
          <a:lstStyle/>
          <a:p>
            <a:pPr algn="ctr"/>
            <a:r>
              <a:rPr lang="vi-VN"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  Khi xem x</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é</a:t>
            </a:r>
            <a:r>
              <a:rPr lang="vi-VN"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t sự vật, hiện tượng </a:t>
            </a:r>
          </a:p>
          <a:p>
            <a:pPr algn="ctr"/>
            <a:r>
              <a:rPr lang="vi-VN"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phải đặt nó trong sự vận động phát triển, </a:t>
            </a:r>
          </a:p>
          <a:p>
            <a:pPr algn="ctr"/>
            <a:r>
              <a:rPr lang="vi-VN"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phải phát hiện xu hướng biến đổi, chuyển hoá của chúng</a:t>
            </a:r>
          </a:p>
          <a:p>
            <a:pPr algn="ctr"/>
            <a:r>
              <a:rPr lang="vi-VN"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349" name="AutoShape 5"/>
          <p:cNvSpPr>
            <a:spLocks noChangeArrowheads="1"/>
          </p:cNvSpPr>
          <p:nvPr/>
        </p:nvSpPr>
        <p:spPr bwMode="auto">
          <a:xfrm>
            <a:off x="1064294" y="2348850"/>
            <a:ext cx="1152525" cy="3311525"/>
          </a:xfrm>
          <a:prstGeom prst="curvedRightArrow">
            <a:avLst>
              <a:gd name="adj1" fmla="val 57466"/>
              <a:gd name="adj2" fmla="val 114931"/>
              <a:gd name="adj3" fmla="val 33333"/>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7350" name="WordArt 6"/>
          <p:cNvSpPr>
            <a:spLocks noChangeArrowheads="1" noChangeShapeType="1" noTextEdit="1"/>
          </p:cNvSpPr>
          <p:nvPr/>
        </p:nvSpPr>
        <p:spPr bwMode="auto">
          <a:xfrm>
            <a:off x="2560249" y="4102102"/>
            <a:ext cx="8433007" cy="1439863"/>
          </a:xfrm>
          <a:prstGeom prst="rect">
            <a:avLst/>
          </a:prstGeom>
        </p:spPr>
        <p:txBody>
          <a:bodyPr wrap="none" fromWordArt="1">
            <a:prstTxWarp prst="textPlain">
              <a:avLst>
                <a:gd name="adj" fmla="val 50000"/>
              </a:avLst>
            </a:prstTxWarp>
          </a:bodyPr>
          <a:lstStyle/>
          <a:p>
            <a:pPr algn="ctr"/>
            <a:r>
              <a:rPr lang="vi-VN" sz="3600" kern="1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Trong quá trình phát triển, sự vật thường có cả sự biến đổi đi lên </a:t>
            </a:r>
          </a:p>
          <a:p>
            <a:pPr algn="ctr"/>
            <a:r>
              <a:rPr lang="vi-VN" sz="3600" kern="1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lẫn những bước thụt lùi. Do đó, trước khó khăn, thất bại tạm thời </a:t>
            </a:r>
          </a:p>
          <a:p>
            <a:pPr algn="ctr"/>
            <a:r>
              <a:rPr lang="vi-VN" sz="3600" kern="1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cần phải bình tĩnh, có niềm tin.</a:t>
            </a:r>
            <a:endParaRPr lang="en-US" sz="3600" kern="1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57347"/>
                                        </p:tgtEl>
                                        <p:attrNameLst>
                                          <p:attrName>style.visibility</p:attrName>
                                        </p:attrNameLst>
                                      </p:cBhvr>
                                      <p:to>
                                        <p:strVal val="visible"/>
                                      </p:to>
                                    </p:set>
                                    <p:anim calcmode="lin" valueType="num">
                                      <p:cBhvr>
                                        <p:cTn id="7" dur="500" fill="hold"/>
                                        <p:tgtEl>
                                          <p:spTgt spid="57347"/>
                                        </p:tgtEl>
                                        <p:attrNameLst>
                                          <p:attrName>ppt_w</p:attrName>
                                        </p:attrNameLst>
                                      </p:cBhvr>
                                      <p:tavLst>
                                        <p:tav tm="0">
                                          <p:val>
                                            <p:fltVal val="0"/>
                                          </p:val>
                                        </p:tav>
                                        <p:tav tm="100000">
                                          <p:val>
                                            <p:strVal val="#ppt_w"/>
                                          </p:val>
                                        </p:tav>
                                      </p:tavLst>
                                    </p:anim>
                                    <p:anim calcmode="lin" valueType="num">
                                      <p:cBhvr>
                                        <p:cTn id="8" dur="500" fill="hold"/>
                                        <p:tgtEl>
                                          <p:spTgt spid="57347"/>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57349"/>
                                        </p:tgtEl>
                                        <p:attrNameLst>
                                          <p:attrName>style.visibility</p:attrName>
                                        </p:attrNameLst>
                                      </p:cBhvr>
                                      <p:to>
                                        <p:strVal val="visible"/>
                                      </p:to>
                                    </p:set>
                                    <p:animEffect transition="in" filter="box(in)">
                                      <p:cBhvr>
                                        <p:cTn id="13" dur="500"/>
                                        <p:tgtEl>
                                          <p:spTgt spid="57349"/>
                                        </p:tgtEl>
                                      </p:cBhvr>
                                    </p:animEffect>
                                  </p:childTnLst>
                                </p:cTn>
                              </p:par>
                            </p:childTnLst>
                          </p:cTn>
                        </p:par>
                        <p:par>
                          <p:cTn id="14" fill="hold" nodeType="afterGroup">
                            <p:stCondLst>
                              <p:cond delay="500"/>
                            </p:stCondLst>
                            <p:childTnLst>
                              <p:par>
                                <p:cTn id="15" presetID="31" presetClass="entr" presetSubtype="0" fill="hold" nodeType="afterEffect">
                                  <p:stCondLst>
                                    <p:cond delay="0"/>
                                  </p:stCondLst>
                                  <p:iterate type="lt">
                                    <p:tmPct val="5000"/>
                                  </p:iterate>
                                  <p:childTnLst>
                                    <p:set>
                                      <p:cBhvr>
                                        <p:cTn id="16" dur="1" fill="hold">
                                          <p:stCondLst>
                                            <p:cond delay="0"/>
                                          </p:stCondLst>
                                        </p:cTn>
                                        <p:tgtEl>
                                          <p:spTgt spid="57348"/>
                                        </p:tgtEl>
                                        <p:attrNameLst>
                                          <p:attrName>style.visibility</p:attrName>
                                        </p:attrNameLst>
                                      </p:cBhvr>
                                      <p:to>
                                        <p:strVal val="visible"/>
                                      </p:to>
                                    </p:set>
                                    <p:anim calcmode="lin" valueType="num">
                                      <p:cBhvr>
                                        <p:cTn id="17" dur="1000" fill="hold"/>
                                        <p:tgtEl>
                                          <p:spTgt spid="57348"/>
                                        </p:tgtEl>
                                        <p:attrNameLst>
                                          <p:attrName>ppt_w</p:attrName>
                                        </p:attrNameLst>
                                      </p:cBhvr>
                                      <p:tavLst>
                                        <p:tav tm="0">
                                          <p:val>
                                            <p:fltVal val="0"/>
                                          </p:val>
                                        </p:tav>
                                        <p:tav tm="100000">
                                          <p:val>
                                            <p:strVal val="#ppt_w"/>
                                          </p:val>
                                        </p:tav>
                                      </p:tavLst>
                                    </p:anim>
                                    <p:anim calcmode="lin" valueType="num">
                                      <p:cBhvr>
                                        <p:cTn id="18" dur="1000" fill="hold"/>
                                        <p:tgtEl>
                                          <p:spTgt spid="57348"/>
                                        </p:tgtEl>
                                        <p:attrNameLst>
                                          <p:attrName>ppt_h</p:attrName>
                                        </p:attrNameLst>
                                      </p:cBhvr>
                                      <p:tavLst>
                                        <p:tav tm="0">
                                          <p:val>
                                            <p:fltVal val="0"/>
                                          </p:val>
                                        </p:tav>
                                        <p:tav tm="100000">
                                          <p:val>
                                            <p:strVal val="#ppt_h"/>
                                          </p:val>
                                        </p:tav>
                                      </p:tavLst>
                                    </p:anim>
                                    <p:anim calcmode="lin" valueType="num">
                                      <p:cBhvr>
                                        <p:cTn id="19" dur="1000" fill="hold"/>
                                        <p:tgtEl>
                                          <p:spTgt spid="57348"/>
                                        </p:tgtEl>
                                        <p:attrNameLst>
                                          <p:attrName>style.rotation</p:attrName>
                                        </p:attrNameLst>
                                      </p:cBhvr>
                                      <p:tavLst>
                                        <p:tav tm="0">
                                          <p:val>
                                            <p:fltVal val="90"/>
                                          </p:val>
                                        </p:tav>
                                        <p:tav tm="100000">
                                          <p:val>
                                            <p:fltVal val="0"/>
                                          </p:val>
                                        </p:tav>
                                      </p:tavLst>
                                    </p:anim>
                                    <p:animEffect transition="in" filter="fade">
                                      <p:cBhvr>
                                        <p:cTn id="20" dur="1000"/>
                                        <p:tgtEl>
                                          <p:spTgt spid="5734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1" presetClass="entr" presetSubtype="0" fill="hold" nodeType="clickEffect">
                                  <p:stCondLst>
                                    <p:cond delay="0"/>
                                  </p:stCondLst>
                                  <p:iterate type="lt">
                                    <p:tmPct val="5000"/>
                                  </p:iterate>
                                  <p:childTnLst>
                                    <p:set>
                                      <p:cBhvr>
                                        <p:cTn id="24" dur="1" fill="hold">
                                          <p:stCondLst>
                                            <p:cond delay="0"/>
                                          </p:stCondLst>
                                        </p:cTn>
                                        <p:tgtEl>
                                          <p:spTgt spid="57350"/>
                                        </p:tgtEl>
                                        <p:attrNameLst>
                                          <p:attrName>style.visibility</p:attrName>
                                        </p:attrNameLst>
                                      </p:cBhvr>
                                      <p:to>
                                        <p:strVal val="visible"/>
                                      </p:to>
                                    </p:set>
                                    <p:anim calcmode="lin" valueType="num">
                                      <p:cBhvr>
                                        <p:cTn id="25" dur="1000" fill="hold"/>
                                        <p:tgtEl>
                                          <p:spTgt spid="57350"/>
                                        </p:tgtEl>
                                        <p:attrNameLst>
                                          <p:attrName>ppt_w</p:attrName>
                                        </p:attrNameLst>
                                      </p:cBhvr>
                                      <p:tavLst>
                                        <p:tav tm="0">
                                          <p:val>
                                            <p:fltVal val="0"/>
                                          </p:val>
                                        </p:tav>
                                        <p:tav tm="100000">
                                          <p:val>
                                            <p:strVal val="#ppt_w"/>
                                          </p:val>
                                        </p:tav>
                                      </p:tavLst>
                                    </p:anim>
                                    <p:anim calcmode="lin" valueType="num">
                                      <p:cBhvr>
                                        <p:cTn id="26" dur="1000" fill="hold"/>
                                        <p:tgtEl>
                                          <p:spTgt spid="57350"/>
                                        </p:tgtEl>
                                        <p:attrNameLst>
                                          <p:attrName>ppt_h</p:attrName>
                                        </p:attrNameLst>
                                      </p:cBhvr>
                                      <p:tavLst>
                                        <p:tav tm="0">
                                          <p:val>
                                            <p:fltVal val="0"/>
                                          </p:val>
                                        </p:tav>
                                        <p:tav tm="100000">
                                          <p:val>
                                            <p:strVal val="#ppt_h"/>
                                          </p:val>
                                        </p:tav>
                                      </p:tavLst>
                                    </p:anim>
                                    <p:anim calcmode="lin" valueType="num">
                                      <p:cBhvr>
                                        <p:cTn id="27" dur="1000" fill="hold"/>
                                        <p:tgtEl>
                                          <p:spTgt spid="57350"/>
                                        </p:tgtEl>
                                        <p:attrNameLst>
                                          <p:attrName>style.rotation</p:attrName>
                                        </p:attrNameLst>
                                      </p:cBhvr>
                                      <p:tavLst>
                                        <p:tav tm="0">
                                          <p:val>
                                            <p:fltVal val="90"/>
                                          </p:val>
                                        </p:tav>
                                        <p:tav tm="100000">
                                          <p:val>
                                            <p:fltVal val="0"/>
                                          </p:val>
                                        </p:tav>
                                      </p:tavLst>
                                    </p:anim>
                                    <p:animEffect transition="in" filter="fade">
                                      <p:cBhvr>
                                        <p:cTn id="28" dur="1000"/>
                                        <p:tgtEl>
                                          <p:spTgt spid="57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WordArt 2" descr="Paper bag"/>
          <p:cNvSpPr>
            <a:spLocks noChangeArrowheads="1" noChangeShapeType="1" noTextEdit="1"/>
          </p:cNvSpPr>
          <p:nvPr/>
        </p:nvSpPr>
        <p:spPr bwMode="auto">
          <a:xfrm>
            <a:off x="1437860" y="260560"/>
            <a:ext cx="9099626" cy="865188"/>
          </a:xfrm>
          <a:prstGeom prst="rect">
            <a:avLst/>
          </a:prstGeom>
        </p:spPr>
        <p:txBody>
          <a:bodyPr wrap="none" fromWordArt="1">
            <a:prstTxWarp prst="textPlain">
              <a:avLst>
                <a:gd name="adj" fmla="val 50000"/>
              </a:avLst>
            </a:prstTxWarp>
          </a:bodyPr>
          <a:lstStyle/>
          <a:p>
            <a:r>
              <a:rPr lang="vi-VN" sz="3600" b="1" kern="10" dirty="0">
                <a:ln w="9525">
                  <a:solidFill>
                    <a:srgbClr val="000000"/>
                  </a:solidFill>
                  <a:round/>
                  <a:headEnd/>
                  <a:tailEnd/>
                </a:ln>
                <a:blipFill dpi="0" rotWithShape="1">
                  <a:blip r:embed="rId2"/>
                  <a:srcRect/>
                  <a:tile tx="0" ty="0" sx="100000" sy="100000" flip="none" algn="tl"/>
                </a:blipFill>
              </a:rPr>
              <a:t>Ý nghĩa phương pháp luận rút ra từ nguyên lý</a:t>
            </a:r>
            <a:endParaRPr lang="en-US" sz="3600" b="1" kern="10" dirty="0">
              <a:ln w="9525">
                <a:solidFill>
                  <a:srgbClr val="000000"/>
                </a:solidFill>
                <a:round/>
                <a:headEnd/>
                <a:tailEnd/>
              </a:ln>
              <a:blipFill dpi="0" rotWithShape="1">
                <a:blip r:embed="rId2"/>
                <a:srcRect/>
                <a:tile tx="0" ty="0" sx="100000" sy="100000" flip="none" algn="tl"/>
              </a:blipFill>
            </a:endParaRPr>
          </a:p>
        </p:txBody>
      </p:sp>
      <p:sp>
        <p:nvSpPr>
          <p:cNvPr id="58371" name="WordArt 3" descr="Green marble"/>
          <p:cNvSpPr>
            <a:spLocks noChangeArrowheads="1" noChangeShapeType="1" noTextEdit="1"/>
          </p:cNvSpPr>
          <p:nvPr/>
        </p:nvSpPr>
        <p:spPr bwMode="auto">
          <a:xfrm>
            <a:off x="4151730" y="1556740"/>
            <a:ext cx="3671887" cy="504825"/>
          </a:xfrm>
          <a:prstGeom prst="rect">
            <a:avLst/>
          </a:prstGeom>
        </p:spPr>
        <p:txBody>
          <a:bodyPr wrap="none" fromWordArt="1">
            <a:prstTxWarp prst="textPlain">
              <a:avLst>
                <a:gd name="adj" fmla="val 50000"/>
              </a:avLst>
            </a:prstTxWarp>
          </a:bodyPr>
          <a:lstStyle/>
          <a:p>
            <a:pPr algn="ctr"/>
            <a:r>
              <a:rPr lang="en-US" sz="3600" b="1" kern="10" dirty="0" err="1">
                <a:ln w="9525">
                  <a:solidFill>
                    <a:srgbClr val="003300"/>
                  </a:solidFill>
                  <a:round/>
                  <a:headEnd/>
                  <a:tailEnd/>
                </a:ln>
                <a:blipFill dpi="0" rotWithShape="1">
                  <a:blip r:embed="rId3"/>
                  <a:srcRect/>
                  <a:tile tx="0" ty="0" sx="100000" sy="100000" flip="none" algn="tl"/>
                </a:blipFill>
                <a:latin typeface="Arial Đen"/>
              </a:rPr>
              <a:t>Quan</a:t>
            </a:r>
            <a:r>
              <a:rPr lang="en-US" sz="3600" b="1" kern="10" dirty="0">
                <a:ln w="9525">
                  <a:solidFill>
                    <a:srgbClr val="003300"/>
                  </a:solidFill>
                  <a:round/>
                  <a:headEnd/>
                  <a:tailEnd/>
                </a:ln>
                <a:blipFill dpi="0" rotWithShape="1">
                  <a:blip r:embed="rId3"/>
                  <a:srcRect/>
                  <a:tile tx="0" ty="0" sx="100000" sy="100000" flip="none" algn="tl"/>
                </a:blipFill>
                <a:latin typeface="Arial Đen"/>
              </a:rPr>
              <a:t> </a:t>
            </a:r>
            <a:r>
              <a:rPr lang="en-US" sz="3600" b="1" kern="10" dirty="0" err="1">
                <a:ln w="9525">
                  <a:solidFill>
                    <a:srgbClr val="003300"/>
                  </a:solidFill>
                  <a:round/>
                  <a:headEnd/>
                  <a:tailEnd/>
                </a:ln>
                <a:blipFill dpi="0" rotWithShape="1">
                  <a:blip r:embed="rId3"/>
                  <a:srcRect/>
                  <a:tile tx="0" ty="0" sx="100000" sy="100000" flip="none" algn="tl"/>
                </a:blipFill>
                <a:latin typeface="Arial Đen"/>
              </a:rPr>
              <a:t>điểm</a:t>
            </a:r>
            <a:r>
              <a:rPr lang="en-US" sz="3600" b="1" kern="10" dirty="0">
                <a:ln w="9525">
                  <a:solidFill>
                    <a:srgbClr val="003300"/>
                  </a:solidFill>
                  <a:round/>
                  <a:headEnd/>
                  <a:tailEnd/>
                </a:ln>
                <a:blipFill dpi="0" rotWithShape="1">
                  <a:blip r:embed="rId3"/>
                  <a:srcRect/>
                  <a:tile tx="0" ty="0" sx="100000" sy="100000" flip="none" algn="tl"/>
                </a:blipFill>
                <a:latin typeface="Arial Đen"/>
              </a:rPr>
              <a:t> </a:t>
            </a:r>
            <a:r>
              <a:rPr lang="en-US" sz="3600" b="1" kern="10" dirty="0" err="1">
                <a:ln w="9525">
                  <a:solidFill>
                    <a:srgbClr val="003300"/>
                  </a:solidFill>
                  <a:round/>
                  <a:headEnd/>
                  <a:tailEnd/>
                </a:ln>
                <a:blipFill dpi="0" rotWithShape="1">
                  <a:blip r:embed="rId3"/>
                  <a:srcRect/>
                  <a:tile tx="0" ty="0" sx="100000" sy="100000" flip="none" algn="tl"/>
                </a:blipFill>
                <a:latin typeface="Arial Đen"/>
              </a:rPr>
              <a:t>lịch</a:t>
            </a:r>
            <a:r>
              <a:rPr lang="en-US" sz="3600" b="1" kern="10" dirty="0">
                <a:ln w="9525">
                  <a:solidFill>
                    <a:srgbClr val="003300"/>
                  </a:solidFill>
                  <a:round/>
                  <a:headEnd/>
                  <a:tailEnd/>
                </a:ln>
                <a:blipFill dpi="0" rotWithShape="1">
                  <a:blip r:embed="rId3"/>
                  <a:srcRect/>
                  <a:tile tx="0" ty="0" sx="100000" sy="100000" flip="none" algn="tl"/>
                </a:blipFill>
                <a:latin typeface="Arial Đen"/>
              </a:rPr>
              <a:t> </a:t>
            </a:r>
            <a:r>
              <a:rPr lang="en-US" sz="3600" b="1" kern="10" dirty="0" err="1">
                <a:ln w="9525">
                  <a:solidFill>
                    <a:srgbClr val="003300"/>
                  </a:solidFill>
                  <a:round/>
                  <a:headEnd/>
                  <a:tailEnd/>
                </a:ln>
                <a:blipFill dpi="0" rotWithShape="1">
                  <a:blip r:embed="rId3"/>
                  <a:srcRect/>
                  <a:tile tx="0" ty="0" sx="100000" sy="100000" flip="none" algn="tl"/>
                </a:blipFill>
                <a:latin typeface="Arial Đen"/>
              </a:rPr>
              <a:t>sử</a:t>
            </a:r>
            <a:r>
              <a:rPr lang="en-US" sz="3600" b="1" kern="10" dirty="0">
                <a:ln w="9525">
                  <a:solidFill>
                    <a:srgbClr val="003300"/>
                  </a:solidFill>
                  <a:round/>
                  <a:headEnd/>
                  <a:tailEnd/>
                </a:ln>
                <a:blipFill dpi="0" rotWithShape="1">
                  <a:blip r:embed="rId3"/>
                  <a:srcRect/>
                  <a:tile tx="0" ty="0" sx="100000" sy="100000" flip="none" algn="tl"/>
                </a:blipFill>
                <a:latin typeface="Arial Đen"/>
              </a:rPr>
              <a:t> - </a:t>
            </a:r>
            <a:r>
              <a:rPr lang="en-US" sz="3600" b="1" kern="10" dirty="0" err="1">
                <a:ln w="9525">
                  <a:solidFill>
                    <a:srgbClr val="003300"/>
                  </a:solidFill>
                  <a:round/>
                  <a:headEnd/>
                  <a:tailEnd/>
                </a:ln>
                <a:blipFill dpi="0" rotWithShape="1">
                  <a:blip r:embed="rId3"/>
                  <a:srcRect/>
                  <a:tile tx="0" ty="0" sx="100000" sy="100000" flip="none" algn="tl"/>
                </a:blipFill>
                <a:latin typeface="Arial Đen"/>
              </a:rPr>
              <a:t>cụ</a:t>
            </a:r>
            <a:r>
              <a:rPr lang="en-US" sz="3600" b="1" kern="10" dirty="0">
                <a:ln w="9525">
                  <a:solidFill>
                    <a:srgbClr val="003300"/>
                  </a:solidFill>
                  <a:round/>
                  <a:headEnd/>
                  <a:tailEnd/>
                </a:ln>
                <a:blipFill dpi="0" rotWithShape="1">
                  <a:blip r:embed="rId3"/>
                  <a:srcRect/>
                  <a:tile tx="0" ty="0" sx="100000" sy="100000" flip="none" algn="tl"/>
                </a:blipFill>
                <a:latin typeface="Arial Đen"/>
              </a:rPr>
              <a:t> </a:t>
            </a:r>
            <a:r>
              <a:rPr lang="en-US" sz="3600" b="1" kern="10" dirty="0" err="1">
                <a:ln w="9525">
                  <a:solidFill>
                    <a:srgbClr val="003300"/>
                  </a:solidFill>
                  <a:round/>
                  <a:headEnd/>
                  <a:tailEnd/>
                </a:ln>
                <a:blipFill dpi="0" rotWithShape="1">
                  <a:blip r:embed="rId3"/>
                  <a:srcRect/>
                  <a:tile tx="0" ty="0" sx="100000" sy="100000" flip="none" algn="tl"/>
                </a:blipFill>
                <a:latin typeface="Arial Đen"/>
              </a:rPr>
              <a:t>thể</a:t>
            </a:r>
            <a:r>
              <a:rPr lang="en-US" sz="3600" b="1" kern="10" dirty="0">
                <a:ln w="9525">
                  <a:solidFill>
                    <a:srgbClr val="003300"/>
                  </a:solidFill>
                  <a:round/>
                  <a:headEnd/>
                  <a:tailEnd/>
                </a:ln>
                <a:blipFill dpi="0" rotWithShape="1">
                  <a:blip r:embed="rId3"/>
                  <a:srcRect/>
                  <a:tile tx="0" ty="0" sx="100000" sy="100000" flip="none" algn="tl"/>
                </a:blipFill>
                <a:latin typeface="Arial Đen"/>
              </a:rPr>
              <a:t>:</a:t>
            </a:r>
          </a:p>
        </p:txBody>
      </p:sp>
      <p:sp>
        <p:nvSpPr>
          <p:cNvPr id="58372" name="WordArt 4"/>
          <p:cNvSpPr>
            <a:spLocks noChangeArrowheads="1" noChangeShapeType="1" noTextEdit="1"/>
          </p:cNvSpPr>
          <p:nvPr/>
        </p:nvSpPr>
        <p:spPr bwMode="auto">
          <a:xfrm>
            <a:off x="1127310" y="2708275"/>
            <a:ext cx="10153410" cy="3168650"/>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Khi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xem</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xét</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sự</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vận</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động</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phát</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triển</a:t>
            </a:r>
            <a:endPar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ct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của</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sự</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vật</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cần</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xem</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xét</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cả</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lịch</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sử</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quá</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trình</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phát</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triển</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p>
          <a:p>
            <a:pPr algn="ct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và</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các</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giai</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đoạn</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phát</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triển</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cụ</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thể</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của</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nó</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algn="ct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p:cTn id="7" dur="500" fill="hold"/>
                                        <p:tgtEl>
                                          <p:spTgt spid="58371"/>
                                        </p:tgtEl>
                                        <p:attrNameLst>
                                          <p:attrName>ppt_w</p:attrName>
                                        </p:attrNameLst>
                                      </p:cBhvr>
                                      <p:tavLst>
                                        <p:tav tm="0">
                                          <p:val>
                                            <p:fltVal val="0"/>
                                          </p:val>
                                        </p:tav>
                                        <p:tav tm="100000">
                                          <p:val>
                                            <p:strVal val="#ppt_w"/>
                                          </p:val>
                                        </p:tav>
                                      </p:tavLst>
                                    </p:anim>
                                    <p:anim calcmode="lin" valueType="num">
                                      <p:cBhvr>
                                        <p:cTn id="8" dur="500" fill="hold"/>
                                        <p:tgtEl>
                                          <p:spTgt spid="58371"/>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31" presetClass="entr" presetSubtype="0" fill="hold" nodeType="afterEffect">
                                  <p:stCondLst>
                                    <p:cond delay="0"/>
                                  </p:stCondLst>
                                  <p:iterate type="lt">
                                    <p:tmPct val="5000"/>
                                  </p:iterate>
                                  <p:childTnLst>
                                    <p:set>
                                      <p:cBhvr>
                                        <p:cTn id="11" dur="1" fill="hold">
                                          <p:stCondLst>
                                            <p:cond delay="0"/>
                                          </p:stCondLst>
                                        </p:cTn>
                                        <p:tgtEl>
                                          <p:spTgt spid="58372"/>
                                        </p:tgtEl>
                                        <p:attrNameLst>
                                          <p:attrName>style.visibility</p:attrName>
                                        </p:attrNameLst>
                                      </p:cBhvr>
                                      <p:to>
                                        <p:strVal val="visible"/>
                                      </p:to>
                                    </p:set>
                                    <p:anim calcmode="lin" valueType="num">
                                      <p:cBhvr>
                                        <p:cTn id="12" dur="1000" fill="hold"/>
                                        <p:tgtEl>
                                          <p:spTgt spid="58372"/>
                                        </p:tgtEl>
                                        <p:attrNameLst>
                                          <p:attrName>ppt_w</p:attrName>
                                        </p:attrNameLst>
                                      </p:cBhvr>
                                      <p:tavLst>
                                        <p:tav tm="0">
                                          <p:val>
                                            <p:fltVal val="0"/>
                                          </p:val>
                                        </p:tav>
                                        <p:tav tm="100000">
                                          <p:val>
                                            <p:strVal val="#ppt_w"/>
                                          </p:val>
                                        </p:tav>
                                      </p:tavLst>
                                    </p:anim>
                                    <p:anim calcmode="lin" valueType="num">
                                      <p:cBhvr>
                                        <p:cTn id="13" dur="1000" fill="hold"/>
                                        <p:tgtEl>
                                          <p:spTgt spid="58372"/>
                                        </p:tgtEl>
                                        <p:attrNameLst>
                                          <p:attrName>ppt_h</p:attrName>
                                        </p:attrNameLst>
                                      </p:cBhvr>
                                      <p:tavLst>
                                        <p:tav tm="0">
                                          <p:val>
                                            <p:fltVal val="0"/>
                                          </p:val>
                                        </p:tav>
                                        <p:tav tm="100000">
                                          <p:val>
                                            <p:strVal val="#ppt_h"/>
                                          </p:val>
                                        </p:tav>
                                      </p:tavLst>
                                    </p:anim>
                                    <p:anim calcmode="lin" valueType="num">
                                      <p:cBhvr>
                                        <p:cTn id="14" dur="1000" fill="hold"/>
                                        <p:tgtEl>
                                          <p:spTgt spid="58372"/>
                                        </p:tgtEl>
                                        <p:attrNameLst>
                                          <p:attrName>style.rotation</p:attrName>
                                        </p:attrNameLst>
                                      </p:cBhvr>
                                      <p:tavLst>
                                        <p:tav tm="0">
                                          <p:val>
                                            <p:fltVal val="90"/>
                                          </p:val>
                                        </p:tav>
                                        <p:tav tm="100000">
                                          <p:val>
                                            <p:fltVal val="0"/>
                                          </p:val>
                                        </p:tav>
                                      </p:tavLst>
                                    </p:anim>
                                    <p:animEffect transition="in" filter="fade">
                                      <p:cBhvr>
                                        <p:cTn id="15" dur="1000"/>
                                        <p:tgtEl>
                                          <p:spTgt spid="58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689B-B7A8-4852-9DFB-7551606D65BC}"/>
              </a:ext>
            </a:extLst>
          </p:cNvPr>
          <p:cNvSpPr>
            <a:spLocks noGrp="1"/>
          </p:cNvSpPr>
          <p:nvPr>
            <p:ph type="title"/>
          </p:nvPr>
        </p:nvSpPr>
        <p:spPr>
          <a:xfrm>
            <a:off x="609600" y="2564880"/>
            <a:ext cx="10972800" cy="1143000"/>
          </a:xfrm>
        </p:spPr>
        <p:txBody>
          <a:bodyPr>
            <a:scene3d>
              <a:camera prst="orthographicFront"/>
              <a:lightRig rig="threePt" dir="t"/>
            </a:scene3d>
            <a:sp3d extrusionH="57150">
              <a:bevelT w="38100" h="38100"/>
            </a:sp3d>
          </a:bodyPr>
          <a:lstStyle/>
          <a:p>
            <a:r>
              <a:rPr lang="en-US" sz="6000" b="1" dirty="0">
                <a:ln w="9525">
                  <a:solidFill>
                    <a:schemeClr val="bg1"/>
                  </a:solidFill>
                  <a:prstDash val="solid"/>
                </a:ln>
                <a:solidFill>
                  <a:schemeClr val="tx2">
                    <a:lumMod val="85000"/>
                    <a:lumOff val="15000"/>
                  </a:schemeClr>
                </a:solidFill>
                <a:effectLst>
                  <a:outerShdw blurRad="50800" dist="38100" dir="2700000" algn="tl" rotWithShape="0">
                    <a:prstClr val="black">
                      <a:alpha val="40000"/>
                    </a:prstClr>
                  </a:outerShdw>
                  <a:reflection blurRad="6350" stA="55000" endA="300" endPos="45500" dir="5400000" sy="-100000" algn="bl" rotWithShape="0"/>
                </a:effectLst>
              </a:rPr>
              <a:t>CẢM ƠN THẦY VÀ CÁC BẠN</a:t>
            </a:r>
            <a:br>
              <a:rPr lang="en-US" sz="6000" b="1" dirty="0">
                <a:ln w="9525">
                  <a:solidFill>
                    <a:schemeClr val="bg1"/>
                  </a:solidFill>
                  <a:prstDash val="solid"/>
                </a:ln>
                <a:solidFill>
                  <a:schemeClr val="tx2">
                    <a:lumMod val="85000"/>
                    <a:lumOff val="15000"/>
                  </a:schemeClr>
                </a:solidFill>
                <a:effectLst>
                  <a:outerShdw blurRad="50800" dist="38100" dir="2700000" algn="tl" rotWithShape="0">
                    <a:prstClr val="black">
                      <a:alpha val="40000"/>
                    </a:prstClr>
                  </a:outerShdw>
                  <a:reflection blurRad="6350" stA="55000" endA="300" endPos="45500" dir="5400000" sy="-100000" algn="bl" rotWithShape="0"/>
                </a:effectLst>
              </a:rPr>
            </a:br>
            <a:r>
              <a:rPr lang="en-US" sz="6000" b="1" dirty="0">
                <a:ln w="9525">
                  <a:solidFill>
                    <a:schemeClr val="bg1"/>
                  </a:solidFill>
                  <a:prstDash val="solid"/>
                </a:ln>
                <a:solidFill>
                  <a:schemeClr val="tx2">
                    <a:lumMod val="85000"/>
                    <a:lumOff val="15000"/>
                  </a:schemeClr>
                </a:solidFill>
                <a:effectLst>
                  <a:outerShdw blurRad="50800" dist="38100" dir="2700000" algn="tl" rotWithShape="0">
                    <a:prstClr val="black">
                      <a:alpha val="40000"/>
                    </a:prstClr>
                  </a:outerShdw>
                  <a:reflection blurRad="6350" stA="55000" endA="300" endPos="45500" dir="5400000" sy="-100000" algn="bl" rotWithShape="0"/>
                </a:effectLst>
              </a:rPr>
              <a:t>ĐÃ CHÚ Ý LẮNG NGHE</a:t>
            </a:r>
          </a:p>
        </p:txBody>
      </p:sp>
    </p:spTree>
    <p:extLst>
      <p:ext uri="{BB962C8B-B14F-4D97-AF65-F5344CB8AC3E}">
        <p14:creationId xmlns:p14="http://schemas.microsoft.com/office/powerpoint/2010/main" val="2108455975"/>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1000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2135450" y="116540"/>
            <a:ext cx="763428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4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NỘI DUNG CHÍNH</a:t>
            </a:r>
            <a:endParaRPr lang="en-US" altLang="en-US" sz="4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hangingPunct="1"/>
            <a:endParaRPr lang="en-US" alt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435" name="Rectangle 4"/>
          <p:cNvSpPr>
            <a:spLocks noChangeArrowheads="1"/>
          </p:cNvSpPr>
          <p:nvPr/>
        </p:nvSpPr>
        <p:spPr bwMode="auto">
          <a:xfrm>
            <a:off x="1990725" y="2349501"/>
            <a:ext cx="7634288"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3200">
              <a:solidFill>
                <a:srgbClr val="FF0000"/>
              </a:solidFill>
              <a:latin typeface="Times New Roman" panose="02020603050405020304" pitchFamily="18" charset="0"/>
              <a:cs typeface="Times New Roman" panose="02020603050405020304" pitchFamily="18" charset="0"/>
            </a:endParaRPr>
          </a:p>
          <a:p>
            <a:pPr eaLnBrk="1" hangingPunct="1"/>
            <a:endParaRPr lang="en-US" altLang="en-US">
              <a:latin typeface="Times New Roman" panose="02020603050405020304" pitchFamily="18" charset="0"/>
              <a:cs typeface="Times New Roman" panose="02020603050405020304" pitchFamily="18" charset="0"/>
            </a:endParaRPr>
          </a:p>
        </p:txBody>
      </p:sp>
      <p:sp>
        <p:nvSpPr>
          <p:cNvPr id="18436" name="Rectangle 5"/>
          <p:cNvSpPr>
            <a:spLocks noChangeArrowheads="1"/>
          </p:cNvSpPr>
          <p:nvPr/>
        </p:nvSpPr>
        <p:spPr bwMode="auto">
          <a:xfrm>
            <a:off x="1343340" y="836640"/>
            <a:ext cx="9144000" cy="787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dirty="0" err="1">
                <a:solidFill>
                  <a:srgbClr val="FF0000"/>
                </a:solidFill>
                <a:latin typeface="Times New Roman" panose="02020603050405020304" pitchFamily="18" charset="0"/>
                <a:cs typeface="Times New Roman" panose="02020603050405020304" pitchFamily="18" charset="0"/>
              </a:rPr>
              <a:t>Mối</a:t>
            </a:r>
            <a:r>
              <a:rPr lang="en-US" altLang="en-US" sz="2800" b="1" dirty="0">
                <a:solidFill>
                  <a:srgbClr val="FF0000"/>
                </a:solidFill>
                <a:latin typeface="Times New Roman" panose="02020603050405020304" pitchFamily="18" charset="0"/>
                <a:cs typeface="Times New Roman" panose="02020603050405020304" pitchFamily="18" charset="0"/>
              </a:rPr>
              <a:t> </a:t>
            </a:r>
            <a:r>
              <a:rPr lang="en-US" altLang="en-US" sz="2800" b="1" dirty="0" err="1">
                <a:solidFill>
                  <a:srgbClr val="FF0000"/>
                </a:solidFill>
                <a:latin typeface="Times New Roman" panose="02020603050405020304" pitchFamily="18" charset="0"/>
                <a:cs typeface="Times New Roman" panose="02020603050405020304" pitchFamily="18" charset="0"/>
              </a:rPr>
              <a:t>liên</a:t>
            </a:r>
            <a:r>
              <a:rPr lang="en-US" altLang="en-US" sz="2800" b="1" dirty="0">
                <a:solidFill>
                  <a:srgbClr val="FF0000"/>
                </a:solidFill>
                <a:latin typeface="Times New Roman" panose="02020603050405020304" pitchFamily="18" charset="0"/>
                <a:cs typeface="Times New Roman" panose="02020603050405020304" pitchFamily="18" charset="0"/>
              </a:rPr>
              <a:t> </a:t>
            </a:r>
            <a:r>
              <a:rPr lang="en-US" altLang="en-US" sz="2800" b="1" dirty="0" err="1">
                <a:solidFill>
                  <a:srgbClr val="FF0000"/>
                </a:solidFill>
                <a:latin typeface="Times New Roman" panose="02020603050405020304" pitchFamily="18" charset="0"/>
                <a:cs typeface="Times New Roman" panose="02020603050405020304" pitchFamily="18" charset="0"/>
              </a:rPr>
              <a:t>hệ</a:t>
            </a:r>
            <a:r>
              <a:rPr lang="en-US" altLang="en-US" sz="2800" b="1" dirty="0">
                <a:solidFill>
                  <a:srgbClr val="FF0000"/>
                </a:solidFill>
                <a:latin typeface="Times New Roman" panose="02020603050405020304" pitchFamily="18" charset="0"/>
                <a:cs typeface="Times New Roman" panose="02020603050405020304" pitchFamily="18" charset="0"/>
              </a:rPr>
              <a:t> </a:t>
            </a:r>
            <a:r>
              <a:rPr lang="en-US" altLang="en-US" sz="2800" b="1" dirty="0" err="1">
                <a:solidFill>
                  <a:srgbClr val="FF0000"/>
                </a:solidFill>
                <a:latin typeface="Times New Roman" panose="02020603050405020304" pitchFamily="18" charset="0"/>
                <a:cs typeface="Times New Roman" panose="02020603050405020304" pitchFamily="18" charset="0"/>
              </a:rPr>
              <a:t>phổ</a:t>
            </a:r>
            <a:r>
              <a:rPr lang="en-US" altLang="en-US" sz="2800" b="1" dirty="0">
                <a:solidFill>
                  <a:srgbClr val="FF0000"/>
                </a:solidFill>
                <a:latin typeface="Times New Roman" panose="02020603050405020304" pitchFamily="18" charset="0"/>
                <a:cs typeface="Times New Roman" panose="02020603050405020304" pitchFamily="18" charset="0"/>
              </a:rPr>
              <a:t> </a:t>
            </a:r>
            <a:r>
              <a:rPr lang="en-US" altLang="en-US" sz="2800" b="1" dirty="0" err="1">
                <a:solidFill>
                  <a:srgbClr val="FF0000"/>
                </a:solidFill>
                <a:latin typeface="Times New Roman" panose="02020603050405020304" pitchFamily="18" charset="0"/>
                <a:cs typeface="Times New Roman" panose="02020603050405020304" pitchFamily="18" charset="0"/>
              </a:rPr>
              <a:t>biến</a:t>
            </a:r>
            <a:endParaRPr lang="en-US" altLang="en-US" sz="2800" b="1" dirty="0">
              <a:solidFill>
                <a:srgbClr val="FF0000"/>
              </a:solidFill>
              <a:latin typeface="Times New Roman" panose="02020603050405020304" pitchFamily="18" charset="0"/>
              <a:cs typeface="Times New Roman" panose="02020603050405020304" pitchFamily="18" charset="0"/>
            </a:endParaRPr>
          </a:p>
          <a:p>
            <a:pPr marL="514350" indent="-514350" eaLnBrk="1" hangingPunct="1">
              <a:buFont typeface="+mj-lt"/>
              <a:buAutoNum type="arabicPeriod"/>
            </a:pP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Thế</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nào</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là</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nguyên</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lý</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về</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mối</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liên</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hệ</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phổ</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biến</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a:t>
            </a:r>
          </a:p>
          <a:p>
            <a:pPr marL="1257300" lvl="1" indent="-514350" eaLnBrk="1" hangingPunct="1">
              <a:buFont typeface="+mj-lt"/>
              <a:buAutoNum type="alphaLcPeriod"/>
            </a:pP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Tính</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khách</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quan</a:t>
            </a:r>
            <a:endPar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1257300" lvl="1" indent="-514350" eaLnBrk="1" hangingPunct="1">
              <a:buFont typeface="+mj-lt"/>
              <a:buAutoNum type="alphaLcPeriod"/>
            </a:pP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Tính</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phổ</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biến</a:t>
            </a:r>
            <a:endPar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1257300" lvl="1" indent="-514350" eaLnBrk="1" hangingPunct="1">
              <a:buFont typeface="+mj-lt"/>
              <a:buAutoNum type="alphaLcPeriod"/>
            </a:pP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Tính</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đa</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dạng</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phong</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phú</a:t>
            </a:r>
            <a:endPar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514350" indent="-514350" eaLnBrk="1" hangingPunct="1">
              <a:buFont typeface="+mj-lt"/>
              <a:buAutoNum type="arabicPeriod"/>
            </a:pP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Tính</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chất</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của</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nguyên</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lý</a:t>
            </a:r>
            <a:endPar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514350" indent="-514350" eaLnBrk="1" hangingPunct="1">
              <a:buFont typeface="+mj-lt"/>
              <a:buAutoNum type="arabicPeriod"/>
            </a:pP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Ý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ngĩa</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phương</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pháp</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luận</a:t>
            </a:r>
            <a:endParaRPr lang="en-US" altLang="en-US" sz="2400" dirty="0">
              <a:solidFill>
                <a:schemeClr val="tx1">
                  <a:lumMod val="75000"/>
                  <a:lumOff val="25000"/>
                </a:schemeClr>
              </a:solidFill>
            </a:endParaRPr>
          </a:p>
          <a:p>
            <a:pPr eaLnBrk="1" hangingPunct="1"/>
            <a:r>
              <a:rPr lang="en-US" altLang="en-US" sz="2800" b="1" dirty="0" err="1">
                <a:solidFill>
                  <a:srgbClr val="FF0000"/>
                </a:solidFill>
                <a:latin typeface="Times New Roman" panose="02020603050405020304" pitchFamily="18" charset="0"/>
                <a:cs typeface="Times New Roman" panose="02020603050405020304" pitchFamily="18" charset="0"/>
              </a:rPr>
              <a:t>Mối</a:t>
            </a:r>
            <a:r>
              <a:rPr lang="en-US" altLang="en-US" sz="2800" b="1" dirty="0">
                <a:solidFill>
                  <a:srgbClr val="FF0000"/>
                </a:solidFill>
                <a:latin typeface="Times New Roman" panose="02020603050405020304" pitchFamily="18" charset="0"/>
                <a:cs typeface="Times New Roman" panose="02020603050405020304" pitchFamily="18" charset="0"/>
              </a:rPr>
              <a:t> </a:t>
            </a:r>
            <a:r>
              <a:rPr lang="en-US" altLang="en-US" sz="2800" b="1" dirty="0" err="1">
                <a:solidFill>
                  <a:srgbClr val="FF0000"/>
                </a:solidFill>
                <a:latin typeface="Times New Roman" panose="02020603050405020304" pitchFamily="18" charset="0"/>
                <a:cs typeface="Times New Roman" panose="02020603050405020304" pitchFamily="18" charset="0"/>
              </a:rPr>
              <a:t>liên</a:t>
            </a:r>
            <a:r>
              <a:rPr lang="en-US" altLang="en-US" sz="2800" b="1" dirty="0">
                <a:solidFill>
                  <a:srgbClr val="FF0000"/>
                </a:solidFill>
                <a:latin typeface="Times New Roman" panose="02020603050405020304" pitchFamily="18" charset="0"/>
                <a:cs typeface="Times New Roman" panose="02020603050405020304" pitchFamily="18" charset="0"/>
              </a:rPr>
              <a:t> </a:t>
            </a:r>
            <a:r>
              <a:rPr lang="en-US" altLang="en-US" sz="2800" b="1" dirty="0" err="1">
                <a:solidFill>
                  <a:srgbClr val="FF0000"/>
                </a:solidFill>
                <a:latin typeface="Times New Roman" panose="02020603050405020304" pitchFamily="18" charset="0"/>
                <a:cs typeface="Times New Roman" panose="02020603050405020304" pitchFamily="18" charset="0"/>
              </a:rPr>
              <a:t>hệ</a:t>
            </a:r>
            <a:r>
              <a:rPr lang="en-US" altLang="en-US" sz="2800" b="1" dirty="0">
                <a:solidFill>
                  <a:srgbClr val="FF0000"/>
                </a:solidFill>
                <a:latin typeface="Times New Roman" panose="02020603050405020304" pitchFamily="18" charset="0"/>
                <a:cs typeface="Times New Roman" panose="02020603050405020304" pitchFamily="18" charset="0"/>
              </a:rPr>
              <a:t> </a:t>
            </a:r>
            <a:r>
              <a:rPr lang="en-US" altLang="en-US" sz="2800" b="1" dirty="0" err="1">
                <a:solidFill>
                  <a:srgbClr val="FF0000"/>
                </a:solidFill>
                <a:latin typeface="Times New Roman" panose="02020603050405020304" pitchFamily="18" charset="0"/>
                <a:cs typeface="Times New Roman" panose="02020603050405020304" pitchFamily="18" charset="0"/>
              </a:rPr>
              <a:t>phát</a:t>
            </a:r>
            <a:r>
              <a:rPr lang="en-US" altLang="en-US" sz="2800" b="1" dirty="0">
                <a:solidFill>
                  <a:srgbClr val="FF0000"/>
                </a:solidFill>
                <a:latin typeface="Times New Roman" panose="02020603050405020304" pitchFamily="18" charset="0"/>
                <a:cs typeface="Times New Roman" panose="02020603050405020304" pitchFamily="18" charset="0"/>
              </a:rPr>
              <a:t> </a:t>
            </a:r>
            <a:r>
              <a:rPr lang="en-US" altLang="en-US" sz="2800" b="1" dirty="0" err="1">
                <a:solidFill>
                  <a:srgbClr val="FF0000"/>
                </a:solidFill>
                <a:latin typeface="Times New Roman" panose="02020603050405020304" pitchFamily="18" charset="0"/>
                <a:cs typeface="Times New Roman" panose="02020603050405020304" pitchFamily="18" charset="0"/>
              </a:rPr>
              <a:t>triển</a:t>
            </a:r>
            <a:endParaRPr lang="en-US" altLang="en-US" sz="2800" b="1" dirty="0">
              <a:solidFill>
                <a:srgbClr val="FF0000"/>
              </a:solidFill>
              <a:latin typeface="Times New Roman" panose="02020603050405020304" pitchFamily="18" charset="0"/>
              <a:cs typeface="Times New Roman" panose="02020603050405020304" pitchFamily="18" charset="0"/>
            </a:endParaRPr>
          </a:p>
          <a:p>
            <a:pPr marL="514350" indent="-514350" eaLnBrk="1" hangingPunct="1">
              <a:buFont typeface="+mj-lt"/>
              <a:buAutoNum type="arabicPeriod"/>
            </a:pP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Thế</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nào</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là</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nguyên</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lý</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về</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mối</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liên</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hệ</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phổ</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biến</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a:t>
            </a:r>
          </a:p>
          <a:p>
            <a:pPr marL="1200150" lvl="1" indent="-457200" eaLnBrk="1" hangingPunct="1">
              <a:buFont typeface="+mj-lt"/>
              <a:buAutoNum type="alphaLcPeriod"/>
            </a:pP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Tính</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khách</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quan</a:t>
            </a:r>
            <a:endPar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1200150" lvl="1" indent="-457200" eaLnBrk="1" hangingPunct="1">
              <a:buFont typeface="+mj-lt"/>
              <a:buAutoNum type="alphaLcPeriod"/>
            </a:pP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Tính</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phổ</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biến</a:t>
            </a:r>
            <a:endPar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1200150" lvl="1" indent="-457200" eaLnBrk="1" hangingPunct="1">
              <a:buFont typeface="+mj-lt"/>
              <a:buAutoNum type="alphaLcPeriod"/>
            </a:pP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Tính</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kế</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thừa</a:t>
            </a:r>
            <a:endPar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1200150" lvl="1" indent="-457200" eaLnBrk="1" hangingPunct="1">
              <a:buFont typeface="+mj-lt"/>
              <a:buAutoNum type="alphaLcPeriod"/>
            </a:pP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Tính</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đa</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dạng</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phong</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phú</a:t>
            </a:r>
            <a:endPar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514350" indent="-514350" eaLnBrk="1" hangingPunct="1">
              <a:buFont typeface="+mj-lt"/>
              <a:buAutoNum type="arabicPeriod"/>
            </a:pP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Tính</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chất</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của</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nguyên</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lý</a:t>
            </a:r>
            <a:endPar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514350" indent="-514350" eaLnBrk="1" hangingPunct="1">
              <a:buFont typeface="+mj-lt"/>
              <a:buAutoNum type="arabicPeriod"/>
            </a:pP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Ý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ngĩa</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phương</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pháp</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luận</a:t>
            </a:r>
            <a:endParaRPr lang="en-US" altLang="en-US" sz="2400" dirty="0">
              <a:solidFill>
                <a:schemeClr val="tx1">
                  <a:lumMod val="75000"/>
                  <a:lumOff val="25000"/>
                </a:schemeClr>
              </a:solidFill>
            </a:endParaRPr>
          </a:p>
          <a:p>
            <a:pPr eaLnBrk="1" hangingPunct="1"/>
            <a:endParaRPr lang="en-US" altLang="en-US" sz="2400" b="1" dirty="0">
              <a:solidFill>
                <a:srgbClr val="FF0000"/>
              </a:solidFill>
              <a:latin typeface="Times New Roman" panose="02020603050405020304" pitchFamily="18" charset="0"/>
              <a:cs typeface="Times New Roman" panose="02020603050405020304" pitchFamily="18" charset="0"/>
            </a:endParaRPr>
          </a:p>
          <a:p>
            <a:pPr eaLnBrk="1" hangingPunct="1"/>
            <a:endParaRPr lang="en-US" altLang="en-US" sz="3200" b="1" dirty="0">
              <a:solidFill>
                <a:srgbClr val="FF0000"/>
              </a:solidFill>
              <a:latin typeface="Times New Roman" panose="02020603050405020304" pitchFamily="18" charset="0"/>
              <a:cs typeface="Times New Roman" panose="02020603050405020304" pitchFamily="18" charset="0"/>
            </a:endParaRPr>
          </a:p>
          <a:p>
            <a:pPr eaLnBrk="1" hangingPunct="1"/>
            <a:endParaRPr lang="en-US" altLang="en-US" sz="3200" b="1" dirty="0">
              <a:solidFill>
                <a:srgbClr val="FF0000"/>
              </a:solidFill>
              <a:latin typeface="Times New Roman" panose="02020603050405020304" pitchFamily="18" charset="0"/>
              <a:cs typeface="Times New Roman" panose="02020603050405020304" pitchFamily="18" charset="0"/>
            </a:endParaRPr>
          </a:p>
          <a:p>
            <a:pPr eaLnBrk="1" hangingPunct="1"/>
            <a:endParaRPr lang="en-US" altLang="en-US" sz="3200" dirty="0">
              <a:solidFill>
                <a:srgbClr val="FF0000"/>
              </a:solidFill>
              <a:latin typeface="Times New Roman" panose="02020603050405020304" pitchFamily="18" charset="0"/>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transition>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WordArt 4"/>
          <p:cNvSpPr>
            <a:spLocks noChangeArrowheads="1" noChangeShapeType="1" noTextEdit="1"/>
          </p:cNvSpPr>
          <p:nvPr/>
        </p:nvSpPr>
        <p:spPr bwMode="auto">
          <a:xfrm>
            <a:off x="4871830" y="1209676"/>
            <a:ext cx="3095625" cy="431800"/>
          </a:xfrm>
          <a:prstGeom prst="rect">
            <a:avLst/>
          </a:prstGeom>
        </p:spPr>
        <p:txBody>
          <a:bodyPr wrap="none" fromWordArt="1">
            <a:prstTxWarp prst="textPlain">
              <a:avLst>
                <a:gd name="adj" fmla="val 50000"/>
              </a:avLst>
            </a:prstTxWarp>
          </a:bodyPr>
          <a:lstStyle/>
          <a:p>
            <a:r>
              <a:rPr lang="en-US" sz="3600" kern="10" dirty="0">
                <a:ln w="9525">
                  <a:solidFill>
                    <a:srgbClr val="009900"/>
                  </a:solidFill>
                  <a:round/>
                  <a:headEnd/>
                  <a:tailEnd/>
                </a:ln>
                <a:solidFill>
                  <a:srgbClr val="FF0000"/>
                </a:solidFill>
                <a:latin typeface="Times New Roman" panose="02020603050405020304" pitchFamily="18" charset="0"/>
                <a:cs typeface="Times New Roman" panose="02020603050405020304" pitchFamily="18" charset="0"/>
              </a:rPr>
              <a:t>"MỐI LIÊN HỆ"?</a:t>
            </a:r>
          </a:p>
        </p:txBody>
      </p:sp>
      <p:sp>
        <p:nvSpPr>
          <p:cNvPr id="19459" name="AutoShape 5"/>
          <p:cNvSpPr>
            <a:spLocks noChangeAspect="1" noChangeArrowheads="1"/>
          </p:cNvSpPr>
          <p:nvPr/>
        </p:nvSpPr>
        <p:spPr bwMode="auto">
          <a:xfrm>
            <a:off x="2351089" y="981076"/>
            <a:ext cx="7705725" cy="73025"/>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250" name="Oval 10"/>
          <p:cNvSpPr>
            <a:spLocks noChangeArrowheads="1"/>
          </p:cNvSpPr>
          <p:nvPr/>
        </p:nvSpPr>
        <p:spPr bwMode="auto">
          <a:xfrm>
            <a:off x="6024563" y="3573463"/>
            <a:ext cx="2519362" cy="2519362"/>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kumimoji="1" lang="vi-VN" altLang="en-US" sz="2400" b="1" dirty="0">
                <a:latin typeface="Times New Roman" panose="02020603050405020304" pitchFamily="18" charset="0"/>
                <a:ea typeface="SimSun" panose="02010600030101010101" pitchFamily="2" charset="-122"/>
                <a:cs typeface="Times New Roman" panose="02020603050405020304" pitchFamily="18" charset="0"/>
              </a:rPr>
              <a:t>S</a:t>
            </a:r>
            <a:r>
              <a:rPr kumimoji="1" lang="en-US" altLang="en-US" sz="2400" b="1" dirty="0">
                <a:latin typeface="Times New Roman" panose="02020603050405020304" pitchFamily="18" charset="0"/>
                <a:ea typeface="SimSun" panose="02010600030101010101" pitchFamily="2" charset="-122"/>
                <a:cs typeface="Times New Roman" panose="02020603050405020304" pitchFamily="18" charset="0"/>
              </a:rPr>
              <a:t>Ự</a:t>
            </a:r>
            <a:r>
              <a:rPr kumimoji="1" lang="vi-VN" altLang="en-US" sz="2400" b="1" dirty="0">
                <a:latin typeface="Times New Roman" panose="02020603050405020304" pitchFamily="18" charset="0"/>
                <a:ea typeface="SimSun" panose="02010600030101010101" pitchFamily="2" charset="-122"/>
                <a:cs typeface="Times New Roman" panose="02020603050405020304" pitchFamily="18" charset="0"/>
              </a:rPr>
              <a:t> </a:t>
            </a:r>
          </a:p>
          <a:p>
            <a:pPr algn="ctr" eaLnBrk="1" hangingPunct="1"/>
            <a:r>
              <a:rPr kumimoji="1" lang="vi-VN" altLang="en-US" sz="2400" b="1" dirty="0">
                <a:latin typeface="Times New Roman" panose="02020603050405020304" pitchFamily="18" charset="0"/>
                <a:ea typeface="SimSun" panose="02010600030101010101" pitchFamily="2" charset="-122"/>
                <a:cs typeface="Times New Roman" panose="02020603050405020304" pitchFamily="18" charset="0"/>
              </a:rPr>
              <a:t>THỐNG NHẤT</a:t>
            </a:r>
          </a:p>
        </p:txBody>
      </p:sp>
      <p:sp>
        <p:nvSpPr>
          <p:cNvPr id="10251" name="Rectangle 11"/>
          <p:cNvSpPr>
            <a:spLocks noChangeArrowheads="1"/>
          </p:cNvSpPr>
          <p:nvPr/>
        </p:nvSpPr>
        <p:spPr bwMode="auto">
          <a:xfrm>
            <a:off x="6096000" y="5734051"/>
            <a:ext cx="2520950" cy="790575"/>
          </a:xfrm>
          <a:prstGeom prst="rect">
            <a:avLst/>
          </a:prstGeom>
          <a:solidFill>
            <a:schemeClr va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kumimoji="1" lang="vi-VN" altLang="en-US" sz="2400" b="1">
                <a:solidFill>
                  <a:schemeClr val="bg1"/>
                </a:solidFill>
                <a:latin typeface="Times New Roman" panose="02020603050405020304" pitchFamily="18" charset="0"/>
                <a:ea typeface="SimSun" panose="02010600030101010101" pitchFamily="2" charset="-122"/>
                <a:cs typeface="Times New Roman" panose="02020603050405020304" pitchFamily="18" charset="0"/>
              </a:rPr>
              <a:t>Tính quy định</a:t>
            </a:r>
          </a:p>
        </p:txBody>
      </p:sp>
      <p:sp>
        <p:nvSpPr>
          <p:cNvPr id="10252" name="Rectangle 12"/>
          <p:cNvSpPr>
            <a:spLocks noChangeArrowheads="1"/>
          </p:cNvSpPr>
          <p:nvPr/>
        </p:nvSpPr>
        <p:spPr bwMode="auto">
          <a:xfrm>
            <a:off x="4295775" y="3500439"/>
            <a:ext cx="2374900" cy="769937"/>
          </a:xfrm>
          <a:prstGeom prst="rect">
            <a:avLst/>
          </a:prstGeom>
          <a:solidFill>
            <a:schemeClr va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kumimoji="1" lang="vi-VN"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Tính tương tác</a:t>
            </a:r>
          </a:p>
        </p:txBody>
      </p:sp>
      <p:sp>
        <p:nvSpPr>
          <p:cNvPr id="10253" name="Rectangle 13"/>
          <p:cNvSpPr>
            <a:spLocks noChangeArrowheads="1"/>
          </p:cNvSpPr>
          <p:nvPr/>
        </p:nvSpPr>
        <p:spPr bwMode="auto">
          <a:xfrm>
            <a:off x="7824788" y="3500439"/>
            <a:ext cx="2519362" cy="769937"/>
          </a:xfrm>
          <a:prstGeom prst="rect">
            <a:avLst/>
          </a:prstGeom>
          <a:solidFill>
            <a:schemeClr va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kumimoji="1" lang="vi-VN" altLang="en-US" sz="2400" b="1">
                <a:solidFill>
                  <a:schemeClr val="bg1"/>
                </a:solidFill>
                <a:latin typeface="Times New Roman" panose="02020603050405020304" pitchFamily="18" charset="0"/>
                <a:ea typeface="SimSun" panose="02010600030101010101" pitchFamily="2" charset="-122"/>
                <a:cs typeface="Times New Roman" panose="02020603050405020304" pitchFamily="18" charset="0"/>
              </a:rPr>
              <a:t>Tính biến đổi</a:t>
            </a:r>
          </a:p>
        </p:txBody>
      </p:sp>
      <p:sp>
        <p:nvSpPr>
          <p:cNvPr id="10254" name="AutoShape 14"/>
          <p:cNvSpPr>
            <a:spLocks noChangeArrowheads="1"/>
          </p:cNvSpPr>
          <p:nvPr/>
        </p:nvSpPr>
        <p:spPr bwMode="auto">
          <a:xfrm rot="-5400000">
            <a:off x="5203032" y="4610895"/>
            <a:ext cx="976313" cy="485775"/>
          </a:xfrm>
          <a:prstGeom prst="rightArrow">
            <a:avLst>
              <a:gd name="adj1" fmla="val 50000"/>
              <a:gd name="adj2" fmla="val 50245"/>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256" name="AutoShape 16"/>
          <p:cNvSpPr>
            <a:spLocks noChangeArrowheads="1"/>
          </p:cNvSpPr>
          <p:nvPr/>
        </p:nvSpPr>
        <p:spPr bwMode="auto">
          <a:xfrm>
            <a:off x="6816726" y="3068639"/>
            <a:ext cx="976313" cy="485775"/>
          </a:xfrm>
          <a:prstGeom prst="rightArrow">
            <a:avLst>
              <a:gd name="adj1" fmla="val 50000"/>
              <a:gd name="adj2" fmla="val 50245"/>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257" name="WordArt 17"/>
          <p:cNvSpPr>
            <a:spLocks noChangeArrowheads="1" noChangeShapeType="1" noTextEdit="1"/>
          </p:cNvSpPr>
          <p:nvPr/>
        </p:nvSpPr>
        <p:spPr bwMode="auto">
          <a:xfrm>
            <a:off x="2495550" y="5013326"/>
            <a:ext cx="2592388" cy="720725"/>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rPr>
              <a:t>HÀM NGHĨA CỦA KHÁI NIỆM</a:t>
            </a:r>
          </a:p>
          <a:p>
            <a:pPr algn="ctr"/>
            <a:r>
              <a:rPr lang="en-US" sz="3600" kern="10" dirty="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rPr>
              <a:t> MỐI LIÊN HỆ </a:t>
            </a:r>
          </a:p>
        </p:txBody>
      </p:sp>
      <p:sp>
        <p:nvSpPr>
          <p:cNvPr id="10258" name="AutoShape 18"/>
          <p:cNvSpPr>
            <a:spLocks noChangeArrowheads="1"/>
          </p:cNvSpPr>
          <p:nvPr/>
        </p:nvSpPr>
        <p:spPr bwMode="auto">
          <a:xfrm rot="5400000">
            <a:off x="8371682" y="4682332"/>
            <a:ext cx="976312" cy="485775"/>
          </a:xfrm>
          <a:prstGeom prst="rightArrow">
            <a:avLst>
              <a:gd name="adj1" fmla="val 50000"/>
              <a:gd name="adj2" fmla="val 50245"/>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468" name="WordArt 19" descr="Paper bag"/>
          <p:cNvSpPr>
            <a:spLocks noChangeArrowheads="1" noChangeShapeType="1" noTextEdit="1"/>
          </p:cNvSpPr>
          <p:nvPr/>
        </p:nvSpPr>
        <p:spPr bwMode="auto">
          <a:xfrm>
            <a:off x="1973420" y="176390"/>
            <a:ext cx="8245160" cy="647700"/>
          </a:xfrm>
          <a:prstGeom prst="rect">
            <a:avLst/>
          </a:prstGeom>
        </p:spPr>
        <p:txBody>
          <a:bodyPr wrap="none" fromWordArt="1">
            <a:prstTxWarp prst="textPlain">
              <a:avLst>
                <a:gd name="adj" fmla="val 50000"/>
              </a:avLst>
            </a:prstTxWarp>
          </a:bodyPr>
          <a:lstStyle/>
          <a:p>
            <a:r>
              <a:rPr lang="en-US" sz="3600" b="1" kern="10" dirty="0">
                <a:ln w="9525">
                  <a:solidFill>
                    <a:srgbClr val="000000"/>
                  </a:solidFill>
                  <a:round/>
                  <a:headEnd/>
                  <a:tailEnd/>
                </a:ln>
                <a:blipFill dpi="0" rotWithShape="1">
                  <a:blip r:embed="rId2"/>
                  <a:srcRect/>
                  <a:tile tx="0" ty="0" sx="100000" sy="100000" flip="none" algn="tl"/>
                </a:blipFill>
              </a:rPr>
              <a:t>1. NGUYÊN LÝ VỀ MỐI LIÊN HỆ PHỔ BIẾN</a:t>
            </a:r>
          </a:p>
        </p:txBody>
      </p:sp>
      <p:sp>
        <p:nvSpPr>
          <p:cNvPr id="10260" name="WordArt 20"/>
          <p:cNvSpPr>
            <a:spLocks noChangeArrowheads="1" noChangeShapeType="1" noTextEdit="1"/>
          </p:cNvSpPr>
          <p:nvPr/>
        </p:nvSpPr>
        <p:spPr bwMode="auto">
          <a:xfrm>
            <a:off x="1595310" y="1771649"/>
            <a:ext cx="9217279" cy="1079500"/>
          </a:xfrm>
          <a:prstGeom prst="rect">
            <a:avLst/>
          </a:prstGeom>
        </p:spPr>
        <p:txBody>
          <a:bodyPr wrap="none" fromWordArt="1">
            <a:prstTxWarp prst="textPlain">
              <a:avLst>
                <a:gd name="adj" fmla="val 50000"/>
              </a:avLst>
            </a:prstTxWarp>
          </a:bodyPr>
          <a:lstStyle/>
          <a:p>
            <a:pPr algn="ctr"/>
            <a:r>
              <a:rPr lang="en-US" sz="3600" kern="10" dirty="0" err="1">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Khái</a:t>
            </a:r>
            <a:r>
              <a:rPr lang="en-US" sz="3600" kern="10" dirty="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 </a:t>
            </a:r>
            <a:r>
              <a:rPr lang="en-US" sz="3600" kern="10" dirty="0" err="1">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niệm</a:t>
            </a:r>
            <a:r>
              <a:rPr lang="en-US" sz="3600" kern="10" dirty="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 </a:t>
            </a:r>
            <a:r>
              <a:rPr lang="en-US" sz="3600" kern="10" dirty="0" err="1">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triết</a:t>
            </a:r>
            <a:r>
              <a:rPr lang="en-US" sz="3600" kern="10" dirty="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 </a:t>
            </a:r>
            <a:r>
              <a:rPr lang="en-US" sz="3600" kern="10" dirty="0" err="1">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học</a:t>
            </a:r>
            <a:r>
              <a:rPr lang="en-US" sz="3600" kern="10" dirty="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 </a:t>
            </a:r>
            <a:r>
              <a:rPr lang="en-US" sz="3600" kern="10" dirty="0" err="1">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chỉ</a:t>
            </a:r>
            <a:r>
              <a:rPr lang="en-US" sz="3600" kern="10" dirty="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 </a:t>
            </a:r>
            <a:r>
              <a:rPr lang="en-US" sz="3600" kern="10" dirty="0" err="1">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sự</a:t>
            </a:r>
            <a:r>
              <a:rPr lang="en-US" sz="3600" kern="10" dirty="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 </a:t>
            </a:r>
            <a:r>
              <a:rPr lang="en-US" sz="3600" kern="10" dirty="0" err="1">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phụ</a:t>
            </a:r>
            <a:r>
              <a:rPr lang="en-US" sz="3600" kern="10" dirty="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 </a:t>
            </a:r>
            <a:r>
              <a:rPr lang="en-US" sz="3600" kern="10" dirty="0" err="1">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thuộc</a:t>
            </a:r>
            <a:r>
              <a:rPr lang="en-US" sz="3600" kern="10" dirty="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 </a:t>
            </a:r>
            <a:r>
              <a:rPr lang="en-US" sz="3600" kern="10" dirty="0" err="1">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sự</a:t>
            </a:r>
            <a:r>
              <a:rPr lang="en-US" sz="3600" kern="10" dirty="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 </a:t>
            </a:r>
            <a:r>
              <a:rPr lang="en-US" sz="3600" kern="10" dirty="0" err="1">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tác</a:t>
            </a:r>
            <a:r>
              <a:rPr lang="en-US" sz="3600" kern="10" dirty="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 </a:t>
            </a:r>
            <a:r>
              <a:rPr lang="en-US" sz="3600" kern="10" dirty="0" err="1">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động</a:t>
            </a:r>
            <a:r>
              <a:rPr lang="en-US" sz="3600" kern="10" dirty="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 </a:t>
            </a:r>
          </a:p>
          <a:p>
            <a:pPr algn="ctr"/>
            <a:r>
              <a:rPr lang="en-US" sz="3600" kern="10" dirty="0" err="1">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quy</a:t>
            </a:r>
            <a:r>
              <a:rPr lang="en-US" sz="3600" kern="10" dirty="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 </a:t>
            </a:r>
            <a:r>
              <a:rPr lang="en-US" sz="3600" kern="10" dirty="0" err="1">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định</a:t>
            </a:r>
            <a:r>
              <a:rPr lang="en-US" sz="3600" kern="10" dirty="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 </a:t>
            </a:r>
            <a:r>
              <a:rPr lang="en-US" sz="3600" kern="10" dirty="0" err="1">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lẫn</a:t>
            </a:r>
            <a:r>
              <a:rPr lang="en-US" sz="3600" kern="10" dirty="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 </a:t>
            </a:r>
            <a:r>
              <a:rPr lang="en-US" sz="3600" kern="10" dirty="0" err="1">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nhau</a:t>
            </a:r>
            <a:r>
              <a:rPr lang="en-US" sz="3600" kern="10" dirty="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 </a:t>
            </a:r>
            <a:r>
              <a:rPr lang="en-US" sz="3600" kern="10" dirty="0" err="1">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giữa</a:t>
            </a:r>
            <a:r>
              <a:rPr lang="en-US" sz="3600" kern="10" dirty="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 </a:t>
            </a:r>
            <a:r>
              <a:rPr lang="en-US" sz="3600" kern="10" dirty="0" err="1">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các</a:t>
            </a:r>
            <a:r>
              <a:rPr lang="en-US" sz="3600" kern="10" dirty="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 </a:t>
            </a:r>
            <a:r>
              <a:rPr lang="en-US" sz="3600" kern="10" dirty="0" err="1">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bộ</a:t>
            </a:r>
            <a:r>
              <a:rPr lang="en-US" sz="3600" kern="10" dirty="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 </a:t>
            </a:r>
            <a:r>
              <a:rPr lang="en-US" sz="3600" kern="10" dirty="0" err="1">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phận</a:t>
            </a:r>
            <a:r>
              <a:rPr lang="en-US" sz="3600" kern="10" dirty="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 </a:t>
            </a:r>
            <a:r>
              <a:rPr lang="en-US" sz="3600" kern="10" dirty="0" err="1">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cấu</a:t>
            </a:r>
            <a:r>
              <a:rPr lang="en-US" sz="3600" kern="10" dirty="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 </a:t>
            </a:r>
            <a:r>
              <a:rPr lang="en-US" sz="3600" kern="10" dirty="0" err="1">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thành</a:t>
            </a:r>
            <a:r>
              <a:rPr lang="en-US" sz="3600" kern="10" dirty="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 </a:t>
            </a:r>
            <a:r>
              <a:rPr lang="en-US" sz="3600" kern="10" dirty="0" err="1">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sự</a:t>
            </a:r>
            <a:r>
              <a:rPr lang="en-US" sz="3600" kern="10" dirty="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 </a:t>
            </a:r>
            <a:r>
              <a:rPr lang="en-US" sz="3600" kern="10" dirty="0" err="1">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vật</a:t>
            </a:r>
            <a:r>
              <a:rPr lang="en-US" sz="3600" kern="10" dirty="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 hay </a:t>
            </a:r>
            <a:r>
              <a:rPr lang="en-US" sz="3600" kern="10" dirty="0" err="1">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giữa</a:t>
            </a:r>
            <a:r>
              <a:rPr lang="en-US" sz="3600" kern="10" dirty="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 </a:t>
            </a:r>
            <a:r>
              <a:rPr lang="en-US" sz="3600" kern="10" dirty="0" err="1">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các</a:t>
            </a:r>
            <a:r>
              <a:rPr lang="en-US" sz="3600" kern="10" dirty="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 </a:t>
            </a:r>
            <a:r>
              <a:rPr lang="en-US" sz="3600" kern="10" dirty="0" err="1">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sự</a:t>
            </a:r>
            <a:r>
              <a:rPr lang="en-US" sz="3600" kern="10" dirty="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 </a:t>
            </a:r>
            <a:r>
              <a:rPr lang="en-US" sz="3600" kern="10" dirty="0" err="1">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vật</a:t>
            </a:r>
            <a:r>
              <a:rPr lang="en-US" sz="3600" kern="10" dirty="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 </a:t>
            </a:r>
            <a:r>
              <a:rPr lang="en-US" sz="3600" kern="10" dirty="0" err="1">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với</a:t>
            </a:r>
            <a:r>
              <a:rPr lang="en-US" sz="3600" kern="10" dirty="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 </a:t>
            </a:r>
            <a:r>
              <a:rPr lang="en-US" sz="3600" kern="10" dirty="0" err="1">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nhau</a:t>
            </a:r>
            <a:endParaRPr lang="en-US" sz="3600" kern="10" dirty="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strips(downLeft)">
                                      <p:cBhvr>
                                        <p:cTn id="7" dur="500"/>
                                        <p:tgtEl>
                                          <p:spTgt spid="10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10260"/>
                                        </p:tgtEl>
                                        <p:attrNameLst>
                                          <p:attrName>style.visibility</p:attrName>
                                        </p:attrNameLst>
                                      </p:cBhvr>
                                      <p:to>
                                        <p:strVal val="visible"/>
                                      </p:to>
                                    </p:set>
                                    <p:animEffect transition="in" filter="strips(downLeft)">
                                      <p:cBhvr>
                                        <p:cTn id="12" dur="1000"/>
                                        <p:tgtEl>
                                          <p:spTgt spid="102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0" fill="hold" nodeType="clickEffect">
                                  <p:stCondLst>
                                    <p:cond delay="0"/>
                                  </p:stCondLst>
                                  <p:childTnLst>
                                    <p:set>
                                      <p:cBhvr>
                                        <p:cTn id="16" dur="1" fill="hold">
                                          <p:stCondLst>
                                            <p:cond delay="0"/>
                                          </p:stCondLst>
                                        </p:cTn>
                                        <p:tgtEl>
                                          <p:spTgt spid="10257"/>
                                        </p:tgtEl>
                                        <p:attrNameLst>
                                          <p:attrName>style.visibility</p:attrName>
                                        </p:attrNameLst>
                                      </p:cBhvr>
                                      <p:to>
                                        <p:strVal val="visible"/>
                                      </p:to>
                                    </p:set>
                                    <p:anim calcmode="lin" valueType="num">
                                      <p:cBhvr>
                                        <p:cTn id="17" dur="500" fill="hold"/>
                                        <p:tgtEl>
                                          <p:spTgt spid="10257"/>
                                        </p:tgtEl>
                                        <p:attrNameLst>
                                          <p:attrName>ppt_w</p:attrName>
                                        </p:attrNameLst>
                                      </p:cBhvr>
                                      <p:tavLst>
                                        <p:tav tm="0">
                                          <p:val>
                                            <p:fltVal val="0"/>
                                          </p:val>
                                        </p:tav>
                                        <p:tav tm="100000">
                                          <p:val>
                                            <p:strVal val="#ppt_w"/>
                                          </p:val>
                                        </p:tav>
                                      </p:tavLst>
                                    </p:anim>
                                    <p:anim calcmode="lin" valueType="num">
                                      <p:cBhvr>
                                        <p:cTn id="18" dur="500" fill="hold"/>
                                        <p:tgtEl>
                                          <p:spTgt spid="10257"/>
                                        </p:tgtEl>
                                        <p:attrNameLst>
                                          <p:attrName>ppt_h</p:attrName>
                                        </p:attrNameLst>
                                      </p:cBhvr>
                                      <p:tavLst>
                                        <p:tav tm="0">
                                          <p:val>
                                            <p:fltVal val="0"/>
                                          </p:val>
                                        </p:tav>
                                        <p:tav tm="100000">
                                          <p:val>
                                            <p:strVal val="#ppt_h"/>
                                          </p:val>
                                        </p:tav>
                                      </p:tavLst>
                                    </p:anim>
                                    <p:animEffect transition="in" filter="fade">
                                      <p:cBhvr>
                                        <p:cTn id="19" dur="500"/>
                                        <p:tgtEl>
                                          <p:spTgt spid="10257"/>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0250"/>
                                        </p:tgtEl>
                                        <p:attrNameLst>
                                          <p:attrName>style.visibility</p:attrName>
                                        </p:attrNameLst>
                                      </p:cBhvr>
                                      <p:to>
                                        <p:strVal val="visible"/>
                                      </p:to>
                                    </p:set>
                                    <p:anim calcmode="lin" valueType="num">
                                      <p:cBhvr>
                                        <p:cTn id="22" dur="1000" fill="hold"/>
                                        <p:tgtEl>
                                          <p:spTgt spid="10250"/>
                                        </p:tgtEl>
                                        <p:attrNameLst>
                                          <p:attrName>ppt_w</p:attrName>
                                        </p:attrNameLst>
                                      </p:cBhvr>
                                      <p:tavLst>
                                        <p:tav tm="0">
                                          <p:val>
                                            <p:strVal val="#ppt_w*0.70"/>
                                          </p:val>
                                        </p:tav>
                                        <p:tav tm="100000">
                                          <p:val>
                                            <p:strVal val="#ppt_w"/>
                                          </p:val>
                                        </p:tav>
                                      </p:tavLst>
                                    </p:anim>
                                    <p:anim calcmode="lin" valueType="num">
                                      <p:cBhvr>
                                        <p:cTn id="23" dur="1000" fill="hold"/>
                                        <p:tgtEl>
                                          <p:spTgt spid="10250"/>
                                        </p:tgtEl>
                                        <p:attrNameLst>
                                          <p:attrName>ppt_h</p:attrName>
                                        </p:attrNameLst>
                                      </p:cBhvr>
                                      <p:tavLst>
                                        <p:tav tm="0">
                                          <p:val>
                                            <p:strVal val="#ppt_h"/>
                                          </p:val>
                                        </p:tav>
                                        <p:tav tm="100000">
                                          <p:val>
                                            <p:strVal val="#ppt_h"/>
                                          </p:val>
                                        </p:tav>
                                      </p:tavLst>
                                    </p:anim>
                                    <p:animEffect transition="in" filter="fade">
                                      <p:cBhvr>
                                        <p:cTn id="24" dur="1000"/>
                                        <p:tgtEl>
                                          <p:spTgt spid="10250"/>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10254"/>
                                        </p:tgtEl>
                                        <p:attrNameLst>
                                          <p:attrName>style.visibility</p:attrName>
                                        </p:attrNameLst>
                                      </p:cBhvr>
                                      <p:to>
                                        <p:strVal val="visible"/>
                                      </p:to>
                                    </p:set>
                                    <p:anim calcmode="lin" valueType="num">
                                      <p:cBhvr>
                                        <p:cTn id="27" dur="1000" fill="hold"/>
                                        <p:tgtEl>
                                          <p:spTgt spid="10254"/>
                                        </p:tgtEl>
                                        <p:attrNameLst>
                                          <p:attrName>ppt_w</p:attrName>
                                        </p:attrNameLst>
                                      </p:cBhvr>
                                      <p:tavLst>
                                        <p:tav tm="0">
                                          <p:val>
                                            <p:strVal val="#ppt_w*0.70"/>
                                          </p:val>
                                        </p:tav>
                                        <p:tav tm="100000">
                                          <p:val>
                                            <p:strVal val="#ppt_w"/>
                                          </p:val>
                                        </p:tav>
                                      </p:tavLst>
                                    </p:anim>
                                    <p:anim calcmode="lin" valueType="num">
                                      <p:cBhvr>
                                        <p:cTn id="28" dur="1000" fill="hold"/>
                                        <p:tgtEl>
                                          <p:spTgt spid="10254"/>
                                        </p:tgtEl>
                                        <p:attrNameLst>
                                          <p:attrName>ppt_h</p:attrName>
                                        </p:attrNameLst>
                                      </p:cBhvr>
                                      <p:tavLst>
                                        <p:tav tm="0">
                                          <p:val>
                                            <p:strVal val="#ppt_h"/>
                                          </p:val>
                                        </p:tav>
                                        <p:tav tm="100000">
                                          <p:val>
                                            <p:strVal val="#ppt_h"/>
                                          </p:val>
                                        </p:tav>
                                      </p:tavLst>
                                    </p:anim>
                                    <p:animEffect transition="in" filter="fade">
                                      <p:cBhvr>
                                        <p:cTn id="29" dur="1000"/>
                                        <p:tgtEl>
                                          <p:spTgt spid="10254"/>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10256"/>
                                        </p:tgtEl>
                                        <p:attrNameLst>
                                          <p:attrName>style.visibility</p:attrName>
                                        </p:attrNameLst>
                                      </p:cBhvr>
                                      <p:to>
                                        <p:strVal val="visible"/>
                                      </p:to>
                                    </p:set>
                                    <p:anim calcmode="lin" valueType="num">
                                      <p:cBhvr>
                                        <p:cTn id="32" dur="1000" fill="hold"/>
                                        <p:tgtEl>
                                          <p:spTgt spid="10256"/>
                                        </p:tgtEl>
                                        <p:attrNameLst>
                                          <p:attrName>ppt_w</p:attrName>
                                        </p:attrNameLst>
                                      </p:cBhvr>
                                      <p:tavLst>
                                        <p:tav tm="0">
                                          <p:val>
                                            <p:strVal val="#ppt_w*0.70"/>
                                          </p:val>
                                        </p:tav>
                                        <p:tav tm="100000">
                                          <p:val>
                                            <p:strVal val="#ppt_w"/>
                                          </p:val>
                                        </p:tav>
                                      </p:tavLst>
                                    </p:anim>
                                    <p:anim calcmode="lin" valueType="num">
                                      <p:cBhvr>
                                        <p:cTn id="33" dur="1000" fill="hold"/>
                                        <p:tgtEl>
                                          <p:spTgt spid="10256"/>
                                        </p:tgtEl>
                                        <p:attrNameLst>
                                          <p:attrName>ppt_h</p:attrName>
                                        </p:attrNameLst>
                                      </p:cBhvr>
                                      <p:tavLst>
                                        <p:tav tm="0">
                                          <p:val>
                                            <p:strVal val="#ppt_h"/>
                                          </p:val>
                                        </p:tav>
                                        <p:tav tm="100000">
                                          <p:val>
                                            <p:strVal val="#ppt_h"/>
                                          </p:val>
                                        </p:tav>
                                      </p:tavLst>
                                    </p:anim>
                                    <p:animEffect transition="in" filter="fade">
                                      <p:cBhvr>
                                        <p:cTn id="34" dur="1000"/>
                                        <p:tgtEl>
                                          <p:spTgt spid="10256"/>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10258"/>
                                        </p:tgtEl>
                                        <p:attrNameLst>
                                          <p:attrName>style.visibility</p:attrName>
                                        </p:attrNameLst>
                                      </p:cBhvr>
                                      <p:to>
                                        <p:strVal val="visible"/>
                                      </p:to>
                                    </p:set>
                                    <p:anim calcmode="lin" valueType="num">
                                      <p:cBhvr>
                                        <p:cTn id="37" dur="1000" fill="hold"/>
                                        <p:tgtEl>
                                          <p:spTgt spid="10258"/>
                                        </p:tgtEl>
                                        <p:attrNameLst>
                                          <p:attrName>ppt_w</p:attrName>
                                        </p:attrNameLst>
                                      </p:cBhvr>
                                      <p:tavLst>
                                        <p:tav tm="0">
                                          <p:val>
                                            <p:strVal val="#ppt_w*0.70"/>
                                          </p:val>
                                        </p:tav>
                                        <p:tav tm="100000">
                                          <p:val>
                                            <p:strVal val="#ppt_w"/>
                                          </p:val>
                                        </p:tav>
                                      </p:tavLst>
                                    </p:anim>
                                    <p:anim calcmode="lin" valueType="num">
                                      <p:cBhvr>
                                        <p:cTn id="38" dur="1000" fill="hold"/>
                                        <p:tgtEl>
                                          <p:spTgt spid="10258"/>
                                        </p:tgtEl>
                                        <p:attrNameLst>
                                          <p:attrName>ppt_h</p:attrName>
                                        </p:attrNameLst>
                                      </p:cBhvr>
                                      <p:tavLst>
                                        <p:tav tm="0">
                                          <p:val>
                                            <p:strVal val="#ppt_h"/>
                                          </p:val>
                                        </p:tav>
                                        <p:tav tm="100000">
                                          <p:val>
                                            <p:strVal val="#ppt_h"/>
                                          </p:val>
                                        </p:tav>
                                      </p:tavLst>
                                    </p:anim>
                                    <p:animEffect transition="in" filter="fade">
                                      <p:cBhvr>
                                        <p:cTn id="39" dur="1000"/>
                                        <p:tgtEl>
                                          <p:spTgt spid="10258"/>
                                        </p:tgtEl>
                                      </p:cBhvr>
                                    </p:animEffect>
                                  </p:childTnLst>
                                </p:cTn>
                              </p:par>
                            </p:childTnLst>
                          </p:cTn>
                        </p:par>
                        <p:par>
                          <p:cTn id="40" fill="hold" nodeType="afterGroup">
                            <p:stCondLst>
                              <p:cond delay="1000"/>
                            </p:stCondLst>
                            <p:childTnLst>
                              <p:par>
                                <p:cTn id="41" presetID="29" presetClass="entr" presetSubtype="0" fill="hold" grpId="0" nodeType="afterEffect">
                                  <p:stCondLst>
                                    <p:cond delay="0"/>
                                  </p:stCondLst>
                                  <p:childTnLst>
                                    <p:set>
                                      <p:cBhvr>
                                        <p:cTn id="42" dur="1" fill="hold">
                                          <p:stCondLst>
                                            <p:cond delay="0"/>
                                          </p:stCondLst>
                                        </p:cTn>
                                        <p:tgtEl>
                                          <p:spTgt spid="10251"/>
                                        </p:tgtEl>
                                        <p:attrNameLst>
                                          <p:attrName>style.visibility</p:attrName>
                                        </p:attrNameLst>
                                      </p:cBhvr>
                                      <p:to>
                                        <p:strVal val="visible"/>
                                      </p:to>
                                    </p:set>
                                    <p:anim calcmode="lin" valueType="num">
                                      <p:cBhvr>
                                        <p:cTn id="43" dur="1000" fill="hold"/>
                                        <p:tgtEl>
                                          <p:spTgt spid="10251"/>
                                        </p:tgtEl>
                                        <p:attrNameLst>
                                          <p:attrName>ppt_x</p:attrName>
                                        </p:attrNameLst>
                                      </p:cBhvr>
                                      <p:tavLst>
                                        <p:tav tm="0">
                                          <p:val>
                                            <p:strVal val="#ppt_x-.2"/>
                                          </p:val>
                                        </p:tav>
                                        <p:tav tm="100000">
                                          <p:val>
                                            <p:strVal val="#ppt_x"/>
                                          </p:val>
                                        </p:tav>
                                      </p:tavLst>
                                    </p:anim>
                                    <p:anim calcmode="lin" valueType="num">
                                      <p:cBhvr>
                                        <p:cTn id="44" dur="1000" fill="hold"/>
                                        <p:tgtEl>
                                          <p:spTgt spid="10251"/>
                                        </p:tgtEl>
                                        <p:attrNameLst>
                                          <p:attrName>ppt_y</p:attrName>
                                        </p:attrNameLst>
                                      </p:cBhvr>
                                      <p:tavLst>
                                        <p:tav tm="0">
                                          <p:val>
                                            <p:strVal val="#ppt_y"/>
                                          </p:val>
                                        </p:tav>
                                        <p:tav tm="100000">
                                          <p:val>
                                            <p:strVal val="#ppt_y"/>
                                          </p:val>
                                        </p:tav>
                                      </p:tavLst>
                                    </p:anim>
                                    <p:animEffect transition="in" filter="wipe(right)" prLst="gradientSize: 0.1">
                                      <p:cBhvr>
                                        <p:cTn id="45" dur="1000"/>
                                        <p:tgtEl>
                                          <p:spTgt spid="10251"/>
                                        </p:tgtEl>
                                      </p:cBhvr>
                                    </p:animEffect>
                                  </p:childTnLst>
                                </p:cTn>
                              </p:par>
                            </p:childTnLst>
                          </p:cTn>
                        </p:par>
                        <p:par>
                          <p:cTn id="46" fill="hold" nodeType="afterGroup">
                            <p:stCondLst>
                              <p:cond delay="2000"/>
                            </p:stCondLst>
                            <p:childTnLst>
                              <p:par>
                                <p:cTn id="47" presetID="29" presetClass="entr" presetSubtype="0" fill="hold" grpId="0" nodeType="afterEffect">
                                  <p:stCondLst>
                                    <p:cond delay="0"/>
                                  </p:stCondLst>
                                  <p:childTnLst>
                                    <p:set>
                                      <p:cBhvr>
                                        <p:cTn id="48" dur="1" fill="hold">
                                          <p:stCondLst>
                                            <p:cond delay="0"/>
                                          </p:stCondLst>
                                        </p:cTn>
                                        <p:tgtEl>
                                          <p:spTgt spid="10252"/>
                                        </p:tgtEl>
                                        <p:attrNameLst>
                                          <p:attrName>style.visibility</p:attrName>
                                        </p:attrNameLst>
                                      </p:cBhvr>
                                      <p:to>
                                        <p:strVal val="visible"/>
                                      </p:to>
                                    </p:set>
                                    <p:anim calcmode="lin" valueType="num">
                                      <p:cBhvr>
                                        <p:cTn id="49" dur="1000" fill="hold"/>
                                        <p:tgtEl>
                                          <p:spTgt spid="10252"/>
                                        </p:tgtEl>
                                        <p:attrNameLst>
                                          <p:attrName>ppt_x</p:attrName>
                                        </p:attrNameLst>
                                      </p:cBhvr>
                                      <p:tavLst>
                                        <p:tav tm="0">
                                          <p:val>
                                            <p:strVal val="#ppt_x-.2"/>
                                          </p:val>
                                        </p:tav>
                                        <p:tav tm="100000">
                                          <p:val>
                                            <p:strVal val="#ppt_x"/>
                                          </p:val>
                                        </p:tav>
                                      </p:tavLst>
                                    </p:anim>
                                    <p:anim calcmode="lin" valueType="num">
                                      <p:cBhvr>
                                        <p:cTn id="50" dur="1000" fill="hold"/>
                                        <p:tgtEl>
                                          <p:spTgt spid="10252"/>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0252"/>
                                        </p:tgtEl>
                                      </p:cBhvr>
                                    </p:animEffect>
                                  </p:childTnLst>
                                </p:cTn>
                              </p:par>
                            </p:childTnLst>
                          </p:cTn>
                        </p:par>
                        <p:par>
                          <p:cTn id="52" fill="hold" nodeType="afterGroup">
                            <p:stCondLst>
                              <p:cond delay="3000"/>
                            </p:stCondLst>
                            <p:childTnLst>
                              <p:par>
                                <p:cTn id="53" presetID="29" presetClass="entr" presetSubtype="0" fill="hold" grpId="0" nodeType="afterEffect">
                                  <p:stCondLst>
                                    <p:cond delay="0"/>
                                  </p:stCondLst>
                                  <p:childTnLst>
                                    <p:set>
                                      <p:cBhvr>
                                        <p:cTn id="54" dur="1" fill="hold">
                                          <p:stCondLst>
                                            <p:cond delay="0"/>
                                          </p:stCondLst>
                                        </p:cTn>
                                        <p:tgtEl>
                                          <p:spTgt spid="10253"/>
                                        </p:tgtEl>
                                        <p:attrNameLst>
                                          <p:attrName>style.visibility</p:attrName>
                                        </p:attrNameLst>
                                      </p:cBhvr>
                                      <p:to>
                                        <p:strVal val="visible"/>
                                      </p:to>
                                    </p:set>
                                    <p:anim calcmode="lin" valueType="num">
                                      <p:cBhvr>
                                        <p:cTn id="55" dur="1000" fill="hold"/>
                                        <p:tgtEl>
                                          <p:spTgt spid="10253"/>
                                        </p:tgtEl>
                                        <p:attrNameLst>
                                          <p:attrName>ppt_x</p:attrName>
                                        </p:attrNameLst>
                                      </p:cBhvr>
                                      <p:tavLst>
                                        <p:tav tm="0">
                                          <p:val>
                                            <p:strVal val="#ppt_x-.2"/>
                                          </p:val>
                                        </p:tav>
                                        <p:tav tm="100000">
                                          <p:val>
                                            <p:strVal val="#ppt_x"/>
                                          </p:val>
                                        </p:tav>
                                      </p:tavLst>
                                    </p:anim>
                                    <p:anim calcmode="lin" valueType="num">
                                      <p:cBhvr>
                                        <p:cTn id="56" dur="1000" fill="hold"/>
                                        <p:tgtEl>
                                          <p:spTgt spid="10253"/>
                                        </p:tgtEl>
                                        <p:attrNameLst>
                                          <p:attrName>ppt_y</p:attrName>
                                        </p:attrNameLst>
                                      </p:cBhvr>
                                      <p:tavLst>
                                        <p:tav tm="0">
                                          <p:val>
                                            <p:strVal val="#ppt_y"/>
                                          </p:val>
                                        </p:tav>
                                        <p:tav tm="100000">
                                          <p:val>
                                            <p:strVal val="#ppt_y"/>
                                          </p:val>
                                        </p:tav>
                                      </p:tavLst>
                                    </p:anim>
                                    <p:animEffect transition="in" filter="wipe(right)" prLst="gradientSize: 0.1">
                                      <p:cBhvr>
                                        <p:cTn id="57" dur="1000"/>
                                        <p:tgtEl>
                                          <p:spTgt spid="10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nimBg="1"/>
      <p:bldP spid="10251" grpId="0" animBg="1"/>
      <p:bldP spid="10252" grpId="0" animBg="1"/>
      <p:bldP spid="10253" grpId="0" animBg="1"/>
      <p:bldP spid="10254" grpId="0" animBg="1"/>
      <p:bldP spid="10256" grpId="0" animBg="1"/>
      <p:bldP spid="1025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7260" y="1536174"/>
            <a:ext cx="10369440" cy="3785652"/>
          </a:xfrm>
          <a:prstGeom prst="rect">
            <a:avLst/>
          </a:prstGeom>
          <a:noFill/>
        </p:spPr>
        <p:txBody>
          <a:bodyPr wrap="square">
            <a:spAutoFit/>
          </a:bodyPr>
          <a:lstStyle/>
          <a:p>
            <a:pPr algn="just" eaLnBrk="1" hangingPunct="1">
              <a:defRPr/>
            </a:pPr>
            <a:r>
              <a:rPr lang="en-GB" sz="4000" kern="10" dirty="0">
                <a:ln w="9525">
                  <a:solidFill>
                    <a:srgbClr val="FFFF00"/>
                  </a:solidFill>
                  <a:round/>
                  <a:headEnd/>
                  <a:tailEnd/>
                </a:ln>
                <a:latin typeface="Times New Roman" pitchFamily="18" charset="0"/>
                <a:cs typeface="Times New Roman" pitchFamily="18" charset="0"/>
              </a:rPr>
              <a:t>	</a:t>
            </a:r>
            <a:r>
              <a:rPr lang="vi-VN" sz="4000" b="1" dirty="0"/>
              <a:t>Khái niệm</a:t>
            </a:r>
            <a:r>
              <a:rPr lang="en-GB" sz="4000" b="1" dirty="0"/>
              <a:t> </a:t>
            </a:r>
            <a:r>
              <a:rPr lang="en-GB" sz="4000" b="1" dirty="0" err="1"/>
              <a:t>mối</a:t>
            </a:r>
            <a:r>
              <a:rPr lang="en-GB" sz="4000" b="1" dirty="0"/>
              <a:t> </a:t>
            </a:r>
            <a:r>
              <a:rPr lang="en-GB" sz="4000" b="1" dirty="0" err="1"/>
              <a:t>liên</a:t>
            </a:r>
            <a:r>
              <a:rPr lang="en-GB" sz="4000" b="1" dirty="0"/>
              <a:t> </a:t>
            </a:r>
            <a:r>
              <a:rPr lang="en-GB" sz="4000" b="1" dirty="0" err="1"/>
              <a:t>hệ</a:t>
            </a:r>
            <a:r>
              <a:rPr lang="en-GB" sz="4000" b="1" dirty="0"/>
              <a:t> </a:t>
            </a:r>
            <a:r>
              <a:rPr lang="en-GB" sz="4000" b="1" dirty="0" err="1"/>
              <a:t>là</a:t>
            </a:r>
            <a:r>
              <a:rPr lang="en-GB" sz="4000" b="1" dirty="0"/>
              <a:t> </a:t>
            </a:r>
            <a:r>
              <a:rPr lang="en-GB" sz="4000" b="1" dirty="0" err="1"/>
              <a:t>một</a:t>
            </a:r>
            <a:r>
              <a:rPr lang="en-GB" sz="4000" b="1" dirty="0"/>
              <a:t> </a:t>
            </a:r>
            <a:r>
              <a:rPr lang="en-GB" sz="4000" b="1" dirty="0" err="1"/>
              <a:t>khái</a:t>
            </a:r>
            <a:r>
              <a:rPr lang="en-GB" sz="4000" b="1" dirty="0"/>
              <a:t> </a:t>
            </a:r>
            <a:r>
              <a:rPr lang="en-GB" sz="4000" b="1" dirty="0" err="1"/>
              <a:t>niệm</a:t>
            </a:r>
            <a:r>
              <a:rPr lang="en-GB" sz="4000" b="1" dirty="0"/>
              <a:t> </a:t>
            </a:r>
            <a:r>
              <a:rPr lang="vi-VN" sz="4000" b="1" dirty="0"/>
              <a:t> triết học nói nên rằng, thế giới là một chỉnh thể thống nhất, các sự vật, hiện tượng, quá trình cấu thành thế giới vừa tách biệt, vừa liên hệ qua lại, thâm nhập và chuyển hoá lẫn nhau. </a:t>
            </a:r>
            <a:endParaRPr lang="en-GB" sz="4000" b="1" dirty="0"/>
          </a:p>
        </p:txBody>
      </p:sp>
      <p:sp>
        <p:nvSpPr>
          <p:cNvPr id="3" name="Rectangle 2"/>
          <p:cNvSpPr/>
          <p:nvPr/>
        </p:nvSpPr>
        <p:spPr>
          <a:xfrm>
            <a:off x="2066700" y="260560"/>
            <a:ext cx="7564737" cy="769441"/>
          </a:xfrm>
          <a:prstGeom prst="rect">
            <a:avLst/>
          </a:prstGeom>
        </p:spPr>
        <p:txBody>
          <a:bodyPr>
            <a:spAutoFit/>
          </a:bodyPr>
          <a:lstStyle/>
          <a:p>
            <a:pPr eaLnBrk="1" hangingPunct="1">
              <a:defRPr/>
            </a:pPr>
            <a:r>
              <a:rPr lang="en-GB" sz="4000" b="1" kern="10" dirty="0">
                <a:ln w="9525">
                  <a:solidFill>
                    <a:srgbClr val="FF0000"/>
                  </a:solidFill>
                  <a:round/>
                  <a:headEnd/>
                  <a:tailEnd/>
                </a:ln>
                <a:solidFill>
                  <a:srgbClr val="FF0000"/>
                </a:solidFill>
                <a:latin typeface="Times New Roman" pitchFamily="18" charset="0"/>
                <a:cs typeface="Times New Roman" pitchFamily="18" charset="0"/>
              </a:rPr>
              <a:t> </a:t>
            </a:r>
            <a:r>
              <a:rPr lang="en-GB" sz="4400" b="1" dirty="0">
                <a:solidFill>
                  <a:srgbClr val="FF0000"/>
                </a:solidFill>
              </a:rPr>
              <a:t>"</a:t>
            </a:r>
            <a:r>
              <a:rPr lang="en-GB" sz="4400" b="1" dirty="0" err="1">
                <a:solidFill>
                  <a:srgbClr val="FF0000"/>
                </a:solidFill>
              </a:rPr>
              <a:t>Mối</a:t>
            </a:r>
            <a:r>
              <a:rPr lang="en-GB" sz="4400" b="1" dirty="0">
                <a:solidFill>
                  <a:srgbClr val="FF0000"/>
                </a:solidFill>
              </a:rPr>
              <a:t> </a:t>
            </a:r>
            <a:r>
              <a:rPr lang="en-GB" sz="4400" b="1" dirty="0" err="1">
                <a:solidFill>
                  <a:srgbClr val="FF0000"/>
                </a:solidFill>
              </a:rPr>
              <a:t>liên</a:t>
            </a:r>
            <a:r>
              <a:rPr lang="en-GB" sz="4400" b="1" dirty="0">
                <a:solidFill>
                  <a:srgbClr val="FF0000"/>
                </a:solidFill>
              </a:rPr>
              <a:t> </a:t>
            </a:r>
            <a:r>
              <a:rPr lang="en-GB" sz="4400" b="1" dirty="0" err="1">
                <a:solidFill>
                  <a:srgbClr val="FF0000"/>
                </a:solidFill>
              </a:rPr>
              <a:t>hệ</a:t>
            </a:r>
            <a:r>
              <a:rPr lang="en-GB" sz="4400" b="1" dirty="0">
                <a:solidFill>
                  <a:srgbClr val="FF0000"/>
                </a:solidFill>
              </a:rPr>
              <a:t> </a:t>
            </a:r>
            <a:r>
              <a:rPr lang="en-GB" sz="4400" b="1" dirty="0" err="1">
                <a:solidFill>
                  <a:srgbClr val="FF0000"/>
                </a:solidFill>
              </a:rPr>
              <a:t>phổ</a:t>
            </a:r>
            <a:r>
              <a:rPr lang="en-GB" sz="4400" b="1" dirty="0">
                <a:solidFill>
                  <a:srgbClr val="FF0000"/>
                </a:solidFill>
              </a:rPr>
              <a:t> </a:t>
            </a:r>
            <a:r>
              <a:rPr lang="en-GB" sz="4400" b="1" dirty="0" err="1">
                <a:solidFill>
                  <a:srgbClr val="FF0000"/>
                </a:solidFill>
              </a:rPr>
              <a:t>biến</a:t>
            </a:r>
            <a:r>
              <a:rPr lang="en-GB" sz="4400" b="1" dirty="0">
                <a:solidFill>
                  <a:srgbClr val="FF0000"/>
                </a:solidFill>
              </a:rPr>
              <a:t>"</a:t>
            </a:r>
          </a:p>
        </p:txBody>
      </p:sp>
    </p:spTree>
  </p:cSld>
  <p:clrMapOvr>
    <a:masterClrMapping/>
  </p:clrMapOvr>
  <p:transition>
    <p:push dir="r"/>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315" name="AutoShape 3"/>
          <p:cNvSpPr>
            <a:spLocks noChangeAspect="1" noChangeArrowheads="1"/>
          </p:cNvSpPr>
          <p:nvPr/>
        </p:nvSpPr>
        <p:spPr bwMode="auto">
          <a:xfrm>
            <a:off x="2351089" y="1052514"/>
            <a:ext cx="7705725" cy="73025"/>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1507" name="WordArt 4"/>
          <p:cNvSpPr>
            <a:spLocks noChangeArrowheads="1" noChangeShapeType="1" noTextEdit="1"/>
          </p:cNvSpPr>
          <p:nvPr/>
        </p:nvSpPr>
        <p:spPr bwMode="auto">
          <a:xfrm>
            <a:off x="2423122" y="267096"/>
            <a:ext cx="7127875" cy="576263"/>
          </a:xfrm>
          <a:prstGeom prst="rect">
            <a:avLst/>
          </a:prstGeom>
        </p:spPr>
        <p:txBody>
          <a:bodyPr wrap="none" fromWordArt="1">
            <a:prstTxWarp prst="textPlain">
              <a:avLst>
                <a:gd name="adj" fmla="val 50000"/>
              </a:avLst>
            </a:prstTxWarp>
          </a:bodyPr>
          <a:lstStyle/>
          <a:p>
            <a:r>
              <a:rPr lang="en-US" sz="3600" b="1" kern="10" dirty="0">
                <a:ln w="9525">
                  <a:solidFill>
                    <a:srgbClr val="FF0000"/>
                  </a:solidFill>
                  <a:round/>
                  <a:headEnd/>
                  <a:tailEnd/>
                </a:ln>
                <a:solidFill>
                  <a:srgbClr val="FFFF00"/>
                </a:solidFill>
              </a:rPr>
              <a:t> "</a:t>
            </a:r>
            <a:r>
              <a:rPr lang="en-US" sz="3600" b="1" kern="10" dirty="0" err="1">
                <a:ln w="9525">
                  <a:solidFill>
                    <a:srgbClr val="FF0000"/>
                  </a:solidFill>
                  <a:round/>
                  <a:headEnd/>
                  <a:tailEnd/>
                </a:ln>
                <a:solidFill>
                  <a:srgbClr val="FFFF00"/>
                </a:solidFill>
              </a:rPr>
              <a:t>Mối</a:t>
            </a:r>
            <a:r>
              <a:rPr lang="en-US" sz="3600" b="1" kern="10" dirty="0">
                <a:ln w="9525">
                  <a:solidFill>
                    <a:srgbClr val="FF0000"/>
                  </a:solidFill>
                  <a:round/>
                  <a:headEnd/>
                  <a:tailEnd/>
                </a:ln>
                <a:solidFill>
                  <a:srgbClr val="FFFF00"/>
                </a:solidFill>
              </a:rPr>
              <a:t> </a:t>
            </a:r>
            <a:r>
              <a:rPr lang="en-US" sz="3600" b="1" kern="10" dirty="0" err="1">
                <a:ln w="9525">
                  <a:solidFill>
                    <a:srgbClr val="FF0000"/>
                  </a:solidFill>
                  <a:round/>
                  <a:headEnd/>
                  <a:tailEnd/>
                </a:ln>
                <a:solidFill>
                  <a:srgbClr val="FFFF00"/>
                </a:solidFill>
              </a:rPr>
              <a:t>liên</a:t>
            </a:r>
            <a:r>
              <a:rPr lang="en-US" sz="3600" b="1" kern="10" dirty="0">
                <a:ln w="9525">
                  <a:solidFill>
                    <a:srgbClr val="FF0000"/>
                  </a:solidFill>
                  <a:round/>
                  <a:headEnd/>
                  <a:tailEnd/>
                </a:ln>
                <a:solidFill>
                  <a:srgbClr val="FFFF00"/>
                </a:solidFill>
              </a:rPr>
              <a:t> </a:t>
            </a:r>
            <a:r>
              <a:rPr lang="en-US" sz="3600" b="1" kern="10" dirty="0" err="1">
                <a:ln w="9525">
                  <a:solidFill>
                    <a:srgbClr val="FF0000"/>
                  </a:solidFill>
                  <a:round/>
                  <a:headEnd/>
                  <a:tailEnd/>
                </a:ln>
                <a:solidFill>
                  <a:srgbClr val="FFFF00"/>
                </a:solidFill>
              </a:rPr>
              <a:t>hệ</a:t>
            </a:r>
            <a:r>
              <a:rPr lang="en-US" sz="3600" b="1" kern="10" dirty="0">
                <a:ln w="9525">
                  <a:solidFill>
                    <a:srgbClr val="FF0000"/>
                  </a:solidFill>
                  <a:round/>
                  <a:headEnd/>
                  <a:tailEnd/>
                </a:ln>
                <a:solidFill>
                  <a:srgbClr val="FFFF00"/>
                </a:solidFill>
              </a:rPr>
              <a:t> </a:t>
            </a:r>
            <a:r>
              <a:rPr lang="en-US" sz="3600" b="1" kern="10" dirty="0" err="1">
                <a:ln w="9525">
                  <a:solidFill>
                    <a:srgbClr val="FF0000"/>
                  </a:solidFill>
                  <a:round/>
                  <a:headEnd/>
                  <a:tailEnd/>
                </a:ln>
                <a:solidFill>
                  <a:srgbClr val="FFFF00"/>
                </a:solidFill>
              </a:rPr>
              <a:t>phổ</a:t>
            </a:r>
            <a:r>
              <a:rPr lang="en-US" sz="3600" b="1" kern="10" dirty="0">
                <a:ln w="9525">
                  <a:solidFill>
                    <a:srgbClr val="FF0000"/>
                  </a:solidFill>
                  <a:round/>
                  <a:headEnd/>
                  <a:tailEnd/>
                </a:ln>
                <a:solidFill>
                  <a:srgbClr val="FFFF00"/>
                </a:solidFill>
              </a:rPr>
              <a:t> </a:t>
            </a:r>
            <a:r>
              <a:rPr lang="en-US" sz="3600" b="1" kern="10" dirty="0" err="1">
                <a:ln w="9525">
                  <a:solidFill>
                    <a:srgbClr val="FF0000"/>
                  </a:solidFill>
                  <a:round/>
                  <a:headEnd/>
                  <a:tailEnd/>
                </a:ln>
                <a:solidFill>
                  <a:srgbClr val="FFFF00"/>
                </a:solidFill>
              </a:rPr>
              <a:t>biến</a:t>
            </a:r>
            <a:r>
              <a:rPr lang="en-US" sz="3600" b="1" kern="10" dirty="0">
                <a:ln w="9525">
                  <a:solidFill>
                    <a:srgbClr val="FF0000"/>
                  </a:solidFill>
                  <a:round/>
                  <a:headEnd/>
                  <a:tailEnd/>
                </a:ln>
                <a:solidFill>
                  <a:srgbClr val="FFFF00"/>
                </a:solidFill>
              </a:rPr>
              <a:t>"</a:t>
            </a:r>
          </a:p>
        </p:txBody>
      </p:sp>
      <p:sp>
        <p:nvSpPr>
          <p:cNvPr id="13321" name="WordArt 9"/>
          <p:cNvSpPr>
            <a:spLocks noChangeArrowheads="1" noChangeShapeType="1" noTextEdit="1"/>
          </p:cNvSpPr>
          <p:nvPr/>
        </p:nvSpPr>
        <p:spPr bwMode="auto">
          <a:xfrm>
            <a:off x="2133601" y="1219201"/>
            <a:ext cx="7705725" cy="1008063"/>
          </a:xfrm>
          <a:prstGeom prst="rect">
            <a:avLst/>
          </a:prstGeom>
        </p:spPr>
        <p:txBody>
          <a:bodyPr wrap="none" fromWordArt="1">
            <a:prstTxWarp prst="textPlain">
              <a:avLst>
                <a:gd name="adj" fmla="val 50000"/>
              </a:avLst>
            </a:prstTxWarp>
          </a:bodyPr>
          <a:lstStyle/>
          <a:p>
            <a:endParaRPr lang="en-US" sz="3600" kern="10">
              <a:ln w="9525">
                <a:solidFill>
                  <a:srgbClr val="FFFF00"/>
                </a:solidFill>
                <a:round/>
                <a:headEnd/>
                <a:tailEnd/>
              </a:ln>
              <a:solidFill>
                <a:srgbClr val="FF0000"/>
              </a:solidFill>
              <a:latin typeface="Times New Roman" panose="02020603050405020304" pitchFamily="18" charset="0"/>
              <a:cs typeface="Times New Roman" panose="02020603050405020304" pitchFamily="18" charset="0"/>
            </a:endParaRPr>
          </a:p>
        </p:txBody>
      </p:sp>
      <p:pic>
        <p:nvPicPr>
          <p:cNvPr id="13323" name="Picture 11" descr="家鼠"/>
          <p:cNvPicPr>
            <a:picLocks noChangeAspect="1" noChangeArrowheads="1"/>
          </p:cNvPicPr>
          <p:nvPr/>
        </p:nvPicPr>
        <p:blipFill>
          <a:blip r:embed="rId2">
            <a:extLst>
              <a:ext uri="{28A0092B-C50C-407E-A947-70E740481C1C}">
                <a14:useLocalDpi xmlns:a14="http://schemas.microsoft.com/office/drawing/2010/main" val="0"/>
              </a:ext>
            </a:extLst>
          </a:blip>
          <a:srcRect l="9044" t="26144" b="5882"/>
          <a:stretch>
            <a:fillRect/>
          </a:stretch>
        </p:blipFill>
        <p:spPr bwMode="auto">
          <a:xfrm>
            <a:off x="7968260" y="3802855"/>
            <a:ext cx="2160588" cy="16557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3324" name="Picture 12" descr="蜜蜂"/>
          <p:cNvPicPr>
            <a:picLocks noChangeAspect="1" noChangeArrowheads="1"/>
          </p:cNvPicPr>
          <p:nvPr/>
        </p:nvPicPr>
        <p:blipFill>
          <a:blip r:embed="rId3">
            <a:extLst>
              <a:ext uri="{28A0092B-C50C-407E-A947-70E740481C1C}">
                <a14:useLocalDpi xmlns:a14="http://schemas.microsoft.com/office/drawing/2010/main" val="0"/>
              </a:ext>
            </a:extLst>
          </a:blip>
          <a:srcRect l="5965" t="3847" r="3346"/>
          <a:stretch>
            <a:fillRect/>
          </a:stretch>
        </p:blipFill>
        <p:spPr bwMode="auto">
          <a:xfrm>
            <a:off x="7892060" y="1745455"/>
            <a:ext cx="2160588" cy="16557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3325" name="Picture 13" descr="猫0010"/>
          <p:cNvPicPr>
            <a:picLocks noChangeAspect="1" noChangeArrowheads="1"/>
          </p:cNvPicPr>
          <p:nvPr/>
        </p:nvPicPr>
        <p:blipFill>
          <a:blip r:embed="rId4">
            <a:extLst>
              <a:ext uri="{28A0092B-C50C-407E-A947-70E740481C1C}">
                <a14:useLocalDpi xmlns:a14="http://schemas.microsoft.com/office/drawing/2010/main" val="0"/>
              </a:ext>
            </a:extLst>
          </a:blip>
          <a:srcRect l="22501" t="14999" r="5000" b="5000"/>
          <a:stretch>
            <a:fillRect/>
          </a:stretch>
        </p:blipFill>
        <p:spPr bwMode="auto">
          <a:xfrm>
            <a:off x="2329461" y="1669254"/>
            <a:ext cx="2087563" cy="16573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3326" name="Line 14"/>
          <p:cNvSpPr>
            <a:spLocks noChangeShapeType="1"/>
          </p:cNvSpPr>
          <p:nvPr/>
        </p:nvSpPr>
        <p:spPr bwMode="auto">
          <a:xfrm>
            <a:off x="4691661" y="3028155"/>
            <a:ext cx="2881313" cy="1152525"/>
          </a:xfrm>
          <a:prstGeom prst="line">
            <a:avLst/>
          </a:prstGeom>
          <a:noFill/>
          <a:ln w="38100">
            <a:solidFill>
              <a:srgbClr val="FF0000"/>
            </a:solidFill>
            <a:prstDash val="lgDash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7" name="Line 15"/>
          <p:cNvSpPr>
            <a:spLocks noChangeShapeType="1"/>
          </p:cNvSpPr>
          <p:nvPr/>
        </p:nvSpPr>
        <p:spPr bwMode="auto">
          <a:xfrm flipV="1">
            <a:off x="4691661" y="2883693"/>
            <a:ext cx="2898775" cy="177323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8" name="Line 16"/>
          <p:cNvSpPr>
            <a:spLocks noChangeShapeType="1"/>
          </p:cNvSpPr>
          <p:nvPr/>
        </p:nvSpPr>
        <p:spPr bwMode="auto">
          <a:xfrm flipH="1">
            <a:off x="4691660" y="2596354"/>
            <a:ext cx="2736850" cy="16573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13329" name="Picture 17" descr="胡蝶花"/>
          <p:cNvPicPr>
            <a:picLocks noChangeAspect="1" noChangeArrowheads="1"/>
          </p:cNvPicPr>
          <p:nvPr/>
        </p:nvPicPr>
        <p:blipFill>
          <a:blip r:embed="rId5">
            <a:extLst>
              <a:ext uri="{28A0092B-C50C-407E-A947-70E740481C1C}">
                <a14:useLocalDpi xmlns:a14="http://schemas.microsoft.com/office/drawing/2010/main" val="0"/>
              </a:ext>
            </a:extLst>
          </a:blip>
          <a:srcRect l="25658" t="25914" r="25659" b="22473"/>
          <a:stretch>
            <a:fillRect/>
          </a:stretch>
        </p:blipFill>
        <p:spPr bwMode="auto">
          <a:xfrm>
            <a:off x="2253261" y="3879054"/>
            <a:ext cx="2087563" cy="16652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3330" name="Line 18"/>
          <p:cNvSpPr>
            <a:spLocks noChangeShapeType="1"/>
          </p:cNvSpPr>
          <p:nvPr/>
        </p:nvSpPr>
        <p:spPr bwMode="auto">
          <a:xfrm flipH="1" flipV="1">
            <a:off x="4691660" y="2740818"/>
            <a:ext cx="3024188" cy="1125537"/>
          </a:xfrm>
          <a:prstGeom prst="line">
            <a:avLst/>
          </a:prstGeom>
          <a:noFill/>
          <a:ln w="38100">
            <a:solidFill>
              <a:srgbClr val="FF0000"/>
            </a:solidFill>
            <a:prstDash val="lgDash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32" name="Line 20"/>
          <p:cNvSpPr>
            <a:spLocks noChangeShapeType="1"/>
          </p:cNvSpPr>
          <p:nvPr/>
        </p:nvSpPr>
        <p:spPr bwMode="auto">
          <a:xfrm flipH="1">
            <a:off x="5987060" y="1948655"/>
            <a:ext cx="287338" cy="3097213"/>
          </a:xfrm>
          <a:prstGeom prst="line">
            <a:avLst/>
          </a:prstGeom>
          <a:noFill/>
          <a:ln w="28575" cap="rnd">
            <a:solidFill>
              <a:srgbClr val="FF0000"/>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WordArt 22"/>
          <p:cNvSpPr>
            <a:spLocks noChangeArrowheads="1" noChangeShapeType="1" noTextEdit="1"/>
          </p:cNvSpPr>
          <p:nvPr/>
        </p:nvSpPr>
        <p:spPr bwMode="auto">
          <a:xfrm>
            <a:off x="2800947" y="5755399"/>
            <a:ext cx="6805613" cy="720725"/>
          </a:xfrm>
          <a:prstGeom prst="rect">
            <a:avLst/>
          </a:prstGeom>
        </p:spPr>
        <p:txBody>
          <a:bodyPr wrap="none" fromWordArt="1">
            <a:prstTxWarp prst="textPlain">
              <a:avLst>
                <a:gd name="adj" fmla="val 50000"/>
              </a:avLst>
            </a:prstTxWarp>
          </a:bodyPr>
          <a:lstStyle/>
          <a:p>
            <a:r>
              <a:rPr lang="vi-VN" sz="3600" kern="10" dirty="0">
                <a:ln w="9525">
                  <a:noFill/>
                  <a:round/>
                  <a:headEnd/>
                  <a:tailEnd/>
                </a:ln>
                <a:latin typeface="Times New Roman" panose="02020603050405020304" pitchFamily="18" charset="0"/>
                <a:cs typeface="Times New Roman" panose="02020603050405020304" pitchFamily="18" charset="0"/>
              </a:rPr>
              <a:t>Cơ sở của của mối liên hệ phổ biến</a:t>
            </a:r>
          </a:p>
          <a:p>
            <a:r>
              <a:rPr lang="vi-VN" sz="3600" kern="10" dirty="0">
                <a:ln w="9525">
                  <a:noFill/>
                  <a:round/>
                  <a:headEnd/>
                  <a:tailEnd/>
                </a:ln>
                <a:latin typeface="Times New Roman" panose="02020603050405020304" pitchFamily="18" charset="0"/>
                <a:cs typeface="Times New Roman" panose="02020603050405020304" pitchFamily="18" charset="0"/>
              </a:rPr>
              <a:t>là ở tính thống nhất vật chất của thế giới</a:t>
            </a:r>
            <a:endParaRPr lang="en-US" sz="3600" kern="10" dirty="0">
              <a:ln w="9525">
                <a:noFill/>
                <a:round/>
                <a:headEnd/>
                <a:tailEnd/>
              </a:ln>
              <a:latin typeface="Times New Roman" panose="02020603050405020304" pitchFamily="18" charset="0"/>
              <a:cs typeface="Times New Roman" panose="02020603050405020304" pitchFamily="18" charset="0"/>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blinds(horizontal)">
                                      <p:cBhvr>
                                        <p:cTn id="7" dur="500"/>
                                        <p:tgtEl>
                                          <p:spTgt spid="13315"/>
                                        </p:tgtEl>
                                      </p:cBhvr>
                                    </p:animEffect>
                                  </p:childTnLst>
                                </p:cTn>
                              </p:par>
                              <p:par>
                                <p:cTn id="8" presetID="29" presetClass="entr" presetSubtype="0" fill="hold" nodeType="withEffect">
                                  <p:stCondLst>
                                    <p:cond delay="0"/>
                                  </p:stCondLst>
                                  <p:childTnLst>
                                    <p:set>
                                      <p:cBhvr>
                                        <p:cTn id="9" dur="1" fill="hold">
                                          <p:stCondLst>
                                            <p:cond delay="0"/>
                                          </p:stCondLst>
                                        </p:cTn>
                                        <p:tgtEl>
                                          <p:spTgt spid="13325"/>
                                        </p:tgtEl>
                                        <p:attrNameLst>
                                          <p:attrName>style.visibility</p:attrName>
                                        </p:attrNameLst>
                                      </p:cBhvr>
                                      <p:to>
                                        <p:strVal val="visible"/>
                                      </p:to>
                                    </p:set>
                                    <p:anim calcmode="lin" valueType="num">
                                      <p:cBhvr>
                                        <p:cTn id="10" dur="500" fill="hold"/>
                                        <p:tgtEl>
                                          <p:spTgt spid="13325"/>
                                        </p:tgtEl>
                                        <p:attrNameLst>
                                          <p:attrName>ppt_x</p:attrName>
                                        </p:attrNameLst>
                                      </p:cBhvr>
                                      <p:tavLst>
                                        <p:tav tm="0">
                                          <p:val>
                                            <p:strVal val="#ppt_x-.2"/>
                                          </p:val>
                                        </p:tav>
                                        <p:tav tm="100000">
                                          <p:val>
                                            <p:strVal val="#ppt_x"/>
                                          </p:val>
                                        </p:tav>
                                      </p:tavLst>
                                    </p:anim>
                                    <p:anim calcmode="lin" valueType="num">
                                      <p:cBhvr>
                                        <p:cTn id="11" dur="500" fill="hold"/>
                                        <p:tgtEl>
                                          <p:spTgt spid="13325"/>
                                        </p:tgtEl>
                                        <p:attrNameLst>
                                          <p:attrName>ppt_y</p:attrName>
                                        </p:attrNameLst>
                                      </p:cBhvr>
                                      <p:tavLst>
                                        <p:tav tm="0">
                                          <p:val>
                                            <p:strVal val="#ppt_y"/>
                                          </p:val>
                                        </p:tav>
                                        <p:tav tm="100000">
                                          <p:val>
                                            <p:strVal val="#ppt_y"/>
                                          </p:val>
                                        </p:tav>
                                      </p:tavLst>
                                    </p:anim>
                                    <p:animEffect transition="in" filter="wipe(right)" prLst="gradientSize: 0.1">
                                      <p:cBhvr>
                                        <p:cTn id="12" dur="500"/>
                                        <p:tgtEl>
                                          <p:spTgt spid="13325"/>
                                        </p:tgtEl>
                                      </p:cBhvr>
                                    </p:animEffect>
                                  </p:childTnLst>
                                </p:cTn>
                              </p:par>
                              <p:par>
                                <p:cTn id="13" presetID="29" presetClass="entr" presetSubtype="0" fill="hold" nodeType="withEffect">
                                  <p:stCondLst>
                                    <p:cond delay="0"/>
                                  </p:stCondLst>
                                  <p:childTnLst>
                                    <p:set>
                                      <p:cBhvr>
                                        <p:cTn id="14" dur="1" fill="hold">
                                          <p:stCondLst>
                                            <p:cond delay="0"/>
                                          </p:stCondLst>
                                        </p:cTn>
                                        <p:tgtEl>
                                          <p:spTgt spid="13323"/>
                                        </p:tgtEl>
                                        <p:attrNameLst>
                                          <p:attrName>style.visibility</p:attrName>
                                        </p:attrNameLst>
                                      </p:cBhvr>
                                      <p:to>
                                        <p:strVal val="visible"/>
                                      </p:to>
                                    </p:set>
                                    <p:anim calcmode="lin" valueType="num">
                                      <p:cBhvr>
                                        <p:cTn id="15" dur="500" fill="hold"/>
                                        <p:tgtEl>
                                          <p:spTgt spid="13323"/>
                                        </p:tgtEl>
                                        <p:attrNameLst>
                                          <p:attrName>ppt_x</p:attrName>
                                        </p:attrNameLst>
                                      </p:cBhvr>
                                      <p:tavLst>
                                        <p:tav tm="0">
                                          <p:val>
                                            <p:strVal val="#ppt_x-.2"/>
                                          </p:val>
                                        </p:tav>
                                        <p:tav tm="100000">
                                          <p:val>
                                            <p:strVal val="#ppt_x"/>
                                          </p:val>
                                        </p:tav>
                                      </p:tavLst>
                                    </p:anim>
                                    <p:anim calcmode="lin" valueType="num">
                                      <p:cBhvr>
                                        <p:cTn id="16" dur="500" fill="hold"/>
                                        <p:tgtEl>
                                          <p:spTgt spid="13323"/>
                                        </p:tgtEl>
                                        <p:attrNameLst>
                                          <p:attrName>ppt_y</p:attrName>
                                        </p:attrNameLst>
                                      </p:cBhvr>
                                      <p:tavLst>
                                        <p:tav tm="0">
                                          <p:val>
                                            <p:strVal val="#ppt_y"/>
                                          </p:val>
                                        </p:tav>
                                        <p:tav tm="100000">
                                          <p:val>
                                            <p:strVal val="#ppt_y"/>
                                          </p:val>
                                        </p:tav>
                                      </p:tavLst>
                                    </p:anim>
                                    <p:animEffect transition="in" filter="wipe(right)" prLst="gradientSize: 0.1">
                                      <p:cBhvr>
                                        <p:cTn id="17" dur="500"/>
                                        <p:tgtEl>
                                          <p:spTgt spid="13323"/>
                                        </p:tgtEl>
                                      </p:cBhvr>
                                    </p:animEffect>
                                  </p:childTnLst>
                                </p:cTn>
                              </p:par>
                              <p:par>
                                <p:cTn id="18" presetID="29" presetClass="entr" presetSubtype="0" fill="hold" nodeType="withEffect">
                                  <p:stCondLst>
                                    <p:cond delay="0"/>
                                  </p:stCondLst>
                                  <p:childTnLst>
                                    <p:set>
                                      <p:cBhvr>
                                        <p:cTn id="19" dur="1" fill="hold">
                                          <p:stCondLst>
                                            <p:cond delay="0"/>
                                          </p:stCondLst>
                                        </p:cTn>
                                        <p:tgtEl>
                                          <p:spTgt spid="13329"/>
                                        </p:tgtEl>
                                        <p:attrNameLst>
                                          <p:attrName>style.visibility</p:attrName>
                                        </p:attrNameLst>
                                      </p:cBhvr>
                                      <p:to>
                                        <p:strVal val="visible"/>
                                      </p:to>
                                    </p:set>
                                    <p:anim calcmode="lin" valueType="num">
                                      <p:cBhvr>
                                        <p:cTn id="20" dur="500" fill="hold"/>
                                        <p:tgtEl>
                                          <p:spTgt spid="13329"/>
                                        </p:tgtEl>
                                        <p:attrNameLst>
                                          <p:attrName>ppt_x</p:attrName>
                                        </p:attrNameLst>
                                      </p:cBhvr>
                                      <p:tavLst>
                                        <p:tav tm="0">
                                          <p:val>
                                            <p:strVal val="#ppt_x-.2"/>
                                          </p:val>
                                        </p:tav>
                                        <p:tav tm="100000">
                                          <p:val>
                                            <p:strVal val="#ppt_x"/>
                                          </p:val>
                                        </p:tav>
                                      </p:tavLst>
                                    </p:anim>
                                    <p:anim calcmode="lin" valueType="num">
                                      <p:cBhvr>
                                        <p:cTn id="21" dur="500" fill="hold"/>
                                        <p:tgtEl>
                                          <p:spTgt spid="13329"/>
                                        </p:tgtEl>
                                        <p:attrNameLst>
                                          <p:attrName>ppt_y</p:attrName>
                                        </p:attrNameLst>
                                      </p:cBhvr>
                                      <p:tavLst>
                                        <p:tav tm="0">
                                          <p:val>
                                            <p:strVal val="#ppt_y"/>
                                          </p:val>
                                        </p:tav>
                                        <p:tav tm="100000">
                                          <p:val>
                                            <p:strVal val="#ppt_y"/>
                                          </p:val>
                                        </p:tav>
                                      </p:tavLst>
                                    </p:anim>
                                    <p:animEffect transition="in" filter="wipe(right)" prLst="gradientSize: 0.1">
                                      <p:cBhvr>
                                        <p:cTn id="22" dur="500"/>
                                        <p:tgtEl>
                                          <p:spTgt spid="13329"/>
                                        </p:tgtEl>
                                      </p:cBhvr>
                                    </p:animEffect>
                                  </p:childTnLst>
                                </p:cTn>
                              </p:par>
                              <p:par>
                                <p:cTn id="23" presetID="29" presetClass="entr" presetSubtype="0" fill="hold" nodeType="withEffect">
                                  <p:stCondLst>
                                    <p:cond delay="0"/>
                                  </p:stCondLst>
                                  <p:childTnLst>
                                    <p:set>
                                      <p:cBhvr>
                                        <p:cTn id="24" dur="1" fill="hold">
                                          <p:stCondLst>
                                            <p:cond delay="0"/>
                                          </p:stCondLst>
                                        </p:cTn>
                                        <p:tgtEl>
                                          <p:spTgt spid="13324"/>
                                        </p:tgtEl>
                                        <p:attrNameLst>
                                          <p:attrName>style.visibility</p:attrName>
                                        </p:attrNameLst>
                                      </p:cBhvr>
                                      <p:to>
                                        <p:strVal val="visible"/>
                                      </p:to>
                                    </p:set>
                                    <p:anim calcmode="lin" valueType="num">
                                      <p:cBhvr>
                                        <p:cTn id="25" dur="500" fill="hold"/>
                                        <p:tgtEl>
                                          <p:spTgt spid="13324"/>
                                        </p:tgtEl>
                                        <p:attrNameLst>
                                          <p:attrName>ppt_x</p:attrName>
                                        </p:attrNameLst>
                                      </p:cBhvr>
                                      <p:tavLst>
                                        <p:tav tm="0">
                                          <p:val>
                                            <p:strVal val="#ppt_x-.2"/>
                                          </p:val>
                                        </p:tav>
                                        <p:tav tm="100000">
                                          <p:val>
                                            <p:strVal val="#ppt_x"/>
                                          </p:val>
                                        </p:tav>
                                      </p:tavLst>
                                    </p:anim>
                                    <p:anim calcmode="lin" valueType="num">
                                      <p:cBhvr>
                                        <p:cTn id="26" dur="500" fill="hold"/>
                                        <p:tgtEl>
                                          <p:spTgt spid="13324"/>
                                        </p:tgtEl>
                                        <p:attrNameLst>
                                          <p:attrName>ppt_y</p:attrName>
                                        </p:attrNameLst>
                                      </p:cBhvr>
                                      <p:tavLst>
                                        <p:tav tm="0">
                                          <p:val>
                                            <p:strVal val="#ppt_y"/>
                                          </p:val>
                                        </p:tav>
                                        <p:tav tm="100000">
                                          <p:val>
                                            <p:strVal val="#ppt_y"/>
                                          </p:val>
                                        </p:tav>
                                      </p:tavLst>
                                    </p:anim>
                                    <p:animEffect transition="in" filter="wipe(right)" prLst="gradientSize: 0.1">
                                      <p:cBhvr>
                                        <p:cTn id="27" dur="500"/>
                                        <p:tgtEl>
                                          <p:spTgt spid="13324"/>
                                        </p:tgtEl>
                                      </p:cBhvr>
                                    </p:animEffect>
                                  </p:childTnLst>
                                </p:cTn>
                              </p:par>
                            </p:childTnLst>
                          </p:cTn>
                        </p:par>
                        <p:par>
                          <p:cTn id="28" fill="hold" nodeType="afterGroup">
                            <p:stCondLst>
                              <p:cond delay="500"/>
                            </p:stCondLst>
                            <p:childTnLst>
                              <p:par>
                                <p:cTn id="29" presetID="21" presetClass="entr" presetSubtype="2" fill="hold" nodeType="afterEffect">
                                  <p:stCondLst>
                                    <p:cond delay="0"/>
                                  </p:stCondLst>
                                  <p:childTnLst>
                                    <p:set>
                                      <p:cBhvr>
                                        <p:cTn id="30" dur="1" fill="hold">
                                          <p:stCondLst>
                                            <p:cond delay="0"/>
                                          </p:stCondLst>
                                        </p:cTn>
                                        <p:tgtEl>
                                          <p:spTgt spid="13326"/>
                                        </p:tgtEl>
                                        <p:attrNameLst>
                                          <p:attrName>style.visibility</p:attrName>
                                        </p:attrNameLst>
                                      </p:cBhvr>
                                      <p:to>
                                        <p:strVal val="visible"/>
                                      </p:to>
                                    </p:set>
                                    <p:animEffect transition="in" filter="wheel(2)">
                                      <p:cBhvr>
                                        <p:cTn id="31" dur="500"/>
                                        <p:tgtEl>
                                          <p:spTgt spid="13326"/>
                                        </p:tgtEl>
                                      </p:cBhvr>
                                    </p:animEffect>
                                  </p:childTnLst>
                                </p:cTn>
                              </p:par>
                            </p:childTnLst>
                          </p:cTn>
                        </p:par>
                        <p:par>
                          <p:cTn id="32" fill="hold" nodeType="afterGroup">
                            <p:stCondLst>
                              <p:cond delay="1000"/>
                            </p:stCondLst>
                            <p:childTnLst>
                              <p:par>
                                <p:cTn id="33" presetID="21" presetClass="entr" presetSubtype="2" fill="hold" nodeType="afterEffect">
                                  <p:stCondLst>
                                    <p:cond delay="0"/>
                                  </p:stCondLst>
                                  <p:childTnLst>
                                    <p:set>
                                      <p:cBhvr>
                                        <p:cTn id="34" dur="1" fill="hold">
                                          <p:stCondLst>
                                            <p:cond delay="0"/>
                                          </p:stCondLst>
                                        </p:cTn>
                                        <p:tgtEl>
                                          <p:spTgt spid="13327"/>
                                        </p:tgtEl>
                                        <p:attrNameLst>
                                          <p:attrName>style.visibility</p:attrName>
                                        </p:attrNameLst>
                                      </p:cBhvr>
                                      <p:to>
                                        <p:strVal val="visible"/>
                                      </p:to>
                                    </p:set>
                                    <p:animEffect transition="in" filter="wheel(2)">
                                      <p:cBhvr>
                                        <p:cTn id="35" dur="500"/>
                                        <p:tgtEl>
                                          <p:spTgt spid="13327"/>
                                        </p:tgtEl>
                                      </p:cBhvr>
                                    </p:animEffect>
                                  </p:childTnLst>
                                </p:cTn>
                              </p:par>
                            </p:childTnLst>
                          </p:cTn>
                        </p:par>
                        <p:par>
                          <p:cTn id="36" fill="hold" nodeType="afterGroup">
                            <p:stCondLst>
                              <p:cond delay="1500"/>
                            </p:stCondLst>
                            <p:childTnLst>
                              <p:par>
                                <p:cTn id="37" presetID="21" presetClass="entr" presetSubtype="2" fill="hold" nodeType="afterEffect">
                                  <p:stCondLst>
                                    <p:cond delay="0"/>
                                  </p:stCondLst>
                                  <p:childTnLst>
                                    <p:set>
                                      <p:cBhvr>
                                        <p:cTn id="38" dur="1" fill="hold">
                                          <p:stCondLst>
                                            <p:cond delay="0"/>
                                          </p:stCondLst>
                                        </p:cTn>
                                        <p:tgtEl>
                                          <p:spTgt spid="13328"/>
                                        </p:tgtEl>
                                        <p:attrNameLst>
                                          <p:attrName>style.visibility</p:attrName>
                                        </p:attrNameLst>
                                      </p:cBhvr>
                                      <p:to>
                                        <p:strVal val="visible"/>
                                      </p:to>
                                    </p:set>
                                    <p:animEffect transition="in" filter="wheel(2)">
                                      <p:cBhvr>
                                        <p:cTn id="39" dur="500"/>
                                        <p:tgtEl>
                                          <p:spTgt spid="13328"/>
                                        </p:tgtEl>
                                      </p:cBhvr>
                                    </p:animEffect>
                                  </p:childTnLst>
                                </p:cTn>
                              </p:par>
                            </p:childTnLst>
                          </p:cTn>
                        </p:par>
                        <p:par>
                          <p:cTn id="40" fill="hold" nodeType="afterGroup">
                            <p:stCondLst>
                              <p:cond delay="2000"/>
                            </p:stCondLst>
                            <p:childTnLst>
                              <p:par>
                                <p:cTn id="41" presetID="4" presetClass="entr" presetSubtype="16" fill="hold" nodeType="afterEffect">
                                  <p:stCondLst>
                                    <p:cond delay="0"/>
                                  </p:stCondLst>
                                  <p:childTnLst>
                                    <p:set>
                                      <p:cBhvr>
                                        <p:cTn id="42" dur="1" fill="hold">
                                          <p:stCondLst>
                                            <p:cond delay="0"/>
                                          </p:stCondLst>
                                        </p:cTn>
                                        <p:tgtEl>
                                          <p:spTgt spid="13332"/>
                                        </p:tgtEl>
                                        <p:attrNameLst>
                                          <p:attrName>style.visibility</p:attrName>
                                        </p:attrNameLst>
                                      </p:cBhvr>
                                      <p:to>
                                        <p:strVal val="visible"/>
                                      </p:to>
                                    </p:set>
                                    <p:animEffect transition="in" filter="box(in)">
                                      <p:cBhvr>
                                        <p:cTn id="43" dur="500"/>
                                        <p:tgtEl>
                                          <p:spTgt spid="13332"/>
                                        </p:tgtEl>
                                      </p:cBhvr>
                                    </p:animEffect>
                                  </p:childTnLst>
                                </p:cTn>
                              </p:par>
                            </p:childTnLst>
                          </p:cTn>
                        </p:par>
                        <p:par>
                          <p:cTn id="44" fill="hold" nodeType="afterGroup">
                            <p:stCondLst>
                              <p:cond delay="2500"/>
                            </p:stCondLst>
                            <p:childTnLst>
                              <p:par>
                                <p:cTn id="45" presetID="21" presetClass="entr" presetSubtype="2" fill="hold" nodeType="afterEffect">
                                  <p:stCondLst>
                                    <p:cond delay="0"/>
                                  </p:stCondLst>
                                  <p:childTnLst>
                                    <p:set>
                                      <p:cBhvr>
                                        <p:cTn id="46" dur="1" fill="hold">
                                          <p:stCondLst>
                                            <p:cond delay="0"/>
                                          </p:stCondLst>
                                        </p:cTn>
                                        <p:tgtEl>
                                          <p:spTgt spid="13330"/>
                                        </p:tgtEl>
                                        <p:attrNameLst>
                                          <p:attrName>style.visibility</p:attrName>
                                        </p:attrNameLst>
                                      </p:cBhvr>
                                      <p:to>
                                        <p:strVal val="visible"/>
                                      </p:to>
                                    </p:set>
                                    <p:animEffect transition="in" filter="wheel(2)">
                                      <p:cBhvr>
                                        <p:cTn id="47" dur="500"/>
                                        <p:tgtEl>
                                          <p:spTgt spid="1333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12" fill="hold" nodeType="clickEffect">
                                  <p:stCondLst>
                                    <p:cond delay="0"/>
                                  </p:stCondLst>
                                  <p:childTnLst>
                                    <p:set>
                                      <p:cBhvr>
                                        <p:cTn id="51" dur="1" fill="hold">
                                          <p:stCondLst>
                                            <p:cond delay="0"/>
                                          </p:stCondLst>
                                        </p:cTn>
                                        <p:tgtEl>
                                          <p:spTgt spid="13321"/>
                                        </p:tgtEl>
                                        <p:attrNameLst>
                                          <p:attrName>style.visibility</p:attrName>
                                        </p:attrNameLst>
                                      </p:cBhvr>
                                      <p:to>
                                        <p:strVal val="visible"/>
                                      </p:to>
                                    </p:set>
                                    <p:animEffect transition="in" filter="strips(downLeft)">
                                      <p:cBhvr>
                                        <p:cTn id="52" dur="1000"/>
                                        <p:tgtEl>
                                          <p:spTgt spid="1332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xit" presetSubtype="4" fill="hold" nodeType="clickEffect">
                                  <p:stCondLst>
                                    <p:cond delay="0"/>
                                  </p:stCondLst>
                                  <p:childTnLst>
                                    <p:anim calcmode="lin" valueType="num">
                                      <p:cBhvr additive="base">
                                        <p:cTn id="56" dur="500"/>
                                        <p:tgtEl>
                                          <p:spTgt spid="13321"/>
                                        </p:tgtEl>
                                        <p:attrNameLst>
                                          <p:attrName>ppt_x</p:attrName>
                                        </p:attrNameLst>
                                      </p:cBhvr>
                                      <p:tavLst>
                                        <p:tav tm="0">
                                          <p:val>
                                            <p:strVal val="ppt_x"/>
                                          </p:val>
                                        </p:tav>
                                        <p:tav tm="100000">
                                          <p:val>
                                            <p:strVal val="ppt_x"/>
                                          </p:val>
                                        </p:tav>
                                      </p:tavLst>
                                    </p:anim>
                                    <p:anim calcmode="lin" valueType="num">
                                      <p:cBhvr additive="base">
                                        <p:cTn id="57" dur="500"/>
                                        <p:tgtEl>
                                          <p:spTgt spid="13321"/>
                                        </p:tgtEl>
                                        <p:attrNameLst>
                                          <p:attrName>ppt_y</p:attrName>
                                        </p:attrNameLst>
                                      </p:cBhvr>
                                      <p:tavLst>
                                        <p:tav tm="0">
                                          <p:val>
                                            <p:strVal val="ppt_y"/>
                                          </p:val>
                                        </p:tav>
                                        <p:tav tm="100000">
                                          <p:val>
                                            <p:strVal val="1+ppt_h/2"/>
                                          </p:val>
                                        </p:tav>
                                      </p:tavLst>
                                    </p:anim>
                                    <p:set>
                                      <p:cBhvr>
                                        <p:cTn id="58" dur="1" fill="hold">
                                          <p:stCondLst>
                                            <p:cond delay="499"/>
                                          </p:stCondLst>
                                        </p:cTn>
                                        <p:tgtEl>
                                          <p:spTgt spid="13321"/>
                                        </p:tgtEl>
                                        <p:attrNameLst>
                                          <p:attrName>style.visibility</p:attrName>
                                        </p:attrNameLst>
                                      </p:cBhvr>
                                      <p:to>
                                        <p:strVal val="hidden"/>
                                      </p:to>
                                    </p:set>
                                  </p:childTnLst>
                                </p:cTn>
                              </p:par>
                            </p:childTnLst>
                          </p:cTn>
                        </p:par>
                        <p:par>
                          <p:cTn id="59" fill="hold" nodeType="afterGroup">
                            <p:stCondLst>
                              <p:cond delay="500"/>
                            </p:stCondLst>
                            <p:childTnLst>
                              <p:par>
                                <p:cTn id="60" presetID="18" presetClass="entr" presetSubtype="12"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strips(downLeft)">
                                      <p:cBhvr>
                                        <p:cTn id="6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WordArt 36" descr="Paper bag"/>
          <p:cNvSpPr>
            <a:spLocks noChangeArrowheads="1" noChangeShapeType="1" noTextEdit="1"/>
          </p:cNvSpPr>
          <p:nvPr/>
        </p:nvSpPr>
        <p:spPr bwMode="auto">
          <a:xfrm>
            <a:off x="3352037" y="244136"/>
            <a:ext cx="5487926" cy="536030"/>
          </a:xfrm>
          <a:prstGeom prst="rect">
            <a:avLst/>
          </a:prstGeom>
        </p:spPr>
        <p:txBody>
          <a:bodyPr wrap="none" fromWordArt="1">
            <a:prstTxWarp prst="textPlain">
              <a:avLst>
                <a:gd name="adj" fmla="val 50000"/>
              </a:avLst>
            </a:prstTxWarp>
          </a:bodyPr>
          <a:lstStyle/>
          <a:p>
            <a:r>
              <a:rPr lang="en-US" sz="2800" b="1" kern="10" dirty="0" err="1">
                <a:ln w="9525">
                  <a:solidFill>
                    <a:srgbClr val="000000"/>
                  </a:solidFill>
                  <a:round/>
                  <a:headEnd/>
                  <a:tailEnd/>
                </a:ln>
                <a:blipFill dpi="0" rotWithShape="1">
                  <a:blip r:embed="rId2"/>
                  <a:srcRect/>
                  <a:tile tx="0" ty="0" sx="100000" sy="100000" flip="none" algn="tl"/>
                </a:blipFill>
              </a:rPr>
              <a:t>Tính</a:t>
            </a:r>
            <a:r>
              <a:rPr lang="en-US" sz="2800" b="1" kern="10" dirty="0">
                <a:ln w="9525">
                  <a:solidFill>
                    <a:srgbClr val="000000"/>
                  </a:solidFill>
                  <a:round/>
                  <a:headEnd/>
                  <a:tailEnd/>
                </a:ln>
                <a:blipFill dpi="0" rotWithShape="1">
                  <a:blip r:embed="rId2"/>
                  <a:srcRect/>
                  <a:tile tx="0" ty="0" sx="100000" sy="100000" flip="none" algn="tl"/>
                </a:blipFill>
              </a:rPr>
              <a:t> </a:t>
            </a:r>
            <a:r>
              <a:rPr lang="en-US" sz="2800" b="1" kern="10" dirty="0" err="1">
                <a:ln w="9525">
                  <a:solidFill>
                    <a:srgbClr val="000000"/>
                  </a:solidFill>
                  <a:round/>
                  <a:headEnd/>
                  <a:tailEnd/>
                </a:ln>
                <a:blipFill dpi="0" rotWithShape="1">
                  <a:blip r:embed="rId2"/>
                  <a:srcRect/>
                  <a:tile tx="0" ty="0" sx="100000" sy="100000" flip="none" algn="tl"/>
                </a:blipFill>
              </a:rPr>
              <a:t>chất</a:t>
            </a:r>
            <a:r>
              <a:rPr lang="en-US" sz="2800" b="1" kern="10" dirty="0">
                <a:ln w="9525">
                  <a:solidFill>
                    <a:srgbClr val="000000"/>
                  </a:solidFill>
                  <a:round/>
                  <a:headEnd/>
                  <a:tailEnd/>
                </a:ln>
                <a:blipFill dpi="0" rotWithShape="1">
                  <a:blip r:embed="rId2"/>
                  <a:srcRect/>
                  <a:tile tx="0" ty="0" sx="100000" sy="100000" flip="none" algn="tl"/>
                </a:blipFill>
              </a:rPr>
              <a:t> </a:t>
            </a:r>
            <a:r>
              <a:rPr lang="en-US" sz="2800" b="1" kern="10" dirty="0" err="1">
                <a:ln w="9525">
                  <a:solidFill>
                    <a:srgbClr val="000000"/>
                  </a:solidFill>
                  <a:round/>
                  <a:headEnd/>
                  <a:tailEnd/>
                </a:ln>
                <a:blipFill dpi="0" rotWithShape="1">
                  <a:blip r:embed="rId2"/>
                  <a:srcRect/>
                  <a:tile tx="0" ty="0" sx="100000" sy="100000" flip="none" algn="tl"/>
                </a:blipFill>
              </a:rPr>
              <a:t>của</a:t>
            </a:r>
            <a:r>
              <a:rPr lang="en-US" sz="2800" b="1" kern="10" dirty="0">
                <a:ln w="9525">
                  <a:solidFill>
                    <a:srgbClr val="000000"/>
                  </a:solidFill>
                  <a:round/>
                  <a:headEnd/>
                  <a:tailEnd/>
                </a:ln>
                <a:blipFill dpi="0" rotWithShape="1">
                  <a:blip r:embed="rId2"/>
                  <a:srcRect/>
                  <a:tile tx="0" ty="0" sx="100000" sy="100000" flip="none" algn="tl"/>
                </a:blipFill>
              </a:rPr>
              <a:t> </a:t>
            </a:r>
            <a:r>
              <a:rPr lang="en-US" sz="2800" b="1" kern="10" dirty="0" err="1">
                <a:ln w="9525">
                  <a:solidFill>
                    <a:srgbClr val="000000"/>
                  </a:solidFill>
                  <a:round/>
                  <a:headEnd/>
                  <a:tailEnd/>
                </a:ln>
                <a:blipFill dpi="0" rotWithShape="1">
                  <a:blip r:embed="rId2"/>
                  <a:srcRect/>
                  <a:tile tx="0" ty="0" sx="100000" sy="100000" flip="none" algn="tl"/>
                </a:blipFill>
              </a:rPr>
              <a:t>mối</a:t>
            </a:r>
            <a:r>
              <a:rPr lang="en-US" sz="2800" b="1" kern="10" dirty="0">
                <a:ln w="9525">
                  <a:solidFill>
                    <a:srgbClr val="000000"/>
                  </a:solidFill>
                  <a:round/>
                  <a:headEnd/>
                  <a:tailEnd/>
                </a:ln>
                <a:blipFill dpi="0" rotWithShape="1">
                  <a:blip r:embed="rId2"/>
                  <a:srcRect/>
                  <a:tile tx="0" ty="0" sx="100000" sy="100000" flip="none" algn="tl"/>
                </a:blipFill>
              </a:rPr>
              <a:t> </a:t>
            </a:r>
            <a:r>
              <a:rPr lang="en-US" sz="2800" b="1" kern="10" dirty="0" err="1">
                <a:ln w="9525">
                  <a:solidFill>
                    <a:srgbClr val="000000"/>
                  </a:solidFill>
                  <a:round/>
                  <a:headEnd/>
                  <a:tailEnd/>
                </a:ln>
                <a:blipFill dpi="0" rotWithShape="1">
                  <a:blip r:embed="rId2"/>
                  <a:srcRect/>
                  <a:tile tx="0" ty="0" sx="100000" sy="100000" flip="none" algn="tl"/>
                </a:blipFill>
              </a:rPr>
              <a:t>liên</a:t>
            </a:r>
            <a:r>
              <a:rPr lang="en-US" sz="2800" b="1" kern="10" dirty="0">
                <a:ln w="9525">
                  <a:solidFill>
                    <a:srgbClr val="000000"/>
                  </a:solidFill>
                  <a:round/>
                  <a:headEnd/>
                  <a:tailEnd/>
                </a:ln>
                <a:blipFill dpi="0" rotWithShape="1">
                  <a:blip r:embed="rId2"/>
                  <a:srcRect/>
                  <a:tile tx="0" ty="0" sx="100000" sy="100000" flip="none" algn="tl"/>
                </a:blipFill>
              </a:rPr>
              <a:t> </a:t>
            </a:r>
            <a:r>
              <a:rPr lang="en-US" sz="2800" b="1" kern="10" dirty="0" err="1">
                <a:ln w="9525">
                  <a:solidFill>
                    <a:srgbClr val="000000"/>
                  </a:solidFill>
                  <a:round/>
                  <a:headEnd/>
                  <a:tailEnd/>
                </a:ln>
                <a:blipFill dpi="0" rotWithShape="1">
                  <a:blip r:embed="rId2"/>
                  <a:srcRect/>
                  <a:tile tx="0" ty="0" sx="100000" sy="100000" flip="none" algn="tl"/>
                </a:blipFill>
              </a:rPr>
              <a:t>hệ</a:t>
            </a:r>
            <a:r>
              <a:rPr lang="en-US" sz="2800" b="1" kern="10" dirty="0">
                <a:ln w="9525">
                  <a:solidFill>
                    <a:srgbClr val="000000"/>
                  </a:solidFill>
                  <a:round/>
                  <a:headEnd/>
                  <a:tailEnd/>
                </a:ln>
                <a:blipFill dpi="0" rotWithShape="1">
                  <a:blip r:embed="rId2"/>
                  <a:srcRect/>
                  <a:tile tx="0" ty="0" sx="100000" sy="100000" flip="none" algn="tl"/>
                </a:blipFill>
              </a:rPr>
              <a:t>?</a:t>
            </a:r>
          </a:p>
        </p:txBody>
      </p:sp>
      <p:sp>
        <p:nvSpPr>
          <p:cNvPr id="19494" name="WordArt 38" descr="Green marble"/>
          <p:cNvSpPr>
            <a:spLocks noChangeArrowheads="1" noChangeShapeType="1" noTextEdit="1"/>
          </p:cNvSpPr>
          <p:nvPr/>
        </p:nvSpPr>
        <p:spPr bwMode="auto">
          <a:xfrm>
            <a:off x="1271330" y="948984"/>
            <a:ext cx="3312459" cy="609600"/>
          </a:xfrm>
          <a:prstGeom prst="rect">
            <a:avLst/>
          </a:prstGeom>
        </p:spPr>
        <p:txBody>
          <a:bodyPr wrap="none" fromWordArt="1">
            <a:prstTxWarp prst="textPlain">
              <a:avLst>
                <a:gd name="adj" fmla="val 50000"/>
              </a:avLst>
            </a:prstTxWarp>
          </a:bodyPr>
          <a:lstStyle/>
          <a:p>
            <a:pPr algn="ctr"/>
            <a:r>
              <a:rPr lang="en-US" sz="2000" b="1" kern="10" dirty="0" err="1">
                <a:ln w="9525">
                  <a:solidFill>
                    <a:srgbClr val="003300"/>
                  </a:solidFill>
                  <a:round/>
                  <a:headEnd/>
                  <a:tailEnd/>
                </a:ln>
                <a:blipFill dpi="0" rotWithShape="1">
                  <a:blip r:embed="rId3"/>
                  <a:srcRect/>
                  <a:tile tx="0" ty="0" sx="100000" sy="100000" flip="none" algn="tl"/>
                </a:blipFill>
              </a:rPr>
              <a:t>Tính</a:t>
            </a:r>
            <a:r>
              <a:rPr lang="en-US" sz="2000" b="1" kern="10" dirty="0">
                <a:ln w="9525">
                  <a:solidFill>
                    <a:srgbClr val="003300"/>
                  </a:solidFill>
                  <a:round/>
                  <a:headEnd/>
                  <a:tailEnd/>
                </a:ln>
                <a:blipFill dpi="0" rotWithShape="1">
                  <a:blip r:embed="rId3"/>
                  <a:srcRect/>
                  <a:tile tx="0" ty="0" sx="100000" sy="100000" flip="none" algn="tl"/>
                </a:blipFill>
              </a:rPr>
              <a:t> </a:t>
            </a:r>
            <a:r>
              <a:rPr lang="en-US" sz="2000" b="1" kern="10" dirty="0" err="1">
                <a:ln w="9525">
                  <a:solidFill>
                    <a:srgbClr val="003300"/>
                  </a:solidFill>
                  <a:round/>
                  <a:headEnd/>
                  <a:tailEnd/>
                </a:ln>
                <a:blipFill dpi="0" rotWithShape="1">
                  <a:blip r:embed="rId3"/>
                  <a:srcRect/>
                  <a:tile tx="0" ty="0" sx="100000" sy="100000" flip="none" algn="tl"/>
                </a:blipFill>
              </a:rPr>
              <a:t>khách</a:t>
            </a:r>
            <a:r>
              <a:rPr lang="en-US" sz="2000" b="1" kern="10" dirty="0">
                <a:ln w="9525">
                  <a:solidFill>
                    <a:srgbClr val="003300"/>
                  </a:solidFill>
                  <a:round/>
                  <a:headEnd/>
                  <a:tailEnd/>
                </a:ln>
                <a:blipFill dpi="0" rotWithShape="1">
                  <a:blip r:embed="rId3"/>
                  <a:srcRect/>
                  <a:tile tx="0" ty="0" sx="100000" sy="100000" flip="none" algn="tl"/>
                </a:blipFill>
              </a:rPr>
              <a:t> </a:t>
            </a:r>
            <a:r>
              <a:rPr lang="en-US" sz="2000" b="1" kern="10" dirty="0" err="1">
                <a:ln w="9525">
                  <a:solidFill>
                    <a:srgbClr val="003300"/>
                  </a:solidFill>
                  <a:round/>
                  <a:headEnd/>
                  <a:tailEnd/>
                </a:ln>
                <a:blipFill dpi="0" rotWithShape="1">
                  <a:blip r:embed="rId3"/>
                  <a:srcRect/>
                  <a:tile tx="0" ty="0" sx="100000" sy="100000" flip="none" algn="tl"/>
                </a:blipFill>
              </a:rPr>
              <a:t>quan</a:t>
            </a:r>
            <a:endParaRPr lang="en-US" sz="2000" b="1" kern="10" dirty="0">
              <a:ln w="9525">
                <a:solidFill>
                  <a:srgbClr val="003300"/>
                </a:solidFill>
                <a:round/>
                <a:headEnd/>
                <a:tailEnd/>
              </a:ln>
              <a:blipFill dpi="0" rotWithShape="1">
                <a:blip r:embed="rId3"/>
                <a:srcRect/>
                <a:tile tx="0" ty="0" sx="100000" sy="100000" flip="none" algn="tl"/>
              </a:blipFill>
            </a:endParaRPr>
          </a:p>
        </p:txBody>
      </p:sp>
      <p:sp>
        <p:nvSpPr>
          <p:cNvPr id="19495" name="WordArt 39"/>
          <p:cNvSpPr>
            <a:spLocks noChangeArrowheads="1" noChangeShapeType="1" noTextEdit="1"/>
          </p:cNvSpPr>
          <p:nvPr/>
        </p:nvSpPr>
        <p:spPr bwMode="auto">
          <a:xfrm>
            <a:off x="1271331" y="3518636"/>
            <a:ext cx="2952409" cy="609600"/>
          </a:xfrm>
          <a:prstGeom prst="rect">
            <a:avLst/>
          </a:prstGeom>
        </p:spPr>
        <p:txBody>
          <a:bodyPr wrap="none" fromWordArt="1">
            <a:prstTxWarp prst="textPlain">
              <a:avLst>
                <a:gd name="adj" fmla="val 50000"/>
              </a:avLst>
            </a:prstTxWarp>
          </a:bodyPr>
          <a:lstStyle/>
          <a:p>
            <a:pPr algn="ctr"/>
            <a:r>
              <a:rPr lang="en-US" sz="2000" b="1" kern="10" dirty="0" err="1">
                <a:ln w="9525">
                  <a:solidFill>
                    <a:srgbClr val="800000"/>
                  </a:solidFill>
                  <a:round/>
                  <a:headEnd/>
                  <a:tailEnd/>
                </a:ln>
                <a:solidFill>
                  <a:srgbClr val="800080"/>
                </a:solidFill>
              </a:rPr>
              <a:t>Tính</a:t>
            </a:r>
            <a:r>
              <a:rPr lang="en-US" sz="2000" b="1" kern="10" dirty="0">
                <a:ln w="9525">
                  <a:solidFill>
                    <a:srgbClr val="800000"/>
                  </a:solidFill>
                  <a:round/>
                  <a:headEnd/>
                  <a:tailEnd/>
                </a:ln>
                <a:solidFill>
                  <a:srgbClr val="800080"/>
                </a:solidFill>
              </a:rPr>
              <a:t> </a:t>
            </a:r>
            <a:r>
              <a:rPr lang="en-US" sz="2000" b="1" kern="10" dirty="0" err="1">
                <a:ln w="9525">
                  <a:solidFill>
                    <a:srgbClr val="800000"/>
                  </a:solidFill>
                  <a:round/>
                  <a:headEnd/>
                  <a:tailEnd/>
                </a:ln>
                <a:solidFill>
                  <a:srgbClr val="800080"/>
                </a:solidFill>
              </a:rPr>
              <a:t>phổ</a:t>
            </a:r>
            <a:r>
              <a:rPr lang="en-US" sz="2000" b="1" kern="10" dirty="0">
                <a:ln w="9525">
                  <a:solidFill>
                    <a:srgbClr val="800000"/>
                  </a:solidFill>
                  <a:round/>
                  <a:headEnd/>
                  <a:tailEnd/>
                </a:ln>
                <a:solidFill>
                  <a:srgbClr val="800080"/>
                </a:solidFill>
              </a:rPr>
              <a:t> </a:t>
            </a:r>
            <a:r>
              <a:rPr lang="en-US" sz="2000" b="1" kern="10" dirty="0" err="1">
                <a:ln w="9525">
                  <a:solidFill>
                    <a:srgbClr val="800000"/>
                  </a:solidFill>
                  <a:round/>
                  <a:headEnd/>
                  <a:tailEnd/>
                </a:ln>
                <a:solidFill>
                  <a:srgbClr val="800080"/>
                </a:solidFill>
              </a:rPr>
              <a:t>biến</a:t>
            </a:r>
            <a:endParaRPr lang="en-US" sz="2000" b="1" kern="10" dirty="0">
              <a:ln w="9525">
                <a:solidFill>
                  <a:srgbClr val="800000"/>
                </a:solidFill>
                <a:round/>
                <a:headEnd/>
                <a:tailEnd/>
              </a:ln>
              <a:solidFill>
                <a:srgbClr val="800080"/>
              </a:solidFill>
            </a:endParaRPr>
          </a:p>
        </p:txBody>
      </p:sp>
      <p:sp>
        <p:nvSpPr>
          <p:cNvPr id="19497" name="WordArt 41"/>
          <p:cNvSpPr>
            <a:spLocks noChangeArrowheads="1" noChangeShapeType="1" noTextEdit="1"/>
          </p:cNvSpPr>
          <p:nvPr/>
        </p:nvSpPr>
        <p:spPr bwMode="auto">
          <a:xfrm>
            <a:off x="1274283" y="1792445"/>
            <a:ext cx="8632943" cy="1512210"/>
          </a:xfrm>
          <a:prstGeom prst="rect">
            <a:avLst/>
          </a:prstGeom>
        </p:spPr>
        <p:txBody>
          <a:bodyPr wrap="none" fromWordArt="1">
            <a:prstTxWarp prst="textPlain">
              <a:avLst>
                <a:gd name="adj" fmla="val 50000"/>
              </a:avLst>
            </a:prstTxWarp>
          </a:bodyPr>
          <a:lstStyle/>
          <a:p>
            <a:pPr algn="dist"/>
            <a:r>
              <a:rPr lang="vi-VN" sz="2000" kern="10" dirty="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rPr>
              <a:t>Mối liên hệ  của các sự vật, hiện tượng trong thế giới</a:t>
            </a:r>
          </a:p>
          <a:p>
            <a:pPr algn="dist"/>
            <a:r>
              <a:rPr lang="vi-VN" sz="2000" kern="10" dirty="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rPr>
              <a:t>là khách quan,vốn có của bản thân sự vật hiện tượng,</a:t>
            </a:r>
          </a:p>
          <a:p>
            <a:pPr algn="dist"/>
            <a:r>
              <a:rPr lang="vi-VN" sz="2000" kern="10" dirty="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rPr>
              <a:t>không phụ thuộc vào ý thức con người</a:t>
            </a:r>
            <a:endParaRPr lang="en-US" sz="2000" kern="10" dirty="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endParaRPr>
          </a:p>
        </p:txBody>
      </p:sp>
      <p:sp>
        <p:nvSpPr>
          <p:cNvPr id="19498" name="WordArt 42"/>
          <p:cNvSpPr>
            <a:spLocks noChangeArrowheads="1" noChangeShapeType="1" noTextEdit="1"/>
          </p:cNvSpPr>
          <p:nvPr/>
        </p:nvSpPr>
        <p:spPr bwMode="auto">
          <a:xfrm>
            <a:off x="1271331" y="4556199"/>
            <a:ext cx="8883858" cy="1512210"/>
          </a:xfrm>
          <a:prstGeom prst="rect">
            <a:avLst/>
          </a:prstGeom>
        </p:spPr>
        <p:txBody>
          <a:bodyPr wrap="none" fromWordArt="1">
            <a:prstTxWarp prst="textPlain">
              <a:avLst>
                <a:gd name="adj" fmla="val 49576"/>
              </a:avLst>
            </a:prstTxWarp>
          </a:bodyPr>
          <a:lstStyle/>
          <a:p>
            <a:pPr algn="dist"/>
            <a:r>
              <a:rPr lang="vi-VN" sz="2000" kern="10" dirty="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rPr>
              <a:t>Mối liên hệ chẳng những có ở mọi sự vật, hiện tượng mà </a:t>
            </a:r>
          </a:p>
          <a:p>
            <a:pPr algn="dist"/>
            <a:r>
              <a:rPr lang="vi-VN" sz="2000" kern="10" dirty="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rPr>
              <a:t>còn có ở các mặt, các yếu tố, các quá trình cấu thành sự vật, </a:t>
            </a:r>
          </a:p>
          <a:p>
            <a:pPr algn="dist"/>
            <a:r>
              <a:rPr lang="vi-VN" sz="2000" kern="10" dirty="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rPr>
              <a:t>hiện tượng, có ở mọi lĩnh vực tự nhiên, xã hội và tư duy.</a:t>
            </a:r>
            <a:endParaRPr lang="en-US" sz="2000" kern="10" dirty="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endParaRPr>
          </a:p>
        </p:txBody>
      </p:sp>
      <p:sp>
        <p:nvSpPr>
          <p:cNvPr id="2" name="Hộp Văn bản 1">
            <a:extLst>
              <a:ext uri="{FF2B5EF4-FFF2-40B4-BE49-F238E27FC236}">
                <a16:creationId xmlns:a16="http://schemas.microsoft.com/office/drawing/2014/main" id="{C5F02285-6E37-E942-BD7C-608C640AA4D7}"/>
              </a:ext>
            </a:extLst>
          </p:cNvPr>
          <p:cNvSpPr txBox="1"/>
          <p:nvPr/>
        </p:nvSpPr>
        <p:spPr>
          <a:xfrm>
            <a:off x="5181600" y="2514600"/>
            <a:ext cx="1828800" cy="369332"/>
          </a:xfrm>
          <a:prstGeom prst="rect">
            <a:avLst/>
          </a:prstGeom>
          <a:noFill/>
        </p:spPr>
        <p:txBody>
          <a:bodyPr wrap="square" rtlCol="0">
            <a:spAutoFit/>
          </a:bodyPr>
          <a:lstStyle/>
          <a:p>
            <a:pPr algn="l"/>
            <a:endParaRPr lang="vi-V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9494"/>
                                        </p:tgtEl>
                                        <p:attrNameLst>
                                          <p:attrName>style.visibility</p:attrName>
                                        </p:attrNameLst>
                                      </p:cBhvr>
                                      <p:to>
                                        <p:strVal val="visible"/>
                                      </p:to>
                                    </p:set>
                                    <p:anim calcmode="lin" valueType="num">
                                      <p:cBhvr>
                                        <p:cTn id="7" dur="500" fill="hold"/>
                                        <p:tgtEl>
                                          <p:spTgt spid="19494"/>
                                        </p:tgtEl>
                                        <p:attrNameLst>
                                          <p:attrName>ppt_w</p:attrName>
                                        </p:attrNameLst>
                                      </p:cBhvr>
                                      <p:tavLst>
                                        <p:tav tm="0">
                                          <p:val>
                                            <p:fltVal val="0"/>
                                          </p:val>
                                        </p:tav>
                                        <p:tav tm="100000">
                                          <p:val>
                                            <p:strVal val="#ppt_w"/>
                                          </p:val>
                                        </p:tav>
                                      </p:tavLst>
                                    </p:anim>
                                    <p:anim calcmode="lin" valueType="num">
                                      <p:cBhvr>
                                        <p:cTn id="8" dur="500" fill="hold"/>
                                        <p:tgtEl>
                                          <p:spTgt spid="1949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0" fill="hold" nodeType="clickEffect">
                                  <p:stCondLst>
                                    <p:cond delay="0"/>
                                  </p:stCondLst>
                                  <p:iterate type="lt">
                                    <p:tmAbs val="75"/>
                                  </p:iterate>
                                  <p:childTnLst>
                                    <p:set>
                                      <p:cBhvr>
                                        <p:cTn id="12" dur="1" fill="hold">
                                          <p:stCondLst>
                                            <p:cond delay="74"/>
                                          </p:stCondLst>
                                        </p:cTn>
                                        <p:tgtEl>
                                          <p:spTgt spid="1949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0" fill="hold" nodeType="clickEffect">
                                  <p:stCondLst>
                                    <p:cond delay="0"/>
                                  </p:stCondLst>
                                  <p:childTnLst>
                                    <p:set>
                                      <p:cBhvr>
                                        <p:cTn id="16" dur="1" fill="hold">
                                          <p:stCondLst>
                                            <p:cond delay="499"/>
                                          </p:stCondLst>
                                        </p:cTn>
                                        <p:tgtEl>
                                          <p:spTgt spid="1949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12" fill="hold" nodeType="clickEffect">
                                  <p:stCondLst>
                                    <p:cond delay="0"/>
                                  </p:stCondLst>
                                  <p:childTnLst>
                                    <p:set>
                                      <p:cBhvr>
                                        <p:cTn id="20" dur="1" fill="hold">
                                          <p:stCondLst>
                                            <p:cond delay="0"/>
                                          </p:stCondLst>
                                        </p:cTn>
                                        <p:tgtEl>
                                          <p:spTgt spid="19498"/>
                                        </p:tgtEl>
                                        <p:attrNameLst>
                                          <p:attrName>style.visibility</p:attrName>
                                        </p:attrNameLst>
                                      </p:cBhvr>
                                      <p:to>
                                        <p:strVal val="visible"/>
                                      </p:to>
                                    </p:set>
                                    <p:animEffect transition="in" filter="strips(downLeft)">
                                      <p:cBhvr>
                                        <p:cTn id="21" dur="500"/>
                                        <p:tgtEl>
                                          <p:spTgt spid="19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WordArt 1026"/>
          <p:cNvSpPr>
            <a:spLocks noChangeArrowheads="1" noChangeShapeType="1" noTextEdit="1"/>
          </p:cNvSpPr>
          <p:nvPr/>
        </p:nvSpPr>
        <p:spPr bwMode="auto">
          <a:xfrm>
            <a:off x="2533649" y="3222474"/>
            <a:ext cx="7124700" cy="2657475"/>
          </a:xfrm>
          <a:prstGeom prst="rect">
            <a:avLst/>
          </a:prstGeom>
        </p:spPr>
        <p:txBody>
          <a:bodyPr wrap="none" fromWordArt="1">
            <a:prstTxWarp prst="textPlain">
              <a:avLst>
                <a:gd name="adj" fmla="val 50000"/>
              </a:avLst>
            </a:prstTxWarp>
          </a:bodyPr>
          <a:lstStyle/>
          <a:p>
            <a:pPr algn="ctr"/>
            <a:r>
              <a:rPr lang="vi-VN" sz="2000" kern="10" dirty="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rPr>
              <a:t>Tính phong phú và đa dạng của liên hệ còn thể hiện: </a:t>
            </a:r>
          </a:p>
          <a:p>
            <a:pPr algn="ctr"/>
            <a:r>
              <a:rPr lang="vi-VN" sz="2000" kern="10" dirty="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rPr>
              <a:t>Liên hệ bên ngoài - liên hệ bên trong</a:t>
            </a:r>
          </a:p>
          <a:p>
            <a:pPr algn="ctr"/>
            <a:r>
              <a:rPr lang="vi-VN" sz="2000" kern="10" dirty="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rPr>
              <a:t>Cơ bản - không cơ bản</a:t>
            </a:r>
          </a:p>
          <a:p>
            <a:pPr algn="ctr"/>
            <a:r>
              <a:rPr lang="vi-VN" sz="2000" kern="10" dirty="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rPr>
              <a:t>Bản chất - không bản chất</a:t>
            </a:r>
          </a:p>
          <a:p>
            <a:pPr algn="ctr"/>
            <a:r>
              <a:rPr lang="vi-VN" sz="2000" kern="10" dirty="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rPr>
              <a:t>Chủ yếu - thứ yếu</a:t>
            </a:r>
          </a:p>
          <a:p>
            <a:pPr algn="ctr"/>
            <a:r>
              <a:rPr lang="vi-VN" sz="2000" kern="10" dirty="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rPr>
              <a:t>Tất nhiên - ngẫu nhiên...</a:t>
            </a:r>
            <a:endParaRPr lang="en-US" sz="2000" kern="10" dirty="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endParaRPr>
          </a:p>
        </p:txBody>
      </p:sp>
      <p:sp>
        <p:nvSpPr>
          <p:cNvPr id="146435" name="WordArt 1027"/>
          <p:cNvSpPr>
            <a:spLocks noChangeArrowheads="1" noChangeShapeType="1" noTextEdit="1"/>
          </p:cNvSpPr>
          <p:nvPr/>
        </p:nvSpPr>
        <p:spPr bwMode="auto">
          <a:xfrm>
            <a:off x="3464615" y="525529"/>
            <a:ext cx="5262770" cy="609600"/>
          </a:xfrm>
          <a:prstGeom prst="rect">
            <a:avLst/>
          </a:prstGeom>
        </p:spPr>
        <p:txBody>
          <a:bodyPr wrap="none" fromWordArt="1">
            <a:prstTxWarp prst="textPlain">
              <a:avLst>
                <a:gd name="adj" fmla="val 50000"/>
              </a:avLst>
            </a:prstTxWarp>
          </a:bodyPr>
          <a:lstStyle/>
          <a:p>
            <a:pPr algn="ctr"/>
            <a:r>
              <a:rPr lang="en-US" sz="2000" b="1" kern="10" dirty="0" err="1">
                <a:ln w="9525">
                  <a:solidFill>
                    <a:srgbClr val="000000"/>
                  </a:solidFill>
                  <a:round/>
                  <a:headEnd/>
                  <a:tailEnd/>
                </a:ln>
                <a:solidFill>
                  <a:srgbClr val="008000"/>
                </a:solidFill>
              </a:rPr>
              <a:t>Tính</a:t>
            </a:r>
            <a:r>
              <a:rPr lang="en-US" sz="2000" b="1" kern="10" dirty="0">
                <a:ln w="9525">
                  <a:solidFill>
                    <a:srgbClr val="000000"/>
                  </a:solidFill>
                  <a:round/>
                  <a:headEnd/>
                  <a:tailEnd/>
                </a:ln>
                <a:solidFill>
                  <a:srgbClr val="008000"/>
                </a:solidFill>
              </a:rPr>
              <a:t> </a:t>
            </a:r>
            <a:r>
              <a:rPr lang="en-US" sz="2000" b="1" kern="10" dirty="0" err="1">
                <a:ln w="9525">
                  <a:solidFill>
                    <a:srgbClr val="000000"/>
                  </a:solidFill>
                  <a:round/>
                  <a:headEnd/>
                  <a:tailEnd/>
                </a:ln>
                <a:solidFill>
                  <a:srgbClr val="008000"/>
                </a:solidFill>
              </a:rPr>
              <a:t>đa</a:t>
            </a:r>
            <a:r>
              <a:rPr lang="en-US" sz="2000" b="1" kern="10" dirty="0">
                <a:ln w="9525">
                  <a:solidFill>
                    <a:srgbClr val="000000"/>
                  </a:solidFill>
                  <a:round/>
                  <a:headEnd/>
                  <a:tailEnd/>
                </a:ln>
                <a:solidFill>
                  <a:srgbClr val="008000"/>
                </a:solidFill>
              </a:rPr>
              <a:t> </a:t>
            </a:r>
            <a:r>
              <a:rPr lang="en-US" sz="2000" b="1" kern="10" dirty="0" err="1">
                <a:ln w="9525">
                  <a:solidFill>
                    <a:srgbClr val="000000"/>
                  </a:solidFill>
                  <a:round/>
                  <a:headEnd/>
                  <a:tailEnd/>
                </a:ln>
                <a:solidFill>
                  <a:srgbClr val="008000"/>
                </a:solidFill>
              </a:rPr>
              <a:t>dạng</a:t>
            </a:r>
            <a:r>
              <a:rPr lang="en-US" sz="2000" b="1" kern="10" dirty="0">
                <a:ln w="9525">
                  <a:solidFill>
                    <a:srgbClr val="000000"/>
                  </a:solidFill>
                  <a:round/>
                  <a:headEnd/>
                  <a:tailEnd/>
                </a:ln>
                <a:solidFill>
                  <a:srgbClr val="008000"/>
                </a:solidFill>
              </a:rPr>
              <a:t>, </a:t>
            </a:r>
            <a:r>
              <a:rPr lang="en-US" sz="2000" b="1" kern="10" dirty="0" err="1">
                <a:ln w="9525">
                  <a:solidFill>
                    <a:srgbClr val="000000"/>
                  </a:solidFill>
                  <a:round/>
                  <a:headEnd/>
                  <a:tailEnd/>
                </a:ln>
                <a:solidFill>
                  <a:srgbClr val="008000"/>
                </a:solidFill>
              </a:rPr>
              <a:t>phong</a:t>
            </a:r>
            <a:r>
              <a:rPr lang="en-US" sz="2000" b="1" kern="10" dirty="0">
                <a:ln w="9525">
                  <a:solidFill>
                    <a:srgbClr val="000000"/>
                  </a:solidFill>
                  <a:round/>
                  <a:headEnd/>
                  <a:tailEnd/>
                </a:ln>
                <a:solidFill>
                  <a:srgbClr val="008000"/>
                </a:solidFill>
              </a:rPr>
              <a:t> </a:t>
            </a:r>
            <a:r>
              <a:rPr lang="en-US" sz="2000" b="1" kern="10" dirty="0" err="1">
                <a:ln w="9525">
                  <a:solidFill>
                    <a:srgbClr val="000000"/>
                  </a:solidFill>
                  <a:round/>
                  <a:headEnd/>
                  <a:tailEnd/>
                </a:ln>
                <a:solidFill>
                  <a:srgbClr val="008000"/>
                </a:solidFill>
              </a:rPr>
              <a:t>phú</a:t>
            </a:r>
            <a:endParaRPr lang="en-US" sz="2000" b="1" kern="10" dirty="0">
              <a:ln w="9525">
                <a:solidFill>
                  <a:srgbClr val="000000"/>
                </a:solidFill>
                <a:round/>
                <a:headEnd/>
                <a:tailEnd/>
              </a:ln>
              <a:solidFill>
                <a:srgbClr val="008000"/>
              </a:solidFill>
            </a:endParaRPr>
          </a:p>
        </p:txBody>
      </p:sp>
      <p:sp>
        <p:nvSpPr>
          <p:cNvPr id="146436" name="WordArt 1028"/>
          <p:cNvSpPr>
            <a:spLocks noChangeArrowheads="1" noChangeShapeType="1" noTextEdit="1"/>
          </p:cNvSpPr>
          <p:nvPr/>
        </p:nvSpPr>
        <p:spPr bwMode="auto">
          <a:xfrm>
            <a:off x="1487360" y="1440614"/>
            <a:ext cx="9217279" cy="1476375"/>
          </a:xfrm>
          <a:prstGeom prst="rect">
            <a:avLst/>
          </a:prstGeom>
        </p:spPr>
        <p:txBody>
          <a:bodyPr wrap="none" fromWordArt="1">
            <a:prstTxWarp prst="textPlain">
              <a:avLst>
                <a:gd name="adj" fmla="val 50000"/>
              </a:avLst>
            </a:prstTxWarp>
          </a:bodyPr>
          <a:lstStyle/>
          <a:p>
            <a:pPr algn="ctr"/>
            <a:r>
              <a:rPr lang="vi-VN" sz="20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Mối liên hệ của sự vật hiện tượng</a:t>
            </a:r>
          </a:p>
          <a:p>
            <a:pPr algn="ctr"/>
            <a:r>
              <a:rPr lang="vi-VN" sz="20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là đa dạng, phong phú và vô cùng, vô tận. </a:t>
            </a:r>
          </a:p>
          <a:p>
            <a:pPr algn="ctr"/>
            <a:r>
              <a:rPr lang="vi-VN" sz="20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Hơn nữa giữa chúng lại có sự biến đổi chuyển hóa cho nhau.</a:t>
            </a:r>
            <a:endParaRPr lang="en-US" sz="20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6435"/>
                                        </p:tgtEl>
                                        <p:attrNameLst>
                                          <p:attrName>style.visibility</p:attrName>
                                        </p:attrNameLst>
                                      </p:cBhvr>
                                      <p:to>
                                        <p:strVal val="visible"/>
                                      </p:to>
                                    </p:set>
                                    <p:animEffect transition="in" filter="box(in)">
                                      <p:cBhvr>
                                        <p:cTn id="7" dur="500"/>
                                        <p:tgtEl>
                                          <p:spTgt spid="146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146436"/>
                                        </p:tgtEl>
                                        <p:attrNameLst>
                                          <p:attrName>style.visibility</p:attrName>
                                        </p:attrNameLst>
                                      </p:cBhvr>
                                      <p:to>
                                        <p:strVal val="visible"/>
                                      </p:to>
                                    </p:set>
                                    <p:animEffect transition="in" filter="strips(downLeft)">
                                      <p:cBhvr>
                                        <p:cTn id="12" dur="500"/>
                                        <p:tgtEl>
                                          <p:spTgt spid="146436"/>
                                        </p:tgtEl>
                                      </p:cBhvr>
                                    </p:animEffect>
                                  </p:childTnLst>
                                </p:cTn>
                              </p:par>
                            </p:childTnLst>
                          </p:cTn>
                        </p:par>
                        <p:par>
                          <p:cTn id="13" fill="hold" nodeType="afterGroup">
                            <p:stCondLst>
                              <p:cond delay="500"/>
                            </p:stCondLst>
                            <p:childTnLst>
                              <p:par>
                                <p:cTn id="14" presetID="18" presetClass="entr" presetSubtype="12" fill="hold" nodeType="afterEffect">
                                  <p:stCondLst>
                                    <p:cond delay="0"/>
                                  </p:stCondLst>
                                  <p:childTnLst>
                                    <p:set>
                                      <p:cBhvr>
                                        <p:cTn id="15" dur="1" fill="hold">
                                          <p:stCondLst>
                                            <p:cond delay="0"/>
                                          </p:stCondLst>
                                        </p:cTn>
                                        <p:tgtEl>
                                          <p:spTgt spid="146434"/>
                                        </p:tgtEl>
                                        <p:attrNameLst>
                                          <p:attrName>style.visibility</p:attrName>
                                        </p:attrNameLst>
                                      </p:cBhvr>
                                      <p:to>
                                        <p:strVal val="visible"/>
                                      </p:to>
                                    </p:set>
                                    <p:animEffect transition="in" filter="strips(downLeft)">
                                      <p:cBhvr>
                                        <p:cTn id="16" dur="500"/>
                                        <p:tgtEl>
                                          <p:spTgt spid="146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WordArt 2" descr="Paper bag"/>
          <p:cNvSpPr>
            <a:spLocks noChangeArrowheads="1" noChangeShapeType="1" noTextEdit="1"/>
          </p:cNvSpPr>
          <p:nvPr/>
        </p:nvSpPr>
        <p:spPr bwMode="auto">
          <a:xfrm>
            <a:off x="2667001" y="304800"/>
            <a:ext cx="7127875" cy="865188"/>
          </a:xfrm>
          <a:prstGeom prst="rect">
            <a:avLst/>
          </a:prstGeom>
        </p:spPr>
        <p:txBody>
          <a:bodyPr wrap="none" fromWordArt="1">
            <a:prstTxWarp prst="textPlain">
              <a:avLst>
                <a:gd name="adj" fmla="val 50000"/>
              </a:avLst>
            </a:prstTxWarp>
          </a:bodyPr>
          <a:lstStyle/>
          <a:p>
            <a:r>
              <a:rPr lang="vi-VN" sz="3600" b="1" kern="10" dirty="0">
                <a:ln w="9525">
                  <a:solidFill>
                    <a:srgbClr val="000000"/>
                  </a:solidFill>
                  <a:round/>
                  <a:headEnd/>
                  <a:tailEnd/>
                </a:ln>
                <a:blipFill dpi="0" rotWithShape="1">
                  <a:blip r:embed="rId2"/>
                  <a:srcRect/>
                  <a:tile tx="0" ty="0" sx="100000" sy="100000" flip="none" algn="tl"/>
                </a:blipFill>
              </a:rPr>
              <a:t>Ý nghĩa phương pháp luận rút ra từ nguyên lý</a:t>
            </a:r>
            <a:endParaRPr lang="en-US" sz="3600" b="1" kern="10" dirty="0">
              <a:ln w="9525">
                <a:solidFill>
                  <a:srgbClr val="000000"/>
                </a:solidFill>
                <a:round/>
                <a:headEnd/>
                <a:tailEnd/>
              </a:ln>
              <a:blipFill dpi="0" rotWithShape="1">
                <a:blip r:embed="rId2"/>
                <a:srcRect/>
                <a:tile tx="0" ty="0" sx="100000" sy="100000" flip="none" algn="tl"/>
              </a:blipFill>
            </a:endParaRPr>
          </a:p>
        </p:txBody>
      </p:sp>
      <p:sp>
        <p:nvSpPr>
          <p:cNvPr id="53251" name="WordArt 3" descr="Green marble"/>
          <p:cNvSpPr>
            <a:spLocks noChangeArrowheads="1" noChangeShapeType="1" noTextEdit="1"/>
          </p:cNvSpPr>
          <p:nvPr/>
        </p:nvSpPr>
        <p:spPr bwMode="auto">
          <a:xfrm>
            <a:off x="4224339" y="1412876"/>
            <a:ext cx="3671887" cy="504825"/>
          </a:xfrm>
          <a:prstGeom prst="rect">
            <a:avLst/>
          </a:prstGeom>
        </p:spPr>
        <p:txBody>
          <a:bodyPr wrap="none" fromWordArt="1">
            <a:prstTxWarp prst="textPlain">
              <a:avLst>
                <a:gd name="adj" fmla="val 50000"/>
              </a:avLst>
            </a:prstTxWarp>
          </a:bodyPr>
          <a:lstStyle/>
          <a:p>
            <a:pPr algn="ctr"/>
            <a:r>
              <a:rPr lang="en-US" sz="3600" b="1" kern="10">
                <a:ln w="9525">
                  <a:solidFill>
                    <a:srgbClr val="003300"/>
                  </a:solidFill>
                  <a:round/>
                  <a:headEnd/>
                  <a:tailEnd/>
                </a:ln>
                <a:blipFill dpi="0" rotWithShape="1">
                  <a:blip r:embed="rId3"/>
                  <a:srcRect/>
                  <a:tile tx="0" ty="0" sx="100000" sy="100000" flip="none" algn="tl"/>
                </a:blipFill>
                <a:latin typeface="Arial Đen"/>
              </a:rPr>
              <a:t>Quan điểm Toàn diện:</a:t>
            </a:r>
          </a:p>
        </p:txBody>
      </p:sp>
      <p:sp>
        <p:nvSpPr>
          <p:cNvPr id="53253" name="WordArt 5"/>
          <p:cNvSpPr>
            <a:spLocks noChangeArrowheads="1" noChangeShapeType="1" noTextEdit="1"/>
          </p:cNvSpPr>
          <p:nvPr/>
        </p:nvSpPr>
        <p:spPr bwMode="auto">
          <a:xfrm>
            <a:off x="1559370" y="2209801"/>
            <a:ext cx="8862568" cy="1655763"/>
          </a:xfrm>
          <a:prstGeom prst="rect">
            <a:avLst/>
          </a:prstGeom>
        </p:spPr>
        <p:txBody>
          <a:bodyPr wrap="none" fromWordArt="1">
            <a:prstTxWarp prst="textPlain">
              <a:avLst>
                <a:gd name="adj" fmla="val 50000"/>
              </a:avLst>
            </a:prstTxWarp>
          </a:bodyPr>
          <a:lstStyle/>
          <a:p>
            <a:pPr algn="ctr"/>
            <a:r>
              <a:rPr lang="vi-VN"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Nhận thức sự vật, hiện tượng</a:t>
            </a:r>
          </a:p>
          <a:p>
            <a:pPr algn="ctr"/>
            <a:r>
              <a:rPr lang="vi-VN"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phải nhận thức nó trong mối liên hệ qua lại với các sự vật, hiện tượng khác;</a:t>
            </a:r>
          </a:p>
          <a:p>
            <a:pPr algn="ctr"/>
            <a:r>
              <a:rPr lang="vi-VN"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trong mối liên hệ giữa các thuộc tính, các bộ phận, các yếu tố cấu thành sự vật</a:t>
            </a:r>
            <a:endPar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3255" name="WordArt 7"/>
          <p:cNvSpPr>
            <a:spLocks noChangeArrowheads="1" noChangeShapeType="1" noTextEdit="1"/>
          </p:cNvSpPr>
          <p:nvPr/>
        </p:nvSpPr>
        <p:spPr bwMode="auto">
          <a:xfrm>
            <a:off x="2641927" y="4161881"/>
            <a:ext cx="6697453" cy="1079500"/>
          </a:xfrm>
          <a:prstGeom prst="rect">
            <a:avLst/>
          </a:prstGeom>
        </p:spPr>
        <p:txBody>
          <a:bodyPr wrap="none" fromWordArt="1">
            <a:prstTxWarp prst="textPlain">
              <a:avLst>
                <a:gd name="adj" fmla="val 50000"/>
              </a:avLst>
            </a:prstTxWarp>
          </a:bodyPr>
          <a:lstStyle/>
          <a:p>
            <a:pPr algn="ctr"/>
            <a:r>
              <a:rPr lang="vi-VN"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Trong hoạt động thực tiễn cải tạo sự vật, hiện tượng </a:t>
            </a:r>
          </a:p>
          <a:p>
            <a:pPr algn="ctr"/>
            <a:r>
              <a:rPr lang="vi-VN"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phải có các giải pháp đồng bộ, toàn diện </a:t>
            </a:r>
            <a:endPar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53251"/>
                                        </p:tgtEl>
                                        <p:attrNameLst>
                                          <p:attrName>style.visibility</p:attrName>
                                        </p:attrNameLst>
                                      </p:cBhvr>
                                      <p:to>
                                        <p:strVal val="visible"/>
                                      </p:to>
                                    </p:set>
                                    <p:anim calcmode="lin" valueType="num">
                                      <p:cBhvr>
                                        <p:cTn id="7" dur="500" fill="hold"/>
                                        <p:tgtEl>
                                          <p:spTgt spid="53251"/>
                                        </p:tgtEl>
                                        <p:attrNameLst>
                                          <p:attrName>ppt_w</p:attrName>
                                        </p:attrNameLst>
                                      </p:cBhvr>
                                      <p:tavLst>
                                        <p:tav tm="0">
                                          <p:val>
                                            <p:fltVal val="0"/>
                                          </p:val>
                                        </p:tav>
                                        <p:tav tm="100000">
                                          <p:val>
                                            <p:strVal val="#ppt_w"/>
                                          </p:val>
                                        </p:tav>
                                      </p:tavLst>
                                    </p:anim>
                                    <p:anim calcmode="lin" valueType="num">
                                      <p:cBhvr>
                                        <p:cTn id="8" dur="500" fill="hold"/>
                                        <p:tgtEl>
                                          <p:spTgt spid="53251"/>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31" presetClass="entr" presetSubtype="0" fill="hold" nodeType="afterEffect">
                                  <p:stCondLst>
                                    <p:cond delay="0"/>
                                  </p:stCondLst>
                                  <p:iterate type="lt">
                                    <p:tmPct val="5000"/>
                                  </p:iterate>
                                  <p:childTnLst>
                                    <p:set>
                                      <p:cBhvr>
                                        <p:cTn id="11" dur="1" fill="hold">
                                          <p:stCondLst>
                                            <p:cond delay="0"/>
                                          </p:stCondLst>
                                        </p:cTn>
                                        <p:tgtEl>
                                          <p:spTgt spid="53253"/>
                                        </p:tgtEl>
                                        <p:attrNameLst>
                                          <p:attrName>style.visibility</p:attrName>
                                        </p:attrNameLst>
                                      </p:cBhvr>
                                      <p:to>
                                        <p:strVal val="visible"/>
                                      </p:to>
                                    </p:set>
                                    <p:anim calcmode="lin" valueType="num">
                                      <p:cBhvr>
                                        <p:cTn id="12" dur="1000" fill="hold"/>
                                        <p:tgtEl>
                                          <p:spTgt spid="53253"/>
                                        </p:tgtEl>
                                        <p:attrNameLst>
                                          <p:attrName>ppt_w</p:attrName>
                                        </p:attrNameLst>
                                      </p:cBhvr>
                                      <p:tavLst>
                                        <p:tav tm="0">
                                          <p:val>
                                            <p:fltVal val="0"/>
                                          </p:val>
                                        </p:tav>
                                        <p:tav tm="100000">
                                          <p:val>
                                            <p:strVal val="#ppt_w"/>
                                          </p:val>
                                        </p:tav>
                                      </p:tavLst>
                                    </p:anim>
                                    <p:anim calcmode="lin" valueType="num">
                                      <p:cBhvr>
                                        <p:cTn id="13" dur="1000" fill="hold"/>
                                        <p:tgtEl>
                                          <p:spTgt spid="53253"/>
                                        </p:tgtEl>
                                        <p:attrNameLst>
                                          <p:attrName>ppt_h</p:attrName>
                                        </p:attrNameLst>
                                      </p:cBhvr>
                                      <p:tavLst>
                                        <p:tav tm="0">
                                          <p:val>
                                            <p:fltVal val="0"/>
                                          </p:val>
                                        </p:tav>
                                        <p:tav tm="100000">
                                          <p:val>
                                            <p:strVal val="#ppt_h"/>
                                          </p:val>
                                        </p:tav>
                                      </p:tavLst>
                                    </p:anim>
                                    <p:anim calcmode="lin" valueType="num">
                                      <p:cBhvr>
                                        <p:cTn id="14" dur="1000" fill="hold"/>
                                        <p:tgtEl>
                                          <p:spTgt spid="53253"/>
                                        </p:tgtEl>
                                        <p:attrNameLst>
                                          <p:attrName>style.rotation</p:attrName>
                                        </p:attrNameLst>
                                      </p:cBhvr>
                                      <p:tavLst>
                                        <p:tav tm="0">
                                          <p:val>
                                            <p:fltVal val="90"/>
                                          </p:val>
                                        </p:tav>
                                        <p:tav tm="100000">
                                          <p:val>
                                            <p:fltVal val="0"/>
                                          </p:val>
                                        </p:tav>
                                      </p:tavLst>
                                    </p:anim>
                                    <p:animEffect transition="in" filter="fade">
                                      <p:cBhvr>
                                        <p:cTn id="15" dur="1000"/>
                                        <p:tgtEl>
                                          <p:spTgt spid="5325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1" presetClass="entr" presetSubtype="0" fill="hold" nodeType="clickEffect">
                                  <p:stCondLst>
                                    <p:cond delay="0"/>
                                  </p:stCondLst>
                                  <p:iterate type="lt">
                                    <p:tmPct val="5000"/>
                                  </p:iterate>
                                  <p:childTnLst>
                                    <p:set>
                                      <p:cBhvr>
                                        <p:cTn id="19" dur="1" fill="hold">
                                          <p:stCondLst>
                                            <p:cond delay="0"/>
                                          </p:stCondLst>
                                        </p:cTn>
                                        <p:tgtEl>
                                          <p:spTgt spid="53255"/>
                                        </p:tgtEl>
                                        <p:attrNameLst>
                                          <p:attrName>style.visibility</p:attrName>
                                        </p:attrNameLst>
                                      </p:cBhvr>
                                      <p:to>
                                        <p:strVal val="visible"/>
                                      </p:to>
                                    </p:set>
                                    <p:anim calcmode="lin" valueType="num">
                                      <p:cBhvr>
                                        <p:cTn id="20" dur="1000" fill="hold"/>
                                        <p:tgtEl>
                                          <p:spTgt spid="53255"/>
                                        </p:tgtEl>
                                        <p:attrNameLst>
                                          <p:attrName>ppt_w</p:attrName>
                                        </p:attrNameLst>
                                      </p:cBhvr>
                                      <p:tavLst>
                                        <p:tav tm="0">
                                          <p:val>
                                            <p:fltVal val="0"/>
                                          </p:val>
                                        </p:tav>
                                        <p:tav tm="100000">
                                          <p:val>
                                            <p:strVal val="#ppt_w"/>
                                          </p:val>
                                        </p:tav>
                                      </p:tavLst>
                                    </p:anim>
                                    <p:anim calcmode="lin" valueType="num">
                                      <p:cBhvr>
                                        <p:cTn id="21" dur="1000" fill="hold"/>
                                        <p:tgtEl>
                                          <p:spTgt spid="53255"/>
                                        </p:tgtEl>
                                        <p:attrNameLst>
                                          <p:attrName>ppt_h</p:attrName>
                                        </p:attrNameLst>
                                      </p:cBhvr>
                                      <p:tavLst>
                                        <p:tav tm="0">
                                          <p:val>
                                            <p:fltVal val="0"/>
                                          </p:val>
                                        </p:tav>
                                        <p:tav tm="100000">
                                          <p:val>
                                            <p:strVal val="#ppt_h"/>
                                          </p:val>
                                        </p:tav>
                                      </p:tavLst>
                                    </p:anim>
                                    <p:anim calcmode="lin" valueType="num">
                                      <p:cBhvr>
                                        <p:cTn id="22" dur="1000" fill="hold"/>
                                        <p:tgtEl>
                                          <p:spTgt spid="53255"/>
                                        </p:tgtEl>
                                        <p:attrNameLst>
                                          <p:attrName>style.rotation</p:attrName>
                                        </p:attrNameLst>
                                      </p:cBhvr>
                                      <p:tavLst>
                                        <p:tav tm="0">
                                          <p:val>
                                            <p:fltVal val="90"/>
                                          </p:val>
                                        </p:tav>
                                        <p:tav tm="100000">
                                          <p:val>
                                            <p:fltVal val="0"/>
                                          </p:val>
                                        </p:tav>
                                      </p:tavLst>
                                    </p:anim>
                                    <p:animEffect transition="in" filter="fade">
                                      <p:cBhvr>
                                        <p:cTn id="23" dur="1000"/>
                                        <p:tgtEl>
                                          <p:spTgt spid="5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WordArt 2" descr="Paper bag"/>
          <p:cNvSpPr>
            <a:spLocks noChangeArrowheads="1" noChangeShapeType="1" noTextEdit="1"/>
          </p:cNvSpPr>
          <p:nvPr/>
        </p:nvSpPr>
        <p:spPr bwMode="auto">
          <a:xfrm>
            <a:off x="623240" y="304800"/>
            <a:ext cx="10873509" cy="865188"/>
          </a:xfrm>
          <a:prstGeom prst="rect">
            <a:avLst/>
          </a:prstGeom>
        </p:spPr>
        <p:txBody>
          <a:bodyPr wrap="none" fromWordArt="1">
            <a:prstTxWarp prst="textPlain">
              <a:avLst>
                <a:gd name="adj" fmla="val 50000"/>
              </a:avLst>
            </a:prstTxWarp>
          </a:bodyPr>
          <a:lstStyle/>
          <a:p>
            <a:r>
              <a:rPr lang="vi-VN" sz="3600" b="1" kern="10" dirty="0">
                <a:ln w="9525">
                  <a:solidFill>
                    <a:srgbClr val="000000"/>
                  </a:solidFill>
                  <a:round/>
                  <a:headEnd/>
                  <a:tailEnd/>
                </a:ln>
                <a:blipFill dpi="0" rotWithShape="1">
                  <a:blip r:embed="rId2"/>
                  <a:srcRect/>
                  <a:tile tx="0" ty="0" sx="100000" sy="100000" flip="none" algn="tl"/>
                </a:blipFill>
              </a:rPr>
              <a:t>Ý nghĩa phương pháp luận rút ra từ nguyên lý</a:t>
            </a:r>
            <a:endParaRPr lang="en-US" sz="3600" b="1" kern="10" dirty="0">
              <a:ln w="9525">
                <a:solidFill>
                  <a:srgbClr val="000000"/>
                </a:solidFill>
                <a:round/>
                <a:headEnd/>
                <a:tailEnd/>
              </a:ln>
              <a:blipFill dpi="0" rotWithShape="1">
                <a:blip r:embed="rId2"/>
                <a:srcRect/>
                <a:tile tx="0" ty="0" sx="100000" sy="100000" flip="none" algn="tl"/>
              </a:blipFill>
            </a:endParaRPr>
          </a:p>
        </p:txBody>
      </p:sp>
      <p:sp>
        <p:nvSpPr>
          <p:cNvPr id="26627" name="WordArt 3" descr="Green marble"/>
          <p:cNvSpPr>
            <a:spLocks noChangeArrowheads="1" noChangeShapeType="1" noTextEdit="1"/>
          </p:cNvSpPr>
          <p:nvPr/>
        </p:nvSpPr>
        <p:spPr bwMode="auto">
          <a:xfrm>
            <a:off x="4008150" y="1340710"/>
            <a:ext cx="4103687" cy="719137"/>
          </a:xfrm>
          <a:prstGeom prst="rect">
            <a:avLst/>
          </a:prstGeom>
        </p:spPr>
        <p:txBody>
          <a:bodyPr wrap="none" fromWordArt="1">
            <a:prstTxWarp prst="textPlain">
              <a:avLst>
                <a:gd name="adj" fmla="val 50000"/>
              </a:avLst>
            </a:prstTxWarp>
          </a:bodyPr>
          <a:lstStyle/>
          <a:p>
            <a:pPr algn="ctr"/>
            <a:r>
              <a:rPr lang="en-US" sz="3600" b="1" kern="10" dirty="0">
                <a:ln w="9525">
                  <a:solidFill>
                    <a:srgbClr val="003300"/>
                  </a:solidFill>
                  <a:round/>
                  <a:headEnd/>
                  <a:tailEnd/>
                </a:ln>
                <a:blipFill dpi="0" rotWithShape="1">
                  <a:blip r:embed="rId3"/>
                  <a:srcRect/>
                  <a:tile tx="0" ty="0" sx="100000" sy="100000" flip="none" algn="tl"/>
                </a:blipFill>
                <a:latin typeface="Arial Đen"/>
              </a:rPr>
              <a:t>Quan </a:t>
            </a:r>
            <a:r>
              <a:rPr lang="en-US" sz="3600" b="1" kern="10" dirty="0" err="1">
                <a:ln w="9525">
                  <a:solidFill>
                    <a:srgbClr val="003300"/>
                  </a:solidFill>
                  <a:round/>
                  <a:headEnd/>
                  <a:tailEnd/>
                </a:ln>
                <a:blipFill dpi="0" rotWithShape="1">
                  <a:blip r:embed="rId3"/>
                  <a:srcRect/>
                  <a:tile tx="0" ty="0" sx="100000" sy="100000" flip="none" algn="tl"/>
                </a:blipFill>
                <a:latin typeface="Arial Đen"/>
              </a:rPr>
              <a:t>điểm</a:t>
            </a:r>
            <a:r>
              <a:rPr lang="en-US" sz="3600" b="1" kern="10" dirty="0">
                <a:ln w="9525">
                  <a:solidFill>
                    <a:srgbClr val="003300"/>
                  </a:solidFill>
                  <a:round/>
                  <a:headEnd/>
                  <a:tailEnd/>
                </a:ln>
                <a:blipFill dpi="0" rotWithShape="1">
                  <a:blip r:embed="rId3"/>
                  <a:srcRect/>
                  <a:tile tx="0" ty="0" sx="100000" sy="100000" flip="none" algn="tl"/>
                </a:blipFill>
                <a:latin typeface="Arial Đen"/>
              </a:rPr>
              <a:t> </a:t>
            </a:r>
            <a:r>
              <a:rPr lang="en-US" sz="3600" b="1" kern="10" dirty="0" err="1">
                <a:ln w="9525">
                  <a:solidFill>
                    <a:srgbClr val="003300"/>
                  </a:solidFill>
                  <a:round/>
                  <a:headEnd/>
                  <a:tailEnd/>
                </a:ln>
                <a:blipFill dpi="0" rotWithShape="1">
                  <a:blip r:embed="rId3"/>
                  <a:srcRect/>
                  <a:tile tx="0" ty="0" sx="100000" sy="100000" flip="none" algn="tl"/>
                </a:blipFill>
                <a:latin typeface="Arial Đen"/>
              </a:rPr>
              <a:t>Lịch</a:t>
            </a:r>
            <a:r>
              <a:rPr lang="en-US" sz="3600" b="1" kern="10" dirty="0">
                <a:ln w="9525">
                  <a:solidFill>
                    <a:srgbClr val="003300"/>
                  </a:solidFill>
                  <a:round/>
                  <a:headEnd/>
                  <a:tailEnd/>
                </a:ln>
                <a:blipFill dpi="0" rotWithShape="1">
                  <a:blip r:embed="rId3"/>
                  <a:srcRect/>
                  <a:tile tx="0" ty="0" sx="100000" sy="100000" flip="none" algn="tl"/>
                </a:blipFill>
                <a:latin typeface="Arial Đen"/>
              </a:rPr>
              <a:t> </a:t>
            </a:r>
            <a:r>
              <a:rPr lang="en-US" sz="3600" b="1" kern="10" dirty="0" err="1">
                <a:ln w="9525">
                  <a:solidFill>
                    <a:srgbClr val="003300"/>
                  </a:solidFill>
                  <a:round/>
                  <a:headEnd/>
                  <a:tailEnd/>
                </a:ln>
                <a:blipFill dpi="0" rotWithShape="1">
                  <a:blip r:embed="rId3"/>
                  <a:srcRect/>
                  <a:tile tx="0" ty="0" sx="100000" sy="100000" flip="none" algn="tl"/>
                </a:blipFill>
                <a:latin typeface="Arial Đen"/>
              </a:rPr>
              <a:t>sử</a:t>
            </a:r>
            <a:r>
              <a:rPr lang="en-US" sz="3600" b="1" kern="10" dirty="0">
                <a:ln w="9525">
                  <a:solidFill>
                    <a:srgbClr val="003300"/>
                  </a:solidFill>
                  <a:round/>
                  <a:headEnd/>
                  <a:tailEnd/>
                </a:ln>
                <a:blipFill dpi="0" rotWithShape="1">
                  <a:blip r:embed="rId3"/>
                  <a:srcRect/>
                  <a:tile tx="0" ty="0" sx="100000" sy="100000" flip="none" algn="tl"/>
                </a:blipFill>
                <a:latin typeface="Arial Đen"/>
              </a:rPr>
              <a:t> - </a:t>
            </a:r>
            <a:r>
              <a:rPr lang="en-US" sz="3600" b="1" kern="10" dirty="0" err="1">
                <a:ln w="9525">
                  <a:solidFill>
                    <a:srgbClr val="003300"/>
                  </a:solidFill>
                  <a:round/>
                  <a:headEnd/>
                  <a:tailEnd/>
                </a:ln>
                <a:blipFill dpi="0" rotWithShape="1">
                  <a:blip r:embed="rId3"/>
                  <a:srcRect/>
                  <a:tile tx="0" ty="0" sx="100000" sy="100000" flip="none" algn="tl"/>
                </a:blipFill>
                <a:latin typeface="Arial Đen"/>
              </a:rPr>
              <a:t>cụ</a:t>
            </a:r>
            <a:r>
              <a:rPr lang="en-US" sz="3600" b="1" kern="10" dirty="0">
                <a:ln w="9525">
                  <a:solidFill>
                    <a:srgbClr val="003300"/>
                  </a:solidFill>
                  <a:round/>
                  <a:headEnd/>
                  <a:tailEnd/>
                </a:ln>
                <a:blipFill dpi="0" rotWithShape="1">
                  <a:blip r:embed="rId3"/>
                  <a:srcRect/>
                  <a:tile tx="0" ty="0" sx="100000" sy="100000" flip="none" algn="tl"/>
                </a:blipFill>
                <a:latin typeface="Arial Đen"/>
              </a:rPr>
              <a:t> </a:t>
            </a:r>
            <a:r>
              <a:rPr lang="en-US" sz="3600" b="1" kern="10" dirty="0" err="1">
                <a:ln w="9525">
                  <a:solidFill>
                    <a:srgbClr val="003300"/>
                  </a:solidFill>
                  <a:round/>
                  <a:headEnd/>
                  <a:tailEnd/>
                </a:ln>
                <a:blipFill dpi="0" rotWithShape="1">
                  <a:blip r:embed="rId3"/>
                  <a:srcRect/>
                  <a:tile tx="0" ty="0" sx="100000" sy="100000" flip="none" algn="tl"/>
                </a:blipFill>
                <a:latin typeface="Arial Đen"/>
              </a:rPr>
              <a:t>thể</a:t>
            </a:r>
            <a:endParaRPr lang="en-US" sz="3600" b="1" kern="10" dirty="0">
              <a:ln w="9525">
                <a:solidFill>
                  <a:srgbClr val="003300"/>
                </a:solidFill>
                <a:round/>
                <a:headEnd/>
                <a:tailEnd/>
              </a:ln>
              <a:blipFill dpi="0" rotWithShape="1">
                <a:blip r:embed="rId3"/>
                <a:srcRect/>
                <a:tile tx="0" ty="0" sx="100000" sy="100000" flip="none" algn="tl"/>
              </a:blipFill>
              <a:latin typeface="Arial Đen"/>
            </a:endParaRPr>
          </a:p>
        </p:txBody>
      </p:sp>
      <p:sp>
        <p:nvSpPr>
          <p:cNvPr id="54278" name="WordArt 6"/>
          <p:cNvSpPr>
            <a:spLocks noChangeArrowheads="1" noChangeShapeType="1" noTextEdit="1"/>
          </p:cNvSpPr>
          <p:nvPr/>
        </p:nvSpPr>
        <p:spPr bwMode="auto">
          <a:xfrm>
            <a:off x="767260" y="2708900"/>
            <a:ext cx="10657480" cy="2592387"/>
          </a:xfrm>
          <a:prstGeom prst="rect">
            <a:avLst/>
          </a:prstGeom>
        </p:spPr>
        <p:txBody>
          <a:bodyPr wrap="none" fromWordArt="1">
            <a:prstTxWarp prst="textPlain">
              <a:avLst>
                <a:gd name="adj" fmla="val 50000"/>
              </a:avLst>
            </a:prstTxWarp>
          </a:bodyPr>
          <a:lstStyle/>
          <a:p>
            <a:pPr algn="ct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Cần</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phân</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loại</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đúng</a:t>
            </a:r>
            <a:endPar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ct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vai</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trò</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vị</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trí</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của</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các</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mối</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liên</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hệ</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cụ</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thể</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của</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sự</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vật</a:t>
            </a:r>
            <a:endPar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ct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để</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có</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biện</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pháp</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thúc</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đẩy</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sự</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vật</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phát</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triển</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theo</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mục</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đích</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nhất</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định</a:t>
            </a:r>
            <a:endPar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12" fill="hold" nodeType="afterEffect">
                                  <p:stCondLst>
                                    <p:cond delay="0"/>
                                  </p:stCondLst>
                                  <p:childTnLst>
                                    <p:set>
                                      <p:cBhvr>
                                        <p:cTn id="6" dur="1" fill="hold">
                                          <p:stCondLst>
                                            <p:cond delay="0"/>
                                          </p:stCondLst>
                                        </p:cTn>
                                        <p:tgtEl>
                                          <p:spTgt spid="54278"/>
                                        </p:tgtEl>
                                        <p:attrNameLst>
                                          <p:attrName>style.visibility</p:attrName>
                                        </p:attrNameLst>
                                      </p:cBhvr>
                                      <p:to>
                                        <p:strVal val="visible"/>
                                      </p:to>
                                    </p:set>
                                    <p:animEffect transition="in" filter="strips(downLeft)">
                                      <p:cBhvr>
                                        <p:cTn id="7" dur="10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iết kế mặc định">
  <a:themeElements>
    <a:clrScheme name="Thiết kế mặc định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hiết kế mặc định">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hiết kế mặc định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hiết kế mặc định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hiết kế mặc định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hiết kế mặc định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hiết kế mặc định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hiết kế mặc định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hiết kế mặc định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hiết kế mặc định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hiết kế mặc định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hiết kế mặc định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hiết kế mặc định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hiết kế mặc định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Template>
  <TotalTime>3185</TotalTime>
  <Words>1199</Words>
  <Application>Microsoft Office PowerPoint</Application>
  <PresentationFormat>Widescreen</PresentationFormat>
  <Paragraphs>116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Đen</vt:lpstr>
      <vt:lpstr>Arial Unicode MS</vt:lpstr>
      <vt:lpstr>Calibri</vt:lpstr>
      <vt:lpstr>Times New Roman</vt:lpstr>
      <vt:lpstr>Thiết kế mặc định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THẦY VÀ CÁC BẠN ĐÃ CHÚ Ý LẮNG NGHE</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Vertigo Dreamscape</cp:lastModifiedBy>
  <cp:revision>196</cp:revision>
  <dcterms:created xsi:type="dcterms:W3CDTF">2007-03-02T02:55:25Z</dcterms:created>
  <dcterms:modified xsi:type="dcterms:W3CDTF">2021-03-19T01:12:15Z</dcterms:modified>
</cp:coreProperties>
</file>