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handoutMasterIdLst>
    <p:handoutMasterId r:id="rId33"/>
  </p:handoutMasterIdLst>
  <p:sldIdLst>
    <p:sldId id="439" r:id="rId2"/>
    <p:sldId id="440" r:id="rId3"/>
    <p:sldId id="500" r:id="rId4"/>
    <p:sldId id="593" r:id="rId5"/>
    <p:sldId id="587" r:id="rId6"/>
    <p:sldId id="591" r:id="rId7"/>
    <p:sldId id="594" r:id="rId8"/>
    <p:sldId id="589" r:id="rId9"/>
    <p:sldId id="568" r:id="rId10"/>
    <p:sldId id="569" r:id="rId11"/>
    <p:sldId id="570" r:id="rId12"/>
    <p:sldId id="565" r:id="rId13"/>
    <p:sldId id="590" r:id="rId14"/>
    <p:sldId id="558" r:id="rId15"/>
    <p:sldId id="559" r:id="rId16"/>
    <p:sldId id="560" r:id="rId17"/>
    <p:sldId id="595" r:id="rId18"/>
    <p:sldId id="544" r:id="rId19"/>
    <p:sldId id="549" r:id="rId20"/>
    <p:sldId id="550" r:id="rId21"/>
    <p:sldId id="551" r:id="rId22"/>
    <p:sldId id="546" r:id="rId23"/>
    <p:sldId id="596" r:id="rId24"/>
    <p:sldId id="597" r:id="rId25"/>
    <p:sldId id="598" r:id="rId26"/>
    <p:sldId id="599" r:id="rId27"/>
    <p:sldId id="571" r:id="rId28"/>
    <p:sldId id="585" r:id="rId29"/>
    <p:sldId id="586" r:id="rId30"/>
    <p:sldId id="4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75" autoAdjust="0"/>
    <p:restoredTop sz="86323" autoAdjust="0"/>
  </p:normalViewPr>
  <p:slideViewPr>
    <p:cSldViewPr>
      <p:cViewPr>
        <p:scale>
          <a:sx n="75" d="100"/>
          <a:sy n="75" d="100"/>
        </p:scale>
        <p:origin x="-74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anonymousclasses.html" TargetMode="External"/><Relationship Id="rId2" Type="http://schemas.openxmlformats.org/officeDocument/2006/relationships/hyperlink" Target="https://docs.oracle.com/javase/tutorial/java/javaOO/neste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Polymorphism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467" y="1654177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4800600" y="4404208"/>
            <a:ext cx="76200" cy="138699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31467" y="1698992"/>
            <a:ext cx="2743200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dynamic </a:t>
            </a:r>
            <a:r>
              <a:rPr lang="en-US" b="1" dirty="0" smtClean="0"/>
              <a:t>binding: </a:t>
            </a:r>
            <a:r>
              <a:rPr lang="en-US" sz="1600" dirty="0" smtClean="0"/>
              <a:t>based </a:t>
            </a:r>
            <a:r>
              <a:rPr lang="en-US" sz="1600" dirty="0"/>
              <a:t>on the object's dynamic type. The method call is bonded to the method body at runtime.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methods), default </a:t>
            </a:r>
            <a:r>
              <a:rPr lang="en-US" sz="2800" dirty="0">
                <a:solidFill>
                  <a:srgbClr val="002060"/>
                </a:solidFill>
              </a:rPr>
              <a:t>methods, and 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276600"/>
          </a:xfrm>
        </p:spPr>
        <p:txBody>
          <a:bodyPr/>
          <a:lstStyle/>
          <a:p>
            <a:r>
              <a:rPr lang="en-US" sz="2800" dirty="0" smtClean="0"/>
              <a:t>Objects </a:t>
            </a:r>
            <a:r>
              <a:rPr lang="en-US" sz="2800" dirty="0"/>
              <a:t>define their interaction with the outside world through the methods that they </a:t>
            </a:r>
            <a:r>
              <a:rPr lang="en-US" sz="2800" dirty="0" smtClean="0"/>
              <a:t>expose</a:t>
            </a:r>
          </a:p>
          <a:p>
            <a:r>
              <a:rPr lang="en-US" sz="2800" dirty="0" smtClean="0"/>
              <a:t>Java </a:t>
            </a:r>
            <a:r>
              <a:rPr lang="en-US" sz="2800" dirty="0"/>
              <a:t>does not support "multiple inheritance" (a class can only inherit from one superclass). However, it can be achieved with interfaces, because the class can implement multiple </a:t>
            </a:r>
            <a:r>
              <a:rPr lang="en-US" sz="2800" dirty="0" smtClean="0"/>
              <a:t>interfaces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sz="3000" b="1" dirty="0" smtClean="0"/>
              <a:t>how to create an interface</a:t>
            </a:r>
            <a:endParaRPr lang="en-US" sz="3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49299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0" y="1066800"/>
            <a:ext cx="768031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vi-VN" dirty="0" smtClean="0"/>
              <a:t>:implement</a:t>
            </a:r>
            <a:r>
              <a:rPr lang="en-US" dirty="0" smtClean="0"/>
              <a:t> </a:t>
            </a:r>
            <a:r>
              <a:rPr lang="en-US" dirty="0"/>
              <a:t>an interface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219200"/>
            <a:ext cx="358140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 smtClean="0"/>
              <a:t>Output:</a:t>
            </a:r>
          </a:p>
          <a:p>
            <a:r>
              <a:rPr lang="en-US" dirty="0"/>
              <a:t>set lock in the default </a:t>
            </a:r>
            <a:r>
              <a:rPr lang="en-US" dirty="0" smtClean="0"/>
              <a:t>method</a:t>
            </a:r>
            <a:endParaRPr lang="vi-VN" dirty="0" smtClean="0"/>
          </a:p>
          <a:p>
            <a:r>
              <a:rPr lang="en-US" dirty="0" smtClean="0"/>
              <a:t>on </a:t>
            </a:r>
            <a:r>
              <a:rPr lang="en-US" dirty="0"/>
              <a:t>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1676400"/>
            <a:ext cx="2667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198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 flipV="1">
            <a:off x="3352800" y="2234863"/>
            <a:ext cx="2057400" cy="47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24200" y="25146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86400" y="2781300"/>
            <a:ext cx="12192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53200" y="3250526"/>
            <a:ext cx="838200" cy="139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914400"/>
          </a:xfrm>
        </p:spPr>
        <p:txBody>
          <a:bodyPr/>
          <a:lstStyle/>
          <a:p>
            <a:r>
              <a:rPr lang="vi-VN" b="1" dirty="0" smtClean="0"/>
              <a:t>Example: </a:t>
            </a:r>
            <a:r>
              <a:rPr lang="en-US" dirty="0"/>
              <a:t>multiple </a:t>
            </a:r>
            <a:r>
              <a:rPr lang="vi-VN" dirty="0" smtClean="0"/>
              <a:t>interfaces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27660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895600"/>
            <a:ext cx="327660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b="1" dirty="0" smtClean="0"/>
              <a:t>Output:</a:t>
            </a:r>
          </a:p>
          <a:p>
            <a:r>
              <a:rPr lang="en-US" dirty="0" smtClean="0"/>
              <a:t>set </a:t>
            </a:r>
            <a:r>
              <a:rPr lang="en-US" dirty="0"/>
              <a:t>lock in the default method</a:t>
            </a:r>
          </a:p>
          <a:p>
            <a:r>
              <a:rPr lang="en-US" dirty="0"/>
              <a:t>on 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  <a:p>
            <a:r>
              <a:rPr lang="en-US" dirty="0"/>
              <a:t>increase </a:t>
            </a:r>
            <a:r>
              <a:rPr lang="en-US" dirty="0" err="1"/>
              <a:t>volumn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39" y="1143000"/>
            <a:ext cx="567079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 smtClean="0"/>
              <a:t>Example: how to extend 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342" y="2286000"/>
            <a:ext cx="2693458" cy="156916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vi-VN" sz="2000" dirty="0" smtClean="0"/>
              <a:t>Output:</a:t>
            </a:r>
          </a:p>
          <a:p>
            <a:pPr marL="0" indent="0">
              <a:buNone/>
            </a:pPr>
            <a:r>
              <a:rPr lang="en-US" sz="1500" dirty="0" smtClean="0"/>
              <a:t>on </a:t>
            </a:r>
            <a:r>
              <a:rPr lang="en-US" sz="1500" dirty="0"/>
              <a:t>AC</a:t>
            </a:r>
          </a:p>
          <a:p>
            <a:pPr marL="0" indent="0">
              <a:buNone/>
            </a:pPr>
            <a:r>
              <a:rPr lang="en-US" sz="1500" dirty="0"/>
              <a:t>display Korean</a:t>
            </a:r>
          </a:p>
          <a:p>
            <a:pPr marL="0" indent="0">
              <a:buNone/>
            </a:pPr>
            <a:r>
              <a:rPr lang="en-US" sz="1500" dirty="0"/>
              <a:t>set lock in the default method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990600"/>
            <a:ext cx="66611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998508"/>
            <a:ext cx="5934075" cy="3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76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Abstract classes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ested Class(optional)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/>
          <a:lstStyle/>
          <a:p>
            <a:r>
              <a:rPr lang="en-US" dirty="0" smtClean="0"/>
              <a:t>Why use nested class?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Local class</a:t>
            </a:r>
          </a:p>
          <a:p>
            <a:pPr lvl="1"/>
            <a:r>
              <a:rPr lang="en-US" dirty="0" smtClean="0"/>
              <a:t>Anonymous class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Syntax of nested class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sz="1600" i="1" dirty="0" smtClean="0"/>
              <a:t>Reference: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hlinkClick r:id="rId2"/>
              </a:rPr>
              <a:t>Nested </a:t>
            </a:r>
            <a:r>
              <a:rPr lang="en-US" sz="1600" dirty="0">
                <a:hlinkClick r:id="rId2"/>
              </a:rPr>
              <a:t>Classes (The Java™ Tutorials &gt; Learning the Java Language &gt; Classes and Objects) (oracle.com</a:t>
            </a:r>
            <a:r>
              <a:rPr lang="en-US" sz="1600" dirty="0" smtClean="0">
                <a:hlinkClick r:id="rId2"/>
              </a:rPr>
              <a:t>)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>
                <a:hlinkClick r:id="rId3"/>
              </a:rPr>
              <a:t>Anonymous Classes (The Java™ Tutorials &gt; Learning the Java Language &gt; Classes and Objects) (oracle.com)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4101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nested class</a:t>
            </a:r>
            <a:r>
              <a:rPr lang="en-US" dirty="0" smtClean="0"/>
              <a:t>?</a:t>
            </a:r>
            <a:r>
              <a:rPr lang="en-US" dirty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It is a way of logically grouping classes that are only used in one place: If a class is useful to only one other class, then it is logical to embed it in that class and keep the two together.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It increases </a:t>
            </a:r>
            <a:r>
              <a:rPr lang="en-US" sz="1800" dirty="0" smtClean="0"/>
              <a:t>encapsulation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It can lead to more readable and maintainable code: Nesting small classes within top-level classes places the code closer to where it is used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Syntax: 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44767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3429000"/>
            <a:ext cx="327660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Nested classes are divided into two categories: </a:t>
            </a:r>
            <a:r>
              <a:rPr lang="en-US" dirty="0" smtClean="0"/>
              <a:t>non-static(inner class/local class</a:t>
            </a:r>
            <a:r>
              <a:rPr lang="en-US" sz="1400" dirty="0" smtClean="0"/>
              <a:t>) </a:t>
            </a:r>
            <a:r>
              <a:rPr lang="en-US" sz="1400" dirty="0"/>
              <a:t>and </a:t>
            </a:r>
            <a:r>
              <a:rPr lang="en-US" dirty="0"/>
              <a:t>static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Inner/local class</a:t>
            </a: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classes are classes that are defined in a </a:t>
            </a:r>
            <a:r>
              <a:rPr lang="en-US" i="1" dirty="0"/>
              <a:t>block</a:t>
            </a:r>
            <a:r>
              <a:rPr lang="en-US" dirty="0"/>
              <a:t>, which is a group of zero or more statements between balanced braces. You typically find local classes defined in the body of a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</a:t>
            </a:r>
            <a:r>
              <a:rPr lang="en-US" dirty="0"/>
              <a:t>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2000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inner: 3000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 method of  </a:t>
            </a:r>
            <a:r>
              <a:rPr lang="en-US" sz="1600" b="1" dirty="0" smtClean="0">
                <a:solidFill>
                  <a:srgbClr val="0000CC"/>
                </a:solidFill>
              </a:rPr>
              <a:t>nested class </a:t>
            </a:r>
            <a:r>
              <a:rPr lang="en-US" sz="1600" b="1" dirty="0" smtClean="0"/>
              <a:t>can access all members of its </a:t>
            </a:r>
            <a:r>
              <a:rPr lang="en-US" sz="1600" b="1" dirty="0" smtClean="0">
                <a:solidFill>
                  <a:srgbClr val="0000CC"/>
                </a:solidFill>
              </a:rPr>
              <a:t>enclosing class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outerObj</a:t>
            </a:r>
          </a:p>
          <a:p>
            <a:pPr algn="ctr"/>
            <a:r>
              <a:rPr lang="en-US" dirty="0" smtClean="0"/>
              <a:t>x=5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innerObj</a:t>
            </a:r>
          </a:p>
          <a:p>
            <a:pPr algn="ctr"/>
            <a:r>
              <a:rPr lang="en-US" dirty="0" smtClean="0"/>
              <a:t>y=7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 inner obj do  not created yet. Modified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7924800" y="6613525"/>
            <a:ext cx="762000" cy="24447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cxnSp>
        <p:nvCxnSpPr>
          <p:cNvPr id="24" name="Straight Arrow Connector 23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r>
              <a:rPr lang="en-US" dirty="0"/>
              <a:t>(optional)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  <a:r>
              <a:rPr lang="en-US" dirty="0"/>
              <a:t>(optional)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  <a:r>
              <a:rPr lang="en-US" dirty="0"/>
              <a:t>(optional)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sz="2800" dirty="0"/>
              <a:t>The dictionary definition of </a:t>
            </a:r>
            <a:r>
              <a:rPr lang="en-US" sz="2800" i="1" dirty="0"/>
              <a:t>polymorphism</a:t>
            </a:r>
            <a:r>
              <a:rPr lang="en-US" sz="2800" dirty="0"/>
              <a:t> refers to a principle in biology in which an organism or species can have many different forms or stages</a:t>
            </a:r>
            <a:r>
              <a:rPr lang="en-US" sz="2800" dirty="0" smtClean="0"/>
              <a:t>.</a:t>
            </a:r>
          </a:p>
          <a:p>
            <a:pPr>
              <a:buClrTx/>
              <a:buSzTx/>
            </a:pPr>
            <a:r>
              <a:rPr lang="en-US" sz="2800" dirty="0"/>
              <a:t>Polymorphism was perfected in object-oriented languages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ClrTx/>
              <a:buSzTx/>
            </a:pPr>
            <a:r>
              <a:rPr lang="en-US" sz="2800" dirty="0" smtClean="0">
                <a:latin typeface="Arial" charset="0"/>
                <a:cs typeface="Arial" charset="0"/>
              </a:rPr>
              <a:t>Ability </a:t>
            </a:r>
            <a:r>
              <a:rPr lang="en-US" sz="2800" dirty="0">
                <a:latin typeface="Arial" charset="0"/>
                <a:cs typeface="Arial" charset="0"/>
              </a:rPr>
              <a:t>allows many versions of a method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based on </a:t>
            </a:r>
            <a:r>
              <a:rPr lang="en-US" sz="2800" b="1" dirty="0"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and </a:t>
            </a:r>
            <a:r>
              <a:rPr lang="en-US" sz="2800" b="1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methods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the father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class can be overridden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its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23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i="1" dirty="0" smtClean="0"/>
              <a:t>Overloading</a:t>
            </a:r>
            <a:r>
              <a:rPr lang="en-US" sz="2600" dirty="0" smtClean="0"/>
              <a:t> addresses variations in a function's signature. 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Overloading allows binding of function calls with the same identifier but different argument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The compiler binds the function call to the matching function definition .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1"/>
            <a:ext cx="4419600" cy="3810000"/>
          </a:xfrm>
        </p:spPr>
        <p:txBody>
          <a:bodyPr/>
          <a:lstStyle/>
          <a:p>
            <a:r>
              <a:rPr lang="en-US" sz="2000" dirty="0" smtClean="0"/>
              <a:t>overloading with constructors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length,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CC"/>
              </a:solidFill>
            </a:endParaRPr>
          </a:p>
          <a:p>
            <a:r>
              <a:rPr lang="en-US" sz="2000" dirty="0" smtClean="0"/>
              <a:t>Overloading also </a:t>
            </a:r>
            <a:r>
              <a:rPr lang="en-US" sz="2000" dirty="0"/>
              <a:t>extends to general methods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void </a:t>
            </a:r>
            <a:r>
              <a:rPr lang="en-US" sz="1600" dirty="0" err="1" smtClean="0">
                <a:solidFill>
                  <a:srgbClr val="0000CC"/>
                </a:solidFill>
              </a:rPr>
              <a:t>setValue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&gt;0)?1:0;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}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 1: 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  width= (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&gt;0)? wi:0;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endParaRPr lang="en-US" sz="1600" dirty="0" smtClean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# length: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# width: 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+ Rectangle();</a:t>
            </a:r>
            <a:br>
              <a:rPr lang="en-US" sz="1300" dirty="0" smtClean="0"/>
            </a:br>
            <a:r>
              <a:rPr lang="en-US" sz="1300" dirty="0" smtClean="0"/>
              <a:t>+ Rectangle(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776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subclass provides the specific implementation of the method that has been declared by one of its </a:t>
            </a:r>
            <a:r>
              <a:rPr lang="en-US" sz="2800" dirty="0" smtClean="0"/>
              <a:t>pare</a:t>
            </a:r>
          </a:p>
          <a:p>
            <a:r>
              <a:rPr lang="en-US" sz="2800" dirty="0"/>
              <a:t>Subclasses of a class can define their own unique behaviors and yet share some of the same functionality of the parent class. </a:t>
            </a:r>
          </a:p>
        </p:txBody>
      </p:sp>
    </p:spTree>
    <p:extLst>
      <p:ext uri="{BB962C8B-B14F-4D97-AF65-F5344CB8AC3E}">
        <p14:creationId xmlns:p14="http://schemas.microsoft.com/office/powerpoint/2010/main" val="358034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3355" y="1048403"/>
            <a:ext cx="3378113" cy="4724402"/>
            <a:chOff x="2421805" y="1052168"/>
            <a:chExt cx="3378113" cy="4724402"/>
          </a:xfrm>
        </p:grpSpPr>
        <p:sp>
          <p:nvSpPr>
            <p:cNvPr id="4" name="Rectangle 3"/>
            <p:cNvSpPr/>
            <p:nvPr/>
          </p:nvSpPr>
          <p:spPr>
            <a:xfrm>
              <a:off x="2421805" y="3732072"/>
              <a:ext cx="3328070" cy="2044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21805" y="4257005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5740" y="3855407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4203" y="4265472"/>
              <a:ext cx="9557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 height: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endParaRPr lang="en-US" sz="13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30104" y="46335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65908" y="4757915"/>
              <a:ext cx="30564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+ Box();</a:t>
              </a:r>
              <a:br>
                <a:rPr lang="en-US" sz="1300" dirty="0" smtClean="0"/>
              </a:br>
              <a:r>
                <a:rPr lang="en-US" sz="1300" dirty="0" smtClean="0"/>
                <a:t>+ Box(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)</a:t>
              </a:r>
              <a:br>
                <a:rPr lang="en-US" sz="1300" dirty="0" smtClean="0"/>
              </a:br>
              <a:r>
                <a:rPr lang="en-US" sz="1300" dirty="0" smtClean="0">
                  <a:solidFill>
                    <a:srgbClr val="0000CC"/>
                  </a:solidFill>
                </a:rPr>
                <a:t>+ </a:t>
              </a:r>
              <a:r>
                <a:rPr lang="en-US" sz="1300" dirty="0" err="1" smtClean="0">
                  <a:solidFill>
                    <a:srgbClr val="0000CC"/>
                  </a:solidFill>
                </a:rPr>
                <a:t>toString</a:t>
              </a:r>
              <a:r>
                <a:rPr lang="en-US" sz="1300" dirty="0" smtClean="0">
                  <a:solidFill>
                    <a:srgbClr val="0000CC"/>
                  </a:solidFill>
                </a:rPr>
                <a:t>(): String</a:t>
              </a:r>
              <a:br>
                <a:rPr lang="en-US" sz="1300" dirty="0" smtClean="0">
                  <a:solidFill>
                    <a:srgbClr val="0000CC"/>
                  </a:solidFill>
                </a:rPr>
              </a:br>
              <a:r>
                <a:rPr lang="en-US" sz="1300" dirty="0" smtClean="0"/>
                <a:t>+ set(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 void</a:t>
              </a:r>
              <a:endParaRPr lang="en-US" sz="13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1848" y="1052168"/>
              <a:ext cx="3328070" cy="2104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71848" y="1577102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35783" y="117550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4246" y="1585569"/>
              <a:ext cx="104868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# length: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r>
                <a:rPr lang="en-US" sz="1300" dirty="0" smtClean="0"/>
                <a:t># width: 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/>
              </a:r>
              <a:br>
                <a:rPr lang="en-US" sz="1300" dirty="0" smtClean="0"/>
              </a:br>
              <a:endParaRPr lang="en-US" sz="13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438403" y="20427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00" y="2064097"/>
              <a:ext cx="29213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+ Rectangle();</a:t>
              </a:r>
              <a:br>
                <a:rPr lang="en-US" sz="1300" dirty="0" smtClean="0"/>
              </a:br>
              <a:r>
                <a:rPr lang="en-US" sz="1300" dirty="0" smtClean="0"/>
                <a:t>+ Rectangle(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, 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)</a:t>
              </a:r>
              <a:br>
                <a:rPr lang="en-US" sz="1300" dirty="0" smtClean="0"/>
              </a:br>
              <a:r>
                <a:rPr lang="en-US" sz="1300" dirty="0" smtClean="0"/>
                <a:t>+ </a:t>
              </a:r>
              <a:r>
                <a:rPr lang="en-US" sz="1300" dirty="0" err="1" smtClean="0"/>
                <a:t>setValue</a:t>
              </a:r>
              <a:r>
                <a:rPr lang="en-US" sz="1300" dirty="0" smtClean="0"/>
                <a:t>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):void</a:t>
              </a:r>
              <a:br>
                <a:rPr lang="en-US" sz="1300" dirty="0" smtClean="0"/>
              </a:br>
              <a:r>
                <a:rPr lang="en-US" sz="1300" dirty="0" smtClean="0"/>
                <a:t>+ </a:t>
              </a:r>
              <a:r>
                <a:rPr lang="en-US" sz="1300" dirty="0" err="1" smtClean="0"/>
                <a:t>setValue</a:t>
              </a:r>
              <a:r>
                <a:rPr lang="en-US" sz="1300" dirty="0" smtClean="0"/>
                <a:t>(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,</a:t>
              </a:r>
              <a:r>
                <a:rPr lang="en-US" sz="1300" dirty="0" err="1" smtClean="0"/>
                <a:t>int</a:t>
              </a:r>
              <a:r>
                <a:rPr lang="en-US" sz="1300" dirty="0" smtClean="0"/>
                <a:t> ):void</a:t>
              </a:r>
              <a:br>
                <a:rPr lang="en-US" sz="1300" dirty="0" smtClean="0"/>
              </a:br>
              <a:r>
                <a:rPr lang="en-US" sz="1300" dirty="0" smtClean="0">
                  <a:solidFill>
                    <a:srgbClr val="0000CC"/>
                  </a:solidFill>
                </a:rPr>
                <a:t>+ </a:t>
              </a:r>
              <a:r>
                <a:rPr lang="en-US" sz="1300" dirty="0" err="1" smtClean="0">
                  <a:solidFill>
                    <a:srgbClr val="0000CC"/>
                  </a:solidFill>
                </a:rPr>
                <a:t>toString</a:t>
              </a:r>
              <a:r>
                <a:rPr lang="en-US" sz="1300" dirty="0" smtClean="0">
                  <a:solidFill>
                    <a:srgbClr val="0000CC"/>
                  </a:solidFill>
                </a:rPr>
                <a:t>(): String</a:t>
              </a:r>
              <a:endParaRPr lang="en-US" sz="1300" dirty="0">
                <a:solidFill>
                  <a:srgbClr val="0000CC"/>
                </a:solidFill>
              </a:endParaRPr>
            </a:p>
          </p:txBody>
        </p:sp>
        <p:cxnSp>
          <p:nvCxnSpPr>
            <p:cNvPr id="23" name="Straight Connector 22"/>
            <p:cNvCxnSpPr>
              <a:stCxn id="4" idx="0"/>
            </p:cNvCxnSpPr>
            <p:nvPr/>
          </p:nvCxnSpPr>
          <p:spPr>
            <a:xfrm flipV="1">
              <a:off x="4085840" y="3382722"/>
              <a:ext cx="16598" cy="349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102438" y="3154120"/>
              <a:ext cx="16808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94626" y="3154120"/>
              <a:ext cx="25785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94626" y="3382720"/>
              <a:ext cx="375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91000" y="990600"/>
            <a:ext cx="48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class Rectangle{</a:t>
            </a:r>
          </a:p>
          <a:p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@override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public String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(){</a:t>
            </a:r>
          </a:p>
          <a:p>
            <a:r>
              <a:rPr lang="en-US" sz="1600" dirty="0" smtClean="0"/>
              <a:t>          return length+”@” +width;</a:t>
            </a:r>
            <a:endParaRPr lang="en-US" sz="1600" dirty="0"/>
          </a:p>
          <a:p>
            <a:r>
              <a:rPr lang="en-US" sz="1600" dirty="0" smtClean="0"/>
              <a:t>      }</a:t>
            </a:r>
            <a:endParaRPr lang="en-US" sz="1600" dirty="0"/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class Box </a:t>
            </a:r>
            <a:r>
              <a:rPr lang="en-US" sz="1600" dirty="0" smtClean="0">
                <a:solidFill>
                  <a:srgbClr val="0000CC"/>
                </a:solidFill>
              </a:rPr>
              <a:t>extends</a:t>
            </a:r>
            <a:r>
              <a:rPr lang="en-US" sz="1600" dirty="0" smtClean="0"/>
              <a:t> Rectangle{</a:t>
            </a:r>
          </a:p>
          <a:p>
            <a:r>
              <a:rPr lang="en-US" sz="1600" dirty="0" smtClean="0"/>
              <a:t> 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@</a:t>
            </a:r>
            <a:r>
              <a:rPr lang="en-US" sz="1600" dirty="0"/>
              <a:t>override</a:t>
            </a:r>
          </a:p>
          <a:p>
            <a:r>
              <a:rPr lang="en-US" sz="1600" dirty="0"/>
              <a:t>      public String </a:t>
            </a:r>
            <a:r>
              <a:rPr lang="en-US" sz="1600" dirty="0" err="1"/>
              <a:t>toString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return </a:t>
            </a:r>
            <a:r>
              <a:rPr lang="en-US" sz="1600" dirty="0" err="1" smtClean="0"/>
              <a:t>super.toString</a:t>
            </a:r>
            <a:r>
              <a:rPr lang="en-US" sz="1600" dirty="0" smtClean="0"/>
              <a:t>()+”@”+ height;</a:t>
            </a:r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974</Words>
  <Application>Microsoft Office PowerPoint</Application>
  <PresentationFormat>On-screen Show (4:3)</PresentationFormat>
  <Paragraphs>197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Polymorphism  </vt:lpstr>
      <vt:lpstr>Objectives</vt:lpstr>
      <vt:lpstr>Polymorphism</vt:lpstr>
      <vt:lpstr>Polymorphism</vt:lpstr>
      <vt:lpstr>Overloading</vt:lpstr>
      <vt:lpstr>Overloading</vt:lpstr>
      <vt:lpstr>Overriding</vt:lpstr>
      <vt:lpstr>Overriding</vt:lpstr>
      <vt:lpstr>Overriding Inherited Methods</vt:lpstr>
      <vt:lpstr>How Can Overridden Method be Determined?</vt:lpstr>
      <vt:lpstr>How Can Overridden Methods be Determined?</vt:lpstr>
      <vt:lpstr>Interface</vt:lpstr>
      <vt:lpstr>WHY AND WHEN TO USE INTERFACES?</vt:lpstr>
      <vt:lpstr>Example: how to create an interface</vt:lpstr>
      <vt:lpstr>Example:implement an interface</vt:lpstr>
      <vt:lpstr>Example: multiple interfaces</vt:lpstr>
      <vt:lpstr>Example: how to extend interfaces</vt:lpstr>
      <vt:lpstr>Abstract Classes</vt:lpstr>
      <vt:lpstr>Abstract classes</vt:lpstr>
      <vt:lpstr>Abstract Classes</vt:lpstr>
      <vt:lpstr>Abstract Classes…</vt:lpstr>
      <vt:lpstr>  Implementing Abstract Methods  </vt:lpstr>
      <vt:lpstr>Nested Class(optional)</vt:lpstr>
      <vt:lpstr>Why use nested class? (optional)</vt:lpstr>
      <vt:lpstr>Inner/local class(optional)</vt:lpstr>
      <vt:lpstr>Inner class(optional)</vt:lpstr>
      <vt:lpstr>Anonymous Classes(optional)</vt:lpstr>
      <vt:lpstr>Anonymous Class(optional)</vt:lpstr>
      <vt:lpstr>Anonymous Class…(optional)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614</cp:revision>
  <dcterms:created xsi:type="dcterms:W3CDTF">2007-08-21T04:43:22Z</dcterms:created>
  <dcterms:modified xsi:type="dcterms:W3CDTF">2021-11-24T03:47:54Z</dcterms:modified>
</cp:coreProperties>
</file>