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300" r:id="rId26"/>
    <p:sldId id="287" r:id="rId27"/>
    <p:sldId id="276" r:id="rId28"/>
    <p:sldId id="277" r:id="rId29"/>
    <p:sldId id="288" r:id="rId30"/>
    <p:sldId id="275" r:id="rId31"/>
    <p:sldId id="278" r:id="rId32"/>
    <p:sldId id="289" r:id="rId33"/>
    <p:sldId id="290" r:id="rId34"/>
    <p:sldId id="293" r:id="rId35"/>
    <p:sldId id="295" r:id="rId36"/>
    <p:sldId id="296" r:id="rId37"/>
    <p:sldId id="279" r:id="rId38"/>
    <p:sldId id="291" r:id="rId39"/>
    <p:sldId id="297" r:id="rId40"/>
    <p:sldId id="292" r:id="rId41"/>
    <p:sldId id="299" r:id="rId42"/>
    <p:sldId id="298" r:id="rId43"/>
    <p:sldId id="280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EECE78"/>
    <a:srgbClr val="D95B43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7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nhnx.github.com/" TargetMode="External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</a:t>
            </a:r>
            <a:r>
              <a:rPr lang="en-US" sz="1600" dirty="0" smtClean="0"/>
              <a:t>had </a:t>
            </a:r>
            <a:r>
              <a:rPr lang="en-US" sz="1600" dirty="0" smtClean="0"/>
              <a:t>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36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</a:t>
            </a:r>
            <a:r>
              <a:rPr lang="en-US" dirty="0" smtClean="0"/>
              <a:t>file(s)!”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2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@vinhnx</a:t>
            </a:r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249" y="2343152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http://vinhnx.github.com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59604"/>
            <a:ext cx="7260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http://github.com/vinhnx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2915483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7909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your first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</a:t>
            </a:r>
            <a:endParaRPr lang="en-US" dirty="0" smtClean="0"/>
          </a:p>
          <a:p>
            <a:r>
              <a:rPr lang="en-US" dirty="0" smtClean="0"/>
              <a:t>** </a:t>
            </a:r>
            <a:r>
              <a:rPr lang="en-US" dirty="0" smtClean="0"/>
              <a:t>[</a:t>
            </a:r>
            <a:r>
              <a:rPr lang="en-US" dirty="0" smtClean="0"/>
              <a:t>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</a:t>
            </a:r>
            <a:r>
              <a:rPr lang="en-US" dirty="0" smtClean="0"/>
              <a:t>].</a:t>
            </a:r>
          </a:p>
          <a:p>
            <a:r>
              <a:rPr lang="en-US" dirty="0" smtClean="0"/>
              <a:t>** a branch is like your feature lab – wherein you can experiment something cool. If “it just works”, merge it to master branch for your final code, else you may forget or abandon it 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491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80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 dirty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Kay, things seem rather good up to now!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Press arrow right</a:t>
            </a:r>
            <a:r>
              <a:rPr lang="en-US" dirty="0" smtClean="0"/>
              <a:t> </a:t>
            </a:r>
            <a:r>
              <a:rPr lang="en-US" dirty="0" smtClean="0"/>
              <a:t>to next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 smtClean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cat </a:t>
            </a:r>
            <a:r>
              <a:rPr lang="en-US" sz="9600" dirty="0" smtClean="0">
                <a:latin typeface="+mj-lt"/>
              </a:rPr>
              <a:t> </a:t>
            </a:r>
          </a:p>
          <a:p>
            <a:pPr algn="ctr"/>
            <a:r>
              <a:rPr lang="en-US" sz="9600" dirty="0" smtClean="0">
                <a:latin typeface="Ancillary" pitchFamily="50" charset="0"/>
              </a:rPr>
              <a:t>:3</a:t>
            </a:r>
            <a:endParaRPr lang="en-US" sz="9600" dirty="0" smtClean="0">
              <a:latin typeface="Ancillar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79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Noticed that in your </a:t>
            </a:r>
            <a:r>
              <a:rPr lang="en-US" dirty="0" smtClean="0">
                <a:latin typeface="+mj-lt"/>
              </a:rPr>
              <a:t>log</a:t>
            </a:r>
            <a:r>
              <a:rPr lang="en-US" dirty="0" smtClean="0"/>
              <a:t>, we have 2 commits up to now, represented by the first </a:t>
            </a:r>
            <a:r>
              <a:rPr lang="en-US" dirty="0" smtClean="0">
                <a:latin typeface="+mj-lt"/>
              </a:rPr>
              <a:t>7</a:t>
            </a:r>
            <a:r>
              <a:rPr lang="en-US" dirty="0" smtClean="0"/>
              <a:t> characters of </a:t>
            </a:r>
            <a:r>
              <a:rPr lang="en-US" dirty="0" err="1" smtClean="0">
                <a:latin typeface="+mj-lt"/>
              </a:rPr>
              <a:t>SHA</a:t>
            </a:r>
            <a:r>
              <a:rPr lang="en-US" dirty="0" smtClean="0"/>
              <a:t> (</a:t>
            </a:r>
            <a:r>
              <a:rPr lang="en-US" dirty="0"/>
              <a:t>Secure Hash </a:t>
            </a:r>
            <a:r>
              <a:rPr lang="en-US" dirty="0" smtClean="0"/>
              <a:t>Algorithm).</a:t>
            </a:r>
          </a:p>
          <a:p>
            <a:r>
              <a:rPr lang="en-US" sz="14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400" b="1" dirty="0" smtClean="0">
                <a:solidFill>
                  <a:srgbClr val="FFC000"/>
                </a:solidFill>
                <a:latin typeface="Source Code Pro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dirty="0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dirty="0" smtClean="0"/>
              <a:t>And surprisingly, but not quite, in your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cat-file –p HEAD </a:t>
            </a:r>
            <a:r>
              <a:rPr lang="en-US" dirty="0" smtClean="0"/>
              <a:t>command, we now see them again. What the fuzz?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author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committer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updated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dirty="0" err="1" smtClean="0">
                <a:solidFill>
                  <a:srgbClr val="EFECAB"/>
                </a:solidFill>
              </a:rPr>
              <a:t>Git</a:t>
            </a:r>
            <a:r>
              <a:rPr lang="en-US" dirty="0" smtClean="0">
                <a:solidFill>
                  <a:srgbClr val="EFECAB"/>
                </a:solidFill>
              </a:rPr>
              <a:t> is just connection of dots. Think of it as a graphical base, a dot/node represented by a  branch in a tree, dot will be our working </a:t>
            </a:r>
            <a:r>
              <a:rPr lang="en-US" dirty="0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dirty="0" smtClean="0">
                <a:solidFill>
                  <a:srgbClr val="EFECAB"/>
                </a:solidFill>
              </a:rPr>
              <a:t>. Tree with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dirty="0" smtClean="0">
                <a:solidFill>
                  <a:srgbClr val="EFECAB"/>
                </a:solidFill>
              </a:rPr>
              <a:t> </a:t>
            </a:r>
            <a:r>
              <a:rPr lang="en-US" dirty="0" smtClean="0">
                <a:solidFill>
                  <a:srgbClr val="EFECAB"/>
                </a:solidFill>
              </a:rPr>
              <a:t>is a child of its parent as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dirty="0" smtClean="0">
                <a:solidFill>
                  <a:srgbClr val="EFECAB"/>
                </a:solidFill>
              </a:rPr>
              <a:t>.</a:t>
            </a:r>
          </a:p>
          <a:p>
            <a:endParaRPr lang="en-US" dirty="0" smtClean="0">
              <a:solidFill>
                <a:srgbClr val="EFECAB"/>
              </a:solidFill>
            </a:endParaRPr>
          </a:p>
          <a:p>
            <a:r>
              <a:rPr lang="en-US" dirty="0" smtClean="0">
                <a:solidFill>
                  <a:srgbClr val="EFECAB"/>
                </a:solidFill>
              </a:rPr>
              <a:t>Read again, we may notice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cat-file –p </a:t>
            </a:r>
            <a:r>
              <a:rPr lang="en-US" dirty="0" smtClean="0">
                <a:latin typeface="+mj-lt"/>
              </a:rPr>
              <a:t>HEAD, </a:t>
            </a:r>
            <a:r>
              <a:rPr lang="en-US" dirty="0" smtClean="0"/>
              <a:t>we now have more information like: author of last commit, name of committer, time when commit occurred, and the message of last commit…</a:t>
            </a:r>
            <a:endParaRPr lang="en-US" dirty="0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81148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gitref.org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help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help.github.com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git-scm.org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Pro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book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git-scm.com</a:t>
            </a:r>
            <a:r>
              <a:rPr lang="en-US" dirty="0" smtClean="0">
                <a:hlinkClick r:id="rId5"/>
              </a:rPr>
              <a:t>/book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Advanced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by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Github's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Matthew McCullough</a:t>
            </a:r>
          </a:p>
          <a:p>
            <a:r>
              <a:rPr lang="en-US" sz="900" dirty="0">
                <a:latin typeface="+mj-lt"/>
                <a:hlinkClick r:id="rId6"/>
              </a:rPr>
              <a:t>http://</a:t>
            </a:r>
            <a:r>
              <a:rPr lang="en-US" sz="900" dirty="0" err="1">
                <a:latin typeface="+mj-lt"/>
                <a:hlinkClick r:id="rId6"/>
              </a:rPr>
              <a:t>marakana.com</a:t>
            </a:r>
            <a:r>
              <a:rPr lang="en-US" sz="900" dirty="0">
                <a:latin typeface="+mj-lt"/>
                <a:hlinkClick r:id="rId6"/>
              </a:rPr>
              <a:t>/s/advanced_git_graphs__hashes__</a:t>
            </a:r>
            <a:r>
              <a:rPr lang="en-US" sz="900" dirty="0" smtClean="0">
                <a:latin typeface="+mj-lt"/>
                <a:hlinkClick r:id="rId6"/>
              </a:rPr>
              <a:t>compression_matthew_mccullough_github,1280/</a:t>
            </a:r>
            <a:r>
              <a:rPr lang="en-US" sz="900" dirty="0" err="1" smtClean="0">
                <a:latin typeface="+mj-lt"/>
                <a:hlinkClick r:id="rId6"/>
              </a:rPr>
              <a:t>index.htm</a:t>
            </a:r>
            <a:r>
              <a:rPr lang="en-US" sz="800" dirty="0" err="1" smtClean="0">
                <a:latin typeface="+mj-lt"/>
                <a:hlinkClick r:id="rId6"/>
              </a:rPr>
              <a:t>l</a:t>
            </a:r>
            <a:endParaRPr lang="en-US" sz="800" dirty="0" smtClean="0">
              <a:latin typeface="+mj-lt"/>
            </a:endParaRPr>
          </a:p>
          <a:p>
            <a:endParaRPr lang="en-US" sz="2000" dirty="0" smtClean="0">
              <a:hlinkClick r:id="rId7"/>
            </a:endParaRPr>
          </a:p>
          <a:p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with Scott Chacon of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GitHub</a:t>
            </a:r>
            <a:endParaRPr lang="en-US" sz="2000" dirty="0">
              <a:solidFill>
                <a:srgbClr val="EECE78"/>
              </a:solidFill>
              <a:latin typeface="+mj-lt"/>
            </a:endParaRPr>
          </a:p>
          <a:p>
            <a:r>
              <a:rPr lang="en-US" sz="1100" b="1" dirty="0">
                <a:hlinkClick r:id="rId7"/>
              </a:rPr>
              <a:t>http://</a:t>
            </a:r>
            <a:r>
              <a:rPr lang="en-US" sz="1100" b="1" dirty="0" err="1">
                <a:hlinkClick r:id="rId7"/>
              </a:rPr>
              <a:t>marakana.com</a:t>
            </a:r>
            <a:r>
              <a:rPr lang="en-US" sz="1100" b="1" dirty="0">
                <a:hlinkClick r:id="rId7"/>
              </a:rPr>
              <a:t>/s/</a:t>
            </a:r>
            <a:r>
              <a:rPr lang="en-US" sz="1100" b="1" dirty="0" err="1">
                <a:hlinkClick r:id="rId7"/>
              </a:rPr>
              <a:t>video_introduction_to_git_with_scott_chacon_of_github,399</a:t>
            </a:r>
            <a:r>
              <a:rPr lang="en-US" sz="1100" b="1" dirty="0">
                <a:hlinkClick r:id="rId7"/>
              </a:rPr>
              <a:t>/</a:t>
            </a:r>
            <a:r>
              <a:rPr lang="en-US" sz="1100" b="1" dirty="0" err="1">
                <a:hlinkClick r:id="rId7"/>
              </a:rPr>
              <a:t>index.html</a:t>
            </a:r>
            <a:endParaRPr lang="en-US" sz="1100" b="1" dirty="0"/>
          </a:p>
          <a:p>
            <a:endParaRPr lang="en-US" sz="1200" dirty="0" smtClean="0"/>
          </a:p>
          <a:p>
            <a:r>
              <a:rPr lang="en-US" sz="2000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 Magic -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Tommy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MacWilliam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dirty="0" smtClean="0">
                <a:hlinkClick r:id="rId8"/>
              </a:rPr>
              <a:t>http</a:t>
            </a:r>
            <a:r>
              <a:rPr lang="en-US" sz="1100" b="1" dirty="0">
                <a:hlinkClick r:id="rId8"/>
              </a:rPr>
              <a:t>://</a:t>
            </a:r>
            <a:r>
              <a:rPr lang="en-US" sz="1100" b="1" dirty="0" err="1" smtClean="0">
                <a:hlinkClick r:id="rId8"/>
              </a:rPr>
              <a:t>cs50.tv</a:t>
            </a:r>
            <a:r>
              <a:rPr lang="en-US" sz="1100" b="1" dirty="0" smtClean="0">
                <a:hlinkClick r:id="rId8"/>
              </a:rPr>
              <a:t>/2011/fall/seminars/</a:t>
            </a:r>
            <a:r>
              <a:rPr lang="en-US" sz="1100" b="1" dirty="0" err="1" smtClean="0">
                <a:hlinkClick r:id="rId8"/>
              </a:rPr>
              <a:t>Git_magic</a:t>
            </a:r>
            <a:r>
              <a:rPr lang="en-US" sz="1100" b="1" dirty="0" smtClean="0">
                <a:hlinkClick r:id="rId8"/>
              </a:rPr>
              <a:t>/</a:t>
            </a:r>
            <a:r>
              <a:rPr lang="en-US" sz="1100" b="1" dirty="0" err="1" smtClean="0">
                <a:hlinkClick r:id="rId8"/>
              </a:rPr>
              <a:t>Git_magic.mp4</a:t>
            </a:r>
            <a:endParaRPr lang="en-US" sz="1100" b="1" dirty="0" smtClean="0"/>
          </a:p>
          <a:p>
            <a:endParaRPr lang="en-US" sz="1050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1800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}</a:t>
            </a:r>
            <a:r>
              <a:rPr lang="en-US" sz="6000" dirty="0" smtClean="0"/>
              <a:t> </a:t>
            </a:r>
            <a:r>
              <a:rPr lang="en-US" sz="1400" dirty="0" smtClean="0"/>
              <a:t>must watch!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typo? </a:t>
            </a:r>
            <a:r>
              <a:rPr lang="en-US" sz="2000" dirty="0" smtClean="0"/>
              <a:t>…don’t worry </a:t>
            </a:r>
            <a:r>
              <a:rPr lang="en-US" sz="2000" dirty="0" smtClean="0"/>
              <a:t>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development 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&lt;- </a:t>
            </a:r>
            <a:r>
              <a:rPr lang="en-US" sz="1200" dirty="0" smtClean="0"/>
              <a:t>highly recommended</a:t>
            </a:r>
            <a:r>
              <a:rPr lang="en-US" sz="1200" dirty="0" smtClean="0"/>
              <a:t>!</a:t>
            </a:r>
            <a:r>
              <a:rPr lang="en-US" sz="1600" dirty="0" smtClean="0"/>
              <a:t> </a:t>
            </a:r>
            <a:r>
              <a:rPr lang="en-US" sz="1100" dirty="0"/>
              <a:t>-</a:t>
            </a:r>
            <a:r>
              <a:rPr lang="en-US" sz="1100" dirty="0" smtClean="0"/>
              <a:t>If you’re using Windows PC like me ;)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ast but </a:t>
            </a:r>
            <a:r>
              <a:rPr lang="en-US" dirty="0" smtClean="0"/>
              <a:t>totally</a:t>
            </a:r>
            <a:r>
              <a:rPr lang="en-US" dirty="0" smtClean="0"/>
              <a:t> </a:t>
            </a:r>
            <a:r>
              <a:rPr lang="en-US" dirty="0" smtClean="0"/>
              <a:t>not least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4562427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+mj-lt"/>
              </a:rPr>
              <a:t>"oh-my-</a:t>
            </a:r>
            <a:r>
              <a:rPr lang="en-US" sz="2000" i="1" dirty="0" err="1">
                <a:latin typeface="+mj-lt"/>
              </a:rPr>
              <a:t>zsh</a:t>
            </a:r>
            <a:r>
              <a:rPr lang="en-US" sz="2000" i="1" dirty="0">
                <a:latin typeface="+mj-lt"/>
              </a:rPr>
              <a:t>: </a:t>
            </a:r>
            <a:r>
              <a:rPr lang="en-US" sz="2000" i="1" dirty="0" smtClean="0">
                <a:latin typeface="+mj-lt"/>
              </a:rPr>
              <a:t> your </a:t>
            </a:r>
            <a:r>
              <a:rPr lang="en-US" sz="2000" i="1" dirty="0">
                <a:latin typeface="+mj-lt"/>
              </a:rPr>
              <a:t>life in a shell" -- </a:t>
            </a:r>
            <a:r>
              <a:rPr lang="en-US" sz="2000" i="1" dirty="0">
                <a:latin typeface="+mj-lt"/>
                <a:hlinkClick r:id="rId2"/>
              </a:rPr>
              <a:t>fox</a:t>
            </a:r>
            <a:endParaRPr lang="en-US" sz="2000" i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95B43"/>
                </a:solidFill>
              </a:rPr>
              <a:t>[tab]</a:t>
            </a:r>
            <a:endParaRPr lang="en-US" dirty="0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996684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4097" y="1047750"/>
            <a:ext cx="78347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Well,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 about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</a:t>
            </a:r>
            <a:r>
              <a:rPr lang="en-US" sz="1200" dirty="0" smtClean="0"/>
              <a:t>: Think </a:t>
            </a:r>
            <a:r>
              <a:rPr lang="en-US" sz="1200" dirty="0" smtClean="0"/>
              <a:t>of repo (</a:t>
            </a:r>
            <a:r>
              <a:rPr lang="en-US" sz="1200" dirty="0" smtClean="0"/>
              <a:t>repository</a:t>
            </a:r>
            <a:r>
              <a:rPr lang="en-US" sz="1200" dirty="0" smtClean="0"/>
              <a:t>) as a folder.</a:t>
            </a:r>
          </a:p>
          <a:p>
            <a:r>
              <a:rPr lang="en-US" sz="1200" b="1" dirty="0" smtClean="0"/>
              <a:t>Them: </a:t>
            </a:r>
            <a:r>
              <a:rPr lang="en-US" sz="1200" dirty="0" smtClean="0"/>
              <a:t>Repo</a:t>
            </a:r>
            <a:r>
              <a:rPr lang="en-US" sz="1200" b="1" dirty="0" smtClean="0"/>
              <a:t> (r</a:t>
            </a:r>
            <a:r>
              <a:rPr lang="en-US" sz="1200" dirty="0" smtClean="0"/>
              <a:t>epository)</a:t>
            </a:r>
            <a:r>
              <a:rPr lang="en-US" sz="1200" dirty="0" smtClean="0"/>
              <a:t> is </a:t>
            </a:r>
            <a:r>
              <a:rPr lang="en-US" sz="1200" dirty="0" smtClean="0"/>
              <a:t>commonly </a:t>
            </a:r>
            <a:r>
              <a:rPr lang="en-US" sz="1200" dirty="0"/>
              <a:t>refers to a location for storage, often for safety or preservation</a:t>
            </a:r>
            <a:r>
              <a:rPr lang="en-US" sz="1200" dirty="0" smtClean="0"/>
              <a:t>. </a:t>
            </a:r>
            <a:r>
              <a:rPr lang="en-US" sz="1200" dirty="0" smtClean="0"/>
              <a:t>-&gt; </a:t>
            </a:r>
            <a:r>
              <a:rPr lang="en-US" sz="1400" dirty="0" smtClean="0">
                <a:hlinkClick r:id="rId2"/>
              </a:rPr>
              <a:t>read this for more detail</a:t>
            </a:r>
            <a:endParaRPr lang="en-US" sz="1600" dirty="0" smtClean="0"/>
          </a:p>
          <a:p>
            <a:r>
              <a:rPr lang="en-US" sz="1200" dirty="0" smtClean="0"/>
              <a:t>** choose what definition that works for you, don’t overthink it, since </a:t>
            </a:r>
            <a:r>
              <a:rPr lang="en-US" sz="1200" dirty="0" err="1" smtClean="0"/>
              <a:t>git</a:t>
            </a:r>
            <a:r>
              <a:rPr lang="en-US" sz="1200" dirty="0" smtClean="0"/>
              <a:t> is not rocket science </a:t>
            </a:r>
            <a:r>
              <a:rPr lang="en-US" sz="1200" dirty="0" smtClean="0">
                <a:sym typeface="Wingdings" pitchFamily="2" charset="2"/>
              </a:rPr>
              <a:t>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443</TotalTime>
  <Words>1842</Words>
  <Application>Microsoft Office PowerPoint</Application>
  <PresentationFormat>On-screen Show (16:9)</PresentationFormat>
  <Paragraphs>326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totally not least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61</cp:revision>
  <dcterms:created xsi:type="dcterms:W3CDTF">2012-10-01T01:55:42Z</dcterms:created>
  <dcterms:modified xsi:type="dcterms:W3CDTF">2012-10-06T08:40:04Z</dcterms:modified>
</cp:coreProperties>
</file>