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5" r:id="rId5"/>
    <p:sldId id="268" r:id="rId6"/>
    <p:sldId id="259" r:id="rId7"/>
    <p:sldId id="266" r:id="rId8"/>
    <p:sldId id="281" r:id="rId9"/>
    <p:sldId id="260" r:id="rId10"/>
    <p:sldId id="267" r:id="rId11"/>
    <p:sldId id="269" r:id="rId12"/>
    <p:sldId id="282" r:id="rId13"/>
    <p:sldId id="261" r:id="rId14"/>
    <p:sldId id="270" r:id="rId15"/>
    <p:sldId id="283" r:id="rId16"/>
    <p:sldId id="262" r:id="rId17"/>
    <p:sldId id="284" r:id="rId18"/>
    <p:sldId id="263" r:id="rId19"/>
    <p:sldId id="285" r:id="rId20"/>
    <p:sldId id="264" r:id="rId21"/>
    <p:sldId id="271" r:id="rId22"/>
    <p:sldId id="272" r:id="rId23"/>
    <p:sldId id="286" r:id="rId24"/>
    <p:sldId id="274" r:id="rId25"/>
    <p:sldId id="300" r:id="rId26"/>
    <p:sldId id="287" r:id="rId27"/>
    <p:sldId id="276" r:id="rId28"/>
    <p:sldId id="277" r:id="rId29"/>
    <p:sldId id="288" r:id="rId30"/>
    <p:sldId id="275" r:id="rId31"/>
    <p:sldId id="278" r:id="rId32"/>
    <p:sldId id="289" r:id="rId33"/>
    <p:sldId id="290" r:id="rId34"/>
    <p:sldId id="293" r:id="rId35"/>
    <p:sldId id="295" r:id="rId36"/>
    <p:sldId id="296" r:id="rId37"/>
    <p:sldId id="279" r:id="rId38"/>
    <p:sldId id="291" r:id="rId39"/>
    <p:sldId id="297" r:id="rId40"/>
    <p:sldId id="292" r:id="rId41"/>
    <p:sldId id="299" r:id="rId42"/>
    <p:sldId id="298" r:id="rId43"/>
    <p:sldId id="280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77A"/>
    <a:srgbClr val="EECE78"/>
    <a:srgbClr val="D95B43"/>
    <a:srgbClr val="CD0101"/>
    <a:srgbClr val="EFECAB"/>
    <a:srgbClr val="263C50"/>
    <a:srgbClr val="0F1820"/>
    <a:srgbClr val="56623A"/>
    <a:srgbClr val="B3B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37" autoAdjust="0"/>
  </p:normalViewPr>
  <p:slideViewPr>
    <p:cSldViewPr>
      <p:cViewPr varScale="1">
        <p:scale>
          <a:sx n="96" d="100"/>
          <a:sy n="96" d="100"/>
        </p:scale>
        <p:origin x="-69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4E84A-02C5-45A6-8C43-1C1C9F930287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469F1-AABC-468E-8598-451DCFFD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469F1-AABC-468E-8598-451DCFFD4F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6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9C73-1A45-482C-83A3-0D30780A159E}" type="datetimeFigureOut">
              <a:rPr lang="en-US" smtClean="0"/>
              <a:t>06/10/12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knowyourmeme.com/memes/english-do-you-speak-it-does-he-look-like-a-bitch-say-what-aga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nhnx.github.com/" TargetMode="External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vinhn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immersion.com/lab_10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inux_kernel" TargetMode="External"/><Relationship Id="rId3" Type="http://schemas.openxmlformats.org/officeDocument/2006/relationships/hyperlink" Target="http://en.wikipedia.org/wiki/Help:IPA_for_English" TargetMode="External"/><Relationship Id="rId7" Type="http://schemas.openxmlformats.org/officeDocument/2006/relationships/hyperlink" Target="http://en.wikipedia.org/wiki/Linus_Torvalds" TargetMode="External"/><Relationship Id="rId2" Type="http://schemas.openxmlformats.org/officeDocument/2006/relationships/hyperlink" Target="http://en.wikipedia.org/wiki/Software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ource_code_management" TargetMode="External"/><Relationship Id="rId5" Type="http://schemas.openxmlformats.org/officeDocument/2006/relationships/hyperlink" Target="http://en.wikipedia.org/wiki/Distributed_revision_control" TargetMode="External"/><Relationship Id="rId4" Type="http://schemas.openxmlformats.org/officeDocument/2006/relationships/hyperlink" Target="http://en.wikipedia.org/wiki/Help:IPA_for_English#Ke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cs50.tv/2011/fall/seminars/Git_magic/Git_magic.mp4" TargetMode="External"/><Relationship Id="rId3" Type="http://schemas.openxmlformats.org/officeDocument/2006/relationships/hyperlink" Target="https://help.github.com/" TargetMode="External"/><Relationship Id="rId7" Type="http://schemas.openxmlformats.org/officeDocument/2006/relationships/hyperlink" Target="http://marakana.com/s/video_introduction_to_git_with_scott_chacon_of_github,399/index.html" TargetMode="External"/><Relationship Id="rId2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akana.com/s/advanced_git_graphs__hashes__compression_matthew_mccullough_github,1280/index.html" TargetMode="External"/><Relationship Id="rId5" Type="http://schemas.openxmlformats.org/officeDocument/2006/relationships/hyperlink" Target="http://git-scm.com/book" TargetMode="External"/><Relationship Id="rId4" Type="http://schemas.openxmlformats.org/officeDocument/2006/relationships/hyperlink" Target="http://git-scm.or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sysgit" TargetMode="External"/><Relationship Id="rId2" Type="http://schemas.openxmlformats.org/officeDocument/2006/relationships/hyperlink" Target="http://code.google.com/p/git-osx-insta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clipse.github.com/" TargetMode="External"/><Relationship Id="rId4" Type="http://schemas.openxmlformats.org/officeDocument/2006/relationships/hyperlink" Target="http://windows.github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volpino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osi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1"/>
            <a:ext cx="7772400" cy="2228849"/>
          </a:xfrm>
        </p:spPr>
        <p:txBody>
          <a:bodyPr>
            <a:noAutofit/>
          </a:bodyPr>
          <a:lstStyle/>
          <a:p>
            <a:r>
              <a:rPr lang="en-US" sz="16600" smtClean="0">
                <a:solidFill>
                  <a:srgbClr val="EECE78"/>
                </a:solidFill>
                <a:latin typeface="Nexa Bold" pitchFamily="50" charset="0"/>
              </a:rPr>
              <a:t>git</a:t>
            </a:r>
            <a:r>
              <a:rPr lang="en-US" sz="4000" smtClean="0">
                <a:solidFill>
                  <a:srgbClr val="EECE78"/>
                </a:solidFill>
                <a:latin typeface="Nexa Bold" pitchFamily="50" charset="0"/>
              </a:rPr>
              <a:t/>
            </a:r>
            <a:br>
              <a:rPr lang="en-US" sz="4000" smtClean="0">
                <a:solidFill>
                  <a:srgbClr val="EECE78"/>
                </a:solidFill>
                <a:latin typeface="Nexa Bold" pitchFamily="50" charset="0"/>
              </a:rPr>
            </a:br>
            <a:r>
              <a:rPr lang="en-US" sz="2800" smtClean="0">
                <a:solidFill>
                  <a:srgbClr val="D95B43"/>
                </a:solidFill>
                <a:latin typeface="Nexa Bold" pitchFamily="50" charset="0"/>
              </a:rPr>
              <a:t> </a:t>
            </a:r>
            <a: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  <a:t>for beginners</a:t>
            </a:r>
            <a:b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</a:br>
            <a:r>
              <a:rPr lang="en-US" sz="1200" smtClean="0">
                <a:solidFill>
                  <a:schemeClr val="tx2">
                    <a:lumMod val="40000"/>
                    <a:lumOff val="60000"/>
                  </a:schemeClr>
                </a:solidFill>
                <a:latin typeface="Nexa Bold" pitchFamily="50" charset="0"/>
              </a:rPr>
              <a:t>// with some basic commands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0574" y="819150"/>
            <a:ext cx="8229600" cy="380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Say, you already had another file in your repository, named, </a:t>
            </a:r>
            <a:r>
              <a:rPr lang="en-US" sz="1600" dirty="0" err="1" smtClean="0">
                <a:latin typeface="+mj-lt"/>
              </a:rPr>
              <a:t>script.js</a:t>
            </a:r>
            <a:r>
              <a:rPr lang="en-US" sz="1600" dirty="0" smtClean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948" y="2571750"/>
            <a:ext cx="8229600" cy="174734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 script.js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“index all the files”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8d018aa]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index all the files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2 files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4 insertions(+)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script.js</a:t>
            </a: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3948" y="1182756"/>
            <a:ext cx="8229600" cy="99588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ls -l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2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-rw-r--r-- 1 admin          None  7 Oct  1 10:23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-rwxr-xr-x 1 Administrators None 47 Oct  1 10:57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script.js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948" y="2233196"/>
            <a:ext cx="513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… and you want to add both files. (</a:t>
            </a:r>
            <a:r>
              <a:rPr lang="en-US" sz="1600" smtClean="0">
                <a:latin typeface="+mj-lt"/>
              </a:rPr>
              <a:t>hai.txt</a:t>
            </a:r>
            <a:r>
              <a:rPr lang="en-US" sz="1600" smtClean="0"/>
              <a:t> &amp; </a:t>
            </a:r>
            <a:r>
              <a:rPr lang="en-US" sz="1600" smtClean="0">
                <a:latin typeface="+mj-lt"/>
              </a:rPr>
              <a:t>script.js</a:t>
            </a:r>
            <a:r>
              <a:rPr lang="en-US" sz="16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948" y="449782"/>
            <a:ext cx="736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add</a:t>
            </a:r>
            <a:r>
              <a:rPr lang="en-US" dirty="0" smtClean="0"/>
              <a:t> means telling </a:t>
            </a:r>
            <a:r>
              <a:rPr lang="en-US" dirty="0" err="1" smtClean="0"/>
              <a:t>git</a:t>
            </a:r>
            <a:r>
              <a:rPr lang="en-US" dirty="0" smtClean="0"/>
              <a:t> that “I want you to index this/these file(s)!”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0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12103"/>
            <a:ext cx="8229600" cy="37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… but in come cases, you just want to add </a:t>
            </a:r>
            <a:r>
              <a:rPr lang="en-US" sz="2000" i="1" dirty="0" smtClean="0"/>
              <a:t>only </a:t>
            </a:r>
            <a:r>
              <a:rPr lang="en-US" sz="2000" dirty="0" smtClean="0"/>
              <a:t>specific file(s) manually</a:t>
            </a:r>
            <a:r>
              <a:rPr lang="en-US" sz="2000" i="1" dirty="0" smtClean="0"/>
              <a:t>, </a:t>
            </a:r>
            <a:r>
              <a:rPr lang="en-US" sz="2000" dirty="0" smtClean="0"/>
              <a:t>just tell </a:t>
            </a:r>
            <a:r>
              <a:rPr lang="en-US" sz="2000" dirty="0" err="1" smtClean="0"/>
              <a:t>git</a:t>
            </a:r>
            <a:r>
              <a:rPr lang="en-US" sz="2000" dirty="0" smtClean="0"/>
              <a:t> so:</a:t>
            </a:r>
            <a:endParaRPr lang="en-US" sz="20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62150"/>
            <a:ext cx="8229600" cy="1905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“updated hai.txt”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</p:txBody>
      </p:sp>
    </p:spTree>
    <p:extLst>
      <p:ext uri="{BB962C8B-B14F-4D97-AF65-F5344CB8AC3E}">
        <p14:creationId xmlns:p14="http://schemas.microsoft.com/office/powerpoint/2010/main" val="326391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cool,</a:t>
            </a:r>
          </a:p>
          <a:p>
            <a:pPr algn="ctr"/>
            <a:r>
              <a:rPr lang="en-US" sz="9600" smtClean="0">
                <a:latin typeface="+mj-lt"/>
              </a:rPr>
              <a:t>now what?!</a:t>
            </a:r>
            <a:endParaRPr lang="en-US" sz="2400" smtClean="0">
              <a:latin typeface="+mj-lt"/>
            </a:endParaRPr>
          </a:p>
        </p:txBody>
      </p:sp>
      <p:pic>
        <p:nvPicPr>
          <p:cNvPr id="3074" name="Picture 2" descr="Thumb_7edc8b379a02147134265e0c1e850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99571"/>
            <a:ext cx="9525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1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511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–-before indexing (staging)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30446"/>
            <a:ext cx="8229600" cy="28956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Untracked files: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(use "git add &lt;file&gt;..." to include in what will be committed)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    </a:t>
            </a:r>
            <a:r>
              <a:rPr lang="en-US" sz="1800" b="1" smtClean="0">
                <a:solidFill>
                  <a:schemeClr val="accent2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added to commit but untracked files present (use "git add" to track)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22254"/>
            <a:ext cx="8229600" cy="511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--after indexing (staging)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33550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pic>
        <p:nvPicPr>
          <p:cNvPr id="13314" name="Picture 2" descr="Thumb_85cbfbcb8f496826ca8867bd28e0d3b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16112"/>
            <a:ext cx="854075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7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 smtClean="0">
              <a:latin typeface="+mj-lt"/>
            </a:endParaRPr>
          </a:p>
          <a:p>
            <a:pPr algn="ctr"/>
            <a:endParaRPr lang="en-US" sz="3200" dirty="0">
              <a:latin typeface="+mj-lt"/>
            </a:endParaRPr>
          </a:p>
          <a:p>
            <a:pPr algn="ctr"/>
            <a:r>
              <a:rPr lang="en-US" sz="9600" dirty="0" smtClean="0">
                <a:latin typeface="+mj-lt"/>
              </a:rPr>
              <a:t>quick tip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762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676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iewing </a:t>
            </a:r>
            <a:r>
              <a:rPr lang="en-US" dirty="0" smtClean="0">
                <a:latin typeface="+mj-lt"/>
              </a:rPr>
              <a:t>status</a:t>
            </a:r>
            <a:r>
              <a:rPr lang="en-US" dirty="0" smtClean="0"/>
              <a:t> the short/clean way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28747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## Initial commit on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D95B43"/>
                </a:solidFill>
                <a:latin typeface="Source Code Pro" pitchFamily="49" charset="0"/>
              </a:rPr>
              <a:t>??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794551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>
                <a:latin typeface="+mj-lt"/>
                <a:hlinkClick r:id="rId2" tooltip="English, Do You Speak It? / Does He Look Like A Bitch? / Say &quot;what&quot; Again."/>
              </a:rPr>
              <a:t>English, Do You Speak It</a:t>
            </a:r>
            <a:r>
              <a:rPr lang="en-US" b="1" smtClean="0">
                <a:latin typeface="+mj-lt"/>
                <a:hlinkClick r:id="rId2" tooltip="English, Do You Speak It? / Does He Look Like A Bitch? / Say &quot;what&quot; Again."/>
              </a:rPr>
              <a:t>?</a:t>
            </a:r>
            <a:endParaRPr lang="en-US" b="1">
              <a:latin typeface="+mj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You are now on branch </a:t>
            </a:r>
            <a:r>
              <a:rPr lang="en-US" b="1" smtClean="0"/>
              <a:t>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Your file (hai.txt) has been modified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… but you haven’t staged it yet</a:t>
            </a:r>
            <a:endParaRPr lang="en-US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… so, your index is unclean === dirty </a:t>
            </a:r>
            <a:r>
              <a:rPr lang="en-US" smtClean="0">
                <a:sym typeface="Wingdings" pitchFamily="2" charset="2"/>
              </a:rPr>
              <a:t></a:t>
            </a:r>
          </a:p>
        </p:txBody>
      </p:sp>
      <p:pic>
        <p:nvPicPr>
          <p:cNvPr id="8196" name="Picture 4" descr="English, Do You Speak It? / Does He Look Like A Bitch? / Say &quot;what&quot; Agai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94551"/>
            <a:ext cx="1295400" cy="137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6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history </a:t>
            </a:r>
          </a:p>
          <a:p>
            <a:pPr algn="ctr"/>
            <a:r>
              <a:rPr lang="en-US" sz="9600" smtClean="0">
                <a:latin typeface="+mj-lt"/>
              </a:rPr>
              <a:t>lesson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4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581150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>
                <a:solidFill>
                  <a:srgbClr val="EFECAB"/>
                </a:solidFill>
                <a:latin typeface="Source Code Pro" pitchFamily="49" charset="0"/>
              </a:rPr>
              <a:t>56230b1 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EFECAB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68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quick tip</a:t>
            </a:r>
          </a:p>
          <a:p>
            <a:pPr algn="ctr"/>
            <a:r>
              <a:rPr lang="en-US" sz="2400" i="1" smtClean="0">
                <a:solidFill>
                  <a:srgbClr val="EECE78"/>
                </a:solidFill>
                <a:latin typeface="+mj-lt"/>
              </a:rPr>
              <a:t>(again)</a:t>
            </a:r>
            <a:endParaRPr lang="en-US" sz="5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34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EFECAB"/>
                </a:solidFill>
                <a:latin typeface="Nexa Bold" pitchFamily="50" charset="0"/>
              </a:rPr>
              <a:t>#WhoAmI ?</a:t>
            </a:r>
            <a:endParaRPr lang="en-US" b="1">
              <a:solidFill>
                <a:srgbClr val="EFECAB"/>
              </a:solidFill>
              <a:latin typeface="Nexa Bold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371602"/>
            <a:ext cx="2534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EFECAB"/>
                </a:solidFill>
                <a:latin typeface="Nexa Light" pitchFamily="50" charset="0"/>
                <a:hlinkClick r:id="rId2"/>
              </a:rPr>
              <a:t>@vinhnx</a:t>
            </a:r>
            <a:endParaRPr lang="en-US" sz="480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5249" y="2343152"/>
            <a:ext cx="7095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EFECAB"/>
                </a:solidFill>
                <a:latin typeface="Nexa Light" pitchFamily="50" charset="0"/>
                <a:hlinkClick r:id="rId3"/>
              </a:rPr>
              <a:t>http://vinhnx.github.com</a:t>
            </a:r>
            <a:endParaRPr lang="en-US" sz="4800" smtClean="0">
              <a:solidFill>
                <a:srgbClr val="EFECAB"/>
              </a:solidFill>
              <a:latin typeface="Nexa Light" pitchFamily="50" charset="0"/>
            </a:endParaRPr>
          </a:p>
          <a:p>
            <a:endParaRPr lang="en-US" sz="480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259604"/>
            <a:ext cx="72607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http://github.com/vinhnx</a:t>
            </a:r>
            <a:endParaRPr lang="en-US" sz="4800" smtClean="0">
              <a:solidFill>
                <a:srgbClr val="EFECAB"/>
              </a:solidFill>
              <a:latin typeface="Nexa Light" pitchFamily="50" charset="0"/>
            </a:endParaRPr>
          </a:p>
          <a:p>
            <a:endParaRPr lang="en-US" sz="4800">
              <a:solidFill>
                <a:srgbClr val="EFECAB"/>
              </a:solidFill>
              <a:latin typeface="Nexa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76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5255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mtClean="0">
                <a:latin typeface="+mj-lt"/>
              </a:rPr>
              <a:t>Take a look in </a:t>
            </a:r>
            <a:r>
              <a:rPr lang="en-US">
                <a:latin typeface="+mj-lt"/>
              </a:rPr>
              <a:t>detail: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--pretty="..."</a:t>
            </a:r>
            <a:r>
              <a:rPr lang="en-US"/>
              <a:t> defines the format of the output.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%h</a:t>
            </a:r>
            <a:r>
              <a:rPr lang="en-US"/>
              <a:t> </a:t>
            </a:r>
            <a:r>
              <a:rPr lang="en-US" smtClean="0"/>
              <a:t>is </a:t>
            </a:r>
            <a:r>
              <a:rPr lang="en-US"/>
              <a:t>the abbreviated hash of the commit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%d</a:t>
            </a:r>
            <a:r>
              <a:rPr lang="en-US"/>
              <a:t> are any decorations on that commit (e.g. branch heads or tags)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%ad</a:t>
            </a:r>
            <a:r>
              <a:rPr lang="en-US"/>
              <a:t> is the author date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%s</a:t>
            </a:r>
            <a:r>
              <a:rPr lang="en-US"/>
              <a:t> is the comment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%an</a:t>
            </a:r>
            <a:r>
              <a:rPr lang="en-US"/>
              <a:t> is the author name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--graph</a:t>
            </a:r>
            <a:r>
              <a:rPr lang="en-US"/>
              <a:t> informs git to display the commit tree in an ASCII graph layout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--date=short</a:t>
            </a:r>
            <a:r>
              <a:rPr lang="en-US"/>
              <a:t> keeps the date format nice and short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Ref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http://gitimmersion.com/lab_10.html</a:t>
            </a:r>
            <a:endParaRPr lang="en-US" smtClean="0"/>
          </a:p>
          <a:p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514350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The Ultimate Log </a:t>
            </a:r>
            <a:r>
              <a:rPr lang="en-US" smtClean="0">
                <a:latin typeface="+mj-lt"/>
              </a:rPr>
              <a:t>Format</a:t>
            </a:r>
            <a:endParaRPr lang="en-US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883682"/>
            <a:ext cx="8229600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 log --pretty=format:"%h %ad | %s%d [%an]" --graph --date=short</a:t>
            </a:r>
            <a:endParaRPr lang="en-US" sz="15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20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he 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71550"/>
            <a:ext cx="4125747" cy="31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97155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+mj-lt"/>
              </a:rPr>
              <a:t>Your first </a:t>
            </a:r>
          </a:p>
          <a:p>
            <a:pPr algn="ctr"/>
            <a:r>
              <a:rPr lang="en-US" sz="6000" smtClean="0">
                <a:latin typeface="+mj-lt"/>
              </a:rPr>
              <a:t>Github repo</a:t>
            </a:r>
            <a:endParaRPr 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108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80208"/>
            <a:ext cx="7958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Register an account at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new repo.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Fill in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your </a:t>
            </a:r>
            <a:r>
              <a:rPr lang="en-US" dirty="0" err="1" smtClean="0"/>
              <a:t>SSH</a:t>
            </a:r>
            <a:r>
              <a:rPr lang="en-US" dirty="0" smtClean="0"/>
              <a:t>.. </a:t>
            </a:r>
            <a:r>
              <a:rPr lang="en-US" sz="1050" dirty="0" err="1" smtClean="0"/>
              <a:t>Eg</a:t>
            </a:r>
            <a:r>
              <a:rPr lang="en-US" sz="1050" dirty="0" smtClean="0"/>
              <a:t>: 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git@github.com:yourname</a:t>
            </a:r>
            <a:r>
              <a:rPr lang="en-US" sz="900" dirty="0" smtClean="0">
                <a:solidFill>
                  <a:srgbClr val="EFECAB"/>
                </a:solidFill>
                <a:latin typeface="Source Code Pro" pitchFamily="49" charset="0"/>
              </a:rPr>
              <a:t>/your-repo-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name.git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your terminal/command prompt/whatever. Type in, with</a:t>
            </a:r>
            <a:r>
              <a:rPr lang="en-US" dirty="0" smtClean="0">
                <a:latin typeface="+mj-lt"/>
              </a:rPr>
              <a:t> hub </a:t>
            </a:r>
            <a:r>
              <a:rPr lang="en-US" dirty="0" smtClean="0"/>
              <a:t>is your remote name (optional)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 me check</a:t>
            </a:r>
          </a:p>
          <a:p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8" y="361950"/>
            <a:ext cx="1785938" cy="54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297126"/>
            <a:ext cx="1785935" cy="94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0513" y="2915483"/>
            <a:ext cx="7958136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add hub git@github.com:yourname/your-repo-name.git </a:t>
            </a:r>
            <a:endParaRPr lang="en-US" sz="16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3790950"/>
            <a:ext cx="7958137" cy="838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–v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(fetch)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(push)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your first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38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not </a:t>
            </a:r>
          </a:p>
          <a:p>
            <a:pPr algn="ctr"/>
            <a:r>
              <a:rPr lang="en-US" sz="9600" smtClean="0">
                <a:latin typeface="+mj-lt"/>
              </a:rPr>
              <a:t>so fast…</a:t>
            </a:r>
          </a:p>
          <a:p>
            <a:pPr algn="ctr"/>
            <a:r>
              <a:rPr lang="en-US" sz="6600" i="1" smtClean="0">
                <a:solidFill>
                  <a:srgbClr val="EECE78"/>
                </a:solidFill>
                <a:latin typeface="+mj-lt"/>
              </a:rPr>
              <a:t>(another tip)</a:t>
            </a:r>
            <a:endParaRPr lang="en-US" sz="14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9804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696" y="814685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t’s recommended to run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status</a:t>
            </a:r>
            <a:r>
              <a:rPr lang="en-US" dirty="0" smtClean="0"/>
              <a:t> again to check whether if files are staged properly and most importantly, your current working branch </a:t>
            </a:r>
          </a:p>
          <a:p>
            <a:r>
              <a:rPr lang="en-US" dirty="0" smtClean="0"/>
              <a:t>** [in default, we are all working </a:t>
            </a:r>
            <a:r>
              <a:rPr lang="en-US" strike="sngStrike" dirty="0" smtClean="0"/>
              <a:t>for</a:t>
            </a:r>
            <a:r>
              <a:rPr lang="en-US" dirty="0" smtClean="0"/>
              <a:t> on </a:t>
            </a:r>
            <a:r>
              <a:rPr lang="en-US" dirty="0" smtClean="0">
                <a:latin typeface="+mj-lt"/>
              </a:rPr>
              <a:t>master</a:t>
            </a:r>
            <a:r>
              <a:rPr lang="en-US" dirty="0" smtClean="0"/>
              <a:t> branch].</a:t>
            </a:r>
          </a:p>
          <a:p>
            <a:r>
              <a:rPr lang="en-US" dirty="0" smtClean="0"/>
              <a:t>** a branch is like your feature lab – wherein you can experiment something cool. If “it just works”, merge it to master branch for your final code, else you may forget or abandon it …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3765" y="2491085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80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8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53777A"/>
                </a:solidFill>
                <a:latin typeface="Source Code Pro" pitchFamily="49" charset="0"/>
              </a:rPr>
              <a:t># On branch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 dirty="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" y="3710285"/>
            <a:ext cx="482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Kay, things seem rather good up to now!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Press arrow right to next slides…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8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 smtClean="0">
              <a:latin typeface="+mj-lt"/>
            </a:endParaRPr>
          </a:p>
          <a:p>
            <a:pPr algn="ctr"/>
            <a:endParaRPr lang="en-US" sz="3200" dirty="0" smtClean="0">
              <a:latin typeface="+mj-lt"/>
            </a:endParaRPr>
          </a:p>
          <a:p>
            <a:pPr algn="ctr"/>
            <a:r>
              <a:rPr lang="en-US" sz="9600" dirty="0" smtClean="0">
                <a:latin typeface="+mj-lt"/>
              </a:rPr>
              <a:t>cat  </a:t>
            </a:r>
          </a:p>
          <a:p>
            <a:pPr algn="ctr"/>
            <a:r>
              <a:rPr lang="en-US" sz="9600" dirty="0" smtClean="0">
                <a:latin typeface="Ancillary" pitchFamily="50" charset="0"/>
              </a:rPr>
              <a:t>:3</a:t>
            </a:r>
          </a:p>
        </p:txBody>
      </p:sp>
    </p:spTree>
    <p:extLst>
      <p:ext uri="{BB962C8B-B14F-4D97-AF65-F5344CB8AC3E}">
        <p14:creationId xmlns:p14="http://schemas.microsoft.com/office/powerpoint/2010/main" val="807079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cat </a:t>
            </a:r>
          </a:p>
          <a:p>
            <a:pPr algn="ctr"/>
            <a:r>
              <a:rPr lang="en-US" sz="2800" smtClean="0">
                <a:solidFill>
                  <a:srgbClr val="EECE78"/>
                </a:solidFill>
                <a:latin typeface="+mj-lt"/>
              </a:rPr>
              <a:t>(not really)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0015" y="1123950"/>
            <a:ext cx="2567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mtClean="0">
                <a:latin typeface="+mj-lt"/>
              </a:rPr>
              <a:t>-file</a:t>
            </a:r>
            <a:endParaRPr lang="en-US" sz="8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71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857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 order to check and see more information for what we have done in recent activities. You can run this: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7504" y="813795"/>
            <a:ext cx="8382000" cy="142061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cat-file –p HEAD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author Vinh Nguyen &lt;name@mail.com&gt; 1349065326 +0100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committer Vinh Nguyen &lt;name@mail.com&gt; 1349065326 +0100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877" y="2411246"/>
            <a:ext cx="8392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Right now, don’t bother the </a:t>
            </a:r>
            <a:r>
              <a:rPr lang="en-US" sz="1200" dirty="0" smtClean="0">
                <a:latin typeface="+mj-lt"/>
              </a:rPr>
              <a:t>cat-file -p</a:t>
            </a:r>
            <a:r>
              <a:rPr lang="en-US" sz="1200" dirty="0" smtClean="0"/>
              <a:t> command.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What does </a:t>
            </a:r>
            <a:r>
              <a:rPr lang="en-US" sz="1200" dirty="0" smtClean="0">
                <a:latin typeface="+mj-lt"/>
              </a:rPr>
              <a:t>HEAD</a:t>
            </a:r>
            <a:r>
              <a:rPr lang="en-US" sz="1200" dirty="0" smtClean="0"/>
              <a:t> mean, it’s simply your current branch/ last committed stage. (Don’t confuse with </a:t>
            </a:r>
            <a:r>
              <a:rPr lang="en-US" sz="1200" dirty="0" smtClean="0">
                <a:latin typeface="+mj-lt"/>
              </a:rPr>
              <a:t>Index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900" dirty="0" smtClean="0"/>
              <a:t>(staging area)</a:t>
            </a:r>
            <a:r>
              <a:rPr lang="en-US" sz="700" dirty="0"/>
              <a:t> </a:t>
            </a:r>
            <a:r>
              <a:rPr lang="en-US" sz="1200" dirty="0" smtClean="0"/>
              <a:t>and </a:t>
            </a:r>
            <a:r>
              <a:rPr lang="en-US" sz="1200" dirty="0" smtClean="0">
                <a:latin typeface="+mj-lt"/>
              </a:rPr>
              <a:t>working tree </a:t>
            </a:r>
            <a:r>
              <a:rPr lang="en-US" sz="1000" dirty="0" smtClean="0"/>
              <a:t>(the stage of files in checkout</a:t>
            </a:r>
            <a:r>
              <a:rPr lang="en-US" sz="1000" dirty="0" smtClean="0">
                <a:latin typeface="+mj-lt"/>
              </a:rPr>
              <a:t>)</a:t>
            </a:r>
            <a:r>
              <a:rPr lang="en-US" sz="1400" dirty="0" smtClean="0"/>
              <a:t>)</a:t>
            </a:r>
            <a:r>
              <a:rPr lang="en-US" sz="1200" dirty="0" smtClean="0"/>
              <a:t>. </a:t>
            </a:r>
            <a:r>
              <a:rPr lang="en-US" sz="1100" dirty="0" smtClean="0"/>
              <a:t>-- See </a:t>
            </a:r>
            <a:r>
              <a:rPr lang="en-US" sz="1100" dirty="0" smtClean="0">
                <a:hlinkClick r:id="rId3"/>
              </a:rPr>
              <a:t>this</a:t>
            </a:r>
            <a:r>
              <a:rPr lang="en-US" sz="1100" dirty="0" smtClean="0"/>
              <a:t> for more details: </a:t>
            </a:r>
            <a:endParaRPr lang="en-US" sz="105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Now you have information about your </a:t>
            </a:r>
            <a:r>
              <a:rPr lang="en-US" sz="1200" dirty="0" smtClean="0">
                <a:latin typeface="+mj-lt"/>
              </a:rPr>
              <a:t>most recently commit </a:t>
            </a:r>
            <a:r>
              <a:rPr lang="en-US" sz="1200" dirty="0" smtClean="0"/>
              <a:t>(HEAD === master), You can inspect last 2, by </a:t>
            </a:r>
            <a:r>
              <a:rPr lang="en-US" sz="1200" dirty="0" err="1" smtClean="0"/>
              <a:t>HEAD^n</a:t>
            </a:r>
            <a:r>
              <a:rPr lang="en-US" sz="1200" dirty="0" smtClean="0"/>
              <a:t> with n is an specific number, </a:t>
            </a:r>
            <a:r>
              <a:rPr lang="en-US" sz="1200" dirty="0" err="1" smtClean="0"/>
              <a:t>eg</a:t>
            </a:r>
            <a:r>
              <a:rPr lang="en-US" sz="1200" dirty="0" smtClean="0"/>
              <a:t>: </a:t>
            </a:r>
            <a:r>
              <a:rPr lang="en-US" sz="1200" dirty="0" err="1" smtClean="0"/>
              <a:t>HEAD^1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Remember the </a:t>
            </a:r>
            <a:r>
              <a:rPr lang="en-US" sz="1200" dirty="0" err="1" smtClean="0">
                <a:latin typeface="+mj-lt"/>
              </a:rPr>
              <a:t>5W</a:t>
            </a:r>
            <a:r>
              <a:rPr lang="en-US" sz="1200" dirty="0" smtClean="0"/>
              <a:t>, the 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what/when/where/who/why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EFECAB"/>
                </a:solidFill>
              </a:rPr>
              <a:t>Still remember  history?!  Can you spot what in common ? </a:t>
            </a:r>
            <a:r>
              <a:rPr lang="en-US" sz="1400" dirty="0" smtClean="0">
                <a:solidFill>
                  <a:srgbClr val="EFECAB"/>
                </a:solidFill>
                <a:sym typeface="Wingdings" pitchFamily="2" charset="2"/>
              </a:rPr>
              <a:t></a:t>
            </a:r>
            <a:endParaRPr lang="en-US" sz="1400" dirty="0" smtClean="0">
              <a:solidFill>
                <a:srgbClr val="EFECAB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7504" y="4059352"/>
            <a:ext cx="8382000" cy="799886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smtClean="0">
                <a:solidFill>
                  <a:srgbClr val="00B050"/>
                </a:solidFill>
                <a:latin typeface="Source Code Pro" pitchFamily="49" charset="0"/>
              </a:rPr>
              <a:t>(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78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09550"/>
            <a:ext cx="8458200" cy="452431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Noticed that in your </a:t>
            </a:r>
            <a:r>
              <a:rPr lang="en-US" dirty="0" smtClean="0">
                <a:latin typeface="+mj-lt"/>
              </a:rPr>
              <a:t>log</a:t>
            </a:r>
            <a:r>
              <a:rPr lang="en-US" dirty="0" smtClean="0"/>
              <a:t>, we have 2 commits up to now, represented by the first </a:t>
            </a:r>
            <a:r>
              <a:rPr lang="en-US" dirty="0" smtClean="0">
                <a:latin typeface="+mj-lt"/>
              </a:rPr>
              <a:t>7</a:t>
            </a:r>
            <a:r>
              <a:rPr lang="en-US" dirty="0" smtClean="0"/>
              <a:t> characters of </a:t>
            </a:r>
            <a:r>
              <a:rPr lang="en-US" dirty="0" err="1" smtClean="0">
                <a:latin typeface="+mj-lt"/>
              </a:rPr>
              <a:t>SHA</a:t>
            </a:r>
            <a:r>
              <a:rPr lang="en-US" dirty="0" smtClean="0"/>
              <a:t> (</a:t>
            </a:r>
            <a:r>
              <a:rPr lang="en-US" dirty="0"/>
              <a:t>Secure Hash </a:t>
            </a:r>
            <a:r>
              <a:rPr lang="en-US" dirty="0" smtClean="0"/>
              <a:t>Algorithm).</a:t>
            </a:r>
          </a:p>
          <a:p>
            <a:r>
              <a:rPr lang="en-US" sz="1400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400" b="1" dirty="0" smtClean="0">
                <a:solidFill>
                  <a:srgbClr val="FFC000"/>
                </a:solidFill>
                <a:latin typeface="Source Code Pro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endParaRPr lang="en-US" sz="1400" b="1" dirty="0" smtClean="0">
              <a:solidFill>
                <a:srgbClr val="FFC000"/>
              </a:solidFill>
              <a:latin typeface="Source Code Pro" pitchFamily="49" charset="0"/>
            </a:endParaRPr>
          </a:p>
          <a:p>
            <a:r>
              <a:rPr lang="en-US" dirty="0" smtClean="0"/>
              <a:t>And surprisingly, but not quite, in your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cat-file –p HEAD </a:t>
            </a:r>
            <a:r>
              <a:rPr lang="en-US" dirty="0" smtClean="0"/>
              <a:t>command, we now see them again. What the fuzz?</a:t>
            </a: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1600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1600" b="1" dirty="0" err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author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Vinh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 Nguyen &lt;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name@mail.com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&gt; 1349065326 +0100</a:t>
            </a: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committer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Vinh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 Nguyen &lt;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name@mail.com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&gt; 1349065326 +0100</a:t>
            </a:r>
          </a:p>
          <a:p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updated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hai.txt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dirty="0" err="1" smtClean="0">
                <a:solidFill>
                  <a:srgbClr val="EFECAB"/>
                </a:solidFill>
              </a:rPr>
              <a:t>Git</a:t>
            </a:r>
            <a:r>
              <a:rPr lang="en-US" dirty="0" smtClean="0">
                <a:solidFill>
                  <a:srgbClr val="EFECAB"/>
                </a:solidFill>
              </a:rPr>
              <a:t> is just connection of dots. Think of it as a graphical base, a dot/node represented by a  branch in a tree, dot will be our working </a:t>
            </a:r>
            <a:r>
              <a:rPr lang="en-US" dirty="0" smtClean="0">
                <a:solidFill>
                  <a:srgbClr val="EFECAB"/>
                </a:solidFill>
                <a:latin typeface="+mj-lt"/>
              </a:rPr>
              <a:t>HEAD</a:t>
            </a:r>
            <a:r>
              <a:rPr lang="en-US" dirty="0" smtClean="0">
                <a:solidFill>
                  <a:srgbClr val="EFECAB"/>
                </a:solidFill>
              </a:rPr>
              <a:t>. Tree with </a:t>
            </a:r>
            <a:r>
              <a:rPr lang="en-US" dirty="0" err="1" smtClean="0">
                <a:solidFill>
                  <a:srgbClr val="EFECAB"/>
                </a:solidFill>
              </a:rPr>
              <a:t>SHA</a:t>
            </a:r>
            <a:r>
              <a:rPr lang="en-US" dirty="0" smtClean="0">
                <a:solidFill>
                  <a:srgbClr val="EFECAB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b="1" dirty="0" smtClean="0">
                <a:solidFill>
                  <a:srgbClr val="EFECAB"/>
                </a:solidFill>
              </a:rPr>
              <a:t> </a:t>
            </a:r>
            <a:r>
              <a:rPr lang="en-US" dirty="0" smtClean="0">
                <a:solidFill>
                  <a:srgbClr val="EFECAB"/>
                </a:solidFill>
              </a:rPr>
              <a:t>is a child of its parent as </a:t>
            </a:r>
            <a:r>
              <a:rPr lang="en-US" dirty="0" err="1" smtClean="0">
                <a:solidFill>
                  <a:srgbClr val="EFECAB"/>
                </a:solidFill>
              </a:rPr>
              <a:t>SHA</a:t>
            </a:r>
            <a:r>
              <a:rPr lang="en-US" dirty="0" smtClean="0">
                <a:solidFill>
                  <a:srgbClr val="EFECAB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dirty="0" smtClean="0">
                <a:solidFill>
                  <a:srgbClr val="EFECAB"/>
                </a:solidFill>
              </a:rPr>
              <a:t>.</a:t>
            </a:r>
          </a:p>
          <a:p>
            <a:endParaRPr lang="en-US" dirty="0" smtClean="0">
              <a:solidFill>
                <a:srgbClr val="EFECAB"/>
              </a:solidFill>
            </a:endParaRPr>
          </a:p>
          <a:p>
            <a:r>
              <a:rPr lang="en-US" dirty="0" smtClean="0">
                <a:solidFill>
                  <a:srgbClr val="EFECAB"/>
                </a:solidFill>
              </a:rPr>
              <a:t>Read again, we may notice </a:t>
            </a:r>
            <a:r>
              <a:rPr lang="en-US" dirty="0" err="1">
                <a:latin typeface="+mj-lt"/>
              </a:rPr>
              <a:t>git</a:t>
            </a:r>
            <a:r>
              <a:rPr lang="en-US" dirty="0">
                <a:latin typeface="+mj-lt"/>
              </a:rPr>
              <a:t> cat-file –p </a:t>
            </a:r>
            <a:r>
              <a:rPr lang="en-US" dirty="0" smtClean="0">
                <a:latin typeface="+mj-lt"/>
              </a:rPr>
              <a:t>HEAD, </a:t>
            </a:r>
            <a:r>
              <a:rPr lang="en-US" dirty="0" smtClean="0"/>
              <a:t>we now have more information like: author of last commit, name of committer, time when commit occurred, and the message of last commit…</a:t>
            </a:r>
            <a:endParaRPr lang="en-US" dirty="0" smtClean="0">
              <a:solidFill>
                <a:srgbClr val="EFEC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19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push</a:t>
            </a:r>
            <a:endParaRPr lang="en-US" sz="2800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383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brief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“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In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u="sng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2" tooltip="Software development"/>
              </a:rPr>
              <a:t>software development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, 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4" tooltip="Help:IPA for English"/>
              </a:rPr>
              <a:t>ɡɪt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) is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distributed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revision control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and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source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code management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(SCM) system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with 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 emphasis on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speed…</a:t>
            </a:r>
          </a:p>
          <a:p>
            <a:pPr marL="0" indent="0" algn="ctr">
              <a:buNone/>
            </a:pP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 was initially designed and developed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by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7" tooltip="Linus Torvalds"/>
              </a:rPr>
              <a:t>Linus Torvalds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for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8" tooltip="Linux kernel"/>
              </a:rPr>
              <a:t>Linux kernel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development…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”</a:t>
            </a:r>
          </a:p>
          <a:p>
            <a:pPr marL="0" indent="0" algn="ctr">
              <a:buNone/>
            </a:pPr>
            <a:endParaRPr lang="en-US" sz="2400" smtClean="0"/>
          </a:p>
          <a:p>
            <a:pPr marL="0" indent="0" algn="ctr">
              <a:buNone/>
            </a:pPr>
            <a:r>
              <a:rPr lang="en-US" sz="2400" smtClean="0"/>
              <a:t>- Git (Wikipedia) -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8873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742950"/>
            <a:ext cx="652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Kay, back to </a:t>
            </a:r>
            <a:r>
              <a:rPr lang="en-US" smtClean="0">
                <a:latin typeface="+mj-lt"/>
              </a:rPr>
              <a:t>push</a:t>
            </a:r>
            <a:r>
              <a:rPr lang="en-US" smtClean="0"/>
              <a:t> topic.</a:t>
            </a:r>
          </a:p>
          <a:p>
            <a:r>
              <a:rPr lang="en-US" smtClean="0"/>
              <a:t>Now your Github repo is ready for continous development. </a:t>
            </a:r>
          </a:p>
          <a:p>
            <a:r>
              <a:rPr lang="en-US" smtClean="0"/>
              <a:t>Why don’t we push it?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66280"/>
            <a:ext cx="8077200" cy="285887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push –f hub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Counting objects: 7,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Delta compression using up to 4 threads.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Compressing objects: 100% (4/4),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Writing objects: 100% (7/7), 594 bytes,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7 (delta 0), reused 0 (delta 0)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 git@github.com/yourname/your-repo-name.git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+ c80efd2…40807b2 master -&gt; master(force update)</a:t>
            </a:r>
          </a:p>
        </p:txBody>
      </p:sp>
    </p:spTree>
    <p:extLst>
      <p:ext uri="{BB962C8B-B14F-4D97-AF65-F5344CB8AC3E}">
        <p14:creationId xmlns:p14="http://schemas.microsoft.com/office/powerpoint/2010/main" val="887932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050"/>
            <a:ext cx="8494713" cy="43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24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7635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>
                <a:latin typeface="+mj-lt"/>
              </a:rPr>
              <a:t>summary</a:t>
            </a:r>
          </a:p>
          <a:p>
            <a:pPr algn="ctr"/>
            <a:r>
              <a:rPr lang="en-US" sz="7200" smtClean="0">
                <a:latin typeface="+mj-lt"/>
              </a:rPr>
              <a:t>&amp; more</a:t>
            </a:r>
            <a:endParaRPr lang="en-US" sz="7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628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BASIC COMMAND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 note: command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with slash ‘/’ in between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can be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optionally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chosen, </a:t>
            </a:r>
            <a:r>
              <a:rPr lang="en-US" sz="1550" b="1" dirty="0" err="1">
                <a:solidFill>
                  <a:srgbClr val="53777A"/>
                </a:solidFill>
                <a:latin typeface="Source Code Pro" pitchFamily="49" charset="0"/>
              </a:rPr>
              <a:t>eg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: -s/-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b,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you can choose either –s or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–b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init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to initialize a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 repo</a:t>
            </a:r>
          </a:p>
          <a:p>
            <a:pPr marL="0" indent="0">
              <a:buNone/>
            </a:pPr>
            <a:r>
              <a:rPr lang="en-US" sz="1550" i="1" dirty="0" smtClean="0">
                <a:solidFill>
                  <a:srgbClr val="53777A"/>
                </a:solidFill>
                <a:latin typeface="Source Code Pro" pitchFamily="49" charset="0"/>
              </a:rPr>
              <a:t>… hardcore hacking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status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–s/–b/-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sb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file added to staging area, files with changes, untracked files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log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hai.txt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recent commits on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  <a:endParaRPr lang="en-US" sz="1550" b="1" dirty="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./–A/[file/files]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 file(s) to index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commit –m “commit message”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message of a commit</a:t>
            </a:r>
            <a:endParaRPr lang="en-US" sz="1550" b="1" dirty="0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### working remotely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remote add/delete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git.url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adding/deleting remote</a:t>
            </a:r>
            <a:endParaRPr lang="en-US" sz="155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push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[remote] with your commit from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branch.name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pull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fetch changes from remote and merge into current branch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fetch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remote-tracking branch for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remote.name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 (default is origin)</a:t>
            </a:r>
            <a:endParaRPr lang="en-US" sz="1550" dirty="0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72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07674"/>
            <a:ext cx="8763000" cy="495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EVEN MORE COMMAND …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note: HEAD ===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most recent commit on your working branch. As I said before, default is master.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add all files in 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rgbClr val="53777A"/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directory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	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add all files under current directory, untracked file included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rm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file1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files2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…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fileN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remove n files from the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reset HEAD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[file]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remove specified file from next commit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branching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checkout –b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create a new branch and switch to 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 –d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delete a branch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rev-parse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show me </a:t>
            </a:r>
            <a:r>
              <a:rPr lang="en-US" sz="1600" b="1" dirty="0" err="1">
                <a:solidFill>
                  <a:srgbClr val="53777A"/>
                </a:solidFill>
                <a:latin typeface="Source Code Pro" pitchFamily="49" charset="0"/>
              </a:rPr>
              <a:t>SHA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 of last commit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–t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what type of last commit in current working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branch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–p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all your last commit’s information belong to us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;)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repo</a:t>
            </a:r>
            <a:endParaRPr lang="en-US" sz="1600" dirty="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73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399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smtClean="0">
              <a:latin typeface="+mj-lt"/>
            </a:endParaRPr>
          </a:p>
          <a:p>
            <a:pPr algn="ctr"/>
            <a:r>
              <a:rPr lang="en-US" sz="7200" smtClean="0">
                <a:latin typeface="+mj-lt"/>
              </a:rPr>
              <a:t>tweaking </a:t>
            </a:r>
          </a:p>
          <a:p>
            <a:pPr algn="ctr"/>
            <a:r>
              <a:rPr lang="en-US" sz="7200" smtClean="0">
                <a:latin typeface="+mj-lt"/>
              </a:rPr>
              <a:t>git</a:t>
            </a:r>
          </a:p>
          <a:p>
            <a:pPr algn="ctr"/>
            <a:r>
              <a:rPr lang="en-US" sz="2800" i="1" smtClean="0">
                <a:solidFill>
                  <a:srgbClr val="EECE78"/>
                </a:solidFill>
                <a:latin typeface="+mj-lt"/>
              </a:rPr>
              <a:t>(make it more awesome)</a:t>
            </a:r>
            <a:endParaRPr lang="en-US" sz="2800" i="1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8807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numCol="3" spcCol="9144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colors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auto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"branch"]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current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reverse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local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remote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meta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frag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magenta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old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new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"status"]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added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changed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untracked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cyan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Highlight whitespace in diffs [color] 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true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reverse </a:t>
            </a:r>
          </a:p>
          <a:p>
            <a:pPr marL="0" indent="0">
              <a:buNone/>
            </a:pPr>
            <a:endParaRPr lang="en-US" sz="1300" b="1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core]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whitespace=fix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,-indent-with-non-tab,trailing-space,cr-at-eol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# Show </a:t>
            </a: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files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ignored by git:   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ign = ls-files -o -i --exclude-standard </a:t>
            </a: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aliases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alias]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st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status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br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branch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co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checkout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df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dc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--cached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-p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ls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ls-files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lola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--all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5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3765" y="133350"/>
            <a:ext cx="8229600" cy="857250"/>
          </a:xfrm>
        </p:spPr>
        <p:txBody>
          <a:bodyPr/>
          <a:lstStyle/>
          <a:p>
            <a:r>
              <a:rPr lang="en-US" smtClean="0"/>
              <a:t>ref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000585"/>
            <a:ext cx="6811480" cy="433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Gitref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gitref.org</a:t>
            </a:r>
            <a:endParaRPr lang="en-US" dirty="0" smtClean="0"/>
          </a:p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Github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help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help.github.com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Git-scm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git-scm.org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solidFill>
                  <a:srgbClr val="EECE78"/>
                </a:solidFill>
                <a:latin typeface="+mj-lt"/>
              </a:rPr>
              <a:t>Pro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book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git-scm.com</a:t>
            </a:r>
            <a:r>
              <a:rPr lang="en-US" dirty="0" smtClean="0">
                <a:hlinkClick r:id="rId5"/>
              </a:rPr>
              <a:t>/book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EECE78"/>
                </a:solidFill>
                <a:latin typeface="+mj-lt"/>
              </a:rPr>
              <a:t>Advanced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by </a:t>
            </a:r>
            <a:r>
              <a:rPr lang="en-US" dirty="0" err="1" smtClean="0">
                <a:solidFill>
                  <a:srgbClr val="EECE78"/>
                </a:solidFill>
                <a:latin typeface="+mj-lt"/>
              </a:rPr>
              <a:t>Github's</a:t>
            </a:r>
            <a:r>
              <a:rPr lang="en-US" dirty="0" smtClean="0">
                <a:solidFill>
                  <a:srgbClr val="EECE78"/>
                </a:solidFill>
                <a:latin typeface="+mj-lt"/>
              </a:rPr>
              <a:t> Matthew McCullough</a:t>
            </a:r>
          </a:p>
          <a:p>
            <a:r>
              <a:rPr lang="en-US" sz="900" dirty="0">
                <a:latin typeface="+mj-lt"/>
                <a:hlinkClick r:id="rId6"/>
              </a:rPr>
              <a:t>http://</a:t>
            </a:r>
            <a:r>
              <a:rPr lang="en-US" sz="900" dirty="0" err="1">
                <a:latin typeface="+mj-lt"/>
                <a:hlinkClick r:id="rId6"/>
              </a:rPr>
              <a:t>marakana.com</a:t>
            </a:r>
            <a:r>
              <a:rPr lang="en-US" sz="900" dirty="0">
                <a:latin typeface="+mj-lt"/>
                <a:hlinkClick r:id="rId6"/>
              </a:rPr>
              <a:t>/s/advanced_git_graphs__hashes__</a:t>
            </a:r>
            <a:r>
              <a:rPr lang="en-US" sz="900" dirty="0" smtClean="0">
                <a:latin typeface="+mj-lt"/>
                <a:hlinkClick r:id="rId6"/>
              </a:rPr>
              <a:t>compression_matthew_mccullough_github,1280/</a:t>
            </a:r>
            <a:r>
              <a:rPr lang="en-US" sz="900" dirty="0" err="1" smtClean="0">
                <a:latin typeface="+mj-lt"/>
                <a:hlinkClick r:id="rId6"/>
              </a:rPr>
              <a:t>index.htm</a:t>
            </a:r>
            <a:r>
              <a:rPr lang="en-US" sz="800" dirty="0" err="1" smtClean="0">
                <a:latin typeface="+mj-lt"/>
                <a:hlinkClick r:id="rId6"/>
              </a:rPr>
              <a:t>l</a:t>
            </a:r>
            <a:endParaRPr lang="en-US" sz="800" dirty="0" smtClean="0">
              <a:latin typeface="+mj-lt"/>
            </a:endParaRPr>
          </a:p>
          <a:p>
            <a:endParaRPr lang="en-US" sz="2000" dirty="0" smtClean="0">
              <a:hlinkClick r:id="rId7"/>
            </a:endParaRPr>
          </a:p>
          <a:p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Introduction 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to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Git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 with Scott Chacon of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GitHub</a:t>
            </a:r>
            <a:endParaRPr lang="en-US" sz="2000" dirty="0">
              <a:solidFill>
                <a:srgbClr val="EECE78"/>
              </a:solidFill>
              <a:latin typeface="+mj-lt"/>
            </a:endParaRPr>
          </a:p>
          <a:p>
            <a:r>
              <a:rPr lang="en-US" sz="1100" b="1" dirty="0">
                <a:hlinkClick r:id="rId7"/>
              </a:rPr>
              <a:t>http://</a:t>
            </a:r>
            <a:r>
              <a:rPr lang="en-US" sz="1100" b="1" dirty="0" err="1">
                <a:hlinkClick r:id="rId7"/>
              </a:rPr>
              <a:t>marakana.com</a:t>
            </a:r>
            <a:r>
              <a:rPr lang="en-US" sz="1100" b="1" dirty="0">
                <a:hlinkClick r:id="rId7"/>
              </a:rPr>
              <a:t>/s/</a:t>
            </a:r>
            <a:r>
              <a:rPr lang="en-US" sz="1100" b="1" dirty="0" err="1">
                <a:hlinkClick r:id="rId7"/>
              </a:rPr>
              <a:t>video_introduction_to_git_with_scott_chacon_of_github,399</a:t>
            </a:r>
            <a:r>
              <a:rPr lang="en-US" sz="1100" b="1" dirty="0">
                <a:hlinkClick r:id="rId7"/>
              </a:rPr>
              <a:t>/</a:t>
            </a:r>
            <a:r>
              <a:rPr lang="en-US" sz="1100" b="1" dirty="0" err="1">
                <a:hlinkClick r:id="rId7"/>
              </a:rPr>
              <a:t>index.html</a:t>
            </a:r>
            <a:endParaRPr lang="en-US" sz="1100" b="1" dirty="0"/>
          </a:p>
          <a:p>
            <a:endParaRPr lang="en-US" sz="1200" dirty="0" smtClean="0"/>
          </a:p>
          <a:p>
            <a:r>
              <a:rPr lang="en-US" sz="2000" dirty="0" err="1" smtClean="0">
                <a:solidFill>
                  <a:srgbClr val="EECE78"/>
                </a:solidFill>
                <a:latin typeface="+mj-lt"/>
              </a:rPr>
              <a:t>Git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 Magic - 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Tommy </a:t>
            </a:r>
            <a:r>
              <a:rPr lang="en-US" sz="2000" dirty="0" err="1">
                <a:solidFill>
                  <a:srgbClr val="EECE78"/>
                </a:solidFill>
                <a:latin typeface="+mj-lt"/>
              </a:rPr>
              <a:t>MacWilliam</a:t>
            </a:r>
            <a:r>
              <a:rPr lang="en-US" sz="2000" dirty="0">
                <a:solidFill>
                  <a:srgbClr val="EECE78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'13 from Harvard</a:t>
            </a:r>
          </a:p>
          <a:p>
            <a:r>
              <a:rPr lang="en-US" sz="1100" b="1" dirty="0" smtClean="0">
                <a:hlinkClick r:id="rId8"/>
              </a:rPr>
              <a:t>http</a:t>
            </a:r>
            <a:r>
              <a:rPr lang="en-US" sz="1100" b="1" dirty="0">
                <a:hlinkClick r:id="rId8"/>
              </a:rPr>
              <a:t>://</a:t>
            </a:r>
            <a:r>
              <a:rPr lang="en-US" sz="1100" b="1" dirty="0" err="1" smtClean="0">
                <a:hlinkClick r:id="rId8"/>
              </a:rPr>
              <a:t>cs50.tv</a:t>
            </a:r>
            <a:r>
              <a:rPr lang="en-US" sz="1100" b="1" dirty="0" smtClean="0">
                <a:hlinkClick r:id="rId8"/>
              </a:rPr>
              <a:t>/2011/fall/seminars/</a:t>
            </a:r>
            <a:r>
              <a:rPr lang="en-US" sz="1100" b="1" dirty="0" err="1" smtClean="0">
                <a:hlinkClick r:id="rId8"/>
              </a:rPr>
              <a:t>Git_magic</a:t>
            </a:r>
            <a:r>
              <a:rPr lang="en-US" sz="1100" b="1" dirty="0" smtClean="0">
                <a:hlinkClick r:id="rId8"/>
              </a:rPr>
              <a:t>/</a:t>
            </a:r>
            <a:r>
              <a:rPr lang="en-US" sz="1100" b="1" dirty="0" err="1" smtClean="0">
                <a:hlinkClick r:id="rId8"/>
              </a:rPr>
              <a:t>Git_magic.mp4</a:t>
            </a:r>
            <a:endParaRPr lang="en-US" sz="1100" b="1" dirty="0" smtClean="0"/>
          </a:p>
          <a:p>
            <a:endParaRPr lang="en-US" sz="1050" b="1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81800" y="2343150"/>
            <a:ext cx="2286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/>
              <a:t>}</a:t>
            </a:r>
            <a:r>
              <a:rPr lang="en-US" sz="6000" dirty="0" smtClean="0"/>
              <a:t> </a:t>
            </a:r>
            <a:r>
              <a:rPr lang="en-US" sz="1400" dirty="0" smtClean="0"/>
              <a:t>must watch!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343150"/>
            <a:ext cx="5102087" cy="381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help </a:t>
            </a:r>
            <a:r>
              <a:rPr lang="en-US" sz="2000" b="1" i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[command]</a:t>
            </a:r>
            <a:endParaRPr lang="en-US" sz="1200" i="1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7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2" y="971550"/>
            <a:ext cx="80772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typo? </a:t>
            </a:r>
            <a:r>
              <a:rPr lang="en-US" sz="2000" dirty="0" smtClean="0"/>
              <a:t>…don’t worry ;)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922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umb_418640e644cacf9b47a464cc758f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47750"/>
            <a:ext cx="2743200" cy="279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6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tl;dr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1800" dirty="0" smtClean="0"/>
              <a:t>Installing </a:t>
            </a:r>
            <a:r>
              <a:rPr lang="en-US" sz="1800" dirty="0" err="1" smtClean="0"/>
              <a:t>git</a:t>
            </a:r>
            <a:r>
              <a:rPr lang="en-US" sz="1800" dirty="0" smtClean="0"/>
              <a:t> in your development machine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+mj-lt"/>
              </a:rPr>
              <a:t>MAC</a:t>
            </a:r>
            <a:r>
              <a:rPr lang="en-US" sz="2000" dirty="0" smtClean="0"/>
              <a:t>: </a:t>
            </a:r>
          </a:p>
          <a:p>
            <a:pPr lvl="1" indent="-342900"/>
            <a:r>
              <a:rPr lang="en-US" sz="1600" dirty="0" smtClean="0">
                <a:hlinkClick r:id="rId2"/>
              </a:rPr>
              <a:t>http://</a:t>
            </a:r>
            <a:r>
              <a:rPr lang="en-US" sz="1600" dirty="0" err="1" smtClean="0">
                <a:hlinkClick r:id="rId2"/>
              </a:rPr>
              <a:t>code.google.com</a:t>
            </a:r>
            <a:r>
              <a:rPr lang="en-US" sz="1600" dirty="0" smtClean="0">
                <a:hlinkClick r:id="rId2"/>
              </a:rPr>
              <a:t>/p/</a:t>
            </a:r>
            <a:r>
              <a:rPr lang="en-US" sz="1600" dirty="0" err="1" smtClean="0">
                <a:hlinkClick r:id="rId2"/>
              </a:rPr>
              <a:t>git</a:t>
            </a:r>
            <a:r>
              <a:rPr lang="en-US" sz="1600" dirty="0" smtClean="0">
                <a:hlinkClick r:id="rId2"/>
              </a:rPr>
              <a:t>-</a:t>
            </a:r>
            <a:r>
              <a:rPr lang="en-US" sz="1600" dirty="0" err="1" smtClean="0">
                <a:hlinkClick r:id="rId2"/>
              </a:rPr>
              <a:t>osx</a:t>
            </a:r>
            <a:r>
              <a:rPr lang="en-US" sz="1600" dirty="0" smtClean="0">
                <a:hlinkClick r:id="rId2"/>
              </a:rPr>
              <a:t>-installer</a:t>
            </a:r>
            <a:endParaRPr lang="en-US" sz="1600" dirty="0" smtClean="0"/>
          </a:p>
          <a:p>
            <a:pPr lvl="1" indent="-342900"/>
            <a:r>
              <a:rPr lang="en-US" sz="1600" dirty="0"/>
              <a:t>http://</a:t>
            </a:r>
            <a:r>
              <a:rPr lang="en-US" sz="1600" dirty="0" err="1"/>
              <a:t>mac.github.com</a:t>
            </a:r>
            <a:r>
              <a:rPr lang="en-US" sz="1600" dirty="0" smtClean="0"/>
              <a:t>/</a:t>
            </a:r>
            <a:endParaRPr lang="en-US" sz="1600" dirty="0"/>
          </a:p>
          <a:p>
            <a:pPr marL="400050" lvl="1" indent="0">
              <a:buNone/>
            </a:pPr>
            <a:r>
              <a:rPr lang="en-US" sz="2000" dirty="0" smtClean="0">
                <a:latin typeface="+mj-lt"/>
              </a:rPr>
              <a:t>Windows</a:t>
            </a:r>
            <a:r>
              <a:rPr lang="en-US" sz="1600" dirty="0" smtClean="0"/>
              <a:t>: </a:t>
            </a:r>
          </a:p>
          <a:p>
            <a:pPr lvl="1" indent="-342900"/>
            <a:r>
              <a:rPr lang="en-US" sz="1600" dirty="0" smtClean="0">
                <a:hlinkClick r:id="rId3"/>
              </a:rPr>
              <a:t>http://</a:t>
            </a:r>
            <a:r>
              <a:rPr lang="en-US" sz="1600" dirty="0" err="1" smtClean="0">
                <a:hlinkClick r:id="rId3"/>
              </a:rPr>
              <a:t>code.google.com</a:t>
            </a:r>
            <a:r>
              <a:rPr lang="en-US" sz="1600" dirty="0" smtClean="0">
                <a:hlinkClick r:id="rId3"/>
              </a:rPr>
              <a:t>/p/</a:t>
            </a:r>
            <a:r>
              <a:rPr lang="en-US" sz="1600" dirty="0" err="1" smtClean="0">
                <a:hlinkClick r:id="rId3"/>
              </a:rPr>
              <a:t>msysgit</a:t>
            </a:r>
            <a:endParaRPr lang="en-US" sz="1600" dirty="0" smtClean="0"/>
          </a:p>
          <a:p>
            <a:pPr lvl="1" indent="-342900"/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err="1">
                <a:hlinkClick r:id="rId4"/>
              </a:rPr>
              <a:t>windows.github.com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&lt;- </a:t>
            </a:r>
            <a:r>
              <a:rPr lang="en-US" sz="1200" dirty="0" smtClean="0"/>
              <a:t>highly recommended!</a:t>
            </a:r>
            <a:r>
              <a:rPr lang="en-US" sz="1600" dirty="0" smtClean="0"/>
              <a:t> </a:t>
            </a:r>
            <a:r>
              <a:rPr lang="en-US" sz="1100" dirty="0"/>
              <a:t>-</a:t>
            </a:r>
            <a:r>
              <a:rPr lang="en-US" sz="1100" dirty="0" smtClean="0"/>
              <a:t>If you’re using Windows PC like me ;)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latin typeface="+mj-lt"/>
              </a:rPr>
              <a:t>Eclipse plugins:</a:t>
            </a:r>
          </a:p>
          <a:p>
            <a:pPr marL="685800" lvl="1"/>
            <a:r>
              <a:rPr lang="en-US" sz="1600" dirty="0">
                <a:hlinkClick r:id="rId5"/>
              </a:rPr>
              <a:t>http://</a:t>
            </a:r>
            <a:r>
              <a:rPr lang="en-US" sz="1600" dirty="0" err="1">
                <a:hlinkClick r:id="rId5"/>
              </a:rPr>
              <a:t>eclipse.github.com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latin typeface="+mj-lt"/>
              </a:rPr>
              <a:t>Mobile:</a:t>
            </a:r>
          </a:p>
          <a:p>
            <a:pPr marL="685800" lvl="1"/>
            <a:r>
              <a:rPr lang="en-US" sz="1600" dirty="0"/>
              <a:t>http://</a:t>
            </a:r>
            <a:r>
              <a:rPr lang="en-US" sz="1600" dirty="0" err="1"/>
              <a:t>mobile.github.com</a:t>
            </a:r>
            <a:r>
              <a:rPr lang="en-US" sz="16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01728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ast but totally not least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0" y="4562427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+mj-lt"/>
              </a:rPr>
              <a:t>"oh-my-</a:t>
            </a:r>
            <a:r>
              <a:rPr lang="en-US" sz="2000" i="1" dirty="0" err="1">
                <a:latin typeface="+mj-lt"/>
              </a:rPr>
              <a:t>zsh</a:t>
            </a:r>
            <a:r>
              <a:rPr lang="en-US" sz="2000" i="1" dirty="0">
                <a:latin typeface="+mj-lt"/>
              </a:rPr>
              <a:t>: </a:t>
            </a:r>
            <a:r>
              <a:rPr lang="en-US" sz="2000" i="1" dirty="0" smtClean="0">
                <a:latin typeface="+mj-lt"/>
              </a:rPr>
              <a:t> your </a:t>
            </a:r>
            <a:r>
              <a:rPr lang="en-US" sz="2000" i="1" dirty="0">
                <a:latin typeface="+mj-lt"/>
              </a:rPr>
              <a:t>life in a shell" -- </a:t>
            </a:r>
            <a:r>
              <a:rPr lang="en-US" sz="2000" i="1" dirty="0">
                <a:latin typeface="+mj-lt"/>
                <a:hlinkClick r:id="rId2"/>
              </a:rPr>
              <a:t>fox</a:t>
            </a:r>
            <a:endParaRPr lang="en-US" sz="2000" i="1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7750"/>
            <a:ext cx="9144000" cy="351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3497311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solidFill>
                  <a:srgbClr val="D95B43"/>
                </a:solidFill>
                <a:latin typeface="+mj-lt"/>
              </a:rPr>
              <a:t>https://github.com/robbyrussell/oh-my-zsh</a:t>
            </a:r>
            <a:endParaRPr lang="en-US" sz="2000">
              <a:solidFill>
                <a:srgbClr val="D95B4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95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38350"/>
            <a:ext cx="7429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3962400" y="1276350"/>
            <a:ext cx="1066800" cy="762000"/>
          </a:xfrm>
          <a:prstGeom prst="wedgeEllipseCallout">
            <a:avLst/>
          </a:prstGeom>
          <a:solidFill>
            <a:schemeClr val="bg2">
              <a:lumMod val="90000"/>
            </a:schemeClr>
          </a:solidFill>
          <a:ln>
            <a:solidFill>
              <a:srgbClr val="D95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95B43"/>
                </a:solidFill>
              </a:rPr>
              <a:t>[tab]</a:t>
            </a:r>
            <a:endParaRPr lang="en-US" dirty="0">
              <a:solidFill>
                <a:srgbClr val="D95B4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2996684"/>
            <a:ext cx="43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awesome, autocomplete is awesome!!!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4097" y="1047750"/>
            <a:ext cx="78347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Well, that’s it! </a:t>
            </a:r>
          </a:p>
          <a:p>
            <a:pPr algn="ctr"/>
            <a:r>
              <a:rPr lang="en-US" sz="3200" dirty="0" smtClean="0">
                <a:latin typeface="+mj-lt"/>
              </a:rPr>
              <a:t>I </a:t>
            </a:r>
            <a:r>
              <a:rPr lang="en-US" sz="3200" dirty="0">
                <a:latin typeface="+mj-lt"/>
              </a:rPr>
              <a:t>hope these could help you </a:t>
            </a:r>
            <a:endParaRPr lang="en-US" sz="3200" dirty="0" smtClean="0">
              <a:latin typeface="+mj-lt"/>
            </a:endParaRPr>
          </a:p>
          <a:p>
            <a:pPr algn="ctr"/>
            <a:r>
              <a:rPr lang="en-US" sz="3200" dirty="0" smtClean="0">
                <a:latin typeface="+mj-lt"/>
              </a:rPr>
              <a:t>get acquainted </a:t>
            </a:r>
            <a:r>
              <a:rPr lang="en-US" sz="3200" dirty="0">
                <a:latin typeface="+mj-lt"/>
              </a:rPr>
              <a:t>with </a:t>
            </a:r>
            <a:r>
              <a:rPr lang="en-US" sz="3200" dirty="0" smtClean="0">
                <a:latin typeface="+mj-lt"/>
              </a:rPr>
              <a:t>fundamental about</a:t>
            </a:r>
          </a:p>
          <a:p>
            <a:pPr algn="ctr"/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git</a:t>
            </a:r>
            <a:r>
              <a:rPr lang="en-US" sz="3200" dirty="0" smtClean="0">
                <a:latin typeface="+mj-lt"/>
              </a:rPr>
              <a:t>.</a:t>
            </a:r>
          </a:p>
          <a:p>
            <a:pPr algn="ctr"/>
            <a:r>
              <a:rPr lang="en-US" sz="3200" dirty="0" smtClean="0">
                <a:latin typeface="+mj-lt"/>
              </a:rPr>
              <a:t>;)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83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smtClean="0">
              <a:latin typeface="+mj-lt"/>
            </a:endParaRPr>
          </a:p>
          <a:p>
            <a:pPr algn="ctr"/>
            <a:endParaRPr lang="en-US" sz="4800" smtClean="0">
              <a:latin typeface="+mj-lt"/>
            </a:endParaRPr>
          </a:p>
          <a:p>
            <a:pPr algn="ctr"/>
            <a:r>
              <a:rPr lang="en-US" sz="4800" smtClean="0">
                <a:solidFill>
                  <a:srgbClr val="EECE78"/>
                </a:solidFill>
                <a:latin typeface="+mj-lt"/>
              </a:rPr>
              <a:t>Thanks!</a:t>
            </a:r>
          </a:p>
          <a:p>
            <a:pPr algn="ctr"/>
            <a:r>
              <a:rPr lang="en-US" sz="1600" smtClean="0">
                <a:solidFill>
                  <a:srgbClr val="CD0101"/>
                </a:solidFill>
                <a:latin typeface="+mj-lt"/>
                <a:hlinkClick r:id="rId2"/>
              </a:rPr>
              <a:t>@vinhnx</a:t>
            </a:r>
            <a:endParaRPr lang="en-US" sz="1600">
              <a:solidFill>
                <a:srgbClr val="CD0101"/>
              </a:solidFill>
              <a:latin typeface="+mj-lt"/>
            </a:endParaRPr>
          </a:p>
        </p:txBody>
      </p:sp>
      <p:pic>
        <p:nvPicPr>
          <p:cNvPr id="19458" name="Picture 2" descr="Thumb_0a1e427419b1d3e9d9acf416506a03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171950"/>
            <a:ext cx="8540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7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Let’s get </a:t>
            </a:r>
          </a:p>
          <a:p>
            <a:pPr algn="ctr"/>
            <a:r>
              <a:rPr lang="en-US" sz="9600" smtClean="0">
                <a:latin typeface="+mj-lt"/>
              </a:rPr>
              <a:t>started!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557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80392" y="2064234"/>
            <a:ext cx="82296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user.name "Your Name“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user.email "your_email@whatever.com"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392" y="1529389"/>
            <a:ext cx="8229600" cy="53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smtClean="0">
                <a:latin typeface="+mj-lt"/>
              </a:rPr>
              <a:t>Setup name &amp; email</a:t>
            </a:r>
            <a:endParaRPr lang="en-US" sz="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9053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585" y="1171516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+mj-lt"/>
              </a:rPr>
              <a:t>Setup line ending preferences</a:t>
            </a:r>
            <a:endParaRPr lang="en-US" sz="200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585" y="1971736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input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3584" y="3352771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true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333" y="15239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Unix/Mac users:</a:t>
            </a:r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490333" y="28193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Windows users: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8489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your first</a:t>
            </a:r>
          </a:p>
          <a:p>
            <a:pPr algn="ctr"/>
            <a:r>
              <a:rPr lang="en-US" sz="9600" smtClean="0">
                <a:latin typeface="+mj-lt"/>
              </a:rPr>
              <a:t>commit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0003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63826" y="742950"/>
            <a:ext cx="8229600" cy="31051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mkdir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cd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init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Initialized emtpy Git repository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/somedir/lerepo/.git/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echo “oh hai” &gt;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“first commit”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452" y="3953530"/>
            <a:ext cx="822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</a:t>
            </a:r>
            <a:r>
              <a:rPr lang="en-US" sz="1200" dirty="0" smtClean="0"/>
              <a:t>: Think of repo (repository) as a folder.</a:t>
            </a:r>
          </a:p>
          <a:p>
            <a:r>
              <a:rPr lang="en-US" sz="1200" b="1" dirty="0" smtClean="0"/>
              <a:t>Them: </a:t>
            </a:r>
            <a:r>
              <a:rPr lang="en-US" sz="1200" dirty="0" smtClean="0"/>
              <a:t>Repo</a:t>
            </a:r>
            <a:r>
              <a:rPr lang="en-US" sz="1200" b="1" dirty="0" smtClean="0"/>
              <a:t> (r</a:t>
            </a:r>
            <a:r>
              <a:rPr lang="en-US" sz="1200" dirty="0" smtClean="0"/>
              <a:t>epository) is commonly </a:t>
            </a:r>
            <a:r>
              <a:rPr lang="en-US" sz="1200" dirty="0"/>
              <a:t>refers to a location for storage, often for safety or preservation</a:t>
            </a:r>
            <a:r>
              <a:rPr lang="en-US" sz="1200" smtClean="0"/>
              <a:t>. </a:t>
            </a:r>
            <a:endParaRPr lang="en-US" sz="1200" smtClean="0"/>
          </a:p>
          <a:p>
            <a:r>
              <a:rPr lang="en-US" sz="1200" smtClean="0"/>
              <a:t>-&gt; </a:t>
            </a:r>
            <a:r>
              <a:rPr lang="en-US" sz="1400" dirty="0" smtClean="0">
                <a:hlinkClick r:id="rId2"/>
              </a:rPr>
              <a:t>read this for </a:t>
            </a:r>
            <a:r>
              <a:rPr lang="en-US" sz="1400" smtClean="0">
                <a:hlinkClick r:id="rId2"/>
              </a:rPr>
              <a:t>more </a:t>
            </a:r>
            <a:r>
              <a:rPr lang="en-US" sz="1400" smtClean="0">
                <a:hlinkClick r:id="rId2"/>
              </a:rPr>
              <a:t>detail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0267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xa">
      <a:dk1>
        <a:srgbClr val="EFECAB"/>
      </a:dk1>
      <a:lt1>
        <a:sysClr val="window" lastClr="FFFFFF"/>
      </a:lt1>
      <a:dk2>
        <a:srgbClr val="53777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ECAB"/>
      </a:hlink>
      <a:folHlink>
        <a:srgbClr val="EFECAB"/>
      </a:folHlink>
    </a:clrScheme>
    <a:fontScheme name="Nexa">
      <a:majorFont>
        <a:latin typeface="Nexa Bold"/>
        <a:ea typeface=""/>
        <a:cs typeface=""/>
      </a:majorFont>
      <a:minorFont>
        <a:latin typeface="Nexa Light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443</TotalTime>
  <Words>1822</Words>
  <Application>Microsoft Office PowerPoint</Application>
  <PresentationFormat>On-screen Show (16:9)</PresentationFormat>
  <Paragraphs>326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git  for beginners // with some basic commands</vt:lpstr>
      <vt:lpstr>#WhoAmI ?</vt:lpstr>
      <vt:lpstr>a brief introduction</vt:lpstr>
      <vt:lpstr>tl;dr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first github repo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</vt:lpstr>
      <vt:lpstr>typo? …don’t worry ;)</vt:lpstr>
      <vt:lpstr>PowerPoint Presentation</vt:lpstr>
      <vt:lpstr>last but totally not least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Vinh Nguyen</dc:creator>
  <cp:lastModifiedBy>Vinh Nguyen</cp:lastModifiedBy>
  <cp:revision>64</cp:revision>
  <dcterms:created xsi:type="dcterms:W3CDTF">2012-10-01T01:55:42Z</dcterms:created>
  <dcterms:modified xsi:type="dcterms:W3CDTF">2012-10-06T08:55:49Z</dcterms:modified>
</cp:coreProperties>
</file>