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62" r:id="rId5"/>
    <p:sldId id="272" r:id="rId6"/>
    <p:sldId id="259" r:id="rId7"/>
    <p:sldId id="273" r:id="rId8"/>
    <p:sldId id="270" r:id="rId9"/>
    <p:sldId id="261" r:id="rId10"/>
    <p:sldId id="265" r:id="rId11"/>
    <p:sldId id="263" r:id="rId12"/>
    <p:sldId id="274" r:id="rId13"/>
    <p:sldId id="264" r:id="rId14"/>
    <p:sldId id="258"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DC183C-8A77-4972-BC7A-C08613362D7D}"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lang="en-US"/>
        </a:p>
      </dgm:t>
    </dgm:pt>
    <dgm:pt modelId="{16234013-7FB8-4D88-9322-8C254F978993}">
      <dgm:prSet phldrT="[Text]"/>
      <dgm:spPr/>
      <dgm:t>
        <a:bodyPr/>
        <a:lstStyle/>
        <a:p>
          <a:r>
            <a:rPr lang="en-US" dirty="0"/>
            <a:t>Data preparation</a:t>
          </a:r>
        </a:p>
      </dgm:t>
    </dgm:pt>
    <dgm:pt modelId="{52B3CFFC-FBAE-4884-AA07-E89467F61C75}" type="parTrans" cxnId="{1CD566F7-F8CB-4F25-A037-98C6D3E4EE90}">
      <dgm:prSet/>
      <dgm:spPr/>
      <dgm:t>
        <a:bodyPr/>
        <a:lstStyle/>
        <a:p>
          <a:endParaRPr lang="en-US"/>
        </a:p>
      </dgm:t>
    </dgm:pt>
    <dgm:pt modelId="{22300F17-4B5A-4540-9EF6-31212EE7B1B9}" type="sibTrans" cxnId="{1CD566F7-F8CB-4F25-A037-98C6D3E4EE90}">
      <dgm:prSet/>
      <dgm:spPr/>
      <dgm:t>
        <a:bodyPr/>
        <a:lstStyle/>
        <a:p>
          <a:endParaRPr lang="en-US"/>
        </a:p>
      </dgm:t>
    </dgm:pt>
    <dgm:pt modelId="{C8AD5901-1281-4D1E-9756-39BC53E6FC1F}">
      <dgm:prSet phldrT="[Text]"/>
      <dgm:spPr/>
      <dgm:t>
        <a:bodyPr/>
        <a:lstStyle/>
        <a:p>
          <a:r>
            <a:rPr lang="en-US" dirty="0"/>
            <a:t>Data Cleaning</a:t>
          </a:r>
        </a:p>
      </dgm:t>
    </dgm:pt>
    <dgm:pt modelId="{233AB22F-8711-4E2A-9F24-7549C5196204}" type="parTrans" cxnId="{17D59DFF-840B-4FDB-8447-ADADA329472A}">
      <dgm:prSet/>
      <dgm:spPr/>
      <dgm:t>
        <a:bodyPr/>
        <a:lstStyle/>
        <a:p>
          <a:endParaRPr lang="en-US"/>
        </a:p>
      </dgm:t>
    </dgm:pt>
    <dgm:pt modelId="{7ECA1926-35FC-4104-96C4-E56B1DE06EF3}" type="sibTrans" cxnId="{17D59DFF-840B-4FDB-8447-ADADA329472A}">
      <dgm:prSet/>
      <dgm:spPr/>
      <dgm:t>
        <a:bodyPr/>
        <a:lstStyle/>
        <a:p>
          <a:endParaRPr lang="en-US"/>
        </a:p>
      </dgm:t>
    </dgm:pt>
    <dgm:pt modelId="{71590FA4-E7AF-4E54-B9A7-CA9C0DDED767}">
      <dgm:prSet phldrT="[Text]"/>
      <dgm:spPr/>
      <dgm:t>
        <a:bodyPr/>
        <a:lstStyle/>
        <a:p>
          <a:r>
            <a:rPr lang="en-US" dirty="0"/>
            <a:t>Data Preprocessing</a:t>
          </a:r>
        </a:p>
      </dgm:t>
    </dgm:pt>
    <dgm:pt modelId="{D45DE9B7-9884-4753-B77A-35ACB40844C5}" type="parTrans" cxnId="{5EE31F6F-791A-4586-9506-C30E2D80CDC3}">
      <dgm:prSet/>
      <dgm:spPr/>
      <dgm:t>
        <a:bodyPr/>
        <a:lstStyle/>
        <a:p>
          <a:endParaRPr lang="en-US"/>
        </a:p>
      </dgm:t>
    </dgm:pt>
    <dgm:pt modelId="{5D89B147-1F1C-405F-B498-09CE1EB6898B}" type="sibTrans" cxnId="{5EE31F6F-791A-4586-9506-C30E2D80CDC3}">
      <dgm:prSet/>
      <dgm:spPr/>
      <dgm:t>
        <a:bodyPr/>
        <a:lstStyle/>
        <a:p>
          <a:endParaRPr lang="en-US"/>
        </a:p>
      </dgm:t>
    </dgm:pt>
    <dgm:pt modelId="{93EA0823-3174-4096-B97D-1D026B7842F9}">
      <dgm:prSet phldrT="[Text]"/>
      <dgm:spPr/>
      <dgm:t>
        <a:bodyPr/>
        <a:lstStyle/>
        <a:p>
          <a:r>
            <a:rPr lang="en-US" dirty="0"/>
            <a:t>Training/Fine-tuning Llama2 model</a:t>
          </a:r>
        </a:p>
      </dgm:t>
    </dgm:pt>
    <dgm:pt modelId="{7799E3BF-0DBD-4EF2-80D1-9284D21BD079}" type="parTrans" cxnId="{A80B391A-6CB6-404F-B204-3A51121B7281}">
      <dgm:prSet/>
      <dgm:spPr/>
      <dgm:t>
        <a:bodyPr/>
        <a:lstStyle/>
        <a:p>
          <a:endParaRPr lang="en-US"/>
        </a:p>
      </dgm:t>
    </dgm:pt>
    <dgm:pt modelId="{EC9937C4-5063-473C-A7CF-93CA4B5DCEC7}" type="sibTrans" cxnId="{A80B391A-6CB6-404F-B204-3A51121B7281}">
      <dgm:prSet/>
      <dgm:spPr/>
      <dgm:t>
        <a:bodyPr/>
        <a:lstStyle/>
        <a:p>
          <a:endParaRPr lang="en-US"/>
        </a:p>
      </dgm:t>
    </dgm:pt>
    <dgm:pt modelId="{4504C61D-FA1E-4DF2-A023-0F7363AF3661}">
      <dgm:prSet phldrT="[Text]"/>
      <dgm:spPr/>
      <dgm:t>
        <a:bodyPr/>
        <a:lstStyle/>
        <a:p>
          <a:r>
            <a:rPr lang="en-US" dirty="0"/>
            <a:t>Evaluation and Improvements</a:t>
          </a:r>
        </a:p>
      </dgm:t>
    </dgm:pt>
    <dgm:pt modelId="{CA2E75B4-6645-4E24-A538-4C90ECFC3A35}" type="parTrans" cxnId="{50B55BB1-2BE0-45E6-9216-2DE3AC0EE5E7}">
      <dgm:prSet/>
      <dgm:spPr/>
      <dgm:t>
        <a:bodyPr/>
        <a:lstStyle/>
        <a:p>
          <a:endParaRPr lang="en-US"/>
        </a:p>
      </dgm:t>
    </dgm:pt>
    <dgm:pt modelId="{0EBB730A-D84A-40E8-B202-E8B414B1E32F}" type="sibTrans" cxnId="{50B55BB1-2BE0-45E6-9216-2DE3AC0EE5E7}">
      <dgm:prSet/>
      <dgm:spPr/>
      <dgm:t>
        <a:bodyPr/>
        <a:lstStyle/>
        <a:p>
          <a:endParaRPr lang="en-US"/>
        </a:p>
      </dgm:t>
    </dgm:pt>
    <dgm:pt modelId="{8E356A71-BCBA-4311-A2A0-5D5E91F688E1}" type="pres">
      <dgm:prSet presAssocID="{CBDC183C-8A77-4972-BC7A-C08613362D7D}" presName="Name0" presStyleCnt="0">
        <dgm:presLayoutVars>
          <dgm:dir/>
          <dgm:resizeHandles val="exact"/>
        </dgm:presLayoutVars>
      </dgm:prSet>
      <dgm:spPr/>
    </dgm:pt>
    <dgm:pt modelId="{6BE57C0D-D3A8-494C-8556-BC1330FA0120}" type="pres">
      <dgm:prSet presAssocID="{16234013-7FB8-4D88-9322-8C254F978993}" presName="composite" presStyleCnt="0"/>
      <dgm:spPr/>
    </dgm:pt>
    <dgm:pt modelId="{81221D6B-57C6-482B-BA5A-EA0894C21FC7}" type="pres">
      <dgm:prSet presAssocID="{16234013-7FB8-4D88-9322-8C254F978993}" presName="imagSh" presStyleLbl="b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atabase with solid fill"/>
        </a:ext>
      </dgm:extLst>
    </dgm:pt>
    <dgm:pt modelId="{A47538C7-0488-4252-99A6-060CA47498D5}" type="pres">
      <dgm:prSet presAssocID="{16234013-7FB8-4D88-9322-8C254F978993}" presName="txNode" presStyleLbl="node1" presStyleIdx="0" presStyleCnt="3">
        <dgm:presLayoutVars>
          <dgm:bulletEnabled val="1"/>
        </dgm:presLayoutVars>
      </dgm:prSet>
      <dgm:spPr/>
    </dgm:pt>
    <dgm:pt modelId="{4D1DEEDC-B1E1-44DE-88FF-54EFD80E12B4}" type="pres">
      <dgm:prSet presAssocID="{22300F17-4B5A-4540-9EF6-31212EE7B1B9}" presName="sibTrans" presStyleLbl="sibTrans2D1" presStyleIdx="0" presStyleCnt="2"/>
      <dgm:spPr/>
    </dgm:pt>
    <dgm:pt modelId="{8F676BB3-DFEA-4FB2-9888-15C0BF363B49}" type="pres">
      <dgm:prSet presAssocID="{22300F17-4B5A-4540-9EF6-31212EE7B1B9}" presName="connTx" presStyleLbl="sibTrans2D1" presStyleIdx="0" presStyleCnt="2"/>
      <dgm:spPr/>
    </dgm:pt>
    <dgm:pt modelId="{55092118-D079-482C-AD17-0C06DCF88C69}" type="pres">
      <dgm:prSet presAssocID="{93EA0823-3174-4096-B97D-1D026B7842F9}" presName="composite" presStyleCnt="0"/>
      <dgm:spPr/>
    </dgm:pt>
    <dgm:pt modelId="{720A13EC-8C5C-468C-AD87-FB3EBDEACC69}" type="pres">
      <dgm:prSet presAssocID="{93EA0823-3174-4096-B97D-1D026B7842F9}" presName="imagSh" presStyleLbl="bgImgPlace1" presStyleIdx="1" presStyleCnt="3"/>
      <dgm:spPr>
        <a:blipFill>
          <a:blip xmlns:r="http://schemas.openxmlformats.org/officeDocument/2006/relationships" r:embed="rId3"/>
          <a:srcRect/>
          <a:stretch>
            <a:fillRect t="-24000" b="-24000"/>
          </a:stretch>
        </a:blipFill>
      </dgm:spPr>
    </dgm:pt>
    <dgm:pt modelId="{771F38C2-0D4C-4019-8202-AA0B2B35CBFA}" type="pres">
      <dgm:prSet presAssocID="{93EA0823-3174-4096-B97D-1D026B7842F9}" presName="txNode" presStyleLbl="node1" presStyleIdx="1" presStyleCnt="3">
        <dgm:presLayoutVars>
          <dgm:bulletEnabled val="1"/>
        </dgm:presLayoutVars>
      </dgm:prSet>
      <dgm:spPr/>
    </dgm:pt>
    <dgm:pt modelId="{B0FF3418-7125-402C-B2B8-6404173096F8}" type="pres">
      <dgm:prSet presAssocID="{EC9937C4-5063-473C-A7CF-93CA4B5DCEC7}" presName="sibTrans" presStyleLbl="sibTrans2D1" presStyleIdx="1" presStyleCnt="2"/>
      <dgm:spPr/>
    </dgm:pt>
    <dgm:pt modelId="{F0B060DB-A430-41ED-B914-562634112306}" type="pres">
      <dgm:prSet presAssocID="{EC9937C4-5063-473C-A7CF-93CA4B5DCEC7}" presName="connTx" presStyleLbl="sibTrans2D1" presStyleIdx="1" presStyleCnt="2"/>
      <dgm:spPr/>
    </dgm:pt>
    <dgm:pt modelId="{DF5E1BC7-56F8-482B-972E-F82BE66E7C04}" type="pres">
      <dgm:prSet presAssocID="{4504C61D-FA1E-4DF2-A023-0F7363AF3661}" presName="composite" presStyleCnt="0"/>
      <dgm:spPr/>
    </dgm:pt>
    <dgm:pt modelId="{9170838E-DA7D-4540-A9B5-04A9482AFBBA}" type="pres">
      <dgm:prSet presAssocID="{4504C61D-FA1E-4DF2-A023-0F7363AF3661}" presName="imagSh" presStyleLbl="bgImgPlace1" presStyleIdx="2" presStyleCnt="3"/>
      <dgm:spPr/>
    </dgm:pt>
    <dgm:pt modelId="{41B806BA-37E7-4810-9156-9B94DF6A9844}" type="pres">
      <dgm:prSet presAssocID="{4504C61D-FA1E-4DF2-A023-0F7363AF3661}" presName="txNode" presStyleLbl="node1" presStyleIdx="2" presStyleCnt="3">
        <dgm:presLayoutVars>
          <dgm:bulletEnabled val="1"/>
        </dgm:presLayoutVars>
      </dgm:prSet>
      <dgm:spPr/>
    </dgm:pt>
  </dgm:ptLst>
  <dgm:cxnLst>
    <dgm:cxn modelId="{FBE7420C-4C2B-4BB1-9358-2A8F8006D7A1}" type="presOf" srcId="{EC9937C4-5063-473C-A7CF-93CA4B5DCEC7}" destId="{F0B060DB-A430-41ED-B914-562634112306}" srcOrd="1" destOrd="0" presId="urn:microsoft.com/office/officeart/2005/8/layout/hProcess10"/>
    <dgm:cxn modelId="{CFF48A16-D678-4C72-B6FF-6F56B28669B2}" type="presOf" srcId="{16234013-7FB8-4D88-9322-8C254F978993}" destId="{A47538C7-0488-4252-99A6-060CA47498D5}" srcOrd="0" destOrd="0" presId="urn:microsoft.com/office/officeart/2005/8/layout/hProcess10"/>
    <dgm:cxn modelId="{A80B391A-6CB6-404F-B204-3A51121B7281}" srcId="{CBDC183C-8A77-4972-BC7A-C08613362D7D}" destId="{93EA0823-3174-4096-B97D-1D026B7842F9}" srcOrd="1" destOrd="0" parTransId="{7799E3BF-0DBD-4EF2-80D1-9284D21BD079}" sibTransId="{EC9937C4-5063-473C-A7CF-93CA4B5DCEC7}"/>
    <dgm:cxn modelId="{155B631D-070E-4117-80C8-1E940CF48435}" type="presOf" srcId="{C8AD5901-1281-4D1E-9756-39BC53E6FC1F}" destId="{A47538C7-0488-4252-99A6-060CA47498D5}" srcOrd="0" destOrd="1" presId="urn:microsoft.com/office/officeart/2005/8/layout/hProcess10"/>
    <dgm:cxn modelId="{96074323-9D74-4CDB-9140-7044F22C8FF1}" type="presOf" srcId="{22300F17-4B5A-4540-9EF6-31212EE7B1B9}" destId="{8F676BB3-DFEA-4FB2-9888-15C0BF363B49}" srcOrd="1" destOrd="0" presId="urn:microsoft.com/office/officeart/2005/8/layout/hProcess10"/>
    <dgm:cxn modelId="{5355C05D-1A0E-4BE1-936E-BC38CD96416E}" type="presOf" srcId="{EC9937C4-5063-473C-A7CF-93CA4B5DCEC7}" destId="{B0FF3418-7125-402C-B2B8-6404173096F8}" srcOrd="0" destOrd="0" presId="urn:microsoft.com/office/officeart/2005/8/layout/hProcess10"/>
    <dgm:cxn modelId="{446C6641-EF52-44A2-9D99-C3A62E84CD77}" type="presOf" srcId="{22300F17-4B5A-4540-9EF6-31212EE7B1B9}" destId="{4D1DEEDC-B1E1-44DE-88FF-54EFD80E12B4}" srcOrd="0" destOrd="0" presId="urn:microsoft.com/office/officeart/2005/8/layout/hProcess10"/>
    <dgm:cxn modelId="{641F284D-8554-4A1C-831C-DD38DDD323AC}" type="presOf" srcId="{93EA0823-3174-4096-B97D-1D026B7842F9}" destId="{771F38C2-0D4C-4019-8202-AA0B2B35CBFA}" srcOrd="0" destOrd="0" presId="urn:microsoft.com/office/officeart/2005/8/layout/hProcess10"/>
    <dgm:cxn modelId="{5EE31F6F-791A-4586-9506-C30E2D80CDC3}" srcId="{16234013-7FB8-4D88-9322-8C254F978993}" destId="{71590FA4-E7AF-4E54-B9A7-CA9C0DDED767}" srcOrd="1" destOrd="0" parTransId="{D45DE9B7-9884-4753-B77A-35ACB40844C5}" sibTransId="{5D89B147-1F1C-405F-B498-09CE1EB6898B}"/>
    <dgm:cxn modelId="{FEABC87C-512F-47AE-816A-38A511104BD8}" type="presOf" srcId="{71590FA4-E7AF-4E54-B9A7-CA9C0DDED767}" destId="{A47538C7-0488-4252-99A6-060CA47498D5}" srcOrd="0" destOrd="2" presId="urn:microsoft.com/office/officeart/2005/8/layout/hProcess10"/>
    <dgm:cxn modelId="{1C297EA0-C39E-441D-9A27-EA11D6420BD8}" type="presOf" srcId="{CBDC183C-8A77-4972-BC7A-C08613362D7D}" destId="{8E356A71-BCBA-4311-A2A0-5D5E91F688E1}" srcOrd="0" destOrd="0" presId="urn:microsoft.com/office/officeart/2005/8/layout/hProcess10"/>
    <dgm:cxn modelId="{50B55BB1-2BE0-45E6-9216-2DE3AC0EE5E7}" srcId="{CBDC183C-8A77-4972-BC7A-C08613362D7D}" destId="{4504C61D-FA1E-4DF2-A023-0F7363AF3661}" srcOrd="2" destOrd="0" parTransId="{CA2E75B4-6645-4E24-A538-4C90ECFC3A35}" sibTransId="{0EBB730A-D84A-40E8-B202-E8B414B1E32F}"/>
    <dgm:cxn modelId="{1CD566F7-F8CB-4F25-A037-98C6D3E4EE90}" srcId="{CBDC183C-8A77-4972-BC7A-C08613362D7D}" destId="{16234013-7FB8-4D88-9322-8C254F978993}" srcOrd="0" destOrd="0" parTransId="{52B3CFFC-FBAE-4884-AA07-E89467F61C75}" sibTransId="{22300F17-4B5A-4540-9EF6-31212EE7B1B9}"/>
    <dgm:cxn modelId="{DEF50EFB-0209-4B35-9FF8-C9633CE29F3E}" type="presOf" srcId="{4504C61D-FA1E-4DF2-A023-0F7363AF3661}" destId="{41B806BA-37E7-4810-9156-9B94DF6A9844}" srcOrd="0" destOrd="0" presId="urn:microsoft.com/office/officeart/2005/8/layout/hProcess10"/>
    <dgm:cxn modelId="{17D59DFF-840B-4FDB-8447-ADADA329472A}" srcId="{16234013-7FB8-4D88-9322-8C254F978993}" destId="{C8AD5901-1281-4D1E-9756-39BC53E6FC1F}" srcOrd="0" destOrd="0" parTransId="{233AB22F-8711-4E2A-9F24-7549C5196204}" sibTransId="{7ECA1926-35FC-4104-96C4-E56B1DE06EF3}"/>
    <dgm:cxn modelId="{C26FD1AE-6AAE-485E-9727-3B1766FFACF0}" type="presParOf" srcId="{8E356A71-BCBA-4311-A2A0-5D5E91F688E1}" destId="{6BE57C0D-D3A8-494C-8556-BC1330FA0120}" srcOrd="0" destOrd="0" presId="urn:microsoft.com/office/officeart/2005/8/layout/hProcess10"/>
    <dgm:cxn modelId="{D8A76C20-132B-4C21-A73F-56262C6655EE}" type="presParOf" srcId="{6BE57C0D-D3A8-494C-8556-BC1330FA0120}" destId="{81221D6B-57C6-482B-BA5A-EA0894C21FC7}" srcOrd="0" destOrd="0" presId="urn:microsoft.com/office/officeart/2005/8/layout/hProcess10"/>
    <dgm:cxn modelId="{4439BE97-A229-474C-8D93-64E0330D7E0D}" type="presParOf" srcId="{6BE57C0D-D3A8-494C-8556-BC1330FA0120}" destId="{A47538C7-0488-4252-99A6-060CA47498D5}" srcOrd="1" destOrd="0" presId="urn:microsoft.com/office/officeart/2005/8/layout/hProcess10"/>
    <dgm:cxn modelId="{589E9EAB-2082-4AC9-A580-35683567420E}" type="presParOf" srcId="{8E356A71-BCBA-4311-A2A0-5D5E91F688E1}" destId="{4D1DEEDC-B1E1-44DE-88FF-54EFD80E12B4}" srcOrd="1" destOrd="0" presId="urn:microsoft.com/office/officeart/2005/8/layout/hProcess10"/>
    <dgm:cxn modelId="{7EA7717A-B349-4782-A69A-64FB88247BAA}" type="presParOf" srcId="{4D1DEEDC-B1E1-44DE-88FF-54EFD80E12B4}" destId="{8F676BB3-DFEA-4FB2-9888-15C0BF363B49}" srcOrd="0" destOrd="0" presId="urn:microsoft.com/office/officeart/2005/8/layout/hProcess10"/>
    <dgm:cxn modelId="{99D9DB5F-CE10-44A1-9F27-8C2AF4A23780}" type="presParOf" srcId="{8E356A71-BCBA-4311-A2A0-5D5E91F688E1}" destId="{55092118-D079-482C-AD17-0C06DCF88C69}" srcOrd="2" destOrd="0" presId="urn:microsoft.com/office/officeart/2005/8/layout/hProcess10"/>
    <dgm:cxn modelId="{7BE383DF-CF8A-4273-A6DB-9F9E1FF2A6A3}" type="presParOf" srcId="{55092118-D079-482C-AD17-0C06DCF88C69}" destId="{720A13EC-8C5C-468C-AD87-FB3EBDEACC69}" srcOrd="0" destOrd="0" presId="urn:microsoft.com/office/officeart/2005/8/layout/hProcess10"/>
    <dgm:cxn modelId="{5512E597-8745-4C97-945E-B9E9F2F6A264}" type="presParOf" srcId="{55092118-D079-482C-AD17-0C06DCF88C69}" destId="{771F38C2-0D4C-4019-8202-AA0B2B35CBFA}" srcOrd="1" destOrd="0" presId="urn:microsoft.com/office/officeart/2005/8/layout/hProcess10"/>
    <dgm:cxn modelId="{4FB8C69C-6054-4B55-B01F-92B65325CD0D}" type="presParOf" srcId="{8E356A71-BCBA-4311-A2A0-5D5E91F688E1}" destId="{B0FF3418-7125-402C-B2B8-6404173096F8}" srcOrd="3" destOrd="0" presId="urn:microsoft.com/office/officeart/2005/8/layout/hProcess10"/>
    <dgm:cxn modelId="{63093740-77C3-42B4-8FA1-C043D27529D6}" type="presParOf" srcId="{B0FF3418-7125-402C-B2B8-6404173096F8}" destId="{F0B060DB-A430-41ED-B914-562634112306}" srcOrd="0" destOrd="0" presId="urn:microsoft.com/office/officeart/2005/8/layout/hProcess10"/>
    <dgm:cxn modelId="{2C15EF16-31E6-447B-BC42-D6943C5447FA}" type="presParOf" srcId="{8E356A71-BCBA-4311-A2A0-5D5E91F688E1}" destId="{DF5E1BC7-56F8-482B-972E-F82BE66E7C04}" srcOrd="4" destOrd="0" presId="urn:microsoft.com/office/officeart/2005/8/layout/hProcess10"/>
    <dgm:cxn modelId="{B5F2A98B-79D6-4C94-BC91-2A443CAEDF7C}" type="presParOf" srcId="{DF5E1BC7-56F8-482B-972E-F82BE66E7C04}" destId="{9170838E-DA7D-4540-A9B5-04A9482AFBBA}" srcOrd="0" destOrd="0" presId="urn:microsoft.com/office/officeart/2005/8/layout/hProcess10"/>
    <dgm:cxn modelId="{3EAEADC1-E8A2-430E-B44F-37451B20A2F3}" type="presParOf" srcId="{DF5E1BC7-56F8-482B-972E-F82BE66E7C04}" destId="{41B806BA-37E7-4810-9156-9B94DF6A9844}"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21D6B-57C6-482B-BA5A-EA0894C21FC7}">
      <dsp:nvSpPr>
        <dsp:cNvPr id="0" name=""/>
        <dsp:cNvSpPr/>
      </dsp:nvSpPr>
      <dsp:spPr>
        <a:xfrm>
          <a:off x="5002" y="126677"/>
          <a:ext cx="2356848" cy="2356848"/>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7538C7-0488-4252-99A6-060CA47498D5}">
      <dsp:nvSpPr>
        <dsp:cNvPr id="0" name=""/>
        <dsp:cNvSpPr/>
      </dsp:nvSpPr>
      <dsp:spPr>
        <a:xfrm>
          <a:off x="388675" y="1540786"/>
          <a:ext cx="2356848" cy="23568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Data preparation</a:t>
          </a:r>
        </a:p>
        <a:p>
          <a:pPr marL="228600" lvl="1" indent="-228600" algn="l" defTabSz="889000">
            <a:lnSpc>
              <a:spcPct val="90000"/>
            </a:lnSpc>
            <a:spcBef>
              <a:spcPct val="0"/>
            </a:spcBef>
            <a:spcAft>
              <a:spcPct val="15000"/>
            </a:spcAft>
            <a:buChar char="•"/>
          </a:pPr>
          <a:r>
            <a:rPr lang="en-US" sz="2000" kern="1200" dirty="0"/>
            <a:t>Data Cleaning</a:t>
          </a:r>
        </a:p>
        <a:p>
          <a:pPr marL="228600" lvl="1" indent="-228600" algn="l" defTabSz="889000">
            <a:lnSpc>
              <a:spcPct val="90000"/>
            </a:lnSpc>
            <a:spcBef>
              <a:spcPct val="0"/>
            </a:spcBef>
            <a:spcAft>
              <a:spcPct val="15000"/>
            </a:spcAft>
            <a:buChar char="•"/>
          </a:pPr>
          <a:r>
            <a:rPr lang="en-US" sz="2000" kern="1200" dirty="0"/>
            <a:t>Data Preprocessing</a:t>
          </a:r>
        </a:p>
      </dsp:txBody>
      <dsp:txXfrm>
        <a:off x="457705" y="1609816"/>
        <a:ext cx="2218788" cy="2218788"/>
      </dsp:txXfrm>
    </dsp:sp>
    <dsp:sp modelId="{4D1DEEDC-B1E1-44DE-88FF-54EFD80E12B4}">
      <dsp:nvSpPr>
        <dsp:cNvPr id="0" name=""/>
        <dsp:cNvSpPr/>
      </dsp:nvSpPr>
      <dsp:spPr>
        <a:xfrm>
          <a:off x="2815831" y="1021943"/>
          <a:ext cx="453981" cy="5663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815831" y="1135206"/>
        <a:ext cx="317787" cy="339791"/>
      </dsp:txXfrm>
    </dsp:sp>
    <dsp:sp modelId="{720A13EC-8C5C-468C-AD87-FB3EBDEACC69}">
      <dsp:nvSpPr>
        <dsp:cNvPr id="0" name=""/>
        <dsp:cNvSpPr/>
      </dsp:nvSpPr>
      <dsp:spPr>
        <a:xfrm>
          <a:off x="3658939" y="126677"/>
          <a:ext cx="2356848" cy="2356848"/>
        </a:xfrm>
        <a:prstGeom prst="roundRect">
          <a:avLst>
            <a:gd name="adj" fmla="val 10000"/>
          </a:avLst>
        </a:prstGeom>
        <a:blipFill>
          <a:blip xmlns:r="http://schemas.openxmlformats.org/officeDocument/2006/relationships" r:embed="rId3"/>
          <a:srcRect/>
          <a:stretch>
            <a:fillRect t="-24000" b="-24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1F38C2-0D4C-4019-8202-AA0B2B35CBFA}">
      <dsp:nvSpPr>
        <dsp:cNvPr id="0" name=""/>
        <dsp:cNvSpPr/>
      </dsp:nvSpPr>
      <dsp:spPr>
        <a:xfrm>
          <a:off x="4042612" y="1540786"/>
          <a:ext cx="2356848" cy="23568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Training/Fine-tuning Llama2 model</a:t>
          </a:r>
        </a:p>
      </dsp:txBody>
      <dsp:txXfrm>
        <a:off x="4111642" y="1609816"/>
        <a:ext cx="2218788" cy="2218788"/>
      </dsp:txXfrm>
    </dsp:sp>
    <dsp:sp modelId="{B0FF3418-7125-402C-B2B8-6404173096F8}">
      <dsp:nvSpPr>
        <dsp:cNvPr id="0" name=""/>
        <dsp:cNvSpPr/>
      </dsp:nvSpPr>
      <dsp:spPr>
        <a:xfrm>
          <a:off x="6469768" y="1021943"/>
          <a:ext cx="453981" cy="5663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469768" y="1135206"/>
        <a:ext cx="317787" cy="339791"/>
      </dsp:txXfrm>
    </dsp:sp>
    <dsp:sp modelId="{9170838E-DA7D-4540-A9B5-04A9482AFBBA}">
      <dsp:nvSpPr>
        <dsp:cNvPr id="0" name=""/>
        <dsp:cNvSpPr/>
      </dsp:nvSpPr>
      <dsp:spPr>
        <a:xfrm>
          <a:off x="7312876" y="126677"/>
          <a:ext cx="2356848" cy="2356848"/>
        </a:xfrm>
        <a:prstGeom prst="roundRect">
          <a:avLst>
            <a:gd name="adj" fmla="val 1000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B806BA-37E7-4810-9156-9B94DF6A9844}">
      <dsp:nvSpPr>
        <dsp:cNvPr id="0" name=""/>
        <dsp:cNvSpPr/>
      </dsp:nvSpPr>
      <dsp:spPr>
        <a:xfrm>
          <a:off x="7696549" y="1540786"/>
          <a:ext cx="2356848" cy="23568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Evaluation and Improvements</a:t>
          </a:r>
        </a:p>
      </dsp:txBody>
      <dsp:txXfrm>
        <a:off x="7765579" y="1609816"/>
        <a:ext cx="2218788" cy="221878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1AD22D-3426-4090-B811-E62D9DE269DC}"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0598A-2908-42B2-9676-D37762F299E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835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1AD22D-3426-4090-B811-E62D9DE269DC}"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0598A-2908-42B2-9676-D37762F299E2}" type="slidenum">
              <a:rPr lang="en-US" smtClean="0"/>
              <a:t>‹#›</a:t>
            </a:fld>
            <a:endParaRPr lang="en-US"/>
          </a:p>
        </p:txBody>
      </p:sp>
    </p:spTree>
    <p:extLst>
      <p:ext uri="{BB962C8B-B14F-4D97-AF65-F5344CB8AC3E}">
        <p14:creationId xmlns:p14="http://schemas.microsoft.com/office/powerpoint/2010/main" val="2833494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1AD22D-3426-4090-B811-E62D9DE269DC}"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0598A-2908-42B2-9676-D37762F299E2}" type="slidenum">
              <a:rPr lang="en-US" smtClean="0"/>
              <a:t>‹#›</a:t>
            </a:fld>
            <a:endParaRPr lang="en-US"/>
          </a:p>
        </p:txBody>
      </p:sp>
    </p:spTree>
    <p:extLst>
      <p:ext uri="{BB962C8B-B14F-4D97-AF65-F5344CB8AC3E}">
        <p14:creationId xmlns:p14="http://schemas.microsoft.com/office/powerpoint/2010/main" val="2045743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1AD22D-3426-4090-B811-E62D9DE269DC}"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0598A-2908-42B2-9676-D37762F299E2}" type="slidenum">
              <a:rPr lang="en-US" smtClean="0"/>
              <a:t>‹#›</a:t>
            </a:fld>
            <a:endParaRPr lang="en-US"/>
          </a:p>
        </p:txBody>
      </p:sp>
    </p:spTree>
    <p:extLst>
      <p:ext uri="{BB962C8B-B14F-4D97-AF65-F5344CB8AC3E}">
        <p14:creationId xmlns:p14="http://schemas.microsoft.com/office/powerpoint/2010/main" val="1705272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1AD22D-3426-4090-B811-E62D9DE269DC}"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0598A-2908-42B2-9676-D37762F299E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916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1AD22D-3426-4090-B811-E62D9DE269DC}" type="datetimeFigureOut">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0598A-2908-42B2-9676-D37762F299E2}" type="slidenum">
              <a:rPr lang="en-US" smtClean="0"/>
              <a:t>‹#›</a:t>
            </a:fld>
            <a:endParaRPr lang="en-US"/>
          </a:p>
        </p:txBody>
      </p:sp>
    </p:spTree>
    <p:extLst>
      <p:ext uri="{BB962C8B-B14F-4D97-AF65-F5344CB8AC3E}">
        <p14:creationId xmlns:p14="http://schemas.microsoft.com/office/powerpoint/2010/main" val="87981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1AD22D-3426-4090-B811-E62D9DE269DC}" type="datetimeFigureOut">
              <a:rPr lang="en-US" smtClean="0"/>
              <a:t>10/5/2024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D0598A-2908-42B2-9676-D37762F299E2}" type="slidenum">
              <a:rPr lang="en-US" smtClean="0"/>
              <a:t>‹#›</a:t>
            </a:fld>
            <a:endParaRPr lang="en-US"/>
          </a:p>
        </p:txBody>
      </p:sp>
    </p:spTree>
    <p:extLst>
      <p:ext uri="{BB962C8B-B14F-4D97-AF65-F5344CB8AC3E}">
        <p14:creationId xmlns:p14="http://schemas.microsoft.com/office/powerpoint/2010/main" val="891063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1AD22D-3426-4090-B811-E62D9DE269DC}" type="datetimeFigureOut">
              <a:rPr lang="en-US" smtClean="0"/>
              <a:t>10/5/2024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D0598A-2908-42B2-9676-D37762F299E2}" type="slidenum">
              <a:rPr lang="en-US" smtClean="0"/>
              <a:t>‹#›</a:t>
            </a:fld>
            <a:endParaRPr lang="en-US"/>
          </a:p>
        </p:txBody>
      </p:sp>
    </p:spTree>
    <p:extLst>
      <p:ext uri="{BB962C8B-B14F-4D97-AF65-F5344CB8AC3E}">
        <p14:creationId xmlns:p14="http://schemas.microsoft.com/office/powerpoint/2010/main" val="2655232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61AD22D-3426-4090-B811-E62D9DE269DC}" type="datetimeFigureOut">
              <a:rPr lang="en-US" smtClean="0"/>
              <a:t>10/5/2024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5D0598A-2908-42B2-9676-D37762F299E2}" type="slidenum">
              <a:rPr lang="en-US" smtClean="0"/>
              <a:t>‹#›</a:t>
            </a:fld>
            <a:endParaRPr lang="en-US"/>
          </a:p>
        </p:txBody>
      </p:sp>
    </p:spTree>
    <p:extLst>
      <p:ext uri="{BB962C8B-B14F-4D97-AF65-F5344CB8AC3E}">
        <p14:creationId xmlns:p14="http://schemas.microsoft.com/office/powerpoint/2010/main" val="174693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61AD22D-3426-4090-B811-E62D9DE269DC}" type="datetimeFigureOut">
              <a:rPr lang="en-US" smtClean="0"/>
              <a:t>10/5/2024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5D0598A-2908-42B2-9676-D37762F299E2}" type="slidenum">
              <a:rPr lang="en-US" smtClean="0"/>
              <a:t>‹#›</a:t>
            </a:fld>
            <a:endParaRPr lang="en-US"/>
          </a:p>
        </p:txBody>
      </p:sp>
    </p:spTree>
    <p:extLst>
      <p:ext uri="{BB962C8B-B14F-4D97-AF65-F5344CB8AC3E}">
        <p14:creationId xmlns:p14="http://schemas.microsoft.com/office/powerpoint/2010/main" val="3678210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AD22D-3426-4090-B811-E62D9DE269DC}" type="datetimeFigureOut">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0598A-2908-42B2-9676-D37762F299E2}" type="slidenum">
              <a:rPr lang="en-US" smtClean="0"/>
              <a:t>‹#›</a:t>
            </a:fld>
            <a:endParaRPr lang="en-US"/>
          </a:p>
        </p:txBody>
      </p:sp>
    </p:spTree>
    <p:extLst>
      <p:ext uri="{BB962C8B-B14F-4D97-AF65-F5344CB8AC3E}">
        <p14:creationId xmlns:p14="http://schemas.microsoft.com/office/powerpoint/2010/main" val="305407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66057" y="159557"/>
            <a:ext cx="10058400" cy="62421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66800" y="1473877"/>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61AD22D-3426-4090-B811-E62D9DE269DC}" type="datetimeFigureOut">
              <a:rPr lang="en-US" smtClean="0"/>
              <a:t>10/5/2024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5D0598A-2908-42B2-9676-D37762F299E2}" type="slidenum">
              <a:rPr lang="en-US" smtClean="0"/>
              <a:t>‹#›</a:t>
            </a:fld>
            <a:endParaRPr lang="en-US"/>
          </a:p>
        </p:txBody>
      </p:sp>
      <p:cxnSp>
        <p:nvCxnSpPr>
          <p:cNvPr id="10" name="Straight Connector 9"/>
          <p:cNvCxnSpPr/>
          <p:nvPr/>
        </p:nvCxnSpPr>
        <p:spPr>
          <a:xfrm>
            <a:off x="1367703" y="919239"/>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004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A49AA-463A-A579-5FC4-EE38E4607550}"/>
              </a:ext>
            </a:extLst>
          </p:cNvPr>
          <p:cNvSpPr>
            <a:spLocks noGrp="1"/>
          </p:cNvSpPr>
          <p:nvPr>
            <p:ph type="ctrTitle"/>
          </p:nvPr>
        </p:nvSpPr>
        <p:spPr/>
        <p:txBody>
          <a:bodyPr>
            <a:normAutofit/>
          </a:bodyPr>
          <a:lstStyle/>
          <a:p>
            <a:r>
              <a:rPr lang="en-US" sz="4000" b="1" dirty="0"/>
              <a:t>Financial News Sentiment Analysis (FNSA) and Business Use Cases</a:t>
            </a:r>
          </a:p>
        </p:txBody>
      </p:sp>
      <p:sp>
        <p:nvSpPr>
          <p:cNvPr id="3" name="Subtitle 2">
            <a:extLst>
              <a:ext uri="{FF2B5EF4-FFF2-40B4-BE49-F238E27FC236}">
                <a16:creationId xmlns:a16="http://schemas.microsoft.com/office/drawing/2014/main" id="{B9956744-86A2-176D-362B-C5A5A9681421}"/>
              </a:ext>
            </a:extLst>
          </p:cNvPr>
          <p:cNvSpPr>
            <a:spLocks noGrp="1"/>
          </p:cNvSpPr>
          <p:nvPr>
            <p:ph type="subTitle" idx="1"/>
          </p:nvPr>
        </p:nvSpPr>
        <p:spPr/>
        <p:txBody>
          <a:bodyPr/>
          <a:lstStyle/>
          <a:p>
            <a:r>
              <a:rPr lang="en-US" dirty="0"/>
              <a:t>October 5, 2024</a:t>
            </a:r>
          </a:p>
        </p:txBody>
      </p:sp>
    </p:spTree>
    <p:extLst>
      <p:ext uri="{BB962C8B-B14F-4D97-AF65-F5344CB8AC3E}">
        <p14:creationId xmlns:p14="http://schemas.microsoft.com/office/powerpoint/2010/main" val="3732232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B616-96E7-6A8B-B745-A906BD2C175E}"/>
              </a:ext>
            </a:extLst>
          </p:cNvPr>
          <p:cNvSpPr>
            <a:spLocks noGrp="1"/>
          </p:cNvSpPr>
          <p:nvPr>
            <p:ph type="title"/>
          </p:nvPr>
        </p:nvSpPr>
        <p:spPr>
          <a:xfrm>
            <a:off x="566057" y="159557"/>
            <a:ext cx="11004620" cy="624217"/>
          </a:xfrm>
        </p:spPr>
        <p:txBody>
          <a:bodyPr>
            <a:normAutofit fontScale="90000"/>
          </a:bodyPr>
          <a:lstStyle/>
          <a:p>
            <a:r>
              <a:rPr lang="en-US" dirty="0"/>
              <a:t>FNC – Evaluation – Compare to Baseline Methods</a:t>
            </a:r>
          </a:p>
        </p:txBody>
      </p:sp>
      <p:sp>
        <p:nvSpPr>
          <p:cNvPr id="3" name="Content Placeholder 2">
            <a:extLst>
              <a:ext uri="{FF2B5EF4-FFF2-40B4-BE49-F238E27FC236}">
                <a16:creationId xmlns:a16="http://schemas.microsoft.com/office/drawing/2014/main" id="{257D6C2C-838A-CB9B-5BEE-5725A8A94AFD}"/>
              </a:ext>
            </a:extLst>
          </p:cNvPr>
          <p:cNvSpPr>
            <a:spLocks noGrp="1"/>
          </p:cNvSpPr>
          <p:nvPr>
            <p:ph idx="1"/>
          </p:nvPr>
        </p:nvSpPr>
        <p:spPr>
          <a:xfrm>
            <a:off x="566057" y="1028592"/>
            <a:ext cx="10058400" cy="1515508"/>
          </a:xfrm>
        </p:spPr>
        <p:txBody>
          <a:bodyPr/>
          <a:lstStyle/>
          <a:p>
            <a:r>
              <a:rPr lang="en-US" dirty="0"/>
              <a:t>Comparison between ours and baseline method</a:t>
            </a:r>
          </a:p>
          <a:p>
            <a:pPr marL="457200" indent="-457200">
              <a:buFont typeface="+mj-lt"/>
              <a:buAutoNum type="arabicPeriod"/>
            </a:pPr>
            <a:r>
              <a:rPr lang="en-US" dirty="0"/>
              <a:t>BERT (Only tokenizer) </a:t>
            </a:r>
            <a:r>
              <a:rPr lang="en-US" dirty="0">
                <a:sym typeface="Wingdings" panose="05000000000000000000" pitchFamily="2" charset="2"/>
              </a:rPr>
              <a:t> </a:t>
            </a:r>
            <a:r>
              <a:rPr lang="en-US" dirty="0"/>
              <a:t>LSTM </a:t>
            </a:r>
          </a:p>
          <a:p>
            <a:pPr marL="457200" indent="-457200">
              <a:buFont typeface="+mj-lt"/>
              <a:buAutoNum type="arabicPeriod"/>
            </a:pPr>
            <a:r>
              <a:rPr lang="en-US" dirty="0">
                <a:sym typeface="Wingdings" panose="05000000000000000000" pitchFamily="2" charset="2"/>
              </a:rPr>
              <a:t>T5/Llama2 Finetuning (Ours)</a:t>
            </a:r>
            <a:endParaRPr lang="en-US" dirty="0"/>
          </a:p>
          <a:p>
            <a:pPr marL="457200" indent="-457200">
              <a:buFont typeface="+mj-lt"/>
              <a:buAutoNum type="arabicPeriod"/>
            </a:pPr>
            <a:endParaRPr lang="en-US" dirty="0"/>
          </a:p>
        </p:txBody>
      </p:sp>
      <p:pic>
        <p:nvPicPr>
          <p:cNvPr id="4" name="Picture 3">
            <a:extLst>
              <a:ext uri="{FF2B5EF4-FFF2-40B4-BE49-F238E27FC236}">
                <a16:creationId xmlns:a16="http://schemas.microsoft.com/office/drawing/2014/main" id="{D3E0037D-5AC8-DCE5-9478-2CB4F4488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0913" y="2331774"/>
            <a:ext cx="5526817" cy="3316090"/>
          </a:xfrm>
          <a:prstGeom prst="rect">
            <a:avLst/>
          </a:prstGeom>
        </p:spPr>
      </p:pic>
      <p:pic>
        <p:nvPicPr>
          <p:cNvPr id="6" name="Picture 5">
            <a:extLst>
              <a:ext uri="{FF2B5EF4-FFF2-40B4-BE49-F238E27FC236}">
                <a16:creationId xmlns:a16="http://schemas.microsoft.com/office/drawing/2014/main" id="{B1961900-BFF1-2F58-C834-3590159B5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057" y="2416873"/>
            <a:ext cx="5243155" cy="3145893"/>
          </a:xfrm>
          <a:prstGeom prst="rect">
            <a:avLst/>
          </a:prstGeom>
        </p:spPr>
      </p:pic>
      <p:sp>
        <p:nvSpPr>
          <p:cNvPr id="7" name="TextBox 6">
            <a:extLst>
              <a:ext uri="{FF2B5EF4-FFF2-40B4-BE49-F238E27FC236}">
                <a16:creationId xmlns:a16="http://schemas.microsoft.com/office/drawing/2014/main" id="{C84F6CA9-AB3C-B75F-04C5-D540006262FE}"/>
              </a:ext>
            </a:extLst>
          </p:cNvPr>
          <p:cNvSpPr txBox="1"/>
          <p:nvPr/>
        </p:nvSpPr>
        <p:spPr>
          <a:xfrm>
            <a:off x="2365553" y="5602962"/>
            <a:ext cx="1644162" cy="369332"/>
          </a:xfrm>
          <a:prstGeom prst="rect">
            <a:avLst/>
          </a:prstGeom>
          <a:noFill/>
        </p:spPr>
        <p:txBody>
          <a:bodyPr wrap="square" rtlCol="0">
            <a:spAutoFit/>
          </a:bodyPr>
          <a:lstStyle/>
          <a:p>
            <a:r>
              <a:rPr lang="en-US" dirty="0"/>
              <a:t>LSTM</a:t>
            </a:r>
          </a:p>
        </p:txBody>
      </p:sp>
      <p:sp>
        <p:nvSpPr>
          <p:cNvPr id="8" name="TextBox 7">
            <a:extLst>
              <a:ext uri="{FF2B5EF4-FFF2-40B4-BE49-F238E27FC236}">
                <a16:creationId xmlns:a16="http://schemas.microsoft.com/office/drawing/2014/main" id="{C85BA274-8FDA-2B6C-FFD5-3827C99C306A}"/>
              </a:ext>
            </a:extLst>
          </p:cNvPr>
          <p:cNvSpPr txBox="1"/>
          <p:nvPr/>
        </p:nvSpPr>
        <p:spPr>
          <a:xfrm>
            <a:off x="8446052" y="5611646"/>
            <a:ext cx="1644162" cy="646331"/>
          </a:xfrm>
          <a:prstGeom prst="rect">
            <a:avLst/>
          </a:prstGeom>
          <a:noFill/>
        </p:spPr>
        <p:txBody>
          <a:bodyPr wrap="square" rtlCol="0">
            <a:spAutoFit/>
          </a:bodyPr>
          <a:lstStyle/>
          <a:p>
            <a:r>
              <a:rPr lang="en-US" dirty="0"/>
              <a:t>Our Llama2 finetuning</a:t>
            </a:r>
          </a:p>
        </p:txBody>
      </p:sp>
    </p:spTree>
    <p:extLst>
      <p:ext uri="{BB962C8B-B14F-4D97-AF65-F5344CB8AC3E}">
        <p14:creationId xmlns:p14="http://schemas.microsoft.com/office/powerpoint/2010/main" val="4032820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A31D-28D3-F79F-8705-C8A28AF467F9}"/>
              </a:ext>
            </a:extLst>
          </p:cNvPr>
          <p:cNvSpPr>
            <a:spLocks noGrp="1"/>
          </p:cNvSpPr>
          <p:nvPr>
            <p:ph type="title"/>
          </p:nvPr>
        </p:nvSpPr>
        <p:spPr/>
        <p:txBody>
          <a:bodyPr>
            <a:normAutofit fontScale="90000"/>
          </a:bodyPr>
          <a:lstStyle/>
          <a:p>
            <a:r>
              <a:rPr lang="en-US" dirty="0"/>
              <a:t>FNC – Evaluation and Error analysis</a:t>
            </a:r>
          </a:p>
        </p:txBody>
      </p:sp>
      <p:sp>
        <p:nvSpPr>
          <p:cNvPr id="3" name="Content Placeholder 2">
            <a:extLst>
              <a:ext uri="{FF2B5EF4-FFF2-40B4-BE49-F238E27FC236}">
                <a16:creationId xmlns:a16="http://schemas.microsoft.com/office/drawing/2014/main" id="{7CE40744-CF17-8D4F-C2FA-7520160B5BC7}"/>
              </a:ext>
            </a:extLst>
          </p:cNvPr>
          <p:cNvSpPr>
            <a:spLocks noGrp="1"/>
          </p:cNvSpPr>
          <p:nvPr>
            <p:ph idx="1"/>
          </p:nvPr>
        </p:nvSpPr>
        <p:spPr>
          <a:xfrm>
            <a:off x="635977" y="1157354"/>
            <a:ext cx="10058400" cy="4023360"/>
          </a:xfrm>
        </p:spPr>
        <p:txBody>
          <a:bodyPr/>
          <a:lstStyle/>
          <a:p>
            <a:pPr marL="457200" indent="-457200">
              <a:buFont typeface="+mj-lt"/>
              <a:buAutoNum type="arabicPeriod"/>
            </a:pPr>
            <a:r>
              <a:rPr lang="en-US" dirty="0"/>
              <a:t>Due to the achieved results, our LLama2 finetuning has good performance with average F1-score/ accuracy/ precision of 81%. From confusion matrix, we can see that the miss-classification between neutral and positive news is considerably large. Thus, an error analysis </a:t>
            </a:r>
          </a:p>
          <a:p>
            <a:pPr marL="0" indent="0">
              <a:buNone/>
            </a:pPr>
            <a:r>
              <a:rPr lang="en-US" dirty="0"/>
              <a:t>  </a:t>
            </a:r>
          </a:p>
        </p:txBody>
      </p:sp>
    </p:spTree>
    <p:extLst>
      <p:ext uri="{BB962C8B-B14F-4D97-AF65-F5344CB8AC3E}">
        <p14:creationId xmlns:p14="http://schemas.microsoft.com/office/powerpoint/2010/main" val="456101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A31D-28D3-F79F-8705-C8A28AF467F9}"/>
              </a:ext>
            </a:extLst>
          </p:cNvPr>
          <p:cNvSpPr>
            <a:spLocks noGrp="1"/>
          </p:cNvSpPr>
          <p:nvPr>
            <p:ph type="title"/>
          </p:nvPr>
        </p:nvSpPr>
        <p:spPr/>
        <p:txBody>
          <a:bodyPr>
            <a:normAutofit fontScale="90000"/>
          </a:bodyPr>
          <a:lstStyle/>
          <a:p>
            <a:r>
              <a:rPr lang="en-US" dirty="0"/>
              <a:t>FNC – Evaluation and Error analysis</a:t>
            </a:r>
          </a:p>
        </p:txBody>
      </p:sp>
      <p:sp>
        <p:nvSpPr>
          <p:cNvPr id="3" name="Content Placeholder 2">
            <a:extLst>
              <a:ext uri="{FF2B5EF4-FFF2-40B4-BE49-F238E27FC236}">
                <a16:creationId xmlns:a16="http://schemas.microsoft.com/office/drawing/2014/main" id="{7CE40744-CF17-8D4F-C2FA-7520160B5BC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53663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F6257-2355-0A03-8F58-BD2D8156E930}"/>
              </a:ext>
            </a:extLst>
          </p:cNvPr>
          <p:cNvSpPr>
            <a:spLocks noGrp="1"/>
          </p:cNvSpPr>
          <p:nvPr>
            <p:ph type="title"/>
          </p:nvPr>
        </p:nvSpPr>
        <p:spPr/>
        <p:txBody>
          <a:bodyPr>
            <a:normAutofit fontScale="90000"/>
          </a:bodyPr>
          <a:lstStyle/>
          <a:p>
            <a:r>
              <a:rPr lang="en-US" dirty="0"/>
              <a:t>FNC – Improvement Plan</a:t>
            </a:r>
          </a:p>
        </p:txBody>
      </p:sp>
      <p:sp>
        <p:nvSpPr>
          <p:cNvPr id="3" name="Content Placeholder 2">
            <a:extLst>
              <a:ext uri="{FF2B5EF4-FFF2-40B4-BE49-F238E27FC236}">
                <a16:creationId xmlns:a16="http://schemas.microsoft.com/office/drawing/2014/main" id="{3973CEFA-0954-F30E-D1CF-BFCD5AC1C261}"/>
              </a:ext>
            </a:extLst>
          </p:cNvPr>
          <p:cNvSpPr>
            <a:spLocks noGrp="1"/>
          </p:cNvSpPr>
          <p:nvPr>
            <p:ph idx="1"/>
          </p:nvPr>
        </p:nvSpPr>
        <p:spPr/>
        <p:txBody>
          <a:bodyPr/>
          <a:lstStyle/>
          <a:p>
            <a:r>
              <a:rPr lang="en-US" dirty="0"/>
              <a:t>- Error analysis</a:t>
            </a:r>
          </a:p>
          <a:p>
            <a:r>
              <a:rPr lang="en-US" dirty="0"/>
              <a:t>- Notebook</a:t>
            </a:r>
          </a:p>
          <a:p>
            <a:r>
              <a:rPr lang="en-US"/>
              <a:t>- </a:t>
            </a:r>
            <a:r>
              <a:rPr lang="en-US" dirty="0"/>
              <a:t>Docs</a:t>
            </a:r>
          </a:p>
        </p:txBody>
      </p:sp>
    </p:spTree>
    <p:extLst>
      <p:ext uri="{BB962C8B-B14F-4D97-AF65-F5344CB8AC3E}">
        <p14:creationId xmlns:p14="http://schemas.microsoft.com/office/powerpoint/2010/main" val="2214338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B384A-B26A-7182-2F29-0E25958BEAD0}"/>
              </a:ext>
            </a:extLst>
          </p:cNvPr>
          <p:cNvSpPr>
            <a:spLocks noGrp="1"/>
          </p:cNvSpPr>
          <p:nvPr>
            <p:ph type="title"/>
          </p:nvPr>
        </p:nvSpPr>
        <p:spPr/>
        <p:txBody>
          <a:bodyPr>
            <a:normAutofit fontScale="90000"/>
          </a:bodyPr>
          <a:lstStyle/>
          <a:p>
            <a:r>
              <a:rPr lang="en-US" dirty="0"/>
              <a:t>FNC – Application</a:t>
            </a:r>
          </a:p>
        </p:txBody>
      </p:sp>
      <p:pic>
        <p:nvPicPr>
          <p:cNvPr id="5" name="Picture 4">
            <a:extLst>
              <a:ext uri="{FF2B5EF4-FFF2-40B4-BE49-F238E27FC236}">
                <a16:creationId xmlns:a16="http://schemas.microsoft.com/office/drawing/2014/main" id="{2A0FFB83-903A-19A5-B28C-B834C2B3E740}"/>
              </a:ext>
            </a:extLst>
          </p:cNvPr>
          <p:cNvPicPr>
            <a:picLocks noChangeAspect="1"/>
          </p:cNvPicPr>
          <p:nvPr/>
        </p:nvPicPr>
        <p:blipFill>
          <a:blip r:embed="rId2"/>
          <a:stretch>
            <a:fillRect/>
          </a:stretch>
        </p:blipFill>
        <p:spPr>
          <a:xfrm>
            <a:off x="1776046" y="1946940"/>
            <a:ext cx="7752804" cy="4050812"/>
          </a:xfrm>
          <a:prstGeom prst="rect">
            <a:avLst/>
          </a:prstGeom>
        </p:spPr>
      </p:pic>
      <p:sp>
        <p:nvSpPr>
          <p:cNvPr id="6" name="Content Placeholder 2">
            <a:extLst>
              <a:ext uri="{FF2B5EF4-FFF2-40B4-BE49-F238E27FC236}">
                <a16:creationId xmlns:a16="http://schemas.microsoft.com/office/drawing/2014/main" id="{1BA8EBC6-81F0-7898-D288-766CF27FF0CF}"/>
              </a:ext>
            </a:extLst>
          </p:cNvPr>
          <p:cNvSpPr>
            <a:spLocks noGrp="1"/>
          </p:cNvSpPr>
          <p:nvPr>
            <p:ph idx="1"/>
          </p:nvPr>
        </p:nvSpPr>
        <p:spPr>
          <a:xfrm>
            <a:off x="934915" y="1078223"/>
            <a:ext cx="10058400" cy="624217"/>
          </a:xfrm>
        </p:spPr>
        <p:txBody>
          <a:bodyPr>
            <a:normAutofit fontScale="77500" lnSpcReduction="20000"/>
          </a:bodyPr>
          <a:lstStyle/>
          <a:p>
            <a:r>
              <a:rPr lang="en-US" dirty="0"/>
              <a:t>App crawls data from news google </a:t>
            </a:r>
            <a:r>
              <a:rPr lang="en-US" dirty="0" err="1"/>
              <a:t>rss</a:t>
            </a:r>
            <a:r>
              <a:rPr lang="en-US" dirty="0"/>
              <a:t> feed and classify them as negative/neutral/positive one. The information can be notified per email to users or helpful to make a decision on trading strategies. However, our project only stop at crawling and classification.</a:t>
            </a:r>
          </a:p>
        </p:txBody>
      </p:sp>
    </p:spTree>
    <p:extLst>
      <p:ext uri="{BB962C8B-B14F-4D97-AF65-F5344CB8AC3E}">
        <p14:creationId xmlns:p14="http://schemas.microsoft.com/office/powerpoint/2010/main" val="1021643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B384A-B26A-7182-2F29-0E25958BEAD0}"/>
              </a:ext>
            </a:extLst>
          </p:cNvPr>
          <p:cNvSpPr>
            <a:spLocks noGrp="1"/>
          </p:cNvSpPr>
          <p:nvPr>
            <p:ph type="title"/>
          </p:nvPr>
        </p:nvSpPr>
        <p:spPr/>
        <p:txBody>
          <a:bodyPr>
            <a:normAutofit fontScale="90000"/>
          </a:bodyPr>
          <a:lstStyle/>
          <a:p>
            <a:r>
              <a:rPr lang="en-US" dirty="0"/>
              <a:t>FNC – Features</a:t>
            </a:r>
          </a:p>
        </p:txBody>
      </p:sp>
      <p:sp>
        <p:nvSpPr>
          <p:cNvPr id="3" name="TextBox 2">
            <a:extLst>
              <a:ext uri="{FF2B5EF4-FFF2-40B4-BE49-F238E27FC236}">
                <a16:creationId xmlns:a16="http://schemas.microsoft.com/office/drawing/2014/main" id="{3C23E2E3-E43D-AF75-28EA-08462D867DE3}"/>
              </a:ext>
            </a:extLst>
          </p:cNvPr>
          <p:cNvSpPr txBox="1"/>
          <p:nvPr/>
        </p:nvSpPr>
        <p:spPr>
          <a:xfrm>
            <a:off x="633046" y="1696915"/>
            <a:ext cx="4176346" cy="2585323"/>
          </a:xfrm>
          <a:prstGeom prst="rect">
            <a:avLst/>
          </a:prstGeom>
          <a:noFill/>
        </p:spPr>
        <p:txBody>
          <a:bodyPr wrap="square" rtlCol="0">
            <a:spAutoFit/>
          </a:bodyPr>
          <a:lstStyle/>
          <a:p>
            <a:pPr marL="342900" indent="-342900">
              <a:buFont typeface="+mj-lt"/>
              <a:buAutoNum type="arabicPeriod"/>
            </a:pPr>
            <a:r>
              <a:rPr lang="en-US" dirty="0"/>
              <a:t>Financial News Crawling and Classification</a:t>
            </a:r>
          </a:p>
          <a:p>
            <a:pPr marL="342900" indent="-342900">
              <a:buFont typeface="+mj-lt"/>
              <a:buAutoNum type="arabicPeriod"/>
            </a:pPr>
            <a:r>
              <a:rPr lang="en-US" dirty="0"/>
              <a:t>Market News Crawling and Classification</a:t>
            </a:r>
          </a:p>
          <a:p>
            <a:pPr marL="342900" indent="-342900">
              <a:buFont typeface="+mj-lt"/>
              <a:buAutoNum type="arabicPeriod"/>
            </a:pPr>
            <a:r>
              <a:rPr lang="en-US" dirty="0"/>
              <a:t>Economic News Crawling and Classification</a:t>
            </a:r>
          </a:p>
          <a:p>
            <a:pPr marL="342900" indent="-342900">
              <a:buFont typeface="+mj-lt"/>
              <a:buAutoNum type="arabicPeriod"/>
            </a:pPr>
            <a:r>
              <a:rPr lang="en-US" dirty="0"/>
              <a:t>Others: input the topic name</a:t>
            </a:r>
          </a:p>
          <a:p>
            <a:r>
              <a:rPr lang="en-US" dirty="0"/>
              <a:t>Besides, you can select the number of hot latest news that you expect to see.</a:t>
            </a:r>
          </a:p>
        </p:txBody>
      </p:sp>
      <p:pic>
        <p:nvPicPr>
          <p:cNvPr id="6" name="Picture 5">
            <a:extLst>
              <a:ext uri="{FF2B5EF4-FFF2-40B4-BE49-F238E27FC236}">
                <a16:creationId xmlns:a16="http://schemas.microsoft.com/office/drawing/2014/main" id="{070A6F29-2857-6568-31CA-88BA1B1BB964}"/>
              </a:ext>
            </a:extLst>
          </p:cNvPr>
          <p:cNvPicPr>
            <a:picLocks noChangeAspect="1"/>
          </p:cNvPicPr>
          <p:nvPr/>
        </p:nvPicPr>
        <p:blipFill>
          <a:blip r:embed="rId2"/>
          <a:stretch>
            <a:fillRect/>
          </a:stretch>
        </p:blipFill>
        <p:spPr>
          <a:xfrm>
            <a:off x="6989926" y="159557"/>
            <a:ext cx="4569028" cy="5852388"/>
          </a:xfrm>
          <a:prstGeom prst="rect">
            <a:avLst/>
          </a:prstGeom>
        </p:spPr>
      </p:pic>
    </p:spTree>
    <p:extLst>
      <p:ext uri="{BB962C8B-B14F-4D97-AF65-F5344CB8AC3E}">
        <p14:creationId xmlns:p14="http://schemas.microsoft.com/office/powerpoint/2010/main" val="1075127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DB2ED-E46B-55D2-4FC2-A43EAF6A2AEA}"/>
              </a:ext>
            </a:extLst>
          </p:cNvPr>
          <p:cNvSpPr>
            <a:spLocks noGrp="1"/>
          </p:cNvSpPr>
          <p:nvPr>
            <p:ph type="title"/>
          </p:nvPr>
        </p:nvSpPr>
        <p:spPr/>
        <p:txBody>
          <a:bodyPr>
            <a:normAutofit fontScale="90000"/>
          </a:bodyPr>
          <a:lstStyle/>
          <a:p>
            <a:r>
              <a:rPr lang="en-US" dirty="0"/>
              <a:t>FNSA - Problem Statement</a:t>
            </a:r>
          </a:p>
        </p:txBody>
      </p:sp>
      <p:pic>
        <p:nvPicPr>
          <p:cNvPr id="5" name="Picture 4">
            <a:extLst>
              <a:ext uri="{FF2B5EF4-FFF2-40B4-BE49-F238E27FC236}">
                <a16:creationId xmlns:a16="http://schemas.microsoft.com/office/drawing/2014/main" id="{7634D7C9-5804-2E7B-55AE-AA94282DA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8200" y="1314450"/>
            <a:ext cx="7424296" cy="4229099"/>
          </a:xfrm>
          <a:prstGeom prst="rect">
            <a:avLst/>
          </a:prstGeom>
        </p:spPr>
      </p:pic>
      <p:sp>
        <p:nvSpPr>
          <p:cNvPr id="3" name="Content Placeholder 2">
            <a:extLst>
              <a:ext uri="{FF2B5EF4-FFF2-40B4-BE49-F238E27FC236}">
                <a16:creationId xmlns:a16="http://schemas.microsoft.com/office/drawing/2014/main" id="{148043D9-CF3D-AB9E-9EFC-FE05D63CD676}"/>
              </a:ext>
            </a:extLst>
          </p:cNvPr>
          <p:cNvSpPr>
            <a:spLocks noGrp="1"/>
          </p:cNvSpPr>
          <p:nvPr>
            <p:ph idx="1"/>
          </p:nvPr>
        </p:nvSpPr>
        <p:spPr>
          <a:xfrm>
            <a:off x="617149" y="1314450"/>
            <a:ext cx="4011051" cy="4023360"/>
          </a:xfrm>
        </p:spPr>
        <p:txBody>
          <a:bodyPr>
            <a:normAutofit/>
          </a:bodyPr>
          <a:lstStyle/>
          <a:p>
            <a:pPr>
              <a:buFont typeface="Wingdings" panose="05000000000000000000" pitchFamily="2" charset="2"/>
              <a:buChar char="Ø"/>
            </a:pPr>
            <a:r>
              <a:rPr lang="en-US" sz="1600" dirty="0"/>
              <a:t>  Sentiment analysis is a technique used in natural language processing (NLP) to determine the emotional tone or attitude expressed in a piece of text. It aims to classify the sentiment behind the text as positive, negative, or neutral.</a:t>
            </a:r>
          </a:p>
          <a:p>
            <a:pPr>
              <a:buFont typeface="Wingdings" panose="05000000000000000000" pitchFamily="2" charset="2"/>
              <a:buChar char="Ø"/>
            </a:pPr>
            <a:r>
              <a:rPr lang="en-US" sz="1600" dirty="0"/>
              <a:t>  Emotions, opinions, and market sentiment can have a profound impact on financial markets. Thus, sentiment analysis is important for the following purposes:</a:t>
            </a:r>
          </a:p>
          <a:p>
            <a:pPr lvl="1">
              <a:buFont typeface="Wingdings" panose="05000000000000000000" pitchFamily="2" charset="2"/>
              <a:buChar char="Ø"/>
            </a:pPr>
            <a:r>
              <a:rPr lang="en-US" sz="1600" dirty="0"/>
              <a:t>Identifying Market Sentiment</a:t>
            </a:r>
          </a:p>
          <a:p>
            <a:pPr lvl="1">
              <a:buFont typeface="Wingdings" panose="05000000000000000000" pitchFamily="2" charset="2"/>
              <a:buChar char="Ø"/>
            </a:pPr>
            <a:r>
              <a:rPr lang="en-US" sz="1600" dirty="0"/>
              <a:t>Predicting Market Movement</a:t>
            </a:r>
          </a:p>
          <a:p>
            <a:pPr lvl="1">
              <a:buFont typeface="Wingdings" panose="05000000000000000000" pitchFamily="2" charset="2"/>
              <a:buChar char="Ø"/>
            </a:pPr>
            <a:r>
              <a:rPr lang="en-US" sz="1600" dirty="0"/>
              <a:t>Identifying Trading Opportunities</a:t>
            </a:r>
          </a:p>
          <a:p>
            <a:pPr lvl="1">
              <a:buFont typeface="Wingdings" panose="05000000000000000000" pitchFamily="2" charset="2"/>
              <a:buChar char="Ø"/>
            </a:pPr>
            <a:r>
              <a:rPr lang="en-US" sz="1600" dirty="0"/>
              <a:t>Risk Management</a:t>
            </a:r>
          </a:p>
          <a:p>
            <a:pPr lvl="1">
              <a:buFont typeface="Wingdings" panose="05000000000000000000" pitchFamily="2" charset="2"/>
              <a:buChar char="Ø"/>
            </a:pPr>
            <a:r>
              <a:rPr lang="en-US" sz="1600" dirty="0"/>
              <a:t>Others: Competitor and Industry Analysis</a:t>
            </a:r>
          </a:p>
        </p:txBody>
      </p:sp>
    </p:spTree>
    <p:extLst>
      <p:ext uri="{BB962C8B-B14F-4D97-AF65-F5344CB8AC3E}">
        <p14:creationId xmlns:p14="http://schemas.microsoft.com/office/powerpoint/2010/main" val="1045290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C47F9-1BDF-6B8B-DF82-1D2E2E397EA4}"/>
              </a:ext>
            </a:extLst>
          </p:cNvPr>
          <p:cNvSpPr>
            <a:spLocks noGrp="1"/>
          </p:cNvSpPr>
          <p:nvPr>
            <p:ph type="title"/>
          </p:nvPr>
        </p:nvSpPr>
        <p:spPr/>
        <p:txBody>
          <a:bodyPr>
            <a:normAutofit fontScale="90000"/>
          </a:bodyPr>
          <a:lstStyle/>
          <a:p>
            <a:r>
              <a:rPr lang="en-US" dirty="0"/>
              <a:t>FNSA – Dataset Selection</a:t>
            </a:r>
          </a:p>
        </p:txBody>
      </p:sp>
      <p:sp>
        <p:nvSpPr>
          <p:cNvPr id="3" name="Content Placeholder 2">
            <a:extLst>
              <a:ext uri="{FF2B5EF4-FFF2-40B4-BE49-F238E27FC236}">
                <a16:creationId xmlns:a16="http://schemas.microsoft.com/office/drawing/2014/main" id="{D346BAA3-0F0A-D5B4-83F6-4632132DD1F9}"/>
              </a:ext>
            </a:extLst>
          </p:cNvPr>
          <p:cNvSpPr>
            <a:spLocks noGrp="1"/>
          </p:cNvSpPr>
          <p:nvPr>
            <p:ph idx="1"/>
          </p:nvPr>
        </p:nvSpPr>
        <p:spPr>
          <a:xfrm>
            <a:off x="679938" y="1417320"/>
            <a:ext cx="10058400" cy="4455942"/>
          </a:xfrm>
        </p:spPr>
        <p:txBody>
          <a:bodyPr>
            <a:normAutofit fontScale="77500" lnSpcReduction="20000"/>
          </a:bodyPr>
          <a:lstStyle/>
          <a:p>
            <a:pPr>
              <a:buFont typeface="Wingdings" panose="05000000000000000000" pitchFamily="2" charset="2"/>
              <a:buChar char="Ø"/>
            </a:pPr>
            <a:r>
              <a:rPr lang="en-US" sz="2100" b="1" dirty="0"/>
              <a:t>  The selected dataset</a:t>
            </a:r>
            <a:r>
              <a:rPr lang="en-US" sz="2100" dirty="0"/>
              <a:t>: (</a:t>
            </a:r>
            <a:r>
              <a:rPr lang="en-US" sz="2100" dirty="0" err="1"/>
              <a:t>FinancialPhraseBank</a:t>
            </a:r>
            <a:r>
              <a:rPr lang="en-US" sz="2100" dirty="0"/>
              <a:t>) contains the sentiments for financial news headlines from the perspective of a retail investor. Link: https://www.kaggle.com/datasets/ankurzing/sentiment-analysis-for-financial-news/data</a:t>
            </a:r>
          </a:p>
          <a:p>
            <a:pPr>
              <a:buFont typeface="Wingdings" panose="05000000000000000000" pitchFamily="2" charset="2"/>
              <a:buChar char="Ø"/>
            </a:pPr>
            <a:r>
              <a:rPr lang="en-US" sz="2100" b="1" dirty="0"/>
              <a:t>  Dataset Content: </a:t>
            </a:r>
            <a:r>
              <a:rPr lang="en-US" sz="2100" dirty="0"/>
              <a:t>The dataset contains two columns, "Sentiment" and "News Headline". The sentiment can be negative, neutral or positive.</a:t>
            </a:r>
          </a:p>
          <a:p>
            <a:pPr>
              <a:buFont typeface="Wingdings" panose="05000000000000000000" pitchFamily="2" charset="2"/>
              <a:buChar char="Ø"/>
            </a:pPr>
            <a:r>
              <a:rPr lang="en-US" sz="2100" dirty="0"/>
              <a:t>  </a:t>
            </a:r>
            <a:r>
              <a:rPr lang="en-US" sz="2100" b="1" dirty="0"/>
              <a:t>Fine-tuning large language models (LLMs) for sentiment analysis </a:t>
            </a:r>
            <a:r>
              <a:rPr lang="en-US" sz="2100" dirty="0"/>
              <a:t>plays a critical role in improving the accuracy, efficiency, and adaptability of sentiment detection systems. LLMs, like GPT or BERT, are pretrained on massive amounts of general-purpose text, but fine-tuning helps tailor them to perform well in specific tasks like sentiment analysis by training them on labeled sentiment data. Here's how fine-tuning enhances their performance:</a:t>
            </a:r>
          </a:p>
          <a:p>
            <a:r>
              <a:rPr lang="en-US" sz="2100" b="1" dirty="0"/>
              <a:t>1. Task Specialization: </a:t>
            </a:r>
            <a:r>
              <a:rPr lang="en-US" sz="2100" dirty="0"/>
              <a:t>LLMs are excellent at understanding general language, fine-tuning allows the model to specialize in the task of sentiment analysis. By training the model on a dataset with labeled sentiments (positive, negative, neutral, etc.), the LLM learns to associate certain words, phrases, or patterns with specific sentiment classes.</a:t>
            </a:r>
          </a:p>
          <a:p>
            <a:r>
              <a:rPr lang="en-US" sz="2100" b="1" dirty="0"/>
              <a:t>2. Handling Domain-Specific Language:</a:t>
            </a:r>
          </a:p>
          <a:p>
            <a:r>
              <a:rPr lang="en-US" sz="2100" dirty="0"/>
              <a:t>Fine-tuning helps the model better understand industry-specific jargon, terminology, or slang that may not be adequately represented in its general pretraining. In sectors like finance, where terms like "volatility," "bullish," or "market crash" have very specific implications, fine-tuning helps the model interpret these correctly in the context of sentiment.</a:t>
            </a:r>
          </a:p>
          <a:p>
            <a:r>
              <a:rPr lang="en-US" sz="2100" b="1" i="1" dirty="0">
                <a:solidFill>
                  <a:srgbClr val="FF0000"/>
                </a:solidFill>
                <a:sym typeface="Wingdings" panose="05000000000000000000" pitchFamily="2" charset="2"/>
              </a:rPr>
              <a:t> we are going to fine tune LLM to do sentiment analysis on </a:t>
            </a:r>
            <a:r>
              <a:rPr lang="en-US" sz="2100" b="1" i="1" dirty="0" err="1">
                <a:solidFill>
                  <a:srgbClr val="FF0000"/>
                </a:solidFill>
              </a:rPr>
              <a:t>FinancialPhraseBank</a:t>
            </a:r>
            <a:r>
              <a:rPr lang="en-US" sz="2100" b="1" i="1" dirty="0">
                <a:solidFill>
                  <a:srgbClr val="FF0000"/>
                </a:solidFill>
              </a:rPr>
              <a:t> dataset.</a:t>
            </a:r>
          </a:p>
        </p:txBody>
      </p:sp>
    </p:spTree>
    <p:extLst>
      <p:ext uri="{BB962C8B-B14F-4D97-AF65-F5344CB8AC3E}">
        <p14:creationId xmlns:p14="http://schemas.microsoft.com/office/powerpoint/2010/main" val="2108208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052BB-44F1-B8E7-ECE4-B3BB11BB249E}"/>
              </a:ext>
            </a:extLst>
          </p:cNvPr>
          <p:cNvSpPr>
            <a:spLocks noGrp="1"/>
          </p:cNvSpPr>
          <p:nvPr>
            <p:ph type="title"/>
          </p:nvPr>
        </p:nvSpPr>
        <p:spPr/>
        <p:txBody>
          <a:bodyPr>
            <a:normAutofit fontScale="90000"/>
          </a:bodyPr>
          <a:lstStyle/>
          <a:p>
            <a:r>
              <a:rPr lang="en-US" dirty="0"/>
              <a:t>FNSA – Business Use Case</a:t>
            </a:r>
          </a:p>
        </p:txBody>
      </p:sp>
      <p:sp>
        <p:nvSpPr>
          <p:cNvPr id="3" name="Content Placeholder 2">
            <a:extLst>
              <a:ext uri="{FF2B5EF4-FFF2-40B4-BE49-F238E27FC236}">
                <a16:creationId xmlns:a16="http://schemas.microsoft.com/office/drawing/2014/main" id="{1D5C0BCD-B4CB-E20B-2316-33CA9FB0F7B4}"/>
              </a:ext>
            </a:extLst>
          </p:cNvPr>
          <p:cNvSpPr>
            <a:spLocks noGrp="1"/>
          </p:cNvSpPr>
          <p:nvPr>
            <p:ph idx="1"/>
          </p:nvPr>
        </p:nvSpPr>
        <p:spPr>
          <a:xfrm>
            <a:off x="688731" y="1350785"/>
            <a:ext cx="10058400" cy="4023360"/>
          </a:xfrm>
        </p:spPr>
        <p:txBody>
          <a:bodyPr>
            <a:normAutofit fontScale="92500" lnSpcReduction="10000"/>
          </a:bodyPr>
          <a:lstStyle/>
          <a:p>
            <a:pPr marL="0" indent="0">
              <a:buNone/>
            </a:pPr>
            <a:r>
              <a:rPr lang="en-US" dirty="0"/>
              <a:t>FNSA on </a:t>
            </a:r>
            <a:r>
              <a:rPr lang="en-US" sz="2000" dirty="0" err="1"/>
              <a:t>FinancialPhraseBank</a:t>
            </a:r>
            <a:r>
              <a:rPr lang="en-US" sz="2000" dirty="0"/>
              <a:t> dataset to classify a news as positive/negative/neutral ones aims to </a:t>
            </a:r>
            <a:r>
              <a:rPr lang="en-US" dirty="0"/>
              <a:t>helping investors, financial institutions, and corporations make more informed decisions in an automatic and fast way. By automatically gauging the emotional tone and implications of news, it enables stakeholders to extract actionable insights from vast amounts of data. Here are the business use cases which we can concentrate in this project:</a:t>
            </a:r>
          </a:p>
          <a:p>
            <a:pPr marL="457200" indent="-457200">
              <a:buFont typeface="+mj-lt"/>
              <a:buAutoNum type="arabicPeriod"/>
            </a:pPr>
            <a:r>
              <a:rPr lang="en-US" b="1" dirty="0"/>
              <a:t>Market Sentiment Tracking</a:t>
            </a:r>
          </a:p>
          <a:p>
            <a:pPr marL="457200" indent="-457200">
              <a:buFont typeface="+mj-lt"/>
              <a:buAutoNum type="arabicPeriod"/>
            </a:pPr>
            <a:r>
              <a:rPr lang="en-US" b="1" dirty="0"/>
              <a:t>Risk Management </a:t>
            </a:r>
          </a:p>
          <a:p>
            <a:pPr marL="457200" indent="-457200">
              <a:buFont typeface="+mj-lt"/>
              <a:buAutoNum type="arabicPeriod"/>
            </a:pPr>
            <a:r>
              <a:rPr lang="en-US" b="1" dirty="0"/>
              <a:t>Customer Sentiment and Service Improvement</a:t>
            </a:r>
          </a:p>
          <a:p>
            <a:pPr marL="457200" indent="-457200">
              <a:buFont typeface="+mj-lt"/>
              <a:buAutoNum type="arabicPeriod"/>
            </a:pPr>
            <a:r>
              <a:rPr lang="en-US" b="1" dirty="0"/>
              <a:t>Decision Making in Trading Strategies/ Portfolio Optimization/ Asset Allocation</a:t>
            </a:r>
          </a:p>
          <a:p>
            <a:pPr marL="0" indent="0">
              <a:buNone/>
            </a:pPr>
            <a:r>
              <a:rPr lang="en-US" dirty="0"/>
              <a:t>However, for a demo for the effectiveness of FNSA on </a:t>
            </a:r>
            <a:r>
              <a:rPr lang="en-US" sz="2000" dirty="0" err="1"/>
              <a:t>FinancialPhraseBank</a:t>
            </a:r>
            <a:r>
              <a:rPr lang="en-US" sz="2000" dirty="0"/>
              <a:t> dataset, in this project, we provide a web-based automatic news crawling system and sentiment analysis to show the customers/stakeholders the view of the current market news with their manual selection or input through keywords.</a:t>
            </a:r>
            <a:endParaRPr lang="en-US" dirty="0"/>
          </a:p>
        </p:txBody>
      </p:sp>
    </p:spTree>
    <p:extLst>
      <p:ext uri="{BB962C8B-B14F-4D97-AF65-F5344CB8AC3E}">
        <p14:creationId xmlns:p14="http://schemas.microsoft.com/office/powerpoint/2010/main" val="582996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6738-85F2-997B-C037-4B561CE02596}"/>
              </a:ext>
            </a:extLst>
          </p:cNvPr>
          <p:cNvSpPr>
            <a:spLocks noGrp="1"/>
          </p:cNvSpPr>
          <p:nvPr>
            <p:ph type="title"/>
          </p:nvPr>
        </p:nvSpPr>
        <p:spPr/>
        <p:txBody>
          <a:bodyPr>
            <a:normAutofit fontScale="90000"/>
          </a:bodyPr>
          <a:lstStyle/>
          <a:p>
            <a:r>
              <a:rPr lang="en-US" dirty="0"/>
              <a:t>FNSA – Solution design</a:t>
            </a:r>
          </a:p>
        </p:txBody>
      </p:sp>
      <p:pic>
        <p:nvPicPr>
          <p:cNvPr id="5" name="Picture 4">
            <a:extLst>
              <a:ext uri="{FF2B5EF4-FFF2-40B4-BE49-F238E27FC236}">
                <a16:creationId xmlns:a16="http://schemas.microsoft.com/office/drawing/2014/main" id="{F2842EE4-FECF-9F5D-5F58-E9796866E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487" y="1185862"/>
            <a:ext cx="8963025" cy="4486275"/>
          </a:xfrm>
          <a:prstGeom prst="rect">
            <a:avLst/>
          </a:prstGeom>
        </p:spPr>
      </p:pic>
    </p:spTree>
    <p:extLst>
      <p:ext uri="{BB962C8B-B14F-4D97-AF65-F5344CB8AC3E}">
        <p14:creationId xmlns:p14="http://schemas.microsoft.com/office/powerpoint/2010/main" val="301865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2346-1F6F-43EC-E0D5-1735FBCC1AC2}"/>
              </a:ext>
            </a:extLst>
          </p:cNvPr>
          <p:cNvSpPr>
            <a:spLocks noGrp="1"/>
          </p:cNvSpPr>
          <p:nvPr>
            <p:ph type="title"/>
          </p:nvPr>
        </p:nvSpPr>
        <p:spPr/>
        <p:txBody>
          <a:bodyPr>
            <a:normAutofit fontScale="90000"/>
          </a:bodyPr>
          <a:lstStyle/>
          <a:p>
            <a:r>
              <a:rPr lang="en-US" dirty="0"/>
              <a:t>Sentiment Analysis - Investigation</a:t>
            </a:r>
          </a:p>
        </p:txBody>
      </p:sp>
      <p:sp>
        <p:nvSpPr>
          <p:cNvPr id="3" name="Content Placeholder 2">
            <a:extLst>
              <a:ext uri="{FF2B5EF4-FFF2-40B4-BE49-F238E27FC236}">
                <a16:creationId xmlns:a16="http://schemas.microsoft.com/office/drawing/2014/main" id="{7154B7E0-90C5-AB11-BD6C-4A09DDF396C6}"/>
              </a:ext>
            </a:extLst>
          </p:cNvPr>
          <p:cNvSpPr>
            <a:spLocks noGrp="1"/>
          </p:cNvSpPr>
          <p:nvPr>
            <p:ph idx="1"/>
          </p:nvPr>
        </p:nvSpPr>
        <p:spPr/>
        <p:txBody>
          <a:bodyPr>
            <a:normAutofit/>
          </a:bodyPr>
          <a:lstStyle/>
          <a:p>
            <a:r>
              <a:rPr lang="en-US" dirty="0"/>
              <a:t>For Sentiment Analysis, there are some following algorithm approaches:</a:t>
            </a:r>
          </a:p>
          <a:p>
            <a:pPr marL="457200" indent="-457200">
              <a:buFont typeface="+mj-lt"/>
              <a:buAutoNum type="arabicPeriod"/>
            </a:pPr>
            <a:r>
              <a:rPr lang="en-US" dirty="0"/>
              <a:t>Lexicon-based approach: use a pre-defined dictionary of positive and negative words</a:t>
            </a:r>
          </a:p>
          <a:p>
            <a:pPr marL="457200" indent="-457200">
              <a:buFont typeface="+mj-lt"/>
              <a:buAutoNum type="arabicPeriod"/>
            </a:pPr>
            <a:r>
              <a:rPr lang="en-US" dirty="0"/>
              <a:t>Supervised approach: a machine learning-based approach that depends on an annotated dataset. This approach includes 4 main steps: text pre-processing, text representation(tokenization), model training and model testing</a:t>
            </a:r>
          </a:p>
          <a:p>
            <a:pPr marL="457200" indent="-457200">
              <a:buFont typeface="+mj-lt"/>
              <a:buAutoNum type="arabicPeriod"/>
            </a:pPr>
            <a:r>
              <a:rPr lang="en-US" dirty="0"/>
              <a:t>LLM-based approach: </a:t>
            </a:r>
            <a:r>
              <a:rPr lang="en-US" sz="2000" dirty="0"/>
              <a:t>LLMs, like GPT or BERT, are pretrained on massive amounts of general-purpose text, but fine-tuning helps tailor them to perform well in specific tasks like sentiment analysis by training them on labeled sentiment data</a:t>
            </a:r>
            <a:endParaRPr lang="en-US" dirty="0"/>
          </a:p>
        </p:txBody>
      </p:sp>
    </p:spTree>
    <p:extLst>
      <p:ext uri="{BB962C8B-B14F-4D97-AF65-F5344CB8AC3E}">
        <p14:creationId xmlns:p14="http://schemas.microsoft.com/office/powerpoint/2010/main" val="1803140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EE1BB-BB14-948C-1BD9-EA89869933DE}"/>
              </a:ext>
            </a:extLst>
          </p:cNvPr>
          <p:cNvSpPr>
            <a:spLocks noGrp="1"/>
          </p:cNvSpPr>
          <p:nvPr>
            <p:ph type="title"/>
          </p:nvPr>
        </p:nvSpPr>
        <p:spPr/>
        <p:txBody>
          <a:bodyPr>
            <a:normAutofit fontScale="90000"/>
          </a:bodyPr>
          <a:lstStyle/>
          <a:p>
            <a:r>
              <a:rPr lang="en-US" dirty="0"/>
              <a:t>Sentiment Analysis using LLM (Llama2)</a:t>
            </a:r>
          </a:p>
        </p:txBody>
      </p:sp>
      <p:graphicFrame>
        <p:nvGraphicFramePr>
          <p:cNvPr id="4" name="Content Placeholder 3">
            <a:extLst>
              <a:ext uri="{FF2B5EF4-FFF2-40B4-BE49-F238E27FC236}">
                <a16:creationId xmlns:a16="http://schemas.microsoft.com/office/drawing/2014/main" id="{E05A4BC3-B222-25C6-9B0F-672E850F5CEF}"/>
              </a:ext>
            </a:extLst>
          </p:cNvPr>
          <p:cNvGraphicFramePr>
            <a:graphicFrameLocks noGrp="1"/>
          </p:cNvGraphicFramePr>
          <p:nvPr>
            <p:ph idx="1"/>
            <p:extLst>
              <p:ext uri="{D42A27DB-BD31-4B8C-83A1-F6EECF244321}">
                <p14:modId xmlns:p14="http://schemas.microsoft.com/office/powerpoint/2010/main" val="1028762891"/>
              </p:ext>
            </p:extLst>
          </p:nvPr>
        </p:nvGraphicFramePr>
        <p:xfrm>
          <a:off x="1066800" y="1473200"/>
          <a:ext cx="10058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0644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44A7-F13D-71F4-5995-1A14C0DB6B4E}"/>
              </a:ext>
            </a:extLst>
          </p:cNvPr>
          <p:cNvSpPr>
            <a:spLocks noGrp="1"/>
          </p:cNvSpPr>
          <p:nvPr>
            <p:ph type="title"/>
          </p:nvPr>
        </p:nvSpPr>
        <p:spPr>
          <a:xfrm>
            <a:off x="640080" y="93173"/>
            <a:ext cx="10058400" cy="702303"/>
          </a:xfrm>
        </p:spPr>
        <p:txBody>
          <a:bodyPr>
            <a:normAutofit fontScale="90000"/>
          </a:bodyPr>
          <a:lstStyle/>
          <a:p>
            <a:r>
              <a:rPr lang="en-US" dirty="0"/>
              <a:t>Data Cleaning and Pre-processing</a:t>
            </a:r>
          </a:p>
        </p:txBody>
      </p:sp>
      <p:sp>
        <p:nvSpPr>
          <p:cNvPr id="4" name="Rectangle 1">
            <a:extLst>
              <a:ext uri="{FF2B5EF4-FFF2-40B4-BE49-F238E27FC236}">
                <a16:creationId xmlns:a16="http://schemas.microsoft.com/office/drawing/2014/main" id="{1F0224E1-3FC0-1B6A-8721-009A0EAC0F2E}"/>
              </a:ext>
            </a:extLst>
          </p:cNvPr>
          <p:cNvSpPr>
            <a:spLocks noGrp="1" noChangeArrowheads="1"/>
          </p:cNvSpPr>
          <p:nvPr>
            <p:ph idx="1"/>
          </p:nvPr>
        </p:nvSpPr>
        <p:spPr bwMode="auto">
          <a:xfrm>
            <a:off x="640080" y="1366686"/>
            <a:ext cx="10789920" cy="394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rPr>
              <a:t>Data Cleaning</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rPr>
              <a:t>Removing Special Characters: </a:t>
            </a:r>
            <a:r>
              <a:rPr kumimoji="0" lang="en-US" altLang="en-US" sz="1600" b="0" i="0" u="none" strike="noStrike" cap="none" normalizeH="0" baseline="0" dirty="0">
                <a:ln>
                  <a:noFill/>
                </a:ln>
                <a:solidFill>
                  <a:schemeClr val="tx1"/>
                </a:solidFill>
                <a:effectLst/>
              </a:rPr>
              <a:t>Special characters, including punctuation and HTML tags, can clutter your text. Removing them makes the text cleaner and more readable.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rPr>
              <a:t>Stop/Non/Short Word </a:t>
            </a:r>
            <a:r>
              <a:rPr kumimoji="0" lang="en-US" altLang="en-US" sz="1600" b="1" i="0" u="none" strike="noStrike" cap="none" normalizeH="0" baseline="0" dirty="0" err="1">
                <a:ln>
                  <a:noFill/>
                </a:ln>
                <a:solidFill>
                  <a:schemeClr val="tx1"/>
                </a:solidFill>
                <a:effectLst/>
              </a:rPr>
              <a:t>Removal:</a:t>
            </a:r>
            <a:r>
              <a:rPr kumimoji="0" lang="en-US" altLang="en-US" sz="1600" b="0" i="0" u="none" strike="noStrike" cap="none" normalizeH="0" baseline="0" dirty="0" err="1">
                <a:ln>
                  <a:noFill/>
                </a:ln>
                <a:solidFill>
                  <a:schemeClr val="tx1"/>
                </a:solidFill>
                <a:effectLst/>
              </a:rPr>
              <a:t>Stop</a:t>
            </a:r>
            <a:r>
              <a:rPr kumimoji="0" lang="en-US" altLang="en-US" sz="1600" b="0" i="0" u="none" strike="noStrike" cap="none" normalizeH="0" baseline="0" dirty="0">
                <a:ln>
                  <a:noFill/>
                </a:ln>
                <a:solidFill>
                  <a:schemeClr val="tx1"/>
                </a:solidFill>
                <a:effectLst/>
              </a:rPr>
              <a:t> words are common words like “and,” “the,” and “in” that don’t provide much value in NLP. Removing them reduces noise.</a:t>
            </a:r>
          </a:p>
          <a:p>
            <a:pPr marL="342900" indent="-342900" eaLnBrk="0" fontAlgn="base" hangingPunct="0">
              <a:lnSpc>
                <a:spcPct val="100000"/>
              </a:lnSpc>
              <a:spcBef>
                <a:spcPct val="0"/>
              </a:spcBef>
              <a:spcAft>
                <a:spcPct val="0"/>
              </a:spcAft>
              <a:buClrTx/>
              <a:buSzTx/>
              <a:buFont typeface="+mj-lt"/>
              <a:buAutoNum type="arabicPeriod"/>
            </a:pPr>
            <a:r>
              <a:rPr kumimoji="0" lang="en-US" altLang="en-US" sz="1600" b="1" i="0" u="none" strike="noStrike" cap="none" normalizeH="0" baseline="0" dirty="0">
                <a:ln>
                  <a:noFill/>
                </a:ln>
                <a:solidFill>
                  <a:schemeClr val="tx1"/>
                </a:solidFill>
                <a:effectLst/>
              </a:rPr>
              <a:t>Lowercasing and Accents: </a:t>
            </a:r>
            <a:r>
              <a:rPr kumimoji="0" lang="en-US" altLang="en-US" sz="1600" b="0" i="0" u="none" strike="noStrike" cap="none" normalizeH="0" baseline="0" dirty="0">
                <a:ln>
                  <a:noFill/>
                </a:ln>
                <a:solidFill>
                  <a:schemeClr val="tx1"/>
                </a:solidFill>
                <a:effectLst/>
              </a:rPr>
              <a:t>Normalizing text by converting it to lowercase and removing accents ensures consistency in your text data.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rPr>
              <a:t>Data Pre-processing</a:t>
            </a:r>
            <a:r>
              <a:rPr kumimoji="0" lang="en-US" altLang="en-US" sz="1600" b="0" i="0" u="none" strike="noStrike" cap="none" normalizeH="0" baseline="0" dirty="0">
                <a:ln>
                  <a:noFill/>
                </a:ln>
                <a:solidFill>
                  <a:schemeClr val="tx1"/>
                </a:solidFill>
                <a:effectLst/>
              </a:rPr>
              <a:t>: Llama2 is a GPT-chat model and hence does a text-generation task. </a:t>
            </a:r>
            <a:r>
              <a:rPr lang="en-US" altLang="en-US" sz="1600" dirty="0">
                <a:solidFill>
                  <a:schemeClr val="tx1"/>
                </a:solidFill>
              </a:rPr>
              <a:t>Each news headline will be modified with the following prompt format:</a:t>
            </a:r>
          </a:p>
          <a:p>
            <a:r>
              <a:rPr lang="en-US" sz="1600" b="0" dirty="0">
                <a:solidFill>
                  <a:srgbClr val="CE9178"/>
                </a:solidFill>
                <a:effectLst/>
              </a:rPr>
              <a:t>Analyze the sentiment of the news headline enclosed in square brackets, </a:t>
            </a:r>
            <a:endParaRPr lang="en-US" sz="1600" b="0" dirty="0">
              <a:solidFill>
                <a:srgbClr val="CCCCCC"/>
              </a:solidFill>
              <a:effectLst/>
            </a:endParaRPr>
          </a:p>
          <a:p>
            <a:r>
              <a:rPr lang="en-US" sz="1600" b="0" dirty="0">
                <a:solidFill>
                  <a:srgbClr val="CE9178"/>
                </a:solidFill>
                <a:effectLst/>
              </a:rPr>
              <a:t>determine if it is positive, neutral, or negative, and return the answer as </a:t>
            </a:r>
            <a:endParaRPr lang="en-US" sz="1600" b="0" dirty="0">
              <a:solidFill>
                <a:srgbClr val="CCCCCC"/>
              </a:solidFill>
              <a:effectLst/>
            </a:endParaRPr>
          </a:p>
          <a:p>
            <a:r>
              <a:rPr lang="en-US" sz="1600" b="0" dirty="0">
                <a:solidFill>
                  <a:srgbClr val="CE9178"/>
                </a:solidFill>
                <a:effectLst/>
              </a:rPr>
              <a:t>the corresponding sentiment label "positive" or "neutral" or "negative".</a:t>
            </a:r>
            <a:endParaRPr lang="en-US" sz="1600" b="0" dirty="0">
              <a:solidFill>
                <a:srgbClr val="CCCCCC"/>
              </a:solidFill>
              <a:effectLst/>
            </a:endParaRPr>
          </a:p>
          <a:p>
            <a:r>
              <a:rPr lang="en-US" sz="1600" dirty="0">
                <a:solidFill>
                  <a:srgbClr val="CE9178"/>
                </a:solidFill>
              </a:rPr>
              <a:t>{</a:t>
            </a:r>
            <a:r>
              <a:rPr lang="en-US" sz="1600" dirty="0" err="1">
                <a:solidFill>
                  <a:srgbClr val="CE9178"/>
                </a:solidFill>
              </a:rPr>
              <a:t>news_headline</a:t>
            </a:r>
            <a:r>
              <a:rPr lang="en-US" sz="1600" dirty="0">
                <a:solidFill>
                  <a:srgbClr val="CE9178"/>
                </a:solidFill>
              </a:rPr>
              <a:t>}</a:t>
            </a:r>
            <a:r>
              <a:rPr lang="en-US" sz="1600" b="0" dirty="0">
                <a:solidFill>
                  <a:srgbClr val="CE9178"/>
                </a:solidFill>
                <a:effectLst/>
              </a:rPr>
              <a:t>= {sentiment}"""</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870737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0D8BC-B80C-4397-7086-9035D347EF35}"/>
              </a:ext>
            </a:extLst>
          </p:cNvPr>
          <p:cNvSpPr>
            <a:spLocks noGrp="1"/>
          </p:cNvSpPr>
          <p:nvPr>
            <p:ph type="title"/>
          </p:nvPr>
        </p:nvSpPr>
        <p:spPr/>
        <p:txBody>
          <a:bodyPr>
            <a:normAutofit fontScale="90000"/>
          </a:bodyPr>
          <a:lstStyle/>
          <a:p>
            <a:r>
              <a:rPr lang="en-US" dirty="0"/>
              <a:t>FNSA – Finetuning Llama2 - Evaluation</a:t>
            </a:r>
          </a:p>
        </p:txBody>
      </p:sp>
      <p:pic>
        <p:nvPicPr>
          <p:cNvPr id="5" name="Picture 4">
            <a:extLst>
              <a:ext uri="{FF2B5EF4-FFF2-40B4-BE49-F238E27FC236}">
                <a16:creationId xmlns:a16="http://schemas.microsoft.com/office/drawing/2014/main" id="{ECB9AAA7-8C0D-2151-23E8-F9ADD9987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39" y="898075"/>
            <a:ext cx="3988359" cy="2393016"/>
          </a:xfrm>
          <a:prstGeom prst="rect">
            <a:avLst/>
          </a:prstGeom>
        </p:spPr>
      </p:pic>
      <p:pic>
        <p:nvPicPr>
          <p:cNvPr id="7" name="Picture 6">
            <a:extLst>
              <a:ext uri="{FF2B5EF4-FFF2-40B4-BE49-F238E27FC236}">
                <a16:creationId xmlns:a16="http://schemas.microsoft.com/office/drawing/2014/main" id="{52CA8EAA-C3B2-E836-87AE-1E131875A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087" y="3291091"/>
            <a:ext cx="3905462" cy="2929096"/>
          </a:xfrm>
          <a:prstGeom prst="rect">
            <a:avLst/>
          </a:prstGeom>
        </p:spPr>
      </p:pic>
      <p:pic>
        <p:nvPicPr>
          <p:cNvPr id="9" name="Picture 8">
            <a:extLst>
              <a:ext uri="{FF2B5EF4-FFF2-40B4-BE49-F238E27FC236}">
                <a16:creationId xmlns:a16="http://schemas.microsoft.com/office/drawing/2014/main" id="{FFDB61B9-BE1E-17E0-533B-782D38B7A3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4053" y="898075"/>
            <a:ext cx="4339645" cy="2603787"/>
          </a:xfrm>
          <a:prstGeom prst="rect">
            <a:avLst/>
          </a:prstGeom>
        </p:spPr>
      </p:pic>
      <p:pic>
        <p:nvPicPr>
          <p:cNvPr id="11" name="Picture 10">
            <a:extLst>
              <a:ext uri="{FF2B5EF4-FFF2-40B4-BE49-F238E27FC236}">
                <a16:creationId xmlns:a16="http://schemas.microsoft.com/office/drawing/2014/main" id="{E8D94FEA-5927-96C8-FFF6-61AB08CE04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2530" y="3501862"/>
            <a:ext cx="3502690" cy="2627017"/>
          </a:xfrm>
          <a:prstGeom prst="rect">
            <a:avLst/>
          </a:prstGeom>
        </p:spPr>
      </p:pic>
      <p:sp>
        <p:nvSpPr>
          <p:cNvPr id="12" name="TextBox 11">
            <a:extLst>
              <a:ext uri="{FF2B5EF4-FFF2-40B4-BE49-F238E27FC236}">
                <a16:creationId xmlns:a16="http://schemas.microsoft.com/office/drawing/2014/main" id="{8B1AF557-E669-6063-EA18-D7909910AB01}"/>
              </a:ext>
            </a:extLst>
          </p:cNvPr>
          <p:cNvSpPr txBox="1"/>
          <p:nvPr/>
        </p:nvSpPr>
        <p:spPr>
          <a:xfrm>
            <a:off x="147323" y="3291091"/>
            <a:ext cx="1099055" cy="923330"/>
          </a:xfrm>
          <a:prstGeom prst="rect">
            <a:avLst/>
          </a:prstGeom>
          <a:noFill/>
        </p:spPr>
        <p:txBody>
          <a:bodyPr wrap="square" rtlCol="0">
            <a:spAutoFit/>
          </a:bodyPr>
          <a:lstStyle/>
          <a:p>
            <a:pPr algn="ctr"/>
            <a:r>
              <a:rPr lang="en-US" dirty="0"/>
              <a:t>Before fine-tuning</a:t>
            </a:r>
          </a:p>
        </p:txBody>
      </p:sp>
      <p:sp>
        <p:nvSpPr>
          <p:cNvPr id="13" name="TextBox 12">
            <a:extLst>
              <a:ext uri="{FF2B5EF4-FFF2-40B4-BE49-F238E27FC236}">
                <a16:creationId xmlns:a16="http://schemas.microsoft.com/office/drawing/2014/main" id="{12786646-6D82-4D6A-B518-3BCE0AB8AED4}"/>
              </a:ext>
            </a:extLst>
          </p:cNvPr>
          <p:cNvSpPr txBox="1"/>
          <p:nvPr/>
        </p:nvSpPr>
        <p:spPr>
          <a:xfrm>
            <a:off x="9829800" y="3730720"/>
            <a:ext cx="1099055" cy="923330"/>
          </a:xfrm>
          <a:prstGeom prst="rect">
            <a:avLst/>
          </a:prstGeom>
          <a:noFill/>
        </p:spPr>
        <p:txBody>
          <a:bodyPr wrap="square" rtlCol="0">
            <a:spAutoFit/>
          </a:bodyPr>
          <a:lstStyle/>
          <a:p>
            <a:pPr algn="ctr"/>
            <a:r>
              <a:rPr lang="en-US" dirty="0"/>
              <a:t>After fine-tuning</a:t>
            </a:r>
          </a:p>
        </p:txBody>
      </p:sp>
      <p:sp>
        <p:nvSpPr>
          <p:cNvPr id="14" name="TextBox 13">
            <a:extLst>
              <a:ext uri="{FF2B5EF4-FFF2-40B4-BE49-F238E27FC236}">
                <a16:creationId xmlns:a16="http://schemas.microsoft.com/office/drawing/2014/main" id="{41F057AB-A051-FB71-E80E-238B295239AA}"/>
              </a:ext>
            </a:extLst>
          </p:cNvPr>
          <p:cNvSpPr txBox="1"/>
          <p:nvPr/>
        </p:nvSpPr>
        <p:spPr>
          <a:xfrm>
            <a:off x="9829800" y="1160269"/>
            <a:ext cx="1474401" cy="1754326"/>
          </a:xfrm>
          <a:prstGeom prst="rect">
            <a:avLst/>
          </a:prstGeom>
          <a:noFill/>
        </p:spPr>
        <p:txBody>
          <a:bodyPr wrap="square" rtlCol="0">
            <a:spAutoFit/>
          </a:bodyPr>
          <a:lstStyle/>
          <a:p>
            <a:r>
              <a:rPr lang="en-US" dirty="0"/>
              <a:t>Using LORA for model adaptation with r= 64, alpha =32, </a:t>
            </a:r>
          </a:p>
          <a:p>
            <a:r>
              <a:rPr lang="en-US" dirty="0"/>
              <a:t>Dropout = 0.1</a:t>
            </a:r>
          </a:p>
        </p:txBody>
      </p:sp>
      <p:sp>
        <p:nvSpPr>
          <p:cNvPr id="15" name="TextBox 14">
            <a:extLst>
              <a:ext uri="{FF2B5EF4-FFF2-40B4-BE49-F238E27FC236}">
                <a16:creationId xmlns:a16="http://schemas.microsoft.com/office/drawing/2014/main" id="{7EC0C7FE-B8AC-5666-4941-D9A6EDBDD25F}"/>
              </a:ext>
            </a:extLst>
          </p:cNvPr>
          <p:cNvSpPr txBox="1"/>
          <p:nvPr/>
        </p:nvSpPr>
        <p:spPr>
          <a:xfrm>
            <a:off x="4651122" y="3892040"/>
            <a:ext cx="1591408" cy="923330"/>
          </a:xfrm>
          <a:prstGeom prst="rect">
            <a:avLst/>
          </a:prstGeom>
          <a:noFill/>
        </p:spPr>
        <p:txBody>
          <a:bodyPr wrap="square" rtlCol="0">
            <a:spAutoFit/>
          </a:bodyPr>
          <a:lstStyle/>
          <a:p>
            <a:r>
              <a:rPr lang="en-US" dirty="0"/>
              <a:t>0- negative</a:t>
            </a:r>
          </a:p>
          <a:p>
            <a:r>
              <a:rPr lang="en-US" dirty="0"/>
              <a:t>1- neutral</a:t>
            </a:r>
          </a:p>
          <a:p>
            <a:r>
              <a:rPr lang="en-US" dirty="0"/>
              <a:t>2- positive</a:t>
            </a:r>
          </a:p>
        </p:txBody>
      </p:sp>
    </p:spTree>
    <p:extLst>
      <p:ext uri="{BB962C8B-B14F-4D97-AF65-F5344CB8AC3E}">
        <p14:creationId xmlns:p14="http://schemas.microsoft.com/office/powerpoint/2010/main" val="16382084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5162</TotalTime>
  <Words>1075</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Retrospect</vt:lpstr>
      <vt:lpstr>Financial News Sentiment Analysis (FNSA) and Business Use Cases</vt:lpstr>
      <vt:lpstr>FNSA - Problem Statement</vt:lpstr>
      <vt:lpstr>FNSA – Dataset Selection</vt:lpstr>
      <vt:lpstr>FNSA – Business Use Case</vt:lpstr>
      <vt:lpstr>FNSA – Solution design</vt:lpstr>
      <vt:lpstr>Sentiment Analysis - Investigation</vt:lpstr>
      <vt:lpstr>Sentiment Analysis using LLM (Llama2)</vt:lpstr>
      <vt:lpstr>Data Cleaning and Pre-processing</vt:lpstr>
      <vt:lpstr>FNSA – Finetuning Llama2 - Evaluation</vt:lpstr>
      <vt:lpstr>FNC – Evaluation – Compare to Baseline Methods</vt:lpstr>
      <vt:lpstr>FNC – Evaluation and Error analysis</vt:lpstr>
      <vt:lpstr>FNC – Evaluation and Error analysis</vt:lpstr>
      <vt:lpstr>FNC – Improvement Plan</vt:lpstr>
      <vt:lpstr>FNC – Application</vt:lpstr>
      <vt:lpstr>FNC – Features</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News Classification (FNC) for </dc:title>
  <dc:creator>Nguyen Xuan Vinh (MS/EMC-TE-XC)</dc:creator>
  <cp:lastModifiedBy>Nguyen Xuan Vinh (MS/EMC-TE-XC)</cp:lastModifiedBy>
  <cp:revision>10</cp:revision>
  <dcterms:created xsi:type="dcterms:W3CDTF">2024-09-28T07:03:42Z</dcterms:created>
  <dcterms:modified xsi:type="dcterms:W3CDTF">2024-10-06T11:44:18Z</dcterms:modified>
</cp:coreProperties>
</file>