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256" r:id="rId2"/>
    <p:sldId id="273" r:id="rId3"/>
    <p:sldId id="274" r:id="rId4"/>
    <p:sldId id="261" r:id="rId5"/>
    <p:sldId id="257" r:id="rId6"/>
    <p:sldId id="432" r:id="rId7"/>
    <p:sldId id="433" r:id="rId8"/>
    <p:sldId id="434" r:id="rId9"/>
    <p:sldId id="435" r:id="rId10"/>
    <p:sldId id="331" r:id="rId11"/>
    <p:sldId id="270" r:id="rId12"/>
    <p:sldId id="332" r:id="rId13"/>
    <p:sldId id="260" r:id="rId14"/>
    <p:sldId id="333" r:id="rId15"/>
    <p:sldId id="334" r:id="rId16"/>
    <p:sldId id="335" r:id="rId17"/>
    <p:sldId id="336" r:id="rId18"/>
    <p:sldId id="263" r:id="rId19"/>
    <p:sldId id="264" r:id="rId20"/>
    <p:sldId id="268" r:id="rId21"/>
    <p:sldId id="356" r:id="rId22"/>
    <p:sldId id="367" r:id="rId23"/>
    <p:sldId id="278" r:id="rId24"/>
    <p:sldId id="269" r:id="rId25"/>
    <p:sldId id="365" r:id="rId26"/>
    <p:sldId id="366" r:id="rId27"/>
    <p:sldId id="275" r:id="rId28"/>
    <p:sldId id="337" r:id="rId29"/>
    <p:sldId id="276" r:id="rId30"/>
    <p:sldId id="338" r:id="rId31"/>
    <p:sldId id="340" r:id="rId32"/>
    <p:sldId id="339" r:id="rId33"/>
    <p:sldId id="341" r:id="rId34"/>
    <p:sldId id="342" r:id="rId35"/>
    <p:sldId id="343" r:id="rId36"/>
    <p:sldId id="346" r:id="rId37"/>
    <p:sldId id="279" r:id="rId38"/>
    <p:sldId id="347" r:id="rId39"/>
    <p:sldId id="281" r:id="rId40"/>
    <p:sldId id="352" r:id="rId41"/>
    <p:sldId id="348" r:id="rId42"/>
    <p:sldId id="349" r:id="rId43"/>
    <p:sldId id="350" r:id="rId44"/>
    <p:sldId id="351" r:id="rId45"/>
    <p:sldId id="353" r:id="rId46"/>
    <p:sldId id="354" r:id="rId47"/>
    <p:sldId id="355" r:id="rId48"/>
    <p:sldId id="358" r:id="rId49"/>
    <p:sldId id="357" r:id="rId50"/>
    <p:sldId id="359" r:id="rId51"/>
    <p:sldId id="360" r:id="rId52"/>
    <p:sldId id="361" r:id="rId53"/>
    <p:sldId id="362" r:id="rId54"/>
    <p:sldId id="363" r:id="rId55"/>
    <p:sldId id="364" r:id="rId56"/>
    <p:sldId id="368" r:id="rId57"/>
    <p:sldId id="375" r:id="rId58"/>
    <p:sldId id="369" r:id="rId59"/>
    <p:sldId id="370" r:id="rId60"/>
    <p:sldId id="371" r:id="rId61"/>
    <p:sldId id="372" r:id="rId62"/>
    <p:sldId id="373" r:id="rId63"/>
    <p:sldId id="374" r:id="rId64"/>
    <p:sldId id="376" r:id="rId65"/>
    <p:sldId id="377" r:id="rId66"/>
    <p:sldId id="378" r:id="rId67"/>
    <p:sldId id="390" r:id="rId68"/>
    <p:sldId id="379" r:id="rId69"/>
    <p:sldId id="380" r:id="rId70"/>
    <p:sldId id="381" r:id="rId71"/>
    <p:sldId id="382" r:id="rId72"/>
    <p:sldId id="383" r:id="rId73"/>
    <p:sldId id="384" r:id="rId74"/>
    <p:sldId id="385" r:id="rId75"/>
    <p:sldId id="386" r:id="rId76"/>
    <p:sldId id="387" r:id="rId77"/>
    <p:sldId id="388" r:id="rId78"/>
    <p:sldId id="389" r:id="rId79"/>
    <p:sldId id="391" r:id="rId80"/>
    <p:sldId id="393" r:id="rId81"/>
    <p:sldId id="395" r:id="rId82"/>
    <p:sldId id="394" r:id="rId83"/>
    <p:sldId id="396" r:id="rId84"/>
    <p:sldId id="392" r:id="rId85"/>
    <p:sldId id="397" r:id="rId86"/>
    <p:sldId id="398" r:id="rId87"/>
    <p:sldId id="436" r:id="rId88"/>
    <p:sldId id="437" r:id="rId89"/>
    <p:sldId id="438" r:id="rId90"/>
    <p:sldId id="439" r:id="rId91"/>
    <p:sldId id="399" r:id="rId92"/>
    <p:sldId id="410" r:id="rId93"/>
    <p:sldId id="411" r:id="rId94"/>
    <p:sldId id="412" r:id="rId95"/>
    <p:sldId id="413" r:id="rId96"/>
    <p:sldId id="414" r:id="rId97"/>
    <p:sldId id="415" r:id="rId98"/>
    <p:sldId id="416" r:id="rId99"/>
    <p:sldId id="417" r:id="rId100"/>
    <p:sldId id="418" r:id="rId101"/>
    <p:sldId id="445" r:id="rId102"/>
    <p:sldId id="447" r:id="rId103"/>
    <p:sldId id="402" r:id="rId104"/>
    <p:sldId id="406" r:id="rId105"/>
    <p:sldId id="403" r:id="rId106"/>
    <p:sldId id="404" r:id="rId107"/>
    <p:sldId id="451" r:id="rId108"/>
    <p:sldId id="453" r:id="rId109"/>
    <p:sldId id="452" r:id="rId110"/>
    <p:sldId id="421" r:id="rId111"/>
    <p:sldId id="422" r:id="rId112"/>
    <p:sldId id="423" r:id="rId113"/>
    <p:sldId id="449" r:id="rId114"/>
    <p:sldId id="424" r:id="rId115"/>
    <p:sldId id="425" r:id="rId116"/>
    <p:sldId id="426" r:id="rId117"/>
    <p:sldId id="427" r:id="rId118"/>
    <p:sldId id="429" r:id="rId119"/>
    <p:sldId id="450" r:id="rId120"/>
    <p:sldId id="430" r:id="rId121"/>
    <p:sldId id="431" r:id="rId122"/>
    <p:sldId id="448" r:id="rId123"/>
    <p:sldId id="444" r:id="rId124"/>
    <p:sldId id="443" r:id="rId1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7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997022-7C8D-4C8B-AC7E-538AB610A914}" type="datetimeFigureOut">
              <a:rPr lang="fr-FR"/>
              <a:pPr>
                <a:defRPr/>
              </a:pPr>
              <a:t>13/12/2011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0FA6F38-1815-48E7-9816-5953AAA63006}"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100A652-9280-4A76-96D1-7346C7D97286}" type="datetimeFigureOut">
              <a:rPr lang="fr-FR"/>
              <a:pPr>
                <a:defRPr/>
              </a:pPr>
              <a:t>13/12/2011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3F7402C-F8D4-4C8A-8958-85436048378E}"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3" name="Espace réservé des commentaires 2"/>
          <p:cNvSpPr>
            <a:spLocks noGrp="1"/>
          </p:cNvSpPr>
          <p:nvPr>
            <p:ph type="body" idx="1"/>
          </p:nvPr>
        </p:nvSpPr>
        <p:spPr/>
        <p:txBody>
          <a:bodyPr>
            <a:normAutofit fontScale="85000" lnSpcReduction="20000"/>
          </a:bodyPr>
          <a:lstStyle/>
          <a:p>
            <a:pPr algn="just" eaLnBrk="1" hangingPunct="1">
              <a:defRPr/>
            </a:pPr>
            <a:r>
              <a:rPr lang="fr-FR" sz="2000" dirty="0" smtClean="0"/>
              <a:t>Un </a:t>
            </a:r>
            <a:r>
              <a:rPr lang="fr-FR" sz="2000" b="1" dirty="0" smtClean="0"/>
              <a:t>programme informatique </a:t>
            </a:r>
            <a:r>
              <a:rPr lang="fr-FR" sz="2000" dirty="0" smtClean="0"/>
              <a:t>est une liste d'ordres indiquant à un ordinateur ce qu'il doit faire. Il se présente sous la forme d'une ou plusieurs séquences d'instructions, devant être exécutées dans un certain ordre par un processeur.</a:t>
            </a:r>
          </a:p>
          <a:p>
            <a:pPr algn="just" eaLnBrk="1" hangingPunct="1">
              <a:defRPr/>
            </a:pPr>
            <a:r>
              <a:rPr lang="fr-FR" sz="2000" dirty="0" smtClean="0"/>
              <a:t>À l'origine d'un programme, il y a un code source écrit par un programmeur dans un langage de programmation (La programmation dans le domaine informatique est l'ensemble des activités qui permettent l'écriture des programmes...) compréhensible par ledit programmeur.</a:t>
            </a:r>
          </a:p>
          <a:p>
            <a:pPr eaLnBrk="1" hangingPunct="1">
              <a:defRPr/>
            </a:pPr>
            <a:r>
              <a:rPr lang="fr-FR" sz="2000" dirty="0" smtClean="0"/>
              <a:t>Selon le langage utilisé, ce code est ensuite soit :</a:t>
            </a:r>
          </a:p>
          <a:p>
            <a:pPr lvl="1" eaLnBrk="1" hangingPunct="1">
              <a:defRPr/>
            </a:pPr>
            <a:r>
              <a:rPr lang="fr-FR" sz="1600" dirty="0" smtClean="0"/>
              <a:t>Traduit avec un jeu d'instructions spécifique à un processeur par un compilateur, ensuite le programme obtenu peut alors être exécuté directement par l'ordinateur.</a:t>
            </a:r>
          </a:p>
          <a:p>
            <a:pPr lvl="1" eaLnBrk="1" hangingPunct="1">
              <a:defRPr/>
            </a:pPr>
            <a:r>
              <a:rPr lang="fr-FR" sz="1600" dirty="0" smtClean="0"/>
              <a:t>Ou bien est pris en charge par un interpréteur (autre programme), qui décode à la volée les instructions du langage évolué en instructions spécifiques au processeur et qui les lui transmet directement pour exécution.</a:t>
            </a:r>
          </a:p>
          <a:p>
            <a:pPr eaLnBrk="1" hangingPunct="1">
              <a:defRPr/>
            </a:pPr>
            <a:endParaRPr lang="fr-FR" dirty="0"/>
          </a:p>
        </p:txBody>
      </p:sp>
      <p:sp>
        <p:nvSpPr>
          <p:cNvPr id="4" name="Espace réservé du numéro de diapositive 3"/>
          <p:cNvSpPr>
            <a:spLocks noGrp="1"/>
          </p:cNvSpPr>
          <p:nvPr>
            <p:ph type="sldNum" sz="quarter" idx="5"/>
          </p:nvPr>
        </p:nvSpPr>
        <p:spPr/>
        <p:txBody>
          <a:bodyPr/>
          <a:lstStyle/>
          <a:p>
            <a:pPr>
              <a:defRPr/>
            </a:pPr>
            <a:fld id="{C3CD3D9B-2D57-4D92-945E-C69FBB1634D9}" type="slidenum">
              <a:rPr lang="fr-FR" smtClean="0"/>
              <a:pPr>
                <a:defRPr/>
              </a:pPr>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58</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59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60</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61</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62</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63</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64</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t>La présence d’une déclaration de fonction permet au compilateur de mettre en place d’éventuelles conversions des paramètres effectifs lorsque la fonction est appelée avec des paramètres dont les types ne correspondent pas aux types indiqués dans le prototypes</a:t>
            </a:r>
          </a:p>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65</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66</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fr-FR" sz="1200" b="0" i="0" kern="1200" dirty="0" smtClean="0">
                <a:solidFill>
                  <a:schemeClr val="tx1"/>
                </a:solidFill>
                <a:latin typeface="+mn-lt"/>
                <a:ea typeface="+mn-ea"/>
                <a:cs typeface="+mn-cs"/>
              </a:rPr>
              <a:t>Il s'agit du texte contenu dans un fichier nommé «</a:t>
            </a:r>
            <a:r>
              <a:rPr lang="fr-FR" sz="1200" b="0" i="0" kern="1200" dirty="0" err="1" smtClean="0">
                <a:solidFill>
                  <a:schemeClr val="tx1"/>
                </a:solidFill>
                <a:latin typeface="+mn-lt"/>
                <a:ea typeface="+mn-ea"/>
                <a:cs typeface="+mn-cs"/>
              </a:rPr>
              <a:t>toto.c</a:t>
            </a:r>
            <a:r>
              <a:rPr lang="fr-FR" sz="1200" b="0" i="0" kern="1200" dirty="0" smtClean="0">
                <a:solidFill>
                  <a:schemeClr val="tx1"/>
                </a:solidFill>
                <a:latin typeface="+mn-lt"/>
                <a:ea typeface="+mn-ea"/>
                <a:cs typeface="+mn-cs"/>
              </a:rPr>
              <a:t>» et vous le voyez tel qu'il apparaît dans l'éditeur de texte. Ce texte respecte la syntaxe du C.</a:t>
            </a:r>
          </a:p>
          <a:p>
            <a:r>
              <a:rPr lang="fr-FR" sz="1200" b="0" i="0" kern="1200" dirty="0" smtClean="0">
                <a:solidFill>
                  <a:schemeClr val="tx1"/>
                </a:solidFill>
                <a:latin typeface="+mn-lt"/>
                <a:ea typeface="+mn-ea"/>
                <a:cs typeface="+mn-cs"/>
              </a:rPr>
              <a:t>On vous demande de l'admettre pour l'instant. Les éléments d'explications vous seront fournis dans les chapitres suivants.</a:t>
            </a:r>
          </a:p>
          <a:p>
            <a:r>
              <a:rPr lang="fr-FR" sz="1200" b="0" i="0" kern="1200" dirty="0" smtClean="0">
                <a:solidFill>
                  <a:schemeClr val="tx1"/>
                </a:solidFill>
                <a:latin typeface="+mn-lt"/>
                <a:ea typeface="+mn-ea"/>
                <a:cs typeface="+mn-cs"/>
              </a:rPr>
              <a:t>Le type retourné par la fonction main() est </a:t>
            </a:r>
            <a:r>
              <a:rPr lang="fr-FR" sz="1200" b="0" i="0" kern="1200" dirty="0" err="1" smtClean="0">
                <a:solidFill>
                  <a:schemeClr val="tx1"/>
                </a:solidFill>
                <a:latin typeface="+mn-lt"/>
                <a:ea typeface="+mn-ea"/>
                <a:cs typeface="+mn-cs"/>
              </a:rPr>
              <a:t>void</a:t>
            </a:r>
            <a:r>
              <a:rPr lang="fr-FR" sz="1200" b="0" i="0" kern="1200" dirty="0" smtClean="0">
                <a:solidFill>
                  <a:schemeClr val="tx1"/>
                </a:solidFill>
                <a:latin typeface="+mn-lt"/>
                <a:ea typeface="+mn-ea"/>
                <a:cs typeface="+mn-cs"/>
              </a:rPr>
              <a:t>, c'est-à-dire « rien ». La norme actuelle du C (C99) impose que le type retourné par la fonction soit explicitement annoncé, on ne peut donc pas écrire « main() » sans spécifier le type de retour de cette fonction .</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 langage C est un langage dit fortement typé. La fonction </a:t>
            </a:r>
            <a:r>
              <a:rPr lang="fr-FR" sz="1200" b="0" i="0" kern="1200" dirty="0" err="1" smtClean="0">
                <a:solidFill>
                  <a:schemeClr val="tx1"/>
                </a:solidFill>
                <a:latin typeface="+mn-lt"/>
                <a:ea typeface="+mn-ea"/>
                <a:cs typeface="+mn-cs"/>
              </a:rPr>
              <a:t>printf</a:t>
            </a:r>
            <a:r>
              <a:rPr lang="fr-FR" sz="1200" b="0" i="0" kern="1200" dirty="0" smtClean="0">
                <a:solidFill>
                  <a:schemeClr val="tx1"/>
                </a:solidFill>
                <a:latin typeface="+mn-lt"/>
                <a:ea typeface="+mn-ea"/>
                <a:cs typeface="+mn-cs"/>
              </a:rPr>
              <a:t>() produit une émission de caractères en séquence vers la sortie standard nommée </a:t>
            </a:r>
            <a:r>
              <a:rPr lang="fr-FR" sz="1200" b="0" i="0" kern="1200" dirty="0" err="1" smtClean="0">
                <a:solidFill>
                  <a:schemeClr val="tx1"/>
                </a:solidFill>
                <a:latin typeface="+mn-lt"/>
                <a:ea typeface="+mn-ea"/>
                <a:cs typeface="+mn-cs"/>
              </a:rPr>
              <a:t>stdout</a:t>
            </a:r>
            <a:r>
              <a:rPr lang="fr-FR" sz="1200" b="0" i="0" kern="1200" dirty="0" smtClean="0">
                <a:solidFill>
                  <a:schemeClr val="tx1"/>
                </a:solidFill>
                <a:latin typeface="+mn-lt"/>
                <a:ea typeface="+mn-ea"/>
                <a:cs typeface="+mn-cs"/>
              </a:rPr>
              <a:t> (par défaut il s'agit de l'écran).</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un fichier « </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 » qui définit l'usage de cette fonction </a:t>
            </a:r>
            <a:r>
              <a:rPr lang="fr-FR" sz="1200" b="0" i="0" kern="1200" dirty="0" err="1" smtClean="0">
                <a:solidFill>
                  <a:schemeClr val="tx1"/>
                </a:solidFill>
                <a:latin typeface="+mn-lt"/>
                <a:ea typeface="+mn-ea"/>
                <a:cs typeface="+mn-cs"/>
              </a:rPr>
              <a:t>printf</a:t>
            </a:r>
            <a:r>
              <a:rPr lang="fr-FR" sz="1200" b="0" i="0" kern="1200" dirty="0" smtClean="0">
                <a:solidFill>
                  <a:schemeClr val="tx1"/>
                </a:solidFill>
                <a:latin typeface="+mn-lt"/>
                <a:ea typeface="+mn-ea"/>
                <a:cs typeface="+mn-cs"/>
              </a:rPr>
              <a:t>.</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Elle correspond au caractère « saut de ligne » qui existe dans la table des codes ASCII.</a:t>
            </a:r>
          </a:p>
          <a:p>
            <a:endParaRPr lang="en-US" dirty="0" smtClean="0"/>
          </a:p>
          <a:p>
            <a:pPr eaLnBrk="1" hangingPunct="1">
              <a:buNone/>
            </a:pPr>
            <a:r>
              <a:rPr lang="en-US" sz="1200" dirty="0" smtClean="0">
                <a:solidFill>
                  <a:srgbClr val="FF0000"/>
                </a:solidFill>
              </a:rPr>
              <a:t>/* </a:t>
            </a:r>
            <a:r>
              <a:rPr lang="en-US" sz="1200" dirty="0" err="1" smtClean="0">
                <a:solidFill>
                  <a:srgbClr val="FF0000"/>
                </a:solidFill>
              </a:rPr>
              <a:t>valeur</a:t>
            </a:r>
            <a:r>
              <a:rPr lang="en-US" sz="1200" dirty="0" smtClean="0">
                <a:solidFill>
                  <a:srgbClr val="FF0000"/>
                </a:solidFill>
              </a:rPr>
              <a:t> </a:t>
            </a:r>
            <a:r>
              <a:rPr lang="en-US" sz="1200" dirty="0" err="1" smtClean="0">
                <a:solidFill>
                  <a:srgbClr val="FF0000"/>
                </a:solidFill>
              </a:rPr>
              <a:t>renvoyée</a:t>
            </a:r>
            <a:r>
              <a:rPr lang="en-US" sz="1200" dirty="0" smtClean="0">
                <a:solidFill>
                  <a:srgbClr val="FF0000"/>
                </a:solidFill>
              </a:rPr>
              <a:t> au </a:t>
            </a:r>
            <a:r>
              <a:rPr lang="en-US" sz="1200" dirty="0" err="1" smtClean="0">
                <a:solidFill>
                  <a:srgbClr val="FF0000"/>
                </a:solidFill>
              </a:rPr>
              <a:t>système</a:t>
            </a:r>
            <a:r>
              <a:rPr lang="en-US" sz="1200" dirty="0" smtClean="0">
                <a:solidFill>
                  <a:srgbClr val="FF0000"/>
                </a:solidFill>
              </a:rPr>
              <a:t> </a:t>
            </a:r>
            <a:r>
              <a:rPr lang="en-US" sz="1200" dirty="0" err="1" smtClean="0">
                <a:solidFill>
                  <a:srgbClr val="FF0000"/>
                </a:solidFill>
              </a:rPr>
              <a:t>d’exploitation</a:t>
            </a:r>
            <a:r>
              <a:rPr lang="en-US" sz="1200" dirty="0" smtClean="0">
                <a:solidFill>
                  <a:srgbClr val="FF0000"/>
                </a:solidFill>
              </a:rPr>
              <a:t> en fin de </a:t>
            </a:r>
            <a:r>
              <a:rPr lang="en-US" sz="1200" dirty="0" err="1" smtClean="0">
                <a:solidFill>
                  <a:srgbClr val="FF0000"/>
                </a:solidFill>
              </a:rPr>
              <a:t>programme</a:t>
            </a:r>
            <a:r>
              <a:rPr lang="en-US" sz="1200" dirty="0" smtClean="0">
                <a:solidFill>
                  <a:srgbClr val="FF0000"/>
                </a:solidFill>
              </a:rPr>
              <a:t>*/</a:t>
            </a:r>
            <a:endParaRPr lang="fr-FR" sz="1200" dirty="0" smtClean="0">
              <a:solidFill>
                <a:srgbClr val="FF0000"/>
              </a:solidFill>
            </a:endParaRPr>
          </a:p>
          <a:p>
            <a:pPr eaLnBrk="1" hangingPunct="1">
              <a:buNone/>
            </a:pPr>
            <a:r>
              <a:rPr lang="fr-FR" sz="1200" dirty="0" smtClean="0">
                <a:solidFill>
                  <a:srgbClr val="FF0000"/>
                </a:solidFill>
              </a:rPr>
              <a:t>/* valeur 0 correspond à une sortie « sans erreur » du programme*/</a:t>
            </a:r>
          </a:p>
          <a:p>
            <a:endParaRPr lang="en-US" dirty="0"/>
          </a:p>
        </p:txBody>
      </p:sp>
      <p:sp>
        <p:nvSpPr>
          <p:cNvPr id="4" name="Slide Number Placeholder 3"/>
          <p:cNvSpPr>
            <a:spLocks noGrp="1"/>
          </p:cNvSpPr>
          <p:nvPr>
            <p:ph type="sldNum" sz="quarter" idx="10"/>
          </p:nvPr>
        </p:nvSpPr>
        <p:spPr/>
        <p:txBody>
          <a:bodyPr/>
          <a:lstStyle/>
          <a:p>
            <a:pPr>
              <a:defRPr/>
            </a:pPr>
            <a:fld id="{23F7402C-F8D4-4C8A-8958-85436048378E}" type="slidenum">
              <a:rPr lang="fr-FR" smtClean="0"/>
              <a:pPr>
                <a:defRPr/>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68</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69</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70</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71</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72</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73</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74</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75</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76</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fr-FR" sz="1200" b="0" i="0" kern="1200" dirty="0" smtClean="0">
                <a:solidFill>
                  <a:schemeClr val="tx1"/>
                </a:solidFill>
                <a:latin typeface="+mn-lt"/>
                <a:ea typeface="+mn-ea"/>
                <a:cs typeface="+mn-cs"/>
              </a:rPr>
              <a:t>Le programme source </a:t>
            </a:r>
            <a:r>
              <a:rPr lang="fr-FR" sz="1200" b="0" i="0" kern="1200" dirty="0" err="1" smtClean="0">
                <a:solidFill>
                  <a:schemeClr val="tx1"/>
                </a:solidFill>
                <a:latin typeface="+mn-lt"/>
                <a:ea typeface="+mn-ea"/>
                <a:cs typeface="+mn-cs"/>
              </a:rPr>
              <a:t>toto.c</a:t>
            </a:r>
            <a:r>
              <a:rPr lang="fr-FR" sz="1200" b="0" i="0" kern="1200" dirty="0" smtClean="0">
                <a:solidFill>
                  <a:schemeClr val="tx1"/>
                </a:solidFill>
                <a:latin typeface="+mn-lt"/>
                <a:ea typeface="+mn-ea"/>
                <a:cs typeface="+mn-cs"/>
              </a:rPr>
              <a:t> ne peut pas être exécuté de manière immédiate par l'ordinateur tel qu'il se présente à nos yeux. Il faut le traduire en langage machine (ou langage binaire), c'est à dire des instructions élémentaires que le microprocesseur peut exécuter. Pour rendre le texte exploitable par la machine, on utilise un programme destiné à le traduire : le compilateur C.</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La pré-compilation modifie le texte du fichier source en interprétant les directives destinées du préprocesseur. Le préprocesseur est un programme qui va traiter des directives qui lui sont destinés. Elles sont facilement repérables. </a:t>
            </a:r>
          </a:p>
          <a:p>
            <a:endParaRPr lang="fr-FR" sz="1200" b="0" i="0" kern="1200" dirty="0" smtClean="0">
              <a:solidFill>
                <a:schemeClr val="tx1"/>
              </a:solidFill>
              <a:latin typeface="+mn-lt"/>
              <a:ea typeface="+mn-ea"/>
              <a:cs typeface="+mn-cs"/>
            </a:endParaRPr>
          </a:p>
          <a:p>
            <a:pPr rtl="0"/>
            <a:r>
              <a:rPr lang="fr-FR" sz="1200" b="0" i="0" kern="1200" dirty="0" err="1" smtClean="0">
                <a:solidFill>
                  <a:schemeClr val="tx1"/>
                </a:solidFill>
                <a:latin typeface="+mn-lt"/>
                <a:ea typeface="+mn-ea"/>
                <a:cs typeface="+mn-cs"/>
              </a:rPr>
              <a:t>Example</a:t>
            </a:r>
            <a:r>
              <a:rPr lang="fr-FR" sz="1200" b="0" i="0" kern="1200" dirty="0" smtClean="0">
                <a:solidFill>
                  <a:schemeClr val="tx1"/>
                </a:solidFill>
                <a:latin typeface="+mn-lt"/>
                <a:ea typeface="+mn-ea"/>
                <a:cs typeface="+mn-cs"/>
              </a:rPr>
              <a:t>: Le C ne possède pas la possibilité d'écrire un texte sur l'écran : on doit donc inclure une bibliothèque qui intègre ces fonctions manquantes. La directive #</a:t>
            </a:r>
            <a:r>
              <a:rPr lang="fr-FR" sz="1200" b="0" i="0" kern="1200" dirty="0" err="1" smtClean="0">
                <a:solidFill>
                  <a:schemeClr val="tx1"/>
                </a:solidFill>
                <a:latin typeface="+mn-lt"/>
                <a:ea typeface="+mn-ea"/>
                <a:cs typeface="+mn-cs"/>
              </a:rPr>
              <a:t>include</a:t>
            </a:r>
            <a:r>
              <a:rPr lang="fr-FR" sz="1200" b="0" i="0" kern="1200" dirty="0" smtClean="0">
                <a:solidFill>
                  <a:schemeClr val="tx1"/>
                </a:solidFill>
                <a:latin typeface="+mn-lt"/>
                <a:ea typeface="+mn-ea"/>
                <a:cs typeface="+mn-cs"/>
              </a:rPr>
              <a:t> &lt;</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&gt; réalise ainsi l'inclusion des définitions précises des fonctions standards d'entrées/sorties. Ces définitions se trouvent dans le fichier </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 signifie standard input/output et l'extension «.h» indique un fichier «header», simplement c'est le fichier d'entête qui donne la définition de certaines fonctions.</a:t>
            </a:r>
          </a:p>
          <a:p>
            <a:pPr rtl="0"/>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A ce stade, la </a:t>
            </a:r>
            <a:r>
              <a:rPr lang="fr-FR" sz="1200" b="0" i="0" kern="1200" dirty="0" err="1" smtClean="0">
                <a:solidFill>
                  <a:schemeClr val="tx1"/>
                </a:solidFill>
                <a:latin typeface="+mn-lt"/>
                <a:ea typeface="+mn-ea"/>
                <a:cs typeface="+mn-cs"/>
              </a:rPr>
              <a:t>précompilation</a:t>
            </a:r>
            <a:r>
              <a:rPr lang="fr-FR" sz="1200" b="0" i="0" kern="1200" dirty="0" smtClean="0">
                <a:solidFill>
                  <a:schemeClr val="tx1"/>
                </a:solidFill>
                <a:latin typeface="+mn-lt"/>
                <a:ea typeface="+mn-ea"/>
                <a:cs typeface="+mn-cs"/>
              </a:rPr>
              <a:t> est terminé nous obtenons un fichier dans lequel des directives ont été appliquées. </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 compilateur est un programme qui va vérifier la syntaxe et la concordance des types du fichier généré par le pré-compilateur. Si le programme source ne comporte pas d'erreur de syntaxe il va générer un fichier composé d'instructions assembleur.</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 résultat de la compilation est un fichier appelé module objet, vous avez obtenu un nouveau fichier </a:t>
            </a:r>
            <a:r>
              <a:rPr lang="fr-FR" sz="1200" b="0" i="0" kern="1200" dirty="0" err="1" smtClean="0">
                <a:solidFill>
                  <a:schemeClr val="tx1"/>
                </a:solidFill>
                <a:latin typeface="+mn-lt"/>
                <a:ea typeface="+mn-ea"/>
                <a:cs typeface="+mn-cs"/>
              </a:rPr>
              <a:t>toto.o</a:t>
            </a:r>
            <a:r>
              <a:rPr lang="fr-FR" sz="1200" b="0" i="0" kern="1200" dirty="0" smtClean="0">
                <a:solidFill>
                  <a:schemeClr val="tx1"/>
                </a:solidFill>
                <a:latin typeface="+mn-lt"/>
                <a:ea typeface="+mn-ea"/>
                <a:cs typeface="+mn-cs"/>
              </a:rPr>
              <a:t> à partir du fichier source </a:t>
            </a:r>
            <a:r>
              <a:rPr lang="fr-FR" sz="1200" b="0" i="0" kern="1200" dirty="0" err="1" smtClean="0">
                <a:solidFill>
                  <a:schemeClr val="tx1"/>
                </a:solidFill>
                <a:latin typeface="+mn-lt"/>
                <a:ea typeface="+mn-ea"/>
                <a:cs typeface="+mn-cs"/>
              </a:rPr>
              <a:t>toto.c</a:t>
            </a:r>
            <a:r>
              <a:rPr lang="fr-FR" sz="1200" b="0" i="0" kern="1200" dirty="0" smtClean="0">
                <a:solidFill>
                  <a:schemeClr val="tx1"/>
                </a:solidFill>
                <a:latin typeface="+mn-lt"/>
                <a:ea typeface="+mn-ea"/>
                <a:cs typeface="+mn-cs"/>
              </a:rPr>
              <a:t>. </a:t>
            </a:r>
          </a:p>
          <a:p>
            <a:endParaRPr lang="fr-FR"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3F7402C-F8D4-4C8A-8958-85436048378E}" type="slidenum">
              <a:rPr lang="fr-FR" smtClean="0"/>
              <a:pPr>
                <a:defRPr/>
              </a:pPr>
              <a:t>7</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78</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79</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80</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81</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82</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83</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84</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85</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86</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L'assemblage effectue la traduction vers des instructions machines.  binaires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0" i="0" kern="1200" dirty="0" smtClean="0">
                <a:solidFill>
                  <a:schemeClr val="tx1"/>
                </a:solidFill>
                <a:latin typeface="+mn-lt"/>
                <a:ea typeface="+mn-ea"/>
                <a:cs typeface="+mn-cs"/>
              </a:rPr>
              <a:t>Bien que formé d'instructions machine, il n'est pas exécutable. En effet, la </a:t>
            </a:r>
            <a:r>
              <a:rPr lang="fr-FR" sz="1200" b="0" i="0" kern="1200" dirty="0" err="1" smtClean="0">
                <a:solidFill>
                  <a:schemeClr val="tx1"/>
                </a:solidFill>
                <a:latin typeface="+mn-lt"/>
                <a:ea typeface="+mn-ea"/>
                <a:cs typeface="+mn-cs"/>
              </a:rPr>
              <a:t>précompilation</a:t>
            </a:r>
            <a:r>
              <a:rPr lang="fr-FR" sz="1200" b="0" i="0" kern="1200" dirty="0" smtClean="0">
                <a:solidFill>
                  <a:schemeClr val="tx1"/>
                </a:solidFill>
                <a:latin typeface="+mn-lt"/>
                <a:ea typeface="+mn-ea"/>
                <a:cs typeface="+mn-cs"/>
              </a:rPr>
              <a:t> a permis de donner la définition de la fonction </a:t>
            </a:r>
            <a:r>
              <a:rPr lang="fr-FR" sz="1200" b="0" i="0" kern="1200" dirty="0" err="1" smtClean="0">
                <a:solidFill>
                  <a:schemeClr val="tx1"/>
                </a:solidFill>
                <a:latin typeface="+mn-lt"/>
                <a:ea typeface="+mn-ea"/>
                <a:cs typeface="+mn-cs"/>
              </a:rPr>
              <a:t>printf</a:t>
            </a:r>
            <a:r>
              <a:rPr lang="fr-FR" sz="1200" b="0" i="0" kern="1200" dirty="0" smtClean="0">
                <a:solidFill>
                  <a:schemeClr val="tx1"/>
                </a:solidFill>
                <a:latin typeface="+mn-lt"/>
                <a:ea typeface="+mn-ea"/>
                <a:cs typeface="+mn-cs"/>
              </a:rPr>
              <a:t>. La compilation a préparé son usage mais n'a pas ajouté les séquences d'instructions machine qui la réalise. L'ensemble des instructions de toutes les fonctions définies dans </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 </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se trouve ailleurs dans un autre module objet déjà compilé. Il reste à les lier avec notre fichier objet pour pouvoir les utiliser. Le programme compilé est prêt à utiliser la fonction </a:t>
            </a:r>
            <a:r>
              <a:rPr lang="fr-FR" sz="1200" b="0" i="0" kern="1200" dirty="0" err="1" smtClean="0">
                <a:solidFill>
                  <a:schemeClr val="tx1"/>
                </a:solidFill>
                <a:latin typeface="+mn-lt"/>
                <a:ea typeface="+mn-ea"/>
                <a:cs typeface="+mn-cs"/>
              </a:rPr>
              <a:t>printf</a:t>
            </a:r>
            <a:r>
              <a:rPr lang="fr-FR" sz="1200" b="0" i="0" kern="1200" dirty="0" smtClean="0">
                <a:solidFill>
                  <a:schemeClr val="tx1"/>
                </a:solidFill>
                <a:latin typeface="+mn-lt"/>
                <a:ea typeface="+mn-ea"/>
                <a:cs typeface="+mn-cs"/>
              </a:rPr>
              <a:t> mais il ne la possède pas.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0" i="0" kern="1200" dirty="0" smtClean="0">
                <a:solidFill>
                  <a:schemeClr val="tx1"/>
                </a:solidFill>
                <a:latin typeface="+mn-lt"/>
                <a:ea typeface="+mn-ea"/>
                <a:cs typeface="+mn-cs"/>
              </a:rPr>
              <a:t>Le rôle de l'éditeur de lien est de réunir le module objet </a:t>
            </a:r>
            <a:r>
              <a:rPr lang="fr-FR" sz="1200" b="0" i="0" kern="1200" dirty="0" err="1" smtClean="0">
                <a:solidFill>
                  <a:schemeClr val="tx1"/>
                </a:solidFill>
                <a:latin typeface="+mn-lt"/>
                <a:ea typeface="+mn-ea"/>
                <a:cs typeface="+mn-cs"/>
              </a:rPr>
              <a:t>toto.o</a:t>
            </a:r>
            <a:r>
              <a:rPr lang="fr-FR" sz="1200" b="0" i="0" kern="1200" dirty="0" smtClean="0">
                <a:solidFill>
                  <a:schemeClr val="tx1"/>
                </a:solidFill>
                <a:latin typeface="+mn-lt"/>
                <a:ea typeface="+mn-ea"/>
                <a:cs typeface="+mn-cs"/>
              </a:rPr>
              <a:t> précédemment construit et le module correspondant à la bibliothèque standard (&lt;</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&gt;) pour générer le programme exécutable nommé par exemple « toto.exe ». L'éditeur de lien va remplacer l'appel préparé de la fonction </a:t>
            </a:r>
            <a:r>
              <a:rPr lang="fr-FR" sz="1200" b="0" i="0" kern="1200" dirty="0" err="1" smtClean="0">
                <a:solidFill>
                  <a:schemeClr val="tx1"/>
                </a:solidFill>
                <a:latin typeface="+mn-lt"/>
                <a:ea typeface="+mn-ea"/>
                <a:cs typeface="+mn-cs"/>
              </a:rPr>
              <a:t>printf</a:t>
            </a:r>
            <a:r>
              <a:rPr lang="fr-FR" sz="1200" b="0" i="0" kern="1200" dirty="0" smtClean="0">
                <a:solidFill>
                  <a:schemeClr val="tx1"/>
                </a:solidFill>
                <a:latin typeface="+mn-lt"/>
                <a:ea typeface="+mn-ea"/>
                <a:cs typeface="+mn-cs"/>
              </a:rPr>
              <a:t> par son appel réel.</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Enfin l'édition de liens permet d'ajouter la bibliothèque d'exécution, contenant principalement la gestion mémoire, et de faire la jonction avec le système d'exploitation pour les primitives. </a:t>
            </a:r>
            <a:br>
              <a:rPr lang="fr-FR" dirty="0" smtClean="0"/>
            </a:br>
            <a:endParaRPr lang="fr-FR" dirty="0" smtClean="0"/>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Remarque</a:t>
            </a:r>
          </a:p>
          <a:p>
            <a:r>
              <a:rPr lang="fr-FR" sz="1200" b="0" i="0" kern="1200" dirty="0" smtClean="0">
                <a:solidFill>
                  <a:schemeClr val="tx1"/>
                </a:solidFill>
                <a:latin typeface="+mn-lt"/>
                <a:ea typeface="+mn-ea"/>
                <a:cs typeface="+mn-cs"/>
              </a:rPr>
              <a:t>Dans la plupart des cas, les trois programmes éditeur de texte, compilateur (avec le pré-compilateur) et l'éditeur de liens sont intégrés harmonieusement au sein d'un environnement dédié au développement en langage C. Les étapes compilation puis édition de liens sont enchaînées automatiquement sans que le programmeur ait besoin de le faire explicitement.</a:t>
            </a:r>
          </a:p>
          <a:p>
            <a:r>
              <a:rPr lang="fr-FR" sz="1200" b="0" i="0" kern="1200" dirty="0" smtClean="0">
                <a:solidFill>
                  <a:schemeClr val="tx1"/>
                </a:solidFill>
                <a:latin typeface="+mn-lt"/>
                <a:ea typeface="+mn-ea"/>
                <a:cs typeface="+mn-cs"/>
              </a:rPr>
              <a:t>A vous de vous familiariser avec l'environnement de développement choisi. Vous n'avez pas à vous préoccuper de savoir où se trouve le module objet associé aux fonctions définies dans « </a:t>
            </a:r>
            <a:r>
              <a:rPr lang="fr-FR" sz="1200" b="0" i="0" kern="1200" dirty="0" err="1" smtClean="0">
                <a:solidFill>
                  <a:schemeClr val="tx1"/>
                </a:solidFill>
                <a:latin typeface="+mn-lt"/>
                <a:ea typeface="+mn-ea"/>
                <a:cs typeface="+mn-cs"/>
              </a:rPr>
              <a:t>stdio.h</a:t>
            </a:r>
            <a:r>
              <a:rPr lang="fr-FR" sz="1200" b="0" i="0" kern="1200" dirty="0" smtClean="0">
                <a:solidFill>
                  <a:schemeClr val="tx1"/>
                </a:solidFill>
                <a:latin typeface="+mn-lt"/>
                <a:ea typeface="+mn-ea"/>
                <a:cs typeface="+mn-cs"/>
              </a:rPr>
              <a:t> ». A l'installation du compilateur ces fichiers sont rangés quelque part. Le compilateur sait les retrouver, c'est implicite.</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Les étapes de </a:t>
            </a:r>
            <a:r>
              <a:rPr lang="fr-FR" sz="1200" b="0" i="0" kern="1200" dirty="0" err="1" smtClean="0">
                <a:solidFill>
                  <a:schemeClr val="tx1"/>
                </a:solidFill>
                <a:latin typeface="+mn-lt"/>
                <a:ea typeface="+mn-ea"/>
                <a:cs typeface="+mn-cs"/>
              </a:rPr>
              <a:t>précompilation</a:t>
            </a:r>
            <a:r>
              <a:rPr lang="fr-FR" sz="1200" b="0" i="0" kern="1200" dirty="0" smtClean="0">
                <a:solidFill>
                  <a:schemeClr val="tx1"/>
                </a:solidFill>
                <a:latin typeface="+mn-lt"/>
                <a:ea typeface="+mn-ea"/>
                <a:cs typeface="+mn-cs"/>
              </a:rPr>
              <a:t>, de compilation et d'édition des liens sont généralement automatiquement enchaînée. Les fichiers intermédiaires issus de la </a:t>
            </a:r>
            <a:r>
              <a:rPr lang="fr-FR" sz="1200" b="0" i="0" kern="1200" dirty="0" err="1" smtClean="0">
                <a:solidFill>
                  <a:schemeClr val="tx1"/>
                </a:solidFill>
                <a:latin typeface="+mn-lt"/>
                <a:ea typeface="+mn-ea"/>
                <a:cs typeface="+mn-cs"/>
              </a:rPr>
              <a:t>précompilation</a:t>
            </a:r>
            <a:r>
              <a:rPr lang="fr-FR" sz="1200" b="0" i="0" kern="1200" dirty="0" smtClean="0">
                <a:solidFill>
                  <a:schemeClr val="tx1"/>
                </a:solidFill>
                <a:latin typeface="+mn-lt"/>
                <a:ea typeface="+mn-ea"/>
                <a:cs typeface="+mn-cs"/>
              </a:rPr>
              <a:t> et de la compilation sont automatiquement détruits. Il est cependant possible d'utiliser des options pour les effectuer séparément afin d'obtenir ces fichiers intermédiaires.</a:t>
            </a:r>
          </a:p>
          <a:p>
            <a:endParaRPr lang="en-US" dirty="0" smtClean="0"/>
          </a:p>
          <a:p>
            <a:r>
              <a:rPr lang="en-US" dirty="0" err="1" smtClean="0"/>
              <a:t>Ici</a:t>
            </a:r>
            <a:r>
              <a:rPr lang="en-US" dirty="0" smtClean="0"/>
              <a:t> </a:t>
            </a:r>
            <a:r>
              <a:rPr lang="en-US" dirty="0" err="1" smtClean="0"/>
              <a:t>ils</a:t>
            </a:r>
            <a:r>
              <a:rPr lang="en-US" dirty="0" smtClean="0"/>
              <a:t> </a:t>
            </a:r>
            <a:r>
              <a:rPr lang="en-US" dirty="0" err="1" smtClean="0"/>
              <a:t>doivent</a:t>
            </a:r>
            <a:r>
              <a:rPr lang="en-US" dirty="0" smtClean="0"/>
              <a:t> compiler </a:t>
            </a:r>
            <a:r>
              <a:rPr lang="en-US" dirty="0" err="1" smtClean="0"/>
              <a:t>leur</a:t>
            </a:r>
            <a:r>
              <a:rPr lang="en-US" dirty="0" smtClean="0"/>
              <a:t> </a:t>
            </a:r>
            <a:r>
              <a:rPr lang="en-US" dirty="0" err="1" smtClean="0"/>
              <a:t>programme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3F7402C-F8D4-4C8A-8958-85436048378E}" type="slidenum">
              <a:rPr lang="fr-FR" smtClean="0"/>
              <a:pPr>
                <a:defRPr/>
              </a:pPr>
              <a:t>8</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88</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89</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90</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92</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93</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94</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95</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96</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97</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Un code C correctement écrit ne génère évidemment aucun message « </a:t>
            </a:r>
            <a:r>
              <a:rPr lang="fr-FR" sz="1200" b="0" i="0" kern="1200" dirty="0" err="1" smtClean="0">
                <a:solidFill>
                  <a:schemeClr val="tx1"/>
                </a:solidFill>
                <a:latin typeface="+mn-lt"/>
                <a:ea typeface="+mn-ea"/>
                <a:cs typeface="+mn-cs"/>
              </a:rPr>
              <a:t>error</a:t>
            </a:r>
            <a:r>
              <a:rPr lang="fr-FR" sz="1200" b="0" i="0" kern="1200" dirty="0" smtClean="0">
                <a:solidFill>
                  <a:schemeClr val="tx1"/>
                </a:solidFill>
                <a:latin typeface="+mn-lt"/>
                <a:ea typeface="+mn-ea"/>
                <a:cs typeface="+mn-cs"/>
              </a:rPr>
              <a:t> » et s'il est vraiment bien écrit aucun message « warning ». La maîtrise de la syntaxe, la rigueur et l'expérience permettent d'obtenir des codes sources corrects.</a:t>
            </a:r>
          </a:p>
          <a:p>
            <a:r>
              <a:rPr lang="fr-FR" sz="1200" b="0" i="0" kern="1200" dirty="0" smtClean="0">
                <a:solidFill>
                  <a:schemeClr val="tx1"/>
                </a:solidFill>
                <a:latin typeface="+mn-lt"/>
                <a:ea typeface="+mn-ea"/>
                <a:cs typeface="+mn-cs"/>
              </a:rPr>
              <a:t>Une compilation réussie sans erreurs ni warnings ne garantit en aucun cas une bonne exécution du programme. Le compilateur ne vérifie pas les erreurs de logique ou d'algorithmique. Il ne vérifie que la syntaxe et la concordance des types.</a:t>
            </a:r>
          </a:p>
          <a:p>
            <a:r>
              <a:rPr lang="fr-FR" sz="1200" b="0" i="0" kern="1200" dirty="0" smtClean="0">
                <a:solidFill>
                  <a:schemeClr val="tx1"/>
                </a:solidFill>
                <a:latin typeface="+mn-lt"/>
                <a:ea typeface="+mn-ea"/>
                <a:cs typeface="+mn-cs"/>
              </a:rPr>
              <a:t>En résumé, ce n'est pas parce qu'un programme est compilé correctement qu'il va fonctionner.</a:t>
            </a:r>
          </a:p>
          <a:p>
            <a:endParaRPr lang="en-US" dirty="0"/>
          </a:p>
        </p:txBody>
      </p:sp>
      <p:sp>
        <p:nvSpPr>
          <p:cNvPr id="4" name="Slide Number Placeholder 3"/>
          <p:cNvSpPr>
            <a:spLocks noGrp="1"/>
          </p:cNvSpPr>
          <p:nvPr>
            <p:ph type="sldNum" sz="quarter" idx="10"/>
          </p:nvPr>
        </p:nvSpPr>
        <p:spPr/>
        <p:txBody>
          <a:bodyPr/>
          <a:lstStyle/>
          <a:p>
            <a:pPr>
              <a:defRPr/>
            </a:pPr>
            <a:fld id="{23F7402C-F8D4-4C8A-8958-85436048378E}" type="slidenum">
              <a:rPr lang="fr-FR" smtClean="0"/>
              <a:pPr>
                <a:defRPr/>
              </a:pPr>
              <a:t>9</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99</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100</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103</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104</a:t>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105</a:t>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106</a:t>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107</a:t>
            </a:fld>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108</a:t>
            </a:fld>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109</a:t>
            </a:fld>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475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843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CC8601-2C58-4C5C-AD9B-C4A047EE3CCB}" type="slidenum">
              <a:rPr lang="fr-FR" smtClean="0"/>
              <a:pPr fontAlgn="base">
                <a:spcBef>
                  <a:spcPct val="0"/>
                </a:spcBef>
                <a:spcAft>
                  <a:spcPct val="0"/>
                </a:spcAft>
                <a:defRPr/>
              </a:pPr>
              <a:t>18</a:t>
            </a:fld>
            <a:endParaRPr lang="fr-F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111</a:t>
            </a:fld>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112</a:t>
            </a:fld>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113</a:t>
            </a:fld>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114</a:t>
            </a:fld>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115</a:t>
            </a:fld>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116</a:t>
            </a:fld>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117</a:t>
            </a:fld>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118</a:t>
            </a:fld>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119</a:t>
            </a:fld>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120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32,125 s'écrit aussi 100000,001 ou encore 0,100000001*2</a:t>
            </a:r>
            <a:r>
              <a:rPr lang="fr-FR" baseline="30000" dirty="0" smtClean="0"/>
              <a:t>6</a:t>
            </a:r>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24</a:t>
            </a:fld>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121</a:t>
            </a:fld>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123</a:t>
            </a:fld>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Garder l’exemple pour l’allocation dynamique de la mémoire</a:t>
            </a:r>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124</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56</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23F7402C-F8D4-4C8A-8958-85436048378E}" type="slidenum">
              <a:rPr lang="fr-FR" smtClean="0"/>
              <a:pPr>
                <a:defRPr/>
              </a:pPr>
              <a:t>57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6FE0807F-202A-4C33-AA6B-A46F5B80C2E2}" type="datetime1">
              <a:rPr lang="fr-FR"/>
              <a:pPr>
                <a:defRPr/>
              </a:pPr>
              <a:t>13/12/2011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EEB6127-EF16-46AE-B2A3-0384540FFEAE}"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2F988F4B-5B78-4061-B720-CD0B0C690347}" type="datetime1">
              <a:rPr lang="fr-FR"/>
              <a:pPr>
                <a:defRPr/>
              </a:pPr>
              <a:t>13/12/2011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7487A79-3980-441E-9327-B7CDA3A1AB95}"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1F64435A-6738-4A8B-8F3A-E55E87B3ECA5}" type="datetime1">
              <a:rPr lang="fr-FR"/>
              <a:pPr>
                <a:defRPr/>
              </a:pPr>
              <a:t>13/12/2011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27A3BF7-30A1-4243-A6C6-DB651F3A87C0}"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C91C60EB-A571-4964-A8F2-1374DCDA5D38}" type="datetime1">
              <a:rPr lang="fr-FR"/>
              <a:pPr>
                <a:defRPr/>
              </a:pPr>
              <a:t>13/12/2011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8FE3E70-5E61-4CC3-B366-15C1A98CBD8C}"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D86DABCF-F5FB-49D1-97C0-CB4D1E7CE5EC}" type="datetime1">
              <a:rPr lang="fr-FR"/>
              <a:pPr>
                <a:defRPr/>
              </a:pPr>
              <a:t>13/12/2011</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8AB731F-DC99-4BF0-922C-1F508565A6B0}"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53C9AADF-DC79-4BE2-AA0A-828BBC35030C}" type="datetime1">
              <a:rPr lang="fr-FR"/>
              <a:pPr>
                <a:defRPr/>
              </a:pPr>
              <a:t>13/12/2011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A2478EC-96A4-4E48-989E-9B14337130AD}"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BB9792E4-187C-4253-89D0-57AEA9641450}" type="datetime1">
              <a:rPr lang="fr-FR"/>
              <a:pPr>
                <a:defRPr/>
              </a:pPr>
              <a:t>13/12/2011</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AA3D4CE9-F01F-4197-A34F-AF015B29543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BBB40E39-031F-4CED-B61B-D2C737C8B5C5}" type="datetime1">
              <a:rPr lang="fr-FR"/>
              <a:pPr>
                <a:defRPr/>
              </a:pPr>
              <a:t>13/12/2011</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207DEE75-168A-40B0-ABEF-78C5007B6B28}"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D738FD5-EDE3-4D70-9035-371976B4F575}" type="datetime1">
              <a:rPr lang="fr-FR"/>
              <a:pPr>
                <a:defRPr/>
              </a:pPr>
              <a:t>13/12/2011</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7B8F814-8D9A-4490-B932-2E3B18326690}"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39ABBB07-75B2-47E1-9ED9-D54574C1F8A3}" type="datetime1">
              <a:rPr lang="fr-FR"/>
              <a:pPr>
                <a:defRPr/>
              </a:pPr>
              <a:t>13/12/2011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DB32535-A409-4034-89C9-F86CF4FD00B9}"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52E3D73-93E6-471A-956E-EFAD592A4B34}" type="datetime1">
              <a:rPr lang="fr-FR"/>
              <a:pPr>
                <a:defRPr/>
              </a:pPr>
              <a:t>13/12/2011</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7875CAB-E89B-4D1F-8C6B-7C5239562E78}"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309F2A41-42F8-4355-A4E5-AEFEFD3F43F9}" type="datetime1">
              <a:rPr lang="fr-FR"/>
              <a:pPr>
                <a:defRPr/>
              </a:pPr>
              <a:t>13/12/2011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ADA1F42-9CDC-4E35-BFC3-F3CC362F5080}"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p:txBody>
          <a:bodyPr/>
          <a:lstStyle/>
          <a:p>
            <a:pPr eaLnBrk="1" hangingPunct="1"/>
            <a:r>
              <a:rPr lang="fr-FR" smtClean="0"/>
              <a:t>Le langage C</a:t>
            </a:r>
          </a:p>
        </p:txBody>
      </p:sp>
      <p:sp>
        <p:nvSpPr>
          <p:cNvPr id="3" name="Sous-titr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fr-FR" dirty="0" smtClean="0"/>
              <a:t>Présenté par Noura Faci</a:t>
            </a:r>
          </a:p>
        </p:txBody>
      </p:sp>
      <p:sp>
        <p:nvSpPr>
          <p:cNvPr id="5" name="Espace réservé du numéro de diapositive 4"/>
          <p:cNvSpPr>
            <a:spLocks noGrp="1"/>
          </p:cNvSpPr>
          <p:nvPr>
            <p:ph type="sldNum" sz="quarter" idx="12"/>
          </p:nvPr>
        </p:nvSpPr>
        <p:spPr/>
        <p:txBody>
          <a:bodyPr/>
          <a:lstStyle/>
          <a:p>
            <a:pPr>
              <a:defRPr/>
            </a:pPr>
            <a:fld id="{E7BF79CD-2DB9-4D4D-80F8-C4CE07BFCB32}" type="slidenum">
              <a:rPr lang="fr-FR" smtClean="0"/>
              <a:pPr>
                <a:defRPr/>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FR" dirty="0" smtClean="0"/>
              <a:t>Composants élémentaires du C</a:t>
            </a:r>
          </a:p>
        </p:txBody>
      </p:sp>
      <p:sp>
        <p:nvSpPr>
          <p:cNvPr id="3" name="Espace réservé du contenu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fr-FR" sz="2000" dirty="0" smtClean="0"/>
              <a:t>Un programme en langage C est constitué </a:t>
            </a:r>
            <a:r>
              <a:rPr lang="fr-FR" sz="2000" smtClean="0"/>
              <a:t>de sept </a:t>
            </a:r>
            <a:r>
              <a:rPr lang="fr-FR" sz="2000" dirty="0" smtClean="0"/>
              <a:t>groupes de composants élémentaires:</a:t>
            </a:r>
          </a:p>
          <a:p>
            <a:pPr eaLnBrk="1" fontAlgn="auto" hangingPunct="1">
              <a:spcAft>
                <a:spcPts val="0"/>
              </a:spcAft>
              <a:buFont typeface="Arial" pitchFamily="34" charset="0"/>
              <a:buChar char="•"/>
              <a:defRPr/>
            </a:pPr>
            <a:endParaRPr lang="fr-FR" sz="2000" dirty="0" smtClean="0"/>
          </a:p>
          <a:p>
            <a:pPr lvl="1" eaLnBrk="1" fontAlgn="auto" hangingPunct="1">
              <a:spcAft>
                <a:spcPts val="0"/>
              </a:spcAft>
              <a:buFont typeface="Arial" pitchFamily="34" charset="0"/>
              <a:buChar char="•"/>
              <a:defRPr/>
            </a:pPr>
            <a:r>
              <a:rPr lang="fr-FR" sz="1600" dirty="0" smtClean="0"/>
              <a:t>Les identificateurs</a:t>
            </a:r>
          </a:p>
          <a:p>
            <a:pPr lvl="1" eaLnBrk="1" fontAlgn="auto" hangingPunct="1">
              <a:spcAft>
                <a:spcPts val="0"/>
              </a:spcAft>
              <a:buFont typeface="Arial" pitchFamily="34" charset="0"/>
              <a:buChar char="•"/>
              <a:defRPr/>
            </a:pPr>
            <a:r>
              <a:rPr lang="fr-FR" sz="1600" dirty="0" smtClean="0"/>
              <a:t>Les mots-clefs</a:t>
            </a:r>
          </a:p>
          <a:p>
            <a:pPr lvl="1" eaLnBrk="1" fontAlgn="auto" hangingPunct="1">
              <a:spcAft>
                <a:spcPts val="0"/>
              </a:spcAft>
              <a:buFont typeface="Arial" pitchFamily="34" charset="0"/>
              <a:buChar char="•"/>
              <a:defRPr/>
            </a:pPr>
            <a:r>
              <a:rPr lang="fr-FR" sz="1600" dirty="0" smtClean="0"/>
              <a:t>Les commentaires </a:t>
            </a:r>
          </a:p>
          <a:p>
            <a:pPr lvl="1" eaLnBrk="1" fontAlgn="auto" hangingPunct="1">
              <a:spcAft>
                <a:spcPts val="0"/>
              </a:spcAft>
              <a:buFont typeface="Arial" pitchFamily="34" charset="0"/>
              <a:buChar char="•"/>
              <a:defRPr/>
            </a:pPr>
            <a:r>
              <a:rPr lang="fr-FR" sz="1600" dirty="0" smtClean="0"/>
              <a:t>Les constantes</a:t>
            </a:r>
          </a:p>
          <a:p>
            <a:pPr lvl="1" eaLnBrk="1" fontAlgn="auto" hangingPunct="1">
              <a:spcAft>
                <a:spcPts val="0"/>
              </a:spcAft>
              <a:buFont typeface="Arial" pitchFamily="34" charset="0"/>
              <a:buChar char="•"/>
              <a:defRPr/>
            </a:pPr>
            <a:r>
              <a:rPr lang="fr-FR" sz="1600" dirty="0" smtClean="0"/>
              <a:t>Les chaînes de caractères</a:t>
            </a:r>
          </a:p>
          <a:p>
            <a:pPr lvl="1" eaLnBrk="1" fontAlgn="auto" hangingPunct="1">
              <a:spcAft>
                <a:spcPts val="0"/>
              </a:spcAft>
              <a:buFont typeface="Arial" pitchFamily="34" charset="0"/>
              <a:buChar char="•"/>
              <a:defRPr/>
            </a:pPr>
            <a:r>
              <a:rPr lang="fr-FR" sz="1600" dirty="0" smtClean="0"/>
              <a:t>Les opérateurs</a:t>
            </a:r>
          </a:p>
          <a:p>
            <a:pPr lvl="1" eaLnBrk="1" fontAlgn="auto" hangingPunct="1">
              <a:spcAft>
                <a:spcPts val="0"/>
              </a:spcAft>
              <a:buFont typeface="Arial" pitchFamily="34" charset="0"/>
              <a:buChar char="•"/>
              <a:defRPr/>
            </a:pPr>
            <a:r>
              <a:rPr lang="fr-FR" sz="1600" dirty="0" smtClean="0"/>
              <a:t>Les signes de ponctuation</a:t>
            </a:r>
          </a:p>
          <a:p>
            <a:pPr eaLnBrk="1" fontAlgn="auto" hangingPunct="1">
              <a:spcAft>
                <a:spcPts val="0"/>
              </a:spcAft>
              <a:buNone/>
              <a:defRPr/>
            </a:pPr>
            <a:endParaRPr lang="fr-FR" sz="2000" dirty="0" smtClean="0"/>
          </a:p>
          <a:p>
            <a:pPr eaLnBrk="1" fontAlgn="auto" hangingPunct="1">
              <a:spcAft>
                <a:spcPts val="0"/>
              </a:spcAft>
              <a:buNone/>
              <a:defRPr/>
            </a:pPr>
            <a:endParaRPr lang="fr-FR" sz="2000" dirty="0" smtClean="0"/>
          </a:p>
          <a:p>
            <a:pPr eaLnBrk="1" fontAlgn="auto" hangingPunct="1">
              <a:spcAft>
                <a:spcPts val="0"/>
              </a:spcAft>
              <a:buFont typeface="Arial" pitchFamily="34" charset="0"/>
              <a:buNone/>
              <a:defRPr/>
            </a:pPr>
            <a:endParaRPr lang="fr-FR" sz="2000" dirty="0" smtClean="0"/>
          </a:p>
          <a:p>
            <a:pPr lvl="1" eaLnBrk="1" fontAlgn="auto" hangingPunct="1">
              <a:spcAft>
                <a:spcPts val="0"/>
              </a:spcAft>
              <a:buFont typeface="Arial" pitchFamily="34" charset="0"/>
              <a:buNone/>
              <a:defRPr/>
            </a:pPr>
            <a:endParaRPr lang="fr-FR" sz="2000" dirty="0" smtClean="0"/>
          </a:p>
          <a:p>
            <a:pPr eaLnBrk="1" fontAlgn="auto" hangingPunct="1">
              <a:spcAft>
                <a:spcPts val="0"/>
              </a:spcAft>
              <a:buNone/>
              <a:defRPr/>
            </a:pPr>
            <a:endParaRPr lang="fr-FR" sz="1600" dirty="0" smtClean="0"/>
          </a:p>
          <a:p>
            <a:pPr eaLnBrk="1" fontAlgn="auto" hangingPunct="1">
              <a:spcAft>
                <a:spcPts val="0"/>
              </a:spcAft>
              <a:buFont typeface="Arial" pitchFamily="34" charset="0"/>
              <a:buNone/>
              <a:defRPr/>
            </a:pPr>
            <a:endParaRPr lang="fr-FR" sz="2000" dirty="0" smtClean="0"/>
          </a:p>
          <a:p>
            <a:pPr lvl="1" eaLnBrk="1" fontAlgn="auto" hangingPunct="1">
              <a:spcAft>
                <a:spcPts val="0"/>
              </a:spcAft>
              <a:buFont typeface="Arial" pitchFamily="34" charset="0"/>
              <a:buChar char="–"/>
              <a:defRPr/>
            </a:pPr>
            <a:endParaRPr lang="fr-FR" sz="1800" dirty="0" smtClean="0"/>
          </a:p>
          <a:p>
            <a:pPr lvl="1" eaLnBrk="1" fontAlgn="auto" hangingPunct="1">
              <a:spcAft>
                <a:spcPts val="0"/>
              </a:spcAft>
              <a:buFont typeface="Arial" pitchFamily="34" charset="0"/>
              <a:buNone/>
              <a:defRPr/>
            </a:pPr>
            <a:endParaRPr lang="fr-FR" sz="1800" dirty="0" smtClean="0"/>
          </a:p>
        </p:txBody>
      </p:sp>
      <p:sp>
        <p:nvSpPr>
          <p:cNvPr id="5" name="Espace réservé du numéro de diapositive 4"/>
          <p:cNvSpPr>
            <a:spLocks noGrp="1"/>
          </p:cNvSpPr>
          <p:nvPr>
            <p:ph type="sldNum" sz="quarter" idx="12"/>
          </p:nvPr>
        </p:nvSpPr>
        <p:spPr/>
        <p:txBody>
          <a:bodyPr/>
          <a:lstStyle/>
          <a:p>
            <a:pPr>
              <a:defRPr/>
            </a:pPr>
            <a:fld id="{3E434CF2-E090-448A-9381-9EEB020FCEB9}" type="slidenum">
              <a:rPr lang="fr-FR" smtClean="0"/>
              <a:pPr>
                <a:defRPr/>
              </a:pPr>
              <a:t>10</a:t>
            </a:fld>
            <a:endParaRPr lang="fr-F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Arithmétique des 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Les opérateurs de comparaison sont également applicables aux pointeurs, `a condition de comparer des pointeurs qui pointent vers des variables de même type.</a:t>
            </a:r>
          </a:p>
          <a:p>
            <a:r>
              <a:rPr lang="fr-FR" sz="2000" dirty="0" smtClean="0"/>
              <a:t>L’utilisation des opérations arithmétiques sur les pointeurs est particulièrement utile pour parcourir des tableaux. </a:t>
            </a:r>
          </a:p>
          <a:p>
            <a:r>
              <a:rPr lang="fr-FR" sz="2000" dirty="0" smtClean="0"/>
              <a:t>Exemple:</a:t>
            </a:r>
          </a:p>
          <a:p>
            <a:pPr>
              <a:buNone/>
            </a:pPr>
            <a:r>
              <a:rPr lang="fr-FR" sz="2000" dirty="0" smtClean="0"/>
              <a:t>#</a:t>
            </a:r>
            <a:r>
              <a:rPr lang="fr-FR" sz="2000" dirty="0" err="1" smtClean="0"/>
              <a:t>define</a:t>
            </a:r>
            <a:r>
              <a:rPr lang="fr-FR" sz="2000" dirty="0" smtClean="0"/>
              <a:t> N 5</a:t>
            </a:r>
          </a:p>
          <a:p>
            <a:pPr>
              <a:buNone/>
            </a:pPr>
            <a:r>
              <a:rPr lang="fr-FR" sz="2000" dirty="0" err="1" smtClean="0"/>
              <a:t>int</a:t>
            </a:r>
            <a:r>
              <a:rPr lang="fr-FR" sz="2000" dirty="0" smtClean="0"/>
              <a:t> tab[5] = {1, 2, 6, 0, 7};</a:t>
            </a:r>
          </a:p>
          <a:p>
            <a:pPr>
              <a:buNone/>
            </a:pPr>
            <a:r>
              <a:rPr lang="fr-FR" sz="2000" dirty="0" err="1" smtClean="0"/>
              <a:t>void</a:t>
            </a:r>
            <a:r>
              <a:rPr lang="fr-FR" sz="2000" dirty="0" smtClean="0"/>
              <a:t> main(){</a:t>
            </a:r>
          </a:p>
          <a:p>
            <a:pPr>
              <a:buNone/>
            </a:pPr>
            <a:r>
              <a:rPr lang="fr-FR" sz="2000" dirty="0" smtClean="0"/>
              <a:t>	</a:t>
            </a:r>
            <a:r>
              <a:rPr lang="fr-FR" sz="2000" dirty="0" err="1" smtClean="0"/>
              <a:t>int</a:t>
            </a:r>
            <a:r>
              <a:rPr lang="fr-FR" sz="2000" dirty="0" smtClean="0"/>
              <a:t> *p;</a:t>
            </a:r>
          </a:p>
          <a:p>
            <a:pPr>
              <a:buNone/>
            </a:pPr>
            <a:r>
              <a:rPr lang="fr-FR" sz="2000" dirty="0" smtClean="0"/>
              <a:t>	</a:t>
            </a:r>
            <a:r>
              <a:rPr lang="fr-FR" sz="2000" dirty="0" err="1" smtClean="0"/>
              <a:t>printf</a:t>
            </a:r>
            <a:r>
              <a:rPr lang="fr-FR" sz="2000" dirty="0" smtClean="0"/>
              <a:t>("\n ordre croissant:\n");</a:t>
            </a:r>
          </a:p>
          <a:p>
            <a:pPr>
              <a:buNone/>
            </a:pPr>
            <a:r>
              <a:rPr lang="da-DK" sz="2000" dirty="0" smtClean="0"/>
              <a:t>	for (p = &amp;tab[0]; p &lt;= &amp;tab[N-1]; p++)</a:t>
            </a:r>
          </a:p>
          <a:p>
            <a:pPr>
              <a:buNone/>
            </a:pPr>
            <a:r>
              <a:rPr lang="fr-FR" sz="2000" dirty="0" smtClean="0"/>
              <a:t>	</a:t>
            </a:r>
            <a:r>
              <a:rPr lang="fr-FR" sz="2000" dirty="0" err="1" smtClean="0"/>
              <a:t>printf</a:t>
            </a:r>
            <a:r>
              <a:rPr lang="fr-FR" sz="2000" dirty="0" smtClean="0"/>
              <a:t>(" %d \n",*p); </a:t>
            </a:r>
            <a:r>
              <a:rPr lang="fr-FR" sz="2000" dirty="0" err="1" smtClean="0"/>
              <a:t>printf</a:t>
            </a:r>
            <a:r>
              <a:rPr lang="fr-FR" sz="2000" dirty="0" smtClean="0"/>
              <a:t>("\n ordre </a:t>
            </a:r>
            <a:r>
              <a:rPr lang="fr-FR" sz="2000" dirty="0" err="1" smtClean="0"/>
              <a:t>decroissant</a:t>
            </a:r>
            <a:r>
              <a:rPr lang="fr-FR" sz="2000" dirty="0" smtClean="0"/>
              <a:t>:\n");</a:t>
            </a:r>
          </a:p>
          <a:p>
            <a:pPr>
              <a:buNone/>
            </a:pPr>
            <a:r>
              <a:rPr lang="da-DK" sz="2000" dirty="0" smtClean="0"/>
              <a:t>	for (p = &amp;tab[N-1]; p &gt;= &amp;tab[0]; p--) </a:t>
            </a:r>
            <a:r>
              <a:rPr lang="fr-FR" sz="2000" dirty="0" err="1" smtClean="0"/>
              <a:t>printf</a:t>
            </a:r>
            <a:r>
              <a:rPr lang="fr-FR" sz="2000" dirty="0" smtClean="0"/>
              <a:t>(" %d \n",*p);</a:t>
            </a:r>
          </a:p>
          <a:p>
            <a:pPr>
              <a:buNone/>
            </a:pPr>
            <a:r>
              <a:rPr lang="fr-FR" sz="2000" dirty="0" smtClean="0"/>
              <a:t>}</a:t>
            </a:r>
          </a:p>
          <a:p>
            <a:pPr>
              <a:buNone/>
            </a:pPr>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100</a:t>
            </a:fld>
            <a:endParaRPr lang="fr-FR" dirty="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Pointeur sur </a:t>
            </a:r>
            <a:r>
              <a:rPr lang="fr-FR" dirty="0" err="1" smtClean="0"/>
              <a:t>void</a:t>
            </a:r>
            <a:endParaRPr lang="fr-FR" dirty="0"/>
          </a:p>
        </p:txBody>
      </p:sp>
      <p:sp>
        <p:nvSpPr>
          <p:cNvPr id="3" name="Espace réservé du contenu 2"/>
          <p:cNvSpPr>
            <a:spLocks noGrp="1"/>
          </p:cNvSpPr>
          <p:nvPr>
            <p:ph idx="1"/>
          </p:nvPr>
        </p:nvSpPr>
        <p:spPr/>
        <p:txBody>
          <a:bodyPr/>
          <a:lstStyle/>
          <a:p>
            <a:r>
              <a:rPr lang="en-US" dirty="0" smtClean="0"/>
              <a:t>Le </a:t>
            </a:r>
            <a:r>
              <a:rPr lang="en-US" dirty="0" err="1" smtClean="0"/>
              <a:t>pointeur</a:t>
            </a:r>
            <a:r>
              <a:rPr lang="en-US" dirty="0" smtClean="0"/>
              <a:t> </a:t>
            </a:r>
            <a:r>
              <a:rPr lang="en-US" dirty="0" err="1" smtClean="0"/>
              <a:t>sur</a:t>
            </a:r>
            <a:r>
              <a:rPr lang="en-US" dirty="0" smtClean="0"/>
              <a:t> void, </a:t>
            </a:r>
            <a:r>
              <a:rPr lang="en-US" dirty="0" err="1" smtClean="0"/>
              <a:t>aussi</a:t>
            </a:r>
            <a:r>
              <a:rPr lang="en-US" dirty="0" smtClean="0"/>
              <a:t> </a:t>
            </a:r>
            <a:r>
              <a:rPr lang="en-US" dirty="0" err="1" smtClean="0"/>
              <a:t>connu</a:t>
            </a:r>
            <a:r>
              <a:rPr lang="en-US" dirty="0" smtClean="0"/>
              <a:t> </a:t>
            </a:r>
            <a:r>
              <a:rPr lang="en-US" dirty="0" err="1" smtClean="0"/>
              <a:t>comme</a:t>
            </a:r>
            <a:r>
              <a:rPr lang="en-US" dirty="0" smtClean="0"/>
              <a:t> </a:t>
            </a:r>
            <a:r>
              <a:rPr lang="en-US" dirty="0" err="1" smtClean="0"/>
              <a:t>pointeur</a:t>
            </a:r>
            <a:r>
              <a:rPr lang="en-US" dirty="0" smtClean="0"/>
              <a:t> </a:t>
            </a:r>
            <a:r>
              <a:rPr lang="en-US" dirty="0" err="1" smtClean="0"/>
              <a:t>générique</a:t>
            </a:r>
            <a:r>
              <a:rPr lang="en-US" dirty="0" smtClean="0"/>
              <a:t>, </a:t>
            </a:r>
            <a:r>
              <a:rPr lang="en-US" dirty="0" err="1" smtClean="0"/>
              <a:t>est</a:t>
            </a:r>
            <a:r>
              <a:rPr lang="en-US" dirty="0" smtClean="0"/>
              <a:t> un type </a:t>
            </a:r>
            <a:r>
              <a:rPr lang="en-US" dirty="0" err="1" smtClean="0"/>
              <a:t>spécial</a:t>
            </a:r>
            <a:r>
              <a:rPr lang="en-US" dirty="0" smtClean="0"/>
              <a:t> de </a:t>
            </a:r>
            <a:r>
              <a:rPr lang="en-US" dirty="0" err="1" smtClean="0"/>
              <a:t>pointeur</a:t>
            </a:r>
            <a:r>
              <a:rPr lang="en-US" dirty="0" smtClean="0"/>
              <a:t> qui </a:t>
            </a:r>
            <a:r>
              <a:rPr lang="en-US" dirty="0" err="1" smtClean="0"/>
              <a:t>peut</a:t>
            </a:r>
            <a:r>
              <a:rPr lang="en-US" dirty="0" smtClean="0"/>
              <a:t> pointer des variables de </a:t>
            </a:r>
            <a:r>
              <a:rPr lang="en-US" dirty="0" err="1" smtClean="0"/>
              <a:t>n’importe</a:t>
            </a:r>
            <a:r>
              <a:rPr lang="en-US" dirty="0" smtClean="0"/>
              <a:t> </a:t>
            </a:r>
            <a:r>
              <a:rPr lang="en-US" dirty="0" err="1" smtClean="0"/>
              <a:t>quel</a:t>
            </a:r>
            <a:r>
              <a:rPr lang="en-US" dirty="0" smtClean="0"/>
              <a:t> type !</a:t>
            </a:r>
          </a:p>
          <a:p>
            <a:endParaRPr lang="en-US" dirty="0" smtClean="0"/>
          </a:p>
          <a:p>
            <a:r>
              <a:rPr lang="en-US" dirty="0" smtClean="0"/>
              <a:t>void * pt;</a:t>
            </a:r>
            <a:endParaRPr lang="fr-FR"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101</a:t>
            </a:fld>
            <a:endParaRPr lang="fr-F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102</a:t>
            </a:fld>
            <a:endParaRPr lang="fr-FR"/>
          </a:p>
        </p:txBody>
      </p:sp>
      <p:sp>
        <p:nvSpPr>
          <p:cNvPr id="1025" name="Rectangle 1"/>
          <p:cNvSpPr>
            <a:spLocks noChangeArrowheads="1"/>
          </p:cNvSpPr>
          <p:nvPr/>
        </p:nvSpPr>
        <p:spPr bwMode="auto">
          <a:xfrm>
            <a:off x="1835696" y="1268760"/>
            <a:ext cx="3223959"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Arial Unicode MS" pitchFamily="34" charset="-128"/>
              </a:rPr>
              <a:t>void</a:t>
            </a:r>
            <a:r>
              <a:rPr kumimoji="0" lang="fr-FR" b="0" i="0" u="none" strike="noStrike" cap="none" normalizeH="0" baseline="0" dirty="0" smtClean="0">
                <a:ln>
                  <a:noFill/>
                </a:ln>
                <a:solidFill>
                  <a:schemeClr val="tx1"/>
                </a:solidFill>
                <a:effectLst/>
                <a:latin typeface="Arial Unicode MS" pitchFamily="34" charset="-128"/>
              </a:rPr>
              <a:t> swap( </a:t>
            </a:r>
            <a:r>
              <a:rPr kumimoji="0" lang="fr-FR" b="0" i="0" u="none" strike="noStrike" cap="none" normalizeH="0" baseline="0" dirty="0" err="1" smtClean="0">
                <a:ln>
                  <a:noFill/>
                </a:ln>
                <a:solidFill>
                  <a:schemeClr val="tx1"/>
                </a:solidFill>
                <a:effectLst/>
                <a:latin typeface="Arial Unicode MS" pitchFamily="34" charset="-128"/>
              </a:rPr>
              <a:t>void</a:t>
            </a:r>
            <a:r>
              <a:rPr kumimoji="0" lang="fr-FR" b="0" i="0" u="none" strike="noStrike" cap="none" normalizeH="0" baseline="0" dirty="0" smtClean="0">
                <a:ln>
                  <a:noFill/>
                </a:ln>
                <a:solidFill>
                  <a:schemeClr val="tx1"/>
                </a:solidFill>
                <a:effectLst/>
                <a:latin typeface="Arial Unicode MS" pitchFamily="34" charset="-128"/>
              </a:rPr>
              <a:t> * a , </a:t>
            </a:r>
            <a:r>
              <a:rPr kumimoji="0" lang="fr-FR" b="0" i="0" u="none" strike="noStrike" cap="none" normalizeH="0" baseline="0" dirty="0" err="1" smtClean="0">
                <a:ln>
                  <a:noFill/>
                </a:ln>
                <a:solidFill>
                  <a:schemeClr val="tx1"/>
                </a:solidFill>
                <a:effectLst/>
                <a:latin typeface="Arial Unicode MS" pitchFamily="34" charset="-128"/>
              </a:rPr>
              <a:t>void</a:t>
            </a:r>
            <a:r>
              <a:rPr kumimoji="0" lang="fr-FR" b="0" i="0" u="none" strike="noStrike" cap="none" normalizeH="0" baseline="0" dirty="0" smtClean="0">
                <a:ln>
                  <a:noFill/>
                </a:ln>
                <a:solidFill>
                  <a:schemeClr val="tx1"/>
                </a:solidFill>
                <a:effectLst/>
                <a:latin typeface="Arial Unicode MS" pitchFamily="34" charset="-128"/>
              </a:rPr>
              <a:t> * b)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Unicode MS"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Arial Unicode MS" pitchFamily="34" charset="-128"/>
              </a:rPr>
              <a:t>{ </a:t>
            </a:r>
            <a:r>
              <a:rPr kumimoji="0" lang="fr-FR" b="0" i="0" u="none" strike="noStrike" cap="none" normalizeH="0" baseline="0" dirty="0" err="1" smtClean="0">
                <a:ln>
                  <a:noFill/>
                </a:ln>
                <a:solidFill>
                  <a:schemeClr val="tx1"/>
                </a:solidFill>
                <a:effectLst/>
                <a:latin typeface="Arial Unicode MS" pitchFamily="34" charset="-128"/>
              </a:rPr>
              <a:t>void</a:t>
            </a:r>
            <a:r>
              <a:rPr kumimoji="0" lang="fr-FR" b="0" i="0" u="none" strike="noStrike" cap="none" normalizeH="0" baseline="0" dirty="0" smtClean="0">
                <a:ln>
                  <a:noFill/>
                </a:ln>
                <a:solidFill>
                  <a:schemeClr val="tx1"/>
                </a:solidFill>
                <a:effectLst/>
                <a:latin typeface="Arial Unicode MS" pitchFamily="34" charset="-128"/>
              </a:rPr>
              <a:t> * </a:t>
            </a:r>
            <a:r>
              <a:rPr kumimoji="0" lang="fr-FR" b="0" i="0" u="none" strike="noStrike" cap="none" normalizeH="0" baseline="0" dirty="0" err="1" smtClean="0">
                <a:ln>
                  <a:noFill/>
                </a:ln>
                <a:solidFill>
                  <a:schemeClr val="tx1"/>
                </a:solidFill>
                <a:effectLst/>
                <a:latin typeface="Arial Unicode MS" pitchFamily="34" charset="-128"/>
              </a:rPr>
              <a:t>tmp</a:t>
            </a:r>
            <a:r>
              <a:rPr kumimoji="0" lang="fr-FR" b="0" i="0" u="none" strike="noStrike" cap="none" normalizeH="0" baseline="0" dirty="0" smtClean="0">
                <a:ln>
                  <a:noFill/>
                </a:ln>
                <a:solidFill>
                  <a:schemeClr val="tx1"/>
                </a:solidFill>
                <a:effectLst/>
                <a:latin typeface="Arial Unicode MS" pitchFamily="34"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Arial Unicode MS" pitchFamily="34" charset="-128"/>
              </a:rPr>
              <a:t>tmp</a:t>
            </a:r>
            <a:r>
              <a:rPr kumimoji="0" lang="fr-FR" b="0" i="0" u="none" strike="noStrike" cap="none" normalizeH="0" baseline="0" dirty="0" smtClean="0">
                <a:ln>
                  <a:noFill/>
                </a:ln>
                <a:solidFill>
                  <a:schemeClr val="tx1"/>
                </a:solidFill>
                <a:effectLst/>
                <a:latin typeface="Arial Unicode MS" pitchFamily="34" charset="-128"/>
              </a:rPr>
              <a:t> = a;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Arial Unicode MS" pitchFamily="34" charset="-128"/>
              </a:rPr>
              <a:t>a = b;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Arial Unicode MS" pitchFamily="34" charset="-128"/>
              </a:rPr>
              <a:t>b = </a:t>
            </a:r>
            <a:r>
              <a:rPr kumimoji="0" lang="fr-FR" b="0" i="0" u="none" strike="noStrike" cap="none" normalizeH="0" baseline="0" dirty="0" err="1" smtClean="0">
                <a:ln>
                  <a:noFill/>
                </a:ln>
                <a:solidFill>
                  <a:schemeClr val="tx1"/>
                </a:solidFill>
                <a:effectLst/>
                <a:latin typeface="Arial Unicode MS" pitchFamily="34" charset="-128"/>
              </a:rPr>
              <a:t>tmp</a:t>
            </a:r>
            <a:r>
              <a:rPr kumimoji="0" lang="fr-FR" b="0" i="0" u="none" strike="noStrike" cap="none" normalizeH="0" baseline="0" dirty="0" smtClean="0">
                <a:ln>
                  <a:noFill/>
                </a:ln>
                <a:solidFill>
                  <a:schemeClr val="tx1"/>
                </a:solidFill>
                <a:effectLst/>
                <a:latin typeface="Arial Unicode MS" pitchFamily="34" charset="-128"/>
              </a:rPr>
              <a:t>; } </a:t>
            </a:r>
            <a:endParaRPr kumimoji="0" lang="fr-FR" b="0" i="0" u="none" strike="noStrike" cap="none" normalizeH="0" baseline="0" dirty="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1691680" y="3517559"/>
            <a:ext cx="3554178" cy="20313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Unicode MS"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lang="fr-FR" dirty="0" err="1" smtClean="0">
                <a:latin typeface="Arial Unicode MS" pitchFamily="34" charset="-128"/>
              </a:rPr>
              <a:t>void</a:t>
            </a:r>
            <a:r>
              <a:rPr lang="fr-FR" dirty="0" smtClean="0">
                <a:latin typeface="Arial Unicode MS" pitchFamily="34" charset="-128"/>
              </a:rPr>
              <a:t> main(){</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Arial Unicode MS" pitchFamily="34" charset="-128"/>
              </a:rPr>
              <a:t>int</a:t>
            </a:r>
            <a:r>
              <a:rPr kumimoji="0" lang="fr-FR" b="0" i="0" u="none" strike="noStrike" cap="none" normalizeH="0" baseline="0" dirty="0" smtClean="0">
                <a:ln>
                  <a:noFill/>
                </a:ln>
                <a:solidFill>
                  <a:schemeClr val="tx1"/>
                </a:solidFill>
                <a:effectLst/>
                <a:latin typeface="Arial Unicode MS" pitchFamily="34" charset="-128"/>
              </a:rPr>
              <a:t> a = 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Arial Unicode MS" pitchFamily="34" charset="-128"/>
              </a:rPr>
              <a:t>int</a:t>
            </a:r>
            <a:r>
              <a:rPr kumimoji="0" lang="fr-FR" b="0" i="0" u="none" strike="noStrike" cap="none" normalizeH="0" baseline="0" dirty="0" smtClean="0">
                <a:ln>
                  <a:noFill/>
                </a:ln>
                <a:solidFill>
                  <a:schemeClr val="tx1"/>
                </a:solidFill>
                <a:effectLst/>
                <a:latin typeface="Arial Unicode MS" pitchFamily="34" charset="-128"/>
              </a:rPr>
              <a:t> b = 2;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Arial Unicode MS" pitchFamily="34" charset="-128"/>
              </a:rPr>
              <a:t>swap( &amp;a, &amp;b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chemeClr val="tx1"/>
                </a:solidFill>
                <a:effectLst/>
                <a:latin typeface="Arial Unicode MS" pitchFamily="34" charset="-128"/>
              </a:rPr>
              <a:t>printf</a:t>
            </a:r>
            <a:r>
              <a:rPr kumimoji="0" lang="fr-FR" b="0" i="0" u="none" strike="noStrike" cap="none" normalizeH="0" baseline="0" dirty="0" smtClean="0">
                <a:ln>
                  <a:noFill/>
                </a:ln>
                <a:solidFill>
                  <a:schemeClr val="tx1"/>
                </a:solidFill>
                <a:effectLst/>
                <a:latin typeface="Arial Unicode MS" pitchFamily="34" charset="-128"/>
              </a:rPr>
              <a:t>( "a = %d , b = %d" , a , b ); </a:t>
            </a:r>
          </a:p>
          <a:p>
            <a:pPr marL="0" marR="0" lvl="0" indent="0" algn="l" defTabSz="914400" rtl="0" eaLnBrk="1" fontAlgn="base" latinLnBrk="0" hangingPunct="1">
              <a:lnSpc>
                <a:spcPct val="100000"/>
              </a:lnSpc>
              <a:spcBef>
                <a:spcPct val="0"/>
              </a:spcBef>
              <a:spcAft>
                <a:spcPct val="0"/>
              </a:spcAft>
              <a:buClrTx/>
              <a:buSzTx/>
              <a:buFontTx/>
              <a:buNone/>
              <a:tabLst/>
            </a:pPr>
            <a:r>
              <a:rPr lang="fr-FR" dirty="0" smtClean="0">
                <a:latin typeface="Arial Unicode MS" pitchFamily="34" charset="-128"/>
              </a:rPr>
              <a:t>}</a:t>
            </a:r>
            <a:endParaRPr kumimoji="0" lang="fr-F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Les chaînes de caractères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Une chaîne de caractères est un tableau à une dimension d’objets de type char, se terminant par le caractère nul ‘\0’.</a:t>
            </a:r>
          </a:p>
          <a:p>
            <a:endParaRPr lang="fr-FR" sz="2400" dirty="0" smtClean="0"/>
          </a:p>
          <a:p>
            <a:r>
              <a:rPr lang="fr-FR" sz="2400" dirty="0" smtClean="0"/>
              <a:t>On peut donc manipuler toute chaîne de caractères à l’aide d’un pointeur sur un objet de type char.</a:t>
            </a:r>
          </a:p>
          <a:p>
            <a:endParaRPr lang="fr-FR" sz="2400" dirty="0" smtClean="0"/>
          </a:p>
          <a:p>
            <a:r>
              <a:rPr lang="fr-FR" sz="2400" dirty="0" smtClean="0"/>
              <a:t>Déclaration char *chaine;</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103</a:t>
            </a:fld>
            <a:endParaRPr lang="fr-FR"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Chaînes de caractères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Lire et écrire une chaîne de caractères :</a:t>
            </a:r>
          </a:p>
          <a:p>
            <a:pPr lvl="1">
              <a:buNone/>
            </a:pPr>
            <a:r>
              <a:rPr lang="fr-FR" sz="2000" dirty="0" smtClean="0"/>
              <a:t>#</a:t>
            </a:r>
            <a:r>
              <a:rPr lang="fr-FR" sz="2000" dirty="0" err="1" smtClean="0"/>
              <a:t>include</a:t>
            </a:r>
            <a:r>
              <a:rPr lang="fr-FR" sz="2000" dirty="0" smtClean="0"/>
              <a:t> &lt;</a:t>
            </a:r>
            <a:r>
              <a:rPr lang="fr-FR" sz="2000" dirty="0" err="1" smtClean="0"/>
              <a:t>stdio.h</a:t>
            </a:r>
            <a:r>
              <a:rPr lang="fr-FR" sz="2000" dirty="0" smtClean="0"/>
              <a:t>&gt; </a:t>
            </a:r>
          </a:p>
          <a:p>
            <a:pPr lvl="1">
              <a:buNone/>
            </a:pPr>
            <a:r>
              <a:rPr lang="fr-FR" sz="2000" dirty="0" err="1" smtClean="0"/>
              <a:t>void</a:t>
            </a:r>
            <a:r>
              <a:rPr lang="fr-FR" sz="2000" dirty="0" smtClean="0"/>
              <a:t> main() { </a:t>
            </a:r>
          </a:p>
          <a:p>
            <a:pPr lvl="1">
              <a:buNone/>
            </a:pPr>
            <a:r>
              <a:rPr lang="fr-FR" sz="2000" dirty="0" smtClean="0"/>
              <a:t>char nom[20], </a:t>
            </a:r>
            <a:r>
              <a:rPr lang="fr-FR" sz="2000" dirty="0" err="1" smtClean="0"/>
              <a:t>prenom</a:t>
            </a:r>
            <a:r>
              <a:rPr lang="fr-FR" sz="2000" dirty="0" smtClean="0"/>
              <a:t>[20], ville[25]; </a:t>
            </a:r>
          </a:p>
          <a:p>
            <a:pPr lvl="1">
              <a:buNone/>
            </a:pPr>
            <a:r>
              <a:rPr lang="fr-FR" sz="2000" dirty="0" err="1" smtClean="0"/>
              <a:t>printf</a:t>
            </a:r>
            <a:r>
              <a:rPr lang="fr-FR" sz="2000" dirty="0" smtClean="0"/>
              <a:t>("quelle est votre ville : "); </a:t>
            </a:r>
          </a:p>
          <a:p>
            <a:pPr lvl="1">
              <a:buNone/>
            </a:pPr>
            <a:r>
              <a:rPr lang="fr-FR" sz="2000" dirty="0" err="1" smtClean="0"/>
              <a:t>gets</a:t>
            </a:r>
            <a:r>
              <a:rPr lang="fr-FR" sz="2000" dirty="0" smtClean="0"/>
              <a:t>(ville); </a:t>
            </a:r>
          </a:p>
          <a:p>
            <a:pPr lvl="1">
              <a:buNone/>
            </a:pPr>
            <a:r>
              <a:rPr lang="fr-FR" sz="2000" dirty="0" err="1" smtClean="0"/>
              <a:t>printf</a:t>
            </a:r>
            <a:r>
              <a:rPr lang="fr-FR" sz="2000" dirty="0" smtClean="0"/>
              <a:t>("Donnez vos nom et </a:t>
            </a:r>
            <a:r>
              <a:rPr lang="fr-FR" sz="2000" dirty="0" err="1" smtClean="0"/>
              <a:t>prenom</a:t>
            </a:r>
            <a:r>
              <a:rPr lang="fr-FR" sz="2000" dirty="0" smtClean="0"/>
              <a:t> : "); </a:t>
            </a:r>
          </a:p>
          <a:p>
            <a:pPr lvl="1">
              <a:buNone/>
            </a:pPr>
            <a:r>
              <a:rPr lang="fr-FR" sz="2000" dirty="0" err="1" smtClean="0"/>
              <a:t>scanf</a:t>
            </a:r>
            <a:r>
              <a:rPr lang="fr-FR" sz="2000" dirty="0" smtClean="0"/>
              <a:t>("%s %s", nom, </a:t>
            </a:r>
            <a:r>
              <a:rPr lang="fr-FR" sz="2000" dirty="0" err="1" smtClean="0"/>
              <a:t>prenom</a:t>
            </a:r>
            <a:r>
              <a:rPr lang="fr-FR" sz="2000" dirty="0" smtClean="0"/>
              <a:t>); </a:t>
            </a:r>
          </a:p>
          <a:p>
            <a:pPr lvl="1">
              <a:buNone/>
            </a:pPr>
            <a:r>
              <a:rPr lang="fr-FR" sz="2000" dirty="0" err="1" smtClean="0"/>
              <a:t>printf</a:t>
            </a:r>
            <a:r>
              <a:rPr lang="fr-FR" sz="2000" dirty="0" smtClean="0"/>
              <a:t>("Bonjour cher %s %s, qui habitez a ", </a:t>
            </a:r>
            <a:r>
              <a:rPr lang="fr-FR" sz="2000" dirty="0" err="1" smtClean="0"/>
              <a:t>prenom</a:t>
            </a:r>
            <a:r>
              <a:rPr lang="fr-FR" sz="2000" dirty="0" smtClean="0"/>
              <a:t>, nom); </a:t>
            </a:r>
          </a:p>
          <a:p>
            <a:pPr lvl="1">
              <a:buNone/>
            </a:pPr>
            <a:r>
              <a:rPr lang="fr-FR" sz="2000" dirty="0" err="1" smtClean="0"/>
              <a:t>puts</a:t>
            </a:r>
            <a:r>
              <a:rPr lang="fr-FR" sz="2000" dirty="0" smtClean="0"/>
              <a:t>(ville); </a:t>
            </a:r>
          </a:p>
          <a:p>
            <a:pPr lvl="1">
              <a:buNone/>
            </a:pPr>
            <a:r>
              <a:rPr lang="fr-FR" sz="2000" dirty="0" smtClean="0"/>
              <a:t>}</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104</a:t>
            </a:fld>
            <a:endParaRPr lang="fr-FR"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Manipulation de chaînes de caractères</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400" dirty="0" smtClean="0"/>
              <a:t>#</a:t>
            </a:r>
            <a:r>
              <a:rPr lang="fr-FR" sz="2400" dirty="0" err="1" smtClean="0"/>
              <a:t>include</a:t>
            </a:r>
            <a:r>
              <a:rPr lang="fr-FR" sz="2400" dirty="0" smtClean="0"/>
              <a:t> &lt;</a:t>
            </a:r>
            <a:r>
              <a:rPr lang="fr-FR" sz="2400" dirty="0" err="1" smtClean="0"/>
              <a:t>stdio.h</a:t>
            </a:r>
            <a:r>
              <a:rPr lang="fr-FR" sz="2400" dirty="0" smtClean="0"/>
              <a:t>&gt;</a:t>
            </a:r>
          </a:p>
          <a:p>
            <a:pPr>
              <a:buNone/>
            </a:pPr>
            <a:r>
              <a:rPr lang="fr-FR" sz="2400" dirty="0" err="1" smtClean="0"/>
              <a:t>void</a:t>
            </a:r>
            <a:r>
              <a:rPr lang="fr-FR" sz="2400" dirty="0" smtClean="0"/>
              <a:t> main()</a:t>
            </a:r>
          </a:p>
          <a:p>
            <a:pPr>
              <a:buNone/>
            </a:pPr>
            <a:r>
              <a:rPr lang="fr-FR" sz="2400" dirty="0" smtClean="0"/>
              <a:t>{</a:t>
            </a:r>
          </a:p>
          <a:p>
            <a:pPr>
              <a:buNone/>
            </a:pPr>
            <a:r>
              <a:rPr lang="fr-FR" sz="2400" dirty="0" smtClean="0"/>
              <a:t>	</a:t>
            </a:r>
            <a:r>
              <a:rPr lang="fr-FR" sz="2400" dirty="0" err="1" smtClean="0"/>
              <a:t>int</a:t>
            </a:r>
            <a:r>
              <a:rPr lang="fr-FR" sz="2400" dirty="0" smtClean="0"/>
              <a:t> i;</a:t>
            </a:r>
          </a:p>
          <a:p>
            <a:pPr>
              <a:buNone/>
            </a:pPr>
            <a:r>
              <a:rPr lang="fr-FR" sz="2400" dirty="0" smtClean="0"/>
              <a:t>	char *chaine;</a:t>
            </a:r>
          </a:p>
          <a:p>
            <a:pPr>
              <a:buNone/>
            </a:pPr>
            <a:r>
              <a:rPr lang="fr-FR" sz="2400" dirty="0" smtClean="0"/>
              <a:t>	chaine = "chaine de </a:t>
            </a:r>
            <a:r>
              <a:rPr lang="fr-FR" sz="2400" dirty="0" err="1" smtClean="0"/>
              <a:t>caracteres</a:t>
            </a:r>
            <a:r>
              <a:rPr lang="fr-FR" sz="2400" dirty="0" smtClean="0"/>
              <a:t>";</a:t>
            </a:r>
          </a:p>
          <a:p>
            <a:pPr>
              <a:buNone/>
            </a:pPr>
            <a:r>
              <a:rPr lang="fr-FR" sz="2400" dirty="0" smtClean="0"/>
              <a:t>	for (i = 0; *chaine != ’\0’; i++)</a:t>
            </a:r>
          </a:p>
          <a:p>
            <a:pPr>
              <a:buNone/>
            </a:pPr>
            <a:r>
              <a:rPr lang="fr-FR" sz="2400" dirty="0" smtClean="0"/>
              <a:t>	chaine++;</a:t>
            </a:r>
          </a:p>
          <a:p>
            <a:pPr>
              <a:buNone/>
            </a:pPr>
            <a:r>
              <a:rPr lang="pt-BR" sz="2400" dirty="0" smtClean="0"/>
              <a:t>	printf("nombre de caracteres = %d\n",i);</a:t>
            </a:r>
          </a:p>
          <a:p>
            <a:pPr>
              <a:buNone/>
            </a:pPr>
            <a:r>
              <a:rPr lang="fr-FR" sz="2400" dirty="0" smtClean="0"/>
              <a:t>}</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105</a:t>
            </a:fld>
            <a:endParaRPr lang="fr-FR"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Longueur des chaînes de caractères</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Font typeface="Wingdings" pitchFamily="2" charset="2"/>
              <a:buChar char="§"/>
            </a:pPr>
            <a:r>
              <a:rPr lang="fr-FR" sz="2400" dirty="0" smtClean="0"/>
              <a:t>Fonction « </a:t>
            </a:r>
            <a:r>
              <a:rPr lang="fr-FR" sz="2400" dirty="0" err="1" smtClean="0"/>
              <a:t>strlen</a:t>
            </a:r>
            <a:r>
              <a:rPr lang="fr-FR" sz="2400" dirty="0" smtClean="0"/>
              <a:t>» de la librairie &lt;</a:t>
            </a:r>
            <a:r>
              <a:rPr lang="fr-FR" sz="2400" dirty="0" err="1" smtClean="0"/>
              <a:t>string.h</a:t>
            </a:r>
            <a:r>
              <a:rPr lang="fr-FR" sz="2400" dirty="0" smtClean="0"/>
              <a:t>&gt; ayant comme paramètre un pointeur sur un objet de type char</a:t>
            </a:r>
          </a:p>
          <a:p>
            <a:pPr>
              <a:buFont typeface="Wingdings" pitchFamily="2" charset="2"/>
              <a:buChar char="§"/>
            </a:pPr>
            <a:endParaRPr lang="fr-FR" sz="2400" dirty="0" smtClean="0"/>
          </a:p>
          <a:p>
            <a:pPr>
              <a:buFont typeface="Wingdings" pitchFamily="2" charset="2"/>
              <a:buChar char="§"/>
            </a:pPr>
            <a:r>
              <a:rPr lang="fr-FR" sz="2400" dirty="0" smtClean="0"/>
              <a:t>Cette fonction renvoie un entier dont la valeur est égale à la longueur de la chaine de caractères passée en argument (moins le caractère ‘\0’).</a:t>
            </a:r>
          </a:p>
          <a:p>
            <a:pPr>
              <a:buFont typeface="Wingdings" pitchFamily="2" charset="2"/>
              <a:buChar char="§"/>
            </a:pPr>
            <a:endParaRPr lang="fr-FR" sz="2400" dirty="0" smtClean="0"/>
          </a:p>
          <a:p>
            <a:pPr>
              <a:buFont typeface="Wingdings" pitchFamily="2" charset="2"/>
              <a:buChar char="§"/>
            </a:pPr>
            <a:r>
              <a:rPr lang="fr-FR" sz="2400" dirty="0" smtClean="0"/>
              <a:t>L’utilisation de pointeurs de caractères au lieu de tableaux permet de créer par exemple une chaîne correspondant à la concaténation de deux chaînes de caractères</a:t>
            </a:r>
          </a:p>
          <a:p>
            <a:pPr>
              <a:buNone/>
            </a:pPr>
            <a:endParaRPr lang="fr-FR" sz="24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106</a:t>
            </a:fld>
            <a:endParaRPr lang="fr-FR"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 On peut initialiser un pointeur p par une affectation sur p. Par exemple, on peut affecter à p l’adresse d’une autre variable. </a:t>
            </a:r>
          </a:p>
          <a:p>
            <a:endParaRPr lang="fr-FR" sz="2000" dirty="0" smtClean="0"/>
          </a:p>
          <a:p>
            <a:r>
              <a:rPr lang="fr-FR" sz="2000" dirty="0" smtClean="0"/>
              <a:t>Il est également possible d’affecter directement une valeur à *p. Mais pour cela, il faut d’abord réserver à *p un espace-m´emoire de taille adéquate.</a:t>
            </a:r>
          </a:p>
          <a:p>
            <a:endParaRPr lang="fr-FR" sz="2000" dirty="0" smtClean="0"/>
          </a:p>
          <a:p>
            <a:r>
              <a:rPr lang="fr-FR" sz="2000" dirty="0" smtClean="0"/>
              <a:t>L’adresse de cet espace-mémoire sera la valeur de p.</a:t>
            </a:r>
          </a:p>
          <a:p>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107</a:t>
            </a:fld>
            <a:endParaRPr lang="fr-FR"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endParaRPr lang="fr-FR" sz="1800" dirty="0" smtClean="0"/>
          </a:p>
          <a:p>
            <a:r>
              <a:rPr lang="fr-FR" sz="2000" dirty="0" smtClean="0"/>
              <a:t>Cette opération consistant à réserver un espace-mémoire pour stocker l’objet pointé s’appelle </a:t>
            </a:r>
            <a:r>
              <a:rPr lang="fr-FR" sz="2000" i="1" dirty="0" smtClean="0"/>
              <a:t>allocation dynamique. </a:t>
            </a:r>
          </a:p>
          <a:p>
            <a:endParaRPr lang="fr-FR" sz="2000" i="1" dirty="0" smtClean="0"/>
          </a:p>
          <a:p>
            <a:r>
              <a:rPr lang="fr-FR" sz="2000" i="1" dirty="0" smtClean="0"/>
              <a:t>Elle se fait en C </a:t>
            </a:r>
            <a:r>
              <a:rPr lang="fr-FR" sz="2000" dirty="0" smtClean="0"/>
              <a:t>par la fonction </a:t>
            </a:r>
            <a:r>
              <a:rPr lang="fr-FR" sz="2000" dirty="0" err="1" smtClean="0"/>
              <a:t>malloc</a:t>
            </a:r>
            <a:r>
              <a:rPr lang="fr-FR" sz="2000" dirty="0" smtClean="0"/>
              <a:t> de la librairie standard </a:t>
            </a:r>
            <a:r>
              <a:rPr lang="fr-FR" sz="2000" dirty="0" err="1" smtClean="0"/>
              <a:t>stdlib.h</a:t>
            </a:r>
            <a:r>
              <a:rPr lang="fr-FR" sz="2000" dirty="0" smtClean="0"/>
              <a:t>. </a:t>
            </a:r>
          </a:p>
          <a:p>
            <a:endParaRPr lang="fr-FR" sz="2000" dirty="0" smtClean="0"/>
          </a:p>
          <a:p>
            <a:r>
              <a:rPr lang="fr-FR" sz="2000" dirty="0" smtClean="0"/>
              <a:t>Sa syntaxe est : </a:t>
            </a:r>
            <a:r>
              <a:rPr lang="fr-FR" sz="2000" dirty="0" err="1" smtClean="0"/>
              <a:t>malloc</a:t>
            </a:r>
            <a:r>
              <a:rPr lang="fr-FR" sz="2000" dirty="0" smtClean="0"/>
              <a:t>(</a:t>
            </a:r>
            <a:r>
              <a:rPr lang="fr-FR" sz="2000" i="1" dirty="0" smtClean="0"/>
              <a:t>nombre-octets)</a:t>
            </a:r>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108</a:t>
            </a:fld>
            <a:endParaRPr lang="fr-FR"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 </a:t>
            </a:r>
            <a:r>
              <a:rPr lang="fr-FR" sz="2000" dirty="0" err="1" smtClean="0"/>
              <a:t>malloc</a:t>
            </a:r>
            <a:r>
              <a:rPr lang="fr-FR" sz="2000" dirty="0" smtClean="0"/>
              <a:t> retourne un pointeur de type char * pointant vers un objet de taille </a:t>
            </a:r>
            <a:r>
              <a:rPr lang="fr-FR" sz="2000" i="1" dirty="0" smtClean="0"/>
              <a:t>nombre-octets </a:t>
            </a:r>
            <a:r>
              <a:rPr lang="fr-FR" sz="2000" dirty="0" smtClean="0"/>
              <a:t>octets. </a:t>
            </a:r>
          </a:p>
          <a:p>
            <a:endParaRPr lang="fr-FR" sz="2000" dirty="0" smtClean="0"/>
          </a:p>
          <a:p>
            <a:r>
              <a:rPr lang="fr-FR" sz="2000" dirty="0" smtClean="0"/>
              <a:t>Pour initialiser des pointeurs vers des objets qui ne sont pas de type char, il faut convertir le type de la sortie de la fonction </a:t>
            </a:r>
            <a:r>
              <a:rPr lang="fr-FR" sz="2000" dirty="0" err="1" smtClean="0"/>
              <a:t>malloc</a:t>
            </a:r>
            <a:r>
              <a:rPr lang="fr-FR" sz="2000" dirty="0" smtClean="0"/>
              <a:t> à l’aide d’un </a:t>
            </a:r>
            <a:r>
              <a:rPr lang="fr-FR" sz="2000" dirty="0" err="1" smtClean="0"/>
              <a:t>cast</a:t>
            </a:r>
            <a:r>
              <a:rPr lang="fr-FR" sz="2000" dirty="0" smtClean="0"/>
              <a:t>. </a:t>
            </a:r>
          </a:p>
          <a:p>
            <a:endParaRPr lang="fr-FR" sz="2000" dirty="0" smtClean="0"/>
          </a:p>
          <a:p>
            <a:r>
              <a:rPr lang="fr-FR" sz="2000" dirty="0" smtClean="0"/>
              <a:t>L’argument </a:t>
            </a:r>
            <a:r>
              <a:rPr lang="fr-FR" sz="2000" i="1" dirty="0" smtClean="0"/>
              <a:t>nombre-octets </a:t>
            </a:r>
            <a:r>
              <a:rPr lang="fr-FR" sz="2000" dirty="0" smtClean="0"/>
              <a:t>est souvent donné à l’aide de la fonction </a:t>
            </a:r>
            <a:r>
              <a:rPr lang="fr-FR" sz="2000" dirty="0" err="1" smtClean="0"/>
              <a:t>sizeof</a:t>
            </a:r>
            <a:r>
              <a:rPr lang="fr-FR" sz="2000" dirty="0" smtClean="0"/>
              <a:t>() qui renvoie le nombre</a:t>
            </a:r>
            <a:r>
              <a:rPr lang="fr-FR" sz="2000" i="1" dirty="0" smtClean="0"/>
              <a:t> </a:t>
            </a:r>
            <a:r>
              <a:rPr lang="fr-FR" sz="2000" dirty="0" smtClean="0"/>
              <a:t>d’octets utilisés pour stocker un objet.</a:t>
            </a:r>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109</a:t>
            </a:fld>
            <a:endParaRPr lang="fr-FR"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Identificateurs</a:t>
            </a:r>
          </a:p>
        </p:txBody>
      </p:sp>
      <p:sp>
        <p:nvSpPr>
          <p:cNvPr id="18435" name="Espace réservé du contenu 2"/>
          <p:cNvSpPr>
            <a:spLocks noGrp="1"/>
          </p:cNvSpPr>
          <p:nvPr>
            <p:ph idx="1"/>
          </p:nvPr>
        </p:nvSpPr>
        <p:spPr/>
        <p:txBody>
          <a:bodyPr/>
          <a:lstStyle/>
          <a:p>
            <a:pPr eaLnBrk="1" hangingPunct="1"/>
            <a:r>
              <a:rPr lang="fr-FR" sz="2000" dirty="0" smtClean="0"/>
              <a:t> Un identificateur est une suite de caractères parmi:</a:t>
            </a:r>
          </a:p>
          <a:p>
            <a:pPr lvl="1" eaLnBrk="1" hangingPunct="1"/>
            <a:r>
              <a:rPr lang="fr-FR" sz="1600" dirty="0" smtClean="0"/>
              <a:t>Les lettres (minuscules, majuscules, non accentuées)</a:t>
            </a:r>
          </a:p>
          <a:p>
            <a:pPr lvl="1" eaLnBrk="1" hangingPunct="1"/>
            <a:r>
              <a:rPr lang="fr-FR" sz="1600" dirty="0" smtClean="0"/>
              <a:t>Les chiffres</a:t>
            </a:r>
          </a:p>
          <a:p>
            <a:pPr lvl="1" eaLnBrk="1" hangingPunct="1"/>
            <a:r>
              <a:rPr lang="fr-FR" sz="1600" dirty="0" smtClean="0"/>
              <a:t>Le « blanc souligné » (_)</a:t>
            </a:r>
          </a:p>
          <a:p>
            <a:pPr lvl="1" eaLnBrk="1" hangingPunct="1">
              <a:buNone/>
            </a:pPr>
            <a:endParaRPr lang="fr-FR" sz="1600" dirty="0" smtClean="0"/>
          </a:p>
          <a:p>
            <a:pPr eaLnBrk="1" hangingPunct="1"/>
            <a:r>
              <a:rPr lang="fr-FR" sz="2000" dirty="0" smtClean="0"/>
              <a:t> Le premier caractère d’un identificateur ne peut être un chiffre.</a:t>
            </a:r>
          </a:p>
          <a:p>
            <a:pPr eaLnBrk="1" hangingPunct="1">
              <a:buNone/>
            </a:pPr>
            <a:endParaRPr lang="fr-FR" sz="2000" dirty="0" smtClean="0"/>
          </a:p>
          <a:p>
            <a:pPr eaLnBrk="1" hangingPunct="1"/>
            <a:r>
              <a:rPr lang="fr-FR" sz="2000" dirty="0" smtClean="0"/>
              <a:t>Le rôle d’un identificateur est de donner un nom à une entité du programme. Plus précisément, un identificateur peut désigner:</a:t>
            </a:r>
          </a:p>
          <a:p>
            <a:pPr eaLnBrk="1" hangingPunct="1">
              <a:buNone/>
            </a:pPr>
            <a:endParaRPr lang="fr-FR" sz="2000" dirty="0" smtClean="0"/>
          </a:p>
          <a:p>
            <a:pPr lvl="1" eaLnBrk="1" hangingPunct="1"/>
            <a:r>
              <a:rPr lang="fr-FR" sz="1600" dirty="0" smtClean="0"/>
              <a:t>Un nom de variable ou de constante ou de fonction</a:t>
            </a:r>
          </a:p>
          <a:p>
            <a:pPr lvl="1" eaLnBrk="1" hangingPunct="1"/>
            <a:r>
              <a:rPr lang="fr-FR" sz="1600" dirty="0" smtClean="0"/>
              <a:t>Un type défini par </a:t>
            </a:r>
            <a:r>
              <a:rPr lang="fr-FR" sz="1600" b="1" dirty="0" smtClean="0"/>
              <a:t>typedef</a:t>
            </a:r>
            <a:r>
              <a:rPr lang="fr-FR" sz="1600" dirty="0" smtClean="0"/>
              <a:t>, </a:t>
            </a:r>
            <a:r>
              <a:rPr lang="fr-FR" sz="1600" b="1" dirty="0" smtClean="0"/>
              <a:t>struct</a:t>
            </a:r>
            <a:r>
              <a:rPr lang="fr-FR" sz="1600" dirty="0" smtClean="0"/>
              <a:t>, </a:t>
            </a:r>
            <a:r>
              <a:rPr lang="fr-FR" sz="1600" b="1" dirty="0" smtClean="0"/>
              <a:t>union</a:t>
            </a:r>
            <a:r>
              <a:rPr lang="fr-FR" sz="1600" dirty="0" smtClean="0"/>
              <a:t> ou </a:t>
            </a:r>
            <a:r>
              <a:rPr lang="fr-FR" sz="1600" b="1" dirty="0" smtClean="0"/>
              <a:t>enum</a:t>
            </a:r>
          </a:p>
          <a:p>
            <a:pPr lvl="1" eaLnBrk="1" hangingPunct="1">
              <a:buNone/>
            </a:pPr>
            <a:endParaRPr lang="fr-FR" sz="1600" dirty="0" smtClean="0"/>
          </a:p>
          <a:p>
            <a:pPr lvl="1" eaLnBrk="1" hangingPunct="1">
              <a:buFont typeface="Arial" charset="0"/>
              <a:buNone/>
            </a:pPr>
            <a:endParaRPr lang="fr-FR" sz="16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11</a:t>
            </a:fld>
            <a:endParaRPr lang="fr-F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400" dirty="0" smtClean="0"/>
              <a:t>Soit </a:t>
            </a:r>
            <a:r>
              <a:rPr lang="fr-FR" sz="2400" dirty="0" smtClean="0"/>
              <a:t>l</a:t>
            </a:r>
            <a:r>
              <a:rPr lang="fr-FR" sz="2400" dirty="0" smtClean="0"/>
              <a:t>e </a:t>
            </a:r>
            <a:r>
              <a:rPr lang="fr-FR" sz="2400" dirty="0" smtClean="0"/>
              <a:t>programme suivant</a:t>
            </a:r>
          </a:p>
          <a:p>
            <a:pPr>
              <a:buNone/>
            </a:pPr>
            <a:r>
              <a:rPr lang="fr-FR" sz="2400" dirty="0" smtClean="0"/>
              <a:t>#</a:t>
            </a:r>
            <a:r>
              <a:rPr lang="fr-FR" sz="2400" dirty="0" err="1" smtClean="0"/>
              <a:t>include</a:t>
            </a:r>
            <a:r>
              <a:rPr lang="fr-FR" sz="2400" dirty="0" smtClean="0"/>
              <a:t> &lt;</a:t>
            </a:r>
            <a:r>
              <a:rPr lang="fr-FR" sz="2400" dirty="0" err="1" smtClean="0"/>
              <a:t>stdio.h</a:t>
            </a:r>
            <a:r>
              <a:rPr lang="fr-FR" sz="2400" dirty="0" smtClean="0"/>
              <a:t>&gt;</a:t>
            </a:r>
          </a:p>
          <a:p>
            <a:pPr>
              <a:buNone/>
            </a:pPr>
            <a:r>
              <a:rPr lang="fr-FR" sz="2400" dirty="0" smtClean="0"/>
              <a:t>#</a:t>
            </a:r>
            <a:r>
              <a:rPr lang="fr-FR" sz="2400" dirty="0" err="1" smtClean="0"/>
              <a:t>include</a:t>
            </a:r>
            <a:r>
              <a:rPr lang="fr-FR" sz="2400" dirty="0" smtClean="0"/>
              <a:t> &lt;</a:t>
            </a:r>
            <a:r>
              <a:rPr lang="fr-FR" sz="2400" dirty="0" err="1" smtClean="0"/>
              <a:t>stdlib.h</a:t>
            </a:r>
            <a:r>
              <a:rPr lang="fr-FR" sz="2400" dirty="0" smtClean="0"/>
              <a:t>&gt;</a:t>
            </a:r>
          </a:p>
          <a:p>
            <a:pPr>
              <a:buNone/>
            </a:pPr>
            <a:r>
              <a:rPr lang="fr-FR" sz="2400" dirty="0" err="1" smtClean="0"/>
              <a:t>void</a:t>
            </a:r>
            <a:r>
              <a:rPr lang="fr-FR" sz="2400" dirty="0" smtClean="0"/>
              <a:t> main(){</a:t>
            </a:r>
          </a:p>
          <a:p>
            <a:pPr>
              <a:buNone/>
            </a:pPr>
            <a:r>
              <a:rPr lang="fr-FR" sz="2400" dirty="0" smtClean="0"/>
              <a:t>	</a:t>
            </a:r>
            <a:r>
              <a:rPr lang="fr-FR" sz="2400" dirty="0" err="1" smtClean="0"/>
              <a:t>int</a:t>
            </a:r>
            <a:r>
              <a:rPr lang="fr-FR" sz="2400" dirty="0" smtClean="0"/>
              <a:t> i = 3; </a:t>
            </a:r>
            <a:r>
              <a:rPr lang="fr-FR" sz="2400" dirty="0" err="1" smtClean="0"/>
              <a:t>int</a:t>
            </a:r>
            <a:r>
              <a:rPr lang="fr-FR" sz="2400" dirty="0" smtClean="0"/>
              <a:t> *p;</a:t>
            </a:r>
          </a:p>
          <a:p>
            <a:pPr>
              <a:buNone/>
            </a:pPr>
            <a:r>
              <a:rPr lang="fr-FR" sz="2400" dirty="0" smtClean="0"/>
              <a:t>	</a:t>
            </a:r>
            <a:r>
              <a:rPr lang="fr-FR" sz="2400" dirty="0" err="1" smtClean="0"/>
              <a:t>printf</a:t>
            </a:r>
            <a:r>
              <a:rPr lang="fr-FR" sz="2400" dirty="0" smtClean="0"/>
              <a:t>("valeur de p avant initialisation = %</a:t>
            </a:r>
            <a:r>
              <a:rPr lang="fr-FR" sz="2400" dirty="0" err="1" smtClean="0"/>
              <a:t>ld</a:t>
            </a:r>
            <a:r>
              <a:rPr lang="fr-FR" sz="2400" dirty="0" smtClean="0"/>
              <a:t>\n",p);</a:t>
            </a:r>
          </a:p>
          <a:p>
            <a:pPr>
              <a:buNone/>
            </a:pPr>
            <a:r>
              <a:rPr lang="fr-FR" sz="2400" dirty="0" smtClean="0"/>
              <a:t>	</a:t>
            </a:r>
            <a:r>
              <a:rPr lang="fr-FR" sz="2400" b="1" dirty="0" smtClean="0"/>
              <a:t>p = (</a:t>
            </a:r>
            <a:r>
              <a:rPr lang="fr-FR" sz="2400" b="1" dirty="0" err="1" smtClean="0"/>
              <a:t>int</a:t>
            </a:r>
            <a:r>
              <a:rPr lang="fr-FR" sz="2400" b="1" dirty="0" smtClean="0"/>
              <a:t>*)</a:t>
            </a:r>
            <a:r>
              <a:rPr lang="fr-FR" sz="2400" b="1" dirty="0" err="1" smtClean="0"/>
              <a:t>malloc</a:t>
            </a:r>
            <a:r>
              <a:rPr lang="fr-FR" sz="2400" b="1" dirty="0" smtClean="0"/>
              <a:t>(</a:t>
            </a:r>
            <a:r>
              <a:rPr lang="fr-FR" sz="2400" b="1" dirty="0" err="1" smtClean="0"/>
              <a:t>sizeof</a:t>
            </a:r>
            <a:r>
              <a:rPr lang="fr-FR" sz="2400" b="1" dirty="0" smtClean="0"/>
              <a:t>(</a:t>
            </a:r>
            <a:r>
              <a:rPr lang="fr-FR" sz="2400" b="1" dirty="0" err="1" smtClean="0"/>
              <a:t>int</a:t>
            </a:r>
            <a:r>
              <a:rPr lang="fr-FR" sz="2400" b="1" dirty="0" smtClean="0"/>
              <a:t>));</a:t>
            </a:r>
          </a:p>
          <a:p>
            <a:pPr>
              <a:buNone/>
            </a:pPr>
            <a:r>
              <a:rPr lang="fr-FR" sz="2400" dirty="0" smtClean="0"/>
              <a:t>	</a:t>
            </a:r>
            <a:r>
              <a:rPr lang="fr-FR" sz="2400" dirty="0" err="1" smtClean="0"/>
              <a:t>printf</a:t>
            </a:r>
            <a:r>
              <a:rPr lang="fr-FR" sz="2400" dirty="0" smtClean="0"/>
              <a:t>("valeur de p </a:t>
            </a:r>
            <a:r>
              <a:rPr lang="fr-FR" sz="2400" dirty="0" err="1" smtClean="0"/>
              <a:t>apres</a:t>
            </a:r>
            <a:r>
              <a:rPr lang="fr-FR" sz="2400" dirty="0" smtClean="0"/>
              <a:t> initialisation = %</a:t>
            </a:r>
            <a:r>
              <a:rPr lang="fr-FR" sz="2400" dirty="0" err="1" smtClean="0"/>
              <a:t>ld</a:t>
            </a:r>
            <a:r>
              <a:rPr lang="fr-FR" sz="2400" dirty="0" smtClean="0"/>
              <a:t>\n",p);</a:t>
            </a:r>
          </a:p>
          <a:p>
            <a:pPr>
              <a:buNone/>
            </a:pPr>
            <a:r>
              <a:rPr lang="fr-FR" sz="2400" dirty="0" smtClean="0"/>
              <a:t>	*p = i;</a:t>
            </a:r>
          </a:p>
          <a:p>
            <a:pPr>
              <a:buNone/>
            </a:pPr>
            <a:r>
              <a:rPr lang="fr-FR" sz="2400" dirty="0" smtClean="0"/>
              <a:t>	</a:t>
            </a:r>
            <a:r>
              <a:rPr lang="fr-FR" sz="2400" dirty="0" err="1" smtClean="0"/>
              <a:t>printf</a:t>
            </a:r>
            <a:r>
              <a:rPr lang="fr-FR" sz="2400" dirty="0" smtClean="0"/>
              <a:t>("valeur de *p = %</a:t>
            </a:r>
            <a:r>
              <a:rPr lang="fr-FR" sz="2400" dirty="0" err="1" smtClean="0"/>
              <a:t>d\n</a:t>
            </a:r>
            <a:r>
              <a:rPr lang="fr-FR" sz="2400" dirty="0" smtClean="0"/>
              <a:t>",*p);}</a:t>
            </a:r>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110</a:t>
            </a:fld>
            <a:endParaRPr lang="fr-FR"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000" dirty="0" smtClean="0"/>
              <a:t>Ce </a:t>
            </a:r>
            <a:r>
              <a:rPr lang="fr-FR" sz="2000" dirty="0" smtClean="0"/>
              <a:t>programme définit un pointeur p sur un objet *p de type </a:t>
            </a:r>
            <a:r>
              <a:rPr lang="fr-FR" sz="2000" dirty="0" err="1" smtClean="0"/>
              <a:t>int</a:t>
            </a:r>
            <a:r>
              <a:rPr lang="fr-FR" sz="2000" dirty="0" smtClean="0"/>
              <a:t>, et affecte </a:t>
            </a:r>
            <a:r>
              <a:rPr lang="fr-FR" sz="2000" dirty="0" smtClean="0"/>
              <a:t>à</a:t>
            </a:r>
          </a:p>
          <a:p>
            <a:pPr>
              <a:buNone/>
            </a:pPr>
            <a:r>
              <a:rPr lang="fr-FR" sz="2000" dirty="0" smtClean="0"/>
              <a:t>*p la valeur </a:t>
            </a:r>
            <a:r>
              <a:rPr lang="fr-FR" sz="2000" dirty="0" smtClean="0"/>
              <a:t>de la variable </a:t>
            </a:r>
            <a:r>
              <a:rPr lang="fr-FR" sz="2000" dirty="0" smtClean="0"/>
              <a:t>i. </a:t>
            </a:r>
            <a:r>
              <a:rPr lang="it-IT" sz="2000" dirty="0" smtClean="0"/>
              <a:t>Il </a:t>
            </a:r>
            <a:r>
              <a:rPr lang="it-IT" sz="2000" dirty="0" smtClean="0"/>
              <a:t>imprime `a l’´ecran :</a:t>
            </a:r>
          </a:p>
          <a:p>
            <a:pPr>
              <a:buNone/>
            </a:pPr>
            <a:endParaRPr lang="fr-FR" sz="1800" dirty="0" smtClean="0"/>
          </a:p>
          <a:p>
            <a:pPr>
              <a:buNone/>
            </a:pPr>
            <a:r>
              <a:rPr lang="fr-FR" sz="1800" dirty="0" smtClean="0"/>
              <a:t>valeur </a:t>
            </a:r>
            <a:r>
              <a:rPr lang="fr-FR" sz="1800" dirty="0" smtClean="0"/>
              <a:t>de p avant initialisation = 0</a:t>
            </a:r>
          </a:p>
          <a:p>
            <a:pPr>
              <a:buNone/>
            </a:pPr>
            <a:r>
              <a:rPr lang="fr-FR" sz="1800" dirty="0" smtClean="0"/>
              <a:t>valeur de p </a:t>
            </a:r>
            <a:r>
              <a:rPr lang="fr-FR" sz="1800" dirty="0" err="1" smtClean="0"/>
              <a:t>apres</a:t>
            </a:r>
            <a:r>
              <a:rPr lang="fr-FR" sz="1800" dirty="0" smtClean="0"/>
              <a:t> initialisation = 5368711424</a:t>
            </a:r>
          </a:p>
          <a:p>
            <a:pPr>
              <a:buNone/>
            </a:pPr>
            <a:r>
              <a:rPr lang="fr-FR" sz="1800" dirty="0" smtClean="0"/>
              <a:t>valeur de *p = 3</a:t>
            </a:r>
          </a:p>
          <a:p>
            <a:pPr>
              <a:buNone/>
            </a:pPr>
            <a:endParaRPr lang="fr-FR" sz="1800" dirty="0" smtClean="0"/>
          </a:p>
          <a:p>
            <a:pPr>
              <a:buNone/>
            </a:pPr>
            <a:r>
              <a:rPr lang="fr-FR" sz="2000" dirty="0" smtClean="0"/>
              <a:t>Avant l’allocation dynamique, on se trouve dans la </a:t>
            </a:r>
            <a:r>
              <a:rPr lang="fr-FR" sz="2000" dirty="0" smtClean="0"/>
              <a:t>configuration</a:t>
            </a:r>
          </a:p>
          <a:p>
            <a:pPr>
              <a:buNone/>
            </a:pPr>
            <a:endParaRPr lang="fr-FR" sz="1800" dirty="0" smtClean="0"/>
          </a:p>
          <a:p>
            <a:pPr>
              <a:buNone/>
            </a:pPr>
            <a:r>
              <a:rPr lang="fr-FR" sz="1800" dirty="0" smtClean="0"/>
              <a:t>objet                     adresse                  valeur</a:t>
            </a:r>
          </a:p>
          <a:p>
            <a:pPr>
              <a:buNone/>
            </a:pPr>
            <a:r>
              <a:rPr lang="fr-FR" sz="1800" dirty="0" smtClean="0"/>
              <a:t>    i                      4831836000                  3</a:t>
            </a:r>
          </a:p>
          <a:p>
            <a:pPr>
              <a:buNone/>
            </a:pPr>
            <a:r>
              <a:rPr lang="fr-FR" sz="1800" dirty="0" smtClean="0"/>
              <a:t>    p                     4831836004                  0</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111</a:t>
            </a:fld>
            <a:endParaRPr lang="fr-FR"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lgn="just"/>
            <a:r>
              <a:rPr lang="fr-FR" sz="2000" dirty="0" smtClean="0"/>
              <a:t>A ce stade, *p n’a aucun sens. En particulier, toute manipulation de la variable *p générerait une violation mémoire, détectable à l’exécution par le message d’erreur </a:t>
            </a:r>
            <a:r>
              <a:rPr lang="fr-FR" sz="2000" dirty="0" smtClean="0"/>
              <a:t>« </a:t>
            </a:r>
            <a:r>
              <a:rPr lang="fr-FR" sz="2000" dirty="0" smtClean="0">
                <a:solidFill>
                  <a:srgbClr val="FF0000"/>
                </a:solidFill>
              </a:rPr>
              <a:t>Segmentation </a:t>
            </a:r>
            <a:r>
              <a:rPr lang="fr-FR" sz="2000" dirty="0" err="1" smtClean="0">
                <a:solidFill>
                  <a:srgbClr val="FF0000"/>
                </a:solidFill>
              </a:rPr>
              <a:t>fault</a:t>
            </a:r>
            <a:r>
              <a:rPr lang="fr-FR" sz="2000" dirty="0" smtClean="0"/>
              <a:t> ».</a:t>
            </a:r>
          </a:p>
          <a:p>
            <a:pPr algn="just">
              <a:buNone/>
            </a:pPr>
            <a:endParaRPr lang="fr-FR" sz="2000" dirty="0" smtClean="0"/>
          </a:p>
          <a:p>
            <a:pPr algn="just"/>
            <a:r>
              <a:rPr lang="fr-FR" sz="2000" dirty="0" smtClean="0"/>
              <a:t>L’allocation dynamique </a:t>
            </a:r>
            <a:r>
              <a:rPr lang="fr-FR" sz="2000" dirty="0" smtClean="0"/>
              <a:t>(</a:t>
            </a:r>
            <a:r>
              <a:rPr lang="fr-FR" sz="2000" dirty="0" err="1" smtClean="0"/>
              <a:t>malloc</a:t>
            </a:r>
            <a:r>
              <a:rPr lang="fr-FR" sz="2000" dirty="0" smtClean="0"/>
              <a:t>) a </a:t>
            </a:r>
            <a:r>
              <a:rPr lang="fr-FR" sz="2000" dirty="0" smtClean="0"/>
              <a:t>pour résultat d’attribuer une valeur à p et de réserver à cette adresse un espace-mémoire composé de 4 octets pour stocker la valeur de *p. </a:t>
            </a:r>
            <a:endParaRPr lang="fr-FR" sz="2000" dirty="0" smtClean="0"/>
          </a:p>
          <a:p>
            <a:pPr algn="just">
              <a:buNone/>
            </a:pPr>
            <a:endParaRPr lang="fr-FR" sz="20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112</a:t>
            </a:fld>
            <a:endParaRPr lang="fr-FR"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000" dirty="0" smtClean="0"/>
              <a:t>On </a:t>
            </a:r>
            <a:r>
              <a:rPr lang="fr-FR" sz="2000" dirty="0" smtClean="0"/>
              <a:t>a alors</a:t>
            </a:r>
          </a:p>
          <a:p>
            <a:pPr>
              <a:buNone/>
            </a:pPr>
            <a:endParaRPr lang="fr-FR" sz="1800" dirty="0" smtClean="0"/>
          </a:p>
          <a:p>
            <a:pPr>
              <a:buNone/>
            </a:pPr>
            <a:r>
              <a:rPr lang="fr-FR" sz="1800" dirty="0" smtClean="0"/>
              <a:t>objet                               </a:t>
            </a:r>
            <a:r>
              <a:rPr lang="fr-FR" sz="1800" dirty="0" smtClean="0"/>
              <a:t>adresse                      valeur</a:t>
            </a:r>
          </a:p>
          <a:p>
            <a:pPr>
              <a:buNone/>
            </a:pPr>
            <a:r>
              <a:rPr lang="fr-FR" sz="1800" dirty="0" smtClean="0"/>
              <a:t>    i                                4831836000                     3</a:t>
            </a:r>
          </a:p>
          <a:p>
            <a:pPr>
              <a:buNone/>
            </a:pPr>
            <a:r>
              <a:rPr lang="fr-FR" sz="1800" dirty="0" smtClean="0"/>
              <a:t>    p                               4831836004             5368711424</a:t>
            </a:r>
          </a:p>
          <a:p>
            <a:pPr>
              <a:buNone/>
            </a:pPr>
            <a:r>
              <a:rPr lang="fr-FR" sz="1800" dirty="0" smtClean="0"/>
              <a:t>  *p                               5368711424                   ? (</a:t>
            </a:r>
            <a:r>
              <a:rPr lang="fr-FR" sz="1800" dirty="0" err="1" smtClean="0"/>
              <a:t>int</a:t>
            </a:r>
            <a:r>
              <a:rPr lang="fr-FR" sz="1800" dirty="0" smtClean="0"/>
              <a:t>)</a:t>
            </a:r>
          </a:p>
          <a:p>
            <a:pPr>
              <a:buNone/>
            </a:pPr>
            <a:endParaRPr lang="fr-FR" sz="1800" dirty="0" smtClean="0"/>
          </a:p>
          <a:p>
            <a:pPr>
              <a:buNone/>
            </a:pPr>
            <a:r>
              <a:rPr lang="fr-FR" sz="2000" dirty="0" smtClean="0"/>
              <a:t>*</a:t>
            </a:r>
            <a:r>
              <a:rPr lang="fr-FR" sz="2000" dirty="0" smtClean="0"/>
              <a:t>p est maintenant définie mais sa valeur n’est pas initialisée. Cela signifie </a:t>
            </a:r>
            <a:r>
              <a:rPr lang="fr-FR" sz="2000" dirty="0" smtClean="0"/>
              <a:t>que</a:t>
            </a:r>
          </a:p>
          <a:p>
            <a:pPr>
              <a:buNone/>
            </a:pPr>
            <a:r>
              <a:rPr lang="fr-FR" sz="2000" dirty="0" smtClean="0"/>
              <a:t>*p </a:t>
            </a:r>
            <a:r>
              <a:rPr lang="fr-FR" sz="2000" dirty="0" smtClean="0"/>
              <a:t>peut </a:t>
            </a:r>
            <a:r>
              <a:rPr lang="fr-FR" sz="2000" dirty="0" smtClean="0"/>
              <a:t> valoir </a:t>
            </a:r>
            <a:r>
              <a:rPr lang="fr-FR" sz="2000" dirty="0" smtClean="0"/>
              <a:t>n’importe quel entier (celui qui se trouvait précédemment </a:t>
            </a:r>
            <a:r>
              <a:rPr lang="fr-FR" sz="2000" dirty="0" smtClean="0"/>
              <a:t>à</a:t>
            </a:r>
          </a:p>
          <a:p>
            <a:pPr>
              <a:buNone/>
            </a:pPr>
            <a:r>
              <a:rPr lang="fr-FR" sz="2000" dirty="0" smtClean="0"/>
              <a:t>cette </a:t>
            </a:r>
            <a:r>
              <a:rPr lang="fr-FR" sz="2000" dirty="0" smtClean="0"/>
              <a:t>adresse). </a:t>
            </a:r>
          </a:p>
          <a:p>
            <a:endParaRPr lang="fr-FR" sz="20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113</a:t>
            </a:fld>
            <a:endParaRPr lang="fr-FR"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L’affectation *p= i; a enfin pour résultat d’affecter à *p la valeur de i. A la fin du programme, on a </a:t>
            </a:r>
            <a:r>
              <a:rPr lang="fr-FR" sz="2000" dirty="0" smtClean="0"/>
              <a:t>donc</a:t>
            </a:r>
          </a:p>
          <a:p>
            <a:pPr>
              <a:buNone/>
            </a:pPr>
            <a:endParaRPr lang="fr-FR" sz="1800" dirty="0" smtClean="0"/>
          </a:p>
          <a:p>
            <a:pPr>
              <a:buNone/>
            </a:pPr>
            <a:endParaRPr lang="fr-FR" sz="1800" dirty="0" smtClean="0"/>
          </a:p>
          <a:p>
            <a:pPr>
              <a:buNone/>
            </a:pPr>
            <a:r>
              <a:rPr lang="fr-FR" sz="2000" dirty="0" smtClean="0"/>
              <a:t>objet                           adresse                       valeur</a:t>
            </a:r>
          </a:p>
          <a:p>
            <a:pPr>
              <a:buNone/>
            </a:pPr>
            <a:r>
              <a:rPr lang="fr-FR" sz="2000" dirty="0" smtClean="0"/>
              <a:t>       i                           4831836000                     3</a:t>
            </a:r>
          </a:p>
          <a:p>
            <a:pPr>
              <a:buNone/>
            </a:pPr>
            <a:r>
              <a:rPr lang="fr-FR" sz="2000" dirty="0" smtClean="0"/>
              <a:t>	p                          4831836004             5368711424</a:t>
            </a:r>
          </a:p>
          <a:p>
            <a:pPr>
              <a:buNone/>
            </a:pPr>
            <a:r>
              <a:rPr lang="fr-FR" sz="2000" dirty="0" smtClean="0"/>
              <a:t>     *p                          5368711424                          3</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114</a:t>
            </a:fld>
            <a:endParaRPr lang="fr-FR" dirty="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Il est important de comparer le programme précédent avec</a:t>
            </a:r>
          </a:p>
          <a:p>
            <a:pPr>
              <a:buNone/>
            </a:pPr>
            <a:r>
              <a:rPr lang="fr-FR" sz="1800" dirty="0" smtClean="0"/>
              <a:t> </a:t>
            </a:r>
            <a:r>
              <a:rPr lang="fr-FR" sz="1800" dirty="0" err="1" smtClean="0"/>
              <a:t>void</a:t>
            </a:r>
            <a:r>
              <a:rPr lang="fr-FR" sz="1800" dirty="0" smtClean="0"/>
              <a:t> main(){</a:t>
            </a:r>
          </a:p>
          <a:p>
            <a:pPr>
              <a:buNone/>
            </a:pPr>
            <a:r>
              <a:rPr lang="fr-FR" sz="1800" dirty="0" smtClean="0"/>
              <a:t>	</a:t>
            </a:r>
            <a:r>
              <a:rPr lang="fr-FR" sz="1800" dirty="0" err="1" smtClean="0"/>
              <a:t>int</a:t>
            </a:r>
            <a:r>
              <a:rPr lang="fr-FR" sz="1800" dirty="0" smtClean="0"/>
              <a:t> i = 3; </a:t>
            </a:r>
            <a:r>
              <a:rPr lang="fr-FR" sz="1800" dirty="0" err="1" smtClean="0"/>
              <a:t>int</a:t>
            </a:r>
            <a:r>
              <a:rPr lang="fr-FR" sz="1800" dirty="0" smtClean="0"/>
              <a:t> *p;</a:t>
            </a:r>
          </a:p>
          <a:p>
            <a:pPr>
              <a:buNone/>
            </a:pPr>
            <a:r>
              <a:rPr lang="fr-FR" sz="1800" dirty="0" smtClean="0"/>
              <a:t>	p = &amp;i;}</a:t>
            </a:r>
          </a:p>
          <a:p>
            <a:pPr>
              <a:buNone/>
            </a:pPr>
            <a:endParaRPr lang="fr-FR" sz="1800" dirty="0" smtClean="0"/>
          </a:p>
          <a:p>
            <a:pPr>
              <a:buNone/>
            </a:pPr>
            <a:r>
              <a:rPr lang="fr-FR" sz="2000" dirty="0" smtClean="0"/>
              <a:t>qui </a:t>
            </a:r>
            <a:r>
              <a:rPr lang="fr-FR" sz="2000" dirty="0" smtClean="0"/>
              <a:t>correspond à la situation</a:t>
            </a:r>
          </a:p>
          <a:p>
            <a:pPr>
              <a:buNone/>
            </a:pPr>
            <a:endParaRPr lang="fr-FR" sz="1800" dirty="0" smtClean="0"/>
          </a:p>
          <a:p>
            <a:pPr>
              <a:buNone/>
            </a:pPr>
            <a:r>
              <a:rPr lang="fr-FR" sz="1800" dirty="0" smtClean="0"/>
              <a:t>objet </a:t>
            </a:r>
            <a:r>
              <a:rPr lang="fr-FR" sz="1800" dirty="0" smtClean="0"/>
              <a:t>		adresse 		valeur</a:t>
            </a:r>
          </a:p>
          <a:p>
            <a:pPr>
              <a:buNone/>
            </a:pPr>
            <a:r>
              <a:rPr lang="fr-FR" sz="1800" dirty="0" smtClean="0"/>
              <a:t>	i 		4831836000 	    3</a:t>
            </a:r>
          </a:p>
          <a:p>
            <a:pPr>
              <a:buNone/>
            </a:pPr>
            <a:r>
              <a:rPr lang="fr-FR" sz="1800" dirty="0" smtClean="0"/>
              <a:t>	p 		4831836004 	4831836000</a:t>
            </a:r>
          </a:p>
          <a:p>
            <a:pPr>
              <a:buNone/>
            </a:pPr>
            <a:r>
              <a:rPr lang="fr-FR" sz="1800" dirty="0" smtClean="0"/>
              <a:t>	*p 		4831836000 	     </a:t>
            </a:r>
            <a:r>
              <a:rPr lang="fr-FR" sz="1800" dirty="0" smtClean="0"/>
              <a:t>3</a:t>
            </a:r>
          </a:p>
          <a:p>
            <a:pPr>
              <a:buNone/>
            </a:pPr>
            <a:endParaRPr lang="fr-FR" sz="1800" dirty="0" smtClean="0"/>
          </a:p>
          <a:p>
            <a:pPr algn="just"/>
            <a:r>
              <a:rPr lang="fr-FR" sz="2000" dirty="0" smtClean="0"/>
              <a:t>Dans ce dernier cas, les variables i et *p sont identiques (elles ont la même adresse) ce qui implique que toute modification de l’une modifie l’autre. </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115</a:t>
            </a:fld>
            <a:endParaRPr lang="fr-FR" dirty="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Ceci n’était pas vrai dans l’exemple précédent où *p et i avaient la même valeur mais des adresses différentes.</a:t>
            </a:r>
          </a:p>
          <a:p>
            <a:endParaRPr lang="fr-FR" sz="2000" dirty="0" smtClean="0"/>
          </a:p>
          <a:p>
            <a:r>
              <a:rPr lang="fr-FR" sz="2000" dirty="0" smtClean="0"/>
              <a:t>On remarquera que le dernier programme ne nécessite pas d’allocation dynamique puisque l’espace-mémoire à l’adresse &amp;i est déjà réservé pour un entier.</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116</a:t>
            </a:fld>
            <a:endParaRPr lang="fr-FR"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La fonction </a:t>
            </a:r>
            <a:r>
              <a:rPr lang="fr-FR" sz="2000" dirty="0" err="1" smtClean="0"/>
              <a:t>malloc</a:t>
            </a:r>
            <a:r>
              <a:rPr lang="fr-FR" sz="2000" dirty="0" smtClean="0"/>
              <a:t> permet également d’allouer un espace pour plusieurs objets contigus en mémoire. On peut écrire par exemple</a:t>
            </a:r>
          </a:p>
          <a:p>
            <a:pPr>
              <a:buNone/>
            </a:pPr>
            <a:endParaRPr lang="fr-FR" sz="1800" dirty="0" smtClean="0"/>
          </a:p>
          <a:p>
            <a:pPr>
              <a:buNone/>
            </a:pPr>
            <a:r>
              <a:rPr lang="fr-FR" sz="1800" dirty="0" smtClean="0"/>
              <a:t>#</a:t>
            </a:r>
            <a:r>
              <a:rPr lang="fr-FR" sz="1800" dirty="0" err="1" smtClean="0"/>
              <a:t>include</a:t>
            </a:r>
            <a:r>
              <a:rPr lang="fr-FR" sz="1800" dirty="0" smtClean="0"/>
              <a:t> &lt;</a:t>
            </a:r>
            <a:r>
              <a:rPr lang="fr-FR" sz="1800" dirty="0" err="1" smtClean="0"/>
              <a:t>stdio.h</a:t>
            </a:r>
            <a:r>
              <a:rPr lang="fr-FR" sz="1800" dirty="0" smtClean="0"/>
              <a:t>&gt;</a:t>
            </a:r>
          </a:p>
          <a:p>
            <a:pPr>
              <a:buNone/>
            </a:pPr>
            <a:r>
              <a:rPr lang="fr-FR" sz="1800" dirty="0" smtClean="0"/>
              <a:t>#</a:t>
            </a:r>
            <a:r>
              <a:rPr lang="fr-FR" sz="1800" dirty="0" err="1" smtClean="0"/>
              <a:t>include</a:t>
            </a:r>
            <a:r>
              <a:rPr lang="fr-FR" sz="1800" dirty="0" smtClean="0"/>
              <a:t> &lt;</a:t>
            </a:r>
            <a:r>
              <a:rPr lang="fr-FR" sz="1800" dirty="0" err="1" smtClean="0"/>
              <a:t>stdlib.h</a:t>
            </a:r>
            <a:r>
              <a:rPr lang="fr-FR" sz="1800" dirty="0" smtClean="0"/>
              <a:t>&gt;</a:t>
            </a:r>
          </a:p>
          <a:p>
            <a:pPr>
              <a:buNone/>
            </a:pPr>
            <a:endParaRPr lang="fr-FR" sz="1800" dirty="0" smtClean="0"/>
          </a:p>
          <a:p>
            <a:pPr>
              <a:buNone/>
            </a:pPr>
            <a:r>
              <a:rPr lang="fr-FR" sz="1800" dirty="0" smtClean="0"/>
              <a:t> </a:t>
            </a:r>
            <a:r>
              <a:rPr lang="fr-FR" sz="1800" dirty="0" err="1" smtClean="0"/>
              <a:t>void</a:t>
            </a:r>
            <a:r>
              <a:rPr lang="fr-FR" sz="1800" dirty="0" smtClean="0"/>
              <a:t> main(){</a:t>
            </a:r>
          </a:p>
          <a:p>
            <a:pPr>
              <a:buNone/>
            </a:pPr>
            <a:r>
              <a:rPr lang="fr-FR" sz="1800" dirty="0" smtClean="0"/>
              <a:t>	</a:t>
            </a:r>
            <a:r>
              <a:rPr lang="fr-FR" sz="1800" dirty="0" err="1" smtClean="0"/>
              <a:t>int</a:t>
            </a:r>
            <a:r>
              <a:rPr lang="fr-FR" sz="1800" dirty="0" smtClean="0"/>
              <a:t> i = 3;</a:t>
            </a:r>
          </a:p>
          <a:p>
            <a:pPr>
              <a:buNone/>
            </a:pPr>
            <a:r>
              <a:rPr lang="fr-FR" sz="1800" dirty="0" smtClean="0"/>
              <a:t>	</a:t>
            </a:r>
            <a:r>
              <a:rPr lang="fr-FR" sz="1800" dirty="0" err="1" smtClean="0"/>
              <a:t>int</a:t>
            </a:r>
            <a:r>
              <a:rPr lang="fr-FR" sz="1800" dirty="0" smtClean="0"/>
              <a:t> j = 6;</a:t>
            </a:r>
          </a:p>
          <a:p>
            <a:pPr>
              <a:buNone/>
            </a:pPr>
            <a:r>
              <a:rPr lang="fr-FR" sz="1800" dirty="0" smtClean="0"/>
              <a:t>	</a:t>
            </a:r>
            <a:r>
              <a:rPr lang="fr-FR" sz="1800" dirty="0" err="1" smtClean="0"/>
              <a:t>int</a:t>
            </a:r>
            <a:r>
              <a:rPr lang="fr-FR" sz="1800" dirty="0" smtClean="0"/>
              <a:t> *p;</a:t>
            </a:r>
          </a:p>
          <a:p>
            <a:pPr>
              <a:buNone/>
            </a:pPr>
            <a:r>
              <a:rPr lang="fr-FR" sz="1800" dirty="0" smtClean="0"/>
              <a:t>	p = (</a:t>
            </a:r>
            <a:r>
              <a:rPr lang="fr-FR" sz="1800" dirty="0" err="1" smtClean="0"/>
              <a:t>int</a:t>
            </a:r>
            <a:r>
              <a:rPr lang="fr-FR" sz="1800" dirty="0" smtClean="0"/>
              <a:t>*)</a:t>
            </a:r>
            <a:r>
              <a:rPr lang="fr-FR" sz="1800" dirty="0" err="1" smtClean="0"/>
              <a:t>malloc</a:t>
            </a:r>
            <a:r>
              <a:rPr lang="fr-FR" sz="1800" dirty="0" smtClean="0"/>
              <a:t>(2 * </a:t>
            </a:r>
            <a:r>
              <a:rPr lang="fr-FR" sz="1800" dirty="0" err="1" smtClean="0"/>
              <a:t>sizeof</a:t>
            </a:r>
            <a:r>
              <a:rPr lang="fr-FR" sz="1800" dirty="0" smtClean="0"/>
              <a:t>(</a:t>
            </a:r>
            <a:r>
              <a:rPr lang="fr-FR" sz="1800" dirty="0" err="1" smtClean="0"/>
              <a:t>int</a:t>
            </a:r>
            <a:r>
              <a:rPr lang="fr-FR" sz="1800" dirty="0" smtClean="0"/>
              <a:t>));</a:t>
            </a:r>
          </a:p>
          <a:p>
            <a:pPr>
              <a:buNone/>
            </a:pPr>
            <a:r>
              <a:rPr lang="fr-FR" sz="1800" dirty="0" smtClean="0"/>
              <a:t>	*p = i;</a:t>
            </a:r>
          </a:p>
          <a:p>
            <a:pPr>
              <a:buNone/>
            </a:pPr>
            <a:r>
              <a:rPr lang="fr-FR" sz="1800" dirty="0" smtClean="0"/>
              <a:t>	*(p + 1) = j;</a:t>
            </a:r>
          </a:p>
          <a:p>
            <a:pPr>
              <a:buNone/>
            </a:pPr>
            <a:r>
              <a:rPr lang="fr-FR" sz="1800" dirty="0" smtClean="0"/>
              <a:t>	</a:t>
            </a:r>
            <a:r>
              <a:rPr lang="fr-FR" sz="1800" dirty="0" err="1" smtClean="0"/>
              <a:t>printf</a:t>
            </a:r>
            <a:r>
              <a:rPr lang="fr-FR" sz="1800" dirty="0" smtClean="0"/>
              <a:t>("p = %</a:t>
            </a:r>
            <a:r>
              <a:rPr lang="fr-FR" sz="1800" dirty="0" err="1" smtClean="0"/>
              <a:t>ld</a:t>
            </a:r>
            <a:r>
              <a:rPr lang="fr-FR" sz="1800" dirty="0" smtClean="0"/>
              <a:t> \t *p = %d \t p+1 = %</a:t>
            </a:r>
            <a:r>
              <a:rPr lang="fr-FR" sz="1800" dirty="0" err="1" smtClean="0"/>
              <a:t>ld</a:t>
            </a:r>
            <a:r>
              <a:rPr lang="fr-FR" sz="1800" dirty="0" smtClean="0"/>
              <a:t> \t *(p+1) = %d \n",p,*</a:t>
            </a:r>
            <a:r>
              <a:rPr lang="fr-FR" sz="1800" dirty="0" err="1" smtClean="0"/>
              <a:t>p,p</a:t>
            </a:r>
            <a:r>
              <a:rPr lang="fr-FR" sz="1800" dirty="0" smtClean="0"/>
              <a:t>+1,*(p+1));</a:t>
            </a:r>
          </a:p>
          <a:p>
            <a:pPr>
              <a:buNone/>
            </a:pPr>
            <a:r>
              <a:rPr lang="fr-FR" sz="1800" dirty="0" smtClean="0"/>
              <a:t>}</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117</a:t>
            </a:fld>
            <a:endParaRPr lang="fr-FR" dirty="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1800" dirty="0" smtClean="0"/>
              <a:t>On a ainsi réservé, à l’adresse donnée par la valeur de p, 8 octets en mémoire, qui permettent de stocker 2 objets de type </a:t>
            </a:r>
            <a:r>
              <a:rPr lang="fr-FR" sz="1800" dirty="0" err="1" smtClean="0"/>
              <a:t>int</a:t>
            </a:r>
            <a:r>
              <a:rPr lang="fr-FR" sz="1800" dirty="0" smtClean="0"/>
              <a:t>. </a:t>
            </a:r>
            <a:endParaRPr lang="fr-FR" sz="1800" dirty="0" smtClean="0"/>
          </a:p>
          <a:p>
            <a:pPr>
              <a:buNone/>
            </a:pPr>
            <a:endParaRPr lang="fr-FR" sz="1800" dirty="0" smtClean="0"/>
          </a:p>
          <a:p>
            <a:r>
              <a:rPr lang="fr-FR" sz="1800" dirty="0" smtClean="0"/>
              <a:t>Le programme affiche</a:t>
            </a:r>
          </a:p>
          <a:p>
            <a:pPr>
              <a:buNone/>
            </a:pPr>
            <a:r>
              <a:rPr lang="nn-NO" sz="1800" dirty="0" smtClean="0"/>
              <a:t>p = 5368711424  *p = 3   p+1 = 5368711428     *(p+1) = 6 .</a:t>
            </a:r>
          </a:p>
          <a:p>
            <a:pPr>
              <a:buNone/>
            </a:pPr>
            <a:endParaRPr lang="nn-NO" sz="1800" dirty="0" smtClean="0"/>
          </a:p>
          <a:p>
            <a:pPr>
              <a:buNone/>
            </a:pPr>
            <a:endParaRPr lang="fr-FR" sz="1800" dirty="0" smtClean="0">
              <a:solidFill>
                <a:srgbClr val="FF0000"/>
              </a:solidFill>
            </a:endParaRPr>
          </a:p>
          <a:p>
            <a:endParaRPr lang="fr-FR" sz="1800" dirty="0" smtClean="0"/>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118</a:t>
            </a:fld>
            <a:endParaRPr lang="fr-FR"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La fonction </a:t>
            </a:r>
            <a:r>
              <a:rPr lang="fr-FR" sz="2000" dirty="0" err="1" smtClean="0"/>
              <a:t>calloc</a:t>
            </a:r>
            <a:r>
              <a:rPr lang="fr-FR" sz="2000" dirty="0" smtClean="0"/>
              <a:t> de la librairie </a:t>
            </a:r>
            <a:r>
              <a:rPr lang="fr-FR" sz="2000" dirty="0" err="1" smtClean="0"/>
              <a:t>stdlib.h</a:t>
            </a:r>
            <a:r>
              <a:rPr lang="fr-FR" sz="2000" dirty="0" smtClean="0"/>
              <a:t> a le même rôle que la fonction </a:t>
            </a:r>
            <a:r>
              <a:rPr lang="fr-FR" sz="2000" dirty="0" err="1" smtClean="0"/>
              <a:t>malloc</a:t>
            </a:r>
            <a:r>
              <a:rPr lang="fr-FR" sz="2000" dirty="0" smtClean="0"/>
              <a:t> </a:t>
            </a:r>
            <a:r>
              <a:rPr lang="fr-FR" sz="2000" dirty="0" smtClean="0"/>
              <a:t>mais elle </a:t>
            </a:r>
            <a:r>
              <a:rPr lang="fr-FR" sz="2000" dirty="0" smtClean="0"/>
              <a:t>initialise en plus l’objet pointé *p à zéro. </a:t>
            </a:r>
          </a:p>
          <a:p>
            <a:r>
              <a:rPr lang="fr-FR" sz="2000" dirty="0" smtClean="0"/>
              <a:t>Sa syntaxe est </a:t>
            </a:r>
            <a:r>
              <a:rPr lang="fr-FR" sz="2000" dirty="0" err="1" smtClean="0"/>
              <a:t>calloc</a:t>
            </a:r>
            <a:r>
              <a:rPr lang="fr-FR" sz="2000" dirty="0" smtClean="0"/>
              <a:t>(</a:t>
            </a:r>
            <a:r>
              <a:rPr lang="fr-FR" sz="2000" i="1" dirty="0" err="1" smtClean="0"/>
              <a:t>nb-objets,taille-objets</a:t>
            </a:r>
            <a:r>
              <a:rPr lang="fr-FR" sz="2000" i="1" dirty="0" smtClean="0"/>
              <a:t>)</a:t>
            </a:r>
          </a:p>
          <a:p>
            <a:pPr>
              <a:buNone/>
            </a:pPr>
            <a:endParaRPr lang="fr-FR" sz="1800" dirty="0" smtClean="0"/>
          </a:p>
          <a:p>
            <a:pPr>
              <a:buNone/>
            </a:pPr>
            <a:r>
              <a:rPr lang="fr-FR" sz="2000" dirty="0" smtClean="0"/>
              <a:t>Ainsi</a:t>
            </a:r>
            <a:r>
              <a:rPr lang="fr-FR" sz="2000" dirty="0" smtClean="0"/>
              <a:t>, si p est de type </a:t>
            </a:r>
            <a:r>
              <a:rPr lang="fr-FR" sz="2000" dirty="0" err="1" smtClean="0"/>
              <a:t>int</a:t>
            </a:r>
            <a:r>
              <a:rPr lang="fr-FR" sz="2000" dirty="0" smtClean="0"/>
              <a:t>*, l’instruction  p = (</a:t>
            </a:r>
            <a:r>
              <a:rPr lang="fr-FR" sz="2000" dirty="0" err="1" smtClean="0"/>
              <a:t>int</a:t>
            </a:r>
            <a:r>
              <a:rPr lang="fr-FR" sz="2000" dirty="0" smtClean="0"/>
              <a:t>*)</a:t>
            </a:r>
            <a:r>
              <a:rPr lang="fr-FR" sz="2000" dirty="0" err="1" smtClean="0"/>
              <a:t>calloc</a:t>
            </a:r>
            <a:r>
              <a:rPr lang="fr-FR" sz="2000" dirty="0" smtClean="0"/>
              <a:t>(</a:t>
            </a:r>
            <a:r>
              <a:rPr lang="fr-FR" sz="2000" dirty="0" err="1" smtClean="0"/>
              <a:t>N,sizeof</a:t>
            </a:r>
            <a:r>
              <a:rPr lang="fr-FR" sz="2000" dirty="0" smtClean="0"/>
              <a:t>(</a:t>
            </a:r>
            <a:r>
              <a:rPr lang="fr-FR" sz="2000" dirty="0" err="1" smtClean="0"/>
              <a:t>int</a:t>
            </a:r>
            <a:r>
              <a:rPr lang="fr-FR" sz="2000" dirty="0" smtClean="0"/>
              <a:t>)); est </a:t>
            </a:r>
            <a:endParaRPr lang="fr-FR" sz="2000" dirty="0" smtClean="0"/>
          </a:p>
          <a:p>
            <a:pPr>
              <a:buNone/>
            </a:pPr>
            <a:r>
              <a:rPr lang="fr-FR" sz="2000" dirty="0" smtClean="0"/>
              <a:t>Strictement équivalente </a:t>
            </a:r>
            <a:r>
              <a:rPr lang="fr-FR" sz="2000" dirty="0" smtClean="0"/>
              <a:t>à:</a:t>
            </a:r>
          </a:p>
          <a:p>
            <a:pPr>
              <a:buNone/>
            </a:pPr>
            <a:endParaRPr lang="fr-FR" sz="1800" dirty="0" smtClean="0"/>
          </a:p>
          <a:p>
            <a:pPr>
              <a:buNone/>
            </a:pPr>
            <a:r>
              <a:rPr lang="fr-FR" sz="1800" dirty="0" smtClean="0"/>
              <a:t>p </a:t>
            </a:r>
            <a:r>
              <a:rPr lang="fr-FR" sz="1800" dirty="0" smtClean="0"/>
              <a:t>= (</a:t>
            </a:r>
            <a:r>
              <a:rPr lang="fr-FR" sz="1800" dirty="0" err="1" smtClean="0"/>
              <a:t>int</a:t>
            </a:r>
            <a:r>
              <a:rPr lang="fr-FR" sz="1800" dirty="0" smtClean="0"/>
              <a:t>*)</a:t>
            </a:r>
            <a:r>
              <a:rPr lang="fr-FR" sz="1800" dirty="0" err="1" smtClean="0"/>
              <a:t>malloc</a:t>
            </a:r>
            <a:r>
              <a:rPr lang="fr-FR" sz="1800" dirty="0" smtClean="0"/>
              <a:t>(N * </a:t>
            </a:r>
            <a:r>
              <a:rPr lang="fr-FR" sz="1800" dirty="0" err="1" smtClean="0"/>
              <a:t>sizeof</a:t>
            </a:r>
            <a:r>
              <a:rPr lang="fr-FR" sz="1800" dirty="0" smtClean="0"/>
              <a:t>(</a:t>
            </a:r>
            <a:r>
              <a:rPr lang="fr-FR" sz="1800" dirty="0" err="1" smtClean="0"/>
              <a:t>int</a:t>
            </a:r>
            <a:r>
              <a:rPr lang="fr-FR" sz="1800" dirty="0" smtClean="0"/>
              <a:t>));</a:t>
            </a:r>
          </a:p>
          <a:p>
            <a:pPr>
              <a:buNone/>
            </a:pPr>
            <a:r>
              <a:rPr lang="nn-NO" sz="1800" dirty="0" smtClean="0"/>
              <a:t>for (i = 0; i &lt; N; i++)</a:t>
            </a:r>
          </a:p>
          <a:p>
            <a:pPr>
              <a:buNone/>
            </a:pPr>
            <a:r>
              <a:rPr lang="fr-FR" sz="1800" dirty="0" smtClean="0"/>
              <a:t>*(p + i) = 0;</a:t>
            </a:r>
          </a:p>
          <a:p>
            <a:pPr>
              <a:buNone/>
            </a:pPr>
            <a:endParaRPr lang="fr-FR" sz="1800" dirty="0" smtClean="0">
              <a:solidFill>
                <a:srgbClr val="FF0000"/>
              </a:solidFill>
            </a:endParaRPr>
          </a:p>
          <a:p>
            <a:pPr>
              <a:buNone/>
            </a:pPr>
            <a:r>
              <a:rPr lang="fr-FR" sz="1800" dirty="0" smtClean="0">
                <a:solidFill>
                  <a:srgbClr val="FF0000"/>
                </a:solidFill>
              </a:rPr>
              <a:t>L’emploi </a:t>
            </a:r>
            <a:r>
              <a:rPr lang="fr-FR" sz="1800" dirty="0" smtClean="0">
                <a:solidFill>
                  <a:srgbClr val="FF0000"/>
                </a:solidFill>
              </a:rPr>
              <a:t>de </a:t>
            </a:r>
            <a:r>
              <a:rPr lang="fr-FR" sz="1800" dirty="0" err="1" smtClean="0">
                <a:solidFill>
                  <a:srgbClr val="FF0000"/>
                </a:solidFill>
              </a:rPr>
              <a:t>calloc</a:t>
            </a:r>
            <a:r>
              <a:rPr lang="fr-FR" sz="1800" dirty="0" smtClean="0">
                <a:solidFill>
                  <a:srgbClr val="FF0000"/>
                </a:solidFill>
              </a:rPr>
              <a:t> est simplement plus rapide.</a:t>
            </a:r>
            <a:endParaRPr lang="nn-NO" sz="1800" dirty="0" smtClean="0"/>
          </a:p>
          <a:p>
            <a:pPr>
              <a:buNone/>
            </a:pPr>
            <a:endParaRPr lang="fr-FR" sz="1800" dirty="0" smtClean="0">
              <a:solidFill>
                <a:srgbClr val="FF0000"/>
              </a:solidFill>
            </a:endParaRPr>
          </a:p>
          <a:p>
            <a:endParaRPr lang="fr-FR" sz="1800" dirty="0" smtClean="0"/>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119</a:t>
            </a:fld>
            <a:endParaRPr lang="fr-FR"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Mots clefs</a:t>
            </a:r>
          </a:p>
        </p:txBody>
      </p:sp>
      <p:sp>
        <p:nvSpPr>
          <p:cNvPr id="18435" name="Espace réservé du contenu 2"/>
          <p:cNvSpPr>
            <a:spLocks noGrp="1"/>
          </p:cNvSpPr>
          <p:nvPr>
            <p:ph idx="1"/>
          </p:nvPr>
        </p:nvSpPr>
        <p:spPr/>
        <p:txBody>
          <a:bodyPr/>
          <a:lstStyle/>
          <a:p>
            <a:pPr eaLnBrk="1" hangingPunct="1"/>
            <a:r>
              <a:rPr lang="fr-FR" sz="2000" dirty="0" smtClean="0"/>
              <a:t> Un certain nombre de mots, appelés mots clefs, sont réservés pour le langage lui-même et </a:t>
            </a:r>
            <a:r>
              <a:rPr lang="fr-FR" sz="2000" b="1" dirty="0" smtClean="0">
                <a:solidFill>
                  <a:srgbClr val="FF0000"/>
                </a:solidFill>
              </a:rPr>
              <a:t>ne peuvent être utilisés comme identificateurs</a:t>
            </a:r>
            <a:r>
              <a:rPr lang="fr-FR" sz="2000" dirty="0" smtClean="0"/>
              <a:t>.</a:t>
            </a:r>
          </a:p>
          <a:p>
            <a:pPr eaLnBrk="1" hangingPunct="1"/>
            <a:endParaRPr lang="fr-FR" sz="2000" dirty="0" smtClean="0"/>
          </a:p>
          <a:p>
            <a:pPr eaLnBrk="1" hangingPunct="1"/>
            <a:r>
              <a:rPr lang="fr-FR" sz="2000" dirty="0" smtClean="0"/>
              <a:t>Sont rangés en plusieurs catégories:</a:t>
            </a:r>
            <a:endParaRPr lang="fr-FR" sz="1800" dirty="0" smtClean="0"/>
          </a:p>
          <a:p>
            <a:pPr eaLnBrk="1" hangingPunct="1"/>
            <a:endParaRPr lang="fr-FR" sz="1800" dirty="0" smtClean="0"/>
          </a:p>
          <a:p>
            <a:pPr lvl="1" eaLnBrk="1" hangingPunct="1"/>
            <a:r>
              <a:rPr lang="fr-FR" sz="1800" dirty="0" smtClean="0"/>
              <a:t>Spécificateurs de stockage: auto register static extern </a:t>
            </a:r>
            <a:r>
              <a:rPr lang="fr-FR" sz="1800" b="1" dirty="0" smtClean="0"/>
              <a:t>typedef</a:t>
            </a:r>
          </a:p>
          <a:p>
            <a:pPr lvl="1" eaLnBrk="1" hangingPunct="1"/>
            <a:r>
              <a:rPr lang="fr-FR" sz="1800" dirty="0" smtClean="0"/>
              <a:t>Spécificateurs de type: </a:t>
            </a:r>
          </a:p>
          <a:p>
            <a:pPr lvl="1" eaLnBrk="1" hangingPunct="1">
              <a:buNone/>
            </a:pPr>
            <a:r>
              <a:rPr lang="fr-FR" sz="1800" dirty="0" smtClean="0"/>
              <a:t>char double enum float int long short signed struct union unsigned void</a:t>
            </a:r>
          </a:p>
          <a:p>
            <a:pPr lvl="1" eaLnBrk="1" hangingPunct="1"/>
            <a:r>
              <a:rPr lang="fr-FR" sz="1800" dirty="0" smtClean="0"/>
              <a:t>Qualificateurs de type: const volatile </a:t>
            </a:r>
          </a:p>
          <a:p>
            <a:pPr lvl="1" eaLnBrk="1" hangingPunct="1"/>
            <a:r>
              <a:rPr lang="fr-FR" sz="1800" dirty="0" smtClean="0"/>
              <a:t>Instructions de contrôle:</a:t>
            </a:r>
          </a:p>
          <a:p>
            <a:pPr lvl="1" eaLnBrk="1" hangingPunct="1">
              <a:buNone/>
            </a:pPr>
            <a:r>
              <a:rPr lang="fr-FR" sz="1800" dirty="0" smtClean="0"/>
              <a:t>Break case continue default do else for goto if switch while</a:t>
            </a:r>
          </a:p>
          <a:p>
            <a:pPr lvl="1" eaLnBrk="1" hangingPunct="1"/>
            <a:r>
              <a:rPr lang="fr-FR" sz="1800" dirty="0" smtClean="0"/>
              <a:t>Divers: return sizeof</a:t>
            </a:r>
          </a:p>
          <a:p>
            <a:pPr lvl="1" eaLnBrk="1" hangingPunct="1">
              <a:buFont typeface="Arial" charset="0"/>
              <a:buNone/>
            </a:pPr>
            <a:endParaRPr lang="fr-FR" sz="16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12</a:t>
            </a:fld>
            <a:endParaRPr lang="fr-F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lgn="just"/>
            <a:r>
              <a:rPr lang="fr-FR" sz="2000" dirty="0" smtClean="0"/>
              <a:t>Enfin, lorsque l’on n’a plus besoin de l’espace-mémoire alloué dynamiquement (c’est-à-dire quand on n’utilise plus le pointeur p), il faut libérer cette place en mémoire. </a:t>
            </a:r>
          </a:p>
          <a:p>
            <a:pPr algn="just"/>
            <a:endParaRPr lang="fr-FR" sz="2000" dirty="0" smtClean="0"/>
          </a:p>
          <a:p>
            <a:pPr algn="just"/>
            <a:r>
              <a:rPr lang="fr-FR" sz="2000" dirty="0" smtClean="0"/>
              <a:t>Ceci se fait à l’aide de l’instruction free qui a pour syntaxe : free(</a:t>
            </a:r>
            <a:r>
              <a:rPr lang="fr-FR" sz="2000" i="1" dirty="0" smtClean="0"/>
              <a:t>nom-du-pointeur);</a:t>
            </a:r>
          </a:p>
          <a:p>
            <a:pPr algn="just"/>
            <a:endParaRPr lang="fr-FR" sz="2000" i="1" dirty="0" smtClean="0"/>
          </a:p>
          <a:p>
            <a:pPr algn="just"/>
            <a:r>
              <a:rPr lang="fr-FR" sz="2000" dirty="0" smtClean="0"/>
              <a:t>A toute instruction de type </a:t>
            </a:r>
            <a:r>
              <a:rPr lang="fr-FR" sz="2000" dirty="0" err="1" smtClean="0"/>
              <a:t>malloc</a:t>
            </a:r>
            <a:r>
              <a:rPr lang="fr-FR" sz="2000" dirty="0" smtClean="0"/>
              <a:t> ou calloc doit être associée une instruction de type free.</a:t>
            </a:r>
          </a:p>
          <a:p>
            <a:pPr>
              <a:buNone/>
            </a:pP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120</a:t>
            </a:fld>
            <a:endParaRPr lang="fr-FR"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Gestion dynamique de la mémoire</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en-US" sz="1800" dirty="0" smtClean="0"/>
              <a:t>"</a:t>
            </a:r>
            <a:r>
              <a:rPr lang="en-US" sz="1800" dirty="0" err="1" smtClean="0"/>
              <a:t>realloc</a:t>
            </a:r>
            <a:r>
              <a:rPr lang="en-US" sz="1800" dirty="0" smtClean="0"/>
              <a:t>" change la </a:t>
            </a:r>
            <a:r>
              <a:rPr lang="en-US" sz="1800" dirty="0" err="1" smtClean="0"/>
              <a:t>taille</a:t>
            </a:r>
            <a:r>
              <a:rPr lang="en-US" sz="1800" dirty="0" smtClean="0"/>
              <a:t> d’un bloc </a:t>
            </a:r>
            <a:r>
              <a:rPr lang="en-US" sz="1800" dirty="0" err="1" smtClean="0"/>
              <a:t>mémoire</a:t>
            </a:r>
            <a:r>
              <a:rPr lang="en-US" sz="1800" dirty="0" smtClean="0"/>
              <a:t> </a:t>
            </a:r>
            <a:r>
              <a:rPr lang="en-US" sz="1800" dirty="0" err="1" smtClean="0"/>
              <a:t>précédemment</a:t>
            </a:r>
            <a:r>
              <a:rPr lang="en-US" sz="1800" dirty="0" smtClean="0"/>
              <a:t> </a:t>
            </a:r>
            <a:r>
              <a:rPr lang="en-US" sz="1800" dirty="0" err="1" smtClean="0"/>
              <a:t>alloué</a:t>
            </a:r>
            <a:r>
              <a:rPr lang="en-US" sz="1800" dirty="0" smtClean="0"/>
              <a:t> via "</a:t>
            </a:r>
            <a:r>
              <a:rPr lang="en-US" sz="1800" dirty="0" err="1" smtClean="0"/>
              <a:t>malloc</a:t>
            </a:r>
            <a:r>
              <a:rPr lang="en-US" sz="1800" dirty="0" smtClean="0"/>
              <a:t>" or "</a:t>
            </a:r>
            <a:r>
              <a:rPr lang="en-US" sz="1800" dirty="0" err="1" smtClean="0"/>
              <a:t>calloc</a:t>
            </a:r>
            <a:r>
              <a:rPr lang="en-US" sz="1800" dirty="0" smtClean="0"/>
              <a:t>". </a:t>
            </a:r>
            <a:r>
              <a:rPr lang="en-US" sz="1800" dirty="0" err="1" smtClean="0"/>
              <a:t>Logiquement</a:t>
            </a:r>
            <a:r>
              <a:rPr lang="en-US" sz="1800" dirty="0" smtClean="0"/>
              <a:t> "</a:t>
            </a:r>
            <a:r>
              <a:rPr lang="en-US" sz="1800" dirty="0" err="1" smtClean="0"/>
              <a:t>realloc</a:t>
            </a:r>
            <a:r>
              <a:rPr lang="en-US" sz="1800" dirty="0" smtClean="0"/>
              <a:t>" se </a:t>
            </a:r>
            <a:r>
              <a:rPr lang="en-US" sz="1800" dirty="0" err="1" smtClean="0"/>
              <a:t>comporte</a:t>
            </a:r>
            <a:r>
              <a:rPr lang="en-US" sz="1800" dirty="0" smtClean="0"/>
              <a:t> </a:t>
            </a:r>
            <a:r>
              <a:rPr lang="en-US" sz="1800" dirty="0" err="1" smtClean="0"/>
              <a:t>comme</a:t>
            </a:r>
            <a:r>
              <a:rPr lang="en-US" sz="1800" dirty="0" smtClean="0"/>
              <a:t> suit : </a:t>
            </a:r>
          </a:p>
          <a:p>
            <a:endParaRPr lang="en-US" sz="1800" dirty="0" smtClean="0"/>
          </a:p>
          <a:p>
            <a:pPr>
              <a:buNone/>
            </a:pPr>
            <a:r>
              <a:rPr lang="en-US" sz="1800" dirty="0" smtClean="0"/>
              <a:t>	</a:t>
            </a:r>
            <a:r>
              <a:rPr lang="en-US" sz="1800" dirty="0" err="1" smtClean="0"/>
              <a:t>newp</a:t>
            </a:r>
            <a:r>
              <a:rPr lang="en-US" sz="1800" dirty="0" smtClean="0"/>
              <a:t> = </a:t>
            </a:r>
            <a:r>
              <a:rPr lang="en-US" sz="1800" dirty="0" err="1" smtClean="0"/>
              <a:t>malloc</a:t>
            </a:r>
            <a:r>
              <a:rPr lang="en-US" sz="1800" dirty="0" smtClean="0"/>
              <a:t>(size); </a:t>
            </a:r>
          </a:p>
          <a:p>
            <a:pPr>
              <a:buNone/>
            </a:pPr>
            <a:r>
              <a:rPr lang="en-US" sz="1800" dirty="0" smtClean="0"/>
              <a:t>	if (NULL != </a:t>
            </a:r>
            <a:r>
              <a:rPr lang="en-US" sz="1800" dirty="0" err="1" smtClean="0"/>
              <a:t>newp</a:t>
            </a:r>
            <a:r>
              <a:rPr lang="en-US" sz="1800" dirty="0" smtClean="0"/>
              <a:t>) { </a:t>
            </a:r>
            <a:r>
              <a:rPr lang="en-US" sz="1800" dirty="0" err="1" smtClean="0"/>
              <a:t>memcpy</a:t>
            </a:r>
            <a:r>
              <a:rPr lang="en-US" sz="1800" dirty="0" smtClean="0"/>
              <a:t>(</a:t>
            </a:r>
            <a:r>
              <a:rPr lang="en-US" sz="1800" dirty="0" err="1" smtClean="0"/>
              <a:t>newp</a:t>
            </a:r>
            <a:r>
              <a:rPr lang="en-US" sz="1800" dirty="0" smtClean="0"/>
              <a:t>, </a:t>
            </a:r>
            <a:r>
              <a:rPr lang="en-US" sz="1800" dirty="0" err="1" smtClean="0"/>
              <a:t>oldp</a:t>
            </a:r>
            <a:r>
              <a:rPr lang="en-US" sz="1800" dirty="0" smtClean="0"/>
              <a:t>, min(size, </a:t>
            </a:r>
            <a:r>
              <a:rPr lang="en-US" sz="1800" dirty="0" err="1" smtClean="0"/>
              <a:t>oldsize</a:t>
            </a:r>
            <a:r>
              <a:rPr lang="en-US" sz="1800" dirty="0" smtClean="0"/>
              <a:t>)); free(</a:t>
            </a:r>
            <a:r>
              <a:rPr lang="en-US" sz="1800" dirty="0" err="1" smtClean="0"/>
              <a:t>oldp</a:t>
            </a:r>
            <a:r>
              <a:rPr lang="en-US" sz="1800" dirty="0" smtClean="0"/>
              <a:t>); } return(</a:t>
            </a:r>
            <a:r>
              <a:rPr lang="en-US" sz="1800" dirty="0" err="1" smtClean="0"/>
              <a:t>newp</a:t>
            </a:r>
            <a:r>
              <a:rPr lang="en-US" sz="1800" dirty="0" smtClean="0"/>
              <a:t>);</a:t>
            </a:r>
            <a:endParaRPr lang="fr-FR" sz="1800" dirty="0" smtClean="0"/>
          </a:p>
          <a:p>
            <a:endParaRPr lang="fr-FR" sz="1800" dirty="0" smtClean="0"/>
          </a:p>
          <a:p>
            <a:pPr>
              <a:buNone/>
            </a:pPr>
            <a:endParaRPr lang="fr-FR" sz="1800" dirty="0" smtClean="0"/>
          </a:p>
          <a:p>
            <a:endParaRPr lang="fr-FR" sz="1800" i="1" dirty="0" smtClean="0"/>
          </a:p>
          <a:p>
            <a:endParaRPr lang="fr-FR" sz="1800" dirty="0" smtClean="0"/>
          </a:p>
          <a:p>
            <a:pPr>
              <a:buFont typeface="Wingdings" pitchFamily="2" charset="2"/>
              <a:buChar char="§"/>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121</a:t>
            </a:fld>
            <a:endParaRPr lang="fr-FR"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122</a:t>
            </a:fld>
            <a:endParaRPr lang="fr-F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Transmission des paramètres d’une fonction (3)</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800" dirty="0" smtClean="0">
                <a:solidFill>
                  <a:srgbClr val="FF0000"/>
                </a:solidFill>
              </a:rPr>
              <a:t>Rappel: </a:t>
            </a:r>
          </a:p>
          <a:p>
            <a:pPr>
              <a:buFontTx/>
              <a:buChar char="-"/>
            </a:pPr>
            <a:r>
              <a:rPr lang="fr-FR" sz="2800" dirty="0" smtClean="0">
                <a:solidFill>
                  <a:srgbClr val="FF0000"/>
                </a:solidFill>
              </a:rPr>
              <a:t>Un tableau est un pointeur sur le premier élément du tableau.</a:t>
            </a:r>
          </a:p>
          <a:p>
            <a:pPr>
              <a:buFontTx/>
              <a:buChar char="-"/>
            </a:pPr>
            <a:r>
              <a:rPr lang="fr-FR" sz="2800" dirty="0" smtClean="0">
                <a:solidFill>
                  <a:srgbClr val="FF0000"/>
                </a:solidFill>
              </a:rPr>
              <a:t>Lorsqu’un tableau est transmis comme paramètre à une fonction secondaire, ses éléments sont donc modifiés par la fonction.</a:t>
            </a:r>
          </a:p>
          <a:p>
            <a:pPr>
              <a:buNone/>
            </a:pPr>
            <a:endParaRPr lang="fr-FR" sz="20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123</a:t>
            </a:fld>
            <a:endParaRPr lang="fr-FR"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124</a:t>
            </a:fld>
            <a:endParaRPr lang="fr-FR"/>
          </a:p>
        </p:txBody>
      </p:sp>
      <p:sp>
        <p:nvSpPr>
          <p:cNvPr id="3" name="Rectangle 2"/>
          <p:cNvSpPr/>
          <p:nvPr/>
        </p:nvSpPr>
        <p:spPr>
          <a:xfrm>
            <a:off x="1043608" y="1028343"/>
            <a:ext cx="5814392" cy="4801314"/>
          </a:xfrm>
          <a:prstGeom prst="rect">
            <a:avLst/>
          </a:prstGeom>
        </p:spPr>
        <p:txBody>
          <a:bodyPr wrap="square">
            <a:spAutoFit/>
          </a:bodyPr>
          <a:lstStyle/>
          <a:p>
            <a:r>
              <a:rPr lang="fr-FR" dirty="0" smtClean="0"/>
              <a:t>#</a:t>
            </a:r>
            <a:r>
              <a:rPr lang="fr-FR" dirty="0" err="1" smtClean="0"/>
              <a:t>include</a:t>
            </a:r>
            <a:r>
              <a:rPr lang="fr-FR" dirty="0" smtClean="0"/>
              <a:t> &lt;</a:t>
            </a:r>
            <a:r>
              <a:rPr lang="fr-FR" dirty="0" err="1" smtClean="0"/>
              <a:t>stdlib.h</a:t>
            </a:r>
            <a:r>
              <a:rPr lang="fr-FR" dirty="0" smtClean="0"/>
              <a:t>&gt;</a:t>
            </a:r>
          </a:p>
          <a:p>
            <a:r>
              <a:rPr lang="fr-FR" dirty="0" err="1" smtClean="0"/>
              <a:t>void</a:t>
            </a:r>
            <a:r>
              <a:rPr lang="fr-FR" dirty="0" smtClean="0"/>
              <a:t> </a:t>
            </a:r>
            <a:r>
              <a:rPr lang="fr-FR" dirty="0" err="1" smtClean="0"/>
              <a:t>init</a:t>
            </a:r>
            <a:r>
              <a:rPr lang="fr-FR" dirty="0" smtClean="0"/>
              <a:t> (</a:t>
            </a:r>
            <a:r>
              <a:rPr lang="fr-FR" dirty="0" err="1" smtClean="0"/>
              <a:t>int</a:t>
            </a:r>
            <a:r>
              <a:rPr lang="fr-FR" dirty="0" smtClean="0"/>
              <a:t> *, </a:t>
            </a:r>
            <a:r>
              <a:rPr lang="fr-FR" dirty="0" err="1" smtClean="0"/>
              <a:t>int</a:t>
            </a:r>
            <a:r>
              <a:rPr lang="fr-FR" dirty="0" smtClean="0"/>
              <a:t> );</a:t>
            </a:r>
          </a:p>
          <a:p>
            <a:r>
              <a:rPr lang="fr-FR" dirty="0" err="1" smtClean="0"/>
              <a:t>void</a:t>
            </a:r>
            <a:r>
              <a:rPr lang="fr-FR" dirty="0" smtClean="0"/>
              <a:t> </a:t>
            </a:r>
            <a:r>
              <a:rPr lang="fr-FR" dirty="0" err="1" smtClean="0"/>
              <a:t>init</a:t>
            </a:r>
            <a:r>
              <a:rPr lang="fr-FR" dirty="0" smtClean="0"/>
              <a:t> (</a:t>
            </a:r>
            <a:r>
              <a:rPr lang="fr-FR" dirty="0" err="1" smtClean="0"/>
              <a:t>int</a:t>
            </a:r>
            <a:r>
              <a:rPr lang="fr-FR" dirty="0" smtClean="0"/>
              <a:t> *tab, </a:t>
            </a:r>
            <a:r>
              <a:rPr lang="fr-FR" dirty="0" err="1" smtClean="0"/>
              <a:t>int</a:t>
            </a:r>
            <a:r>
              <a:rPr lang="fr-FR" dirty="0" smtClean="0"/>
              <a:t> n)</a:t>
            </a:r>
          </a:p>
          <a:p>
            <a:r>
              <a:rPr lang="fr-FR" dirty="0" smtClean="0"/>
              <a:t>{</a:t>
            </a:r>
          </a:p>
          <a:p>
            <a:r>
              <a:rPr lang="fr-FR" dirty="0" err="1" smtClean="0"/>
              <a:t>int</a:t>
            </a:r>
            <a:r>
              <a:rPr lang="fr-FR" dirty="0" smtClean="0"/>
              <a:t> i;</a:t>
            </a:r>
          </a:p>
          <a:p>
            <a:r>
              <a:rPr lang="nn-NO" dirty="0" smtClean="0"/>
              <a:t>for (i = 0; i &lt; n; i++)</a:t>
            </a:r>
          </a:p>
          <a:p>
            <a:r>
              <a:rPr lang="fr-FR" dirty="0" smtClean="0"/>
              <a:t>tab[i] = i;</a:t>
            </a:r>
          </a:p>
          <a:p>
            <a:r>
              <a:rPr lang="fr-FR" dirty="0" smtClean="0"/>
              <a:t>return;</a:t>
            </a:r>
          </a:p>
          <a:p>
            <a:r>
              <a:rPr lang="fr-FR" dirty="0" smtClean="0"/>
              <a:t>}</a:t>
            </a:r>
          </a:p>
          <a:p>
            <a:r>
              <a:rPr lang="fr-FR" dirty="0" err="1" smtClean="0"/>
              <a:t>void</a:t>
            </a:r>
            <a:r>
              <a:rPr lang="fr-FR" dirty="0" smtClean="0"/>
              <a:t> main()</a:t>
            </a:r>
          </a:p>
          <a:p>
            <a:r>
              <a:rPr lang="fr-FR" dirty="0" smtClean="0"/>
              <a:t>{</a:t>
            </a:r>
          </a:p>
          <a:p>
            <a:r>
              <a:rPr lang="fr-FR" dirty="0" err="1" smtClean="0"/>
              <a:t>int</a:t>
            </a:r>
            <a:r>
              <a:rPr lang="fr-FR" dirty="0" smtClean="0"/>
              <a:t> i, n = 5;</a:t>
            </a:r>
          </a:p>
          <a:p>
            <a:r>
              <a:rPr lang="fr-FR" dirty="0" err="1" smtClean="0"/>
              <a:t>int</a:t>
            </a:r>
            <a:r>
              <a:rPr lang="fr-FR" dirty="0" smtClean="0"/>
              <a:t> *tab;</a:t>
            </a:r>
          </a:p>
          <a:p>
            <a:r>
              <a:rPr lang="fr-FR" dirty="0" smtClean="0"/>
              <a:t>tab = (</a:t>
            </a:r>
            <a:r>
              <a:rPr lang="fr-FR" dirty="0" err="1" smtClean="0"/>
              <a:t>int</a:t>
            </a:r>
            <a:r>
              <a:rPr lang="fr-FR" dirty="0" smtClean="0"/>
              <a:t>*)</a:t>
            </a:r>
            <a:r>
              <a:rPr lang="fr-FR" dirty="0" err="1" smtClean="0"/>
              <a:t>malloc</a:t>
            </a:r>
            <a:r>
              <a:rPr lang="fr-FR" dirty="0" smtClean="0"/>
              <a:t>(n * </a:t>
            </a:r>
            <a:r>
              <a:rPr lang="fr-FR" dirty="0" err="1" smtClean="0"/>
              <a:t>sizeof</a:t>
            </a:r>
            <a:r>
              <a:rPr lang="fr-FR" dirty="0" smtClean="0"/>
              <a:t>(</a:t>
            </a:r>
            <a:r>
              <a:rPr lang="fr-FR" dirty="0" err="1" smtClean="0"/>
              <a:t>int</a:t>
            </a:r>
            <a:r>
              <a:rPr lang="fr-FR" dirty="0" smtClean="0"/>
              <a:t>));</a:t>
            </a:r>
          </a:p>
          <a:p>
            <a:r>
              <a:rPr lang="fr-FR" dirty="0" err="1" smtClean="0"/>
              <a:t>init</a:t>
            </a:r>
            <a:r>
              <a:rPr lang="fr-FR" dirty="0" smtClean="0"/>
              <a:t>(</a:t>
            </a:r>
            <a:r>
              <a:rPr lang="fr-FR" dirty="0" err="1" smtClean="0"/>
              <a:t>tab,n</a:t>
            </a:r>
            <a:r>
              <a:rPr lang="fr-FR" dirty="0" smtClean="0"/>
              <a:t>);</a:t>
            </a:r>
          </a:p>
          <a:p>
            <a:r>
              <a:rPr lang="fr-FR" dirty="0" smtClean="0"/>
              <a:t>}</a:t>
            </a:r>
          </a:p>
          <a:p>
            <a:r>
              <a:rPr lang="fr-FR" dirty="0" smtClean="0"/>
              <a:t>initialise les ´el´</a:t>
            </a:r>
            <a:r>
              <a:rPr lang="fr-FR" dirty="0" err="1" smtClean="0"/>
              <a:t>ements</a:t>
            </a:r>
            <a:r>
              <a:rPr lang="fr-FR" dirty="0" smtClean="0"/>
              <a:t> du tableau tab.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FR" dirty="0" smtClean="0"/>
              <a:t>Préparer à programmer</a:t>
            </a:r>
          </a:p>
        </p:txBody>
      </p:sp>
      <p:sp>
        <p:nvSpPr>
          <p:cNvPr id="8195" name="Espace réservé du contenu 2"/>
          <p:cNvSpPr>
            <a:spLocks noGrp="1"/>
          </p:cNvSpPr>
          <p:nvPr>
            <p:ph idx="1"/>
          </p:nvPr>
        </p:nvSpPr>
        <p:spPr/>
        <p:txBody>
          <a:bodyPr/>
          <a:lstStyle/>
          <a:p>
            <a:pPr eaLnBrk="1" fontAlgn="auto" hangingPunct="1">
              <a:spcAft>
                <a:spcPts val="0"/>
              </a:spcAft>
              <a:buFont typeface="Arial" pitchFamily="34" charset="0"/>
              <a:buChar char="•"/>
              <a:defRPr/>
            </a:pPr>
            <a:r>
              <a:rPr lang="fr-FR" sz="2000" dirty="0" smtClean="0"/>
              <a:t>Déterminer l’objectif du futur programme</a:t>
            </a:r>
          </a:p>
          <a:p>
            <a:pPr eaLnBrk="1" fontAlgn="auto" hangingPunct="1">
              <a:spcAft>
                <a:spcPts val="0"/>
              </a:spcAft>
              <a:buFont typeface="Arial" pitchFamily="34" charset="0"/>
              <a:buChar char="•"/>
              <a:defRPr/>
            </a:pPr>
            <a:r>
              <a:rPr lang="fr-FR" sz="2000" dirty="0" smtClean="0"/>
              <a:t>Déterminer les méthodes que vous voulez utiliser</a:t>
            </a:r>
          </a:p>
          <a:p>
            <a:pPr eaLnBrk="1" fontAlgn="auto" hangingPunct="1">
              <a:spcAft>
                <a:spcPts val="0"/>
              </a:spcAft>
              <a:buFont typeface="Arial" pitchFamily="34" charset="0"/>
              <a:buChar char="•"/>
              <a:defRPr/>
            </a:pPr>
            <a:r>
              <a:rPr lang="fr-FR" sz="2000" dirty="0" smtClean="0"/>
              <a:t>Créer le programme pour résoudre le problème</a:t>
            </a:r>
          </a:p>
          <a:p>
            <a:pPr eaLnBrk="1" fontAlgn="auto" hangingPunct="1">
              <a:spcAft>
                <a:spcPts val="0"/>
              </a:spcAft>
              <a:buFont typeface="Arial" pitchFamily="34" charset="0"/>
              <a:buChar char="•"/>
              <a:defRPr/>
            </a:pPr>
            <a:r>
              <a:rPr lang="fr-FR" sz="2000" dirty="0" smtClean="0"/>
              <a:t>Compiler le programme pour vérifier qu’il est écrit correctement</a:t>
            </a:r>
          </a:p>
          <a:p>
            <a:pPr eaLnBrk="1" fontAlgn="auto" hangingPunct="1">
              <a:spcAft>
                <a:spcPts val="0"/>
              </a:spcAft>
              <a:buFont typeface="Arial" pitchFamily="34" charset="0"/>
              <a:buChar char="•"/>
              <a:defRPr/>
            </a:pPr>
            <a:r>
              <a:rPr lang="fr-FR" sz="2000" dirty="0" smtClean="0"/>
              <a:t>Exécuter le programme pour obtenir les résultats</a:t>
            </a:r>
          </a:p>
          <a:p>
            <a:pPr eaLnBrk="1" hangingPunct="1"/>
            <a:endParaRPr lang="fr-FR" sz="2000" dirty="0" smtClean="0"/>
          </a:p>
          <a:p>
            <a:pPr eaLnBrk="1" hangingPunct="1"/>
            <a:r>
              <a:rPr lang="fr-FR" sz="2000" b="1" dirty="0" smtClean="0">
                <a:solidFill>
                  <a:srgbClr val="FF0000"/>
                </a:solidFill>
              </a:rPr>
              <a:t>Quelques informations à connaitre en C</a:t>
            </a:r>
            <a:r>
              <a:rPr lang="fr-FR" sz="2000" dirty="0" smtClean="0"/>
              <a:t>:</a:t>
            </a:r>
          </a:p>
          <a:p>
            <a:pPr eaLnBrk="1" hangingPunct="1">
              <a:buNone/>
            </a:pPr>
            <a:endParaRPr lang="fr-FR" sz="2000" dirty="0" smtClean="0"/>
          </a:p>
          <a:p>
            <a:pPr lvl="1" eaLnBrk="1" hangingPunct="1"/>
            <a:r>
              <a:rPr lang="fr-FR" sz="1600" dirty="0" smtClean="0"/>
              <a:t>C fait la différence entre majuscules et minuscules</a:t>
            </a:r>
          </a:p>
          <a:p>
            <a:pPr lvl="1" eaLnBrk="1" hangingPunct="1"/>
            <a:r>
              <a:rPr lang="fr-FR" sz="1600" dirty="0" smtClean="0"/>
              <a:t>Tous les mots clé sont en minuscules</a:t>
            </a:r>
          </a:p>
          <a:p>
            <a:pPr lvl="1" eaLnBrk="1" hangingPunct="1"/>
            <a:r>
              <a:rPr lang="fr-FR" sz="1600" dirty="0" smtClean="0"/>
              <a:t>Aucun espace n’est autorisé au sein d’une variable, constante et mot clef</a:t>
            </a:r>
          </a:p>
          <a:p>
            <a:pPr lvl="1" eaLnBrk="1" hangingPunct="1"/>
            <a:r>
              <a:rPr lang="fr-FR" sz="1600" dirty="0" smtClean="0"/>
              <a:t>Les fichiers programme ont une extension .c</a:t>
            </a:r>
          </a:p>
          <a:p>
            <a:pPr lvl="1" eaLnBrk="1" hangingPunct="1"/>
            <a:r>
              <a:rPr lang="fr-FR" sz="1600" dirty="0" smtClean="0"/>
              <a:t>L’édition de lien consiste à relier plusieurs fichiers programme</a:t>
            </a:r>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C2387775-0F79-45D8-B040-ABA70C5577E6}" type="slidenum">
              <a:rPr lang="fr-FR" smtClean="0"/>
              <a:pPr>
                <a:defRPr/>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Structure d’un programme en C</a:t>
            </a:r>
          </a:p>
        </p:txBody>
      </p:sp>
      <p:sp>
        <p:nvSpPr>
          <p:cNvPr id="18435" name="Espace réservé du contenu 2"/>
          <p:cNvSpPr>
            <a:spLocks noGrp="1"/>
          </p:cNvSpPr>
          <p:nvPr>
            <p:ph idx="1"/>
          </p:nvPr>
        </p:nvSpPr>
        <p:spPr>
          <a:xfrm>
            <a:off x="457200" y="1340768"/>
            <a:ext cx="8229600" cy="4925144"/>
          </a:xfrm>
        </p:spPr>
        <p:txBody>
          <a:bodyPr/>
          <a:lstStyle/>
          <a:p>
            <a:pPr eaLnBrk="1" hangingPunct="1"/>
            <a:r>
              <a:rPr lang="fr-FR" sz="2000" dirty="0" smtClean="0"/>
              <a:t> Définitions</a:t>
            </a:r>
          </a:p>
          <a:p>
            <a:pPr eaLnBrk="1" hangingPunct="1"/>
            <a:endParaRPr lang="fr-FR" sz="2000" dirty="0" smtClean="0"/>
          </a:p>
          <a:p>
            <a:pPr lvl="1" eaLnBrk="1" hangingPunct="1"/>
            <a:r>
              <a:rPr lang="fr-FR" sz="1600" b="1" dirty="0" smtClean="0"/>
              <a:t>Expression</a:t>
            </a:r>
            <a:r>
              <a:rPr lang="fr-FR" sz="1600" dirty="0" smtClean="0"/>
              <a:t>: suite de composants élémentaires syntaxiquement correcte</a:t>
            </a:r>
          </a:p>
          <a:p>
            <a:pPr lvl="2" eaLnBrk="1" hangingPunct="1"/>
            <a:r>
              <a:rPr lang="fr-FR" sz="1800" dirty="0" smtClean="0">
                <a:solidFill>
                  <a:srgbClr val="FF0000"/>
                </a:solidFill>
              </a:rPr>
              <a:t>X=0 ou bien (i&gt;=0) &amp;&amp; (i&gt;10) &amp;&amp; (p!=0)</a:t>
            </a:r>
          </a:p>
          <a:p>
            <a:pPr lvl="1" eaLnBrk="1" hangingPunct="1"/>
            <a:endParaRPr lang="fr-FR" sz="1600" dirty="0" smtClean="0"/>
          </a:p>
          <a:p>
            <a:pPr lvl="1" eaLnBrk="1" hangingPunct="1"/>
            <a:r>
              <a:rPr lang="fr-FR" sz="1600" b="1" dirty="0" smtClean="0"/>
              <a:t>Instruction: </a:t>
            </a:r>
            <a:r>
              <a:rPr lang="fr-FR" sz="1600" dirty="0" smtClean="0"/>
              <a:t>expression suivie d’un point virgule, qui signifie « évaluer cette expression »</a:t>
            </a:r>
          </a:p>
          <a:p>
            <a:pPr lvl="1" eaLnBrk="1" hangingPunct="1">
              <a:buNone/>
            </a:pPr>
            <a:endParaRPr lang="fr-FR" sz="1600" dirty="0" smtClean="0"/>
          </a:p>
          <a:p>
            <a:pPr lvl="1" eaLnBrk="1" hangingPunct="1"/>
            <a:r>
              <a:rPr lang="fr-FR" sz="1600" b="1" dirty="0" smtClean="0"/>
              <a:t>Instruction de déclaration: </a:t>
            </a:r>
            <a:r>
              <a:rPr lang="fr-FR" sz="1600" dirty="0" smtClean="0"/>
              <a:t>elle est composée d’un spécificateur de type et d’une liste d’identificateurs séparés par une virgule, suivie d’un point virgule. En C, toute variable doit faire l’objet d’une déclaration avant d’être utilisée.</a:t>
            </a:r>
          </a:p>
          <a:p>
            <a:pPr lvl="2" eaLnBrk="1" hangingPunct="1"/>
            <a:r>
              <a:rPr lang="fr-FR" sz="1800" dirty="0" smtClean="0">
                <a:solidFill>
                  <a:srgbClr val="FF0000"/>
                </a:solidFill>
              </a:rPr>
              <a:t>Int a; </a:t>
            </a:r>
          </a:p>
          <a:p>
            <a:pPr lvl="1" eaLnBrk="1" hangingPunct="1">
              <a:buNone/>
            </a:pPr>
            <a:endParaRPr lang="fr-FR" sz="1600" dirty="0" smtClean="0"/>
          </a:p>
          <a:p>
            <a:pPr lvl="1" eaLnBrk="1" hangingPunct="1"/>
            <a:r>
              <a:rPr lang="fr-FR" sz="1600" b="1" dirty="0" smtClean="0"/>
              <a:t>Instruction</a:t>
            </a:r>
            <a:r>
              <a:rPr lang="fr-FR" sz="1600" dirty="0" smtClean="0"/>
              <a:t> </a:t>
            </a:r>
            <a:r>
              <a:rPr lang="fr-FR" sz="1600" b="1" dirty="0" smtClean="0"/>
              <a:t>d’affection</a:t>
            </a:r>
            <a:r>
              <a:rPr lang="fr-FR" sz="1600" dirty="0" smtClean="0"/>
              <a:t>: elle est composée d’un identificateur de variable suivi de l’opérateur «  =» et d’une expression arithmétique et/ou logique</a:t>
            </a:r>
          </a:p>
          <a:p>
            <a:pPr lvl="2" eaLnBrk="1" hangingPunct="1"/>
            <a:r>
              <a:rPr lang="fr-FR" sz="1800" dirty="0" smtClean="0">
                <a:solidFill>
                  <a:srgbClr val="FF0000"/>
                </a:solidFill>
              </a:rPr>
              <a:t>x=2.38</a:t>
            </a:r>
            <a:r>
              <a:rPr lang="fr-FR" sz="1800" baseline="30000" dirty="0" smtClean="0">
                <a:solidFill>
                  <a:srgbClr val="FF0000"/>
                </a:solidFill>
              </a:rPr>
              <a:t> </a:t>
            </a:r>
            <a:r>
              <a:rPr lang="fr-FR" sz="1800" dirty="0" smtClean="0">
                <a:solidFill>
                  <a:srgbClr val="FF0000"/>
                </a:solidFill>
              </a:rPr>
              <a:t>e 4;</a:t>
            </a:r>
          </a:p>
          <a:p>
            <a:pPr lvl="1" eaLnBrk="1" hangingPunct="1"/>
            <a:endParaRPr lang="fr-FR" sz="1600" dirty="0" smtClean="0"/>
          </a:p>
          <a:p>
            <a:pPr lvl="1" eaLnBrk="1" hangingPunct="1"/>
            <a:r>
              <a:rPr lang="fr-FR" sz="1600" b="1" dirty="0" smtClean="0"/>
              <a:t> Instructions composées</a:t>
            </a:r>
            <a:r>
              <a:rPr lang="fr-FR" sz="1600" dirty="0" smtClean="0"/>
              <a:t>: blocs conditionnels, itératifs</a:t>
            </a:r>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Structure d’un programme en C</a:t>
            </a:r>
          </a:p>
        </p:txBody>
      </p:sp>
      <p:sp>
        <p:nvSpPr>
          <p:cNvPr id="18435" name="Espace réservé du contenu 2"/>
          <p:cNvSpPr>
            <a:spLocks noGrp="1"/>
          </p:cNvSpPr>
          <p:nvPr>
            <p:ph idx="1"/>
          </p:nvPr>
        </p:nvSpPr>
        <p:spPr/>
        <p:txBody>
          <a:bodyPr/>
          <a:lstStyle/>
          <a:p>
            <a:pPr eaLnBrk="1" hangingPunct="1"/>
            <a:r>
              <a:rPr lang="fr-FR" sz="2000" dirty="0" smtClean="0"/>
              <a:t> Un programme en C se présente de la façon suivante:</a:t>
            </a:r>
          </a:p>
          <a:p>
            <a:pPr eaLnBrk="1" hangingPunct="1"/>
            <a:endParaRPr lang="fr-FR" sz="2000" dirty="0" smtClean="0"/>
          </a:p>
          <a:p>
            <a:pPr eaLnBrk="1" hangingPunct="1">
              <a:buNone/>
            </a:pPr>
            <a:r>
              <a:rPr lang="fr-FR" sz="2000" dirty="0" smtClean="0"/>
              <a:t>[</a:t>
            </a:r>
            <a:r>
              <a:rPr lang="fr-FR" sz="2000" i="1" dirty="0" smtClean="0"/>
              <a:t>directives au pré-processeur</a:t>
            </a:r>
            <a:r>
              <a:rPr lang="fr-FR" sz="2000" dirty="0" smtClean="0"/>
              <a:t>]</a:t>
            </a:r>
          </a:p>
          <a:p>
            <a:pPr eaLnBrk="1" hangingPunct="1">
              <a:buNone/>
            </a:pPr>
            <a:r>
              <a:rPr lang="fr-FR" sz="2000" dirty="0" smtClean="0"/>
              <a:t>[</a:t>
            </a:r>
            <a:r>
              <a:rPr lang="fr-FR" sz="2000" i="1" dirty="0" smtClean="0"/>
              <a:t>déclarations de variables globales</a:t>
            </a:r>
            <a:r>
              <a:rPr lang="fr-FR" sz="2000" dirty="0" smtClean="0"/>
              <a:t>]</a:t>
            </a:r>
          </a:p>
          <a:p>
            <a:pPr eaLnBrk="1" hangingPunct="1">
              <a:buNone/>
            </a:pPr>
            <a:r>
              <a:rPr lang="fr-FR" sz="2000" dirty="0" smtClean="0"/>
              <a:t>[</a:t>
            </a:r>
            <a:r>
              <a:rPr lang="fr-FR" sz="2000" i="1" dirty="0" smtClean="0"/>
              <a:t>fonctions secondaires</a:t>
            </a:r>
            <a:r>
              <a:rPr lang="fr-FR" sz="2000" dirty="0" smtClean="0"/>
              <a:t>]</a:t>
            </a:r>
          </a:p>
          <a:p>
            <a:pPr eaLnBrk="1" hangingPunct="1">
              <a:buNone/>
            </a:pPr>
            <a:endParaRPr lang="fr-FR" sz="2000" dirty="0" smtClean="0"/>
          </a:p>
          <a:p>
            <a:pPr eaLnBrk="1" hangingPunct="1">
              <a:buNone/>
            </a:pPr>
            <a:r>
              <a:rPr lang="fr-FR" sz="2000" dirty="0" smtClean="0"/>
              <a:t>void main()</a:t>
            </a:r>
          </a:p>
          <a:p>
            <a:pPr eaLnBrk="1" hangingPunct="1">
              <a:buNone/>
            </a:pPr>
            <a:r>
              <a:rPr lang="fr-FR" sz="2000" dirty="0" smtClean="0"/>
              <a:t>{</a:t>
            </a:r>
          </a:p>
          <a:p>
            <a:pPr eaLnBrk="1" hangingPunct="1">
              <a:buNone/>
            </a:pPr>
            <a:r>
              <a:rPr lang="fr-FR" sz="2000" i="1" dirty="0" smtClean="0"/>
              <a:t>déclarations de variables locales</a:t>
            </a:r>
          </a:p>
          <a:p>
            <a:pPr eaLnBrk="1" hangingPunct="1">
              <a:buNone/>
            </a:pPr>
            <a:r>
              <a:rPr lang="fr-FR" sz="2000" i="1" dirty="0" smtClean="0"/>
              <a:t>instructions</a:t>
            </a:r>
          </a:p>
          <a:p>
            <a:pPr eaLnBrk="1" hangingPunct="1">
              <a:buNone/>
            </a:pPr>
            <a:r>
              <a:rPr lang="fr-FR" sz="2000" dirty="0" smtClean="0"/>
              <a:t>}</a:t>
            </a:r>
          </a:p>
          <a:p>
            <a:pPr eaLnBrk="1" hangingPunct="1">
              <a:buNone/>
            </a:pPr>
            <a:r>
              <a:rPr lang="fr-FR" sz="2000" dirty="0" smtClean="0"/>
              <a:t>Remarque: </a:t>
            </a:r>
            <a:r>
              <a:rPr lang="fr-FR" sz="2000" dirty="0" smtClean="0">
                <a:solidFill>
                  <a:srgbClr val="FF0000"/>
                </a:solidFill>
              </a:rPr>
              <a:t>main peut avoir des paramètres formels. On supposera dans un premier temps qu’elle n’a pas de valeur de retour.</a:t>
            </a:r>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Structure d’un programme en C</a:t>
            </a:r>
          </a:p>
        </p:txBody>
      </p:sp>
      <p:sp>
        <p:nvSpPr>
          <p:cNvPr id="18435" name="Espace réservé du contenu 2"/>
          <p:cNvSpPr>
            <a:spLocks noGrp="1"/>
          </p:cNvSpPr>
          <p:nvPr>
            <p:ph idx="1"/>
          </p:nvPr>
        </p:nvSpPr>
        <p:spPr/>
        <p:txBody>
          <a:bodyPr/>
          <a:lstStyle/>
          <a:p>
            <a:pPr eaLnBrk="1" hangingPunct="1"/>
            <a:r>
              <a:rPr lang="fr-FR" sz="2000" dirty="0" smtClean="0"/>
              <a:t> Les fonctions secondaires peuvent être placées avant ou après le main.</a:t>
            </a:r>
            <a:endParaRPr lang="fr-FR" sz="2000" dirty="0" smtClean="0">
              <a:solidFill>
                <a:srgbClr val="FF0000"/>
              </a:solidFill>
            </a:endParaRPr>
          </a:p>
          <a:p>
            <a:pPr eaLnBrk="1" hangingPunct="1"/>
            <a:r>
              <a:rPr lang="fr-FR" sz="2000" dirty="0" smtClean="0">
                <a:solidFill>
                  <a:srgbClr val="FF0000"/>
                </a:solidFill>
              </a:rPr>
              <a:t> </a:t>
            </a:r>
            <a:r>
              <a:rPr lang="fr-FR" sz="2000" dirty="0" smtClean="0"/>
              <a:t>Elles se décrivent de la manière suivante:</a:t>
            </a:r>
          </a:p>
          <a:p>
            <a:pPr eaLnBrk="1" hangingPunct="1">
              <a:buNone/>
            </a:pPr>
            <a:endParaRPr lang="fr-FR" sz="2000" dirty="0" smtClean="0"/>
          </a:p>
          <a:p>
            <a:pPr eaLnBrk="1" hangingPunct="1">
              <a:buNone/>
            </a:pPr>
            <a:r>
              <a:rPr lang="fr-FR" sz="2000" i="1" dirty="0" smtClean="0"/>
              <a:t>type</a:t>
            </a:r>
            <a:r>
              <a:rPr lang="fr-FR" sz="2000" dirty="0" smtClean="0"/>
              <a:t> </a:t>
            </a:r>
            <a:r>
              <a:rPr lang="fr-FR" sz="2000" dirty="0" err="1" smtClean="0"/>
              <a:t>nom_fonction</a:t>
            </a:r>
            <a:r>
              <a:rPr lang="fr-FR" sz="2000" dirty="0" smtClean="0"/>
              <a:t>(</a:t>
            </a:r>
            <a:r>
              <a:rPr lang="fr-FR" sz="2000" i="1" dirty="0" smtClean="0"/>
              <a:t>arguments</a:t>
            </a:r>
            <a:r>
              <a:rPr lang="fr-FR" sz="2000" dirty="0" smtClean="0"/>
              <a:t>)</a:t>
            </a:r>
          </a:p>
          <a:p>
            <a:pPr eaLnBrk="1" hangingPunct="1">
              <a:buNone/>
            </a:pPr>
            <a:r>
              <a:rPr lang="fr-FR" sz="2000" dirty="0" smtClean="0"/>
              <a:t>{</a:t>
            </a:r>
          </a:p>
          <a:p>
            <a:pPr eaLnBrk="1" hangingPunct="1">
              <a:buNone/>
            </a:pPr>
            <a:r>
              <a:rPr lang="fr-FR" sz="2000" i="1" dirty="0" smtClean="0"/>
              <a:t>déclarations de variables locales</a:t>
            </a:r>
          </a:p>
          <a:p>
            <a:pPr eaLnBrk="1" hangingPunct="1">
              <a:buNone/>
            </a:pPr>
            <a:r>
              <a:rPr lang="fr-FR" sz="2000" i="1" dirty="0" smtClean="0"/>
              <a:t>instructions</a:t>
            </a:r>
          </a:p>
          <a:p>
            <a:pPr eaLnBrk="1" hangingPunct="1">
              <a:buNone/>
            </a:pPr>
            <a:r>
              <a:rPr lang="fr-FR" sz="2000" dirty="0" smtClean="0"/>
              <a:t>}</a:t>
            </a:r>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FR" dirty="0" smtClean="0"/>
              <a:t>Structure d’un programme en C</a:t>
            </a:r>
          </a:p>
        </p:txBody>
      </p:sp>
      <p:sp>
        <p:nvSpPr>
          <p:cNvPr id="18435" name="Espace réservé du contenu 2"/>
          <p:cNvSpPr>
            <a:spLocks noGrp="1"/>
          </p:cNvSpPr>
          <p:nvPr>
            <p:ph idx="1"/>
          </p:nvPr>
        </p:nvSpPr>
        <p:spPr/>
        <p:txBody>
          <a:bodyPr/>
          <a:lstStyle/>
          <a:p>
            <a:pPr eaLnBrk="1" hangingPunct="1"/>
            <a:r>
              <a:rPr lang="fr-FR" sz="2000" dirty="0" smtClean="0"/>
              <a:t> Exemple:</a:t>
            </a:r>
          </a:p>
          <a:p>
            <a:pPr eaLnBrk="1" hangingPunct="1">
              <a:buNone/>
            </a:pPr>
            <a:endParaRPr lang="fr-FR" sz="2000" dirty="0" smtClean="0"/>
          </a:p>
          <a:p>
            <a:pPr eaLnBrk="1" hangingPunct="1">
              <a:buNone/>
            </a:pPr>
            <a:r>
              <a:rPr lang="en-US" sz="1600" dirty="0" smtClean="0">
                <a:solidFill>
                  <a:srgbClr val="FF0000"/>
                </a:solidFill>
              </a:rPr>
              <a:t>/* pour </a:t>
            </a:r>
            <a:r>
              <a:rPr lang="en-US" sz="1600" dirty="0" err="1" smtClean="0">
                <a:solidFill>
                  <a:srgbClr val="FF0000"/>
                </a:solidFill>
              </a:rPr>
              <a:t>qu’on</a:t>
            </a:r>
            <a:r>
              <a:rPr lang="en-US" sz="1600" dirty="0" smtClean="0">
                <a:solidFill>
                  <a:srgbClr val="FF0000"/>
                </a:solidFill>
              </a:rPr>
              <a:t> </a:t>
            </a:r>
            <a:r>
              <a:rPr lang="en-US" sz="1600" dirty="0" err="1" smtClean="0">
                <a:solidFill>
                  <a:srgbClr val="FF0000"/>
                </a:solidFill>
              </a:rPr>
              <a:t>puisse</a:t>
            </a:r>
            <a:r>
              <a:rPr lang="en-US" sz="1600" dirty="0" smtClean="0">
                <a:solidFill>
                  <a:srgbClr val="FF0000"/>
                </a:solidFill>
              </a:rPr>
              <a:t> </a:t>
            </a:r>
            <a:r>
              <a:rPr lang="en-US" sz="1600" dirty="0" err="1" smtClean="0">
                <a:solidFill>
                  <a:srgbClr val="FF0000"/>
                </a:solidFill>
              </a:rPr>
              <a:t>utiliser</a:t>
            </a:r>
            <a:r>
              <a:rPr lang="en-US" sz="1600" dirty="0" smtClean="0">
                <a:solidFill>
                  <a:srgbClr val="FF0000"/>
                </a:solidFill>
              </a:rPr>
              <a:t> les </a:t>
            </a:r>
            <a:r>
              <a:rPr lang="en-US" sz="1600" dirty="0" err="1" smtClean="0">
                <a:solidFill>
                  <a:srgbClr val="FF0000"/>
                </a:solidFill>
              </a:rPr>
              <a:t>fonctions</a:t>
            </a:r>
            <a:r>
              <a:rPr lang="en-US" sz="1600" dirty="0" smtClean="0">
                <a:solidFill>
                  <a:srgbClr val="FF0000"/>
                </a:solidFill>
              </a:rPr>
              <a:t> de la </a:t>
            </a:r>
            <a:r>
              <a:rPr lang="en-US" sz="1600" dirty="0" err="1" smtClean="0">
                <a:solidFill>
                  <a:srgbClr val="FF0000"/>
                </a:solidFill>
              </a:rPr>
              <a:t>bibliothèque</a:t>
            </a:r>
            <a:r>
              <a:rPr lang="en-US" sz="1600" dirty="0" smtClean="0">
                <a:solidFill>
                  <a:srgbClr val="FF0000"/>
                </a:solidFill>
              </a:rPr>
              <a:t> standard </a:t>
            </a:r>
            <a:r>
              <a:rPr lang="en-US" sz="1600" dirty="0" err="1" smtClean="0">
                <a:solidFill>
                  <a:srgbClr val="FF0000"/>
                </a:solidFill>
              </a:rPr>
              <a:t>stdio.h</a:t>
            </a:r>
            <a:r>
              <a:rPr lang="en-US" sz="1600" dirty="0" smtClean="0">
                <a:solidFill>
                  <a:srgbClr val="FF0000"/>
                </a:solidFill>
              </a:rPr>
              <a:t>*/</a:t>
            </a:r>
          </a:p>
          <a:p>
            <a:pPr eaLnBrk="1" hangingPunct="1">
              <a:buNone/>
            </a:pPr>
            <a:r>
              <a:rPr lang="en-US" sz="2000" dirty="0" smtClean="0"/>
              <a:t>#include &lt;</a:t>
            </a:r>
            <a:r>
              <a:rPr lang="en-US" sz="2000" dirty="0" err="1" smtClean="0"/>
              <a:t>stdio.h</a:t>
            </a:r>
            <a:r>
              <a:rPr lang="en-US" sz="2000" dirty="0" smtClean="0"/>
              <a:t>&gt; </a:t>
            </a:r>
          </a:p>
          <a:p>
            <a:pPr eaLnBrk="1" hangingPunct="1">
              <a:buNone/>
            </a:pPr>
            <a:endParaRPr lang="en-US" sz="2000" dirty="0" smtClean="0"/>
          </a:p>
          <a:p>
            <a:pPr eaLnBrk="1" hangingPunct="1">
              <a:buNone/>
            </a:pPr>
            <a:r>
              <a:rPr lang="en-US" sz="2000" dirty="0" err="1" smtClean="0"/>
              <a:t>int</a:t>
            </a:r>
            <a:r>
              <a:rPr lang="en-US" sz="2000" dirty="0" smtClean="0"/>
              <a:t> main() </a:t>
            </a:r>
            <a:r>
              <a:rPr lang="en-US" sz="1600" dirty="0" smtClean="0"/>
              <a:t>{ </a:t>
            </a:r>
            <a:r>
              <a:rPr lang="en-US" sz="1600" dirty="0" smtClean="0">
                <a:solidFill>
                  <a:srgbClr val="FF0000"/>
                </a:solidFill>
              </a:rPr>
              <a:t>/*: début du </a:t>
            </a:r>
            <a:r>
              <a:rPr lang="en-US" sz="1600" dirty="0" err="1" smtClean="0">
                <a:solidFill>
                  <a:srgbClr val="FF0000"/>
                </a:solidFill>
              </a:rPr>
              <a:t>programme</a:t>
            </a:r>
            <a:r>
              <a:rPr lang="en-US" sz="1600" dirty="0" smtClean="0">
                <a:solidFill>
                  <a:srgbClr val="FF0000"/>
                </a:solidFill>
              </a:rPr>
              <a:t> */</a:t>
            </a:r>
          </a:p>
          <a:p>
            <a:pPr eaLnBrk="1" hangingPunct="1">
              <a:buNone/>
            </a:pPr>
            <a:endParaRPr lang="en-US" sz="2000" dirty="0" smtClean="0"/>
          </a:p>
          <a:p>
            <a:pPr eaLnBrk="1" hangingPunct="1">
              <a:buNone/>
            </a:pPr>
            <a:r>
              <a:rPr lang="en-US" sz="2000" dirty="0" err="1" smtClean="0"/>
              <a:t>printf</a:t>
            </a:r>
            <a:r>
              <a:rPr lang="en-US" sz="2000" dirty="0" smtClean="0"/>
              <a:t> ("Hello, World!\n"); </a:t>
            </a:r>
            <a:r>
              <a:rPr lang="en-US" sz="1600" dirty="0" smtClean="0">
                <a:solidFill>
                  <a:srgbClr val="FF0000"/>
                </a:solidFill>
              </a:rPr>
              <a:t>/* </a:t>
            </a:r>
            <a:r>
              <a:rPr lang="en-US" sz="1600" dirty="0" err="1" smtClean="0">
                <a:solidFill>
                  <a:srgbClr val="FF0000"/>
                </a:solidFill>
              </a:rPr>
              <a:t>appel</a:t>
            </a:r>
            <a:r>
              <a:rPr lang="en-US" sz="1600" dirty="0" smtClean="0">
                <a:solidFill>
                  <a:srgbClr val="FF0000"/>
                </a:solidFill>
              </a:rPr>
              <a:t> de la </a:t>
            </a:r>
            <a:r>
              <a:rPr lang="en-US" sz="1600" dirty="0" err="1" smtClean="0">
                <a:solidFill>
                  <a:srgbClr val="FF0000"/>
                </a:solidFill>
              </a:rPr>
              <a:t>fonction</a:t>
            </a:r>
            <a:r>
              <a:rPr lang="en-US" sz="1600" dirty="0" smtClean="0">
                <a:solidFill>
                  <a:srgbClr val="FF0000"/>
                </a:solidFill>
              </a:rPr>
              <a:t> </a:t>
            </a:r>
            <a:r>
              <a:rPr lang="en-US" sz="1600" dirty="0" err="1" smtClean="0">
                <a:solidFill>
                  <a:srgbClr val="FF0000"/>
                </a:solidFill>
              </a:rPr>
              <a:t>printf</a:t>
            </a:r>
            <a:r>
              <a:rPr lang="en-US" sz="1600" dirty="0" smtClean="0">
                <a:solidFill>
                  <a:srgbClr val="FF0000"/>
                </a:solidFill>
              </a:rPr>
              <a:t> de la </a:t>
            </a:r>
            <a:r>
              <a:rPr lang="en-US" sz="1600" dirty="0" err="1" smtClean="0">
                <a:solidFill>
                  <a:srgbClr val="FF0000"/>
                </a:solidFill>
              </a:rPr>
              <a:t>biblio</a:t>
            </a:r>
            <a:r>
              <a:rPr lang="en-US" sz="1600" dirty="0" smtClean="0">
                <a:solidFill>
                  <a:srgbClr val="FF0000"/>
                </a:solidFill>
              </a:rPr>
              <a:t> </a:t>
            </a:r>
            <a:r>
              <a:rPr lang="en-US" sz="1600" dirty="0" err="1" smtClean="0">
                <a:solidFill>
                  <a:srgbClr val="FF0000"/>
                </a:solidFill>
              </a:rPr>
              <a:t>stdio.h</a:t>
            </a:r>
            <a:r>
              <a:rPr lang="en-US" sz="1600" dirty="0" smtClean="0">
                <a:solidFill>
                  <a:srgbClr val="FF0000"/>
                </a:solidFill>
              </a:rPr>
              <a:t>*/</a:t>
            </a:r>
          </a:p>
          <a:p>
            <a:pPr eaLnBrk="1" hangingPunct="1">
              <a:buNone/>
            </a:pPr>
            <a:endParaRPr lang="en-US" sz="2000" dirty="0" smtClean="0"/>
          </a:p>
          <a:p>
            <a:pPr eaLnBrk="1" hangingPunct="1">
              <a:buNone/>
            </a:pPr>
            <a:r>
              <a:rPr lang="en-US" sz="2000" dirty="0" smtClean="0"/>
              <a:t>return 0; } </a:t>
            </a:r>
            <a:r>
              <a:rPr lang="en-US" sz="1600" dirty="0" smtClean="0">
                <a:solidFill>
                  <a:srgbClr val="FF0000"/>
                </a:solidFill>
              </a:rPr>
              <a:t>/* </a:t>
            </a:r>
            <a:r>
              <a:rPr lang="en-US" sz="1600" dirty="0" err="1" smtClean="0">
                <a:solidFill>
                  <a:srgbClr val="FF0000"/>
                </a:solidFill>
              </a:rPr>
              <a:t>valeur</a:t>
            </a:r>
            <a:r>
              <a:rPr lang="en-US" sz="1600" dirty="0" smtClean="0">
                <a:solidFill>
                  <a:srgbClr val="FF0000"/>
                </a:solidFill>
              </a:rPr>
              <a:t> </a:t>
            </a:r>
            <a:r>
              <a:rPr lang="en-US" sz="1600" dirty="0" err="1" smtClean="0">
                <a:solidFill>
                  <a:srgbClr val="FF0000"/>
                </a:solidFill>
              </a:rPr>
              <a:t>renvoyée</a:t>
            </a:r>
            <a:r>
              <a:rPr lang="en-US" sz="1600" dirty="0" smtClean="0">
                <a:solidFill>
                  <a:srgbClr val="FF0000"/>
                </a:solidFill>
              </a:rPr>
              <a:t> au </a:t>
            </a:r>
            <a:r>
              <a:rPr lang="en-US" sz="1600" dirty="0" err="1" smtClean="0">
                <a:solidFill>
                  <a:srgbClr val="FF0000"/>
                </a:solidFill>
              </a:rPr>
              <a:t>système</a:t>
            </a:r>
            <a:r>
              <a:rPr lang="en-US" sz="1600" dirty="0" smtClean="0">
                <a:solidFill>
                  <a:srgbClr val="FF0000"/>
                </a:solidFill>
              </a:rPr>
              <a:t> </a:t>
            </a:r>
            <a:r>
              <a:rPr lang="en-US" sz="1600" dirty="0" err="1" smtClean="0">
                <a:solidFill>
                  <a:srgbClr val="FF0000"/>
                </a:solidFill>
              </a:rPr>
              <a:t>d’exploitation</a:t>
            </a:r>
            <a:r>
              <a:rPr lang="en-US" sz="1600" dirty="0" smtClean="0">
                <a:solidFill>
                  <a:srgbClr val="FF0000"/>
                </a:solidFill>
              </a:rPr>
              <a:t> en fin de </a:t>
            </a:r>
            <a:r>
              <a:rPr lang="en-US" sz="1600" dirty="0" err="1" smtClean="0">
                <a:solidFill>
                  <a:srgbClr val="FF0000"/>
                </a:solidFill>
              </a:rPr>
              <a:t>programme</a:t>
            </a:r>
            <a:r>
              <a:rPr lang="en-US" sz="1600" dirty="0" smtClean="0">
                <a:solidFill>
                  <a:srgbClr val="FF0000"/>
                </a:solidFill>
              </a:rPr>
              <a:t>*/</a:t>
            </a:r>
            <a:endParaRPr lang="fr-FR" sz="1600" dirty="0" smtClean="0">
              <a:solidFill>
                <a:srgbClr val="FF0000"/>
              </a:solidFill>
            </a:endParaRPr>
          </a:p>
          <a:p>
            <a:pPr eaLnBrk="1" hangingPunct="1">
              <a:buNone/>
            </a:pPr>
            <a:r>
              <a:rPr lang="fr-FR" sz="1600" dirty="0" smtClean="0">
                <a:solidFill>
                  <a:srgbClr val="FF0000"/>
                </a:solidFill>
              </a:rPr>
              <a:t>/* valeur 0 correspond à une sortie « sans erreur » du programme*/</a:t>
            </a:r>
          </a:p>
          <a:p>
            <a:pPr eaLnBrk="1" hangingPunct="1">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83A528B4-0A9F-4435-B0BF-62E3DEC5B04D}" type="slidenum">
              <a:rPr lang="fr-FR" smtClean="0"/>
              <a:pPr>
                <a:defRPr/>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r>
              <a:rPr lang="fr-FR" dirty="0" smtClean="0"/>
              <a:t>Types prédéfinis de données</a:t>
            </a:r>
          </a:p>
        </p:txBody>
      </p:sp>
      <p:sp>
        <p:nvSpPr>
          <p:cNvPr id="10243" name="Espace réservé du contenu 2"/>
          <p:cNvSpPr>
            <a:spLocks noGrp="1"/>
          </p:cNvSpPr>
          <p:nvPr>
            <p:ph idx="1"/>
          </p:nvPr>
        </p:nvSpPr>
        <p:spPr/>
        <p:txBody>
          <a:bodyPr/>
          <a:lstStyle/>
          <a:p>
            <a:pPr eaLnBrk="1" hangingPunct="1"/>
            <a:r>
              <a:rPr lang="fr-FR" sz="2000" dirty="0" smtClean="0"/>
              <a:t>La mémoire de l’ordinateur se décompose en une suite continue d’octets.</a:t>
            </a:r>
          </a:p>
          <a:p>
            <a:pPr eaLnBrk="1" hangingPunct="1"/>
            <a:r>
              <a:rPr lang="fr-FR" sz="2000" dirty="0" smtClean="0"/>
              <a:t>Chaque octet est caractérisé par son adresse</a:t>
            </a:r>
          </a:p>
          <a:p>
            <a:pPr eaLnBrk="1" hangingPunct="1"/>
            <a:r>
              <a:rPr lang="fr-FR" sz="2000" dirty="0" smtClean="0"/>
              <a:t>Quand une variable est définie, il lui est attribué une adresse.</a:t>
            </a:r>
          </a:p>
          <a:p>
            <a:pPr eaLnBrk="1" hangingPunct="1"/>
            <a:r>
              <a:rPr lang="fr-FR" sz="2000" dirty="0" smtClean="0"/>
              <a:t>Cette variable correspondra à une zone mémoire dont la longueur (le nombre d’octets) est fixé par le type </a:t>
            </a:r>
          </a:p>
          <a:p>
            <a:pPr eaLnBrk="1" hangingPunct="1">
              <a:buNone/>
            </a:pPr>
            <a:endParaRPr lang="fr-FR" sz="2000" dirty="0" smtClean="0"/>
          </a:p>
          <a:p>
            <a:pPr eaLnBrk="1" hangingPunct="1"/>
            <a:r>
              <a:rPr lang="fr-FR" sz="2000" dirty="0" smtClean="0"/>
              <a:t>Toute variable, constante ou fonction est d’un type précis.</a:t>
            </a:r>
          </a:p>
          <a:p>
            <a:pPr eaLnBrk="1" hangingPunct="1"/>
            <a:r>
              <a:rPr lang="fr-FR" sz="2000" dirty="0" smtClean="0"/>
              <a:t>Les types de données sont utilisés pour déclarer une variété de valeurs différentes (5 prédéfinis par C)</a:t>
            </a:r>
          </a:p>
          <a:p>
            <a:pPr eaLnBrk="1" hangingPunct="1">
              <a:buNone/>
            </a:pPr>
            <a:endParaRPr lang="fr-FR" sz="2000" dirty="0" smtClean="0"/>
          </a:p>
          <a:p>
            <a:pPr eaLnBrk="1" hangingPunct="1">
              <a:buFont typeface="Arial" charset="0"/>
              <a:buNone/>
            </a:pPr>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0798F6A2-6903-4865-802A-EEF370A1FF62}" type="slidenum">
              <a:rPr lang="fr-FR" smtClean="0"/>
              <a:pPr>
                <a:defRPr/>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FR" dirty="0" smtClean="0"/>
              <a:t>Types prédéfinis de données</a:t>
            </a:r>
          </a:p>
        </p:txBody>
      </p:sp>
      <p:sp>
        <p:nvSpPr>
          <p:cNvPr id="11267" name="Espace réservé du contenu 2"/>
          <p:cNvSpPr>
            <a:spLocks noGrp="1"/>
          </p:cNvSpPr>
          <p:nvPr>
            <p:ph idx="1"/>
          </p:nvPr>
        </p:nvSpPr>
        <p:spPr/>
        <p:txBody>
          <a:bodyPr/>
          <a:lstStyle/>
          <a:p>
            <a:pPr eaLnBrk="1" hangingPunct="1"/>
            <a:endParaRPr lang="fr-FR" sz="2000" dirty="0" smtClean="0"/>
          </a:p>
          <a:p>
            <a:pPr eaLnBrk="1" hangingPunct="1"/>
            <a:r>
              <a:rPr lang="fr-FR" sz="2000" dirty="0" smtClean="0"/>
              <a:t>char (valeur: caractère alphanumérique (‘a’,’b’, …,’1’, ‘2’,…, ‘&amp;’, ‘$’, …))</a:t>
            </a:r>
          </a:p>
          <a:p>
            <a:pPr eaLnBrk="1" hangingPunct="1"/>
            <a:r>
              <a:rPr lang="fr-FR" sz="2000" dirty="0" smtClean="0"/>
              <a:t>int (valeur entière) </a:t>
            </a:r>
          </a:p>
          <a:p>
            <a:pPr eaLnBrk="1" hangingPunct="1"/>
            <a:r>
              <a:rPr lang="fr-FR" sz="2000" dirty="0" smtClean="0"/>
              <a:t>float (nombre à virgule flottante simple précision)</a:t>
            </a:r>
          </a:p>
          <a:p>
            <a:pPr eaLnBrk="1" hangingPunct="1"/>
            <a:r>
              <a:rPr lang="fr-FR" sz="2000" dirty="0" smtClean="0"/>
              <a:t>double (nombre à virgule flottante double précision) </a:t>
            </a:r>
          </a:p>
          <a:p>
            <a:pPr eaLnBrk="1" hangingPunct="1"/>
            <a:r>
              <a:rPr lang="fr-FR" sz="2000" dirty="0" smtClean="0"/>
              <a:t>void : il est utilisé pour déclarer qu’une fonction ne retourne aucune valeur, qu’une fonction n’a aucun paramètre</a:t>
            </a:r>
          </a:p>
          <a:p>
            <a:pPr eaLnBrk="1" hangingPunct="1">
              <a:buNone/>
            </a:pPr>
            <a:endParaRPr lang="fr-FR" sz="2000" dirty="0" smtClean="0"/>
          </a:p>
          <a:p>
            <a:pPr eaLnBrk="1" hangingPunct="1"/>
            <a:r>
              <a:rPr lang="fr-FR" sz="2000" dirty="0" smtClean="0"/>
              <a:t>C fournit des types agrégés (structure, énumération, union) et des modificateurs de type</a:t>
            </a:r>
          </a:p>
          <a:p>
            <a:pPr eaLnBrk="1" hangingPunct="1">
              <a:buFont typeface="Arial" charset="0"/>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2A9493CB-821D-4F6F-A72C-C3A39EA7E928}" type="slidenum">
              <a:rPr lang="fr-FR" smtClean="0"/>
              <a:pPr>
                <a:defRPr/>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eaLnBrk="1" hangingPunct="1"/>
            <a:r>
              <a:rPr lang="fr-FR" smtClean="0"/>
              <a:t>Introduction (1)</a:t>
            </a:r>
          </a:p>
        </p:txBody>
      </p:sp>
      <p:sp>
        <p:nvSpPr>
          <p:cNvPr id="3075" name="Espace réservé du contenu 2"/>
          <p:cNvSpPr>
            <a:spLocks noGrp="1"/>
          </p:cNvSpPr>
          <p:nvPr>
            <p:ph idx="1"/>
          </p:nvPr>
        </p:nvSpPr>
        <p:spPr/>
        <p:txBody>
          <a:bodyPr/>
          <a:lstStyle/>
          <a:p>
            <a:pPr algn="just" eaLnBrk="1" hangingPunct="1"/>
            <a:r>
              <a:rPr lang="fr-FR" sz="2000" dirty="0" smtClean="0"/>
              <a:t>L´</a:t>
            </a:r>
            <a:r>
              <a:rPr lang="fr-FR" sz="2000" b="1" dirty="0" smtClean="0"/>
              <a:t>informatique</a:t>
            </a:r>
            <a:r>
              <a:rPr lang="fr-FR" sz="2000" dirty="0" smtClean="0"/>
              <a:t> - contraction d´</a:t>
            </a:r>
            <a:r>
              <a:rPr lang="fr-FR" sz="2000" i="1" dirty="0" smtClean="0"/>
              <a:t>infor</a:t>
            </a:r>
            <a:r>
              <a:rPr lang="fr-FR" sz="2000" dirty="0" smtClean="0"/>
              <a:t>mation et auto</a:t>
            </a:r>
            <a:r>
              <a:rPr lang="fr-FR" sz="2000" i="1" dirty="0" smtClean="0"/>
              <a:t>matique</a:t>
            </a:r>
            <a:r>
              <a:rPr lang="fr-FR" sz="2000" dirty="0" smtClean="0"/>
              <a:t> - est le domaine d'activité scientifique, technique et industriel en rapport avec le </a:t>
            </a:r>
            <a:r>
              <a:rPr lang="fr-FR" sz="2000" u="sng" dirty="0" smtClean="0"/>
              <a:t>traitement automatique de l'information (</a:t>
            </a:r>
            <a:r>
              <a:rPr lang="fr-FR" sz="2000" u="sng" dirty="0" err="1" smtClean="0"/>
              <a:t>Automatic</a:t>
            </a:r>
            <a:r>
              <a:rPr lang="fr-FR" sz="2000" u="sng" dirty="0" smtClean="0"/>
              <a:t> Data </a:t>
            </a:r>
            <a:r>
              <a:rPr lang="fr-FR" sz="2000" u="sng" dirty="0" err="1" smtClean="0"/>
              <a:t>Processing</a:t>
            </a:r>
            <a:r>
              <a:rPr lang="fr-FR" sz="2000" u="sng" dirty="0" smtClean="0"/>
              <a:t>) par des machines </a:t>
            </a:r>
            <a:r>
              <a:rPr lang="fr-FR" sz="2000" dirty="0" smtClean="0"/>
              <a:t>telles que les ordinateurs, les consoles de jeux, les robots, etc.</a:t>
            </a:r>
          </a:p>
          <a:p>
            <a:pPr algn="just" eaLnBrk="1" hangingPunct="1">
              <a:buNone/>
            </a:pPr>
            <a:endParaRPr lang="fr-FR" sz="2000" dirty="0" smtClean="0"/>
          </a:p>
          <a:p>
            <a:pPr algn="just" eaLnBrk="1" hangingPunct="1"/>
            <a:r>
              <a:rPr lang="fr-FR" sz="2000" dirty="0" smtClean="0"/>
              <a:t>Algorithmique : Étude de la résolution de problèmes par la mise en </a:t>
            </a:r>
            <a:r>
              <a:rPr lang="fr-FR" sz="2000" dirty="0" err="1" smtClean="0"/>
              <a:t>oeuvre</a:t>
            </a:r>
            <a:r>
              <a:rPr lang="fr-FR" sz="2000" dirty="0" smtClean="0"/>
              <a:t> de suites d'opérations élémentaires (Algorithme) selon un processus défini (séquentiel, parallèle, réparti) aboutissant à une solution.</a:t>
            </a:r>
          </a:p>
          <a:p>
            <a:pPr algn="just"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32DA9A60-0658-470C-BD9A-49608C701AA6}" type="slidenum">
              <a:rPr lang="fr-FR" smtClean="0"/>
              <a:pPr>
                <a:defRPr/>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FR" dirty="0" smtClean="0"/>
              <a:t>Le type Caractère (1)</a:t>
            </a:r>
          </a:p>
        </p:txBody>
      </p:sp>
      <p:sp>
        <p:nvSpPr>
          <p:cNvPr id="15363" name="Espace réservé du contenu 2"/>
          <p:cNvSpPr>
            <a:spLocks noGrp="1"/>
          </p:cNvSpPr>
          <p:nvPr>
            <p:ph idx="1"/>
          </p:nvPr>
        </p:nvSpPr>
        <p:spPr/>
        <p:txBody>
          <a:bodyPr/>
          <a:lstStyle/>
          <a:p>
            <a:pPr eaLnBrk="1" hangingPunct="1"/>
            <a:r>
              <a:rPr lang="fr-FR" sz="2000" dirty="0" smtClean="0"/>
              <a:t>Un caractère est représenté en mémoire par un groupe de 8 bits. Le code ainsi obtenu est appelé ASCII, qui est un nombre entier entre 0 et +255 (2</a:t>
            </a:r>
            <a:r>
              <a:rPr lang="fr-FR" sz="2000" baseline="30000" dirty="0" smtClean="0"/>
              <a:t>8</a:t>
            </a:r>
            <a:r>
              <a:rPr lang="fr-FR" sz="2000" dirty="0" smtClean="0"/>
              <a:t>). </a:t>
            </a:r>
          </a:p>
          <a:p>
            <a:pPr eaLnBrk="1" hangingPunct="1"/>
            <a:r>
              <a:rPr lang="fr-FR" sz="2000" dirty="0" smtClean="0"/>
              <a:t>‘C’ représente une lettre de l’alphabet romain</a:t>
            </a:r>
          </a:p>
          <a:p>
            <a:pPr eaLnBrk="1" hangingPunct="1"/>
            <a:r>
              <a:rPr lang="fr-FR" sz="2000" dirty="0" smtClean="0"/>
              <a:t>Exemple : char </a:t>
            </a:r>
            <a:r>
              <a:rPr lang="fr-FR" sz="2000" dirty="0" err="1" smtClean="0"/>
              <a:t>letter</a:t>
            </a:r>
            <a:r>
              <a:rPr lang="fr-FR" sz="2000" dirty="0" smtClean="0"/>
              <a:t>;</a:t>
            </a:r>
          </a:p>
          <a:p>
            <a:pPr eaLnBrk="1" hangingPunct="1"/>
            <a:r>
              <a:rPr lang="fr-FR" sz="2000" dirty="0" smtClean="0"/>
              <a:t>Ensemble de caractères : ‘a’…’z’, ‘A’…’Z’, ‘0’…’9’, </a:t>
            </a:r>
            <a:r>
              <a:rPr lang="fr-FR" sz="2000" dirty="0" err="1" smtClean="0"/>
              <a:t>blank</a:t>
            </a:r>
            <a:r>
              <a:rPr lang="fr-FR" sz="2000" dirty="0" smtClean="0"/>
              <a:t> </a:t>
            </a:r>
            <a:r>
              <a:rPr lang="fr-FR" sz="2000" dirty="0" err="1" smtClean="0"/>
              <a:t>space</a:t>
            </a:r>
            <a:r>
              <a:rPr lang="fr-FR" sz="2000" dirty="0" smtClean="0"/>
              <a:t>, ‘&amp;’, ‘~’,’#’, …</a:t>
            </a:r>
          </a:p>
        </p:txBody>
      </p:sp>
      <p:sp>
        <p:nvSpPr>
          <p:cNvPr id="5" name="Espace réservé du numéro de diapositive 4"/>
          <p:cNvSpPr>
            <a:spLocks noGrp="1"/>
          </p:cNvSpPr>
          <p:nvPr>
            <p:ph type="sldNum" sz="quarter" idx="12"/>
          </p:nvPr>
        </p:nvSpPr>
        <p:spPr/>
        <p:txBody>
          <a:bodyPr/>
          <a:lstStyle/>
          <a:p>
            <a:pPr>
              <a:defRPr/>
            </a:pPr>
            <a:fld id="{77F8B806-1D20-4DE6-9EB7-8A8D99AD729B}" type="slidenum">
              <a:rPr lang="fr-FR" smtClean="0"/>
              <a:pPr>
                <a:defRPr/>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FR" dirty="0" smtClean="0"/>
              <a:t>Le type Caractère (2)</a:t>
            </a:r>
          </a:p>
        </p:txBody>
      </p:sp>
      <p:sp>
        <p:nvSpPr>
          <p:cNvPr id="5" name="Espace réservé du numéro de diapositive 4"/>
          <p:cNvSpPr>
            <a:spLocks noGrp="1"/>
          </p:cNvSpPr>
          <p:nvPr>
            <p:ph type="sldNum" sz="quarter" idx="12"/>
          </p:nvPr>
        </p:nvSpPr>
        <p:spPr/>
        <p:txBody>
          <a:bodyPr/>
          <a:lstStyle/>
          <a:p>
            <a:pPr>
              <a:defRPr/>
            </a:pPr>
            <a:fld id="{77F8B806-1D20-4DE6-9EB7-8A8D99AD729B}" type="slidenum">
              <a:rPr lang="fr-FR" smtClean="0"/>
              <a:pPr>
                <a:defRPr/>
              </a:pPr>
              <a:t>21</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1331640" y="1196752"/>
            <a:ext cx="6984776" cy="55502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FR" dirty="0" smtClean="0"/>
              <a:t>Le type Caractère (3)</a:t>
            </a:r>
            <a:br>
              <a:rPr lang="fr-FR" dirty="0" smtClean="0"/>
            </a:br>
            <a:r>
              <a:rPr lang="fr-FR" dirty="0" smtClean="0"/>
              <a:t>ASCII Etendu</a:t>
            </a:r>
          </a:p>
        </p:txBody>
      </p:sp>
      <p:sp>
        <p:nvSpPr>
          <p:cNvPr id="5" name="Espace réservé du numéro de diapositive 4"/>
          <p:cNvSpPr>
            <a:spLocks noGrp="1"/>
          </p:cNvSpPr>
          <p:nvPr>
            <p:ph type="sldNum" sz="quarter" idx="12"/>
          </p:nvPr>
        </p:nvSpPr>
        <p:spPr/>
        <p:txBody>
          <a:bodyPr/>
          <a:lstStyle/>
          <a:p>
            <a:pPr>
              <a:defRPr/>
            </a:pPr>
            <a:fld id="{77F8B806-1D20-4DE6-9EB7-8A8D99AD729B}" type="slidenum">
              <a:rPr lang="fr-FR" smtClean="0"/>
              <a:pPr>
                <a:defRPr/>
              </a:pPr>
              <a:t>22</a:t>
            </a:fld>
            <a:endParaRPr lang="fr-F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rPr>
              <a:t>Le code ASCII étendu OEM, c'est-à-dire celui qui équipait les premières machines de type IBM PC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rPr>
              <a:t>  </a:t>
            </a:r>
            <a:r>
              <a:rPr kumimoji="0" lang="fr-FR" sz="14100" b="0" i="0" u="none" strike="noStrike" cap="none" normalizeH="0" baseline="0" smtClean="0">
                <a:ln>
                  <a:noFill/>
                </a:ln>
                <a:solidFill>
                  <a:schemeClr val="tx1"/>
                </a:solidFill>
                <a:effectLst/>
                <a:latin typeface="Arial" charset="0"/>
              </a:rPr>
              <a:t> </a:t>
            </a:r>
            <a:endParaRPr kumimoji="0" lang="fr-FR" sz="18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pic>
        <p:nvPicPr>
          <p:cNvPr id="1028" name="Picture 4" descr="ASCII étendu OEM - OEM Extended ASCII"/>
          <p:cNvPicPr>
            <a:picLocks noChangeAspect="1" noChangeArrowheads="1"/>
          </p:cNvPicPr>
          <p:nvPr/>
        </p:nvPicPr>
        <p:blipFill>
          <a:blip r:embed="rId2" cstate="print"/>
          <a:srcRect/>
          <a:stretch>
            <a:fillRect/>
          </a:stretch>
        </p:blipFill>
        <p:spPr bwMode="auto">
          <a:xfrm>
            <a:off x="2267744" y="2774800"/>
            <a:ext cx="4124325" cy="223837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pPr eaLnBrk="1" hangingPunct="1"/>
            <a:r>
              <a:rPr lang="fr-FR" dirty="0" smtClean="0"/>
              <a:t>Les types Entiers</a:t>
            </a:r>
          </a:p>
        </p:txBody>
      </p:sp>
      <p:sp>
        <p:nvSpPr>
          <p:cNvPr id="16387" name="Espace réservé du contenu 2"/>
          <p:cNvSpPr>
            <a:spLocks noGrp="1"/>
          </p:cNvSpPr>
          <p:nvPr>
            <p:ph idx="1"/>
          </p:nvPr>
        </p:nvSpPr>
        <p:spPr/>
        <p:txBody>
          <a:bodyPr/>
          <a:lstStyle/>
          <a:p>
            <a:r>
              <a:rPr lang="fr-FR" sz="2000" dirty="0" smtClean="0"/>
              <a:t>Le langage C dispose de 4 types entiers différents caractérisés par:</a:t>
            </a:r>
          </a:p>
          <a:p>
            <a:pPr lvl="1"/>
            <a:r>
              <a:rPr lang="fr-FR" sz="1600" dirty="0" smtClean="0"/>
              <a:t>     leur taille : 16 bits (pour le </a:t>
            </a:r>
            <a:r>
              <a:rPr lang="fr-FR" sz="1600" i="1" dirty="0" smtClean="0"/>
              <a:t>short int) </a:t>
            </a:r>
            <a:r>
              <a:rPr lang="fr-FR" sz="1600" dirty="0" smtClean="0"/>
              <a:t>au 32 bits (pour le </a:t>
            </a:r>
            <a:r>
              <a:rPr lang="fr-FR" sz="1600" i="1" dirty="0" smtClean="0"/>
              <a:t>long int)</a:t>
            </a:r>
            <a:endParaRPr lang="fr-FR" sz="1600" dirty="0" smtClean="0"/>
          </a:p>
          <a:p>
            <a:pPr lvl="1"/>
            <a:r>
              <a:rPr lang="fr-FR" sz="1600" dirty="0" smtClean="0"/>
              <a:t>     la présence ou l’absence du signe : </a:t>
            </a:r>
            <a:r>
              <a:rPr lang="fr-FR" sz="1600" i="1" dirty="0" smtClean="0"/>
              <a:t>signed </a:t>
            </a:r>
            <a:r>
              <a:rPr lang="fr-FR" sz="1600" dirty="0" smtClean="0"/>
              <a:t>ou </a:t>
            </a:r>
            <a:r>
              <a:rPr lang="fr-FR" sz="1600" i="1" dirty="0" smtClean="0"/>
              <a:t>unsigned.</a:t>
            </a:r>
            <a:endParaRPr lang="fr-FR" sz="1600" dirty="0" smtClean="0"/>
          </a:p>
          <a:p>
            <a:r>
              <a:rPr lang="fr-FR" sz="2000" dirty="0" smtClean="0"/>
              <a:t>Dans le cas de </a:t>
            </a:r>
            <a:r>
              <a:rPr lang="fr-FR" sz="2000" i="1" dirty="0" smtClean="0"/>
              <a:t>(signed), </a:t>
            </a:r>
          </a:p>
          <a:p>
            <a:pPr lvl="1"/>
            <a:r>
              <a:rPr lang="fr-FR" sz="1600" dirty="0" smtClean="0"/>
              <a:t>le bit de poids fort est utilisé pour représenter le signe et la valeur absolue de nombre est codé sur les bits restants (15 ou 31) ; </a:t>
            </a:r>
          </a:p>
          <a:p>
            <a:pPr lvl="1"/>
            <a:r>
              <a:rPr lang="fr-FR" sz="1600" dirty="0" smtClean="0"/>
              <a:t>lorsque le nombre est négatif, sa valeur absolue est codée suivant la méthode du “complément à 2”.</a:t>
            </a:r>
          </a:p>
          <a:p>
            <a:r>
              <a:rPr lang="fr-FR" sz="2000" dirty="0" smtClean="0"/>
              <a:t>Dans le cas de </a:t>
            </a:r>
            <a:r>
              <a:rPr lang="fr-FR" sz="2000" i="1" dirty="0" smtClean="0"/>
              <a:t>(unsigned), </a:t>
            </a:r>
            <a:r>
              <a:rPr lang="fr-FR" sz="2000" dirty="0" smtClean="0"/>
              <a:t>on ne représente que des nombres positifs (ou nuls), en utilisant tous les bits disponibles.</a:t>
            </a:r>
          </a:p>
          <a:p>
            <a:r>
              <a:rPr lang="fr-FR" sz="2000" dirty="0" smtClean="0"/>
              <a:t>Intervalles de valeur:</a:t>
            </a:r>
          </a:p>
          <a:p>
            <a:pPr lvl="1"/>
            <a:r>
              <a:rPr lang="fr-FR" sz="1600" dirty="0" smtClean="0"/>
              <a:t>short </a:t>
            </a:r>
            <a:r>
              <a:rPr lang="fr-FR" sz="1600" dirty="0" err="1" smtClean="0"/>
              <a:t>int</a:t>
            </a:r>
            <a:r>
              <a:rPr lang="fr-FR" sz="1600" dirty="0" smtClean="0"/>
              <a:t>: [-2</a:t>
            </a:r>
            <a:r>
              <a:rPr lang="fr-FR" sz="1600" baseline="30000" dirty="0" smtClean="0"/>
              <a:t>15</a:t>
            </a:r>
            <a:r>
              <a:rPr lang="fr-FR" sz="1600" dirty="0" smtClean="0"/>
              <a:t>;2</a:t>
            </a:r>
            <a:r>
              <a:rPr lang="fr-FR" sz="1800" baseline="30000" dirty="0" smtClean="0"/>
              <a:t>15</a:t>
            </a:r>
            <a:r>
              <a:rPr lang="fr-FR" sz="1600" dirty="0" smtClean="0"/>
              <a:t>[</a:t>
            </a:r>
          </a:p>
          <a:p>
            <a:pPr lvl="1"/>
            <a:r>
              <a:rPr lang="fr-FR" sz="1600" dirty="0" err="1" smtClean="0"/>
              <a:t>unsigned</a:t>
            </a:r>
            <a:r>
              <a:rPr lang="fr-FR" sz="1600" dirty="0" smtClean="0"/>
              <a:t> short </a:t>
            </a:r>
            <a:r>
              <a:rPr lang="fr-FR" sz="1600" dirty="0" err="1" smtClean="0"/>
              <a:t>int</a:t>
            </a:r>
            <a:r>
              <a:rPr lang="fr-FR" sz="1600" dirty="0" smtClean="0"/>
              <a:t>: [0;2</a:t>
            </a:r>
            <a:r>
              <a:rPr lang="fr-FR" sz="1800" baseline="30000" dirty="0" smtClean="0"/>
              <a:t>16</a:t>
            </a:r>
            <a:r>
              <a:rPr lang="fr-FR" sz="1600" dirty="0" smtClean="0"/>
              <a:t>[</a:t>
            </a:r>
          </a:p>
          <a:p>
            <a:pPr lvl="1"/>
            <a:r>
              <a:rPr lang="fr-FR" sz="1600" dirty="0" err="1" smtClean="0"/>
              <a:t>int</a:t>
            </a:r>
            <a:r>
              <a:rPr lang="fr-FR" sz="1600" dirty="0" smtClean="0"/>
              <a:t> :[-2</a:t>
            </a:r>
            <a:r>
              <a:rPr lang="fr-FR" sz="1600" baseline="30000" dirty="0" smtClean="0"/>
              <a:t>31</a:t>
            </a:r>
            <a:r>
              <a:rPr lang="fr-FR" sz="1600" dirty="0" smtClean="0"/>
              <a:t>;2</a:t>
            </a:r>
            <a:r>
              <a:rPr lang="fr-FR" sz="1800" baseline="30000" dirty="0" smtClean="0"/>
              <a:t>31</a:t>
            </a:r>
            <a:r>
              <a:rPr lang="fr-FR" sz="1600" dirty="0" smtClean="0"/>
              <a:t>[</a:t>
            </a:r>
          </a:p>
          <a:p>
            <a:pPr lvl="1"/>
            <a:r>
              <a:rPr lang="fr-FR" sz="1600" dirty="0" smtClean="0"/>
              <a:t> </a:t>
            </a:r>
            <a:r>
              <a:rPr lang="fr-FR" sz="1600" dirty="0" err="1" smtClean="0"/>
              <a:t>unsigned</a:t>
            </a:r>
            <a:r>
              <a:rPr lang="fr-FR" sz="1600" dirty="0" smtClean="0"/>
              <a:t> </a:t>
            </a:r>
            <a:r>
              <a:rPr lang="fr-FR" sz="1600" dirty="0" err="1" smtClean="0"/>
              <a:t>int</a:t>
            </a:r>
            <a:r>
              <a:rPr lang="fr-FR" sz="1600" dirty="0" smtClean="0"/>
              <a:t>: [0;2</a:t>
            </a:r>
            <a:r>
              <a:rPr lang="fr-FR" sz="1800" baseline="30000" dirty="0" smtClean="0"/>
              <a:t>32</a:t>
            </a:r>
            <a:r>
              <a:rPr lang="fr-FR" sz="1600" dirty="0" smtClean="0"/>
              <a:t>[</a:t>
            </a:r>
          </a:p>
          <a:p>
            <a:pPr lvl="1">
              <a:buNone/>
            </a:pPr>
            <a:endParaRPr lang="fr-FR" sz="1600" dirty="0" smtClean="0"/>
          </a:p>
          <a:p>
            <a:pPr eaLnBrk="1" hangingPunct="1">
              <a:buFont typeface="Arial" charset="0"/>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D0B2A538-F56C-4386-A12D-BCC1ED0A182C}" type="slidenum">
              <a:rPr lang="fr-FR" smtClean="0"/>
              <a:pPr>
                <a:defRPr/>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pPr eaLnBrk="1" hangingPunct="1"/>
            <a:r>
              <a:rPr lang="fr-FR" dirty="0" smtClean="0"/>
              <a:t>Les types Flottants</a:t>
            </a:r>
          </a:p>
        </p:txBody>
      </p:sp>
      <p:sp>
        <p:nvSpPr>
          <p:cNvPr id="17411" name="Espace réservé du contenu 2"/>
          <p:cNvSpPr>
            <a:spLocks noGrp="1"/>
          </p:cNvSpPr>
          <p:nvPr>
            <p:ph idx="1"/>
          </p:nvPr>
        </p:nvSpPr>
        <p:spPr/>
        <p:txBody>
          <a:bodyPr/>
          <a:lstStyle/>
          <a:p>
            <a:pPr eaLnBrk="1" hangingPunct="1">
              <a:buFont typeface="Arial" charset="0"/>
              <a:buNone/>
            </a:pPr>
            <a:endParaRPr lang="fr-FR" sz="2000" dirty="0" smtClean="0"/>
          </a:p>
          <a:p>
            <a:r>
              <a:rPr lang="fr-FR" sz="2000" dirty="0" smtClean="0"/>
              <a:t> Les deux types  flottants sont caractérisés par leur taille :</a:t>
            </a:r>
          </a:p>
          <a:p>
            <a:pPr lvl="1"/>
            <a:r>
              <a:rPr lang="fr-FR" sz="1600" dirty="0" smtClean="0"/>
              <a:t>     le  type float qui utilise 32 bits,</a:t>
            </a:r>
          </a:p>
          <a:p>
            <a:pPr lvl="1"/>
            <a:r>
              <a:rPr lang="fr-FR" sz="1600" dirty="0" smtClean="0"/>
              <a:t>     le type double qui utilise 64 bits.</a:t>
            </a:r>
          </a:p>
          <a:p>
            <a:r>
              <a:rPr lang="fr-FR" sz="2000" dirty="0" smtClean="0"/>
              <a:t>Dans les deux cas la zone utilisée pour le codage se décompose en trois parties :</a:t>
            </a:r>
          </a:p>
          <a:p>
            <a:pPr lvl="1"/>
            <a:r>
              <a:rPr lang="fr-FR" sz="1600" dirty="0" smtClean="0"/>
              <a:t> un bit réservé en signe de nombre  (s): + ou - 1</a:t>
            </a:r>
          </a:p>
          <a:p>
            <a:pPr lvl="1"/>
            <a:r>
              <a:rPr lang="fr-FR" sz="1600" dirty="0" smtClean="0"/>
              <a:t>un emplacement pour un exposant  (e), à savoir :</a:t>
            </a:r>
          </a:p>
          <a:p>
            <a:pPr lvl="2"/>
            <a:r>
              <a:rPr lang="fr-FR" sz="1400" dirty="0" smtClean="0"/>
              <a:t>8     bits pour le type </a:t>
            </a:r>
            <a:r>
              <a:rPr lang="fr-FR" sz="1400" i="1" dirty="0" smtClean="0"/>
              <a:t>float</a:t>
            </a:r>
            <a:endParaRPr lang="fr-FR" sz="1400" dirty="0" smtClean="0"/>
          </a:p>
          <a:p>
            <a:pPr lvl="2"/>
            <a:r>
              <a:rPr lang="fr-FR" sz="1400" dirty="0" smtClean="0"/>
              <a:t>11 bits pour le type double</a:t>
            </a:r>
            <a:endParaRPr lang="fr-FR" sz="1600" dirty="0" smtClean="0"/>
          </a:p>
          <a:p>
            <a:pPr lvl="1"/>
            <a:r>
              <a:rPr lang="fr-FR" sz="1600" dirty="0" smtClean="0"/>
              <a:t> un emplacement pour la mantisse (m), à savoir :</a:t>
            </a:r>
          </a:p>
          <a:p>
            <a:pPr lvl="2"/>
            <a:r>
              <a:rPr lang="fr-FR" sz="1400" dirty="0" smtClean="0"/>
              <a:t>23 bits pour le type float</a:t>
            </a:r>
            <a:endParaRPr lang="fr-FR" sz="2000" dirty="0" smtClean="0"/>
          </a:p>
          <a:p>
            <a:pPr lvl="2"/>
            <a:r>
              <a:rPr lang="fr-FR" sz="1400" i="1" dirty="0" smtClean="0"/>
              <a:t>52 </a:t>
            </a:r>
            <a:r>
              <a:rPr lang="fr-FR" sz="1400" dirty="0" smtClean="0"/>
              <a:t>bits pour le type double</a:t>
            </a:r>
          </a:p>
          <a:p>
            <a:pPr eaLnBrk="1" hangingPunct="1"/>
            <a:r>
              <a:rPr lang="fr-FR" sz="2000" dirty="0" smtClean="0"/>
              <a:t>Valeur flottante décimale : s*2</a:t>
            </a:r>
            <a:r>
              <a:rPr lang="fr-FR" sz="2000" baseline="30000" dirty="0" smtClean="0"/>
              <a:t>e</a:t>
            </a:r>
            <a:r>
              <a:rPr lang="fr-FR" sz="2000" dirty="0" smtClean="0"/>
              <a:t>*m  </a:t>
            </a:r>
          </a:p>
          <a:p>
            <a:pPr eaLnBrk="1" hangingPunct="1"/>
            <a:r>
              <a:rPr lang="fr-FR" sz="2000" dirty="0" smtClean="0"/>
              <a:t>Exemple de nombres flottants : 0.3141 E+1 </a:t>
            </a:r>
          </a:p>
        </p:txBody>
      </p:sp>
      <p:sp>
        <p:nvSpPr>
          <p:cNvPr id="5" name="Espace réservé du numéro de diapositive 4"/>
          <p:cNvSpPr>
            <a:spLocks noGrp="1"/>
          </p:cNvSpPr>
          <p:nvPr>
            <p:ph type="sldNum" sz="quarter" idx="12"/>
          </p:nvPr>
        </p:nvSpPr>
        <p:spPr/>
        <p:txBody>
          <a:bodyPr/>
          <a:lstStyle/>
          <a:p>
            <a:pPr>
              <a:defRPr/>
            </a:pPr>
            <a:fld id="{42405EE0-D30B-4027-B0E7-9C32B94FFFA3}" type="slidenum">
              <a:rPr lang="fr-FR" smtClean="0"/>
              <a:pPr>
                <a:defRPr/>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25</a:t>
            </a:fld>
            <a:endParaRPr lang="fr-FR"/>
          </a:p>
        </p:txBody>
      </p:sp>
      <p:pic>
        <p:nvPicPr>
          <p:cNvPr id="1027" name="Picture 3"/>
          <p:cNvPicPr>
            <a:picLocks noChangeAspect="1" noChangeArrowheads="1"/>
          </p:cNvPicPr>
          <p:nvPr/>
        </p:nvPicPr>
        <p:blipFill>
          <a:blip r:embed="rId2" cstate="print"/>
          <a:srcRect/>
          <a:stretch>
            <a:fillRect/>
          </a:stretch>
        </p:blipFill>
        <p:spPr bwMode="auto">
          <a:xfrm>
            <a:off x="1752600" y="2109788"/>
            <a:ext cx="5638800" cy="2638425"/>
          </a:xfrm>
          <a:prstGeom prst="rect">
            <a:avLst/>
          </a:prstGeom>
          <a:noFill/>
          <a:ln w="9525">
            <a:noFill/>
            <a:miter lim="800000"/>
            <a:headEnd/>
            <a:tailEnd/>
          </a:ln>
        </p:spPr>
      </p:pic>
      <p:sp>
        <p:nvSpPr>
          <p:cNvPr id="5" name="ZoneTexte 4"/>
          <p:cNvSpPr txBox="1"/>
          <p:nvPr/>
        </p:nvSpPr>
        <p:spPr>
          <a:xfrm>
            <a:off x="2771800" y="1331476"/>
            <a:ext cx="2762295" cy="369332"/>
          </a:xfrm>
          <a:prstGeom prst="rect">
            <a:avLst/>
          </a:prstGeom>
          <a:noFill/>
        </p:spPr>
        <p:txBody>
          <a:bodyPr wrap="none" rtlCol="0">
            <a:spAutoFit/>
          </a:bodyPr>
          <a:lstStyle/>
          <a:p>
            <a:r>
              <a:rPr lang="fr-FR" dirty="0" smtClean="0"/>
              <a:t>Partie fractionnaire 0,347</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26</a:t>
            </a:fld>
            <a:endParaRPr lang="fr-FR"/>
          </a:p>
        </p:txBody>
      </p:sp>
      <p:sp>
        <p:nvSpPr>
          <p:cNvPr id="3" name="Rectangle 2"/>
          <p:cNvSpPr/>
          <p:nvPr/>
        </p:nvSpPr>
        <p:spPr>
          <a:xfrm>
            <a:off x="2286000" y="2413338"/>
            <a:ext cx="4950296" cy="2031325"/>
          </a:xfrm>
          <a:prstGeom prst="rect">
            <a:avLst/>
          </a:prstGeom>
        </p:spPr>
        <p:txBody>
          <a:bodyPr wrap="square">
            <a:spAutoFit/>
          </a:bodyPr>
          <a:lstStyle/>
          <a:p>
            <a:r>
              <a:rPr lang="fr-FR" dirty="0" smtClean="0"/>
              <a:t>En "notation scientifique" dite "à virgule flottante"</a:t>
            </a:r>
            <a:br>
              <a:rPr lang="fr-FR" dirty="0" smtClean="0"/>
            </a:br>
            <a:r>
              <a:rPr lang="fr-FR" b="1" dirty="0" smtClean="0"/>
              <a:t/>
            </a:r>
            <a:br>
              <a:rPr lang="fr-FR" b="1" dirty="0" smtClean="0"/>
            </a:br>
            <a:r>
              <a:rPr lang="fr-FR" b="1" dirty="0" smtClean="0"/>
              <a:t>- 0,006234 </a:t>
            </a:r>
            <a:r>
              <a:rPr lang="fr-FR" dirty="0" smtClean="0"/>
              <a:t>s'écrit</a:t>
            </a:r>
            <a:r>
              <a:rPr lang="fr-FR" b="1" dirty="0" smtClean="0"/>
              <a:t> - 6.234 e- 3 </a:t>
            </a:r>
            <a:r>
              <a:rPr lang="fr-FR" dirty="0" smtClean="0"/>
              <a:t>ou</a:t>
            </a:r>
            <a:r>
              <a:rPr lang="fr-FR" b="1" dirty="0" smtClean="0"/>
              <a:t> - 6.234 E- 3</a:t>
            </a:r>
          </a:p>
          <a:p>
            <a:r>
              <a:rPr lang="fr-FR" b="1" dirty="0" smtClean="0"/>
              <a:t> </a:t>
            </a:r>
            <a:endParaRPr lang="fr-FR" dirty="0" smtClean="0"/>
          </a:p>
          <a:p>
            <a:r>
              <a:rPr lang="fr-FR" b="1" dirty="0" smtClean="0"/>
              <a:t>Cette notation est l'équivalent de :</a:t>
            </a:r>
            <a:endParaRPr lang="fr-FR" dirty="0" smtClean="0"/>
          </a:p>
          <a:p>
            <a:r>
              <a:rPr lang="fr-FR" b="1" dirty="0" smtClean="0"/>
              <a:t>- 6,234 . 10</a:t>
            </a:r>
            <a:r>
              <a:rPr lang="fr-FR" b="1" baseline="30000" dirty="0" smtClean="0"/>
              <a:t>- 3</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pPr eaLnBrk="1" hangingPunct="1"/>
            <a:r>
              <a:rPr lang="fr-FR" dirty="0" smtClean="0"/>
              <a:t>Constantes</a:t>
            </a:r>
          </a:p>
        </p:txBody>
      </p:sp>
      <p:sp>
        <p:nvSpPr>
          <p:cNvPr id="19459" name="Espace réservé du contenu 2"/>
          <p:cNvSpPr>
            <a:spLocks noGrp="1"/>
          </p:cNvSpPr>
          <p:nvPr>
            <p:ph idx="1"/>
          </p:nvPr>
        </p:nvSpPr>
        <p:spPr>
          <a:xfrm>
            <a:off x="457200" y="1268760"/>
            <a:ext cx="8229600" cy="4525963"/>
          </a:xfrm>
        </p:spPr>
        <p:txBody>
          <a:bodyPr/>
          <a:lstStyle/>
          <a:p>
            <a:pPr eaLnBrk="1" hangingPunct="1"/>
            <a:r>
              <a:rPr lang="fr-FR" sz="2000" dirty="0" smtClean="0"/>
              <a:t>Les constantes sont des valeurs fixes et ne changent pas au cours de l’exécution de programme</a:t>
            </a:r>
          </a:p>
          <a:p>
            <a:pPr eaLnBrk="1" hangingPunct="1"/>
            <a:r>
              <a:rPr lang="fr-FR" sz="2000" dirty="0" smtClean="0"/>
              <a:t>C comporte des Constantes numériques et alphabétiques :</a:t>
            </a:r>
            <a:endParaRPr lang="fr-FR" sz="1200" dirty="0" smtClean="0"/>
          </a:p>
          <a:p>
            <a:pPr lvl="1" eaLnBrk="1" hangingPunct="1"/>
            <a:r>
              <a:rPr lang="fr-FR" sz="1600" dirty="0" smtClean="0">
                <a:solidFill>
                  <a:srgbClr val="FF0000"/>
                </a:solidFill>
              </a:rPr>
              <a:t>Constantes entières</a:t>
            </a:r>
            <a:r>
              <a:rPr lang="fr-FR" sz="1600" dirty="0" smtClean="0"/>
              <a:t>: </a:t>
            </a:r>
          </a:p>
          <a:p>
            <a:pPr lvl="2" eaLnBrk="1" hangingPunct="1"/>
            <a:r>
              <a:rPr lang="fr-FR" sz="1600" dirty="0" smtClean="0"/>
              <a:t>Décimale: 0 et 2435678 </a:t>
            </a:r>
          </a:p>
          <a:p>
            <a:pPr lvl="2" eaLnBrk="1" hangingPunct="1"/>
            <a:r>
              <a:rPr lang="fr-FR" sz="1600" dirty="0" smtClean="0"/>
              <a:t>Octale: 0 et 255 -&gt;  </a:t>
            </a:r>
            <a:r>
              <a:rPr lang="fr-FR" sz="1600" dirty="0" smtClean="0">
                <a:solidFill>
                  <a:srgbClr val="FF0000"/>
                </a:solidFill>
              </a:rPr>
              <a:t>0</a:t>
            </a:r>
            <a:r>
              <a:rPr lang="fr-FR" sz="1600" dirty="0" smtClean="0"/>
              <a:t>0 et </a:t>
            </a:r>
            <a:r>
              <a:rPr lang="fr-FR" sz="1600" dirty="0" smtClean="0">
                <a:solidFill>
                  <a:srgbClr val="FF0000"/>
                </a:solidFill>
              </a:rPr>
              <a:t>0</a:t>
            </a:r>
            <a:r>
              <a:rPr lang="fr-FR" sz="1600" dirty="0" smtClean="0"/>
              <a:t>377 </a:t>
            </a:r>
          </a:p>
          <a:p>
            <a:pPr lvl="2" eaLnBrk="1" hangingPunct="1"/>
            <a:r>
              <a:rPr lang="fr-FR" sz="1600" dirty="0" err="1" smtClean="0"/>
              <a:t>Héxa</a:t>
            </a:r>
            <a:r>
              <a:rPr lang="fr-FR" sz="1600" dirty="0" smtClean="0"/>
              <a:t>-décimale: </a:t>
            </a:r>
            <a:r>
              <a:rPr lang="fr-FR" sz="1600" dirty="0" err="1" smtClean="0"/>
              <a:t>Oxe</a:t>
            </a:r>
            <a:r>
              <a:rPr lang="fr-FR" sz="1600" dirty="0" smtClean="0"/>
              <a:t> (pour 14)</a:t>
            </a:r>
          </a:p>
          <a:p>
            <a:pPr lvl="2" eaLnBrk="1" hangingPunct="1"/>
            <a:r>
              <a:rPr lang="fr-FR" sz="1600" dirty="0" smtClean="0"/>
              <a:t>Non signée et Longue: 123U et 123456UL</a:t>
            </a:r>
          </a:p>
          <a:p>
            <a:pPr lvl="1" eaLnBrk="1" hangingPunct="1"/>
            <a:r>
              <a:rPr lang="fr-FR" sz="1600" dirty="0" smtClean="0"/>
              <a:t> </a:t>
            </a:r>
            <a:r>
              <a:rPr lang="fr-FR" sz="1600" dirty="0" smtClean="0">
                <a:solidFill>
                  <a:srgbClr val="FF0000"/>
                </a:solidFill>
              </a:rPr>
              <a:t>Constantes réelles</a:t>
            </a:r>
            <a:r>
              <a:rPr lang="fr-FR" sz="1600" dirty="0" smtClean="0"/>
              <a:t>:</a:t>
            </a:r>
          </a:p>
          <a:p>
            <a:pPr lvl="2" eaLnBrk="1" hangingPunct="1"/>
            <a:r>
              <a:rPr lang="fr-FR" sz="1600" dirty="0" smtClean="0"/>
              <a:t>12.34 (double), 12.3e-4 (double),12.34F (</a:t>
            </a:r>
            <a:r>
              <a:rPr lang="fr-FR" sz="1600" dirty="0" err="1" smtClean="0"/>
              <a:t>float</a:t>
            </a:r>
            <a:r>
              <a:rPr lang="fr-FR" sz="1600" dirty="0" smtClean="0"/>
              <a:t>), 12.34L (long double) </a:t>
            </a:r>
            <a:endParaRPr lang="fr-FR" sz="1200" dirty="0" smtClean="0"/>
          </a:p>
          <a:p>
            <a:pPr lvl="1" eaLnBrk="1" hangingPunct="1"/>
            <a:r>
              <a:rPr lang="fr-FR" sz="1600" dirty="0" smtClean="0">
                <a:solidFill>
                  <a:srgbClr val="FF0000"/>
                </a:solidFill>
              </a:rPr>
              <a:t>Constantes caractères et chaîne de caractères </a:t>
            </a:r>
            <a:r>
              <a:rPr lang="fr-FR" sz="1600" dirty="0" smtClean="0"/>
              <a:t>: ‘a’…’z’, ‘A’…’Z’,  « ceci est une chaine de caractères », caractères non imprimables (\n, \t, \r, etc.)</a:t>
            </a:r>
          </a:p>
          <a:p>
            <a:pPr lvl="1" eaLnBrk="1" hangingPunct="1">
              <a:buNone/>
            </a:pPr>
            <a:endParaRPr lang="fr-FR" sz="1200" dirty="0" smtClean="0"/>
          </a:p>
          <a:p>
            <a:pPr eaLnBrk="1" hangingPunct="1"/>
            <a:r>
              <a:rPr lang="fr-FR" sz="2000" dirty="0" smtClean="0"/>
              <a:t>Les constantes numériques peuvent être précédées par le signe -</a:t>
            </a:r>
          </a:p>
          <a:p>
            <a:pPr eaLnBrk="1" hangingPunct="1"/>
            <a:r>
              <a:rPr lang="fr-FR" sz="2000" dirty="0" smtClean="0"/>
              <a:t>Les variables de type « const » ne peuvent être modifiées</a:t>
            </a:r>
          </a:p>
          <a:p>
            <a:pPr eaLnBrk="1" hangingPunct="1">
              <a:buFont typeface="Arial" charset="0"/>
              <a:buNone/>
            </a:pPr>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5ED51133-E447-4D8D-A408-D7790A70BF9D}" type="slidenum">
              <a:rPr lang="fr-FR" smtClean="0"/>
              <a:pPr>
                <a:defRPr/>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pPr eaLnBrk="1" hangingPunct="1"/>
            <a:r>
              <a:rPr lang="fr-FR" dirty="0" smtClean="0"/>
              <a:t>Opérateurs</a:t>
            </a:r>
          </a:p>
        </p:txBody>
      </p:sp>
      <p:sp>
        <p:nvSpPr>
          <p:cNvPr id="19459" name="Espace réservé du contenu 2"/>
          <p:cNvSpPr>
            <a:spLocks noGrp="1"/>
          </p:cNvSpPr>
          <p:nvPr>
            <p:ph idx="1"/>
          </p:nvPr>
        </p:nvSpPr>
        <p:spPr>
          <a:xfrm>
            <a:off x="457200" y="1340768"/>
            <a:ext cx="8229600" cy="4525963"/>
          </a:xfrm>
        </p:spPr>
        <p:txBody>
          <a:bodyPr/>
          <a:lstStyle/>
          <a:p>
            <a:pPr eaLnBrk="1" hangingPunct="1"/>
            <a:r>
              <a:rPr lang="fr-FR" sz="2000" dirty="0" smtClean="0"/>
              <a:t>Un opérateur est un symbole qui indique une opération arithmétique, logique ou d’affectation à effectuer par la machine</a:t>
            </a:r>
          </a:p>
          <a:p>
            <a:pPr eaLnBrk="1" hangingPunct="1">
              <a:buNone/>
            </a:pPr>
            <a:endParaRPr lang="fr-FR" sz="2000" dirty="0" smtClean="0"/>
          </a:p>
          <a:p>
            <a:pPr eaLnBrk="1" hangingPunct="1"/>
            <a:r>
              <a:rPr lang="fr-FR" sz="2000" dirty="0" smtClean="0"/>
              <a:t>Affectation: </a:t>
            </a:r>
            <a:r>
              <a:rPr lang="fr-FR" sz="1600" dirty="0" smtClean="0"/>
              <a:t>variable= expression</a:t>
            </a:r>
            <a:r>
              <a:rPr lang="fr-FR" sz="2000" dirty="0" smtClean="0"/>
              <a:t> </a:t>
            </a:r>
          </a:p>
          <a:p>
            <a:pPr eaLnBrk="1" hangingPunct="1"/>
            <a:r>
              <a:rPr lang="fr-FR" sz="2000" dirty="0" smtClean="0"/>
              <a:t>Le terme de gauche peut être une variable simple, un élément d’un tableau </a:t>
            </a:r>
            <a:r>
              <a:rPr lang="fr-FR" sz="2000" b="1" dirty="0" smtClean="0">
                <a:solidFill>
                  <a:srgbClr val="FF0000"/>
                </a:solidFill>
              </a:rPr>
              <a:t>mais pas une constante</a:t>
            </a:r>
            <a:r>
              <a:rPr lang="fr-FR" sz="2000" dirty="0" smtClean="0"/>
              <a:t>.</a:t>
            </a:r>
          </a:p>
          <a:p>
            <a:pPr eaLnBrk="1" hangingPunct="1"/>
            <a:r>
              <a:rPr lang="fr-FR" sz="2000" dirty="0" smtClean="0"/>
              <a:t>Elle a pour effet d’évaluer « expression » et d’affecter la valeur obtenue à « variable ».</a:t>
            </a:r>
          </a:p>
          <a:p>
            <a:pPr eaLnBrk="1" hangingPunct="1">
              <a:buNone/>
            </a:pPr>
            <a:r>
              <a:rPr lang="fr-FR" sz="1600" dirty="0" smtClean="0"/>
              <a:t>#</a:t>
            </a:r>
            <a:r>
              <a:rPr lang="fr-FR" sz="1600" dirty="0" err="1" smtClean="0"/>
              <a:t>include</a:t>
            </a:r>
            <a:r>
              <a:rPr lang="fr-FR" sz="1600" dirty="0" smtClean="0"/>
              <a:t> &lt;</a:t>
            </a:r>
            <a:r>
              <a:rPr lang="fr-FR" sz="1600" dirty="0" err="1" smtClean="0"/>
              <a:t>stdio.h</a:t>
            </a:r>
            <a:r>
              <a:rPr lang="fr-FR" sz="1600" dirty="0" smtClean="0"/>
              <a:t>&gt;</a:t>
            </a:r>
          </a:p>
          <a:p>
            <a:pPr eaLnBrk="1" hangingPunct="1">
              <a:buNone/>
            </a:pPr>
            <a:r>
              <a:rPr lang="fr-FR" sz="1600" dirty="0" smtClean="0"/>
              <a:t>int main(){</a:t>
            </a:r>
          </a:p>
          <a:p>
            <a:pPr eaLnBrk="1" hangingPunct="1">
              <a:buNone/>
            </a:pPr>
            <a:r>
              <a:rPr lang="fr-FR" sz="1600" dirty="0" smtClean="0"/>
              <a:t>	int </a:t>
            </a:r>
            <a:r>
              <a:rPr lang="fr-FR" sz="1600" dirty="0" err="1" smtClean="0"/>
              <a:t>i,j</a:t>
            </a:r>
            <a:r>
              <a:rPr lang="fr-FR" sz="1600" dirty="0" smtClean="0"/>
              <a:t>=2;</a:t>
            </a:r>
          </a:p>
          <a:p>
            <a:pPr eaLnBrk="1" hangingPunct="1">
              <a:buNone/>
            </a:pPr>
            <a:r>
              <a:rPr lang="fr-FR" sz="1600" dirty="0" smtClean="0"/>
              <a:t>	float x=2.5;</a:t>
            </a:r>
          </a:p>
          <a:p>
            <a:pPr eaLnBrk="1" hangingPunct="1">
              <a:buNone/>
            </a:pPr>
            <a:r>
              <a:rPr lang="fr-FR" sz="1600" dirty="0" smtClean="0"/>
              <a:t>	i=j+x; </a:t>
            </a:r>
          </a:p>
          <a:p>
            <a:pPr eaLnBrk="1" hangingPunct="1">
              <a:buNone/>
            </a:pPr>
            <a:r>
              <a:rPr lang="fr-FR" sz="1600" dirty="0" smtClean="0"/>
              <a:t>	printf(« \n %f \n »,x); </a:t>
            </a:r>
          </a:p>
          <a:p>
            <a:pPr eaLnBrk="1" hangingPunct="1">
              <a:buNone/>
            </a:pPr>
            <a:r>
              <a:rPr lang="fr-FR" sz="1600" dirty="0" smtClean="0"/>
              <a:t>	printf(« \n %</a:t>
            </a:r>
            <a:r>
              <a:rPr lang="fr-FR" sz="1600" dirty="0" err="1" smtClean="0"/>
              <a:t>d\n</a:t>
            </a:r>
            <a:r>
              <a:rPr lang="fr-FR" sz="1600" dirty="0" smtClean="0"/>
              <a:t> »,i);</a:t>
            </a:r>
          </a:p>
          <a:p>
            <a:pPr eaLnBrk="1" hangingPunct="1">
              <a:buNone/>
            </a:pPr>
            <a:r>
              <a:rPr lang="fr-FR" sz="1600" dirty="0" smtClean="0"/>
              <a:t>	return 0;</a:t>
            </a:r>
          </a:p>
          <a:p>
            <a:pPr eaLnBrk="1" hangingPunct="1">
              <a:buNone/>
            </a:pPr>
            <a:r>
              <a:rPr lang="fr-FR" sz="1600" dirty="0" smtClean="0"/>
              <a:t>}</a:t>
            </a:r>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5ED51133-E447-4D8D-A408-D7790A70BF9D}" type="slidenum">
              <a:rPr lang="fr-FR" smtClean="0"/>
              <a:pPr>
                <a:defRPr/>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arithmétiques</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Opérateurs arithmétiques sont l’opérateur unaire (- changement de signe) ainsi que les opérateurs binaires:</a:t>
            </a:r>
          </a:p>
          <a:p>
            <a:pPr lvl="1" eaLnBrk="1" hangingPunct="1"/>
            <a:r>
              <a:rPr lang="fr-FR" sz="2000" b="1" dirty="0" smtClean="0">
                <a:solidFill>
                  <a:srgbClr val="FF0000"/>
                </a:solidFill>
              </a:rPr>
              <a:t>-</a:t>
            </a:r>
            <a:r>
              <a:rPr lang="fr-FR" sz="1600" dirty="0" smtClean="0"/>
              <a:t>  soustraction:  a-b, </a:t>
            </a:r>
          </a:p>
          <a:p>
            <a:pPr lvl="1" eaLnBrk="1" hangingPunct="1"/>
            <a:r>
              <a:rPr lang="fr-FR" sz="1800" b="1" dirty="0" smtClean="0">
                <a:solidFill>
                  <a:srgbClr val="FF0000"/>
                </a:solidFill>
              </a:rPr>
              <a:t>+</a:t>
            </a:r>
            <a:r>
              <a:rPr lang="fr-FR" sz="1800" b="1" dirty="0" smtClean="0"/>
              <a:t> </a:t>
            </a:r>
            <a:r>
              <a:rPr lang="fr-FR" sz="1600" dirty="0" smtClean="0"/>
              <a:t>addition: a+b, </a:t>
            </a:r>
          </a:p>
          <a:p>
            <a:pPr lvl="1" eaLnBrk="1" hangingPunct="1"/>
            <a:r>
              <a:rPr lang="fr-FR" sz="1600" b="1" dirty="0" smtClean="0">
                <a:solidFill>
                  <a:srgbClr val="FF0000"/>
                </a:solidFill>
              </a:rPr>
              <a:t>*</a:t>
            </a:r>
            <a:r>
              <a:rPr lang="fr-FR" sz="1600" dirty="0" smtClean="0"/>
              <a:t>  multiplication: a*b, </a:t>
            </a:r>
          </a:p>
          <a:p>
            <a:pPr lvl="1" eaLnBrk="1" hangingPunct="1"/>
            <a:r>
              <a:rPr lang="fr-FR" sz="1600" b="1" dirty="0" smtClean="0">
                <a:solidFill>
                  <a:srgbClr val="FF0000"/>
                </a:solidFill>
              </a:rPr>
              <a:t>/</a:t>
            </a:r>
            <a:r>
              <a:rPr lang="fr-FR" sz="1600" dirty="0" smtClean="0"/>
              <a:t>  division: a/b, </a:t>
            </a:r>
          </a:p>
          <a:p>
            <a:pPr lvl="1" eaLnBrk="1" hangingPunct="1"/>
            <a:r>
              <a:rPr lang="fr-FR" sz="1800" b="1" dirty="0" smtClean="0">
                <a:solidFill>
                  <a:srgbClr val="FF0000"/>
                </a:solidFill>
              </a:rPr>
              <a:t>%</a:t>
            </a:r>
            <a:r>
              <a:rPr lang="fr-FR" sz="1600" dirty="0" smtClean="0"/>
              <a:t> reste de la division (modulo): a%b.</a:t>
            </a:r>
          </a:p>
          <a:p>
            <a:pPr eaLnBrk="1" hangingPunct="1">
              <a:buNone/>
            </a:pPr>
            <a:endParaRPr lang="fr-FR" sz="2000" dirty="0" smtClean="0"/>
          </a:p>
          <a:p>
            <a:pPr eaLnBrk="1" hangingPunct="1"/>
            <a:r>
              <a:rPr lang="fr-FR" sz="2000" dirty="0" smtClean="0"/>
              <a:t>Quelques spécificités du C</a:t>
            </a:r>
          </a:p>
          <a:p>
            <a:pPr lvl="1" eaLnBrk="1" hangingPunct="1"/>
            <a:r>
              <a:rPr lang="fr-FR" sz="1600" dirty="0" err="1" smtClean="0"/>
              <a:t>float</a:t>
            </a:r>
            <a:r>
              <a:rPr lang="fr-FR" sz="1600" dirty="0" smtClean="0"/>
              <a:t> x; x=3/2; affecte à x la valeur 1</a:t>
            </a:r>
          </a:p>
          <a:p>
            <a:pPr lvl="1" eaLnBrk="1" hangingPunct="1">
              <a:buNone/>
            </a:pPr>
            <a:r>
              <a:rPr lang="fr-FR" sz="1600" dirty="0" smtClean="0">
                <a:solidFill>
                  <a:srgbClr val="FF0000"/>
                </a:solidFill>
              </a:rPr>
              <a:t>Par contre</a:t>
            </a:r>
            <a:r>
              <a:rPr lang="fr-FR" sz="1600" dirty="0" smtClean="0"/>
              <a:t>, </a:t>
            </a:r>
            <a:r>
              <a:rPr lang="fr-FR" sz="1600" dirty="0" err="1" smtClean="0"/>
              <a:t>float</a:t>
            </a:r>
            <a:r>
              <a:rPr lang="fr-FR" sz="1600" dirty="0" smtClean="0"/>
              <a:t> x; x=3/2.; affecte à x la valeur 1.5</a:t>
            </a:r>
          </a:p>
          <a:p>
            <a:pPr lvl="1" eaLnBrk="1" hangingPunct="1"/>
            <a:r>
              <a:rPr lang="fr-FR" sz="1600" dirty="0" smtClean="0"/>
              <a:t>% ne s’applique qu’à des opérandes de type entier</a:t>
            </a:r>
          </a:p>
          <a:p>
            <a:pPr lvl="1" eaLnBrk="1" hangingPunct="1"/>
            <a:r>
              <a:rPr lang="fr-FR" sz="1600" dirty="0" smtClean="0"/>
              <a:t>Pas d’opérateur élévation à la puissance. Il faut utiliser </a:t>
            </a:r>
            <a:r>
              <a:rPr lang="fr-FR" sz="1600" b="1" dirty="0" smtClean="0">
                <a:solidFill>
                  <a:srgbClr val="FF0000"/>
                </a:solidFill>
              </a:rPr>
              <a:t>pow(</a:t>
            </a:r>
            <a:r>
              <a:rPr lang="fr-FR" sz="1600" b="1" dirty="0" err="1" smtClean="0">
                <a:solidFill>
                  <a:srgbClr val="FF0000"/>
                </a:solidFill>
              </a:rPr>
              <a:t>x,y</a:t>
            </a:r>
            <a:r>
              <a:rPr lang="fr-FR" sz="1600" b="1" dirty="0" smtClean="0">
                <a:solidFill>
                  <a:srgbClr val="FF0000"/>
                </a:solidFill>
              </a:rPr>
              <a:t>) </a:t>
            </a:r>
            <a:r>
              <a:rPr lang="fr-FR" sz="1600" dirty="0" smtClean="0"/>
              <a:t>de la librairie </a:t>
            </a:r>
            <a:r>
              <a:rPr lang="fr-FR" sz="1600" b="1" dirty="0" err="1" smtClean="0">
                <a:solidFill>
                  <a:srgbClr val="FF0000"/>
                </a:solidFill>
              </a:rPr>
              <a:t>math.h</a:t>
            </a:r>
            <a:r>
              <a:rPr lang="fr-FR" sz="1600" b="1" dirty="0" smtClean="0">
                <a:solidFill>
                  <a:srgbClr val="FF0000"/>
                </a:solidFill>
              </a:rPr>
              <a:t> </a:t>
            </a:r>
            <a:r>
              <a:rPr lang="fr-FR" sz="1600" dirty="0" smtClean="0"/>
              <a:t>pour calculer </a:t>
            </a:r>
            <a:r>
              <a:rPr lang="fr-FR" sz="1600" b="1" dirty="0" err="1" smtClean="0">
                <a:solidFill>
                  <a:srgbClr val="FF0000"/>
                </a:solidFill>
              </a:rPr>
              <a:t>x</a:t>
            </a:r>
            <a:r>
              <a:rPr lang="fr-FR" sz="1600" b="1" baseline="30000" dirty="0" err="1" smtClean="0">
                <a:solidFill>
                  <a:srgbClr val="FF0000"/>
                </a:solidFill>
              </a:rPr>
              <a:t>y</a:t>
            </a:r>
            <a:r>
              <a:rPr lang="fr-FR" sz="1600" dirty="0" smtClean="0"/>
              <a:t>.</a:t>
            </a:r>
          </a:p>
          <a:p>
            <a:pPr eaLnBrk="1" hangingPunct="1">
              <a:buNone/>
            </a:pPr>
            <a:endParaRPr lang="fr-FR" sz="2000" dirty="0" smtClean="0"/>
          </a:p>
          <a:p>
            <a:pPr lvl="1" eaLnBrk="1" hangingPunct="1">
              <a:buNone/>
            </a:pPr>
            <a:endParaRPr lang="fr-FR" sz="1600" dirty="0" smtClean="0"/>
          </a:p>
          <a:p>
            <a:pPr lvl="1" eaLnBrk="1" hangingPunct="1">
              <a:buNone/>
            </a:pPr>
            <a:endParaRPr lang="fr-FR" sz="1600" dirty="0" smtClean="0"/>
          </a:p>
          <a:p>
            <a:pPr eaLnBrk="1" hangingPunct="1">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eaLnBrk="1" hangingPunct="1"/>
            <a:r>
              <a:rPr lang="fr-FR" smtClean="0"/>
              <a:t>Introduction (2)</a:t>
            </a:r>
          </a:p>
        </p:txBody>
      </p:sp>
      <p:sp>
        <p:nvSpPr>
          <p:cNvPr id="4099" name="ZoneTexte 5"/>
          <p:cNvSpPr txBox="1">
            <a:spLocks noChangeArrowheads="1"/>
          </p:cNvSpPr>
          <p:nvPr/>
        </p:nvSpPr>
        <p:spPr bwMode="auto">
          <a:xfrm>
            <a:off x="1143000" y="5072063"/>
            <a:ext cx="1214438" cy="738187"/>
          </a:xfrm>
          <a:prstGeom prst="rect">
            <a:avLst/>
          </a:prstGeom>
          <a:noFill/>
          <a:ln w="9525">
            <a:solidFill>
              <a:schemeClr val="accent1"/>
            </a:solidFill>
            <a:miter lim="800000"/>
            <a:headEnd/>
            <a:tailEnd/>
          </a:ln>
        </p:spPr>
        <p:txBody>
          <a:bodyPr>
            <a:spAutoFit/>
          </a:bodyPr>
          <a:lstStyle/>
          <a:p>
            <a:endParaRPr lang="fr-FR" sz="1400"/>
          </a:p>
          <a:p>
            <a:pPr algn="ctr"/>
            <a:r>
              <a:rPr lang="fr-FR" sz="1400"/>
              <a:t>Algorithme</a:t>
            </a:r>
          </a:p>
          <a:p>
            <a:pPr algn="ctr"/>
            <a:endParaRPr lang="fr-FR" sz="1400"/>
          </a:p>
        </p:txBody>
      </p:sp>
      <p:sp>
        <p:nvSpPr>
          <p:cNvPr id="4100" name="ZoneTexte 7"/>
          <p:cNvSpPr txBox="1">
            <a:spLocks noChangeArrowheads="1"/>
          </p:cNvSpPr>
          <p:nvPr/>
        </p:nvSpPr>
        <p:spPr bwMode="auto">
          <a:xfrm>
            <a:off x="1143000" y="1500188"/>
            <a:ext cx="1214438" cy="523875"/>
          </a:xfrm>
          <a:prstGeom prst="rect">
            <a:avLst/>
          </a:prstGeom>
          <a:noFill/>
          <a:ln w="9525">
            <a:solidFill>
              <a:schemeClr val="accent1"/>
            </a:solidFill>
            <a:miter lim="800000"/>
            <a:headEnd/>
            <a:tailEnd/>
          </a:ln>
        </p:spPr>
        <p:txBody>
          <a:bodyPr>
            <a:spAutoFit/>
          </a:bodyPr>
          <a:lstStyle/>
          <a:p>
            <a:pPr algn="ctr"/>
            <a:r>
              <a:rPr lang="fr-FR" sz="1400"/>
              <a:t>Enoncé du problème</a:t>
            </a:r>
          </a:p>
        </p:txBody>
      </p:sp>
      <p:sp>
        <p:nvSpPr>
          <p:cNvPr id="4101" name="ZoneTexte 15"/>
          <p:cNvSpPr txBox="1">
            <a:spLocks noChangeArrowheads="1"/>
          </p:cNvSpPr>
          <p:nvPr/>
        </p:nvSpPr>
        <p:spPr bwMode="auto">
          <a:xfrm>
            <a:off x="3429000" y="2928938"/>
            <a:ext cx="1584325" cy="1384300"/>
          </a:xfrm>
          <a:prstGeom prst="rect">
            <a:avLst/>
          </a:prstGeom>
          <a:noFill/>
          <a:ln w="9525">
            <a:solidFill>
              <a:schemeClr val="accent1"/>
            </a:solidFill>
            <a:miter lim="800000"/>
            <a:headEnd/>
            <a:tailEnd/>
          </a:ln>
        </p:spPr>
        <p:txBody>
          <a:bodyPr>
            <a:spAutoFit/>
          </a:bodyPr>
          <a:lstStyle/>
          <a:p>
            <a:pPr algn="ctr"/>
            <a:endParaRPr lang="fr-FR" sz="1400"/>
          </a:p>
          <a:p>
            <a:pPr algn="ctr"/>
            <a:r>
              <a:rPr lang="fr-FR" sz="1400"/>
              <a:t>Programme en Langage de programmation évolué</a:t>
            </a:r>
          </a:p>
          <a:p>
            <a:pPr algn="ctr"/>
            <a:endParaRPr lang="fr-FR" sz="1400"/>
          </a:p>
        </p:txBody>
      </p:sp>
      <p:pic>
        <p:nvPicPr>
          <p:cNvPr id="4102" name="Picture 2"/>
          <p:cNvPicPr>
            <a:picLocks noChangeAspect="1" noChangeArrowheads="1"/>
          </p:cNvPicPr>
          <p:nvPr/>
        </p:nvPicPr>
        <p:blipFill>
          <a:blip r:embed="rId3" cstate="print"/>
          <a:srcRect/>
          <a:stretch>
            <a:fillRect/>
          </a:stretch>
        </p:blipFill>
        <p:spPr bwMode="auto">
          <a:xfrm>
            <a:off x="6000750" y="2643188"/>
            <a:ext cx="1524000" cy="1143000"/>
          </a:xfrm>
          <a:prstGeom prst="rect">
            <a:avLst/>
          </a:prstGeom>
          <a:noFill/>
          <a:ln w="9525">
            <a:noFill/>
            <a:miter lim="800000"/>
            <a:headEnd/>
            <a:tailEnd/>
          </a:ln>
        </p:spPr>
      </p:pic>
      <p:pic>
        <p:nvPicPr>
          <p:cNvPr id="4103" name="Picture 3"/>
          <p:cNvPicPr>
            <a:picLocks noChangeAspect="1" noChangeArrowheads="1"/>
          </p:cNvPicPr>
          <p:nvPr/>
        </p:nvPicPr>
        <p:blipFill>
          <a:blip r:embed="rId4" cstate="print"/>
          <a:srcRect/>
          <a:stretch>
            <a:fillRect/>
          </a:stretch>
        </p:blipFill>
        <p:spPr bwMode="auto">
          <a:xfrm>
            <a:off x="1071563" y="2857500"/>
            <a:ext cx="1428750" cy="1428750"/>
          </a:xfrm>
          <a:prstGeom prst="rect">
            <a:avLst/>
          </a:prstGeom>
          <a:noFill/>
          <a:ln w="9525">
            <a:noFill/>
            <a:miter lim="800000"/>
            <a:headEnd/>
            <a:tailEnd/>
          </a:ln>
        </p:spPr>
      </p:pic>
      <p:sp>
        <p:nvSpPr>
          <p:cNvPr id="20" name="Flèche vers le bas 19"/>
          <p:cNvSpPr/>
          <p:nvPr/>
        </p:nvSpPr>
        <p:spPr>
          <a:xfrm>
            <a:off x="1643063" y="2214563"/>
            <a:ext cx="285750" cy="500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1" name="Flèche vers le bas 20"/>
          <p:cNvSpPr/>
          <p:nvPr/>
        </p:nvSpPr>
        <p:spPr>
          <a:xfrm>
            <a:off x="1643063" y="4429125"/>
            <a:ext cx="285750" cy="500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3" name="Flèche droite 22"/>
          <p:cNvSpPr/>
          <p:nvPr/>
        </p:nvSpPr>
        <p:spPr>
          <a:xfrm>
            <a:off x="2643188" y="3357563"/>
            <a:ext cx="64293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4" name="Flèche droite 23"/>
          <p:cNvSpPr/>
          <p:nvPr/>
        </p:nvSpPr>
        <p:spPr>
          <a:xfrm>
            <a:off x="5143500" y="3214688"/>
            <a:ext cx="642938"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5" name="Flèche vers le bas 24"/>
          <p:cNvSpPr/>
          <p:nvPr/>
        </p:nvSpPr>
        <p:spPr>
          <a:xfrm>
            <a:off x="6715125" y="3929063"/>
            <a:ext cx="285750" cy="500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109" name="ZoneTexte 26"/>
          <p:cNvSpPr txBox="1">
            <a:spLocks noChangeArrowheads="1"/>
          </p:cNvSpPr>
          <p:nvPr/>
        </p:nvSpPr>
        <p:spPr bwMode="auto">
          <a:xfrm>
            <a:off x="6286500" y="4500563"/>
            <a:ext cx="1214438" cy="523875"/>
          </a:xfrm>
          <a:prstGeom prst="rect">
            <a:avLst/>
          </a:prstGeom>
          <a:noFill/>
          <a:ln w="9525">
            <a:solidFill>
              <a:schemeClr val="accent1"/>
            </a:solidFill>
            <a:miter lim="800000"/>
            <a:headEnd/>
            <a:tailEnd/>
          </a:ln>
        </p:spPr>
        <p:txBody>
          <a:bodyPr>
            <a:spAutoFit/>
          </a:bodyPr>
          <a:lstStyle/>
          <a:p>
            <a:pPr algn="ctr"/>
            <a:r>
              <a:rPr lang="fr-FR" sz="1400"/>
              <a:t>Solution du</a:t>
            </a:r>
          </a:p>
          <a:p>
            <a:pPr algn="ctr"/>
            <a:r>
              <a:rPr lang="fr-FR" sz="1400"/>
              <a:t>problème</a:t>
            </a:r>
          </a:p>
        </p:txBody>
      </p:sp>
      <p:sp>
        <p:nvSpPr>
          <p:cNvPr id="4110" name="Rectangle 28"/>
          <p:cNvSpPr>
            <a:spLocks noChangeArrowheads="1"/>
          </p:cNvSpPr>
          <p:nvPr/>
        </p:nvSpPr>
        <p:spPr bwMode="auto">
          <a:xfrm>
            <a:off x="5786438" y="2214563"/>
            <a:ext cx="2100262" cy="307975"/>
          </a:xfrm>
          <a:prstGeom prst="rect">
            <a:avLst/>
          </a:prstGeom>
          <a:noFill/>
          <a:ln w="9525">
            <a:noFill/>
            <a:miter lim="800000"/>
            <a:headEnd/>
            <a:tailEnd/>
          </a:ln>
        </p:spPr>
        <p:txBody>
          <a:bodyPr wrap="none">
            <a:spAutoFit/>
          </a:bodyPr>
          <a:lstStyle/>
          <a:p>
            <a:r>
              <a:rPr lang="fr-FR" sz="1400">
                <a:solidFill>
                  <a:srgbClr val="000000"/>
                </a:solidFill>
              </a:rPr>
              <a:t>Compilation + exécution</a:t>
            </a:r>
          </a:p>
        </p:txBody>
      </p:sp>
      <p:sp>
        <p:nvSpPr>
          <p:cNvPr id="16" name="Espace réservé du numéro de diapositive 15"/>
          <p:cNvSpPr>
            <a:spLocks noGrp="1"/>
          </p:cNvSpPr>
          <p:nvPr>
            <p:ph type="sldNum" sz="quarter" idx="12"/>
          </p:nvPr>
        </p:nvSpPr>
        <p:spPr/>
        <p:txBody>
          <a:bodyPr/>
          <a:lstStyle/>
          <a:p>
            <a:pPr>
              <a:defRPr/>
            </a:pPr>
            <a:fld id="{3343AABB-7C2D-4F89-925A-F29612C72547}" type="slidenum">
              <a:rPr lang="fr-FR" smtClean="0"/>
              <a:pPr>
                <a:defRPr/>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relationnels</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Opérateurs relationnels :</a:t>
            </a:r>
          </a:p>
          <a:p>
            <a:pPr lvl="1" eaLnBrk="1" hangingPunct="1"/>
            <a:r>
              <a:rPr lang="fr-FR" sz="1600" dirty="0" smtClean="0"/>
              <a:t>&gt; strictement supérieur</a:t>
            </a:r>
          </a:p>
          <a:p>
            <a:pPr lvl="1" eaLnBrk="1" hangingPunct="1"/>
            <a:r>
              <a:rPr lang="fr-FR" sz="1600" dirty="0" smtClean="0"/>
              <a:t> &lt; strictement inférieur</a:t>
            </a:r>
          </a:p>
          <a:p>
            <a:pPr lvl="1" eaLnBrk="1" hangingPunct="1"/>
            <a:r>
              <a:rPr lang="fr-FR" sz="1600" dirty="0" smtClean="0"/>
              <a:t> &gt;= supérieur ou égal</a:t>
            </a:r>
          </a:p>
          <a:p>
            <a:pPr lvl="1" eaLnBrk="1" hangingPunct="1"/>
            <a:r>
              <a:rPr lang="fr-FR" sz="1600" dirty="0" smtClean="0"/>
              <a:t> &lt;=inférieur ou égal</a:t>
            </a:r>
          </a:p>
          <a:p>
            <a:pPr lvl="1" eaLnBrk="1" hangingPunct="1"/>
            <a:r>
              <a:rPr lang="fr-FR" sz="1600" dirty="0" smtClean="0"/>
              <a:t> == égal</a:t>
            </a:r>
          </a:p>
          <a:p>
            <a:pPr lvl="1" eaLnBrk="1" hangingPunct="1"/>
            <a:r>
              <a:rPr lang="fr-FR" sz="1600" dirty="0" smtClean="0"/>
              <a:t>!= différent</a:t>
            </a:r>
          </a:p>
          <a:p>
            <a:pPr eaLnBrk="1" hangingPunct="1">
              <a:buNone/>
            </a:pPr>
            <a:endParaRPr lang="fr-FR" sz="2000" dirty="0" smtClean="0"/>
          </a:p>
          <a:p>
            <a:pPr eaLnBrk="1" hangingPunct="1"/>
            <a:r>
              <a:rPr lang="fr-FR" sz="2000" dirty="0" smtClean="0"/>
              <a:t> Syntaxe : &lt;expression1&gt; op &lt;expression2&gt;</a:t>
            </a:r>
          </a:p>
          <a:p>
            <a:pPr eaLnBrk="1" hangingPunct="1"/>
            <a:r>
              <a:rPr lang="fr-FR" sz="2000" dirty="0" smtClean="0"/>
              <a:t>Les deux expressions sont évaluées puis comparées.</a:t>
            </a:r>
          </a:p>
          <a:p>
            <a:pPr eaLnBrk="1" hangingPunct="1"/>
            <a:r>
              <a:rPr lang="fr-FR" sz="2000" dirty="0" smtClean="0"/>
              <a:t>La valeur rendue est de type </a:t>
            </a:r>
            <a:r>
              <a:rPr lang="fr-FR" sz="2000" dirty="0" err="1" smtClean="0"/>
              <a:t>int</a:t>
            </a:r>
            <a:r>
              <a:rPr lang="fr-FR" sz="2000" dirty="0" smtClean="0"/>
              <a:t> (</a:t>
            </a:r>
            <a:r>
              <a:rPr lang="fr-FR" sz="2000" b="1" dirty="0" smtClean="0">
                <a:solidFill>
                  <a:srgbClr val="FF0000"/>
                </a:solidFill>
              </a:rPr>
              <a:t>il n’y a pas de type booléen en C</a:t>
            </a:r>
            <a:r>
              <a:rPr lang="fr-FR" sz="2000" dirty="0" smtClean="0"/>
              <a:t>); elle vaut 1 si la condition est vraie, et 0 sinon</a:t>
            </a:r>
          </a:p>
          <a:p>
            <a:pPr lvl="1" eaLnBrk="1" hangingPunct="1"/>
            <a:endParaRPr lang="fr-FR" sz="1600" dirty="0" smtClean="0"/>
          </a:p>
          <a:p>
            <a:pPr eaLnBrk="1" hangingPunct="1">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relationnels</a:t>
            </a:r>
          </a:p>
        </p:txBody>
      </p:sp>
      <p:sp>
        <p:nvSpPr>
          <p:cNvPr id="20483" name="Espace réservé du contenu 2"/>
          <p:cNvSpPr>
            <a:spLocks noGrp="1"/>
          </p:cNvSpPr>
          <p:nvPr>
            <p:ph idx="1"/>
          </p:nvPr>
        </p:nvSpPr>
        <p:spPr>
          <a:xfrm>
            <a:off x="500063" y="1357313"/>
            <a:ext cx="8229600" cy="4929187"/>
          </a:xfrm>
        </p:spPr>
        <p:txBody>
          <a:bodyPr/>
          <a:lstStyle/>
          <a:p>
            <a:pPr>
              <a:buNone/>
            </a:pPr>
            <a:r>
              <a:rPr lang="fr-FR" sz="2000" dirty="0" smtClean="0"/>
              <a:t>Le programme </a:t>
            </a:r>
          </a:p>
          <a:p>
            <a:pPr>
              <a:buNone/>
            </a:pPr>
            <a:r>
              <a:rPr lang="fr-FR" sz="2000" dirty="0" smtClean="0"/>
              <a:t>#</a:t>
            </a:r>
            <a:r>
              <a:rPr lang="fr-FR" sz="2000" dirty="0" err="1" smtClean="0"/>
              <a:t>include</a:t>
            </a:r>
            <a:r>
              <a:rPr lang="fr-FR" sz="2000" dirty="0" smtClean="0"/>
              <a:t> &lt;</a:t>
            </a:r>
            <a:r>
              <a:rPr lang="fr-FR" sz="2000" dirty="0" err="1" smtClean="0"/>
              <a:t>stdio.h</a:t>
            </a:r>
            <a:r>
              <a:rPr lang="fr-FR" sz="2000" dirty="0" smtClean="0"/>
              <a:t>&gt;</a:t>
            </a:r>
          </a:p>
          <a:p>
            <a:pPr>
              <a:buNone/>
            </a:pPr>
            <a:r>
              <a:rPr lang="fr-FR" sz="2000" dirty="0" err="1" smtClean="0"/>
              <a:t>int</a:t>
            </a:r>
            <a:r>
              <a:rPr lang="fr-FR" sz="2000" dirty="0" smtClean="0"/>
              <a:t> main()</a:t>
            </a:r>
          </a:p>
          <a:p>
            <a:pPr>
              <a:buNone/>
            </a:pPr>
            <a:r>
              <a:rPr lang="fr-FR" sz="2000" dirty="0" smtClean="0"/>
              <a:t>	{</a:t>
            </a:r>
          </a:p>
          <a:p>
            <a:pPr>
              <a:buNone/>
            </a:pPr>
            <a:r>
              <a:rPr lang="fr-FR" sz="2000" dirty="0" smtClean="0"/>
              <a:t>		</a:t>
            </a:r>
            <a:r>
              <a:rPr lang="fr-FR" sz="2000" dirty="0" err="1" smtClean="0"/>
              <a:t>int</a:t>
            </a:r>
            <a:r>
              <a:rPr lang="fr-FR" sz="2000" dirty="0" smtClean="0"/>
              <a:t> a = 0;</a:t>
            </a:r>
          </a:p>
          <a:p>
            <a:pPr>
              <a:buNone/>
            </a:pPr>
            <a:r>
              <a:rPr lang="fr-FR" sz="2000" dirty="0" smtClean="0"/>
              <a:t>		</a:t>
            </a:r>
            <a:r>
              <a:rPr lang="fr-FR" sz="2000" dirty="0" err="1" smtClean="0"/>
              <a:t>int</a:t>
            </a:r>
            <a:r>
              <a:rPr lang="fr-FR" sz="2000" dirty="0" smtClean="0"/>
              <a:t> b = 1;</a:t>
            </a:r>
          </a:p>
          <a:p>
            <a:pPr>
              <a:buNone/>
            </a:pPr>
            <a:r>
              <a:rPr lang="fr-FR" sz="2000" dirty="0" smtClean="0"/>
              <a:t>		if (a == b)</a:t>
            </a:r>
          </a:p>
          <a:p>
            <a:pPr>
              <a:buNone/>
            </a:pPr>
            <a:r>
              <a:rPr lang="fr-FR" sz="2000" dirty="0" smtClean="0"/>
              <a:t>			printf("\n a et b sont </a:t>
            </a:r>
            <a:r>
              <a:rPr lang="fr-FR" sz="2000" dirty="0" err="1" smtClean="0"/>
              <a:t>egaux</a:t>
            </a:r>
            <a:r>
              <a:rPr lang="fr-FR" sz="2000" dirty="0" smtClean="0"/>
              <a:t> \n");</a:t>
            </a:r>
          </a:p>
          <a:p>
            <a:pPr>
              <a:buNone/>
            </a:pPr>
            <a:r>
              <a:rPr lang="fr-FR" sz="2000" dirty="0" smtClean="0"/>
              <a:t>		else</a:t>
            </a:r>
          </a:p>
          <a:p>
            <a:pPr>
              <a:buNone/>
            </a:pPr>
            <a:r>
              <a:rPr lang="fr-FR" sz="2000" dirty="0" smtClean="0"/>
              <a:t>			printf("\n a et b sont </a:t>
            </a:r>
            <a:r>
              <a:rPr lang="fr-FR" sz="2000" dirty="0" err="1" smtClean="0"/>
              <a:t>differents</a:t>
            </a:r>
            <a:r>
              <a:rPr lang="fr-FR" sz="2000" dirty="0" smtClean="0"/>
              <a:t> \n");</a:t>
            </a:r>
          </a:p>
          <a:p>
            <a:pPr>
              <a:buNone/>
            </a:pPr>
            <a:r>
              <a:rPr lang="fr-FR" sz="2000" dirty="0" smtClean="0"/>
              <a:t>		return 0;</a:t>
            </a:r>
          </a:p>
          <a:p>
            <a:pPr>
              <a:buNone/>
            </a:pPr>
            <a:r>
              <a:rPr lang="fr-FR" sz="2000" dirty="0" smtClean="0"/>
              <a:t>}</a:t>
            </a:r>
          </a:p>
          <a:p>
            <a:pPr>
              <a:buNone/>
            </a:pPr>
            <a:r>
              <a:rPr lang="fr-FR" sz="2000" dirty="0" smtClean="0"/>
              <a:t> imprime à l’écran a et b sont égaux ! Remplacer = par == </a:t>
            </a:r>
          </a:p>
          <a:p>
            <a:pPr>
              <a:buNone/>
            </a:pPr>
            <a:endParaRPr lang="fr-FR" sz="2000" dirty="0" smtClean="0"/>
          </a:p>
          <a:p>
            <a:pPr lvl="1" eaLnBrk="1" hangingPunct="1"/>
            <a:endParaRPr lang="fr-FR" sz="1600" dirty="0" smtClean="0"/>
          </a:p>
          <a:p>
            <a:pPr eaLnBrk="1" hangingPunct="1">
              <a:buNone/>
            </a:pPr>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logiques booléens</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On retrouve :</a:t>
            </a:r>
          </a:p>
          <a:p>
            <a:pPr lvl="1" eaLnBrk="1" hangingPunct="1"/>
            <a:r>
              <a:rPr lang="fr-FR" sz="1600" b="1" dirty="0" smtClean="0">
                <a:solidFill>
                  <a:srgbClr val="FF0000"/>
                </a:solidFill>
              </a:rPr>
              <a:t>&amp;&amp; </a:t>
            </a:r>
            <a:r>
              <a:rPr lang="fr-FR" sz="1600" dirty="0" smtClean="0"/>
              <a:t>  et logique, </a:t>
            </a:r>
          </a:p>
          <a:p>
            <a:pPr lvl="1" eaLnBrk="1" hangingPunct="1"/>
            <a:r>
              <a:rPr lang="fr-FR" sz="1600" b="1" dirty="0" smtClean="0">
                <a:solidFill>
                  <a:srgbClr val="FF0000"/>
                </a:solidFill>
              </a:rPr>
              <a:t>||</a:t>
            </a:r>
            <a:r>
              <a:rPr lang="fr-FR" sz="1600" dirty="0" smtClean="0"/>
              <a:t>  ou  logique, </a:t>
            </a:r>
          </a:p>
          <a:p>
            <a:pPr lvl="1" eaLnBrk="1" hangingPunct="1"/>
            <a:r>
              <a:rPr lang="fr-FR" sz="1600" b="1" dirty="0" smtClean="0">
                <a:solidFill>
                  <a:srgbClr val="FF0000"/>
                </a:solidFill>
              </a:rPr>
              <a:t>!=</a:t>
            </a:r>
            <a:r>
              <a:rPr lang="fr-FR" sz="1600" dirty="0" smtClean="0"/>
              <a:t>  différent,  </a:t>
            </a:r>
          </a:p>
          <a:p>
            <a:pPr lvl="1" eaLnBrk="1" hangingPunct="1"/>
            <a:r>
              <a:rPr lang="fr-FR" sz="1600" b="1" dirty="0" smtClean="0">
                <a:solidFill>
                  <a:srgbClr val="FF0000"/>
                </a:solidFill>
              </a:rPr>
              <a:t>! </a:t>
            </a:r>
            <a:r>
              <a:rPr lang="fr-FR" sz="1600" dirty="0" smtClean="0"/>
              <a:t> Négation</a:t>
            </a:r>
          </a:p>
          <a:p>
            <a:pPr lvl="1" eaLnBrk="1" hangingPunct="1">
              <a:buNone/>
            </a:pPr>
            <a:endParaRPr lang="fr-FR" sz="2000" dirty="0" smtClean="0"/>
          </a:p>
          <a:p>
            <a:pPr eaLnBrk="1" hangingPunct="1"/>
            <a:r>
              <a:rPr lang="fr-FR" sz="2000" dirty="0" smtClean="0"/>
              <a:t> Syntaxe : &lt;expression1&gt; op1 &lt;expression2&gt; op2 …. &lt;expressionN&gt;</a:t>
            </a:r>
          </a:p>
          <a:p>
            <a:pPr eaLnBrk="1" hangingPunct="1">
              <a:buNone/>
            </a:pPr>
            <a:endParaRPr lang="fr-FR" sz="2000" dirty="0" smtClean="0"/>
          </a:p>
          <a:p>
            <a:pPr eaLnBrk="1" hangingPunct="1"/>
            <a:r>
              <a:rPr lang="fr-FR" sz="2000" dirty="0" smtClean="0"/>
              <a:t>L’évaluation se fait de gauche à droite et s’arrête dès que le résultat final est déterminé.</a:t>
            </a:r>
          </a:p>
          <a:p>
            <a:pPr eaLnBrk="1" hangingPunct="1"/>
            <a:endParaRPr lang="fr-FR" sz="2000" dirty="0" smtClean="0"/>
          </a:p>
          <a:p>
            <a:pPr eaLnBrk="1" hangingPunct="1"/>
            <a:r>
              <a:rPr lang="fr-FR" sz="2000" dirty="0" smtClean="0"/>
              <a:t>(i&gt;=0) &amp;&amp; (i&lt;=9) &amp;&amp; (p[i]==0): la dernière clause ne sera pas évaluée si i n’est pas compris entre 0 et 9.</a:t>
            </a:r>
          </a:p>
          <a:p>
            <a:pPr eaLnBrk="1" hangingPunct="1"/>
            <a:endParaRPr lang="fr-FR" sz="2000" dirty="0" smtClean="0"/>
          </a:p>
          <a:p>
            <a:pPr lvl="1" eaLnBrk="1" hangingPunct="1">
              <a:buNone/>
            </a:pPr>
            <a:endParaRPr lang="fr-FR" sz="1600" dirty="0" smtClean="0"/>
          </a:p>
          <a:p>
            <a:pPr eaLnBrk="1" hangingPunct="1"/>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logiques bit à bit</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On retrouve :</a:t>
            </a:r>
          </a:p>
          <a:p>
            <a:pPr lvl="1" eaLnBrk="1" hangingPunct="1"/>
            <a:r>
              <a:rPr lang="fr-FR" sz="1600" b="1" dirty="0" smtClean="0">
                <a:solidFill>
                  <a:srgbClr val="FF0000"/>
                </a:solidFill>
              </a:rPr>
              <a:t>&amp;</a:t>
            </a:r>
            <a:r>
              <a:rPr lang="fr-FR" sz="1600" dirty="0" smtClean="0"/>
              <a:t>  et, </a:t>
            </a:r>
            <a:r>
              <a:rPr lang="fr-FR" sz="1600" b="1" dirty="0" smtClean="0">
                <a:solidFill>
                  <a:srgbClr val="FF0000"/>
                </a:solidFill>
              </a:rPr>
              <a:t>|</a:t>
            </a:r>
            <a:r>
              <a:rPr lang="fr-FR" sz="1600" dirty="0" smtClean="0"/>
              <a:t> ou inclusif, </a:t>
            </a:r>
            <a:r>
              <a:rPr lang="fr-FR" sz="1600" b="1" dirty="0" smtClean="0">
                <a:solidFill>
                  <a:srgbClr val="FF0000"/>
                </a:solidFill>
              </a:rPr>
              <a:t>^</a:t>
            </a:r>
            <a:r>
              <a:rPr lang="fr-FR" sz="1600" dirty="0" smtClean="0"/>
              <a:t> ou exclusif,  </a:t>
            </a:r>
            <a:r>
              <a:rPr lang="fr-FR" sz="1600" b="1" dirty="0" smtClean="0">
                <a:solidFill>
                  <a:srgbClr val="FF0000"/>
                </a:solidFill>
              </a:rPr>
              <a:t>~ </a:t>
            </a:r>
            <a:r>
              <a:rPr lang="fr-FR" sz="1600" dirty="0" smtClean="0"/>
              <a:t> complément à 1</a:t>
            </a:r>
          </a:p>
          <a:p>
            <a:pPr lvl="1" eaLnBrk="1" hangingPunct="1"/>
            <a:r>
              <a:rPr lang="fr-FR" sz="1600" b="1" dirty="0" smtClean="0">
                <a:solidFill>
                  <a:srgbClr val="FF0000"/>
                </a:solidFill>
              </a:rPr>
              <a:t>&lt;&lt;</a:t>
            </a:r>
            <a:r>
              <a:rPr lang="fr-FR" sz="1600" dirty="0" smtClean="0"/>
              <a:t> décalage à gauche (multiplication par puissance de 2), </a:t>
            </a:r>
            <a:r>
              <a:rPr lang="fr-FR" sz="1600" b="1" dirty="0" smtClean="0">
                <a:solidFill>
                  <a:srgbClr val="FF0000"/>
                </a:solidFill>
              </a:rPr>
              <a:t>&gt;&gt;</a:t>
            </a:r>
            <a:r>
              <a:rPr lang="fr-FR" sz="1600" dirty="0" smtClean="0"/>
              <a:t> décalage à droite (division par puissance de 2) </a:t>
            </a:r>
          </a:p>
          <a:p>
            <a:pPr lvl="1" eaLnBrk="1" hangingPunct="1">
              <a:buNone/>
            </a:pPr>
            <a:endParaRPr lang="fr-FR" sz="1600" dirty="0" smtClean="0"/>
          </a:p>
          <a:p>
            <a:pPr lvl="1" eaLnBrk="1" hangingPunct="1">
              <a:buNone/>
            </a:pPr>
            <a:endParaRPr lang="fr-FR" sz="2000" dirty="0" smtClean="0"/>
          </a:p>
          <a:p>
            <a:pPr eaLnBrk="1" hangingPunct="1">
              <a:buNone/>
            </a:pPr>
            <a:endParaRPr lang="fr-FR" sz="2000" dirty="0" smtClean="0"/>
          </a:p>
          <a:p>
            <a:pPr lvl="1" eaLnBrk="1" hangingPunct="1">
              <a:buNone/>
            </a:pPr>
            <a:endParaRPr lang="fr-FR" sz="1600" dirty="0" smtClean="0"/>
          </a:p>
          <a:p>
            <a:pPr eaLnBrk="1" hangingPunct="1"/>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33</a:t>
            </a:fld>
            <a:endParaRPr lang="fr-FR" dirty="0"/>
          </a:p>
        </p:txBody>
      </p:sp>
      <p:graphicFrame>
        <p:nvGraphicFramePr>
          <p:cNvPr id="6" name="Tableau 5"/>
          <p:cNvGraphicFramePr>
            <a:graphicFrameLocks noGrp="1"/>
          </p:cNvGraphicFramePr>
          <p:nvPr/>
        </p:nvGraphicFramePr>
        <p:xfrm>
          <a:off x="683568" y="2795736"/>
          <a:ext cx="5400600" cy="3657600"/>
        </p:xfrm>
        <a:graphic>
          <a:graphicData uri="http://schemas.openxmlformats.org/drawingml/2006/table">
            <a:tbl>
              <a:tblPr firstRow="1" bandRow="1">
                <a:tableStyleId>{5C22544A-7EE6-4342-B048-85BDC9FD1C3A}</a:tableStyleId>
              </a:tblPr>
              <a:tblGrid>
                <a:gridCol w="1800200"/>
                <a:gridCol w="1800200"/>
                <a:gridCol w="1800200"/>
              </a:tblGrid>
              <a:tr h="309634">
                <a:tc>
                  <a:txBody>
                    <a:bodyPr/>
                    <a:lstStyle/>
                    <a:p>
                      <a:r>
                        <a:rPr lang="fr-FR" dirty="0" smtClean="0"/>
                        <a:t>Expression</a:t>
                      </a:r>
                      <a:endParaRPr lang="fr-FR" dirty="0"/>
                    </a:p>
                  </a:txBody>
                  <a:tcPr/>
                </a:tc>
                <a:tc>
                  <a:txBody>
                    <a:bodyPr/>
                    <a:lstStyle/>
                    <a:p>
                      <a:r>
                        <a:rPr lang="fr-FR" dirty="0" smtClean="0"/>
                        <a:t>Valeur binaire</a:t>
                      </a:r>
                      <a:endParaRPr lang="fr-FR" dirty="0"/>
                    </a:p>
                  </a:txBody>
                  <a:tcPr/>
                </a:tc>
                <a:tc>
                  <a:txBody>
                    <a:bodyPr/>
                    <a:lstStyle/>
                    <a:p>
                      <a:r>
                        <a:rPr lang="fr-FR" dirty="0" smtClean="0"/>
                        <a:t>Valeur décimale</a:t>
                      </a:r>
                      <a:endParaRPr lang="fr-FR" dirty="0"/>
                    </a:p>
                  </a:txBody>
                  <a:tcPr/>
                </a:tc>
              </a:tr>
              <a:tr h="309634">
                <a:tc>
                  <a:txBody>
                    <a:bodyPr/>
                    <a:lstStyle/>
                    <a:p>
                      <a:r>
                        <a:rPr lang="fr-FR" dirty="0" smtClean="0"/>
                        <a:t>a</a:t>
                      </a:r>
                      <a:endParaRPr lang="fr-FR" dirty="0"/>
                    </a:p>
                  </a:txBody>
                  <a:tcPr/>
                </a:tc>
                <a:tc>
                  <a:txBody>
                    <a:bodyPr/>
                    <a:lstStyle/>
                    <a:p>
                      <a:r>
                        <a:rPr lang="fr-FR" dirty="0" smtClean="0"/>
                        <a:t>01001101</a:t>
                      </a:r>
                      <a:endParaRPr lang="fr-FR" dirty="0"/>
                    </a:p>
                  </a:txBody>
                  <a:tcPr/>
                </a:tc>
                <a:tc>
                  <a:txBody>
                    <a:bodyPr/>
                    <a:lstStyle/>
                    <a:p>
                      <a:r>
                        <a:rPr lang="fr-FR" dirty="0" smtClean="0"/>
                        <a:t>77</a:t>
                      </a:r>
                      <a:endParaRPr lang="fr-FR" dirty="0"/>
                    </a:p>
                  </a:txBody>
                  <a:tcPr/>
                </a:tc>
              </a:tr>
              <a:tr h="309634">
                <a:tc>
                  <a:txBody>
                    <a:bodyPr/>
                    <a:lstStyle/>
                    <a:p>
                      <a:r>
                        <a:rPr lang="fr-FR" dirty="0" smtClean="0"/>
                        <a:t>b</a:t>
                      </a:r>
                      <a:endParaRPr lang="fr-FR" dirty="0"/>
                    </a:p>
                  </a:txBody>
                  <a:tcPr/>
                </a:tc>
                <a:tc>
                  <a:txBody>
                    <a:bodyPr/>
                    <a:lstStyle/>
                    <a:p>
                      <a:r>
                        <a:rPr lang="fr-FR" dirty="0" smtClean="0"/>
                        <a:t>00010111</a:t>
                      </a:r>
                      <a:endParaRPr lang="fr-FR" dirty="0"/>
                    </a:p>
                  </a:txBody>
                  <a:tcPr/>
                </a:tc>
                <a:tc>
                  <a:txBody>
                    <a:bodyPr/>
                    <a:lstStyle/>
                    <a:p>
                      <a:r>
                        <a:rPr lang="fr-FR" dirty="0" smtClean="0"/>
                        <a:t>23</a:t>
                      </a:r>
                      <a:endParaRPr lang="fr-FR" dirty="0"/>
                    </a:p>
                  </a:txBody>
                  <a:tcPr/>
                </a:tc>
              </a:tr>
              <a:tr h="309634">
                <a:tc>
                  <a:txBody>
                    <a:bodyPr/>
                    <a:lstStyle/>
                    <a:p>
                      <a:r>
                        <a:rPr lang="fr-FR" dirty="0" smtClean="0"/>
                        <a:t>a &amp; b</a:t>
                      </a:r>
                      <a:endParaRPr lang="fr-FR" dirty="0"/>
                    </a:p>
                  </a:txBody>
                  <a:tcPr/>
                </a:tc>
                <a:tc>
                  <a:txBody>
                    <a:bodyPr/>
                    <a:lstStyle/>
                    <a:p>
                      <a:r>
                        <a:rPr lang="fr-FR" dirty="0" smtClean="0"/>
                        <a:t>00000101</a:t>
                      </a:r>
                      <a:endParaRPr lang="fr-FR" dirty="0"/>
                    </a:p>
                  </a:txBody>
                  <a:tcPr/>
                </a:tc>
                <a:tc>
                  <a:txBody>
                    <a:bodyPr/>
                    <a:lstStyle/>
                    <a:p>
                      <a:r>
                        <a:rPr lang="fr-FR" dirty="0" smtClean="0"/>
                        <a:t>5</a:t>
                      </a:r>
                      <a:endParaRPr lang="fr-FR" dirty="0"/>
                    </a:p>
                  </a:txBody>
                  <a:tcPr/>
                </a:tc>
              </a:tr>
              <a:tr h="309634">
                <a:tc>
                  <a:txBody>
                    <a:bodyPr/>
                    <a:lstStyle/>
                    <a:p>
                      <a:r>
                        <a:rPr lang="fr-FR" baseline="0" dirty="0" smtClean="0"/>
                        <a:t>a | b</a:t>
                      </a:r>
                      <a:endParaRPr lang="fr-FR" dirty="0"/>
                    </a:p>
                  </a:txBody>
                  <a:tcPr/>
                </a:tc>
                <a:tc>
                  <a:txBody>
                    <a:bodyPr/>
                    <a:lstStyle/>
                    <a:p>
                      <a:r>
                        <a:rPr lang="fr-FR" dirty="0" smtClean="0"/>
                        <a:t>01011111</a:t>
                      </a:r>
                      <a:endParaRPr lang="fr-FR" dirty="0"/>
                    </a:p>
                  </a:txBody>
                  <a:tcPr/>
                </a:tc>
                <a:tc>
                  <a:txBody>
                    <a:bodyPr/>
                    <a:lstStyle/>
                    <a:p>
                      <a:r>
                        <a:rPr lang="fr-FR" dirty="0" smtClean="0"/>
                        <a:t>95</a:t>
                      </a:r>
                      <a:endParaRPr lang="fr-FR" dirty="0"/>
                    </a:p>
                  </a:txBody>
                  <a:tcPr/>
                </a:tc>
              </a:tr>
              <a:tr h="309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a ^ b</a:t>
                      </a:r>
                      <a:endParaRPr lang="fr-FR" dirty="0" smtClean="0"/>
                    </a:p>
                  </a:txBody>
                  <a:tcPr/>
                </a:tc>
                <a:tc>
                  <a:txBody>
                    <a:bodyPr/>
                    <a:lstStyle/>
                    <a:p>
                      <a:r>
                        <a:rPr lang="fr-FR" dirty="0" smtClean="0"/>
                        <a:t>01011010</a:t>
                      </a:r>
                      <a:endParaRPr lang="fr-FR" dirty="0"/>
                    </a:p>
                  </a:txBody>
                  <a:tcPr/>
                </a:tc>
                <a:tc>
                  <a:txBody>
                    <a:bodyPr/>
                    <a:lstStyle/>
                    <a:p>
                      <a:r>
                        <a:rPr lang="fr-FR" dirty="0" smtClean="0"/>
                        <a:t>90</a:t>
                      </a:r>
                      <a:endParaRPr lang="fr-FR" dirty="0"/>
                    </a:p>
                  </a:txBody>
                  <a:tcPr/>
                </a:tc>
              </a:tr>
              <a:tr h="309634">
                <a:tc>
                  <a:txBody>
                    <a:bodyPr/>
                    <a:lstStyle/>
                    <a:p>
                      <a:r>
                        <a:rPr lang="fr-FR" dirty="0" smtClean="0"/>
                        <a:t>~ a</a:t>
                      </a:r>
                      <a:endParaRPr lang="fr-FR" dirty="0"/>
                    </a:p>
                  </a:txBody>
                  <a:tcPr/>
                </a:tc>
                <a:tc>
                  <a:txBody>
                    <a:bodyPr/>
                    <a:lstStyle/>
                    <a:p>
                      <a:r>
                        <a:rPr lang="fr-FR" dirty="0" smtClean="0"/>
                        <a:t>10110010</a:t>
                      </a:r>
                      <a:endParaRPr lang="fr-FR" dirty="0"/>
                    </a:p>
                  </a:txBody>
                  <a:tcPr/>
                </a:tc>
                <a:tc>
                  <a:txBody>
                    <a:bodyPr/>
                    <a:lstStyle/>
                    <a:p>
                      <a:r>
                        <a:rPr lang="fr-FR" dirty="0" smtClean="0"/>
                        <a:t>178</a:t>
                      </a:r>
                      <a:endParaRPr lang="fr-FR" dirty="0"/>
                    </a:p>
                  </a:txBody>
                  <a:tcPr/>
                </a:tc>
              </a:tr>
              <a:tr h="309634">
                <a:tc>
                  <a:txBody>
                    <a:bodyPr/>
                    <a:lstStyle/>
                    <a:p>
                      <a:r>
                        <a:rPr lang="fr-FR" baseline="0" dirty="0" smtClean="0"/>
                        <a:t>b </a:t>
                      </a:r>
                      <a:r>
                        <a:rPr lang="fr-FR" dirty="0" smtClean="0"/>
                        <a:t>&lt;&lt; 2</a:t>
                      </a:r>
                      <a:endParaRPr lang="fr-FR" dirty="0"/>
                    </a:p>
                  </a:txBody>
                  <a:tcPr/>
                </a:tc>
                <a:tc>
                  <a:txBody>
                    <a:bodyPr/>
                    <a:lstStyle/>
                    <a:p>
                      <a:r>
                        <a:rPr lang="fr-FR" dirty="0" smtClean="0"/>
                        <a:t>01011100</a:t>
                      </a:r>
                      <a:endParaRPr lang="fr-FR" dirty="0"/>
                    </a:p>
                  </a:txBody>
                  <a:tcPr/>
                </a:tc>
                <a:tc>
                  <a:txBody>
                    <a:bodyPr/>
                    <a:lstStyle/>
                    <a:p>
                      <a:r>
                        <a:rPr lang="fr-FR" dirty="0" smtClean="0"/>
                        <a:t>92</a:t>
                      </a:r>
                      <a:endParaRPr lang="fr-FR" dirty="0"/>
                    </a:p>
                  </a:txBody>
                  <a:tcPr/>
                </a:tc>
              </a:tr>
              <a:tr h="309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b &lt;&lt;</a:t>
                      </a:r>
                      <a:r>
                        <a:rPr lang="fr-FR" dirty="0" smtClean="0"/>
                        <a:t> 5</a:t>
                      </a:r>
                    </a:p>
                  </a:txBody>
                  <a:tcPr/>
                </a:tc>
                <a:tc>
                  <a:txBody>
                    <a:bodyPr/>
                    <a:lstStyle/>
                    <a:p>
                      <a:r>
                        <a:rPr lang="fr-FR" dirty="0" smtClean="0"/>
                        <a:t>11100000</a:t>
                      </a:r>
                      <a:endParaRPr lang="fr-FR" dirty="0"/>
                    </a:p>
                  </a:txBody>
                  <a:tcPr/>
                </a:tc>
                <a:tc>
                  <a:txBody>
                    <a:bodyPr/>
                    <a:lstStyle/>
                    <a:p>
                      <a:r>
                        <a:rPr lang="fr-FR" dirty="0" smtClean="0"/>
                        <a:t>112</a:t>
                      </a:r>
                      <a:endParaRPr lang="fr-FR" dirty="0"/>
                    </a:p>
                  </a:txBody>
                  <a:tcPr/>
                </a:tc>
              </a:tr>
              <a:tr h="3096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b &gt;&gt;</a:t>
                      </a:r>
                      <a:r>
                        <a:rPr lang="fr-FR" dirty="0" smtClean="0"/>
                        <a:t> 1</a:t>
                      </a:r>
                    </a:p>
                  </a:txBody>
                  <a:tcPr/>
                </a:tc>
                <a:tc>
                  <a:txBody>
                    <a:bodyPr/>
                    <a:lstStyle/>
                    <a:p>
                      <a:r>
                        <a:rPr lang="fr-FR" dirty="0" smtClean="0"/>
                        <a:t>00001011</a:t>
                      </a:r>
                      <a:endParaRPr lang="fr-FR" dirty="0"/>
                    </a:p>
                  </a:txBody>
                  <a:tcPr/>
                </a:tc>
                <a:tc>
                  <a:txBody>
                    <a:bodyPr/>
                    <a:lstStyle/>
                    <a:p>
                      <a:r>
                        <a:rPr lang="fr-FR" dirty="0" smtClean="0"/>
                        <a:t>11</a:t>
                      </a:r>
                      <a:endParaRPr lang="fr-FR" dirty="0"/>
                    </a:p>
                  </a:txBody>
                  <a:tcPr/>
                </a:tc>
              </a:tr>
            </a:tbl>
          </a:graphicData>
        </a:graphic>
      </p:graphicFrame>
      <p:sp>
        <p:nvSpPr>
          <p:cNvPr id="7" name="ZoneTexte 6"/>
          <p:cNvSpPr txBox="1"/>
          <p:nvPr/>
        </p:nvSpPr>
        <p:spPr>
          <a:xfrm>
            <a:off x="6012160" y="5354052"/>
            <a:ext cx="2124299" cy="523220"/>
          </a:xfrm>
          <a:prstGeom prst="rect">
            <a:avLst/>
          </a:prstGeom>
          <a:noFill/>
        </p:spPr>
        <p:txBody>
          <a:bodyPr wrap="none" rtlCol="0">
            <a:spAutoFit/>
          </a:bodyPr>
          <a:lstStyle/>
          <a:p>
            <a:r>
              <a:rPr lang="fr-FR" sz="1400" dirty="0" smtClean="0"/>
              <a:t>Multiplication par 4, </a:t>
            </a:r>
          </a:p>
          <a:p>
            <a:r>
              <a:rPr lang="fr-FR" sz="1400" dirty="0" smtClean="0"/>
              <a:t>ce qui dépasse disparaît</a:t>
            </a:r>
            <a:endParaRPr lang="fr-FR" sz="1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d’affectation composée</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On retrouve :</a:t>
            </a:r>
          </a:p>
          <a:p>
            <a:pPr lvl="1" eaLnBrk="1" hangingPunct="1"/>
            <a:r>
              <a:rPr lang="fr-FR" sz="1600" b="1" dirty="0" smtClean="0">
                <a:solidFill>
                  <a:srgbClr val="FF0000"/>
                </a:solidFill>
              </a:rPr>
              <a:t>+=</a:t>
            </a:r>
            <a:r>
              <a:rPr lang="fr-FR" sz="1600" dirty="0" smtClean="0"/>
              <a:t> , </a:t>
            </a:r>
            <a:r>
              <a:rPr lang="fr-FR" sz="1600" b="1" dirty="0" smtClean="0">
                <a:solidFill>
                  <a:srgbClr val="FF0000"/>
                </a:solidFill>
              </a:rPr>
              <a:t>-=</a:t>
            </a:r>
            <a:r>
              <a:rPr lang="fr-FR" sz="1600" dirty="0" smtClean="0"/>
              <a:t>, </a:t>
            </a:r>
            <a:r>
              <a:rPr lang="fr-FR" sz="1600" b="1" dirty="0" smtClean="0">
                <a:solidFill>
                  <a:srgbClr val="FF0000"/>
                </a:solidFill>
              </a:rPr>
              <a:t>*=</a:t>
            </a:r>
            <a:r>
              <a:rPr lang="fr-FR" sz="1600" dirty="0" smtClean="0"/>
              <a:t> , </a:t>
            </a:r>
            <a:r>
              <a:rPr lang="fr-FR" sz="1600" b="1" dirty="0" smtClean="0">
                <a:solidFill>
                  <a:srgbClr val="FF0000"/>
                </a:solidFill>
              </a:rPr>
              <a:t>/=</a:t>
            </a:r>
            <a:r>
              <a:rPr lang="fr-FR" sz="1600" dirty="0" smtClean="0"/>
              <a:t> , </a:t>
            </a:r>
            <a:r>
              <a:rPr lang="fr-FR" sz="1600" b="1" dirty="0" smtClean="0">
                <a:solidFill>
                  <a:srgbClr val="FF0000"/>
                </a:solidFill>
              </a:rPr>
              <a:t>%=</a:t>
            </a:r>
            <a:r>
              <a:rPr lang="fr-FR" sz="1600" dirty="0" smtClean="0"/>
              <a:t> , </a:t>
            </a:r>
            <a:r>
              <a:rPr lang="fr-FR" sz="1600" b="1" dirty="0" smtClean="0">
                <a:solidFill>
                  <a:srgbClr val="FF0000"/>
                </a:solidFill>
              </a:rPr>
              <a:t>&amp;=</a:t>
            </a:r>
            <a:r>
              <a:rPr lang="fr-FR" sz="1600" dirty="0" smtClean="0"/>
              <a:t> , </a:t>
            </a:r>
            <a:r>
              <a:rPr lang="fr-FR" sz="1600" b="1" dirty="0" smtClean="0">
                <a:solidFill>
                  <a:srgbClr val="FF0000"/>
                </a:solidFill>
              </a:rPr>
              <a:t>^=</a:t>
            </a:r>
            <a:r>
              <a:rPr lang="fr-FR" sz="1600" dirty="0" smtClean="0"/>
              <a:t> , </a:t>
            </a:r>
            <a:r>
              <a:rPr lang="fr-FR" sz="1600" b="1" dirty="0" smtClean="0">
                <a:solidFill>
                  <a:srgbClr val="FF0000"/>
                </a:solidFill>
              </a:rPr>
              <a:t>|=</a:t>
            </a:r>
            <a:r>
              <a:rPr lang="fr-FR" sz="1600" dirty="0" smtClean="0"/>
              <a:t> , </a:t>
            </a:r>
            <a:r>
              <a:rPr lang="fr-FR" sz="1600" b="1" dirty="0" smtClean="0">
                <a:solidFill>
                  <a:srgbClr val="FF0000"/>
                </a:solidFill>
              </a:rPr>
              <a:t>&lt;&lt;=</a:t>
            </a:r>
            <a:r>
              <a:rPr lang="fr-FR" sz="1600" dirty="0" smtClean="0"/>
              <a:t> ,  </a:t>
            </a:r>
            <a:r>
              <a:rPr lang="fr-FR" sz="1600" b="1" dirty="0" smtClean="0">
                <a:solidFill>
                  <a:srgbClr val="FF0000"/>
                </a:solidFill>
              </a:rPr>
              <a:t>&gt;&gt;=</a:t>
            </a:r>
          </a:p>
          <a:p>
            <a:pPr lvl="1" eaLnBrk="1" hangingPunct="1"/>
            <a:endParaRPr lang="fr-FR" sz="1600" dirty="0" smtClean="0"/>
          </a:p>
          <a:p>
            <a:pPr eaLnBrk="1" hangingPunct="1"/>
            <a:r>
              <a:rPr lang="fr-FR" sz="2000" dirty="0" smtClean="0"/>
              <a:t> Pour tout opérateur op, l’expression: </a:t>
            </a:r>
          </a:p>
          <a:p>
            <a:pPr eaLnBrk="1" hangingPunct="1">
              <a:buNone/>
            </a:pPr>
            <a:r>
              <a:rPr lang="fr-FR" sz="2000" dirty="0" smtClean="0">
                <a:solidFill>
                  <a:srgbClr val="FF0000"/>
                </a:solidFill>
              </a:rPr>
              <a:t>expression1 op= expression2 </a:t>
            </a:r>
            <a:r>
              <a:rPr lang="fr-FR" sz="2000" dirty="0" smtClean="0">
                <a:sym typeface="Wingdings" pitchFamily="2" charset="2"/>
              </a:rPr>
              <a:t> </a:t>
            </a:r>
            <a:r>
              <a:rPr lang="fr-FR" sz="2000" dirty="0" smtClean="0">
                <a:solidFill>
                  <a:srgbClr val="00B050"/>
                </a:solidFill>
                <a:sym typeface="Wingdings" pitchFamily="2" charset="2"/>
              </a:rPr>
              <a:t>expression1=expression1 op expression2</a:t>
            </a:r>
            <a:endParaRPr lang="fr-FR" sz="2000" dirty="0" smtClean="0">
              <a:solidFill>
                <a:srgbClr val="00B050"/>
              </a:solidFill>
            </a:endParaRPr>
          </a:p>
          <a:p>
            <a:pPr lvl="1" eaLnBrk="1" hangingPunct="1">
              <a:buNone/>
            </a:pPr>
            <a:endParaRPr lang="fr-FR" sz="2000" dirty="0" smtClean="0"/>
          </a:p>
          <a:p>
            <a:pPr lvl="1" eaLnBrk="1" hangingPunct="1">
              <a:buNone/>
            </a:pPr>
            <a:r>
              <a:rPr lang="fr-FR" sz="2000" dirty="0" smtClean="0"/>
              <a:t>Exemple: x+=1; x%=2;</a:t>
            </a:r>
            <a:endParaRPr lang="fr-FR" sz="1600" dirty="0" smtClean="0"/>
          </a:p>
          <a:p>
            <a:pPr lvl="1" eaLnBrk="1" hangingPunct="1">
              <a:buNone/>
            </a:pPr>
            <a:endParaRPr lang="fr-FR" sz="2000" dirty="0" smtClean="0"/>
          </a:p>
          <a:p>
            <a:pPr eaLnBrk="1" hangingPunct="1">
              <a:buNone/>
            </a:pPr>
            <a:endParaRPr lang="fr-FR" sz="2000" dirty="0" smtClean="0"/>
          </a:p>
          <a:p>
            <a:pPr lvl="1" eaLnBrk="1" hangingPunct="1">
              <a:buNone/>
            </a:pPr>
            <a:endParaRPr lang="fr-FR" sz="1600" dirty="0" smtClean="0"/>
          </a:p>
          <a:p>
            <a:pPr eaLnBrk="1" hangingPunct="1"/>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34</a:t>
            </a:fld>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Opérateurs d’incrémentation et de décrémentation</a:t>
            </a:r>
          </a:p>
        </p:txBody>
      </p:sp>
      <p:sp>
        <p:nvSpPr>
          <p:cNvPr id="20483" name="Espace réservé du contenu 2"/>
          <p:cNvSpPr>
            <a:spLocks noGrp="1"/>
          </p:cNvSpPr>
          <p:nvPr>
            <p:ph idx="1"/>
          </p:nvPr>
        </p:nvSpPr>
        <p:spPr>
          <a:xfrm>
            <a:off x="500063" y="1357313"/>
            <a:ext cx="8229600" cy="4929187"/>
          </a:xfrm>
        </p:spPr>
        <p:txBody>
          <a:bodyPr/>
          <a:lstStyle/>
          <a:p>
            <a:pPr eaLnBrk="1" hangingPunct="1"/>
            <a:r>
              <a:rPr lang="fr-FR" sz="2000" dirty="0" smtClean="0"/>
              <a:t>On retrouve :</a:t>
            </a:r>
          </a:p>
          <a:p>
            <a:pPr lvl="1" eaLnBrk="1" hangingPunct="1">
              <a:buFontTx/>
              <a:buChar char="-"/>
            </a:pPr>
            <a:r>
              <a:rPr lang="fr-FR" sz="2000" b="1" dirty="0" smtClean="0">
                <a:solidFill>
                  <a:srgbClr val="FF0000"/>
                </a:solidFill>
              </a:rPr>
              <a:t>++</a:t>
            </a:r>
            <a:r>
              <a:rPr lang="fr-FR" sz="2000" dirty="0" smtClean="0"/>
              <a:t> incrémentation</a:t>
            </a:r>
          </a:p>
          <a:p>
            <a:pPr lvl="1" eaLnBrk="1" hangingPunct="1">
              <a:buFontTx/>
              <a:buChar char="-"/>
            </a:pPr>
            <a:r>
              <a:rPr lang="fr-FR" sz="2000" b="1" dirty="0" smtClean="0">
                <a:solidFill>
                  <a:srgbClr val="FF0000"/>
                </a:solidFill>
              </a:rPr>
              <a:t>--</a:t>
            </a:r>
            <a:r>
              <a:rPr lang="fr-FR" sz="2000" dirty="0" smtClean="0"/>
              <a:t> décrémentation</a:t>
            </a:r>
          </a:p>
          <a:p>
            <a:pPr lvl="1" eaLnBrk="1" hangingPunct="1">
              <a:buNone/>
            </a:pPr>
            <a:endParaRPr lang="fr-FR" sz="1600" dirty="0" smtClean="0"/>
          </a:p>
          <a:p>
            <a:pPr eaLnBrk="1" hangingPunct="1"/>
            <a:r>
              <a:rPr lang="fr-FR" sz="2000" dirty="0" smtClean="0"/>
              <a:t> Ils s’utilisent aussi bien en préfixe qu’en suffixe</a:t>
            </a:r>
          </a:p>
          <a:p>
            <a:pPr eaLnBrk="1" hangingPunct="1"/>
            <a:endParaRPr lang="fr-FR" sz="2000" dirty="0" smtClean="0"/>
          </a:p>
          <a:p>
            <a:pPr eaLnBrk="1" hangingPunct="1"/>
            <a:r>
              <a:rPr lang="fr-FR" sz="2000" dirty="0" smtClean="0"/>
              <a:t>Par exemple:</a:t>
            </a:r>
          </a:p>
          <a:p>
            <a:pPr eaLnBrk="1" hangingPunct="1">
              <a:buNone/>
            </a:pPr>
            <a:r>
              <a:rPr lang="fr-FR" sz="2000" dirty="0" err="1" smtClean="0"/>
              <a:t>int</a:t>
            </a:r>
            <a:r>
              <a:rPr lang="fr-FR" sz="2000" dirty="0" smtClean="0"/>
              <a:t> main() {</a:t>
            </a:r>
          </a:p>
          <a:p>
            <a:pPr eaLnBrk="1" hangingPunct="1">
              <a:buNone/>
            </a:pPr>
            <a:r>
              <a:rPr lang="fr-FR" sz="2000" dirty="0" smtClean="0"/>
              <a:t>	</a:t>
            </a:r>
            <a:r>
              <a:rPr lang="fr-FR" sz="2000" dirty="0" err="1" smtClean="0"/>
              <a:t>int</a:t>
            </a:r>
            <a:r>
              <a:rPr lang="fr-FR" sz="2000" dirty="0" smtClean="0"/>
              <a:t> a=3, b, c;</a:t>
            </a:r>
          </a:p>
          <a:p>
            <a:pPr eaLnBrk="1" hangingPunct="1">
              <a:buNone/>
            </a:pPr>
            <a:r>
              <a:rPr lang="fr-FR" sz="2000" dirty="0" smtClean="0"/>
              <a:t>	b=++a;/* a et b valent 4*/</a:t>
            </a:r>
          </a:p>
          <a:p>
            <a:pPr eaLnBrk="1" hangingPunct="1">
              <a:buNone/>
            </a:pPr>
            <a:r>
              <a:rPr lang="fr-FR" sz="2000" dirty="0" smtClean="0"/>
              <a:t>	c=b++;/* b vaut ?? Et c vaut ?? */</a:t>
            </a:r>
          </a:p>
          <a:p>
            <a:pPr eaLnBrk="1" hangingPunct="1">
              <a:buNone/>
            </a:pPr>
            <a:r>
              <a:rPr lang="fr-FR" sz="2000" dirty="0" smtClean="0"/>
              <a:t>	printf(« \n la valeur de a est %d \n »,a);</a:t>
            </a:r>
          </a:p>
          <a:p>
            <a:pPr eaLnBrk="1" hangingPunct="1">
              <a:buNone/>
            </a:pPr>
            <a:r>
              <a:rPr lang="fr-FR" sz="2000" dirty="0" smtClean="0"/>
              <a:t>	printf(« \n la valeur de b est %d \n »,b);</a:t>
            </a:r>
          </a:p>
          <a:p>
            <a:pPr eaLnBrk="1" hangingPunct="1">
              <a:buNone/>
            </a:pPr>
            <a:r>
              <a:rPr lang="fr-FR" sz="2000" dirty="0" smtClean="0"/>
              <a:t>	printf(« \n la valeur de c est %d \n »,c);	 </a:t>
            </a:r>
          </a:p>
          <a:p>
            <a:pPr eaLnBrk="1" hangingPunct="1">
              <a:buNone/>
            </a:pPr>
            <a:r>
              <a:rPr lang="fr-FR" sz="2000" dirty="0" smtClean="0"/>
              <a:t>	return 0;</a:t>
            </a:r>
          </a:p>
          <a:p>
            <a:pPr eaLnBrk="1" hangingPunct="1">
              <a:buNone/>
            </a:pPr>
            <a:r>
              <a:rPr lang="fr-FR" sz="2000" dirty="0" smtClean="0"/>
              <a:t>}</a:t>
            </a:r>
          </a:p>
          <a:p>
            <a:pPr eaLnBrk="1" hangingPunct="1">
              <a:buNone/>
            </a:pPr>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35</a:t>
            </a:fld>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FR" dirty="0" smtClean="0"/>
              <a:t>Opérateur de conversion de type</a:t>
            </a:r>
          </a:p>
        </p:txBody>
      </p:sp>
      <p:sp>
        <p:nvSpPr>
          <p:cNvPr id="20483" name="Espace réservé du contenu 2"/>
          <p:cNvSpPr>
            <a:spLocks noGrp="1"/>
          </p:cNvSpPr>
          <p:nvPr>
            <p:ph idx="1"/>
          </p:nvPr>
        </p:nvSpPr>
        <p:spPr>
          <a:xfrm>
            <a:off x="500063" y="1357313"/>
            <a:ext cx="8229600" cy="4929187"/>
          </a:xfrm>
        </p:spPr>
        <p:txBody>
          <a:bodyPr/>
          <a:lstStyle/>
          <a:p>
            <a:r>
              <a:rPr lang="fr-FR" sz="2000" dirty="0" smtClean="0"/>
              <a:t>L’opérateur de conversion de type, appelé </a:t>
            </a:r>
            <a:r>
              <a:rPr lang="fr-FR" sz="2000" b="1" i="1" dirty="0" err="1" smtClean="0">
                <a:solidFill>
                  <a:srgbClr val="FF0000"/>
                </a:solidFill>
              </a:rPr>
              <a:t>cast</a:t>
            </a:r>
            <a:r>
              <a:rPr lang="fr-FR" sz="2000" i="1" dirty="0" smtClean="0"/>
              <a:t>, </a:t>
            </a:r>
            <a:r>
              <a:rPr lang="fr-FR" sz="2000" dirty="0" smtClean="0"/>
              <a:t>permet de modifier explicitement le type d’un objet. On écrit:</a:t>
            </a:r>
          </a:p>
          <a:p>
            <a:pPr>
              <a:buNone/>
            </a:pPr>
            <a:r>
              <a:rPr lang="fr-FR" sz="2000" dirty="0" smtClean="0"/>
              <a:t>			</a:t>
            </a:r>
            <a:r>
              <a:rPr lang="fr-FR" sz="2000" b="1" dirty="0" smtClean="0">
                <a:solidFill>
                  <a:srgbClr val="FF0000"/>
                </a:solidFill>
              </a:rPr>
              <a:t>(</a:t>
            </a:r>
            <a:r>
              <a:rPr lang="fr-FR" sz="2000" b="1" i="1" dirty="0" smtClean="0">
                <a:solidFill>
                  <a:srgbClr val="FF0000"/>
                </a:solidFill>
              </a:rPr>
              <a:t>type) </a:t>
            </a:r>
            <a:r>
              <a:rPr lang="fr-FR" sz="2000" i="1" dirty="0" smtClean="0"/>
              <a:t>objet</a:t>
            </a:r>
          </a:p>
          <a:p>
            <a:pPr>
              <a:buNone/>
            </a:pPr>
            <a:r>
              <a:rPr lang="fr-FR" sz="2000" dirty="0" smtClean="0"/>
              <a:t> </a:t>
            </a:r>
          </a:p>
          <a:p>
            <a:r>
              <a:rPr lang="fr-FR" sz="2000" dirty="0" smtClean="0"/>
              <a:t>Par exemple,</a:t>
            </a:r>
          </a:p>
          <a:p>
            <a:pPr>
              <a:buNone/>
            </a:pPr>
            <a:r>
              <a:rPr lang="fr-FR" sz="2000" dirty="0" err="1" smtClean="0"/>
              <a:t>int</a:t>
            </a:r>
            <a:r>
              <a:rPr lang="fr-FR" sz="2000" dirty="0" smtClean="0"/>
              <a:t> main()</a:t>
            </a:r>
          </a:p>
          <a:p>
            <a:pPr>
              <a:buNone/>
            </a:pPr>
            <a:r>
              <a:rPr lang="fr-FR" sz="2000" dirty="0" smtClean="0"/>
              <a:t>{</a:t>
            </a:r>
          </a:p>
          <a:p>
            <a:pPr>
              <a:buNone/>
            </a:pPr>
            <a:r>
              <a:rPr lang="fr-FR" sz="2000" dirty="0" smtClean="0"/>
              <a:t>	</a:t>
            </a:r>
            <a:r>
              <a:rPr lang="fr-FR" sz="2000" dirty="0" err="1" smtClean="0"/>
              <a:t>int</a:t>
            </a:r>
            <a:r>
              <a:rPr lang="fr-FR" sz="2000" dirty="0" smtClean="0"/>
              <a:t> i = 3, j = 2;</a:t>
            </a:r>
          </a:p>
          <a:p>
            <a:pPr>
              <a:buNone/>
            </a:pPr>
            <a:r>
              <a:rPr lang="fr-FR" sz="2000" dirty="0" smtClean="0"/>
              <a:t>	</a:t>
            </a:r>
            <a:r>
              <a:rPr lang="fr-FR" sz="2000" dirty="0" err="1" smtClean="0">
                <a:solidFill>
                  <a:srgbClr val="FF0000"/>
                </a:solidFill>
              </a:rPr>
              <a:t>float</a:t>
            </a:r>
            <a:r>
              <a:rPr lang="fr-FR" sz="2000" dirty="0" smtClean="0">
                <a:solidFill>
                  <a:srgbClr val="FF0000"/>
                </a:solidFill>
              </a:rPr>
              <a:t> x= (</a:t>
            </a:r>
            <a:r>
              <a:rPr lang="fr-FR" sz="2000" dirty="0" err="1" smtClean="0">
                <a:solidFill>
                  <a:srgbClr val="FF0000"/>
                </a:solidFill>
              </a:rPr>
              <a:t>float</a:t>
            </a:r>
            <a:r>
              <a:rPr lang="fr-FR" sz="2000" dirty="0" smtClean="0">
                <a:solidFill>
                  <a:srgbClr val="FF0000"/>
                </a:solidFill>
              </a:rPr>
              <a:t>) i/j;</a:t>
            </a:r>
          </a:p>
          <a:p>
            <a:pPr>
              <a:buNone/>
            </a:pPr>
            <a:r>
              <a:rPr lang="fr-FR" sz="2000" dirty="0" smtClean="0"/>
              <a:t>	</a:t>
            </a:r>
            <a:r>
              <a:rPr lang="fr-FR" sz="2000" dirty="0" smtClean="0">
                <a:solidFill>
                  <a:srgbClr val="FF0000"/>
                </a:solidFill>
              </a:rPr>
              <a:t>/*</a:t>
            </a:r>
            <a:r>
              <a:rPr lang="fr-FR" sz="2000" dirty="0" smtClean="0"/>
              <a:t>printf("%f \n",(</a:t>
            </a:r>
            <a:r>
              <a:rPr lang="fr-FR" sz="2000" dirty="0" err="1" smtClean="0"/>
              <a:t>float</a:t>
            </a:r>
            <a:r>
              <a:rPr lang="fr-FR" sz="2000" dirty="0" smtClean="0"/>
              <a:t>)i/j);</a:t>
            </a:r>
            <a:r>
              <a:rPr lang="fr-FR" sz="2000" dirty="0" smtClean="0">
                <a:solidFill>
                  <a:srgbClr val="FF0000"/>
                </a:solidFill>
              </a:rPr>
              <a:t>*/</a:t>
            </a:r>
          </a:p>
          <a:p>
            <a:pPr>
              <a:buNone/>
            </a:pPr>
            <a:r>
              <a:rPr lang="fr-FR" sz="2000" dirty="0" smtClean="0"/>
              <a:t>	</a:t>
            </a:r>
            <a:r>
              <a:rPr lang="fr-FR" sz="2000" dirty="0" smtClean="0">
                <a:solidFill>
                  <a:srgbClr val="FF0000"/>
                </a:solidFill>
              </a:rPr>
              <a:t>printf(«  %d %f \n",i, x);</a:t>
            </a:r>
          </a:p>
          <a:p>
            <a:pPr>
              <a:buNone/>
            </a:pPr>
            <a:r>
              <a:rPr lang="fr-FR" sz="2000" dirty="0" smtClean="0"/>
              <a:t>	return 0;</a:t>
            </a:r>
          </a:p>
          <a:p>
            <a:pPr>
              <a:buNone/>
            </a:pPr>
            <a:r>
              <a:rPr lang="fr-FR" sz="2000" dirty="0" smtClean="0"/>
              <a:t>	}</a:t>
            </a:r>
          </a:p>
          <a:p>
            <a:pPr>
              <a:buNone/>
            </a:pPr>
            <a:endParaRPr lang="fr-FR" sz="2000" dirty="0" smtClean="0"/>
          </a:p>
          <a:p>
            <a:pPr>
              <a:buNone/>
            </a:pPr>
            <a:r>
              <a:rPr lang="fr-FR" sz="2000" dirty="0" smtClean="0"/>
              <a:t>retourne la valeur 1.5</a:t>
            </a:r>
          </a:p>
          <a:p>
            <a:pPr eaLnBrk="1" hangingPunct="1">
              <a:buNone/>
            </a:pPr>
            <a:r>
              <a:rPr lang="fr-FR" sz="2000" dirty="0" smtClean="0"/>
              <a:t> </a:t>
            </a:r>
          </a:p>
        </p:txBody>
      </p:sp>
      <p:sp>
        <p:nvSpPr>
          <p:cNvPr id="5" name="Espace réservé du numéro de diapositive 4"/>
          <p:cNvSpPr>
            <a:spLocks noGrp="1"/>
          </p:cNvSpPr>
          <p:nvPr>
            <p:ph type="sldNum" sz="quarter" idx="12"/>
          </p:nvPr>
        </p:nvSpPr>
        <p:spPr/>
        <p:txBody>
          <a:bodyPr/>
          <a:lstStyle/>
          <a:p>
            <a:pPr>
              <a:defRPr/>
            </a:pPr>
            <a:fld id="{E76E953A-D532-4A73-99C4-89B4976B5D3F}" type="slidenum">
              <a:rPr lang="fr-FR" smtClean="0"/>
              <a:pPr>
                <a:defRPr/>
              </a:pPr>
              <a:t>36</a:t>
            </a:fld>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FR" dirty="0" smtClean="0"/>
              <a:t>Autres Opérateurs</a:t>
            </a:r>
          </a:p>
        </p:txBody>
      </p:sp>
      <p:sp>
        <p:nvSpPr>
          <p:cNvPr id="21507" name="Espace réservé du contenu 2"/>
          <p:cNvSpPr>
            <a:spLocks noGrp="1"/>
          </p:cNvSpPr>
          <p:nvPr>
            <p:ph idx="1"/>
          </p:nvPr>
        </p:nvSpPr>
        <p:spPr/>
        <p:txBody>
          <a:bodyPr/>
          <a:lstStyle/>
          <a:p>
            <a:r>
              <a:rPr lang="fr-FR" sz="2400" dirty="0" smtClean="0"/>
              <a:t>L’opérateur d’adresse </a:t>
            </a:r>
            <a:r>
              <a:rPr lang="fr-FR" sz="2400" b="1" dirty="0" smtClean="0">
                <a:solidFill>
                  <a:srgbClr val="FF0000"/>
                </a:solidFill>
              </a:rPr>
              <a:t>&amp;</a:t>
            </a:r>
            <a:r>
              <a:rPr lang="fr-FR" sz="2400" dirty="0" smtClean="0"/>
              <a:t> appliqué à une variable retourne l’adresse-mémoire de cette variable : </a:t>
            </a:r>
            <a:r>
              <a:rPr lang="fr-FR" sz="2400" b="1" dirty="0" smtClean="0">
                <a:solidFill>
                  <a:srgbClr val="FF0000"/>
                </a:solidFill>
              </a:rPr>
              <a:t>&amp;</a:t>
            </a:r>
            <a:r>
              <a:rPr lang="fr-FR" sz="2400" i="1" dirty="0" smtClean="0"/>
              <a:t>variable</a:t>
            </a:r>
          </a:p>
          <a:p>
            <a:endParaRPr lang="fr-FR" sz="2400" i="1" dirty="0" smtClean="0"/>
          </a:p>
          <a:p>
            <a:r>
              <a:rPr lang="fr-FR" sz="2400" dirty="0" smtClean="0"/>
              <a:t>L’opérateur </a:t>
            </a:r>
            <a:r>
              <a:rPr lang="fr-FR" sz="2400" b="1" dirty="0" err="1" smtClean="0">
                <a:solidFill>
                  <a:srgbClr val="FF0000"/>
                </a:solidFill>
              </a:rPr>
              <a:t>sizeof</a:t>
            </a:r>
            <a:r>
              <a:rPr lang="fr-FR" sz="2400" dirty="0" smtClean="0"/>
              <a:t> retourne la longueur en octets du type spécifié comme paramètre: </a:t>
            </a:r>
            <a:r>
              <a:rPr lang="fr-FR" sz="2400" b="1" dirty="0" err="1" smtClean="0">
                <a:solidFill>
                  <a:srgbClr val="FF0000"/>
                </a:solidFill>
              </a:rPr>
              <a:t>sizeof</a:t>
            </a:r>
            <a:r>
              <a:rPr lang="fr-FR" sz="2400" b="1" dirty="0" smtClean="0">
                <a:solidFill>
                  <a:srgbClr val="FF0000"/>
                </a:solidFill>
              </a:rPr>
              <a:t>(type)</a:t>
            </a:r>
          </a:p>
          <a:p>
            <a:pPr lvl="1" eaLnBrk="1" hangingPunct="1">
              <a:buFont typeface="Arial" charset="0"/>
              <a:buNone/>
            </a:pPr>
            <a:endParaRPr lang="fr-FR" sz="1600" dirty="0" smtClean="0"/>
          </a:p>
          <a:p>
            <a:pPr lvl="1" eaLnBrk="1" hangingPunct="1">
              <a:buFont typeface="Arial" charset="0"/>
              <a:buNone/>
            </a:pPr>
            <a:endParaRPr lang="fr-FR" sz="1600" dirty="0" smtClean="0"/>
          </a:p>
          <a:p>
            <a:pPr eaLnBrk="1" hangingPunct="1"/>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9D63D10C-EB3D-4583-AFA2-58C5FE522340}" type="slidenum">
              <a:rPr lang="fr-FR" smtClean="0"/>
              <a:pPr>
                <a:defRPr/>
              </a:pPr>
              <a:t>37</a:t>
            </a:fld>
            <a:endParaRPr 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FR" dirty="0" smtClean="0"/>
              <a:t>Règles de priorité entre opérateurs</a:t>
            </a:r>
          </a:p>
        </p:txBody>
      </p:sp>
      <p:sp>
        <p:nvSpPr>
          <p:cNvPr id="21507" name="Espace réservé du contenu 2"/>
          <p:cNvSpPr>
            <a:spLocks noGrp="1"/>
          </p:cNvSpPr>
          <p:nvPr>
            <p:ph idx="1"/>
          </p:nvPr>
        </p:nvSpPr>
        <p:spPr/>
        <p:txBody>
          <a:bodyPr/>
          <a:lstStyle/>
          <a:p>
            <a:endParaRPr lang="fr-FR" sz="2400" i="1" dirty="0" smtClean="0"/>
          </a:p>
          <a:p>
            <a:pPr lvl="1" eaLnBrk="1" hangingPunct="1">
              <a:buFont typeface="Arial" charset="0"/>
              <a:buNone/>
            </a:pPr>
            <a:endParaRPr lang="fr-FR" sz="1600" dirty="0" smtClean="0"/>
          </a:p>
          <a:p>
            <a:pPr lvl="1" eaLnBrk="1" hangingPunct="1">
              <a:buFont typeface="Arial" charset="0"/>
              <a:buNone/>
            </a:pPr>
            <a:endParaRPr lang="fr-FR" sz="1600" dirty="0" smtClean="0"/>
          </a:p>
          <a:p>
            <a:pPr eaLnBrk="1" hangingPunct="1"/>
            <a:endParaRPr lang="fr-FR" sz="2000" dirty="0" smtClean="0"/>
          </a:p>
          <a:p>
            <a:pPr eaLnBrk="1" hangingPunct="1"/>
            <a:endParaRPr lang="fr-FR" sz="2000" dirty="0" smtClean="0"/>
          </a:p>
        </p:txBody>
      </p:sp>
      <p:sp>
        <p:nvSpPr>
          <p:cNvPr id="5" name="Espace réservé du numéro de diapositive 4"/>
          <p:cNvSpPr>
            <a:spLocks noGrp="1"/>
          </p:cNvSpPr>
          <p:nvPr>
            <p:ph type="sldNum" sz="quarter" idx="12"/>
          </p:nvPr>
        </p:nvSpPr>
        <p:spPr/>
        <p:txBody>
          <a:bodyPr/>
          <a:lstStyle/>
          <a:p>
            <a:pPr>
              <a:defRPr/>
            </a:pPr>
            <a:fld id="{9D63D10C-EB3D-4583-AFA2-58C5FE522340}" type="slidenum">
              <a:rPr lang="fr-FR" smtClean="0"/>
              <a:pPr>
                <a:defRPr/>
              </a:pPr>
              <a:t>38</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180528" y="2636912"/>
            <a:ext cx="9646395" cy="4536504"/>
          </a:xfrm>
          <a:prstGeom prst="rect">
            <a:avLst/>
          </a:prstGeom>
          <a:noFill/>
          <a:ln w="9525">
            <a:noFill/>
            <a:miter lim="800000"/>
            <a:headEnd/>
            <a:tailEnd/>
          </a:ln>
        </p:spPr>
      </p:pic>
      <p:sp>
        <p:nvSpPr>
          <p:cNvPr id="6" name="Rectangle 5"/>
          <p:cNvSpPr/>
          <p:nvPr/>
        </p:nvSpPr>
        <p:spPr>
          <a:xfrm>
            <a:off x="395536" y="1556792"/>
            <a:ext cx="8748464" cy="1200329"/>
          </a:xfrm>
          <a:prstGeom prst="rect">
            <a:avLst/>
          </a:prstGeom>
        </p:spPr>
        <p:txBody>
          <a:bodyPr wrap="square">
            <a:spAutoFit/>
          </a:bodyPr>
          <a:lstStyle/>
          <a:p>
            <a:r>
              <a:rPr lang="fr-FR" dirty="0" smtClean="0"/>
              <a:t>Les opérateurs placés sur une même ligne ont même priorité. Si dans une expression figurent plusieurs opérateurs de même priorité, l’ordre d’évaluation est définie par la flèche de la seconde colonne du tableau. On préfèrera toutefois mettre des parenthèses en cas de doute...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Fonctions classiques d’entrée/sortie (1)</a:t>
            </a:r>
          </a:p>
        </p:txBody>
      </p:sp>
      <p:sp>
        <p:nvSpPr>
          <p:cNvPr id="24579" name="Espace réservé du contenu 2"/>
          <p:cNvSpPr>
            <a:spLocks noGrp="1"/>
          </p:cNvSpPr>
          <p:nvPr>
            <p:ph idx="1"/>
          </p:nvPr>
        </p:nvSpPr>
        <p:spPr>
          <a:xfrm>
            <a:off x="457200" y="1668165"/>
            <a:ext cx="8229600" cy="4929187"/>
          </a:xfrm>
        </p:spPr>
        <p:txBody>
          <a:bodyPr/>
          <a:lstStyle/>
          <a:p>
            <a:r>
              <a:rPr lang="fr-FR" sz="2000" dirty="0" smtClean="0"/>
              <a:t>Fonctions de la librairie standard </a:t>
            </a:r>
            <a:r>
              <a:rPr lang="fr-FR" sz="2000" b="1" dirty="0" err="1" smtClean="0">
                <a:solidFill>
                  <a:srgbClr val="FF0000"/>
                </a:solidFill>
              </a:rPr>
              <a:t>stdio.h</a:t>
            </a:r>
            <a:r>
              <a:rPr lang="fr-FR" sz="2000" dirty="0" smtClean="0"/>
              <a:t> utilisées avec les unités classiques d’entrées-sorties, qui sont respectivement le clavier et l’écran.</a:t>
            </a:r>
          </a:p>
          <a:p>
            <a:endParaRPr lang="fr-FR" sz="2000" dirty="0" smtClean="0"/>
          </a:p>
          <a:p>
            <a:r>
              <a:rPr lang="fr-FR" sz="2000" dirty="0" smtClean="0"/>
              <a:t>Deux fonctions principales: </a:t>
            </a:r>
          </a:p>
          <a:p>
            <a:pPr>
              <a:buNone/>
            </a:pPr>
            <a:endParaRPr lang="fr-FR" sz="2000" b="1" dirty="0" smtClean="0">
              <a:solidFill>
                <a:srgbClr val="FF0000"/>
              </a:solidFill>
            </a:endParaRPr>
          </a:p>
          <a:p>
            <a:pPr lvl="1"/>
            <a:r>
              <a:rPr lang="fr-FR" sz="1800" dirty="0" smtClean="0"/>
              <a:t>Fonction d’impression formatée, ce qui signifie que les données sont converties selon le format particulier choisi: </a:t>
            </a:r>
            <a:r>
              <a:rPr lang="fr-FR" sz="1800" b="1" dirty="0" smtClean="0">
                <a:solidFill>
                  <a:srgbClr val="FF0000"/>
                </a:solidFill>
              </a:rPr>
              <a:t>printf</a:t>
            </a:r>
            <a:endParaRPr lang="fr-FR" sz="1800" dirty="0" smtClean="0"/>
          </a:p>
          <a:p>
            <a:pPr lvl="1"/>
            <a:r>
              <a:rPr lang="fr-FR" sz="1800" dirty="0" smtClean="0"/>
              <a:t>Fonction de saisie: </a:t>
            </a:r>
            <a:r>
              <a:rPr lang="fr-FR" sz="1800" b="1" dirty="0" err="1" smtClean="0">
                <a:solidFill>
                  <a:srgbClr val="FF0000"/>
                </a:solidFill>
              </a:rPr>
              <a:t>scanf</a:t>
            </a:r>
            <a:endParaRPr lang="fr-FR" sz="1800" i="1" dirty="0" smtClean="0"/>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500063" y="2428875"/>
            <a:ext cx="8229600" cy="1143000"/>
          </a:xfrm>
        </p:spPr>
        <p:txBody>
          <a:bodyPr/>
          <a:lstStyle/>
          <a:p>
            <a:pPr eaLnBrk="1" hangingPunct="1"/>
            <a:r>
              <a:rPr lang="fr-FR" dirty="0" smtClean="0"/>
              <a:t>Partie 1 : Bases de la programmation en C</a:t>
            </a:r>
          </a:p>
        </p:txBody>
      </p:sp>
      <p:sp>
        <p:nvSpPr>
          <p:cNvPr id="4" name="Espace réservé du numéro de diapositive 3"/>
          <p:cNvSpPr>
            <a:spLocks noGrp="1"/>
          </p:cNvSpPr>
          <p:nvPr>
            <p:ph type="sldNum" sz="quarter" idx="12"/>
          </p:nvPr>
        </p:nvSpPr>
        <p:spPr/>
        <p:txBody>
          <a:bodyPr/>
          <a:lstStyle/>
          <a:p>
            <a:pPr>
              <a:defRPr/>
            </a:pPr>
            <a:fld id="{E9695F50-3FC7-44B2-A862-D38220673F40}" type="slidenum">
              <a:rPr lang="fr-FR" smtClean="0"/>
              <a:pPr>
                <a:defRPr/>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printf (1)</a:t>
            </a:r>
          </a:p>
        </p:txBody>
      </p:sp>
      <p:sp>
        <p:nvSpPr>
          <p:cNvPr id="24579" name="Espace réservé du contenu 2"/>
          <p:cNvSpPr>
            <a:spLocks noGrp="1"/>
          </p:cNvSpPr>
          <p:nvPr>
            <p:ph idx="1"/>
          </p:nvPr>
        </p:nvSpPr>
        <p:spPr>
          <a:xfrm>
            <a:off x="457200" y="1668165"/>
            <a:ext cx="8229600" cy="4929187"/>
          </a:xfrm>
        </p:spPr>
        <p:txBody>
          <a:bodyPr/>
          <a:lstStyle/>
          <a:p>
            <a:r>
              <a:rPr lang="fr-FR" sz="2000" dirty="0" smtClean="0"/>
              <a:t>Syntaxe de </a:t>
            </a:r>
            <a:r>
              <a:rPr lang="fr-FR" sz="2000" b="1" dirty="0" smtClean="0">
                <a:solidFill>
                  <a:srgbClr val="FF0000"/>
                </a:solidFill>
              </a:rPr>
              <a:t>printf</a:t>
            </a:r>
            <a:r>
              <a:rPr lang="fr-FR" sz="2000" dirty="0" smtClean="0"/>
              <a:t> est:  </a:t>
            </a:r>
          </a:p>
          <a:p>
            <a:pPr>
              <a:buNone/>
            </a:pPr>
            <a:r>
              <a:rPr lang="fr-FR" sz="2000" dirty="0" smtClean="0"/>
              <a:t>			</a:t>
            </a:r>
            <a:r>
              <a:rPr lang="fr-FR" sz="2000" b="1" dirty="0" smtClean="0">
                <a:solidFill>
                  <a:srgbClr val="FF0000"/>
                </a:solidFill>
              </a:rPr>
              <a:t>printf</a:t>
            </a:r>
            <a:r>
              <a:rPr lang="fr-FR" sz="2000" dirty="0" smtClean="0"/>
              <a:t>("</a:t>
            </a:r>
            <a:r>
              <a:rPr lang="fr-FR" sz="2000" i="1" dirty="0" smtClean="0"/>
              <a:t>chaîne de contrôle ",expression-1, ..., expression-n);</a:t>
            </a:r>
          </a:p>
          <a:p>
            <a:pPr>
              <a:buNone/>
            </a:pPr>
            <a:endParaRPr lang="fr-FR" sz="1800" i="1" dirty="0" smtClean="0"/>
          </a:p>
          <a:p>
            <a:r>
              <a:rPr lang="fr-FR" sz="2000" dirty="0" smtClean="0"/>
              <a:t>chaîne de contrôle: le texte à afficher et les spécifications de format correspondant à chaque expression de la liste. </a:t>
            </a:r>
          </a:p>
          <a:p>
            <a:pPr>
              <a:buNone/>
            </a:pPr>
            <a:endParaRPr lang="fr-FR" sz="2000" dirty="0" smtClean="0"/>
          </a:p>
          <a:p>
            <a:r>
              <a:rPr lang="fr-FR" sz="2000" dirty="0" smtClean="0"/>
              <a:t>Les spécifications de format ont pour but d’annoncer le format des données à visualiser. (voir tableau) </a:t>
            </a:r>
          </a:p>
          <a:p>
            <a:r>
              <a:rPr lang="fr-FR" sz="2000" dirty="0" smtClean="0"/>
              <a:t>Elles sont introduites par le caractère </a:t>
            </a:r>
            <a:r>
              <a:rPr lang="fr-FR" sz="2000" b="1" dirty="0" smtClean="0">
                <a:solidFill>
                  <a:srgbClr val="FF0000"/>
                </a:solidFill>
              </a:rPr>
              <a:t>%</a:t>
            </a:r>
            <a:r>
              <a:rPr lang="fr-FR" sz="2000" dirty="0" smtClean="0"/>
              <a:t>, suivi d’un caractère désignant le</a:t>
            </a:r>
          </a:p>
          <a:p>
            <a:pPr>
              <a:buNone/>
            </a:pPr>
            <a:r>
              <a:rPr lang="fr-FR" sz="2000" dirty="0" smtClean="0"/>
              <a:t>format d’impression.</a:t>
            </a:r>
          </a:p>
          <a:p>
            <a:pPr lvl="1">
              <a:buNone/>
            </a:pPr>
            <a:endParaRPr lang="fr-FR" sz="1600" i="1" dirty="0" smtClean="0"/>
          </a:p>
          <a:p>
            <a:pPr>
              <a:buNone/>
            </a:pPr>
            <a:r>
              <a:rPr lang="fr-FR" sz="2000" i="1" dirty="0" smtClean="0"/>
              <a:t> </a:t>
            </a:r>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printf (2)</a:t>
            </a:r>
          </a:p>
        </p:txBody>
      </p:sp>
      <p:sp>
        <p:nvSpPr>
          <p:cNvPr id="24579" name="Espace réservé du contenu 2"/>
          <p:cNvSpPr>
            <a:spLocks noGrp="1"/>
          </p:cNvSpPr>
          <p:nvPr>
            <p:ph idx="1"/>
          </p:nvPr>
        </p:nvSpPr>
        <p:spPr>
          <a:xfrm>
            <a:off x="457200" y="1668165"/>
            <a:ext cx="8229600" cy="4929187"/>
          </a:xfrm>
        </p:spPr>
        <p:txBody>
          <a:bodyPr/>
          <a:lstStyle/>
          <a:p>
            <a:pPr>
              <a:buNone/>
            </a:pPr>
            <a:endParaRPr lang="fr-FR" sz="2000" i="1" dirty="0" smtClean="0"/>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41</a:t>
            </a:fld>
            <a:endParaRPr lang="fr-FR"/>
          </a:p>
        </p:txBody>
      </p:sp>
      <p:pic>
        <p:nvPicPr>
          <p:cNvPr id="1027" name="Picture 3"/>
          <p:cNvPicPr>
            <a:picLocks noChangeAspect="1" noChangeArrowheads="1"/>
          </p:cNvPicPr>
          <p:nvPr/>
        </p:nvPicPr>
        <p:blipFill>
          <a:blip r:embed="rId2" cstate="print"/>
          <a:srcRect/>
          <a:stretch>
            <a:fillRect/>
          </a:stretch>
        </p:blipFill>
        <p:spPr bwMode="auto">
          <a:xfrm>
            <a:off x="1187624" y="1988840"/>
            <a:ext cx="7056784" cy="4653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printf</a:t>
            </a:r>
            <a:r>
              <a:rPr lang="fr-FR" dirty="0" smtClean="0"/>
              <a:t>(3)</a:t>
            </a:r>
          </a:p>
        </p:txBody>
      </p:sp>
      <p:sp>
        <p:nvSpPr>
          <p:cNvPr id="24579" name="Espace réservé du contenu 2"/>
          <p:cNvSpPr>
            <a:spLocks noGrp="1"/>
          </p:cNvSpPr>
          <p:nvPr>
            <p:ph idx="1"/>
          </p:nvPr>
        </p:nvSpPr>
        <p:spPr>
          <a:xfrm>
            <a:off x="457200" y="1668165"/>
            <a:ext cx="8229600" cy="4929187"/>
          </a:xfrm>
        </p:spPr>
        <p:txBody>
          <a:bodyPr/>
          <a:lstStyle/>
          <a:p>
            <a:endParaRPr lang="fr-FR" sz="2000" dirty="0" smtClean="0"/>
          </a:p>
          <a:p>
            <a:endParaRPr lang="fr-FR" sz="2000" dirty="0" smtClean="0"/>
          </a:p>
          <a:p>
            <a:r>
              <a:rPr lang="fr-FR" sz="2000" dirty="0" smtClean="0"/>
              <a:t>On peut éventuellement préciser certains paramètres:</a:t>
            </a:r>
          </a:p>
          <a:p>
            <a:pPr>
              <a:buNone/>
            </a:pPr>
            <a:endParaRPr lang="fr-FR" sz="2000" dirty="0" smtClean="0"/>
          </a:p>
          <a:p>
            <a:pPr lvl="1"/>
            <a:r>
              <a:rPr lang="fr-FR" sz="1600" i="1" dirty="0" smtClean="0"/>
              <a:t>Largeur maximale d’impression: %10d</a:t>
            </a:r>
          </a:p>
          <a:p>
            <a:pPr lvl="1"/>
            <a:r>
              <a:rPr lang="fr-FR" sz="1600" i="1" dirty="0" smtClean="0"/>
              <a:t>Précision: </a:t>
            </a:r>
          </a:p>
          <a:p>
            <a:pPr lvl="2"/>
            <a:r>
              <a:rPr lang="fr-FR" sz="1600" i="1" dirty="0" smtClean="0"/>
              <a:t>%.12f : un flottant sera imprimer avec 12 chiffres après la virgule</a:t>
            </a:r>
          </a:p>
          <a:p>
            <a:pPr lvl="2"/>
            <a:r>
              <a:rPr lang="fr-FR" sz="1600" i="1" dirty="0" smtClean="0"/>
              <a:t>%10.2f: réserver 12 caractères pour imprimer avec ‘.’ compris dont 2 sont destinés aux chiffres après la virgule</a:t>
            </a:r>
          </a:p>
          <a:p>
            <a:pPr lvl="2"/>
            <a:r>
              <a:rPr lang="fr-FR" sz="1600" i="1" dirty="0" smtClean="0"/>
              <a:t>%30.4s: 30 caractères pour imprimer la chaîne mais seuls les 4 premiers caractères de la chaines seront imprimés suivis de 26 espaces blanc.</a:t>
            </a:r>
          </a:p>
          <a:p>
            <a:pPr>
              <a:buNone/>
            </a:pPr>
            <a:endParaRPr lang="fr-FR" sz="2000" i="1" dirty="0" smtClean="0"/>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42</a:t>
            </a:fld>
            <a:endParaRPr lang="fr-F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printf</a:t>
            </a:r>
            <a:r>
              <a:rPr lang="fr-FR" dirty="0" smtClean="0"/>
              <a:t>(4)</a:t>
            </a:r>
          </a:p>
        </p:txBody>
      </p:sp>
      <p:sp>
        <p:nvSpPr>
          <p:cNvPr id="24579" name="Espace réservé du contenu 2"/>
          <p:cNvSpPr>
            <a:spLocks noGrp="1"/>
          </p:cNvSpPr>
          <p:nvPr>
            <p:ph idx="1"/>
          </p:nvPr>
        </p:nvSpPr>
        <p:spPr>
          <a:xfrm>
            <a:off x="457200" y="1668165"/>
            <a:ext cx="8229600" cy="4929187"/>
          </a:xfrm>
        </p:spPr>
        <p:txBody>
          <a:bodyPr/>
          <a:lstStyle/>
          <a:p>
            <a:pPr>
              <a:buNone/>
            </a:pPr>
            <a:r>
              <a:rPr lang="fr-FR" sz="2000" dirty="0" smtClean="0"/>
              <a:t>#</a:t>
            </a:r>
            <a:r>
              <a:rPr lang="fr-FR" sz="2000" dirty="0" err="1" smtClean="0"/>
              <a:t>include</a:t>
            </a:r>
            <a:r>
              <a:rPr lang="fr-FR" sz="2000" dirty="0" smtClean="0"/>
              <a:t> &lt;</a:t>
            </a:r>
            <a:r>
              <a:rPr lang="fr-FR" sz="2000" dirty="0" err="1" smtClean="0"/>
              <a:t>stdio.h</a:t>
            </a:r>
            <a:r>
              <a:rPr lang="fr-FR" sz="2000" dirty="0" smtClean="0"/>
              <a:t>&gt;</a:t>
            </a:r>
          </a:p>
          <a:p>
            <a:pPr>
              <a:buNone/>
            </a:pPr>
            <a:r>
              <a:rPr lang="fr-FR" sz="2000" dirty="0" err="1" smtClean="0"/>
              <a:t>int</a:t>
            </a:r>
            <a:r>
              <a:rPr lang="fr-FR" sz="2000" dirty="0" smtClean="0"/>
              <a:t> main()</a:t>
            </a:r>
          </a:p>
          <a:p>
            <a:pPr>
              <a:buNone/>
            </a:pPr>
            <a:r>
              <a:rPr lang="fr-FR" sz="2000" dirty="0" smtClean="0"/>
              <a:t>{</a:t>
            </a:r>
          </a:p>
          <a:p>
            <a:pPr>
              <a:buNone/>
            </a:pPr>
            <a:r>
              <a:rPr lang="fr-FR" sz="2000" dirty="0" smtClean="0"/>
              <a:t>	</a:t>
            </a:r>
            <a:r>
              <a:rPr lang="fr-FR" sz="1600" dirty="0" err="1" smtClean="0"/>
              <a:t>int</a:t>
            </a:r>
            <a:r>
              <a:rPr lang="fr-FR" sz="1600" dirty="0" smtClean="0"/>
              <a:t> i = 23674;</a:t>
            </a:r>
          </a:p>
          <a:p>
            <a:pPr>
              <a:buNone/>
            </a:pPr>
            <a:r>
              <a:rPr lang="fr-FR" sz="1600" dirty="0" smtClean="0"/>
              <a:t>	double x = 1e-8 + 1000;</a:t>
            </a:r>
          </a:p>
          <a:p>
            <a:pPr>
              <a:buNone/>
            </a:pPr>
            <a:r>
              <a:rPr lang="fr-FR" sz="1600" dirty="0" smtClean="0"/>
              <a:t>	char c = ’A’;	</a:t>
            </a:r>
          </a:p>
          <a:p>
            <a:pPr>
              <a:buNone/>
            </a:pPr>
            <a:r>
              <a:rPr lang="fr-FR" sz="1600" dirty="0" smtClean="0"/>
              <a:t>	</a:t>
            </a:r>
            <a:r>
              <a:rPr lang="pt-BR" sz="1600" dirty="0" smtClean="0"/>
              <a:t>printf("impression de i: \n");</a:t>
            </a:r>
          </a:p>
          <a:p>
            <a:pPr>
              <a:buNone/>
            </a:pPr>
            <a:r>
              <a:rPr lang="fr-FR" sz="1600" dirty="0" smtClean="0"/>
              <a:t>	</a:t>
            </a:r>
            <a:r>
              <a:rPr lang="pl-PL" sz="1600" dirty="0" smtClean="0"/>
              <a:t>printf("%d \t %u \t %o \t %x",i,i,i,i);</a:t>
            </a:r>
          </a:p>
          <a:p>
            <a:pPr>
              <a:buNone/>
            </a:pPr>
            <a:r>
              <a:rPr lang="fr-FR" sz="1600" dirty="0" smtClean="0"/>
              <a:t>	printf("%f \t %e \t %g",</a:t>
            </a:r>
            <a:r>
              <a:rPr lang="fr-FR" sz="1600" dirty="0" err="1" smtClean="0"/>
              <a:t>x,x,x</a:t>
            </a:r>
            <a:r>
              <a:rPr lang="fr-FR" sz="1600" dirty="0" smtClean="0"/>
              <a:t>);</a:t>
            </a:r>
          </a:p>
          <a:p>
            <a:pPr>
              <a:buNone/>
            </a:pPr>
            <a:r>
              <a:rPr lang="pt-BR" sz="1600" dirty="0" smtClean="0"/>
              <a:t>	printf("\n%.2f \t %.2e",x,x);</a:t>
            </a:r>
          </a:p>
          <a:p>
            <a:pPr>
              <a:buNone/>
            </a:pPr>
            <a:r>
              <a:rPr lang="pt-BR" sz="1600" dirty="0" smtClean="0"/>
              <a:t>	printf("\n%.20f \t %.20e",x,x);</a:t>
            </a:r>
          </a:p>
          <a:p>
            <a:pPr>
              <a:buNone/>
            </a:pPr>
            <a:r>
              <a:rPr lang="fr-FR" sz="1600" dirty="0" smtClean="0"/>
              <a:t>	printf("\</a:t>
            </a:r>
            <a:r>
              <a:rPr lang="fr-FR" sz="1600" dirty="0" err="1" smtClean="0"/>
              <a:t>nimpression</a:t>
            </a:r>
            <a:r>
              <a:rPr lang="fr-FR" sz="1600" dirty="0" smtClean="0"/>
              <a:t> de c: \n");</a:t>
            </a:r>
          </a:p>
          <a:p>
            <a:pPr>
              <a:buNone/>
            </a:pPr>
            <a:r>
              <a:rPr lang="fr-FR" sz="1600" dirty="0" smtClean="0"/>
              <a:t>	printf("%c \t %d",</a:t>
            </a:r>
            <a:r>
              <a:rPr lang="fr-FR" sz="1600" dirty="0" err="1" smtClean="0"/>
              <a:t>c,c</a:t>
            </a:r>
            <a:r>
              <a:rPr lang="fr-FR" sz="1600" dirty="0" smtClean="0"/>
              <a:t>);</a:t>
            </a:r>
          </a:p>
          <a:p>
            <a:pPr>
              <a:buNone/>
            </a:pPr>
            <a:r>
              <a:rPr lang="fr-FR" sz="1600" dirty="0" smtClean="0"/>
              <a:t>	return 0;</a:t>
            </a:r>
          </a:p>
          <a:p>
            <a:pPr>
              <a:buNone/>
            </a:pPr>
            <a:r>
              <a:rPr lang="fr-FR" sz="2000" dirty="0" smtClean="0"/>
              <a:t>}</a:t>
            </a:r>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scanf</a:t>
            </a:r>
            <a:r>
              <a:rPr lang="fr-FR" dirty="0" smtClean="0"/>
              <a:t>(1)</a:t>
            </a:r>
          </a:p>
        </p:txBody>
      </p:sp>
      <p:sp>
        <p:nvSpPr>
          <p:cNvPr id="24579" name="Espace réservé du contenu 2"/>
          <p:cNvSpPr>
            <a:spLocks noGrp="1"/>
          </p:cNvSpPr>
          <p:nvPr>
            <p:ph idx="1"/>
          </p:nvPr>
        </p:nvSpPr>
        <p:spPr>
          <a:xfrm>
            <a:off x="457200" y="1668165"/>
            <a:ext cx="8229600" cy="4929187"/>
          </a:xfrm>
        </p:spPr>
        <p:txBody>
          <a:bodyPr/>
          <a:lstStyle/>
          <a:p>
            <a:r>
              <a:rPr lang="fr-FR" sz="2000" b="1" dirty="0" err="1" smtClean="0">
                <a:solidFill>
                  <a:srgbClr val="FF0000"/>
                </a:solidFill>
              </a:rPr>
              <a:t>scanf</a:t>
            </a:r>
            <a:r>
              <a:rPr lang="fr-FR" sz="2000" dirty="0" smtClean="0"/>
              <a:t> permet de saisir des données au clavier et de les stocker aux adresses spécifiées par les arguments de la fonction:</a:t>
            </a:r>
          </a:p>
          <a:p>
            <a:pPr>
              <a:buNone/>
            </a:pPr>
            <a:endParaRPr lang="fr-FR" sz="2000" dirty="0" smtClean="0"/>
          </a:p>
          <a:p>
            <a:pPr>
              <a:buNone/>
            </a:pPr>
            <a:r>
              <a:rPr lang="fr-FR" sz="2000" dirty="0" smtClean="0"/>
              <a:t>	</a:t>
            </a:r>
            <a:r>
              <a:rPr lang="fr-FR" sz="2000" dirty="0" err="1" smtClean="0"/>
              <a:t>scanf</a:t>
            </a:r>
            <a:r>
              <a:rPr lang="fr-FR" sz="2000" dirty="0" smtClean="0"/>
              <a:t>("</a:t>
            </a:r>
            <a:r>
              <a:rPr lang="fr-FR" sz="2000" i="1" dirty="0" smtClean="0"/>
              <a:t>chaîne de contrôle",argument1,...,</a:t>
            </a:r>
            <a:r>
              <a:rPr lang="fr-FR" sz="2000" i="1" dirty="0" err="1" smtClean="0"/>
              <a:t>argumentN</a:t>
            </a:r>
            <a:r>
              <a:rPr lang="fr-FR" sz="2000" i="1" dirty="0" smtClean="0"/>
              <a:t>)</a:t>
            </a:r>
          </a:p>
          <a:p>
            <a:pPr>
              <a:buNone/>
            </a:pPr>
            <a:endParaRPr lang="fr-FR" sz="2000" i="1" dirty="0" smtClean="0"/>
          </a:p>
          <a:p>
            <a:r>
              <a:rPr lang="fr-FR" sz="2000" i="1" dirty="0" smtClean="0"/>
              <a:t>chaîne de contrôle : format dans lequel les données lues sont converties. Elle ne </a:t>
            </a:r>
            <a:r>
              <a:rPr lang="fr-FR" sz="2000" dirty="0" smtClean="0"/>
              <a:t>contient pas d’autres caractères (notamment pas de \n). </a:t>
            </a:r>
          </a:p>
          <a:p>
            <a:pPr>
              <a:buNone/>
            </a:pPr>
            <a:endParaRPr lang="fr-FR" sz="2000" dirty="0" smtClean="0"/>
          </a:p>
          <a:p>
            <a:endParaRPr lang="fr-FR" sz="2000" i="1" dirty="0" smtClean="0"/>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scanf</a:t>
            </a:r>
            <a:r>
              <a:rPr lang="fr-FR" dirty="0" smtClean="0"/>
              <a:t>(2)</a:t>
            </a:r>
          </a:p>
        </p:txBody>
      </p:sp>
      <p:sp>
        <p:nvSpPr>
          <p:cNvPr id="24579" name="Espace réservé du contenu 2"/>
          <p:cNvSpPr>
            <a:spLocks noGrp="1"/>
          </p:cNvSpPr>
          <p:nvPr>
            <p:ph idx="1"/>
          </p:nvPr>
        </p:nvSpPr>
        <p:spPr>
          <a:xfrm>
            <a:off x="457200" y="1668165"/>
            <a:ext cx="8229600" cy="4929187"/>
          </a:xfrm>
        </p:spPr>
        <p:txBody>
          <a:bodyPr/>
          <a:lstStyle/>
          <a:p>
            <a:r>
              <a:rPr lang="fr-FR" sz="2000" dirty="0" smtClean="0"/>
              <a:t>Comme pour printf, les conversions de format sont spécifiées par un caractère précédé du signe %. </a:t>
            </a:r>
          </a:p>
          <a:p>
            <a:endParaRPr lang="fr-FR" sz="2000" dirty="0" smtClean="0"/>
          </a:p>
          <a:p>
            <a:r>
              <a:rPr lang="fr-FR" sz="2000" dirty="0" smtClean="0"/>
              <a:t>Les formats valides pour </a:t>
            </a:r>
            <a:r>
              <a:rPr lang="fr-FR" sz="2000" dirty="0" err="1" smtClean="0"/>
              <a:t>scanf</a:t>
            </a:r>
            <a:r>
              <a:rPr lang="fr-FR" sz="2000" dirty="0" smtClean="0"/>
              <a:t> diffèrent légèrement de ceux de la fonction printf.</a:t>
            </a:r>
          </a:p>
          <a:p>
            <a:endParaRPr lang="fr-FR" sz="2000" dirty="0" smtClean="0"/>
          </a:p>
          <a:p>
            <a:r>
              <a:rPr lang="fr-FR" sz="2000" dirty="0" smtClean="0"/>
              <a:t>Les données à entrer au clavier doivent être séparées par des blancs ou des &lt;RETURN&gt; sauf s’il s’agit de caractères. </a:t>
            </a:r>
          </a:p>
          <a:p>
            <a:endParaRPr lang="fr-FR" sz="2000" dirty="0" smtClean="0"/>
          </a:p>
          <a:p>
            <a:r>
              <a:rPr lang="fr-FR" sz="2000" dirty="0" smtClean="0"/>
              <a:t>On peut toutefois fixer le nombre de caractères de la donnée à lire. </a:t>
            </a:r>
          </a:p>
          <a:p>
            <a:endParaRPr lang="fr-FR" sz="2000" dirty="0" smtClean="0"/>
          </a:p>
          <a:p>
            <a:r>
              <a:rPr lang="fr-FR" sz="2000" dirty="0" smtClean="0"/>
              <a:t>Par exemple %3s pour une chaîne de 3 caractères, %10d pour un entier qui s’´etend sur 10 chiffres signe inclus.</a:t>
            </a:r>
          </a:p>
          <a:p>
            <a:pPr>
              <a:buNone/>
            </a:pPr>
            <a:endParaRPr lang="fr-FR" sz="2000" dirty="0" smtClean="0"/>
          </a:p>
          <a:p>
            <a:endParaRPr lang="fr-FR" sz="2000" i="1" dirty="0" smtClean="0"/>
          </a:p>
          <a:p>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45</a:t>
            </a:fld>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scanf</a:t>
            </a:r>
            <a:r>
              <a:rPr lang="fr-FR" dirty="0" smtClean="0"/>
              <a:t>(3)</a:t>
            </a:r>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46</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1691680" y="1412776"/>
            <a:ext cx="5616624" cy="4534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FR" dirty="0" smtClean="0"/>
              <a:t>Fonction </a:t>
            </a:r>
            <a:r>
              <a:rPr lang="fr-FR" dirty="0" err="1" smtClean="0"/>
              <a:t>scanf</a:t>
            </a:r>
            <a:r>
              <a:rPr lang="fr-FR" dirty="0" smtClean="0"/>
              <a:t>(4)</a:t>
            </a:r>
          </a:p>
        </p:txBody>
      </p:sp>
      <p:sp>
        <p:nvSpPr>
          <p:cNvPr id="24579" name="Espace réservé du contenu 2"/>
          <p:cNvSpPr>
            <a:spLocks noGrp="1"/>
          </p:cNvSpPr>
          <p:nvPr>
            <p:ph idx="1"/>
          </p:nvPr>
        </p:nvSpPr>
        <p:spPr>
          <a:xfrm>
            <a:off x="457200" y="1668165"/>
            <a:ext cx="8229600" cy="4929187"/>
          </a:xfrm>
        </p:spPr>
        <p:txBody>
          <a:bodyPr/>
          <a:lstStyle/>
          <a:p>
            <a:endParaRPr lang="fr-FR" sz="2000" dirty="0" smtClean="0"/>
          </a:p>
          <a:p>
            <a:pPr>
              <a:buNone/>
            </a:pPr>
            <a:r>
              <a:rPr lang="fr-FR" sz="2000" dirty="0" smtClean="0"/>
              <a:t>#</a:t>
            </a:r>
            <a:r>
              <a:rPr lang="fr-FR" sz="2000" dirty="0" err="1" smtClean="0"/>
              <a:t>include</a:t>
            </a:r>
            <a:r>
              <a:rPr lang="fr-FR" sz="2000" dirty="0" smtClean="0"/>
              <a:t> &lt;</a:t>
            </a:r>
            <a:r>
              <a:rPr lang="fr-FR" sz="2000" dirty="0" err="1" smtClean="0"/>
              <a:t>stdio.h</a:t>
            </a:r>
            <a:r>
              <a:rPr lang="fr-FR" sz="2000" dirty="0" smtClean="0"/>
              <a:t>&gt;</a:t>
            </a:r>
          </a:p>
          <a:p>
            <a:pPr>
              <a:buNone/>
            </a:pPr>
            <a:r>
              <a:rPr lang="fr-FR" sz="2000" dirty="0" err="1" smtClean="0"/>
              <a:t>int</a:t>
            </a:r>
            <a:r>
              <a:rPr lang="fr-FR" sz="2000" dirty="0" smtClean="0"/>
              <a:t> main()</a:t>
            </a:r>
          </a:p>
          <a:p>
            <a:pPr>
              <a:buNone/>
            </a:pPr>
            <a:r>
              <a:rPr lang="fr-FR" sz="2000" dirty="0" smtClean="0"/>
              <a:t>{</a:t>
            </a:r>
          </a:p>
          <a:p>
            <a:pPr>
              <a:buNone/>
            </a:pPr>
            <a:r>
              <a:rPr lang="fr-FR" sz="2000" dirty="0" smtClean="0"/>
              <a:t>	</a:t>
            </a:r>
            <a:r>
              <a:rPr lang="fr-FR" sz="2000" dirty="0" err="1" smtClean="0"/>
              <a:t>int</a:t>
            </a:r>
            <a:r>
              <a:rPr lang="fr-FR" sz="2000" dirty="0" smtClean="0"/>
              <a:t> i;</a:t>
            </a:r>
          </a:p>
          <a:p>
            <a:pPr>
              <a:buNone/>
            </a:pPr>
            <a:r>
              <a:rPr lang="fr-FR" sz="2000" dirty="0" smtClean="0"/>
              <a:t>	printf("entrez un entier sous forme </a:t>
            </a:r>
            <a:r>
              <a:rPr lang="fr-FR" sz="2000" dirty="0" err="1" smtClean="0"/>
              <a:t>hexadecimale</a:t>
            </a:r>
            <a:r>
              <a:rPr lang="fr-FR" sz="2000" dirty="0" smtClean="0"/>
              <a:t> i = ");</a:t>
            </a:r>
          </a:p>
          <a:p>
            <a:pPr>
              <a:buNone/>
            </a:pPr>
            <a:r>
              <a:rPr lang="fr-FR" sz="2000" dirty="0" smtClean="0"/>
              <a:t>	</a:t>
            </a:r>
            <a:r>
              <a:rPr lang="fr-FR" sz="2000" dirty="0" err="1" smtClean="0"/>
              <a:t>scanf</a:t>
            </a:r>
            <a:r>
              <a:rPr lang="fr-FR" sz="2000" dirty="0" smtClean="0"/>
              <a:t>("%x",&amp;i);</a:t>
            </a:r>
          </a:p>
          <a:p>
            <a:pPr>
              <a:buNone/>
            </a:pPr>
            <a:r>
              <a:rPr lang="fr-FR" sz="2000" dirty="0" smtClean="0"/>
              <a:t>	printf("i = %d\n",i);</a:t>
            </a:r>
          </a:p>
          <a:p>
            <a:pPr>
              <a:buNone/>
            </a:pPr>
            <a:r>
              <a:rPr lang="fr-FR" sz="2000" dirty="0" smtClean="0"/>
              <a:t>	return 0;</a:t>
            </a:r>
          </a:p>
          <a:p>
            <a:pPr>
              <a:buNone/>
            </a:pPr>
            <a:r>
              <a:rPr lang="fr-FR" sz="2000" dirty="0" smtClean="0"/>
              <a:t>}</a:t>
            </a:r>
          </a:p>
          <a:p>
            <a:pPr>
              <a:buNone/>
            </a:pPr>
            <a:endParaRPr lang="fr-FR" sz="2000" dirty="0" smtClean="0"/>
          </a:p>
          <a:p>
            <a:pPr>
              <a:buNone/>
            </a:pPr>
            <a:endParaRPr lang="fr-FR" sz="2000" dirty="0" smtClean="0"/>
          </a:p>
          <a:p>
            <a:pPr eaLnBrk="1" hangingPunct="1"/>
            <a:endParaRPr lang="fr-FR" sz="1600" dirty="0" smtClean="0"/>
          </a:p>
        </p:txBody>
      </p:sp>
      <p:sp>
        <p:nvSpPr>
          <p:cNvPr id="5" name="Espace réservé du numéro de diapositive 4"/>
          <p:cNvSpPr>
            <a:spLocks noGrp="1"/>
          </p:cNvSpPr>
          <p:nvPr>
            <p:ph type="sldNum" sz="quarter" idx="12"/>
          </p:nvPr>
        </p:nvSpPr>
        <p:spPr/>
        <p:txBody>
          <a:bodyPr/>
          <a:lstStyle/>
          <a:p>
            <a:pPr>
              <a:defRPr/>
            </a:pPr>
            <a:fld id="{58E341F4-9299-4B52-95F9-0906D12996E2}" type="slidenum">
              <a:rPr lang="fr-FR" smtClean="0"/>
              <a:pPr>
                <a:defRPr/>
              </a:pPr>
              <a:t>47</a:t>
            </a:fld>
            <a:endParaRPr lang="fr-F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Instructions de contrôle</a:t>
            </a:r>
            <a:endParaRPr lang="fr-FR" dirty="0"/>
          </a:p>
        </p:txBody>
      </p:sp>
      <p:sp>
        <p:nvSpPr>
          <p:cNvPr id="3" name="Espace réservé du contenu 2"/>
          <p:cNvSpPr>
            <a:spLocks noGrp="1"/>
          </p:cNvSpPr>
          <p:nvPr>
            <p:ph idx="1"/>
          </p:nvPr>
        </p:nvSpPr>
        <p:spPr/>
        <p:txBody>
          <a:bodyPr/>
          <a:lstStyle/>
          <a:p>
            <a:r>
              <a:rPr lang="fr-FR" sz="2000" dirty="0" smtClean="0"/>
              <a:t>On appelle « </a:t>
            </a:r>
            <a:r>
              <a:rPr lang="fr-FR" sz="2000" b="1" dirty="0" smtClean="0">
                <a:solidFill>
                  <a:srgbClr val="FF0000"/>
                </a:solidFill>
              </a:rPr>
              <a:t>Instruction de contrôle</a:t>
            </a:r>
            <a:r>
              <a:rPr lang="fr-FR" sz="2000" dirty="0" smtClean="0"/>
              <a:t> » toute instruction qui permet de contrôler le fonctionnement d’un programme.</a:t>
            </a:r>
          </a:p>
          <a:p>
            <a:endParaRPr lang="fr-FR" sz="2000" dirty="0" smtClean="0"/>
          </a:p>
          <a:p>
            <a:r>
              <a:rPr lang="fr-FR" sz="2000" dirty="0" smtClean="0"/>
              <a:t>On distingue les instructions de branchement et les boucles.</a:t>
            </a:r>
          </a:p>
          <a:p>
            <a:endParaRPr lang="fr-FR" sz="2000" dirty="0" smtClean="0"/>
          </a:p>
          <a:p>
            <a:r>
              <a:rPr lang="fr-FR" sz="2000" dirty="0" smtClean="0">
                <a:solidFill>
                  <a:srgbClr val="FF0000"/>
                </a:solidFill>
              </a:rPr>
              <a:t>Une instruction de branchement </a:t>
            </a:r>
            <a:r>
              <a:rPr lang="fr-FR" sz="2000" dirty="0" smtClean="0"/>
              <a:t>permet de déterminer quelles instructions seront exécutées et dans quel ordre</a:t>
            </a:r>
          </a:p>
          <a:p>
            <a:endParaRPr lang="fr-FR" sz="2000" dirty="0" smtClean="0"/>
          </a:p>
          <a:p>
            <a:r>
              <a:rPr lang="fr-FR" sz="2000" dirty="0" smtClean="0"/>
              <a:t>Une </a:t>
            </a:r>
            <a:r>
              <a:rPr lang="fr-FR" sz="2000" dirty="0" smtClean="0">
                <a:solidFill>
                  <a:srgbClr val="FF0000"/>
                </a:solidFill>
              </a:rPr>
              <a:t>boucle</a:t>
            </a:r>
            <a:r>
              <a:rPr lang="fr-FR" sz="2000" dirty="0" smtClean="0"/>
              <a:t> permet de répéter une série d’instructions tant qu’une certaine condition n’est pas vérifiée.</a:t>
            </a:r>
            <a:endParaRPr lang="fr-FR" sz="2000"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48</a:t>
            </a:fld>
            <a:endParaRPr lang="fr-F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Instructions de branchement conditionnel (1)</a:t>
            </a:r>
            <a:endParaRPr lang="fr-FR" dirty="0"/>
          </a:p>
        </p:txBody>
      </p:sp>
      <p:sp>
        <p:nvSpPr>
          <p:cNvPr id="3" name="Espace réservé du contenu 2"/>
          <p:cNvSpPr>
            <a:spLocks noGrp="1"/>
          </p:cNvSpPr>
          <p:nvPr>
            <p:ph idx="1"/>
          </p:nvPr>
        </p:nvSpPr>
        <p:spPr/>
        <p:txBody>
          <a:bodyPr/>
          <a:lstStyle/>
          <a:p>
            <a:r>
              <a:rPr lang="fr-FR" sz="2400" dirty="0" smtClean="0"/>
              <a:t>Branchement conditionnel </a:t>
            </a:r>
            <a:r>
              <a:rPr lang="fr-FR" sz="2400" b="1" dirty="0" smtClean="0">
                <a:solidFill>
                  <a:srgbClr val="FF0000"/>
                </a:solidFill>
              </a:rPr>
              <a:t>if --- else</a:t>
            </a:r>
          </a:p>
          <a:p>
            <a:pPr>
              <a:buNone/>
            </a:pPr>
            <a:r>
              <a:rPr lang="fr-FR" sz="2000" dirty="0" smtClean="0"/>
              <a:t>	</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pPr>
              <a:buNone/>
            </a:pPr>
            <a:r>
              <a:rPr lang="fr-FR" sz="2000" dirty="0" smtClean="0"/>
              <a:t>Chaque instruction peut être un bloc d’instruction (voir Transparent 10)</a:t>
            </a:r>
            <a:endParaRPr lang="fr-FR" sz="2000"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49</a:t>
            </a:fld>
            <a:endParaRPr lang="fr-FR"/>
          </a:p>
        </p:txBody>
      </p:sp>
      <p:graphicFrame>
        <p:nvGraphicFramePr>
          <p:cNvPr id="5" name="Tableau 4"/>
          <p:cNvGraphicFramePr>
            <a:graphicFrameLocks noGrp="1"/>
          </p:cNvGraphicFramePr>
          <p:nvPr/>
        </p:nvGraphicFramePr>
        <p:xfrm>
          <a:off x="1475656" y="2348880"/>
          <a:ext cx="6096000" cy="29311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fr-FR" dirty="0" smtClean="0"/>
                        <a:t>Forme la plus simple</a:t>
                      </a:r>
                      <a:endParaRPr lang="fr-FR" dirty="0"/>
                    </a:p>
                  </a:txBody>
                  <a:tcPr/>
                </a:tc>
                <a:tc>
                  <a:txBody>
                    <a:bodyPr/>
                    <a:lstStyle/>
                    <a:p>
                      <a:r>
                        <a:rPr lang="fr-FR" dirty="0" smtClean="0"/>
                        <a:t>Forme la plus générale</a:t>
                      </a:r>
                      <a:endParaRPr lang="fr-FR" dirty="0"/>
                    </a:p>
                  </a:txBody>
                  <a:tcPr/>
                </a:tc>
              </a:tr>
              <a:tr h="370840">
                <a:tc>
                  <a:txBody>
                    <a:bodyPr/>
                    <a:lstStyle/>
                    <a:p>
                      <a:pPr>
                        <a:buNone/>
                      </a:pPr>
                      <a:r>
                        <a:rPr lang="fr-FR" sz="1800" dirty="0" smtClean="0"/>
                        <a:t>if (expression)</a:t>
                      </a:r>
                    </a:p>
                    <a:p>
                      <a:pPr>
                        <a:buNone/>
                      </a:pPr>
                      <a:r>
                        <a:rPr lang="fr-FR" sz="1800" dirty="0" smtClean="0"/>
                        <a:t>    instruction</a:t>
                      </a:r>
                    </a:p>
                    <a:p>
                      <a:endParaRPr lang="fr-FR" dirty="0"/>
                    </a:p>
                  </a:txBody>
                  <a:tcPr/>
                </a:tc>
                <a:tc>
                  <a:txBody>
                    <a:bodyPr/>
                    <a:lstStyle/>
                    <a:p>
                      <a:pPr>
                        <a:buNone/>
                      </a:pPr>
                      <a:r>
                        <a:rPr lang="fr-FR" sz="1800" dirty="0" smtClean="0"/>
                        <a:t>if (expression1)</a:t>
                      </a:r>
                    </a:p>
                    <a:p>
                      <a:pPr>
                        <a:buNone/>
                      </a:pPr>
                      <a:r>
                        <a:rPr lang="fr-FR" sz="1800" dirty="0" smtClean="0"/>
                        <a:t>    instruction1</a:t>
                      </a:r>
                    </a:p>
                    <a:p>
                      <a:pPr>
                        <a:buNone/>
                      </a:pPr>
                      <a:r>
                        <a:rPr lang="fr-FR" sz="1800" dirty="0" smtClean="0"/>
                        <a:t>else if (expression2)</a:t>
                      </a:r>
                    </a:p>
                    <a:p>
                      <a:pPr>
                        <a:buNone/>
                      </a:pPr>
                      <a:r>
                        <a:rPr lang="fr-FR" sz="1800" dirty="0" smtClean="0"/>
                        <a:t>             instruction2</a:t>
                      </a:r>
                    </a:p>
                    <a:p>
                      <a:pPr>
                        <a:buNone/>
                      </a:pPr>
                      <a:r>
                        <a:rPr lang="fr-FR" sz="1800" dirty="0" smtClean="0"/>
                        <a:t>…</a:t>
                      </a:r>
                    </a:p>
                    <a:p>
                      <a:pPr>
                        <a:buNone/>
                      </a:pPr>
                      <a:r>
                        <a:rPr lang="fr-FR" sz="1800" dirty="0" smtClean="0"/>
                        <a:t>else if (expressionN)</a:t>
                      </a:r>
                    </a:p>
                    <a:p>
                      <a:pPr>
                        <a:buNone/>
                      </a:pPr>
                      <a:r>
                        <a:rPr lang="fr-FR" sz="1800" dirty="0" smtClean="0"/>
                        <a:t>             </a:t>
                      </a:r>
                      <a:r>
                        <a:rPr lang="fr-FR" sz="1800" dirty="0" err="1" smtClean="0"/>
                        <a:t>instructionN</a:t>
                      </a:r>
                      <a:endParaRPr lang="fr-FR" sz="1800" dirty="0" smtClean="0"/>
                    </a:p>
                    <a:p>
                      <a:pPr>
                        <a:buNone/>
                      </a:pPr>
                      <a:r>
                        <a:rPr lang="fr-FR" sz="1800" dirty="0" smtClean="0"/>
                        <a:t>else</a:t>
                      </a:r>
                    </a:p>
                    <a:p>
                      <a:pPr>
                        <a:buNone/>
                      </a:pPr>
                      <a:r>
                        <a:rPr lang="fr-FR" sz="1800" dirty="0" smtClean="0"/>
                        <a:t>      </a:t>
                      </a:r>
                      <a:r>
                        <a:rPr lang="fr-FR" sz="1800" dirty="0" err="1" smtClean="0"/>
                        <a:t>instructionX</a:t>
                      </a:r>
                      <a:endParaRPr lang="fr-FR"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FR" dirty="0" smtClean="0"/>
              <a:t>Notion de Compilation</a:t>
            </a:r>
          </a:p>
        </p:txBody>
      </p:sp>
      <p:sp>
        <p:nvSpPr>
          <p:cNvPr id="3" name="Espace réservé du contenu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fr-FR" sz="2000" dirty="0" smtClean="0"/>
              <a:t>Pour résoudre un problème, un ordinateur a besoin d’être programmé :</a:t>
            </a:r>
          </a:p>
          <a:p>
            <a:pPr lvl="1" eaLnBrk="1" fontAlgn="auto" hangingPunct="1">
              <a:spcAft>
                <a:spcPts val="0"/>
              </a:spcAft>
              <a:buFont typeface="Arial" pitchFamily="34" charset="0"/>
              <a:buChar char="–"/>
              <a:defRPr/>
            </a:pPr>
            <a:r>
              <a:rPr lang="fr-FR" sz="1600" dirty="0" smtClean="0"/>
              <a:t>C est un langage de programmation développé dans le laboratoire Bell AT&amp;T</a:t>
            </a:r>
          </a:p>
          <a:p>
            <a:pPr lvl="1" eaLnBrk="1" fontAlgn="auto" hangingPunct="1">
              <a:spcAft>
                <a:spcPts val="0"/>
              </a:spcAft>
              <a:buFont typeface="Arial" pitchFamily="34" charset="0"/>
              <a:buChar char="–"/>
              <a:defRPr/>
            </a:pPr>
            <a:r>
              <a:rPr lang="fr-FR" sz="1600" dirty="0" smtClean="0"/>
              <a:t>C est considéré comme un langage compilé : un programme en C est décrit par un texte, appelé « fichier source ». Ce fichier doit être traduit en langage machine pour être exécutable par le micro-processeur.</a:t>
            </a:r>
          </a:p>
          <a:p>
            <a:pPr eaLnBrk="1" fontAlgn="auto" hangingPunct="1">
              <a:spcAft>
                <a:spcPts val="0"/>
              </a:spcAft>
              <a:buNone/>
              <a:defRPr/>
            </a:pPr>
            <a:endParaRPr lang="fr-FR" sz="2000" dirty="0" smtClean="0"/>
          </a:p>
          <a:p>
            <a:pPr eaLnBrk="1" fontAlgn="auto" hangingPunct="1">
              <a:spcAft>
                <a:spcPts val="0"/>
              </a:spcAft>
              <a:buFont typeface="Arial" pitchFamily="34" charset="0"/>
              <a:buChar char="•"/>
              <a:defRPr/>
            </a:pPr>
            <a:r>
              <a:rPr lang="fr-FR" sz="2000" dirty="0" smtClean="0"/>
              <a:t> 4 Phases de la compilation:</a:t>
            </a:r>
          </a:p>
          <a:p>
            <a:pPr lvl="1" eaLnBrk="1" fontAlgn="auto" hangingPunct="1">
              <a:spcAft>
                <a:spcPts val="0"/>
              </a:spcAft>
              <a:buFont typeface="Arial" pitchFamily="34" charset="0"/>
              <a:buChar char="•"/>
              <a:defRPr/>
            </a:pPr>
            <a:r>
              <a:rPr lang="fr-FR" sz="1600" b="1" dirty="0" smtClean="0"/>
              <a:t>Traitement par le pré-processeur</a:t>
            </a:r>
            <a:r>
              <a:rPr lang="fr-FR" sz="1600" dirty="0" smtClean="0"/>
              <a:t>: Le fichier source est analysé par le pré-processeur qui effectue des transformations purement textuelles (inclusion d’autres fichiers source …)</a:t>
            </a:r>
          </a:p>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Compilation</a:t>
            </a:r>
            <a:r>
              <a:rPr lang="fr-FR" sz="1600" dirty="0" smtClean="0"/>
              <a:t>: le fichier généré par le pré-processeur est traduit en une suite d’instructions du micro-processeur (utilisant des mnémoniques)</a:t>
            </a:r>
          </a:p>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Assemblage</a:t>
            </a:r>
            <a:r>
              <a:rPr lang="fr-FR" sz="1600" dirty="0" smtClean="0"/>
              <a:t>: le code assembleur est transformé en un fichier binaire, c’est-à-dire des instructions directement compréhensibles par le processeur.</a:t>
            </a:r>
          </a:p>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Edition de liens</a:t>
            </a:r>
            <a:r>
              <a:rPr lang="fr-FR" sz="1600" dirty="0" smtClean="0"/>
              <a:t>: un programme est souvent séparé en plusieurs fichiers source, pour des raisons de clarté mais aussi pour faire appel à des librairies de fonctions standards déjà écrites. -&gt; fichier exécutable</a:t>
            </a:r>
          </a:p>
          <a:p>
            <a:pPr eaLnBrk="1" fontAlgn="auto" hangingPunct="1">
              <a:spcAft>
                <a:spcPts val="0"/>
              </a:spcAft>
              <a:buFont typeface="Arial" pitchFamily="34" charset="0"/>
              <a:buChar char="•"/>
              <a:defRPr/>
            </a:pPr>
            <a:endParaRPr lang="fr-FR" sz="2000" dirty="0" smtClean="0"/>
          </a:p>
          <a:p>
            <a:pPr eaLnBrk="1" fontAlgn="auto" hangingPunct="1">
              <a:spcAft>
                <a:spcPts val="0"/>
              </a:spcAft>
              <a:buNone/>
              <a:defRPr/>
            </a:pPr>
            <a:endParaRPr lang="fr-FR" sz="2000" dirty="0" smtClean="0"/>
          </a:p>
          <a:p>
            <a:pPr eaLnBrk="1" fontAlgn="auto" hangingPunct="1">
              <a:spcAft>
                <a:spcPts val="0"/>
              </a:spcAft>
              <a:buNone/>
              <a:defRPr/>
            </a:pPr>
            <a:endParaRPr lang="fr-FR" sz="2000" dirty="0" smtClean="0"/>
          </a:p>
          <a:p>
            <a:pPr eaLnBrk="1" fontAlgn="auto" hangingPunct="1">
              <a:spcAft>
                <a:spcPts val="0"/>
              </a:spcAft>
              <a:buFont typeface="Arial" pitchFamily="34" charset="0"/>
              <a:buNone/>
              <a:defRPr/>
            </a:pPr>
            <a:endParaRPr lang="fr-FR" sz="2000" dirty="0" smtClean="0"/>
          </a:p>
          <a:p>
            <a:pPr lvl="1" eaLnBrk="1" fontAlgn="auto" hangingPunct="1">
              <a:spcAft>
                <a:spcPts val="0"/>
              </a:spcAft>
              <a:buFont typeface="Arial" pitchFamily="34" charset="0"/>
              <a:buNone/>
              <a:defRPr/>
            </a:pPr>
            <a:endParaRPr lang="fr-FR" sz="2000" dirty="0" smtClean="0"/>
          </a:p>
          <a:p>
            <a:pPr eaLnBrk="1" fontAlgn="auto" hangingPunct="1">
              <a:spcAft>
                <a:spcPts val="0"/>
              </a:spcAft>
              <a:buNone/>
              <a:defRPr/>
            </a:pPr>
            <a:endParaRPr lang="fr-FR" sz="1600" dirty="0" smtClean="0"/>
          </a:p>
          <a:p>
            <a:pPr eaLnBrk="1" fontAlgn="auto" hangingPunct="1">
              <a:spcAft>
                <a:spcPts val="0"/>
              </a:spcAft>
              <a:buFont typeface="Arial" pitchFamily="34" charset="0"/>
              <a:buNone/>
              <a:defRPr/>
            </a:pPr>
            <a:endParaRPr lang="fr-FR" sz="2000" dirty="0" smtClean="0"/>
          </a:p>
          <a:p>
            <a:pPr lvl="1" eaLnBrk="1" fontAlgn="auto" hangingPunct="1">
              <a:spcAft>
                <a:spcPts val="0"/>
              </a:spcAft>
              <a:buFont typeface="Arial" pitchFamily="34" charset="0"/>
              <a:buChar char="–"/>
              <a:defRPr/>
            </a:pPr>
            <a:endParaRPr lang="fr-FR" sz="1800" dirty="0" smtClean="0"/>
          </a:p>
          <a:p>
            <a:pPr lvl="1" eaLnBrk="1" fontAlgn="auto" hangingPunct="1">
              <a:spcAft>
                <a:spcPts val="0"/>
              </a:spcAft>
              <a:buFont typeface="Arial" pitchFamily="34" charset="0"/>
              <a:buNone/>
              <a:defRPr/>
            </a:pPr>
            <a:endParaRPr lang="fr-FR" sz="1800" dirty="0" smtClean="0"/>
          </a:p>
        </p:txBody>
      </p:sp>
      <p:sp>
        <p:nvSpPr>
          <p:cNvPr id="5" name="Espace réservé du numéro de diapositive 4"/>
          <p:cNvSpPr>
            <a:spLocks noGrp="1"/>
          </p:cNvSpPr>
          <p:nvPr>
            <p:ph type="sldNum" sz="quarter" idx="12"/>
          </p:nvPr>
        </p:nvSpPr>
        <p:spPr/>
        <p:txBody>
          <a:bodyPr/>
          <a:lstStyle/>
          <a:p>
            <a:pPr>
              <a:defRPr/>
            </a:pPr>
            <a:fld id="{3E434CF2-E090-448A-9381-9EEB020FCEB9}" type="slidenum">
              <a:rPr lang="fr-FR" smtClean="0"/>
              <a:pPr>
                <a:defRPr/>
              </a:pPr>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Instructions de branchement conditionnel (2)</a:t>
            </a:r>
            <a:endParaRPr lang="fr-FR" dirty="0"/>
          </a:p>
        </p:txBody>
      </p:sp>
      <p:sp>
        <p:nvSpPr>
          <p:cNvPr id="3" name="Espace réservé du contenu 2"/>
          <p:cNvSpPr>
            <a:spLocks noGrp="1"/>
          </p:cNvSpPr>
          <p:nvPr>
            <p:ph idx="1"/>
          </p:nvPr>
        </p:nvSpPr>
        <p:spPr/>
        <p:txBody>
          <a:bodyPr/>
          <a:lstStyle/>
          <a:p>
            <a:r>
              <a:rPr lang="fr-FR" sz="2400" dirty="0" smtClean="0"/>
              <a:t>Branchement multiple </a:t>
            </a:r>
            <a:r>
              <a:rPr lang="fr-FR" sz="2400" b="1" dirty="0" smtClean="0">
                <a:solidFill>
                  <a:srgbClr val="FF0000"/>
                </a:solidFill>
              </a:rPr>
              <a:t>switch</a:t>
            </a:r>
          </a:p>
          <a:p>
            <a:pPr>
              <a:buNone/>
            </a:pPr>
            <a:r>
              <a:rPr lang="fr-FR" sz="2000" dirty="0" smtClean="0"/>
              <a:t>	                                                               Si la valeur de </a:t>
            </a:r>
            <a:r>
              <a:rPr lang="fr-FR" sz="2000" i="1" dirty="0" smtClean="0"/>
              <a:t>expression</a:t>
            </a:r>
            <a:r>
              <a:rPr lang="fr-FR" sz="2000" dirty="0" smtClean="0"/>
              <a:t> est égale à                                       </a:t>
            </a:r>
          </a:p>
          <a:p>
            <a:pPr>
              <a:buNone/>
            </a:pPr>
            <a:r>
              <a:rPr lang="fr-FR" sz="2000" dirty="0" smtClean="0"/>
              <a:t>                                                                      l’une des </a:t>
            </a:r>
            <a:r>
              <a:rPr lang="fr-FR" sz="2000" i="1" dirty="0" smtClean="0"/>
              <a:t>constantes</a:t>
            </a:r>
            <a:r>
              <a:rPr lang="fr-FR" sz="2000" dirty="0" smtClean="0"/>
              <a:t>, </a:t>
            </a:r>
            <a:r>
              <a:rPr lang="fr-FR" sz="2000" i="1" dirty="0" smtClean="0"/>
              <a:t>la liste  </a:t>
            </a:r>
          </a:p>
          <a:p>
            <a:pPr>
              <a:buNone/>
            </a:pPr>
            <a:r>
              <a:rPr lang="fr-FR" sz="2000" i="1" dirty="0" smtClean="0"/>
              <a:t>                                                                     d’instructions</a:t>
            </a:r>
            <a:r>
              <a:rPr lang="fr-FR" sz="2000" dirty="0" smtClean="0"/>
              <a:t> correspondant est </a:t>
            </a:r>
          </a:p>
          <a:p>
            <a:pPr>
              <a:buNone/>
            </a:pPr>
            <a:r>
              <a:rPr lang="fr-FR" sz="2000" dirty="0" smtClean="0"/>
              <a:t>                                                                     exécutée. </a:t>
            </a:r>
          </a:p>
          <a:p>
            <a:pPr>
              <a:buNone/>
            </a:pPr>
            <a:r>
              <a:rPr lang="fr-FR" sz="2000" dirty="0" smtClean="0"/>
              <a:t>													     Sinon la </a:t>
            </a:r>
            <a:r>
              <a:rPr lang="fr-FR" sz="2000" i="1" dirty="0" smtClean="0"/>
              <a:t>liste d’instructions X </a:t>
            </a:r>
          </a:p>
          <a:p>
            <a:pPr>
              <a:buNone/>
            </a:pPr>
            <a:r>
              <a:rPr lang="fr-FR" sz="2000" dirty="0" smtClean="0"/>
              <a:t>                                                                     correspondant à </a:t>
            </a:r>
            <a:r>
              <a:rPr lang="fr-FR" sz="2000" i="1" dirty="0" smtClean="0"/>
              <a:t>default</a:t>
            </a:r>
            <a:r>
              <a:rPr lang="fr-FR" sz="2000" dirty="0" smtClean="0"/>
              <a:t> est exécutée. </a:t>
            </a:r>
          </a:p>
          <a:p>
            <a:pPr>
              <a:buNone/>
            </a:pPr>
            <a:r>
              <a:rPr lang="fr-FR" sz="2000" dirty="0" smtClean="0"/>
              <a:t>                                                                     L’instruction </a:t>
            </a:r>
            <a:r>
              <a:rPr lang="fr-FR" sz="2000" i="1" dirty="0" smtClean="0"/>
              <a:t>default</a:t>
            </a:r>
            <a:r>
              <a:rPr lang="fr-FR" sz="2000" dirty="0" smtClean="0"/>
              <a:t> est facultative. </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50</a:t>
            </a:fld>
            <a:endParaRPr lang="fr-FR"/>
          </a:p>
        </p:txBody>
      </p:sp>
      <p:graphicFrame>
        <p:nvGraphicFramePr>
          <p:cNvPr id="5" name="Tableau 4"/>
          <p:cNvGraphicFramePr>
            <a:graphicFrameLocks noGrp="1"/>
          </p:cNvGraphicFramePr>
          <p:nvPr/>
        </p:nvGraphicFramePr>
        <p:xfrm>
          <a:off x="971600" y="2108408"/>
          <a:ext cx="3194899" cy="4632960"/>
        </p:xfrm>
        <a:graphic>
          <a:graphicData uri="http://schemas.openxmlformats.org/drawingml/2006/table">
            <a:tbl>
              <a:tblPr firstRow="1" bandRow="1">
                <a:tableStyleId>{5C22544A-7EE6-4342-B048-85BDC9FD1C3A}</a:tableStyleId>
              </a:tblPr>
              <a:tblGrid>
                <a:gridCol w="208280"/>
                <a:gridCol w="2986619"/>
              </a:tblGrid>
              <a:tr h="365083">
                <a:tc>
                  <a:txBody>
                    <a:bodyPr/>
                    <a:lstStyle/>
                    <a:p>
                      <a:endParaRPr lang="fr-FR" dirty="0"/>
                    </a:p>
                  </a:txBody>
                  <a:tcPr/>
                </a:tc>
                <a:tc>
                  <a:txBody>
                    <a:bodyPr/>
                    <a:lstStyle/>
                    <a:p>
                      <a:r>
                        <a:rPr lang="fr-FR" dirty="0" smtClean="0"/>
                        <a:t>Forme la plus générale</a:t>
                      </a:r>
                      <a:endParaRPr lang="fr-FR" dirty="0"/>
                    </a:p>
                  </a:txBody>
                  <a:tcPr/>
                </a:tc>
              </a:tr>
              <a:tr h="4200949">
                <a:tc>
                  <a:txBody>
                    <a:bodyPr/>
                    <a:lstStyle/>
                    <a:p>
                      <a:endParaRPr lang="fr-FR" dirty="0"/>
                    </a:p>
                  </a:txBody>
                  <a:tcPr/>
                </a:tc>
                <a:tc>
                  <a:txBody>
                    <a:bodyPr/>
                    <a:lstStyle/>
                    <a:p>
                      <a:pPr>
                        <a:buNone/>
                      </a:pPr>
                      <a:r>
                        <a:rPr lang="fr-FR" sz="1600" dirty="0" smtClean="0"/>
                        <a:t>switch (</a:t>
                      </a:r>
                      <a:r>
                        <a:rPr lang="fr-FR" sz="1600" i="1" dirty="0" smtClean="0"/>
                        <a:t>expression</a:t>
                      </a:r>
                      <a:r>
                        <a:rPr lang="fr-FR" sz="1600" dirty="0" smtClean="0"/>
                        <a:t>)</a:t>
                      </a:r>
                    </a:p>
                    <a:p>
                      <a:pPr>
                        <a:buNone/>
                      </a:pPr>
                      <a:r>
                        <a:rPr lang="fr-FR" sz="1600" dirty="0" smtClean="0"/>
                        <a:t>      {</a:t>
                      </a:r>
                    </a:p>
                    <a:p>
                      <a:pPr>
                        <a:buNone/>
                      </a:pPr>
                      <a:r>
                        <a:rPr lang="fr-FR" sz="1600" dirty="0" smtClean="0"/>
                        <a:t>       case </a:t>
                      </a:r>
                      <a:r>
                        <a:rPr lang="fr-FR" sz="1600" i="1" dirty="0" smtClean="0"/>
                        <a:t>constante1</a:t>
                      </a:r>
                      <a:r>
                        <a:rPr lang="fr-FR" sz="1600" dirty="0" smtClean="0"/>
                        <a:t>:</a:t>
                      </a:r>
                    </a:p>
                    <a:p>
                      <a:pPr>
                        <a:buNone/>
                      </a:pPr>
                      <a:r>
                        <a:rPr lang="fr-FR" sz="1600" i="1" dirty="0" smtClean="0"/>
                        <a:t>              liste d’instructions 1</a:t>
                      </a:r>
                    </a:p>
                    <a:p>
                      <a:pPr>
                        <a:buNone/>
                      </a:pPr>
                      <a:r>
                        <a:rPr lang="fr-FR" sz="1600" dirty="0" smtClean="0"/>
                        <a:t>              break;</a:t>
                      </a:r>
                    </a:p>
                    <a:p>
                      <a:pPr>
                        <a:buNone/>
                      </a:pPr>
                      <a:r>
                        <a:rPr lang="fr-FR" sz="1600" dirty="0" smtClean="0"/>
                        <a:t>       case </a:t>
                      </a:r>
                      <a:r>
                        <a:rPr lang="fr-FR" sz="1600" i="1" dirty="0" smtClean="0"/>
                        <a:t>constante2</a:t>
                      </a:r>
                      <a:r>
                        <a:rPr lang="fr-FR" sz="1600" dirty="0" smtClean="0"/>
                        <a:t>:</a:t>
                      </a:r>
                    </a:p>
                    <a:p>
                      <a:pPr>
                        <a:buNone/>
                      </a:pPr>
                      <a:r>
                        <a:rPr lang="fr-FR" sz="1600" i="1" dirty="0" smtClean="0"/>
                        <a:t>              liste d’instructions 2</a:t>
                      </a:r>
                    </a:p>
                    <a:p>
                      <a:pPr>
                        <a:buNone/>
                      </a:pPr>
                      <a:r>
                        <a:rPr lang="fr-FR" sz="1600" dirty="0" smtClean="0"/>
                        <a:t>              break;</a:t>
                      </a:r>
                    </a:p>
                    <a:p>
                      <a:pPr>
                        <a:buNone/>
                      </a:pPr>
                      <a:r>
                        <a:rPr lang="fr-FR" sz="1600" dirty="0" smtClean="0"/>
                        <a:t>…</a:t>
                      </a:r>
                    </a:p>
                    <a:p>
                      <a:pPr>
                        <a:buNone/>
                      </a:pPr>
                      <a:r>
                        <a:rPr lang="fr-FR" sz="1600" dirty="0" smtClean="0"/>
                        <a:t>       case </a:t>
                      </a:r>
                      <a:r>
                        <a:rPr lang="fr-FR" sz="1600" i="1" dirty="0" smtClean="0"/>
                        <a:t>constanteN</a:t>
                      </a:r>
                      <a:r>
                        <a:rPr lang="fr-FR" sz="1600" dirty="0" smtClean="0"/>
                        <a:t>:</a:t>
                      </a:r>
                    </a:p>
                    <a:p>
                      <a:pPr>
                        <a:buNone/>
                      </a:pPr>
                      <a:r>
                        <a:rPr lang="fr-FR" sz="1600" i="1" dirty="0" smtClean="0"/>
                        <a:t>              liste d’instructions N</a:t>
                      </a:r>
                    </a:p>
                    <a:p>
                      <a:pPr>
                        <a:buNone/>
                      </a:pPr>
                      <a:r>
                        <a:rPr lang="fr-FR" sz="1600" dirty="0" smtClean="0"/>
                        <a:t>              break;</a:t>
                      </a:r>
                    </a:p>
                    <a:p>
                      <a:pPr>
                        <a:buNone/>
                      </a:pPr>
                      <a:r>
                        <a:rPr lang="fr-FR" sz="1600" i="1" dirty="0" smtClean="0"/>
                        <a:t>        default</a:t>
                      </a:r>
                      <a:r>
                        <a:rPr lang="fr-FR" sz="1600" dirty="0" smtClean="0"/>
                        <a:t>:</a:t>
                      </a:r>
                    </a:p>
                    <a:p>
                      <a:pPr>
                        <a:buNone/>
                      </a:pPr>
                      <a:r>
                        <a:rPr lang="fr-FR" sz="1600" dirty="0" smtClean="0"/>
                        <a:t>              </a:t>
                      </a:r>
                      <a:r>
                        <a:rPr lang="fr-FR" sz="1600" i="1" dirty="0" smtClean="0"/>
                        <a:t>liste d’instructions X</a:t>
                      </a:r>
                    </a:p>
                    <a:p>
                      <a:pPr>
                        <a:buNone/>
                      </a:pPr>
                      <a:r>
                        <a:rPr lang="fr-FR" sz="1600" dirty="0" smtClean="0"/>
                        <a:t>              break;</a:t>
                      </a:r>
                    </a:p>
                    <a:p>
                      <a:pPr>
                        <a:buNone/>
                      </a:pPr>
                      <a:r>
                        <a:rPr lang="fr-FR" sz="1600" dirty="0" smtClean="0"/>
                        <a:t>        }</a:t>
                      </a:r>
                    </a:p>
                    <a:p>
                      <a:pPr>
                        <a:buNone/>
                      </a:pPr>
                      <a:endParaRPr lang="fr-FR"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Instructions de branchement conditionnel (2)</a:t>
            </a:r>
            <a:endParaRPr lang="fr-FR" dirty="0"/>
          </a:p>
        </p:txBody>
      </p:sp>
      <p:sp>
        <p:nvSpPr>
          <p:cNvPr id="3" name="Espace réservé du contenu 2"/>
          <p:cNvSpPr>
            <a:spLocks noGrp="1"/>
          </p:cNvSpPr>
          <p:nvPr>
            <p:ph idx="1"/>
          </p:nvPr>
        </p:nvSpPr>
        <p:spPr/>
        <p:txBody>
          <a:bodyPr/>
          <a:lstStyle/>
          <a:p>
            <a:r>
              <a:rPr lang="fr-FR" sz="2400" dirty="0" smtClean="0"/>
              <a:t>Exemple</a:t>
            </a:r>
          </a:p>
          <a:p>
            <a:pPr>
              <a:buNone/>
            </a:pPr>
            <a:r>
              <a:rPr lang="fr-FR" sz="2400" dirty="0" smtClean="0"/>
              <a:t>Ecrire un programme qui saisit soit deux valeurs entières soit deux valeurs réelles, calcule leur somme </a:t>
            </a:r>
            <a:r>
              <a:rPr lang="fr-FR" sz="2400" smtClean="0"/>
              <a:t>et l’affiche. </a:t>
            </a:r>
            <a:endParaRPr lang="fr-FR" sz="2400" dirty="0" smtClean="0"/>
          </a:p>
          <a:p>
            <a:pPr>
              <a:buNone/>
            </a:pPr>
            <a:endParaRPr lang="fr-FR" sz="2400" b="1" dirty="0" smtClean="0">
              <a:solidFill>
                <a:srgbClr val="FF0000"/>
              </a:solidFill>
            </a:endParaRPr>
          </a:p>
          <a:p>
            <a:pPr>
              <a:buNone/>
            </a:pPr>
            <a:r>
              <a:rPr lang="fr-FR" sz="2000" dirty="0" smtClean="0"/>
              <a:t>	</a:t>
            </a:r>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Boucles (1)</a:t>
            </a:r>
            <a:endParaRPr lang="fr-FR" dirty="0"/>
          </a:p>
        </p:txBody>
      </p:sp>
      <p:sp>
        <p:nvSpPr>
          <p:cNvPr id="3" name="Espace réservé du contenu 2"/>
          <p:cNvSpPr>
            <a:spLocks noGrp="1"/>
          </p:cNvSpPr>
          <p:nvPr>
            <p:ph idx="1"/>
          </p:nvPr>
        </p:nvSpPr>
        <p:spPr/>
        <p:txBody>
          <a:bodyPr/>
          <a:lstStyle/>
          <a:p>
            <a:r>
              <a:rPr lang="fr-FR" sz="2400" dirty="0" smtClean="0"/>
              <a:t>Boucle </a:t>
            </a:r>
            <a:r>
              <a:rPr lang="fr-FR" sz="2400" b="1" dirty="0" smtClean="0">
                <a:solidFill>
                  <a:srgbClr val="FF0000"/>
                </a:solidFill>
              </a:rPr>
              <a:t>while</a:t>
            </a:r>
          </a:p>
          <a:p>
            <a:pPr>
              <a:buNone/>
            </a:pPr>
            <a:r>
              <a:rPr lang="fr-FR" sz="2000" dirty="0" smtClean="0"/>
              <a:t>                                                            Tant que </a:t>
            </a:r>
            <a:r>
              <a:rPr lang="fr-FR" sz="2000" i="1" dirty="0" smtClean="0"/>
              <a:t>expression</a:t>
            </a:r>
            <a:r>
              <a:rPr lang="fr-FR" sz="2000" dirty="0" smtClean="0"/>
              <a:t> est vérifiée (i.e., non  </a:t>
            </a:r>
          </a:p>
          <a:p>
            <a:pPr>
              <a:buNone/>
            </a:pPr>
            <a:r>
              <a:rPr lang="fr-FR" sz="2000" dirty="0" smtClean="0"/>
              <a:t>                                                             nulle), </a:t>
            </a:r>
            <a:r>
              <a:rPr lang="fr-FR" sz="2000" i="1" dirty="0" smtClean="0"/>
              <a:t>instruction</a:t>
            </a:r>
            <a:r>
              <a:rPr lang="fr-FR" sz="2000" dirty="0" smtClean="0"/>
              <a:t> est exécutée. Si</a:t>
            </a:r>
          </a:p>
          <a:p>
            <a:pPr>
              <a:buNone/>
            </a:pPr>
            <a:r>
              <a:rPr lang="fr-FR" sz="2000" i="1" dirty="0" smtClean="0"/>
              <a:t>                                                             expression</a:t>
            </a:r>
            <a:r>
              <a:rPr lang="fr-FR" sz="2000" dirty="0" smtClean="0"/>
              <a:t> est nulle au départ, </a:t>
            </a:r>
            <a:r>
              <a:rPr lang="fr-FR" sz="2000" i="1" dirty="0" smtClean="0"/>
              <a:t>instruction</a:t>
            </a:r>
            <a:r>
              <a:rPr lang="fr-FR" sz="2000" dirty="0" smtClean="0"/>
              <a:t>   </a:t>
            </a:r>
          </a:p>
          <a:p>
            <a:pPr>
              <a:buNone/>
            </a:pPr>
            <a:r>
              <a:rPr lang="fr-FR" sz="2000" dirty="0" smtClean="0"/>
              <a:t>                                                             ne sera jamais exécutée. </a:t>
            </a:r>
            <a:r>
              <a:rPr lang="fr-FR" sz="2000" i="1" dirty="0" smtClean="0"/>
              <a:t>instruction</a:t>
            </a:r>
            <a:r>
              <a:rPr lang="fr-FR" sz="2000" dirty="0" smtClean="0"/>
              <a:t> peut </a:t>
            </a:r>
          </a:p>
          <a:p>
            <a:pPr>
              <a:buNone/>
            </a:pPr>
            <a:r>
              <a:rPr lang="fr-FR" sz="2000" dirty="0" smtClean="0"/>
              <a:t>                                                             évidemment être une instruction </a:t>
            </a:r>
          </a:p>
          <a:p>
            <a:pPr>
              <a:buNone/>
            </a:pPr>
            <a:r>
              <a:rPr lang="fr-FR" sz="2000" dirty="0" smtClean="0"/>
              <a:t>                                                             composée. 	</a:t>
            </a:r>
          </a:p>
          <a:p>
            <a:pPr>
              <a:buNone/>
            </a:pPr>
            <a:r>
              <a:rPr lang="fr-FR" sz="1800" dirty="0" smtClean="0"/>
              <a:t>i=1;</a:t>
            </a:r>
          </a:p>
          <a:p>
            <a:pPr>
              <a:buNone/>
            </a:pPr>
            <a:r>
              <a:rPr lang="fr-FR" sz="1800" dirty="0" smtClean="0"/>
              <a:t>while (i &lt; 10)</a:t>
            </a:r>
          </a:p>
          <a:p>
            <a:pPr>
              <a:buNone/>
            </a:pPr>
            <a:r>
              <a:rPr lang="fr-FR" sz="1800" dirty="0" smtClean="0"/>
              <a:t>      {</a:t>
            </a:r>
          </a:p>
          <a:p>
            <a:pPr>
              <a:buNone/>
            </a:pPr>
            <a:r>
              <a:rPr lang="fr-FR" sz="1800" dirty="0" smtClean="0"/>
              <a:t>         printf(« \n i = %d »,i);</a:t>
            </a:r>
          </a:p>
          <a:p>
            <a:pPr>
              <a:buNone/>
            </a:pPr>
            <a:r>
              <a:rPr lang="fr-FR" sz="1800" dirty="0" smtClean="0"/>
              <a:t>          i++;</a:t>
            </a:r>
          </a:p>
          <a:p>
            <a:pPr>
              <a:buNone/>
            </a:pPr>
            <a:r>
              <a:rPr lang="fr-FR" sz="1800" dirty="0" smtClean="0"/>
              <a:t>       }</a:t>
            </a:r>
          </a:p>
          <a:p>
            <a:endParaRPr lang="fr-FR" sz="2000" dirty="0" smtClean="0"/>
          </a:p>
          <a:p>
            <a:pPr>
              <a:buNone/>
            </a:pPr>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52</a:t>
            </a:fld>
            <a:endParaRPr lang="fr-FR"/>
          </a:p>
        </p:txBody>
      </p:sp>
      <p:graphicFrame>
        <p:nvGraphicFramePr>
          <p:cNvPr id="5" name="Tableau 4"/>
          <p:cNvGraphicFramePr>
            <a:graphicFrameLocks noGrp="1"/>
          </p:cNvGraphicFramePr>
          <p:nvPr/>
        </p:nvGraphicFramePr>
        <p:xfrm>
          <a:off x="755576" y="2204864"/>
          <a:ext cx="3096344" cy="1429086"/>
        </p:xfrm>
        <a:graphic>
          <a:graphicData uri="http://schemas.openxmlformats.org/drawingml/2006/table">
            <a:tbl>
              <a:tblPr firstRow="1" bandRow="1">
                <a:tableStyleId>{5C22544A-7EE6-4342-B048-85BDC9FD1C3A}</a:tableStyleId>
              </a:tblPr>
              <a:tblGrid>
                <a:gridCol w="211031"/>
                <a:gridCol w="2885313"/>
              </a:tblGrid>
              <a:tr h="155730">
                <a:tc>
                  <a:txBody>
                    <a:bodyPr/>
                    <a:lstStyle/>
                    <a:p>
                      <a:endParaRPr lang="fr-FR" dirty="0"/>
                    </a:p>
                  </a:txBody>
                  <a:tcPr/>
                </a:tc>
                <a:tc>
                  <a:txBody>
                    <a:bodyPr/>
                    <a:lstStyle/>
                    <a:p>
                      <a:r>
                        <a:rPr lang="fr-FR" dirty="0" smtClean="0"/>
                        <a:t>Forme</a:t>
                      </a:r>
                      <a:endParaRPr lang="fr-FR" dirty="0"/>
                    </a:p>
                  </a:txBody>
                  <a:tcPr/>
                </a:tc>
              </a:tr>
              <a:tr h="1063326">
                <a:tc>
                  <a:txBody>
                    <a:bodyPr/>
                    <a:lstStyle/>
                    <a:p>
                      <a:endParaRPr lang="fr-FR" dirty="0"/>
                    </a:p>
                  </a:txBody>
                  <a:tcPr/>
                </a:tc>
                <a:tc>
                  <a:txBody>
                    <a:bodyPr/>
                    <a:lstStyle/>
                    <a:p>
                      <a:pPr>
                        <a:buNone/>
                      </a:pPr>
                      <a:r>
                        <a:rPr lang="fr-FR" sz="1800" dirty="0" smtClean="0"/>
                        <a:t>while (</a:t>
                      </a:r>
                      <a:r>
                        <a:rPr lang="fr-FR" sz="1800" i="1" dirty="0" smtClean="0"/>
                        <a:t>expression</a:t>
                      </a:r>
                      <a:r>
                        <a:rPr lang="fr-FR" sz="1800" dirty="0" smtClean="0"/>
                        <a:t>)</a:t>
                      </a:r>
                    </a:p>
                    <a:p>
                      <a:pPr>
                        <a:buNone/>
                      </a:pPr>
                      <a:r>
                        <a:rPr lang="fr-FR" sz="1800" i="1" dirty="0" smtClean="0"/>
                        <a:t>     instruction</a:t>
                      </a:r>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Boucles (2)</a:t>
            </a:r>
            <a:endParaRPr lang="fr-FR" dirty="0"/>
          </a:p>
        </p:txBody>
      </p:sp>
      <p:sp>
        <p:nvSpPr>
          <p:cNvPr id="3" name="Espace réservé du contenu 2"/>
          <p:cNvSpPr>
            <a:spLocks noGrp="1"/>
          </p:cNvSpPr>
          <p:nvPr>
            <p:ph idx="1"/>
          </p:nvPr>
        </p:nvSpPr>
        <p:spPr/>
        <p:txBody>
          <a:bodyPr/>
          <a:lstStyle/>
          <a:p>
            <a:r>
              <a:rPr lang="fr-FR" sz="2400" dirty="0" smtClean="0"/>
              <a:t>Boucle </a:t>
            </a:r>
            <a:r>
              <a:rPr lang="fr-FR" sz="2400" b="1" dirty="0" smtClean="0">
                <a:solidFill>
                  <a:srgbClr val="FF0000"/>
                </a:solidFill>
              </a:rPr>
              <a:t>do---while</a:t>
            </a:r>
          </a:p>
          <a:p>
            <a:pPr>
              <a:buNone/>
            </a:pPr>
            <a:r>
              <a:rPr lang="fr-FR" sz="2000" dirty="0" smtClean="0"/>
              <a:t>                                                            Il se peut que l’on souhaite effectuer le </a:t>
            </a:r>
          </a:p>
          <a:p>
            <a:pPr>
              <a:buNone/>
            </a:pPr>
            <a:r>
              <a:rPr lang="fr-FR" sz="2000" dirty="0" smtClean="0"/>
              <a:t>                                                            test de continuation qu’après avoir exécuté </a:t>
            </a:r>
          </a:p>
          <a:p>
            <a:pPr>
              <a:buNone/>
            </a:pPr>
            <a:r>
              <a:rPr lang="fr-FR" sz="2000" dirty="0" smtClean="0"/>
              <a:t>                                                            l’instruction. Dans ce cas, on utilise la boucle </a:t>
            </a:r>
          </a:p>
          <a:p>
            <a:pPr>
              <a:buNone/>
            </a:pPr>
            <a:r>
              <a:rPr lang="fr-FR" sz="2000" dirty="0" smtClean="0"/>
              <a:t>                                                            do---while. Ici, </a:t>
            </a:r>
            <a:r>
              <a:rPr lang="fr-FR" sz="2000" i="1" dirty="0" smtClean="0"/>
              <a:t>instruction</a:t>
            </a:r>
            <a:r>
              <a:rPr lang="fr-FR" sz="2000" dirty="0" smtClean="0"/>
              <a:t> sera exécutée  </a:t>
            </a:r>
          </a:p>
          <a:p>
            <a:pPr>
              <a:buNone/>
            </a:pPr>
            <a:r>
              <a:rPr lang="fr-FR" sz="2000" dirty="0" smtClean="0"/>
              <a:t>				            tant que </a:t>
            </a:r>
            <a:r>
              <a:rPr lang="fr-FR" sz="2000" i="1" dirty="0" smtClean="0"/>
              <a:t>expression</a:t>
            </a:r>
            <a:r>
              <a:rPr lang="fr-FR" sz="2000" dirty="0" smtClean="0"/>
              <a:t> est non nulle.</a:t>
            </a:r>
          </a:p>
          <a:p>
            <a:pPr>
              <a:buNone/>
            </a:pPr>
            <a:r>
              <a:rPr lang="fr-FR" sz="1800" dirty="0" err="1" smtClean="0"/>
              <a:t>int</a:t>
            </a:r>
            <a:r>
              <a:rPr lang="fr-FR" sz="1800" dirty="0" smtClean="0"/>
              <a:t> a;</a:t>
            </a:r>
          </a:p>
          <a:p>
            <a:pPr>
              <a:buNone/>
            </a:pPr>
            <a:r>
              <a:rPr lang="fr-FR" sz="1800" dirty="0" smtClean="0"/>
              <a:t>do     </a:t>
            </a:r>
          </a:p>
          <a:p>
            <a:pPr>
              <a:buNone/>
            </a:pPr>
            <a:r>
              <a:rPr lang="fr-FR" sz="1800" dirty="0" smtClean="0"/>
              <a:t>     {</a:t>
            </a:r>
          </a:p>
          <a:p>
            <a:pPr>
              <a:buNone/>
            </a:pPr>
            <a:r>
              <a:rPr lang="fr-FR" sz="1800" dirty="0" smtClean="0"/>
              <a:t>         printf(« \n Entrez un entier entre 1 et 10: »);</a:t>
            </a:r>
          </a:p>
          <a:p>
            <a:pPr>
              <a:buNone/>
            </a:pPr>
            <a:r>
              <a:rPr lang="fr-FR" sz="1800" dirty="0" smtClean="0"/>
              <a:t>         </a:t>
            </a:r>
            <a:r>
              <a:rPr lang="fr-FR" sz="1800" dirty="0" err="1" smtClean="0"/>
              <a:t>scanf</a:t>
            </a:r>
            <a:r>
              <a:rPr lang="fr-FR" sz="1800" dirty="0" smtClean="0"/>
              <a:t>(« %d »,&amp;a);</a:t>
            </a:r>
          </a:p>
          <a:p>
            <a:pPr>
              <a:buNone/>
            </a:pPr>
            <a:r>
              <a:rPr lang="fr-FR" sz="1800" dirty="0" smtClean="0"/>
              <a:t>      }</a:t>
            </a:r>
          </a:p>
          <a:p>
            <a:pPr>
              <a:buNone/>
            </a:pPr>
            <a:r>
              <a:rPr lang="fr-FR" sz="1800" dirty="0" smtClean="0"/>
              <a:t>while ((a&lt;=0) || (a&gt;10));</a:t>
            </a:r>
          </a:p>
          <a:p>
            <a:pPr>
              <a:buNone/>
            </a:pPr>
            <a:endParaRPr lang="fr-FR" sz="1800" dirty="0" smtClean="0"/>
          </a:p>
          <a:p>
            <a:endParaRPr lang="fr-FR" sz="2000" dirty="0" smtClean="0"/>
          </a:p>
          <a:p>
            <a:pPr>
              <a:buNone/>
            </a:pPr>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53</a:t>
            </a:fld>
            <a:endParaRPr lang="fr-FR"/>
          </a:p>
        </p:txBody>
      </p:sp>
      <p:graphicFrame>
        <p:nvGraphicFramePr>
          <p:cNvPr id="5" name="Tableau 4"/>
          <p:cNvGraphicFramePr>
            <a:graphicFrameLocks noGrp="1"/>
          </p:cNvGraphicFramePr>
          <p:nvPr/>
        </p:nvGraphicFramePr>
        <p:xfrm>
          <a:off x="755576" y="2204864"/>
          <a:ext cx="3096344" cy="1429086"/>
        </p:xfrm>
        <a:graphic>
          <a:graphicData uri="http://schemas.openxmlformats.org/drawingml/2006/table">
            <a:tbl>
              <a:tblPr firstRow="1" bandRow="1">
                <a:tableStyleId>{5C22544A-7EE6-4342-B048-85BDC9FD1C3A}</a:tableStyleId>
              </a:tblPr>
              <a:tblGrid>
                <a:gridCol w="211031"/>
                <a:gridCol w="2885313"/>
              </a:tblGrid>
              <a:tr h="155730">
                <a:tc>
                  <a:txBody>
                    <a:bodyPr/>
                    <a:lstStyle/>
                    <a:p>
                      <a:endParaRPr lang="fr-FR" dirty="0"/>
                    </a:p>
                  </a:txBody>
                  <a:tcPr/>
                </a:tc>
                <a:tc>
                  <a:txBody>
                    <a:bodyPr/>
                    <a:lstStyle/>
                    <a:p>
                      <a:r>
                        <a:rPr lang="fr-FR" dirty="0" smtClean="0"/>
                        <a:t>Forme</a:t>
                      </a:r>
                      <a:endParaRPr lang="fr-FR" dirty="0"/>
                    </a:p>
                  </a:txBody>
                  <a:tcPr/>
                </a:tc>
              </a:tr>
              <a:tr h="1063326">
                <a:tc>
                  <a:txBody>
                    <a:bodyPr/>
                    <a:lstStyle/>
                    <a:p>
                      <a:endParaRPr lang="fr-FR" dirty="0"/>
                    </a:p>
                  </a:txBody>
                  <a:tcPr/>
                </a:tc>
                <a:tc>
                  <a:txBody>
                    <a:bodyPr/>
                    <a:lstStyle/>
                    <a:p>
                      <a:pPr>
                        <a:buNone/>
                      </a:pPr>
                      <a:r>
                        <a:rPr lang="fr-FR" sz="1800" dirty="0" smtClean="0"/>
                        <a:t>do</a:t>
                      </a:r>
                    </a:p>
                    <a:p>
                      <a:pPr>
                        <a:buNone/>
                      </a:pPr>
                      <a:r>
                        <a:rPr lang="fr-FR" sz="1800" i="1" dirty="0" smtClean="0"/>
                        <a:t>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800" dirty="0" smtClean="0"/>
                        <a:t>while (</a:t>
                      </a:r>
                      <a:r>
                        <a:rPr lang="fr-FR" sz="1800" i="1" dirty="0" smtClean="0"/>
                        <a:t>expression</a:t>
                      </a:r>
                      <a:r>
                        <a:rPr lang="fr-FR" sz="1800" dirty="0" smtClean="0"/>
                        <a:t>)</a:t>
                      </a:r>
                      <a:r>
                        <a:rPr lang="fr-FR" sz="1800" i="1" dirty="0" smtClean="0"/>
                        <a:t>;</a:t>
                      </a:r>
                      <a:endParaRPr lang="fr-FR" sz="1800" dirty="0" smtClean="0"/>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Boucles (3)</a:t>
            </a:r>
            <a:endParaRPr lang="fr-FR" dirty="0"/>
          </a:p>
        </p:txBody>
      </p:sp>
      <p:sp>
        <p:nvSpPr>
          <p:cNvPr id="3" name="Espace réservé du contenu 2"/>
          <p:cNvSpPr>
            <a:spLocks noGrp="1"/>
          </p:cNvSpPr>
          <p:nvPr>
            <p:ph idx="1"/>
          </p:nvPr>
        </p:nvSpPr>
        <p:spPr/>
        <p:txBody>
          <a:bodyPr/>
          <a:lstStyle/>
          <a:p>
            <a:r>
              <a:rPr lang="fr-FR" sz="2400" dirty="0" smtClean="0"/>
              <a:t>Boucle </a:t>
            </a:r>
            <a:r>
              <a:rPr lang="fr-FR" sz="2400" b="1" dirty="0" smtClean="0">
                <a:solidFill>
                  <a:srgbClr val="FF0000"/>
                </a:solidFill>
              </a:rPr>
              <a:t>for</a:t>
            </a:r>
          </a:p>
          <a:p>
            <a:pPr>
              <a:buNone/>
            </a:pPr>
            <a:endParaRPr lang="fr-FR" sz="1800" dirty="0" smtClean="0"/>
          </a:p>
          <a:p>
            <a:pPr>
              <a:buNone/>
            </a:pPr>
            <a:r>
              <a:rPr lang="fr-FR" sz="1800" dirty="0" smtClean="0"/>
              <a:t>                                                                                                               </a:t>
            </a:r>
            <a:r>
              <a:rPr lang="fr-FR" sz="1800" dirty="0" err="1" smtClean="0"/>
              <a:t>int</a:t>
            </a:r>
            <a:r>
              <a:rPr lang="fr-FR" sz="1800" dirty="0" smtClean="0"/>
              <a:t> i;</a:t>
            </a:r>
          </a:p>
          <a:p>
            <a:pPr>
              <a:buNone/>
            </a:pPr>
            <a:r>
              <a:rPr lang="fr-FR" sz="1800" dirty="0" smtClean="0"/>
              <a:t>                                                                                                               for (i=0;i&lt;10;i++)</a:t>
            </a:r>
          </a:p>
          <a:p>
            <a:pPr>
              <a:buNone/>
            </a:pPr>
            <a:r>
              <a:rPr lang="fr-FR" sz="1800" dirty="0" smtClean="0"/>
              <a:t>                                                                                                                   printf(« \n i = %d »,i);</a:t>
            </a:r>
          </a:p>
          <a:p>
            <a:pPr>
              <a:buNone/>
            </a:pPr>
            <a:endParaRPr lang="fr-FR" sz="1800" dirty="0" smtClean="0"/>
          </a:p>
          <a:p>
            <a:pPr>
              <a:buNone/>
            </a:pPr>
            <a:endParaRPr lang="fr-FR" sz="1800" dirty="0" smtClean="0"/>
          </a:p>
          <a:p>
            <a:pPr>
              <a:buNone/>
            </a:pPr>
            <a:endParaRPr lang="fr-FR" sz="1800" dirty="0" smtClean="0"/>
          </a:p>
          <a:p>
            <a:pPr>
              <a:buNone/>
            </a:pPr>
            <a:endParaRPr lang="fr-FR" sz="1800" dirty="0" smtClean="0"/>
          </a:p>
          <a:p>
            <a:pPr>
              <a:buNone/>
            </a:pPr>
            <a:r>
              <a:rPr lang="fr-FR" sz="1800" dirty="0" err="1" smtClean="0"/>
              <a:t>int</a:t>
            </a:r>
            <a:r>
              <a:rPr lang="fr-FR" sz="1800" dirty="0" smtClean="0"/>
              <a:t> </a:t>
            </a:r>
            <a:r>
              <a:rPr lang="fr-FR" sz="1800" dirty="0" err="1" smtClean="0"/>
              <a:t>n,i,fact</a:t>
            </a:r>
            <a:r>
              <a:rPr lang="fr-FR" sz="1800" dirty="0" smtClean="0"/>
              <a:t>;  </a:t>
            </a:r>
          </a:p>
          <a:p>
            <a:pPr>
              <a:buNone/>
            </a:pPr>
            <a:r>
              <a:rPr lang="fr-FR" sz="1800" dirty="0" err="1" smtClean="0"/>
              <a:t>scanf</a:t>
            </a:r>
            <a:r>
              <a:rPr lang="fr-FR" sz="1800" dirty="0" smtClean="0"/>
              <a:t>(« %d »,&amp;n) ;                                                </a:t>
            </a:r>
            <a:r>
              <a:rPr lang="fr-FR" sz="1800" dirty="0" err="1" smtClean="0"/>
              <a:t>int</a:t>
            </a:r>
            <a:r>
              <a:rPr lang="fr-FR" sz="1800" dirty="0" smtClean="0"/>
              <a:t> </a:t>
            </a:r>
            <a:r>
              <a:rPr lang="fr-FR" sz="1800" dirty="0" err="1" smtClean="0"/>
              <a:t>n,i,fact</a:t>
            </a:r>
            <a:r>
              <a:rPr lang="fr-FR" sz="1800" dirty="0" smtClean="0"/>
              <a:t>;</a:t>
            </a:r>
          </a:p>
          <a:p>
            <a:pPr>
              <a:buNone/>
            </a:pPr>
            <a:r>
              <a:rPr lang="fr-FR" sz="1800" dirty="0" smtClean="0"/>
              <a:t>for (i=1,</a:t>
            </a:r>
            <a:r>
              <a:rPr lang="fr-FR" sz="1800" dirty="0" err="1" smtClean="0"/>
              <a:t>fact</a:t>
            </a:r>
            <a:r>
              <a:rPr lang="fr-FR" sz="1800" dirty="0" smtClean="0"/>
              <a:t>=1;i&lt;=</a:t>
            </a:r>
            <a:r>
              <a:rPr lang="fr-FR" sz="1800" dirty="0" err="1" smtClean="0"/>
              <a:t>n;i</a:t>
            </a:r>
            <a:r>
              <a:rPr lang="fr-FR" sz="1800" dirty="0" smtClean="0"/>
              <a:t>++)                                      for (i=1,</a:t>
            </a:r>
            <a:r>
              <a:rPr lang="fr-FR" sz="1800" dirty="0" err="1" smtClean="0"/>
              <a:t>fact</a:t>
            </a:r>
            <a:r>
              <a:rPr lang="fr-FR" sz="1800" dirty="0" smtClean="0"/>
              <a:t>=1;i&lt;=</a:t>
            </a:r>
            <a:r>
              <a:rPr lang="fr-FR" sz="1800" dirty="0" err="1" smtClean="0"/>
              <a:t>n;fact</a:t>
            </a:r>
            <a:r>
              <a:rPr lang="fr-FR" sz="1800" dirty="0" smtClean="0"/>
              <a:t>*=</a:t>
            </a:r>
            <a:r>
              <a:rPr lang="fr-FR" sz="1800" dirty="0" err="1" smtClean="0"/>
              <a:t>i,i</a:t>
            </a:r>
            <a:r>
              <a:rPr lang="fr-FR" sz="1800" dirty="0" smtClean="0"/>
              <a:t>++);</a:t>
            </a:r>
          </a:p>
          <a:p>
            <a:pPr>
              <a:buNone/>
            </a:pPr>
            <a:r>
              <a:rPr lang="fr-FR" sz="1800" dirty="0" smtClean="0"/>
              <a:t>    </a:t>
            </a:r>
            <a:r>
              <a:rPr lang="fr-FR" sz="1800" dirty="0" err="1" smtClean="0"/>
              <a:t>fact</a:t>
            </a:r>
            <a:r>
              <a:rPr lang="fr-FR" sz="1800" dirty="0" smtClean="0"/>
              <a:t>*=i;                                                              printf(«  %d ! = %d \n»,</a:t>
            </a:r>
            <a:r>
              <a:rPr lang="fr-FR" sz="1800" dirty="0" err="1" smtClean="0"/>
              <a:t>n,fact</a:t>
            </a:r>
            <a:r>
              <a:rPr lang="fr-FR" sz="1800" dirty="0" smtClean="0"/>
              <a:t>);</a:t>
            </a:r>
          </a:p>
          <a:p>
            <a:pPr>
              <a:buNone/>
            </a:pPr>
            <a:r>
              <a:rPr lang="fr-FR" sz="1800" dirty="0" smtClean="0"/>
              <a:t>printf(«  %d ! = %d \n»,</a:t>
            </a:r>
            <a:r>
              <a:rPr lang="fr-FR" sz="1800" dirty="0" err="1" smtClean="0"/>
              <a:t>n,fact</a:t>
            </a:r>
            <a:r>
              <a:rPr lang="fr-FR" sz="1800" dirty="0" smtClean="0"/>
              <a:t>);</a:t>
            </a:r>
          </a:p>
          <a:p>
            <a:pPr>
              <a:buNone/>
            </a:pPr>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54</a:t>
            </a:fld>
            <a:endParaRPr lang="fr-FR"/>
          </a:p>
        </p:txBody>
      </p:sp>
      <p:graphicFrame>
        <p:nvGraphicFramePr>
          <p:cNvPr id="5" name="Tableau 4"/>
          <p:cNvGraphicFramePr>
            <a:graphicFrameLocks noGrp="1"/>
          </p:cNvGraphicFramePr>
          <p:nvPr/>
        </p:nvGraphicFramePr>
        <p:xfrm>
          <a:off x="611560" y="2204864"/>
          <a:ext cx="5544616" cy="2103120"/>
        </p:xfrm>
        <a:graphic>
          <a:graphicData uri="http://schemas.openxmlformats.org/drawingml/2006/table">
            <a:tbl>
              <a:tblPr firstRow="1" bandRow="1">
                <a:tableStyleId>{5C22544A-7EE6-4342-B048-85BDC9FD1C3A}</a:tableStyleId>
              </a:tblPr>
              <a:tblGrid>
                <a:gridCol w="2520280"/>
                <a:gridCol w="3024336"/>
              </a:tblGrid>
              <a:tr h="276446">
                <a:tc>
                  <a:txBody>
                    <a:bodyPr/>
                    <a:lstStyle/>
                    <a:p>
                      <a:r>
                        <a:rPr lang="fr-FR" dirty="0" smtClean="0"/>
                        <a:t>Syntaxe</a:t>
                      </a:r>
                      <a:endParaRPr lang="fr-FR" dirty="0"/>
                    </a:p>
                  </a:txBody>
                  <a:tcPr/>
                </a:tc>
                <a:tc>
                  <a:txBody>
                    <a:bodyPr/>
                    <a:lstStyle/>
                    <a:p>
                      <a:r>
                        <a:rPr lang="fr-FR" dirty="0" smtClean="0"/>
                        <a:t>Version Equivalente</a:t>
                      </a:r>
                      <a:endParaRPr lang="fr-FR" dirty="0"/>
                    </a:p>
                  </a:txBody>
                  <a:tcPr/>
                </a:tc>
              </a:tr>
              <a:tr h="803674">
                <a:tc>
                  <a:txBody>
                    <a:bodyPr/>
                    <a:lstStyle/>
                    <a:p>
                      <a:pPr>
                        <a:buNone/>
                      </a:pPr>
                      <a:r>
                        <a:rPr lang="fr-FR" sz="1800" dirty="0" smtClean="0"/>
                        <a:t>for (expr1 ; expr2; expr3)</a:t>
                      </a:r>
                    </a:p>
                    <a:p>
                      <a:pPr>
                        <a:buNone/>
                      </a:pPr>
                      <a:r>
                        <a:rPr lang="fr-FR" sz="1800" i="1" dirty="0" smtClean="0"/>
                        <a:t>     instruction</a:t>
                      </a:r>
                    </a:p>
                    <a:p>
                      <a:endParaRPr lang="fr-FR" dirty="0"/>
                    </a:p>
                  </a:txBody>
                  <a:tcPr/>
                </a:tc>
                <a:tc>
                  <a:txBody>
                    <a:bodyPr/>
                    <a:lstStyle/>
                    <a:p>
                      <a:pPr>
                        <a:buNone/>
                      </a:pPr>
                      <a:r>
                        <a:rPr lang="fr-FR" sz="1800" i="1" dirty="0" smtClean="0"/>
                        <a:t>Expr1</a:t>
                      </a:r>
                      <a:r>
                        <a:rPr lang="fr-FR" sz="1800" i="0" dirty="0" smtClean="0"/>
                        <a:t>;</a:t>
                      </a:r>
                    </a:p>
                    <a:p>
                      <a:pPr>
                        <a:buNone/>
                      </a:pPr>
                      <a:r>
                        <a:rPr lang="fr-FR" sz="1800" i="0" dirty="0" smtClean="0"/>
                        <a:t>while</a:t>
                      </a:r>
                      <a:r>
                        <a:rPr lang="fr-FR" sz="1800" i="1" dirty="0" smtClean="0"/>
                        <a:t> (expr2)</a:t>
                      </a:r>
                    </a:p>
                    <a:p>
                      <a:pPr>
                        <a:buNone/>
                      </a:pPr>
                      <a:r>
                        <a:rPr lang="fr-FR" sz="1800" i="1" dirty="0" smtClean="0"/>
                        <a:t>     </a:t>
                      </a:r>
                      <a:r>
                        <a:rPr lang="fr-FR" sz="1800" i="0" dirty="0" smtClean="0"/>
                        <a:t> {</a:t>
                      </a:r>
                    </a:p>
                    <a:p>
                      <a:pPr>
                        <a:buNone/>
                      </a:pPr>
                      <a:r>
                        <a:rPr lang="fr-FR" sz="1800" i="1" dirty="0" smtClean="0"/>
                        <a:t>         instruction</a:t>
                      </a:r>
                    </a:p>
                    <a:p>
                      <a:pPr>
                        <a:buNone/>
                      </a:pPr>
                      <a:r>
                        <a:rPr lang="fr-FR" sz="1800" i="1" baseline="0" dirty="0" smtClean="0"/>
                        <a:t>         expr3</a:t>
                      </a:r>
                      <a:r>
                        <a:rPr lang="fr-FR" sz="1800" i="0" baseline="0" dirty="0" smtClean="0"/>
                        <a:t>;</a:t>
                      </a:r>
                    </a:p>
                    <a:p>
                      <a:pPr>
                        <a:buNone/>
                      </a:pPr>
                      <a:r>
                        <a:rPr lang="fr-FR" sz="1800" i="1" baseline="0" dirty="0" smtClean="0"/>
                        <a:t>       </a:t>
                      </a:r>
                      <a:r>
                        <a:rPr lang="fr-FR" sz="1800" i="0" baseline="0" dirty="0" smtClean="0"/>
                        <a:t>}</a:t>
                      </a:r>
                      <a:endParaRPr lang="fr-FR" sz="1800" i="0" dirty="0" smtClean="0"/>
                    </a:p>
                  </a:txBody>
                  <a:tcPr/>
                </a:tc>
              </a:tr>
            </a:tbl>
          </a:graphicData>
        </a:graphic>
      </p:graphicFrame>
      <p:cxnSp>
        <p:nvCxnSpPr>
          <p:cNvPr id="7" name="Connecteur droit 6"/>
          <p:cNvCxnSpPr/>
          <p:nvPr/>
        </p:nvCxnSpPr>
        <p:spPr>
          <a:xfrm rot="5400000">
            <a:off x="3347864" y="5301208"/>
            <a:ext cx="144016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Branchement non conditionnel </a:t>
            </a:r>
            <a:r>
              <a:rPr lang="fr-FR" i="1" dirty="0" smtClean="0"/>
              <a:t>break</a:t>
            </a:r>
            <a:endParaRPr lang="fr-FR" i="1" dirty="0"/>
          </a:p>
        </p:txBody>
      </p:sp>
      <p:sp>
        <p:nvSpPr>
          <p:cNvPr id="3" name="Espace réservé du contenu 2"/>
          <p:cNvSpPr>
            <a:spLocks noGrp="1"/>
          </p:cNvSpPr>
          <p:nvPr>
            <p:ph idx="1"/>
          </p:nvPr>
        </p:nvSpPr>
        <p:spPr/>
        <p:txBody>
          <a:bodyPr/>
          <a:lstStyle/>
          <a:p>
            <a:pPr eaLnBrk="1" hangingPunct="1">
              <a:buNone/>
            </a:pPr>
            <a:r>
              <a:rPr lang="fr-FR" sz="1200" dirty="0" smtClean="0"/>
              <a:t>#</a:t>
            </a:r>
            <a:r>
              <a:rPr lang="fr-FR" sz="1200" dirty="0" err="1" smtClean="0"/>
              <a:t>include</a:t>
            </a:r>
            <a:r>
              <a:rPr lang="fr-FR" sz="1200" dirty="0" smtClean="0"/>
              <a:t> &lt;</a:t>
            </a:r>
            <a:r>
              <a:rPr lang="fr-FR" sz="1200" dirty="0" err="1" smtClean="0"/>
              <a:t>stdio.h</a:t>
            </a:r>
            <a:r>
              <a:rPr lang="fr-FR" sz="1200" dirty="0" smtClean="0"/>
              <a:t>&gt; </a:t>
            </a:r>
          </a:p>
          <a:p>
            <a:pPr eaLnBrk="1" hangingPunct="1">
              <a:buNone/>
            </a:pPr>
            <a:r>
              <a:rPr lang="fr-FR" sz="1200" dirty="0" smtClean="0"/>
              <a:t>#</a:t>
            </a:r>
            <a:r>
              <a:rPr lang="fr-FR" sz="1200" dirty="0" err="1" smtClean="0"/>
              <a:t>include</a:t>
            </a:r>
            <a:r>
              <a:rPr lang="fr-FR" sz="1200" dirty="0" smtClean="0"/>
              <a:t>&lt;</a:t>
            </a:r>
            <a:r>
              <a:rPr lang="fr-FR" sz="1200" dirty="0" err="1" smtClean="0"/>
              <a:t>math.h</a:t>
            </a:r>
            <a:r>
              <a:rPr lang="fr-FR" sz="1200" dirty="0" smtClean="0"/>
              <a:t>&gt;</a:t>
            </a:r>
          </a:p>
          <a:p>
            <a:pPr eaLnBrk="1" hangingPunct="1">
              <a:buNone/>
            </a:pPr>
            <a:r>
              <a:rPr lang="fr-FR" sz="1200" dirty="0" err="1" smtClean="0"/>
              <a:t>int</a:t>
            </a:r>
            <a:r>
              <a:rPr lang="fr-FR" sz="1200" dirty="0" smtClean="0"/>
              <a:t> main()</a:t>
            </a:r>
          </a:p>
          <a:p>
            <a:pPr eaLnBrk="1" hangingPunct="1">
              <a:buNone/>
            </a:pPr>
            <a:r>
              <a:rPr lang="fr-FR" sz="1200" dirty="0" smtClean="0"/>
              <a:t>{</a:t>
            </a:r>
          </a:p>
          <a:p>
            <a:pPr eaLnBrk="1" hangingPunct="1">
              <a:buNone/>
            </a:pPr>
            <a:r>
              <a:rPr lang="fr-FR" sz="1200" dirty="0" smtClean="0"/>
              <a:t>	</a:t>
            </a:r>
            <a:r>
              <a:rPr lang="fr-FR" sz="1200" dirty="0" err="1" smtClean="0"/>
              <a:t>int</a:t>
            </a:r>
            <a:r>
              <a:rPr lang="fr-FR" sz="1200" dirty="0" smtClean="0"/>
              <a:t> </a:t>
            </a:r>
            <a:r>
              <a:rPr lang="fr-FR" sz="1200" dirty="0" err="1" smtClean="0"/>
              <a:t>i,j</a:t>
            </a:r>
            <a:r>
              <a:rPr lang="fr-FR" sz="1200" dirty="0" smtClean="0"/>
              <a:t>;</a:t>
            </a:r>
          </a:p>
          <a:p>
            <a:pPr eaLnBrk="1" hangingPunct="1">
              <a:buNone/>
            </a:pPr>
            <a:r>
              <a:rPr lang="fr-FR" sz="1200" dirty="0" smtClean="0"/>
              <a:t>	for (i=3;i&lt;=100;i=i+1) </a:t>
            </a:r>
          </a:p>
          <a:p>
            <a:pPr eaLnBrk="1" hangingPunct="1">
              <a:buNone/>
            </a:pPr>
            <a:r>
              <a:rPr lang="fr-FR" sz="1200" dirty="0" smtClean="0"/>
              <a:t>	{</a:t>
            </a:r>
          </a:p>
          <a:p>
            <a:pPr eaLnBrk="1" hangingPunct="1">
              <a:buNone/>
            </a:pPr>
            <a:r>
              <a:rPr lang="fr-FR" sz="1200" dirty="0" smtClean="0"/>
              <a:t>	    for (j=2;j&lt;=</a:t>
            </a:r>
            <a:r>
              <a:rPr lang="fr-FR" sz="1200" dirty="0" err="1" smtClean="0"/>
              <a:t>i;j</a:t>
            </a:r>
            <a:r>
              <a:rPr lang="fr-FR" sz="1200" dirty="0" smtClean="0"/>
              <a:t>=j+1) </a:t>
            </a:r>
          </a:p>
          <a:p>
            <a:pPr eaLnBrk="1" hangingPunct="1">
              <a:buNone/>
            </a:pPr>
            <a:r>
              <a:rPr lang="fr-FR" sz="1200" dirty="0" smtClean="0"/>
              <a:t>	   {</a:t>
            </a:r>
          </a:p>
          <a:p>
            <a:pPr eaLnBrk="1" hangingPunct="1">
              <a:buNone/>
            </a:pPr>
            <a:r>
              <a:rPr lang="fr-FR" sz="1200" dirty="0" smtClean="0"/>
              <a:t>	        if (i%j==0) </a:t>
            </a:r>
          </a:p>
          <a:p>
            <a:pPr eaLnBrk="1" hangingPunct="1">
              <a:buNone/>
            </a:pPr>
            <a:r>
              <a:rPr lang="fr-FR" sz="1200" dirty="0" smtClean="0"/>
              <a:t>		{</a:t>
            </a:r>
          </a:p>
          <a:p>
            <a:pPr eaLnBrk="1" hangingPunct="1">
              <a:buNone/>
            </a:pPr>
            <a:r>
              <a:rPr lang="fr-FR" sz="1200" dirty="0" smtClean="0"/>
              <a:t>		     return 1; </a:t>
            </a:r>
          </a:p>
          <a:p>
            <a:pPr eaLnBrk="1" hangingPunct="1">
              <a:buNone/>
            </a:pPr>
            <a:r>
              <a:rPr lang="fr-FR" sz="1200" dirty="0" smtClean="0"/>
              <a:t>		     break;</a:t>
            </a:r>
          </a:p>
          <a:p>
            <a:pPr eaLnBrk="1" hangingPunct="1">
              <a:buNone/>
            </a:pPr>
            <a:r>
              <a:rPr lang="fr-FR" sz="1200" dirty="0" smtClean="0"/>
              <a:t>		}</a:t>
            </a:r>
          </a:p>
          <a:p>
            <a:pPr eaLnBrk="1" hangingPunct="1">
              <a:buNone/>
            </a:pPr>
            <a:r>
              <a:rPr lang="fr-FR" sz="1200" dirty="0" smtClean="0"/>
              <a:t>	        if (j&gt;</a:t>
            </a:r>
            <a:r>
              <a:rPr lang="fr-FR" sz="1200" dirty="0" err="1" smtClean="0"/>
              <a:t>sqrt</a:t>
            </a:r>
            <a:r>
              <a:rPr lang="fr-FR" sz="1200" dirty="0" smtClean="0"/>
              <a:t>(i)) </a:t>
            </a:r>
          </a:p>
          <a:p>
            <a:pPr eaLnBrk="1" hangingPunct="1">
              <a:buNone/>
            </a:pPr>
            <a:r>
              <a:rPr lang="fr-FR" sz="1200" dirty="0" smtClean="0"/>
              <a:t>		{</a:t>
            </a:r>
          </a:p>
          <a:p>
            <a:pPr eaLnBrk="1" hangingPunct="1">
              <a:buNone/>
            </a:pPr>
            <a:r>
              <a:rPr lang="fr-FR" sz="1200" dirty="0" smtClean="0"/>
              <a:t>		      printf(«  %d \n»,i); </a:t>
            </a:r>
          </a:p>
          <a:p>
            <a:pPr eaLnBrk="1" hangingPunct="1">
              <a:buNone/>
            </a:pPr>
            <a:r>
              <a:rPr lang="fr-FR" sz="1200" dirty="0" smtClean="0"/>
              <a:t>		      return 1; </a:t>
            </a:r>
          </a:p>
          <a:p>
            <a:pPr eaLnBrk="1" hangingPunct="1">
              <a:buNone/>
            </a:pPr>
            <a:r>
              <a:rPr lang="fr-FR" sz="1200" dirty="0" smtClean="0"/>
              <a:t>		      break;</a:t>
            </a:r>
          </a:p>
          <a:p>
            <a:pPr eaLnBrk="1" hangingPunct="1">
              <a:buNone/>
            </a:pPr>
            <a:r>
              <a:rPr lang="fr-FR" sz="1200" dirty="0" smtClean="0"/>
              <a:t>                          }</a:t>
            </a:r>
          </a:p>
          <a:p>
            <a:pPr eaLnBrk="1" hangingPunct="1">
              <a:buNone/>
            </a:pPr>
            <a:r>
              <a:rPr lang="fr-FR" sz="1200" dirty="0" smtClean="0"/>
              <a:t>                  }</a:t>
            </a:r>
          </a:p>
          <a:p>
            <a:pPr eaLnBrk="1" hangingPunct="1">
              <a:buNone/>
            </a:pPr>
            <a:r>
              <a:rPr lang="fr-FR" sz="1200" dirty="0" smtClean="0"/>
              <a:t>            }</a:t>
            </a:r>
          </a:p>
          <a:p>
            <a:pPr eaLnBrk="1" hangingPunct="1">
              <a:buNone/>
            </a:pPr>
            <a:r>
              <a:rPr lang="fr-FR" sz="1200" dirty="0" smtClean="0"/>
              <a:t>           return 0;</a:t>
            </a:r>
          </a:p>
          <a:p>
            <a:pPr eaLnBrk="1" hangingPunct="1">
              <a:buNone/>
            </a:pPr>
            <a:r>
              <a:rPr lang="fr-FR" sz="1200" dirty="0" smtClean="0"/>
              <a:t>}</a:t>
            </a: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55</a:t>
            </a:fld>
            <a:endParaRPr lang="fr-F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Notions de base sur </a:t>
            </a:r>
            <a:br>
              <a:rPr lang="fr-FR" sz="4000" dirty="0" smtClean="0"/>
            </a:br>
            <a:r>
              <a:rPr lang="fr-FR" sz="4000" dirty="0" smtClean="0"/>
              <a:t>les fonctions (1)</a:t>
            </a:r>
            <a:endParaRPr lang="fr-FR" sz="4000" dirty="0"/>
          </a:p>
        </p:txBody>
      </p:sp>
      <p:sp>
        <p:nvSpPr>
          <p:cNvPr id="3" name="Espace réservé du contenu 2"/>
          <p:cNvSpPr>
            <a:spLocks noGrp="1"/>
          </p:cNvSpPr>
          <p:nvPr>
            <p:ph idx="1"/>
          </p:nvPr>
        </p:nvSpPr>
        <p:spPr>
          <a:xfrm>
            <a:off x="662880" y="1567333"/>
            <a:ext cx="8229600" cy="4525963"/>
          </a:xfrm>
        </p:spPr>
        <p:txBody>
          <a:bodyPr/>
          <a:lstStyle/>
          <a:p>
            <a:r>
              <a:rPr lang="fr-FR" sz="2400" dirty="0" smtClean="0"/>
              <a:t>En C, on peut découper un programme en plusieurs parties, appelées </a:t>
            </a:r>
            <a:r>
              <a:rPr lang="fr-FR" sz="2400" dirty="0" smtClean="0">
                <a:solidFill>
                  <a:srgbClr val="FF0000"/>
                </a:solidFill>
              </a:rPr>
              <a:t>fonctions</a:t>
            </a:r>
            <a:r>
              <a:rPr lang="fr-FR" sz="2400" dirty="0" smtClean="0"/>
              <a:t>.</a:t>
            </a:r>
          </a:p>
          <a:p>
            <a:pPr>
              <a:buNone/>
            </a:pPr>
            <a:endParaRPr lang="fr-FR" sz="2400" dirty="0" smtClean="0"/>
          </a:p>
          <a:p>
            <a:r>
              <a:rPr lang="fr-FR" sz="2400" dirty="0" smtClean="0"/>
              <a:t>Une seule de ces fonctions existe </a:t>
            </a:r>
            <a:r>
              <a:rPr lang="fr-FR" sz="2400" b="1" dirty="0" smtClean="0">
                <a:solidFill>
                  <a:srgbClr val="FF0000"/>
                </a:solidFill>
              </a:rPr>
              <a:t>obligatoirement</a:t>
            </a:r>
            <a:r>
              <a:rPr lang="fr-FR" sz="2400" dirty="0" smtClean="0"/>
              <a:t>; c’est la fonction principale appelée «main».</a:t>
            </a:r>
          </a:p>
          <a:p>
            <a:endParaRPr lang="fr-FR" sz="2400" dirty="0" smtClean="0"/>
          </a:p>
          <a:p>
            <a:r>
              <a:rPr lang="fr-FR" sz="2400" dirty="0" smtClean="0"/>
              <a:t>Les autres sont appelées «</a:t>
            </a:r>
            <a:r>
              <a:rPr lang="fr-FR" sz="2400" dirty="0" smtClean="0">
                <a:solidFill>
                  <a:srgbClr val="FF0000"/>
                </a:solidFill>
              </a:rPr>
              <a:t>fonctions secondaires</a:t>
            </a:r>
            <a:r>
              <a:rPr lang="fr-FR" sz="2400" dirty="0" smtClean="0"/>
              <a:t>», qui à leur tour peuvent faire appel à d’autres fonctions.</a:t>
            </a:r>
          </a:p>
          <a:p>
            <a:endParaRPr lang="fr-FR" sz="2400" dirty="0" smtClean="0"/>
          </a:p>
          <a:p>
            <a:endParaRPr lang="fr-FR" sz="2400" dirty="0" smtClean="0"/>
          </a:p>
          <a:p>
            <a:pPr>
              <a:buNone/>
            </a:pPr>
            <a:endParaRPr lang="fr-FR" sz="2400"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56</a:t>
            </a:fld>
            <a:endParaRPr lang="fr-FR"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1763688" y="2852936"/>
            <a:ext cx="792088" cy="4320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9"/>
          <p:cNvGrpSpPr/>
          <p:nvPr/>
        </p:nvGrpSpPr>
        <p:grpSpPr>
          <a:xfrm>
            <a:off x="395536" y="2852936"/>
            <a:ext cx="7704856" cy="729372"/>
            <a:chOff x="179512" y="4509120"/>
            <a:chExt cx="7704856" cy="729372"/>
          </a:xfrm>
        </p:grpSpPr>
        <p:sp>
          <p:nvSpPr>
            <p:cNvPr id="5" name="Ellipse 4"/>
            <p:cNvSpPr/>
            <p:nvPr/>
          </p:nvSpPr>
          <p:spPr>
            <a:xfrm>
              <a:off x="1331640" y="4509120"/>
              <a:ext cx="6552728" cy="43204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avec flèche 6"/>
            <p:cNvCxnSpPr/>
            <p:nvPr/>
          </p:nvCxnSpPr>
          <p:spPr>
            <a:xfrm flipV="1">
              <a:off x="827584" y="4725144"/>
              <a:ext cx="50405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179512" y="4869160"/>
              <a:ext cx="928459" cy="369332"/>
            </a:xfrm>
            <a:prstGeom prst="rect">
              <a:avLst/>
            </a:prstGeom>
            <a:noFill/>
          </p:spPr>
          <p:txBody>
            <a:bodyPr wrap="none" rtlCol="0">
              <a:spAutoFit/>
            </a:bodyPr>
            <a:lstStyle/>
            <a:p>
              <a:r>
                <a:rPr lang="fr-FR" dirty="0" smtClean="0"/>
                <a:t>En-tête</a:t>
              </a:r>
              <a:endParaRPr lang="fr-FR" dirty="0"/>
            </a:p>
          </p:txBody>
        </p:sp>
      </p:grpSp>
      <p:sp>
        <p:nvSpPr>
          <p:cNvPr id="2" name="Titre 1"/>
          <p:cNvSpPr>
            <a:spLocks noGrp="1"/>
          </p:cNvSpPr>
          <p:nvPr>
            <p:ph type="title"/>
          </p:nvPr>
        </p:nvSpPr>
        <p:spPr/>
        <p:txBody>
          <a:bodyPr/>
          <a:lstStyle/>
          <a:p>
            <a:r>
              <a:rPr lang="fr-FR" sz="4000" dirty="0" smtClean="0"/>
              <a:t>Définition d’une fonction(1)</a:t>
            </a:r>
            <a:endParaRPr lang="fr-FR" sz="4000" dirty="0"/>
          </a:p>
        </p:txBody>
      </p:sp>
      <p:sp>
        <p:nvSpPr>
          <p:cNvPr id="3" name="Espace réservé du contenu 2"/>
          <p:cNvSpPr>
            <a:spLocks noGrp="1"/>
          </p:cNvSpPr>
          <p:nvPr>
            <p:ph idx="1"/>
          </p:nvPr>
        </p:nvSpPr>
        <p:spPr>
          <a:xfrm>
            <a:off x="878904" y="1556792"/>
            <a:ext cx="8229600" cy="4525963"/>
          </a:xfrm>
        </p:spPr>
        <p:txBody>
          <a:bodyPr/>
          <a:lstStyle/>
          <a:p>
            <a:r>
              <a:rPr lang="fr-FR" sz="2400" dirty="0" smtClean="0"/>
              <a:t>Est la donnée du texte de son algorithme, qu’on appelle </a:t>
            </a:r>
            <a:r>
              <a:rPr lang="fr-FR" sz="2400" dirty="0" smtClean="0">
                <a:solidFill>
                  <a:srgbClr val="FF0000"/>
                </a:solidFill>
              </a:rPr>
              <a:t>corps de la fonction</a:t>
            </a:r>
            <a:r>
              <a:rPr lang="fr-FR" sz="2400" dirty="0" smtClean="0"/>
              <a:t>.</a:t>
            </a:r>
          </a:p>
          <a:p>
            <a:pPr>
              <a:buNone/>
            </a:pPr>
            <a:endParaRPr lang="fr-FR" sz="2400" i="1" dirty="0" smtClean="0"/>
          </a:p>
          <a:p>
            <a:pPr>
              <a:buNone/>
            </a:pPr>
            <a:r>
              <a:rPr lang="fr-FR" sz="2400" i="1" dirty="0" smtClean="0"/>
              <a:t>		type nom-fonction ( type_1 arg_1,..., type_n </a:t>
            </a:r>
            <a:r>
              <a:rPr lang="fr-FR" sz="2400" i="1" dirty="0" err="1" smtClean="0"/>
              <a:t>arg_n</a:t>
            </a:r>
            <a:r>
              <a:rPr lang="fr-FR" sz="2400" i="1" dirty="0" smtClean="0"/>
              <a:t>)</a:t>
            </a:r>
          </a:p>
          <a:p>
            <a:pPr>
              <a:buNone/>
            </a:pPr>
            <a:r>
              <a:rPr lang="fr-FR" sz="2400" i="1" dirty="0" smtClean="0"/>
              <a:t>		{ </a:t>
            </a:r>
          </a:p>
          <a:p>
            <a:pPr>
              <a:buNone/>
            </a:pPr>
            <a:r>
              <a:rPr lang="fr-FR" sz="2400" i="1" dirty="0" smtClean="0"/>
              <a:t>			[ déclarations de variables locales ]</a:t>
            </a:r>
          </a:p>
          <a:p>
            <a:pPr>
              <a:buNone/>
            </a:pPr>
            <a:r>
              <a:rPr lang="fr-FR" sz="2400" i="1" dirty="0" smtClean="0"/>
              <a:t>			liste d’instructions</a:t>
            </a:r>
          </a:p>
          <a:p>
            <a:pPr>
              <a:buNone/>
            </a:pPr>
            <a:r>
              <a:rPr lang="fr-FR" sz="2400" i="1" dirty="0" smtClean="0"/>
              <a:t>		}</a:t>
            </a:r>
          </a:p>
          <a:p>
            <a:pPr>
              <a:buNone/>
            </a:pPr>
            <a:endParaRPr lang="fr-FR" sz="2400"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57</a:t>
            </a:fld>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Définition d’une fonction (2)</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En C, il n’y a pas la notion de « procédure »</a:t>
            </a:r>
          </a:p>
          <a:p>
            <a:pPr>
              <a:buNone/>
            </a:pPr>
            <a:endParaRPr lang="fr-FR" sz="2400" dirty="0" smtClean="0"/>
          </a:p>
          <a:p>
            <a:r>
              <a:rPr lang="fr-FR" sz="2400" dirty="0" smtClean="0"/>
              <a:t>Une fonction qui ne retourne pas de valeur est une fonction dont le type est spécifié par «</a:t>
            </a:r>
            <a:r>
              <a:rPr lang="fr-FR" sz="2400" dirty="0" err="1" smtClean="0">
                <a:solidFill>
                  <a:srgbClr val="FF0000"/>
                </a:solidFill>
              </a:rPr>
              <a:t>void</a:t>
            </a:r>
            <a:r>
              <a:rPr lang="fr-FR" sz="2400" dirty="0" smtClean="0"/>
              <a:t>»</a:t>
            </a:r>
          </a:p>
          <a:p>
            <a:pPr>
              <a:buNone/>
            </a:pPr>
            <a:endParaRPr lang="fr-FR" sz="2400" dirty="0" smtClean="0"/>
          </a:p>
          <a:p>
            <a:r>
              <a:rPr lang="fr-FR" sz="2400" dirty="0" smtClean="0"/>
              <a:t>Les arguments de la fonction s’appellent « </a:t>
            </a:r>
            <a:r>
              <a:rPr lang="fr-FR" sz="2400" dirty="0" smtClean="0">
                <a:solidFill>
                  <a:srgbClr val="FF0000"/>
                </a:solidFill>
              </a:rPr>
              <a:t>paramètres formels </a:t>
            </a:r>
            <a:r>
              <a:rPr lang="fr-FR" sz="2400" dirty="0" smtClean="0"/>
              <a:t>», contrairement aux « </a:t>
            </a:r>
            <a:r>
              <a:rPr lang="fr-FR" sz="2400" dirty="0" smtClean="0">
                <a:solidFill>
                  <a:srgbClr val="FF0000"/>
                </a:solidFill>
              </a:rPr>
              <a:t>paramètres effectifs</a:t>
            </a:r>
            <a:r>
              <a:rPr lang="fr-FR" sz="2400" dirty="0" smtClean="0"/>
              <a:t> » qui sont les paramètres avec lesquels est appelée la fonction.</a:t>
            </a:r>
          </a:p>
          <a:p>
            <a:pPr>
              <a:buNone/>
            </a:pPr>
            <a:endParaRPr lang="fr-FR" sz="2400" dirty="0" smtClean="0"/>
          </a:p>
          <a:p>
            <a:pPr>
              <a:buNone/>
            </a:pPr>
            <a:endParaRPr lang="fr-FR" sz="2400" dirty="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58</a:t>
            </a:fld>
            <a:endParaRPr lang="fr-FR"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Définition d’une fonction (3)</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Les paramètres formels peuvent être de n’importe quel type</a:t>
            </a:r>
          </a:p>
          <a:p>
            <a:pPr>
              <a:buNone/>
            </a:pPr>
            <a:endParaRPr lang="fr-FR" sz="2400" dirty="0" smtClean="0"/>
          </a:p>
          <a:p>
            <a:r>
              <a:rPr lang="fr-FR" sz="2400" dirty="0" smtClean="0"/>
              <a:t>Leurs identificateurs n’ont d’importance qu’à l’intérieur de la fonction</a:t>
            </a:r>
          </a:p>
          <a:p>
            <a:pPr>
              <a:buNone/>
            </a:pPr>
            <a:endParaRPr lang="fr-FR" sz="2400" dirty="0" smtClean="0"/>
          </a:p>
          <a:p>
            <a:r>
              <a:rPr lang="fr-FR" sz="2400" dirty="0" smtClean="0"/>
              <a:t>Si la fonction n’a pas de paramètres formels, on </a:t>
            </a:r>
            <a:r>
              <a:rPr lang="fr-FR" sz="2400" dirty="0" smtClean="0">
                <a:solidFill>
                  <a:srgbClr val="FF0000"/>
                </a:solidFill>
              </a:rPr>
              <a:t>peut</a:t>
            </a:r>
            <a:r>
              <a:rPr lang="fr-FR" sz="2400" dirty="0" smtClean="0"/>
              <a:t> remplacer la liste des paramètres par le mot-clé «</a:t>
            </a:r>
            <a:r>
              <a:rPr lang="fr-FR" sz="2400" dirty="0" err="1" smtClean="0"/>
              <a:t>void</a:t>
            </a:r>
            <a:r>
              <a:rPr lang="fr-FR" sz="2400" dirty="0" smtClean="0"/>
              <a:t>»</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59</a:t>
            </a:fld>
            <a:endParaRPr lang="fr-FR"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Premier programme en C </a:t>
            </a:r>
            <a:endParaRPr lang="fr-FR" dirty="0"/>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pPr eaLnBrk="1" fontAlgn="auto" hangingPunct="1">
              <a:spcAft>
                <a:spcPts val="0"/>
              </a:spcAft>
              <a:buFont typeface="Arial" pitchFamily="34" charset="0"/>
              <a:buChar char="•"/>
              <a:defRPr/>
            </a:pPr>
            <a:endParaRPr lang="fr-FR" sz="2000" dirty="0" smtClean="0"/>
          </a:p>
          <a:p>
            <a:pPr eaLnBrk="1" fontAlgn="auto" hangingPunct="1">
              <a:spcAft>
                <a:spcPts val="0"/>
              </a:spcAft>
              <a:buFont typeface="Arial" pitchFamily="34" charset="0"/>
              <a:buChar char="•"/>
              <a:defRPr/>
            </a:pPr>
            <a:endParaRPr lang="fr-FR" sz="2000" dirty="0" smtClean="0"/>
          </a:p>
          <a:p>
            <a:pPr eaLnBrk="1" fontAlgn="auto" hangingPunct="1">
              <a:spcAft>
                <a:spcPts val="0"/>
              </a:spcAft>
              <a:buFont typeface="Arial" pitchFamily="34" charset="0"/>
              <a:buChar char="•"/>
              <a:defRPr/>
            </a:pPr>
            <a:endParaRPr lang="fr-FR" sz="2000" dirty="0" smtClean="0"/>
          </a:p>
          <a:p>
            <a:pPr eaLnBrk="1" fontAlgn="auto" hangingPunct="1">
              <a:spcAft>
                <a:spcPts val="0"/>
              </a:spcAft>
              <a:buFont typeface="Arial" pitchFamily="34" charset="0"/>
              <a:buChar char="•"/>
              <a:defRPr/>
            </a:pPr>
            <a:endParaRPr lang="fr-FR" sz="2000" dirty="0" smtClean="0"/>
          </a:p>
          <a:p>
            <a:pPr eaLnBrk="1" fontAlgn="auto" hangingPunct="1">
              <a:spcAft>
                <a:spcPts val="0"/>
              </a:spcAft>
              <a:buFont typeface="Arial" pitchFamily="34" charset="0"/>
              <a:buChar char="•"/>
              <a:defRPr/>
            </a:pPr>
            <a:endParaRPr lang="fr-FR" sz="2000" dirty="0" smtClean="0"/>
          </a:p>
          <a:p>
            <a:pPr algn="just" eaLnBrk="1" fontAlgn="auto" hangingPunct="1">
              <a:spcAft>
                <a:spcPts val="0"/>
              </a:spcAft>
              <a:buFont typeface="Arial" pitchFamily="34" charset="0"/>
              <a:buChar char="•"/>
              <a:defRPr/>
            </a:pPr>
            <a:endParaRPr lang="fr-FR" sz="2000" dirty="0" smtClean="0"/>
          </a:p>
          <a:p>
            <a:pPr algn="just" eaLnBrk="1" fontAlgn="auto" hangingPunct="1">
              <a:spcAft>
                <a:spcPts val="0"/>
              </a:spcAft>
              <a:buFont typeface="Arial" pitchFamily="34" charset="0"/>
              <a:buChar char="•"/>
              <a:defRPr/>
            </a:pPr>
            <a:endParaRPr lang="fr-FR" dirty="0"/>
          </a:p>
          <a:p>
            <a:pPr algn="just" eaLnBrk="1" fontAlgn="auto" hangingPunct="1">
              <a:spcAft>
                <a:spcPts val="0"/>
              </a:spcAft>
              <a:buFont typeface="Arial" pitchFamily="34" charset="0"/>
              <a:buChar char="•"/>
              <a:defRPr/>
            </a:pPr>
            <a:r>
              <a:rPr lang="fr-FR" sz="2000" dirty="0" smtClean="0"/>
              <a:t>Un programme C comporte une fonction principale appelée </a:t>
            </a:r>
            <a:r>
              <a:rPr lang="fr-FR" sz="2000" b="1" dirty="0" smtClean="0">
                <a:solidFill>
                  <a:srgbClr val="FF0000"/>
                </a:solidFill>
              </a:rPr>
              <a:t>main() </a:t>
            </a:r>
            <a:r>
              <a:rPr lang="fr-FR" sz="2000" dirty="0" smtClean="0"/>
              <a:t>renfermant les instructions qui doivent être exécutées</a:t>
            </a:r>
          </a:p>
          <a:p>
            <a:pPr lvl="1" algn="just" eaLnBrk="1" fontAlgn="auto" hangingPunct="1">
              <a:spcAft>
                <a:spcPts val="0"/>
              </a:spcAft>
              <a:buFont typeface="Arial" pitchFamily="34" charset="0"/>
              <a:buChar char="•"/>
              <a:defRPr/>
            </a:pPr>
            <a:r>
              <a:rPr lang="fr-FR" sz="1600" dirty="0" smtClean="0"/>
              <a:t>C impose que le type retourné par la fonction soit explicitement annoncé.</a:t>
            </a:r>
          </a:p>
          <a:p>
            <a:pPr lvl="1" algn="just" eaLnBrk="1" fontAlgn="auto" hangingPunct="1">
              <a:spcAft>
                <a:spcPts val="0"/>
              </a:spcAft>
              <a:buFont typeface="Arial" pitchFamily="34" charset="0"/>
              <a:buChar char="•"/>
              <a:defRPr/>
            </a:pPr>
            <a:r>
              <a:rPr lang="fr-FR" sz="1600" dirty="0" smtClean="0"/>
              <a:t>retourne rien (</a:t>
            </a:r>
            <a:r>
              <a:rPr lang="fr-FR" sz="1600" i="1" dirty="0" err="1" smtClean="0"/>
              <a:t>void</a:t>
            </a:r>
            <a:r>
              <a:rPr lang="fr-FR" sz="1600" dirty="0" smtClean="0"/>
              <a:t>)</a:t>
            </a:r>
          </a:p>
          <a:p>
            <a:pPr algn="just" eaLnBrk="1" fontAlgn="auto" hangingPunct="1">
              <a:spcAft>
                <a:spcPts val="0"/>
              </a:spcAft>
              <a:buFont typeface="Arial" pitchFamily="34" charset="0"/>
              <a:buChar char="•"/>
              <a:defRPr/>
            </a:pPr>
            <a:r>
              <a:rPr lang="fr-FR" sz="2000" b="1" dirty="0" err="1" smtClean="0">
                <a:solidFill>
                  <a:srgbClr val="FF0000"/>
                </a:solidFill>
              </a:rPr>
              <a:t>printf</a:t>
            </a:r>
            <a:r>
              <a:rPr lang="fr-FR" sz="2000" b="1" dirty="0" smtClean="0">
                <a:solidFill>
                  <a:srgbClr val="FF0000"/>
                </a:solidFill>
              </a:rPr>
              <a:t>(…)</a:t>
            </a:r>
            <a:r>
              <a:rPr lang="fr-FR" sz="2000" dirty="0" smtClean="0"/>
              <a:t> produit une émission de caractères vers la sortie standard (l’écran par défaut)</a:t>
            </a:r>
          </a:p>
          <a:p>
            <a:pPr lvl="1" algn="just" eaLnBrk="1" fontAlgn="auto" hangingPunct="1">
              <a:spcAft>
                <a:spcPts val="0"/>
              </a:spcAft>
              <a:buFont typeface="Arial" pitchFamily="34" charset="0"/>
              <a:buChar char="•"/>
              <a:defRPr/>
            </a:pPr>
            <a:r>
              <a:rPr lang="fr-FR" sz="1600" dirty="0" smtClean="0"/>
              <a:t>Entré: chaines de caractères entre une paire de double quotte</a:t>
            </a:r>
          </a:p>
          <a:p>
            <a:pPr algn="just" eaLnBrk="1" fontAlgn="auto" hangingPunct="1">
              <a:spcAft>
                <a:spcPts val="0"/>
              </a:spcAft>
              <a:buFont typeface="Arial" pitchFamily="34" charset="0"/>
              <a:buChar char="•"/>
              <a:defRPr/>
            </a:pPr>
            <a:r>
              <a:rPr lang="fr-FR" sz="2000" b="1" dirty="0" err="1" smtClean="0">
                <a:solidFill>
                  <a:srgbClr val="FF0000"/>
                </a:solidFill>
              </a:rPr>
              <a:t>stdio.h</a:t>
            </a:r>
            <a:r>
              <a:rPr lang="fr-FR" sz="2000" dirty="0" smtClean="0"/>
              <a:t> définit l'usage de la fonction </a:t>
            </a:r>
            <a:r>
              <a:rPr lang="fr-FR" sz="2000" dirty="0" err="1" smtClean="0"/>
              <a:t>printf</a:t>
            </a:r>
            <a:endParaRPr lang="fr-FR" sz="2000" dirty="0" smtClean="0"/>
          </a:p>
          <a:p>
            <a:pPr algn="just" eaLnBrk="1" fontAlgn="auto" hangingPunct="1">
              <a:spcAft>
                <a:spcPts val="0"/>
              </a:spcAft>
              <a:buFont typeface="Arial" pitchFamily="34" charset="0"/>
              <a:buChar char="•"/>
              <a:defRPr/>
            </a:pPr>
            <a:r>
              <a:rPr lang="fr-FR" sz="2000" b="1" dirty="0" smtClean="0">
                <a:solidFill>
                  <a:srgbClr val="FF0000"/>
                </a:solidFill>
              </a:rPr>
              <a:t>return 0</a:t>
            </a:r>
            <a:r>
              <a:rPr lang="fr-FR" sz="2000" dirty="0" smtClean="0"/>
              <a:t> valeur renvoyée au système d’exploitation en fin de programme</a:t>
            </a:r>
          </a:p>
          <a:p>
            <a:pPr lvl="1" algn="just" eaLnBrk="1" fontAlgn="auto" hangingPunct="1">
              <a:spcAft>
                <a:spcPts val="0"/>
              </a:spcAft>
              <a:buFont typeface="Arial" pitchFamily="34" charset="0"/>
              <a:buChar char="•"/>
              <a:defRPr/>
            </a:pPr>
            <a:r>
              <a:rPr lang="fr-FR" sz="1600" dirty="0" smtClean="0"/>
              <a:t>Valeur 0 correspond à une sortie « sans erreur » du programme</a:t>
            </a:r>
          </a:p>
        </p:txBody>
      </p:sp>
      <p:sp>
        <p:nvSpPr>
          <p:cNvPr id="4" name="Slide Number Placeholder 3"/>
          <p:cNvSpPr>
            <a:spLocks noGrp="1"/>
          </p:cNvSpPr>
          <p:nvPr>
            <p:ph type="sldNum" sz="quarter" idx="12"/>
          </p:nvPr>
        </p:nvSpPr>
        <p:spPr/>
        <p:txBody>
          <a:bodyPr/>
          <a:lstStyle/>
          <a:p>
            <a:pPr>
              <a:defRPr/>
            </a:pPr>
            <a:fld id="{28FE3E70-5E61-4CC3-B366-15C1A98CBD8C}" type="slidenum">
              <a:rPr lang="fr-FR" smtClean="0"/>
              <a:pPr>
                <a:defRPr/>
              </a:pPr>
              <a:t>6</a:t>
            </a:fld>
            <a:endParaRPr lang="fr-FR"/>
          </a:p>
        </p:txBody>
      </p:sp>
      <p:sp>
        <p:nvSpPr>
          <p:cNvPr id="6" name="Round Diagonal Corner Rectangle 5"/>
          <p:cNvSpPr/>
          <p:nvPr/>
        </p:nvSpPr>
        <p:spPr>
          <a:xfrm>
            <a:off x="702618" y="1470535"/>
            <a:ext cx="7776864" cy="1872208"/>
          </a:xfrm>
          <a:prstGeom prst="round2DiagRect">
            <a:avLst>
              <a:gd name="adj1" fmla="val 8527"/>
              <a:gd name="adj2" fmla="val 0"/>
            </a:avLst>
          </a:prstGeom>
          <a:solidFill>
            <a:schemeClr val="accent1">
              <a:lumMod val="20000"/>
              <a:lumOff val="80000"/>
            </a:schemeClr>
          </a:solidFill>
          <a:ln>
            <a:solidFill>
              <a:schemeClr val="accent1">
                <a:lumMod val="60000"/>
                <a:lumOff val="4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defRPr/>
            </a:pPr>
            <a:endParaRPr lang="fr-FR" sz="1600" dirty="0" smtClean="0">
              <a:solidFill>
                <a:schemeClr val="tx2">
                  <a:lumMod val="75000"/>
                </a:schemeClr>
              </a:solidFill>
            </a:endParaRPr>
          </a:p>
          <a:p>
            <a:pPr marL="342900" lvl="0" indent="-342900" eaLnBrk="0" hangingPunct="0">
              <a:spcBef>
                <a:spcPct val="20000"/>
              </a:spcBef>
              <a:defRPr/>
            </a:pPr>
            <a:r>
              <a:rPr lang="fr-FR" sz="1600" dirty="0" smtClean="0">
                <a:solidFill>
                  <a:schemeClr val="tx2">
                    <a:lumMod val="75000"/>
                  </a:schemeClr>
                </a:solidFill>
              </a:rPr>
              <a:t>#</a:t>
            </a:r>
            <a:r>
              <a:rPr lang="fr-FR" sz="1600" dirty="0" err="1" smtClean="0">
                <a:solidFill>
                  <a:schemeClr val="tx2">
                    <a:lumMod val="75000"/>
                  </a:schemeClr>
                </a:solidFill>
              </a:rPr>
              <a:t>include</a:t>
            </a:r>
            <a:r>
              <a:rPr lang="fr-FR" sz="1600" dirty="0" smtClean="0">
                <a:solidFill>
                  <a:schemeClr val="tx2">
                    <a:lumMod val="75000"/>
                  </a:schemeClr>
                </a:solidFill>
              </a:rPr>
              <a:t>&lt;</a:t>
            </a:r>
            <a:r>
              <a:rPr lang="fr-FR" sz="1600" b="1" u="sng" dirty="0" err="1" smtClean="0">
                <a:solidFill>
                  <a:schemeClr val="tx2">
                    <a:lumMod val="75000"/>
                  </a:schemeClr>
                </a:solidFill>
              </a:rPr>
              <a:t>stdio.h</a:t>
            </a:r>
            <a:r>
              <a:rPr lang="fr-FR" sz="1600" dirty="0" smtClean="0">
                <a:solidFill>
                  <a:schemeClr val="tx2">
                    <a:lumMod val="75000"/>
                  </a:schemeClr>
                </a:solidFill>
              </a:rPr>
              <a:t>&gt;</a:t>
            </a:r>
          </a:p>
          <a:p>
            <a:pPr marL="342900" lvl="0" indent="-342900" eaLnBrk="0" hangingPunct="0">
              <a:spcBef>
                <a:spcPct val="20000"/>
              </a:spcBef>
              <a:defRPr/>
            </a:pPr>
            <a:r>
              <a:rPr lang="fr-FR" sz="1600" dirty="0" err="1" smtClean="0">
                <a:solidFill>
                  <a:schemeClr val="tx2">
                    <a:lumMod val="75000"/>
                  </a:schemeClr>
                </a:solidFill>
              </a:rPr>
              <a:t>void</a:t>
            </a:r>
            <a:r>
              <a:rPr lang="fr-FR" sz="1600" dirty="0" smtClean="0">
                <a:solidFill>
                  <a:schemeClr val="tx2">
                    <a:lumMod val="75000"/>
                  </a:schemeClr>
                </a:solidFill>
              </a:rPr>
              <a:t> </a:t>
            </a:r>
            <a:r>
              <a:rPr lang="fr-FR" sz="1600" b="1" u="sng" dirty="0" smtClean="0">
                <a:solidFill>
                  <a:schemeClr val="tx2">
                    <a:lumMod val="75000"/>
                  </a:schemeClr>
                </a:solidFill>
              </a:rPr>
              <a:t>main()</a:t>
            </a:r>
          </a:p>
          <a:p>
            <a:pPr marL="342900" lvl="0" indent="-342900" eaLnBrk="0" hangingPunct="0">
              <a:spcBef>
                <a:spcPct val="20000"/>
              </a:spcBef>
              <a:defRPr/>
            </a:pPr>
            <a:r>
              <a:rPr lang="fr-FR" sz="1600" dirty="0" smtClean="0">
                <a:solidFill>
                  <a:schemeClr val="tx2">
                    <a:lumMod val="75000"/>
                  </a:schemeClr>
                </a:solidFill>
              </a:rPr>
              <a:t>{</a:t>
            </a:r>
          </a:p>
          <a:p>
            <a:pPr marL="342900" lvl="0" indent="-342900" eaLnBrk="0" hangingPunct="0">
              <a:spcBef>
                <a:spcPct val="20000"/>
              </a:spcBef>
              <a:defRPr/>
            </a:pPr>
            <a:r>
              <a:rPr lang="fr-FR" sz="1600" dirty="0" smtClean="0">
                <a:solidFill>
                  <a:schemeClr val="tx2">
                    <a:lumMod val="75000"/>
                  </a:schemeClr>
                </a:solidFill>
              </a:rPr>
              <a:t>    </a:t>
            </a:r>
            <a:r>
              <a:rPr lang="fr-FR" sz="1600" b="1" dirty="0" err="1" smtClean="0">
                <a:solidFill>
                  <a:schemeClr val="tx2">
                    <a:lumMod val="75000"/>
                  </a:schemeClr>
                </a:solidFill>
              </a:rPr>
              <a:t>printf</a:t>
            </a:r>
            <a:r>
              <a:rPr lang="fr-FR" sz="1600" dirty="0" smtClean="0">
                <a:solidFill>
                  <a:schemeClr val="tx2">
                    <a:lumMod val="75000"/>
                  </a:schemeClr>
                </a:solidFill>
              </a:rPr>
              <a:t>("Ceci est mon premier programme en </a:t>
            </a:r>
            <a:r>
              <a:rPr lang="fr-FR" sz="1600" dirty="0" err="1" smtClean="0">
                <a:solidFill>
                  <a:schemeClr val="tx2">
                    <a:lumMod val="75000"/>
                  </a:schemeClr>
                </a:solidFill>
              </a:rPr>
              <a:t>C\n</a:t>
            </a:r>
            <a:r>
              <a:rPr lang="fr-FR" sz="1600" dirty="0" smtClean="0">
                <a:solidFill>
                  <a:schemeClr val="tx2">
                    <a:lumMod val="75000"/>
                  </a:schemeClr>
                </a:solidFill>
              </a:rPr>
              <a:t>");</a:t>
            </a:r>
          </a:p>
          <a:p>
            <a:pPr marL="342900" lvl="0" indent="-342900" eaLnBrk="0" hangingPunct="0">
              <a:spcBef>
                <a:spcPct val="20000"/>
              </a:spcBef>
              <a:defRPr/>
            </a:pPr>
            <a:r>
              <a:rPr lang="fr-FR" sz="1600" dirty="0" smtClean="0">
                <a:solidFill>
                  <a:schemeClr val="tx2">
                    <a:lumMod val="75000"/>
                  </a:schemeClr>
                </a:solidFill>
              </a:rPr>
              <a:t>    return 0;</a:t>
            </a:r>
          </a:p>
          <a:p>
            <a:pPr marL="342900" lvl="0" indent="-342900" eaLnBrk="0" hangingPunct="0">
              <a:spcBef>
                <a:spcPct val="20000"/>
              </a:spcBef>
              <a:defRPr/>
            </a:pPr>
            <a:r>
              <a:rPr lang="fr-FR" sz="1600" dirty="0" smtClean="0">
                <a:solidFill>
                  <a:schemeClr val="tx2">
                    <a:lumMod val="75000"/>
                  </a:schemeClr>
                </a:solidFill>
              </a:rPr>
              <a:t>}</a:t>
            </a:r>
          </a:p>
          <a:p>
            <a:pPr algn="ct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Définition d’une fonction (4)</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Le corps de la fonction débute éventuellement par la </a:t>
            </a:r>
            <a:r>
              <a:rPr lang="fr-FR" sz="2400" dirty="0" smtClean="0">
                <a:solidFill>
                  <a:srgbClr val="FF0000"/>
                </a:solidFill>
              </a:rPr>
              <a:t>déclaration de variables</a:t>
            </a:r>
            <a:r>
              <a:rPr lang="fr-FR" sz="2400" dirty="0" smtClean="0"/>
              <a:t>, qui sont </a:t>
            </a:r>
            <a:r>
              <a:rPr lang="fr-FR" sz="2400" dirty="0" smtClean="0">
                <a:solidFill>
                  <a:srgbClr val="FF0000"/>
                </a:solidFill>
              </a:rPr>
              <a:t>locales</a:t>
            </a:r>
            <a:r>
              <a:rPr lang="fr-FR" sz="2400" dirty="0" smtClean="0"/>
              <a:t> à la fonction et ne peuvent par conséquent pas être utilisées par d’autres fonctions.</a:t>
            </a:r>
          </a:p>
          <a:p>
            <a:pPr>
              <a:buNone/>
            </a:pPr>
            <a:endParaRPr lang="fr-FR" sz="2400" dirty="0" smtClean="0"/>
          </a:p>
          <a:p>
            <a:r>
              <a:rPr lang="fr-FR" sz="2400" dirty="0" smtClean="0"/>
              <a:t>Il se termine par l’instruction de retour à la fonction appelante «return» : </a:t>
            </a:r>
            <a:r>
              <a:rPr lang="fr-FR" sz="2400" dirty="0" smtClean="0">
                <a:solidFill>
                  <a:srgbClr val="FF0000"/>
                </a:solidFill>
              </a:rPr>
              <a:t>return(</a:t>
            </a:r>
            <a:r>
              <a:rPr lang="fr-FR" sz="2400" i="1" dirty="0" smtClean="0">
                <a:solidFill>
                  <a:srgbClr val="FF0000"/>
                </a:solidFill>
              </a:rPr>
              <a:t>expression</a:t>
            </a:r>
            <a:r>
              <a:rPr lang="fr-FR" sz="2400" dirty="0" smtClean="0">
                <a:solidFill>
                  <a:srgbClr val="FF0000"/>
                </a:solidFill>
              </a:rPr>
              <a:t>)</a:t>
            </a:r>
            <a:r>
              <a:rPr lang="fr-FR" sz="2400" dirty="0" smtClean="0"/>
              <a:t>; où « expression » est la valeur que retourne la fonction.</a:t>
            </a:r>
          </a:p>
          <a:p>
            <a:endParaRPr lang="fr-FR" sz="2400" dirty="0" smtClean="0"/>
          </a:p>
          <a:p>
            <a:r>
              <a:rPr lang="fr-FR" sz="2400" dirty="0" smtClean="0"/>
              <a:t>Si la fonction ne retourne pas de valeur, on peut mettre </a:t>
            </a:r>
            <a:r>
              <a:rPr lang="fr-FR" sz="2400" dirty="0" smtClean="0">
                <a:solidFill>
                  <a:srgbClr val="FF0000"/>
                </a:solidFill>
              </a:rPr>
              <a:t>return;</a:t>
            </a:r>
          </a:p>
          <a:p>
            <a:pPr>
              <a:buNone/>
            </a:pPr>
            <a:endParaRPr lang="fr-FR" sz="2400" dirty="0" smtClean="0">
              <a:solidFill>
                <a:srgbClr val="FF0000"/>
              </a:solidFill>
            </a:endParaRP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60</a:t>
            </a:fld>
            <a:endParaRPr lang="fr-FR"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Exemples de fonctions</a:t>
            </a:r>
            <a:endParaRPr lang="fr-FR" sz="40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400" dirty="0" err="1" smtClean="0"/>
              <a:t>int</a:t>
            </a:r>
            <a:r>
              <a:rPr lang="fr-FR" sz="2400" dirty="0" smtClean="0"/>
              <a:t> produit (</a:t>
            </a:r>
            <a:r>
              <a:rPr lang="fr-FR" sz="2400" dirty="0" err="1" smtClean="0"/>
              <a:t>int</a:t>
            </a:r>
            <a:r>
              <a:rPr lang="fr-FR" sz="2400" dirty="0" smtClean="0"/>
              <a:t> a, </a:t>
            </a:r>
            <a:r>
              <a:rPr lang="fr-FR" sz="2400" dirty="0" err="1" smtClean="0"/>
              <a:t>int</a:t>
            </a:r>
            <a:r>
              <a:rPr lang="fr-FR" sz="2400" dirty="0" smtClean="0"/>
              <a:t> b)</a:t>
            </a:r>
          </a:p>
          <a:p>
            <a:pPr>
              <a:buNone/>
            </a:pPr>
            <a:r>
              <a:rPr lang="fr-FR" sz="2400" dirty="0" smtClean="0"/>
              <a:t>{</a:t>
            </a:r>
          </a:p>
          <a:p>
            <a:pPr>
              <a:buNone/>
            </a:pPr>
            <a:r>
              <a:rPr lang="fr-FR" sz="2400" dirty="0" smtClean="0"/>
              <a:t>	return(a*b);</a:t>
            </a:r>
          </a:p>
          <a:p>
            <a:pPr>
              <a:buNone/>
            </a:pPr>
            <a:r>
              <a:rPr lang="fr-FR" sz="2400" dirty="0" smtClean="0"/>
              <a:t>}</a:t>
            </a:r>
          </a:p>
          <a:p>
            <a:pPr>
              <a:buNone/>
            </a:pPr>
            <a:r>
              <a:rPr lang="fr-FR" sz="2400" dirty="0" err="1" smtClean="0"/>
              <a:t>int</a:t>
            </a:r>
            <a:r>
              <a:rPr lang="fr-FR" sz="2400" dirty="0" smtClean="0"/>
              <a:t> puissance (</a:t>
            </a:r>
            <a:r>
              <a:rPr lang="fr-FR" sz="2400" dirty="0" err="1" smtClean="0"/>
              <a:t>int</a:t>
            </a:r>
            <a:r>
              <a:rPr lang="fr-FR" sz="2400" dirty="0" smtClean="0"/>
              <a:t> a, </a:t>
            </a:r>
            <a:r>
              <a:rPr lang="fr-FR" sz="2400" dirty="0" err="1" smtClean="0"/>
              <a:t>int</a:t>
            </a:r>
            <a:r>
              <a:rPr lang="fr-FR" sz="2400" dirty="0" smtClean="0"/>
              <a:t> n)</a:t>
            </a:r>
          </a:p>
          <a:p>
            <a:pPr>
              <a:buNone/>
            </a:pPr>
            <a:r>
              <a:rPr lang="fr-FR" sz="2400" dirty="0" smtClean="0"/>
              <a:t>{</a:t>
            </a:r>
          </a:p>
          <a:p>
            <a:pPr>
              <a:buNone/>
            </a:pPr>
            <a:r>
              <a:rPr lang="fr-FR" sz="2400" dirty="0" smtClean="0"/>
              <a:t>	if (n == 0)</a:t>
            </a:r>
          </a:p>
          <a:p>
            <a:pPr>
              <a:buNone/>
            </a:pPr>
            <a:r>
              <a:rPr lang="fr-FR" sz="2400" dirty="0" smtClean="0"/>
              <a:t>		return(1);</a:t>
            </a:r>
          </a:p>
          <a:p>
            <a:pPr>
              <a:buNone/>
            </a:pPr>
            <a:r>
              <a:rPr lang="fr-FR" sz="2400" dirty="0" smtClean="0"/>
              <a:t>	return(a * puissance(a, n-1));</a:t>
            </a:r>
          </a:p>
          <a:p>
            <a:pPr>
              <a:buNone/>
            </a:pPr>
            <a:r>
              <a:rPr lang="fr-FR" sz="2400" dirty="0" smtClean="0"/>
              <a:t>}</a:t>
            </a:r>
          </a:p>
          <a:p>
            <a:pPr>
              <a:buNone/>
            </a:pPr>
            <a:endParaRPr lang="fr-FR" sz="2400" dirty="0" smtClean="0">
              <a:solidFill>
                <a:srgbClr val="FF0000"/>
              </a:solidFill>
            </a:endParaRP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61</a:t>
            </a:fld>
            <a:endParaRPr lang="fr-FR"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Appel de fonctions</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 Se fait par l’expression: </a:t>
            </a:r>
          </a:p>
          <a:p>
            <a:pPr>
              <a:buNone/>
            </a:pPr>
            <a:r>
              <a:rPr lang="fr-FR" sz="2400" i="1" dirty="0" smtClean="0"/>
              <a:t>		nom-fonction(para_1,para_2,...,para_n)</a:t>
            </a:r>
          </a:p>
          <a:p>
            <a:pPr>
              <a:buNone/>
            </a:pPr>
            <a:endParaRPr lang="fr-FR" sz="2400" dirty="0" smtClean="0"/>
          </a:p>
          <a:p>
            <a:r>
              <a:rPr lang="fr-FR" sz="2400" dirty="0" smtClean="0"/>
              <a:t>L’ordre et le type des </a:t>
            </a:r>
            <a:r>
              <a:rPr lang="fr-FR" sz="2400" dirty="0" smtClean="0">
                <a:solidFill>
                  <a:srgbClr val="FF0000"/>
                </a:solidFill>
              </a:rPr>
              <a:t>paramètres effectifs</a:t>
            </a:r>
            <a:r>
              <a:rPr lang="fr-FR" sz="2400" dirty="0" smtClean="0"/>
              <a:t> de la fonction doivent concorder avec ceux dans l’en-tête de la fonction.</a:t>
            </a:r>
          </a:p>
          <a:p>
            <a:endParaRPr lang="fr-FR" sz="2400" dirty="0" smtClean="0"/>
          </a:p>
          <a:p>
            <a:r>
              <a:rPr lang="fr-FR" sz="2400" dirty="0" smtClean="0"/>
              <a:t>Par exemple: </a:t>
            </a:r>
          </a:p>
          <a:p>
            <a:pPr lvl="1"/>
            <a:r>
              <a:rPr lang="fr-FR" sz="2000" dirty="0" smtClean="0"/>
              <a:t>produit(2,4); mais pas produit(2.,4)</a:t>
            </a:r>
          </a:p>
          <a:p>
            <a:pPr lvl="1"/>
            <a:r>
              <a:rPr lang="fr-FR" sz="2000" dirty="0" err="1" smtClean="0"/>
              <a:t>void</a:t>
            </a:r>
            <a:r>
              <a:rPr lang="fr-FR" sz="2000" dirty="0" smtClean="0"/>
              <a:t> main ()</a:t>
            </a:r>
          </a:p>
          <a:p>
            <a:pPr lvl="1">
              <a:buNone/>
            </a:pPr>
            <a:r>
              <a:rPr lang="fr-FR" sz="2000" dirty="0" smtClean="0"/>
              <a:t>	{</a:t>
            </a:r>
          </a:p>
          <a:p>
            <a:pPr lvl="1">
              <a:buNone/>
            </a:pPr>
            <a:r>
              <a:rPr lang="fr-FR" sz="2000" dirty="0" smtClean="0"/>
              <a:t>		    </a:t>
            </a:r>
            <a:r>
              <a:rPr lang="fr-FR" sz="2000" dirty="0" err="1" smtClean="0"/>
              <a:t>int</a:t>
            </a:r>
            <a:r>
              <a:rPr lang="fr-FR" sz="2000" dirty="0" smtClean="0"/>
              <a:t> </a:t>
            </a:r>
            <a:r>
              <a:rPr lang="fr-FR" sz="2000" dirty="0" err="1" smtClean="0"/>
              <a:t>a,b</a:t>
            </a:r>
            <a:r>
              <a:rPr lang="fr-FR" sz="2000" dirty="0" smtClean="0"/>
              <a:t>; </a:t>
            </a:r>
          </a:p>
          <a:p>
            <a:pPr lvl="1">
              <a:buNone/>
            </a:pPr>
            <a:r>
              <a:rPr lang="fr-FR" sz="2000" dirty="0" smtClean="0"/>
              <a:t>		    produit(</a:t>
            </a:r>
            <a:r>
              <a:rPr lang="fr-FR" sz="2000" dirty="0" err="1" smtClean="0"/>
              <a:t>b,a</a:t>
            </a:r>
            <a:r>
              <a:rPr lang="fr-FR" sz="2000" dirty="0" smtClean="0"/>
              <a:t>); (Qu’en pensez-vous?)</a:t>
            </a:r>
          </a:p>
          <a:p>
            <a:pPr lvl="1">
              <a:buNone/>
            </a:pPr>
            <a:r>
              <a:rPr lang="fr-FR" sz="2000" dirty="0" smtClean="0"/>
              <a:t>	}</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62</a:t>
            </a:fld>
            <a:endParaRPr lang="fr-FR"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Déclaration de fonctions (1)</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C n’autorise pas l’imbrication de fonctions.</a:t>
            </a:r>
          </a:p>
          <a:p>
            <a:pPr>
              <a:buNone/>
            </a:pPr>
            <a:r>
              <a:rPr lang="fr-FR" sz="2400" dirty="0" smtClean="0"/>
              <a:t> </a:t>
            </a:r>
          </a:p>
          <a:p>
            <a:r>
              <a:rPr lang="fr-FR" sz="2400" dirty="0" smtClean="0"/>
              <a:t>La définition d’une fonction secondaire doit donc être placée avant ou après la fonction « main ».</a:t>
            </a:r>
          </a:p>
          <a:p>
            <a:endParaRPr lang="fr-FR" sz="2400" dirty="0" smtClean="0"/>
          </a:p>
          <a:p>
            <a:r>
              <a:rPr lang="fr-FR" sz="2400" dirty="0" smtClean="0"/>
              <a:t>Toutefois, il est indispensable que le compilateur connaisse la fonction au moment où elle est appelée.</a:t>
            </a:r>
          </a:p>
          <a:p>
            <a:endParaRPr lang="fr-FR" sz="2400" dirty="0" smtClean="0"/>
          </a:p>
          <a:p>
            <a:r>
              <a:rPr lang="fr-FR" sz="2400" dirty="0" smtClean="0"/>
              <a:t>Si une fonction est définie après son premier appel, elle doit être </a:t>
            </a:r>
            <a:r>
              <a:rPr lang="fr-FR" sz="2400" dirty="0" smtClean="0">
                <a:solidFill>
                  <a:srgbClr val="FF0000"/>
                </a:solidFill>
              </a:rPr>
              <a:t>impérativement</a:t>
            </a:r>
            <a:r>
              <a:rPr lang="fr-FR" sz="2400" dirty="0" smtClean="0"/>
              <a:t> déclarée avant.</a:t>
            </a: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63</a:t>
            </a:fld>
            <a:endParaRPr lang="fr-FR"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Déclaration de fonctions (2)</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Une fonction secondaire est déclarée par son prototype, qui donne le type de la fonction et celui de ses paramètres:</a:t>
            </a:r>
          </a:p>
          <a:p>
            <a:pPr>
              <a:buNone/>
            </a:pPr>
            <a:r>
              <a:rPr lang="fr-FR" sz="2400" i="1" dirty="0" smtClean="0">
                <a:solidFill>
                  <a:srgbClr val="FF0000"/>
                </a:solidFill>
              </a:rPr>
              <a:t>		type nom-fonction(type_1,...,type_n);</a:t>
            </a:r>
          </a:p>
          <a:p>
            <a:pPr>
              <a:buNone/>
            </a:pPr>
            <a:r>
              <a:rPr lang="fr-FR" sz="1600" dirty="0" err="1" smtClean="0"/>
              <a:t>int</a:t>
            </a:r>
            <a:r>
              <a:rPr lang="fr-FR" sz="1600" dirty="0" smtClean="0"/>
              <a:t> puissance (</a:t>
            </a:r>
            <a:r>
              <a:rPr lang="fr-FR" sz="1600" dirty="0" err="1" smtClean="0"/>
              <a:t>int</a:t>
            </a:r>
            <a:r>
              <a:rPr lang="fr-FR" sz="1600" dirty="0" smtClean="0"/>
              <a:t>, </a:t>
            </a:r>
            <a:r>
              <a:rPr lang="fr-FR" sz="1600" dirty="0" err="1" smtClean="0"/>
              <a:t>int</a:t>
            </a:r>
            <a:r>
              <a:rPr lang="fr-FR" sz="1600" dirty="0" smtClean="0"/>
              <a:t> );</a:t>
            </a:r>
          </a:p>
          <a:p>
            <a:pPr>
              <a:buNone/>
            </a:pPr>
            <a:r>
              <a:rPr lang="fr-FR" sz="1600" dirty="0" err="1" smtClean="0"/>
              <a:t>void</a:t>
            </a:r>
            <a:r>
              <a:rPr lang="fr-FR" sz="1600" dirty="0" smtClean="0"/>
              <a:t> main()</a:t>
            </a:r>
          </a:p>
          <a:p>
            <a:pPr>
              <a:buNone/>
            </a:pPr>
            <a:r>
              <a:rPr lang="fr-FR" sz="1600" dirty="0" smtClean="0"/>
              <a:t>{</a:t>
            </a:r>
          </a:p>
          <a:p>
            <a:pPr>
              <a:buNone/>
            </a:pPr>
            <a:r>
              <a:rPr lang="en-US" sz="1600" dirty="0" smtClean="0"/>
              <a:t>	</a:t>
            </a:r>
            <a:r>
              <a:rPr lang="en-US" sz="1600" dirty="0" err="1" smtClean="0"/>
              <a:t>int</a:t>
            </a:r>
            <a:r>
              <a:rPr lang="en-US" sz="1600" dirty="0" smtClean="0"/>
              <a:t> a = 2, b = 5;</a:t>
            </a:r>
          </a:p>
          <a:p>
            <a:pPr>
              <a:buNone/>
            </a:pPr>
            <a:r>
              <a:rPr lang="fr-FR" sz="1600" dirty="0" smtClean="0"/>
              <a:t>	</a:t>
            </a:r>
            <a:r>
              <a:rPr lang="fr-FR" sz="1600" dirty="0" err="1" smtClean="0"/>
              <a:t>printf</a:t>
            </a:r>
            <a:r>
              <a:rPr lang="fr-FR" sz="1600" dirty="0" smtClean="0"/>
              <a:t>("%</a:t>
            </a:r>
            <a:r>
              <a:rPr lang="fr-FR" sz="1600" dirty="0" err="1" smtClean="0"/>
              <a:t>d\n</a:t>
            </a:r>
            <a:r>
              <a:rPr lang="fr-FR" sz="1600" dirty="0" smtClean="0"/>
              <a:t>", puissance(</a:t>
            </a:r>
            <a:r>
              <a:rPr lang="fr-FR" sz="1600" dirty="0" err="1" smtClean="0"/>
              <a:t>a,b</a:t>
            </a:r>
            <a:r>
              <a:rPr lang="fr-FR" sz="1600" dirty="0" smtClean="0"/>
              <a:t>));</a:t>
            </a:r>
          </a:p>
          <a:p>
            <a:pPr>
              <a:buNone/>
            </a:pPr>
            <a:r>
              <a:rPr lang="fr-FR" sz="1600" dirty="0" smtClean="0"/>
              <a:t>}</a:t>
            </a:r>
          </a:p>
          <a:p>
            <a:pPr>
              <a:buNone/>
            </a:pPr>
            <a:r>
              <a:rPr lang="fr-FR" sz="1600" dirty="0" err="1" smtClean="0"/>
              <a:t>int</a:t>
            </a:r>
            <a:r>
              <a:rPr lang="fr-FR" sz="1600" dirty="0" smtClean="0"/>
              <a:t> puissance (</a:t>
            </a:r>
            <a:r>
              <a:rPr lang="fr-FR" sz="1600" dirty="0" err="1" smtClean="0"/>
              <a:t>int</a:t>
            </a:r>
            <a:r>
              <a:rPr lang="fr-FR" sz="1600" dirty="0" smtClean="0"/>
              <a:t> a, </a:t>
            </a:r>
            <a:r>
              <a:rPr lang="fr-FR" sz="1600" dirty="0" err="1" smtClean="0"/>
              <a:t>int</a:t>
            </a:r>
            <a:r>
              <a:rPr lang="fr-FR" sz="1600" dirty="0" smtClean="0"/>
              <a:t> n)</a:t>
            </a:r>
          </a:p>
          <a:p>
            <a:pPr>
              <a:buNone/>
            </a:pPr>
            <a:r>
              <a:rPr lang="fr-FR" sz="1600" dirty="0" smtClean="0"/>
              <a:t>{</a:t>
            </a:r>
          </a:p>
          <a:p>
            <a:pPr>
              <a:buNone/>
            </a:pPr>
            <a:r>
              <a:rPr lang="fr-FR" sz="1600" dirty="0" smtClean="0"/>
              <a:t>	if (n == 0)</a:t>
            </a:r>
          </a:p>
          <a:p>
            <a:pPr>
              <a:buNone/>
            </a:pPr>
            <a:r>
              <a:rPr lang="fr-FR" sz="1600" dirty="0" smtClean="0"/>
              <a:t>	return(1);</a:t>
            </a:r>
          </a:p>
          <a:p>
            <a:pPr>
              <a:buNone/>
            </a:pPr>
            <a:r>
              <a:rPr lang="fr-FR" sz="1600" dirty="0" smtClean="0"/>
              <a:t>	return(a * puissance(a, n-1));</a:t>
            </a:r>
          </a:p>
          <a:p>
            <a:pPr>
              <a:buNone/>
            </a:pPr>
            <a:r>
              <a:rPr lang="fr-FR" sz="1600" dirty="0" smtClean="0"/>
              <a:t>}</a:t>
            </a:r>
          </a:p>
          <a:p>
            <a:pPr>
              <a:buNone/>
            </a:pPr>
            <a:endParaRPr lang="fr-FR" sz="2400" dirty="0" smtClean="0"/>
          </a:p>
          <a:p>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64</a:t>
            </a:fld>
            <a:endParaRPr lang="fr-FR"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Déclaration de fonctions (3)</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Les fichiers d’extension .h de la librairie standard (fichiers header) contiennent notamment les prototypes des fonctions.</a:t>
            </a:r>
          </a:p>
          <a:p>
            <a:endParaRPr lang="fr-FR" sz="2400" dirty="0" smtClean="0"/>
          </a:p>
          <a:p>
            <a:r>
              <a:rPr lang="fr-FR" sz="2400" dirty="0" smtClean="0"/>
              <a:t>Par exemple, dans </a:t>
            </a:r>
            <a:r>
              <a:rPr lang="fr-FR" sz="2400" dirty="0" err="1" smtClean="0"/>
              <a:t>math.h</a:t>
            </a:r>
            <a:r>
              <a:rPr lang="fr-FR" sz="2400" dirty="0" smtClean="0"/>
              <a:t>, on retrouve le prototype de la fonction </a:t>
            </a:r>
            <a:r>
              <a:rPr lang="fr-FR" sz="2400" dirty="0" err="1" smtClean="0"/>
              <a:t>pow</a:t>
            </a:r>
            <a:r>
              <a:rPr lang="fr-FR" sz="2400" dirty="0" smtClean="0"/>
              <a:t>:</a:t>
            </a:r>
            <a:r>
              <a:rPr lang="fr-FR" sz="2400" dirty="0" smtClean="0">
                <a:solidFill>
                  <a:srgbClr val="FF0000"/>
                </a:solidFill>
              </a:rPr>
              <a:t> double </a:t>
            </a:r>
            <a:r>
              <a:rPr lang="fr-FR" sz="2400" dirty="0" err="1" smtClean="0">
                <a:solidFill>
                  <a:srgbClr val="FF0000"/>
                </a:solidFill>
              </a:rPr>
              <a:t>pow</a:t>
            </a:r>
            <a:r>
              <a:rPr lang="fr-FR" sz="2400" dirty="0" smtClean="0">
                <a:solidFill>
                  <a:srgbClr val="FF0000"/>
                </a:solidFill>
              </a:rPr>
              <a:t>(</a:t>
            </a:r>
            <a:r>
              <a:rPr lang="fr-FR" sz="2400" dirty="0" err="1" smtClean="0">
                <a:solidFill>
                  <a:srgbClr val="FF0000"/>
                </a:solidFill>
              </a:rPr>
              <a:t>double,double</a:t>
            </a:r>
            <a:r>
              <a:rPr lang="fr-FR" sz="2400" dirty="0" smtClean="0">
                <a:solidFill>
                  <a:srgbClr val="FF0000"/>
                </a:solidFill>
              </a:rPr>
              <a:t>);</a:t>
            </a:r>
          </a:p>
          <a:p>
            <a:endParaRPr lang="fr-FR" sz="2000" dirty="0" smtClean="0"/>
          </a:p>
          <a:p>
            <a:r>
              <a:rPr lang="fr-FR" sz="2000" dirty="0" smtClean="0"/>
              <a:t>#</a:t>
            </a:r>
            <a:r>
              <a:rPr lang="fr-FR" sz="2000" dirty="0" err="1" smtClean="0"/>
              <a:t>include</a:t>
            </a:r>
            <a:r>
              <a:rPr lang="fr-FR" sz="2000" dirty="0" smtClean="0"/>
              <a:t> &lt;</a:t>
            </a:r>
            <a:r>
              <a:rPr lang="fr-FR" sz="2000" dirty="0" err="1" smtClean="0"/>
              <a:t>math.h</a:t>
            </a:r>
            <a:r>
              <a:rPr lang="fr-FR" sz="2000" dirty="0" smtClean="0"/>
              <a:t>&gt; permet au compilateur d’inclure la déclaration de la fonction </a:t>
            </a:r>
            <a:r>
              <a:rPr lang="fr-FR" sz="2000" dirty="0" err="1" smtClean="0"/>
              <a:t>pow</a:t>
            </a:r>
            <a:r>
              <a:rPr lang="fr-FR" sz="2000" dirty="0" smtClean="0"/>
              <a:t> dans le fichier source</a:t>
            </a:r>
          </a:p>
          <a:p>
            <a:endParaRPr lang="fr-FR" sz="2000" dirty="0" smtClean="0"/>
          </a:p>
          <a:p>
            <a:r>
              <a:rPr lang="fr-FR" sz="2000" dirty="0" smtClean="0"/>
              <a:t>Ainsi, si </a:t>
            </a:r>
            <a:r>
              <a:rPr lang="fr-FR" sz="2000" dirty="0" err="1" smtClean="0"/>
              <a:t>pow</a:t>
            </a:r>
            <a:r>
              <a:rPr lang="fr-FR" sz="2000" dirty="0" smtClean="0"/>
              <a:t> est appelé avec des paramètres de type </a:t>
            </a:r>
            <a:r>
              <a:rPr lang="fr-FR" sz="2000" dirty="0" err="1" smtClean="0"/>
              <a:t>int</a:t>
            </a:r>
            <a:r>
              <a:rPr lang="fr-FR" sz="2000" dirty="0" smtClean="0"/>
              <a:t>, ces paramètres seront convertis en double lors de la compilation.</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65</a:t>
            </a:fld>
            <a:endParaRPr lang="fr-FR"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et Transmission des paramètres d’une fonction</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Seront vues en détail après le cours sur les tableaux …</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66</a:t>
            </a:fld>
            <a:endParaRPr lang="fr-FR"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et</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Variables locales: </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67</a:t>
            </a:fld>
            <a:endParaRPr lang="fr-FR"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Types Composés</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 A partir des types prédéfinis du C, on peut créer de nouveaux types, appelés «</a:t>
            </a:r>
            <a:r>
              <a:rPr lang="fr-FR" sz="2400" dirty="0" smtClean="0">
                <a:solidFill>
                  <a:srgbClr val="FF0000"/>
                </a:solidFill>
              </a:rPr>
              <a:t>types composés</a:t>
            </a:r>
            <a:r>
              <a:rPr lang="fr-FR" sz="2400" dirty="0" smtClean="0"/>
              <a:t>» </a:t>
            </a:r>
          </a:p>
          <a:p>
            <a:endParaRPr lang="fr-FR" sz="2400" dirty="0" smtClean="0"/>
          </a:p>
          <a:p>
            <a:r>
              <a:rPr lang="fr-FR" sz="2400" dirty="0" smtClean="0"/>
              <a:t>Ces types permettent de représenter </a:t>
            </a:r>
            <a:r>
              <a:rPr lang="fr-FR" sz="2400" dirty="0" smtClean="0">
                <a:solidFill>
                  <a:srgbClr val="FF0000"/>
                </a:solidFill>
              </a:rPr>
              <a:t>un ensemble de données organisées</a:t>
            </a:r>
            <a:r>
              <a:rPr lang="fr-FR" sz="2400" dirty="0" smtClean="0"/>
              <a:t>.</a:t>
            </a:r>
          </a:p>
          <a:p>
            <a:pPr lvl="1"/>
            <a:r>
              <a:rPr lang="fr-FR" sz="2000" dirty="0" smtClean="0"/>
              <a:t>Tableaux</a:t>
            </a:r>
          </a:p>
          <a:p>
            <a:pPr lvl="1"/>
            <a:r>
              <a:rPr lang="fr-FR" sz="2000" dirty="0" smtClean="0"/>
              <a:t>Structures</a:t>
            </a:r>
          </a:p>
          <a:p>
            <a:pPr lvl="1"/>
            <a:r>
              <a:rPr lang="fr-FR" sz="2000" dirty="0" smtClean="0"/>
              <a:t>Unions</a:t>
            </a:r>
          </a:p>
          <a:p>
            <a:pPr lvl="1"/>
            <a:r>
              <a:rPr lang="fr-FR" sz="2000" dirty="0" smtClean="0"/>
              <a:t>Enumérations</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68</a:t>
            </a:fld>
            <a:endParaRPr lang="fr-FR"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Définition: Ensemble fini d’éléments de même type, stockés en mémoire à des adresses contigües.</a:t>
            </a:r>
          </a:p>
          <a:p>
            <a:endParaRPr lang="fr-FR" sz="2400" dirty="0" smtClean="0"/>
          </a:p>
          <a:p>
            <a:r>
              <a:rPr lang="fr-FR" sz="2400" dirty="0" smtClean="0"/>
              <a:t>La déclaration d’un tableau: </a:t>
            </a:r>
          </a:p>
          <a:p>
            <a:pPr>
              <a:buNone/>
            </a:pPr>
            <a:r>
              <a:rPr lang="fr-FR" sz="2400" dirty="0" smtClean="0"/>
              <a:t>	</a:t>
            </a:r>
            <a:r>
              <a:rPr lang="fr-FR" sz="2400" i="1" dirty="0" smtClean="0"/>
              <a:t> type nom-du-tableau[</a:t>
            </a:r>
            <a:r>
              <a:rPr lang="fr-FR" sz="2400" i="1" dirty="0" err="1" smtClean="0"/>
              <a:t>nombre_éléments</a:t>
            </a:r>
            <a:r>
              <a:rPr lang="fr-FR" sz="2400" i="1" dirty="0" smtClean="0"/>
              <a:t>]; </a:t>
            </a:r>
          </a:p>
          <a:p>
            <a:pPr>
              <a:buNone/>
            </a:pPr>
            <a:r>
              <a:rPr lang="fr-FR" sz="2000" dirty="0" smtClean="0"/>
              <a:t>Où </a:t>
            </a:r>
            <a:r>
              <a:rPr lang="fr-FR" sz="2000" i="1" dirty="0" smtClean="0"/>
              <a:t>nombre_éléments </a:t>
            </a:r>
            <a:r>
              <a:rPr lang="fr-FR" sz="2000" dirty="0" smtClean="0"/>
              <a:t>est une expression constante entière positive.</a:t>
            </a:r>
          </a:p>
          <a:p>
            <a:endParaRPr lang="fr-FR" sz="2400" dirty="0" smtClean="0"/>
          </a:p>
          <a:p>
            <a:r>
              <a:rPr lang="fr-FR" sz="2400" dirty="0" smtClean="0"/>
              <a:t>Par exemple: </a:t>
            </a:r>
            <a:r>
              <a:rPr lang="fr-FR" sz="2400" dirty="0" err="1" smtClean="0"/>
              <a:t>int</a:t>
            </a:r>
            <a:r>
              <a:rPr lang="fr-FR" sz="2400" dirty="0" smtClean="0"/>
              <a:t> tab[10]; </a:t>
            </a:r>
          </a:p>
          <a:p>
            <a:pPr lvl="1"/>
            <a:r>
              <a:rPr lang="fr-FR" sz="2000" dirty="0" smtClean="0"/>
              <a:t>Indique que tab est un tableau de 10 éléments de type </a:t>
            </a:r>
            <a:r>
              <a:rPr lang="fr-FR" sz="2000" dirty="0" err="1" smtClean="0"/>
              <a:t>int</a:t>
            </a:r>
            <a:r>
              <a:rPr lang="fr-FR" sz="2000" dirty="0" smtClean="0"/>
              <a:t> </a:t>
            </a:r>
          </a:p>
          <a:p>
            <a:pPr lvl="1"/>
            <a:r>
              <a:rPr lang="fr-FR" sz="2000" dirty="0" smtClean="0"/>
              <a:t>Alloue un espace de 10*4 octets consécutifs</a:t>
            </a:r>
          </a:p>
          <a:p>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69</a:t>
            </a:fld>
            <a:endParaRPr lang="fr-FR"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Notion de Compilation</a:t>
            </a:r>
            <a:endParaRPr lang="en-US" dirty="0"/>
          </a:p>
        </p:txBody>
      </p:sp>
      <p:sp>
        <p:nvSpPr>
          <p:cNvPr id="3" name="Content Placeholder 2"/>
          <p:cNvSpPr>
            <a:spLocks noGrp="1"/>
          </p:cNvSpPr>
          <p:nvPr>
            <p:ph idx="1"/>
          </p:nvPr>
        </p:nvSpPr>
        <p:spPr>
          <a:xfrm>
            <a:off x="457200" y="1600200"/>
            <a:ext cx="4042792" cy="4525963"/>
          </a:xfrm>
        </p:spPr>
        <p:txBody>
          <a:bodyPr>
            <a:normAutofit/>
          </a:bodyPr>
          <a:lstStyle/>
          <a:p>
            <a:pPr eaLnBrk="1" fontAlgn="auto" hangingPunct="1">
              <a:spcAft>
                <a:spcPts val="0"/>
              </a:spcAft>
              <a:buFont typeface="Arial" pitchFamily="34" charset="0"/>
              <a:buChar char="•"/>
              <a:defRPr/>
            </a:pPr>
            <a:r>
              <a:rPr lang="fr-FR" sz="2000" dirty="0" smtClean="0"/>
              <a:t> 4 Phases de la compilation:</a:t>
            </a:r>
          </a:p>
          <a:p>
            <a:pPr lvl="1" eaLnBrk="1" fontAlgn="auto" hangingPunct="1">
              <a:spcAft>
                <a:spcPts val="0"/>
              </a:spcAft>
              <a:buFont typeface="Arial" pitchFamily="34" charset="0"/>
              <a:buChar char="•"/>
              <a:defRPr/>
            </a:pPr>
            <a:endParaRPr lang="fr-FR" sz="1600" b="1" dirty="0" smtClean="0"/>
          </a:p>
          <a:p>
            <a:pPr lvl="1" eaLnBrk="1" fontAlgn="auto" hangingPunct="1">
              <a:spcAft>
                <a:spcPts val="0"/>
              </a:spcAft>
              <a:buFont typeface="Arial" pitchFamily="34" charset="0"/>
              <a:buChar char="•"/>
              <a:defRPr/>
            </a:pPr>
            <a:r>
              <a:rPr lang="fr-FR" sz="1600" b="1" dirty="0" smtClean="0"/>
              <a:t>Traitement par le </a:t>
            </a:r>
            <a:r>
              <a:rPr lang="fr-FR" sz="1600" b="1" dirty="0" err="1" smtClean="0"/>
              <a:t>pré-processeur</a:t>
            </a:r>
            <a:r>
              <a:rPr lang="fr-FR" sz="1600" dirty="0" smtClean="0"/>
              <a:t>: Le fichier source est analysé par le </a:t>
            </a:r>
            <a:r>
              <a:rPr lang="fr-FR" sz="1600" dirty="0" err="1" smtClean="0"/>
              <a:t>pré-processeur</a:t>
            </a:r>
            <a:r>
              <a:rPr lang="fr-FR" sz="1600" dirty="0" smtClean="0"/>
              <a:t> qui effectue des transformations purement textuelles (inclusion d’autres fichiers source …)</a:t>
            </a:r>
          </a:p>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Compilation</a:t>
            </a:r>
            <a:r>
              <a:rPr lang="fr-FR" sz="1600" dirty="0" smtClean="0"/>
              <a:t>: le fichier généré par le </a:t>
            </a:r>
            <a:r>
              <a:rPr lang="fr-FR" sz="1600" dirty="0" err="1" smtClean="0"/>
              <a:t>pré-processeur</a:t>
            </a:r>
            <a:r>
              <a:rPr lang="fr-FR" sz="1600" dirty="0" smtClean="0"/>
              <a:t> est traduit en une suite d’instructions du micro-processeur (utilisant des mnémoniques)</a:t>
            </a:r>
          </a:p>
          <a:p>
            <a:pPr lvl="1" eaLnBrk="1" fontAlgn="auto" hangingPunct="1">
              <a:spcAft>
                <a:spcPts val="0"/>
              </a:spcAft>
              <a:buNone/>
              <a:defRPr/>
            </a:pPr>
            <a:endParaRPr lang="fr-FR" sz="1600" dirty="0" smtClean="0"/>
          </a:p>
        </p:txBody>
      </p:sp>
      <p:sp>
        <p:nvSpPr>
          <p:cNvPr id="4" name="Slide Number Placeholder 3"/>
          <p:cNvSpPr>
            <a:spLocks noGrp="1"/>
          </p:cNvSpPr>
          <p:nvPr>
            <p:ph type="sldNum" sz="quarter" idx="12"/>
          </p:nvPr>
        </p:nvSpPr>
        <p:spPr/>
        <p:txBody>
          <a:bodyPr/>
          <a:lstStyle/>
          <a:p>
            <a:pPr>
              <a:defRPr/>
            </a:pPr>
            <a:fld id="{28FE3E70-5E61-4CC3-B366-15C1A98CBD8C}" type="slidenum">
              <a:rPr lang="fr-FR" smtClean="0"/>
              <a:pPr>
                <a:defRPr/>
              </a:pPr>
              <a:t>7</a:t>
            </a:fld>
            <a:endParaRPr lang="fr-FR"/>
          </a:p>
        </p:txBody>
      </p:sp>
      <p:pic>
        <p:nvPicPr>
          <p:cNvPr id="5" name="Picture 3" descr="C:\Users\ZNO\Desktop\CoursDeC-img21.gif"/>
          <p:cNvPicPr>
            <a:picLocks noChangeAspect="1" noChangeArrowheads="1"/>
          </p:cNvPicPr>
          <p:nvPr/>
        </p:nvPicPr>
        <p:blipFill>
          <a:blip r:embed="rId3" cstate="print"/>
          <a:srcRect/>
          <a:stretch>
            <a:fillRect/>
          </a:stretch>
        </p:blipFill>
        <p:spPr bwMode="auto">
          <a:xfrm>
            <a:off x="4788024" y="1484784"/>
            <a:ext cx="4147587" cy="4619178"/>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Pour plus de clarté, il est recommandé de donner un nom à la constante </a:t>
            </a:r>
            <a:r>
              <a:rPr lang="fr-FR" sz="2000" i="1" dirty="0" smtClean="0"/>
              <a:t>nombre_éléments </a:t>
            </a:r>
            <a:r>
              <a:rPr lang="fr-FR" sz="2400" dirty="0" smtClean="0"/>
              <a:t>par une directive: </a:t>
            </a:r>
          </a:p>
          <a:p>
            <a:pPr>
              <a:buNone/>
            </a:pPr>
            <a:r>
              <a:rPr lang="fr-FR" sz="2400" dirty="0" smtClean="0"/>
              <a:t>			</a:t>
            </a:r>
            <a:r>
              <a:rPr lang="fr-FR" sz="2400" dirty="0" smtClean="0">
                <a:solidFill>
                  <a:srgbClr val="FF0000"/>
                </a:solidFill>
              </a:rPr>
              <a:t># define </a:t>
            </a:r>
            <a:r>
              <a:rPr lang="fr-FR" sz="2400" i="1" dirty="0" smtClean="0">
                <a:solidFill>
                  <a:srgbClr val="FF0000"/>
                </a:solidFill>
              </a:rPr>
              <a:t>nombre_éléments </a:t>
            </a:r>
            <a:r>
              <a:rPr lang="fr-FR" sz="2400" dirty="0" smtClean="0">
                <a:solidFill>
                  <a:srgbClr val="FF0000"/>
                </a:solidFill>
              </a:rPr>
              <a:t>10</a:t>
            </a:r>
            <a:endParaRPr lang="fr-FR" sz="2400" dirty="0" smtClean="0"/>
          </a:p>
          <a:p>
            <a:r>
              <a:rPr lang="fr-FR" sz="2400" dirty="0" smtClean="0"/>
              <a:t>On accède à un élément du tableau en lui appliquant l’opérateur [].</a:t>
            </a:r>
          </a:p>
          <a:p>
            <a:r>
              <a:rPr lang="fr-FR" sz="2400" dirty="0" smtClean="0"/>
              <a:t>Les éléments d’un tableau sont toujours numérotés de 0 à </a:t>
            </a:r>
            <a:r>
              <a:rPr lang="fr-FR" sz="2400" i="1" dirty="0" smtClean="0"/>
              <a:t>nombre_éléments -1</a:t>
            </a: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70</a:t>
            </a:fld>
            <a:endParaRPr lang="fr-FR"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400" dirty="0" smtClean="0"/>
              <a:t>Afficher les éléments d’un tableau:</a:t>
            </a:r>
          </a:p>
          <a:p>
            <a:pPr>
              <a:buNone/>
            </a:pPr>
            <a:endParaRPr lang="fr-FR" sz="2400" dirty="0" smtClean="0"/>
          </a:p>
          <a:p>
            <a:pPr>
              <a:buNone/>
            </a:pPr>
            <a:r>
              <a:rPr lang="fr-FR" sz="2400" dirty="0" smtClean="0"/>
              <a:t>#define N 10</a:t>
            </a:r>
          </a:p>
          <a:p>
            <a:pPr>
              <a:buNone/>
            </a:pPr>
            <a:r>
              <a:rPr lang="fr-FR" sz="2400" dirty="0" err="1" smtClean="0"/>
              <a:t>void</a:t>
            </a:r>
            <a:r>
              <a:rPr lang="fr-FR" sz="2400" dirty="0" smtClean="0"/>
              <a:t> main()</a:t>
            </a:r>
          </a:p>
          <a:p>
            <a:pPr>
              <a:buNone/>
            </a:pPr>
            <a:r>
              <a:rPr lang="fr-FR" sz="2400" dirty="0" smtClean="0"/>
              <a:t>{</a:t>
            </a:r>
          </a:p>
          <a:p>
            <a:pPr>
              <a:buNone/>
            </a:pPr>
            <a:r>
              <a:rPr lang="fr-FR" sz="2400" dirty="0" smtClean="0"/>
              <a:t>	</a:t>
            </a:r>
            <a:r>
              <a:rPr lang="fr-FR" sz="2400" dirty="0" err="1" smtClean="0"/>
              <a:t>int</a:t>
            </a:r>
            <a:r>
              <a:rPr lang="fr-FR" sz="2400" dirty="0" smtClean="0"/>
              <a:t> tab[N];</a:t>
            </a:r>
          </a:p>
          <a:p>
            <a:pPr>
              <a:buNone/>
            </a:pPr>
            <a:r>
              <a:rPr lang="fr-FR" sz="2400" dirty="0" smtClean="0"/>
              <a:t>	</a:t>
            </a:r>
            <a:r>
              <a:rPr lang="fr-FR" sz="2400" dirty="0" err="1" smtClean="0"/>
              <a:t>int</a:t>
            </a:r>
            <a:r>
              <a:rPr lang="fr-FR" sz="2400" dirty="0" smtClean="0"/>
              <a:t> i; ...</a:t>
            </a:r>
          </a:p>
          <a:p>
            <a:pPr>
              <a:buNone/>
            </a:pPr>
            <a:r>
              <a:rPr lang="nn-NO" sz="2400" dirty="0" smtClean="0"/>
              <a:t>	for (i = 0; i &lt; N; i++)</a:t>
            </a:r>
          </a:p>
          <a:p>
            <a:pPr>
              <a:buNone/>
            </a:pPr>
            <a:r>
              <a:rPr lang="fr-FR" sz="2400" dirty="0" smtClean="0"/>
              <a:t>		</a:t>
            </a:r>
            <a:r>
              <a:rPr lang="fr-FR" sz="2400" dirty="0" err="1" smtClean="0"/>
              <a:t>printf</a:t>
            </a:r>
            <a:r>
              <a:rPr lang="fr-FR" sz="2400" dirty="0" smtClean="0"/>
              <a:t>("tab[%d] = %d\n",</a:t>
            </a:r>
            <a:r>
              <a:rPr lang="fr-FR" sz="2400" dirty="0" err="1" smtClean="0"/>
              <a:t>i,tab</a:t>
            </a:r>
            <a:r>
              <a:rPr lang="fr-FR" sz="2400" dirty="0" smtClean="0"/>
              <a:t>[i]);</a:t>
            </a:r>
          </a:p>
          <a:p>
            <a:pPr>
              <a:buNone/>
            </a:pPr>
            <a:r>
              <a:rPr lang="fr-FR" sz="2400" dirty="0" smtClean="0"/>
              <a:t>}</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71</a:t>
            </a:fld>
            <a:endParaRPr lang="fr-FR"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Un tableau correspond en fait à un pointeur vers le premier élément du tableau.</a:t>
            </a:r>
          </a:p>
          <a:p>
            <a:endParaRPr lang="fr-FR" sz="2400" dirty="0" smtClean="0"/>
          </a:p>
          <a:p>
            <a:r>
              <a:rPr lang="fr-FR" sz="2400" dirty="0" smtClean="0"/>
              <a:t>Ce pointeur est constant. C’est-à-dire, aucune opération globale n’est autorisée sur un tableau.</a:t>
            </a:r>
          </a:p>
          <a:p>
            <a:pPr lvl="1"/>
            <a:r>
              <a:rPr lang="fr-FR" sz="2000" dirty="0" smtClean="0"/>
              <a:t>Notamment, un tableau ne peut pas figurer à gauche d’un opérateur d’affectation</a:t>
            </a:r>
          </a:p>
          <a:p>
            <a:pPr lvl="1"/>
            <a:r>
              <a:rPr lang="fr-FR" sz="2000" dirty="0" smtClean="0"/>
              <a:t>On ne peut pas écrire: tab1=tab2;</a:t>
            </a:r>
          </a:p>
          <a:p>
            <a:pPr lvl="1"/>
            <a:r>
              <a:rPr lang="fr-FR" sz="2000" dirty="0" smtClean="0"/>
              <a:t>Il faudrait écrire:</a:t>
            </a:r>
          </a:p>
          <a:p>
            <a:pPr lvl="1">
              <a:buNone/>
            </a:pPr>
            <a:endParaRPr lang="fr-FR" sz="2400" dirty="0" smtClean="0"/>
          </a:p>
          <a:p>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72</a:t>
            </a:fld>
            <a:endParaRPr lang="fr-FR" dirty="0"/>
          </a:p>
        </p:txBody>
      </p:sp>
      <p:sp>
        <p:nvSpPr>
          <p:cNvPr id="5" name="ZoneTexte 4"/>
          <p:cNvSpPr txBox="1"/>
          <p:nvPr/>
        </p:nvSpPr>
        <p:spPr>
          <a:xfrm>
            <a:off x="5004048" y="4588093"/>
            <a:ext cx="3095719" cy="2585323"/>
          </a:xfrm>
          <a:prstGeom prst="rect">
            <a:avLst/>
          </a:prstGeom>
          <a:noFill/>
        </p:spPr>
        <p:txBody>
          <a:bodyPr wrap="square" rtlCol="0">
            <a:spAutoFit/>
          </a:bodyPr>
          <a:lstStyle/>
          <a:p>
            <a:pPr>
              <a:buNone/>
            </a:pPr>
            <a:r>
              <a:rPr lang="fr-FR" sz="1600" dirty="0" smtClean="0"/>
              <a:t>#define N 10</a:t>
            </a:r>
          </a:p>
          <a:p>
            <a:pPr>
              <a:buNone/>
            </a:pPr>
            <a:r>
              <a:rPr lang="fr-FR" sz="1600" dirty="0" err="1" smtClean="0"/>
              <a:t>void</a:t>
            </a:r>
            <a:r>
              <a:rPr lang="fr-FR" sz="1600" dirty="0" smtClean="0"/>
              <a:t> main()</a:t>
            </a:r>
          </a:p>
          <a:p>
            <a:pPr>
              <a:buNone/>
            </a:pPr>
            <a:r>
              <a:rPr lang="fr-FR" sz="1600" dirty="0" smtClean="0"/>
              <a:t>{</a:t>
            </a:r>
          </a:p>
          <a:p>
            <a:pPr>
              <a:buNone/>
            </a:pPr>
            <a:r>
              <a:rPr lang="fr-FR" sz="1600" dirty="0" smtClean="0"/>
              <a:t>	</a:t>
            </a:r>
            <a:r>
              <a:rPr lang="fr-FR" sz="1600" dirty="0" err="1" smtClean="0"/>
              <a:t>int</a:t>
            </a:r>
            <a:r>
              <a:rPr lang="fr-FR" sz="1600" dirty="0" smtClean="0"/>
              <a:t> tab1[N], tab2[N];</a:t>
            </a:r>
          </a:p>
          <a:p>
            <a:pPr>
              <a:buNone/>
            </a:pPr>
            <a:r>
              <a:rPr lang="fr-FR" sz="1600" dirty="0" smtClean="0"/>
              <a:t>	</a:t>
            </a:r>
            <a:r>
              <a:rPr lang="fr-FR" sz="1600" dirty="0" err="1" smtClean="0"/>
              <a:t>int</a:t>
            </a:r>
            <a:r>
              <a:rPr lang="fr-FR" sz="1600" dirty="0" smtClean="0"/>
              <a:t> i;</a:t>
            </a:r>
          </a:p>
          <a:p>
            <a:pPr>
              <a:buNone/>
            </a:pPr>
            <a:r>
              <a:rPr lang="fr-FR" sz="1600" dirty="0" smtClean="0"/>
              <a:t>	...</a:t>
            </a:r>
          </a:p>
          <a:p>
            <a:pPr>
              <a:buNone/>
            </a:pPr>
            <a:r>
              <a:rPr lang="nn-NO" sz="1600" dirty="0" smtClean="0"/>
              <a:t>	for (i = 0; i &lt; N; i++)</a:t>
            </a:r>
          </a:p>
          <a:p>
            <a:pPr>
              <a:buNone/>
            </a:pPr>
            <a:r>
              <a:rPr lang="fr-FR" sz="1600" dirty="0" smtClean="0"/>
              <a:t>	tab1[i] = tab2[i];</a:t>
            </a:r>
          </a:p>
          <a:p>
            <a:pPr>
              <a:buNone/>
            </a:pPr>
            <a:r>
              <a:rPr lang="fr-FR" sz="1600" dirty="0" smtClean="0"/>
              <a:t>}</a:t>
            </a:r>
          </a:p>
          <a:p>
            <a:endParaRPr lang="fr-FR"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On peut initialiser un tableau au moment de sa déclaration:</a:t>
            </a:r>
          </a:p>
          <a:p>
            <a:pPr>
              <a:buNone/>
            </a:pPr>
            <a:r>
              <a:rPr lang="fr-FR" sz="2000" i="1" dirty="0" smtClean="0"/>
              <a:t>type nom-du-tableau[N] = {constante_1,constante_2,...,</a:t>
            </a:r>
            <a:r>
              <a:rPr lang="fr-FR" sz="2000" i="1" dirty="0" err="1" smtClean="0"/>
              <a:t>constante_N</a:t>
            </a:r>
            <a:r>
              <a:rPr lang="fr-FR" sz="2000" i="1" dirty="0" smtClean="0"/>
              <a:t>};</a:t>
            </a:r>
          </a:p>
          <a:p>
            <a:endParaRPr lang="fr-FR" sz="2400" dirty="0" smtClean="0"/>
          </a:p>
          <a:p>
            <a:r>
              <a:rPr lang="fr-FR" sz="2400" dirty="0" smtClean="0"/>
              <a:t>Exemple:</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73</a:t>
            </a:fld>
            <a:endParaRPr lang="fr-FR" dirty="0"/>
          </a:p>
        </p:txBody>
      </p:sp>
      <p:sp>
        <p:nvSpPr>
          <p:cNvPr id="5" name="ZoneTexte 4"/>
          <p:cNvSpPr txBox="1"/>
          <p:nvPr/>
        </p:nvSpPr>
        <p:spPr>
          <a:xfrm>
            <a:off x="2627784" y="3140968"/>
            <a:ext cx="3816424" cy="2831544"/>
          </a:xfrm>
          <a:prstGeom prst="rect">
            <a:avLst/>
          </a:prstGeom>
          <a:noFill/>
        </p:spPr>
        <p:txBody>
          <a:bodyPr wrap="square" rtlCol="0">
            <a:spAutoFit/>
          </a:bodyPr>
          <a:lstStyle/>
          <a:p>
            <a:r>
              <a:rPr lang="fr-FR" sz="1600" dirty="0" smtClean="0"/>
              <a:t>#</a:t>
            </a:r>
            <a:r>
              <a:rPr lang="fr-FR" sz="1600" dirty="0" err="1" smtClean="0"/>
              <a:t>include</a:t>
            </a:r>
            <a:r>
              <a:rPr lang="fr-FR" sz="1600" dirty="0" smtClean="0"/>
              <a:t>&lt;</a:t>
            </a:r>
            <a:r>
              <a:rPr lang="fr-FR" sz="1600" smtClean="0"/>
              <a:t>stdio.h&gt;</a:t>
            </a:r>
          </a:p>
          <a:p>
            <a:r>
              <a:rPr lang="fr-FR" sz="1600" dirty="0" smtClean="0"/>
              <a:t>#define N 4</a:t>
            </a:r>
          </a:p>
          <a:p>
            <a:r>
              <a:rPr lang="fr-FR" sz="1600" dirty="0" err="1" smtClean="0"/>
              <a:t>void</a:t>
            </a:r>
            <a:r>
              <a:rPr lang="fr-FR" sz="1600" dirty="0" smtClean="0"/>
              <a:t> main()</a:t>
            </a:r>
          </a:p>
          <a:p>
            <a:r>
              <a:rPr lang="fr-FR" sz="1600" dirty="0" smtClean="0"/>
              <a:t>{</a:t>
            </a:r>
          </a:p>
          <a:p>
            <a:r>
              <a:rPr lang="fr-FR" sz="1600" dirty="0" smtClean="0"/>
              <a:t>     </a:t>
            </a:r>
            <a:r>
              <a:rPr lang="pt-BR" sz="1600" dirty="0" smtClean="0"/>
              <a:t>int tab[N] = {1, 2, 3, 4};</a:t>
            </a:r>
          </a:p>
          <a:p>
            <a:r>
              <a:rPr lang="fr-FR" sz="1600" dirty="0" smtClean="0"/>
              <a:t>     </a:t>
            </a:r>
            <a:r>
              <a:rPr lang="fr-FR" sz="1600" dirty="0" err="1" smtClean="0"/>
              <a:t>int</a:t>
            </a:r>
            <a:r>
              <a:rPr lang="fr-FR" sz="1600" dirty="0" smtClean="0"/>
              <a:t> i;</a:t>
            </a:r>
          </a:p>
          <a:p>
            <a:r>
              <a:rPr lang="nn-NO" sz="1600" dirty="0" smtClean="0"/>
              <a:t>     for (i = 0; i &lt; N; i++)</a:t>
            </a:r>
          </a:p>
          <a:p>
            <a:r>
              <a:rPr lang="fr-FR" sz="1600" dirty="0" smtClean="0"/>
              <a:t>     </a:t>
            </a:r>
            <a:r>
              <a:rPr lang="fr-FR" sz="1600" dirty="0" err="1" smtClean="0"/>
              <a:t>printf</a:t>
            </a:r>
            <a:r>
              <a:rPr lang="fr-FR" sz="1600" dirty="0" smtClean="0"/>
              <a:t>("tab[%d] = %d\n",</a:t>
            </a:r>
            <a:r>
              <a:rPr lang="fr-FR" sz="1600" dirty="0" err="1" smtClean="0"/>
              <a:t>i,tab</a:t>
            </a:r>
            <a:r>
              <a:rPr lang="fr-FR" sz="1600" dirty="0" smtClean="0"/>
              <a:t>[i]);</a:t>
            </a:r>
          </a:p>
          <a:p>
            <a:r>
              <a:rPr lang="fr-FR" sz="1600" dirty="0" smtClean="0"/>
              <a:t>}</a:t>
            </a:r>
          </a:p>
          <a:p>
            <a:pPr>
              <a:buNone/>
            </a:pPr>
            <a:endParaRPr lang="fr-FR" sz="1600" dirty="0" smtClean="0"/>
          </a:p>
          <a:p>
            <a:endParaRPr lang="fr-FR"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Si le nombre de données dans la liste d’initialisation est inférieur à la dimension du tableau, </a:t>
            </a:r>
          </a:p>
          <a:p>
            <a:pPr lvl="1"/>
            <a:r>
              <a:rPr lang="fr-FR" sz="2000" dirty="0" smtClean="0"/>
              <a:t>seuls les premiers éléments sont initialisés</a:t>
            </a:r>
          </a:p>
          <a:p>
            <a:pPr lvl="1"/>
            <a:r>
              <a:rPr lang="fr-FR" sz="2000" dirty="0" smtClean="0"/>
              <a:t>Les autres sont mis à zéro</a:t>
            </a:r>
          </a:p>
          <a:p>
            <a:r>
              <a:rPr lang="fr-FR" sz="2400" dirty="0" smtClean="0"/>
              <a:t>De la même manière, un tableau de caractères peut être initialisé par une liste de caractères, mais aussi par une chaîne de caractères.</a:t>
            </a:r>
          </a:p>
          <a:p>
            <a:endParaRPr lang="fr-FR" sz="2400" dirty="0" smtClean="0"/>
          </a:p>
          <a:p>
            <a:r>
              <a:rPr lang="fr-FR" sz="2400" dirty="0" smtClean="0"/>
              <a:t>Il est important de noter que le compilateur complète toute chaîne de caractères avec un caractère nul ‘\0’.</a:t>
            </a:r>
          </a:p>
          <a:p>
            <a:r>
              <a:rPr lang="fr-FR" sz="2400" dirty="0" smtClean="0"/>
              <a:t>Il faut donc que le tableau de caractères est au moins un élément de plus que le nombre de caractères de la chaîne de caractères</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74</a:t>
            </a:fld>
            <a:endParaRPr lang="fr-FR"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Il est important de noter que le compilateur complète toute chaîne de caractères avec un caractère nul ‘\0’.</a:t>
            </a:r>
          </a:p>
          <a:p>
            <a:endParaRPr lang="fr-FR" sz="2400" dirty="0" smtClean="0"/>
          </a:p>
          <a:p>
            <a:r>
              <a:rPr lang="fr-FR" sz="2400" dirty="0" smtClean="0"/>
              <a:t>Il faut donc que le tableau de caractères est au moins un élément de plus que le nombre de caractères de la chaîne de caractères</a:t>
            </a:r>
          </a:p>
          <a:p>
            <a:endParaRPr lang="fr-FR" sz="2400" dirty="0" smtClean="0"/>
          </a:p>
          <a:p>
            <a:r>
              <a:rPr lang="fr-FR" sz="2400" dirty="0" smtClean="0"/>
              <a:t>Exemple: </a:t>
            </a:r>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75</a:t>
            </a:fld>
            <a:endParaRPr lang="fr-FR" dirty="0"/>
          </a:p>
        </p:txBody>
      </p:sp>
      <p:sp>
        <p:nvSpPr>
          <p:cNvPr id="5" name="ZoneTexte 4"/>
          <p:cNvSpPr txBox="1"/>
          <p:nvPr/>
        </p:nvSpPr>
        <p:spPr>
          <a:xfrm>
            <a:off x="2699792" y="4300061"/>
            <a:ext cx="3816424" cy="2585323"/>
          </a:xfrm>
          <a:prstGeom prst="rect">
            <a:avLst/>
          </a:prstGeom>
          <a:noFill/>
        </p:spPr>
        <p:txBody>
          <a:bodyPr wrap="square" rtlCol="0">
            <a:spAutoFit/>
          </a:bodyPr>
          <a:lstStyle/>
          <a:p>
            <a:r>
              <a:rPr lang="fr-FR" sz="1600" dirty="0" smtClean="0"/>
              <a:t>#define N 8</a:t>
            </a:r>
          </a:p>
          <a:p>
            <a:r>
              <a:rPr lang="fr-FR" sz="1600" dirty="0" smtClean="0"/>
              <a:t>char tab[N] = "exemple";</a:t>
            </a:r>
          </a:p>
          <a:p>
            <a:r>
              <a:rPr lang="fr-FR" sz="1600" dirty="0" err="1" smtClean="0"/>
              <a:t>void</a:t>
            </a:r>
            <a:r>
              <a:rPr lang="fr-FR" sz="1600" dirty="0" smtClean="0"/>
              <a:t> main()</a:t>
            </a:r>
          </a:p>
          <a:p>
            <a:r>
              <a:rPr lang="fr-FR" sz="1600" dirty="0" smtClean="0"/>
              <a:t>{</a:t>
            </a:r>
          </a:p>
          <a:p>
            <a:r>
              <a:rPr lang="fr-FR" sz="1600" dirty="0" smtClean="0"/>
              <a:t>    </a:t>
            </a:r>
            <a:r>
              <a:rPr lang="fr-FR" sz="1600" dirty="0" err="1" smtClean="0"/>
              <a:t>int</a:t>
            </a:r>
            <a:r>
              <a:rPr lang="fr-FR" sz="1600" dirty="0" smtClean="0"/>
              <a:t> i;</a:t>
            </a:r>
          </a:p>
          <a:p>
            <a:r>
              <a:rPr lang="nn-NO" sz="1600" dirty="0" smtClean="0"/>
              <a:t>    for (i = 0; i &lt; N; i++)</a:t>
            </a:r>
          </a:p>
          <a:p>
            <a:r>
              <a:rPr lang="fr-FR" sz="1600" dirty="0" smtClean="0"/>
              <a:t>    </a:t>
            </a:r>
            <a:r>
              <a:rPr lang="fr-FR" sz="1600" dirty="0" err="1" smtClean="0"/>
              <a:t>printf</a:t>
            </a:r>
            <a:r>
              <a:rPr lang="fr-FR" sz="1600" dirty="0" smtClean="0"/>
              <a:t>("tab[%d] = %c\n",i, tab[i]);</a:t>
            </a:r>
          </a:p>
          <a:p>
            <a:r>
              <a:rPr lang="fr-FR" sz="1600" dirty="0" smtClean="0"/>
              <a:t>}</a:t>
            </a:r>
          </a:p>
          <a:p>
            <a:pPr>
              <a:buNone/>
            </a:pPr>
            <a:endParaRPr lang="fr-FR" sz="1600" dirty="0" smtClean="0"/>
          </a:p>
          <a:p>
            <a:endParaRPr lang="fr-FR"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Il est aussi possible de ne pas spécifier le nombre d’éléments du tableau.</a:t>
            </a:r>
          </a:p>
          <a:p>
            <a:endParaRPr lang="fr-FR" sz="2400" dirty="0" smtClean="0"/>
          </a:p>
          <a:p>
            <a:r>
              <a:rPr lang="fr-FR" sz="2400" dirty="0" smtClean="0"/>
              <a:t>Par défaut, il correspondra au nombre de constantes dans la liste d’initialisation:</a:t>
            </a:r>
          </a:p>
          <a:p>
            <a:pPr lvl="1">
              <a:buNone/>
            </a:pPr>
            <a:r>
              <a:rPr lang="fr-FR" sz="2400" dirty="0" smtClean="0"/>
              <a:t>	</a:t>
            </a:r>
            <a:endParaRPr lang="fr-FR" sz="2000" dirty="0" smtClean="0"/>
          </a:p>
          <a:p>
            <a:pPr lvl="1"/>
            <a:endParaRPr lang="fr-FR" sz="2000" dirty="0" smtClean="0"/>
          </a:p>
          <a:p>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76</a:t>
            </a:fld>
            <a:endParaRPr lang="fr-FR" dirty="0"/>
          </a:p>
        </p:txBody>
      </p:sp>
      <p:sp>
        <p:nvSpPr>
          <p:cNvPr id="6" name="ZoneTexte 5"/>
          <p:cNvSpPr txBox="1"/>
          <p:nvPr/>
        </p:nvSpPr>
        <p:spPr>
          <a:xfrm>
            <a:off x="683568" y="4077072"/>
            <a:ext cx="8208912" cy="2092881"/>
          </a:xfrm>
          <a:prstGeom prst="rect">
            <a:avLst/>
          </a:prstGeom>
          <a:noFill/>
        </p:spPr>
        <p:txBody>
          <a:bodyPr wrap="square" rtlCol="0">
            <a:spAutoFit/>
          </a:bodyPr>
          <a:lstStyle/>
          <a:p>
            <a:r>
              <a:rPr lang="fr-FR" sz="1600" dirty="0" smtClean="0"/>
              <a:t>char tab[] = "exemple";  /* ici 8*/</a:t>
            </a:r>
          </a:p>
          <a:p>
            <a:r>
              <a:rPr lang="fr-FR" sz="1600" dirty="0" err="1" smtClean="0"/>
              <a:t>void</a:t>
            </a:r>
            <a:r>
              <a:rPr lang="fr-FR" sz="1600" dirty="0" smtClean="0"/>
              <a:t> main()</a:t>
            </a:r>
          </a:p>
          <a:p>
            <a:r>
              <a:rPr lang="fr-FR" sz="1600" dirty="0" smtClean="0"/>
              <a:t>{</a:t>
            </a:r>
          </a:p>
          <a:p>
            <a:r>
              <a:rPr lang="fr-FR" sz="1600" dirty="0" smtClean="0"/>
              <a:t>     </a:t>
            </a:r>
            <a:r>
              <a:rPr lang="fr-FR" sz="1600" dirty="0" err="1" smtClean="0"/>
              <a:t>int</a:t>
            </a:r>
            <a:r>
              <a:rPr lang="fr-FR" sz="1600" dirty="0" smtClean="0"/>
              <a:t> i;</a:t>
            </a:r>
          </a:p>
          <a:p>
            <a:r>
              <a:rPr lang="fr-FR" sz="1600" dirty="0" smtClean="0"/>
              <a:t>     </a:t>
            </a:r>
            <a:r>
              <a:rPr lang="fr-FR" sz="1600" dirty="0" err="1" smtClean="0"/>
              <a:t>printf</a:t>
            </a:r>
            <a:r>
              <a:rPr lang="fr-FR" sz="1600" dirty="0" smtClean="0"/>
              <a:t>("Nombre de </a:t>
            </a:r>
            <a:r>
              <a:rPr lang="fr-FR" sz="1600" dirty="0" err="1" smtClean="0"/>
              <a:t>caracteres</a:t>
            </a:r>
            <a:r>
              <a:rPr lang="fr-FR" sz="1600" dirty="0" smtClean="0"/>
              <a:t> du tableau = %d\n",</a:t>
            </a:r>
            <a:r>
              <a:rPr lang="fr-FR" sz="1600" dirty="0" err="1" smtClean="0"/>
              <a:t>sizeof</a:t>
            </a:r>
            <a:r>
              <a:rPr lang="fr-FR" sz="1600" dirty="0" smtClean="0"/>
              <a:t>(tab)/</a:t>
            </a:r>
            <a:r>
              <a:rPr lang="fr-FR" sz="1600" dirty="0" err="1" smtClean="0"/>
              <a:t>sizeof</a:t>
            </a:r>
            <a:r>
              <a:rPr lang="fr-FR" sz="1600" dirty="0" smtClean="0"/>
              <a:t>(char));</a:t>
            </a:r>
          </a:p>
          <a:p>
            <a:r>
              <a:rPr lang="fr-FR" sz="1600" dirty="0" smtClean="0"/>
              <a:t>}</a:t>
            </a:r>
          </a:p>
          <a:p>
            <a:endParaRPr lang="fr-FR" sz="1600" dirty="0" smtClean="0"/>
          </a:p>
          <a:p>
            <a:endParaRPr lang="fr-FR"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 </a:t>
            </a:r>
            <a:r>
              <a:rPr lang="fr-FR" sz="4000" dirty="0" err="1" smtClean="0"/>
              <a:t>multi-dimensionnels</a:t>
            </a:r>
            <a:endParaRPr lang="fr-FR" sz="40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De la même manière, on peut déclarer un tableau à plusieurs dimensions</a:t>
            </a:r>
          </a:p>
          <a:p>
            <a:pPr>
              <a:buNone/>
            </a:pPr>
            <a:endParaRPr lang="fr-FR" sz="2400" dirty="0" smtClean="0"/>
          </a:p>
          <a:p>
            <a:r>
              <a:rPr lang="fr-FR" sz="2400" dirty="0" smtClean="0"/>
              <a:t>Exemple d’un tableau à deux dimensions:</a:t>
            </a:r>
          </a:p>
          <a:p>
            <a:pPr>
              <a:buNone/>
            </a:pPr>
            <a:r>
              <a:rPr lang="fr-FR" sz="2400" i="1" dirty="0" smtClean="0"/>
              <a:t>		type nom-du-tableau[nombre-lignes][nombre-colonnes]</a:t>
            </a:r>
          </a:p>
          <a:p>
            <a:pPr>
              <a:buNone/>
            </a:pPr>
            <a:endParaRPr lang="fr-FR" sz="2400" dirty="0" smtClean="0"/>
          </a:p>
          <a:p>
            <a:r>
              <a:rPr lang="fr-FR" sz="2400" dirty="0" smtClean="0"/>
              <a:t>Il s’agit d’un tableau unidimensionnel dont chaque élément est lui-même un tableau</a:t>
            </a:r>
          </a:p>
          <a:p>
            <a:endParaRPr lang="fr-FR" sz="2400" dirty="0" smtClean="0"/>
          </a:p>
          <a:p>
            <a:r>
              <a:rPr lang="fr-FR" sz="2400" dirty="0" smtClean="0"/>
              <a:t>Un élément du tableau: tab[i][j]</a:t>
            </a:r>
            <a:endParaRPr lang="fr-FR" sz="2000" dirty="0" smtClean="0"/>
          </a:p>
          <a:p>
            <a:pPr lvl="1"/>
            <a:endParaRPr lang="fr-FR" sz="2000" dirty="0" smtClean="0"/>
          </a:p>
          <a:p>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77</a:t>
            </a:fld>
            <a:endParaRPr lang="fr-FR"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smtClean="0"/>
              <a:t>Tableaux </a:t>
            </a:r>
            <a:r>
              <a:rPr lang="fr-FR" sz="4000" dirty="0" err="1" smtClean="0"/>
              <a:t>multi-dimensionnels</a:t>
            </a:r>
            <a:endParaRPr lang="fr-FR" sz="4000" dirty="0"/>
          </a:p>
        </p:txBody>
      </p:sp>
      <p:sp>
        <p:nvSpPr>
          <p:cNvPr id="3" name="Espace réservé du contenu 2"/>
          <p:cNvSpPr>
            <a:spLocks noGrp="1"/>
          </p:cNvSpPr>
          <p:nvPr>
            <p:ph idx="1"/>
          </p:nvPr>
        </p:nvSpPr>
        <p:spPr>
          <a:xfrm>
            <a:off x="662880" y="1639341"/>
            <a:ext cx="8229600" cy="4525963"/>
          </a:xfrm>
        </p:spPr>
        <p:txBody>
          <a:bodyPr/>
          <a:lstStyle/>
          <a:p>
            <a:pPr>
              <a:buNone/>
            </a:pPr>
            <a:endParaRPr lang="fr-FR" sz="2000" dirty="0" smtClean="0"/>
          </a:p>
          <a:p>
            <a:pPr lvl="1"/>
            <a:endParaRPr lang="fr-FR" sz="2000" dirty="0" smtClean="0"/>
          </a:p>
          <a:p>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78</a:t>
            </a:fld>
            <a:endParaRPr lang="fr-FR" dirty="0"/>
          </a:p>
        </p:txBody>
      </p:sp>
      <p:sp>
        <p:nvSpPr>
          <p:cNvPr id="5" name="ZoneTexte 4"/>
          <p:cNvSpPr txBox="1"/>
          <p:nvPr/>
        </p:nvSpPr>
        <p:spPr>
          <a:xfrm>
            <a:off x="683568" y="1556792"/>
            <a:ext cx="8208912" cy="3046988"/>
          </a:xfrm>
          <a:prstGeom prst="rect">
            <a:avLst/>
          </a:prstGeom>
          <a:noFill/>
        </p:spPr>
        <p:txBody>
          <a:bodyPr wrap="square" rtlCol="0">
            <a:spAutoFit/>
          </a:bodyPr>
          <a:lstStyle/>
          <a:p>
            <a:r>
              <a:rPr lang="fr-FR" sz="1600" dirty="0" smtClean="0"/>
              <a:t>#define M 2</a:t>
            </a:r>
          </a:p>
          <a:p>
            <a:r>
              <a:rPr lang="fr-FR" sz="1600" dirty="0" smtClean="0"/>
              <a:t>#define N 3</a:t>
            </a:r>
          </a:p>
          <a:p>
            <a:r>
              <a:rPr lang="fr-FR" sz="1600" dirty="0" err="1" smtClean="0"/>
              <a:t>void</a:t>
            </a:r>
            <a:r>
              <a:rPr lang="fr-FR" sz="1600" dirty="0" smtClean="0"/>
              <a:t> main()</a:t>
            </a:r>
          </a:p>
          <a:p>
            <a:r>
              <a:rPr lang="fr-FR" sz="1600" dirty="0" smtClean="0"/>
              <a:t>{</a:t>
            </a:r>
          </a:p>
          <a:p>
            <a:r>
              <a:rPr lang="fr-FR" sz="1600" dirty="0" smtClean="0"/>
              <a:t>    </a:t>
            </a:r>
            <a:r>
              <a:rPr lang="fr-FR" sz="1600" dirty="0" err="1" smtClean="0"/>
              <a:t>int</a:t>
            </a:r>
            <a:r>
              <a:rPr lang="fr-FR" sz="1600" dirty="0" smtClean="0"/>
              <a:t> tab[M][N] = {{1, 2, 3}, {4, 5, 6}};/* Initialisation*/</a:t>
            </a:r>
          </a:p>
          <a:p>
            <a:r>
              <a:rPr lang="fr-FR" sz="1600" dirty="0" smtClean="0"/>
              <a:t>    </a:t>
            </a:r>
            <a:r>
              <a:rPr lang="fr-FR" sz="1600" dirty="0" err="1" smtClean="0"/>
              <a:t>int</a:t>
            </a:r>
            <a:r>
              <a:rPr lang="fr-FR" sz="1600" dirty="0" smtClean="0"/>
              <a:t> i, j;</a:t>
            </a:r>
          </a:p>
          <a:p>
            <a:r>
              <a:rPr lang="nn-NO" sz="1600" dirty="0" smtClean="0"/>
              <a:t>   for (i = 0 ; i &lt; M; i++)</a:t>
            </a:r>
          </a:p>
          <a:p>
            <a:r>
              <a:rPr lang="fr-FR" sz="1600" dirty="0" smtClean="0"/>
              <a:t>   {</a:t>
            </a:r>
          </a:p>
          <a:p>
            <a:r>
              <a:rPr lang="fr-FR" sz="1600" dirty="0" smtClean="0"/>
              <a:t>       for (j = 0; j &lt; N; j++)</a:t>
            </a:r>
          </a:p>
          <a:p>
            <a:r>
              <a:rPr lang="fr-FR" sz="1600" dirty="0" smtClean="0"/>
              <a:t>           </a:t>
            </a:r>
            <a:r>
              <a:rPr lang="fr-FR" sz="1600" dirty="0" err="1" smtClean="0"/>
              <a:t>printf</a:t>
            </a:r>
            <a:r>
              <a:rPr lang="fr-FR" sz="1600" dirty="0" smtClean="0"/>
              <a:t>("tab[%d][%d]=%d\n",</a:t>
            </a:r>
            <a:r>
              <a:rPr lang="fr-FR" sz="1600" dirty="0" err="1" smtClean="0"/>
              <a:t>i,j,tab</a:t>
            </a:r>
            <a:r>
              <a:rPr lang="fr-FR" sz="1600" dirty="0" smtClean="0"/>
              <a:t>[i][j]);</a:t>
            </a:r>
          </a:p>
          <a:p>
            <a:r>
              <a:rPr lang="fr-FR" sz="1600" dirty="0" smtClean="0"/>
              <a:t>    }</a:t>
            </a:r>
          </a:p>
          <a:p>
            <a:r>
              <a:rPr lang="fr-FR" sz="1600" dirty="0" smtClean="0"/>
              <a:t>}</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(1)</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Deux types de variable :</a:t>
            </a:r>
          </a:p>
          <a:p>
            <a:pPr lvl="1"/>
            <a:r>
              <a:rPr lang="fr-FR" sz="2000" b="1" dirty="0" smtClean="0"/>
              <a:t>Variables permanentes (ou statiques)</a:t>
            </a:r>
            <a:r>
              <a:rPr lang="fr-FR" sz="2000" dirty="0" smtClean="0"/>
              <a:t>: </a:t>
            </a:r>
          </a:p>
          <a:p>
            <a:pPr lvl="2"/>
            <a:r>
              <a:rPr lang="fr-FR" sz="1600" dirty="0" smtClean="0"/>
              <a:t>Elles occupent un emplacement en mémoire qui reste le même durant toute l’exécution du programme. </a:t>
            </a:r>
          </a:p>
          <a:p>
            <a:pPr lvl="2"/>
            <a:r>
              <a:rPr lang="fr-FR" sz="1600" dirty="0" smtClean="0"/>
              <a:t>Elles sont initialisées par défaut à zéro.</a:t>
            </a:r>
          </a:p>
          <a:p>
            <a:pPr lvl="2"/>
            <a:r>
              <a:rPr lang="fr-FR" sz="1600" dirty="0" smtClean="0"/>
              <a:t>Elles sont caractérisées  par le mot-clef </a:t>
            </a:r>
            <a:r>
              <a:rPr lang="fr-FR" sz="1600" dirty="0" err="1" smtClean="0"/>
              <a:t>static</a:t>
            </a:r>
            <a:r>
              <a:rPr lang="fr-FR" sz="1600" dirty="0" smtClean="0"/>
              <a:t>.</a:t>
            </a:r>
          </a:p>
          <a:p>
            <a:pPr lvl="2"/>
            <a:r>
              <a:rPr lang="fr-FR" sz="1600" dirty="0" smtClean="0"/>
              <a:t>Zone mémoire: </a:t>
            </a:r>
            <a:r>
              <a:rPr lang="fr-FR" sz="1600" b="1" dirty="0" smtClean="0">
                <a:solidFill>
                  <a:srgbClr val="FF0000"/>
                </a:solidFill>
              </a:rPr>
              <a:t>Segment de données</a:t>
            </a:r>
            <a:endParaRPr lang="fr-FR" sz="2000" b="1" dirty="0" smtClean="0">
              <a:solidFill>
                <a:srgbClr val="FF0000"/>
              </a:solidFill>
            </a:endParaRPr>
          </a:p>
          <a:p>
            <a:pPr lvl="1"/>
            <a:r>
              <a:rPr lang="fr-FR" sz="2000" b="1" dirty="0" smtClean="0"/>
              <a:t> Variables temporaires</a:t>
            </a:r>
            <a:r>
              <a:rPr lang="fr-FR" sz="2000" dirty="0" smtClean="0"/>
              <a:t>:</a:t>
            </a:r>
          </a:p>
          <a:p>
            <a:pPr lvl="2"/>
            <a:r>
              <a:rPr lang="fr-FR" sz="1600" dirty="0" smtClean="0"/>
              <a:t>Elles se voient allouer un emplacement en mémoire de façon dynamique lors de l’exécution du programme.</a:t>
            </a:r>
          </a:p>
          <a:p>
            <a:pPr lvl="2"/>
            <a:r>
              <a:rPr lang="fr-FR" sz="1600" dirty="0" smtClean="0"/>
              <a:t>Elles ne sont pas initialisées par défaut.</a:t>
            </a:r>
          </a:p>
          <a:p>
            <a:pPr lvl="2"/>
            <a:r>
              <a:rPr lang="fr-FR" sz="1600" dirty="0" smtClean="0"/>
              <a:t>Leur emplacement mémoire est libéré par exemple à la fin de l’exécution d’une fonction secondaire</a:t>
            </a:r>
          </a:p>
          <a:p>
            <a:pPr lvl="2"/>
            <a:r>
              <a:rPr lang="fr-FR" sz="1600" dirty="0" smtClean="0"/>
              <a:t>Zone mémoire: </a:t>
            </a:r>
            <a:r>
              <a:rPr lang="fr-FR" sz="1600" b="1" dirty="0" smtClean="0">
                <a:solidFill>
                  <a:srgbClr val="FF0000"/>
                </a:solidFill>
              </a:rPr>
              <a:t>Segment de pile</a:t>
            </a:r>
          </a:p>
          <a:p>
            <a:pPr lvl="2"/>
            <a:endParaRPr lang="fr-FR" sz="16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79</a:t>
            </a:fld>
            <a:endParaRPr lang="fr-FR"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8FE3E70-5E61-4CC3-B366-15C1A98CBD8C}" type="slidenum">
              <a:rPr lang="fr-FR" smtClean="0"/>
              <a:pPr>
                <a:defRPr/>
              </a:pPr>
              <a:t>8</a:t>
            </a:fld>
            <a:endParaRPr lang="fr-FR"/>
          </a:p>
        </p:txBody>
      </p:sp>
      <p:sp>
        <p:nvSpPr>
          <p:cNvPr id="8" name="Titre 1"/>
          <p:cNvSpPr>
            <a:spLocks noGrp="1"/>
          </p:cNvSpPr>
          <p:nvPr>
            <p:ph type="title"/>
          </p:nvPr>
        </p:nvSpPr>
        <p:spPr>
          <a:xfrm>
            <a:off x="457200" y="274638"/>
            <a:ext cx="8229600" cy="1143000"/>
          </a:xfrm>
        </p:spPr>
        <p:txBody>
          <a:bodyPr/>
          <a:lstStyle/>
          <a:p>
            <a:pPr eaLnBrk="1" hangingPunct="1"/>
            <a:r>
              <a:rPr lang="fr-FR" dirty="0" smtClean="0"/>
              <a:t>Notion de Compilation</a:t>
            </a:r>
          </a:p>
        </p:txBody>
      </p:sp>
      <p:sp>
        <p:nvSpPr>
          <p:cNvPr id="5" name="Content Placeholder 2"/>
          <p:cNvSpPr>
            <a:spLocks noGrp="1"/>
          </p:cNvSpPr>
          <p:nvPr>
            <p:ph idx="1"/>
          </p:nvPr>
        </p:nvSpPr>
        <p:spPr>
          <a:xfrm>
            <a:off x="457200" y="1600200"/>
            <a:ext cx="4042792" cy="4525963"/>
          </a:xfrm>
        </p:spPr>
        <p:txBody>
          <a:bodyPr>
            <a:normAutofit/>
          </a:bodyPr>
          <a:lstStyle/>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Assemblage</a:t>
            </a:r>
            <a:r>
              <a:rPr lang="fr-FR" sz="1600" dirty="0" smtClean="0"/>
              <a:t>: le code assembleur est transformé en un fichier binaire, c’est-à-dire des instructions directement compréhensibles par le processeur.</a:t>
            </a:r>
          </a:p>
          <a:p>
            <a:pPr lvl="1" eaLnBrk="1" fontAlgn="auto" hangingPunct="1">
              <a:spcAft>
                <a:spcPts val="0"/>
              </a:spcAft>
              <a:buNone/>
              <a:defRPr/>
            </a:pPr>
            <a:endParaRPr lang="fr-FR" sz="1600" dirty="0" smtClean="0"/>
          </a:p>
          <a:p>
            <a:pPr lvl="1" eaLnBrk="1" fontAlgn="auto" hangingPunct="1">
              <a:spcAft>
                <a:spcPts val="0"/>
              </a:spcAft>
              <a:buFont typeface="Arial" pitchFamily="34" charset="0"/>
              <a:buChar char="•"/>
              <a:defRPr/>
            </a:pPr>
            <a:r>
              <a:rPr lang="fr-FR" sz="1600" b="1" dirty="0" smtClean="0"/>
              <a:t>Edition de liens</a:t>
            </a:r>
            <a:r>
              <a:rPr lang="fr-FR" sz="1600" dirty="0" smtClean="0"/>
              <a:t>: un programme est souvent séparé en plusieurs fichiers source, pour des raisons de clarté mais aussi pour faire appel à des librairies de fonctions standards déjà écrites. -&gt; fichier exécutable</a:t>
            </a:r>
          </a:p>
        </p:txBody>
      </p:sp>
      <p:pic>
        <p:nvPicPr>
          <p:cNvPr id="6" name="Picture 3" descr="C:\Users\ZNO\Desktop\CoursDeC-img21.gif"/>
          <p:cNvPicPr>
            <a:picLocks noChangeAspect="1" noChangeArrowheads="1"/>
          </p:cNvPicPr>
          <p:nvPr/>
        </p:nvPicPr>
        <p:blipFill>
          <a:blip r:embed="rId3" cstate="print"/>
          <a:srcRect/>
          <a:stretch>
            <a:fillRect/>
          </a:stretch>
        </p:blipFill>
        <p:spPr bwMode="auto">
          <a:xfrm>
            <a:off x="4427984" y="1484784"/>
            <a:ext cx="4507627" cy="4619178"/>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(2)</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b="1" dirty="0" smtClean="0"/>
              <a:t>Portée de variables</a:t>
            </a:r>
            <a:r>
              <a:rPr lang="fr-FR" sz="2400" dirty="0" smtClean="0"/>
              <a:t>: Portion du programme dans laquelle elles sont définies: variables globales et variables locales.</a:t>
            </a:r>
          </a:p>
          <a:p>
            <a:endParaRPr lang="fr-FR" sz="2400" dirty="0" smtClean="0"/>
          </a:p>
          <a:p>
            <a:r>
              <a:rPr lang="fr-FR" sz="2400" b="1" dirty="0" smtClean="0"/>
              <a:t>Variables globales</a:t>
            </a:r>
            <a:r>
              <a:rPr lang="fr-FR" sz="2400" dirty="0" smtClean="0"/>
              <a:t>: Variable déclarée en dehors de toute fonction.</a:t>
            </a:r>
          </a:p>
          <a:p>
            <a:pPr lvl="1"/>
            <a:r>
              <a:rPr lang="fr-FR" sz="2000" dirty="0" smtClean="0"/>
              <a:t>Elles sont connues par le compilateur dans toute la portion de code qui suit leur déclaration.</a:t>
            </a:r>
          </a:p>
          <a:p>
            <a:pPr lvl="1"/>
            <a:r>
              <a:rPr lang="fr-FR" sz="2000" dirty="0" smtClean="0"/>
              <a:t>Elles sont </a:t>
            </a:r>
            <a:r>
              <a:rPr lang="fr-FR" sz="2000" smtClean="0"/>
              <a:t>systématiquement permanentes.</a:t>
            </a:r>
            <a:endParaRPr lang="fr-FR" sz="2000" dirty="0" smtClean="0"/>
          </a:p>
          <a:p>
            <a:endParaRPr lang="fr-FR" sz="1600" dirty="0" smtClean="0"/>
          </a:p>
          <a:p>
            <a:pPr lvl="2"/>
            <a:endParaRPr lang="fr-FR" sz="16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80</a:t>
            </a:fld>
            <a:endParaRPr lang="fr-FR"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(3)</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b="1" dirty="0" smtClean="0"/>
              <a:t>Variables locales</a:t>
            </a:r>
            <a:r>
              <a:rPr lang="fr-FR" sz="2400" dirty="0" smtClean="0"/>
              <a:t>: Variable déclarée à l’intérieur d’une fonction du programme</a:t>
            </a:r>
          </a:p>
          <a:p>
            <a:pPr lvl="1"/>
            <a:r>
              <a:rPr lang="fr-FR" sz="2000" dirty="0" smtClean="0"/>
              <a:t>Par défaut, elles sont temporaires: </a:t>
            </a:r>
          </a:p>
          <a:p>
            <a:pPr lvl="2"/>
            <a:r>
              <a:rPr lang="fr-FR" sz="1600" dirty="0" smtClean="0"/>
              <a:t>Quand une fonction est appelée, elle place ses variables locales dans la pile. </a:t>
            </a:r>
          </a:p>
          <a:p>
            <a:pPr lvl="2"/>
            <a:r>
              <a:rPr lang="fr-FR" sz="1600" dirty="0" smtClean="0"/>
              <a:t>A la sortie de la fonction, les variables locales sont dépilées donc perdues.</a:t>
            </a:r>
          </a:p>
          <a:p>
            <a:pPr lvl="1">
              <a:buNone/>
            </a:pPr>
            <a:endParaRPr lang="fr-FR" sz="2000" dirty="0" smtClean="0"/>
          </a:p>
          <a:p>
            <a:pPr lvl="1"/>
            <a:r>
              <a:rPr lang="fr-FR" sz="2000" dirty="0" smtClean="0"/>
              <a:t>Les variables locales à une fonction ont une durée de vie limitée à une seule exécution de cette fonction. </a:t>
            </a:r>
          </a:p>
          <a:p>
            <a:pPr lvl="1"/>
            <a:r>
              <a:rPr lang="fr-FR" sz="2000" dirty="0" smtClean="0"/>
              <a:t>Les valeurs ne sont pas conservées d’un appel au suivant. </a:t>
            </a:r>
          </a:p>
          <a:p>
            <a:pPr lvl="2">
              <a:buNone/>
            </a:pPr>
            <a:endParaRPr lang="fr-FR" sz="1600" dirty="0" smtClean="0"/>
          </a:p>
          <a:p>
            <a:pPr>
              <a:buNone/>
            </a:pPr>
            <a:endParaRPr lang="fr-FR" sz="1600" dirty="0" smtClean="0"/>
          </a:p>
          <a:p>
            <a:pPr lvl="2"/>
            <a:endParaRPr lang="fr-FR" sz="16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81</a:t>
            </a:fld>
            <a:endParaRPr lang="fr-FR"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(4)</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b="1" dirty="0" smtClean="0"/>
              <a:t>Exemple</a:t>
            </a:r>
            <a:endParaRPr lang="fr-FR" sz="1600" dirty="0" smtClean="0"/>
          </a:p>
          <a:p>
            <a:pPr>
              <a:buNone/>
            </a:pPr>
            <a:r>
              <a:rPr lang="fr-FR" sz="1600" dirty="0" err="1" smtClean="0"/>
              <a:t>int</a:t>
            </a:r>
            <a:r>
              <a:rPr lang="fr-FR" sz="1600" dirty="0" smtClean="0"/>
              <a:t> n = 10;</a:t>
            </a:r>
          </a:p>
          <a:p>
            <a:pPr>
              <a:buNone/>
            </a:pPr>
            <a:r>
              <a:rPr lang="fr-FR" sz="1600" dirty="0" err="1" smtClean="0"/>
              <a:t>void</a:t>
            </a:r>
            <a:r>
              <a:rPr lang="fr-FR" sz="1600" dirty="0" smtClean="0"/>
              <a:t> fonction();</a:t>
            </a:r>
          </a:p>
          <a:p>
            <a:pPr>
              <a:buNone/>
            </a:pPr>
            <a:r>
              <a:rPr lang="fr-FR" sz="1600" dirty="0" err="1" smtClean="0"/>
              <a:t>void</a:t>
            </a:r>
            <a:r>
              <a:rPr lang="fr-FR" sz="1600" dirty="0" smtClean="0"/>
              <a:t> fonction()</a:t>
            </a:r>
          </a:p>
          <a:p>
            <a:pPr>
              <a:buNone/>
            </a:pPr>
            <a:r>
              <a:rPr lang="fr-FR" sz="1600" dirty="0" smtClean="0"/>
              <a:t>{</a:t>
            </a:r>
          </a:p>
          <a:p>
            <a:pPr>
              <a:buNone/>
            </a:pPr>
            <a:r>
              <a:rPr lang="fr-FR" sz="1600" dirty="0" err="1" smtClean="0"/>
              <a:t>int</a:t>
            </a:r>
            <a:r>
              <a:rPr lang="fr-FR" sz="1600" dirty="0" smtClean="0"/>
              <a:t> n = 0;</a:t>
            </a:r>
          </a:p>
          <a:p>
            <a:pPr>
              <a:buNone/>
            </a:pPr>
            <a:r>
              <a:rPr lang="fr-FR" sz="1600" dirty="0" smtClean="0"/>
              <a:t>n++;</a:t>
            </a:r>
          </a:p>
          <a:p>
            <a:pPr>
              <a:buNone/>
            </a:pPr>
            <a:r>
              <a:rPr lang="pt-BR" sz="1600" dirty="0" smtClean="0"/>
              <a:t>printf("appel numero %d\n",n);</a:t>
            </a:r>
          </a:p>
          <a:p>
            <a:pPr>
              <a:buNone/>
            </a:pPr>
            <a:r>
              <a:rPr lang="fr-FR" sz="1600" dirty="0" smtClean="0"/>
              <a:t>return;</a:t>
            </a:r>
          </a:p>
          <a:p>
            <a:pPr>
              <a:buNone/>
            </a:pPr>
            <a:r>
              <a:rPr lang="fr-FR" sz="1600" dirty="0" smtClean="0"/>
              <a:t>}</a:t>
            </a:r>
          </a:p>
          <a:p>
            <a:pPr>
              <a:buNone/>
            </a:pPr>
            <a:r>
              <a:rPr lang="fr-FR" sz="1600" dirty="0" err="1" smtClean="0"/>
              <a:t>void</a:t>
            </a:r>
            <a:r>
              <a:rPr lang="fr-FR" sz="1600" dirty="0" smtClean="0"/>
              <a:t> main()</a:t>
            </a:r>
          </a:p>
          <a:p>
            <a:pPr>
              <a:buNone/>
            </a:pPr>
            <a:r>
              <a:rPr lang="fr-FR" sz="1600" dirty="0" smtClean="0"/>
              <a:t>{</a:t>
            </a:r>
          </a:p>
          <a:p>
            <a:pPr>
              <a:buNone/>
            </a:pPr>
            <a:r>
              <a:rPr lang="fr-FR" sz="1600" dirty="0" err="1" smtClean="0"/>
              <a:t>int</a:t>
            </a:r>
            <a:r>
              <a:rPr lang="fr-FR" sz="1600" dirty="0" smtClean="0"/>
              <a:t> i;</a:t>
            </a:r>
          </a:p>
          <a:p>
            <a:pPr>
              <a:buNone/>
            </a:pPr>
            <a:r>
              <a:rPr lang="nn-NO" sz="1600" dirty="0" smtClean="0"/>
              <a:t>for (i = 0; i &lt; 5; i++)</a:t>
            </a:r>
          </a:p>
          <a:p>
            <a:pPr>
              <a:buNone/>
            </a:pPr>
            <a:r>
              <a:rPr lang="fr-FR" sz="1600" dirty="0" smtClean="0"/>
              <a:t>fonction();</a:t>
            </a:r>
          </a:p>
          <a:p>
            <a:pPr>
              <a:buNone/>
            </a:pPr>
            <a:r>
              <a:rPr lang="fr-FR" sz="1600" dirty="0" smtClean="0"/>
              <a:t>}</a:t>
            </a:r>
          </a:p>
          <a:p>
            <a:pPr>
              <a:buNone/>
            </a:pPr>
            <a:endParaRPr lang="fr-FR" sz="16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82</a:t>
            </a:fld>
            <a:endParaRPr lang="fr-FR"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Durée de vie des variables (3)</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b="1" dirty="0" smtClean="0"/>
              <a:t>Variables locales</a:t>
            </a:r>
            <a:r>
              <a:rPr lang="fr-FR" sz="2400" dirty="0" smtClean="0"/>
              <a:t>:</a:t>
            </a:r>
          </a:p>
          <a:p>
            <a:pPr lvl="1"/>
            <a:r>
              <a:rPr lang="fr-FR" sz="2000" dirty="0" smtClean="0"/>
              <a:t>Il est toutefois possible de créer une variable locale statique: </a:t>
            </a:r>
            <a:r>
              <a:rPr lang="fr-FR" sz="2000" dirty="0" err="1" smtClean="0"/>
              <a:t>static</a:t>
            </a:r>
            <a:r>
              <a:rPr lang="fr-FR" sz="2000" dirty="0" smtClean="0"/>
              <a:t> type </a:t>
            </a:r>
            <a:r>
              <a:rPr lang="fr-FR" sz="2000" dirty="0" err="1" smtClean="0"/>
              <a:t>nom_variable</a:t>
            </a:r>
            <a:r>
              <a:rPr lang="fr-FR" sz="2000" dirty="0" smtClean="0"/>
              <a:t>;</a:t>
            </a:r>
          </a:p>
          <a:p>
            <a:pPr>
              <a:buNone/>
            </a:pPr>
            <a:r>
              <a:rPr lang="fr-FR" sz="1400" dirty="0" err="1" smtClean="0"/>
              <a:t>int</a:t>
            </a:r>
            <a:r>
              <a:rPr lang="fr-FR" sz="1400" dirty="0" smtClean="0"/>
              <a:t> n = 10;</a:t>
            </a:r>
          </a:p>
          <a:p>
            <a:pPr>
              <a:buNone/>
            </a:pPr>
            <a:r>
              <a:rPr lang="fr-FR" sz="1400" dirty="0" err="1" smtClean="0"/>
              <a:t>void</a:t>
            </a:r>
            <a:r>
              <a:rPr lang="fr-FR" sz="1400" dirty="0" smtClean="0"/>
              <a:t> fonction();</a:t>
            </a:r>
          </a:p>
          <a:p>
            <a:pPr>
              <a:buNone/>
            </a:pPr>
            <a:r>
              <a:rPr lang="fr-FR" sz="1400" dirty="0" err="1" smtClean="0"/>
              <a:t>void</a:t>
            </a:r>
            <a:r>
              <a:rPr lang="fr-FR" sz="1400" dirty="0" smtClean="0"/>
              <a:t> fonction()</a:t>
            </a:r>
          </a:p>
          <a:p>
            <a:pPr>
              <a:buNone/>
            </a:pPr>
            <a:r>
              <a:rPr lang="fr-FR" sz="1400" dirty="0" smtClean="0"/>
              <a:t>{</a:t>
            </a:r>
          </a:p>
          <a:p>
            <a:pPr>
              <a:buNone/>
            </a:pPr>
            <a:r>
              <a:rPr lang="fr-FR" sz="1400" dirty="0" smtClean="0"/>
              <a:t>	</a:t>
            </a:r>
            <a:r>
              <a:rPr lang="fr-FR" sz="1400" dirty="0" err="1" smtClean="0"/>
              <a:t>static</a:t>
            </a:r>
            <a:r>
              <a:rPr lang="fr-FR" sz="1400" dirty="0" smtClean="0"/>
              <a:t> </a:t>
            </a:r>
            <a:r>
              <a:rPr lang="fr-FR" sz="1400" dirty="0" err="1" smtClean="0"/>
              <a:t>int</a:t>
            </a:r>
            <a:r>
              <a:rPr lang="fr-FR" sz="1400" dirty="0" smtClean="0"/>
              <a:t> n;</a:t>
            </a:r>
          </a:p>
          <a:p>
            <a:pPr>
              <a:buNone/>
            </a:pPr>
            <a:r>
              <a:rPr lang="fr-FR" sz="1400" dirty="0" smtClean="0"/>
              <a:t>	n++;</a:t>
            </a:r>
          </a:p>
          <a:p>
            <a:pPr>
              <a:buNone/>
            </a:pPr>
            <a:r>
              <a:rPr lang="pt-BR" sz="1400" dirty="0" smtClean="0"/>
              <a:t>	printf("appel numero %d\n",n);</a:t>
            </a:r>
          </a:p>
          <a:p>
            <a:pPr>
              <a:buNone/>
            </a:pPr>
            <a:r>
              <a:rPr lang="fr-FR" sz="1400" dirty="0" smtClean="0"/>
              <a:t>	return;</a:t>
            </a:r>
          </a:p>
          <a:p>
            <a:pPr>
              <a:buNone/>
            </a:pPr>
            <a:r>
              <a:rPr lang="fr-FR" sz="1400" dirty="0" smtClean="0"/>
              <a:t>}</a:t>
            </a:r>
          </a:p>
          <a:p>
            <a:pPr>
              <a:buNone/>
            </a:pPr>
            <a:r>
              <a:rPr lang="fr-FR" sz="1400" dirty="0" err="1" smtClean="0"/>
              <a:t>void</a:t>
            </a:r>
            <a:r>
              <a:rPr lang="fr-FR" sz="1400" dirty="0" smtClean="0"/>
              <a:t> main()</a:t>
            </a:r>
          </a:p>
          <a:p>
            <a:pPr>
              <a:buNone/>
            </a:pPr>
            <a:r>
              <a:rPr lang="fr-FR" sz="1400" dirty="0" smtClean="0"/>
              <a:t>{</a:t>
            </a:r>
          </a:p>
          <a:p>
            <a:pPr>
              <a:buNone/>
            </a:pPr>
            <a:r>
              <a:rPr lang="fr-FR" sz="1400" dirty="0" err="1" smtClean="0"/>
              <a:t>int</a:t>
            </a:r>
            <a:r>
              <a:rPr lang="fr-FR" sz="1400" dirty="0" smtClean="0"/>
              <a:t> i;</a:t>
            </a:r>
          </a:p>
          <a:p>
            <a:pPr>
              <a:buNone/>
            </a:pPr>
            <a:r>
              <a:rPr lang="nn-NO" sz="1400" dirty="0" smtClean="0"/>
              <a:t>for (i = 0; i &lt; 5; i++)</a:t>
            </a:r>
          </a:p>
          <a:p>
            <a:pPr>
              <a:buNone/>
            </a:pPr>
            <a:r>
              <a:rPr lang="fr-FR" sz="1400" dirty="0" smtClean="0"/>
              <a:t>fonction();</a:t>
            </a:r>
          </a:p>
          <a:p>
            <a:pPr>
              <a:buNone/>
            </a:pPr>
            <a:r>
              <a:rPr lang="fr-FR" sz="1400" dirty="0" smtClean="0"/>
              <a:t>}</a:t>
            </a:r>
          </a:p>
          <a:p>
            <a:pPr lvl="1">
              <a:buNone/>
            </a:pPr>
            <a:endParaRPr lang="fr-FR" sz="2000" dirty="0" smtClean="0"/>
          </a:p>
          <a:p>
            <a:pPr lvl="1">
              <a:buNone/>
            </a:pPr>
            <a:endParaRPr lang="fr-FR" sz="20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83</a:t>
            </a:fld>
            <a:endParaRPr lang="fr-FR"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Transmission des paramètres d’une fonction (1)</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400" dirty="0" smtClean="0"/>
              <a:t>Les paramètres d’une fonction sont traités de la même manière que les variables locales.</a:t>
            </a:r>
          </a:p>
          <a:p>
            <a:pPr lvl="1"/>
            <a:r>
              <a:rPr lang="fr-FR" sz="2000" dirty="0" smtClean="0"/>
              <a:t>Lors de l’appel de la fonction, les paramètres effectifs sont copiés dans le segment de pile.</a:t>
            </a:r>
          </a:p>
          <a:p>
            <a:pPr lvl="1"/>
            <a:r>
              <a:rPr lang="fr-FR" sz="2000" dirty="0" smtClean="0"/>
              <a:t>La fonction travaille alors uniquement sur cette copie.</a:t>
            </a:r>
          </a:p>
          <a:p>
            <a:pPr lvl="1"/>
            <a:r>
              <a:rPr lang="fr-FR" sz="2000" dirty="0" smtClean="0"/>
              <a:t>Cette copie disparaît lors du retour à la fonction appelante.</a:t>
            </a:r>
          </a:p>
          <a:p>
            <a:pPr lvl="1"/>
            <a:r>
              <a:rPr lang="fr-FR" sz="2000" dirty="0" smtClean="0"/>
              <a:t>Cela implique que, si la fonction modifie la valeur d’un de ses paramètres, seule la copie sera modifiée; la variable de la fonction appelante ne sera pas modifiée.</a:t>
            </a:r>
          </a:p>
          <a:p>
            <a:pPr lvl="1"/>
            <a:r>
              <a:rPr lang="fr-FR" sz="2000" dirty="0" smtClean="0"/>
              <a:t>On dit que les </a:t>
            </a:r>
            <a:r>
              <a:rPr lang="fr-FR" sz="2000" b="1" dirty="0" smtClean="0">
                <a:solidFill>
                  <a:srgbClr val="FF0000"/>
                </a:solidFill>
              </a:rPr>
              <a:t>paramètres</a:t>
            </a:r>
            <a:r>
              <a:rPr lang="fr-FR" sz="2000" dirty="0" smtClean="0"/>
              <a:t> d’une fonction sont </a:t>
            </a:r>
            <a:r>
              <a:rPr lang="fr-FR" sz="2000" b="1" dirty="0" smtClean="0">
                <a:solidFill>
                  <a:srgbClr val="FF0000"/>
                </a:solidFill>
              </a:rPr>
              <a:t>transmis par valeurs</a:t>
            </a:r>
            <a:r>
              <a:rPr lang="fr-FR" sz="2000" dirty="0" smtClean="0"/>
              <a:t>.</a:t>
            </a:r>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84</a:t>
            </a:fld>
            <a:endParaRPr lang="fr-FR"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Transmission des paramètres d’une fonction (2)</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1400" dirty="0" err="1" smtClean="0"/>
              <a:t>void</a:t>
            </a:r>
            <a:r>
              <a:rPr lang="fr-FR" sz="1400" dirty="0" smtClean="0"/>
              <a:t> </a:t>
            </a:r>
            <a:r>
              <a:rPr lang="fr-FR" sz="1400" dirty="0" err="1" smtClean="0"/>
              <a:t>echange</a:t>
            </a:r>
            <a:r>
              <a:rPr lang="fr-FR" sz="1400" dirty="0" smtClean="0"/>
              <a:t> (</a:t>
            </a:r>
            <a:r>
              <a:rPr lang="fr-FR" sz="1400" dirty="0" err="1" smtClean="0"/>
              <a:t>int</a:t>
            </a:r>
            <a:r>
              <a:rPr lang="fr-FR" sz="1400" dirty="0" smtClean="0"/>
              <a:t>, </a:t>
            </a:r>
            <a:r>
              <a:rPr lang="fr-FR" sz="1400" dirty="0" err="1" smtClean="0"/>
              <a:t>int</a:t>
            </a:r>
            <a:r>
              <a:rPr lang="fr-FR" sz="1400" dirty="0" smtClean="0"/>
              <a:t> );</a:t>
            </a:r>
          </a:p>
          <a:p>
            <a:pPr>
              <a:buNone/>
            </a:pPr>
            <a:r>
              <a:rPr lang="fr-FR" sz="1400" dirty="0" err="1" smtClean="0"/>
              <a:t>void</a:t>
            </a:r>
            <a:r>
              <a:rPr lang="fr-FR" sz="1400" dirty="0" smtClean="0"/>
              <a:t> </a:t>
            </a:r>
            <a:r>
              <a:rPr lang="fr-FR" sz="1400" dirty="0" err="1" smtClean="0"/>
              <a:t>echange</a:t>
            </a:r>
            <a:r>
              <a:rPr lang="fr-FR" sz="1400" dirty="0" smtClean="0"/>
              <a:t> (</a:t>
            </a:r>
            <a:r>
              <a:rPr lang="fr-FR" sz="1400" dirty="0" err="1" smtClean="0"/>
              <a:t>int</a:t>
            </a:r>
            <a:r>
              <a:rPr lang="fr-FR" sz="1400" dirty="0" smtClean="0"/>
              <a:t> a, </a:t>
            </a:r>
            <a:r>
              <a:rPr lang="fr-FR" sz="1400" dirty="0" err="1" smtClean="0"/>
              <a:t>int</a:t>
            </a:r>
            <a:r>
              <a:rPr lang="fr-FR" sz="1400" dirty="0" smtClean="0"/>
              <a:t> b)</a:t>
            </a:r>
          </a:p>
          <a:p>
            <a:pPr>
              <a:buNone/>
            </a:pPr>
            <a:r>
              <a:rPr lang="fr-FR" sz="1400" dirty="0" smtClean="0"/>
              <a:t>{</a:t>
            </a:r>
          </a:p>
          <a:p>
            <a:pPr>
              <a:buNone/>
            </a:pPr>
            <a:r>
              <a:rPr lang="fr-FR" sz="1400" dirty="0" err="1" smtClean="0"/>
              <a:t>int</a:t>
            </a:r>
            <a:r>
              <a:rPr lang="fr-FR" sz="1400" dirty="0" smtClean="0"/>
              <a:t> t;</a:t>
            </a:r>
          </a:p>
          <a:p>
            <a:pPr>
              <a:buNone/>
            </a:pPr>
            <a:r>
              <a:rPr lang="fr-FR" sz="1400" dirty="0" err="1" smtClean="0"/>
              <a:t>printf</a:t>
            </a:r>
            <a:r>
              <a:rPr lang="fr-FR" sz="1400" dirty="0" smtClean="0"/>
              <a:t>("</a:t>
            </a:r>
            <a:r>
              <a:rPr lang="fr-FR" sz="1400" dirty="0" err="1" smtClean="0"/>
              <a:t>debut</a:t>
            </a:r>
            <a:r>
              <a:rPr lang="fr-FR" sz="1400" dirty="0" smtClean="0"/>
              <a:t> fonction :\n a = %d \t b = %d\n",</a:t>
            </a:r>
            <a:r>
              <a:rPr lang="fr-FR" sz="1400" dirty="0" err="1" smtClean="0"/>
              <a:t>a,b</a:t>
            </a:r>
            <a:r>
              <a:rPr lang="fr-FR" sz="1400" dirty="0" smtClean="0"/>
              <a:t>);</a:t>
            </a:r>
          </a:p>
          <a:p>
            <a:pPr>
              <a:buNone/>
            </a:pPr>
            <a:r>
              <a:rPr lang="fr-FR" sz="1400" dirty="0" smtClean="0"/>
              <a:t>t = a;</a:t>
            </a:r>
          </a:p>
          <a:p>
            <a:pPr>
              <a:buNone/>
            </a:pPr>
            <a:r>
              <a:rPr lang="fr-FR" sz="1400" dirty="0" smtClean="0"/>
              <a:t>a = b;</a:t>
            </a:r>
          </a:p>
          <a:p>
            <a:pPr>
              <a:buNone/>
            </a:pPr>
            <a:r>
              <a:rPr lang="fr-FR" sz="1400" dirty="0" smtClean="0"/>
              <a:t>b = t;</a:t>
            </a:r>
          </a:p>
          <a:p>
            <a:pPr>
              <a:buNone/>
            </a:pPr>
            <a:r>
              <a:rPr lang="fr-FR" sz="1400" dirty="0" err="1" smtClean="0"/>
              <a:t>printf</a:t>
            </a:r>
            <a:r>
              <a:rPr lang="fr-FR" sz="1400" dirty="0" smtClean="0"/>
              <a:t>("fin fonction :\n a = %d \t b = %d\n",</a:t>
            </a:r>
            <a:r>
              <a:rPr lang="fr-FR" sz="1400" dirty="0" err="1" smtClean="0"/>
              <a:t>a,b</a:t>
            </a:r>
            <a:r>
              <a:rPr lang="fr-FR" sz="1400" dirty="0" smtClean="0"/>
              <a:t>);</a:t>
            </a:r>
          </a:p>
          <a:p>
            <a:pPr>
              <a:buNone/>
            </a:pPr>
            <a:r>
              <a:rPr lang="fr-FR" sz="1400" dirty="0" smtClean="0"/>
              <a:t>return;</a:t>
            </a:r>
          </a:p>
          <a:p>
            <a:pPr>
              <a:buNone/>
            </a:pPr>
            <a:r>
              <a:rPr lang="fr-FR" sz="1400" dirty="0" smtClean="0"/>
              <a:t>}</a:t>
            </a:r>
          </a:p>
          <a:p>
            <a:pPr>
              <a:buNone/>
            </a:pPr>
            <a:r>
              <a:rPr lang="fr-FR" sz="1400" dirty="0" err="1" smtClean="0"/>
              <a:t>void</a:t>
            </a:r>
            <a:r>
              <a:rPr lang="fr-FR" sz="1400" dirty="0" smtClean="0"/>
              <a:t> main()</a:t>
            </a:r>
          </a:p>
          <a:p>
            <a:pPr>
              <a:buNone/>
            </a:pPr>
            <a:r>
              <a:rPr lang="fr-FR" sz="1400" dirty="0" smtClean="0"/>
              <a:t>{</a:t>
            </a:r>
          </a:p>
          <a:p>
            <a:pPr>
              <a:buNone/>
            </a:pPr>
            <a:r>
              <a:rPr lang="en-US" sz="1400" dirty="0" err="1" smtClean="0"/>
              <a:t>int</a:t>
            </a:r>
            <a:r>
              <a:rPr lang="en-US" sz="1400" dirty="0" smtClean="0"/>
              <a:t> a = 2, b = 5;</a:t>
            </a:r>
          </a:p>
          <a:p>
            <a:pPr>
              <a:buNone/>
            </a:pPr>
            <a:r>
              <a:rPr lang="pt-BR" sz="1400" dirty="0" smtClean="0"/>
              <a:t>printf("debut programme principal :\n a = %d \t b = %d\n",a,b);</a:t>
            </a:r>
          </a:p>
          <a:p>
            <a:pPr>
              <a:buNone/>
            </a:pPr>
            <a:r>
              <a:rPr lang="fr-FR" sz="1400" dirty="0" err="1" smtClean="0"/>
              <a:t>echange</a:t>
            </a:r>
            <a:r>
              <a:rPr lang="fr-FR" sz="1400" dirty="0" smtClean="0"/>
              <a:t>(</a:t>
            </a:r>
            <a:r>
              <a:rPr lang="fr-FR" sz="1400" dirty="0" err="1" smtClean="0"/>
              <a:t>a,b</a:t>
            </a:r>
            <a:r>
              <a:rPr lang="fr-FR" sz="1400" dirty="0" smtClean="0"/>
              <a:t>);</a:t>
            </a:r>
          </a:p>
          <a:p>
            <a:pPr>
              <a:buNone/>
            </a:pPr>
            <a:r>
              <a:rPr lang="fr-FR" sz="1400" dirty="0" err="1" smtClean="0"/>
              <a:t>printf</a:t>
            </a:r>
            <a:r>
              <a:rPr lang="fr-FR" sz="1400" dirty="0" smtClean="0"/>
              <a:t>("fin programme principal :\n a = %d \t b = %d\n",</a:t>
            </a:r>
            <a:r>
              <a:rPr lang="fr-FR" sz="1400" dirty="0" err="1" smtClean="0"/>
              <a:t>a,b</a:t>
            </a:r>
            <a:r>
              <a:rPr lang="fr-FR" sz="1400" dirty="0" smtClean="0"/>
              <a:t>);</a:t>
            </a:r>
          </a:p>
          <a:p>
            <a:pPr>
              <a:buNone/>
            </a:pPr>
            <a:r>
              <a:rPr lang="fr-FR" sz="1400" dirty="0" smtClean="0"/>
              <a:t>}</a:t>
            </a:r>
          </a:p>
          <a:p>
            <a:pPr>
              <a:buNone/>
            </a:pPr>
            <a:endParaRPr lang="fr-FR" sz="1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85</a:t>
            </a:fld>
            <a:endParaRPr lang="fr-FR"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Transmission des paramètres d’une fonction (3)</a:t>
            </a:r>
            <a:endParaRPr lang="fr-FR" sz="3600" dirty="0"/>
          </a:p>
        </p:txBody>
      </p:sp>
      <p:sp>
        <p:nvSpPr>
          <p:cNvPr id="3" name="Espace réservé du contenu 2"/>
          <p:cNvSpPr>
            <a:spLocks noGrp="1"/>
          </p:cNvSpPr>
          <p:nvPr>
            <p:ph idx="1"/>
          </p:nvPr>
        </p:nvSpPr>
        <p:spPr>
          <a:xfrm>
            <a:off x="662880" y="1639341"/>
            <a:ext cx="8229600" cy="4525963"/>
          </a:xfrm>
        </p:spPr>
        <p:txBody>
          <a:bodyPr/>
          <a:lstStyle/>
          <a:p>
            <a:pPr>
              <a:buNone/>
            </a:pPr>
            <a:r>
              <a:rPr lang="fr-FR" sz="2800" dirty="0" smtClean="0">
                <a:solidFill>
                  <a:srgbClr val="FF0000"/>
                </a:solidFill>
              </a:rPr>
              <a:t>Pour qu’une fonction modifie la valeur de l’un de ses arguments, il faut qu’elle ait pour paramètre l’adresse de cette variable et non sa valeur.</a:t>
            </a:r>
          </a:p>
          <a:p>
            <a:pPr>
              <a:buNone/>
            </a:pPr>
            <a:endParaRPr lang="fr-FR" sz="2000" dirty="0" smtClean="0"/>
          </a:p>
          <a:p>
            <a:pPr>
              <a:buNone/>
            </a:pPr>
            <a:endParaRPr lang="fr-FR" sz="2400" dirty="0" smtClean="0"/>
          </a:p>
          <a:p>
            <a:pPr>
              <a:buNone/>
            </a:pPr>
            <a:endParaRPr lang="fr-FR" sz="24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86</a:t>
            </a:fld>
            <a:endParaRPr lang="fr-FR"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Toute variable manipulée dans un programme est stockée quelque part en mémoire centrale.</a:t>
            </a:r>
          </a:p>
          <a:p>
            <a:pPr>
              <a:buNone/>
            </a:pPr>
            <a:endParaRPr lang="fr-FR" sz="2000" dirty="0" smtClean="0"/>
          </a:p>
          <a:p>
            <a:r>
              <a:rPr lang="fr-FR" sz="2000" dirty="0" smtClean="0"/>
              <a:t>Cette mémoire est constituée d’octets qui sont identifiés de manière univoque par un numéro qu’on appelle </a:t>
            </a:r>
            <a:r>
              <a:rPr lang="fr-FR" sz="2000" i="1" dirty="0" smtClean="0"/>
              <a:t>adresse. </a:t>
            </a:r>
          </a:p>
          <a:p>
            <a:pPr>
              <a:buNone/>
            </a:pPr>
            <a:endParaRPr lang="fr-FR" sz="2000" i="1" dirty="0" smtClean="0"/>
          </a:p>
          <a:p>
            <a:r>
              <a:rPr lang="fr-FR" sz="2000" i="1" dirty="0" smtClean="0"/>
              <a:t>Pour retrouver une variable, il suffit donc de connaître l’adresse </a:t>
            </a:r>
            <a:r>
              <a:rPr lang="fr-FR" sz="2000" dirty="0" smtClean="0"/>
              <a:t>du premier octet où elle est stockée </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87</a:t>
            </a:fld>
            <a:endParaRPr lang="fr-FR"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endParaRPr lang="fr-FR" sz="2000" dirty="0" smtClean="0"/>
          </a:p>
          <a:p>
            <a:r>
              <a:rPr lang="fr-FR" sz="2000" dirty="0" smtClean="0"/>
              <a:t>Pour des raisons évidentes de lisibilité, on désigne souvent les variables par des identificateurs, et non par leur adresse. </a:t>
            </a:r>
          </a:p>
          <a:p>
            <a:endParaRPr lang="fr-FR" sz="2000" dirty="0" smtClean="0"/>
          </a:p>
          <a:p>
            <a:r>
              <a:rPr lang="fr-FR" sz="2000" dirty="0" smtClean="0"/>
              <a:t>C’est le compilateur qui fait alors le lien entre l’identificateur d’une variable et son adresse en mémoire. </a:t>
            </a:r>
          </a:p>
          <a:p>
            <a:pPr>
              <a:buNone/>
            </a:pPr>
            <a:endParaRPr lang="fr-FR" sz="2000" dirty="0" smtClean="0"/>
          </a:p>
          <a:p>
            <a:r>
              <a:rPr lang="fr-FR" sz="2000" dirty="0" smtClean="0"/>
              <a:t>Toutefois, il est parfois très pratique de manipuler directement une variable par son adresse.</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88</a:t>
            </a:fld>
            <a:endParaRPr lang="fr-FR"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Un pointeur est une variable dont la valeur est égale à l’adresse d’une autre variable. Comme n’importe quelle variable, sa valeur est modifiable.</a:t>
            </a:r>
          </a:p>
          <a:p>
            <a:endParaRPr lang="fr-FR" sz="2000" dirty="0" smtClean="0"/>
          </a:p>
          <a:p>
            <a:r>
              <a:rPr lang="fr-FR" sz="2000" dirty="0" smtClean="0"/>
              <a:t>On déclare un pointeur par l’instruction : </a:t>
            </a:r>
            <a:r>
              <a:rPr lang="fr-FR" sz="2000" i="1" dirty="0" smtClean="0"/>
              <a:t>type *nom-du-pointeur;</a:t>
            </a:r>
          </a:p>
          <a:p>
            <a:pPr>
              <a:buNone/>
            </a:pPr>
            <a:r>
              <a:rPr lang="fr-FR" sz="2000" dirty="0" smtClean="0"/>
              <a:t>où </a:t>
            </a:r>
            <a:r>
              <a:rPr lang="fr-FR" sz="2000" i="1" dirty="0" smtClean="0"/>
              <a:t>type est le type de la variable pointée. </a:t>
            </a:r>
            <a:endParaRPr lang="fr-FR" sz="2000" dirty="0" smtClean="0"/>
          </a:p>
          <a:p>
            <a:pPr>
              <a:buNone/>
            </a:pPr>
            <a:endParaRPr lang="fr-FR" sz="2000" dirty="0" smtClean="0"/>
          </a:p>
          <a:p>
            <a:r>
              <a:rPr lang="fr-FR" sz="2000" dirty="0" smtClean="0"/>
              <a:t>Pour un pointeur sur une variable de objet de type char, la valeur donne l’adresse de l’octet où cette variable est stockée. </a:t>
            </a:r>
          </a:p>
          <a:p>
            <a:pPr>
              <a:buNone/>
            </a:pPr>
            <a:endParaRPr lang="fr-FR" sz="2000" dirty="0" smtClean="0"/>
          </a:p>
          <a:p>
            <a:r>
              <a:rPr lang="fr-FR" sz="2000" dirty="0" smtClean="0"/>
              <a:t>Par contre, pour un pointeur sur une variable de type </a:t>
            </a:r>
            <a:r>
              <a:rPr lang="fr-FR" sz="2000" dirty="0" err="1" smtClean="0"/>
              <a:t>int</a:t>
            </a:r>
            <a:r>
              <a:rPr lang="fr-FR" sz="2000" dirty="0" smtClean="0"/>
              <a:t>, la valeur donne l’adresse du premier des 4 octets où la variable est stockée.</a:t>
            </a:r>
          </a:p>
          <a:p>
            <a:pPr>
              <a:buNone/>
            </a:pPr>
            <a:r>
              <a:rPr lang="fr-FR" sz="2000" i="1" dirty="0" smtClean="0"/>
              <a:t> </a:t>
            </a:r>
          </a:p>
          <a:p>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89</a:t>
            </a:fld>
            <a:endParaRPr lang="fr-FR"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smtClean="0"/>
              <a:t>Erreur et avertissement à la compilation</a:t>
            </a:r>
            <a:endParaRPr lang="en-US" dirty="0"/>
          </a:p>
        </p:txBody>
      </p:sp>
      <p:sp>
        <p:nvSpPr>
          <p:cNvPr id="3" name="Content Placeholder 2"/>
          <p:cNvSpPr>
            <a:spLocks noGrp="1"/>
          </p:cNvSpPr>
          <p:nvPr>
            <p:ph idx="1"/>
          </p:nvPr>
        </p:nvSpPr>
        <p:spPr/>
        <p:txBody>
          <a:bodyPr/>
          <a:lstStyle/>
          <a:p>
            <a:pPr eaLnBrk="1" fontAlgn="auto" hangingPunct="1">
              <a:spcAft>
                <a:spcPts val="0"/>
              </a:spcAft>
              <a:buFont typeface="Arial" pitchFamily="34" charset="0"/>
              <a:buChar char="•"/>
              <a:defRPr/>
            </a:pPr>
            <a:r>
              <a:rPr lang="fr-FR" sz="2000" dirty="0" smtClean="0"/>
              <a:t> le compilateur affiche deux types de messages</a:t>
            </a:r>
          </a:p>
          <a:p>
            <a:pPr lvl="1" eaLnBrk="1" fontAlgn="auto" hangingPunct="1">
              <a:spcAft>
                <a:spcPts val="0"/>
              </a:spcAft>
              <a:buFont typeface="Arial" pitchFamily="34" charset="0"/>
              <a:buChar char="•"/>
              <a:defRPr/>
            </a:pPr>
            <a:r>
              <a:rPr lang="fr-FR" sz="1600" b="1" dirty="0" err="1" smtClean="0"/>
              <a:t>Errors</a:t>
            </a:r>
            <a:r>
              <a:rPr lang="fr-FR" sz="1600" dirty="0" smtClean="0"/>
              <a:t> : la compilation est échoué en un point du programme source,  parce que la syntaxe du langage c n’a pas été respecté. </a:t>
            </a:r>
          </a:p>
          <a:p>
            <a:pPr lvl="2" eaLnBrk="1" fontAlgn="auto" hangingPunct="1">
              <a:spcAft>
                <a:spcPts val="0"/>
              </a:spcAft>
              <a:buFont typeface="Arial" pitchFamily="34" charset="0"/>
              <a:buChar char="•"/>
              <a:defRPr/>
            </a:pPr>
            <a:r>
              <a:rPr lang="fr-FR" sz="1200" dirty="0" smtClean="0"/>
              <a:t>un message en anglais concernant la nature de l'erreur détectée avec le numéro de la ligne ou se trouve l’erreur.</a:t>
            </a:r>
          </a:p>
          <a:p>
            <a:pPr lvl="2" eaLnBrk="1" fontAlgn="auto" hangingPunct="1">
              <a:spcAft>
                <a:spcPts val="0"/>
              </a:spcAft>
              <a:buNone/>
              <a:defRPr/>
            </a:pPr>
            <a:endParaRPr lang="fr-FR" sz="1200" dirty="0" smtClean="0"/>
          </a:p>
          <a:p>
            <a:pPr lvl="1" eaLnBrk="1" fontAlgn="auto" hangingPunct="1">
              <a:spcAft>
                <a:spcPts val="0"/>
              </a:spcAft>
              <a:buFont typeface="Arial" pitchFamily="34" charset="0"/>
              <a:buChar char="•"/>
              <a:defRPr/>
            </a:pPr>
            <a:r>
              <a:rPr lang="fr-FR" sz="1600" b="1" dirty="0" smtClean="0"/>
              <a:t>Warnings</a:t>
            </a:r>
            <a:r>
              <a:rPr lang="fr-FR" sz="1600" dirty="0" smtClean="0"/>
              <a:t>:</a:t>
            </a:r>
            <a:r>
              <a:rPr lang="fr-FR" sz="1200" dirty="0" smtClean="0"/>
              <a:t> </a:t>
            </a:r>
            <a:r>
              <a:rPr lang="fr-FR" sz="1600" dirty="0" smtClean="0"/>
              <a:t> est un avertissement. Le compilateur a réalisé le travail mais il signale qu'il a détecté un problème potentiel quand on exécute  le programme.</a:t>
            </a:r>
          </a:p>
        </p:txBody>
      </p:sp>
      <p:sp>
        <p:nvSpPr>
          <p:cNvPr id="4" name="Slide Number Placeholder 3"/>
          <p:cNvSpPr>
            <a:spLocks noGrp="1"/>
          </p:cNvSpPr>
          <p:nvPr>
            <p:ph type="sldNum" sz="quarter" idx="12"/>
          </p:nvPr>
        </p:nvSpPr>
        <p:spPr/>
        <p:txBody>
          <a:bodyPr/>
          <a:lstStyle/>
          <a:p>
            <a:pPr>
              <a:defRPr/>
            </a:pPr>
            <a:fld id="{28FE3E70-5E61-4CC3-B366-15C1A98CBD8C}" type="slidenum">
              <a:rPr lang="fr-FR" smtClean="0"/>
              <a:pPr>
                <a:defRPr/>
              </a:pPr>
              <a:t>9</a:t>
            </a:fld>
            <a:endParaRPr lang="fr-F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Exemple</a:t>
            </a:r>
          </a:p>
          <a:p>
            <a:pPr>
              <a:buNone/>
            </a:pPr>
            <a:r>
              <a:rPr lang="fr-FR" sz="2000" dirty="0" err="1" smtClean="0"/>
              <a:t>int</a:t>
            </a:r>
            <a:r>
              <a:rPr lang="fr-FR" sz="2000" dirty="0" smtClean="0"/>
              <a:t> i = 3;</a:t>
            </a:r>
          </a:p>
          <a:p>
            <a:pPr>
              <a:buNone/>
            </a:pPr>
            <a:r>
              <a:rPr lang="fr-FR" sz="2000" dirty="0" err="1" smtClean="0"/>
              <a:t>int</a:t>
            </a:r>
            <a:r>
              <a:rPr lang="fr-FR" sz="2000" dirty="0" smtClean="0"/>
              <a:t> *p;</a:t>
            </a:r>
          </a:p>
          <a:p>
            <a:pPr>
              <a:buNone/>
            </a:pPr>
            <a:r>
              <a:rPr lang="fr-FR" sz="2000" dirty="0" smtClean="0"/>
              <a:t>p = &amp;i;</a:t>
            </a:r>
          </a:p>
          <a:p>
            <a:pPr>
              <a:buNone/>
            </a:pPr>
            <a:r>
              <a:rPr lang="fr-FR" sz="2000" dirty="0" smtClean="0"/>
              <a:t>Variable                          Adresse                                        Valeur</a:t>
            </a:r>
          </a:p>
          <a:p>
            <a:pPr>
              <a:buNone/>
            </a:pPr>
            <a:r>
              <a:rPr lang="fr-FR" sz="2000" dirty="0" smtClean="0"/>
              <a:t>  i                                 4831836000                                         3</a:t>
            </a:r>
          </a:p>
          <a:p>
            <a:pPr>
              <a:buNone/>
            </a:pPr>
            <a:r>
              <a:rPr lang="fr-FR" sz="2000" dirty="0" smtClean="0"/>
              <a:t>  p                                4831836004                                4831836000</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90</a:t>
            </a:fld>
            <a:endParaRPr lang="fr-FR"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A7B8F814-8D9A-4490-B932-2E3B18326690}" type="slidenum">
              <a:rPr lang="fr-FR" smtClean="0"/>
              <a:pPr>
                <a:defRPr/>
              </a:pPr>
              <a:t>91</a:t>
            </a:fld>
            <a:endParaRPr lang="fr-FR"/>
          </a:p>
        </p:txBody>
      </p:sp>
      <p:sp>
        <p:nvSpPr>
          <p:cNvPr id="3" name="Rectangle 2"/>
          <p:cNvSpPr/>
          <p:nvPr/>
        </p:nvSpPr>
        <p:spPr>
          <a:xfrm>
            <a:off x="1115616" y="889844"/>
            <a:ext cx="5742384" cy="5078313"/>
          </a:xfrm>
          <a:prstGeom prst="rect">
            <a:avLst/>
          </a:prstGeom>
        </p:spPr>
        <p:txBody>
          <a:bodyPr wrap="square">
            <a:spAutoFit/>
          </a:bodyPr>
          <a:lstStyle/>
          <a:p>
            <a:pPr>
              <a:buNone/>
            </a:pPr>
            <a:r>
              <a:rPr lang="fr-FR" dirty="0" err="1" smtClean="0"/>
              <a:t>void</a:t>
            </a:r>
            <a:r>
              <a:rPr lang="fr-FR" dirty="0" smtClean="0"/>
              <a:t> </a:t>
            </a:r>
            <a:r>
              <a:rPr lang="fr-FR" dirty="0" err="1" smtClean="0"/>
              <a:t>echange</a:t>
            </a:r>
            <a:r>
              <a:rPr lang="fr-FR" dirty="0" smtClean="0"/>
              <a:t> (</a:t>
            </a:r>
            <a:r>
              <a:rPr lang="fr-FR" dirty="0" err="1" smtClean="0"/>
              <a:t>int</a:t>
            </a:r>
            <a:r>
              <a:rPr lang="fr-FR" dirty="0" smtClean="0"/>
              <a:t> *, </a:t>
            </a:r>
            <a:r>
              <a:rPr lang="fr-FR" dirty="0" err="1" smtClean="0"/>
              <a:t>int</a:t>
            </a:r>
            <a:r>
              <a:rPr lang="fr-FR" dirty="0" smtClean="0"/>
              <a:t> *);</a:t>
            </a:r>
          </a:p>
          <a:p>
            <a:pPr>
              <a:buNone/>
            </a:pPr>
            <a:r>
              <a:rPr lang="fr-FR" dirty="0" err="1" smtClean="0"/>
              <a:t>void</a:t>
            </a:r>
            <a:r>
              <a:rPr lang="fr-FR" dirty="0" smtClean="0"/>
              <a:t> </a:t>
            </a:r>
            <a:r>
              <a:rPr lang="fr-FR" dirty="0" err="1" smtClean="0"/>
              <a:t>echange</a:t>
            </a:r>
            <a:r>
              <a:rPr lang="fr-FR" dirty="0" smtClean="0"/>
              <a:t> (</a:t>
            </a:r>
            <a:r>
              <a:rPr lang="fr-FR" dirty="0" err="1" smtClean="0"/>
              <a:t>int</a:t>
            </a:r>
            <a:r>
              <a:rPr lang="fr-FR" dirty="0" smtClean="0"/>
              <a:t> *</a:t>
            </a:r>
            <a:r>
              <a:rPr lang="fr-FR" dirty="0" err="1" smtClean="0"/>
              <a:t>adr_a</a:t>
            </a:r>
            <a:r>
              <a:rPr lang="fr-FR" dirty="0" smtClean="0"/>
              <a:t>, </a:t>
            </a:r>
            <a:r>
              <a:rPr lang="fr-FR" dirty="0" err="1" smtClean="0"/>
              <a:t>int</a:t>
            </a:r>
            <a:r>
              <a:rPr lang="fr-FR" dirty="0" smtClean="0"/>
              <a:t> *</a:t>
            </a:r>
            <a:r>
              <a:rPr lang="fr-FR" dirty="0" err="1" smtClean="0"/>
              <a:t>adr_b</a:t>
            </a:r>
            <a:r>
              <a:rPr lang="fr-FR" dirty="0" smtClean="0"/>
              <a:t>)</a:t>
            </a:r>
          </a:p>
          <a:p>
            <a:pPr>
              <a:buNone/>
            </a:pPr>
            <a:r>
              <a:rPr lang="fr-FR" dirty="0" smtClean="0"/>
              <a:t>{</a:t>
            </a:r>
          </a:p>
          <a:p>
            <a:pPr>
              <a:buNone/>
            </a:pPr>
            <a:r>
              <a:rPr lang="fr-FR" dirty="0" err="1" smtClean="0"/>
              <a:t>int</a:t>
            </a:r>
            <a:r>
              <a:rPr lang="fr-FR" dirty="0" smtClean="0"/>
              <a:t> t;</a:t>
            </a:r>
          </a:p>
          <a:p>
            <a:pPr>
              <a:buNone/>
            </a:pPr>
            <a:r>
              <a:rPr lang="fr-FR" dirty="0" smtClean="0"/>
              <a:t>t = *</a:t>
            </a:r>
            <a:r>
              <a:rPr lang="fr-FR" dirty="0" err="1" smtClean="0"/>
              <a:t>adr_a</a:t>
            </a:r>
            <a:r>
              <a:rPr lang="fr-FR" dirty="0" smtClean="0"/>
              <a:t>;</a:t>
            </a:r>
          </a:p>
          <a:p>
            <a:pPr>
              <a:buNone/>
            </a:pPr>
            <a:r>
              <a:rPr lang="fr-FR" dirty="0" smtClean="0"/>
              <a:t>*</a:t>
            </a:r>
            <a:r>
              <a:rPr lang="fr-FR" dirty="0" err="1" smtClean="0"/>
              <a:t>adr_a</a:t>
            </a:r>
            <a:r>
              <a:rPr lang="fr-FR" dirty="0" smtClean="0"/>
              <a:t> = *</a:t>
            </a:r>
            <a:r>
              <a:rPr lang="fr-FR" dirty="0" err="1" smtClean="0"/>
              <a:t>adr_b</a:t>
            </a:r>
            <a:r>
              <a:rPr lang="fr-FR" dirty="0" smtClean="0"/>
              <a:t>;</a:t>
            </a:r>
          </a:p>
          <a:p>
            <a:pPr>
              <a:buNone/>
            </a:pPr>
            <a:r>
              <a:rPr lang="fr-FR" dirty="0" smtClean="0"/>
              <a:t>*</a:t>
            </a:r>
            <a:r>
              <a:rPr lang="fr-FR" dirty="0" err="1" smtClean="0"/>
              <a:t>adr_b</a:t>
            </a:r>
            <a:r>
              <a:rPr lang="fr-FR" dirty="0" smtClean="0"/>
              <a:t> = t;</a:t>
            </a:r>
          </a:p>
          <a:p>
            <a:pPr>
              <a:buNone/>
            </a:pPr>
            <a:r>
              <a:rPr lang="fr-FR" dirty="0" smtClean="0"/>
              <a:t>return;</a:t>
            </a:r>
          </a:p>
          <a:p>
            <a:pPr>
              <a:buNone/>
            </a:pPr>
            <a:r>
              <a:rPr lang="fr-FR" dirty="0" smtClean="0"/>
              <a:t>}</a:t>
            </a:r>
          </a:p>
          <a:p>
            <a:r>
              <a:rPr lang="fr-FR" dirty="0" err="1" smtClean="0"/>
              <a:t>void</a:t>
            </a:r>
            <a:r>
              <a:rPr lang="fr-FR" dirty="0" smtClean="0"/>
              <a:t> main()</a:t>
            </a:r>
          </a:p>
          <a:p>
            <a:r>
              <a:rPr lang="fr-FR" dirty="0" smtClean="0"/>
              <a:t>{</a:t>
            </a:r>
          </a:p>
          <a:p>
            <a:r>
              <a:rPr lang="en-US" dirty="0" err="1" smtClean="0"/>
              <a:t>int</a:t>
            </a:r>
            <a:r>
              <a:rPr lang="en-US" dirty="0" smtClean="0"/>
              <a:t> a = 2, b = 5;</a:t>
            </a:r>
          </a:p>
          <a:p>
            <a:r>
              <a:rPr lang="pt-BR" dirty="0" smtClean="0"/>
              <a:t>printf("debut programme principal :\n a = %d \t b = %d\n",a,b);</a:t>
            </a:r>
          </a:p>
          <a:p>
            <a:r>
              <a:rPr lang="fr-FR" dirty="0" err="1" smtClean="0"/>
              <a:t>echange</a:t>
            </a:r>
            <a:r>
              <a:rPr lang="fr-FR" dirty="0" smtClean="0"/>
              <a:t>(&amp;a,&amp;b);</a:t>
            </a:r>
          </a:p>
          <a:p>
            <a:r>
              <a:rPr lang="fr-FR" dirty="0" err="1" smtClean="0"/>
              <a:t>printf</a:t>
            </a:r>
            <a:r>
              <a:rPr lang="fr-FR" dirty="0" smtClean="0"/>
              <a:t>("fin programme principal :\n a = %d \t b = %d\n",</a:t>
            </a:r>
            <a:r>
              <a:rPr lang="fr-FR" dirty="0" err="1" smtClean="0"/>
              <a:t>a,b</a:t>
            </a:r>
            <a:r>
              <a:rPr lang="fr-FR" dirty="0" smtClean="0"/>
              <a:t>);</a:t>
            </a:r>
          </a:p>
          <a:p>
            <a:r>
              <a:rPr lang="fr-FR" dirty="0" smtClean="0"/>
              <a:t>}</a:t>
            </a:r>
            <a:endParaRPr lang="fr-F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a:t>
            </a:r>
            <a:r>
              <a:rPr lang="fr-FR" sz="2000" i="1" dirty="0" smtClean="0"/>
              <a:t>opérateur unaire d’indirection * permet d’accéder directement à la valeur de la variable pointée.</a:t>
            </a:r>
          </a:p>
          <a:p>
            <a:r>
              <a:rPr lang="fr-FR" sz="2000" dirty="0" smtClean="0"/>
              <a:t>Ainsi, si p est un pointeur vers un entier i, *p désigne la valeur de i. </a:t>
            </a:r>
          </a:p>
          <a:p>
            <a:endParaRPr lang="fr-FR" sz="2000" dirty="0" smtClean="0"/>
          </a:p>
          <a:p>
            <a:r>
              <a:rPr lang="fr-FR" sz="2000" dirty="0" smtClean="0"/>
              <a:t>Par exemple, le programme</a:t>
            </a:r>
          </a:p>
          <a:p>
            <a:pPr>
              <a:buNone/>
            </a:pPr>
            <a:r>
              <a:rPr lang="fr-FR" sz="2000" dirty="0" err="1" smtClean="0"/>
              <a:t>void</a:t>
            </a:r>
            <a:r>
              <a:rPr lang="fr-FR" sz="2000" dirty="0" smtClean="0"/>
              <a:t> main()</a:t>
            </a:r>
          </a:p>
          <a:p>
            <a:pPr>
              <a:buNone/>
            </a:pPr>
            <a:r>
              <a:rPr lang="fr-FR" sz="2000" dirty="0" smtClean="0"/>
              <a:t>{</a:t>
            </a:r>
          </a:p>
          <a:p>
            <a:pPr>
              <a:buNone/>
            </a:pPr>
            <a:r>
              <a:rPr lang="fr-FR" sz="2000" dirty="0" smtClean="0"/>
              <a:t>	</a:t>
            </a:r>
            <a:r>
              <a:rPr lang="fr-FR" sz="2000" dirty="0" err="1" smtClean="0"/>
              <a:t>int</a:t>
            </a:r>
            <a:r>
              <a:rPr lang="fr-FR" sz="2000" dirty="0" smtClean="0"/>
              <a:t> i = 3;</a:t>
            </a:r>
          </a:p>
          <a:p>
            <a:pPr>
              <a:buNone/>
            </a:pPr>
            <a:r>
              <a:rPr lang="fr-FR" sz="2000" dirty="0" smtClean="0"/>
              <a:t>	</a:t>
            </a:r>
            <a:r>
              <a:rPr lang="fr-FR" sz="2000" dirty="0" err="1" smtClean="0"/>
              <a:t>int</a:t>
            </a:r>
            <a:r>
              <a:rPr lang="fr-FR" sz="2000" dirty="0" smtClean="0"/>
              <a:t> *p;</a:t>
            </a:r>
          </a:p>
          <a:p>
            <a:pPr>
              <a:buNone/>
            </a:pPr>
            <a:r>
              <a:rPr lang="fr-FR" sz="2000" dirty="0" smtClean="0"/>
              <a:t>	p = &amp;i;</a:t>
            </a:r>
          </a:p>
          <a:p>
            <a:pPr>
              <a:buNone/>
            </a:pPr>
            <a:r>
              <a:rPr lang="pt-BR" sz="2000" dirty="0" smtClean="0"/>
              <a:t>	printf("*p = %d \n",*p);</a:t>
            </a:r>
          </a:p>
          <a:p>
            <a:pPr>
              <a:buNone/>
            </a:pPr>
            <a:r>
              <a:rPr lang="fr-FR" sz="2000" dirty="0" smtClean="0"/>
              <a:t>}</a:t>
            </a:r>
          </a:p>
          <a:p>
            <a:pPr>
              <a:buNone/>
            </a:pPr>
            <a:r>
              <a:rPr lang="fr-FR" sz="2000" dirty="0" smtClean="0"/>
              <a:t>Imprime *p=3</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92</a:t>
            </a:fld>
            <a:endParaRPr lang="fr-FR"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Nous sommes dans la configuration suivante:</a:t>
            </a:r>
          </a:p>
          <a:p>
            <a:pPr>
              <a:buNone/>
            </a:pPr>
            <a:r>
              <a:rPr lang="fr-FR" sz="2000" dirty="0" smtClean="0"/>
              <a:t>Variable                          Adresse                                        Valeur</a:t>
            </a:r>
          </a:p>
          <a:p>
            <a:pPr>
              <a:buNone/>
            </a:pPr>
            <a:r>
              <a:rPr lang="fr-FR" sz="2000" dirty="0" smtClean="0"/>
              <a:t>  i                                 4831836000                                         3</a:t>
            </a:r>
          </a:p>
          <a:p>
            <a:pPr>
              <a:buNone/>
            </a:pPr>
            <a:r>
              <a:rPr lang="fr-FR" sz="2000" dirty="0" smtClean="0"/>
              <a:t>  p                                4831836004                                4831836000</a:t>
            </a:r>
          </a:p>
          <a:p>
            <a:pPr>
              <a:buNone/>
            </a:pPr>
            <a:r>
              <a:rPr lang="fr-FR" sz="2000" dirty="0" smtClean="0"/>
              <a:t>*p                                4831836000                                         3</a:t>
            </a:r>
          </a:p>
          <a:p>
            <a:pPr>
              <a:buNone/>
            </a:pPr>
            <a:endParaRPr lang="fr-FR" sz="2000" dirty="0" smtClean="0"/>
          </a:p>
          <a:p>
            <a:r>
              <a:rPr lang="fr-FR" sz="2000" dirty="0" smtClean="0"/>
              <a:t>Toute modification de *p modifie i. Ainsi, si l’on ajoute l’instruction</a:t>
            </a:r>
          </a:p>
          <a:p>
            <a:pPr>
              <a:buNone/>
            </a:pPr>
            <a:r>
              <a:rPr lang="fr-FR" sz="2000" dirty="0" smtClean="0"/>
              <a:t>*p = 0; à la fin du programme précédent, la valeur de i devient nulle.</a:t>
            </a:r>
          </a:p>
          <a:p>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93</a:t>
            </a:fld>
            <a:endParaRPr lang="fr-FR"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On peut donc dans un programme manipuler `a la fois les objets p et *p. Ces deux manipulations sont très différentes. </a:t>
            </a:r>
          </a:p>
          <a:p>
            <a:r>
              <a:rPr lang="fr-FR" sz="2000" dirty="0" smtClean="0"/>
              <a:t>Comparons par exemple les deux programmes suivants :</a:t>
            </a:r>
          </a:p>
          <a:p>
            <a:pPr>
              <a:buNone/>
            </a:pPr>
            <a:r>
              <a:rPr lang="fr-FR" sz="2000" dirty="0" err="1" smtClean="0"/>
              <a:t>void</a:t>
            </a:r>
            <a:r>
              <a:rPr lang="fr-FR" sz="2000" dirty="0" smtClean="0"/>
              <a:t> main(){</a:t>
            </a:r>
          </a:p>
          <a:p>
            <a:pPr>
              <a:buNone/>
            </a:pPr>
            <a:r>
              <a:rPr lang="fr-FR" sz="2000" dirty="0" smtClean="0"/>
              <a:t>	</a:t>
            </a:r>
            <a:r>
              <a:rPr lang="fr-FR" sz="2000" dirty="0" err="1" smtClean="0"/>
              <a:t>int</a:t>
            </a:r>
            <a:r>
              <a:rPr lang="fr-FR" sz="2000" dirty="0" smtClean="0"/>
              <a:t> i = 3, j = 6;</a:t>
            </a:r>
          </a:p>
          <a:p>
            <a:pPr>
              <a:buNone/>
            </a:pPr>
            <a:r>
              <a:rPr lang="fr-FR" sz="2000" dirty="0" smtClean="0"/>
              <a:t>	</a:t>
            </a:r>
            <a:r>
              <a:rPr lang="fr-FR" sz="2000" dirty="0" err="1" smtClean="0"/>
              <a:t>int</a:t>
            </a:r>
            <a:r>
              <a:rPr lang="fr-FR" sz="2000" dirty="0" smtClean="0"/>
              <a:t> *p1, *p2;</a:t>
            </a:r>
          </a:p>
          <a:p>
            <a:pPr>
              <a:buNone/>
            </a:pPr>
            <a:r>
              <a:rPr lang="fr-FR" sz="2000" dirty="0" smtClean="0"/>
              <a:t>	p1 = &amp;i; p2 = &amp;j;*p1 = *p2;</a:t>
            </a:r>
          </a:p>
          <a:p>
            <a:pPr>
              <a:buNone/>
            </a:pPr>
            <a:r>
              <a:rPr lang="fr-FR" sz="2000" dirty="0" smtClean="0"/>
              <a:t>}</a:t>
            </a:r>
          </a:p>
          <a:p>
            <a:pPr>
              <a:buNone/>
            </a:pPr>
            <a:r>
              <a:rPr lang="fr-FR" sz="2000" dirty="0" smtClean="0"/>
              <a:t>Et</a:t>
            </a:r>
          </a:p>
          <a:p>
            <a:pPr>
              <a:buNone/>
            </a:pPr>
            <a:r>
              <a:rPr lang="fr-FR" sz="2000" dirty="0" err="1" smtClean="0"/>
              <a:t>void</a:t>
            </a:r>
            <a:r>
              <a:rPr lang="fr-FR" sz="2000" dirty="0" smtClean="0"/>
              <a:t> main(){</a:t>
            </a:r>
          </a:p>
          <a:p>
            <a:pPr>
              <a:buNone/>
            </a:pPr>
            <a:r>
              <a:rPr lang="fr-FR" sz="2000" dirty="0" smtClean="0"/>
              <a:t>	</a:t>
            </a:r>
            <a:r>
              <a:rPr lang="fr-FR" sz="2000" dirty="0" err="1" smtClean="0"/>
              <a:t>int</a:t>
            </a:r>
            <a:r>
              <a:rPr lang="fr-FR" sz="2000" dirty="0" smtClean="0"/>
              <a:t> i = 3, j = 6;</a:t>
            </a:r>
          </a:p>
          <a:p>
            <a:pPr>
              <a:buNone/>
            </a:pPr>
            <a:r>
              <a:rPr lang="fr-FR" sz="2000" dirty="0" smtClean="0"/>
              <a:t>	</a:t>
            </a:r>
            <a:r>
              <a:rPr lang="fr-FR" sz="2000" dirty="0" err="1" smtClean="0"/>
              <a:t>int</a:t>
            </a:r>
            <a:r>
              <a:rPr lang="fr-FR" sz="2000" dirty="0" smtClean="0"/>
              <a:t> *p1, *p2;</a:t>
            </a:r>
          </a:p>
          <a:p>
            <a:pPr>
              <a:buNone/>
            </a:pPr>
            <a:r>
              <a:rPr lang="fr-FR" sz="2000" dirty="0" smtClean="0"/>
              <a:t>	p1 = &amp;i; p2 = &amp;j; p1 = p2;</a:t>
            </a:r>
          </a:p>
          <a:p>
            <a:pPr>
              <a:buNone/>
            </a:pPr>
            <a:r>
              <a:rPr lang="fr-FR" sz="2000" dirty="0" smtClean="0"/>
              <a:t>}</a:t>
            </a:r>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94</a:t>
            </a:fld>
            <a:endParaRPr lang="fr-FR"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Avant la dernière affectation de chacun de ces programmes, on est dans une configuration du type :</a:t>
            </a:r>
          </a:p>
          <a:p>
            <a:pPr>
              <a:buNone/>
            </a:pPr>
            <a:r>
              <a:rPr lang="fr-FR" sz="2000" dirty="0" smtClean="0"/>
              <a:t>Variable                          Adresse                                        Valeur</a:t>
            </a:r>
          </a:p>
          <a:p>
            <a:pPr>
              <a:buNone/>
            </a:pPr>
            <a:r>
              <a:rPr lang="fr-FR" sz="2000" dirty="0" smtClean="0"/>
              <a:t>  i                                 4831836000                                         3</a:t>
            </a:r>
          </a:p>
          <a:p>
            <a:pPr>
              <a:buNone/>
            </a:pPr>
            <a:r>
              <a:rPr lang="fr-FR" sz="2000" dirty="0" smtClean="0"/>
              <a:t>  j                                 4831836004                                         6</a:t>
            </a:r>
          </a:p>
          <a:p>
            <a:pPr>
              <a:buNone/>
            </a:pPr>
            <a:r>
              <a:rPr lang="fr-FR" sz="2000" dirty="0" smtClean="0"/>
              <a:t>p1                               4831835984                                   4831836000</a:t>
            </a:r>
          </a:p>
          <a:p>
            <a:pPr>
              <a:buNone/>
            </a:pPr>
            <a:r>
              <a:rPr lang="fr-FR" sz="2000" dirty="0" smtClean="0"/>
              <a:t>p2                               4831835992                                   4831836004</a:t>
            </a:r>
          </a:p>
          <a:p>
            <a:pPr>
              <a:buNone/>
            </a:pPr>
            <a:r>
              <a:rPr lang="fr-FR" sz="2000" dirty="0" smtClean="0"/>
              <a:t>Après l’affectation *p1 = *p2; du premier programme, on a</a:t>
            </a:r>
          </a:p>
          <a:p>
            <a:pPr>
              <a:buNone/>
            </a:pPr>
            <a:r>
              <a:rPr lang="fr-FR" sz="2000" dirty="0" smtClean="0"/>
              <a:t>Variable                          Adresse                                        Valeur</a:t>
            </a:r>
          </a:p>
          <a:p>
            <a:pPr>
              <a:buNone/>
            </a:pPr>
            <a:r>
              <a:rPr lang="fr-FR" sz="2000" dirty="0" smtClean="0"/>
              <a:t>  i                                 4831836000                                         6</a:t>
            </a:r>
          </a:p>
          <a:p>
            <a:pPr>
              <a:buNone/>
            </a:pPr>
            <a:r>
              <a:rPr lang="fr-FR" sz="2000" dirty="0" smtClean="0"/>
              <a:t>  j                                 4831836004                                         6</a:t>
            </a:r>
          </a:p>
          <a:p>
            <a:pPr>
              <a:buNone/>
            </a:pPr>
            <a:r>
              <a:rPr lang="fr-FR" sz="2000" dirty="0" smtClean="0"/>
              <a:t>p1                               4831835984                                   4831836000</a:t>
            </a:r>
          </a:p>
          <a:p>
            <a:pPr>
              <a:buNone/>
            </a:pPr>
            <a:r>
              <a:rPr lang="fr-FR" sz="2000" dirty="0" smtClean="0"/>
              <a:t>p2                               4831835992                                   4831836004</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95</a:t>
            </a:fld>
            <a:endParaRPr lang="fr-FR"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Avant la dernière affectation de chacun de ces programmes, on est dans une configuration du type :</a:t>
            </a:r>
          </a:p>
          <a:p>
            <a:pPr>
              <a:buNone/>
            </a:pPr>
            <a:r>
              <a:rPr lang="fr-FR" sz="2000" dirty="0" smtClean="0"/>
              <a:t>Variable                          Adresse                                        Valeur</a:t>
            </a:r>
          </a:p>
          <a:p>
            <a:pPr>
              <a:buNone/>
            </a:pPr>
            <a:r>
              <a:rPr lang="fr-FR" sz="2000" dirty="0" smtClean="0"/>
              <a:t>  i                                 4831836000                                         3</a:t>
            </a:r>
          </a:p>
          <a:p>
            <a:pPr>
              <a:buNone/>
            </a:pPr>
            <a:r>
              <a:rPr lang="fr-FR" sz="2000" dirty="0" smtClean="0"/>
              <a:t>  j                                 4831836004                                         6</a:t>
            </a:r>
          </a:p>
          <a:p>
            <a:pPr>
              <a:buNone/>
            </a:pPr>
            <a:r>
              <a:rPr lang="fr-FR" sz="2000" dirty="0" smtClean="0"/>
              <a:t>p1                               4831835984                                   4831836000</a:t>
            </a:r>
          </a:p>
          <a:p>
            <a:pPr>
              <a:buNone/>
            </a:pPr>
            <a:r>
              <a:rPr lang="fr-FR" sz="2000" dirty="0" smtClean="0"/>
              <a:t>p2                               4831835992                                   4831836004</a:t>
            </a:r>
          </a:p>
          <a:p>
            <a:pPr>
              <a:buNone/>
            </a:pPr>
            <a:r>
              <a:rPr lang="fr-FR" sz="2000" dirty="0" smtClean="0"/>
              <a:t>Par contre, l’affectation p1 = p2 du second programme, conduit `a la situation:</a:t>
            </a:r>
          </a:p>
          <a:p>
            <a:pPr>
              <a:buNone/>
            </a:pPr>
            <a:r>
              <a:rPr lang="fr-FR" sz="2000" dirty="0" smtClean="0"/>
              <a:t>Variable                          Adresse                                        Valeur</a:t>
            </a:r>
          </a:p>
          <a:p>
            <a:pPr>
              <a:buNone/>
            </a:pPr>
            <a:r>
              <a:rPr lang="fr-FR" sz="2000" dirty="0" smtClean="0"/>
              <a:t>  i                                 4831836000                                         3</a:t>
            </a:r>
          </a:p>
          <a:p>
            <a:pPr>
              <a:buNone/>
            </a:pPr>
            <a:r>
              <a:rPr lang="fr-FR" sz="2000" dirty="0" smtClean="0"/>
              <a:t>  j                                 4831836004                                         6</a:t>
            </a:r>
          </a:p>
          <a:p>
            <a:pPr>
              <a:buNone/>
            </a:pPr>
            <a:r>
              <a:rPr lang="fr-FR" sz="2000" dirty="0" smtClean="0"/>
              <a:t>p1                               4831835984                                   4831836004 </a:t>
            </a:r>
          </a:p>
          <a:p>
            <a:pPr>
              <a:buNone/>
            </a:pPr>
            <a:r>
              <a:rPr lang="fr-FR" sz="2000" dirty="0" smtClean="0"/>
              <a:t>p2                               4831835992                                   4831836004</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96</a:t>
            </a:fld>
            <a:endParaRPr lang="fr-FR"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Arithmétique des 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La valeur d’un pointeur étant un entier, on peut lui appliquer un certain nombre d’opérateurs arithmétiques classiques. </a:t>
            </a:r>
          </a:p>
          <a:p>
            <a:r>
              <a:rPr lang="fr-FR" sz="2000" dirty="0" smtClean="0"/>
              <a:t>Les seules opérations arithmétiques valides sur les pointeurs sont :</a:t>
            </a:r>
          </a:p>
          <a:p>
            <a:pPr>
              <a:buNone/>
            </a:pPr>
            <a:r>
              <a:rPr lang="fr-FR" sz="2000" dirty="0" smtClean="0"/>
              <a:t>– l’addition d’un entier à un pointeur. Le résultat est un pointeur de même type que le pointeur de départ ;</a:t>
            </a:r>
          </a:p>
          <a:p>
            <a:pPr>
              <a:buNone/>
            </a:pPr>
            <a:r>
              <a:rPr lang="fr-FR" sz="2000" dirty="0" smtClean="0"/>
              <a:t>– la soustraction d’un entier à un pointeur. Le résultat est un pointeur de même type que le pointeur de départ ;</a:t>
            </a:r>
          </a:p>
          <a:p>
            <a:pPr>
              <a:buNone/>
            </a:pPr>
            <a:r>
              <a:rPr lang="fr-FR" sz="2000" dirty="0" smtClean="0"/>
              <a:t>– la différence de deux pointeurs pointant tous deux vers des variables de même type. Le résultat est un entier.</a:t>
            </a:r>
          </a:p>
          <a:p>
            <a:pPr>
              <a:buNone/>
            </a:pPr>
            <a:endParaRPr lang="fr-FR" sz="2000" dirty="0" smtClean="0"/>
          </a:p>
          <a:p>
            <a:pPr>
              <a:buNone/>
            </a:pPr>
            <a:r>
              <a:rPr lang="fr-FR" sz="2000" dirty="0" smtClean="0"/>
              <a:t>Notons que la somme de deux pointeurs n’est pas autorisée.</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97</a:t>
            </a:fld>
            <a:endParaRPr lang="fr-FR" dirty="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Arithmétique des 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Si i est un entier et p est un pointeur sur une variable de type </a:t>
            </a:r>
            <a:r>
              <a:rPr lang="fr-FR" sz="2000" i="1" dirty="0" smtClean="0"/>
              <a:t>type1, l’expression </a:t>
            </a:r>
            <a:r>
              <a:rPr lang="fr-FR" sz="2000" b="1" i="1" dirty="0" smtClean="0">
                <a:solidFill>
                  <a:srgbClr val="FF0000"/>
                </a:solidFill>
              </a:rPr>
              <a:t>p + i </a:t>
            </a:r>
            <a:r>
              <a:rPr lang="fr-FR" sz="2000" i="1" dirty="0" smtClean="0"/>
              <a:t>désigne </a:t>
            </a:r>
            <a:r>
              <a:rPr lang="fr-FR" sz="2000" dirty="0" smtClean="0"/>
              <a:t>un </a:t>
            </a:r>
            <a:r>
              <a:rPr lang="fr-FR" sz="2000" b="1" dirty="0" smtClean="0">
                <a:solidFill>
                  <a:srgbClr val="FF0000"/>
                </a:solidFill>
              </a:rPr>
              <a:t>pointeur</a:t>
            </a:r>
            <a:r>
              <a:rPr lang="fr-FR" sz="2000" dirty="0" smtClean="0"/>
              <a:t> sur une variable de type </a:t>
            </a:r>
            <a:r>
              <a:rPr lang="fr-FR" sz="2000" i="1" dirty="0" smtClean="0"/>
              <a:t>type1 dont la valeur est égale à la valeur de </a:t>
            </a:r>
            <a:r>
              <a:rPr lang="fr-FR" sz="2000" b="1" i="1" dirty="0" smtClean="0">
                <a:solidFill>
                  <a:srgbClr val="FF0000"/>
                </a:solidFill>
              </a:rPr>
              <a:t>p incrémentée de </a:t>
            </a:r>
            <a:r>
              <a:rPr lang="fr-FR" sz="2000" b="1" dirty="0" smtClean="0">
                <a:solidFill>
                  <a:srgbClr val="FF0000"/>
                </a:solidFill>
              </a:rPr>
              <a:t>i * </a:t>
            </a:r>
            <a:r>
              <a:rPr lang="fr-FR" sz="2000" b="1" dirty="0" err="1" smtClean="0">
                <a:solidFill>
                  <a:srgbClr val="FF0000"/>
                </a:solidFill>
              </a:rPr>
              <a:t>sizeof</a:t>
            </a:r>
            <a:r>
              <a:rPr lang="fr-FR" sz="2000" b="1" dirty="0" smtClean="0">
                <a:solidFill>
                  <a:srgbClr val="FF0000"/>
                </a:solidFill>
              </a:rPr>
              <a:t>(</a:t>
            </a:r>
            <a:r>
              <a:rPr lang="fr-FR" sz="2000" b="1" i="1" dirty="0" smtClean="0">
                <a:solidFill>
                  <a:srgbClr val="FF0000"/>
                </a:solidFill>
              </a:rPr>
              <a:t>type1). </a:t>
            </a:r>
          </a:p>
          <a:p>
            <a:endParaRPr lang="fr-FR" sz="2000" i="1" dirty="0" smtClean="0"/>
          </a:p>
          <a:p>
            <a:r>
              <a:rPr lang="fr-FR" sz="2000" i="1" dirty="0" smtClean="0"/>
              <a:t>Il en va de même pour la soustraction d’un entier à un pointeur, et pour</a:t>
            </a:r>
          </a:p>
          <a:p>
            <a:pPr>
              <a:buNone/>
            </a:pPr>
            <a:r>
              <a:rPr lang="fr-FR" sz="2000" dirty="0" smtClean="0"/>
              <a:t>les opérateurs d’incrémentation et de décrémentation ++ et --. </a:t>
            </a:r>
          </a:p>
          <a:p>
            <a:pPr>
              <a:buNone/>
            </a:pPr>
            <a:r>
              <a:rPr lang="fr-FR" sz="2000" dirty="0" err="1" smtClean="0"/>
              <a:t>void</a:t>
            </a:r>
            <a:r>
              <a:rPr lang="fr-FR" sz="2000" dirty="0" smtClean="0"/>
              <a:t> main(){</a:t>
            </a:r>
          </a:p>
          <a:p>
            <a:pPr>
              <a:buNone/>
            </a:pPr>
            <a:r>
              <a:rPr lang="fr-FR" sz="2000" dirty="0" smtClean="0"/>
              <a:t>	</a:t>
            </a:r>
            <a:r>
              <a:rPr lang="fr-FR" sz="2000" dirty="0" err="1" smtClean="0"/>
              <a:t>int</a:t>
            </a:r>
            <a:r>
              <a:rPr lang="fr-FR" sz="2000" dirty="0" smtClean="0"/>
              <a:t> i = 3;</a:t>
            </a:r>
          </a:p>
          <a:p>
            <a:pPr>
              <a:buNone/>
            </a:pPr>
            <a:r>
              <a:rPr lang="fr-FR" sz="2000" dirty="0" smtClean="0"/>
              <a:t>	</a:t>
            </a:r>
            <a:r>
              <a:rPr lang="fr-FR" sz="2000" dirty="0" err="1" smtClean="0"/>
              <a:t>int</a:t>
            </a:r>
            <a:r>
              <a:rPr lang="fr-FR" sz="2000" dirty="0" smtClean="0"/>
              <a:t> *p1, *p2;</a:t>
            </a:r>
          </a:p>
          <a:p>
            <a:pPr>
              <a:buNone/>
            </a:pPr>
            <a:r>
              <a:rPr lang="fr-FR" sz="2000" dirty="0" smtClean="0"/>
              <a:t>	p1 = &amp;i;</a:t>
            </a:r>
          </a:p>
          <a:p>
            <a:pPr>
              <a:buNone/>
            </a:pPr>
            <a:r>
              <a:rPr lang="fr-FR" sz="2000" dirty="0" smtClean="0"/>
              <a:t>	p2 = p1 + 1;</a:t>
            </a:r>
          </a:p>
          <a:p>
            <a:pPr>
              <a:buNone/>
            </a:pPr>
            <a:r>
              <a:rPr lang="fr-FR" sz="2000" dirty="0" smtClean="0"/>
              <a:t>	</a:t>
            </a:r>
            <a:r>
              <a:rPr lang="fr-FR" sz="2000" dirty="0" err="1" smtClean="0"/>
              <a:t>printf</a:t>
            </a:r>
            <a:r>
              <a:rPr lang="fr-FR" sz="2000" dirty="0" smtClean="0"/>
              <a:t>("p1 = %</a:t>
            </a:r>
            <a:r>
              <a:rPr lang="fr-FR" sz="2000" dirty="0" err="1" smtClean="0"/>
              <a:t>ld</a:t>
            </a:r>
            <a:r>
              <a:rPr lang="fr-FR" sz="2000" dirty="0" smtClean="0"/>
              <a:t> \t p2 = %</a:t>
            </a:r>
            <a:r>
              <a:rPr lang="fr-FR" sz="2000" dirty="0" err="1" smtClean="0"/>
              <a:t>ld</a:t>
            </a:r>
            <a:r>
              <a:rPr lang="fr-FR" sz="2000" dirty="0" smtClean="0"/>
              <a:t>\n",p1,p2);</a:t>
            </a:r>
          </a:p>
          <a:p>
            <a:pPr>
              <a:buNone/>
            </a:pPr>
            <a:r>
              <a:rPr lang="fr-FR" sz="2000" dirty="0" smtClean="0"/>
              <a:t>}     </a:t>
            </a:r>
            <a:r>
              <a:rPr lang="it-IT" sz="2000" dirty="0" smtClean="0"/>
              <a:t>affiche p1 = 4831835984 p2 = 4831835988.</a:t>
            </a:r>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98</a:t>
            </a:fld>
            <a:endParaRPr lang="fr-FR"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Arithmétique des Pointeurs</a:t>
            </a:r>
            <a:endParaRPr lang="fr-FR" sz="3600" dirty="0"/>
          </a:p>
        </p:txBody>
      </p:sp>
      <p:sp>
        <p:nvSpPr>
          <p:cNvPr id="3" name="Espace réservé du contenu 2"/>
          <p:cNvSpPr>
            <a:spLocks noGrp="1"/>
          </p:cNvSpPr>
          <p:nvPr>
            <p:ph idx="1"/>
          </p:nvPr>
        </p:nvSpPr>
        <p:spPr>
          <a:xfrm>
            <a:off x="662880" y="1639341"/>
            <a:ext cx="8229600" cy="4525963"/>
          </a:xfrm>
        </p:spPr>
        <p:txBody>
          <a:bodyPr/>
          <a:lstStyle/>
          <a:p>
            <a:r>
              <a:rPr lang="fr-FR" sz="2000" dirty="0" smtClean="0"/>
              <a:t>Par contre, le même programme avec des pointeurs sur des variables de type double :</a:t>
            </a:r>
          </a:p>
          <a:p>
            <a:pPr>
              <a:buNone/>
            </a:pPr>
            <a:r>
              <a:rPr lang="fr-FR" sz="2000" dirty="0" err="1" smtClean="0"/>
              <a:t>void</a:t>
            </a:r>
            <a:r>
              <a:rPr lang="fr-FR" sz="2000" dirty="0" smtClean="0"/>
              <a:t> main(){</a:t>
            </a:r>
          </a:p>
          <a:p>
            <a:pPr>
              <a:buNone/>
            </a:pPr>
            <a:r>
              <a:rPr lang="fr-FR" sz="2000" dirty="0" smtClean="0"/>
              <a:t>	double i = 3; /* double sur 8 octets*/</a:t>
            </a:r>
          </a:p>
          <a:p>
            <a:pPr>
              <a:buNone/>
            </a:pPr>
            <a:r>
              <a:rPr lang="fr-FR" sz="2000" dirty="0" smtClean="0"/>
              <a:t>	double *p1, *p2;</a:t>
            </a:r>
          </a:p>
          <a:p>
            <a:pPr>
              <a:buNone/>
            </a:pPr>
            <a:r>
              <a:rPr lang="fr-FR" sz="2000" dirty="0" smtClean="0"/>
              <a:t>	p1 = &amp;i;</a:t>
            </a:r>
          </a:p>
          <a:p>
            <a:pPr>
              <a:buNone/>
            </a:pPr>
            <a:r>
              <a:rPr lang="fr-FR" sz="2000" dirty="0" smtClean="0"/>
              <a:t>	p2 = p1 + 1;</a:t>
            </a:r>
          </a:p>
          <a:p>
            <a:pPr>
              <a:buNone/>
            </a:pPr>
            <a:r>
              <a:rPr lang="fr-FR" sz="2000" dirty="0" smtClean="0"/>
              <a:t>	</a:t>
            </a:r>
            <a:r>
              <a:rPr lang="fr-FR" sz="2000" dirty="0" err="1" smtClean="0"/>
              <a:t>printf</a:t>
            </a:r>
            <a:r>
              <a:rPr lang="fr-FR" sz="2000" dirty="0" smtClean="0"/>
              <a:t>("p1 = %</a:t>
            </a:r>
            <a:r>
              <a:rPr lang="fr-FR" sz="2000" dirty="0" err="1" smtClean="0"/>
              <a:t>ld</a:t>
            </a:r>
            <a:r>
              <a:rPr lang="fr-FR" sz="2000" dirty="0" smtClean="0"/>
              <a:t> \t p2 = %</a:t>
            </a:r>
            <a:r>
              <a:rPr lang="fr-FR" sz="2000" dirty="0" err="1" smtClean="0"/>
              <a:t>ld</a:t>
            </a:r>
            <a:r>
              <a:rPr lang="fr-FR" sz="2000" dirty="0" smtClean="0"/>
              <a:t>\n",p1,p2);</a:t>
            </a:r>
          </a:p>
          <a:p>
            <a:pPr>
              <a:buNone/>
            </a:pPr>
            <a:r>
              <a:rPr lang="fr-FR" sz="2000" dirty="0" smtClean="0"/>
              <a:t>} affiche p1 = 4831835984 p2 = 4831835992.</a:t>
            </a:r>
          </a:p>
          <a:p>
            <a:pPr>
              <a:buNone/>
            </a:pPr>
            <a:endParaRPr lang="fr-FR" sz="2000" dirty="0" smtClean="0"/>
          </a:p>
          <a:p>
            <a:pPr>
              <a:buNone/>
            </a:pPr>
            <a:endParaRPr lang="fr-FR" sz="2000" dirty="0" smtClean="0"/>
          </a:p>
        </p:txBody>
      </p:sp>
      <p:sp>
        <p:nvSpPr>
          <p:cNvPr id="4" name="Espace réservé du numéro de diapositive 3"/>
          <p:cNvSpPr>
            <a:spLocks noGrp="1"/>
          </p:cNvSpPr>
          <p:nvPr>
            <p:ph type="sldNum" sz="quarter" idx="12"/>
          </p:nvPr>
        </p:nvSpPr>
        <p:spPr/>
        <p:txBody>
          <a:bodyPr/>
          <a:lstStyle/>
          <a:p>
            <a:pPr>
              <a:defRPr/>
            </a:pPr>
            <a:fld id="{28FE3E70-5E61-4CC3-B366-15C1A98CBD8C}" type="slidenum">
              <a:rPr lang="fr-FR" smtClean="0"/>
              <a:pPr>
                <a:defRPr/>
              </a:pPr>
              <a:t>99</a:t>
            </a:fld>
            <a:endParaRPr lang="fr-FR"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4403</TotalTime>
  <Words>7143</Words>
  <Application>Microsoft Office PowerPoint</Application>
  <PresentationFormat>Affichage à l'écran (4:3)</PresentationFormat>
  <Paragraphs>1647</Paragraphs>
  <Slides>124</Slides>
  <Notes>72</Notes>
  <HiddenSlides>0</HiddenSlides>
  <MMClips>0</MMClips>
  <ScaleCrop>false</ScaleCrop>
  <HeadingPairs>
    <vt:vector size="4" baseType="variant">
      <vt:variant>
        <vt:lpstr>Thème</vt:lpstr>
      </vt:variant>
      <vt:variant>
        <vt:i4>1</vt:i4>
      </vt:variant>
      <vt:variant>
        <vt:lpstr>Titres des diapositives</vt:lpstr>
      </vt:variant>
      <vt:variant>
        <vt:i4>124</vt:i4>
      </vt:variant>
    </vt:vector>
  </HeadingPairs>
  <TitlesOfParts>
    <vt:vector size="125" baseType="lpstr">
      <vt:lpstr>Thème Office</vt:lpstr>
      <vt:lpstr>Le langage C</vt:lpstr>
      <vt:lpstr>Introduction (1)</vt:lpstr>
      <vt:lpstr>Introduction (2)</vt:lpstr>
      <vt:lpstr>Partie 1 : Bases de la programmation en C</vt:lpstr>
      <vt:lpstr>Notion de Compilation</vt:lpstr>
      <vt:lpstr>Premier programme en C </vt:lpstr>
      <vt:lpstr>Notion de Compilation</vt:lpstr>
      <vt:lpstr>Notion de Compilation</vt:lpstr>
      <vt:lpstr>Erreur et avertissement à la compilation</vt:lpstr>
      <vt:lpstr>Composants élémentaires du C</vt:lpstr>
      <vt:lpstr>Identificateurs</vt:lpstr>
      <vt:lpstr>Mots clefs</vt:lpstr>
      <vt:lpstr>Préparer à programmer</vt:lpstr>
      <vt:lpstr>Structure d’un programme en C</vt:lpstr>
      <vt:lpstr>Structure d’un programme en C</vt:lpstr>
      <vt:lpstr>Structure d’un programme en C</vt:lpstr>
      <vt:lpstr>Structure d’un programme en C</vt:lpstr>
      <vt:lpstr>Types prédéfinis de données</vt:lpstr>
      <vt:lpstr>Types prédéfinis de données</vt:lpstr>
      <vt:lpstr>Le type Caractère (1)</vt:lpstr>
      <vt:lpstr>Le type Caractère (2)</vt:lpstr>
      <vt:lpstr>Le type Caractère (3) ASCII Etendu</vt:lpstr>
      <vt:lpstr>Les types Entiers</vt:lpstr>
      <vt:lpstr>Les types Flottants</vt:lpstr>
      <vt:lpstr>Diapositive 25</vt:lpstr>
      <vt:lpstr>Diapositive 26</vt:lpstr>
      <vt:lpstr>Constantes</vt:lpstr>
      <vt:lpstr>Opérateurs</vt:lpstr>
      <vt:lpstr>Opérateurs arithmétiques</vt:lpstr>
      <vt:lpstr>Opérateurs relationnels</vt:lpstr>
      <vt:lpstr>Opérateurs relationnels</vt:lpstr>
      <vt:lpstr>Opérateurs logiques booléens</vt:lpstr>
      <vt:lpstr>Opérateurs logiques bit à bit</vt:lpstr>
      <vt:lpstr>Opérateurs d’affectation composée</vt:lpstr>
      <vt:lpstr>Opérateurs d’incrémentation et de décrémentation</vt:lpstr>
      <vt:lpstr>Opérateur de conversion de type</vt:lpstr>
      <vt:lpstr>Autres Opérateurs</vt:lpstr>
      <vt:lpstr>Règles de priorité entre opérateurs</vt:lpstr>
      <vt:lpstr>Fonctions classiques d’entrée/sortie (1)</vt:lpstr>
      <vt:lpstr>Fonction printf (1)</vt:lpstr>
      <vt:lpstr>Fonction printf (2)</vt:lpstr>
      <vt:lpstr>Fonction printf(3)</vt:lpstr>
      <vt:lpstr>Fonction printf(4)</vt:lpstr>
      <vt:lpstr>Fonction scanf(1)</vt:lpstr>
      <vt:lpstr>Fonction scanf(2)</vt:lpstr>
      <vt:lpstr>Fonction scanf(3)</vt:lpstr>
      <vt:lpstr>Fonction scanf(4)</vt:lpstr>
      <vt:lpstr>Instructions de contrôle</vt:lpstr>
      <vt:lpstr>Instructions de branchement conditionnel (1)</vt:lpstr>
      <vt:lpstr>Instructions de branchement conditionnel (2)</vt:lpstr>
      <vt:lpstr>Instructions de branchement conditionnel (2)</vt:lpstr>
      <vt:lpstr>Boucles (1)</vt:lpstr>
      <vt:lpstr>Boucles (2)</vt:lpstr>
      <vt:lpstr>Boucles (3)</vt:lpstr>
      <vt:lpstr>Branchement non conditionnel break</vt:lpstr>
      <vt:lpstr>Notions de base sur  les fonctions (1)</vt:lpstr>
      <vt:lpstr>Définition d’une fonction(1)</vt:lpstr>
      <vt:lpstr>Définition d’une fonction (2)</vt:lpstr>
      <vt:lpstr>Définition d’une fonction (3)</vt:lpstr>
      <vt:lpstr>Définition d’une fonction (4)</vt:lpstr>
      <vt:lpstr>Exemples de fonctions</vt:lpstr>
      <vt:lpstr>Appel de fonctions</vt:lpstr>
      <vt:lpstr>Déclaration de fonctions (1)</vt:lpstr>
      <vt:lpstr>Déclaration de fonctions (2)</vt:lpstr>
      <vt:lpstr>Déclaration de fonctions (3)</vt:lpstr>
      <vt:lpstr>Durée de vie des variables et Transmission des paramètres d’une fonction</vt:lpstr>
      <vt:lpstr>Durée de vie des variables et</vt:lpstr>
      <vt:lpstr>Types Composés</vt:lpstr>
      <vt:lpstr>Tableaux</vt:lpstr>
      <vt:lpstr>Tableaux</vt:lpstr>
      <vt:lpstr>Tableaux</vt:lpstr>
      <vt:lpstr>Tableaux</vt:lpstr>
      <vt:lpstr>Tableaux</vt:lpstr>
      <vt:lpstr>Tableaux</vt:lpstr>
      <vt:lpstr>Tableaux</vt:lpstr>
      <vt:lpstr>Tableaux</vt:lpstr>
      <vt:lpstr>Tableaux multi-dimensionnels</vt:lpstr>
      <vt:lpstr>Tableaux multi-dimensionnels</vt:lpstr>
      <vt:lpstr>Durée de vie des variables (1)</vt:lpstr>
      <vt:lpstr>Durée de vie des variables (2)</vt:lpstr>
      <vt:lpstr>Durée de vie des variables (3)</vt:lpstr>
      <vt:lpstr>Durée de vie des variables (4)</vt:lpstr>
      <vt:lpstr>Durée de vie des variables (3)</vt:lpstr>
      <vt:lpstr>Transmission des paramètres d’une fonction (1)</vt:lpstr>
      <vt:lpstr>Transmission des paramètres d’une fonction (2)</vt:lpstr>
      <vt:lpstr>Transmission des paramètres d’une fonction (3)</vt:lpstr>
      <vt:lpstr>Pointeurs</vt:lpstr>
      <vt:lpstr>Pointeurs</vt:lpstr>
      <vt:lpstr>Pointeurs</vt:lpstr>
      <vt:lpstr>Pointeurs</vt:lpstr>
      <vt:lpstr>Diapositive 91</vt:lpstr>
      <vt:lpstr>Pointeurs</vt:lpstr>
      <vt:lpstr>Pointeurs</vt:lpstr>
      <vt:lpstr>Pointeurs</vt:lpstr>
      <vt:lpstr>Pointeurs</vt:lpstr>
      <vt:lpstr>Pointeurs</vt:lpstr>
      <vt:lpstr>Arithmétique des Pointeurs</vt:lpstr>
      <vt:lpstr>Arithmétique des Pointeurs</vt:lpstr>
      <vt:lpstr>Arithmétique des Pointeurs</vt:lpstr>
      <vt:lpstr>Arithmétique des Pointeurs</vt:lpstr>
      <vt:lpstr>Pointeur sur void</vt:lpstr>
      <vt:lpstr>Diapositive 102</vt:lpstr>
      <vt:lpstr>Les chaînes de caractères</vt:lpstr>
      <vt:lpstr>Chaînes de caractères</vt:lpstr>
      <vt:lpstr>Manipulation de chaînes de caractères</vt:lpstr>
      <vt:lpstr>Longueur des chaînes de caractères</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Gestion dynamique de la mémoire</vt:lpstr>
      <vt:lpstr>Diapositive 122</vt:lpstr>
      <vt:lpstr>Transmission des paramètres d’une fonction (3)</vt:lpstr>
      <vt:lpstr>Diapositive 124</vt:lpstr>
    </vt:vector>
  </TitlesOfParts>
  <Company>UFRINFO-LYON1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langage C</dc:title>
  <dc:creator>Noura Faci</dc:creator>
  <cp:lastModifiedBy>Noura Faci</cp:lastModifiedBy>
  <cp:revision>413</cp:revision>
  <dcterms:created xsi:type="dcterms:W3CDTF">2009-08-31T12:55:25Z</dcterms:created>
  <dcterms:modified xsi:type="dcterms:W3CDTF">2011-12-13T06:43:37Z</dcterms:modified>
</cp:coreProperties>
</file>