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1"/>
  </p:notesMasterIdLst>
  <p:handoutMasterIdLst>
    <p:handoutMasterId r:id="rId72"/>
  </p:handoutMasterIdLst>
  <p:sldIdLst>
    <p:sldId id="259" r:id="rId2"/>
    <p:sldId id="382" r:id="rId3"/>
    <p:sldId id="383" r:id="rId4"/>
    <p:sldId id="384" r:id="rId5"/>
    <p:sldId id="312" r:id="rId6"/>
    <p:sldId id="385" r:id="rId7"/>
    <p:sldId id="313" r:id="rId8"/>
    <p:sldId id="315" r:id="rId9"/>
    <p:sldId id="316" r:id="rId10"/>
    <p:sldId id="386" r:id="rId11"/>
    <p:sldId id="314" r:id="rId12"/>
    <p:sldId id="336" r:id="rId13"/>
    <p:sldId id="341" r:id="rId14"/>
    <p:sldId id="317" r:id="rId15"/>
    <p:sldId id="319" r:id="rId16"/>
    <p:sldId id="351" r:id="rId17"/>
    <p:sldId id="321" r:id="rId18"/>
    <p:sldId id="320" r:id="rId19"/>
    <p:sldId id="322" r:id="rId20"/>
    <p:sldId id="323" r:id="rId21"/>
    <p:sldId id="324" r:id="rId22"/>
    <p:sldId id="327" r:id="rId23"/>
    <p:sldId id="325" r:id="rId24"/>
    <p:sldId id="326" r:id="rId25"/>
    <p:sldId id="352" r:id="rId26"/>
    <p:sldId id="328" r:id="rId27"/>
    <p:sldId id="353" r:id="rId28"/>
    <p:sldId id="338" r:id="rId29"/>
    <p:sldId id="329" r:id="rId30"/>
    <p:sldId id="330" r:id="rId31"/>
    <p:sldId id="331" r:id="rId32"/>
    <p:sldId id="348" r:id="rId33"/>
    <p:sldId id="344" r:id="rId34"/>
    <p:sldId id="345" r:id="rId35"/>
    <p:sldId id="349" r:id="rId36"/>
    <p:sldId id="350" r:id="rId37"/>
    <p:sldId id="346" r:id="rId38"/>
    <p:sldId id="347" r:id="rId39"/>
    <p:sldId id="340" r:id="rId40"/>
    <p:sldId id="332" r:id="rId41"/>
    <p:sldId id="333" r:id="rId42"/>
    <p:sldId id="355" r:id="rId43"/>
    <p:sldId id="334" r:id="rId44"/>
    <p:sldId id="335" r:id="rId45"/>
    <p:sldId id="354" r:id="rId46"/>
    <p:sldId id="356" r:id="rId47"/>
    <p:sldId id="368" r:id="rId48"/>
    <p:sldId id="359" r:id="rId49"/>
    <p:sldId id="358" r:id="rId50"/>
    <p:sldId id="360" r:id="rId51"/>
    <p:sldId id="365" r:id="rId52"/>
    <p:sldId id="361" r:id="rId53"/>
    <p:sldId id="366" r:id="rId54"/>
    <p:sldId id="369" r:id="rId55"/>
    <p:sldId id="367" r:id="rId56"/>
    <p:sldId id="362" r:id="rId57"/>
    <p:sldId id="363" r:id="rId58"/>
    <p:sldId id="364" r:id="rId59"/>
    <p:sldId id="375" r:id="rId60"/>
    <p:sldId id="376" r:id="rId61"/>
    <p:sldId id="377" r:id="rId62"/>
    <p:sldId id="378" r:id="rId63"/>
    <p:sldId id="370" r:id="rId64"/>
    <p:sldId id="371" r:id="rId65"/>
    <p:sldId id="372" r:id="rId66"/>
    <p:sldId id="379" r:id="rId67"/>
    <p:sldId id="373" r:id="rId68"/>
    <p:sldId id="380" r:id="rId69"/>
    <p:sldId id="374" r:id="rId70"/>
  </p:sldIdLst>
  <p:sldSz cx="9144000" cy="6858000" type="screen4x3"/>
  <p:notesSz cx="9144000" cy="6858000"/>
  <p:defaultText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79CC93D-E52E-4D84-901B-11D7331DD495}">
          <p14:sldIdLst>
            <p14:sldId id="259"/>
            <p14:sldId id="382"/>
            <p14:sldId id="383"/>
            <p14:sldId id="384"/>
            <p14:sldId id="312"/>
            <p14:sldId id="385"/>
            <p14:sldId id="313"/>
            <p14:sldId id="315"/>
            <p14:sldId id="316"/>
            <p14:sldId id="386"/>
            <p14:sldId id="314"/>
            <p14:sldId id="336"/>
            <p14:sldId id="341"/>
            <p14:sldId id="317"/>
            <p14:sldId id="319"/>
            <p14:sldId id="351"/>
            <p14:sldId id="321"/>
            <p14:sldId id="320"/>
            <p14:sldId id="322"/>
            <p14:sldId id="323"/>
            <p14:sldId id="324"/>
            <p14:sldId id="327"/>
            <p14:sldId id="325"/>
            <p14:sldId id="326"/>
            <p14:sldId id="352"/>
            <p14:sldId id="328"/>
            <p14:sldId id="353"/>
            <p14:sldId id="338"/>
            <p14:sldId id="329"/>
            <p14:sldId id="330"/>
            <p14:sldId id="331"/>
            <p14:sldId id="348"/>
            <p14:sldId id="344"/>
            <p14:sldId id="345"/>
            <p14:sldId id="349"/>
            <p14:sldId id="350"/>
            <p14:sldId id="346"/>
            <p14:sldId id="347"/>
            <p14:sldId id="340"/>
            <p14:sldId id="332"/>
            <p14:sldId id="333"/>
            <p14:sldId id="355"/>
            <p14:sldId id="334"/>
            <p14:sldId id="335"/>
            <p14:sldId id="354"/>
            <p14:sldId id="356"/>
            <p14:sldId id="368"/>
            <p14:sldId id="359"/>
            <p14:sldId id="358"/>
            <p14:sldId id="360"/>
            <p14:sldId id="365"/>
            <p14:sldId id="361"/>
            <p14:sldId id="366"/>
            <p14:sldId id="369"/>
            <p14:sldId id="367"/>
            <p14:sldId id="362"/>
            <p14:sldId id="363"/>
            <p14:sldId id="364"/>
            <p14:sldId id="375"/>
            <p14:sldId id="376"/>
            <p14:sldId id="377"/>
            <p14:sldId id="378"/>
            <p14:sldId id="370"/>
            <p14:sldId id="371"/>
            <p14:sldId id="372"/>
            <p14:sldId id="379"/>
            <p14:sldId id="373"/>
            <p14:sldId id="380"/>
            <p14:sldId id="374"/>
          </p14:sldIdLst>
        </p14:section>
        <p14:section name="Vue d’ensemble et objectifs" id="{ABA716BF-3A5C-4ADB-94C9-CFEF84EBA240}">
          <p14:sldIdLst/>
        </p14:section>
        <p14:section name="Annexe" id="{3F78B471-41DA-46F2-A8E4-97E471896AB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65745" autoAdjust="0"/>
  </p:normalViewPr>
  <p:slideViewPr>
    <p:cSldViewPr>
      <p:cViewPr varScale="1">
        <p:scale>
          <a:sx n="75" d="100"/>
          <a:sy n="75" d="100"/>
        </p:scale>
        <p:origin x="2574" y="42"/>
      </p:cViewPr>
      <p:guideLst>
        <p:guide orient="horz" pos="2160"/>
        <p:guide pos="2880"/>
      </p:guideLst>
    </p:cSldViewPr>
  </p:slideViewPr>
  <p:outlineViewPr>
    <p:cViewPr>
      <p:scale>
        <a:sx n="33" d="100"/>
        <a:sy n="33" d="100"/>
      </p:scale>
      <p:origin x="0" y="4008"/>
    </p:cViewPr>
  </p:outlineViewPr>
  <p:notesTextViewPr>
    <p:cViewPr>
      <p:scale>
        <a:sx n="140" d="100"/>
        <a:sy n="140" d="100"/>
      </p:scale>
      <p:origin x="0" y="0"/>
    </p:cViewPr>
  </p:notesTextViewPr>
  <p:sorterViewPr>
    <p:cViewPr>
      <p:scale>
        <a:sx n="154" d="100"/>
        <a:sy n="154" d="100"/>
      </p:scale>
      <p:origin x="0" y="19736"/>
    </p:cViewPr>
  </p:sorterViewPr>
  <p:notesViewPr>
    <p:cSldViewPr>
      <p:cViewPr varScale="1">
        <p:scale>
          <a:sx n="103" d="100"/>
          <a:sy n="103" d="100"/>
        </p:scale>
        <p:origin x="872" y="16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latinLnBrk="0">
              <a:defRPr lang="fr-FR" sz="1200"/>
            </a:lvl1pPr>
          </a:lstStyle>
          <a:p>
            <a:endParaRPr lang="fr-FR" dirty="0"/>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latinLnBrk="0">
              <a:defRPr lang="fr-FR" sz="1200"/>
            </a:lvl1pPr>
          </a:lstStyle>
          <a:p>
            <a:fld id="{D83FDC75-7F73-4A4A-A77C-09AADF00E0EA}" type="datetimeFigureOut">
              <a:rPr lang="fr-FR" smtClean="0"/>
              <a:pPr/>
              <a:t>19/09/2019</a:t>
            </a:fld>
            <a:endParaRPr lang="fr-FR" dirty="0"/>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latinLnBrk="0">
              <a:defRPr lang="fr-FR" sz="1200"/>
            </a:lvl1pPr>
          </a:lstStyle>
          <a:p>
            <a:endParaRPr lang="fr-FR" dirty="0"/>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latinLnBrk="0">
              <a:defRPr lang="fr-FR" sz="1200"/>
            </a:lvl1pPr>
          </a:lstStyle>
          <a:p>
            <a:fld id="{459226BF-1F13-42D3-80DC-373E7ADD1EBC}" type="slidenum">
              <a:rPr lang="fr-FR" smtClean="0"/>
              <a:pPr/>
              <a:t>‹N°›</a:t>
            </a:fld>
            <a:endParaRPr lang="fr-FR" dirty="0"/>
          </a:p>
        </p:txBody>
      </p:sp>
    </p:spTree>
    <p:extLst>
      <p:ext uri="{BB962C8B-B14F-4D97-AF65-F5344CB8AC3E}">
        <p14:creationId xmlns:p14="http://schemas.microsoft.com/office/powerpoint/2010/main" val="607782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latinLnBrk="0">
              <a:defRPr lang="fr-FR" sz="1200"/>
            </a:lvl1pPr>
          </a:lstStyle>
          <a:p>
            <a:fld id="{48AEF76B-3757-4A0B-AF93-28494465C1DD}" type="datetimeFigureOut">
              <a:pPr/>
              <a:t>19/09/2019</a:t>
            </a:fld>
            <a:endParaRPr lang="fr-FR"/>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latinLnBrk="0">
              <a:defRPr lang="fr-FR" sz="1200"/>
            </a:lvl1pPr>
          </a:lstStyle>
          <a:p>
            <a:endParaRPr lang="fr-F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latinLnBrk="0">
              <a:defRPr lang="fr-FR" sz="1200"/>
            </a:lvl1pPr>
          </a:lstStyle>
          <a:p>
            <a:fld id="{75693FD4-8F83-4EF7-AC3F-0DC0388986B0}" type="slidenum">
              <a:pPr/>
              <a:t>‹N°›</a:t>
            </a:fld>
            <a:endParaRPr lang="fr-FR"/>
          </a:p>
        </p:txBody>
      </p:sp>
    </p:spTree>
    <p:extLst>
      <p:ext uri="{BB962C8B-B14F-4D97-AF65-F5344CB8AC3E}">
        <p14:creationId xmlns:p14="http://schemas.microsoft.com/office/powerpoint/2010/main" val="3323077532"/>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a:t>
            </a:fld>
            <a:endParaRPr lang="fr-FR"/>
          </a:p>
        </p:txBody>
      </p:sp>
    </p:spTree>
    <p:extLst>
      <p:ext uri="{BB962C8B-B14F-4D97-AF65-F5344CB8AC3E}">
        <p14:creationId xmlns:p14="http://schemas.microsoft.com/office/powerpoint/2010/main" val="1581473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AE4E6521-1615-4AB3-B0A9-9868FB41B9A5}" type="datetime1">
              <a:rPr lang="fr-CH" altLang="fr-FR" sz="1200"/>
              <a:pPr eaLnBrk="1" hangingPunct="1"/>
              <a:t>19.09.2019</a:t>
            </a:fld>
            <a:endParaRPr lang="fr-CH" altLang="fr-FR" sz="1200"/>
          </a:p>
        </p:txBody>
      </p:sp>
      <p:sp>
        <p:nvSpPr>
          <p:cNvPr id="123907"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EBF63943-9B12-4760-BBA2-A63BE7F716A4}" type="slidenum">
              <a:rPr lang="fr-CH" altLang="fr-FR" sz="1200"/>
              <a:pPr eaLnBrk="1" hangingPunct="1"/>
              <a:t>11</a:t>
            </a:fld>
            <a:endParaRPr lang="fr-CH" altLang="fr-FR" sz="1200"/>
          </a:p>
        </p:txBody>
      </p:sp>
      <p:sp>
        <p:nvSpPr>
          <p:cNvPr id="123908" name="Rectangle 2"/>
          <p:cNvSpPr>
            <a:spLocks noGrp="1" noRot="1" noChangeAspect="1" noChangeArrowheads="1" noTextEdit="1"/>
          </p:cNvSpPr>
          <p:nvPr>
            <p:ph type="sldImg"/>
          </p:nvPr>
        </p:nvSpPr>
        <p:spPr>
          <a:solidFill>
            <a:srgbClr val="FFFFFF"/>
          </a:solidFill>
          <a:ln/>
        </p:spPr>
      </p:sp>
      <p:sp>
        <p:nvSpPr>
          <p:cNvPr id="123909"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r>
              <a:rPr lang="fr-CH" altLang="fr-FR" dirty="0">
                <a:cs typeface="Times New Roman" pitchFamily="18" charset="0"/>
              </a:rPr>
              <a:t>Voici donc les 4 étapes nécessaires pour traduire un système d'information naturel en une base de données:</a:t>
            </a:r>
          </a:p>
        </p:txBody>
      </p:sp>
    </p:spTree>
    <p:extLst>
      <p:ext uri="{BB962C8B-B14F-4D97-AF65-F5344CB8AC3E}">
        <p14:creationId xmlns:p14="http://schemas.microsoft.com/office/powerpoint/2010/main" val="1347885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1D41520E-F2B0-4A54-A97E-3E52025C39CC}" type="datetime1">
              <a:rPr lang="fr-CH" altLang="fr-FR" sz="1200"/>
              <a:pPr eaLnBrk="1" hangingPunct="1"/>
              <a:t>19.09.2019</a:t>
            </a:fld>
            <a:endParaRPr lang="fr-CH" altLang="fr-FR" sz="1200"/>
          </a:p>
        </p:txBody>
      </p:sp>
      <p:sp>
        <p:nvSpPr>
          <p:cNvPr id="130051"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B7EBFD1E-5669-4643-B785-0D8BA73B3C0B}" type="slidenum">
              <a:rPr lang="fr-CH" altLang="fr-FR" sz="1200"/>
              <a:pPr eaLnBrk="1" hangingPunct="1"/>
              <a:t>14</a:t>
            </a:fld>
            <a:endParaRPr lang="fr-CH" altLang="fr-FR" sz="1200"/>
          </a:p>
        </p:txBody>
      </p:sp>
      <p:sp>
        <p:nvSpPr>
          <p:cNvPr id="130052" name="Rectangle 2"/>
          <p:cNvSpPr>
            <a:spLocks noGrp="1" noRot="1" noChangeAspect="1" noChangeArrowheads="1" noTextEdit="1"/>
          </p:cNvSpPr>
          <p:nvPr>
            <p:ph type="sldImg"/>
          </p:nvPr>
        </p:nvSpPr>
        <p:spPr>
          <a:solidFill>
            <a:srgbClr val="FFFFFF"/>
          </a:solidFill>
          <a:ln/>
        </p:spPr>
      </p:sp>
      <p:sp>
        <p:nvSpPr>
          <p:cNvPr id="130053"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r>
              <a:rPr lang="fr-CH" altLang="fr-FR" b="1" dirty="0">
                <a:latin typeface="Times New Roman" pitchFamily="18" charset="0"/>
                <a:cs typeface="Times New Roman" pitchFamily="18" charset="0"/>
              </a:rPr>
              <a:t> </a:t>
            </a:r>
            <a:r>
              <a:rPr lang="fr-CH" altLang="fr-FR" b="1" dirty="0">
                <a:cs typeface="Times New Roman" pitchFamily="18" charset="0"/>
              </a:rPr>
              <a:t>Définition</a:t>
            </a:r>
            <a:endParaRPr lang="fr-CH" altLang="fr-FR" dirty="0">
              <a:cs typeface="Times New Roman" pitchFamily="18" charset="0"/>
            </a:endParaRPr>
          </a:p>
          <a:p>
            <a:pPr marL="190500" indent="-190500" algn="just" eaLnBrk="1" hangingPunct="1"/>
            <a:r>
              <a:rPr lang="fr-FR" altLang="fr-FR" dirty="0">
                <a:cs typeface="Times New Roman" pitchFamily="18" charset="0"/>
              </a:rPr>
              <a:t>En se basant sur un document d'analyse, le modèle conceptuel des données (MCD) fait référence à tous les objets du système d'information et à des relations entre ces objets. Le formalisme utilisé dans ce modèle est encore connu sous le nom de "Schéma Entité-Relation". Ce formalisme se base autour de 3 concepts principaux, les </a:t>
            </a:r>
            <a:r>
              <a:rPr lang="fr-FR" altLang="fr-FR" b="1" dirty="0">
                <a:cs typeface="Times New Roman" pitchFamily="18" charset="0"/>
              </a:rPr>
              <a:t>entités</a:t>
            </a:r>
            <a:r>
              <a:rPr lang="fr-FR" altLang="fr-FR" dirty="0">
                <a:cs typeface="Times New Roman" pitchFamily="18" charset="0"/>
              </a:rPr>
              <a:t>, les </a:t>
            </a:r>
            <a:r>
              <a:rPr lang="fr-FR" altLang="fr-FR" b="1" dirty="0">
                <a:cs typeface="Times New Roman" pitchFamily="18" charset="0"/>
              </a:rPr>
              <a:t>relations</a:t>
            </a:r>
            <a:r>
              <a:rPr lang="fr-FR" altLang="fr-FR" dirty="0">
                <a:cs typeface="Times New Roman" pitchFamily="18" charset="0"/>
              </a:rPr>
              <a:t> et les </a:t>
            </a:r>
            <a:r>
              <a:rPr lang="fr-FR" altLang="fr-FR" b="1" dirty="0">
                <a:cs typeface="Times New Roman" pitchFamily="18" charset="0"/>
              </a:rPr>
              <a:t>propriétés</a:t>
            </a:r>
            <a:r>
              <a:rPr lang="fr-CH" altLang="fr-FR" b="1" dirty="0">
                <a:cs typeface="Times New Roman" pitchFamily="18" charset="0"/>
              </a:rPr>
              <a:t>.</a:t>
            </a:r>
          </a:p>
          <a:p>
            <a:pPr marL="190500" marR="0" lvl="0" indent="-190500" algn="just" defTabSz="914400" rtl="0" eaLnBrk="1" fontAlgn="auto" latinLnBrk="0" hangingPunct="1">
              <a:lnSpc>
                <a:spcPct val="100000"/>
              </a:lnSpc>
              <a:spcBef>
                <a:spcPts val="0"/>
              </a:spcBef>
              <a:spcAft>
                <a:spcPts val="0"/>
              </a:spcAft>
              <a:buClrTx/>
              <a:buSzTx/>
              <a:buFontTx/>
              <a:buNone/>
              <a:tabLst/>
              <a:defRPr/>
            </a:pPr>
            <a:r>
              <a:rPr lang="fr-CH" altLang="fr-FR" dirty="0">
                <a:cs typeface="Times New Roman" pitchFamily="18" charset="0"/>
              </a:rPr>
              <a:t>Dans l'exemple du diapo, l'entité </a:t>
            </a:r>
            <a:r>
              <a:rPr lang="fr-CH" altLang="fr-FR" i="1" dirty="0">
                <a:cs typeface="Times New Roman" pitchFamily="18" charset="0"/>
              </a:rPr>
              <a:t>Entreprise</a:t>
            </a:r>
            <a:r>
              <a:rPr lang="fr-CH" altLang="fr-FR" dirty="0">
                <a:cs typeface="Times New Roman" pitchFamily="18" charset="0"/>
              </a:rPr>
              <a:t> spécifie donc l'ensemble des entreprises, qui nous intéressent dans le contexte de notre système d'information. De même, l'entité </a:t>
            </a:r>
            <a:r>
              <a:rPr lang="fr-CH" altLang="fr-FR" i="1" dirty="0">
                <a:cs typeface="Times New Roman" pitchFamily="18" charset="0"/>
              </a:rPr>
              <a:t>Employés </a:t>
            </a:r>
            <a:r>
              <a:rPr lang="fr-CH" altLang="fr-FR" dirty="0">
                <a:cs typeface="Times New Roman" pitchFamily="18" charset="0"/>
              </a:rPr>
              <a:t>représente tous les employés de notre système d'information. </a:t>
            </a:r>
          </a:p>
          <a:p>
            <a:pPr marL="190500" indent="-190500" algn="just" eaLnBrk="1" hangingPunct="1"/>
            <a:endParaRPr lang="fr-CH" altLang="fr-FR" dirty="0">
              <a:cs typeface="Times New Roman" pitchFamily="18" charset="0"/>
            </a:endParaRPr>
          </a:p>
        </p:txBody>
      </p:sp>
    </p:spTree>
    <p:extLst>
      <p:ext uri="{BB962C8B-B14F-4D97-AF65-F5344CB8AC3E}">
        <p14:creationId xmlns:p14="http://schemas.microsoft.com/office/powerpoint/2010/main" val="367122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3688DD7D-7B4A-4EAC-ADAD-42FB0525B379}" type="datetime1">
              <a:rPr lang="fr-CH" altLang="fr-FR" sz="1200"/>
              <a:pPr eaLnBrk="1" hangingPunct="1"/>
              <a:t>19.09.2019</a:t>
            </a:fld>
            <a:endParaRPr lang="fr-CH" altLang="fr-FR" sz="1200"/>
          </a:p>
        </p:txBody>
      </p:sp>
      <p:sp>
        <p:nvSpPr>
          <p:cNvPr id="132099"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A06D31EA-47DD-4BC5-B8E6-7FFF312BC447}" type="slidenum">
              <a:rPr lang="fr-CH" altLang="fr-FR" sz="1200"/>
              <a:pPr eaLnBrk="1" hangingPunct="1"/>
              <a:t>15</a:t>
            </a:fld>
            <a:endParaRPr lang="fr-CH" altLang="fr-FR" sz="1200"/>
          </a:p>
        </p:txBody>
      </p:sp>
      <p:sp>
        <p:nvSpPr>
          <p:cNvPr id="132100" name="Rectangle 2"/>
          <p:cNvSpPr>
            <a:spLocks noGrp="1" noRot="1" noChangeAspect="1" noChangeArrowheads="1" noTextEdit="1"/>
          </p:cNvSpPr>
          <p:nvPr>
            <p:ph type="sldImg"/>
          </p:nvPr>
        </p:nvSpPr>
        <p:spPr>
          <a:solidFill>
            <a:srgbClr val="FFFFFF"/>
          </a:solidFill>
          <a:ln/>
        </p:spPr>
      </p:sp>
      <p:sp>
        <p:nvSpPr>
          <p:cNvPr id="132101"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endParaRPr lang="fr-CH" altLang="fr-FR" dirty="0">
              <a:cs typeface="Times New Roman" pitchFamily="18" charset="0"/>
            </a:endParaRPr>
          </a:p>
        </p:txBody>
      </p:sp>
    </p:spTree>
    <p:extLst>
      <p:ext uri="{BB962C8B-B14F-4D97-AF65-F5344CB8AC3E}">
        <p14:creationId xmlns:p14="http://schemas.microsoft.com/office/powerpoint/2010/main" val="503457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DBC238DC-5539-4275-98D7-635D0C0B8F86}" type="datetime1">
              <a:rPr lang="fr-CH" altLang="fr-FR" sz="1200"/>
              <a:pPr eaLnBrk="1" hangingPunct="1"/>
              <a:t>19.09.2019</a:t>
            </a:fld>
            <a:endParaRPr lang="fr-CH" altLang="fr-FR" sz="1200"/>
          </a:p>
        </p:txBody>
      </p:sp>
      <p:sp>
        <p:nvSpPr>
          <p:cNvPr id="140291"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08536CD8-36D9-42BF-BB32-729F531D6FBC}" type="slidenum">
              <a:rPr lang="fr-CH" altLang="fr-FR" sz="1200"/>
              <a:pPr eaLnBrk="1" hangingPunct="1"/>
              <a:t>17</a:t>
            </a:fld>
            <a:endParaRPr lang="fr-CH" altLang="fr-FR" sz="1200"/>
          </a:p>
        </p:txBody>
      </p:sp>
      <p:sp>
        <p:nvSpPr>
          <p:cNvPr id="140292" name="Rectangle 2"/>
          <p:cNvSpPr>
            <a:spLocks noGrp="1" noRot="1" noChangeAspect="1" noChangeArrowheads="1" noTextEdit="1"/>
          </p:cNvSpPr>
          <p:nvPr>
            <p:ph type="sldImg"/>
          </p:nvPr>
        </p:nvSpPr>
        <p:spPr>
          <a:solidFill>
            <a:srgbClr val="FFFFFF"/>
          </a:solidFill>
          <a:ln/>
        </p:spPr>
      </p:sp>
      <p:sp>
        <p:nvSpPr>
          <p:cNvPr id="140293"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endParaRPr lang="fr-FR" altLang="fr-FR">
              <a:cs typeface="Times New Roman" pitchFamily="18" charset="0"/>
            </a:endParaRPr>
          </a:p>
        </p:txBody>
      </p:sp>
    </p:spTree>
    <p:extLst>
      <p:ext uri="{BB962C8B-B14F-4D97-AF65-F5344CB8AC3E}">
        <p14:creationId xmlns:p14="http://schemas.microsoft.com/office/powerpoint/2010/main" val="233830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04628A09-C2C4-4FC5-A37D-5A765038D443}" type="datetime1">
              <a:rPr lang="fr-CH" altLang="fr-FR" sz="1200"/>
              <a:pPr eaLnBrk="1" hangingPunct="1"/>
              <a:t>19.09.2019</a:t>
            </a:fld>
            <a:endParaRPr lang="fr-CH" altLang="fr-FR" sz="1200"/>
          </a:p>
        </p:txBody>
      </p:sp>
      <p:sp>
        <p:nvSpPr>
          <p:cNvPr id="138243"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623FB6C7-05E5-4F19-91E9-7E883F129949}" type="slidenum">
              <a:rPr lang="fr-CH" altLang="fr-FR" sz="1200"/>
              <a:pPr eaLnBrk="1" hangingPunct="1"/>
              <a:t>18</a:t>
            </a:fld>
            <a:endParaRPr lang="fr-CH" altLang="fr-FR" sz="1200"/>
          </a:p>
        </p:txBody>
      </p:sp>
      <p:sp>
        <p:nvSpPr>
          <p:cNvPr id="138244" name="Rectangle 2"/>
          <p:cNvSpPr>
            <a:spLocks noGrp="1" noRot="1" noChangeAspect="1" noChangeArrowheads="1" noTextEdit="1"/>
          </p:cNvSpPr>
          <p:nvPr>
            <p:ph type="sldImg"/>
          </p:nvPr>
        </p:nvSpPr>
        <p:spPr>
          <a:solidFill>
            <a:srgbClr val="FFFFFF"/>
          </a:solidFill>
          <a:ln/>
        </p:spPr>
      </p:sp>
      <p:sp>
        <p:nvSpPr>
          <p:cNvPr id="138245"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endParaRPr lang="fr-CH" altLang="fr-FR" dirty="0">
              <a:cs typeface="Times New Roman" pitchFamily="18" charset="0"/>
            </a:endParaRPr>
          </a:p>
        </p:txBody>
      </p:sp>
    </p:spTree>
    <p:extLst>
      <p:ext uri="{BB962C8B-B14F-4D97-AF65-F5344CB8AC3E}">
        <p14:creationId xmlns:p14="http://schemas.microsoft.com/office/powerpoint/2010/main" val="102257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607EF3E0-0641-4514-936E-F8BB4682738E}" type="datetime1">
              <a:rPr lang="fr-CH" altLang="fr-FR" sz="1200"/>
              <a:pPr eaLnBrk="1" hangingPunct="1"/>
              <a:t>19.09.2019</a:t>
            </a:fld>
            <a:endParaRPr lang="fr-CH" altLang="fr-FR" sz="1200"/>
          </a:p>
        </p:txBody>
      </p:sp>
      <p:sp>
        <p:nvSpPr>
          <p:cNvPr id="141315"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6CEF2BF8-1534-4815-A1E5-6FAFC42EEA73}" type="slidenum">
              <a:rPr lang="fr-CH" altLang="fr-FR" sz="1200"/>
              <a:pPr eaLnBrk="1" hangingPunct="1"/>
              <a:t>19</a:t>
            </a:fld>
            <a:endParaRPr lang="fr-CH" altLang="fr-FR" sz="1200"/>
          </a:p>
        </p:txBody>
      </p:sp>
      <p:sp>
        <p:nvSpPr>
          <p:cNvPr id="141316" name="Rectangle 2"/>
          <p:cNvSpPr>
            <a:spLocks noGrp="1" noRot="1" noChangeAspect="1" noChangeArrowheads="1" noTextEdit="1"/>
          </p:cNvSpPr>
          <p:nvPr>
            <p:ph type="sldImg"/>
          </p:nvPr>
        </p:nvSpPr>
        <p:spPr>
          <a:solidFill>
            <a:srgbClr val="FFFFFF"/>
          </a:solidFill>
          <a:ln/>
        </p:spPr>
      </p:sp>
      <p:sp>
        <p:nvSpPr>
          <p:cNvPr id="141317"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endParaRPr lang="fr-FR" altLang="fr-FR" dirty="0">
              <a:cs typeface="Times New Roman" pitchFamily="18" charset="0"/>
            </a:endParaRPr>
          </a:p>
        </p:txBody>
      </p:sp>
    </p:spTree>
    <p:extLst>
      <p:ext uri="{BB962C8B-B14F-4D97-AF65-F5344CB8AC3E}">
        <p14:creationId xmlns:p14="http://schemas.microsoft.com/office/powerpoint/2010/main" val="651036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F6F1452A-48D4-43D6-B6B3-DE40B6782A58}" type="datetime1">
              <a:rPr lang="fr-CH" altLang="fr-FR" sz="1200"/>
              <a:pPr eaLnBrk="1" hangingPunct="1"/>
              <a:t>19.09.2019</a:t>
            </a:fld>
            <a:endParaRPr lang="fr-CH" altLang="fr-FR" sz="1200"/>
          </a:p>
        </p:txBody>
      </p:sp>
      <p:sp>
        <p:nvSpPr>
          <p:cNvPr id="143363"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02E3EDE7-75CD-4F5C-8370-0C7CFE2417CB}" type="slidenum">
              <a:rPr lang="fr-CH" altLang="fr-FR" sz="1200"/>
              <a:pPr eaLnBrk="1" hangingPunct="1"/>
              <a:t>20</a:t>
            </a:fld>
            <a:endParaRPr lang="fr-CH" altLang="fr-FR" sz="1200"/>
          </a:p>
        </p:txBody>
      </p:sp>
      <p:sp>
        <p:nvSpPr>
          <p:cNvPr id="143364" name="Rectangle 2"/>
          <p:cNvSpPr>
            <a:spLocks noGrp="1" noRot="1" noChangeAspect="1" noChangeArrowheads="1" noTextEdit="1"/>
          </p:cNvSpPr>
          <p:nvPr>
            <p:ph type="sldImg"/>
          </p:nvPr>
        </p:nvSpPr>
        <p:spPr>
          <a:solidFill>
            <a:srgbClr val="FFFFFF"/>
          </a:solidFill>
          <a:ln/>
        </p:spPr>
      </p:sp>
      <p:sp>
        <p:nvSpPr>
          <p:cNvPr id="143365"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r>
              <a:rPr lang="fr-CH" altLang="fr-FR" dirty="0">
                <a:cs typeface="Times New Roman" pitchFamily="18" charset="0"/>
              </a:rPr>
              <a:t>L'occurrence d'une relation est représentée par les occurrences des entités liées à la relation. Voici quelques occurrences de la relation </a:t>
            </a:r>
            <a:r>
              <a:rPr lang="fr-CH" altLang="fr-FR" i="1" dirty="0">
                <a:cs typeface="Times New Roman" pitchFamily="18" charset="0"/>
              </a:rPr>
              <a:t>Ecrire</a:t>
            </a:r>
            <a:r>
              <a:rPr lang="fr-CH" altLang="fr-FR" dirty="0">
                <a:cs typeface="Times New Roman" pitchFamily="18" charset="0"/>
              </a:rPr>
              <a:t>.</a:t>
            </a:r>
          </a:p>
          <a:p>
            <a:pPr marL="190500" indent="-190500" algn="just" eaLnBrk="1" hangingPunct="1"/>
            <a:endParaRPr lang="fr-CH" altLang="fr-FR" dirty="0">
              <a:cs typeface="Times New Roman" pitchFamily="18" charset="0"/>
            </a:endParaRPr>
          </a:p>
          <a:p>
            <a:pPr marL="190500" indent="-190500" algn="just" eaLnBrk="1" hangingPunct="1"/>
            <a:r>
              <a:rPr lang="fr-FR" altLang="fr-FR" dirty="0">
                <a:cs typeface="Times New Roman" pitchFamily="18" charset="0"/>
              </a:rPr>
              <a:t>Une occurrence d’une relation est uniquement déterminée par les occurrences des entités liées à la relation. </a:t>
            </a:r>
            <a:endParaRPr lang="fr-CH" altLang="fr-FR" dirty="0">
              <a:cs typeface="Times New Roman" pitchFamily="18" charset="0"/>
            </a:endParaRPr>
          </a:p>
        </p:txBody>
      </p:sp>
    </p:spTree>
    <p:extLst>
      <p:ext uri="{BB962C8B-B14F-4D97-AF65-F5344CB8AC3E}">
        <p14:creationId xmlns:p14="http://schemas.microsoft.com/office/powerpoint/2010/main" val="1791606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64607C7F-79C8-48FF-8B22-1F70B70474A8}" type="datetime1">
              <a:rPr lang="fr-CH" altLang="fr-FR" sz="1200"/>
              <a:pPr eaLnBrk="1" hangingPunct="1"/>
              <a:t>19.09.2019</a:t>
            </a:fld>
            <a:endParaRPr lang="fr-CH" altLang="fr-FR" sz="1200"/>
          </a:p>
        </p:txBody>
      </p:sp>
      <p:sp>
        <p:nvSpPr>
          <p:cNvPr id="144387"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5E646090-884F-422C-A724-1B879A6FBB0E}" type="slidenum">
              <a:rPr lang="fr-CH" altLang="fr-FR" sz="1200"/>
              <a:pPr eaLnBrk="1" hangingPunct="1"/>
              <a:t>21</a:t>
            </a:fld>
            <a:endParaRPr lang="fr-CH" altLang="fr-FR" sz="1200"/>
          </a:p>
        </p:txBody>
      </p:sp>
      <p:sp>
        <p:nvSpPr>
          <p:cNvPr id="144388" name="Rectangle 2"/>
          <p:cNvSpPr>
            <a:spLocks noGrp="1" noRot="1" noChangeAspect="1" noChangeArrowheads="1" noTextEdit="1"/>
          </p:cNvSpPr>
          <p:nvPr>
            <p:ph type="sldImg"/>
          </p:nvPr>
        </p:nvSpPr>
        <p:spPr>
          <a:solidFill>
            <a:srgbClr val="FFFFFF"/>
          </a:solidFill>
          <a:ln/>
        </p:spPr>
      </p:sp>
      <p:sp>
        <p:nvSpPr>
          <p:cNvPr id="144389"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endParaRPr lang="fr-FR" altLang="fr-FR">
              <a:cs typeface="Times New Roman" pitchFamily="18" charset="0"/>
            </a:endParaRPr>
          </a:p>
        </p:txBody>
      </p:sp>
    </p:spTree>
    <p:extLst>
      <p:ext uri="{BB962C8B-B14F-4D97-AF65-F5344CB8AC3E}">
        <p14:creationId xmlns:p14="http://schemas.microsoft.com/office/powerpoint/2010/main" val="1666399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58A58AF2-E16F-4333-B674-93B7B9E823A1}" type="datetime1">
              <a:rPr lang="fr-CH" altLang="fr-FR" sz="1200"/>
              <a:pPr eaLnBrk="1" hangingPunct="1"/>
              <a:t>19.09.2019</a:t>
            </a:fld>
            <a:endParaRPr lang="fr-CH" altLang="fr-FR" sz="1200"/>
          </a:p>
        </p:txBody>
      </p:sp>
      <p:sp>
        <p:nvSpPr>
          <p:cNvPr id="152579"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A19C950D-8483-4361-8C84-9A7F3B3A0865}" type="slidenum">
              <a:rPr lang="fr-CH" altLang="fr-FR" sz="1200"/>
              <a:pPr eaLnBrk="1" hangingPunct="1"/>
              <a:t>22</a:t>
            </a:fld>
            <a:endParaRPr lang="fr-CH" altLang="fr-FR" sz="1200"/>
          </a:p>
        </p:txBody>
      </p:sp>
      <p:sp>
        <p:nvSpPr>
          <p:cNvPr id="152580" name="Rectangle 2"/>
          <p:cNvSpPr>
            <a:spLocks noGrp="1" noRot="1" noChangeAspect="1" noChangeArrowheads="1" noTextEdit="1"/>
          </p:cNvSpPr>
          <p:nvPr>
            <p:ph type="sldImg"/>
          </p:nvPr>
        </p:nvSpPr>
        <p:spPr>
          <a:solidFill>
            <a:srgbClr val="FFFFFF"/>
          </a:solidFill>
          <a:ln/>
        </p:spPr>
      </p:sp>
      <p:sp>
        <p:nvSpPr>
          <p:cNvPr id="152581"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r>
              <a:rPr lang="fr-CH" altLang="fr-FR" u="sng" dirty="0">
                <a:cs typeface="Times New Roman" pitchFamily="18" charset="0"/>
              </a:rPr>
              <a:t>Exemple 2</a:t>
            </a:r>
          </a:p>
          <a:p>
            <a:pPr marL="190500" indent="-190500" algn="just" eaLnBrk="1" hangingPunct="1"/>
            <a:endParaRPr lang="fr-CH" altLang="fr-FR" u="sng" dirty="0">
              <a:cs typeface="Times New Roman" pitchFamily="18" charset="0"/>
            </a:endParaRPr>
          </a:p>
          <a:p>
            <a:pPr marL="190500" indent="-190500" algn="just" eaLnBrk="1" hangingPunct="1"/>
            <a:r>
              <a:rPr lang="fr-CH" altLang="fr-FR" dirty="0">
                <a:cs typeface="Times New Roman" pitchFamily="18" charset="0"/>
              </a:rPr>
              <a:t>Entre l'entité </a:t>
            </a:r>
            <a:r>
              <a:rPr lang="fr-CH" altLang="fr-FR" i="1" dirty="0">
                <a:cs typeface="Times New Roman" pitchFamily="18" charset="0"/>
              </a:rPr>
              <a:t>Employé</a:t>
            </a:r>
            <a:r>
              <a:rPr lang="fr-CH" altLang="fr-FR" dirty="0">
                <a:cs typeface="Times New Roman" pitchFamily="18" charset="0"/>
              </a:rPr>
              <a:t> et la relation </a:t>
            </a:r>
            <a:r>
              <a:rPr lang="fr-CH" altLang="fr-FR" i="1" dirty="0">
                <a:cs typeface="Times New Roman" pitchFamily="18" charset="0"/>
              </a:rPr>
              <a:t>Utiliser</a:t>
            </a:r>
            <a:r>
              <a:rPr lang="fr-CH" altLang="fr-FR" dirty="0">
                <a:cs typeface="Times New Roman" pitchFamily="18" charset="0"/>
              </a:rPr>
              <a:t>, nous avons:</a:t>
            </a:r>
          </a:p>
          <a:p>
            <a:pPr marL="190500" indent="-190500" algn="just" eaLnBrk="1" hangingPunct="1"/>
            <a:r>
              <a:rPr lang="fr-CH" altLang="fr-FR" dirty="0">
                <a:cs typeface="Times New Roman" pitchFamily="18" charset="0"/>
              </a:rPr>
              <a:t> </a:t>
            </a:r>
          </a:p>
          <a:p>
            <a:pPr marL="190500" indent="-190500" algn="just" eaLnBrk="1" hangingPunct="1"/>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Cardinalité minimale = 0 :</a:t>
            </a:r>
          </a:p>
          <a:p>
            <a:pPr marL="190500" indent="-190500" algn="just" eaLnBrk="1" hangingPunct="1"/>
            <a:r>
              <a:rPr lang="fr-CH" altLang="fr-FR" i="1" dirty="0">
                <a:cs typeface="Times New Roman" pitchFamily="18" charset="0"/>
              </a:rPr>
              <a:t>Certains employés n'utilisent pas d'ordinateur</a:t>
            </a:r>
            <a:endParaRPr lang="fr-CH" altLang="fr-FR" dirty="0">
              <a:cs typeface="Times New Roman" pitchFamily="18" charset="0"/>
            </a:endParaRPr>
          </a:p>
          <a:p>
            <a:pPr marL="190500" indent="-190500" algn="just" eaLnBrk="1" hangingPunct="1"/>
            <a:r>
              <a:rPr lang="fr-CH" altLang="fr-FR" dirty="0">
                <a:cs typeface="Times New Roman" pitchFamily="18" charset="0"/>
              </a:rPr>
              <a:t> </a:t>
            </a:r>
          </a:p>
          <a:p>
            <a:pPr marL="190500" indent="-190500" algn="just" eaLnBrk="1" hangingPunct="1"/>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Cardinalité maximale = n:</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Entre l'entité Ordinateur et la relation Utiliser, nous avons:</a:t>
            </a:r>
          </a:p>
          <a:p>
            <a:pPr marL="190500" indent="-190500" algn="just" eaLnBrk="1" hangingPunct="1"/>
            <a:r>
              <a:rPr lang="fr-CH" altLang="fr-FR" dirty="0">
                <a:cs typeface="Times New Roman" pitchFamily="18" charset="0"/>
              </a:rPr>
              <a:t> </a:t>
            </a:r>
          </a:p>
          <a:p>
            <a:pPr marL="190500" indent="-190500" algn="just" eaLnBrk="1" hangingPunct="1"/>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Cardinalité minimale = 1 :</a:t>
            </a:r>
          </a:p>
          <a:p>
            <a:pPr marL="190500" indent="-190500"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Cardinalité maximale = n :</a:t>
            </a:r>
          </a:p>
          <a:p>
            <a:pPr marL="190500" indent="-190500" eaLnBrk="1" hangingPunct="1"/>
            <a:r>
              <a:rPr lang="fr-CH" altLang="fr-FR" dirty="0">
                <a:cs typeface="Times New Roman" pitchFamily="18" charset="0"/>
              </a:rPr>
              <a:t> </a:t>
            </a:r>
          </a:p>
          <a:p>
            <a:pPr marL="190500" indent="-190500" algn="just" eaLnBrk="1" hangingPunct="1"/>
            <a:endParaRPr lang="fr-CH" altLang="fr-FR" dirty="0">
              <a:cs typeface="Times New Roman" pitchFamily="18" charset="0"/>
            </a:endParaRPr>
          </a:p>
        </p:txBody>
      </p:sp>
    </p:spTree>
    <p:extLst>
      <p:ext uri="{BB962C8B-B14F-4D97-AF65-F5344CB8AC3E}">
        <p14:creationId xmlns:p14="http://schemas.microsoft.com/office/powerpoint/2010/main" val="698237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91563CCF-C76C-4826-AF8A-F34F2B916BFD}" type="datetime1">
              <a:rPr lang="fr-CH" altLang="fr-FR" sz="1200"/>
              <a:pPr eaLnBrk="1" hangingPunct="1"/>
              <a:t>19.09.2019</a:t>
            </a:fld>
            <a:endParaRPr lang="fr-CH" altLang="fr-FR" sz="1200"/>
          </a:p>
        </p:txBody>
      </p:sp>
      <p:sp>
        <p:nvSpPr>
          <p:cNvPr id="147459"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AB94E2F7-A884-405D-BD5C-FC1528D11B6F}" type="slidenum">
              <a:rPr lang="fr-CH" altLang="fr-FR" sz="1200"/>
              <a:pPr eaLnBrk="1" hangingPunct="1"/>
              <a:t>23</a:t>
            </a:fld>
            <a:endParaRPr lang="fr-CH" altLang="fr-FR" sz="1200"/>
          </a:p>
        </p:txBody>
      </p:sp>
      <p:sp>
        <p:nvSpPr>
          <p:cNvPr id="147460" name="Rectangle 2"/>
          <p:cNvSpPr>
            <a:spLocks noGrp="1" noRot="1" noChangeAspect="1" noChangeArrowheads="1" noTextEdit="1"/>
          </p:cNvSpPr>
          <p:nvPr>
            <p:ph type="sldImg"/>
          </p:nvPr>
        </p:nvSpPr>
        <p:spPr>
          <a:solidFill>
            <a:srgbClr val="FFFFFF"/>
          </a:solidFill>
          <a:ln/>
        </p:spPr>
      </p:sp>
      <p:sp>
        <p:nvSpPr>
          <p:cNvPr id="147461"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endParaRPr lang="fr-FR" altLang="fr-FR" dirty="0">
              <a:cs typeface="Times New Roman" pitchFamily="18" charset="0"/>
            </a:endParaRPr>
          </a:p>
        </p:txBody>
      </p:sp>
    </p:spTree>
    <p:extLst>
      <p:ext uri="{BB962C8B-B14F-4D97-AF65-F5344CB8AC3E}">
        <p14:creationId xmlns:p14="http://schemas.microsoft.com/office/powerpoint/2010/main" val="141940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7150534E-296E-40B7-AEF1-E6B8B3A2348D}" type="datetime1">
              <a:rPr lang="fr-CH" altLang="fr-FR" sz="1200"/>
              <a:pPr eaLnBrk="1" hangingPunct="1"/>
              <a:t>19.09.2019</a:t>
            </a:fld>
            <a:endParaRPr lang="fr-CH" altLang="fr-FR" sz="1200"/>
          </a:p>
        </p:txBody>
      </p:sp>
      <p:sp>
        <p:nvSpPr>
          <p:cNvPr id="113667"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807A84E9-06D4-48A2-A95E-65964FF134E3}" type="slidenum">
              <a:rPr lang="fr-CH" altLang="fr-FR" sz="1200"/>
              <a:pPr eaLnBrk="1" hangingPunct="1"/>
              <a:t>2</a:t>
            </a:fld>
            <a:endParaRPr lang="fr-CH" altLang="fr-FR" sz="1200"/>
          </a:p>
        </p:txBody>
      </p:sp>
      <p:sp>
        <p:nvSpPr>
          <p:cNvPr id="113668" name="Rectangle 2"/>
          <p:cNvSpPr>
            <a:spLocks noGrp="1" noRot="1" noChangeAspect="1" noChangeArrowheads="1" noTextEdit="1"/>
          </p:cNvSpPr>
          <p:nvPr>
            <p:ph type="sldImg"/>
          </p:nvPr>
        </p:nvSpPr>
        <p:spPr>
          <a:solidFill>
            <a:srgbClr val="FFFFFF"/>
          </a:solidFill>
          <a:ln/>
        </p:spPr>
      </p:sp>
      <p:sp>
        <p:nvSpPr>
          <p:cNvPr id="113669"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fr-CH" altLang="fr-FR" dirty="0">
              <a:cs typeface="Times New Roman" pitchFamily="18" charset="0"/>
            </a:endParaRPr>
          </a:p>
        </p:txBody>
      </p:sp>
    </p:spTree>
    <p:extLst>
      <p:ext uri="{BB962C8B-B14F-4D97-AF65-F5344CB8AC3E}">
        <p14:creationId xmlns:p14="http://schemas.microsoft.com/office/powerpoint/2010/main" val="931442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30A95D22-1CEF-4FF4-AD10-151BDAB4AAF8}" type="datetime1">
              <a:rPr lang="fr-CH" altLang="fr-FR" sz="1200"/>
              <a:pPr eaLnBrk="1" hangingPunct="1"/>
              <a:t>19.09.2019</a:t>
            </a:fld>
            <a:endParaRPr lang="fr-CH" altLang="fr-FR" sz="1200"/>
          </a:p>
        </p:txBody>
      </p:sp>
      <p:sp>
        <p:nvSpPr>
          <p:cNvPr id="149507"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088DFFC8-675B-4459-B37F-EDE34A8A552A}" type="slidenum">
              <a:rPr lang="fr-CH" altLang="fr-FR" sz="1200"/>
              <a:pPr eaLnBrk="1" hangingPunct="1"/>
              <a:t>24</a:t>
            </a:fld>
            <a:endParaRPr lang="fr-CH" altLang="fr-FR" sz="1200"/>
          </a:p>
        </p:txBody>
      </p:sp>
      <p:sp>
        <p:nvSpPr>
          <p:cNvPr id="149508" name="Rectangle 2"/>
          <p:cNvSpPr>
            <a:spLocks noGrp="1" noRot="1" noChangeAspect="1" noChangeArrowheads="1" noTextEdit="1"/>
          </p:cNvSpPr>
          <p:nvPr>
            <p:ph type="sldImg"/>
          </p:nvPr>
        </p:nvSpPr>
        <p:spPr>
          <a:solidFill>
            <a:srgbClr val="FFFFFF"/>
          </a:solidFill>
          <a:ln/>
        </p:spPr>
      </p:sp>
      <p:sp>
        <p:nvSpPr>
          <p:cNvPr id="149509"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endParaRPr lang="fr-FR" altLang="fr-FR">
              <a:cs typeface="Times New Roman" pitchFamily="18" charset="0"/>
            </a:endParaRPr>
          </a:p>
        </p:txBody>
      </p:sp>
    </p:spTree>
    <p:extLst>
      <p:ext uri="{BB962C8B-B14F-4D97-AF65-F5344CB8AC3E}">
        <p14:creationId xmlns:p14="http://schemas.microsoft.com/office/powerpoint/2010/main" val="1861747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30A95D22-1CEF-4FF4-AD10-151BDAB4AAF8}" type="datetime1">
              <a:rPr lang="fr-CH" altLang="fr-FR" sz="1200"/>
              <a:pPr eaLnBrk="1" hangingPunct="1"/>
              <a:t>19.09.2019</a:t>
            </a:fld>
            <a:endParaRPr lang="fr-CH" altLang="fr-FR" sz="1200"/>
          </a:p>
        </p:txBody>
      </p:sp>
      <p:sp>
        <p:nvSpPr>
          <p:cNvPr id="149507"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088DFFC8-675B-4459-B37F-EDE34A8A552A}" type="slidenum">
              <a:rPr lang="fr-CH" altLang="fr-FR" sz="1200"/>
              <a:pPr eaLnBrk="1" hangingPunct="1"/>
              <a:t>25</a:t>
            </a:fld>
            <a:endParaRPr lang="fr-CH" altLang="fr-FR" sz="1200"/>
          </a:p>
        </p:txBody>
      </p:sp>
      <p:sp>
        <p:nvSpPr>
          <p:cNvPr id="149508" name="Rectangle 2"/>
          <p:cNvSpPr>
            <a:spLocks noGrp="1" noRot="1" noChangeAspect="1" noChangeArrowheads="1" noTextEdit="1"/>
          </p:cNvSpPr>
          <p:nvPr>
            <p:ph type="sldImg"/>
          </p:nvPr>
        </p:nvSpPr>
        <p:spPr>
          <a:solidFill>
            <a:srgbClr val="FFFFFF"/>
          </a:solidFill>
          <a:ln/>
        </p:spPr>
      </p:sp>
      <p:sp>
        <p:nvSpPr>
          <p:cNvPr id="149509"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endParaRPr lang="fr-FR" altLang="fr-FR">
              <a:cs typeface="Times New Roman" pitchFamily="18" charset="0"/>
            </a:endParaRPr>
          </a:p>
        </p:txBody>
      </p:sp>
    </p:spTree>
    <p:extLst>
      <p:ext uri="{BB962C8B-B14F-4D97-AF65-F5344CB8AC3E}">
        <p14:creationId xmlns:p14="http://schemas.microsoft.com/office/powerpoint/2010/main" val="1547025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51FCB1C4-1404-4244-BC39-8673D926B8E3}" type="datetime1">
              <a:rPr lang="fr-CH" altLang="fr-FR" sz="1200"/>
              <a:pPr eaLnBrk="1" hangingPunct="1"/>
              <a:t>19.09.2019</a:t>
            </a:fld>
            <a:endParaRPr lang="fr-CH" altLang="fr-FR" sz="1200"/>
          </a:p>
        </p:txBody>
      </p:sp>
      <p:sp>
        <p:nvSpPr>
          <p:cNvPr id="158723"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2AEC3CAF-E153-4F45-8E85-E16D67327DC0}" type="slidenum">
              <a:rPr lang="fr-CH" altLang="fr-FR" sz="1200"/>
              <a:pPr eaLnBrk="1" hangingPunct="1"/>
              <a:t>26</a:t>
            </a:fld>
            <a:endParaRPr lang="fr-CH" altLang="fr-FR" sz="1200"/>
          </a:p>
        </p:txBody>
      </p:sp>
      <p:sp>
        <p:nvSpPr>
          <p:cNvPr id="158724" name="Rectangle 2"/>
          <p:cNvSpPr>
            <a:spLocks noGrp="1" noRot="1" noChangeAspect="1" noChangeArrowheads="1" noTextEdit="1"/>
          </p:cNvSpPr>
          <p:nvPr>
            <p:ph type="sldImg"/>
          </p:nvPr>
        </p:nvSpPr>
        <p:spPr>
          <a:solidFill>
            <a:srgbClr val="FFFFFF"/>
          </a:solidFill>
          <a:ln/>
        </p:spPr>
      </p:sp>
      <p:sp>
        <p:nvSpPr>
          <p:cNvPr id="158725"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r>
              <a:rPr lang="fr-CH" altLang="fr-FR" dirty="0">
                <a:cs typeface="Times New Roman" pitchFamily="18" charset="0"/>
              </a:rPr>
              <a:t>On dit que </a:t>
            </a:r>
            <a:r>
              <a:rPr lang="fr-CH" altLang="fr-FR" i="1" dirty="0">
                <a:cs typeface="Times New Roman" pitchFamily="18" charset="0"/>
              </a:rPr>
              <a:t>Client</a:t>
            </a:r>
            <a:r>
              <a:rPr lang="fr-CH" altLang="fr-FR" dirty="0">
                <a:cs typeface="Times New Roman" pitchFamily="18" charset="0"/>
              </a:rPr>
              <a:t> est </a:t>
            </a:r>
            <a:r>
              <a:rPr lang="fr-CH" altLang="fr-FR" b="1" dirty="0">
                <a:cs typeface="Times New Roman" pitchFamily="18" charset="0"/>
              </a:rPr>
              <a:t>l'entité indépendante</a:t>
            </a:r>
            <a:r>
              <a:rPr lang="fr-CH" altLang="fr-FR" dirty="0">
                <a:cs typeface="Times New Roman" pitchFamily="18" charset="0"/>
              </a:rPr>
              <a:t> par rapport à la relation </a:t>
            </a:r>
            <a:r>
              <a:rPr lang="fr-CH" altLang="fr-FR" i="1" dirty="0">
                <a:cs typeface="Times New Roman" pitchFamily="18" charset="0"/>
              </a:rPr>
              <a:t>disposer</a:t>
            </a:r>
            <a:r>
              <a:rPr lang="fr-CH" altLang="fr-FR" dirty="0">
                <a:cs typeface="Times New Roman" pitchFamily="18" charset="0"/>
              </a:rPr>
              <a:t> (cardinalité minimale = 0) , tandis que </a:t>
            </a:r>
            <a:r>
              <a:rPr lang="fr-CH" altLang="fr-FR" i="1" dirty="0">
                <a:cs typeface="Times New Roman" pitchFamily="18" charset="0"/>
              </a:rPr>
              <a:t>Carte_membre</a:t>
            </a:r>
            <a:r>
              <a:rPr lang="fr-CH" altLang="fr-FR" dirty="0">
                <a:cs typeface="Times New Roman" pitchFamily="18" charset="0"/>
              </a:rPr>
              <a:t> est </a:t>
            </a:r>
            <a:r>
              <a:rPr lang="fr-CH" altLang="fr-FR" b="1" dirty="0">
                <a:cs typeface="Times New Roman" pitchFamily="18" charset="0"/>
              </a:rPr>
              <a:t>l'entité dépendante</a:t>
            </a:r>
            <a:r>
              <a:rPr lang="fr-CH" altLang="fr-FR" dirty="0">
                <a:cs typeface="Times New Roman" pitchFamily="18" charset="0"/>
              </a:rPr>
              <a:t> par rapport à la relation </a:t>
            </a:r>
            <a:r>
              <a:rPr lang="fr-CH" altLang="fr-FR" i="1" dirty="0">
                <a:cs typeface="Times New Roman" pitchFamily="18" charset="0"/>
              </a:rPr>
              <a:t>disposer</a:t>
            </a:r>
            <a:r>
              <a:rPr lang="fr-CH" altLang="fr-FR" dirty="0">
                <a:cs typeface="Times New Roman" pitchFamily="18" charset="0"/>
              </a:rPr>
              <a:t> (cardinalité minimale = 1). </a:t>
            </a:r>
          </a:p>
          <a:p>
            <a:pPr marL="190500" indent="-190500" algn="just" eaLnBrk="1" hangingPunct="1"/>
            <a:r>
              <a:rPr lang="fr-CH" altLang="fr-FR" dirty="0">
                <a:cs typeface="Times New Roman" pitchFamily="18" charset="0"/>
              </a:rPr>
              <a:t>Une occurrence d'un client peut donc très bien exister sans carte de membre, mais une carte de membre ne peut jamais exister sans client. </a:t>
            </a:r>
            <a:r>
              <a:rPr lang="fr-CH" altLang="fr-FR" b="1" dirty="0">
                <a:cs typeface="Times New Roman" pitchFamily="18" charset="0"/>
              </a:rPr>
              <a:t>La cardinalité minimale nous indique donc si une entité est indépendante ou dépendante.</a:t>
            </a:r>
            <a:endParaRPr lang="fr-CH" altLang="fr-FR" dirty="0">
              <a:cs typeface="Times New Roman" pitchFamily="18" charset="0"/>
            </a:endParaRPr>
          </a:p>
          <a:p>
            <a:pPr marL="190500" indent="-190500" algn="just" eaLnBrk="1" hangingPunct="1"/>
            <a:endParaRPr lang="fr-CH" altLang="fr-FR" dirty="0">
              <a:cs typeface="Times New Roman" pitchFamily="18" charset="0"/>
            </a:endParaRPr>
          </a:p>
        </p:txBody>
      </p:sp>
    </p:spTree>
    <p:extLst>
      <p:ext uri="{BB962C8B-B14F-4D97-AF65-F5344CB8AC3E}">
        <p14:creationId xmlns:p14="http://schemas.microsoft.com/office/powerpoint/2010/main" val="1264912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51FCB1C4-1404-4244-BC39-8673D926B8E3}" type="datetime1">
              <a:rPr lang="fr-CH" altLang="fr-FR" sz="1200"/>
              <a:pPr eaLnBrk="1" hangingPunct="1"/>
              <a:t>19.09.2019</a:t>
            </a:fld>
            <a:endParaRPr lang="fr-CH" altLang="fr-FR" sz="1200"/>
          </a:p>
        </p:txBody>
      </p:sp>
      <p:sp>
        <p:nvSpPr>
          <p:cNvPr id="158723"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2AEC3CAF-E153-4F45-8E85-E16D67327DC0}" type="slidenum">
              <a:rPr lang="fr-CH" altLang="fr-FR" sz="1200"/>
              <a:pPr eaLnBrk="1" hangingPunct="1"/>
              <a:t>27</a:t>
            </a:fld>
            <a:endParaRPr lang="fr-CH" altLang="fr-FR" sz="1200"/>
          </a:p>
        </p:txBody>
      </p:sp>
      <p:sp>
        <p:nvSpPr>
          <p:cNvPr id="158724" name="Rectangle 2"/>
          <p:cNvSpPr>
            <a:spLocks noGrp="1" noRot="1" noChangeAspect="1" noChangeArrowheads="1" noTextEdit="1"/>
          </p:cNvSpPr>
          <p:nvPr>
            <p:ph type="sldImg"/>
          </p:nvPr>
        </p:nvSpPr>
        <p:spPr>
          <a:solidFill>
            <a:srgbClr val="FFFFFF"/>
          </a:solidFill>
          <a:ln/>
        </p:spPr>
      </p:sp>
      <p:sp>
        <p:nvSpPr>
          <p:cNvPr id="158725"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r>
              <a:rPr lang="fr-CH" altLang="fr-FR" dirty="0">
                <a:cs typeface="Times New Roman" pitchFamily="18" charset="0"/>
              </a:rPr>
              <a:t>On dit que </a:t>
            </a:r>
            <a:r>
              <a:rPr lang="fr-CH" altLang="fr-FR" i="1" dirty="0">
                <a:cs typeface="Times New Roman" pitchFamily="18" charset="0"/>
              </a:rPr>
              <a:t>Client</a:t>
            </a:r>
            <a:r>
              <a:rPr lang="fr-CH" altLang="fr-FR" dirty="0">
                <a:cs typeface="Times New Roman" pitchFamily="18" charset="0"/>
              </a:rPr>
              <a:t> est </a:t>
            </a:r>
            <a:r>
              <a:rPr lang="fr-CH" altLang="fr-FR" b="1" dirty="0">
                <a:cs typeface="Times New Roman" pitchFamily="18" charset="0"/>
              </a:rPr>
              <a:t>l'entité indépendante</a:t>
            </a:r>
            <a:r>
              <a:rPr lang="fr-CH" altLang="fr-FR" dirty="0">
                <a:cs typeface="Times New Roman" pitchFamily="18" charset="0"/>
              </a:rPr>
              <a:t> par rapport à la relation </a:t>
            </a:r>
            <a:r>
              <a:rPr lang="fr-CH" altLang="fr-FR" i="1" dirty="0">
                <a:cs typeface="Times New Roman" pitchFamily="18" charset="0"/>
              </a:rPr>
              <a:t>disposer</a:t>
            </a:r>
            <a:r>
              <a:rPr lang="fr-CH" altLang="fr-FR" dirty="0">
                <a:cs typeface="Times New Roman" pitchFamily="18" charset="0"/>
              </a:rPr>
              <a:t> (cardinalité minimale = 0) , tandis que </a:t>
            </a:r>
            <a:r>
              <a:rPr lang="fr-CH" altLang="fr-FR" i="1" dirty="0" err="1">
                <a:cs typeface="Times New Roman" pitchFamily="18" charset="0"/>
              </a:rPr>
              <a:t>Carte_membre</a:t>
            </a:r>
            <a:r>
              <a:rPr lang="fr-CH" altLang="fr-FR" dirty="0">
                <a:cs typeface="Times New Roman" pitchFamily="18" charset="0"/>
              </a:rPr>
              <a:t> est </a:t>
            </a:r>
            <a:r>
              <a:rPr lang="fr-CH" altLang="fr-FR" b="1" dirty="0">
                <a:cs typeface="Times New Roman" pitchFamily="18" charset="0"/>
              </a:rPr>
              <a:t>l'entité dépendante</a:t>
            </a:r>
            <a:r>
              <a:rPr lang="fr-CH" altLang="fr-FR" dirty="0">
                <a:cs typeface="Times New Roman" pitchFamily="18" charset="0"/>
              </a:rPr>
              <a:t> par rapport à la relation </a:t>
            </a:r>
            <a:r>
              <a:rPr lang="fr-CH" altLang="fr-FR" i="1" dirty="0">
                <a:cs typeface="Times New Roman" pitchFamily="18" charset="0"/>
              </a:rPr>
              <a:t>disposer</a:t>
            </a:r>
            <a:r>
              <a:rPr lang="fr-CH" altLang="fr-FR" dirty="0">
                <a:cs typeface="Times New Roman" pitchFamily="18" charset="0"/>
              </a:rPr>
              <a:t> (cardinalité minimale = 1). </a:t>
            </a:r>
          </a:p>
          <a:p>
            <a:pPr marL="190500" indent="-190500" algn="just" eaLnBrk="1" hangingPunct="1"/>
            <a:r>
              <a:rPr lang="fr-CH" altLang="fr-FR" dirty="0">
                <a:cs typeface="Times New Roman" pitchFamily="18" charset="0"/>
              </a:rPr>
              <a:t>Une occurrence d'un client peut donc très bien exister sans carte de membre, mais une carte de membre ne peut jamais exister sans client. </a:t>
            </a:r>
            <a:r>
              <a:rPr lang="fr-CH" altLang="fr-FR" b="1" dirty="0">
                <a:cs typeface="Times New Roman" pitchFamily="18" charset="0"/>
              </a:rPr>
              <a:t>La cardinalité minimale nous indique donc si une entité est indépendante ou dépendante.</a:t>
            </a:r>
            <a:endParaRPr lang="fr-CH" altLang="fr-FR" dirty="0">
              <a:cs typeface="Times New Roman" pitchFamily="18" charset="0"/>
            </a:endParaRPr>
          </a:p>
          <a:p>
            <a:pPr marL="190500" indent="-190500" algn="just" eaLnBrk="1" hangingPunct="1"/>
            <a:endParaRPr lang="fr-CH" altLang="fr-FR" dirty="0">
              <a:cs typeface="Times New Roman" pitchFamily="18" charset="0"/>
            </a:endParaRPr>
          </a:p>
        </p:txBody>
      </p:sp>
    </p:spTree>
    <p:extLst>
      <p:ext uri="{BB962C8B-B14F-4D97-AF65-F5344CB8AC3E}">
        <p14:creationId xmlns:p14="http://schemas.microsoft.com/office/powerpoint/2010/main" val="1450085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uk-UA" smtClean="0"/>
              <a:pPr/>
              <a:t>28</a:t>
            </a:fld>
            <a:endParaRPr lang="uk-UA"/>
          </a:p>
        </p:txBody>
      </p:sp>
    </p:spTree>
    <p:extLst>
      <p:ext uri="{BB962C8B-B14F-4D97-AF65-F5344CB8AC3E}">
        <p14:creationId xmlns:p14="http://schemas.microsoft.com/office/powerpoint/2010/main" val="687517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AA418407-D4AA-4C64-A5FB-22DC069FE2BE}" type="datetime1">
              <a:rPr lang="fr-CH" altLang="fr-FR" sz="1200"/>
              <a:pPr eaLnBrk="1" hangingPunct="1"/>
              <a:t>19.09.2019</a:t>
            </a:fld>
            <a:endParaRPr lang="fr-CH" altLang="fr-FR" sz="1200"/>
          </a:p>
        </p:txBody>
      </p:sp>
      <p:sp>
        <p:nvSpPr>
          <p:cNvPr id="159747"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7AF212DE-AADB-4851-9E85-1DE4A6AD9DC7}" type="slidenum">
              <a:rPr lang="fr-CH" altLang="fr-FR" sz="1200"/>
              <a:pPr eaLnBrk="1" hangingPunct="1"/>
              <a:t>29</a:t>
            </a:fld>
            <a:endParaRPr lang="fr-CH" altLang="fr-FR" sz="1200"/>
          </a:p>
        </p:txBody>
      </p:sp>
      <p:sp>
        <p:nvSpPr>
          <p:cNvPr id="159748" name="Rectangle 2"/>
          <p:cNvSpPr>
            <a:spLocks noGrp="1" noRot="1" noChangeAspect="1" noChangeArrowheads="1" noTextEdit="1"/>
          </p:cNvSpPr>
          <p:nvPr>
            <p:ph type="sldImg"/>
          </p:nvPr>
        </p:nvSpPr>
        <p:spPr>
          <a:solidFill>
            <a:srgbClr val="FFFFFF"/>
          </a:solidFill>
          <a:ln/>
        </p:spPr>
      </p:sp>
      <p:sp>
        <p:nvSpPr>
          <p:cNvPr id="159749"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endParaRPr lang="fr-FR" altLang="fr-FR" dirty="0">
              <a:cs typeface="Times New Roman" pitchFamily="18" charset="0"/>
            </a:endParaRPr>
          </a:p>
        </p:txBody>
      </p:sp>
    </p:spTree>
    <p:extLst>
      <p:ext uri="{BB962C8B-B14F-4D97-AF65-F5344CB8AC3E}">
        <p14:creationId xmlns:p14="http://schemas.microsoft.com/office/powerpoint/2010/main" val="1938857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3E4CFC92-7248-4585-925D-06D5934D9373}" type="datetime1">
              <a:rPr lang="fr-CH" altLang="fr-FR" sz="1200"/>
              <a:pPr eaLnBrk="1" hangingPunct="1"/>
              <a:t>19.09.2019</a:t>
            </a:fld>
            <a:endParaRPr lang="fr-CH" altLang="fr-FR" sz="1200"/>
          </a:p>
        </p:txBody>
      </p:sp>
      <p:sp>
        <p:nvSpPr>
          <p:cNvPr id="162819"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EEFF370F-B5A9-4921-BF72-C29E76BA1355}" type="slidenum">
              <a:rPr lang="fr-CH" altLang="fr-FR" sz="1200"/>
              <a:pPr eaLnBrk="1" hangingPunct="1"/>
              <a:t>30</a:t>
            </a:fld>
            <a:endParaRPr lang="fr-CH" altLang="fr-FR" sz="1200"/>
          </a:p>
        </p:txBody>
      </p:sp>
      <p:sp>
        <p:nvSpPr>
          <p:cNvPr id="162820" name="Rectangle 2"/>
          <p:cNvSpPr>
            <a:spLocks noGrp="1" noRot="1" noChangeAspect="1" noChangeArrowheads="1" noTextEdit="1"/>
          </p:cNvSpPr>
          <p:nvPr>
            <p:ph type="sldImg"/>
          </p:nvPr>
        </p:nvSpPr>
        <p:spPr>
          <a:solidFill>
            <a:srgbClr val="FFFFFF"/>
          </a:solidFill>
          <a:ln/>
        </p:spPr>
      </p:sp>
      <p:sp>
        <p:nvSpPr>
          <p:cNvPr id="162821"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r>
              <a:rPr lang="fr-CH" altLang="fr-FR" dirty="0">
                <a:cs typeface="Times New Roman" pitchFamily="18" charset="0"/>
              </a:rPr>
              <a:t> Pourquoi est-ce qu’on ne peut pas associer la propriété </a:t>
            </a:r>
            <a:r>
              <a:rPr lang="fr-CH" altLang="fr-FR" i="1" dirty="0">
                <a:cs typeface="Times New Roman" pitchFamily="18" charset="0"/>
              </a:rPr>
              <a:t>Année</a:t>
            </a:r>
            <a:r>
              <a:rPr lang="fr-CH" altLang="fr-FR" dirty="0">
                <a:cs typeface="Times New Roman" pitchFamily="18" charset="0"/>
              </a:rPr>
              <a:t> à une des entités ?</a:t>
            </a:r>
            <a:endParaRPr lang="fr-CH" altLang="fr-FR" b="1" dirty="0">
              <a:cs typeface="Times New Roman" pitchFamily="18" charset="0"/>
            </a:endParaRPr>
          </a:p>
          <a:p>
            <a:pPr marL="190500" indent="-190500" algn="just" eaLnBrk="1" hangingPunct="1"/>
            <a:r>
              <a:rPr lang="fr-CH" altLang="fr-FR" b="1" dirty="0">
                <a:cs typeface="Times New Roman" pitchFamily="18" charset="0"/>
              </a:rPr>
              <a:t>Si on la met du côté étudiant signifie qu’il ne peut pas avoir plus d’un Diplôme par un (un double</a:t>
            </a:r>
            <a:r>
              <a:rPr lang="fr-CH" altLang="fr-FR" b="1" baseline="0" dirty="0">
                <a:cs typeface="Times New Roman" pitchFamily="18" charset="0"/>
              </a:rPr>
              <a:t> diplôme serait impossible)</a:t>
            </a:r>
          </a:p>
          <a:p>
            <a:pPr marL="190500" indent="-190500" algn="just" eaLnBrk="1" hangingPunct="1"/>
            <a:r>
              <a:rPr lang="fr-CH" altLang="fr-FR" b="1" baseline="0" dirty="0">
                <a:cs typeface="Times New Roman" pitchFamily="18" charset="0"/>
              </a:rPr>
              <a:t>Si on la met du côté Diplôme signifie que ce celui-ci ne peut pas être livré qu’une année</a:t>
            </a:r>
          </a:p>
          <a:p>
            <a:pPr marL="190500" indent="-190500" algn="just" eaLnBrk="1" hangingPunct="1"/>
            <a:endParaRPr lang="fr-CH" altLang="fr-FR" dirty="0">
              <a:cs typeface="Times New Roman" pitchFamily="18" charset="0"/>
            </a:endParaRP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endParaRPr lang="fr-CH" altLang="fr-FR" dirty="0">
              <a:cs typeface="Times New Roman" pitchFamily="18" charset="0"/>
            </a:endParaRPr>
          </a:p>
        </p:txBody>
      </p:sp>
    </p:spTree>
    <p:extLst>
      <p:ext uri="{BB962C8B-B14F-4D97-AF65-F5344CB8AC3E}">
        <p14:creationId xmlns:p14="http://schemas.microsoft.com/office/powerpoint/2010/main" val="4694960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65EE9DB8-8962-4ADF-8D41-817640585F0E}" type="datetime1">
              <a:rPr lang="fr-CH" altLang="fr-FR" sz="1200"/>
              <a:pPr eaLnBrk="1" hangingPunct="1"/>
              <a:t>19.09.2019</a:t>
            </a:fld>
            <a:endParaRPr lang="fr-CH" altLang="fr-FR" sz="1200"/>
          </a:p>
        </p:txBody>
      </p:sp>
      <p:sp>
        <p:nvSpPr>
          <p:cNvPr id="164867"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3285313D-84EF-425A-974C-99E337566D74}" type="slidenum">
              <a:rPr lang="fr-CH" altLang="fr-FR" sz="1200"/>
              <a:pPr eaLnBrk="1" hangingPunct="1"/>
              <a:t>31</a:t>
            </a:fld>
            <a:endParaRPr lang="fr-CH" altLang="fr-FR" sz="1200"/>
          </a:p>
        </p:txBody>
      </p:sp>
      <p:sp>
        <p:nvSpPr>
          <p:cNvPr id="164868" name="Rectangle 2"/>
          <p:cNvSpPr>
            <a:spLocks noGrp="1" noRot="1" noChangeAspect="1" noChangeArrowheads="1" noTextEdit="1"/>
          </p:cNvSpPr>
          <p:nvPr>
            <p:ph type="sldImg"/>
          </p:nvPr>
        </p:nvSpPr>
        <p:spPr>
          <a:solidFill>
            <a:srgbClr val="FFFFFF"/>
          </a:solidFill>
          <a:ln/>
        </p:spPr>
      </p:sp>
      <p:sp>
        <p:nvSpPr>
          <p:cNvPr id="164869"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r>
              <a:rPr lang="fr-CH" altLang="fr-FR" dirty="0">
                <a:cs typeface="Times New Roman" pitchFamily="18" charset="0"/>
              </a:rPr>
              <a:t> La 1ère modélisation n'est </a:t>
            </a:r>
            <a:r>
              <a:rPr lang="fr-CH" altLang="fr-FR" b="1" dirty="0">
                <a:cs typeface="Times New Roman" pitchFamily="18" charset="0"/>
              </a:rPr>
              <a:t>pas correcte</a:t>
            </a:r>
            <a:r>
              <a:rPr lang="fr-CH" altLang="fr-FR" dirty="0">
                <a:cs typeface="Times New Roman" pitchFamily="18" charset="0"/>
              </a:rPr>
              <a:t> !  Chaque facture ne possède qu'une et une seule date d'émission, ce qui fait que la propriété </a:t>
            </a:r>
            <a:r>
              <a:rPr lang="fr-CH" altLang="fr-FR" i="1" dirty="0" err="1">
                <a:cs typeface="Times New Roman" pitchFamily="18" charset="0"/>
              </a:rPr>
              <a:t>Date_émission</a:t>
            </a:r>
            <a:r>
              <a:rPr lang="fr-CH" altLang="fr-FR" dirty="0">
                <a:cs typeface="Times New Roman" pitchFamily="18" charset="0"/>
              </a:rPr>
              <a:t> doit migrer dans l'entité </a:t>
            </a:r>
            <a:r>
              <a:rPr lang="fr-CH" altLang="fr-FR" i="1" dirty="0">
                <a:cs typeface="Times New Roman" pitchFamily="18" charset="0"/>
              </a:rPr>
              <a:t>Facture</a:t>
            </a:r>
            <a:r>
              <a:rPr lang="fr-CH" altLang="fr-FR" dirty="0">
                <a:cs typeface="Times New Roman" pitchFamily="18" charset="0"/>
              </a:rPr>
              <a:t>.</a:t>
            </a:r>
          </a:p>
          <a:p>
            <a:pPr marL="190500" indent="-190500" algn="just" eaLnBrk="1" hangingPunct="1"/>
            <a:r>
              <a:rPr lang="fr-CH" altLang="fr-FR" dirty="0">
                <a:cs typeface="Times New Roman" pitchFamily="18" charset="0"/>
              </a:rPr>
              <a:t>De plus, si </a:t>
            </a:r>
            <a:r>
              <a:rPr lang="fr-CH" altLang="fr-FR" i="1" dirty="0" err="1">
                <a:cs typeface="Times New Roman" pitchFamily="18" charset="0"/>
              </a:rPr>
              <a:t>Date_émission</a:t>
            </a:r>
            <a:r>
              <a:rPr lang="fr-CH" altLang="fr-FR" dirty="0">
                <a:cs typeface="Times New Roman" pitchFamily="18" charset="0"/>
              </a:rPr>
              <a:t> restait dans la relation, signifie que celle-ci dépend de Client, ce que n’est pas vrai. Un facture peut avoir une </a:t>
            </a:r>
            <a:r>
              <a:rPr lang="fr-CH" altLang="fr-FR" i="1" dirty="0" err="1">
                <a:cs typeface="Times New Roman" pitchFamily="18" charset="0"/>
              </a:rPr>
              <a:t>Date_émission</a:t>
            </a:r>
            <a:r>
              <a:rPr lang="fr-CH" altLang="fr-FR" dirty="0">
                <a:cs typeface="Times New Roman" pitchFamily="18" charset="0"/>
              </a:rPr>
              <a:t> </a:t>
            </a:r>
            <a:r>
              <a:rPr lang="fr-CH" altLang="fr-FR" dirty="0" err="1">
                <a:cs typeface="Times New Roman" pitchFamily="18" charset="0"/>
              </a:rPr>
              <a:t>independament</a:t>
            </a:r>
            <a:r>
              <a:rPr lang="fr-CH" altLang="fr-FR" dirty="0">
                <a:cs typeface="Times New Roman" pitchFamily="18" charset="0"/>
              </a:rPr>
              <a:t> du Client</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endParaRPr lang="fr-CH" altLang="fr-FR" dirty="0">
              <a:cs typeface="Times New Roman" pitchFamily="18" charset="0"/>
            </a:endParaRPr>
          </a:p>
        </p:txBody>
      </p:sp>
    </p:spTree>
    <p:extLst>
      <p:ext uri="{BB962C8B-B14F-4D97-AF65-F5344CB8AC3E}">
        <p14:creationId xmlns:p14="http://schemas.microsoft.com/office/powerpoint/2010/main" val="9643697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Parler</a:t>
            </a:r>
            <a:r>
              <a:rPr lang="en-US" dirty="0"/>
              <a:t> </a:t>
            </a:r>
            <a:r>
              <a:rPr lang="en-US" dirty="0" err="1"/>
              <a:t>d’une</a:t>
            </a:r>
            <a:r>
              <a:rPr lang="en-US" dirty="0"/>
              <a:t> 3ème relation 1,1 du </a:t>
            </a:r>
            <a:r>
              <a:rPr lang="en-US" dirty="0" err="1"/>
              <a:t>côté</a:t>
            </a:r>
            <a:r>
              <a:rPr lang="en-US" dirty="0"/>
              <a:t> </a:t>
            </a:r>
            <a:r>
              <a:rPr lang="en-US" dirty="0" err="1"/>
              <a:t>maison</a:t>
            </a:r>
            <a:r>
              <a:rPr lang="en-US" dirty="0"/>
              <a:t>, </a:t>
            </a:r>
            <a:r>
              <a:rPr lang="en-US" dirty="0" err="1"/>
              <a:t>qu’en</a:t>
            </a:r>
            <a:r>
              <a:rPr lang="en-US" dirty="0"/>
              <a:t> </a:t>
            </a:r>
            <a:r>
              <a:rPr lang="en-US" dirty="0" err="1"/>
              <a:t>pratique</a:t>
            </a:r>
            <a:r>
              <a:rPr lang="en-US" dirty="0"/>
              <a:t> </a:t>
            </a:r>
            <a:r>
              <a:rPr lang="en-US" dirty="0" err="1"/>
              <a:t>c’est</a:t>
            </a:r>
            <a:r>
              <a:rPr lang="en-US" dirty="0"/>
              <a:t> impossible</a:t>
            </a:r>
          </a:p>
        </p:txBody>
      </p:sp>
      <p:sp>
        <p:nvSpPr>
          <p:cNvPr id="4" name="Slide Number Placeholder 3"/>
          <p:cNvSpPr>
            <a:spLocks noGrp="1"/>
          </p:cNvSpPr>
          <p:nvPr>
            <p:ph type="sldNum" sz="quarter" idx="10"/>
          </p:nvPr>
        </p:nvSpPr>
        <p:spPr/>
        <p:txBody>
          <a:bodyPr/>
          <a:lstStyle/>
          <a:p>
            <a:fld id="{75693FD4-8F83-4EF7-AC3F-0DC0388986B0}" type="slidenum">
              <a:rPr lang="uk-UA" smtClean="0"/>
              <a:pPr/>
              <a:t>33</a:t>
            </a:fld>
            <a:endParaRPr lang="uk-UA"/>
          </a:p>
        </p:txBody>
      </p:sp>
    </p:spTree>
    <p:extLst>
      <p:ext uri="{BB962C8B-B14F-4D97-AF65-F5344CB8AC3E}">
        <p14:creationId xmlns:p14="http://schemas.microsoft.com/office/powerpoint/2010/main" val="611257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90500" indent="-190500" algn="just" eaLnBrk="1" hangingPunct="1"/>
            <a:endParaRPr lang="fr-FR" altLang="fr-FR" dirty="0">
              <a:cs typeface="Times New Roman" pitchFamily="18" charset="0"/>
            </a:endParaRPr>
          </a:p>
          <a:p>
            <a:endParaRPr lang="en-US" dirty="0"/>
          </a:p>
        </p:txBody>
      </p:sp>
      <p:sp>
        <p:nvSpPr>
          <p:cNvPr id="4" name="Slide Number Placeholder 3"/>
          <p:cNvSpPr>
            <a:spLocks noGrp="1"/>
          </p:cNvSpPr>
          <p:nvPr>
            <p:ph type="sldNum" sz="quarter" idx="5"/>
          </p:nvPr>
        </p:nvSpPr>
        <p:spPr/>
        <p:txBody>
          <a:bodyPr/>
          <a:lstStyle/>
          <a:p>
            <a:fld id="{75693FD4-8F83-4EF7-AC3F-0DC0388986B0}" type="slidenum">
              <a:rPr lang="en-US" smtClean="0"/>
              <a:pPr/>
              <a:t>34</a:t>
            </a:fld>
            <a:endParaRPr lang="en-US"/>
          </a:p>
        </p:txBody>
      </p:sp>
    </p:spTree>
    <p:extLst>
      <p:ext uri="{BB962C8B-B14F-4D97-AF65-F5344CB8AC3E}">
        <p14:creationId xmlns:p14="http://schemas.microsoft.com/office/powerpoint/2010/main" val="881606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7150534E-296E-40B7-AEF1-E6B8B3A2348D}" type="datetime1">
              <a:rPr lang="fr-CH" altLang="fr-FR" sz="1200"/>
              <a:pPr eaLnBrk="1" hangingPunct="1"/>
              <a:t>19.09.2019</a:t>
            </a:fld>
            <a:endParaRPr lang="fr-CH" altLang="fr-FR" sz="1200"/>
          </a:p>
        </p:txBody>
      </p:sp>
      <p:sp>
        <p:nvSpPr>
          <p:cNvPr id="113667"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807A84E9-06D4-48A2-A95E-65964FF134E3}" type="slidenum">
              <a:rPr lang="fr-CH" altLang="fr-FR" sz="1200"/>
              <a:pPr eaLnBrk="1" hangingPunct="1"/>
              <a:t>3</a:t>
            </a:fld>
            <a:endParaRPr lang="fr-CH" altLang="fr-FR" sz="1200"/>
          </a:p>
        </p:txBody>
      </p:sp>
      <p:sp>
        <p:nvSpPr>
          <p:cNvPr id="113668" name="Rectangle 2"/>
          <p:cNvSpPr>
            <a:spLocks noGrp="1" noRot="1" noChangeAspect="1" noChangeArrowheads="1" noTextEdit="1"/>
          </p:cNvSpPr>
          <p:nvPr>
            <p:ph type="sldImg"/>
          </p:nvPr>
        </p:nvSpPr>
        <p:spPr>
          <a:solidFill>
            <a:srgbClr val="FFFFFF"/>
          </a:solidFill>
          <a:ln/>
        </p:spPr>
      </p:sp>
      <p:sp>
        <p:nvSpPr>
          <p:cNvPr id="113669"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fr-CH" altLang="fr-FR" dirty="0">
              <a:cs typeface="Times New Roman" pitchFamily="18" charset="0"/>
            </a:endParaRPr>
          </a:p>
        </p:txBody>
      </p:sp>
    </p:spTree>
    <p:extLst>
      <p:ext uri="{BB962C8B-B14F-4D97-AF65-F5344CB8AC3E}">
        <p14:creationId xmlns:p14="http://schemas.microsoft.com/office/powerpoint/2010/main" val="1512503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uk-UA" smtClean="0"/>
              <a:pPr/>
              <a:t>35</a:t>
            </a:fld>
            <a:endParaRPr lang="uk-UA"/>
          </a:p>
        </p:txBody>
      </p:sp>
    </p:spTree>
    <p:extLst>
      <p:ext uri="{BB962C8B-B14F-4D97-AF65-F5344CB8AC3E}">
        <p14:creationId xmlns:p14="http://schemas.microsoft.com/office/powerpoint/2010/main" val="1392803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693FD4-8F83-4EF7-AC3F-0DC0388986B0}" type="slidenum">
              <a:rPr lang="en-US" smtClean="0"/>
              <a:pPr/>
              <a:t>36</a:t>
            </a:fld>
            <a:endParaRPr lang="en-US"/>
          </a:p>
        </p:txBody>
      </p:sp>
    </p:spTree>
    <p:extLst>
      <p:ext uri="{BB962C8B-B14F-4D97-AF65-F5344CB8AC3E}">
        <p14:creationId xmlns:p14="http://schemas.microsoft.com/office/powerpoint/2010/main" val="6612917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a:spLocks noGrp="1" noRot="1" noChangeAspect="1" noChangeArrowheads="1" noTextEdit="1"/>
          </p:cNvSpPr>
          <p:nvPr>
            <p:ph type="sldImg"/>
          </p:nvPr>
        </p:nvSpPr>
        <p:spPr>
          <a:ln/>
        </p:spPr>
      </p:sp>
      <p:sp>
        <p:nvSpPr>
          <p:cNvPr id="72707" name="Text Box 2"/>
          <p:cNvSpPr txBox="1">
            <a:spLocks noChangeArrowheads="1"/>
          </p:cNvSpPr>
          <p:nvPr/>
        </p:nvSpPr>
        <p:spPr bwMode="auto">
          <a:xfrm>
            <a:off x="672727" y="3237248"/>
            <a:ext cx="7806985" cy="30438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fr-FR" altLang="fr-FR">
              <a:latin typeface="lucida" charset="0"/>
            </a:endParaRPr>
          </a:p>
        </p:txBody>
      </p:sp>
      <p:sp>
        <p:nvSpPr>
          <p:cNvPr id="2" name="Notes Placeholder 1">
            <a:extLst>
              <a:ext uri="{FF2B5EF4-FFF2-40B4-BE49-F238E27FC236}">
                <a16:creationId xmlns:a16="http://schemas.microsoft.com/office/drawing/2014/main" id="{62CFD76A-8EE4-D945-8306-B59A5B79D76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29513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442582F4-DD80-43DD-925C-35A171BA6A22}" type="datetime1">
              <a:rPr lang="fr-CH" altLang="fr-FR" sz="1200"/>
              <a:pPr eaLnBrk="1" hangingPunct="1"/>
              <a:t>19.09.2019</a:t>
            </a:fld>
            <a:endParaRPr lang="fr-CH" altLang="fr-FR" sz="1200"/>
          </a:p>
        </p:txBody>
      </p:sp>
      <p:sp>
        <p:nvSpPr>
          <p:cNvPr id="175107"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33F27C5B-E055-472C-BF9F-EC0368FD22AB}" type="slidenum">
              <a:rPr lang="fr-CH" altLang="fr-FR" sz="1200"/>
              <a:pPr eaLnBrk="1" hangingPunct="1"/>
              <a:t>40</a:t>
            </a:fld>
            <a:endParaRPr lang="fr-CH" altLang="fr-FR" sz="1200"/>
          </a:p>
        </p:txBody>
      </p:sp>
      <p:sp>
        <p:nvSpPr>
          <p:cNvPr id="175108" name="Rectangle 2"/>
          <p:cNvSpPr>
            <a:spLocks noGrp="1" noRot="1" noChangeAspect="1" noChangeArrowheads="1" noTextEdit="1"/>
          </p:cNvSpPr>
          <p:nvPr>
            <p:ph type="sldImg"/>
          </p:nvPr>
        </p:nvSpPr>
        <p:spPr>
          <a:solidFill>
            <a:srgbClr val="FFFFFF"/>
          </a:solidFill>
          <a:ln/>
        </p:spPr>
      </p:sp>
      <p:sp>
        <p:nvSpPr>
          <p:cNvPr id="175109"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r>
              <a:rPr lang="fr-CH" altLang="fr-FR">
                <a:cs typeface="Times New Roman" pitchFamily="18" charset="0"/>
              </a:rPr>
              <a:t> </a:t>
            </a: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p:txBody>
      </p:sp>
    </p:spTree>
    <p:extLst>
      <p:ext uri="{BB962C8B-B14F-4D97-AF65-F5344CB8AC3E}">
        <p14:creationId xmlns:p14="http://schemas.microsoft.com/office/powerpoint/2010/main" val="2252380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AC702A3A-FB41-4488-A781-D7C508995967}" type="datetime1">
              <a:rPr lang="fr-CH" altLang="fr-FR" sz="1200"/>
              <a:pPr eaLnBrk="1" hangingPunct="1"/>
              <a:t>19.09.2019</a:t>
            </a:fld>
            <a:endParaRPr lang="fr-CH" altLang="fr-FR" sz="1200"/>
          </a:p>
        </p:txBody>
      </p:sp>
      <p:sp>
        <p:nvSpPr>
          <p:cNvPr id="176131"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55071CDB-BCD0-4913-867C-97B46B530F38}" type="slidenum">
              <a:rPr lang="fr-CH" altLang="fr-FR" sz="1200"/>
              <a:pPr eaLnBrk="1" hangingPunct="1"/>
              <a:t>41</a:t>
            </a:fld>
            <a:endParaRPr lang="fr-CH" altLang="fr-FR" sz="1200"/>
          </a:p>
        </p:txBody>
      </p:sp>
      <p:sp>
        <p:nvSpPr>
          <p:cNvPr id="176132" name="Rectangle 2"/>
          <p:cNvSpPr>
            <a:spLocks noGrp="1" noRot="1" noChangeAspect="1" noChangeArrowheads="1" noTextEdit="1"/>
          </p:cNvSpPr>
          <p:nvPr>
            <p:ph type="sldImg"/>
          </p:nvPr>
        </p:nvSpPr>
        <p:spPr>
          <a:solidFill>
            <a:srgbClr val="FFFFFF"/>
          </a:solidFill>
          <a:ln/>
        </p:spPr>
      </p:sp>
      <p:sp>
        <p:nvSpPr>
          <p:cNvPr id="176133"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r>
              <a:rPr lang="fr-CH" altLang="fr-FR">
                <a:cs typeface="Times New Roman" pitchFamily="18" charset="0"/>
              </a:rPr>
              <a:t> </a:t>
            </a: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p:txBody>
      </p:sp>
    </p:spTree>
    <p:extLst>
      <p:ext uri="{BB962C8B-B14F-4D97-AF65-F5344CB8AC3E}">
        <p14:creationId xmlns:p14="http://schemas.microsoft.com/office/powerpoint/2010/main" val="17097875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AC702A3A-FB41-4488-A781-D7C508995967}" type="datetime1">
              <a:rPr lang="fr-CH" altLang="fr-FR" sz="1200"/>
              <a:pPr eaLnBrk="1" hangingPunct="1"/>
              <a:t>19.09.2019</a:t>
            </a:fld>
            <a:endParaRPr lang="fr-CH" altLang="fr-FR" sz="1200"/>
          </a:p>
        </p:txBody>
      </p:sp>
      <p:sp>
        <p:nvSpPr>
          <p:cNvPr id="176131"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55071CDB-BCD0-4913-867C-97B46B530F38}" type="slidenum">
              <a:rPr lang="fr-CH" altLang="fr-FR" sz="1200"/>
              <a:pPr eaLnBrk="1" hangingPunct="1"/>
              <a:t>42</a:t>
            </a:fld>
            <a:endParaRPr lang="fr-CH" altLang="fr-FR" sz="1200"/>
          </a:p>
        </p:txBody>
      </p:sp>
      <p:sp>
        <p:nvSpPr>
          <p:cNvPr id="176132" name="Rectangle 2"/>
          <p:cNvSpPr>
            <a:spLocks noGrp="1" noRot="1" noChangeAspect="1" noChangeArrowheads="1" noTextEdit="1"/>
          </p:cNvSpPr>
          <p:nvPr>
            <p:ph type="sldImg"/>
          </p:nvPr>
        </p:nvSpPr>
        <p:spPr>
          <a:solidFill>
            <a:srgbClr val="FFFFFF"/>
          </a:solidFill>
          <a:ln/>
        </p:spPr>
      </p:sp>
      <p:sp>
        <p:nvSpPr>
          <p:cNvPr id="176133"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r>
              <a:rPr lang="fr-CH" altLang="fr-FR">
                <a:cs typeface="Times New Roman" pitchFamily="18" charset="0"/>
              </a:rPr>
              <a:t> </a:t>
            </a: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p:txBody>
      </p:sp>
    </p:spTree>
    <p:extLst>
      <p:ext uri="{BB962C8B-B14F-4D97-AF65-F5344CB8AC3E}">
        <p14:creationId xmlns:p14="http://schemas.microsoft.com/office/powerpoint/2010/main" val="9209076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C1F6CA41-983C-4806-90B0-CAC2F9777379}" type="datetime1">
              <a:rPr lang="fr-CH" altLang="fr-FR" sz="1200"/>
              <a:pPr eaLnBrk="1" hangingPunct="1"/>
              <a:t>19.09.2019</a:t>
            </a:fld>
            <a:endParaRPr lang="fr-CH" altLang="fr-FR" sz="1200"/>
          </a:p>
        </p:txBody>
      </p:sp>
      <p:sp>
        <p:nvSpPr>
          <p:cNvPr id="177155"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9B176697-0252-4D0A-B859-C1E4F87A828F}" type="slidenum">
              <a:rPr lang="fr-CH" altLang="fr-FR" sz="1200"/>
              <a:pPr eaLnBrk="1" hangingPunct="1"/>
              <a:t>43</a:t>
            </a:fld>
            <a:endParaRPr lang="fr-CH" altLang="fr-FR" sz="1200"/>
          </a:p>
        </p:txBody>
      </p:sp>
      <p:sp>
        <p:nvSpPr>
          <p:cNvPr id="177156" name="Rectangle 2"/>
          <p:cNvSpPr>
            <a:spLocks noGrp="1" noRot="1" noChangeAspect="1" noChangeArrowheads="1" noTextEdit="1"/>
          </p:cNvSpPr>
          <p:nvPr>
            <p:ph type="sldImg"/>
          </p:nvPr>
        </p:nvSpPr>
        <p:spPr>
          <a:solidFill>
            <a:srgbClr val="FFFFFF"/>
          </a:solidFill>
          <a:ln/>
        </p:spPr>
      </p:sp>
      <p:sp>
        <p:nvSpPr>
          <p:cNvPr id="177157"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r>
              <a:rPr lang="fr-CH" altLang="fr-FR">
                <a:cs typeface="Times New Roman" pitchFamily="18" charset="0"/>
              </a:rPr>
              <a:t> </a:t>
            </a: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p:txBody>
      </p:sp>
    </p:spTree>
    <p:extLst>
      <p:ext uri="{BB962C8B-B14F-4D97-AF65-F5344CB8AC3E}">
        <p14:creationId xmlns:p14="http://schemas.microsoft.com/office/powerpoint/2010/main" val="7800783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22A7EC8E-2DEE-4BE5-AE5D-E8A60ECB68F8}" type="datetime1">
              <a:rPr lang="fr-CH" altLang="fr-FR" sz="1200"/>
              <a:pPr eaLnBrk="1" hangingPunct="1"/>
              <a:t>19.09.2019</a:t>
            </a:fld>
            <a:endParaRPr lang="fr-CH" altLang="fr-FR" sz="1200"/>
          </a:p>
        </p:txBody>
      </p:sp>
      <p:sp>
        <p:nvSpPr>
          <p:cNvPr id="178179"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13365C08-0AF4-4195-A776-E0EC975741DC}" type="slidenum">
              <a:rPr lang="fr-CH" altLang="fr-FR" sz="1200"/>
              <a:pPr eaLnBrk="1" hangingPunct="1"/>
              <a:t>44</a:t>
            </a:fld>
            <a:endParaRPr lang="fr-CH" altLang="fr-FR" sz="1200"/>
          </a:p>
        </p:txBody>
      </p:sp>
      <p:sp>
        <p:nvSpPr>
          <p:cNvPr id="178180" name="Rectangle 2"/>
          <p:cNvSpPr>
            <a:spLocks noGrp="1" noRot="1" noChangeAspect="1" noChangeArrowheads="1" noTextEdit="1"/>
          </p:cNvSpPr>
          <p:nvPr>
            <p:ph type="sldImg"/>
          </p:nvPr>
        </p:nvSpPr>
        <p:spPr>
          <a:solidFill>
            <a:srgbClr val="FFFFFF"/>
          </a:solidFill>
          <a:ln/>
        </p:spPr>
      </p:sp>
      <p:sp>
        <p:nvSpPr>
          <p:cNvPr id="178181"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r>
              <a:rPr lang="fr-CH" altLang="fr-FR">
                <a:cs typeface="Times New Roman" pitchFamily="18" charset="0"/>
              </a:rPr>
              <a:t> </a:t>
            </a: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a:p>
            <a:pPr marL="190500" indent="-190500" algn="just" eaLnBrk="1" hangingPunct="1"/>
            <a:endParaRPr lang="fr-CH" altLang="fr-FR">
              <a:cs typeface="Times New Roman" pitchFamily="18" charset="0"/>
            </a:endParaRPr>
          </a:p>
        </p:txBody>
      </p:sp>
    </p:spTree>
    <p:extLst>
      <p:ext uri="{BB962C8B-B14F-4D97-AF65-F5344CB8AC3E}">
        <p14:creationId xmlns:p14="http://schemas.microsoft.com/office/powerpoint/2010/main" val="3892979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22A7EC8E-2DEE-4BE5-AE5D-E8A60ECB68F8}" type="datetime1">
              <a:rPr lang="fr-CH" altLang="fr-FR" sz="1200"/>
              <a:pPr eaLnBrk="1" hangingPunct="1"/>
              <a:t>19.09.2019</a:t>
            </a:fld>
            <a:endParaRPr lang="fr-CH" altLang="fr-FR" sz="1200"/>
          </a:p>
        </p:txBody>
      </p:sp>
      <p:sp>
        <p:nvSpPr>
          <p:cNvPr id="178179"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13365C08-0AF4-4195-A776-E0EC975741DC}" type="slidenum">
              <a:rPr lang="fr-CH" altLang="fr-FR" sz="1200"/>
              <a:pPr eaLnBrk="1" hangingPunct="1"/>
              <a:t>45</a:t>
            </a:fld>
            <a:endParaRPr lang="fr-CH" altLang="fr-FR" sz="1200"/>
          </a:p>
        </p:txBody>
      </p:sp>
      <p:sp>
        <p:nvSpPr>
          <p:cNvPr id="178180" name="Rectangle 2"/>
          <p:cNvSpPr>
            <a:spLocks noGrp="1" noRot="1" noChangeAspect="1" noChangeArrowheads="1" noTextEdit="1"/>
          </p:cNvSpPr>
          <p:nvPr>
            <p:ph type="sldImg"/>
          </p:nvPr>
        </p:nvSpPr>
        <p:spPr>
          <a:solidFill>
            <a:srgbClr val="FFFFFF"/>
          </a:solidFill>
          <a:ln/>
        </p:spPr>
      </p:sp>
      <p:sp>
        <p:nvSpPr>
          <p:cNvPr id="178181"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r>
              <a:rPr lang="fr-CH" altLang="fr-FR" dirty="0">
                <a:cs typeface="Times New Roman" pitchFamily="18" charset="0"/>
              </a:rPr>
              <a:t> </a:t>
            </a:r>
          </a:p>
          <a:p>
            <a:pPr marL="190500" indent="-190500" algn="just" eaLnBrk="1" hangingPunct="1"/>
            <a:endParaRPr lang="fr-CH" altLang="fr-FR" dirty="0">
              <a:cs typeface="Times New Roman" pitchFamily="18" charset="0"/>
            </a:endParaRPr>
          </a:p>
          <a:p>
            <a:pPr marL="190500" indent="-190500" algn="just" eaLnBrk="1" hangingPunct="1"/>
            <a:endParaRPr lang="fr-CH" altLang="fr-FR" dirty="0">
              <a:cs typeface="Times New Roman" pitchFamily="18" charset="0"/>
            </a:endParaRPr>
          </a:p>
          <a:p>
            <a:pPr marL="190500" indent="-190500" algn="just" eaLnBrk="1" hangingPunct="1"/>
            <a:endParaRPr lang="fr-CH" altLang="fr-FR" dirty="0">
              <a:cs typeface="Times New Roman" pitchFamily="18" charset="0"/>
            </a:endParaRPr>
          </a:p>
          <a:p>
            <a:pPr marL="190500" indent="-190500" algn="just" eaLnBrk="1" hangingPunct="1"/>
            <a:endParaRPr lang="fr-CH" altLang="fr-FR" dirty="0">
              <a:cs typeface="Times New Roman" pitchFamily="18" charset="0"/>
            </a:endParaRPr>
          </a:p>
        </p:txBody>
      </p:sp>
    </p:spTree>
    <p:extLst>
      <p:ext uri="{BB962C8B-B14F-4D97-AF65-F5344CB8AC3E}">
        <p14:creationId xmlns:p14="http://schemas.microsoft.com/office/powerpoint/2010/main" val="16958098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2906713" y="519113"/>
            <a:ext cx="3327400" cy="2495550"/>
          </a:xfrm>
          <a:ln/>
        </p:spPr>
      </p:sp>
      <p:sp>
        <p:nvSpPr>
          <p:cNvPr id="84995" name="Text Box 3"/>
          <p:cNvSpPr txBox="1">
            <a:spLocks noChangeArrowheads="1"/>
          </p:cNvSpPr>
          <p:nvPr/>
        </p:nvSpPr>
        <p:spPr bwMode="auto">
          <a:xfrm>
            <a:off x="725447" y="3257028"/>
            <a:ext cx="7792224" cy="46122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160" tIns="46080" rIns="92160" bIns="46080">
            <a:spAutoFit/>
          </a:bodyPr>
          <a:lstStyle>
            <a:lvl1pPr eaLnBrk="0" hangingPunct="0">
              <a:tabLst>
                <a:tab pos="912813" algn="l"/>
                <a:tab pos="1827213" algn="l"/>
                <a:tab pos="2741613" algn="l"/>
                <a:tab pos="3656013" algn="l"/>
                <a:tab pos="4570413" algn="l"/>
                <a:tab pos="5484813" algn="l"/>
                <a:tab pos="5791200" algn="l"/>
              </a:tabLst>
              <a:defRPr sz="2400">
                <a:solidFill>
                  <a:schemeClr val="tx1"/>
                </a:solidFill>
                <a:latin typeface="Times New Roman" pitchFamily="18" charset="0"/>
              </a:defRPr>
            </a:lvl1pPr>
            <a:lvl2pPr marL="742950" indent="-285750" eaLnBrk="0" hangingPunct="0">
              <a:tabLst>
                <a:tab pos="912813" algn="l"/>
                <a:tab pos="1827213" algn="l"/>
                <a:tab pos="2741613" algn="l"/>
                <a:tab pos="3656013" algn="l"/>
                <a:tab pos="4570413" algn="l"/>
                <a:tab pos="5484813" algn="l"/>
                <a:tab pos="5791200" algn="l"/>
              </a:tabLst>
              <a:defRPr sz="2400">
                <a:solidFill>
                  <a:schemeClr val="tx1"/>
                </a:solidFill>
                <a:latin typeface="Times New Roman" pitchFamily="18" charset="0"/>
              </a:defRPr>
            </a:lvl2pPr>
            <a:lvl3pPr marL="1143000" indent="-228600" eaLnBrk="0" hangingPunct="0">
              <a:tabLst>
                <a:tab pos="912813" algn="l"/>
                <a:tab pos="1827213" algn="l"/>
                <a:tab pos="2741613" algn="l"/>
                <a:tab pos="3656013" algn="l"/>
                <a:tab pos="4570413" algn="l"/>
                <a:tab pos="5484813" algn="l"/>
                <a:tab pos="5791200" algn="l"/>
              </a:tabLst>
              <a:defRPr sz="2400">
                <a:solidFill>
                  <a:schemeClr val="tx1"/>
                </a:solidFill>
                <a:latin typeface="Times New Roman" pitchFamily="18" charset="0"/>
              </a:defRPr>
            </a:lvl3pPr>
            <a:lvl4pPr marL="1600200" indent="-228600" eaLnBrk="0" hangingPunct="0">
              <a:tabLst>
                <a:tab pos="912813" algn="l"/>
                <a:tab pos="1827213" algn="l"/>
                <a:tab pos="2741613" algn="l"/>
                <a:tab pos="3656013" algn="l"/>
                <a:tab pos="4570413" algn="l"/>
                <a:tab pos="5484813" algn="l"/>
                <a:tab pos="5791200" algn="l"/>
              </a:tabLst>
              <a:defRPr sz="2400">
                <a:solidFill>
                  <a:schemeClr val="tx1"/>
                </a:solidFill>
                <a:latin typeface="Times New Roman" pitchFamily="18" charset="0"/>
              </a:defRPr>
            </a:lvl4pPr>
            <a:lvl5pPr marL="2057400" indent="-228600" eaLnBrk="0" hangingPunct="0">
              <a:tabLst>
                <a:tab pos="912813" algn="l"/>
                <a:tab pos="1827213" algn="l"/>
                <a:tab pos="2741613" algn="l"/>
                <a:tab pos="3656013" algn="l"/>
                <a:tab pos="4570413" algn="l"/>
                <a:tab pos="5484813" algn="l"/>
                <a:tab pos="57912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912813" algn="l"/>
                <a:tab pos="1827213" algn="l"/>
                <a:tab pos="2741613" algn="l"/>
                <a:tab pos="3656013" algn="l"/>
                <a:tab pos="4570413" algn="l"/>
                <a:tab pos="5484813" algn="l"/>
                <a:tab pos="57912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912813" algn="l"/>
                <a:tab pos="1827213" algn="l"/>
                <a:tab pos="2741613" algn="l"/>
                <a:tab pos="3656013" algn="l"/>
                <a:tab pos="4570413" algn="l"/>
                <a:tab pos="5484813" algn="l"/>
                <a:tab pos="57912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912813" algn="l"/>
                <a:tab pos="1827213" algn="l"/>
                <a:tab pos="2741613" algn="l"/>
                <a:tab pos="3656013" algn="l"/>
                <a:tab pos="4570413" algn="l"/>
                <a:tab pos="5484813" algn="l"/>
                <a:tab pos="57912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912813" algn="l"/>
                <a:tab pos="1827213" algn="l"/>
                <a:tab pos="2741613" algn="l"/>
                <a:tab pos="3656013" algn="l"/>
                <a:tab pos="4570413" algn="l"/>
                <a:tab pos="5484813" algn="l"/>
                <a:tab pos="5791200" algn="l"/>
              </a:tabLst>
              <a:defRPr sz="2400">
                <a:solidFill>
                  <a:schemeClr val="tx1"/>
                </a:solidFill>
                <a:latin typeface="Times New Roman" pitchFamily="18" charset="0"/>
              </a:defRPr>
            </a:lvl9pPr>
          </a:lstStyle>
          <a:p>
            <a:pPr>
              <a:spcBef>
                <a:spcPts val="500"/>
              </a:spcBef>
              <a:spcAft>
                <a:spcPts val="500"/>
              </a:spcAft>
              <a:buClr>
                <a:srgbClr val="000004"/>
              </a:buClr>
              <a:buSzPct val="200000"/>
              <a:buFont typeface="Times" charset="0"/>
              <a:buNone/>
            </a:pPr>
            <a:r>
              <a:rPr lang="en-GB" altLang="fr-FR" sz="1200">
                <a:solidFill>
                  <a:srgbClr val="000004"/>
                </a:solidFill>
              </a:rPr>
              <a:t>Nous disons "CLASSIQUE" parce que c'est la solution généralement employée depuis 2 décennies d'informatique. Mais il est important de noter que : </a:t>
            </a:r>
          </a:p>
          <a:p>
            <a:pPr>
              <a:spcBef>
                <a:spcPts val="500"/>
              </a:spcBef>
              <a:spcAft>
                <a:spcPts val="500"/>
              </a:spcAft>
              <a:buClr>
                <a:srgbClr val="000004"/>
              </a:buClr>
              <a:buSzPct val="200000"/>
              <a:buFont typeface="Times" charset="0"/>
              <a:buNone/>
            </a:pPr>
            <a:r>
              <a:rPr lang="en-GB" altLang="fr-FR" sz="1200">
                <a:solidFill>
                  <a:srgbClr val="000004"/>
                </a:solidFill>
              </a:rPr>
              <a:t>1) elle n'a pas toujours existé. </a:t>
            </a:r>
            <a:br>
              <a:rPr lang="en-GB" altLang="fr-FR" sz="1200">
                <a:solidFill>
                  <a:srgbClr val="000004"/>
                </a:solidFill>
              </a:rPr>
            </a:br>
            <a:r>
              <a:rPr lang="en-GB" altLang="fr-FR" sz="1200">
                <a:solidFill>
                  <a:srgbClr val="000004"/>
                </a:solidFill>
              </a:rPr>
              <a:t>Pour que l'on pense à traduire d'un modèle à un autre, il faut d'abord avoir compris la nécessitéd'un modèle. </a:t>
            </a:r>
            <a:br>
              <a:rPr lang="en-GB" altLang="fr-FR" sz="1200">
                <a:solidFill>
                  <a:srgbClr val="000004"/>
                </a:solidFill>
              </a:rPr>
            </a:br>
            <a:r>
              <a:rPr lang="en-GB" altLang="fr-FR" sz="1200">
                <a:solidFill>
                  <a:srgbClr val="000004"/>
                </a:solidFill>
              </a:rPr>
              <a:t>Aux temps préhistoriques de l'informatique, lorsqu'on stockait les données dans des fichiers, on créait un fichier lorsque le programme que l'on était en train de faire avait besoin d'utiliser des informations produites par un autre programme (cf Chapitre  ). </a:t>
            </a:r>
          </a:p>
          <a:p>
            <a:pPr>
              <a:spcBef>
                <a:spcPts val="500"/>
              </a:spcBef>
              <a:spcAft>
                <a:spcPts val="500"/>
              </a:spcAft>
              <a:buClr>
                <a:srgbClr val="000004"/>
              </a:buClr>
              <a:buSzPct val="200000"/>
              <a:buFont typeface="Times" charset="0"/>
              <a:buNone/>
            </a:pPr>
            <a:r>
              <a:rPr lang="en-GB" altLang="fr-FR" sz="1200">
                <a:solidFill>
                  <a:srgbClr val="000004"/>
                </a:solidFill>
              </a:rPr>
              <a:t>Il n'y avait donc pas besoin de modèles : il suffisait de créer des fichiers lorsque le besoin (du programme) s'en faisait sentir </a:t>
            </a:r>
            <a:br>
              <a:rPr lang="en-GB" altLang="fr-FR" sz="1200">
                <a:solidFill>
                  <a:srgbClr val="000004"/>
                </a:solidFill>
              </a:rPr>
            </a:br>
            <a:r>
              <a:rPr lang="en-GB" altLang="fr-FR" sz="1200">
                <a:solidFill>
                  <a:srgbClr val="000004"/>
                </a:solidFill>
              </a:rPr>
              <a:t>(Revenir aujourd'hui à des procédés aussi sommaires serait donc totalement has been). </a:t>
            </a:r>
          </a:p>
          <a:p>
            <a:pPr>
              <a:spcBef>
                <a:spcPts val="500"/>
              </a:spcBef>
              <a:spcAft>
                <a:spcPts val="500"/>
              </a:spcAft>
              <a:buClr>
                <a:srgbClr val="000004"/>
              </a:buClr>
              <a:buSzPct val="200000"/>
              <a:buFont typeface="Times" charset="0"/>
              <a:buNone/>
            </a:pPr>
            <a:r>
              <a:rPr lang="en-GB" altLang="fr-FR" sz="1200">
                <a:solidFill>
                  <a:srgbClr val="000004"/>
                </a:solidFill>
              </a:rPr>
              <a:t>2) elle a étécontestée à ses débuts </a:t>
            </a:r>
            <a:br>
              <a:rPr lang="en-GB" altLang="fr-FR" sz="1200">
                <a:solidFill>
                  <a:srgbClr val="000004"/>
                </a:solidFill>
              </a:rPr>
            </a:br>
            <a:r>
              <a:rPr lang="en-GB" altLang="fr-FR" sz="1200">
                <a:solidFill>
                  <a:srgbClr val="000004"/>
                </a:solidFill>
              </a:rPr>
              <a:t>Comme le montre le schéma, on peut se demander à quoi peut bien servir le modèle Entité-Association si c'est pour le traduire ensuite dans un schéma de base de données qui sera en fait le seul à ₨tre mis dans la machine. </a:t>
            </a:r>
            <a:br>
              <a:rPr lang="en-GB" altLang="fr-FR" sz="1200">
                <a:solidFill>
                  <a:srgbClr val="000004"/>
                </a:solidFill>
              </a:rPr>
            </a:br>
            <a:r>
              <a:rPr lang="en-GB" altLang="fr-FR" sz="1200">
                <a:solidFill>
                  <a:srgbClr val="000004"/>
                </a:solidFill>
              </a:rPr>
              <a:t>Autant faire directement le schéma relationnel se disait-on. </a:t>
            </a:r>
          </a:p>
          <a:p>
            <a:pPr>
              <a:spcBef>
                <a:spcPts val="500"/>
              </a:spcBef>
              <a:spcAft>
                <a:spcPts val="500"/>
              </a:spcAft>
              <a:buClr>
                <a:srgbClr val="000004"/>
              </a:buClr>
              <a:buSzPct val="200000"/>
              <a:buFont typeface="Times" charset="0"/>
              <a:buNone/>
            </a:pPr>
            <a:r>
              <a:rPr lang="en-GB" altLang="fr-FR" sz="1200">
                <a:solidFill>
                  <a:srgbClr val="000004"/>
                </a:solidFill>
              </a:rPr>
              <a:t>Le problème est que l'on court-circuite un niveau d'abstraction : on s'est aper₤u que la solution que l'on proposait pouvait fonctionner sur le plan informatique mais ne convenait pas pour le domaine. On a ainsi fait plein de bases de données dont personne ne s'est jamais servi. (Procéder de cette manière est donc également has been). </a:t>
            </a:r>
          </a:p>
          <a:p>
            <a:pPr>
              <a:spcBef>
                <a:spcPts val="500"/>
              </a:spcBef>
              <a:spcAft>
                <a:spcPts val="500"/>
              </a:spcAft>
              <a:buClr>
                <a:srgbClr val="000004"/>
              </a:buClr>
              <a:buSzPct val="200000"/>
              <a:buFont typeface="Times" charset="0"/>
              <a:buNone/>
            </a:pPr>
            <a:r>
              <a:rPr lang="en-GB" altLang="fr-FR" sz="1200">
                <a:solidFill>
                  <a:srgbClr val="000004"/>
                </a:solidFill>
              </a:rPr>
              <a:t>3) elle est actuellement remise en cause par les principes de l'OrientéObjet. </a:t>
            </a:r>
            <a:br>
              <a:rPr lang="en-GB" altLang="fr-FR" sz="1200">
                <a:solidFill>
                  <a:srgbClr val="000004"/>
                </a:solidFill>
              </a:rPr>
            </a:br>
            <a:r>
              <a:rPr lang="en-GB" altLang="fr-FR" sz="1200">
                <a:solidFill>
                  <a:srgbClr val="000004"/>
                </a:solidFill>
              </a:rPr>
              <a:t>La grande différence de "style" entre l'OO et le Relationnel réside dans le fait que l'OO peut se dispenser d'une traduction parce que le modèle conceptuel et le modèle "logique" s'expriment au moyen des m₨mes concepts (ou langage). </a:t>
            </a:r>
            <a:br>
              <a:rPr lang="en-GB" altLang="fr-FR" sz="1200">
                <a:solidFill>
                  <a:srgbClr val="000004"/>
                </a:solidFill>
              </a:rPr>
            </a:br>
            <a:r>
              <a:rPr lang="en-GB" altLang="fr-FR" sz="1200">
                <a:solidFill>
                  <a:srgbClr val="000004"/>
                </a:solidFill>
              </a:rPr>
              <a:t>Le second reprend le premier tel que (sans réécriture) en l'étendant et en l'enrichissant. </a:t>
            </a:r>
            <a:br>
              <a:rPr lang="en-GB" altLang="fr-FR" sz="1200">
                <a:solidFill>
                  <a:srgbClr val="000004"/>
                </a:solidFill>
              </a:rPr>
            </a:br>
            <a:endParaRPr lang="en-GB" altLang="fr-FR" sz="1200">
              <a:solidFill>
                <a:srgbClr val="000004"/>
              </a:solidFill>
            </a:endParaRPr>
          </a:p>
        </p:txBody>
      </p:sp>
    </p:spTree>
    <p:extLst>
      <p:ext uri="{BB962C8B-B14F-4D97-AF65-F5344CB8AC3E}">
        <p14:creationId xmlns:p14="http://schemas.microsoft.com/office/powerpoint/2010/main" val="72933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7150534E-296E-40B7-AEF1-E6B8B3A2348D}" type="datetime1">
              <a:rPr lang="fr-CH" altLang="fr-FR" sz="1200"/>
              <a:pPr eaLnBrk="1" hangingPunct="1"/>
              <a:t>19.09.2019</a:t>
            </a:fld>
            <a:endParaRPr lang="fr-CH" altLang="fr-FR" sz="1200"/>
          </a:p>
        </p:txBody>
      </p:sp>
      <p:sp>
        <p:nvSpPr>
          <p:cNvPr id="113667"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807A84E9-06D4-48A2-A95E-65964FF134E3}" type="slidenum">
              <a:rPr lang="fr-CH" altLang="fr-FR" sz="1200"/>
              <a:pPr eaLnBrk="1" hangingPunct="1"/>
              <a:t>4</a:t>
            </a:fld>
            <a:endParaRPr lang="fr-CH" altLang="fr-FR" sz="1200"/>
          </a:p>
        </p:txBody>
      </p:sp>
      <p:sp>
        <p:nvSpPr>
          <p:cNvPr id="113668" name="Rectangle 2"/>
          <p:cNvSpPr>
            <a:spLocks noGrp="1" noRot="1" noChangeAspect="1" noChangeArrowheads="1" noTextEdit="1"/>
          </p:cNvSpPr>
          <p:nvPr>
            <p:ph type="sldImg"/>
          </p:nvPr>
        </p:nvSpPr>
        <p:spPr>
          <a:solidFill>
            <a:srgbClr val="FFFFFF"/>
          </a:solidFill>
          <a:ln/>
        </p:spPr>
      </p:sp>
      <p:sp>
        <p:nvSpPr>
          <p:cNvPr id="113669" name="Rectangle 3"/>
          <p:cNvSpPr>
            <a:spLocks noGrp="1" noChangeArrowheads="1"/>
          </p:cNvSpPr>
          <p:nvPr>
            <p:ph type="body" idx="1"/>
          </p:nvPr>
        </p:nvSpPr>
        <p:spPr>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fr-CH" altLang="fr-FR" b="1" dirty="0">
                <a:cs typeface="Times New Roman" pitchFamily="18" charset="0"/>
              </a:rPr>
              <a:t>Un système d'information contient les données et les traitements nécessaires pour assimiler et stocker les informations entrantes et produire les informations sortantes.</a:t>
            </a:r>
          </a:p>
          <a:p>
            <a:pPr eaLnBrk="1" hangingPunct="1"/>
            <a:endParaRPr lang="fr-CH" altLang="fr-FR" b="1" dirty="0">
              <a:cs typeface="Times New Roman" pitchFamily="18" charset="0"/>
            </a:endParaRPr>
          </a:p>
          <a:p>
            <a:pPr eaLnBrk="1" hangingPunct="1"/>
            <a:r>
              <a:rPr lang="fr-CH" altLang="fr-FR" dirty="0">
                <a:cs typeface="Times New Roman" pitchFamily="18" charset="0"/>
              </a:rPr>
              <a:t>Dans les systèmes d'information nous retrouvons généralement les traitements suivants:</a:t>
            </a:r>
          </a:p>
          <a:p>
            <a:pPr eaLnBrk="1" hangingPunct="1"/>
            <a:endParaRPr lang="fr-CH" altLang="fr-FR" dirty="0">
              <a:cs typeface="Times New Roman" pitchFamily="18" charset="0"/>
            </a:endParaRPr>
          </a:p>
          <a:p>
            <a:pPr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Consultation des données;</a:t>
            </a:r>
          </a:p>
          <a:p>
            <a:pPr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Ajout de données;</a:t>
            </a:r>
          </a:p>
          <a:p>
            <a:pPr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Suppression de données;</a:t>
            </a:r>
          </a:p>
          <a:p>
            <a:pPr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Modification de données.</a:t>
            </a:r>
          </a:p>
          <a:p>
            <a:pPr eaLnBrk="1" hangingPunct="1"/>
            <a:r>
              <a:rPr lang="fr-CH" altLang="fr-FR" dirty="0">
                <a:cs typeface="Times New Roman" pitchFamily="18" charset="0"/>
              </a:rPr>
              <a:t> </a:t>
            </a:r>
          </a:p>
          <a:p>
            <a:pPr eaLnBrk="1" hangingPunct="1"/>
            <a:r>
              <a:rPr lang="fr-CH" altLang="fr-FR" dirty="0">
                <a:cs typeface="Times New Roman" pitchFamily="18" charset="0"/>
              </a:rPr>
              <a:t> </a:t>
            </a:r>
          </a:p>
          <a:p>
            <a:pPr eaLnBrk="1" hangingPunct="1"/>
            <a:r>
              <a:rPr lang="fr-CH" altLang="fr-FR" u="sng" dirty="0">
                <a:cs typeface="Times New Roman" pitchFamily="18" charset="0"/>
              </a:rPr>
              <a:t>Exemple</a:t>
            </a:r>
            <a:r>
              <a:rPr lang="fr-CH" altLang="fr-FR" dirty="0">
                <a:cs typeface="Times New Roman" pitchFamily="18" charset="0"/>
              </a:rPr>
              <a:t>:</a:t>
            </a:r>
          </a:p>
          <a:p>
            <a:pPr eaLnBrk="1" hangingPunct="1"/>
            <a:r>
              <a:rPr lang="fr-CH" altLang="fr-FR" dirty="0">
                <a:cs typeface="Times New Roman" pitchFamily="18" charset="0"/>
              </a:rPr>
              <a:t> </a:t>
            </a:r>
          </a:p>
          <a:p>
            <a:pPr algn="just" eaLnBrk="1" hangingPunct="1"/>
            <a:r>
              <a:rPr lang="fr-CH" altLang="fr-FR" dirty="0">
                <a:cs typeface="Times New Roman" pitchFamily="18" charset="0"/>
              </a:rPr>
              <a:t>Le propriétaire d'une vidéothèque reçoit une livraison avec des nouvelles cassettes vidéo. Pour chaque cassette vidéo, il lit le titre, la langue et la durée et sauvegarde ces informations dans la base de données de la vidéothèque. Il a donc utilisé un traitement d'ajout de données afin de transformer les informations entrantes (titre, langue, durée) en données.</a:t>
            </a:r>
          </a:p>
          <a:p>
            <a:pPr eaLnBrk="1" hangingPunct="1"/>
            <a:endParaRPr lang="fr-CH" altLang="fr-FR" dirty="0">
              <a:cs typeface="Times New Roman" pitchFamily="18" charset="0"/>
            </a:endParaRPr>
          </a:p>
          <a:p>
            <a:pPr eaLnBrk="1" hangingPunct="1"/>
            <a:r>
              <a:rPr lang="fr-CH" altLang="fr-FR" dirty="0">
                <a:cs typeface="Times New Roman" pitchFamily="18" charset="0"/>
              </a:rPr>
              <a:t> </a:t>
            </a:r>
          </a:p>
        </p:txBody>
      </p:sp>
    </p:spTree>
    <p:extLst>
      <p:ext uri="{BB962C8B-B14F-4D97-AF65-F5344CB8AC3E}">
        <p14:creationId xmlns:p14="http://schemas.microsoft.com/office/powerpoint/2010/main" val="16608729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2881313" y="519113"/>
            <a:ext cx="3328987" cy="2495550"/>
          </a:xfrm>
          <a:ln/>
        </p:spPr>
      </p:sp>
      <p:sp>
        <p:nvSpPr>
          <p:cNvPr id="82947" name="Text Box 3"/>
          <p:cNvSpPr txBox="1">
            <a:spLocks noChangeArrowheads="1"/>
          </p:cNvSpPr>
          <p:nvPr/>
        </p:nvSpPr>
        <p:spPr bwMode="auto">
          <a:xfrm>
            <a:off x="710686" y="3217469"/>
            <a:ext cx="6727251" cy="3273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82948" name="Text Box 4"/>
          <p:cNvSpPr txBox="1">
            <a:spLocks noChangeArrowheads="1"/>
          </p:cNvSpPr>
          <p:nvPr/>
        </p:nvSpPr>
        <p:spPr bwMode="auto">
          <a:xfrm>
            <a:off x="784495" y="-2157067"/>
            <a:ext cx="7387324" cy="110799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indent="207963" eaLnBrk="0" hangingPunct="0">
              <a:tabLst>
                <a:tab pos="723900" algn="l"/>
                <a:tab pos="1447800" algn="l"/>
                <a:tab pos="2171700" algn="l"/>
                <a:tab pos="2895600" algn="l"/>
                <a:tab pos="3619500" algn="l"/>
                <a:tab pos="4343400" algn="l"/>
                <a:tab pos="5067300" algn="l"/>
              </a:tabLst>
              <a:defRPr sz="2400">
                <a:solidFill>
                  <a:schemeClr val="tx1"/>
                </a:solidFill>
                <a:latin typeface="Times New Roman" pitchFamily="18" charset="0"/>
              </a:defRPr>
            </a:lvl1pPr>
            <a:lvl2pPr marL="742950" indent="-285750" eaLnBrk="0" hangingPunct="0">
              <a:tabLst>
                <a:tab pos="723900" algn="l"/>
                <a:tab pos="1447800" algn="l"/>
                <a:tab pos="2171700" algn="l"/>
                <a:tab pos="2895600" algn="l"/>
                <a:tab pos="3619500" algn="l"/>
                <a:tab pos="4343400" algn="l"/>
                <a:tab pos="5067300" algn="l"/>
              </a:tabLst>
              <a:defRPr sz="2400">
                <a:solidFill>
                  <a:schemeClr val="tx1"/>
                </a:solidFill>
                <a:latin typeface="Times New Roman" pitchFamily="18" charset="0"/>
              </a:defRPr>
            </a:lvl2pPr>
            <a:lvl3pPr marL="1143000" indent="-228600" eaLnBrk="0" hangingPunct="0">
              <a:tabLst>
                <a:tab pos="723900" algn="l"/>
                <a:tab pos="1447800" algn="l"/>
                <a:tab pos="2171700" algn="l"/>
                <a:tab pos="2895600" algn="l"/>
                <a:tab pos="3619500" algn="l"/>
                <a:tab pos="4343400" algn="l"/>
                <a:tab pos="5067300" algn="l"/>
              </a:tabLst>
              <a:defRPr sz="2400">
                <a:solidFill>
                  <a:schemeClr val="tx1"/>
                </a:solidFill>
                <a:latin typeface="Times New Roman" pitchFamily="18" charset="0"/>
              </a:defRPr>
            </a:lvl3pPr>
            <a:lvl4pPr marL="1600200" indent="-228600" eaLnBrk="0" hangingPunct="0">
              <a:tabLst>
                <a:tab pos="723900" algn="l"/>
                <a:tab pos="1447800" algn="l"/>
                <a:tab pos="2171700" algn="l"/>
                <a:tab pos="2895600" algn="l"/>
                <a:tab pos="3619500" algn="l"/>
                <a:tab pos="4343400" algn="l"/>
                <a:tab pos="5067300" algn="l"/>
              </a:tabLst>
              <a:defRPr sz="2400">
                <a:solidFill>
                  <a:schemeClr val="tx1"/>
                </a:solidFill>
                <a:latin typeface="Times New Roman" pitchFamily="18" charset="0"/>
              </a:defRPr>
            </a:lvl4pPr>
            <a:lvl5pPr marL="2057400" indent="-228600" eaLnBrk="0" hangingPunct="0">
              <a:tabLst>
                <a:tab pos="723900" algn="l"/>
                <a:tab pos="1447800" algn="l"/>
                <a:tab pos="2171700" algn="l"/>
                <a:tab pos="2895600" algn="l"/>
                <a:tab pos="3619500" algn="l"/>
                <a:tab pos="4343400" algn="l"/>
                <a:tab pos="50673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Lst>
              <a:defRPr sz="2400">
                <a:solidFill>
                  <a:schemeClr val="tx1"/>
                </a:solidFill>
                <a:latin typeface="Times New Roman" pitchFamily="18" charset="0"/>
              </a:defRPr>
            </a:lvl9pPr>
          </a:lstStyle>
          <a:p>
            <a:pPr>
              <a:buClr>
                <a:srgbClr val="000004"/>
              </a:buClr>
              <a:buSzPct val="100000"/>
              <a:buFont typeface="Times" charset="0"/>
              <a:buNone/>
            </a:pPr>
            <a:r>
              <a:rPr lang="en-GB" altLang="fr-FR">
                <a:solidFill>
                  <a:srgbClr val="000004"/>
                </a:solidFill>
              </a:rPr>
              <a:t>Un modèle "conceptuel" de données est indépendant de l'état de l'art technologique.  Or, il existe différentes sortes de Systèmes de Gestion de Bases de Données (SGBD) qui ont chacun leur propre modèle (dans l'ordre historique) : </a:t>
            </a:r>
          </a:p>
          <a:p>
            <a:pPr>
              <a:buClr>
                <a:srgbClr val="000004"/>
              </a:buClr>
              <a:buSzPct val="100000"/>
              <a:buFont typeface="Times" charset="0"/>
              <a:buNone/>
            </a:pPr>
            <a:r>
              <a:rPr lang="en-GB" altLang="fr-FR">
                <a:solidFill>
                  <a:srgbClr val="000004"/>
                </a:solidFill>
              </a:rPr>
              <a:t>- Systèmes de Gestion de Fichiers ou SGF qui ne sont pas vraiment des SGBD </a:t>
            </a:r>
          </a:p>
          <a:p>
            <a:pPr>
              <a:buClr>
                <a:srgbClr val="000004"/>
              </a:buClr>
              <a:buSzPct val="100000"/>
              <a:buFont typeface="Times" charset="0"/>
              <a:buNone/>
            </a:pPr>
            <a:r>
              <a:rPr lang="en-GB" altLang="fr-FR">
                <a:solidFill>
                  <a:srgbClr val="000004"/>
                </a:solidFill>
              </a:rPr>
              <a:t>- SGBD hiérarchiques organisés selon une arborescence </a:t>
            </a:r>
          </a:p>
          <a:p>
            <a:pPr>
              <a:buClr>
                <a:srgbClr val="000004"/>
              </a:buClr>
              <a:buSzPct val="100000"/>
              <a:buFont typeface="Times" charset="0"/>
              <a:buNone/>
            </a:pPr>
            <a:r>
              <a:rPr lang="en-GB" altLang="fr-FR">
                <a:solidFill>
                  <a:srgbClr val="000004"/>
                </a:solidFill>
              </a:rPr>
              <a:t>- SGBD réseau encore appelés CODASYL (du nom de la norme à laquelle ils se</a:t>
            </a:r>
          </a:p>
          <a:p>
            <a:pPr>
              <a:buClr>
                <a:srgbClr val="000004"/>
              </a:buClr>
              <a:buSzPct val="100000"/>
              <a:buFont typeface="Times" charset="0"/>
              <a:buNone/>
            </a:pPr>
            <a:r>
              <a:rPr lang="en-GB" altLang="fr-FR">
                <a:solidFill>
                  <a:srgbClr val="000004"/>
                </a:solidFill>
              </a:rPr>
              <a:t>réfèrent) </a:t>
            </a:r>
          </a:p>
          <a:p>
            <a:pPr>
              <a:buClr>
                <a:srgbClr val="000004"/>
              </a:buClr>
              <a:buSzPct val="100000"/>
              <a:buFont typeface="Times" charset="0"/>
              <a:buNone/>
            </a:pPr>
            <a:r>
              <a:rPr lang="en-GB" altLang="fr-FR">
                <a:solidFill>
                  <a:srgbClr val="000004"/>
                </a:solidFill>
              </a:rPr>
              <a:t>- SGBD relationnels </a:t>
            </a:r>
          </a:p>
          <a:p>
            <a:pPr>
              <a:buClr>
                <a:srgbClr val="000004"/>
              </a:buClr>
              <a:buSzPct val="100000"/>
              <a:buFont typeface="Times" charset="0"/>
              <a:buNone/>
            </a:pPr>
            <a:r>
              <a:rPr lang="en-GB" altLang="fr-FR">
                <a:solidFill>
                  <a:srgbClr val="000004"/>
                </a:solidFill>
              </a:rPr>
              <a:t>- SGBDOO (Orientés Objet) </a:t>
            </a:r>
          </a:p>
          <a:p>
            <a:pPr>
              <a:buClr>
                <a:srgbClr val="000004"/>
              </a:buClr>
              <a:buSzPct val="100000"/>
              <a:buFont typeface="Times" charset="0"/>
              <a:buNone/>
            </a:pPr>
            <a:r>
              <a:rPr lang="en-GB" altLang="fr-FR">
                <a:solidFill>
                  <a:srgbClr val="000004"/>
                </a:solidFill>
              </a:rPr>
              <a:t>Dans une organisation HIERARCHIQUE, les informations sont organisées dans un ARBRE (des noeuds et des liens).  Le chemin d'accès peut ₨tre implicite lorsque les données sont implémentées par contigüité. Une telle organisation ne permet de représenter que des liens du type père-fils. On doit spécifier le chemin d'accès.</a:t>
            </a:r>
          </a:p>
          <a:p>
            <a:pPr>
              <a:buClr>
                <a:srgbClr val="000004"/>
              </a:buClr>
              <a:buSzPct val="100000"/>
              <a:buFont typeface="Times" charset="0"/>
              <a:buNone/>
            </a:pPr>
            <a:r>
              <a:rPr lang="en-GB" altLang="fr-FR">
                <a:solidFill>
                  <a:srgbClr val="000004"/>
                </a:solidFill>
              </a:rPr>
              <a:t> Dans une organisation EN RESEAU les données sont organisées dans un graphe que l'on parcourt grâce à des pointeurs.</a:t>
            </a:r>
          </a:p>
          <a:p>
            <a:pPr>
              <a:buClr>
                <a:srgbClr val="000004"/>
              </a:buClr>
              <a:buSzPct val="100000"/>
              <a:buFont typeface="Times" charset="0"/>
              <a:buNone/>
            </a:pPr>
            <a:r>
              <a:rPr lang="en-GB" altLang="fr-FR">
                <a:solidFill>
                  <a:srgbClr val="000004"/>
                </a:solidFill>
              </a:rPr>
              <a:t>Les SGBD RELATIONNELS permettent de retrouver les informations par un CALCUL. Le programmeur s'affranchit de la connaissance des chemins d'accès en formulant une REQUETE au moyen d'OPERATEURS définis dans un language : SQL (Structured Query Language). </a:t>
            </a:r>
          </a:p>
          <a:p>
            <a:pPr>
              <a:buClr>
                <a:srgbClr val="000004"/>
              </a:buClr>
              <a:buSzPct val="100000"/>
              <a:buFont typeface="Times" charset="0"/>
              <a:buNone/>
            </a:pPr>
            <a:r>
              <a:rPr lang="en-GB" altLang="fr-FR">
                <a:solidFill>
                  <a:srgbClr val="000004"/>
                </a:solidFill>
              </a:rPr>
              <a:t>Les SGBD00 constituent une 3ème famille qui "combine" les deux principes précédents : un langage de requ₨tes (OSQL) et une navigation, un peu à la manière d'un Hypertexte .</a:t>
            </a:r>
          </a:p>
        </p:txBody>
      </p:sp>
    </p:spTree>
    <p:extLst>
      <p:ext uri="{BB962C8B-B14F-4D97-AF65-F5344CB8AC3E}">
        <p14:creationId xmlns:p14="http://schemas.microsoft.com/office/powerpoint/2010/main" val="17337230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txBox="1">
            <a:spLocks noGrp="1" noChangeArrowheads="1"/>
          </p:cNvSpPr>
          <p:nvPr>
            <p:ph type="body" idx="1"/>
          </p:nvPr>
        </p:nvSpPr>
        <p:spPr bwMode="auto">
          <a:xfrm>
            <a:off x="672727" y="3237248"/>
            <a:ext cx="7806985"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fr-FR" altLang="fr-FR"/>
          </a:p>
        </p:txBody>
      </p:sp>
    </p:spTree>
    <p:extLst>
      <p:ext uri="{BB962C8B-B14F-4D97-AF65-F5344CB8AC3E}">
        <p14:creationId xmlns:p14="http://schemas.microsoft.com/office/powerpoint/2010/main" val="16249603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txBox="1">
            <a:spLocks noGrp="1" noChangeArrowheads="1"/>
          </p:cNvSpPr>
          <p:nvPr>
            <p:ph type="body" idx="1"/>
          </p:nvPr>
        </p:nvSpPr>
        <p:spPr bwMode="auto">
          <a:xfrm>
            <a:off x="672727" y="3237248"/>
            <a:ext cx="7806985"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fr-FR" altLang="fr-FR"/>
          </a:p>
        </p:txBody>
      </p:sp>
    </p:spTree>
    <p:extLst>
      <p:ext uri="{BB962C8B-B14F-4D97-AF65-F5344CB8AC3E}">
        <p14:creationId xmlns:p14="http://schemas.microsoft.com/office/powerpoint/2010/main" val="11592820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Text Box 3"/>
          <p:cNvSpPr txBox="1">
            <a:spLocks noGrp="1" noChangeArrowheads="1"/>
          </p:cNvSpPr>
          <p:nvPr>
            <p:ph type="body" idx="1"/>
          </p:nvPr>
        </p:nvSpPr>
        <p:spPr bwMode="auto">
          <a:xfrm>
            <a:off x="672727" y="3237248"/>
            <a:ext cx="7806985" cy="350865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a:solidFill>
                  <a:srgbClr val="000004"/>
                </a:solidFill>
              </a:rPr>
              <a:t>CLE ETRANGERE :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Dans</a:t>
            </a:r>
            <a:r>
              <a:rPr lang="en-GB" altLang="fr-FR" dirty="0">
                <a:solidFill>
                  <a:srgbClr val="000004"/>
                </a:solidFill>
              </a:rPr>
              <a:t> le </a:t>
            </a:r>
            <a:r>
              <a:rPr lang="en-GB" altLang="fr-FR" dirty="0" err="1">
                <a:solidFill>
                  <a:srgbClr val="000004"/>
                </a:solidFill>
              </a:rPr>
              <a:t>schéma</a:t>
            </a:r>
            <a:r>
              <a:rPr lang="en-GB" altLang="fr-FR" dirty="0">
                <a:solidFill>
                  <a:srgbClr val="000004"/>
                </a:solidFill>
              </a:rPr>
              <a:t> de relations </a:t>
            </a:r>
            <a:r>
              <a:rPr lang="en-GB" altLang="fr-FR" dirty="0" err="1">
                <a:solidFill>
                  <a:srgbClr val="000004"/>
                </a:solidFill>
              </a:rPr>
              <a:t>suivant</a:t>
            </a:r>
            <a:r>
              <a:rPr lang="en-GB" altLang="fr-FR" dirty="0">
                <a:solidFill>
                  <a:srgbClr val="000004"/>
                </a:solidFill>
              </a:rPr>
              <a:t>, '</a:t>
            </a:r>
            <a:r>
              <a:rPr lang="en-GB" altLang="fr-FR" dirty="0" err="1">
                <a:solidFill>
                  <a:srgbClr val="000004"/>
                </a:solidFill>
              </a:rPr>
              <a:t>attribut</a:t>
            </a:r>
            <a:r>
              <a:rPr lang="en-GB" altLang="fr-FR" dirty="0">
                <a:solidFill>
                  <a:srgbClr val="000004"/>
                </a:solidFill>
              </a:rPr>
              <a:t> #</a:t>
            </a:r>
            <a:r>
              <a:rPr lang="en-GB" altLang="fr-FR" dirty="0" err="1">
                <a:solidFill>
                  <a:srgbClr val="000004"/>
                </a:solidFill>
              </a:rPr>
              <a:t>Cdserv</a:t>
            </a:r>
            <a:r>
              <a:rPr lang="en-GB" altLang="fr-FR" dirty="0">
                <a:solidFill>
                  <a:srgbClr val="000004"/>
                </a:solidFill>
              </a:rPr>
              <a:t> de la relation EMPLOYE </a:t>
            </a:r>
            <a:r>
              <a:rPr lang="en-GB" altLang="fr-FR" dirty="0" err="1">
                <a:solidFill>
                  <a:srgbClr val="000004"/>
                </a:solidFill>
              </a:rPr>
              <a:t>prend</a:t>
            </a:r>
            <a:r>
              <a:rPr lang="en-GB" altLang="fr-FR" dirty="0">
                <a:solidFill>
                  <a:srgbClr val="000004"/>
                </a:solidFill>
              </a:rPr>
              <a:t> </a:t>
            </a:r>
            <a:r>
              <a:rPr lang="en-GB" altLang="fr-FR" dirty="0" err="1">
                <a:solidFill>
                  <a:srgbClr val="000004"/>
                </a:solidFill>
              </a:rPr>
              <a:t>ses</a:t>
            </a:r>
            <a:r>
              <a:rPr lang="en-GB" altLang="fr-FR" dirty="0">
                <a:solidFill>
                  <a:srgbClr val="000004"/>
                </a:solidFill>
              </a:rPr>
              <a:t> </a:t>
            </a:r>
            <a:r>
              <a:rPr lang="en-GB" altLang="fr-FR" dirty="0" err="1">
                <a:solidFill>
                  <a:srgbClr val="000004"/>
                </a:solidFill>
              </a:rPr>
              <a:t>valeurs</a:t>
            </a:r>
            <a:r>
              <a:rPr lang="en-GB" altLang="fr-FR" dirty="0">
                <a:solidFill>
                  <a:srgbClr val="000004"/>
                </a:solidFill>
              </a:rPr>
              <a:t> </a:t>
            </a:r>
            <a:r>
              <a:rPr lang="en-GB" altLang="fr-FR" dirty="0" err="1">
                <a:solidFill>
                  <a:srgbClr val="000004"/>
                </a:solidFill>
              </a:rPr>
              <a:t>dans</a:t>
            </a:r>
            <a:r>
              <a:rPr lang="en-GB" altLang="fr-FR" dirty="0">
                <a:solidFill>
                  <a:srgbClr val="000004"/>
                </a:solidFill>
              </a:rPr>
              <a:t> le </a:t>
            </a:r>
            <a:r>
              <a:rPr lang="en-GB" altLang="fr-FR" dirty="0" err="1">
                <a:solidFill>
                  <a:srgbClr val="000004"/>
                </a:solidFill>
              </a:rPr>
              <a:t>domaine</a:t>
            </a:r>
            <a:r>
              <a:rPr lang="en-GB" altLang="fr-FR" dirty="0">
                <a:solidFill>
                  <a:srgbClr val="000004"/>
                </a:solidFill>
              </a:rPr>
              <a:t> de </a:t>
            </a:r>
            <a:r>
              <a:rPr lang="en-GB" altLang="fr-FR" dirty="0" err="1">
                <a:solidFill>
                  <a:srgbClr val="000004"/>
                </a:solidFill>
              </a:rPr>
              <a:t>valeurs</a:t>
            </a:r>
            <a:r>
              <a:rPr lang="en-GB" altLang="fr-FR" dirty="0">
                <a:solidFill>
                  <a:srgbClr val="000004"/>
                </a:solidFill>
              </a:rPr>
              <a:t> de </a:t>
            </a:r>
            <a:r>
              <a:rPr lang="en-GB" altLang="fr-FR" dirty="0" err="1">
                <a:solidFill>
                  <a:srgbClr val="000004"/>
                </a:solidFill>
              </a:rPr>
              <a:t>l'attribut</a:t>
            </a:r>
            <a:r>
              <a:rPr lang="en-GB" altLang="fr-FR" dirty="0">
                <a:solidFill>
                  <a:srgbClr val="000004"/>
                </a:solidFill>
              </a:rPr>
              <a:t> </a:t>
            </a:r>
            <a:r>
              <a:rPr lang="en-GB" altLang="fr-FR" dirty="0" err="1">
                <a:solidFill>
                  <a:srgbClr val="000004"/>
                </a:solidFill>
              </a:rPr>
              <a:t>CodeSer</a:t>
            </a:r>
            <a:r>
              <a:rPr lang="en-GB" altLang="fr-FR" dirty="0">
                <a:solidFill>
                  <a:srgbClr val="000004"/>
                </a:solidFill>
              </a:rPr>
              <a:t> qui se </a:t>
            </a:r>
            <a:r>
              <a:rPr lang="en-GB" altLang="fr-FR" dirty="0" err="1">
                <a:solidFill>
                  <a:srgbClr val="000004"/>
                </a:solidFill>
              </a:rPr>
              <a:t>trouve</a:t>
            </a:r>
            <a:r>
              <a:rPr lang="en-GB" altLang="fr-FR" dirty="0">
                <a:solidFill>
                  <a:srgbClr val="000004"/>
                </a:solidFill>
              </a:rPr>
              <a:t>, </a:t>
            </a:r>
            <a:r>
              <a:rPr lang="en-GB" altLang="fr-FR" dirty="0" err="1">
                <a:solidFill>
                  <a:srgbClr val="000004"/>
                </a:solidFill>
              </a:rPr>
              <a:t>lui</a:t>
            </a:r>
            <a:r>
              <a:rPr lang="en-GB" altLang="fr-FR" dirty="0">
                <a:solidFill>
                  <a:srgbClr val="000004"/>
                </a:solidFill>
              </a:rPr>
              <a:t>, au sein </a:t>
            </a:r>
            <a:r>
              <a:rPr lang="en-GB" altLang="fr-FR" dirty="0" err="1">
                <a:solidFill>
                  <a:srgbClr val="000004"/>
                </a:solidFill>
              </a:rPr>
              <a:t>d'une</a:t>
            </a:r>
            <a:r>
              <a:rPr lang="en-GB" altLang="fr-FR" dirty="0">
                <a:solidFill>
                  <a:srgbClr val="000004"/>
                </a:solidFill>
              </a:rPr>
              <a:t> </a:t>
            </a:r>
            <a:r>
              <a:rPr lang="en-GB" altLang="fr-FR" dirty="0" err="1">
                <a:solidFill>
                  <a:srgbClr val="000004"/>
                </a:solidFill>
              </a:rPr>
              <a:t>autre</a:t>
            </a:r>
            <a:r>
              <a:rPr lang="en-GB" altLang="fr-FR" dirty="0">
                <a:solidFill>
                  <a:srgbClr val="000004"/>
                </a:solidFill>
              </a:rPr>
              <a:t> relation : SERVICE, </a:t>
            </a:r>
            <a:r>
              <a:rPr lang="en-GB" altLang="fr-FR" dirty="0" err="1">
                <a:solidFill>
                  <a:srgbClr val="000004"/>
                </a:solidFill>
              </a:rPr>
              <a:t>d'où</a:t>
            </a:r>
            <a:r>
              <a:rPr lang="en-GB" altLang="fr-FR" dirty="0">
                <a:solidFill>
                  <a:srgbClr val="000004"/>
                </a:solidFill>
              </a:rPr>
              <a:t> </a:t>
            </a:r>
            <a:r>
              <a:rPr lang="en-GB" altLang="fr-FR" dirty="0" err="1">
                <a:solidFill>
                  <a:srgbClr val="000004"/>
                </a:solidFill>
              </a:rPr>
              <a:t>ce</a:t>
            </a:r>
            <a:r>
              <a:rPr lang="en-GB" altLang="fr-FR" dirty="0">
                <a:solidFill>
                  <a:srgbClr val="000004"/>
                </a:solidFill>
              </a:rPr>
              <a:t> nom de </a:t>
            </a:r>
            <a:r>
              <a:rPr lang="en-GB" altLang="fr-FR" dirty="0" err="1">
                <a:solidFill>
                  <a:srgbClr val="000004"/>
                </a:solidFill>
              </a:rPr>
              <a:t>cléétrangère</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Autrement</a:t>
            </a:r>
            <a:r>
              <a:rPr lang="en-GB" altLang="fr-FR" dirty="0">
                <a:solidFill>
                  <a:srgbClr val="000004"/>
                </a:solidFill>
              </a:rPr>
              <a:t> </a:t>
            </a:r>
            <a:r>
              <a:rPr lang="en-GB" altLang="fr-FR" dirty="0" err="1">
                <a:solidFill>
                  <a:srgbClr val="000004"/>
                </a:solidFill>
              </a:rPr>
              <a:t>dit</a:t>
            </a:r>
            <a:r>
              <a:rPr lang="en-GB" altLang="fr-FR" dirty="0">
                <a:solidFill>
                  <a:srgbClr val="000004"/>
                </a:solidFill>
              </a:rPr>
              <a:t> : </a:t>
            </a:r>
            <a:r>
              <a:rPr lang="en-GB" altLang="fr-FR" dirty="0" err="1">
                <a:solidFill>
                  <a:srgbClr val="000004"/>
                </a:solidFill>
              </a:rPr>
              <a:t>quel</a:t>
            </a:r>
            <a:r>
              <a:rPr lang="en-GB" altLang="fr-FR" dirty="0">
                <a:solidFill>
                  <a:srgbClr val="000004"/>
                </a:solidFill>
              </a:rPr>
              <a:t> que </a:t>
            </a:r>
            <a:r>
              <a:rPr lang="en-GB" altLang="fr-FR" dirty="0" err="1">
                <a:solidFill>
                  <a:srgbClr val="000004"/>
                </a:solidFill>
              </a:rPr>
              <a:t>soit</a:t>
            </a:r>
            <a:r>
              <a:rPr lang="en-GB" altLang="fr-FR" dirty="0">
                <a:solidFill>
                  <a:srgbClr val="000004"/>
                </a:solidFill>
              </a:rPr>
              <a:t> le service de </a:t>
            </a:r>
            <a:r>
              <a:rPr lang="en-GB" altLang="fr-FR" dirty="0" err="1">
                <a:solidFill>
                  <a:srgbClr val="000004"/>
                </a:solidFill>
              </a:rPr>
              <a:t>l'employé</a:t>
            </a:r>
            <a:r>
              <a:rPr lang="en-GB" altLang="fr-FR" dirty="0">
                <a:solidFill>
                  <a:srgbClr val="000004"/>
                </a:solidFill>
              </a:rPr>
              <a:t>(</a:t>
            </a:r>
            <a:r>
              <a:rPr lang="en-GB" altLang="fr-FR" dirty="0" err="1">
                <a:solidFill>
                  <a:srgbClr val="000004"/>
                </a:solidFill>
              </a:rPr>
              <a:t>toute</a:t>
            </a:r>
            <a:r>
              <a:rPr lang="en-GB" altLang="fr-FR" dirty="0">
                <a:solidFill>
                  <a:srgbClr val="000004"/>
                </a:solidFill>
              </a:rPr>
              <a:t> </a:t>
            </a:r>
            <a:r>
              <a:rPr lang="en-GB" altLang="fr-FR" dirty="0" err="1">
                <a:solidFill>
                  <a:srgbClr val="000004"/>
                </a:solidFill>
              </a:rPr>
              <a:t>valeur</a:t>
            </a:r>
            <a:r>
              <a:rPr lang="en-GB" altLang="fr-FR" dirty="0">
                <a:solidFill>
                  <a:srgbClr val="000004"/>
                </a:solidFill>
              </a:rPr>
              <a:t> de #</a:t>
            </a:r>
            <a:r>
              <a:rPr lang="en-GB" altLang="fr-FR" dirty="0" err="1">
                <a:solidFill>
                  <a:srgbClr val="000004"/>
                </a:solidFill>
              </a:rPr>
              <a:t>Cdserv</a:t>
            </a:r>
            <a:r>
              <a:rPr lang="en-GB" altLang="fr-FR" dirty="0">
                <a:solidFill>
                  <a:srgbClr val="000004"/>
                </a:solidFill>
              </a:rPr>
              <a:t>), </a:t>
            </a:r>
            <a:r>
              <a:rPr lang="en-GB" altLang="fr-FR" dirty="0" err="1">
                <a:solidFill>
                  <a:srgbClr val="000004"/>
                </a:solidFill>
              </a:rPr>
              <a:t>celui</a:t>
            </a:r>
            <a:r>
              <a:rPr lang="en-GB" altLang="fr-FR" dirty="0">
                <a:solidFill>
                  <a:srgbClr val="000004"/>
                </a:solidFill>
              </a:rPr>
              <a:t>-ci </a:t>
            </a:r>
            <a:r>
              <a:rPr lang="en-GB" altLang="fr-FR" dirty="0" err="1">
                <a:solidFill>
                  <a:srgbClr val="000004"/>
                </a:solidFill>
              </a:rPr>
              <a:t>doit</a:t>
            </a:r>
            <a:r>
              <a:rPr lang="en-GB" altLang="fr-FR" dirty="0">
                <a:solidFill>
                  <a:srgbClr val="000004"/>
                </a:solidFill>
              </a:rPr>
              <a:t> </a:t>
            </a:r>
            <a:r>
              <a:rPr lang="en-GB" altLang="fr-FR" dirty="0" err="1">
                <a:solidFill>
                  <a:srgbClr val="000004"/>
                </a:solidFill>
              </a:rPr>
              <a:t>exister</a:t>
            </a:r>
            <a:r>
              <a:rPr lang="en-GB" altLang="fr-FR" dirty="0">
                <a:solidFill>
                  <a:srgbClr val="000004"/>
                </a:solidFill>
              </a:rPr>
              <a:t> </a:t>
            </a:r>
            <a:r>
              <a:rPr lang="en-GB" altLang="fr-FR" dirty="0" err="1">
                <a:solidFill>
                  <a:srgbClr val="000004"/>
                </a:solidFill>
              </a:rPr>
              <a:t>dans</a:t>
            </a:r>
            <a:r>
              <a:rPr lang="en-GB" altLang="fr-FR" dirty="0">
                <a:solidFill>
                  <a:srgbClr val="000004"/>
                </a:solidFill>
              </a:rPr>
              <a:t> la table SERVICE </a:t>
            </a:r>
            <a:r>
              <a:rPr lang="en-GB" altLang="fr-FR" dirty="0" err="1">
                <a:solidFill>
                  <a:srgbClr val="000004"/>
                </a:solidFill>
              </a:rPr>
              <a:t>en</a:t>
            </a:r>
            <a:r>
              <a:rPr lang="en-GB" altLang="fr-FR" dirty="0">
                <a:solidFill>
                  <a:srgbClr val="000004"/>
                </a:solidFill>
              </a:rPr>
              <a:t> </a:t>
            </a:r>
            <a:r>
              <a:rPr lang="en-GB" altLang="fr-FR" dirty="0" err="1">
                <a:solidFill>
                  <a:srgbClr val="000004"/>
                </a:solidFill>
              </a:rPr>
              <a:t>tant</a:t>
            </a:r>
            <a:r>
              <a:rPr lang="en-GB" altLang="fr-FR" dirty="0">
                <a:solidFill>
                  <a:srgbClr val="000004"/>
                </a:solidFill>
              </a:rPr>
              <a:t> que </a:t>
            </a:r>
            <a:r>
              <a:rPr lang="en-GB" altLang="fr-FR" dirty="0" err="1">
                <a:solidFill>
                  <a:srgbClr val="000004"/>
                </a:solidFill>
              </a:rPr>
              <a:t>valeur</a:t>
            </a:r>
            <a:r>
              <a:rPr lang="en-GB" altLang="fr-FR" dirty="0">
                <a:solidFill>
                  <a:srgbClr val="000004"/>
                </a:solidFill>
              </a:rPr>
              <a:t> de </a:t>
            </a:r>
            <a:r>
              <a:rPr lang="en-GB" altLang="fr-FR" dirty="0" err="1">
                <a:solidFill>
                  <a:srgbClr val="000004"/>
                </a:solidFill>
              </a:rPr>
              <a:t>l'attribut</a:t>
            </a:r>
            <a:r>
              <a:rPr lang="en-GB" altLang="fr-FR" dirty="0">
                <a:solidFill>
                  <a:srgbClr val="000004"/>
                </a:solidFill>
              </a:rPr>
              <a:t> </a:t>
            </a:r>
            <a:r>
              <a:rPr lang="en-GB" altLang="fr-FR" dirty="0" err="1">
                <a:solidFill>
                  <a:srgbClr val="000004"/>
                </a:solidFill>
              </a:rPr>
              <a:t>CodeSer</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a:solidFill>
                  <a:srgbClr val="000004"/>
                </a:solidFill>
              </a:rPr>
              <a:t>A </a:t>
            </a:r>
            <a:r>
              <a:rPr lang="en-GB" altLang="fr-FR" dirty="0" err="1">
                <a:solidFill>
                  <a:srgbClr val="000004"/>
                </a:solidFill>
              </a:rPr>
              <a:t>contrario</a:t>
            </a:r>
            <a:r>
              <a:rPr lang="en-GB" altLang="fr-FR" dirty="0">
                <a:solidFill>
                  <a:srgbClr val="000004"/>
                </a:solidFill>
              </a:rPr>
              <a:t>, </a:t>
            </a:r>
            <a:r>
              <a:rPr lang="en-GB" altLang="fr-FR" dirty="0" err="1">
                <a:solidFill>
                  <a:srgbClr val="000004"/>
                </a:solidFill>
              </a:rPr>
              <a:t>cela</a:t>
            </a:r>
            <a:r>
              <a:rPr lang="en-GB" altLang="fr-FR" dirty="0">
                <a:solidFill>
                  <a:srgbClr val="000004"/>
                </a:solidFill>
              </a:rPr>
              <a:t> </a:t>
            </a:r>
            <a:r>
              <a:rPr lang="en-GB" altLang="fr-FR" dirty="0" err="1">
                <a:solidFill>
                  <a:srgbClr val="000004"/>
                </a:solidFill>
              </a:rPr>
              <a:t>voudrait</a:t>
            </a:r>
            <a:r>
              <a:rPr lang="en-GB" altLang="fr-FR" dirty="0">
                <a:solidFill>
                  <a:srgbClr val="000004"/>
                </a:solidFill>
              </a:rPr>
              <a:t> dire un </a:t>
            </a:r>
            <a:r>
              <a:rPr lang="en-GB" altLang="fr-FR" dirty="0" err="1">
                <a:solidFill>
                  <a:srgbClr val="000004"/>
                </a:solidFill>
              </a:rPr>
              <a:t>employétravaillant</a:t>
            </a:r>
            <a:r>
              <a:rPr lang="en-GB" altLang="fr-FR" dirty="0">
                <a:solidFill>
                  <a:srgbClr val="000004"/>
                </a:solidFill>
              </a:rPr>
              <a:t> </a:t>
            </a:r>
            <a:r>
              <a:rPr lang="en-GB" altLang="fr-FR" dirty="0" err="1">
                <a:solidFill>
                  <a:srgbClr val="000004"/>
                </a:solidFill>
              </a:rPr>
              <a:t>dans</a:t>
            </a:r>
            <a:r>
              <a:rPr lang="en-GB" altLang="fr-FR" dirty="0">
                <a:solidFill>
                  <a:srgbClr val="000004"/>
                </a:solidFill>
              </a:rPr>
              <a:t> un service qui </a:t>
            </a:r>
            <a:r>
              <a:rPr lang="en-GB" altLang="fr-FR" dirty="0" err="1">
                <a:solidFill>
                  <a:srgbClr val="000004"/>
                </a:solidFill>
              </a:rPr>
              <a:t>serait</a:t>
            </a:r>
            <a:r>
              <a:rPr lang="en-GB" altLang="fr-FR" dirty="0">
                <a:solidFill>
                  <a:srgbClr val="000004"/>
                </a:solidFill>
              </a:rPr>
              <a:t> inconnu </a:t>
            </a:r>
            <a:r>
              <a:rPr lang="en-GB" altLang="fr-FR" dirty="0" err="1">
                <a:solidFill>
                  <a:srgbClr val="000004"/>
                </a:solidFill>
              </a:rPr>
              <a:t>dans</a:t>
            </a:r>
            <a:r>
              <a:rPr lang="en-GB" altLang="fr-FR" dirty="0">
                <a:solidFill>
                  <a:srgbClr val="000004"/>
                </a:solidFill>
              </a:rPr>
              <a:t> </a:t>
            </a:r>
            <a:r>
              <a:rPr lang="en-GB" altLang="fr-FR" dirty="0" err="1">
                <a:solidFill>
                  <a:srgbClr val="000004"/>
                </a:solidFill>
              </a:rPr>
              <a:t>notre</a:t>
            </a:r>
            <a:r>
              <a:rPr lang="en-GB" altLang="fr-FR" dirty="0">
                <a:solidFill>
                  <a:srgbClr val="000004"/>
                </a:solidFill>
              </a:rPr>
              <a:t> </a:t>
            </a:r>
            <a:r>
              <a:rPr lang="en-GB" altLang="fr-FR" dirty="0" err="1">
                <a:solidFill>
                  <a:srgbClr val="000004"/>
                </a:solidFill>
              </a:rPr>
              <a:t>entreprise</a:t>
            </a:r>
            <a:r>
              <a:rPr lang="en-GB" altLang="fr-FR" dirty="0">
                <a:solidFill>
                  <a:srgbClr val="000004"/>
                </a:solidFill>
              </a:rPr>
              <a:t>. </a:t>
            </a:r>
            <a:r>
              <a:rPr lang="en-GB" altLang="fr-FR" dirty="0" err="1">
                <a:solidFill>
                  <a:srgbClr val="000004"/>
                </a:solidFill>
              </a:rPr>
              <a:t>Soit</a:t>
            </a:r>
            <a:r>
              <a:rPr lang="en-GB" altLang="fr-FR" dirty="0">
                <a:solidFill>
                  <a:srgbClr val="000004"/>
                </a:solidFill>
              </a:rPr>
              <a:t> </a:t>
            </a:r>
            <a:r>
              <a:rPr lang="en-GB" altLang="fr-FR" dirty="0" err="1">
                <a:solidFill>
                  <a:srgbClr val="000004"/>
                </a:solidFill>
              </a:rPr>
              <a:t>une</a:t>
            </a:r>
            <a:r>
              <a:rPr lang="en-GB" altLang="fr-FR" dirty="0">
                <a:solidFill>
                  <a:srgbClr val="000004"/>
                </a:solidFill>
              </a:rPr>
              <a:t> </a:t>
            </a:r>
            <a:r>
              <a:rPr lang="en-GB" altLang="fr-FR" dirty="0" err="1">
                <a:solidFill>
                  <a:srgbClr val="000004"/>
                </a:solidFill>
              </a:rPr>
              <a:t>absurdité</a:t>
            </a:r>
            <a:r>
              <a:rPr lang="en-GB" altLang="fr-FR" dirty="0">
                <a:solidFill>
                  <a:srgbClr val="000004"/>
                </a:solidFill>
              </a:rPr>
              <a:t>(</a:t>
            </a:r>
            <a:r>
              <a:rPr lang="en-GB" altLang="fr-FR" dirty="0" err="1">
                <a:solidFill>
                  <a:srgbClr val="000004"/>
                </a:solidFill>
              </a:rPr>
              <a:t>ou</a:t>
            </a:r>
            <a:r>
              <a:rPr lang="en-GB" altLang="fr-FR" dirty="0">
                <a:solidFill>
                  <a:srgbClr val="000004"/>
                </a:solidFill>
              </a:rPr>
              <a:t> </a:t>
            </a:r>
            <a:r>
              <a:rPr lang="en-GB" altLang="fr-FR" dirty="0" err="1">
                <a:solidFill>
                  <a:srgbClr val="000004"/>
                </a:solidFill>
              </a:rPr>
              <a:t>incohérence</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Cette</a:t>
            </a:r>
            <a:r>
              <a:rPr lang="en-GB" altLang="fr-FR" dirty="0">
                <a:solidFill>
                  <a:srgbClr val="000004"/>
                </a:solidFill>
              </a:rPr>
              <a:t> </a:t>
            </a:r>
            <a:r>
              <a:rPr lang="en-GB" altLang="fr-FR" dirty="0" err="1">
                <a:solidFill>
                  <a:srgbClr val="000004"/>
                </a:solidFill>
              </a:rPr>
              <a:t>propriétéremarquable</a:t>
            </a:r>
            <a:r>
              <a:rPr lang="en-GB" altLang="fr-FR" dirty="0">
                <a:solidFill>
                  <a:srgbClr val="000004"/>
                </a:solidFill>
              </a:rPr>
              <a:t> </a:t>
            </a:r>
            <a:r>
              <a:rPr lang="en-GB" altLang="fr-FR" dirty="0" err="1">
                <a:solidFill>
                  <a:srgbClr val="000004"/>
                </a:solidFill>
              </a:rPr>
              <a:t>d'une</a:t>
            </a:r>
            <a:r>
              <a:rPr lang="en-GB" altLang="fr-FR" dirty="0">
                <a:solidFill>
                  <a:srgbClr val="000004"/>
                </a:solidFill>
              </a:rPr>
              <a:t> </a:t>
            </a:r>
            <a:r>
              <a:rPr lang="en-GB" altLang="fr-FR" dirty="0" err="1">
                <a:solidFill>
                  <a:srgbClr val="000004"/>
                </a:solidFill>
              </a:rPr>
              <a:t>cléétrangère</a:t>
            </a:r>
            <a:r>
              <a:rPr lang="en-GB" altLang="fr-FR" dirty="0">
                <a:solidFill>
                  <a:srgbClr val="000004"/>
                </a:solidFill>
              </a:rPr>
              <a:t> (</a:t>
            </a:r>
            <a:r>
              <a:rPr lang="en-GB" altLang="fr-FR" dirty="0" err="1">
                <a:solidFill>
                  <a:srgbClr val="000004"/>
                </a:solidFill>
              </a:rPr>
              <a:t>à</a:t>
            </a:r>
            <a:r>
              <a:rPr lang="en-GB" altLang="fr-FR" dirty="0">
                <a:solidFill>
                  <a:srgbClr val="000004"/>
                </a:solidFill>
              </a:rPr>
              <a:t> </a:t>
            </a:r>
            <a:r>
              <a:rPr lang="en-GB" altLang="fr-FR" dirty="0" err="1">
                <a:solidFill>
                  <a:srgbClr val="000004"/>
                </a:solidFill>
              </a:rPr>
              <a:t>nuancer</a:t>
            </a:r>
            <a:r>
              <a:rPr lang="en-GB" altLang="fr-FR" dirty="0">
                <a:solidFill>
                  <a:srgbClr val="000004"/>
                </a:solidFill>
              </a:rPr>
              <a:t> pour le </a:t>
            </a:r>
            <a:r>
              <a:rPr lang="en-GB" altLang="fr-FR" dirty="0" err="1">
                <a:solidFill>
                  <a:srgbClr val="000004"/>
                </a:solidFill>
              </a:rPr>
              <a:t>cas</a:t>
            </a:r>
            <a:r>
              <a:rPr lang="en-GB" altLang="fr-FR" dirty="0">
                <a:solidFill>
                  <a:srgbClr val="000004"/>
                </a:solidFill>
              </a:rPr>
              <a:t> 0,1) </a:t>
            </a:r>
            <a:r>
              <a:rPr lang="en-GB" altLang="fr-FR" dirty="0" err="1">
                <a:solidFill>
                  <a:srgbClr val="000004"/>
                </a:solidFill>
              </a:rPr>
              <a:t>est</a:t>
            </a:r>
            <a:r>
              <a:rPr lang="en-GB" altLang="fr-FR" dirty="0">
                <a:solidFill>
                  <a:srgbClr val="000004"/>
                </a:solidFill>
              </a:rPr>
              <a:t> </a:t>
            </a:r>
            <a:r>
              <a:rPr lang="en-GB" altLang="fr-FR" dirty="0" err="1">
                <a:solidFill>
                  <a:srgbClr val="000004"/>
                </a:solidFill>
              </a:rPr>
              <a:t>nommée</a:t>
            </a:r>
            <a:r>
              <a:rPr lang="en-GB" altLang="fr-FR" dirty="0">
                <a:solidFill>
                  <a:srgbClr val="000004"/>
                </a:solidFill>
              </a:rPr>
              <a:t> :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a:solidFill>
                  <a:srgbClr val="000004"/>
                </a:solidFill>
              </a:rPr>
              <a:t>CONTRAINTE D'INTEGRITE REFERENTIELLE (</a:t>
            </a:r>
            <a:r>
              <a:rPr lang="en-GB" altLang="fr-FR" dirty="0" err="1">
                <a:solidFill>
                  <a:srgbClr val="000004"/>
                </a:solidFill>
              </a:rPr>
              <a:t>à</a:t>
            </a:r>
            <a:r>
              <a:rPr lang="en-GB" altLang="fr-FR" dirty="0">
                <a:solidFill>
                  <a:srgbClr val="000004"/>
                </a:solidFill>
              </a:rPr>
              <a:t> </a:t>
            </a:r>
            <a:r>
              <a:rPr lang="en-GB" altLang="fr-FR" dirty="0" err="1">
                <a:solidFill>
                  <a:srgbClr val="000004"/>
                </a:solidFill>
              </a:rPr>
              <a:t>distinguer</a:t>
            </a:r>
            <a:r>
              <a:rPr lang="en-GB" altLang="fr-FR" dirty="0">
                <a:solidFill>
                  <a:srgbClr val="000004"/>
                </a:solidFill>
              </a:rPr>
              <a:t> de </a:t>
            </a:r>
            <a:r>
              <a:rPr lang="en-GB" altLang="fr-FR" dirty="0" err="1">
                <a:solidFill>
                  <a:srgbClr val="000004"/>
                </a:solidFill>
              </a:rPr>
              <a:t>notre</a:t>
            </a:r>
            <a:r>
              <a:rPr lang="en-GB" altLang="fr-FR" dirty="0">
                <a:solidFill>
                  <a:srgbClr val="000004"/>
                </a:solidFill>
              </a:rPr>
              <a:t> </a:t>
            </a:r>
            <a:r>
              <a:rPr lang="en-GB" altLang="fr-FR" dirty="0" err="1">
                <a:solidFill>
                  <a:srgbClr val="000004"/>
                </a:solidFill>
              </a:rPr>
              <a:t>contrainte</a:t>
            </a:r>
            <a:endParaRPr lang="en-GB" altLang="fr-FR" dirty="0">
              <a:solidFill>
                <a:srgbClr val="000004"/>
              </a:solidFill>
            </a:endParaRP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d'intégritéfonctionnelle</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a:solidFill>
                  <a:srgbClr val="000004"/>
                </a:solidFill>
              </a:rPr>
              <a:t>Pour </a:t>
            </a:r>
            <a:r>
              <a:rPr lang="en-GB" altLang="fr-FR" dirty="0" err="1">
                <a:solidFill>
                  <a:srgbClr val="000004"/>
                </a:solidFill>
              </a:rPr>
              <a:t>toute</a:t>
            </a:r>
            <a:r>
              <a:rPr lang="en-GB" altLang="fr-FR" dirty="0">
                <a:solidFill>
                  <a:srgbClr val="000004"/>
                </a:solidFill>
              </a:rPr>
              <a:t> </a:t>
            </a:r>
            <a:r>
              <a:rPr lang="en-GB" altLang="fr-FR" dirty="0" err="1">
                <a:solidFill>
                  <a:srgbClr val="000004"/>
                </a:solidFill>
              </a:rPr>
              <a:t>valeur</a:t>
            </a:r>
            <a:r>
              <a:rPr lang="en-GB" altLang="fr-FR" dirty="0">
                <a:solidFill>
                  <a:srgbClr val="000004"/>
                </a:solidFill>
              </a:rPr>
              <a:t> de la </a:t>
            </a:r>
            <a:r>
              <a:rPr lang="en-GB" altLang="fr-FR" dirty="0" err="1">
                <a:solidFill>
                  <a:srgbClr val="000004"/>
                </a:solidFill>
              </a:rPr>
              <a:t>cléétrangère</a:t>
            </a:r>
            <a:r>
              <a:rPr lang="en-GB" altLang="fr-FR" dirty="0">
                <a:solidFill>
                  <a:srgbClr val="000004"/>
                </a:solidFill>
              </a:rPr>
              <a:t>, </a:t>
            </a:r>
            <a:r>
              <a:rPr lang="en-GB" altLang="fr-FR" dirty="0" err="1">
                <a:solidFill>
                  <a:srgbClr val="000004"/>
                </a:solidFill>
              </a:rPr>
              <a:t>elle</a:t>
            </a:r>
            <a:r>
              <a:rPr lang="en-GB" altLang="fr-FR" dirty="0">
                <a:solidFill>
                  <a:srgbClr val="000004"/>
                </a:solidFill>
              </a:rPr>
              <a:t> </a:t>
            </a:r>
            <a:r>
              <a:rPr lang="en-GB" altLang="fr-FR" dirty="0" err="1">
                <a:solidFill>
                  <a:srgbClr val="000004"/>
                </a:solidFill>
              </a:rPr>
              <a:t>réfère</a:t>
            </a:r>
            <a:r>
              <a:rPr lang="en-GB" altLang="fr-FR" dirty="0">
                <a:solidFill>
                  <a:srgbClr val="000004"/>
                </a:solidFill>
              </a:rPr>
              <a:t> </a:t>
            </a:r>
            <a:r>
              <a:rPr lang="en-GB" altLang="fr-FR" dirty="0" err="1">
                <a:solidFill>
                  <a:srgbClr val="000004"/>
                </a:solidFill>
              </a:rPr>
              <a:t>à</a:t>
            </a:r>
            <a:r>
              <a:rPr lang="en-GB" altLang="fr-FR" dirty="0">
                <a:solidFill>
                  <a:srgbClr val="000004"/>
                </a:solidFill>
              </a:rPr>
              <a:t> </a:t>
            </a:r>
            <a:r>
              <a:rPr lang="en-GB" altLang="fr-FR" dirty="0" err="1">
                <a:solidFill>
                  <a:srgbClr val="000004"/>
                </a:solidFill>
              </a:rPr>
              <a:t>une</a:t>
            </a:r>
            <a:r>
              <a:rPr lang="en-GB" altLang="fr-FR" dirty="0">
                <a:solidFill>
                  <a:srgbClr val="000004"/>
                </a:solidFill>
              </a:rPr>
              <a:t> </a:t>
            </a:r>
            <a:r>
              <a:rPr lang="en-GB" altLang="fr-FR" dirty="0" err="1">
                <a:solidFill>
                  <a:srgbClr val="000004"/>
                </a:solidFill>
              </a:rPr>
              <a:t>valeur</a:t>
            </a:r>
            <a:r>
              <a:rPr lang="en-GB" altLang="fr-FR" dirty="0">
                <a:solidFill>
                  <a:srgbClr val="000004"/>
                </a:solidFill>
              </a:rPr>
              <a:t> </a:t>
            </a:r>
            <a:r>
              <a:rPr lang="en-GB" altLang="fr-FR" dirty="0" err="1">
                <a:solidFill>
                  <a:srgbClr val="000004"/>
                </a:solidFill>
              </a:rPr>
              <a:t>identique</a:t>
            </a:r>
            <a:r>
              <a:rPr lang="en-GB" altLang="fr-FR" dirty="0">
                <a:solidFill>
                  <a:srgbClr val="000004"/>
                </a:solidFill>
              </a:rPr>
              <a:t> de la </a:t>
            </a:r>
            <a:r>
              <a:rPr lang="en-GB" altLang="fr-FR" dirty="0" err="1">
                <a:solidFill>
                  <a:srgbClr val="000004"/>
                </a:solidFill>
              </a:rPr>
              <a:t>cléprimaire</a:t>
            </a:r>
            <a:r>
              <a:rPr lang="en-GB" altLang="fr-FR" dirty="0">
                <a:solidFill>
                  <a:srgbClr val="000004"/>
                </a:solidFill>
              </a:rPr>
              <a:t> de la table </a:t>
            </a:r>
            <a:r>
              <a:rPr lang="en-GB" altLang="fr-FR" dirty="0" err="1">
                <a:solidFill>
                  <a:srgbClr val="000004"/>
                </a:solidFill>
              </a:rPr>
              <a:t>associée</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Cette</a:t>
            </a:r>
            <a:r>
              <a:rPr lang="en-GB" altLang="fr-FR" dirty="0">
                <a:solidFill>
                  <a:srgbClr val="000004"/>
                </a:solidFill>
              </a:rPr>
              <a:t> </a:t>
            </a:r>
            <a:r>
              <a:rPr lang="en-GB" altLang="fr-FR" dirty="0" err="1">
                <a:solidFill>
                  <a:srgbClr val="000004"/>
                </a:solidFill>
              </a:rPr>
              <a:t>règle</a:t>
            </a:r>
            <a:r>
              <a:rPr lang="en-GB" altLang="fr-FR" dirty="0">
                <a:solidFill>
                  <a:srgbClr val="000004"/>
                </a:solidFill>
              </a:rPr>
              <a:t> </a:t>
            </a:r>
            <a:r>
              <a:rPr lang="en-GB" altLang="fr-FR" dirty="0" err="1">
                <a:solidFill>
                  <a:srgbClr val="000004"/>
                </a:solidFill>
              </a:rPr>
              <a:t>est</a:t>
            </a:r>
            <a:r>
              <a:rPr lang="en-GB" altLang="fr-FR" dirty="0">
                <a:solidFill>
                  <a:srgbClr val="000004"/>
                </a:solidFill>
              </a:rPr>
              <a:t> </a:t>
            </a:r>
            <a:r>
              <a:rPr lang="en-GB" altLang="fr-FR" dirty="0" err="1">
                <a:solidFill>
                  <a:srgbClr val="000004"/>
                </a:solidFill>
              </a:rPr>
              <a:t>automatiquement</a:t>
            </a:r>
            <a:r>
              <a:rPr lang="en-GB" altLang="fr-FR" dirty="0">
                <a:solidFill>
                  <a:srgbClr val="000004"/>
                </a:solidFill>
              </a:rPr>
              <a:t> </a:t>
            </a:r>
            <a:r>
              <a:rPr lang="en-GB" altLang="fr-FR" dirty="0" err="1">
                <a:solidFill>
                  <a:srgbClr val="000004"/>
                </a:solidFill>
              </a:rPr>
              <a:t>contrôlée</a:t>
            </a:r>
            <a:r>
              <a:rPr lang="en-GB" altLang="fr-FR" dirty="0">
                <a:solidFill>
                  <a:srgbClr val="000004"/>
                </a:solidFill>
              </a:rPr>
              <a:t> par tout SGBDR </a:t>
            </a:r>
            <a:r>
              <a:rPr lang="en-GB" altLang="fr-FR" dirty="0" err="1">
                <a:solidFill>
                  <a:srgbClr val="000004"/>
                </a:solidFill>
              </a:rPr>
              <a:t>digne</a:t>
            </a:r>
            <a:r>
              <a:rPr lang="en-GB" altLang="fr-FR" dirty="0">
                <a:solidFill>
                  <a:srgbClr val="000004"/>
                </a:solidFill>
              </a:rPr>
              <a:t> de </a:t>
            </a:r>
            <a:r>
              <a:rPr lang="en-GB" altLang="fr-FR" dirty="0" err="1">
                <a:solidFill>
                  <a:srgbClr val="000004"/>
                </a:solidFill>
              </a:rPr>
              <a:t>ce</a:t>
            </a:r>
            <a:r>
              <a:rPr lang="en-GB" altLang="fr-FR" dirty="0">
                <a:solidFill>
                  <a:srgbClr val="000004"/>
                </a:solidFill>
              </a:rPr>
              <a:t> nom</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Recette</a:t>
            </a:r>
            <a:r>
              <a:rPr lang="en-GB" altLang="fr-FR" dirty="0">
                <a:solidFill>
                  <a:srgbClr val="000004"/>
                </a:solidFill>
              </a:rPr>
              <a:t> :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a:solidFill>
                  <a:srgbClr val="000004"/>
                </a:solidFill>
              </a:rPr>
              <a:t>On </a:t>
            </a:r>
            <a:r>
              <a:rPr lang="en-GB" altLang="fr-FR" dirty="0" err="1">
                <a:solidFill>
                  <a:srgbClr val="000004"/>
                </a:solidFill>
              </a:rPr>
              <a:t>hésite</a:t>
            </a:r>
            <a:r>
              <a:rPr lang="en-GB" altLang="fr-FR" dirty="0">
                <a:solidFill>
                  <a:srgbClr val="000004"/>
                </a:solidFill>
              </a:rPr>
              <a:t> </a:t>
            </a:r>
            <a:r>
              <a:rPr lang="en-GB" altLang="fr-FR" dirty="0" err="1">
                <a:solidFill>
                  <a:srgbClr val="000004"/>
                </a:solidFill>
              </a:rPr>
              <a:t>quelquefois</a:t>
            </a:r>
            <a:r>
              <a:rPr lang="en-GB" altLang="fr-FR" dirty="0">
                <a:solidFill>
                  <a:srgbClr val="000004"/>
                </a:solidFill>
              </a:rPr>
              <a:t> au début pour savoir </a:t>
            </a:r>
            <a:r>
              <a:rPr lang="en-GB" altLang="fr-FR" dirty="0" err="1">
                <a:solidFill>
                  <a:srgbClr val="000004"/>
                </a:solidFill>
              </a:rPr>
              <a:t>dans</a:t>
            </a:r>
            <a:r>
              <a:rPr lang="en-GB" altLang="fr-FR" dirty="0">
                <a:solidFill>
                  <a:srgbClr val="000004"/>
                </a:solidFill>
              </a:rPr>
              <a:t> </a:t>
            </a:r>
            <a:r>
              <a:rPr lang="en-GB" altLang="fr-FR" dirty="0" err="1">
                <a:solidFill>
                  <a:srgbClr val="000004"/>
                </a:solidFill>
              </a:rPr>
              <a:t>laquelle</a:t>
            </a:r>
            <a:r>
              <a:rPr lang="en-GB" altLang="fr-FR" dirty="0">
                <a:solidFill>
                  <a:srgbClr val="000004"/>
                </a:solidFill>
              </a:rPr>
              <a:t> des 2 relations, </a:t>
            </a:r>
            <a:r>
              <a:rPr lang="en-GB" altLang="fr-FR" dirty="0" err="1">
                <a:solidFill>
                  <a:srgbClr val="000004"/>
                </a:solidFill>
              </a:rPr>
              <a:t>il</a:t>
            </a:r>
            <a:r>
              <a:rPr lang="en-GB" altLang="fr-FR" dirty="0">
                <a:solidFill>
                  <a:srgbClr val="000004"/>
                </a:solidFill>
              </a:rPr>
              <a:t> </a:t>
            </a:r>
            <a:r>
              <a:rPr lang="en-GB" altLang="fr-FR" dirty="0" err="1">
                <a:solidFill>
                  <a:srgbClr val="000004"/>
                </a:solidFill>
              </a:rPr>
              <a:t>faut</a:t>
            </a:r>
            <a:r>
              <a:rPr lang="en-GB" altLang="fr-FR" dirty="0">
                <a:solidFill>
                  <a:srgbClr val="000004"/>
                </a:solidFill>
              </a:rPr>
              <a:t> porter la </a:t>
            </a:r>
            <a:r>
              <a:rPr lang="en-GB" altLang="fr-FR" dirty="0" err="1">
                <a:solidFill>
                  <a:srgbClr val="000004"/>
                </a:solidFill>
              </a:rPr>
              <a:t>cléétrangère</a:t>
            </a:r>
            <a:r>
              <a:rPr lang="en-GB" altLang="fr-FR" dirty="0">
                <a:solidFill>
                  <a:srgbClr val="000004"/>
                </a:solidFill>
              </a:rPr>
              <a:t>. Il </a:t>
            </a:r>
            <a:r>
              <a:rPr lang="en-GB" altLang="fr-FR" dirty="0" err="1">
                <a:solidFill>
                  <a:srgbClr val="000004"/>
                </a:solidFill>
              </a:rPr>
              <a:t>suffit</a:t>
            </a:r>
            <a:r>
              <a:rPr lang="en-GB" altLang="fr-FR" dirty="0">
                <a:solidFill>
                  <a:srgbClr val="000004"/>
                </a:solidFill>
              </a:rPr>
              <a:t> de </a:t>
            </a:r>
            <a:r>
              <a:rPr lang="en-GB" altLang="fr-FR" dirty="0" err="1">
                <a:solidFill>
                  <a:srgbClr val="000004"/>
                </a:solidFill>
              </a:rPr>
              <a:t>contrôler</a:t>
            </a:r>
            <a:r>
              <a:rPr lang="en-GB" altLang="fr-FR" dirty="0">
                <a:solidFill>
                  <a:srgbClr val="000004"/>
                </a:solidFill>
              </a:rPr>
              <a:t> </a:t>
            </a:r>
            <a:r>
              <a:rPr lang="en-GB" altLang="fr-FR" dirty="0" err="1">
                <a:solidFill>
                  <a:srgbClr val="000004"/>
                </a:solidFill>
              </a:rPr>
              <a:t>si</a:t>
            </a:r>
            <a:r>
              <a:rPr lang="en-GB" altLang="fr-FR" dirty="0">
                <a:solidFill>
                  <a:srgbClr val="000004"/>
                </a:solidFill>
              </a:rPr>
              <a:t> </a:t>
            </a:r>
            <a:r>
              <a:rPr lang="en-GB" altLang="fr-FR" dirty="0" err="1">
                <a:solidFill>
                  <a:srgbClr val="000004"/>
                </a:solidFill>
              </a:rPr>
              <a:t>cet</a:t>
            </a:r>
            <a:r>
              <a:rPr lang="en-GB" altLang="fr-FR" dirty="0">
                <a:solidFill>
                  <a:srgbClr val="000004"/>
                </a:solidFill>
              </a:rPr>
              <a:t> </a:t>
            </a:r>
            <a:r>
              <a:rPr lang="en-GB" altLang="fr-FR" dirty="0" err="1">
                <a:solidFill>
                  <a:srgbClr val="000004"/>
                </a:solidFill>
              </a:rPr>
              <a:t>attribut</a:t>
            </a:r>
            <a:r>
              <a:rPr lang="en-GB" altLang="fr-FR" dirty="0">
                <a:solidFill>
                  <a:srgbClr val="000004"/>
                </a:solidFill>
              </a:rPr>
              <a:t> </a:t>
            </a:r>
            <a:r>
              <a:rPr lang="en-GB" altLang="fr-FR" dirty="0" err="1">
                <a:solidFill>
                  <a:srgbClr val="000004"/>
                </a:solidFill>
              </a:rPr>
              <a:t>est</a:t>
            </a:r>
            <a:r>
              <a:rPr lang="en-GB" altLang="fr-FR" dirty="0">
                <a:solidFill>
                  <a:srgbClr val="000004"/>
                </a:solidFill>
              </a:rPr>
              <a:t> </a:t>
            </a:r>
            <a:r>
              <a:rPr lang="en-GB" altLang="fr-FR" dirty="0" err="1">
                <a:solidFill>
                  <a:srgbClr val="000004"/>
                </a:solidFill>
              </a:rPr>
              <a:t>bien</a:t>
            </a:r>
            <a:r>
              <a:rPr lang="en-GB" altLang="fr-FR" dirty="0">
                <a:solidFill>
                  <a:srgbClr val="000004"/>
                </a:solidFill>
              </a:rPr>
              <a:t> </a:t>
            </a:r>
            <a:r>
              <a:rPr lang="en-GB" altLang="fr-FR" dirty="0" err="1">
                <a:solidFill>
                  <a:srgbClr val="000004"/>
                </a:solidFill>
              </a:rPr>
              <a:t>monovalué</a:t>
            </a:r>
            <a:r>
              <a:rPr lang="en-GB" altLang="fr-FR" dirty="0">
                <a:solidFill>
                  <a:srgbClr val="000004"/>
                </a:solidFill>
              </a:rPr>
              <a:t>(i.e. </a:t>
            </a:r>
            <a:r>
              <a:rPr lang="en-GB" altLang="fr-FR" dirty="0" err="1">
                <a:solidFill>
                  <a:srgbClr val="000004"/>
                </a:solidFill>
              </a:rPr>
              <a:t>qu'il</a:t>
            </a:r>
            <a:r>
              <a:rPr lang="en-GB" altLang="fr-FR" dirty="0">
                <a:solidFill>
                  <a:srgbClr val="000004"/>
                </a:solidFill>
              </a:rPr>
              <a:t> </a:t>
            </a:r>
            <a:r>
              <a:rPr lang="en-GB" altLang="fr-FR" dirty="0" err="1">
                <a:solidFill>
                  <a:srgbClr val="000004"/>
                </a:solidFill>
              </a:rPr>
              <a:t>respecte</a:t>
            </a:r>
            <a:r>
              <a:rPr lang="en-GB" altLang="fr-FR" dirty="0">
                <a:solidFill>
                  <a:srgbClr val="000004"/>
                </a:solidFill>
              </a:rPr>
              <a:t> </a:t>
            </a:r>
            <a:r>
              <a:rPr lang="en-GB" altLang="fr-FR" dirty="0" err="1">
                <a:solidFill>
                  <a:srgbClr val="000004"/>
                </a:solidFill>
              </a:rPr>
              <a:t>bien</a:t>
            </a:r>
            <a:r>
              <a:rPr lang="en-GB" altLang="fr-FR" dirty="0">
                <a:solidFill>
                  <a:srgbClr val="000004"/>
                </a:solidFill>
              </a:rPr>
              <a:t> la 1ère </a:t>
            </a:r>
            <a:r>
              <a:rPr lang="en-GB" altLang="fr-FR" dirty="0" err="1">
                <a:solidFill>
                  <a:srgbClr val="000004"/>
                </a:solidFill>
              </a:rPr>
              <a:t>Forme</a:t>
            </a:r>
            <a:r>
              <a:rPr lang="en-GB" altLang="fr-FR" dirty="0">
                <a:solidFill>
                  <a:srgbClr val="000004"/>
                </a:solidFill>
              </a:rPr>
              <a:t> </a:t>
            </a:r>
            <a:r>
              <a:rPr lang="en-GB" altLang="fr-FR" dirty="0" err="1">
                <a:solidFill>
                  <a:srgbClr val="000004"/>
                </a:solidFill>
              </a:rPr>
              <a:t>Normale</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Supposons</a:t>
            </a:r>
            <a:r>
              <a:rPr lang="en-GB" altLang="fr-FR" dirty="0">
                <a:solidFill>
                  <a:srgbClr val="000004"/>
                </a:solidFill>
              </a:rPr>
              <a:t> que, par </a:t>
            </a:r>
            <a:r>
              <a:rPr lang="en-GB" altLang="fr-FR" dirty="0" err="1">
                <a:solidFill>
                  <a:srgbClr val="000004"/>
                </a:solidFill>
              </a:rPr>
              <a:t>erreur</a:t>
            </a:r>
            <a:r>
              <a:rPr lang="en-GB" altLang="fr-FR" dirty="0">
                <a:solidFill>
                  <a:srgbClr val="000004"/>
                </a:solidFill>
              </a:rPr>
              <a:t>, nous portions MATRICULE </a:t>
            </a:r>
            <a:r>
              <a:rPr lang="en-GB" altLang="fr-FR" dirty="0" err="1">
                <a:solidFill>
                  <a:srgbClr val="000004"/>
                </a:solidFill>
              </a:rPr>
              <a:t>dans</a:t>
            </a:r>
            <a:r>
              <a:rPr lang="en-GB" altLang="fr-FR" dirty="0">
                <a:solidFill>
                  <a:srgbClr val="000004"/>
                </a:solidFill>
              </a:rPr>
              <a:t> SERVICE </a:t>
            </a:r>
            <a:r>
              <a:rPr lang="en-GB" altLang="fr-FR" dirty="0" err="1">
                <a:solidFill>
                  <a:srgbClr val="000004"/>
                </a:solidFill>
              </a:rPr>
              <a:t>comme</a:t>
            </a:r>
            <a:r>
              <a:rPr lang="en-GB" altLang="fr-FR" dirty="0">
                <a:solidFill>
                  <a:srgbClr val="000004"/>
                </a:solidFill>
              </a:rPr>
              <a:t> cl </a:t>
            </a:r>
            <a:r>
              <a:rPr lang="en-GB" altLang="fr-FR" dirty="0" err="1">
                <a:solidFill>
                  <a:srgbClr val="000004"/>
                </a:solidFill>
              </a:rPr>
              <a:t>éétrangère</a:t>
            </a:r>
            <a:r>
              <a:rPr lang="en-GB" altLang="fr-FR" dirty="0">
                <a:solidFill>
                  <a:srgbClr val="000004"/>
                </a:solidFill>
              </a:rPr>
              <a:t> : </a:t>
            </a:r>
            <a:r>
              <a:rPr lang="en-GB" altLang="fr-FR" dirty="0" err="1">
                <a:solidFill>
                  <a:srgbClr val="000004"/>
                </a:solidFill>
              </a:rPr>
              <a:t>alors</a:t>
            </a:r>
            <a:r>
              <a:rPr lang="en-GB" altLang="fr-FR" dirty="0">
                <a:solidFill>
                  <a:srgbClr val="000004"/>
                </a:solidFill>
              </a:rPr>
              <a:t> </a:t>
            </a:r>
            <a:r>
              <a:rPr lang="en-GB" altLang="fr-FR" dirty="0" err="1">
                <a:solidFill>
                  <a:srgbClr val="000004"/>
                </a:solidFill>
              </a:rPr>
              <a:t>cet</a:t>
            </a:r>
            <a:r>
              <a:rPr lang="en-GB" altLang="fr-FR" dirty="0">
                <a:solidFill>
                  <a:srgbClr val="000004"/>
                </a:solidFill>
              </a:rPr>
              <a:t> </a:t>
            </a:r>
            <a:r>
              <a:rPr lang="en-GB" altLang="fr-FR" dirty="0" err="1">
                <a:solidFill>
                  <a:srgbClr val="000004"/>
                </a:solidFill>
              </a:rPr>
              <a:t>attribut</a:t>
            </a:r>
            <a:r>
              <a:rPr lang="en-GB" altLang="fr-FR" dirty="0">
                <a:solidFill>
                  <a:srgbClr val="000004"/>
                </a:solidFill>
              </a:rPr>
              <a:t> </a:t>
            </a:r>
            <a:r>
              <a:rPr lang="en-GB" altLang="fr-FR" dirty="0" err="1">
                <a:solidFill>
                  <a:srgbClr val="000004"/>
                </a:solidFill>
              </a:rPr>
              <a:t>aurait</a:t>
            </a:r>
            <a:r>
              <a:rPr lang="en-GB" altLang="fr-FR" dirty="0">
                <a:solidFill>
                  <a:srgbClr val="000004"/>
                </a:solidFill>
              </a:rPr>
              <a:t> </a:t>
            </a:r>
            <a:r>
              <a:rPr lang="en-GB" altLang="fr-FR" dirty="0" err="1">
                <a:solidFill>
                  <a:srgbClr val="000004"/>
                </a:solidFill>
              </a:rPr>
              <a:t>comme</a:t>
            </a:r>
            <a:r>
              <a:rPr lang="en-GB" altLang="fr-FR" dirty="0">
                <a:solidFill>
                  <a:srgbClr val="000004"/>
                </a:solidFill>
              </a:rPr>
              <a:t> </a:t>
            </a:r>
            <a:r>
              <a:rPr lang="en-GB" altLang="fr-FR" dirty="0" err="1">
                <a:solidFill>
                  <a:srgbClr val="000004"/>
                </a:solidFill>
              </a:rPr>
              <a:t>valeurs</a:t>
            </a:r>
            <a:r>
              <a:rPr lang="en-GB" altLang="fr-FR" dirty="0">
                <a:solidFill>
                  <a:srgbClr val="000004"/>
                </a:solidFill>
              </a:rPr>
              <a:t> </a:t>
            </a:r>
            <a:r>
              <a:rPr lang="en-GB" altLang="fr-FR" dirty="0" err="1">
                <a:solidFill>
                  <a:srgbClr val="000004"/>
                </a:solidFill>
              </a:rPr>
              <a:t>tous</a:t>
            </a:r>
            <a:r>
              <a:rPr lang="en-GB" altLang="fr-FR" dirty="0">
                <a:solidFill>
                  <a:srgbClr val="000004"/>
                </a:solidFill>
              </a:rPr>
              <a:t> les </a:t>
            </a:r>
            <a:r>
              <a:rPr lang="en-GB" altLang="fr-FR" dirty="0" err="1">
                <a:solidFill>
                  <a:srgbClr val="000004"/>
                </a:solidFill>
              </a:rPr>
              <a:t>matricules</a:t>
            </a:r>
            <a:r>
              <a:rPr lang="en-GB" altLang="fr-FR" dirty="0">
                <a:solidFill>
                  <a:srgbClr val="000004"/>
                </a:solidFill>
              </a:rPr>
              <a:t> de </a:t>
            </a:r>
            <a:r>
              <a:rPr lang="en-GB" altLang="fr-FR" dirty="0" err="1">
                <a:solidFill>
                  <a:srgbClr val="000004"/>
                </a:solidFill>
              </a:rPr>
              <a:t>ce</a:t>
            </a:r>
            <a:r>
              <a:rPr lang="en-GB" altLang="fr-FR" dirty="0">
                <a:solidFill>
                  <a:srgbClr val="000004"/>
                </a:solidFill>
              </a:rPr>
              <a:t> service.  Par  </a:t>
            </a:r>
            <a:r>
              <a:rPr lang="en-GB" altLang="fr-FR" dirty="0" err="1">
                <a:solidFill>
                  <a:srgbClr val="000004"/>
                </a:solidFill>
              </a:rPr>
              <a:t>contre</a:t>
            </a:r>
            <a:r>
              <a:rPr lang="en-GB" altLang="fr-FR" dirty="0">
                <a:solidFill>
                  <a:srgbClr val="000004"/>
                </a:solidFill>
              </a:rPr>
              <a:t>, </a:t>
            </a:r>
            <a:r>
              <a:rPr lang="en-GB" altLang="fr-FR" dirty="0" err="1">
                <a:solidFill>
                  <a:srgbClr val="000004"/>
                </a:solidFill>
              </a:rPr>
              <a:t>dans</a:t>
            </a:r>
            <a:r>
              <a:rPr lang="en-GB" altLang="fr-FR" dirty="0">
                <a:solidFill>
                  <a:srgbClr val="000004"/>
                </a:solidFill>
              </a:rPr>
              <a:t> la solution </a:t>
            </a:r>
            <a:r>
              <a:rPr lang="en-GB" altLang="fr-FR" dirty="0" err="1">
                <a:solidFill>
                  <a:srgbClr val="000004"/>
                </a:solidFill>
              </a:rPr>
              <a:t>correcte</a:t>
            </a:r>
            <a:r>
              <a:rPr lang="en-GB" altLang="fr-FR" dirty="0">
                <a:solidFill>
                  <a:srgbClr val="000004"/>
                </a:solidFill>
              </a:rPr>
              <a:t> ci-</a:t>
            </a:r>
            <a:r>
              <a:rPr lang="en-GB" altLang="fr-FR" dirty="0" err="1">
                <a:solidFill>
                  <a:srgbClr val="000004"/>
                </a:solidFill>
              </a:rPr>
              <a:t>dessus</a:t>
            </a:r>
            <a:r>
              <a:rPr lang="en-GB" altLang="fr-FR" dirty="0">
                <a:solidFill>
                  <a:srgbClr val="000004"/>
                </a:solidFill>
              </a:rPr>
              <a:t>, on </a:t>
            </a:r>
            <a:r>
              <a:rPr lang="en-GB" altLang="fr-FR" dirty="0" err="1">
                <a:solidFill>
                  <a:srgbClr val="000004"/>
                </a:solidFill>
              </a:rPr>
              <a:t>voit</a:t>
            </a:r>
            <a:r>
              <a:rPr lang="en-GB" altLang="fr-FR" dirty="0">
                <a:solidFill>
                  <a:srgbClr val="000004"/>
                </a:solidFill>
              </a:rPr>
              <a:t> </a:t>
            </a:r>
            <a:r>
              <a:rPr lang="en-GB" altLang="fr-FR" dirty="0" err="1">
                <a:solidFill>
                  <a:srgbClr val="000004"/>
                </a:solidFill>
              </a:rPr>
              <a:t>clairement</a:t>
            </a:r>
            <a:r>
              <a:rPr lang="en-GB" altLang="fr-FR" dirty="0">
                <a:solidFill>
                  <a:srgbClr val="000004"/>
                </a:solidFill>
              </a:rPr>
              <a:t> que #CDSERV ne </a:t>
            </a:r>
            <a:r>
              <a:rPr lang="en-GB" altLang="fr-FR" dirty="0" err="1">
                <a:solidFill>
                  <a:srgbClr val="000004"/>
                </a:solidFill>
              </a:rPr>
              <a:t>peut</a:t>
            </a:r>
            <a:r>
              <a:rPr lang="en-GB" altLang="fr-FR" dirty="0">
                <a:solidFill>
                  <a:srgbClr val="000004"/>
                </a:solidFill>
              </a:rPr>
              <a:t> </a:t>
            </a:r>
            <a:r>
              <a:rPr lang="en-GB" altLang="fr-FR" dirty="0" err="1">
                <a:solidFill>
                  <a:srgbClr val="000004"/>
                </a:solidFill>
              </a:rPr>
              <a:t>posséder</a:t>
            </a:r>
            <a:r>
              <a:rPr lang="en-GB" altLang="fr-FR" dirty="0">
                <a:solidFill>
                  <a:srgbClr val="000004"/>
                </a:solidFill>
              </a:rPr>
              <a:t> </a:t>
            </a:r>
            <a:r>
              <a:rPr lang="en-GB" altLang="fr-FR" dirty="0" err="1">
                <a:solidFill>
                  <a:srgbClr val="000004"/>
                </a:solidFill>
              </a:rPr>
              <a:t>qu'une</a:t>
            </a:r>
            <a:r>
              <a:rPr lang="en-GB" altLang="fr-FR" dirty="0">
                <a:solidFill>
                  <a:srgbClr val="000004"/>
                </a:solidFill>
              </a:rPr>
              <a:t> </a:t>
            </a:r>
            <a:r>
              <a:rPr lang="en-GB" altLang="fr-FR" dirty="0" err="1">
                <a:solidFill>
                  <a:srgbClr val="000004"/>
                </a:solidFill>
              </a:rPr>
              <a:t>valeur</a:t>
            </a:r>
            <a:r>
              <a:rPr lang="en-GB" altLang="fr-FR" dirty="0">
                <a:solidFill>
                  <a:srgbClr val="000004"/>
                </a:solidFill>
              </a:rPr>
              <a:t>, </a:t>
            </a:r>
            <a:r>
              <a:rPr lang="en-GB" altLang="fr-FR" dirty="0" err="1">
                <a:solidFill>
                  <a:srgbClr val="000004"/>
                </a:solidFill>
              </a:rPr>
              <a:t>celle</a:t>
            </a:r>
            <a:r>
              <a:rPr lang="en-GB" altLang="fr-FR" dirty="0">
                <a:solidFill>
                  <a:srgbClr val="000004"/>
                </a:solidFill>
              </a:rPr>
              <a:t> du service </a:t>
            </a:r>
            <a:r>
              <a:rPr lang="en-GB" altLang="fr-FR" dirty="0" err="1">
                <a:solidFill>
                  <a:srgbClr val="000004"/>
                </a:solidFill>
              </a:rPr>
              <a:t>dans</a:t>
            </a:r>
            <a:r>
              <a:rPr lang="en-GB" altLang="fr-FR" dirty="0">
                <a:solidFill>
                  <a:srgbClr val="000004"/>
                </a:solidFill>
              </a:rPr>
              <a:t> </a:t>
            </a:r>
            <a:r>
              <a:rPr lang="en-GB" altLang="fr-FR" dirty="0" err="1">
                <a:solidFill>
                  <a:srgbClr val="000004"/>
                </a:solidFill>
              </a:rPr>
              <a:t>lequel</a:t>
            </a:r>
            <a:r>
              <a:rPr lang="en-GB" altLang="fr-FR" dirty="0">
                <a:solidFill>
                  <a:srgbClr val="000004"/>
                </a:solidFill>
              </a:rPr>
              <a:t> </a:t>
            </a:r>
            <a:r>
              <a:rPr lang="en-GB" altLang="fr-FR" dirty="0" err="1">
                <a:solidFill>
                  <a:srgbClr val="000004"/>
                </a:solidFill>
              </a:rPr>
              <a:t>travaille</a:t>
            </a:r>
            <a:r>
              <a:rPr lang="en-GB" altLang="fr-FR" dirty="0">
                <a:solidFill>
                  <a:srgbClr val="000004"/>
                </a:solidFill>
              </a:rPr>
              <a:t> </a:t>
            </a:r>
            <a:r>
              <a:rPr lang="en-GB" altLang="fr-FR" dirty="0" err="1">
                <a:solidFill>
                  <a:srgbClr val="000004"/>
                </a:solidFill>
              </a:rPr>
              <a:t>cet</a:t>
            </a:r>
            <a:r>
              <a:rPr lang="en-GB" altLang="fr-FR" dirty="0">
                <a:solidFill>
                  <a:srgbClr val="000004"/>
                </a:solidFill>
              </a:rPr>
              <a:t> </a:t>
            </a:r>
            <a:r>
              <a:rPr lang="en-GB" altLang="fr-FR" dirty="0" err="1">
                <a:solidFill>
                  <a:srgbClr val="000004"/>
                </a:solidFill>
              </a:rPr>
              <a:t>employé</a:t>
            </a:r>
            <a:r>
              <a:rPr lang="en-GB" altLang="fr-FR" dirty="0">
                <a:solidFill>
                  <a:srgbClr val="000004"/>
                </a:solidFill>
              </a:rPr>
              <a:t>(</a:t>
            </a:r>
            <a:r>
              <a:rPr lang="en-GB" altLang="fr-FR" dirty="0" err="1">
                <a:solidFill>
                  <a:srgbClr val="000004"/>
                </a:solidFill>
              </a:rPr>
              <a:t>il</a:t>
            </a:r>
            <a:r>
              <a:rPr lang="en-GB" altLang="fr-FR" dirty="0">
                <a:solidFill>
                  <a:srgbClr val="000004"/>
                </a:solidFill>
              </a:rPr>
              <a:t> </a:t>
            </a:r>
            <a:r>
              <a:rPr lang="en-GB" altLang="fr-FR" dirty="0" err="1">
                <a:solidFill>
                  <a:srgbClr val="000004"/>
                </a:solidFill>
              </a:rPr>
              <a:t>n'y</a:t>
            </a:r>
            <a:r>
              <a:rPr lang="en-GB" altLang="fr-FR" dirty="0">
                <a:solidFill>
                  <a:srgbClr val="000004"/>
                </a:solidFill>
              </a:rPr>
              <a:t> </a:t>
            </a:r>
            <a:r>
              <a:rPr lang="en-GB" altLang="fr-FR" dirty="0" err="1">
                <a:solidFill>
                  <a:srgbClr val="000004"/>
                </a:solidFill>
              </a:rPr>
              <a:t>en</a:t>
            </a:r>
            <a:r>
              <a:rPr lang="en-GB" altLang="fr-FR" dirty="0">
                <a:solidFill>
                  <a:srgbClr val="000004"/>
                </a:solidFill>
              </a:rPr>
              <a:t> a </a:t>
            </a:r>
            <a:r>
              <a:rPr lang="en-GB" altLang="fr-FR" dirty="0" err="1">
                <a:solidFill>
                  <a:srgbClr val="000004"/>
                </a:solidFill>
              </a:rPr>
              <a:t>qu'un</a:t>
            </a:r>
            <a:r>
              <a:rPr lang="en-GB" altLang="fr-FR" dirty="0">
                <a:solidFill>
                  <a:srgbClr val="000004"/>
                </a:solidFill>
              </a:rPr>
              <a:t>). .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endParaRPr lang="en-GB" altLang="fr-FR" dirty="0">
              <a:solidFill>
                <a:srgbClr val="000004"/>
              </a:solidFill>
            </a:endParaRPr>
          </a:p>
        </p:txBody>
      </p:sp>
    </p:spTree>
    <p:extLst>
      <p:ext uri="{BB962C8B-B14F-4D97-AF65-F5344CB8AC3E}">
        <p14:creationId xmlns:p14="http://schemas.microsoft.com/office/powerpoint/2010/main" val="20816343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Text Box 3"/>
          <p:cNvSpPr txBox="1">
            <a:spLocks noGrp="1" noChangeArrowheads="1"/>
          </p:cNvSpPr>
          <p:nvPr>
            <p:ph type="body" idx="1"/>
          </p:nvPr>
        </p:nvSpPr>
        <p:spPr bwMode="auto">
          <a:xfrm>
            <a:off x="672727" y="3237248"/>
            <a:ext cx="7806985" cy="350865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a:solidFill>
                  <a:srgbClr val="000004"/>
                </a:solidFill>
              </a:rPr>
              <a:t>CLE ETRANGERE :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Dans</a:t>
            </a:r>
            <a:r>
              <a:rPr lang="en-GB" altLang="fr-FR" dirty="0">
                <a:solidFill>
                  <a:srgbClr val="000004"/>
                </a:solidFill>
              </a:rPr>
              <a:t> le </a:t>
            </a:r>
            <a:r>
              <a:rPr lang="en-GB" altLang="fr-FR" dirty="0" err="1">
                <a:solidFill>
                  <a:srgbClr val="000004"/>
                </a:solidFill>
              </a:rPr>
              <a:t>schéma</a:t>
            </a:r>
            <a:r>
              <a:rPr lang="en-GB" altLang="fr-FR" dirty="0">
                <a:solidFill>
                  <a:srgbClr val="000004"/>
                </a:solidFill>
              </a:rPr>
              <a:t> de relations </a:t>
            </a:r>
            <a:r>
              <a:rPr lang="en-GB" altLang="fr-FR" dirty="0" err="1">
                <a:solidFill>
                  <a:srgbClr val="000004"/>
                </a:solidFill>
              </a:rPr>
              <a:t>suivant</a:t>
            </a:r>
            <a:r>
              <a:rPr lang="en-GB" altLang="fr-FR" dirty="0">
                <a:solidFill>
                  <a:srgbClr val="000004"/>
                </a:solidFill>
              </a:rPr>
              <a:t>, '</a:t>
            </a:r>
            <a:r>
              <a:rPr lang="en-GB" altLang="fr-FR" dirty="0" err="1">
                <a:solidFill>
                  <a:srgbClr val="000004"/>
                </a:solidFill>
              </a:rPr>
              <a:t>attribut</a:t>
            </a:r>
            <a:r>
              <a:rPr lang="en-GB" altLang="fr-FR" dirty="0">
                <a:solidFill>
                  <a:srgbClr val="000004"/>
                </a:solidFill>
              </a:rPr>
              <a:t> #</a:t>
            </a:r>
            <a:r>
              <a:rPr lang="en-GB" altLang="fr-FR" dirty="0" err="1">
                <a:solidFill>
                  <a:srgbClr val="000004"/>
                </a:solidFill>
              </a:rPr>
              <a:t>Cdserv</a:t>
            </a:r>
            <a:r>
              <a:rPr lang="en-GB" altLang="fr-FR" dirty="0">
                <a:solidFill>
                  <a:srgbClr val="000004"/>
                </a:solidFill>
              </a:rPr>
              <a:t> de la table EMPLOYE </a:t>
            </a:r>
            <a:r>
              <a:rPr lang="en-GB" altLang="fr-FR" dirty="0" err="1">
                <a:solidFill>
                  <a:srgbClr val="000004"/>
                </a:solidFill>
              </a:rPr>
              <a:t>prend</a:t>
            </a:r>
            <a:r>
              <a:rPr lang="en-GB" altLang="fr-FR" dirty="0">
                <a:solidFill>
                  <a:srgbClr val="000004"/>
                </a:solidFill>
              </a:rPr>
              <a:t> </a:t>
            </a:r>
            <a:r>
              <a:rPr lang="en-GB" altLang="fr-FR" dirty="0" err="1">
                <a:solidFill>
                  <a:srgbClr val="000004"/>
                </a:solidFill>
              </a:rPr>
              <a:t>ses</a:t>
            </a:r>
            <a:r>
              <a:rPr lang="en-GB" altLang="fr-FR" dirty="0">
                <a:solidFill>
                  <a:srgbClr val="000004"/>
                </a:solidFill>
              </a:rPr>
              <a:t> </a:t>
            </a:r>
            <a:r>
              <a:rPr lang="en-GB" altLang="fr-FR" dirty="0" err="1">
                <a:solidFill>
                  <a:srgbClr val="000004"/>
                </a:solidFill>
              </a:rPr>
              <a:t>valeurs</a:t>
            </a:r>
            <a:r>
              <a:rPr lang="en-GB" altLang="fr-FR" dirty="0">
                <a:solidFill>
                  <a:srgbClr val="000004"/>
                </a:solidFill>
              </a:rPr>
              <a:t> </a:t>
            </a:r>
            <a:r>
              <a:rPr lang="en-GB" altLang="fr-FR" dirty="0" err="1">
                <a:solidFill>
                  <a:srgbClr val="000004"/>
                </a:solidFill>
              </a:rPr>
              <a:t>dans</a:t>
            </a:r>
            <a:r>
              <a:rPr lang="en-GB" altLang="fr-FR" dirty="0">
                <a:solidFill>
                  <a:srgbClr val="000004"/>
                </a:solidFill>
              </a:rPr>
              <a:t> le </a:t>
            </a:r>
            <a:r>
              <a:rPr lang="en-GB" altLang="fr-FR" dirty="0" err="1">
                <a:solidFill>
                  <a:srgbClr val="000004"/>
                </a:solidFill>
              </a:rPr>
              <a:t>domaine</a:t>
            </a:r>
            <a:r>
              <a:rPr lang="en-GB" altLang="fr-FR" dirty="0">
                <a:solidFill>
                  <a:srgbClr val="000004"/>
                </a:solidFill>
              </a:rPr>
              <a:t> de </a:t>
            </a:r>
            <a:r>
              <a:rPr lang="en-GB" altLang="fr-FR" dirty="0" err="1">
                <a:solidFill>
                  <a:srgbClr val="000004"/>
                </a:solidFill>
              </a:rPr>
              <a:t>valeurs</a:t>
            </a:r>
            <a:r>
              <a:rPr lang="en-GB" altLang="fr-FR" dirty="0">
                <a:solidFill>
                  <a:srgbClr val="000004"/>
                </a:solidFill>
              </a:rPr>
              <a:t> de </a:t>
            </a:r>
            <a:r>
              <a:rPr lang="en-GB" altLang="fr-FR" dirty="0" err="1">
                <a:solidFill>
                  <a:srgbClr val="000004"/>
                </a:solidFill>
              </a:rPr>
              <a:t>l'attribut</a:t>
            </a:r>
            <a:r>
              <a:rPr lang="en-GB" altLang="fr-FR" dirty="0">
                <a:solidFill>
                  <a:srgbClr val="000004"/>
                </a:solidFill>
              </a:rPr>
              <a:t> </a:t>
            </a:r>
            <a:r>
              <a:rPr lang="en-GB" altLang="fr-FR" dirty="0" err="1">
                <a:solidFill>
                  <a:srgbClr val="000004"/>
                </a:solidFill>
              </a:rPr>
              <a:t>CodeSer</a:t>
            </a:r>
            <a:r>
              <a:rPr lang="en-GB" altLang="fr-FR" dirty="0">
                <a:solidFill>
                  <a:srgbClr val="000004"/>
                </a:solidFill>
              </a:rPr>
              <a:t> qui se </a:t>
            </a:r>
            <a:r>
              <a:rPr lang="en-GB" altLang="fr-FR" dirty="0" err="1">
                <a:solidFill>
                  <a:srgbClr val="000004"/>
                </a:solidFill>
              </a:rPr>
              <a:t>trouve</a:t>
            </a:r>
            <a:r>
              <a:rPr lang="en-GB" altLang="fr-FR" dirty="0">
                <a:solidFill>
                  <a:srgbClr val="000004"/>
                </a:solidFill>
              </a:rPr>
              <a:t>, </a:t>
            </a:r>
            <a:r>
              <a:rPr lang="en-GB" altLang="fr-FR" dirty="0" err="1">
                <a:solidFill>
                  <a:srgbClr val="000004"/>
                </a:solidFill>
              </a:rPr>
              <a:t>lui</a:t>
            </a:r>
            <a:r>
              <a:rPr lang="en-GB" altLang="fr-FR" dirty="0">
                <a:solidFill>
                  <a:srgbClr val="000004"/>
                </a:solidFill>
              </a:rPr>
              <a:t>, au sein </a:t>
            </a:r>
            <a:r>
              <a:rPr lang="en-GB" altLang="fr-FR" dirty="0" err="1">
                <a:solidFill>
                  <a:srgbClr val="000004"/>
                </a:solidFill>
              </a:rPr>
              <a:t>d'une</a:t>
            </a:r>
            <a:r>
              <a:rPr lang="en-GB" altLang="fr-FR" dirty="0">
                <a:solidFill>
                  <a:srgbClr val="000004"/>
                </a:solidFill>
              </a:rPr>
              <a:t> </a:t>
            </a:r>
            <a:r>
              <a:rPr lang="en-GB" altLang="fr-FR" dirty="0" err="1">
                <a:solidFill>
                  <a:srgbClr val="000004"/>
                </a:solidFill>
              </a:rPr>
              <a:t>autre</a:t>
            </a:r>
            <a:r>
              <a:rPr lang="en-GB" altLang="fr-FR" dirty="0">
                <a:solidFill>
                  <a:srgbClr val="000004"/>
                </a:solidFill>
              </a:rPr>
              <a:t> relation : SERVICE, </a:t>
            </a:r>
            <a:r>
              <a:rPr lang="en-GB" altLang="fr-FR" dirty="0" err="1">
                <a:solidFill>
                  <a:srgbClr val="000004"/>
                </a:solidFill>
              </a:rPr>
              <a:t>d'où</a:t>
            </a:r>
            <a:r>
              <a:rPr lang="en-GB" altLang="fr-FR" dirty="0">
                <a:solidFill>
                  <a:srgbClr val="000004"/>
                </a:solidFill>
              </a:rPr>
              <a:t> </a:t>
            </a:r>
            <a:r>
              <a:rPr lang="en-GB" altLang="fr-FR" dirty="0" err="1">
                <a:solidFill>
                  <a:srgbClr val="000004"/>
                </a:solidFill>
              </a:rPr>
              <a:t>ce</a:t>
            </a:r>
            <a:r>
              <a:rPr lang="en-GB" altLang="fr-FR" dirty="0">
                <a:solidFill>
                  <a:srgbClr val="000004"/>
                </a:solidFill>
              </a:rPr>
              <a:t> nom de </a:t>
            </a:r>
            <a:r>
              <a:rPr lang="en-GB" altLang="fr-FR" dirty="0" err="1">
                <a:solidFill>
                  <a:srgbClr val="000004"/>
                </a:solidFill>
              </a:rPr>
              <a:t>cléétrangère</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Autrement</a:t>
            </a:r>
            <a:r>
              <a:rPr lang="en-GB" altLang="fr-FR" dirty="0">
                <a:solidFill>
                  <a:srgbClr val="000004"/>
                </a:solidFill>
              </a:rPr>
              <a:t> </a:t>
            </a:r>
            <a:r>
              <a:rPr lang="en-GB" altLang="fr-FR" dirty="0" err="1">
                <a:solidFill>
                  <a:srgbClr val="000004"/>
                </a:solidFill>
              </a:rPr>
              <a:t>dit</a:t>
            </a:r>
            <a:r>
              <a:rPr lang="en-GB" altLang="fr-FR" dirty="0">
                <a:solidFill>
                  <a:srgbClr val="000004"/>
                </a:solidFill>
              </a:rPr>
              <a:t> : </a:t>
            </a:r>
            <a:r>
              <a:rPr lang="en-GB" altLang="fr-FR" dirty="0" err="1">
                <a:solidFill>
                  <a:srgbClr val="000004"/>
                </a:solidFill>
              </a:rPr>
              <a:t>quel</a:t>
            </a:r>
            <a:r>
              <a:rPr lang="en-GB" altLang="fr-FR" dirty="0">
                <a:solidFill>
                  <a:srgbClr val="000004"/>
                </a:solidFill>
              </a:rPr>
              <a:t> que </a:t>
            </a:r>
            <a:r>
              <a:rPr lang="en-GB" altLang="fr-FR" dirty="0" err="1">
                <a:solidFill>
                  <a:srgbClr val="000004"/>
                </a:solidFill>
              </a:rPr>
              <a:t>soit</a:t>
            </a:r>
            <a:r>
              <a:rPr lang="en-GB" altLang="fr-FR" dirty="0">
                <a:solidFill>
                  <a:srgbClr val="000004"/>
                </a:solidFill>
              </a:rPr>
              <a:t> le service de </a:t>
            </a:r>
            <a:r>
              <a:rPr lang="en-GB" altLang="fr-FR" dirty="0" err="1">
                <a:solidFill>
                  <a:srgbClr val="000004"/>
                </a:solidFill>
              </a:rPr>
              <a:t>l'employé</a:t>
            </a:r>
            <a:r>
              <a:rPr lang="en-GB" altLang="fr-FR" dirty="0">
                <a:solidFill>
                  <a:srgbClr val="000004"/>
                </a:solidFill>
              </a:rPr>
              <a:t>(</a:t>
            </a:r>
            <a:r>
              <a:rPr lang="en-GB" altLang="fr-FR" dirty="0" err="1">
                <a:solidFill>
                  <a:srgbClr val="000004"/>
                </a:solidFill>
              </a:rPr>
              <a:t>toute</a:t>
            </a:r>
            <a:r>
              <a:rPr lang="en-GB" altLang="fr-FR" dirty="0">
                <a:solidFill>
                  <a:srgbClr val="000004"/>
                </a:solidFill>
              </a:rPr>
              <a:t> </a:t>
            </a:r>
            <a:r>
              <a:rPr lang="en-GB" altLang="fr-FR" dirty="0" err="1">
                <a:solidFill>
                  <a:srgbClr val="000004"/>
                </a:solidFill>
              </a:rPr>
              <a:t>valeur</a:t>
            </a:r>
            <a:r>
              <a:rPr lang="en-GB" altLang="fr-FR" dirty="0">
                <a:solidFill>
                  <a:srgbClr val="000004"/>
                </a:solidFill>
              </a:rPr>
              <a:t> de #</a:t>
            </a:r>
            <a:r>
              <a:rPr lang="en-GB" altLang="fr-FR" dirty="0" err="1">
                <a:solidFill>
                  <a:srgbClr val="000004"/>
                </a:solidFill>
              </a:rPr>
              <a:t>Cdserv</a:t>
            </a:r>
            <a:r>
              <a:rPr lang="en-GB" altLang="fr-FR" dirty="0">
                <a:solidFill>
                  <a:srgbClr val="000004"/>
                </a:solidFill>
              </a:rPr>
              <a:t>), </a:t>
            </a:r>
            <a:r>
              <a:rPr lang="en-GB" altLang="fr-FR" dirty="0" err="1">
                <a:solidFill>
                  <a:srgbClr val="000004"/>
                </a:solidFill>
              </a:rPr>
              <a:t>celui</a:t>
            </a:r>
            <a:r>
              <a:rPr lang="en-GB" altLang="fr-FR" dirty="0">
                <a:solidFill>
                  <a:srgbClr val="000004"/>
                </a:solidFill>
              </a:rPr>
              <a:t>-ci </a:t>
            </a:r>
            <a:r>
              <a:rPr lang="en-GB" altLang="fr-FR" dirty="0" err="1">
                <a:solidFill>
                  <a:srgbClr val="000004"/>
                </a:solidFill>
              </a:rPr>
              <a:t>doit</a:t>
            </a:r>
            <a:r>
              <a:rPr lang="en-GB" altLang="fr-FR" dirty="0">
                <a:solidFill>
                  <a:srgbClr val="000004"/>
                </a:solidFill>
              </a:rPr>
              <a:t> </a:t>
            </a:r>
            <a:r>
              <a:rPr lang="en-GB" altLang="fr-FR" dirty="0" err="1">
                <a:solidFill>
                  <a:srgbClr val="000004"/>
                </a:solidFill>
              </a:rPr>
              <a:t>exister</a:t>
            </a:r>
            <a:r>
              <a:rPr lang="en-GB" altLang="fr-FR" dirty="0">
                <a:solidFill>
                  <a:srgbClr val="000004"/>
                </a:solidFill>
              </a:rPr>
              <a:t> </a:t>
            </a:r>
            <a:r>
              <a:rPr lang="en-GB" altLang="fr-FR" dirty="0" err="1">
                <a:solidFill>
                  <a:srgbClr val="000004"/>
                </a:solidFill>
              </a:rPr>
              <a:t>dans</a:t>
            </a:r>
            <a:r>
              <a:rPr lang="en-GB" altLang="fr-FR" dirty="0">
                <a:solidFill>
                  <a:srgbClr val="000004"/>
                </a:solidFill>
              </a:rPr>
              <a:t> la table SERVICE </a:t>
            </a:r>
            <a:r>
              <a:rPr lang="en-GB" altLang="fr-FR" dirty="0" err="1">
                <a:solidFill>
                  <a:srgbClr val="000004"/>
                </a:solidFill>
              </a:rPr>
              <a:t>en</a:t>
            </a:r>
            <a:r>
              <a:rPr lang="en-GB" altLang="fr-FR" dirty="0">
                <a:solidFill>
                  <a:srgbClr val="000004"/>
                </a:solidFill>
              </a:rPr>
              <a:t> </a:t>
            </a:r>
            <a:r>
              <a:rPr lang="en-GB" altLang="fr-FR" dirty="0" err="1">
                <a:solidFill>
                  <a:srgbClr val="000004"/>
                </a:solidFill>
              </a:rPr>
              <a:t>tant</a:t>
            </a:r>
            <a:r>
              <a:rPr lang="en-GB" altLang="fr-FR" dirty="0">
                <a:solidFill>
                  <a:srgbClr val="000004"/>
                </a:solidFill>
              </a:rPr>
              <a:t> que </a:t>
            </a:r>
            <a:r>
              <a:rPr lang="en-GB" altLang="fr-FR" dirty="0" err="1">
                <a:solidFill>
                  <a:srgbClr val="000004"/>
                </a:solidFill>
              </a:rPr>
              <a:t>valeur</a:t>
            </a:r>
            <a:r>
              <a:rPr lang="en-GB" altLang="fr-FR" dirty="0">
                <a:solidFill>
                  <a:srgbClr val="000004"/>
                </a:solidFill>
              </a:rPr>
              <a:t> de </a:t>
            </a:r>
            <a:r>
              <a:rPr lang="en-GB" altLang="fr-FR" dirty="0" err="1">
                <a:solidFill>
                  <a:srgbClr val="000004"/>
                </a:solidFill>
              </a:rPr>
              <a:t>l'attribut</a:t>
            </a:r>
            <a:r>
              <a:rPr lang="en-GB" altLang="fr-FR" dirty="0">
                <a:solidFill>
                  <a:srgbClr val="000004"/>
                </a:solidFill>
              </a:rPr>
              <a:t> </a:t>
            </a:r>
            <a:r>
              <a:rPr lang="en-GB" altLang="fr-FR" dirty="0" err="1">
                <a:solidFill>
                  <a:srgbClr val="000004"/>
                </a:solidFill>
              </a:rPr>
              <a:t>CodeSer</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a:solidFill>
                  <a:srgbClr val="000004"/>
                </a:solidFill>
              </a:rPr>
              <a:t>A </a:t>
            </a:r>
            <a:r>
              <a:rPr lang="en-GB" altLang="fr-FR" dirty="0" err="1">
                <a:solidFill>
                  <a:srgbClr val="000004"/>
                </a:solidFill>
              </a:rPr>
              <a:t>contrario</a:t>
            </a:r>
            <a:r>
              <a:rPr lang="en-GB" altLang="fr-FR" dirty="0">
                <a:solidFill>
                  <a:srgbClr val="000004"/>
                </a:solidFill>
              </a:rPr>
              <a:t>, </a:t>
            </a:r>
            <a:r>
              <a:rPr lang="en-GB" altLang="fr-FR" dirty="0" err="1">
                <a:solidFill>
                  <a:srgbClr val="000004"/>
                </a:solidFill>
              </a:rPr>
              <a:t>cela</a:t>
            </a:r>
            <a:r>
              <a:rPr lang="en-GB" altLang="fr-FR" dirty="0">
                <a:solidFill>
                  <a:srgbClr val="000004"/>
                </a:solidFill>
              </a:rPr>
              <a:t> </a:t>
            </a:r>
            <a:r>
              <a:rPr lang="en-GB" altLang="fr-FR" dirty="0" err="1">
                <a:solidFill>
                  <a:srgbClr val="000004"/>
                </a:solidFill>
              </a:rPr>
              <a:t>voudrait</a:t>
            </a:r>
            <a:r>
              <a:rPr lang="en-GB" altLang="fr-FR" dirty="0">
                <a:solidFill>
                  <a:srgbClr val="000004"/>
                </a:solidFill>
              </a:rPr>
              <a:t> dire un </a:t>
            </a:r>
            <a:r>
              <a:rPr lang="en-GB" altLang="fr-FR" dirty="0" err="1">
                <a:solidFill>
                  <a:srgbClr val="000004"/>
                </a:solidFill>
              </a:rPr>
              <a:t>employé</a:t>
            </a:r>
            <a:r>
              <a:rPr lang="en-GB" altLang="fr-FR" dirty="0">
                <a:solidFill>
                  <a:srgbClr val="000004"/>
                </a:solidFill>
              </a:rPr>
              <a:t> </a:t>
            </a:r>
            <a:r>
              <a:rPr lang="en-GB" altLang="fr-FR" dirty="0" err="1">
                <a:solidFill>
                  <a:srgbClr val="000004"/>
                </a:solidFill>
              </a:rPr>
              <a:t>travaillant</a:t>
            </a:r>
            <a:r>
              <a:rPr lang="en-GB" altLang="fr-FR" dirty="0">
                <a:solidFill>
                  <a:srgbClr val="000004"/>
                </a:solidFill>
              </a:rPr>
              <a:t> </a:t>
            </a:r>
            <a:r>
              <a:rPr lang="en-GB" altLang="fr-FR" dirty="0" err="1">
                <a:solidFill>
                  <a:srgbClr val="000004"/>
                </a:solidFill>
              </a:rPr>
              <a:t>dans</a:t>
            </a:r>
            <a:r>
              <a:rPr lang="en-GB" altLang="fr-FR" dirty="0">
                <a:solidFill>
                  <a:srgbClr val="000004"/>
                </a:solidFill>
              </a:rPr>
              <a:t> un service qui </a:t>
            </a:r>
            <a:r>
              <a:rPr lang="en-GB" altLang="fr-FR" dirty="0" err="1">
                <a:solidFill>
                  <a:srgbClr val="000004"/>
                </a:solidFill>
              </a:rPr>
              <a:t>serait</a:t>
            </a:r>
            <a:r>
              <a:rPr lang="en-GB" altLang="fr-FR" dirty="0">
                <a:solidFill>
                  <a:srgbClr val="000004"/>
                </a:solidFill>
              </a:rPr>
              <a:t> inconnu </a:t>
            </a:r>
            <a:r>
              <a:rPr lang="en-GB" altLang="fr-FR" dirty="0" err="1">
                <a:solidFill>
                  <a:srgbClr val="000004"/>
                </a:solidFill>
              </a:rPr>
              <a:t>dans</a:t>
            </a:r>
            <a:r>
              <a:rPr lang="en-GB" altLang="fr-FR" dirty="0">
                <a:solidFill>
                  <a:srgbClr val="000004"/>
                </a:solidFill>
              </a:rPr>
              <a:t> </a:t>
            </a:r>
            <a:r>
              <a:rPr lang="en-GB" altLang="fr-FR" dirty="0" err="1">
                <a:solidFill>
                  <a:srgbClr val="000004"/>
                </a:solidFill>
              </a:rPr>
              <a:t>notre</a:t>
            </a:r>
            <a:r>
              <a:rPr lang="en-GB" altLang="fr-FR" dirty="0">
                <a:solidFill>
                  <a:srgbClr val="000004"/>
                </a:solidFill>
              </a:rPr>
              <a:t> </a:t>
            </a:r>
            <a:r>
              <a:rPr lang="en-GB" altLang="fr-FR" dirty="0" err="1">
                <a:solidFill>
                  <a:srgbClr val="000004"/>
                </a:solidFill>
              </a:rPr>
              <a:t>entreprise</a:t>
            </a:r>
            <a:r>
              <a:rPr lang="en-GB" altLang="fr-FR" dirty="0">
                <a:solidFill>
                  <a:srgbClr val="000004"/>
                </a:solidFill>
              </a:rPr>
              <a:t>. </a:t>
            </a:r>
            <a:r>
              <a:rPr lang="en-GB" altLang="fr-FR" dirty="0" err="1">
                <a:solidFill>
                  <a:srgbClr val="000004"/>
                </a:solidFill>
              </a:rPr>
              <a:t>Soit</a:t>
            </a:r>
            <a:r>
              <a:rPr lang="en-GB" altLang="fr-FR" dirty="0">
                <a:solidFill>
                  <a:srgbClr val="000004"/>
                </a:solidFill>
              </a:rPr>
              <a:t> </a:t>
            </a:r>
            <a:r>
              <a:rPr lang="en-GB" altLang="fr-FR" dirty="0" err="1">
                <a:solidFill>
                  <a:srgbClr val="000004"/>
                </a:solidFill>
              </a:rPr>
              <a:t>une</a:t>
            </a:r>
            <a:r>
              <a:rPr lang="en-GB" altLang="fr-FR" dirty="0">
                <a:solidFill>
                  <a:srgbClr val="000004"/>
                </a:solidFill>
              </a:rPr>
              <a:t> </a:t>
            </a:r>
            <a:r>
              <a:rPr lang="en-GB" altLang="fr-FR" dirty="0" err="1">
                <a:solidFill>
                  <a:srgbClr val="000004"/>
                </a:solidFill>
              </a:rPr>
              <a:t>absurdité</a:t>
            </a:r>
            <a:r>
              <a:rPr lang="en-GB" altLang="fr-FR" dirty="0">
                <a:solidFill>
                  <a:srgbClr val="000004"/>
                </a:solidFill>
              </a:rPr>
              <a:t>(</a:t>
            </a:r>
            <a:r>
              <a:rPr lang="en-GB" altLang="fr-FR" dirty="0" err="1">
                <a:solidFill>
                  <a:srgbClr val="000004"/>
                </a:solidFill>
              </a:rPr>
              <a:t>ou</a:t>
            </a:r>
            <a:r>
              <a:rPr lang="en-GB" altLang="fr-FR" dirty="0">
                <a:solidFill>
                  <a:srgbClr val="000004"/>
                </a:solidFill>
              </a:rPr>
              <a:t> </a:t>
            </a:r>
            <a:r>
              <a:rPr lang="en-GB" altLang="fr-FR" dirty="0" err="1">
                <a:solidFill>
                  <a:srgbClr val="000004"/>
                </a:solidFill>
              </a:rPr>
              <a:t>incohérence</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Cette</a:t>
            </a:r>
            <a:r>
              <a:rPr lang="en-GB" altLang="fr-FR" dirty="0">
                <a:solidFill>
                  <a:srgbClr val="000004"/>
                </a:solidFill>
              </a:rPr>
              <a:t> </a:t>
            </a:r>
            <a:r>
              <a:rPr lang="en-GB" altLang="fr-FR" dirty="0" err="1">
                <a:solidFill>
                  <a:srgbClr val="000004"/>
                </a:solidFill>
              </a:rPr>
              <a:t>propriété</a:t>
            </a:r>
            <a:r>
              <a:rPr lang="en-GB" altLang="fr-FR" dirty="0">
                <a:solidFill>
                  <a:srgbClr val="000004"/>
                </a:solidFill>
              </a:rPr>
              <a:t> </a:t>
            </a:r>
            <a:r>
              <a:rPr lang="en-GB" altLang="fr-FR" dirty="0" err="1">
                <a:solidFill>
                  <a:srgbClr val="000004"/>
                </a:solidFill>
              </a:rPr>
              <a:t>remarquable</a:t>
            </a:r>
            <a:r>
              <a:rPr lang="en-GB" altLang="fr-FR" dirty="0">
                <a:solidFill>
                  <a:srgbClr val="000004"/>
                </a:solidFill>
              </a:rPr>
              <a:t> </a:t>
            </a:r>
            <a:r>
              <a:rPr lang="en-GB" altLang="fr-FR" dirty="0" err="1">
                <a:solidFill>
                  <a:srgbClr val="000004"/>
                </a:solidFill>
              </a:rPr>
              <a:t>d'une</a:t>
            </a:r>
            <a:r>
              <a:rPr lang="en-GB" altLang="fr-FR" dirty="0">
                <a:solidFill>
                  <a:srgbClr val="000004"/>
                </a:solidFill>
              </a:rPr>
              <a:t> </a:t>
            </a:r>
            <a:r>
              <a:rPr lang="en-GB" altLang="fr-FR" dirty="0" err="1">
                <a:solidFill>
                  <a:srgbClr val="000004"/>
                </a:solidFill>
              </a:rPr>
              <a:t>clé</a:t>
            </a:r>
            <a:r>
              <a:rPr lang="en-GB" altLang="fr-FR" dirty="0">
                <a:solidFill>
                  <a:srgbClr val="000004"/>
                </a:solidFill>
              </a:rPr>
              <a:t> </a:t>
            </a:r>
            <a:r>
              <a:rPr lang="en-GB" altLang="fr-FR" dirty="0" err="1">
                <a:solidFill>
                  <a:srgbClr val="000004"/>
                </a:solidFill>
              </a:rPr>
              <a:t>étrangère</a:t>
            </a:r>
            <a:r>
              <a:rPr lang="en-GB" altLang="fr-FR" dirty="0">
                <a:solidFill>
                  <a:srgbClr val="000004"/>
                </a:solidFill>
              </a:rPr>
              <a:t> (</a:t>
            </a:r>
            <a:r>
              <a:rPr lang="en-GB" altLang="fr-FR" dirty="0" err="1">
                <a:solidFill>
                  <a:srgbClr val="000004"/>
                </a:solidFill>
              </a:rPr>
              <a:t>à</a:t>
            </a:r>
            <a:r>
              <a:rPr lang="en-GB" altLang="fr-FR" dirty="0">
                <a:solidFill>
                  <a:srgbClr val="000004"/>
                </a:solidFill>
              </a:rPr>
              <a:t> </a:t>
            </a:r>
            <a:r>
              <a:rPr lang="en-GB" altLang="fr-FR" dirty="0" err="1">
                <a:solidFill>
                  <a:srgbClr val="000004"/>
                </a:solidFill>
              </a:rPr>
              <a:t>nuancer</a:t>
            </a:r>
            <a:r>
              <a:rPr lang="en-GB" altLang="fr-FR" dirty="0">
                <a:solidFill>
                  <a:srgbClr val="000004"/>
                </a:solidFill>
              </a:rPr>
              <a:t> pour le </a:t>
            </a:r>
            <a:r>
              <a:rPr lang="en-GB" altLang="fr-FR" dirty="0" err="1">
                <a:solidFill>
                  <a:srgbClr val="000004"/>
                </a:solidFill>
              </a:rPr>
              <a:t>cas</a:t>
            </a:r>
            <a:r>
              <a:rPr lang="en-GB" altLang="fr-FR" dirty="0">
                <a:solidFill>
                  <a:srgbClr val="000004"/>
                </a:solidFill>
              </a:rPr>
              <a:t> 0,1) </a:t>
            </a:r>
            <a:r>
              <a:rPr lang="en-GB" altLang="fr-FR" dirty="0" err="1">
                <a:solidFill>
                  <a:srgbClr val="000004"/>
                </a:solidFill>
              </a:rPr>
              <a:t>est</a:t>
            </a:r>
            <a:r>
              <a:rPr lang="en-GB" altLang="fr-FR" dirty="0">
                <a:solidFill>
                  <a:srgbClr val="000004"/>
                </a:solidFill>
              </a:rPr>
              <a:t> </a:t>
            </a:r>
            <a:r>
              <a:rPr lang="en-GB" altLang="fr-FR" dirty="0" err="1">
                <a:solidFill>
                  <a:srgbClr val="000004"/>
                </a:solidFill>
              </a:rPr>
              <a:t>nommée</a:t>
            </a:r>
            <a:r>
              <a:rPr lang="en-GB" altLang="fr-FR" dirty="0">
                <a:solidFill>
                  <a:srgbClr val="000004"/>
                </a:solidFill>
              </a:rPr>
              <a:t> :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a:solidFill>
                  <a:srgbClr val="000004"/>
                </a:solidFill>
              </a:rPr>
              <a:t>CONTRAINTE D'INTEGRITE REFERENTIELLE (</a:t>
            </a:r>
            <a:r>
              <a:rPr lang="en-GB" altLang="fr-FR" dirty="0" err="1">
                <a:solidFill>
                  <a:srgbClr val="000004"/>
                </a:solidFill>
              </a:rPr>
              <a:t>à</a:t>
            </a:r>
            <a:r>
              <a:rPr lang="en-GB" altLang="fr-FR" dirty="0">
                <a:solidFill>
                  <a:srgbClr val="000004"/>
                </a:solidFill>
              </a:rPr>
              <a:t> </a:t>
            </a:r>
            <a:r>
              <a:rPr lang="en-GB" altLang="fr-FR" dirty="0" err="1">
                <a:solidFill>
                  <a:srgbClr val="000004"/>
                </a:solidFill>
              </a:rPr>
              <a:t>distinguer</a:t>
            </a:r>
            <a:r>
              <a:rPr lang="en-GB" altLang="fr-FR" dirty="0">
                <a:solidFill>
                  <a:srgbClr val="000004"/>
                </a:solidFill>
              </a:rPr>
              <a:t> de </a:t>
            </a:r>
            <a:r>
              <a:rPr lang="en-GB" altLang="fr-FR" dirty="0" err="1">
                <a:solidFill>
                  <a:srgbClr val="000004"/>
                </a:solidFill>
              </a:rPr>
              <a:t>notre</a:t>
            </a:r>
            <a:r>
              <a:rPr lang="en-GB" altLang="fr-FR" dirty="0">
                <a:solidFill>
                  <a:srgbClr val="000004"/>
                </a:solidFill>
              </a:rPr>
              <a:t> </a:t>
            </a:r>
            <a:r>
              <a:rPr lang="en-GB" altLang="fr-FR" dirty="0" err="1">
                <a:solidFill>
                  <a:srgbClr val="000004"/>
                </a:solidFill>
              </a:rPr>
              <a:t>contrainte</a:t>
            </a:r>
            <a:endParaRPr lang="en-GB" altLang="fr-FR" dirty="0">
              <a:solidFill>
                <a:srgbClr val="000004"/>
              </a:solidFill>
            </a:endParaRP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d'intégrité</a:t>
            </a:r>
            <a:r>
              <a:rPr lang="en-GB" altLang="fr-FR" dirty="0">
                <a:solidFill>
                  <a:srgbClr val="000004"/>
                </a:solidFill>
              </a:rPr>
              <a:t> </a:t>
            </a:r>
            <a:r>
              <a:rPr lang="en-GB" altLang="fr-FR" dirty="0" err="1">
                <a:solidFill>
                  <a:srgbClr val="000004"/>
                </a:solidFill>
              </a:rPr>
              <a:t>fonctionnelle</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a:solidFill>
                  <a:srgbClr val="000004"/>
                </a:solidFill>
              </a:rPr>
              <a:t>Pour </a:t>
            </a:r>
            <a:r>
              <a:rPr lang="en-GB" altLang="fr-FR" dirty="0" err="1">
                <a:solidFill>
                  <a:srgbClr val="000004"/>
                </a:solidFill>
              </a:rPr>
              <a:t>toute</a:t>
            </a:r>
            <a:r>
              <a:rPr lang="en-GB" altLang="fr-FR" dirty="0">
                <a:solidFill>
                  <a:srgbClr val="000004"/>
                </a:solidFill>
              </a:rPr>
              <a:t> </a:t>
            </a:r>
            <a:r>
              <a:rPr lang="en-GB" altLang="fr-FR" dirty="0" err="1">
                <a:solidFill>
                  <a:srgbClr val="000004"/>
                </a:solidFill>
              </a:rPr>
              <a:t>valeur</a:t>
            </a:r>
            <a:r>
              <a:rPr lang="en-GB" altLang="fr-FR" dirty="0">
                <a:solidFill>
                  <a:srgbClr val="000004"/>
                </a:solidFill>
              </a:rPr>
              <a:t> de la </a:t>
            </a:r>
            <a:r>
              <a:rPr lang="en-GB" altLang="fr-FR" dirty="0" err="1">
                <a:solidFill>
                  <a:srgbClr val="000004"/>
                </a:solidFill>
              </a:rPr>
              <a:t>clé</a:t>
            </a:r>
            <a:r>
              <a:rPr lang="en-GB" altLang="fr-FR" dirty="0">
                <a:solidFill>
                  <a:srgbClr val="000004"/>
                </a:solidFill>
              </a:rPr>
              <a:t> </a:t>
            </a:r>
            <a:r>
              <a:rPr lang="en-GB" altLang="fr-FR" dirty="0" err="1">
                <a:solidFill>
                  <a:srgbClr val="000004"/>
                </a:solidFill>
              </a:rPr>
              <a:t>étrangère</a:t>
            </a:r>
            <a:r>
              <a:rPr lang="en-GB" altLang="fr-FR" dirty="0">
                <a:solidFill>
                  <a:srgbClr val="000004"/>
                </a:solidFill>
              </a:rPr>
              <a:t>, </a:t>
            </a:r>
            <a:r>
              <a:rPr lang="en-GB" altLang="fr-FR" dirty="0" err="1">
                <a:solidFill>
                  <a:srgbClr val="000004"/>
                </a:solidFill>
              </a:rPr>
              <a:t>elle</a:t>
            </a:r>
            <a:r>
              <a:rPr lang="en-GB" altLang="fr-FR" dirty="0">
                <a:solidFill>
                  <a:srgbClr val="000004"/>
                </a:solidFill>
              </a:rPr>
              <a:t> </a:t>
            </a:r>
            <a:r>
              <a:rPr lang="en-GB" altLang="fr-FR" dirty="0" err="1">
                <a:solidFill>
                  <a:srgbClr val="000004"/>
                </a:solidFill>
              </a:rPr>
              <a:t>réfère</a:t>
            </a:r>
            <a:r>
              <a:rPr lang="en-GB" altLang="fr-FR" dirty="0">
                <a:solidFill>
                  <a:srgbClr val="000004"/>
                </a:solidFill>
              </a:rPr>
              <a:t> </a:t>
            </a:r>
            <a:r>
              <a:rPr lang="en-GB" altLang="fr-FR" dirty="0" err="1">
                <a:solidFill>
                  <a:srgbClr val="000004"/>
                </a:solidFill>
              </a:rPr>
              <a:t>à</a:t>
            </a:r>
            <a:r>
              <a:rPr lang="en-GB" altLang="fr-FR" dirty="0">
                <a:solidFill>
                  <a:srgbClr val="000004"/>
                </a:solidFill>
              </a:rPr>
              <a:t> </a:t>
            </a:r>
            <a:r>
              <a:rPr lang="en-GB" altLang="fr-FR" dirty="0" err="1">
                <a:solidFill>
                  <a:srgbClr val="000004"/>
                </a:solidFill>
              </a:rPr>
              <a:t>une</a:t>
            </a:r>
            <a:r>
              <a:rPr lang="en-GB" altLang="fr-FR" dirty="0">
                <a:solidFill>
                  <a:srgbClr val="000004"/>
                </a:solidFill>
              </a:rPr>
              <a:t> </a:t>
            </a:r>
            <a:r>
              <a:rPr lang="en-GB" altLang="fr-FR" dirty="0" err="1">
                <a:solidFill>
                  <a:srgbClr val="000004"/>
                </a:solidFill>
              </a:rPr>
              <a:t>valeur</a:t>
            </a:r>
            <a:r>
              <a:rPr lang="en-GB" altLang="fr-FR" dirty="0">
                <a:solidFill>
                  <a:srgbClr val="000004"/>
                </a:solidFill>
              </a:rPr>
              <a:t> </a:t>
            </a:r>
            <a:r>
              <a:rPr lang="en-GB" altLang="fr-FR" dirty="0" err="1">
                <a:solidFill>
                  <a:srgbClr val="000004"/>
                </a:solidFill>
              </a:rPr>
              <a:t>identique</a:t>
            </a:r>
            <a:r>
              <a:rPr lang="en-GB" altLang="fr-FR" dirty="0">
                <a:solidFill>
                  <a:srgbClr val="000004"/>
                </a:solidFill>
              </a:rPr>
              <a:t> de la </a:t>
            </a:r>
            <a:r>
              <a:rPr lang="en-GB" altLang="fr-FR" dirty="0" err="1">
                <a:solidFill>
                  <a:srgbClr val="000004"/>
                </a:solidFill>
              </a:rPr>
              <a:t>clé</a:t>
            </a:r>
            <a:r>
              <a:rPr lang="en-GB" altLang="fr-FR" dirty="0">
                <a:solidFill>
                  <a:srgbClr val="000004"/>
                </a:solidFill>
              </a:rPr>
              <a:t> </a:t>
            </a:r>
            <a:r>
              <a:rPr lang="en-GB" altLang="fr-FR" dirty="0" err="1">
                <a:solidFill>
                  <a:srgbClr val="000004"/>
                </a:solidFill>
              </a:rPr>
              <a:t>primaire</a:t>
            </a:r>
            <a:r>
              <a:rPr lang="en-GB" altLang="fr-FR" dirty="0">
                <a:solidFill>
                  <a:srgbClr val="000004"/>
                </a:solidFill>
              </a:rPr>
              <a:t> de la table </a:t>
            </a:r>
            <a:r>
              <a:rPr lang="en-GB" altLang="fr-FR" dirty="0" err="1">
                <a:solidFill>
                  <a:srgbClr val="000004"/>
                </a:solidFill>
              </a:rPr>
              <a:t>associée</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Cette</a:t>
            </a:r>
            <a:r>
              <a:rPr lang="en-GB" altLang="fr-FR" dirty="0">
                <a:solidFill>
                  <a:srgbClr val="000004"/>
                </a:solidFill>
              </a:rPr>
              <a:t> </a:t>
            </a:r>
            <a:r>
              <a:rPr lang="en-GB" altLang="fr-FR" dirty="0" err="1">
                <a:solidFill>
                  <a:srgbClr val="000004"/>
                </a:solidFill>
              </a:rPr>
              <a:t>règle</a:t>
            </a:r>
            <a:r>
              <a:rPr lang="en-GB" altLang="fr-FR" dirty="0">
                <a:solidFill>
                  <a:srgbClr val="000004"/>
                </a:solidFill>
              </a:rPr>
              <a:t> </a:t>
            </a:r>
            <a:r>
              <a:rPr lang="en-GB" altLang="fr-FR" dirty="0" err="1">
                <a:solidFill>
                  <a:srgbClr val="000004"/>
                </a:solidFill>
              </a:rPr>
              <a:t>est</a:t>
            </a:r>
            <a:r>
              <a:rPr lang="en-GB" altLang="fr-FR" dirty="0">
                <a:solidFill>
                  <a:srgbClr val="000004"/>
                </a:solidFill>
              </a:rPr>
              <a:t> </a:t>
            </a:r>
            <a:r>
              <a:rPr lang="en-GB" altLang="fr-FR" dirty="0" err="1">
                <a:solidFill>
                  <a:srgbClr val="000004"/>
                </a:solidFill>
              </a:rPr>
              <a:t>automatiquement</a:t>
            </a:r>
            <a:r>
              <a:rPr lang="en-GB" altLang="fr-FR" dirty="0">
                <a:solidFill>
                  <a:srgbClr val="000004"/>
                </a:solidFill>
              </a:rPr>
              <a:t> </a:t>
            </a:r>
            <a:r>
              <a:rPr lang="en-GB" altLang="fr-FR" dirty="0" err="1">
                <a:solidFill>
                  <a:srgbClr val="000004"/>
                </a:solidFill>
              </a:rPr>
              <a:t>contrôlée</a:t>
            </a:r>
            <a:r>
              <a:rPr lang="en-GB" altLang="fr-FR" dirty="0">
                <a:solidFill>
                  <a:srgbClr val="000004"/>
                </a:solidFill>
              </a:rPr>
              <a:t> par tout SGBDR </a:t>
            </a:r>
            <a:r>
              <a:rPr lang="en-GB" altLang="fr-FR" dirty="0" err="1">
                <a:solidFill>
                  <a:srgbClr val="000004"/>
                </a:solidFill>
              </a:rPr>
              <a:t>digne</a:t>
            </a:r>
            <a:r>
              <a:rPr lang="en-GB" altLang="fr-FR" dirty="0">
                <a:solidFill>
                  <a:srgbClr val="000004"/>
                </a:solidFill>
              </a:rPr>
              <a:t> de </a:t>
            </a:r>
            <a:r>
              <a:rPr lang="en-GB" altLang="fr-FR" dirty="0" err="1">
                <a:solidFill>
                  <a:srgbClr val="000004"/>
                </a:solidFill>
              </a:rPr>
              <a:t>ce</a:t>
            </a:r>
            <a:r>
              <a:rPr lang="en-GB" altLang="fr-FR" dirty="0">
                <a:solidFill>
                  <a:srgbClr val="000004"/>
                </a:solidFill>
              </a:rPr>
              <a:t> nom</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Recette</a:t>
            </a:r>
            <a:r>
              <a:rPr lang="en-GB" altLang="fr-FR" dirty="0">
                <a:solidFill>
                  <a:srgbClr val="000004"/>
                </a:solidFill>
              </a:rPr>
              <a:t> :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a:solidFill>
                  <a:srgbClr val="000004"/>
                </a:solidFill>
              </a:rPr>
              <a:t>On </a:t>
            </a:r>
            <a:r>
              <a:rPr lang="en-GB" altLang="fr-FR" dirty="0" err="1">
                <a:solidFill>
                  <a:srgbClr val="000004"/>
                </a:solidFill>
              </a:rPr>
              <a:t>hésite</a:t>
            </a:r>
            <a:r>
              <a:rPr lang="en-GB" altLang="fr-FR" dirty="0">
                <a:solidFill>
                  <a:srgbClr val="000004"/>
                </a:solidFill>
              </a:rPr>
              <a:t> </a:t>
            </a:r>
            <a:r>
              <a:rPr lang="en-GB" altLang="fr-FR" dirty="0" err="1">
                <a:solidFill>
                  <a:srgbClr val="000004"/>
                </a:solidFill>
              </a:rPr>
              <a:t>quelquefois</a:t>
            </a:r>
            <a:r>
              <a:rPr lang="en-GB" altLang="fr-FR" dirty="0">
                <a:solidFill>
                  <a:srgbClr val="000004"/>
                </a:solidFill>
              </a:rPr>
              <a:t> au début pour savoir </a:t>
            </a:r>
            <a:r>
              <a:rPr lang="en-GB" altLang="fr-FR" dirty="0" err="1">
                <a:solidFill>
                  <a:srgbClr val="000004"/>
                </a:solidFill>
              </a:rPr>
              <a:t>dans</a:t>
            </a:r>
            <a:r>
              <a:rPr lang="en-GB" altLang="fr-FR" dirty="0">
                <a:solidFill>
                  <a:srgbClr val="000004"/>
                </a:solidFill>
              </a:rPr>
              <a:t> </a:t>
            </a:r>
            <a:r>
              <a:rPr lang="en-GB" altLang="fr-FR" dirty="0" err="1">
                <a:solidFill>
                  <a:srgbClr val="000004"/>
                </a:solidFill>
              </a:rPr>
              <a:t>laquelle</a:t>
            </a:r>
            <a:r>
              <a:rPr lang="en-GB" altLang="fr-FR" dirty="0">
                <a:solidFill>
                  <a:srgbClr val="000004"/>
                </a:solidFill>
              </a:rPr>
              <a:t> des 2 relations, </a:t>
            </a:r>
            <a:r>
              <a:rPr lang="en-GB" altLang="fr-FR" dirty="0" err="1">
                <a:solidFill>
                  <a:srgbClr val="000004"/>
                </a:solidFill>
              </a:rPr>
              <a:t>il</a:t>
            </a:r>
            <a:r>
              <a:rPr lang="en-GB" altLang="fr-FR" dirty="0">
                <a:solidFill>
                  <a:srgbClr val="000004"/>
                </a:solidFill>
              </a:rPr>
              <a:t> </a:t>
            </a:r>
            <a:r>
              <a:rPr lang="en-GB" altLang="fr-FR" dirty="0" err="1">
                <a:solidFill>
                  <a:srgbClr val="000004"/>
                </a:solidFill>
              </a:rPr>
              <a:t>faut</a:t>
            </a:r>
            <a:r>
              <a:rPr lang="en-GB" altLang="fr-FR" dirty="0">
                <a:solidFill>
                  <a:srgbClr val="000004"/>
                </a:solidFill>
              </a:rPr>
              <a:t> porter la </a:t>
            </a:r>
            <a:r>
              <a:rPr lang="en-GB" altLang="fr-FR" dirty="0" err="1">
                <a:solidFill>
                  <a:srgbClr val="000004"/>
                </a:solidFill>
              </a:rPr>
              <a:t>clé</a:t>
            </a:r>
            <a:r>
              <a:rPr lang="en-GB" altLang="fr-FR" dirty="0">
                <a:solidFill>
                  <a:srgbClr val="000004"/>
                </a:solidFill>
              </a:rPr>
              <a:t> </a:t>
            </a:r>
            <a:r>
              <a:rPr lang="en-GB" altLang="fr-FR" dirty="0" err="1">
                <a:solidFill>
                  <a:srgbClr val="000004"/>
                </a:solidFill>
              </a:rPr>
              <a:t>étrangère</a:t>
            </a:r>
            <a:r>
              <a:rPr lang="en-GB" altLang="fr-FR" dirty="0">
                <a:solidFill>
                  <a:srgbClr val="000004"/>
                </a:solidFill>
              </a:rPr>
              <a:t>. Il </a:t>
            </a:r>
            <a:r>
              <a:rPr lang="en-GB" altLang="fr-FR" dirty="0" err="1">
                <a:solidFill>
                  <a:srgbClr val="000004"/>
                </a:solidFill>
              </a:rPr>
              <a:t>suffit</a:t>
            </a:r>
            <a:r>
              <a:rPr lang="en-GB" altLang="fr-FR" dirty="0">
                <a:solidFill>
                  <a:srgbClr val="000004"/>
                </a:solidFill>
              </a:rPr>
              <a:t> de </a:t>
            </a:r>
            <a:r>
              <a:rPr lang="en-GB" altLang="fr-FR" dirty="0" err="1">
                <a:solidFill>
                  <a:srgbClr val="000004"/>
                </a:solidFill>
              </a:rPr>
              <a:t>contrôler</a:t>
            </a:r>
            <a:r>
              <a:rPr lang="en-GB" altLang="fr-FR" dirty="0">
                <a:solidFill>
                  <a:srgbClr val="000004"/>
                </a:solidFill>
              </a:rPr>
              <a:t> </a:t>
            </a:r>
            <a:r>
              <a:rPr lang="en-GB" altLang="fr-FR" dirty="0" err="1">
                <a:solidFill>
                  <a:srgbClr val="000004"/>
                </a:solidFill>
              </a:rPr>
              <a:t>si</a:t>
            </a:r>
            <a:r>
              <a:rPr lang="en-GB" altLang="fr-FR" dirty="0">
                <a:solidFill>
                  <a:srgbClr val="000004"/>
                </a:solidFill>
              </a:rPr>
              <a:t> </a:t>
            </a:r>
            <a:r>
              <a:rPr lang="en-GB" altLang="fr-FR" dirty="0" err="1">
                <a:solidFill>
                  <a:srgbClr val="000004"/>
                </a:solidFill>
              </a:rPr>
              <a:t>cet</a:t>
            </a:r>
            <a:r>
              <a:rPr lang="en-GB" altLang="fr-FR" dirty="0">
                <a:solidFill>
                  <a:srgbClr val="000004"/>
                </a:solidFill>
              </a:rPr>
              <a:t> </a:t>
            </a:r>
            <a:r>
              <a:rPr lang="en-GB" altLang="fr-FR" dirty="0" err="1">
                <a:solidFill>
                  <a:srgbClr val="000004"/>
                </a:solidFill>
              </a:rPr>
              <a:t>attribut</a:t>
            </a:r>
            <a:r>
              <a:rPr lang="en-GB" altLang="fr-FR" dirty="0">
                <a:solidFill>
                  <a:srgbClr val="000004"/>
                </a:solidFill>
              </a:rPr>
              <a:t> </a:t>
            </a:r>
            <a:r>
              <a:rPr lang="en-GB" altLang="fr-FR" dirty="0" err="1">
                <a:solidFill>
                  <a:srgbClr val="000004"/>
                </a:solidFill>
              </a:rPr>
              <a:t>est</a:t>
            </a:r>
            <a:r>
              <a:rPr lang="en-GB" altLang="fr-FR" dirty="0">
                <a:solidFill>
                  <a:srgbClr val="000004"/>
                </a:solidFill>
              </a:rPr>
              <a:t> </a:t>
            </a:r>
            <a:r>
              <a:rPr lang="en-GB" altLang="fr-FR" dirty="0" err="1">
                <a:solidFill>
                  <a:srgbClr val="000004"/>
                </a:solidFill>
              </a:rPr>
              <a:t>bien</a:t>
            </a:r>
            <a:r>
              <a:rPr lang="en-GB" altLang="fr-FR" dirty="0">
                <a:solidFill>
                  <a:srgbClr val="000004"/>
                </a:solidFill>
              </a:rPr>
              <a:t> </a:t>
            </a:r>
            <a:r>
              <a:rPr lang="en-GB" altLang="fr-FR" dirty="0" err="1">
                <a:solidFill>
                  <a:srgbClr val="000004"/>
                </a:solidFill>
              </a:rPr>
              <a:t>monovalué</a:t>
            </a:r>
            <a:r>
              <a:rPr lang="en-GB" altLang="fr-FR" dirty="0">
                <a:solidFill>
                  <a:srgbClr val="000004"/>
                </a:solidFill>
              </a:rPr>
              <a:t>(i.e. </a:t>
            </a:r>
            <a:r>
              <a:rPr lang="en-GB" altLang="fr-FR" dirty="0" err="1">
                <a:solidFill>
                  <a:srgbClr val="000004"/>
                </a:solidFill>
              </a:rPr>
              <a:t>qu'il</a:t>
            </a:r>
            <a:r>
              <a:rPr lang="en-GB" altLang="fr-FR" dirty="0">
                <a:solidFill>
                  <a:srgbClr val="000004"/>
                </a:solidFill>
              </a:rPr>
              <a:t> </a:t>
            </a:r>
            <a:r>
              <a:rPr lang="en-GB" altLang="fr-FR" dirty="0" err="1">
                <a:solidFill>
                  <a:srgbClr val="000004"/>
                </a:solidFill>
              </a:rPr>
              <a:t>respecte</a:t>
            </a:r>
            <a:r>
              <a:rPr lang="en-GB" altLang="fr-FR" dirty="0">
                <a:solidFill>
                  <a:srgbClr val="000004"/>
                </a:solidFill>
              </a:rPr>
              <a:t> </a:t>
            </a:r>
            <a:r>
              <a:rPr lang="en-GB" altLang="fr-FR" dirty="0" err="1">
                <a:solidFill>
                  <a:srgbClr val="000004"/>
                </a:solidFill>
              </a:rPr>
              <a:t>bien</a:t>
            </a:r>
            <a:r>
              <a:rPr lang="en-GB" altLang="fr-FR" dirty="0">
                <a:solidFill>
                  <a:srgbClr val="000004"/>
                </a:solidFill>
              </a:rPr>
              <a:t> la 1ère </a:t>
            </a:r>
            <a:r>
              <a:rPr lang="en-GB" altLang="fr-FR" dirty="0" err="1">
                <a:solidFill>
                  <a:srgbClr val="000004"/>
                </a:solidFill>
              </a:rPr>
              <a:t>Forme</a:t>
            </a:r>
            <a:r>
              <a:rPr lang="en-GB" altLang="fr-FR" dirty="0">
                <a:solidFill>
                  <a:srgbClr val="000004"/>
                </a:solidFill>
              </a:rPr>
              <a:t> </a:t>
            </a:r>
            <a:r>
              <a:rPr lang="en-GB" altLang="fr-FR" dirty="0" err="1">
                <a:solidFill>
                  <a:srgbClr val="000004"/>
                </a:solidFill>
              </a:rPr>
              <a:t>Normale</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r>
              <a:rPr lang="en-GB" altLang="fr-FR" dirty="0" err="1">
                <a:solidFill>
                  <a:srgbClr val="000004"/>
                </a:solidFill>
              </a:rPr>
              <a:t>Supposons</a:t>
            </a:r>
            <a:r>
              <a:rPr lang="en-GB" altLang="fr-FR" dirty="0">
                <a:solidFill>
                  <a:srgbClr val="000004"/>
                </a:solidFill>
              </a:rPr>
              <a:t> que, par </a:t>
            </a:r>
            <a:r>
              <a:rPr lang="en-GB" altLang="fr-FR" dirty="0" err="1">
                <a:solidFill>
                  <a:srgbClr val="000004"/>
                </a:solidFill>
              </a:rPr>
              <a:t>erreur</a:t>
            </a:r>
            <a:r>
              <a:rPr lang="en-GB" altLang="fr-FR" dirty="0">
                <a:solidFill>
                  <a:srgbClr val="000004"/>
                </a:solidFill>
              </a:rPr>
              <a:t>, nous portions MATRICULE </a:t>
            </a:r>
            <a:r>
              <a:rPr lang="en-GB" altLang="fr-FR" dirty="0" err="1">
                <a:solidFill>
                  <a:srgbClr val="000004"/>
                </a:solidFill>
              </a:rPr>
              <a:t>dans</a:t>
            </a:r>
            <a:r>
              <a:rPr lang="en-GB" altLang="fr-FR" dirty="0">
                <a:solidFill>
                  <a:srgbClr val="000004"/>
                </a:solidFill>
              </a:rPr>
              <a:t> SERVICE </a:t>
            </a:r>
            <a:r>
              <a:rPr lang="en-GB" altLang="fr-FR" dirty="0" err="1">
                <a:solidFill>
                  <a:srgbClr val="000004"/>
                </a:solidFill>
              </a:rPr>
              <a:t>comme</a:t>
            </a:r>
            <a:r>
              <a:rPr lang="en-GB" altLang="fr-FR" dirty="0">
                <a:solidFill>
                  <a:srgbClr val="000004"/>
                </a:solidFill>
              </a:rPr>
              <a:t> </a:t>
            </a:r>
            <a:r>
              <a:rPr lang="en-GB" altLang="fr-FR" dirty="0" err="1">
                <a:solidFill>
                  <a:srgbClr val="000004"/>
                </a:solidFill>
              </a:rPr>
              <a:t>clé</a:t>
            </a:r>
            <a:r>
              <a:rPr lang="en-GB" altLang="fr-FR" dirty="0">
                <a:solidFill>
                  <a:srgbClr val="000004"/>
                </a:solidFill>
              </a:rPr>
              <a:t> </a:t>
            </a:r>
            <a:r>
              <a:rPr lang="en-GB" altLang="fr-FR" dirty="0" err="1">
                <a:solidFill>
                  <a:srgbClr val="000004"/>
                </a:solidFill>
              </a:rPr>
              <a:t>étrangère</a:t>
            </a:r>
            <a:r>
              <a:rPr lang="en-GB" altLang="fr-FR" dirty="0">
                <a:solidFill>
                  <a:srgbClr val="000004"/>
                </a:solidFill>
              </a:rPr>
              <a:t> : </a:t>
            </a:r>
            <a:r>
              <a:rPr lang="en-GB" altLang="fr-FR" dirty="0" err="1">
                <a:solidFill>
                  <a:srgbClr val="000004"/>
                </a:solidFill>
              </a:rPr>
              <a:t>alors</a:t>
            </a:r>
            <a:r>
              <a:rPr lang="en-GB" altLang="fr-FR" dirty="0">
                <a:solidFill>
                  <a:srgbClr val="000004"/>
                </a:solidFill>
              </a:rPr>
              <a:t> </a:t>
            </a:r>
            <a:r>
              <a:rPr lang="en-GB" altLang="fr-FR" dirty="0" err="1">
                <a:solidFill>
                  <a:srgbClr val="000004"/>
                </a:solidFill>
              </a:rPr>
              <a:t>cet</a:t>
            </a:r>
            <a:r>
              <a:rPr lang="en-GB" altLang="fr-FR" dirty="0">
                <a:solidFill>
                  <a:srgbClr val="000004"/>
                </a:solidFill>
              </a:rPr>
              <a:t> </a:t>
            </a:r>
            <a:r>
              <a:rPr lang="en-GB" altLang="fr-FR" dirty="0" err="1">
                <a:solidFill>
                  <a:srgbClr val="000004"/>
                </a:solidFill>
              </a:rPr>
              <a:t>attribut</a:t>
            </a:r>
            <a:r>
              <a:rPr lang="en-GB" altLang="fr-FR" dirty="0">
                <a:solidFill>
                  <a:srgbClr val="000004"/>
                </a:solidFill>
              </a:rPr>
              <a:t> </a:t>
            </a:r>
            <a:r>
              <a:rPr lang="en-GB" altLang="fr-FR" dirty="0" err="1">
                <a:solidFill>
                  <a:srgbClr val="000004"/>
                </a:solidFill>
              </a:rPr>
              <a:t>aurait</a:t>
            </a:r>
            <a:r>
              <a:rPr lang="en-GB" altLang="fr-FR" dirty="0">
                <a:solidFill>
                  <a:srgbClr val="000004"/>
                </a:solidFill>
              </a:rPr>
              <a:t> </a:t>
            </a:r>
            <a:r>
              <a:rPr lang="en-GB" altLang="fr-FR" dirty="0" err="1">
                <a:solidFill>
                  <a:srgbClr val="000004"/>
                </a:solidFill>
              </a:rPr>
              <a:t>comme</a:t>
            </a:r>
            <a:r>
              <a:rPr lang="en-GB" altLang="fr-FR" dirty="0">
                <a:solidFill>
                  <a:srgbClr val="000004"/>
                </a:solidFill>
              </a:rPr>
              <a:t> </a:t>
            </a:r>
            <a:r>
              <a:rPr lang="en-GB" altLang="fr-FR" dirty="0" err="1">
                <a:solidFill>
                  <a:srgbClr val="000004"/>
                </a:solidFill>
              </a:rPr>
              <a:t>valeurs</a:t>
            </a:r>
            <a:r>
              <a:rPr lang="en-GB" altLang="fr-FR" dirty="0">
                <a:solidFill>
                  <a:srgbClr val="000004"/>
                </a:solidFill>
              </a:rPr>
              <a:t> </a:t>
            </a:r>
            <a:r>
              <a:rPr lang="en-GB" altLang="fr-FR" dirty="0" err="1">
                <a:solidFill>
                  <a:srgbClr val="000004"/>
                </a:solidFill>
              </a:rPr>
              <a:t>tous</a:t>
            </a:r>
            <a:r>
              <a:rPr lang="en-GB" altLang="fr-FR" dirty="0">
                <a:solidFill>
                  <a:srgbClr val="000004"/>
                </a:solidFill>
              </a:rPr>
              <a:t> les </a:t>
            </a:r>
            <a:r>
              <a:rPr lang="en-GB" altLang="fr-FR" dirty="0" err="1">
                <a:solidFill>
                  <a:srgbClr val="000004"/>
                </a:solidFill>
              </a:rPr>
              <a:t>matricules</a:t>
            </a:r>
            <a:r>
              <a:rPr lang="en-GB" altLang="fr-FR" dirty="0">
                <a:solidFill>
                  <a:srgbClr val="000004"/>
                </a:solidFill>
              </a:rPr>
              <a:t> de </a:t>
            </a:r>
            <a:r>
              <a:rPr lang="en-GB" altLang="fr-FR" dirty="0" err="1">
                <a:solidFill>
                  <a:srgbClr val="000004"/>
                </a:solidFill>
              </a:rPr>
              <a:t>ce</a:t>
            </a:r>
            <a:r>
              <a:rPr lang="en-GB" altLang="fr-FR" dirty="0">
                <a:solidFill>
                  <a:srgbClr val="000004"/>
                </a:solidFill>
              </a:rPr>
              <a:t> service.  Par  </a:t>
            </a:r>
            <a:r>
              <a:rPr lang="en-GB" altLang="fr-FR" dirty="0" err="1">
                <a:solidFill>
                  <a:srgbClr val="000004"/>
                </a:solidFill>
              </a:rPr>
              <a:t>contre</a:t>
            </a:r>
            <a:r>
              <a:rPr lang="en-GB" altLang="fr-FR" dirty="0">
                <a:solidFill>
                  <a:srgbClr val="000004"/>
                </a:solidFill>
              </a:rPr>
              <a:t>, </a:t>
            </a:r>
            <a:r>
              <a:rPr lang="en-GB" altLang="fr-FR" dirty="0" err="1">
                <a:solidFill>
                  <a:srgbClr val="000004"/>
                </a:solidFill>
              </a:rPr>
              <a:t>dans</a:t>
            </a:r>
            <a:r>
              <a:rPr lang="en-GB" altLang="fr-FR" dirty="0">
                <a:solidFill>
                  <a:srgbClr val="000004"/>
                </a:solidFill>
              </a:rPr>
              <a:t> la solution </a:t>
            </a:r>
            <a:r>
              <a:rPr lang="en-GB" altLang="fr-FR" dirty="0" err="1">
                <a:solidFill>
                  <a:srgbClr val="000004"/>
                </a:solidFill>
              </a:rPr>
              <a:t>correcte</a:t>
            </a:r>
            <a:r>
              <a:rPr lang="en-GB" altLang="fr-FR" dirty="0">
                <a:solidFill>
                  <a:srgbClr val="000004"/>
                </a:solidFill>
              </a:rPr>
              <a:t> ci-dessus, on </a:t>
            </a:r>
            <a:r>
              <a:rPr lang="en-GB" altLang="fr-FR" dirty="0" err="1">
                <a:solidFill>
                  <a:srgbClr val="000004"/>
                </a:solidFill>
              </a:rPr>
              <a:t>voit</a:t>
            </a:r>
            <a:r>
              <a:rPr lang="en-GB" altLang="fr-FR" dirty="0">
                <a:solidFill>
                  <a:srgbClr val="000004"/>
                </a:solidFill>
              </a:rPr>
              <a:t> </a:t>
            </a:r>
            <a:r>
              <a:rPr lang="en-GB" altLang="fr-FR" dirty="0" err="1">
                <a:solidFill>
                  <a:srgbClr val="000004"/>
                </a:solidFill>
              </a:rPr>
              <a:t>clairement</a:t>
            </a:r>
            <a:r>
              <a:rPr lang="en-GB" altLang="fr-FR" dirty="0">
                <a:solidFill>
                  <a:srgbClr val="000004"/>
                </a:solidFill>
              </a:rPr>
              <a:t> que #CDSERV ne </a:t>
            </a:r>
            <a:r>
              <a:rPr lang="en-GB" altLang="fr-FR" dirty="0" err="1">
                <a:solidFill>
                  <a:srgbClr val="000004"/>
                </a:solidFill>
              </a:rPr>
              <a:t>peut</a:t>
            </a:r>
            <a:r>
              <a:rPr lang="en-GB" altLang="fr-FR" dirty="0">
                <a:solidFill>
                  <a:srgbClr val="000004"/>
                </a:solidFill>
              </a:rPr>
              <a:t> </a:t>
            </a:r>
            <a:r>
              <a:rPr lang="en-GB" altLang="fr-FR" dirty="0" err="1">
                <a:solidFill>
                  <a:srgbClr val="000004"/>
                </a:solidFill>
              </a:rPr>
              <a:t>posséder</a:t>
            </a:r>
            <a:r>
              <a:rPr lang="en-GB" altLang="fr-FR" dirty="0">
                <a:solidFill>
                  <a:srgbClr val="000004"/>
                </a:solidFill>
              </a:rPr>
              <a:t> </a:t>
            </a:r>
            <a:r>
              <a:rPr lang="en-GB" altLang="fr-FR" dirty="0" err="1">
                <a:solidFill>
                  <a:srgbClr val="000004"/>
                </a:solidFill>
              </a:rPr>
              <a:t>qu'une</a:t>
            </a:r>
            <a:r>
              <a:rPr lang="en-GB" altLang="fr-FR" dirty="0">
                <a:solidFill>
                  <a:srgbClr val="000004"/>
                </a:solidFill>
              </a:rPr>
              <a:t> </a:t>
            </a:r>
            <a:r>
              <a:rPr lang="en-GB" altLang="fr-FR" dirty="0" err="1">
                <a:solidFill>
                  <a:srgbClr val="000004"/>
                </a:solidFill>
              </a:rPr>
              <a:t>valeur</a:t>
            </a:r>
            <a:r>
              <a:rPr lang="en-GB" altLang="fr-FR" dirty="0">
                <a:solidFill>
                  <a:srgbClr val="000004"/>
                </a:solidFill>
              </a:rPr>
              <a:t>, </a:t>
            </a:r>
            <a:r>
              <a:rPr lang="en-GB" altLang="fr-FR" dirty="0" err="1">
                <a:solidFill>
                  <a:srgbClr val="000004"/>
                </a:solidFill>
              </a:rPr>
              <a:t>celle</a:t>
            </a:r>
            <a:r>
              <a:rPr lang="en-GB" altLang="fr-FR" dirty="0">
                <a:solidFill>
                  <a:srgbClr val="000004"/>
                </a:solidFill>
              </a:rPr>
              <a:t> du service </a:t>
            </a:r>
            <a:r>
              <a:rPr lang="en-GB" altLang="fr-FR" dirty="0" err="1">
                <a:solidFill>
                  <a:srgbClr val="000004"/>
                </a:solidFill>
              </a:rPr>
              <a:t>dans</a:t>
            </a:r>
            <a:r>
              <a:rPr lang="en-GB" altLang="fr-FR" dirty="0">
                <a:solidFill>
                  <a:srgbClr val="000004"/>
                </a:solidFill>
              </a:rPr>
              <a:t> </a:t>
            </a:r>
            <a:r>
              <a:rPr lang="en-GB" altLang="fr-FR" dirty="0" err="1">
                <a:solidFill>
                  <a:srgbClr val="000004"/>
                </a:solidFill>
              </a:rPr>
              <a:t>lequel</a:t>
            </a:r>
            <a:r>
              <a:rPr lang="en-GB" altLang="fr-FR" dirty="0">
                <a:solidFill>
                  <a:srgbClr val="000004"/>
                </a:solidFill>
              </a:rPr>
              <a:t> </a:t>
            </a:r>
            <a:r>
              <a:rPr lang="en-GB" altLang="fr-FR" dirty="0" err="1">
                <a:solidFill>
                  <a:srgbClr val="000004"/>
                </a:solidFill>
              </a:rPr>
              <a:t>travaille</a:t>
            </a:r>
            <a:r>
              <a:rPr lang="en-GB" altLang="fr-FR" dirty="0">
                <a:solidFill>
                  <a:srgbClr val="000004"/>
                </a:solidFill>
              </a:rPr>
              <a:t> </a:t>
            </a:r>
            <a:r>
              <a:rPr lang="en-GB" altLang="fr-FR" dirty="0" err="1">
                <a:solidFill>
                  <a:srgbClr val="000004"/>
                </a:solidFill>
              </a:rPr>
              <a:t>cet</a:t>
            </a:r>
            <a:r>
              <a:rPr lang="en-GB" altLang="fr-FR" dirty="0">
                <a:solidFill>
                  <a:srgbClr val="000004"/>
                </a:solidFill>
              </a:rPr>
              <a:t> </a:t>
            </a:r>
            <a:r>
              <a:rPr lang="en-GB" altLang="fr-FR" dirty="0" err="1">
                <a:solidFill>
                  <a:srgbClr val="000004"/>
                </a:solidFill>
              </a:rPr>
              <a:t>employé</a:t>
            </a:r>
            <a:r>
              <a:rPr lang="en-GB" altLang="fr-FR" dirty="0">
                <a:solidFill>
                  <a:srgbClr val="000004"/>
                </a:solidFill>
              </a:rPr>
              <a:t> (</a:t>
            </a:r>
            <a:r>
              <a:rPr lang="en-GB" altLang="fr-FR" dirty="0" err="1">
                <a:solidFill>
                  <a:srgbClr val="000004"/>
                </a:solidFill>
              </a:rPr>
              <a:t>il</a:t>
            </a:r>
            <a:r>
              <a:rPr lang="en-GB" altLang="fr-FR" dirty="0">
                <a:solidFill>
                  <a:srgbClr val="000004"/>
                </a:solidFill>
              </a:rPr>
              <a:t> </a:t>
            </a:r>
            <a:r>
              <a:rPr lang="en-GB" altLang="fr-FR" dirty="0" err="1">
                <a:solidFill>
                  <a:srgbClr val="000004"/>
                </a:solidFill>
              </a:rPr>
              <a:t>n'y</a:t>
            </a:r>
            <a:r>
              <a:rPr lang="en-GB" altLang="fr-FR" dirty="0">
                <a:solidFill>
                  <a:srgbClr val="000004"/>
                </a:solidFill>
              </a:rPr>
              <a:t> </a:t>
            </a:r>
            <a:r>
              <a:rPr lang="en-GB" altLang="fr-FR" dirty="0" err="1">
                <a:solidFill>
                  <a:srgbClr val="000004"/>
                </a:solidFill>
              </a:rPr>
              <a:t>en</a:t>
            </a:r>
            <a:r>
              <a:rPr lang="en-GB" altLang="fr-FR" dirty="0">
                <a:solidFill>
                  <a:srgbClr val="000004"/>
                </a:solidFill>
              </a:rPr>
              <a:t> a </a:t>
            </a:r>
            <a:r>
              <a:rPr lang="en-GB" altLang="fr-FR" dirty="0" err="1">
                <a:solidFill>
                  <a:srgbClr val="000004"/>
                </a:solidFill>
              </a:rPr>
              <a:t>qu'un</a:t>
            </a:r>
            <a:r>
              <a:rPr lang="en-GB" altLang="fr-FR" dirty="0">
                <a:solidFill>
                  <a:srgbClr val="000004"/>
                </a:solidFill>
              </a:rPr>
              <a:t>). </a:t>
            </a:r>
          </a:p>
          <a:p>
            <a:pPr indent="247650" defTabSz="457200">
              <a:spcBef>
                <a:spcPct val="0"/>
              </a:spcBef>
              <a:buClr>
                <a:srgbClr val="000004"/>
              </a:buClr>
              <a:buFont typeface="Times" charset="0"/>
              <a:buNone/>
              <a:tabLst>
                <a:tab pos="723900" algn="l"/>
                <a:tab pos="1447800" algn="l"/>
                <a:tab pos="2171700" algn="l"/>
                <a:tab pos="2895600" algn="l"/>
                <a:tab pos="3619500" algn="l"/>
                <a:tab pos="4343400" algn="l"/>
                <a:tab pos="5067300" algn="l"/>
                <a:tab pos="5791200" algn="l"/>
              </a:tabLst>
            </a:pPr>
            <a:endParaRPr lang="en-GB" altLang="fr-FR" dirty="0">
              <a:solidFill>
                <a:srgbClr val="000004"/>
              </a:solidFill>
            </a:endParaRPr>
          </a:p>
        </p:txBody>
      </p:sp>
    </p:spTree>
    <p:extLst>
      <p:ext uri="{BB962C8B-B14F-4D97-AF65-F5344CB8AC3E}">
        <p14:creationId xmlns:p14="http://schemas.microsoft.com/office/powerpoint/2010/main" val="13717548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3A14F470-08B2-4B3E-A60B-D2925C1F1CE7}" type="datetime1">
              <a:rPr lang="fr-CH" altLang="fr-FR" sz="1200"/>
              <a:pPr eaLnBrk="1" hangingPunct="1"/>
              <a:t>19.09.2019</a:t>
            </a:fld>
            <a:endParaRPr lang="fr-CH" altLang="fr-FR" sz="1200"/>
          </a:p>
        </p:txBody>
      </p:sp>
      <p:sp>
        <p:nvSpPr>
          <p:cNvPr id="196611"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B5FDD1DA-E514-49AB-83C4-E619C7410E9A}" type="slidenum">
              <a:rPr lang="fr-CH" altLang="fr-FR" sz="1200"/>
              <a:pPr eaLnBrk="1" hangingPunct="1"/>
              <a:t>55</a:t>
            </a:fld>
            <a:endParaRPr lang="fr-CH" altLang="fr-FR" sz="1200"/>
          </a:p>
        </p:txBody>
      </p:sp>
      <p:sp>
        <p:nvSpPr>
          <p:cNvPr id="196612" name="Rectangle 2"/>
          <p:cNvSpPr>
            <a:spLocks noGrp="1" noRot="1" noChangeAspect="1" noChangeArrowheads="1" noTextEdit="1"/>
          </p:cNvSpPr>
          <p:nvPr>
            <p:ph type="sldImg"/>
          </p:nvPr>
        </p:nvSpPr>
        <p:spPr>
          <a:ln/>
        </p:spPr>
      </p:sp>
      <p:sp>
        <p:nvSpPr>
          <p:cNvPr id="196613" name="Rectangle 3"/>
          <p:cNvSpPr>
            <a:spLocks noGrp="1" noChangeArrowheads="1"/>
          </p:cNvSpPr>
          <p:nvPr>
            <p:ph type="body" idx="1"/>
          </p:nvPr>
        </p:nvSpPr>
        <p:spPr>
          <a:noFill/>
        </p:spPr>
        <p:txBody>
          <a:bodyPr/>
          <a:lstStyle/>
          <a:p>
            <a:pPr marL="190500" indent="-190500" algn="just" eaLnBrk="1" hangingPunct="1"/>
            <a:r>
              <a:rPr lang="fr-CH" altLang="fr-FR">
                <a:latin typeface="Times New Roman" pitchFamily="18" charset="0"/>
                <a:cs typeface="Times New Roman" pitchFamily="18" charset="0"/>
              </a:rPr>
              <a:t> </a:t>
            </a:r>
            <a:endParaRPr lang="fr-CH" altLang="fr-FR" b="1">
              <a:latin typeface="Arial" pitchFamily="34" charset="0"/>
              <a:cs typeface="Times New Roman" pitchFamily="18" charset="0"/>
            </a:endParaRPr>
          </a:p>
        </p:txBody>
      </p:sp>
    </p:spTree>
    <p:extLst>
      <p:ext uri="{BB962C8B-B14F-4D97-AF65-F5344CB8AC3E}">
        <p14:creationId xmlns:p14="http://schemas.microsoft.com/office/powerpoint/2010/main" val="18475361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txBox="1">
            <a:spLocks noGrp="1" noChangeArrowheads="1"/>
          </p:cNvSpPr>
          <p:nvPr>
            <p:ph type="body" idx="1"/>
          </p:nvPr>
        </p:nvSpPr>
        <p:spPr bwMode="auto">
          <a:xfrm>
            <a:off x="672727" y="3237248"/>
            <a:ext cx="7806985"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fr-FR" altLang="fr-FR"/>
          </a:p>
        </p:txBody>
      </p:sp>
    </p:spTree>
    <p:extLst>
      <p:ext uri="{BB962C8B-B14F-4D97-AF65-F5344CB8AC3E}">
        <p14:creationId xmlns:p14="http://schemas.microsoft.com/office/powerpoint/2010/main" val="10732815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txBox="1">
            <a:spLocks noGrp="1" noChangeArrowheads="1"/>
          </p:cNvSpPr>
          <p:nvPr>
            <p:ph type="body" idx="1"/>
          </p:nvPr>
        </p:nvSpPr>
        <p:spPr bwMode="auto">
          <a:xfrm>
            <a:off x="672727" y="3237248"/>
            <a:ext cx="7806985"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fr-FR" altLang="fr-FR"/>
          </a:p>
        </p:txBody>
      </p:sp>
    </p:spTree>
    <p:extLst>
      <p:ext uri="{BB962C8B-B14F-4D97-AF65-F5344CB8AC3E}">
        <p14:creationId xmlns:p14="http://schemas.microsoft.com/office/powerpoint/2010/main" val="19281790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txBox="1">
            <a:spLocks noGrp="1" noChangeArrowheads="1"/>
          </p:cNvSpPr>
          <p:nvPr>
            <p:ph type="body" idx="1"/>
          </p:nvPr>
        </p:nvSpPr>
        <p:spPr bwMode="auto">
          <a:xfrm>
            <a:off x="672727" y="3237248"/>
            <a:ext cx="7806985" cy="18466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fr-FR" altLang="fr-FR"/>
          </a:p>
        </p:txBody>
      </p:sp>
    </p:spTree>
    <p:extLst>
      <p:ext uri="{BB962C8B-B14F-4D97-AF65-F5344CB8AC3E}">
        <p14:creationId xmlns:p14="http://schemas.microsoft.com/office/powerpoint/2010/main" val="137672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7150534E-296E-40B7-AEF1-E6B8B3A2348D}" type="datetime1">
              <a:rPr lang="fr-CH" altLang="fr-FR" sz="1200"/>
              <a:pPr eaLnBrk="1" hangingPunct="1"/>
              <a:t>19.09.2019</a:t>
            </a:fld>
            <a:endParaRPr lang="fr-CH" altLang="fr-FR" sz="1200"/>
          </a:p>
        </p:txBody>
      </p:sp>
      <p:sp>
        <p:nvSpPr>
          <p:cNvPr id="113667"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807A84E9-06D4-48A2-A95E-65964FF134E3}" type="slidenum">
              <a:rPr lang="fr-CH" altLang="fr-FR" sz="1200"/>
              <a:pPr eaLnBrk="1" hangingPunct="1"/>
              <a:t>5</a:t>
            </a:fld>
            <a:endParaRPr lang="fr-CH" altLang="fr-FR" sz="1200"/>
          </a:p>
        </p:txBody>
      </p:sp>
      <p:sp>
        <p:nvSpPr>
          <p:cNvPr id="113668" name="Rectangle 2"/>
          <p:cNvSpPr>
            <a:spLocks noGrp="1" noRot="1" noChangeAspect="1" noChangeArrowheads="1" noTextEdit="1"/>
          </p:cNvSpPr>
          <p:nvPr>
            <p:ph type="sldImg"/>
          </p:nvPr>
        </p:nvSpPr>
        <p:spPr>
          <a:solidFill>
            <a:srgbClr val="FFFFFF"/>
          </a:solidFill>
          <a:ln/>
        </p:spPr>
      </p:sp>
      <p:sp>
        <p:nvSpPr>
          <p:cNvPr id="113669"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fr-CH" altLang="fr-FR" smtClean="0">
                <a:cs typeface="Times New Roman" pitchFamily="18" charset="0"/>
              </a:rPr>
              <a:t>Exemple</a:t>
            </a:r>
            <a:r>
              <a:rPr lang="fr-CH" altLang="fr-FR" baseline="0" smtClean="0">
                <a:cs typeface="Times New Roman" pitchFamily="18" charset="0"/>
              </a:rPr>
              <a:t> supplémentaire ReCaptcha,</a:t>
            </a:r>
            <a:endParaRPr lang="fr-CH" altLang="fr-FR" dirty="0">
              <a:cs typeface="Times New Roman" pitchFamily="18" charset="0"/>
            </a:endParaRPr>
          </a:p>
        </p:txBody>
      </p:sp>
    </p:spTree>
    <p:extLst>
      <p:ext uri="{BB962C8B-B14F-4D97-AF65-F5344CB8AC3E}">
        <p14:creationId xmlns:p14="http://schemas.microsoft.com/office/powerpoint/2010/main" val="1477651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8575CE35-0116-48BF-84D5-543A7516A569}" type="datetime1">
              <a:rPr lang="fr-CH" altLang="fr-FR" sz="1200"/>
              <a:pPr eaLnBrk="1" hangingPunct="1"/>
              <a:t>19.09.2019</a:t>
            </a:fld>
            <a:endParaRPr lang="fr-CH" altLang="fr-FR" sz="1200"/>
          </a:p>
        </p:txBody>
      </p:sp>
      <p:sp>
        <p:nvSpPr>
          <p:cNvPr id="119811"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1208C6F3-FB01-41BE-BF7A-28636E8A6C40}" type="slidenum">
              <a:rPr lang="fr-CH" altLang="fr-FR" sz="1200"/>
              <a:pPr eaLnBrk="1" hangingPunct="1"/>
              <a:t>7</a:t>
            </a:fld>
            <a:endParaRPr lang="fr-CH" altLang="fr-FR" sz="1200"/>
          </a:p>
        </p:txBody>
      </p:sp>
      <p:sp>
        <p:nvSpPr>
          <p:cNvPr id="119812" name="Rectangle 2"/>
          <p:cNvSpPr>
            <a:spLocks noGrp="1" noRot="1" noChangeAspect="1" noChangeArrowheads="1" noTextEdit="1"/>
          </p:cNvSpPr>
          <p:nvPr>
            <p:ph type="sldImg"/>
          </p:nvPr>
        </p:nvSpPr>
        <p:spPr>
          <a:solidFill>
            <a:srgbClr val="FFFFFF"/>
          </a:solidFill>
          <a:ln/>
        </p:spPr>
      </p:sp>
      <p:sp>
        <p:nvSpPr>
          <p:cNvPr id="119813"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algn="just" eaLnBrk="1" hangingPunct="1"/>
            <a:r>
              <a:rPr lang="fr-CH" altLang="fr-FR" dirty="0">
                <a:cs typeface="Times New Roman" pitchFamily="18" charset="0"/>
              </a:rPr>
              <a:t>La première étape de chaque projet est donc l'analyse de l'existant et des besoins. Afin de pouvoir réaliser une analyse correcte sur laquelle on peut baser la suite du projet, il faut d'abord identifier les sources d'information, et puis collectionner exactement les informations importantes pour le projet. </a:t>
            </a:r>
          </a:p>
          <a:p>
            <a:pPr algn="just" eaLnBrk="1" hangingPunct="1"/>
            <a:r>
              <a:rPr lang="fr-CH" altLang="fr-FR" dirty="0">
                <a:cs typeface="Times New Roman" pitchFamily="18" charset="0"/>
              </a:rPr>
              <a:t> </a:t>
            </a:r>
          </a:p>
          <a:p>
            <a:pPr algn="just" eaLnBrk="1" hangingPunct="1"/>
            <a:r>
              <a:rPr lang="fr-CH" altLang="fr-FR" b="1" dirty="0">
                <a:cs typeface="Times New Roman" pitchFamily="18" charset="0"/>
              </a:rPr>
              <a:t>Sources d'information primaires:</a:t>
            </a:r>
          </a:p>
          <a:p>
            <a:pPr algn="just"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L'interview avec les utilisateurs; </a:t>
            </a:r>
          </a:p>
          <a:p>
            <a:pPr algn="just" eaLnBrk="1" hangingPunct="1">
              <a:buFontTx/>
              <a:buChar char="•"/>
            </a:pPr>
            <a:r>
              <a:rPr lang="fr-CH" altLang="fr-FR" smtClean="0">
                <a:latin typeface="Symbol" pitchFamily="18" charset="2"/>
                <a:cs typeface="Times New Roman" pitchFamily="18" charset="0"/>
              </a:rPr>
              <a:t>·      </a:t>
            </a:r>
            <a:r>
              <a:rPr lang="fr-CH" altLang="fr-FR" dirty="0">
                <a:latin typeface="Times New Roman" pitchFamily="18" charset="0"/>
                <a:cs typeface="Times New Roman" pitchFamily="18" charset="0"/>
              </a:rPr>
              <a:t> </a:t>
            </a:r>
            <a:r>
              <a:rPr lang="fr-CH" altLang="fr-FR" dirty="0">
                <a:cs typeface="Times New Roman" pitchFamily="18" charset="0"/>
              </a:rPr>
              <a:t>L'étude de documents provenant du système d'information actuel (Rapports, Bons de commandes, Factures …).</a:t>
            </a:r>
          </a:p>
          <a:p>
            <a:pPr algn="just" eaLnBrk="1" hangingPunct="1"/>
            <a:r>
              <a:rPr lang="fr-CH" altLang="fr-FR" dirty="0">
                <a:cs typeface="Times New Roman" pitchFamily="18" charset="0"/>
              </a:rPr>
              <a:t> </a:t>
            </a:r>
          </a:p>
          <a:p>
            <a:pPr algn="just" eaLnBrk="1" hangingPunct="1"/>
            <a:r>
              <a:rPr lang="fr-CH" altLang="fr-FR" b="1" dirty="0">
                <a:cs typeface="Times New Roman" pitchFamily="18" charset="0"/>
              </a:rPr>
              <a:t>Pour les projets d'une certaine envergure s'ajoutent:</a:t>
            </a:r>
          </a:p>
          <a:p>
            <a:pPr algn="just"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L'interview avec les responsables des services impliqués;</a:t>
            </a:r>
          </a:p>
          <a:p>
            <a:pPr algn="just"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Pourvu que la tâche d'analyse soit partagée entre plusieurs membres du groupe d'études, il faut coordonner les actions et comparer les résultats avec les autres membres.</a:t>
            </a:r>
          </a:p>
          <a:p>
            <a:pPr algn="just" eaLnBrk="1" hangingPunct="1"/>
            <a:r>
              <a:rPr lang="fr-CH" altLang="fr-FR" dirty="0">
                <a:cs typeface="Times New Roman" pitchFamily="18" charset="0"/>
              </a:rPr>
              <a:t> </a:t>
            </a:r>
          </a:p>
          <a:p>
            <a:pPr algn="just" eaLnBrk="1" hangingPunct="1"/>
            <a:r>
              <a:rPr lang="fr-CH" altLang="fr-FR" b="1" dirty="0">
                <a:cs typeface="Times New Roman" pitchFamily="18" charset="0"/>
              </a:rPr>
              <a:t>Pour les projets qui se basent sur un système déjà partiellement informatisé s'ajoute:</a:t>
            </a:r>
          </a:p>
          <a:p>
            <a:pPr algn="just"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L'étude de l'application informatique existante.</a:t>
            </a:r>
          </a:p>
          <a:p>
            <a:pPr eaLnBrk="1" hangingPunct="1"/>
            <a:endParaRPr lang="fr-CH" altLang="fr-FR" dirty="0">
              <a:cs typeface="Times New Roman" pitchFamily="18" charset="0"/>
            </a:endParaRPr>
          </a:p>
          <a:p>
            <a:pPr eaLnBrk="1" hangingPunct="1"/>
            <a:r>
              <a:rPr lang="fr-CH" altLang="fr-FR" dirty="0">
                <a:cs typeface="Times New Roman" pitchFamily="18" charset="0"/>
              </a:rPr>
              <a:t> </a:t>
            </a:r>
          </a:p>
        </p:txBody>
      </p:sp>
    </p:spTree>
    <p:extLst>
      <p:ext uri="{BB962C8B-B14F-4D97-AF65-F5344CB8AC3E}">
        <p14:creationId xmlns:p14="http://schemas.microsoft.com/office/powerpoint/2010/main" val="1385043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11C597ED-DBFF-49B0-98FB-96841BA7CD42}" type="datetime1">
              <a:rPr lang="fr-CH" altLang="fr-FR" sz="1200"/>
              <a:pPr eaLnBrk="1" hangingPunct="1"/>
              <a:t>19.09.2019</a:t>
            </a:fld>
            <a:endParaRPr lang="fr-CH" altLang="fr-FR" sz="1200"/>
          </a:p>
        </p:txBody>
      </p:sp>
      <p:sp>
        <p:nvSpPr>
          <p:cNvPr id="125955"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A66C688D-3268-43DF-BAFE-8437F763264F}" type="slidenum">
              <a:rPr lang="fr-CH" altLang="fr-FR" sz="1200"/>
              <a:pPr eaLnBrk="1" hangingPunct="1"/>
              <a:t>8</a:t>
            </a:fld>
            <a:endParaRPr lang="fr-CH" altLang="fr-FR" sz="1200"/>
          </a:p>
        </p:txBody>
      </p:sp>
      <p:sp>
        <p:nvSpPr>
          <p:cNvPr id="125956" name="Rectangle 2"/>
          <p:cNvSpPr>
            <a:spLocks noGrp="1" noRot="1" noChangeAspect="1" noChangeArrowheads="1" noTextEdit="1"/>
          </p:cNvSpPr>
          <p:nvPr>
            <p:ph type="sldImg"/>
          </p:nvPr>
        </p:nvSpPr>
        <p:spPr>
          <a:solidFill>
            <a:srgbClr val="FFFFFF"/>
          </a:solidFill>
          <a:ln/>
        </p:spPr>
      </p:sp>
      <p:sp>
        <p:nvSpPr>
          <p:cNvPr id="125957"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r>
              <a:rPr lang="fr-CH" altLang="fr-FR" dirty="0">
                <a:cs typeface="Times New Roman" pitchFamily="18" charset="0"/>
              </a:rPr>
              <a:t>A l’aide d’un exemple précis, nous allons voir pourquoi il est important de bien réfléchir sur le nombre de tables d’une base de données et sur la structure de chaque table.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Il s’agit de créer une base de données pour une caisse de maladie. On veut stocker tous les employés-membres de la caisse avec leur société-employeur. Afin de faciliter l’exercice, nous allons uniquement stocker les informations suivantes pour chaque employé:</a:t>
            </a:r>
          </a:p>
          <a:p>
            <a:pPr marL="190500" indent="-190500" algn="just" eaLnBrk="1" hangingPunct="1"/>
            <a:r>
              <a:rPr lang="fr-CH" altLang="fr-FR" dirty="0">
                <a:cs typeface="Times New Roman" pitchFamily="18" charset="0"/>
              </a:rPr>
              <a:t> </a:t>
            </a:r>
          </a:p>
          <a:p>
            <a:pPr marL="190500" indent="-190500" algn="just"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le numéro de l’employé</a:t>
            </a:r>
          </a:p>
          <a:p>
            <a:pPr marL="190500" indent="-190500" algn="just"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le nom de l’employé</a:t>
            </a:r>
          </a:p>
          <a:p>
            <a:pPr marL="190500" indent="-190500" algn="just"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le prénom de l’employé</a:t>
            </a:r>
          </a:p>
          <a:p>
            <a:pPr marL="190500" indent="-190500" algn="just"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le numéro de son entreprise</a:t>
            </a:r>
          </a:p>
          <a:p>
            <a:pPr marL="190500" indent="-190500" algn="just"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le nom de son entreprise</a:t>
            </a:r>
          </a:p>
          <a:p>
            <a:pPr marL="190500" indent="-190500" algn="just" eaLnBrk="1" hangingPunct="1">
              <a:buFontTx/>
              <a:buChar char="•"/>
            </a:pPr>
            <a:r>
              <a:rPr lang="fr-CH" altLang="fr-FR" dirty="0">
                <a:latin typeface="Symbol" pitchFamily="18" charset="2"/>
                <a:cs typeface="Times New Roman" pitchFamily="18" charset="0"/>
              </a:rPr>
              <a:t>·</a:t>
            </a:r>
            <a:r>
              <a:rPr lang="fr-CH" altLang="fr-FR" dirty="0">
                <a:latin typeface="Times New Roman" pitchFamily="18" charset="0"/>
                <a:cs typeface="Times New Roman" pitchFamily="18" charset="0"/>
              </a:rPr>
              <a:t>         </a:t>
            </a:r>
            <a:r>
              <a:rPr lang="fr-CH" altLang="fr-FR" dirty="0">
                <a:cs typeface="Times New Roman" pitchFamily="18" charset="0"/>
              </a:rPr>
              <a:t>la localité où se trouve l’entreprise</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eaLnBrk="1" hangingPunct="1"/>
            <a:r>
              <a:rPr lang="fr-CH" altLang="fr-FR" dirty="0">
                <a:cs typeface="Times New Roman" pitchFamily="18" charset="0"/>
              </a:rPr>
              <a:t/>
            </a:r>
            <a:br>
              <a:rPr lang="fr-CH" altLang="fr-FR" dirty="0">
                <a:cs typeface="Times New Roman" pitchFamily="18" charset="0"/>
              </a:rPr>
            </a:br>
            <a:r>
              <a:rPr lang="fr-CH" altLang="fr-FR" dirty="0">
                <a:cs typeface="Times New Roman" pitchFamily="18" charset="0"/>
              </a:rPr>
              <a:t> </a:t>
            </a:r>
          </a:p>
        </p:txBody>
      </p:sp>
    </p:spTree>
    <p:extLst>
      <p:ext uri="{BB962C8B-B14F-4D97-AF65-F5344CB8AC3E}">
        <p14:creationId xmlns:p14="http://schemas.microsoft.com/office/powerpoint/2010/main" val="1842720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4C1302F1-6D14-416B-B143-546AE31E6901}" type="datetime1">
              <a:rPr lang="fr-CH" altLang="fr-FR" sz="1200"/>
              <a:pPr eaLnBrk="1" hangingPunct="1"/>
              <a:t>19.09.2019</a:t>
            </a:fld>
            <a:endParaRPr lang="fr-CH" altLang="fr-FR" sz="1200"/>
          </a:p>
        </p:txBody>
      </p:sp>
      <p:sp>
        <p:nvSpPr>
          <p:cNvPr id="126979"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94A7D88A-FAC6-4B02-920F-CB3CDFA3E9AC}" type="slidenum">
              <a:rPr lang="fr-CH" altLang="fr-FR" sz="1200"/>
              <a:pPr eaLnBrk="1" hangingPunct="1"/>
              <a:t>9</a:t>
            </a:fld>
            <a:endParaRPr lang="fr-CH" altLang="fr-FR" sz="1200"/>
          </a:p>
        </p:txBody>
      </p:sp>
      <p:sp>
        <p:nvSpPr>
          <p:cNvPr id="126980" name="Rectangle 2"/>
          <p:cNvSpPr>
            <a:spLocks noGrp="1" noRot="1" noChangeAspect="1" noChangeArrowheads="1" noTextEdit="1"/>
          </p:cNvSpPr>
          <p:nvPr>
            <p:ph type="sldImg"/>
          </p:nvPr>
        </p:nvSpPr>
        <p:spPr>
          <a:solidFill>
            <a:srgbClr val="FFFFFF"/>
          </a:solidFill>
          <a:ln/>
        </p:spPr>
      </p:sp>
      <p:sp>
        <p:nvSpPr>
          <p:cNvPr id="126981"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r>
              <a:rPr lang="fr-FR" altLang="fr-FR" dirty="0">
                <a:cs typeface="Times New Roman" pitchFamily="18" charset="0"/>
              </a:rPr>
              <a:t>A première vue, la solution suivante s’impose :</a:t>
            </a:r>
            <a:r>
              <a:rPr lang="fr-CH" altLang="fr-FR" dirty="0">
                <a:cs typeface="Times New Roman" pitchFamily="18" charset="0"/>
              </a:rPr>
              <a:t> </a:t>
            </a:r>
          </a:p>
          <a:p>
            <a:pPr marL="190500" indent="-190500" algn="just" eaLnBrk="1" hangingPunct="1"/>
            <a:endParaRPr lang="fr-CH" altLang="fr-FR" dirty="0">
              <a:cs typeface="Times New Roman" pitchFamily="18" charset="0"/>
            </a:endParaRPr>
          </a:p>
          <a:p>
            <a:pPr marL="190500" indent="-190500" algn="just" eaLnBrk="1" hangingPunct="1"/>
            <a:r>
              <a:rPr lang="fr-CH" altLang="fr-FR" dirty="0">
                <a:cs typeface="Times New Roman" pitchFamily="18" charset="0"/>
              </a:rPr>
              <a:t>Nous voyons ici uniquement quelques enregistrements. Une caisse de maladie ayant des </a:t>
            </a:r>
            <a:r>
              <a:rPr lang="fr-CH" altLang="fr-FR" dirty="0" err="1">
                <a:cs typeface="Times New Roman" pitchFamily="18" charset="0"/>
              </a:rPr>
              <a:t>miliers</a:t>
            </a:r>
            <a:r>
              <a:rPr lang="fr-CH" altLang="fr-FR" dirty="0">
                <a:cs typeface="Times New Roman" pitchFamily="18" charset="0"/>
              </a:rPr>
              <a:t> de membres, et cette table possédant un enregistrement par membre, on peut bien s’imaginer la taille réelle de la table.</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Hors cette solution, bien qu’elle soit correcte dans le sens le plus large du terme, nous impose un certain nombre </a:t>
            </a:r>
            <a:r>
              <a:rPr lang="fr-CH" altLang="fr-FR">
                <a:cs typeface="Times New Roman" pitchFamily="18" charset="0"/>
              </a:rPr>
              <a:t>de </a:t>
            </a:r>
            <a:r>
              <a:rPr lang="fr-CH" altLang="fr-FR" smtClean="0">
                <a:cs typeface="Times New Roman" pitchFamily="18" charset="0"/>
              </a:rPr>
              <a:t>problèmes.</a:t>
            </a:r>
            <a:endParaRPr lang="fr-CH" altLang="fr-FR" dirty="0">
              <a:cs typeface="Times New Roman" pitchFamily="18" charset="0"/>
            </a:endParaRP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eaLnBrk="1" hangingPunct="1"/>
            <a:r>
              <a:rPr lang="fr-CH" altLang="fr-FR" dirty="0">
                <a:cs typeface="Times New Roman" pitchFamily="18" charset="0"/>
              </a:rPr>
              <a:t/>
            </a:r>
            <a:br>
              <a:rPr lang="fr-CH" altLang="fr-FR" dirty="0">
                <a:cs typeface="Times New Roman" pitchFamily="18" charset="0"/>
              </a:rPr>
            </a:br>
            <a:r>
              <a:rPr lang="fr-CH" altLang="fr-FR" dirty="0">
                <a:cs typeface="Times New Roman" pitchFamily="18" charset="0"/>
              </a:rPr>
              <a:t> </a:t>
            </a:r>
          </a:p>
        </p:txBody>
      </p:sp>
    </p:spTree>
    <p:extLst>
      <p:ext uri="{BB962C8B-B14F-4D97-AF65-F5344CB8AC3E}">
        <p14:creationId xmlns:p14="http://schemas.microsoft.com/office/powerpoint/2010/main" val="1948374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dt" sz="quarter" idx="1"/>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4C1302F1-6D14-416B-B143-546AE31E6901}" type="datetime1">
              <a:rPr lang="fr-CH" altLang="fr-FR" sz="1200"/>
              <a:pPr eaLnBrk="1" hangingPunct="1"/>
              <a:t>19.09.2019</a:t>
            </a:fld>
            <a:endParaRPr lang="fr-CH" altLang="fr-FR" sz="1200"/>
          </a:p>
        </p:txBody>
      </p:sp>
      <p:sp>
        <p:nvSpPr>
          <p:cNvPr id="126979" name="Rectangle 7"/>
          <p:cNvSpPr>
            <a:spLocks noGrp="1" noChangeArrowheads="1"/>
          </p:cNvSpPr>
          <p:nvPr>
            <p:ph type="sldNum" sz="quarter" idx="5"/>
          </p:nvPr>
        </p:nvSpPr>
        <p:spPr>
          <a:noFill/>
        </p:spPr>
        <p:txBody>
          <a:bodyPr/>
          <a:lstStyle>
            <a:lvl1pPr defTabSz="904875" eaLnBrk="0" hangingPunct="0">
              <a:defRPr sz="2400">
                <a:solidFill>
                  <a:schemeClr val="tx1"/>
                </a:solidFill>
                <a:latin typeface="Times New Roman" pitchFamily="18" charset="0"/>
              </a:defRPr>
            </a:lvl1pPr>
            <a:lvl2pPr marL="742950" indent="-285750" defTabSz="904875" eaLnBrk="0" hangingPunct="0">
              <a:defRPr sz="2400">
                <a:solidFill>
                  <a:schemeClr val="tx1"/>
                </a:solidFill>
                <a:latin typeface="Times New Roman" pitchFamily="18" charset="0"/>
              </a:defRPr>
            </a:lvl2pPr>
            <a:lvl3pPr marL="1143000" indent="-228600" defTabSz="904875" eaLnBrk="0" hangingPunct="0">
              <a:defRPr sz="2400">
                <a:solidFill>
                  <a:schemeClr val="tx1"/>
                </a:solidFill>
                <a:latin typeface="Times New Roman" pitchFamily="18" charset="0"/>
              </a:defRPr>
            </a:lvl3pPr>
            <a:lvl4pPr marL="1600200" indent="-228600" defTabSz="904875" eaLnBrk="0" hangingPunct="0">
              <a:defRPr sz="2400">
                <a:solidFill>
                  <a:schemeClr val="tx1"/>
                </a:solidFill>
                <a:latin typeface="Times New Roman" pitchFamily="18" charset="0"/>
              </a:defRPr>
            </a:lvl4pPr>
            <a:lvl5pPr marL="2057400" indent="-228600" defTabSz="904875" eaLnBrk="0" hangingPunct="0">
              <a:defRPr sz="2400">
                <a:solidFill>
                  <a:schemeClr val="tx1"/>
                </a:solidFill>
                <a:latin typeface="Times New Roman" pitchFamily="18" charset="0"/>
              </a:defRPr>
            </a:lvl5pPr>
            <a:lvl6pPr marL="2514600" indent="-228600" defTabSz="904875" eaLnBrk="0" fontAlgn="base" hangingPunct="0">
              <a:spcBef>
                <a:spcPct val="0"/>
              </a:spcBef>
              <a:spcAft>
                <a:spcPct val="0"/>
              </a:spcAft>
              <a:defRPr sz="2400">
                <a:solidFill>
                  <a:schemeClr val="tx1"/>
                </a:solidFill>
                <a:latin typeface="Times New Roman" pitchFamily="18" charset="0"/>
              </a:defRPr>
            </a:lvl6pPr>
            <a:lvl7pPr marL="2971800" indent="-228600" defTabSz="904875" eaLnBrk="0" fontAlgn="base" hangingPunct="0">
              <a:spcBef>
                <a:spcPct val="0"/>
              </a:spcBef>
              <a:spcAft>
                <a:spcPct val="0"/>
              </a:spcAft>
              <a:defRPr sz="2400">
                <a:solidFill>
                  <a:schemeClr val="tx1"/>
                </a:solidFill>
                <a:latin typeface="Times New Roman" pitchFamily="18" charset="0"/>
              </a:defRPr>
            </a:lvl7pPr>
            <a:lvl8pPr marL="3429000" indent="-228600" defTabSz="904875" eaLnBrk="0" fontAlgn="base" hangingPunct="0">
              <a:spcBef>
                <a:spcPct val="0"/>
              </a:spcBef>
              <a:spcAft>
                <a:spcPct val="0"/>
              </a:spcAft>
              <a:defRPr sz="2400">
                <a:solidFill>
                  <a:schemeClr val="tx1"/>
                </a:solidFill>
                <a:latin typeface="Times New Roman" pitchFamily="18" charset="0"/>
              </a:defRPr>
            </a:lvl8pPr>
            <a:lvl9pPr marL="3886200" indent="-228600" defTabSz="904875" eaLnBrk="0" fontAlgn="base" hangingPunct="0">
              <a:spcBef>
                <a:spcPct val="0"/>
              </a:spcBef>
              <a:spcAft>
                <a:spcPct val="0"/>
              </a:spcAft>
              <a:defRPr sz="2400">
                <a:solidFill>
                  <a:schemeClr val="tx1"/>
                </a:solidFill>
                <a:latin typeface="Times New Roman" pitchFamily="18" charset="0"/>
              </a:defRPr>
            </a:lvl9pPr>
          </a:lstStyle>
          <a:p>
            <a:pPr eaLnBrk="1" hangingPunct="1"/>
            <a:fld id="{94A7D88A-FAC6-4B02-920F-CB3CDFA3E9AC}" type="slidenum">
              <a:rPr lang="fr-CH" altLang="fr-FR" sz="1200"/>
              <a:pPr eaLnBrk="1" hangingPunct="1"/>
              <a:t>10</a:t>
            </a:fld>
            <a:endParaRPr lang="fr-CH" altLang="fr-FR" sz="1200"/>
          </a:p>
        </p:txBody>
      </p:sp>
      <p:sp>
        <p:nvSpPr>
          <p:cNvPr id="126980" name="Rectangle 2"/>
          <p:cNvSpPr>
            <a:spLocks noGrp="1" noRot="1" noChangeAspect="1" noChangeArrowheads="1" noTextEdit="1"/>
          </p:cNvSpPr>
          <p:nvPr>
            <p:ph type="sldImg"/>
          </p:nvPr>
        </p:nvSpPr>
        <p:spPr>
          <a:solidFill>
            <a:srgbClr val="FFFFFF"/>
          </a:solidFill>
          <a:ln/>
        </p:spPr>
      </p:sp>
      <p:sp>
        <p:nvSpPr>
          <p:cNvPr id="126981" name="Rectangle 3"/>
          <p:cNvSpPr>
            <a:spLocks noGrp="1" noChangeArrowheads="1"/>
          </p:cNvSpPr>
          <p:nvPr>
            <p:ph type="body" idx="1"/>
          </p:nvPr>
        </p:nvSpPr>
        <p:spPr>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algn="just" eaLnBrk="1" hangingPunct="1"/>
            <a:r>
              <a:rPr lang="fr-FR" altLang="fr-FR" dirty="0">
                <a:cs typeface="Times New Roman" pitchFamily="18" charset="0"/>
              </a:rPr>
              <a:t>A première vue, la solution suivante s’impose :</a:t>
            </a:r>
            <a:r>
              <a:rPr lang="fr-CH" altLang="fr-FR" dirty="0">
                <a:cs typeface="Times New Roman" pitchFamily="18" charset="0"/>
              </a:rPr>
              <a:t> </a:t>
            </a:r>
          </a:p>
          <a:p>
            <a:pPr marL="190500" indent="-190500" algn="just" eaLnBrk="1" hangingPunct="1"/>
            <a:endParaRPr lang="fr-CH" altLang="fr-FR" dirty="0">
              <a:cs typeface="Times New Roman" pitchFamily="18" charset="0"/>
            </a:endParaRPr>
          </a:p>
          <a:p>
            <a:pPr marL="190500" indent="-190500" algn="just" eaLnBrk="1" hangingPunct="1"/>
            <a:r>
              <a:rPr lang="fr-CH" altLang="fr-FR" dirty="0">
                <a:cs typeface="Times New Roman" pitchFamily="18" charset="0"/>
              </a:rPr>
              <a:t>Nous voyons ici uniquement quelques enregistrements. Une caisse de maladie ayant des </a:t>
            </a:r>
            <a:r>
              <a:rPr lang="fr-CH" altLang="fr-FR" dirty="0" err="1">
                <a:cs typeface="Times New Roman" pitchFamily="18" charset="0"/>
              </a:rPr>
              <a:t>miliers</a:t>
            </a:r>
            <a:r>
              <a:rPr lang="fr-CH" altLang="fr-FR" dirty="0">
                <a:cs typeface="Times New Roman" pitchFamily="18" charset="0"/>
              </a:rPr>
              <a:t> de membres, et cette table possédant un enregistrement par membre, on peut bien s’imaginer la taille réelle de la table.</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Hors cette solution, bien qu’elle soit correcte dans le sens le plus large du terme, nous impose un certain nombre </a:t>
            </a:r>
            <a:r>
              <a:rPr lang="fr-CH" altLang="fr-FR">
                <a:cs typeface="Times New Roman" pitchFamily="18" charset="0"/>
              </a:rPr>
              <a:t>de </a:t>
            </a:r>
            <a:r>
              <a:rPr lang="fr-CH" altLang="fr-FR" smtClean="0">
                <a:cs typeface="Times New Roman" pitchFamily="18" charset="0"/>
              </a:rPr>
              <a:t>problèmes.</a:t>
            </a:r>
            <a:endParaRPr lang="fr-CH" altLang="fr-FR" dirty="0">
              <a:cs typeface="Times New Roman" pitchFamily="18" charset="0"/>
            </a:endParaRP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algn="just" eaLnBrk="1" hangingPunct="1"/>
            <a:r>
              <a:rPr lang="fr-CH" altLang="fr-FR" dirty="0">
                <a:cs typeface="Times New Roman" pitchFamily="18" charset="0"/>
              </a:rPr>
              <a:t> </a:t>
            </a:r>
          </a:p>
          <a:p>
            <a:pPr marL="190500" indent="-190500" eaLnBrk="1" hangingPunct="1"/>
            <a:r>
              <a:rPr lang="fr-CH" altLang="fr-FR" dirty="0">
                <a:cs typeface="Times New Roman" pitchFamily="18" charset="0"/>
              </a:rPr>
              <a:t/>
            </a:r>
            <a:br>
              <a:rPr lang="fr-CH" altLang="fr-FR" dirty="0">
                <a:cs typeface="Times New Roman" pitchFamily="18" charset="0"/>
              </a:rPr>
            </a:br>
            <a:r>
              <a:rPr lang="fr-CH" altLang="fr-FR" dirty="0">
                <a:cs typeface="Times New Roman" pitchFamily="18" charset="0"/>
              </a:rPr>
              <a:t> </a:t>
            </a:r>
          </a:p>
        </p:txBody>
      </p:sp>
    </p:spTree>
    <p:extLst>
      <p:ext uri="{BB962C8B-B14F-4D97-AF65-F5344CB8AC3E}">
        <p14:creationId xmlns:p14="http://schemas.microsoft.com/office/powerpoint/2010/main" val="2861200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fr-FR" b="1" cap="small" baseline="0">
                <a:solidFill>
                  <a:srgbClr val="003300"/>
                </a:solidFill>
              </a:defRPr>
            </a:lvl1pPr>
          </a:lstStyle>
          <a:p>
            <a:r>
              <a:rPr kumimoji="0" lang="fr-FR"/>
              <a:t>Modifiez le style du titre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fr-FR" sz="2000" b="0">
                <a:solidFill>
                  <a:schemeClr val="tx1"/>
                </a:solidFill>
                <a:latin typeface="Georgia" pitchFamily="18" charset="0"/>
              </a:defRPr>
            </a:lvl1pPr>
            <a:lvl2pPr marL="457200" indent="0" algn="ctr" eaLnBrk="1" latinLnBrk="0" hangingPunct="1">
              <a:buNone/>
              <a:defRPr kumimoji="0" lang="fr-FR">
                <a:solidFill>
                  <a:schemeClr val="tx1">
                    <a:tint val="75000"/>
                  </a:schemeClr>
                </a:solidFill>
              </a:defRPr>
            </a:lvl2pPr>
            <a:lvl3pPr marL="914400" indent="0" algn="ctr" eaLnBrk="1" latinLnBrk="0" hangingPunct="1">
              <a:buNone/>
              <a:defRPr kumimoji="0" lang="fr-FR">
                <a:solidFill>
                  <a:schemeClr val="tx1">
                    <a:tint val="75000"/>
                  </a:schemeClr>
                </a:solidFill>
              </a:defRPr>
            </a:lvl3pPr>
            <a:lvl4pPr marL="1371600" indent="0" algn="ctr" eaLnBrk="1" latinLnBrk="0" hangingPunct="1">
              <a:buNone/>
              <a:defRPr kumimoji="0" lang="fr-FR">
                <a:solidFill>
                  <a:schemeClr val="tx1">
                    <a:tint val="75000"/>
                  </a:schemeClr>
                </a:solidFill>
              </a:defRPr>
            </a:lvl4pPr>
            <a:lvl5pPr marL="1828800" indent="0" algn="ctr" eaLnBrk="1" latinLnBrk="0" hangingPunct="1">
              <a:buNone/>
              <a:defRPr kumimoji="0" lang="fr-FR">
                <a:solidFill>
                  <a:schemeClr val="tx1">
                    <a:tint val="75000"/>
                  </a:schemeClr>
                </a:solidFill>
              </a:defRPr>
            </a:lvl5pPr>
            <a:lvl6pPr marL="2286000" indent="0" algn="ctr" eaLnBrk="1" latinLnBrk="0" hangingPunct="1">
              <a:buNone/>
              <a:defRPr kumimoji="0" lang="fr-FR">
                <a:solidFill>
                  <a:schemeClr val="tx1">
                    <a:tint val="75000"/>
                  </a:schemeClr>
                </a:solidFill>
              </a:defRPr>
            </a:lvl6pPr>
            <a:lvl7pPr marL="2743200" indent="0" algn="ctr" eaLnBrk="1" latinLnBrk="0" hangingPunct="1">
              <a:buNone/>
              <a:defRPr kumimoji="0" lang="fr-FR">
                <a:solidFill>
                  <a:schemeClr val="tx1">
                    <a:tint val="75000"/>
                  </a:schemeClr>
                </a:solidFill>
              </a:defRPr>
            </a:lvl7pPr>
            <a:lvl8pPr marL="3200400" indent="0" algn="ctr" eaLnBrk="1" latinLnBrk="0" hangingPunct="1">
              <a:buNone/>
              <a:defRPr kumimoji="0" lang="fr-FR">
                <a:solidFill>
                  <a:schemeClr val="tx1">
                    <a:tint val="75000"/>
                  </a:schemeClr>
                </a:solidFill>
              </a:defRPr>
            </a:lvl8pPr>
            <a:lvl9pPr marL="3657600" indent="0" algn="ctr" eaLnBrk="1" latinLnBrk="0" hangingPunct="1">
              <a:buNone/>
              <a:defRPr kumimoji="0" lang="fr-FR">
                <a:solidFill>
                  <a:schemeClr val="tx1">
                    <a:tint val="75000"/>
                  </a:schemeClr>
                </a:solidFill>
              </a:defRPr>
            </a:lvl9pPr>
          </a:lstStyle>
          <a:p>
            <a:pPr eaLnBrk="1" latinLnBrk="0" hangingPunct="1"/>
            <a:r>
              <a:rPr lang="fr-FR"/>
              <a:t>Modifiez le style des sous-titres du masque</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fr-FR" sz="2000" baseline="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a:t>Modifiez le style du titre</a:t>
            </a:r>
            <a:endParaRPr/>
          </a:p>
        </p:txBody>
      </p:sp>
      <p:sp>
        <p:nvSpPr>
          <p:cNvPr id="3" name="Date Placeholder 2"/>
          <p:cNvSpPr>
            <a:spLocks noGrp="1"/>
          </p:cNvSpPr>
          <p:nvPr>
            <p:ph type="dt" sz="half" idx="10"/>
          </p:nvPr>
        </p:nvSpPr>
        <p:spPr/>
        <p:txBody>
          <a:bodyPr/>
          <a:lstStyle/>
          <a:p>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0" lang="fr-FR"/>
          </a:p>
        </p:txBody>
      </p:sp>
      <p:sp>
        <p:nvSpPr>
          <p:cNvPr id="3" name="Footer Placeholder 2"/>
          <p:cNvSpPr>
            <a:spLocks noGrp="1"/>
          </p:cNvSpPr>
          <p:nvPr>
            <p:ph type="ftr" sz="quarter" idx="11"/>
          </p:nvPr>
        </p:nvSpPr>
        <p:spPr/>
        <p:txBody>
          <a:bodyPr/>
          <a:lstStyle/>
          <a:p>
            <a:endParaRPr kumimoji="0" lang="fr-FR"/>
          </a:p>
        </p:txBody>
      </p:sp>
      <p:sp>
        <p:nvSpPr>
          <p:cNvPr id="4" name="Slide Number Placeholder 3"/>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rrière-plan uniquemen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endParaRPr kumimoji="0" lang="fr-FR"/>
          </a:p>
        </p:txBody>
      </p:sp>
      <p:sp>
        <p:nvSpPr>
          <p:cNvPr id="4" name="Footer Placeholder 4"/>
          <p:cNvSpPr>
            <a:spLocks noGrp="1"/>
          </p:cNvSpPr>
          <p:nvPr>
            <p:ph type="ftr" sz="quarter" idx="11"/>
          </p:nvPr>
        </p:nvSpPr>
        <p:spPr>
          <a:xfrm>
            <a:off x="3352800" y="6356350"/>
            <a:ext cx="2895600" cy="365125"/>
          </a:xfrm>
        </p:spPr>
        <p:txBody>
          <a:bodyPr/>
          <a:lstStyle/>
          <a:p>
            <a:endParaRPr kumimoji="0" lang="fr-FR"/>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OverTx">
  <p:cSld name="Titre et 2 contenus sur texte">
    <p:spTree>
      <p:nvGrpSpPr>
        <p:cNvPr id="1" name=""/>
        <p:cNvGrpSpPr/>
        <p:nvPr/>
      </p:nvGrpSpPr>
      <p:grpSpPr>
        <a:xfrm>
          <a:off x="0" y="0"/>
          <a:ext cx="0" cy="0"/>
          <a:chOff x="0" y="0"/>
          <a:chExt cx="0" cy="0"/>
        </a:xfrm>
      </p:grpSpPr>
      <p:sp>
        <p:nvSpPr>
          <p:cNvPr id="2" name="Titre 1"/>
          <p:cNvSpPr>
            <a:spLocks noGrp="1"/>
          </p:cNvSpPr>
          <p:nvPr>
            <p:ph type="title"/>
          </p:nvPr>
        </p:nvSpPr>
        <p:spPr>
          <a:xfrm>
            <a:off x="914400" y="762000"/>
            <a:ext cx="8001000" cy="1066800"/>
          </a:xfrm>
        </p:spPr>
        <p:txBody>
          <a:bodyPr/>
          <a:lstStyle/>
          <a:p>
            <a:r>
              <a:rPr lang="fr-FR"/>
              <a:t>Modifiez le style du titre</a:t>
            </a:r>
          </a:p>
        </p:txBody>
      </p:sp>
      <p:sp>
        <p:nvSpPr>
          <p:cNvPr id="3" name="Espace réservé du contenu 2"/>
          <p:cNvSpPr>
            <a:spLocks noGrp="1"/>
          </p:cNvSpPr>
          <p:nvPr>
            <p:ph sz="quarter" idx="1"/>
          </p:nvPr>
        </p:nvSpPr>
        <p:spPr>
          <a:xfrm>
            <a:off x="762000" y="2133600"/>
            <a:ext cx="4000500" cy="1981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quarter" idx="2"/>
          </p:nvPr>
        </p:nvSpPr>
        <p:spPr>
          <a:xfrm>
            <a:off x="4914900" y="2133600"/>
            <a:ext cx="4000500" cy="1981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half" idx="3"/>
          </p:nvPr>
        </p:nvSpPr>
        <p:spPr>
          <a:xfrm>
            <a:off x="762000" y="4267200"/>
            <a:ext cx="8153400" cy="1981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Rectangle 8"/>
          <p:cNvSpPr>
            <a:spLocks noGrp="1" noChangeArrowheads="1"/>
          </p:cNvSpPr>
          <p:nvPr>
            <p:ph type="dt" sz="half" idx="10"/>
          </p:nvPr>
        </p:nvSpPr>
        <p:spPr>
          <a:ln/>
        </p:spPr>
        <p:txBody>
          <a:bodyPr/>
          <a:lstStyle>
            <a:lvl1pPr>
              <a:defRPr/>
            </a:lvl1pPr>
          </a:lstStyle>
          <a:p>
            <a:pPr>
              <a:defRPr/>
            </a:pPr>
            <a:endParaRPr lang="fr-FR" altLang="fr-FR"/>
          </a:p>
        </p:txBody>
      </p:sp>
      <p:sp>
        <p:nvSpPr>
          <p:cNvPr id="7" name="Rectangle 9"/>
          <p:cNvSpPr>
            <a:spLocks noGrp="1" noChangeArrowheads="1"/>
          </p:cNvSpPr>
          <p:nvPr>
            <p:ph type="ftr" sz="quarter" idx="11"/>
          </p:nvPr>
        </p:nvSpPr>
        <p:spPr>
          <a:ln/>
        </p:spPr>
        <p:txBody>
          <a:bodyPr/>
          <a:lstStyle>
            <a:lvl1pPr>
              <a:defRPr/>
            </a:lvl1pPr>
          </a:lstStyle>
          <a:p>
            <a:pPr>
              <a:defRPr/>
            </a:pPr>
            <a:endParaRPr lang="fr-FR" altLang="fr-FR"/>
          </a:p>
        </p:txBody>
      </p:sp>
      <p:sp>
        <p:nvSpPr>
          <p:cNvPr id="8" name="Rectangle 10"/>
          <p:cNvSpPr>
            <a:spLocks noGrp="1" noChangeArrowheads="1"/>
          </p:cNvSpPr>
          <p:nvPr>
            <p:ph type="sldNum" sz="quarter" idx="12"/>
          </p:nvPr>
        </p:nvSpPr>
        <p:spPr>
          <a:ln/>
        </p:spPr>
        <p:txBody>
          <a:bodyPr/>
          <a:lstStyle>
            <a:lvl1pPr>
              <a:defRPr/>
            </a:lvl1pPr>
          </a:lstStyle>
          <a:p>
            <a:pPr>
              <a:defRPr/>
            </a:pPr>
            <a:fld id="{C7CA590C-CFD2-4C0F-A6E8-8202ECEC26DE}" type="slidenum">
              <a:rPr lang="fr-FR" altLang="fr-FR"/>
              <a:pPr>
                <a:defRPr/>
              </a:pPr>
              <a:t>‹N°›</a:t>
            </a:fld>
            <a:endParaRPr lang="fr-FR" altLang="fr-FR"/>
          </a:p>
        </p:txBody>
      </p:sp>
    </p:spTree>
    <p:extLst>
      <p:ext uri="{BB962C8B-B14F-4D97-AF65-F5344CB8AC3E}">
        <p14:creationId xmlns:p14="http://schemas.microsoft.com/office/powerpoint/2010/main" val="3120183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re et texte sur contenu">
    <p:spTree>
      <p:nvGrpSpPr>
        <p:cNvPr id="1" name=""/>
        <p:cNvGrpSpPr/>
        <p:nvPr/>
      </p:nvGrpSpPr>
      <p:grpSpPr>
        <a:xfrm>
          <a:off x="0" y="0"/>
          <a:ext cx="0" cy="0"/>
          <a:chOff x="0" y="0"/>
          <a:chExt cx="0" cy="0"/>
        </a:xfrm>
      </p:grpSpPr>
      <p:sp>
        <p:nvSpPr>
          <p:cNvPr id="2" name="Titre 1"/>
          <p:cNvSpPr>
            <a:spLocks noGrp="1"/>
          </p:cNvSpPr>
          <p:nvPr>
            <p:ph type="title"/>
          </p:nvPr>
        </p:nvSpPr>
        <p:spPr>
          <a:xfrm>
            <a:off x="914400" y="762000"/>
            <a:ext cx="8001000" cy="1066800"/>
          </a:xfrm>
        </p:spPr>
        <p:txBody>
          <a:bodyPr/>
          <a:lstStyle/>
          <a:p>
            <a:r>
              <a:rPr lang="fr-FR"/>
              <a:t>Modifiez le style du titre</a:t>
            </a:r>
          </a:p>
        </p:txBody>
      </p:sp>
      <p:sp>
        <p:nvSpPr>
          <p:cNvPr id="3" name="Espace réservé du texte 2"/>
          <p:cNvSpPr>
            <a:spLocks noGrp="1"/>
          </p:cNvSpPr>
          <p:nvPr>
            <p:ph type="body" sz="half" idx="1"/>
          </p:nvPr>
        </p:nvSpPr>
        <p:spPr>
          <a:xfrm>
            <a:off x="762000" y="2133600"/>
            <a:ext cx="8153400" cy="1981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762000" y="4267200"/>
            <a:ext cx="8153400" cy="1981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8"/>
          <p:cNvSpPr>
            <a:spLocks noGrp="1" noChangeArrowheads="1"/>
          </p:cNvSpPr>
          <p:nvPr>
            <p:ph type="dt" sz="half" idx="10"/>
          </p:nvPr>
        </p:nvSpPr>
        <p:spPr>
          <a:ln/>
        </p:spPr>
        <p:txBody>
          <a:bodyPr/>
          <a:lstStyle>
            <a:lvl1pPr>
              <a:defRPr/>
            </a:lvl1pPr>
          </a:lstStyle>
          <a:p>
            <a:pPr>
              <a:defRPr/>
            </a:pPr>
            <a:endParaRPr lang="fr-FR" altLang="fr-FR"/>
          </a:p>
        </p:txBody>
      </p:sp>
      <p:sp>
        <p:nvSpPr>
          <p:cNvPr id="6" name="Rectangle 9"/>
          <p:cNvSpPr>
            <a:spLocks noGrp="1" noChangeArrowheads="1"/>
          </p:cNvSpPr>
          <p:nvPr>
            <p:ph type="ftr" sz="quarter" idx="11"/>
          </p:nvPr>
        </p:nvSpPr>
        <p:spPr>
          <a:ln/>
        </p:spPr>
        <p:txBody>
          <a:bodyPr/>
          <a:lstStyle>
            <a:lvl1pPr>
              <a:defRPr/>
            </a:lvl1pPr>
          </a:lstStyle>
          <a:p>
            <a:pPr>
              <a:defRPr/>
            </a:pPr>
            <a:endParaRPr lang="fr-FR" altLang="fr-FR"/>
          </a:p>
        </p:txBody>
      </p:sp>
      <p:sp>
        <p:nvSpPr>
          <p:cNvPr id="7" name="Rectangle 10"/>
          <p:cNvSpPr>
            <a:spLocks noGrp="1" noChangeArrowheads="1"/>
          </p:cNvSpPr>
          <p:nvPr>
            <p:ph type="sldNum" sz="quarter" idx="12"/>
          </p:nvPr>
        </p:nvSpPr>
        <p:spPr>
          <a:ln/>
        </p:spPr>
        <p:txBody>
          <a:bodyPr/>
          <a:lstStyle>
            <a:lvl1pPr>
              <a:defRPr/>
            </a:lvl1pPr>
          </a:lstStyle>
          <a:p>
            <a:pPr>
              <a:defRPr/>
            </a:pPr>
            <a:fld id="{7D6408A5-3A35-45CF-A1C7-891FB274C02C}" type="slidenum">
              <a:rPr lang="fr-FR" altLang="fr-FR"/>
              <a:pPr>
                <a:defRPr/>
              </a:pPr>
              <a:t>‹N°›</a:t>
            </a:fld>
            <a:endParaRPr lang="fr-FR" altLang="fr-FR"/>
          </a:p>
        </p:txBody>
      </p:sp>
    </p:spTree>
    <p:extLst>
      <p:ext uri="{BB962C8B-B14F-4D97-AF65-F5344CB8AC3E}">
        <p14:creationId xmlns:p14="http://schemas.microsoft.com/office/powerpoint/2010/main" val="220143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re. Contenu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685800" y="609600"/>
            <a:ext cx="7772400" cy="1143000"/>
          </a:xfrm>
        </p:spPr>
        <p:txBody>
          <a:bodyPr/>
          <a:lstStyle/>
          <a:p>
            <a:r>
              <a:rPr lang="fr-FR"/>
              <a:t>Modifiez le style du titre</a:t>
            </a:r>
          </a:p>
        </p:txBody>
      </p:sp>
      <p:sp>
        <p:nvSpPr>
          <p:cNvPr id="3" name="Espace réservé du contenu 2"/>
          <p:cNvSpPr>
            <a:spLocks noGrp="1"/>
          </p:cNvSpPr>
          <p:nvPr>
            <p:ph sz="half" idx="1"/>
          </p:nvPr>
        </p:nvSpPr>
        <p:spPr>
          <a:xfrm>
            <a:off x="685800" y="1981200"/>
            <a:ext cx="3810000" cy="41148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quarter" idx="2"/>
          </p:nvPr>
        </p:nvSpPr>
        <p:spPr>
          <a:xfrm>
            <a:off x="4648200" y="1981200"/>
            <a:ext cx="3810000" cy="1981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4"/>
          <p:cNvSpPr>
            <a:spLocks noGrp="1"/>
          </p:cNvSpPr>
          <p:nvPr>
            <p:ph sz="quarter" idx="3"/>
          </p:nvPr>
        </p:nvSpPr>
        <p:spPr>
          <a:xfrm>
            <a:off x="4648200" y="4114800"/>
            <a:ext cx="3810000" cy="1981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Rectangle 6"/>
          <p:cNvSpPr>
            <a:spLocks noGrp="1" noChangeArrowheads="1"/>
          </p:cNvSpPr>
          <p:nvPr>
            <p:ph type="sldNum" sz="quarter" idx="10"/>
          </p:nvPr>
        </p:nvSpPr>
        <p:spPr>
          <a:ln/>
        </p:spPr>
        <p:txBody>
          <a:bodyPr/>
          <a:lstStyle>
            <a:lvl1pPr>
              <a:defRPr/>
            </a:lvl1pPr>
          </a:lstStyle>
          <a:p>
            <a:pPr>
              <a:defRPr/>
            </a:pPr>
            <a:fld id="{66CC9AD0-8851-43CE-87F5-DFC0B1135116}" type="slidenum">
              <a:rPr lang="fr-CH" altLang="fr-FR"/>
              <a:pPr>
                <a:defRPr/>
              </a:pPr>
              <a:t>‹N°›</a:t>
            </a:fld>
            <a:endParaRPr lang="fr-CH" altLang="fr-FR"/>
          </a:p>
        </p:txBody>
      </p:sp>
      <p:sp>
        <p:nvSpPr>
          <p:cNvPr id="7" name="Rectangle 5"/>
          <p:cNvSpPr>
            <a:spLocks noGrp="1" noChangeArrowheads="1"/>
          </p:cNvSpPr>
          <p:nvPr>
            <p:ph type="ftr" sz="quarter" idx="11"/>
          </p:nvPr>
        </p:nvSpPr>
        <p:spPr>
          <a:ln/>
        </p:spPr>
        <p:txBody>
          <a:bodyPr/>
          <a:lstStyle>
            <a:lvl1pPr>
              <a:defRPr/>
            </a:lvl1pPr>
          </a:lstStyle>
          <a:p>
            <a:pPr>
              <a:defRPr/>
            </a:pPr>
            <a:endParaRPr lang="fr-CH" altLang="fr-FR"/>
          </a:p>
        </p:txBody>
      </p:sp>
      <p:sp>
        <p:nvSpPr>
          <p:cNvPr id="8" name="Rectangle 4"/>
          <p:cNvSpPr>
            <a:spLocks noGrp="1" noChangeArrowheads="1"/>
          </p:cNvSpPr>
          <p:nvPr>
            <p:ph type="dt" sz="half" idx="12"/>
          </p:nvPr>
        </p:nvSpPr>
        <p:spPr>
          <a:ln/>
        </p:spPr>
        <p:txBody>
          <a:bodyPr/>
          <a:lstStyle>
            <a:lvl1pPr>
              <a:defRPr/>
            </a:lvl1pPr>
          </a:lstStyle>
          <a:p>
            <a:pPr>
              <a:defRPr/>
            </a:pPr>
            <a:endParaRPr lang="fr-CH" altLang="fr-FR"/>
          </a:p>
        </p:txBody>
      </p:sp>
    </p:spTree>
    <p:extLst>
      <p:ext uri="{BB962C8B-B14F-4D97-AF65-F5344CB8AC3E}">
        <p14:creationId xmlns:p14="http://schemas.microsoft.com/office/powerpoint/2010/main" val="19237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fr-FR" sz="4000" b="1" cap="small" baseline="0">
                <a:solidFill>
                  <a:srgbClr val="003300"/>
                </a:solidFill>
              </a:defRPr>
            </a:lvl1pPr>
          </a:lstStyle>
          <a:p>
            <a:r>
              <a:rPr kumimoji="0" lang="fr-FR"/>
              <a:t>Modifiez le style du titre</a:t>
            </a:r>
          </a:p>
        </p:txBody>
      </p:sp>
      <p:sp>
        <p:nvSpPr>
          <p:cNvPr id="4" name="Date Placeholder 3"/>
          <p:cNvSpPr>
            <a:spLocks noGrp="1"/>
          </p:cNvSpPr>
          <p:nvPr>
            <p:ph type="dt" sz="half" idx="10"/>
          </p:nvPr>
        </p:nvSpPr>
        <p:spPr/>
        <p:txBody>
          <a:bodyPr/>
          <a:lstStyle/>
          <a:p>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fr-FR" sz="180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fr-FR"/>
            </a:lvl1pPr>
          </a:lstStyle>
          <a:p>
            <a:r>
              <a:rPr kumimoji="0" lang="fr-FR"/>
              <a:t>Modifiez le style du titre</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fr-FR" sz="3200">
                <a:latin typeface="+mn-lt"/>
              </a:defRPr>
            </a:lvl1pPr>
            <a:lvl2pPr eaLnBrk="1" latinLnBrk="0" hangingPunct="1">
              <a:defRPr kumimoji="0" lang="fr-FR" sz="2800">
                <a:latin typeface="+mn-lt"/>
              </a:defRPr>
            </a:lvl2pPr>
            <a:lvl3pPr eaLnBrk="1" latinLnBrk="0" hangingPunct="1">
              <a:defRPr kumimoji="0" lang="fr-FR" sz="2400">
                <a:latin typeface="+mn-lt"/>
              </a:defRPr>
            </a:lvl3pPr>
            <a:lvl4pPr eaLnBrk="1" latinLnBrk="0" hangingPunct="1">
              <a:defRPr kumimoji="0" lang="fr-FR" sz="2400">
                <a:latin typeface="+mn-lt"/>
              </a:defRPr>
            </a:lvl4pPr>
            <a:lvl5pPr eaLnBrk="1" latinLnBrk="0" hangingPunct="1">
              <a:defRPr kumimoji="0" lang="fr-FR" sz="2400">
                <a:latin typeface="+mn-lt"/>
              </a:defRPr>
            </a:lvl5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a:p>
        </p:txBody>
      </p:sp>
      <p:sp>
        <p:nvSpPr>
          <p:cNvPr id="4" name="Date Placeholder 3"/>
          <p:cNvSpPr>
            <a:spLocks noGrp="1"/>
          </p:cNvSpPr>
          <p:nvPr>
            <p:ph type="dt" sz="half" idx="10"/>
          </p:nvPr>
        </p:nvSpPr>
        <p:spPr/>
        <p:txBody>
          <a:bodyPr/>
          <a:lstStyle/>
          <a:p>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a:t>Modifiez le style du titre</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a:p>
        </p:txBody>
      </p:sp>
      <p:sp>
        <p:nvSpPr>
          <p:cNvPr id="5" name="Date Placeholder 4"/>
          <p:cNvSpPr>
            <a:spLocks noGrp="1"/>
          </p:cNvSpPr>
          <p:nvPr>
            <p:ph type="dt" sz="half" idx="10"/>
          </p:nvPr>
        </p:nvSpPr>
        <p:spPr/>
        <p:txBody>
          <a:bodyPr/>
          <a:lstStyle/>
          <a:p>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fr-FR"/>
            </a:lvl1pPr>
          </a:lstStyle>
          <a:p>
            <a:pPr eaLnBrk="1" latinLnBrk="0" hangingPunct="1"/>
            <a:r>
              <a:rPr lang="fr-FR"/>
              <a:t>Modifiez le style du titre</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a:t>Modifiez les styles du texte du masque</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a:t>Modifiez les styles du texte du masque</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a:p>
        </p:txBody>
      </p:sp>
      <p:sp>
        <p:nvSpPr>
          <p:cNvPr id="7" name="Date Placeholder 6"/>
          <p:cNvSpPr>
            <a:spLocks noGrp="1"/>
          </p:cNvSpPr>
          <p:nvPr>
            <p:ph type="dt" sz="half" idx="10"/>
          </p:nvPr>
        </p:nvSpPr>
        <p:spPr/>
        <p:txBody>
          <a:bodyPr/>
          <a:lstStyle/>
          <a:p>
            <a:endParaRPr kumimoji="0" lang="fr-FR"/>
          </a:p>
        </p:txBody>
      </p:sp>
      <p:sp>
        <p:nvSpPr>
          <p:cNvPr id="8" name="Footer Placeholder 7"/>
          <p:cNvSpPr>
            <a:spLocks noGrp="1"/>
          </p:cNvSpPr>
          <p:nvPr>
            <p:ph type="ftr" sz="quarter" idx="11"/>
          </p:nvPr>
        </p:nvSpPr>
        <p:spPr/>
        <p:txBody>
          <a:bodyPr/>
          <a:lstStyle/>
          <a:p>
            <a:endParaRPr kumimoji="0" lang="fr-FR"/>
          </a:p>
        </p:txBody>
      </p:sp>
      <p:sp>
        <p:nvSpPr>
          <p:cNvPr id="9" name="Slide Number Placeholder 8"/>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fr-FR" sz="2000" b="1"/>
            </a:lvl1pPr>
          </a:lstStyle>
          <a:p>
            <a:pPr eaLnBrk="1" latinLnBrk="0" hangingPunct="1"/>
            <a:r>
              <a:rPr lang="fr-FR"/>
              <a:t>Modifiez le style du titre</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fr-FR" sz="3200"/>
            </a:lvl1pPr>
            <a:lvl2pPr eaLnBrk="1" latinLnBrk="0" hangingPunct="1">
              <a:defRPr kumimoji="0" lang="fr-FR" sz="2800"/>
            </a:lvl2pPr>
            <a:lvl3pPr eaLnBrk="1" latinLnBrk="0" hangingPunct="1">
              <a:defRPr kumimoji="0" lang="fr-FR" sz="2400"/>
            </a:lvl3pPr>
            <a:lvl4pPr eaLnBrk="1" latinLnBrk="0" hangingPunct="1">
              <a:defRPr kumimoji="0" lang="fr-FR" sz="2000"/>
            </a:lvl4pPr>
            <a:lvl5pPr eaLnBrk="1" latinLnBrk="0" hangingPunct="1">
              <a:defRPr kumimoji="0" lang="fr-FR" sz="2000"/>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a:t>Modifiez les styles du texte du masque</a:t>
            </a:r>
          </a:p>
        </p:txBody>
      </p:sp>
      <p:sp>
        <p:nvSpPr>
          <p:cNvPr id="5" name="Date Placeholder 4"/>
          <p:cNvSpPr>
            <a:spLocks noGrp="1"/>
          </p:cNvSpPr>
          <p:nvPr>
            <p:ph type="dt" sz="half" idx="10"/>
          </p:nvPr>
        </p:nvSpPr>
        <p:spPr/>
        <p:txBody>
          <a:bodyPr/>
          <a:lstStyle/>
          <a:p>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fr-FR" sz="2000" b="1"/>
            </a:lvl1pPr>
          </a:lstStyle>
          <a:p>
            <a:pPr eaLnBrk="1" latinLnBrk="0" hangingPunct="1"/>
            <a:r>
              <a:rPr lang="fr-FR"/>
              <a:t>Modifiez le style du titre</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fr-FR" sz="3200"/>
            </a:lvl1pPr>
            <a:lvl2pPr marL="457200" indent="0" eaLnBrk="1" latinLnBrk="0" hangingPunct="1">
              <a:buNone/>
              <a:defRPr kumimoji="0" lang="fr-FR" sz="2800"/>
            </a:lvl2pPr>
            <a:lvl3pPr marL="914400" indent="0" eaLnBrk="1" latinLnBrk="0" hangingPunct="1">
              <a:buNone/>
              <a:defRPr kumimoji="0" lang="fr-FR" sz="2400"/>
            </a:lvl3pPr>
            <a:lvl4pPr marL="1371600" indent="0" eaLnBrk="1" latinLnBrk="0" hangingPunct="1">
              <a:buNone/>
              <a:defRPr kumimoji="0" lang="fr-FR" sz="2000"/>
            </a:lvl4pPr>
            <a:lvl5pPr marL="1828800" indent="0" eaLnBrk="1" latinLnBrk="0" hangingPunct="1">
              <a:buNone/>
              <a:defRPr kumimoji="0" lang="fr-FR" sz="2000"/>
            </a:lvl5pPr>
            <a:lvl6pPr marL="2286000" indent="0" eaLnBrk="1" latinLnBrk="0" hangingPunct="1">
              <a:buNone/>
              <a:defRPr kumimoji="0" lang="fr-FR" sz="2000"/>
            </a:lvl6pPr>
            <a:lvl7pPr marL="2743200" indent="0" eaLnBrk="1" latinLnBrk="0" hangingPunct="1">
              <a:buNone/>
              <a:defRPr kumimoji="0" lang="fr-FR" sz="2000"/>
            </a:lvl7pPr>
            <a:lvl8pPr marL="3200400" indent="0" eaLnBrk="1" latinLnBrk="0" hangingPunct="1">
              <a:buNone/>
              <a:defRPr kumimoji="0" lang="fr-FR" sz="2000"/>
            </a:lvl8pPr>
            <a:lvl9pPr marL="3657600" indent="0" eaLnBrk="1" latinLnBrk="0" hangingPunct="1">
              <a:buNone/>
              <a:defRPr kumimoji="0" lang="fr-FR" sz="2000"/>
            </a:lvl9pPr>
          </a:lstStyle>
          <a:p>
            <a:pPr eaLnBrk="1" latinLnBrk="0" hangingPunct="1"/>
            <a:r>
              <a:rPr lang="fr-FR"/>
              <a:t>Cliquez sur l'icône pour ajouter une image</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a:t>Modifiez les styles du texte du masque</a:t>
            </a:r>
          </a:p>
        </p:txBody>
      </p:sp>
      <p:sp>
        <p:nvSpPr>
          <p:cNvPr id="5" name="Date Placeholder 4"/>
          <p:cNvSpPr>
            <a:spLocks noGrp="1"/>
          </p:cNvSpPr>
          <p:nvPr>
            <p:ph type="dt" sz="half" idx="10"/>
          </p:nvPr>
        </p:nvSpPr>
        <p:spPr/>
        <p:txBody>
          <a:bodyPr/>
          <a:lstStyle/>
          <a:p>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a:t>Modifiez le style du titre</a:t>
            </a:r>
            <a:endParaRPr/>
          </a:p>
        </p:txBody>
      </p:sp>
      <p:sp>
        <p:nvSpPr>
          <p:cNvPr id="3" name="Vertical Text Placeholder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a:p>
        </p:txBody>
      </p:sp>
      <p:sp>
        <p:nvSpPr>
          <p:cNvPr id="4" name="Date Placeholder 3"/>
          <p:cNvSpPr>
            <a:spLocks noGrp="1"/>
          </p:cNvSpPr>
          <p:nvPr>
            <p:ph type="dt" sz="half" idx="10"/>
          </p:nvPr>
        </p:nvSpPr>
        <p:spPr/>
        <p:txBody>
          <a:bodyPr/>
          <a:lstStyle/>
          <a:p>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fr-FR"/>
              <a:t>Modifiez le style du titre</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a:p>
        </p:txBody>
      </p:sp>
      <p:sp>
        <p:nvSpPr>
          <p:cNvPr id="4" name="Date Placeholder 3"/>
          <p:cNvSpPr>
            <a:spLocks noGrp="1"/>
          </p:cNvSpPr>
          <p:nvPr>
            <p:ph type="dt" sz="half" idx="10"/>
          </p:nvPr>
        </p:nvSpPr>
        <p:spPr/>
        <p:txBody>
          <a:bodyPr/>
          <a:lstStyle/>
          <a:p>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fr-FR"/>
              <a:t>Modifiez le style du titre</a:t>
            </a:r>
            <a:endParaRPr kumimoji="0" lang="en-US"/>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fr-FR" sz="1200">
                <a:solidFill>
                  <a:schemeClr val="tx1">
                    <a:tint val="75000"/>
                  </a:schemeClr>
                </a:solidFill>
              </a:defRPr>
            </a:lvl1pPr>
          </a:lstStyle>
          <a:p>
            <a:endParaRPr kumimoji="0" lang="fr-FR"/>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fr-FR" sz="1200">
                <a:solidFill>
                  <a:schemeClr val="tx1">
                    <a:tint val="75000"/>
                  </a:schemeClr>
                </a:solidFill>
              </a:defRPr>
            </a:lvl1pPr>
          </a:lstStyle>
          <a:p>
            <a:endParaRPr kumimoji="0" lang="fr-FR"/>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fr-FR" sz="1200">
                <a:solidFill>
                  <a:schemeClr val="tx1">
                    <a:tint val="75000"/>
                  </a:schemeClr>
                </a:solidFill>
              </a:defRPr>
            </a:lvl1pPr>
          </a:lstStyle>
          <a:p>
            <a:fld id="{33D6E5A2-EC83-451F-A719-9AC1370DD5CF}" type="slidenum">
              <a:pPr/>
              <a:t>‹N°›</a:t>
            </a:fld>
            <a:endParaRPr kumimoji="0" lang="fr-FR"/>
          </a:p>
        </p:txBody>
      </p:sp>
      <p:pic>
        <p:nvPicPr>
          <p:cNvPr id="8" name="Picture 7"/>
          <p:cNvPicPr>
            <a:picLocks noChangeAspect="1"/>
          </p:cNvPicPr>
          <p:nvPr/>
        </p:nvPicPr>
        <p:blipFill rotWithShape="1">
          <a:blip r:embed="rId18"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 id="2147483665" r:id="rId14"/>
    <p:sldLayoutId id="2147483666" r:id="rId15"/>
  </p:sldLayoutIdLst>
  <p:transition spd="slow">
    <p:wipe dir="d"/>
  </p:transition>
  <p:hf sldNum="0" hdr="0" ftr="0" dt="0"/>
  <p:txStyles>
    <p:titleStyle>
      <a:lvl1pPr algn="l" defTabSz="914400" rtl="0" eaLnBrk="1" latinLnBrk="0" hangingPunct="1">
        <a:spcBef>
          <a:spcPct val="0"/>
        </a:spcBef>
        <a:buNone/>
        <a:defRPr kumimoji="0" lang="fr-F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emf"/><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wmf"/><Relationship Id="rId7" Type="http://schemas.openxmlformats.org/officeDocument/2006/relationships/image" Target="../media/image14.emf"/><Relationship Id="rId2" Type="http://schemas.openxmlformats.org/officeDocument/2006/relationships/image" Target="../media/image9.wmf"/><Relationship Id="rId1" Type="http://schemas.openxmlformats.org/officeDocument/2006/relationships/slideLayout" Target="../slideLayouts/slideLayout3.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9" Type="http://schemas.openxmlformats.org/officeDocument/2006/relationships/image" Target="../media/image1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file:///C:\DATA\M&#233;moire\Librairie%20d'images\c2324mn.gif" TargetMode="Externa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file:///C:\DATA\M&#233;moire\Librairie%20d'images\c2324m14.gif"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file:///C:\DATA\M&#233;moire\Librairie%20d'images\c2324m15.gif"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file:///C:\DATA\M&#233;moire\Librairie%20d'images\c2324m15.gi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file:///C:\DATA\M&#233;moire\Librairie%20d'images\c2324m18.gif" TargetMode="Externa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file:///C:\DATA\M&#233;moire\Librairie%20d'images\c2324m20.gif"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file:///C:\DATA\M&#233;moire\Librairie%20d'images\c2324m19.gif" TargetMode="Externa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file:///D:\Data\M&#233;moire\Librairie%20d'images\hotel3.gif" TargetMode="External"/><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file:///C:\DATA\M&#233;moire\Librairie%20d'images\mcdecol1.gif"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file:///C:\DATA\M&#233;moire\Librairie%20d'images\c2332n2.gif"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file:///C:\DATA\M&#233;moire\Librairie%20d'images\c2332n1.gif" TargetMode="External"/><Relationship Id="rId4" Type="http://schemas.openxmlformats.org/officeDocument/2006/relationships/image" Target="../media/image5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4.xml"/><Relationship Id="rId1" Type="http://schemas.openxmlformats.org/officeDocument/2006/relationships/slideLayout" Target="../slideLayouts/slideLayout14.xml"/><Relationship Id="rId5" Type="http://schemas.openxmlformats.org/officeDocument/2006/relationships/image" Target="file:///C:\DATA\M&#233;moire\Librairie%20d'images\c2332n3.gif" TargetMode="External"/><Relationship Id="rId4" Type="http://schemas.openxmlformats.org/officeDocument/2006/relationships/image" Target="../media/image5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5.xml"/><Relationship Id="rId1" Type="http://schemas.openxmlformats.org/officeDocument/2006/relationships/slideLayout" Target="../slideLayouts/slideLayout15.xml"/><Relationship Id="rId5" Type="http://schemas.openxmlformats.org/officeDocument/2006/relationships/image" Target="../media/image59.png"/><Relationship Id="rId4" Type="http://schemas.openxmlformats.org/officeDocument/2006/relationships/image" Target="../media/image58.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0.xml"/><Relationship Id="rId4" Type="http://schemas.openxmlformats.org/officeDocument/2006/relationships/image" Target="../media/image6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0.xml"/><Relationship Id="rId4" Type="http://schemas.openxmlformats.org/officeDocument/2006/relationships/image" Target="../media/image6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fr-FR" dirty="0"/>
              <a:t>Modélisation Des Données (MDD)</a:t>
            </a:r>
          </a:p>
        </p:txBody>
      </p:sp>
      <p:sp>
        <p:nvSpPr>
          <p:cNvPr id="3" name="Subtitle 2"/>
          <p:cNvSpPr>
            <a:spLocks noGrp="1"/>
          </p:cNvSpPr>
          <p:nvPr>
            <p:ph type="subTitle" idx="1"/>
            <p:custDataLst>
              <p:tags r:id="rId3"/>
            </p:custDataLst>
          </p:nvPr>
        </p:nvSpPr>
        <p:spPr>
          <a:xfrm>
            <a:off x="3419872" y="4038600"/>
            <a:ext cx="5315056" cy="2054696"/>
          </a:xfrm>
        </p:spPr>
        <p:txBody>
          <a:bodyPr>
            <a:normAutofit/>
          </a:bodyPr>
          <a:lstStyle/>
          <a:p>
            <a:r>
              <a:rPr lang="fr-FR" sz="2400" dirty="0">
                <a:latin typeface="+mn-lt"/>
              </a:rPr>
              <a:t>IUT Lyon 1 </a:t>
            </a:r>
          </a:p>
          <a:p>
            <a:r>
              <a:rPr lang="fr-FR" sz="2400" dirty="0">
                <a:latin typeface="+mn-lt"/>
              </a:rPr>
              <a:t>Semestre S1</a:t>
            </a:r>
          </a:p>
          <a:p>
            <a:r>
              <a:rPr lang="fr-FR" sz="2400" dirty="0">
                <a:latin typeface="+mn-lt"/>
              </a:rPr>
              <a:t>Djamal </a:t>
            </a:r>
            <a:r>
              <a:rPr lang="fr-FR" sz="2400" dirty="0" err="1">
                <a:latin typeface="+mn-lt"/>
              </a:rPr>
              <a:t>Benslimane</a:t>
            </a:r>
            <a:endParaRPr lang="fr-FR" sz="2400" dirty="0">
              <a:latin typeface="+mn-lt"/>
            </a:endParaRPr>
          </a:p>
        </p:txBody>
      </p:sp>
      <p:pic>
        <p:nvPicPr>
          <p:cNvPr id="4" name="Image 3" descr="logo.pdf"/>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084168" y="332656"/>
            <a:ext cx="2730500" cy="1282700"/>
          </a:xfrm>
          <a:prstGeom prst="rect">
            <a:avLst/>
          </a:prstGeom>
        </p:spPr>
      </p:pic>
    </p:spTree>
    <p:custDataLst>
      <p:tags r:id="rId1"/>
    </p:custData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66725" y="188640"/>
            <a:ext cx="7772400" cy="1143000"/>
          </a:xfrm>
        </p:spPr>
        <p:txBody>
          <a:bodyPr>
            <a:normAutofit/>
          </a:bodyPr>
          <a:lstStyle/>
          <a:p>
            <a:pPr eaLnBrk="1" hangingPunct="1"/>
            <a:r>
              <a:rPr lang="fr-FR" altLang="fr-FR" sz="4000" b="1" dirty="0">
                <a:solidFill>
                  <a:srgbClr val="00B050"/>
                </a:solidFill>
                <a:cs typeface="Times New Roman" pitchFamily="18" charset="0"/>
              </a:rPr>
              <a:t>Pourquoi modéliser ?</a:t>
            </a:r>
            <a:r>
              <a:rPr lang="fr-CH" altLang="fr-FR" sz="4000" b="1" dirty="0">
                <a:solidFill>
                  <a:srgbClr val="00B050"/>
                </a:solidFill>
              </a:rPr>
              <a:t> </a:t>
            </a:r>
          </a:p>
        </p:txBody>
      </p:sp>
      <p:sp>
        <p:nvSpPr>
          <p:cNvPr id="41987" name="Text Box 3"/>
          <p:cNvSpPr txBox="1">
            <a:spLocks noChangeArrowheads="1"/>
          </p:cNvSpPr>
          <p:nvPr/>
        </p:nvSpPr>
        <p:spPr bwMode="auto">
          <a:xfrm>
            <a:off x="715511" y="1268760"/>
            <a:ext cx="6724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dirty="0">
                <a:solidFill>
                  <a:srgbClr val="339933"/>
                </a:solidFill>
                <a:latin typeface="Comic Sans MS" pitchFamily="66" charset="0"/>
                <a:cs typeface="Times New Roman" pitchFamily="18" charset="0"/>
              </a:rPr>
              <a:t>A première vue, la solution suivante s’impose</a:t>
            </a:r>
            <a:endParaRPr lang="fr-CH" altLang="fr-FR" u="sng" dirty="0">
              <a:solidFill>
                <a:srgbClr val="339933"/>
              </a:solidFill>
              <a:latin typeface="Comic Sans MS" pitchFamily="66" charset="0"/>
            </a:endParaRPr>
          </a:p>
        </p:txBody>
      </p:sp>
      <p:graphicFrame>
        <p:nvGraphicFramePr>
          <p:cNvPr id="41992" name="Object 8"/>
          <p:cNvGraphicFramePr>
            <a:graphicFrameLocks noChangeAspect="1"/>
          </p:cNvGraphicFramePr>
          <p:nvPr>
            <p:extLst/>
          </p:nvPr>
        </p:nvGraphicFramePr>
        <p:xfrm>
          <a:off x="467544" y="1916832"/>
          <a:ext cx="8153400" cy="1909763"/>
        </p:xfrm>
        <a:graphic>
          <a:graphicData uri="http://schemas.openxmlformats.org/presentationml/2006/ole">
            <mc:AlternateContent xmlns:mc="http://schemas.openxmlformats.org/markup-compatibility/2006">
              <mc:Choice xmlns:v="urn:schemas-microsoft-com:vml" Requires="v">
                <p:oleObj spid="_x0000_s2053" name="Document" r:id="rId4" imgW="5917692" imgH="1385316" progId="Word.Document.8">
                  <p:embed/>
                </p:oleObj>
              </mc:Choice>
              <mc:Fallback>
                <p:oleObj name="Document" r:id="rId4" imgW="5917692" imgH="138531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916832"/>
                        <a:ext cx="8153400" cy="190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1510" name="Text Box 9"/>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2" name="ZoneTexte 1"/>
          <p:cNvSpPr txBox="1"/>
          <p:nvPr/>
        </p:nvSpPr>
        <p:spPr>
          <a:xfrm>
            <a:off x="683568" y="4005064"/>
            <a:ext cx="5554469" cy="461665"/>
          </a:xfrm>
          <a:prstGeom prst="rect">
            <a:avLst/>
          </a:prstGeom>
          <a:noFill/>
        </p:spPr>
        <p:txBody>
          <a:bodyPr wrap="none" rtlCol="0">
            <a:spAutoFit/>
          </a:bodyPr>
          <a:lstStyle/>
          <a:p>
            <a:r>
              <a:rPr lang="fr-FR" sz="2400" dirty="0"/>
              <a:t>Problèmes posés avec cette représentation</a:t>
            </a:r>
          </a:p>
        </p:txBody>
      </p:sp>
      <p:sp>
        <p:nvSpPr>
          <p:cNvPr id="3" name="ZoneTexte 2"/>
          <p:cNvSpPr txBox="1"/>
          <p:nvPr/>
        </p:nvSpPr>
        <p:spPr>
          <a:xfrm>
            <a:off x="611560" y="4581128"/>
            <a:ext cx="6181051" cy="461665"/>
          </a:xfrm>
          <a:prstGeom prst="rect">
            <a:avLst/>
          </a:prstGeom>
          <a:noFill/>
        </p:spPr>
        <p:txBody>
          <a:bodyPr wrap="none" rtlCol="0">
            <a:spAutoFit/>
          </a:bodyPr>
          <a:lstStyle/>
          <a:p>
            <a:pPr marL="342900" indent="-342900">
              <a:buFont typeface="Arial" charset="0"/>
              <a:buChar char="•"/>
            </a:pPr>
            <a:r>
              <a:rPr lang="fr-FR" sz="2400" b="1" dirty="0">
                <a:solidFill>
                  <a:srgbClr val="FF0000"/>
                </a:solidFill>
              </a:rPr>
              <a:t>Redondance</a:t>
            </a:r>
            <a:r>
              <a:rPr lang="fr-FR" sz="2400" dirty="0">
                <a:solidFill>
                  <a:srgbClr val="FF0000"/>
                </a:solidFill>
              </a:rPr>
              <a:t> </a:t>
            </a:r>
            <a:r>
              <a:rPr lang="fr-FR" sz="2400" dirty="0"/>
              <a:t>: nom et localité des entreprises</a:t>
            </a:r>
          </a:p>
        </p:txBody>
      </p:sp>
      <p:sp>
        <p:nvSpPr>
          <p:cNvPr id="9" name="ZoneTexte 8"/>
          <p:cNvSpPr txBox="1"/>
          <p:nvPr/>
        </p:nvSpPr>
        <p:spPr>
          <a:xfrm>
            <a:off x="611560" y="5020388"/>
            <a:ext cx="8063682" cy="1200329"/>
          </a:xfrm>
          <a:prstGeom prst="rect">
            <a:avLst/>
          </a:prstGeom>
          <a:noFill/>
        </p:spPr>
        <p:txBody>
          <a:bodyPr wrap="none" rtlCol="0">
            <a:spAutoFit/>
          </a:bodyPr>
          <a:lstStyle/>
          <a:p>
            <a:pPr marL="342900" indent="-342900">
              <a:buFont typeface="Arial" charset="0"/>
              <a:buChar char="•"/>
            </a:pPr>
            <a:r>
              <a:rPr lang="fr-FR" sz="2400" b="1" dirty="0">
                <a:solidFill>
                  <a:srgbClr val="FF0000"/>
                </a:solidFill>
              </a:rPr>
              <a:t>Incohérence</a:t>
            </a:r>
            <a:r>
              <a:rPr lang="fr-FR" sz="2400" dirty="0"/>
              <a:t> : si on change la localité de </a:t>
            </a:r>
            <a:r>
              <a:rPr lang="fr-FR" sz="2400" dirty="0" err="1"/>
              <a:t>Gudjar</a:t>
            </a:r>
            <a:r>
              <a:rPr lang="fr-FR" sz="2400" dirty="0"/>
              <a:t> sur la ligne 2</a:t>
            </a:r>
          </a:p>
          <a:p>
            <a:r>
              <a:rPr lang="fr-FR" sz="2400" dirty="0"/>
              <a:t>et on oublie de le faire sur les autres lignes, on aura 2 localités </a:t>
            </a:r>
          </a:p>
          <a:p>
            <a:r>
              <a:rPr lang="fr-FR" sz="2400" dirty="0"/>
              <a:t>pour l’entreprise N° 2</a:t>
            </a:r>
          </a:p>
        </p:txBody>
      </p:sp>
    </p:spTree>
    <p:extLst>
      <p:ext uri="{BB962C8B-B14F-4D97-AF65-F5344CB8AC3E}">
        <p14:creationId xmlns:p14="http://schemas.microsoft.com/office/powerpoint/2010/main" val="305622739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1992"/>
                                        </p:tgtEl>
                                        <p:attrNameLst>
                                          <p:attrName>style.visibility</p:attrName>
                                        </p:attrNameLst>
                                      </p:cBhvr>
                                      <p:to>
                                        <p:strVal val="visible"/>
                                      </p:to>
                                    </p:set>
                                    <p:anim calcmode="lin" valueType="num">
                                      <p:cBhvr additive="base">
                                        <p:cTn id="7" dur="500" fill="hold"/>
                                        <p:tgtEl>
                                          <p:spTgt spid="41992"/>
                                        </p:tgtEl>
                                        <p:attrNameLst>
                                          <p:attrName>ppt_x</p:attrName>
                                        </p:attrNameLst>
                                      </p:cBhvr>
                                      <p:tavLst>
                                        <p:tav tm="0">
                                          <p:val>
                                            <p:strVal val="0-#ppt_w/2"/>
                                          </p:val>
                                        </p:tav>
                                        <p:tav tm="100000">
                                          <p:val>
                                            <p:strVal val="#ppt_x"/>
                                          </p:val>
                                        </p:tav>
                                      </p:tavLst>
                                    </p:anim>
                                    <p:anim calcmode="lin" valueType="num">
                                      <p:cBhvr additive="base">
                                        <p:cTn id="8" dur="500" fill="hold"/>
                                        <p:tgtEl>
                                          <p:spTgt spid="419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ppt_y</p:attrName>
                                        </p:attrNameLst>
                                      </p:cBhvr>
                                      <p:tavLst>
                                        <p:tav tm="0">
                                          <p:val>
                                            <p:strVal val="#ppt_y+#ppt_h*1.125000"/>
                                          </p:val>
                                        </p:tav>
                                        <p:tav tm="100000">
                                          <p:val>
                                            <p:strVal val="#ppt_y"/>
                                          </p:val>
                                        </p:tav>
                                      </p:tavLst>
                                    </p:anim>
                                    <p:animEffect transition="in" filter="wipe(up)">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p:tgtEl>
                                          <p:spTgt spid="9"/>
                                        </p:tgtEl>
                                        <p:attrNameLst>
                                          <p:attrName>ppt_y</p:attrName>
                                        </p:attrNameLst>
                                      </p:cBhvr>
                                      <p:tavLst>
                                        <p:tav tm="0">
                                          <p:val>
                                            <p:strVal val="#ppt_y+#ppt_h*1.125000"/>
                                          </p:val>
                                        </p:tav>
                                        <p:tav tm="100000">
                                          <p:val>
                                            <p:strVal val="#ppt_y"/>
                                          </p:val>
                                        </p:tav>
                                      </p:tavLst>
                                    </p:anim>
                                    <p:animEffect transition="in" filter="wipe(up)">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26221" y="188640"/>
            <a:ext cx="7772400" cy="1143000"/>
          </a:xfrm>
        </p:spPr>
        <p:txBody>
          <a:bodyPr>
            <a:normAutofit fontScale="90000"/>
          </a:bodyPr>
          <a:lstStyle/>
          <a:p>
            <a:pPr eaLnBrk="1" hangingPunct="1"/>
            <a:r>
              <a:rPr lang="fr-FR" altLang="fr-FR" b="1" dirty="0">
                <a:solidFill>
                  <a:srgbClr val="00B050"/>
                </a:solidFill>
                <a:cs typeface="Times New Roman" pitchFamily="18" charset="0"/>
              </a:rPr>
              <a:t>Méthode Générale de modélisation des données</a:t>
            </a:r>
            <a:r>
              <a:rPr lang="fr-CH" altLang="fr-FR" b="1" dirty="0">
                <a:solidFill>
                  <a:srgbClr val="00B050"/>
                </a:solidFill>
              </a:rPr>
              <a:t>  </a:t>
            </a:r>
          </a:p>
        </p:txBody>
      </p:sp>
      <p:sp>
        <p:nvSpPr>
          <p:cNvPr id="35844" name="Text Box 4"/>
          <p:cNvSpPr txBox="1">
            <a:spLocks noChangeArrowheads="1"/>
          </p:cNvSpPr>
          <p:nvPr/>
        </p:nvSpPr>
        <p:spPr bwMode="auto">
          <a:xfrm>
            <a:off x="661873" y="1700808"/>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dirty="0">
                <a:solidFill>
                  <a:srgbClr val="339933"/>
                </a:solidFill>
                <a:latin typeface="Comic Sans MS" pitchFamily="66" charset="0"/>
                <a:cs typeface="Times New Roman" pitchFamily="18" charset="0"/>
              </a:rPr>
              <a:t>En Résumé</a:t>
            </a:r>
            <a:endParaRPr lang="fr-CH" altLang="fr-FR" u="sng" dirty="0">
              <a:solidFill>
                <a:srgbClr val="339933"/>
              </a:solidFill>
              <a:latin typeface="Comic Sans MS" pitchFamily="66" charset="0"/>
            </a:endParaRPr>
          </a:p>
        </p:txBody>
      </p:sp>
      <p:grpSp>
        <p:nvGrpSpPr>
          <p:cNvPr id="35848" name="Group 8"/>
          <p:cNvGrpSpPr>
            <a:grpSpLocks/>
          </p:cNvGrpSpPr>
          <p:nvPr/>
        </p:nvGrpSpPr>
        <p:grpSpPr bwMode="auto">
          <a:xfrm>
            <a:off x="3419872" y="1929408"/>
            <a:ext cx="2057400" cy="4211437"/>
            <a:chOff x="4752" y="4752"/>
            <a:chExt cx="2448" cy="5184"/>
          </a:xfrm>
        </p:grpSpPr>
        <p:sp>
          <p:nvSpPr>
            <p:cNvPr id="18439" name="Text Box 9"/>
            <p:cNvSpPr txBox="1">
              <a:spLocks noChangeArrowheads="1"/>
            </p:cNvSpPr>
            <p:nvPr/>
          </p:nvSpPr>
          <p:spPr bwMode="auto">
            <a:xfrm>
              <a:off x="4752" y="4752"/>
              <a:ext cx="2448" cy="720"/>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altLang="fr-FR" sz="1800" b="1" dirty="0">
                  <a:latin typeface="Arial" charset="0"/>
                </a:rPr>
                <a:t>Analyse</a:t>
              </a:r>
            </a:p>
          </p:txBody>
        </p:sp>
        <p:sp>
          <p:nvSpPr>
            <p:cNvPr id="18440" name="Text Box 10"/>
            <p:cNvSpPr txBox="1">
              <a:spLocks noChangeArrowheads="1"/>
            </p:cNvSpPr>
            <p:nvPr/>
          </p:nvSpPr>
          <p:spPr bwMode="auto">
            <a:xfrm>
              <a:off x="4752" y="6231"/>
              <a:ext cx="2448" cy="720"/>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altLang="fr-FR" sz="1800" b="1">
                  <a:latin typeface="Arial" charset="0"/>
                </a:rPr>
                <a:t>MCD</a:t>
              </a:r>
            </a:p>
          </p:txBody>
        </p:sp>
        <p:sp>
          <p:nvSpPr>
            <p:cNvPr id="18441" name="Text Box 11"/>
            <p:cNvSpPr txBox="1">
              <a:spLocks noChangeArrowheads="1"/>
            </p:cNvSpPr>
            <p:nvPr/>
          </p:nvSpPr>
          <p:spPr bwMode="auto">
            <a:xfrm>
              <a:off x="4752" y="7731"/>
              <a:ext cx="2448" cy="720"/>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altLang="fr-FR" sz="1800" b="1">
                  <a:latin typeface="Arial" charset="0"/>
                </a:rPr>
                <a:t>MLD</a:t>
              </a:r>
            </a:p>
          </p:txBody>
        </p:sp>
        <p:sp>
          <p:nvSpPr>
            <p:cNvPr id="18442" name="Text Box 12"/>
            <p:cNvSpPr txBox="1">
              <a:spLocks noChangeArrowheads="1"/>
            </p:cNvSpPr>
            <p:nvPr/>
          </p:nvSpPr>
          <p:spPr bwMode="auto">
            <a:xfrm>
              <a:off x="4752" y="9216"/>
              <a:ext cx="2448" cy="720"/>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altLang="fr-FR" sz="1800" b="1">
                  <a:latin typeface="Arial" charset="0"/>
                </a:rPr>
                <a:t>MPD</a:t>
              </a:r>
            </a:p>
          </p:txBody>
        </p:sp>
        <p:sp>
          <p:nvSpPr>
            <p:cNvPr id="18443" name="AutoShape 13"/>
            <p:cNvSpPr>
              <a:spLocks noChangeArrowheads="1"/>
            </p:cNvSpPr>
            <p:nvPr/>
          </p:nvSpPr>
          <p:spPr bwMode="auto">
            <a:xfrm>
              <a:off x="5799" y="5685"/>
              <a:ext cx="432" cy="432"/>
            </a:xfrm>
            <a:prstGeom prst="downArrow">
              <a:avLst>
                <a:gd name="adj1" fmla="val 50000"/>
                <a:gd name="adj2" fmla="val 25000"/>
              </a:avLst>
            </a:prstGeom>
            <a:solidFill>
              <a:srgbClr val="000000"/>
            </a:solidFill>
            <a:ln w="9525">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18444" name="AutoShape 14"/>
            <p:cNvSpPr>
              <a:spLocks noChangeArrowheads="1"/>
            </p:cNvSpPr>
            <p:nvPr/>
          </p:nvSpPr>
          <p:spPr bwMode="auto">
            <a:xfrm>
              <a:off x="5814" y="7155"/>
              <a:ext cx="432" cy="432"/>
            </a:xfrm>
            <a:prstGeom prst="downArrow">
              <a:avLst>
                <a:gd name="adj1" fmla="val 50000"/>
                <a:gd name="adj2" fmla="val 25000"/>
              </a:avLst>
            </a:prstGeom>
            <a:solidFill>
              <a:srgbClr val="000000"/>
            </a:solidFill>
            <a:ln w="9525">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18445" name="AutoShape 15"/>
            <p:cNvSpPr>
              <a:spLocks noChangeArrowheads="1"/>
            </p:cNvSpPr>
            <p:nvPr/>
          </p:nvSpPr>
          <p:spPr bwMode="auto">
            <a:xfrm>
              <a:off x="5790" y="8655"/>
              <a:ext cx="432" cy="432"/>
            </a:xfrm>
            <a:prstGeom prst="downArrow">
              <a:avLst>
                <a:gd name="adj1" fmla="val 50000"/>
                <a:gd name="adj2" fmla="val 25000"/>
              </a:avLst>
            </a:prstGeom>
            <a:solidFill>
              <a:srgbClr val="000000"/>
            </a:solidFill>
            <a:ln w="9525">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grpSp>
      <p:sp>
        <p:nvSpPr>
          <p:cNvPr id="18438" name="Text Box 16"/>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14" name="Rectangle 9"/>
          <p:cNvSpPr txBox="1">
            <a:spLocks noChangeArrowheads="1"/>
          </p:cNvSpPr>
          <p:nvPr/>
        </p:nvSpPr>
        <p:spPr>
          <a:xfrm>
            <a:off x="533499" y="2989128"/>
            <a:ext cx="2758579" cy="609600"/>
          </a:xfrm>
          <a:prstGeom prst="rect">
            <a:avLst/>
          </a:prstGeom>
          <a:noFill/>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9pPr>
          </a:lstStyle>
          <a:p>
            <a:pPr>
              <a:buFontTx/>
              <a:buNone/>
            </a:pPr>
            <a:r>
              <a:rPr lang="fr-FR" altLang="fr-FR" sz="2400" dirty="0">
                <a:cs typeface="Times New Roman" pitchFamily="18" charset="0"/>
              </a:rPr>
              <a:t>Modèle conceptuel des données  (MCD)</a:t>
            </a:r>
            <a:r>
              <a:rPr lang="fr-FR" altLang="fr-FR" dirty="0"/>
              <a:t> </a:t>
            </a:r>
          </a:p>
        </p:txBody>
      </p:sp>
      <p:sp>
        <p:nvSpPr>
          <p:cNvPr id="15" name="Rectangle 9"/>
          <p:cNvSpPr txBox="1">
            <a:spLocks noChangeArrowheads="1"/>
          </p:cNvSpPr>
          <p:nvPr/>
        </p:nvSpPr>
        <p:spPr>
          <a:xfrm>
            <a:off x="774636" y="4232538"/>
            <a:ext cx="2758579" cy="609600"/>
          </a:xfrm>
          <a:prstGeom prst="rect">
            <a:avLst/>
          </a:prstGeom>
          <a:noFill/>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9pPr>
          </a:lstStyle>
          <a:p>
            <a:pPr>
              <a:buFontTx/>
              <a:buNone/>
            </a:pPr>
            <a:r>
              <a:rPr lang="fr-FR" altLang="fr-FR" sz="2400" dirty="0">
                <a:cs typeface="Times New Roman" pitchFamily="18" charset="0"/>
              </a:rPr>
              <a:t>Modèle logique des données  (MLD)</a:t>
            </a:r>
            <a:r>
              <a:rPr lang="fr-FR" altLang="fr-FR" dirty="0"/>
              <a:t> </a:t>
            </a:r>
          </a:p>
        </p:txBody>
      </p:sp>
      <p:sp>
        <p:nvSpPr>
          <p:cNvPr id="16" name="Rectangle 9"/>
          <p:cNvSpPr txBox="1">
            <a:spLocks noChangeArrowheads="1"/>
          </p:cNvSpPr>
          <p:nvPr/>
        </p:nvSpPr>
        <p:spPr>
          <a:xfrm>
            <a:off x="820656" y="5410200"/>
            <a:ext cx="2758579" cy="609600"/>
          </a:xfrm>
          <a:prstGeom prst="rect">
            <a:avLst/>
          </a:prstGeom>
          <a:noFill/>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9pPr>
          </a:lstStyle>
          <a:p>
            <a:pPr>
              <a:buFontTx/>
              <a:buNone/>
            </a:pPr>
            <a:r>
              <a:rPr lang="fr-FR" altLang="fr-FR" sz="2400" dirty="0">
                <a:cs typeface="Times New Roman" pitchFamily="18" charset="0"/>
              </a:rPr>
              <a:t>Modèle physique des données  (MPD)</a:t>
            </a:r>
            <a:r>
              <a:rPr lang="fr-FR" altLang="fr-FR" dirty="0"/>
              <a:t> </a:t>
            </a:r>
          </a:p>
        </p:txBody>
      </p:sp>
      <p:sp>
        <p:nvSpPr>
          <p:cNvPr id="17" name="Rectangle 9"/>
          <p:cNvSpPr txBox="1">
            <a:spLocks noChangeArrowheads="1"/>
          </p:cNvSpPr>
          <p:nvPr/>
        </p:nvSpPr>
        <p:spPr>
          <a:xfrm>
            <a:off x="681641" y="5941017"/>
            <a:ext cx="2758579" cy="609600"/>
          </a:xfrm>
          <a:prstGeom prst="rect">
            <a:avLst/>
          </a:prstGeom>
          <a:noFill/>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9pPr>
          </a:lstStyle>
          <a:p>
            <a:pPr>
              <a:buFontTx/>
              <a:buNone/>
            </a:pPr>
            <a:r>
              <a:rPr lang="fr-FR" altLang="fr-FR" sz="2400" b="1" dirty="0">
                <a:solidFill>
                  <a:srgbClr val="7030A0"/>
                </a:solidFill>
                <a:cs typeface="Times New Roman" pitchFamily="18" charset="0"/>
              </a:rPr>
              <a:t>Oracle, </a:t>
            </a:r>
            <a:r>
              <a:rPr lang="fr-FR" altLang="fr-FR" sz="2400" b="1" dirty="0" err="1">
                <a:solidFill>
                  <a:srgbClr val="7030A0"/>
                </a:solidFill>
                <a:cs typeface="Times New Roman" pitchFamily="18" charset="0"/>
              </a:rPr>
              <a:t>Mysql</a:t>
            </a:r>
            <a:r>
              <a:rPr lang="fr-FR" altLang="fr-FR" sz="2400" b="1" dirty="0">
                <a:solidFill>
                  <a:srgbClr val="7030A0"/>
                </a:solidFill>
                <a:cs typeface="Times New Roman" pitchFamily="18" charset="0"/>
              </a:rPr>
              <a:t>, SQL Server, Access, etc.</a:t>
            </a:r>
            <a:endParaRPr lang="fr-FR" altLang="fr-FR" b="1" dirty="0">
              <a:solidFill>
                <a:srgbClr val="7030A0"/>
              </a:solidFill>
            </a:endParaRPr>
          </a:p>
        </p:txBody>
      </p:sp>
      <p:sp>
        <p:nvSpPr>
          <p:cNvPr id="2" name="Accolade fermante 1"/>
          <p:cNvSpPr/>
          <p:nvPr/>
        </p:nvSpPr>
        <p:spPr>
          <a:xfrm>
            <a:off x="5684177" y="3068960"/>
            <a:ext cx="360040" cy="7323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fr-FR" b="1" dirty="0">
                <a:solidFill>
                  <a:srgbClr val="FF0000"/>
                </a:solidFill>
              </a:rPr>
              <a:t> </a:t>
            </a:r>
          </a:p>
        </p:txBody>
      </p:sp>
      <p:sp>
        <p:nvSpPr>
          <p:cNvPr id="3" name="ZoneTexte 2"/>
          <p:cNvSpPr txBox="1"/>
          <p:nvPr/>
        </p:nvSpPr>
        <p:spPr>
          <a:xfrm>
            <a:off x="6134898" y="2805896"/>
            <a:ext cx="3033203" cy="1631216"/>
          </a:xfrm>
          <a:prstGeom prst="rect">
            <a:avLst/>
          </a:prstGeom>
          <a:noFill/>
        </p:spPr>
        <p:txBody>
          <a:bodyPr wrap="none" rtlCol="0">
            <a:spAutoFit/>
          </a:bodyPr>
          <a:lstStyle/>
          <a:p>
            <a:r>
              <a:rPr lang="fr-FR" sz="2000" b="1" dirty="0">
                <a:solidFill>
                  <a:srgbClr val="0070C0"/>
                </a:solidFill>
              </a:rPr>
              <a:t>On est plutôt proche </a:t>
            </a:r>
          </a:p>
          <a:p>
            <a:r>
              <a:rPr lang="fr-FR" sz="2000" b="1" dirty="0">
                <a:solidFill>
                  <a:srgbClr val="0070C0"/>
                </a:solidFill>
              </a:rPr>
              <a:t>des utilisateurs non </a:t>
            </a:r>
          </a:p>
          <a:p>
            <a:r>
              <a:rPr lang="fr-FR" sz="2000" b="1" dirty="0">
                <a:solidFill>
                  <a:srgbClr val="0070C0"/>
                </a:solidFill>
              </a:rPr>
              <a:t>Informaticiens</a:t>
            </a:r>
          </a:p>
          <a:p>
            <a:r>
              <a:rPr lang="fr-FR" sz="2000" b="1" dirty="0">
                <a:solidFill>
                  <a:srgbClr val="0070C0"/>
                </a:solidFill>
              </a:rPr>
              <a:t>On est indépendant  du</a:t>
            </a:r>
          </a:p>
          <a:p>
            <a:r>
              <a:rPr lang="fr-FR" sz="2000" b="1" dirty="0">
                <a:solidFill>
                  <a:srgbClr val="0070C0"/>
                </a:solidFill>
              </a:rPr>
              <a:t>Modèle choisi sur machine</a:t>
            </a:r>
          </a:p>
        </p:txBody>
      </p:sp>
      <p:sp>
        <p:nvSpPr>
          <p:cNvPr id="4" name="Accolade fermante 3"/>
          <p:cNvSpPr/>
          <p:nvPr/>
        </p:nvSpPr>
        <p:spPr>
          <a:xfrm>
            <a:off x="5770898" y="4415654"/>
            <a:ext cx="244933" cy="18703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1" name="ZoneTexte 20"/>
          <p:cNvSpPr txBox="1"/>
          <p:nvPr/>
        </p:nvSpPr>
        <p:spPr>
          <a:xfrm>
            <a:off x="6195034" y="4725144"/>
            <a:ext cx="2952347" cy="1200329"/>
          </a:xfrm>
          <a:prstGeom prst="rect">
            <a:avLst/>
          </a:prstGeom>
          <a:noFill/>
        </p:spPr>
        <p:txBody>
          <a:bodyPr wrap="none" rtlCol="0">
            <a:spAutoFit/>
          </a:bodyPr>
          <a:lstStyle/>
          <a:p>
            <a:r>
              <a:rPr lang="fr-FR" sz="2400" b="1" dirty="0">
                <a:solidFill>
                  <a:srgbClr val="FF0000"/>
                </a:solidFill>
              </a:rPr>
              <a:t>On est plutôt proche </a:t>
            </a:r>
          </a:p>
          <a:p>
            <a:r>
              <a:rPr lang="fr-FR" sz="2400" b="1" dirty="0">
                <a:solidFill>
                  <a:srgbClr val="FF0000"/>
                </a:solidFill>
              </a:rPr>
              <a:t>de la machine et </a:t>
            </a:r>
          </a:p>
          <a:p>
            <a:r>
              <a:rPr lang="fr-FR" sz="2400" b="1" dirty="0">
                <a:solidFill>
                  <a:srgbClr val="FF0000"/>
                </a:solidFill>
              </a:rPr>
              <a:t>des développeurs</a:t>
            </a:r>
          </a:p>
        </p:txBody>
      </p:sp>
      <p:sp>
        <p:nvSpPr>
          <p:cNvPr id="5" name="ZoneTexte 4"/>
          <p:cNvSpPr txBox="1"/>
          <p:nvPr/>
        </p:nvSpPr>
        <p:spPr>
          <a:xfrm>
            <a:off x="571884" y="3598728"/>
            <a:ext cx="2473113" cy="369332"/>
          </a:xfrm>
          <a:prstGeom prst="rect">
            <a:avLst/>
          </a:prstGeom>
          <a:noFill/>
        </p:spPr>
        <p:txBody>
          <a:bodyPr wrap="none" rtlCol="0">
            <a:spAutoFit/>
          </a:bodyPr>
          <a:lstStyle/>
          <a:p>
            <a:r>
              <a:rPr lang="fr-FR" b="1" dirty="0">
                <a:solidFill>
                  <a:srgbClr val="7030A0"/>
                </a:solidFill>
              </a:rPr>
              <a:t>Entité-Association, UML</a:t>
            </a:r>
          </a:p>
        </p:txBody>
      </p:sp>
      <p:sp>
        <p:nvSpPr>
          <p:cNvPr id="23" name="ZoneTexte 22"/>
          <p:cNvSpPr txBox="1"/>
          <p:nvPr/>
        </p:nvSpPr>
        <p:spPr>
          <a:xfrm>
            <a:off x="646826" y="4882140"/>
            <a:ext cx="2408929" cy="369332"/>
          </a:xfrm>
          <a:prstGeom prst="rect">
            <a:avLst/>
          </a:prstGeom>
          <a:noFill/>
        </p:spPr>
        <p:txBody>
          <a:bodyPr wrap="none" rtlCol="0">
            <a:spAutoFit/>
          </a:bodyPr>
          <a:lstStyle/>
          <a:p>
            <a:r>
              <a:rPr lang="fr-FR" b="1" dirty="0">
                <a:solidFill>
                  <a:srgbClr val="7030A0"/>
                </a:solidFill>
              </a:rPr>
              <a:t>Modèle Relationnel,  …</a:t>
            </a:r>
          </a:p>
        </p:txBody>
      </p:sp>
      <p:sp>
        <p:nvSpPr>
          <p:cNvPr id="7" name="ZoneTexte 6"/>
          <p:cNvSpPr txBox="1"/>
          <p:nvPr/>
        </p:nvSpPr>
        <p:spPr>
          <a:xfrm>
            <a:off x="2483768" y="1297065"/>
            <a:ext cx="4391395" cy="461665"/>
          </a:xfrm>
          <a:prstGeom prst="rect">
            <a:avLst/>
          </a:prstGeom>
          <a:noFill/>
        </p:spPr>
        <p:txBody>
          <a:bodyPr wrap="none" rtlCol="0">
            <a:spAutoFit/>
          </a:bodyPr>
          <a:lstStyle/>
          <a:p>
            <a:r>
              <a:rPr lang="fr-FR" sz="2400" dirty="0"/>
              <a:t>Modélisations à plusieurs niveaux</a:t>
            </a:r>
          </a:p>
        </p:txBody>
      </p:sp>
    </p:spTree>
    <p:extLst>
      <p:ext uri="{BB962C8B-B14F-4D97-AF65-F5344CB8AC3E}">
        <p14:creationId xmlns:p14="http://schemas.microsoft.com/office/powerpoint/2010/main" val="1436645658"/>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793911" y="24886"/>
            <a:ext cx="4858209" cy="883834"/>
          </a:xfrm>
        </p:spPr>
        <p:txBody>
          <a:bodyPr/>
          <a:lstStyle/>
          <a:p>
            <a:pPr eaLnBrk="1" hangingPunct="1"/>
            <a:r>
              <a:rPr lang="en-US" altLang="fr-FR" sz="3600" dirty="0" err="1"/>
              <a:t>Autrement</a:t>
            </a:r>
            <a:r>
              <a:rPr lang="en-US" altLang="fr-FR" sz="3600" dirty="0"/>
              <a:t> </a:t>
            </a:r>
            <a:r>
              <a:rPr lang="en-US" altLang="fr-FR" sz="3600" dirty="0" err="1"/>
              <a:t>dit</a:t>
            </a:r>
            <a:r>
              <a:rPr lang="en-US" altLang="fr-FR" sz="3600" dirty="0"/>
              <a:t> ….</a:t>
            </a:r>
            <a:endParaRPr lang="en-US" altLang="fr-FR" dirty="0"/>
          </a:p>
        </p:txBody>
      </p:sp>
      <p:sp>
        <p:nvSpPr>
          <p:cNvPr id="6151" name="Rectangle 165"/>
          <p:cNvSpPr>
            <a:spLocks noChangeArrowheads="1"/>
          </p:cNvSpPr>
          <p:nvPr/>
        </p:nvSpPr>
        <p:spPr bwMode="auto">
          <a:xfrm>
            <a:off x="505672" y="6510338"/>
            <a:ext cx="1566497"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90000"/>
              </a:lnSpc>
              <a:spcBef>
                <a:spcPct val="20000"/>
              </a:spcBef>
              <a:buClr>
                <a:srgbClr val="66FF33"/>
              </a:buClr>
              <a:buSzPct val="75000"/>
              <a:buFont typeface="Monotype Sorts" pitchFamily="2" charset="2"/>
              <a:buNone/>
            </a:pPr>
            <a:r>
              <a:rPr lang="fr-CH" altLang="fr-FR" sz="2000" b="1" dirty="0">
                <a:solidFill>
                  <a:srgbClr val="FF0000"/>
                </a:solidFill>
                <a:latin typeface="Arial" charset="0"/>
              </a:rPr>
              <a:t>Utilisateurs</a:t>
            </a:r>
            <a:endParaRPr lang="fr-FR" altLang="fr-FR" b="1" dirty="0">
              <a:solidFill>
                <a:srgbClr val="FF0000"/>
              </a:solidFill>
              <a:latin typeface="Arial" charset="0"/>
            </a:endParaRPr>
          </a:p>
        </p:txBody>
      </p:sp>
      <p:sp>
        <p:nvSpPr>
          <p:cNvPr id="6152" name="AutoShape 167"/>
          <p:cNvSpPr>
            <a:spLocks noChangeArrowheads="1"/>
          </p:cNvSpPr>
          <p:nvPr/>
        </p:nvSpPr>
        <p:spPr bwMode="auto">
          <a:xfrm>
            <a:off x="2976197" y="1301750"/>
            <a:ext cx="1790700" cy="783904"/>
          </a:xfrm>
          <a:prstGeom prst="wedgeRoundRectCallout">
            <a:avLst>
              <a:gd name="adj1" fmla="val -1773"/>
              <a:gd name="adj2" fmla="val 130208"/>
              <a:gd name="adj3" fmla="val 16667"/>
            </a:avLst>
          </a:prstGeom>
          <a:noFill/>
          <a:ln w="9525">
            <a:solidFill>
              <a:schemeClr val="bg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46038" rIns="0"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90000"/>
              </a:lnSpc>
              <a:spcBef>
                <a:spcPct val="20000"/>
              </a:spcBef>
              <a:buClr>
                <a:srgbClr val="66FF33"/>
              </a:buClr>
              <a:buSzPct val="75000"/>
              <a:buFont typeface="Monotype Sorts" pitchFamily="2" charset="2"/>
              <a:buNone/>
            </a:pPr>
            <a:r>
              <a:rPr kumimoji="1" lang="fr-CH" altLang="fr-FR" sz="2000" b="1">
                <a:solidFill>
                  <a:schemeClr val="bg1"/>
                </a:solidFill>
              </a:rPr>
              <a:t>  </a:t>
            </a:r>
            <a:r>
              <a:rPr kumimoji="1" lang="fr-CH" altLang="fr-FR" sz="2000" b="1"/>
              <a:t>Personne</a:t>
            </a:r>
          </a:p>
          <a:p>
            <a:pPr>
              <a:lnSpc>
                <a:spcPct val="90000"/>
              </a:lnSpc>
              <a:spcBef>
                <a:spcPct val="20000"/>
              </a:spcBef>
              <a:buClr>
                <a:srgbClr val="66FF33"/>
              </a:buClr>
              <a:buSzPct val="75000"/>
              <a:buFont typeface="Monotype Sorts" pitchFamily="2" charset="2"/>
              <a:buNone/>
            </a:pPr>
            <a:r>
              <a:rPr kumimoji="1" lang="fr-CH" altLang="fr-FR" sz="2000" b="1"/>
              <a:t>  Voiture</a:t>
            </a:r>
            <a:endParaRPr kumimoji="1" lang="fr-FR" altLang="fr-FR" sz="2000" b="1"/>
          </a:p>
        </p:txBody>
      </p:sp>
      <p:sp>
        <p:nvSpPr>
          <p:cNvPr id="6153" name="Text Box 391"/>
          <p:cNvSpPr txBox="1">
            <a:spLocks noChangeArrowheads="1"/>
          </p:cNvSpPr>
          <p:nvPr/>
        </p:nvSpPr>
        <p:spPr bwMode="auto">
          <a:xfrm>
            <a:off x="496766" y="3135314"/>
            <a:ext cx="174527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spcBef>
                <a:spcPct val="50000"/>
              </a:spcBef>
            </a:pPr>
            <a:r>
              <a:rPr lang="fr-FR" altLang="fr-FR" sz="2000" i="1">
                <a:solidFill>
                  <a:srgbClr val="FF0000"/>
                </a:solidFill>
                <a:latin typeface="Arial" charset="0"/>
              </a:rPr>
              <a:t>Monde réel</a:t>
            </a:r>
          </a:p>
        </p:txBody>
      </p:sp>
      <p:grpSp>
        <p:nvGrpSpPr>
          <p:cNvPr id="6154" name="Group 475"/>
          <p:cNvGrpSpPr>
            <a:grpSpLocks/>
          </p:cNvGrpSpPr>
          <p:nvPr/>
        </p:nvGrpSpPr>
        <p:grpSpPr bwMode="auto">
          <a:xfrm>
            <a:off x="187569" y="1481138"/>
            <a:ext cx="2721220" cy="1619250"/>
            <a:chOff x="0" y="642"/>
            <a:chExt cx="1714" cy="1020"/>
          </a:xfrm>
        </p:grpSpPr>
        <p:sp>
          <p:nvSpPr>
            <p:cNvPr id="6223" name="Freeform 168"/>
            <p:cNvSpPr>
              <a:spLocks/>
            </p:cNvSpPr>
            <p:nvPr/>
          </p:nvSpPr>
          <p:spPr bwMode="auto">
            <a:xfrm>
              <a:off x="0" y="642"/>
              <a:ext cx="1714" cy="1020"/>
            </a:xfrm>
            <a:custGeom>
              <a:avLst/>
              <a:gdLst>
                <a:gd name="T0" fmla="*/ 476 w 1816"/>
                <a:gd name="T1" fmla="*/ 1014 h 1368"/>
                <a:gd name="T2" fmla="*/ 294 w 1816"/>
                <a:gd name="T3" fmla="*/ 978 h 1368"/>
                <a:gd name="T4" fmla="*/ 204 w 1816"/>
                <a:gd name="T5" fmla="*/ 835 h 1368"/>
                <a:gd name="T6" fmla="*/ 68 w 1816"/>
                <a:gd name="T7" fmla="*/ 656 h 1368"/>
                <a:gd name="T8" fmla="*/ 23 w 1816"/>
                <a:gd name="T9" fmla="*/ 477 h 1368"/>
                <a:gd name="T10" fmla="*/ 23 w 1816"/>
                <a:gd name="T11" fmla="*/ 262 h 1368"/>
                <a:gd name="T12" fmla="*/ 159 w 1816"/>
                <a:gd name="T13" fmla="*/ 119 h 1368"/>
                <a:gd name="T14" fmla="*/ 430 w 1816"/>
                <a:gd name="T15" fmla="*/ 12 h 1368"/>
                <a:gd name="T16" fmla="*/ 657 w 1816"/>
                <a:gd name="T17" fmla="*/ 48 h 1368"/>
                <a:gd name="T18" fmla="*/ 1019 w 1816"/>
                <a:gd name="T19" fmla="*/ 48 h 1368"/>
                <a:gd name="T20" fmla="*/ 1291 w 1816"/>
                <a:gd name="T21" fmla="*/ 84 h 1368"/>
                <a:gd name="T22" fmla="*/ 1563 w 1816"/>
                <a:gd name="T23" fmla="*/ 155 h 1368"/>
                <a:gd name="T24" fmla="*/ 1699 w 1816"/>
                <a:gd name="T25" fmla="*/ 334 h 1368"/>
                <a:gd name="T26" fmla="*/ 1654 w 1816"/>
                <a:gd name="T27" fmla="*/ 513 h 1368"/>
                <a:gd name="T28" fmla="*/ 1608 w 1816"/>
                <a:gd name="T29" fmla="*/ 656 h 1368"/>
                <a:gd name="T30" fmla="*/ 1427 w 1816"/>
                <a:gd name="T31" fmla="*/ 871 h 1368"/>
                <a:gd name="T32" fmla="*/ 1155 w 1816"/>
                <a:gd name="T33" fmla="*/ 978 h 1368"/>
                <a:gd name="T34" fmla="*/ 838 w 1816"/>
                <a:gd name="T35" fmla="*/ 1014 h 1368"/>
                <a:gd name="T36" fmla="*/ 657 w 1816"/>
                <a:gd name="T37" fmla="*/ 1014 h 1368"/>
                <a:gd name="T38" fmla="*/ 430 w 1816"/>
                <a:gd name="T39" fmla="*/ 1014 h 13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816" h="1368">
                  <a:moveTo>
                    <a:pt x="504" y="1360"/>
                  </a:moveTo>
                  <a:cubicBezTo>
                    <a:pt x="432" y="1356"/>
                    <a:pt x="360" y="1352"/>
                    <a:pt x="312" y="1312"/>
                  </a:cubicBezTo>
                  <a:cubicBezTo>
                    <a:pt x="264" y="1272"/>
                    <a:pt x="256" y="1192"/>
                    <a:pt x="216" y="1120"/>
                  </a:cubicBezTo>
                  <a:cubicBezTo>
                    <a:pt x="176" y="1048"/>
                    <a:pt x="104" y="960"/>
                    <a:pt x="72" y="880"/>
                  </a:cubicBezTo>
                  <a:cubicBezTo>
                    <a:pt x="40" y="800"/>
                    <a:pt x="32" y="728"/>
                    <a:pt x="24" y="640"/>
                  </a:cubicBezTo>
                  <a:cubicBezTo>
                    <a:pt x="16" y="552"/>
                    <a:pt x="0" y="432"/>
                    <a:pt x="24" y="352"/>
                  </a:cubicBezTo>
                  <a:cubicBezTo>
                    <a:pt x="48" y="272"/>
                    <a:pt x="96" y="216"/>
                    <a:pt x="168" y="160"/>
                  </a:cubicBezTo>
                  <a:cubicBezTo>
                    <a:pt x="240" y="104"/>
                    <a:pt x="368" y="32"/>
                    <a:pt x="456" y="16"/>
                  </a:cubicBezTo>
                  <a:cubicBezTo>
                    <a:pt x="544" y="0"/>
                    <a:pt x="592" y="56"/>
                    <a:pt x="696" y="64"/>
                  </a:cubicBezTo>
                  <a:cubicBezTo>
                    <a:pt x="800" y="72"/>
                    <a:pt x="968" y="56"/>
                    <a:pt x="1080" y="64"/>
                  </a:cubicBezTo>
                  <a:cubicBezTo>
                    <a:pt x="1192" y="72"/>
                    <a:pt x="1272" y="88"/>
                    <a:pt x="1368" y="112"/>
                  </a:cubicBezTo>
                  <a:cubicBezTo>
                    <a:pt x="1464" y="136"/>
                    <a:pt x="1584" y="152"/>
                    <a:pt x="1656" y="208"/>
                  </a:cubicBezTo>
                  <a:cubicBezTo>
                    <a:pt x="1728" y="264"/>
                    <a:pt x="1784" y="368"/>
                    <a:pt x="1800" y="448"/>
                  </a:cubicBezTo>
                  <a:cubicBezTo>
                    <a:pt x="1816" y="528"/>
                    <a:pt x="1768" y="616"/>
                    <a:pt x="1752" y="688"/>
                  </a:cubicBezTo>
                  <a:cubicBezTo>
                    <a:pt x="1736" y="760"/>
                    <a:pt x="1744" y="800"/>
                    <a:pt x="1704" y="880"/>
                  </a:cubicBezTo>
                  <a:cubicBezTo>
                    <a:pt x="1664" y="960"/>
                    <a:pt x="1592" y="1096"/>
                    <a:pt x="1512" y="1168"/>
                  </a:cubicBezTo>
                  <a:cubicBezTo>
                    <a:pt x="1432" y="1240"/>
                    <a:pt x="1328" y="1280"/>
                    <a:pt x="1224" y="1312"/>
                  </a:cubicBezTo>
                  <a:cubicBezTo>
                    <a:pt x="1120" y="1344"/>
                    <a:pt x="976" y="1352"/>
                    <a:pt x="888" y="1360"/>
                  </a:cubicBezTo>
                  <a:cubicBezTo>
                    <a:pt x="800" y="1368"/>
                    <a:pt x="768" y="1360"/>
                    <a:pt x="696" y="1360"/>
                  </a:cubicBezTo>
                  <a:cubicBezTo>
                    <a:pt x="624" y="1360"/>
                    <a:pt x="496" y="1360"/>
                    <a:pt x="456" y="1360"/>
                  </a:cubicBezTo>
                </a:path>
              </a:pathLst>
            </a:cu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fr-FR"/>
            </a:p>
          </p:txBody>
        </p:sp>
        <p:grpSp>
          <p:nvGrpSpPr>
            <p:cNvPr id="6224" name="Group 169"/>
            <p:cNvGrpSpPr>
              <a:grpSpLocks/>
            </p:cNvGrpSpPr>
            <p:nvPr/>
          </p:nvGrpSpPr>
          <p:grpSpPr bwMode="auto">
            <a:xfrm>
              <a:off x="151" y="1263"/>
              <a:ext cx="1199" cy="292"/>
              <a:chOff x="2949" y="1569"/>
              <a:chExt cx="1473" cy="484"/>
            </a:xfrm>
          </p:grpSpPr>
          <p:sp>
            <p:nvSpPr>
              <p:cNvPr id="6233" name="Freeform 170"/>
              <p:cNvSpPr>
                <a:spLocks/>
              </p:cNvSpPr>
              <p:nvPr/>
            </p:nvSpPr>
            <p:spPr bwMode="auto">
              <a:xfrm>
                <a:off x="3491" y="1660"/>
                <a:ext cx="926" cy="309"/>
              </a:xfrm>
              <a:custGeom>
                <a:avLst/>
                <a:gdLst>
                  <a:gd name="T0" fmla="*/ 579 w 2780"/>
                  <a:gd name="T1" fmla="*/ 308 h 926"/>
                  <a:gd name="T2" fmla="*/ 594 w 2780"/>
                  <a:gd name="T3" fmla="*/ 298 h 926"/>
                  <a:gd name="T4" fmla="*/ 604 w 2780"/>
                  <a:gd name="T5" fmla="*/ 281 h 926"/>
                  <a:gd name="T6" fmla="*/ 616 w 2780"/>
                  <a:gd name="T7" fmla="*/ 261 h 926"/>
                  <a:gd name="T8" fmla="*/ 636 w 2780"/>
                  <a:gd name="T9" fmla="*/ 244 h 926"/>
                  <a:gd name="T10" fmla="*/ 671 w 2780"/>
                  <a:gd name="T11" fmla="*/ 234 h 926"/>
                  <a:gd name="T12" fmla="*/ 714 w 2780"/>
                  <a:gd name="T13" fmla="*/ 237 h 926"/>
                  <a:gd name="T14" fmla="*/ 743 w 2780"/>
                  <a:gd name="T15" fmla="*/ 252 h 926"/>
                  <a:gd name="T16" fmla="*/ 763 w 2780"/>
                  <a:gd name="T17" fmla="*/ 272 h 926"/>
                  <a:gd name="T18" fmla="*/ 777 w 2780"/>
                  <a:gd name="T19" fmla="*/ 290 h 926"/>
                  <a:gd name="T20" fmla="*/ 790 w 2780"/>
                  <a:gd name="T21" fmla="*/ 301 h 926"/>
                  <a:gd name="T22" fmla="*/ 919 w 2780"/>
                  <a:gd name="T23" fmla="*/ 288 h 926"/>
                  <a:gd name="T24" fmla="*/ 926 w 2780"/>
                  <a:gd name="T25" fmla="*/ 272 h 926"/>
                  <a:gd name="T26" fmla="*/ 919 w 2780"/>
                  <a:gd name="T27" fmla="*/ 246 h 926"/>
                  <a:gd name="T28" fmla="*/ 905 w 2780"/>
                  <a:gd name="T29" fmla="*/ 217 h 926"/>
                  <a:gd name="T30" fmla="*/ 886 w 2780"/>
                  <a:gd name="T31" fmla="*/ 191 h 926"/>
                  <a:gd name="T32" fmla="*/ 869 w 2780"/>
                  <a:gd name="T33" fmla="*/ 175 h 926"/>
                  <a:gd name="T34" fmla="*/ 831 w 2780"/>
                  <a:gd name="T35" fmla="*/ 161 h 926"/>
                  <a:gd name="T36" fmla="*/ 788 w 2780"/>
                  <a:gd name="T37" fmla="*/ 154 h 926"/>
                  <a:gd name="T38" fmla="*/ 743 w 2780"/>
                  <a:gd name="T39" fmla="*/ 149 h 926"/>
                  <a:gd name="T40" fmla="*/ 700 w 2780"/>
                  <a:gd name="T41" fmla="*/ 143 h 926"/>
                  <a:gd name="T42" fmla="*/ 664 w 2780"/>
                  <a:gd name="T43" fmla="*/ 130 h 926"/>
                  <a:gd name="T44" fmla="*/ 120 w 2780"/>
                  <a:gd name="T45" fmla="*/ 4 h 926"/>
                  <a:gd name="T46" fmla="*/ 89 w 2780"/>
                  <a:gd name="T47" fmla="*/ 12 h 926"/>
                  <a:gd name="T48" fmla="*/ 63 w 2780"/>
                  <a:gd name="T49" fmla="*/ 33 h 926"/>
                  <a:gd name="T50" fmla="*/ 40 w 2780"/>
                  <a:gd name="T51" fmla="*/ 63 h 926"/>
                  <a:gd name="T52" fmla="*/ 21 w 2780"/>
                  <a:gd name="T53" fmla="*/ 100 h 926"/>
                  <a:gd name="T54" fmla="*/ 8 w 2780"/>
                  <a:gd name="T55" fmla="*/ 141 h 926"/>
                  <a:gd name="T56" fmla="*/ 1 w 2780"/>
                  <a:gd name="T57" fmla="*/ 183 h 926"/>
                  <a:gd name="T58" fmla="*/ 0 w 2780"/>
                  <a:gd name="T59" fmla="*/ 223 h 926"/>
                  <a:gd name="T60" fmla="*/ 7 w 2780"/>
                  <a:gd name="T61" fmla="*/ 258 h 926"/>
                  <a:gd name="T62" fmla="*/ 21 w 2780"/>
                  <a:gd name="T63" fmla="*/ 286 h 926"/>
                  <a:gd name="T64" fmla="*/ 43 w 2780"/>
                  <a:gd name="T65" fmla="*/ 302 h 926"/>
                  <a:gd name="T66" fmla="*/ 165 w 2780"/>
                  <a:gd name="T67" fmla="*/ 305 h 926"/>
                  <a:gd name="T68" fmla="*/ 183 w 2780"/>
                  <a:gd name="T69" fmla="*/ 299 h 926"/>
                  <a:gd name="T70" fmla="*/ 202 w 2780"/>
                  <a:gd name="T71" fmla="*/ 286 h 926"/>
                  <a:gd name="T72" fmla="*/ 224 w 2780"/>
                  <a:gd name="T73" fmla="*/ 270 h 926"/>
                  <a:gd name="T74" fmla="*/ 249 w 2780"/>
                  <a:gd name="T75" fmla="*/ 256 h 926"/>
                  <a:gd name="T76" fmla="*/ 278 w 2780"/>
                  <a:gd name="T77" fmla="*/ 249 h 926"/>
                  <a:gd name="T78" fmla="*/ 321 w 2780"/>
                  <a:gd name="T79" fmla="*/ 254 h 926"/>
                  <a:gd name="T80" fmla="*/ 352 w 2780"/>
                  <a:gd name="T81" fmla="*/ 266 h 926"/>
                  <a:gd name="T82" fmla="*/ 369 w 2780"/>
                  <a:gd name="T83" fmla="*/ 280 h 926"/>
                  <a:gd name="T84" fmla="*/ 380 w 2780"/>
                  <a:gd name="T85" fmla="*/ 294 h 926"/>
                  <a:gd name="T86" fmla="*/ 389 w 2780"/>
                  <a:gd name="T87" fmla="*/ 303 h 92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780" h="926">
                    <a:moveTo>
                      <a:pt x="1199" y="913"/>
                    </a:moveTo>
                    <a:lnTo>
                      <a:pt x="1718" y="926"/>
                    </a:lnTo>
                    <a:lnTo>
                      <a:pt x="1738" y="924"/>
                    </a:lnTo>
                    <a:lnTo>
                      <a:pt x="1755" y="917"/>
                    </a:lnTo>
                    <a:lnTo>
                      <a:pt x="1770" y="908"/>
                    </a:lnTo>
                    <a:lnTo>
                      <a:pt x="1782" y="894"/>
                    </a:lnTo>
                    <a:lnTo>
                      <a:pt x="1792" y="879"/>
                    </a:lnTo>
                    <a:lnTo>
                      <a:pt x="1803" y="862"/>
                    </a:lnTo>
                    <a:lnTo>
                      <a:pt x="1813" y="842"/>
                    </a:lnTo>
                    <a:lnTo>
                      <a:pt x="1823" y="822"/>
                    </a:lnTo>
                    <a:lnTo>
                      <a:pt x="1834" y="802"/>
                    </a:lnTo>
                    <a:lnTo>
                      <a:pt x="1849" y="782"/>
                    </a:lnTo>
                    <a:lnTo>
                      <a:pt x="1865" y="763"/>
                    </a:lnTo>
                    <a:lnTo>
                      <a:pt x="1886" y="746"/>
                    </a:lnTo>
                    <a:lnTo>
                      <a:pt x="1910" y="730"/>
                    </a:lnTo>
                    <a:lnTo>
                      <a:pt x="1938" y="717"/>
                    </a:lnTo>
                    <a:lnTo>
                      <a:pt x="1973" y="707"/>
                    </a:lnTo>
                    <a:lnTo>
                      <a:pt x="2013" y="701"/>
                    </a:lnTo>
                    <a:lnTo>
                      <a:pt x="2062" y="699"/>
                    </a:lnTo>
                    <a:lnTo>
                      <a:pt x="2105" y="702"/>
                    </a:lnTo>
                    <a:lnTo>
                      <a:pt x="2143" y="710"/>
                    </a:lnTo>
                    <a:lnTo>
                      <a:pt x="2177" y="722"/>
                    </a:lnTo>
                    <a:lnTo>
                      <a:pt x="2207" y="737"/>
                    </a:lnTo>
                    <a:lnTo>
                      <a:pt x="2232" y="755"/>
                    </a:lnTo>
                    <a:lnTo>
                      <a:pt x="2255" y="774"/>
                    </a:lnTo>
                    <a:lnTo>
                      <a:pt x="2274" y="794"/>
                    </a:lnTo>
                    <a:lnTo>
                      <a:pt x="2292" y="815"/>
                    </a:lnTo>
                    <a:lnTo>
                      <a:pt x="2307" y="835"/>
                    </a:lnTo>
                    <a:lnTo>
                      <a:pt x="2321" y="854"/>
                    </a:lnTo>
                    <a:lnTo>
                      <a:pt x="2333" y="869"/>
                    </a:lnTo>
                    <a:lnTo>
                      <a:pt x="2347" y="884"/>
                    </a:lnTo>
                    <a:lnTo>
                      <a:pt x="2359" y="894"/>
                    </a:lnTo>
                    <a:lnTo>
                      <a:pt x="2371" y="901"/>
                    </a:lnTo>
                    <a:lnTo>
                      <a:pt x="2384" y="902"/>
                    </a:lnTo>
                    <a:lnTo>
                      <a:pt x="2741" y="867"/>
                    </a:lnTo>
                    <a:lnTo>
                      <a:pt x="2759" y="862"/>
                    </a:lnTo>
                    <a:lnTo>
                      <a:pt x="2771" y="851"/>
                    </a:lnTo>
                    <a:lnTo>
                      <a:pt x="2778" y="835"/>
                    </a:lnTo>
                    <a:lnTo>
                      <a:pt x="2780" y="815"/>
                    </a:lnTo>
                    <a:lnTo>
                      <a:pt x="2777" y="792"/>
                    </a:lnTo>
                    <a:lnTo>
                      <a:pt x="2770" y="766"/>
                    </a:lnTo>
                    <a:lnTo>
                      <a:pt x="2760" y="737"/>
                    </a:lnTo>
                    <a:lnTo>
                      <a:pt x="2747" y="708"/>
                    </a:lnTo>
                    <a:lnTo>
                      <a:pt x="2732" y="679"/>
                    </a:lnTo>
                    <a:lnTo>
                      <a:pt x="2716" y="649"/>
                    </a:lnTo>
                    <a:lnTo>
                      <a:pt x="2697" y="621"/>
                    </a:lnTo>
                    <a:lnTo>
                      <a:pt x="2679" y="595"/>
                    </a:lnTo>
                    <a:lnTo>
                      <a:pt x="2660" y="572"/>
                    </a:lnTo>
                    <a:lnTo>
                      <a:pt x="2641" y="551"/>
                    </a:lnTo>
                    <a:lnTo>
                      <a:pt x="2624" y="535"/>
                    </a:lnTo>
                    <a:lnTo>
                      <a:pt x="2608" y="524"/>
                    </a:lnTo>
                    <a:lnTo>
                      <a:pt x="2573" y="507"/>
                    </a:lnTo>
                    <a:lnTo>
                      <a:pt x="2534" y="493"/>
                    </a:lnTo>
                    <a:lnTo>
                      <a:pt x="2495" y="482"/>
                    </a:lnTo>
                    <a:lnTo>
                      <a:pt x="2452" y="474"/>
                    </a:lnTo>
                    <a:lnTo>
                      <a:pt x="2410" y="467"/>
                    </a:lnTo>
                    <a:lnTo>
                      <a:pt x="2365" y="462"/>
                    </a:lnTo>
                    <a:lnTo>
                      <a:pt x="2320" y="457"/>
                    </a:lnTo>
                    <a:lnTo>
                      <a:pt x="2274" y="453"/>
                    </a:lnTo>
                    <a:lnTo>
                      <a:pt x="2230" y="448"/>
                    </a:lnTo>
                    <a:lnTo>
                      <a:pt x="2186" y="443"/>
                    </a:lnTo>
                    <a:lnTo>
                      <a:pt x="2143" y="437"/>
                    </a:lnTo>
                    <a:lnTo>
                      <a:pt x="2102" y="429"/>
                    </a:lnTo>
                    <a:lnTo>
                      <a:pt x="2064" y="418"/>
                    </a:lnTo>
                    <a:lnTo>
                      <a:pt x="2028" y="406"/>
                    </a:lnTo>
                    <a:lnTo>
                      <a:pt x="1994" y="389"/>
                    </a:lnTo>
                    <a:lnTo>
                      <a:pt x="1964" y="369"/>
                    </a:lnTo>
                    <a:lnTo>
                      <a:pt x="1496" y="0"/>
                    </a:lnTo>
                    <a:lnTo>
                      <a:pt x="360" y="13"/>
                    </a:lnTo>
                    <a:lnTo>
                      <a:pt x="328" y="16"/>
                    </a:lnTo>
                    <a:lnTo>
                      <a:pt x="298" y="23"/>
                    </a:lnTo>
                    <a:lnTo>
                      <a:pt x="268" y="36"/>
                    </a:lnTo>
                    <a:lnTo>
                      <a:pt x="240" y="53"/>
                    </a:lnTo>
                    <a:lnTo>
                      <a:pt x="213" y="73"/>
                    </a:lnTo>
                    <a:lnTo>
                      <a:pt x="188" y="98"/>
                    </a:lnTo>
                    <a:lnTo>
                      <a:pt x="162" y="125"/>
                    </a:lnTo>
                    <a:lnTo>
                      <a:pt x="140" y="155"/>
                    </a:lnTo>
                    <a:lnTo>
                      <a:pt x="119" y="188"/>
                    </a:lnTo>
                    <a:lnTo>
                      <a:pt x="98" y="223"/>
                    </a:lnTo>
                    <a:lnTo>
                      <a:pt x="81" y="261"/>
                    </a:lnTo>
                    <a:lnTo>
                      <a:pt x="63" y="300"/>
                    </a:lnTo>
                    <a:lnTo>
                      <a:pt x="49" y="340"/>
                    </a:lnTo>
                    <a:lnTo>
                      <a:pt x="36" y="380"/>
                    </a:lnTo>
                    <a:lnTo>
                      <a:pt x="25" y="422"/>
                    </a:lnTo>
                    <a:lnTo>
                      <a:pt x="15" y="465"/>
                    </a:lnTo>
                    <a:lnTo>
                      <a:pt x="8" y="507"/>
                    </a:lnTo>
                    <a:lnTo>
                      <a:pt x="3" y="549"/>
                    </a:lnTo>
                    <a:lnTo>
                      <a:pt x="1" y="590"/>
                    </a:lnTo>
                    <a:lnTo>
                      <a:pt x="0" y="630"/>
                    </a:lnTo>
                    <a:lnTo>
                      <a:pt x="1" y="668"/>
                    </a:lnTo>
                    <a:lnTo>
                      <a:pt x="5" y="706"/>
                    </a:lnTo>
                    <a:lnTo>
                      <a:pt x="12" y="742"/>
                    </a:lnTo>
                    <a:lnTo>
                      <a:pt x="20" y="774"/>
                    </a:lnTo>
                    <a:lnTo>
                      <a:pt x="31" y="804"/>
                    </a:lnTo>
                    <a:lnTo>
                      <a:pt x="46" y="832"/>
                    </a:lnTo>
                    <a:lnTo>
                      <a:pt x="62" y="856"/>
                    </a:lnTo>
                    <a:lnTo>
                      <a:pt x="82" y="876"/>
                    </a:lnTo>
                    <a:lnTo>
                      <a:pt x="103" y="892"/>
                    </a:lnTo>
                    <a:lnTo>
                      <a:pt x="129" y="904"/>
                    </a:lnTo>
                    <a:lnTo>
                      <a:pt x="157" y="912"/>
                    </a:lnTo>
                    <a:lnTo>
                      <a:pt x="188" y="914"/>
                    </a:lnTo>
                    <a:lnTo>
                      <a:pt x="496" y="914"/>
                    </a:lnTo>
                    <a:lnTo>
                      <a:pt x="513" y="912"/>
                    </a:lnTo>
                    <a:lnTo>
                      <a:pt x="530" y="907"/>
                    </a:lnTo>
                    <a:lnTo>
                      <a:pt x="549" y="897"/>
                    </a:lnTo>
                    <a:lnTo>
                      <a:pt x="568" y="886"/>
                    </a:lnTo>
                    <a:lnTo>
                      <a:pt x="587" y="872"/>
                    </a:lnTo>
                    <a:lnTo>
                      <a:pt x="607" y="858"/>
                    </a:lnTo>
                    <a:lnTo>
                      <a:pt x="629" y="842"/>
                    </a:lnTo>
                    <a:lnTo>
                      <a:pt x="651" y="825"/>
                    </a:lnTo>
                    <a:lnTo>
                      <a:pt x="672" y="810"/>
                    </a:lnTo>
                    <a:lnTo>
                      <a:pt x="696" y="794"/>
                    </a:lnTo>
                    <a:lnTo>
                      <a:pt x="722" y="780"/>
                    </a:lnTo>
                    <a:lnTo>
                      <a:pt x="748" y="768"/>
                    </a:lnTo>
                    <a:lnTo>
                      <a:pt x="775" y="757"/>
                    </a:lnTo>
                    <a:lnTo>
                      <a:pt x="805" y="751"/>
                    </a:lnTo>
                    <a:lnTo>
                      <a:pt x="835" y="747"/>
                    </a:lnTo>
                    <a:lnTo>
                      <a:pt x="867" y="748"/>
                    </a:lnTo>
                    <a:lnTo>
                      <a:pt x="919" y="754"/>
                    </a:lnTo>
                    <a:lnTo>
                      <a:pt x="964" y="762"/>
                    </a:lnTo>
                    <a:lnTo>
                      <a:pt x="1001" y="773"/>
                    </a:lnTo>
                    <a:lnTo>
                      <a:pt x="1032" y="784"/>
                    </a:lnTo>
                    <a:lnTo>
                      <a:pt x="1058" y="798"/>
                    </a:lnTo>
                    <a:lnTo>
                      <a:pt x="1079" y="812"/>
                    </a:lnTo>
                    <a:lnTo>
                      <a:pt x="1096" y="825"/>
                    </a:lnTo>
                    <a:lnTo>
                      <a:pt x="1109" y="840"/>
                    </a:lnTo>
                    <a:lnTo>
                      <a:pt x="1121" y="854"/>
                    </a:lnTo>
                    <a:lnTo>
                      <a:pt x="1130" y="867"/>
                    </a:lnTo>
                    <a:lnTo>
                      <a:pt x="1140" y="880"/>
                    </a:lnTo>
                    <a:lnTo>
                      <a:pt x="1149" y="890"/>
                    </a:lnTo>
                    <a:lnTo>
                      <a:pt x="1158" y="900"/>
                    </a:lnTo>
                    <a:lnTo>
                      <a:pt x="1169" y="907"/>
                    </a:lnTo>
                    <a:lnTo>
                      <a:pt x="1182" y="911"/>
                    </a:lnTo>
                    <a:lnTo>
                      <a:pt x="1199" y="913"/>
                    </a:lnTo>
                    <a:close/>
                  </a:path>
                </a:pathLst>
              </a:custGeom>
              <a:solidFill>
                <a:srgbClr val="D9D9D9"/>
              </a:solidFill>
              <a:ln w="12700" cmpd="sng">
                <a:solidFill>
                  <a:srgbClr val="000000"/>
                </a:solidFill>
                <a:round/>
                <a:headEnd/>
                <a:tailEnd/>
              </a:ln>
            </p:spPr>
            <p:txBody>
              <a:bodyPr/>
              <a:lstStyle/>
              <a:p>
                <a:endParaRPr lang="fr-FR"/>
              </a:p>
            </p:txBody>
          </p:sp>
          <p:sp>
            <p:nvSpPr>
              <p:cNvPr id="6234" name="Freeform 171"/>
              <p:cNvSpPr>
                <a:spLocks/>
              </p:cNvSpPr>
              <p:nvPr/>
            </p:nvSpPr>
            <p:spPr bwMode="auto">
              <a:xfrm>
                <a:off x="3890" y="1960"/>
                <a:ext cx="173" cy="14"/>
              </a:xfrm>
              <a:custGeom>
                <a:avLst/>
                <a:gdLst>
                  <a:gd name="T0" fmla="*/ 173 w 519"/>
                  <a:gd name="T1" fmla="*/ 4 h 41"/>
                  <a:gd name="T2" fmla="*/ 173 w 519"/>
                  <a:gd name="T3" fmla="*/ 4 h 41"/>
                  <a:gd name="T4" fmla="*/ 0 w 519"/>
                  <a:gd name="T5" fmla="*/ 0 h 41"/>
                  <a:gd name="T6" fmla="*/ 0 w 519"/>
                  <a:gd name="T7" fmla="*/ 10 h 41"/>
                  <a:gd name="T8" fmla="*/ 173 w 519"/>
                  <a:gd name="T9" fmla="*/ 14 h 41"/>
                  <a:gd name="T10" fmla="*/ 173 w 519"/>
                  <a:gd name="T11" fmla="*/ 14 h 41"/>
                  <a:gd name="T12" fmla="*/ 173 w 519"/>
                  <a:gd name="T13" fmla="*/ 4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9" h="41">
                    <a:moveTo>
                      <a:pt x="519" y="12"/>
                    </a:moveTo>
                    <a:lnTo>
                      <a:pt x="519" y="12"/>
                    </a:lnTo>
                    <a:lnTo>
                      <a:pt x="0" y="0"/>
                    </a:lnTo>
                    <a:lnTo>
                      <a:pt x="0" y="29"/>
                    </a:lnTo>
                    <a:lnTo>
                      <a:pt x="519" y="41"/>
                    </a:lnTo>
                    <a:lnTo>
                      <a:pt x="519" y="12"/>
                    </a:lnTo>
                    <a:close/>
                  </a:path>
                </a:pathLst>
              </a:custGeom>
              <a:solidFill>
                <a:srgbClr val="000000"/>
              </a:solidFill>
              <a:ln w="12700" cmpd="sng">
                <a:solidFill>
                  <a:srgbClr val="000000"/>
                </a:solidFill>
                <a:round/>
                <a:headEnd/>
                <a:tailEnd/>
              </a:ln>
            </p:spPr>
            <p:txBody>
              <a:bodyPr/>
              <a:lstStyle/>
              <a:p>
                <a:endParaRPr lang="fr-FR"/>
              </a:p>
            </p:txBody>
          </p:sp>
          <p:sp>
            <p:nvSpPr>
              <p:cNvPr id="6235" name="Freeform 172"/>
              <p:cNvSpPr>
                <a:spLocks/>
              </p:cNvSpPr>
              <p:nvPr/>
            </p:nvSpPr>
            <p:spPr bwMode="auto">
              <a:xfrm>
                <a:off x="4063" y="1889"/>
                <a:ext cx="99" cy="85"/>
              </a:xfrm>
              <a:custGeom>
                <a:avLst/>
                <a:gdLst>
                  <a:gd name="T0" fmla="*/ 98 w 297"/>
                  <a:gd name="T1" fmla="*/ 0 h 254"/>
                  <a:gd name="T2" fmla="*/ 98 w 297"/>
                  <a:gd name="T3" fmla="*/ 0 h 254"/>
                  <a:gd name="T4" fmla="*/ 84 w 297"/>
                  <a:gd name="T5" fmla="*/ 2 h 254"/>
                  <a:gd name="T6" fmla="*/ 72 w 297"/>
                  <a:gd name="T7" fmla="*/ 6 h 254"/>
                  <a:gd name="T8" fmla="*/ 61 w 297"/>
                  <a:gd name="T9" fmla="*/ 10 h 254"/>
                  <a:gd name="T10" fmla="*/ 53 w 297"/>
                  <a:gd name="T11" fmla="*/ 16 h 254"/>
                  <a:gd name="T12" fmla="*/ 45 w 297"/>
                  <a:gd name="T13" fmla="*/ 22 h 254"/>
                  <a:gd name="T14" fmla="*/ 40 w 297"/>
                  <a:gd name="T15" fmla="*/ 29 h 254"/>
                  <a:gd name="T16" fmla="*/ 34 w 297"/>
                  <a:gd name="T17" fmla="*/ 36 h 254"/>
                  <a:gd name="T18" fmla="*/ 31 w 297"/>
                  <a:gd name="T19" fmla="*/ 43 h 254"/>
                  <a:gd name="T20" fmla="*/ 27 w 297"/>
                  <a:gd name="T21" fmla="*/ 50 h 254"/>
                  <a:gd name="T22" fmla="*/ 24 w 297"/>
                  <a:gd name="T23" fmla="*/ 57 h 254"/>
                  <a:gd name="T24" fmla="*/ 20 w 297"/>
                  <a:gd name="T25" fmla="*/ 62 h 254"/>
                  <a:gd name="T26" fmla="*/ 17 w 297"/>
                  <a:gd name="T27" fmla="*/ 67 h 254"/>
                  <a:gd name="T28" fmla="*/ 14 w 297"/>
                  <a:gd name="T29" fmla="*/ 70 h 254"/>
                  <a:gd name="T30" fmla="*/ 10 w 297"/>
                  <a:gd name="T31" fmla="*/ 73 h 254"/>
                  <a:gd name="T32" fmla="*/ 6 w 297"/>
                  <a:gd name="T33" fmla="*/ 75 h 254"/>
                  <a:gd name="T34" fmla="*/ 0 w 297"/>
                  <a:gd name="T35" fmla="*/ 75 h 254"/>
                  <a:gd name="T36" fmla="*/ 0 w 297"/>
                  <a:gd name="T37" fmla="*/ 85 h 254"/>
                  <a:gd name="T38" fmla="*/ 8 w 297"/>
                  <a:gd name="T39" fmla="*/ 84 h 254"/>
                  <a:gd name="T40" fmla="*/ 14 w 297"/>
                  <a:gd name="T41" fmla="*/ 82 h 254"/>
                  <a:gd name="T42" fmla="*/ 21 w 297"/>
                  <a:gd name="T43" fmla="*/ 78 h 254"/>
                  <a:gd name="T44" fmla="*/ 25 w 297"/>
                  <a:gd name="T45" fmla="*/ 73 h 254"/>
                  <a:gd name="T46" fmla="*/ 29 w 297"/>
                  <a:gd name="T47" fmla="*/ 67 h 254"/>
                  <a:gd name="T48" fmla="*/ 33 w 297"/>
                  <a:gd name="T49" fmla="*/ 61 h 254"/>
                  <a:gd name="T50" fmla="*/ 36 w 297"/>
                  <a:gd name="T51" fmla="*/ 54 h 254"/>
                  <a:gd name="T52" fmla="*/ 40 w 297"/>
                  <a:gd name="T53" fmla="*/ 48 h 254"/>
                  <a:gd name="T54" fmla="*/ 43 w 297"/>
                  <a:gd name="T55" fmla="*/ 41 h 254"/>
                  <a:gd name="T56" fmla="*/ 48 w 297"/>
                  <a:gd name="T57" fmla="*/ 35 h 254"/>
                  <a:gd name="T58" fmla="*/ 53 w 297"/>
                  <a:gd name="T59" fmla="*/ 29 h 254"/>
                  <a:gd name="T60" fmla="*/ 59 w 297"/>
                  <a:gd name="T61" fmla="*/ 24 h 254"/>
                  <a:gd name="T62" fmla="*/ 66 w 297"/>
                  <a:gd name="T63" fmla="*/ 19 h 254"/>
                  <a:gd name="T64" fmla="*/ 75 w 297"/>
                  <a:gd name="T65" fmla="*/ 15 h 254"/>
                  <a:gd name="T66" fmla="*/ 86 w 297"/>
                  <a:gd name="T67" fmla="*/ 12 h 254"/>
                  <a:gd name="T68" fmla="*/ 99 w 297"/>
                  <a:gd name="T69" fmla="*/ 10 h 254"/>
                  <a:gd name="T70" fmla="*/ 99 w 297"/>
                  <a:gd name="T71" fmla="*/ 10 h 254"/>
                  <a:gd name="T72" fmla="*/ 98 w 297"/>
                  <a:gd name="T73" fmla="*/ 0 h 2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97" h="254">
                    <a:moveTo>
                      <a:pt x="294" y="0"/>
                    </a:moveTo>
                    <a:lnTo>
                      <a:pt x="294" y="0"/>
                    </a:lnTo>
                    <a:lnTo>
                      <a:pt x="252" y="6"/>
                    </a:lnTo>
                    <a:lnTo>
                      <a:pt x="215" y="18"/>
                    </a:lnTo>
                    <a:lnTo>
                      <a:pt x="184" y="31"/>
                    </a:lnTo>
                    <a:lnTo>
                      <a:pt x="158" y="48"/>
                    </a:lnTo>
                    <a:lnTo>
                      <a:pt x="136" y="67"/>
                    </a:lnTo>
                    <a:lnTo>
                      <a:pt x="119" y="88"/>
                    </a:lnTo>
                    <a:lnTo>
                      <a:pt x="103" y="109"/>
                    </a:lnTo>
                    <a:lnTo>
                      <a:pt x="92" y="129"/>
                    </a:lnTo>
                    <a:lnTo>
                      <a:pt x="81" y="150"/>
                    </a:lnTo>
                    <a:lnTo>
                      <a:pt x="72" y="169"/>
                    </a:lnTo>
                    <a:lnTo>
                      <a:pt x="61" y="185"/>
                    </a:lnTo>
                    <a:lnTo>
                      <a:pt x="52" y="200"/>
                    </a:lnTo>
                    <a:lnTo>
                      <a:pt x="42" y="210"/>
                    </a:lnTo>
                    <a:lnTo>
                      <a:pt x="30" y="219"/>
                    </a:lnTo>
                    <a:lnTo>
                      <a:pt x="17" y="223"/>
                    </a:lnTo>
                    <a:lnTo>
                      <a:pt x="0" y="225"/>
                    </a:lnTo>
                    <a:lnTo>
                      <a:pt x="0" y="254"/>
                    </a:lnTo>
                    <a:lnTo>
                      <a:pt x="24" y="252"/>
                    </a:lnTo>
                    <a:lnTo>
                      <a:pt x="43" y="244"/>
                    </a:lnTo>
                    <a:lnTo>
                      <a:pt x="62" y="233"/>
                    </a:lnTo>
                    <a:lnTo>
                      <a:pt x="76" y="217"/>
                    </a:lnTo>
                    <a:lnTo>
                      <a:pt x="87" y="200"/>
                    </a:lnTo>
                    <a:lnTo>
                      <a:pt x="98" y="183"/>
                    </a:lnTo>
                    <a:lnTo>
                      <a:pt x="108" y="162"/>
                    </a:lnTo>
                    <a:lnTo>
                      <a:pt x="119" y="143"/>
                    </a:lnTo>
                    <a:lnTo>
                      <a:pt x="129" y="124"/>
                    </a:lnTo>
                    <a:lnTo>
                      <a:pt x="143" y="105"/>
                    </a:lnTo>
                    <a:lnTo>
                      <a:pt x="158" y="88"/>
                    </a:lnTo>
                    <a:lnTo>
                      <a:pt x="178" y="71"/>
                    </a:lnTo>
                    <a:lnTo>
                      <a:pt x="199" y="57"/>
                    </a:lnTo>
                    <a:lnTo>
                      <a:pt x="226" y="45"/>
                    </a:lnTo>
                    <a:lnTo>
                      <a:pt x="258" y="36"/>
                    </a:lnTo>
                    <a:lnTo>
                      <a:pt x="297" y="29"/>
                    </a:lnTo>
                    <a:lnTo>
                      <a:pt x="294" y="0"/>
                    </a:lnTo>
                    <a:close/>
                  </a:path>
                </a:pathLst>
              </a:custGeom>
              <a:solidFill>
                <a:srgbClr val="000000"/>
              </a:solidFill>
              <a:ln w="12700" cmpd="sng">
                <a:solidFill>
                  <a:srgbClr val="000000"/>
                </a:solidFill>
                <a:round/>
                <a:headEnd/>
                <a:tailEnd/>
              </a:ln>
            </p:spPr>
            <p:txBody>
              <a:bodyPr/>
              <a:lstStyle/>
              <a:p>
                <a:endParaRPr lang="fr-FR"/>
              </a:p>
            </p:txBody>
          </p:sp>
          <p:sp>
            <p:nvSpPr>
              <p:cNvPr id="6236" name="Freeform 173"/>
              <p:cNvSpPr>
                <a:spLocks/>
              </p:cNvSpPr>
              <p:nvPr/>
            </p:nvSpPr>
            <p:spPr bwMode="auto">
              <a:xfrm>
                <a:off x="4161" y="1888"/>
                <a:ext cx="125" cy="78"/>
              </a:xfrm>
              <a:custGeom>
                <a:avLst/>
                <a:gdLst>
                  <a:gd name="T0" fmla="*/ 124 w 373"/>
                  <a:gd name="T1" fmla="*/ 68 h 232"/>
                  <a:gd name="T2" fmla="*/ 124 w 373"/>
                  <a:gd name="T3" fmla="*/ 68 h 232"/>
                  <a:gd name="T4" fmla="*/ 122 w 373"/>
                  <a:gd name="T5" fmla="*/ 68 h 232"/>
                  <a:gd name="T6" fmla="*/ 119 w 373"/>
                  <a:gd name="T7" fmla="*/ 67 h 232"/>
                  <a:gd name="T8" fmla="*/ 116 w 373"/>
                  <a:gd name="T9" fmla="*/ 64 h 232"/>
                  <a:gd name="T10" fmla="*/ 112 w 373"/>
                  <a:gd name="T11" fmla="*/ 59 h 232"/>
                  <a:gd name="T12" fmla="*/ 108 w 373"/>
                  <a:gd name="T13" fmla="*/ 54 h 232"/>
                  <a:gd name="T14" fmla="*/ 103 w 373"/>
                  <a:gd name="T15" fmla="*/ 48 h 232"/>
                  <a:gd name="T16" fmla="*/ 98 w 373"/>
                  <a:gd name="T17" fmla="*/ 41 h 232"/>
                  <a:gd name="T18" fmla="*/ 92 w 373"/>
                  <a:gd name="T19" fmla="*/ 34 h 232"/>
                  <a:gd name="T20" fmla="*/ 85 w 373"/>
                  <a:gd name="T21" fmla="*/ 27 h 232"/>
                  <a:gd name="T22" fmla="*/ 77 w 373"/>
                  <a:gd name="T23" fmla="*/ 20 h 232"/>
                  <a:gd name="T24" fmla="*/ 68 w 373"/>
                  <a:gd name="T25" fmla="*/ 14 h 232"/>
                  <a:gd name="T26" fmla="*/ 58 w 373"/>
                  <a:gd name="T27" fmla="*/ 8 h 232"/>
                  <a:gd name="T28" fmla="*/ 46 w 373"/>
                  <a:gd name="T29" fmla="*/ 4 h 232"/>
                  <a:gd name="T30" fmla="*/ 32 w 373"/>
                  <a:gd name="T31" fmla="*/ 1 h 232"/>
                  <a:gd name="T32" fmla="*/ 17 w 373"/>
                  <a:gd name="T33" fmla="*/ 0 h 232"/>
                  <a:gd name="T34" fmla="*/ 0 w 373"/>
                  <a:gd name="T35" fmla="*/ 1 h 232"/>
                  <a:gd name="T36" fmla="*/ 1 w 373"/>
                  <a:gd name="T37" fmla="*/ 10 h 232"/>
                  <a:gd name="T38" fmla="*/ 17 w 373"/>
                  <a:gd name="T39" fmla="*/ 10 h 232"/>
                  <a:gd name="T40" fmla="*/ 30 w 373"/>
                  <a:gd name="T41" fmla="*/ 11 h 232"/>
                  <a:gd name="T42" fmla="*/ 43 w 373"/>
                  <a:gd name="T43" fmla="*/ 13 h 232"/>
                  <a:gd name="T44" fmla="*/ 53 w 373"/>
                  <a:gd name="T45" fmla="*/ 17 h 232"/>
                  <a:gd name="T46" fmla="*/ 63 w 373"/>
                  <a:gd name="T47" fmla="*/ 22 h 232"/>
                  <a:gd name="T48" fmla="*/ 70 w 373"/>
                  <a:gd name="T49" fmla="*/ 28 h 232"/>
                  <a:gd name="T50" fmla="*/ 78 w 373"/>
                  <a:gd name="T51" fmla="*/ 34 h 232"/>
                  <a:gd name="T52" fmla="*/ 84 w 373"/>
                  <a:gd name="T53" fmla="*/ 40 h 232"/>
                  <a:gd name="T54" fmla="*/ 90 w 373"/>
                  <a:gd name="T55" fmla="*/ 47 h 232"/>
                  <a:gd name="T56" fmla="*/ 95 w 373"/>
                  <a:gd name="T57" fmla="*/ 53 h 232"/>
                  <a:gd name="T58" fmla="*/ 100 w 373"/>
                  <a:gd name="T59" fmla="*/ 60 h 232"/>
                  <a:gd name="T60" fmla="*/ 104 w 373"/>
                  <a:gd name="T61" fmla="*/ 66 h 232"/>
                  <a:gd name="T62" fmla="*/ 109 w 373"/>
                  <a:gd name="T63" fmla="*/ 71 h 232"/>
                  <a:gd name="T64" fmla="*/ 113 w 373"/>
                  <a:gd name="T65" fmla="*/ 75 h 232"/>
                  <a:gd name="T66" fmla="*/ 119 w 373"/>
                  <a:gd name="T67" fmla="*/ 77 h 232"/>
                  <a:gd name="T68" fmla="*/ 125 w 373"/>
                  <a:gd name="T69" fmla="*/ 78 h 232"/>
                  <a:gd name="T70" fmla="*/ 125 w 373"/>
                  <a:gd name="T71" fmla="*/ 78 h 232"/>
                  <a:gd name="T72" fmla="*/ 124 w 373"/>
                  <a:gd name="T73" fmla="*/ 68 h 2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73" h="232">
                    <a:moveTo>
                      <a:pt x="371" y="203"/>
                    </a:moveTo>
                    <a:lnTo>
                      <a:pt x="371" y="203"/>
                    </a:lnTo>
                    <a:lnTo>
                      <a:pt x="363" y="203"/>
                    </a:lnTo>
                    <a:lnTo>
                      <a:pt x="355" y="199"/>
                    </a:lnTo>
                    <a:lnTo>
                      <a:pt x="345" y="189"/>
                    </a:lnTo>
                    <a:lnTo>
                      <a:pt x="333" y="176"/>
                    </a:lnTo>
                    <a:lnTo>
                      <a:pt x="321" y="161"/>
                    </a:lnTo>
                    <a:lnTo>
                      <a:pt x="307" y="142"/>
                    </a:lnTo>
                    <a:lnTo>
                      <a:pt x="292" y="121"/>
                    </a:lnTo>
                    <a:lnTo>
                      <a:pt x="274" y="100"/>
                    </a:lnTo>
                    <a:lnTo>
                      <a:pt x="254" y="79"/>
                    </a:lnTo>
                    <a:lnTo>
                      <a:pt x="230" y="60"/>
                    </a:lnTo>
                    <a:lnTo>
                      <a:pt x="202" y="41"/>
                    </a:lnTo>
                    <a:lnTo>
                      <a:pt x="172" y="24"/>
                    </a:lnTo>
                    <a:lnTo>
                      <a:pt x="136" y="13"/>
                    </a:lnTo>
                    <a:lnTo>
                      <a:pt x="95" y="3"/>
                    </a:lnTo>
                    <a:lnTo>
                      <a:pt x="50" y="0"/>
                    </a:lnTo>
                    <a:lnTo>
                      <a:pt x="0" y="2"/>
                    </a:lnTo>
                    <a:lnTo>
                      <a:pt x="3" y="31"/>
                    </a:lnTo>
                    <a:lnTo>
                      <a:pt x="50" y="29"/>
                    </a:lnTo>
                    <a:lnTo>
                      <a:pt x="91" y="32"/>
                    </a:lnTo>
                    <a:lnTo>
                      <a:pt x="127" y="40"/>
                    </a:lnTo>
                    <a:lnTo>
                      <a:pt x="159" y="51"/>
                    </a:lnTo>
                    <a:lnTo>
                      <a:pt x="187" y="66"/>
                    </a:lnTo>
                    <a:lnTo>
                      <a:pt x="210" y="83"/>
                    </a:lnTo>
                    <a:lnTo>
                      <a:pt x="232" y="100"/>
                    </a:lnTo>
                    <a:lnTo>
                      <a:pt x="250" y="119"/>
                    </a:lnTo>
                    <a:lnTo>
                      <a:pt x="268" y="140"/>
                    </a:lnTo>
                    <a:lnTo>
                      <a:pt x="283" y="159"/>
                    </a:lnTo>
                    <a:lnTo>
                      <a:pt x="297" y="178"/>
                    </a:lnTo>
                    <a:lnTo>
                      <a:pt x="309" y="195"/>
                    </a:lnTo>
                    <a:lnTo>
                      <a:pt x="324" y="210"/>
                    </a:lnTo>
                    <a:lnTo>
                      <a:pt x="338" y="222"/>
                    </a:lnTo>
                    <a:lnTo>
                      <a:pt x="354" y="230"/>
                    </a:lnTo>
                    <a:lnTo>
                      <a:pt x="373" y="232"/>
                    </a:lnTo>
                    <a:lnTo>
                      <a:pt x="371" y="203"/>
                    </a:lnTo>
                    <a:close/>
                  </a:path>
                </a:pathLst>
              </a:custGeom>
              <a:solidFill>
                <a:srgbClr val="000000"/>
              </a:solidFill>
              <a:ln w="12700" cmpd="sng">
                <a:solidFill>
                  <a:srgbClr val="000000"/>
                </a:solidFill>
                <a:round/>
                <a:headEnd/>
                <a:tailEnd/>
              </a:ln>
            </p:spPr>
            <p:txBody>
              <a:bodyPr/>
              <a:lstStyle/>
              <a:p>
                <a:endParaRPr lang="fr-FR"/>
              </a:p>
            </p:txBody>
          </p:sp>
          <p:sp>
            <p:nvSpPr>
              <p:cNvPr id="6237" name="Freeform 174"/>
              <p:cNvSpPr>
                <a:spLocks/>
              </p:cNvSpPr>
              <p:nvPr/>
            </p:nvSpPr>
            <p:spPr bwMode="auto">
              <a:xfrm>
                <a:off x="4285" y="1944"/>
                <a:ext cx="120" cy="22"/>
              </a:xfrm>
              <a:custGeom>
                <a:avLst/>
                <a:gdLst>
                  <a:gd name="T0" fmla="*/ 119 w 359"/>
                  <a:gd name="T1" fmla="*/ 0 h 64"/>
                  <a:gd name="T2" fmla="*/ 119 w 359"/>
                  <a:gd name="T3" fmla="*/ 0 h 64"/>
                  <a:gd name="T4" fmla="*/ 0 w 359"/>
                  <a:gd name="T5" fmla="*/ 12 h 64"/>
                  <a:gd name="T6" fmla="*/ 1 w 359"/>
                  <a:gd name="T7" fmla="*/ 22 h 64"/>
                  <a:gd name="T8" fmla="*/ 120 w 359"/>
                  <a:gd name="T9" fmla="*/ 10 h 64"/>
                  <a:gd name="T10" fmla="*/ 120 w 359"/>
                  <a:gd name="T11" fmla="*/ 10 h 64"/>
                  <a:gd name="T12" fmla="*/ 119 w 359"/>
                  <a:gd name="T13" fmla="*/ 0 h 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9" h="64">
                    <a:moveTo>
                      <a:pt x="357" y="0"/>
                    </a:moveTo>
                    <a:lnTo>
                      <a:pt x="357" y="0"/>
                    </a:lnTo>
                    <a:lnTo>
                      <a:pt x="0" y="35"/>
                    </a:lnTo>
                    <a:lnTo>
                      <a:pt x="2" y="64"/>
                    </a:lnTo>
                    <a:lnTo>
                      <a:pt x="359" y="30"/>
                    </a:lnTo>
                    <a:lnTo>
                      <a:pt x="357" y="0"/>
                    </a:lnTo>
                    <a:close/>
                  </a:path>
                </a:pathLst>
              </a:custGeom>
              <a:solidFill>
                <a:srgbClr val="000000"/>
              </a:solidFill>
              <a:ln w="12700" cmpd="sng">
                <a:solidFill>
                  <a:srgbClr val="000000"/>
                </a:solidFill>
                <a:round/>
                <a:headEnd/>
                <a:tailEnd/>
              </a:ln>
            </p:spPr>
            <p:txBody>
              <a:bodyPr/>
              <a:lstStyle/>
              <a:p>
                <a:endParaRPr lang="fr-FR"/>
              </a:p>
            </p:txBody>
          </p:sp>
          <p:sp>
            <p:nvSpPr>
              <p:cNvPr id="6238" name="Freeform 175"/>
              <p:cNvSpPr>
                <a:spLocks/>
              </p:cNvSpPr>
              <p:nvPr/>
            </p:nvSpPr>
            <p:spPr bwMode="auto">
              <a:xfrm>
                <a:off x="4357" y="1831"/>
                <a:ext cx="65" cy="123"/>
              </a:xfrm>
              <a:custGeom>
                <a:avLst/>
                <a:gdLst>
                  <a:gd name="T0" fmla="*/ 0 w 195"/>
                  <a:gd name="T1" fmla="*/ 8 h 371"/>
                  <a:gd name="T2" fmla="*/ 0 w 195"/>
                  <a:gd name="T3" fmla="*/ 8 h 371"/>
                  <a:gd name="T4" fmla="*/ 5 w 195"/>
                  <a:gd name="T5" fmla="*/ 12 h 371"/>
                  <a:gd name="T6" fmla="*/ 10 w 195"/>
                  <a:gd name="T7" fmla="*/ 17 h 371"/>
                  <a:gd name="T8" fmla="*/ 16 w 195"/>
                  <a:gd name="T9" fmla="*/ 23 h 371"/>
                  <a:gd name="T10" fmla="*/ 22 w 195"/>
                  <a:gd name="T11" fmla="*/ 31 h 371"/>
                  <a:gd name="T12" fmla="*/ 28 w 195"/>
                  <a:gd name="T13" fmla="*/ 39 h 371"/>
                  <a:gd name="T14" fmla="*/ 34 w 195"/>
                  <a:gd name="T15" fmla="*/ 48 h 371"/>
                  <a:gd name="T16" fmla="*/ 40 w 195"/>
                  <a:gd name="T17" fmla="*/ 58 h 371"/>
                  <a:gd name="T18" fmla="*/ 44 w 195"/>
                  <a:gd name="T19" fmla="*/ 67 h 371"/>
                  <a:gd name="T20" fmla="*/ 49 w 195"/>
                  <a:gd name="T21" fmla="*/ 77 h 371"/>
                  <a:gd name="T22" fmla="*/ 52 w 195"/>
                  <a:gd name="T23" fmla="*/ 86 h 371"/>
                  <a:gd name="T24" fmla="*/ 54 w 195"/>
                  <a:gd name="T25" fmla="*/ 94 h 371"/>
                  <a:gd name="T26" fmla="*/ 55 w 195"/>
                  <a:gd name="T27" fmla="*/ 101 h 371"/>
                  <a:gd name="T28" fmla="*/ 54 w 195"/>
                  <a:gd name="T29" fmla="*/ 106 h 371"/>
                  <a:gd name="T30" fmla="*/ 53 w 195"/>
                  <a:gd name="T31" fmla="*/ 110 h 371"/>
                  <a:gd name="T32" fmla="*/ 51 w 195"/>
                  <a:gd name="T33" fmla="*/ 112 h 371"/>
                  <a:gd name="T34" fmla="*/ 47 w 195"/>
                  <a:gd name="T35" fmla="*/ 113 h 371"/>
                  <a:gd name="T36" fmla="*/ 47 w 195"/>
                  <a:gd name="T37" fmla="*/ 123 h 371"/>
                  <a:gd name="T38" fmla="*/ 56 w 195"/>
                  <a:gd name="T39" fmla="*/ 120 h 371"/>
                  <a:gd name="T40" fmla="*/ 61 w 195"/>
                  <a:gd name="T41" fmla="*/ 116 h 371"/>
                  <a:gd name="T42" fmla="*/ 64 w 195"/>
                  <a:gd name="T43" fmla="*/ 108 h 371"/>
                  <a:gd name="T44" fmla="*/ 65 w 195"/>
                  <a:gd name="T45" fmla="*/ 101 h 371"/>
                  <a:gd name="T46" fmla="*/ 64 w 195"/>
                  <a:gd name="T47" fmla="*/ 92 h 371"/>
                  <a:gd name="T48" fmla="*/ 61 w 195"/>
                  <a:gd name="T49" fmla="*/ 83 h 371"/>
                  <a:gd name="T50" fmla="*/ 58 w 195"/>
                  <a:gd name="T51" fmla="*/ 73 h 371"/>
                  <a:gd name="T52" fmla="*/ 54 w 195"/>
                  <a:gd name="T53" fmla="*/ 63 h 371"/>
                  <a:gd name="T54" fmla="*/ 48 w 195"/>
                  <a:gd name="T55" fmla="*/ 53 h 371"/>
                  <a:gd name="T56" fmla="*/ 43 w 195"/>
                  <a:gd name="T57" fmla="*/ 43 h 371"/>
                  <a:gd name="T58" fmla="*/ 37 w 195"/>
                  <a:gd name="T59" fmla="*/ 34 h 371"/>
                  <a:gd name="T60" fmla="*/ 30 w 195"/>
                  <a:gd name="T61" fmla="*/ 25 h 371"/>
                  <a:gd name="T62" fmla="*/ 24 w 195"/>
                  <a:gd name="T63" fmla="*/ 17 h 371"/>
                  <a:gd name="T64" fmla="*/ 17 w 195"/>
                  <a:gd name="T65" fmla="*/ 10 h 371"/>
                  <a:gd name="T66" fmla="*/ 11 w 195"/>
                  <a:gd name="T67" fmla="*/ 4 h 371"/>
                  <a:gd name="T68" fmla="*/ 5 w 195"/>
                  <a:gd name="T69" fmla="*/ 0 h 371"/>
                  <a:gd name="T70" fmla="*/ 5 w 195"/>
                  <a:gd name="T71" fmla="*/ 0 h 371"/>
                  <a:gd name="T72" fmla="*/ 0 w 195"/>
                  <a:gd name="T73" fmla="*/ 8 h 37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5" h="371">
                    <a:moveTo>
                      <a:pt x="0" y="25"/>
                    </a:moveTo>
                    <a:lnTo>
                      <a:pt x="0" y="25"/>
                    </a:lnTo>
                    <a:lnTo>
                      <a:pt x="14" y="36"/>
                    </a:lnTo>
                    <a:lnTo>
                      <a:pt x="30" y="50"/>
                    </a:lnTo>
                    <a:lnTo>
                      <a:pt x="48" y="70"/>
                    </a:lnTo>
                    <a:lnTo>
                      <a:pt x="67" y="92"/>
                    </a:lnTo>
                    <a:lnTo>
                      <a:pt x="84" y="119"/>
                    </a:lnTo>
                    <a:lnTo>
                      <a:pt x="103" y="146"/>
                    </a:lnTo>
                    <a:lnTo>
                      <a:pt x="119" y="174"/>
                    </a:lnTo>
                    <a:lnTo>
                      <a:pt x="133" y="203"/>
                    </a:lnTo>
                    <a:lnTo>
                      <a:pt x="146" y="232"/>
                    </a:lnTo>
                    <a:lnTo>
                      <a:pt x="156" y="259"/>
                    </a:lnTo>
                    <a:lnTo>
                      <a:pt x="162" y="284"/>
                    </a:lnTo>
                    <a:lnTo>
                      <a:pt x="165" y="304"/>
                    </a:lnTo>
                    <a:lnTo>
                      <a:pt x="163" y="321"/>
                    </a:lnTo>
                    <a:lnTo>
                      <a:pt x="158" y="332"/>
                    </a:lnTo>
                    <a:lnTo>
                      <a:pt x="152" y="338"/>
                    </a:lnTo>
                    <a:lnTo>
                      <a:pt x="140" y="341"/>
                    </a:lnTo>
                    <a:lnTo>
                      <a:pt x="142" y="371"/>
                    </a:lnTo>
                    <a:lnTo>
                      <a:pt x="167" y="363"/>
                    </a:lnTo>
                    <a:lnTo>
                      <a:pt x="184" y="349"/>
                    </a:lnTo>
                    <a:lnTo>
                      <a:pt x="193" y="327"/>
                    </a:lnTo>
                    <a:lnTo>
                      <a:pt x="195" y="304"/>
                    </a:lnTo>
                    <a:lnTo>
                      <a:pt x="192" y="278"/>
                    </a:lnTo>
                    <a:lnTo>
                      <a:pt x="184" y="250"/>
                    </a:lnTo>
                    <a:lnTo>
                      <a:pt x="175" y="221"/>
                    </a:lnTo>
                    <a:lnTo>
                      <a:pt x="162" y="191"/>
                    </a:lnTo>
                    <a:lnTo>
                      <a:pt x="145" y="161"/>
                    </a:lnTo>
                    <a:lnTo>
                      <a:pt x="129" y="131"/>
                    </a:lnTo>
                    <a:lnTo>
                      <a:pt x="110" y="102"/>
                    </a:lnTo>
                    <a:lnTo>
                      <a:pt x="91" y="76"/>
                    </a:lnTo>
                    <a:lnTo>
                      <a:pt x="72" y="52"/>
                    </a:lnTo>
                    <a:lnTo>
                      <a:pt x="52" y="30"/>
                    </a:lnTo>
                    <a:lnTo>
                      <a:pt x="34" y="13"/>
                    </a:lnTo>
                    <a:lnTo>
                      <a:pt x="15" y="0"/>
                    </a:lnTo>
                    <a:lnTo>
                      <a:pt x="0" y="25"/>
                    </a:lnTo>
                    <a:close/>
                  </a:path>
                </a:pathLst>
              </a:custGeom>
              <a:solidFill>
                <a:srgbClr val="000000"/>
              </a:solidFill>
              <a:ln w="12700" cmpd="sng">
                <a:solidFill>
                  <a:srgbClr val="000000"/>
                </a:solidFill>
                <a:round/>
                <a:headEnd/>
                <a:tailEnd/>
              </a:ln>
            </p:spPr>
            <p:txBody>
              <a:bodyPr/>
              <a:lstStyle/>
              <a:p>
                <a:endParaRPr lang="fr-FR"/>
              </a:p>
            </p:txBody>
          </p:sp>
          <p:sp>
            <p:nvSpPr>
              <p:cNvPr id="6239" name="Freeform 176"/>
              <p:cNvSpPr>
                <a:spLocks/>
              </p:cNvSpPr>
              <p:nvPr/>
            </p:nvSpPr>
            <p:spPr bwMode="auto">
              <a:xfrm>
                <a:off x="4142" y="1779"/>
                <a:ext cx="220" cy="60"/>
              </a:xfrm>
              <a:custGeom>
                <a:avLst/>
                <a:gdLst>
                  <a:gd name="T0" fmla="*/ 0 w 660"/>
                  <a:gd name="T1" fmla="*/ 8 h 179"/>
                  <a:gd name="T2" fmla="*/ 0 w 660"/>
                  <a:gd name="T3" fmla="*/ 8 h 179"/>
                  <a:gd name="T4" fmla="*/ 10 w 660"/>
                  <a:gd name="T5" fmla="*/ 15 h 179"/>
                  <a:gd name="T6" fmla="*/ 22 w 660"/>
                  <a:gd name="T7" fmla="*/ 21 h 179"/>
                  <a:gd name="T8" fmla="*/ 35 w 660"/>
                  <a:gd name="T9" fmla="*/ 25 h 179"/>
                  <a:gd name="T10" fmla="*/ 48 w 660"/>
                  <a:gd name="T11" fmla="*/ 29 h 179"/>
                  <a:gd name="T12" fmla="*/ 62 w 660"/>
                  <a:gd name="T13" fmla="*/ 32 h 179"/>
                  <a:gd name="T14" fmla="*/ 76 w 660"/>
                  <a:gd name="T15" fmla="*/ 34 h 179"/>
                  <a:gd name="T16" fmla="*/ 91 w 660"/>
                  <a:gd name="T17" fmla="*/ 36 h 179"/>
                  <a:gd name="T18" fmla="*/ 106 w 660"/>
                  <a:gd name="T19" fmla="*/ 37 h 179"/>
                  <a:gd name="T20" fmla="*/ 121 w 660"/>
                  <a:gd name="T21" fmla="*/ 38 h 179"/>
                  <a:gd name="T22" fmla="*/ 136 w 660"/>
                  <a:gd name="T23" fmla="*/ 40 h 179"/>
                  <a:gd name="T24" fmla="*/ 151 w 660"/>
                  <a:gd name="T25" fmla="*/ 42 h 179"/>
                  <a:gd name="T26" fmla="*/ 165 w 660"/>
                  <a:gd name="T27" fmla="*/ 44 h 179"/>
                  <a:gd name="T28" fmla="*/ 179 w 660"/>
                  <a:gd name="T29" fmla="*/ 47 h 179"/>
                  <a:gd name="T30" fmla="*/ 192 w 660"/>
                  <a:gd name="T31" fmla="*/ 50 h 179"/>
                  <a:gd name="T32" fmla="*/ 204 w 660"/>
                  <a:gd name="T33" fmla="*/ 55 h 179"/>
                  <a:gd name="T34" fmla="*/ 215 w 660"/>
                  <a:gd name="T35" fmla="*/ 60 h 179"/>
                  <a:gd name="T36" fmla="*/ 220 w 660"/>
                  <a:gd name="T37" fmla="*/ 52 h 179"/>
                  <a:gd name="T38" fmla="*/ 208 w 660"/>
                  <a:gd name="T39" fmla="*/ 46 h 179"/>
                  <a:gd name="T40" fmla="*/ 195 w 660"/>
                  <a:gd name="T41" fmla="*/ 41 h 179"/>
                  <a:gd name="T42" fmla="*/ 181 w 660"/>
                  <a:gd name="T43" fmla="*/ 37 h 179"/>
                  <a:gd name="T44" fmla="*/ 167 w 660"/>
                  <a:gd name="T45" fmla="*/ 34 h 179"/>
                  <a:gd name="T46" fmla="*/ 152 w 660"/>
                  <a:gd name="T47" fmla="*/ 32 h 179"/>
                  <a:gd name="T48" fmla="*/ 137 w 660"/>
                  <a:gd name="T49" fmla="*/ 30 h 179"/>
                  <a:gd name="T50" fmla="*/ 122 w 660"/>
                  <a:gd name="T51" fmla="*/ 28 h 179"/>
                  <a:gd name="T52" fmla="*/ 107 w 660"/>
                  <a:gd name="T53" fmla="*/ 27 h 179"/>
                  <a:gd name="T54" fmla="*/ 92 w 660"/>
                  <a:gd name="T55" fmla="*/ 26 h 179"/>
                  <a:gd name="T56" fmla="*/ 78 w 660"/>
                  <a:gd name="T57" fmla="*/ 24 h 179"/>
                  <a:gd name="T58" fmla="*/ 64 w 660"/>
                  <a:gd name="T59" fmla="*/ 22 h 179"/>
                  <a:gd name="T60" fmla="*/ 50 w 660"/>
                  <a:gd name="T61" fmla="*/ 19 h 179"/>
                  <a:gd name="T62" fmla="*/ 38 w 660"/>
                  <a:gd name="T63" fmla="*/ 16 h 179"/>
                  <a:gd name="T64" fmla="*/ 26 w 660"/>
                  <a:gd name="T65" fmla="*/ 12 h 179"/>
                  <a:gd name="T66" fmla="*/ 15 w 660"/>
                  <a:gd name="T67" fmla="*/ 6 h 179"/>
                  <a:gd name="T68" fmla="*/ 6 w 660"/>
                  <a:gd name="T69" fmla="*/ 0 h 179"/>
                  <a:gd name="T70" fmla="*/ 6 w 660"/>
                  <a:gd name="T71" fmla="*/ 0 h 179"/>
                  <a:gd name="T72" fmla="*/ 0 w 660"/>
                  <a:gd name="T73" fmla="*/ 8 h 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60" h="179">
                    <a:moveTo>
                      <a:pt x="0" y="23"/>
                    </a:moveTo>
                    <a:lnTo>
                      <a:pt x="0" y="23"/>
                    </a:lnTo>
                    <a:lnTo>
                      <a:pt x="31" y="44"/>
                    </a:lnTo>
                    <a:lnTo>
                      <a:pt x="66" y="62"/>
                    </a:lnTo>
                    <a:lnTo>
                      <a:pt x="104" y="75"/>
                    </a:lnTo>
                    <a:lnTo>
                      <a:pt x="144" y="86"/>
                    </a:lnTo>
                    <a:lnTo>
                      <a:pt x="186" y="95"/>
                    </a:lnTo>
                    <a:lnTo>
                      <a:pt x="229" y="101"/>
                    </a:lnTo>
                    <a:lnTo>
                      <a:pt x="273" y="106"/>
                    </a:lnTo>
                    <a:lnTo>
                      <a:pt x="318" y="110"/>
                    </a:lnTo>
                    <a:lnTo>
                      <a:pt x="364" y="114"/>
                    </a:lnTo>
                    <a:lnTo>
                      <a:pt x="408" y="120"/>
                    </a:lnTo>
                    <a:lnTo>
                      <a:pt x="453" y="125"/>
                    </a:lnTo>
                    <a:lnTo>
                      <a:pt x="495" y="131"/>
                    </a:lnTo>
                    <a:lnTo>
                      <a:pt x="537" y="140"/>
                    </a:lnTo>
                    <a:lnTo>
                      <a:pt x="575" y="150"/>
                    </a:lnTo>
                    <a:lnTo>
                      <a:pt x="611" y="164"/>
                    </a:lnTo>
                    <a:lnTo>
                      <a:pt x="645" y="179"/>
                    </a:lnTo>
                    <a:lnTo>
                      <a:pt x="660" y="154"/>
                    </a:lnTo>
                    <a:lnTo>
                      <a:pt x="624" y="136"/>
                    </a:lnTo>
                    <a:lnTo>
                      <a:pt x="584" y="123"/>
                    </a:lnTo>
                    <a:lnTo>
                      <a:pt x="543" y="110"/>
                    </a:lnTo>
                    <a:lnTo>
                      <a:pt x="500" y="102"/>
                    </a:lnTo>
                    <a:lnTo>
                      <a:pt x="457" y="96"/>
                    </a:lnTo>
                    <a:lnTo>
                      <a:pt x="412" y="90"/>
                    </a:lnTo>
                    <a:lnTo>
                      <a:pt x="366" y="85"/>
                    </a:lnTo>
                    <a:lnTo>
                      <a:pt x="321" y="81"/>
                    </a:lnTo>
                    <a:lnTo>
                      <a:pt x="277" y="77"/>
                    </a:lnTo>
                    <a:lnTo>
                      <a:pt x="233" y="72"/>
                    </a:lnTo>
                    <a:lnTo>
                      <a:pt x="191" y="65"/>
                    </a:lnTo>
                    <a:lnTo>
                      <a:pt x="150" y="57"/>
                    </a:lnTo>
                    <a:lnTo>
                      <a:pt x="113" y="47"/>
                    </a:lnTo>
                    <a:lnTo>
                      <a:pt x="79" y="35"/>
                    </a:lnTo>
                    <a:lnTo>
                      <a:pt x="46" y="19"/>
                    </a:lnTo>
                    <a:lnTo>
                      <a:pt x="19" y="0"/>
                    </a:lnTo>
                    <a:lnTo>
                      <a:pt x="0" y="23"/>
                    </a:lnTo>
                    <a:close/>
                  </a:path>
                </a:pathLst>
              </a:custGeom>
              <a:solidFill>
                <a:srgbClr val="000000"/>
              </a:solidFill>
              <a:ln w="12700" cmpd="sng">
                <a:solidFill>
                  <a:srgbClr val="000000"/>
                </a:solidFill>
                <a:round/>
                <a:headEnd/>
                <a:tailEnd/>
              </a:ln>
            </p:spPr>
            <p:txBody>
              <a:bodyPr/>
              <a:lstStyle/>
              <a:p>
                <a:endParaRPr lang="fr-FR"/>
              </a:p>
            </p:txBody>
          </p:sp>
          <p:sp>
            <p:nvSpPr>
              <p:cNvPr id="6240" name="Freeform 177"/>
              <p:cNvSpPr>
                <a:spLocks/>
              </p:cNvSpPr>
              <p:nvPr/>
            </p:nvSpPr>
            <p:spPr bwMode="auto">
              <a:xfrm>
                <a:off x="3986" y="1656"/>
                <a:ext cx="163" cy="131"/>
              </a:xfrm>
              <a:custGeom>
                <a:avLst/>
                <a:gdLst>
                  <a:gd name="T0" fmla="*/ 3 w 488"/>
                  <a:gd name="T1" fmla="*/ 10 h 394"/>
                  <a:gd name="T2" fmla="*/ 0 w 488"/>
                  <a:gd name="T3" fmla="*/ 9 h 394"/>
                  <a:gd name="T4" fmla="*/ 157 w 488"/>
                  <a:gd name="T5" fmla="*/ 131 h 394"/>
                  <a:gd name="T6" fmla="*/ 163 w 488"/>
                  <a:gd name="T7" fmla="*/ 123 h 394"/>
                  <a:gd name="T8" fmla="*/ 7 w 488"/>
                  <a:gd name="T9" fmla="*/ 1 h 394"/>
                  <a:gd name="T10" fmla="*/ 3 w 488"/>
                  <a:gd name="T11" fmla="*/ 0 h 394"/>
                  <a:gd name="T12" fmla="*/ 7 w 488"/>
                  <a:gd name="T13" fmla="*/ 1 h 394"/>
                  <a:gd name="T14" fmla="*/ 5 w 488"/>
                  <a:gd name="T15" fmla="*/ 0 h 394"/>
                  <a:gd name="T16" fmla="*/ 3 w 488"/>
                  <a:gd name="T17" fmla="*/ 0 h 394"/>
                  <a:gd name="T18" fmla="*/ 3 w 488"/>
                  <a:gd name="T19" fmla="*/ 10 h 3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8" h="394">
                    <a:moveTo>
                      <a:pt x="10" y="29"/>
                    </a:moveTo>
                    <a:lnTo>
                      <a:pt x="0" y="26"/>
                    </a:lnTo>
                    <a:lnTo>
                      <a:pt x="469" y="394"/>
                    </a:lnTo>
                    <a:lnTo>
                      <a:pt x="488" y="371"/>
                    </a:lnTo>
                    <a:lnTo>
                      <a:pt x="20" y="3"/>
                    </a:lnTo>
                    <a:lnTo>
                      <a:pt x="10" y="0"/>
                    </a:lnTo>
                    <a:lnTo>
                      <a:pt x="20" y="3"/>
                    </a:lnTo>
                    <a:lnTo>
                      <a:pt x="15" y="0"/>
                    </a:lnTo>
                    <a:lnTo>
                      <a:pt x="10" y="0"/>
                    </a:lnTo>
                    <a:lnTo>
                      <a:pt x="10" y="29"/>
                    </a:lnTo>
                    <a:close/>
                  </a:path>
                </a:pathLst>
              </a:custGeom>
              <a:solidFill>
                <a:srgbClr val="000000"/>
              </a:solidFill>
              <a:ln w="12700" cmpd="sng">
                <a:solidFill>
                  <a:srgbClr val="000000"/>
                </a:solidFill>
                <a:round/>
                <a:headEnd/>
                <a:tailEnd/>
              </a:ln>
            </p:spPr>
            <p:txBody>
              <a:bodyPr/>
              <a:lstStyle/>
              <a:p>
                <a:endParaRPr lang="fr-FR"/>
              </a:p>
            </p:txBody>
          </p:sp>
          <p:sp>
            <p:nvSpPr>
              <p:cNvPr id="6241" name="Freeform 178"/>
              <p:cNvSpPr>
                <a:spLocks/>
              </p:cNvSpPr>
              <p:nvPr/>
            </p:nvSpPr>
            <p:spPr bwMode="auto">
              <a:xfrm>
                <a:off x="3611" y="1656"/>
                <a:ext cx="378" cy="14"/>
              </a:xfrm>
              <a:custGeom>
                <a:avLst/>
                <a:gdLst>
                  <a:gd name="T0" fmla="*/ 0 w 1136"/>
                  <a:gd name="T1" fmla="*/ 14 h 42"/>
                  <a:gd name="T2" fmla="*/ 0 w 1136"/>
                  <a:gd name="T3" fmla="*/ 14 h 42"/>
                  <a:gd name="T4" fmla="*/ 378 w 1136"/>
                  <a:gd name="T5" fmla="*/ 10 h 42"/>
                  <a:gd name="T6" fmla="*/ 378 w 1136"/>
                  <a:gd name="T7" fmla="*/ 0 h 42"/>
                  <a:gd name="T8" fmla="*/ 0 w 1136"/>
                  <a:gd name="T9" fmla="*/ 4 h 42"/>
                  <a:gd name="T10" fmla="*/ 0 w 1136"/>
                  <a:gd name="T11" fmla="*/ 4 h 42"/>
                  <a:gd name="T12" fmla="*/ 0 w 1136"/>
                  <a:gd name="T13" fmla="*/ 14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6" h="42">
                    <a:moveTo>
                      <a:pt x="0" y="42"/>
                    </a:moveTo>
                    <a:lnTo>
                      <a:pt x="0" y="42"/>
                    </a:lnTo>
                    <a:lnTo>
                      <a:pt x="1136" y="29"/>
                    </a:lnTo>
                    <a:lnTo>
                      <a:pt x="1136" y="0"/>
                    </a:lnTo>
                    <a:lnTo>
                      <a:pt x="0" y="12"/>
                    </a:lnTo>
                    <a:lnTo>
                      <a:pt x="0" y="42"/>
                    </a:lnTo>
                    <a:close/>
                  </a:path>
                </a:pathLst>
              </a:custGeom>
              <a:solidFill>
                <a:srgbClr val="000000"/>
              </a:solidFill>
              <a:ln w="12700" cmpd="sng">
                <a:solidFill>
                  <a:srgbClr val="000000"/>
                </a:solidFill>
                <a:round/>
                <a:headEnd/>
                <a:tailEnd/>
              </a:ln>
            </p:spPr>
            <p:txBody>
              <a:bodyPr/>
              <a:lstStyle/>
              <a:p>
                <a:endParaRPr lang="fr-FR"/>
              </a:p>
            </p:txBody>
          </p:sp>
          <p:sp>
            <p:nvSpPr>
              <p:cNvPr id="6242" name="Freeform 179"/>
              <p:cNvSpPr>
                <a:spLocks/>
              </p:cNvSpPr>
              <p:nvPr/>
            </p:nvSpPr>
            <p:spPr bwMode="auto">
              <a:xfrm>
                <a:off x="3485" y="1660"/>
                <a:ext cx="126" cy="310"/>
              </a:xfrm>
              <a:custGeom>
                <a:avLst/>
                <a:gdLst>
                  <a:gd name="T0" fmla="*/ 68 w 376"/>
                  <a:gd name="T1" fmla="*/ 300 h 931"/>
                  <a:gd name="T2" fmla="*/ 50 w 376"/>
                  <a:gd name="T3" fmla="*/ 297 h 931"/>
                  <a:gd name="T4" fmla="*/ 36 w 376"/>
                  <a:gd name="T5" fmla="*/ 289 h 931"/>
                  <a:gd name="T6" fmla="*/ 25 w 376"/>
                  <a:gd name="T7" fmla="*/ 275 h 931"/>
                  <a:gd name="T8" fmla="*/ 17 w 376"/>
                  <a:gd name="T9" fmla="*/ 257 h 931"/>
                  <a:gd name="T10" fmla="*/ 12 w 376"/>
                  <a:gd name="T11" fmla="*/ 235 h 931"/>
                  <a:gd name="T12" fmla="*/ 10 w 376"/>
                  <a:gd name="T13" fmla="*/ 210 h 931"/>
                  <a:gd name="T14" fmla="*/ 11 w 376"/>
                  <a:gd name="T15" fmla="*/ 184 h 931"/>
                  <a:gd name="T16" fmla="*/ 15 w 376"/>
                  <a:gd name="T17" fmla="*/ 156 h 931"/>
                  <a:gd name="T18" fmla="*/ 22 w 376"/>
                  <a:gd name="T19" fmla="*/ 129 h 931"/>
                  <a:gd name="T20" fmla="*/ 31 w 376"/>
                  <a:gd name="T21" fmla="*/ 102 h 931"/>
                  <a:gd name="T22" fmla="*/ 43 w 376"/>
                  <a:gd name="T23" fmla="*/ 77 h 931"/>
                  <a:gd name="T24" fmla="*/ 57 w 376"/>
                  <a:gd name="T25" fmla="*/ 55 h 931"/>
                  <a:gd name="T26" fmla="*/ 72 w 376"/>
                  <a:gd name="T27" fmla="*/ 36 h 931"/>
                  <a:gd name="T28" fmla="*/ 89 w 376"/>
                  <a:gd name="T29" fmla="*/ 22 h 931"/>
                  <a:gd name="T30" fmla="*/ 107 w 376"/>
                  <a:gd name="T31" fmla="*/ 13 h 931"/>
                  <a:gd name="T32" fmla="*/ 126 w 376"/>
                  <a:gd name="T33" fmla="*/ 10 h 931"/>
                  <a:gd name="T34" fmla="*/ 115 w 376"/>
                  <a:gd name="T35" fmla="*/ 1 h 931"/>
                  <a:gd name="T36" fmla="*/ 93 w 376"/>
                  <a:gd name="T37" fmla="*/ 8 h 931"/>
                  <a:gd name="T38" fmla="*/ 73 w 376"/>
                  <a:gd name="T39" fmla="*/ 21 h 931"/>
                  <a:gd name="T40" fmla="*/ 56 w 376"/>
                  <a:gd name="T41" fmla="*/ 39 h 931"/>
                  <a:gd name="T42" fmla="*/ 41 w 376"/>
                  <a:gd name="T43" fmla="*/ 61 h 931"/>
                  <a:gd name="T44" fmla="*/ 27 w 376"/>
                  <a:gd name="T45" fmla="*/ 86 h 931"/>
                  <a:gd name="T46" fmla="*/ 17 w 376"/>
                  <a:gd name="T47" fmla="*/ 112 h 931"/>
                  <a:gd name="T48" fmla="*/ 9 w 376"/>
                  <a:gd name="T49" fmla="*/ 140 h 931"/>
                  <a:gd name="T50" fmla="*/ 3 w 376"/>
                  <a:gd name="T51" fmla="*/ 169 h 931"/>
                  <a:gd name="T52" fmla="*/ 1 w 376"/>
                  <a:gd name="T53" fmla="*/ 197 h 931"/>
                  <a:gd name="T54" fmla="*/ 1 w 376"/>
                  <a:gd name="T55" fmla="*/ 223 h 931"/>
                  <a:gd name="T56" fmla="*/ 4 w 376"/>
                  <a:gd name="T57" fmla="*/ 249 h 931"/>
                  <a:gd name="T58" fmla="*/ 11 w 376"/>
                  <a:gd name="T59" fmla="*/ 270 h 931"/>
                  <a:gd name="T60" fmla="*/ 22 w 376"/>
                  <a:gd name="T61" fmla="*/ 289 h 931"/>
                  <a:gd name="T62" fmla="*/ 38 w 376"/>
                  <a:gd name="T63" fmla="*/ 302 h 931"/>
                  <a:gd name="T64" fmla="*/ 57 w 376"/>
                  <a:gd name="T65" fmla="*/ 309 h 931"/>
                  <a:gd name="T66" fmla="*/ 68 w 376"/>
                  <a:gd name="T67" fmla="*/ 310 h 93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76" h="931">
                    <a:moveTo>
                      <a:pt x="204" y="902"/>
                    </a:moveTo>
                    <a:lnTo>
                      <a:pt x="204" y="902"/>
                    </a:lnTo>
                    <a:lnTo>
                      <a:pt x="176" y="899"/>
                    </a:lnTo>
                    <a:lnTo>
                      <a:pt x="150" y="892"/>
                    </a:lnTo>
                    <a:lnTo>
                      <a:pt x="127" y="882"/>
                    </a:lnTo>
                    <a:lnTo>
                      <a:pt x="107" y="867"/>
                    </a:lnTo>
                    <a:lnTo>
                      <a:pt x="90" y="848"/>
                    </a:lnTo>
                    <a:lnTo>
                      <a:pt x="75" y="826"/>
                    </a:lnTo>
                    <a:lnTo>
                      <a:pt x="62" y="801"/>
                    </a:lnTo>
                    <a:lnTo>
                      <a:pt x="51" y="772"/>
                    </a:lnTo>
                    <a:lnTo>
                      <a:pt x="43" y="740"/>
                    </a:lnTo>
                    <a:lnTo>
                      <a:pt x="36" y="706"/>
                    </a:lnTo>
                    <a:lnTo>
                      <a:pt x="32" y="669"/>
                    </a:lnTo>
                    <a:lnTo>
                      <a:pt x="31" y="632"/>
                    </a:lnTo>
                    <a:lnTo>
                      <a:pt x="32" y="592"/>
                    </a:lnTo>
                    <a:lnTo>
                      <a:pt x="34" y="552"/>
                    </a:lnTo>
                    <a:lnTo>
                      <a:pt x="40" y="511"/>
                    </a:lnTo>
                    <a:lnTo>
                      <a:pt x="46" y="470"/>
                    </a:lnTo>
                    <a:lnTo>
                      <a:pt x="56" y="427"/>
                    </a:lnTo>
                    <a:lnTo>
                      <a:pt x="66" y="387"/>
                    </a:lnTo>
                    <a:lnTo>
                      <a:pt x="79" y="346"/>
                    </a:lnTo>
                    <a:lnTo>
                      <a:pt x="93" y="307"/>
                    </a:lnTo>
                    <a:lnTo>
                      <a:pt x="111" y="269"/>
                    </a:lnTo>
                    <a:lnTo>
                      <a:pt x="128" y="232"/>
                    </a:lnTo>
                    <a:lnTo>
                      <a:pt x="148" y="197"/>
                    </a:lnTo>
                    <a:lnTo>
                      <a:pt x="169" y="166"/>
                    </a:lnTo>
                    <a:lnTo>
                      <a:pt x="190" y="136"/>
                    </a:lnTo>
                    <a:lnTo>
                      <a:pt x="214" y="109"/>
                    </a:lnTo>
                    <a:lnTo>
                      <a:pt x="239" y="85"/>
                    </a:lnTo>
                    <a:lnTo>
                      <a:pt x="265" y="67"/>
                    </a:lnTo>
                    <a:lnTo>
                      <a:pt x="292" y="51"/>
                    </a:lnTo>
                    <a:lnTo>
                      <a:pt x="319" y="39"/>
                    </a:lnTo>
                    <a:lnTo>
                      <a:pt x="347" y="33"/>
                    </a:lnTo>
                    <a:lnTo>
                      <a:pt x="376" y="30"/>
                    </a:lnTo>
                    <a:lnTo>
                      <a:pt x="376" y="0"/>
                    </a:lnTo>
                    <a:lnTo>
                      <a:pt x="342" y="3"/>
                    </a:lnTo>
                    <a:lnTo>
                      <a:pt x="308" y="12"/>
                    </a:lnTo>
                    <a:lnTo>
                      <a:pt x="277" y="25"/>
                    </a:lnTo>
                    <a:lnTo>
                      <a:pt x="247" y="42"/>
                    </a:lnTo>
                    <a:lnTo>
                      <a:pt x="219" y="64"/>
                    </a:lnTo>
                    <a:lnTo>
                      <a:pt x="193" y="90"/>
                    </a:lnTo>
                    <a:lnTo>
                      <a:pt x="166" y="118"/>
                    </a:lnTo>
                    <a:lnTo>
                      <a:pt x="142" y="149"/>
                    </a:lnTo>
                    <a:lnTo>
                      <a:pt x="122" y="182"/>
                    </a:lnTo>
                    <a:lnTo>
                      <a:pt x="100" y="219"/>
                    </a:lnTo>
                    <a:lnTo>
                      <a:pt x="82" y="257"/>
                    </a:lnTo>
                    <a:lnTo>
                      <a:pt x="65" y="297"/>
                    </a:lnTo>
                    <a:lnTo>
                      <a:pt x="51" y="337"/>
                    </a:lnTo>
                    <a:lnTo>
                      <a:pt x="38" y="378"/>
                    </a:lnTo>
                    <a:lnTo>
                      <a:pt x="26" y="421"/>
                    </a:lnTo>
                    <a:lnTo>
                      <a:pt x="16" y="464"/>
                    </a:lnTo>
                    <a:lnTo>
                      <a:pt x="9" y="507"/>
                    </a:lnTo>
                    <a:lnTo>
                      <a:pt x="4" y="550"/>
                    </a:lnTo>
                    <a:lnTo>
                      <a:pt x="2" y="592"/>
                    </a:lnTo>
                    <a:lnTo>
                      <a:pt x="0" y="632"/>
                    </a:lnTo>
                    <a:lnTo>
                      <a:pt x="2" y="671"/>
                    </a:lnTo>
                    <a:lnTo>
                      <a:pt x="6" y="710"/>
                    </a:lnTo>
                    <a:lnTo>
                      <a:pt x="12" y="747"/>
                    </a:lnTo>
                    <a:lnTo>
                      <a:pt x="22" y="780"/>
                    </a:lnTo>
                    <a:lnTo>
                      <a:pt x="33" y="812"/>
                    </a:lnTo>
                    <a:lnTo>
                      <a:pt x="48" y="841"/>
                    </a:lnTo>
                    <a:lnTo>
                      <a:pt x="66" y="867"/>
                    </a:lnTo>
                    <a:lnTo>
                      <a:pt x="88" y="888"/>
                    </a:lnTo>
                    <a:lnTo>
                      <a:pt x="112" y="907"/>
                    </a:lnTo>
                    <a:lnTo>
                      <a:pt x="139" y="919"/>
                    </a:lnTo>
                    <a:lnTo>
                      <a:pt x="170" y="929"/>
                    </a:lnTo>
                    <a:lnTo>
                      <a:pt x="204" y="931"/>
                    </a:lnTo>
                    <a:lnTo>
                      <a:pt x="204" y="902"/>
                    </a:lnTo>
                    <a:close/>
                  </a:path>
                </a:pathLst>
              </a:custGeom>
              <a:solidFill>
                <a:srgbClr val="000000"/>
              </a:solidFill>
              <a:ln w="12700" cmpd="sng">
                <a:solidFill>
                  <a:srgbClr val="000000"/>
                </a:solidFill>
                <a:round/>
                <a:headEnd/>
                <a:tailEnd/>
              </a:ln>
            </p:spPr>
            <p:txBody>
              <a:bodyPr/>
              <a:lstStyle/>
              <a:p>
                <a:endParaRPr lang="fr-FR"/>
              </a:p>
            </p:txBody>
          </p:sp>
          <p:sp>
            <p:nvSpPr>
              <p:cNvPr id="6243" name="Freeform 180"/>
              <p:cNvSpPr>
                <a:spLocks/>
              </p:cNvSpPr>
              <p:nvPr/>
            </p:nvSpPr>
            <p:spPr bwMode="auto">
              <a:xfrm>
                <a:off x="3553" y="1960"/>
                <a:ext cx="103" cy="10"/>
              </a:xfrm>
              <a:custGeom>
                <a:avLst/>
                <a:gdLst>
                  <a:gd name="T0" fmla="*/ 103 w 308"/>
                  <a:gd name="T1" fmla="*/ 0 h 29"/>
                  <a:gd name="T2" fmla="*/ 103 w 308"/>
                  <a:gd name="T3" fmla="*/ 0 h 29"/>
                  <a:gd name="T4" fmla="*/ 0 w 308"/>
                  <a:gd name="T5" fmla="*/ 0 h 29"/>
                  <a:gd name="T6" fmla="*/ 0 w 308"/>
                  <a:gd name="T7" fmla="*/ 10 h 29"/>
                  <a:gd name="T8" fmla="*/ 103 w 308"/>
                  <a:gd name="T9" fmla="*/ 10 h 29"/>
                  <a:gd name="T10" fmla="*/ 103 w 308"/>
                  <a:gd name="T11" fmla="*/ 10 h 29"/>
                  <a:gd name="T12" fmla="*/ 103 w 308"/>
                  <a:gd name="T13" fmla="*/ 0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8" h="29">
                    <a:moveTo>
                      <a:pt x="308" y="0"/>
                    </a:moveTo>
                    <a:lnTo>
                      <a:pt x="308" y="0"/>
                    </a:lnTo>
                    <a:lnTo>
                      <a:pt x="0" y="0"/>
                    </a:lnTo>
                    <a:lnTo>
                      <a:pt x="0" y="29"/>
                    </a:lnTo>
                    <a:lnTo>
                      <a:pt x="308" y="29"/>
                    </a:lnTo>
                    <a:lnTo>
                      <a:pt x="308" y="0"/>
                    </a:lnTo>
                    <a:close/>
                  </a:path>
                </a:pathLst>
              </a:custGeom>
              <a:solidFill>
                <a:srgbClr val="000000"/>
              </a:solidFill>
              <a:ln w="12700" cmpd="sng">
                <a:solidFill>
                  <a:srgbClr val="000000"/>
                </a:solidFill>
                <a:round/>
                <a:headEnd/>
                <a:tailEnd/>
              </a:ln>
            </p:spPr>
            <p:txBody>
              <a:bodyPr/>
              <a:lstStyle/>
              <a:p>
                <a:endParaRPr lang="fr-FR"/>
              </a:p>
            </p:txBody>
          </p:sp>
          <p:sp>
            <p:nvSpPr>
              <p:cNvPr id="6244" name="Freeform 181"/>
              <p:cNvSpPr>
                <a:spLocks/>
              </p:cNvSpPr>
              <p:nvPr/>
            </p:nvSpPr>
            <p:spPr bwMode="auto">
              <a:xfrm>
                <a:off x="3656" y="1904"/>
                <a:ext cx="124" cy="66"/>
              </a:xfrm>
              <a:custGeom>
                <a:avLst/>
                <a:gdLst>
                  <a:gd name="T0" fmla="*/ 124 w 372"/>
                  <a:gd name="T1" fmla="*/ 0 h 197"/>
                  <a:gd name="T2" fmla="*/ 124 w 372"/>
                  <a:gd name="T3" fmla="*/ 0 h 197"/>
                  <a:gd name="T4" fmla="*/ 113 w 372"/>
                  <a:gd name="T5" fmla="*/ 0 h 197"/>
                  <a:gd name="T6" fmla="*/ 102 w 372"/>
                  <a:gd name="T7" fmla="*/ 1 h 197"/>
                  <a:gd name="T8" fmla="*/ 92 w 372"/>
                  <a:gd name="T9" fmla="*/ 4 h 197"/>
                  <a:gd name="T10" fmla="*/ 82 w 372"/>
                  <a:gd name="T11" fmla="*/ 7 h 197"/>
                  <a:gd name="T12" fmla="*/ 73 w 372"/>
                  <a:gd name="T13" fmla="*/ 12 h 197"/>
                  <a:gd name="T14" fmla="*/ 64 w 372"/>
                  <a:gd name="T15" fmla="*/ 16 h 197"/>
                  <a:gd name="T16" fmla="*/ 56 w 372"/>
                  <a:gd name="T17" fmla="*/ 22 h 197"/>
                  <a:gd name="T18" fmla="*/ 48 w 372"/>
                  <a:gd name="T19" fmla="*/ 27 h 197"/>
                  <a:gd name="T20" fmla="*/ 41 w 372"/>
                  <a:gd name="T21" fmla="*/ 33 h 197"/>
                  <a:gd name="T22" fmla="*/ 34 w 372"/>
                  <a:gd name="T23" fmla="*/ 38 h 197"/>
                  <a:gd name="T24" fmla="*/ 28 w 372"/>
                  <a:gd name="T25" fmla="*/ 43 h 197"/>
                  <a:gd name="T26" fmla="*/ 21 w 372"/>
                  <a:gd name="T27" fmla="*/ 47 h 197"/>
                  <a:gd name="T28" fmla="*/ 15 w 372"/>
                  <a:gd name="T29" fmla="*/ 51 h 197"/>
                  <a:gd name="T30" fmla="*/ 10 w 372"/>
                  <a:gd name="T31" fmla="*/ 54 h 197"/>
                  <a:gd name="T32" fmla="*/ 5 w 372"/>
                  <a:gd name="T33" fmla="*/ 55 h 197"/>
                  <a:gd name="T34" fmla="*/ 0 w 372"/>
                  <a:gd name="T35" fmla="*/ 56 h 197"/>
                  <a:gd name="T36" fmla="*/ 0 w 372"/>
                  <a:gd name="T37" fmla="*/ 66 h 197"/>
                  <a:gd name="T38" fmla="*/ 7 w 372"/>
                  <a:gd name="T39" fmla="*/ 65 h 197"/>
                  <a:gd name="T40" fmla="*/ 13 w 372"/>
                  <a:gd name="T41" fmla="*/ 63 h 197"/>
                  <a:gd name="T42" fmla="*/ 20 w 372"/>
                  <a:gd name="T43" fmla="*/ 60 h 197"/>
                  <a:gd name="T44" fmla="*/ 27 w 372"/>
                  <a:gd name="T45" fmla="*/ 56 h 197"/>
                  <a:gd name="T46" fmla="*/ 33 w 372"/>
                  <a:gd name="T47" fmla="*/ 51 h 197"/>
                  <a:gd name="T48" fmla="*/ 40 w 372"/>
                  <a:gd name="T49" fmla="*/ 46 h 197"/>
                  <a:gd name="T50" fmla="*/ 48 w 372"/>
                  <a:gd name="T51" fmla="*/ 41 h 197"/>
                  <a:gd name="T52" fmla="*/ 55 w 372"/>
                  <a:gd name="T53" fmla="*/ 35 h 197"/>
                  <a:gd name="T54" fmla="*/ 62 w 372"/>
                  <a:gd name="T55" fmla="*/ 30 h 197"/>
                  <a:gd name="T56" fmla="*/ 69 w 372"/>
                  <a:gd name="T57" fmla="*/ 25 h 197"/>
                  <a:gd name="T58" fmla="*/ 78 w 372"/>
                  <a:gd name="T59" fmla="*/ 20 h 197"/>
                  <a:gd name="T60" fmla="*/ 86 w 372"/>
                  <a:gd name="T61" fmla="*/ 16 h 197"/>
                  <a:gd name="T62" fmla="*/ 94 w 372"/>
                  <a:gd name="T63" fmla="*/ 13 h 197"/>
                  <a:gd name="T64" fmla="*/ 104 w 372"/>
                  <a:gd name="T65" fmla="*/ 11 h 197"/>
                  <a:gd name="T66" fmla="*/ 113 w 372"/>
                  <a:gd name="T67" fmla="*/ 10 h 197"/>
                  <a:gd name="T68" fmla="*/ 123 w 372"/>
                  <a:gd name="T69" fmla="*/ 10 h 197"/>
                  <a:gd name="T70" fmla="*/ 123 w 372"/>
                  <a:gd name="T71" fmla="*/ 10 h 197"/>
                  <a:gd name="T72" fmla="*/ 124 w 372"/>
                  <a:gd name="T73" fmla="*/ 0 h 1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72" h="197">
                    <a:moveTo>
                      <a:pt x="372" y="1"/>
                    </a:moveTo>
                    <a:lnTo>
                      <a:pt x="372" y="1"/>
                    </a:lnTo>
                    <a:lnTo>
                      <a:pt x="338" y="0"/>
                    </a:lnTo>
                    <a:lnTo>
                      <a:pt x="306" y="4"/>
                    </a:lnTo>
                    <a:lnTo>
                      <a:pt x="275" y="12"/>
                    </a:lnTo>
                    <a:lnTo>
                      <a:pt x="245" y="22"/>
                    </a:lnTo>
                    <a:lnTo>
                      <a:pt x="218" y="36"/>
                    </a:lnTo>
                    <a:lnTo>
                      <a:pt x="193" y="49"/>
                    </a:lnTo>
                    <a:lnTo>
                      <a:pt x="168" y="66"/>
                    </a:lnTo>
                    <a:lnTo>
                      <a:pt x="145" y="82"/>
                    </a:lnTo>
                    <a:lnTo>
                      <a:pt x="123" y="98"/>
                    </a:lnTo>
                    <a:lnTo>
                      <a:pt x="102" y="114"/>
                    </a:lnTo>
                    <a:lnTo>
                      <a:pt x="83" y="129"/>
                    </a:lnTo>
                    <a:lnTo>
                      <a:pt x="63" y="141"/>
                    </a:lnTo>
                    <a:lnTo>
                      <a:pt x="45" y="153"/>
                    </a:lnTo>
                    <a:lnTo>
                      <a:pt x="29" y="161"/>
                    </a:lnTo>
                    <a:lnTo>
                      <a:pt x="14" y="165"/>
                    </a:lnTo>
                    <a:lnTo>
                      <a:pt x="0" y="168"/>
                    </a:lnTo>
                    <a:lnTo>
                      <a:pt x="0" y="197"/>
                    </a:lnTo>
                    <a:lnTo>
                      <a:pt x="20" y="195"/>
                    </a:lnTo>
                    <a:lnTo>
                      <a:pt x="40" y="189"/>
                    </a:lnTo>
                    <a:lnTo>
                      <a:pt x="61" y="178"/>
                    </a:lnTo>
                    <a:lnTo>
                      <a:pt x="80" y="167"/>
                    </a:lnTo>
                    <a:lnTo>
                      <a:pt x="100" y="152"/>
                    </a:lnTo>
                    <a:lnTo>
                      <a:pt x="120" y="137"/>
                    </a:lnTo>
                    <a:lnTo>
                      <a:pt x="143" y="122"/>
                    </a:lnTo>
                    <a:lnTo>
                      <a:pt x="164" y="105"/>
                    </a:lnTo>
                    <a:lnTo>
                      <a:pt x="185" y="89"/>
                    </a:lnTo>
                    <a:lnTo>
                      <a:pt x="208" y="74"/>
                    </a:lnTo>
                    <a:lnTo>
                      <a:pt x="233" y="61"/>
                    </a:lnTo>
                    <a:lnTo>
                      <a:pt x="258" y="49"/>
                    </a:lnTo>
                    <a:lnTo>
                      <a:pt x="283" y="39"/>
                    </a:lnTo>
                    <a:lnTo>
                      <a:pt x="311" y="34"/>
                    </a:lnTo>
                    <a:lnTo>
                      <a:pt x="340" y="29"/>
                    </a:lnTo>
                    <a:lnTo>
                      <a:pt x="370" y="30"/>
                    </a:lnTo>
                    <a:lnTo>
                      <a:pt x="372" y="1"/>
                    </a:lnTo>
                    <a:close/>
                  </a:path>
                </a:pathLst>
              </a:custGeom>
              <a:solidFill>
                <a:srgbClr val="000000"/>
              </a:solidFill>
              <a:ln w="12700" cmpd="sng">
                <a:solidFill>
                  <a:srgbClr val="000000"/>
                </a:solidFill>
                <a:round/>
                <a:headEnd/>
                <a:tailEnd/>
              </a:ln>
            </p:spPr>
            <p:txBody>
              <a:bodyPr/>
              <a:lstStyle/>
              <a:p>
                <a:endParaRPr lang="fr-FR"/>
              </a:p>
            </p:txBody>
          </p:sp>
          <p:sp>
            <p:nvSpPr>
              <p:cNvPr id="6245" name="Freeform 182"/>
              <p:cNvSpPr>
                <a:spLocks/>
              </p:cNvSpPr>
              <p:nvPr/>
            </p:nvSpPr>
            <p:spPr bwMode="auto">
              <a:xfrm>
                <a:off x="3779" y="1905"/>
                <a:ext cx="111" cy="65"/>
              </a:xfrm>
              <a:custGeom>
                <a:avLst/>
                <a:gdLst>
                  <a:gd name="T0" fmla="*/ 111 w 333"/>
                  <a:gd name="T1" fmla="*/ 55 h 195"/>
                  <a:gd name="T2" fmla="*/ 111 w 333"/>
                  <a:gd name="T3" fmla="*/ 55 h 195"/>
                  <a:gd name="T4" fmla="*/ 107 w 333"/>
                  <a:gd name="T5" fmla="*/ 54 h 195"/>
                  <a:gd name="T6" fmla="*/ 103 w 333"/>
                  <a:gd name="T7" fmla="*/ 54 h 195"/>
                  <a:gd name="T8" fmla="*/ 101 w 333"/>
                  <a:gd name="T9" fmla="*/ 52 h 195"/>
                  <a:gd name="T10" fmla="*/ 98 w 333"/>
                  <a:gd name="T11" fmla="*/ 49 h 195"/>
                  <a:gd name="T12" fmla="*/ 95 w 333"/>
                  <a:gd name="T13" fmla="*/ 46 h 195"/>
                  <a:gd name="T14" fmla="*/ 92 w 333"/>
                  <a:gd name="T15" fmla="*/ 42 h 195"/>
                  <a:gd name="T16" fmla="*/ 89 w 333"/>
                  <a:gd name="T17" fmla="*/ 37 h 195"/>
                  <a:gd name="T18" fmla="*/ 85 w 333"/>
                  <a:gd name="T19" fmla="*/ 32 h 195"/>
                  <a:gd name="T20" fmla="*/ 80 w 333"/>
                  <a:gd name="T21" fmla="*/ 27 h 195"/>
                  <a:gd name="T22" fmla="*/ 74 w 333"/>
                  <a:gd name="T23" fmla="*/ 22 h 195"/>
                  <a:gd name="T24" fmla="*/ 67 w 333"/>
                  <a:gd name="T25" fmla="*/ 17 h 195"/>
                  <a:gd name="T26" fmla="*/ 57 w 333"/>
                  <a:gd name="T27" fmla="*/ 13 h 195"/>
                  <a:gd name="T28" fmla="*/ 47 w 333"/>
                  <a:gd name="T29" fmla="*/ 9 h 195"/>
                  <a:gd name="T30" fmla="*/ 34 w 333"/>
                  <a:gd name="T31" fmla="*/ 5 h 195"/>
                  <a:gd name="T32" fmla="*/ 18 w 333"/>
                  <a:gd name="T33" fmla="*/ 2 h 195"/>
                  <a:gd name="T34" fmla="*/ 1 w 333"/>
                  <a:gd name="T35" fmla="*/ 0 h 195"/>
                  <a:gd name="T36" fmla="*/ 0 w 333"/>
                  <a:gd name="T37" fmla="*/ 10 h 195"/>
                  <a:gd name="T38" fmla="*/ 17 w 333"/>
                  <a:gd name="T39" fmla="*/ 12 h 195"/>
                  <a:gd name="T40" fmla="*/ 32 w 333"/>
                  <a:gd name="T41" fmla="*/ 15 h 195"/>
                  <a:gd name="T42" fmla="*/ 44 w 333"/>
                  <a:gd name="T43" fmla="*/ 18 h 195"/>
                  <a:gd name="T44" fmla="*/ 53 w 333"/>
                  <a:gd name="T45" fmla="*/ 22 h 195"/>
                  <a:gd name="T46" fmla="*/ 61 w 333"/>
                  <a:gd name="T47" fmla="*/ 26 h 195"/>
                  <a:gd name="T48" fmla="*/ 68 w 333"/>
                  <a:gd name="T49" fmla="*/ 30 h 195"/>
                  <a:gd name="T50" fmla="*/ 73 w 333"/>
                  <a:gd name="T51" fmla="*/ 34 h 195"/>
                  <a:gd name="T52" fmla="*/ 77 w 333"/>
                  <a:gd name="T53" fmla="*/ 39 h 195"/>
                  <a:gd name="T54" fmla="*/ 81 w 333"/>
                  <a:gd name="T55" fmla="*/ 43 h 195"/>
                  <a:gd name="T56" fmla="*/ 84 w 333"/>
                  <a:gd name="T57" fmla="*/ 48 h 195"/>
                  <a:gd name="T58" fmla="*/ 87 w 333"/>
                  <a:gd name="T59" fmla="*/ 52 h 195"/>
                  <a:gd name="T60" fmla="*/ 91 w 333"/>
                  <a:gd name="T61" fmla="*/ 56 h 195"/>
                  <a:gd name="T62" fmla="*/ 94 w 333"/>
                  <a:gd name="T63" fmla="*/ 59 h 195"/>
                  <a:gd name="T64" fmla="*/ 99 w 333"/>
                  <a:gd name="T65" fmla="*/ 62 h 195"/>
                  <a:gd name="T66" fmla="*/ 104 w 333"/>
                  <a:gd name="T67" fmla="*/ 64 h 195"/>
                  <a:gd name="T68" fmla="*/ 111 w 333"/>
                  <a:gd name="T69" fmla="*/ 65 h 195"/>
                  <a:gd name="T70" fmla="*/ 111 w 333"/>
                  <a:gd name="T71" fmla="*/ 65 h 195"/>
                  <a:gd name="T72" fmla="*/ 111 w 333"/>
                  <a:gd name="T73" fmla="*/ 55 h 19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3" h="195">
                    <a:moveTo>
                      <a:pt x="333" y="166"/>
                    </a:moveTo>
                    <a:lnTo>
                      <a:pt x="333" y="166"/>
                    </a:lnTo>
                    <a:lnTo>
                      <a:pt x="320" y="163"/>
                    </a:lnTo>
                    <a:lnTo>
                      <a:pt x="310" y="161"/>
                    </a:lnTo>
                    <a:lnTo>
                      <a:pt x="302" y="155"/>
                    </a:lnTo>
                    <a:lnTo>
                      <a:pt x="293" y="148"/>
                    </a:lnTo>
                    <a:lnTo>
                      <a:pt x="286" y="137"/>
                    </a:lnTo>
                    <a:lnTo>
                      <a:pt x="277" y="126"/>
                    </a:lnTo>
                    <a:lnTo>
                      <a:pt x="267" y="112"/>
                    </a:lnTo>
                    <a:lnTo>
                      <a:pt x="255" y="97"/>
                    </a:lnTo>
                    <a:lnTo>
                      <a:pt x="241" y="82"/>
                    </a:lnTo>
                    <a:lnTo>
                      <a:pt x="221" y="67"/>
                    </a:lnTo>
                    <a:lnTo>
                      <a:pt x="200" y="52"/>
                    </a:lnTo>
                    <a:lnTo>
                      <a:pt x="172" y="38"/>
                    </a:lnTo>
                    <a:lnTo>
                      <a:pt x="140" y="26"/>
                    </a:lnTo>
                    <a:lnTo>
                      <a:pt x="101" y="15"/>
                    </a:lnTo>
                    <a:lnTo>
                      <a:pt x="55" y="6"/>
                    </a:lnTo>
                    <a:lnTo>
                      <a:pt x="2" y="0"/>
                    </a:lnTo>
                    <a:lnTo>
                      <a:pt x="0" y="29"/>
                    </a:lnTo>
                    <a:lnTo>
                      <a:pt x="51" y="36"/>
                    </a:lnTo>
                    <a:lnTo>
                      <a:pt x="95" y="44"/>
                    </a:lnTo>
                    <a:lnTo>
                      <a:pt x="131" y="54"/>
                    </a:lnTo>
                    <a:lnTo>
                      <a:pt x="159" y="65"/>
                    </a:lnTo>
                    <a:lnTo>
                      <a:pt x="184" y="78"/>
                    </a:lnTo>
                    <a:lnTo>
                      <a:pt x="204" y="90"/>
                    </a:lnTo>
                    <a:lnTo>
                      <a:pt x="219" y="103"/>
                    </a:lnTo>
                    <a:lnTo>
                      <a:pt x="231" y="116"/>
                    </a:lnTo>
                    <a:lnTo>
                      <a:pt x="243" y="129"/>
                    </a:lnTo>
                    <a:lnTo>
                      <a:pt x="251" y="143"/>
                    </a:lnTo>
                    <a:lnTo>
                      <a:pt x="262" y="156"/>
                    </a:lnTo>
                    <a:lnTo>
                      <a:pt x="272" y="167"/>
                    </a:lnTo>
                    <a:lnTo>
                      <a:pt x="283" y="178"/>
                    </a:lnTo>
                    <a:lnTo>
                      <a:pt x="297" y="186"/>
                    </a:lnTo>
                    <a:lnTo>
                      <a:pt x="313" y="193"/>
                    </a:lnTo>
                    <a:lnTo>
                      <a:pt x="333" y="195"/>
                    </a:lnTo>
                    <a:lnTo>
                      <a:pt x="333" y="166"/>
                    </a:lnTo>
                    <a:close/>
                  </a:path>
                </a:pathLst>
              </a:custGeom>
              <a:solidFill>
                <a:srgbClr val="000000"/>
              </a:solidFill>
              <a:ln w="12700" cmpd="sng">
                <a:solidFill>
                  <a:srgbClr val="000000"/>
                </a:solidFill>
                <a:round/>
                <a:headEnd/>
                <a:tailEnd/>
              </a:ln>
            </p:spPr>
            <p:txBody>
              <a:bodyPr/>
              <a:lstStyle/>
              <a:p>
                <a:endParaRPr lang="fr-FR"/>
              </a:p>
            </p:txBody>
          </p:sp>
          <p:sp>
            <p:nvSpPr>
              <p:cNvPr id="6246" name="Freeform 183"/>
              <p:cNvSpPr>
                <a:spLocks noEditPoints="1"/>
              </p:cNvSpPr>
              <p:nvPr/>
            </p:nvSpPr>
            <p:spPr bwMode="auto">
              <a:xfrm>
                <a:off x="4096" y="1894"/>
                <a:ext cx="161" cy="154"/>
              </a:xfrm>
              <a:custGeom>
                <a:avLst/>
                <a:gdLst>
                  <a:gd name="T0" fmla="*/ 96 w 483"/>
                  <a:gd name="T1" fmla="*/ 1 h 462"/>
                  <a:gd name="T2" fmla="*/ 119 w 483"/>
                  <a:gd name="T3" fmla="*/ 9 h 462"/>
                  <a:gd name="T4" fmla="*/ 137 w 483"/>
                  <a:gd name="T5" fmla="*/ 22 h 462"/>
                  <a:gd name="T6" fmla="*/ 151 w 483"/>
                  <a:gd name="T7" fmla="*/ 40 h 462"/>
                  <a:gd name="T8" fmla="*/ 159 w 483"/>
                  <a:gd name="T9" fmla="*/ 61 h 462"/>
                  <a:gd name="T10" fmla="*/ 161 w 483"/>
                  <a:gd name="T11" fmla="*/ 77 h 462"/>
                  <a:gd name="T12" fmla="*/ 161 w 483"/>
                  <a:gd name="T13" fmla="*/ 77 h 462"/>
                  <a:gd name="T14" fmla="*/ 158 w 483"/>
                  <a:gd name="T15" fmla="*/ 62 h 462"/>
                  <a:gd name="T16" fmla="*/ 150 w 483"/>
                  <a:gd name="T17" fmla="*/ 41 h 462"/>
                  <a:gd name="T18" fmla="*/ 136 w 483"/>
                  <a:gd name="T19" fmla="*/ 23 h 462"/>
                  <a:gd name="T20" fmla="*/ 118 w 483"/>
                  <a:gd name="T21" fmla="*/ 10 h 462"/>
                  <a:gd name="T22" fmla="*/ 96 w 483"/>
                  <a:gd name="T23" fmla="*/ 2 h 462"/>
                  <a:gd name="T24" fmla="*/ 72 w 483"/>
                  <a:gd name="T25" fmla="*/ 1 h 462"/>
                  <a:gd name="T26" fmla="*/ 49 w 483"/>
                  <a:gd name="T27" fmla="*/ 7 h 462"/>
                  <a:gd name="T28" fmla="*/ 29 w 483"/>
                  <a:gd name="T29" fmla="*/ 18 h 462"/>
                  <a:gd name="T30" fmla="*/ 14 w 483"/>
                  <a:gd name="T31" fmla="*/ 34 h 462"/>
                  <a:gd name="T32" fmla="*/ 4 w 483"/>
                  <a:gd name="T33" fmla="*/ 54 h 462"/>
                  <a:gd name="T34" fmla="*/ 0 w 483"/>
                  <a:gd name="T35" fmla="*/ 77 h 462"/>
                  <a:gd name="T36" fmla="*/ 0 w 483"/>
                  <a:gd name="T37" fmla="*/ 77 h 462"/>
                  <a:gd name="T38" fmla="*/ 1 w 483"/>
                  <a:gd name="T39" fmla="*/ 61 h 462"/>
                  <a:gd name="T40" fmla="*/ 9 w 483"/>
                  <a:gd name="T41" fmla="*/ 40 h 462"/>
                  <a:gd name="T42" fmla="*/ 23 w 483"/>
                  <a:gd name="T43" fmla="*/ 22 h 462"/>
                  <a:gd name="T44" fmla="*/ 42 w 483"/>
                  <a:gd name="T45" fmla="*/ 9 h 462"/>
                  <a:gd name="T46" fmla="*/ 64 w 483"/>
                  <a:gd name="T47" fmla="*/ 1 h 462"/>
                  <a:gd name="T48" fmla="*/ 161 w 483"/>
                  <a:gd name="T49" fmla="*/ 77 h 462"/>
                  <a:gd name="T50" fmla="*/ 157 w 483"/>
                  <a:gd name="T51" fmla="*/ 100 h 462"/>
                  <a:gd name="T52" fmla="*/ 147 w 483"/>
                  <a:gd name="T53" fmla="*/ 120 h 462"/>
                  <a:gd name="T54" fmla="*/ 131 w 483"/>
                  <a:gd name="T55" fmla="*/ 137 h 462"/>
                  <a:gd name="T56" fmla="*/ 111 w 483"/>
                  <a:gd name="T57" fmla="*/ 148 h 462"/>
                  <a:gd name="T58" fmla="*/ 88 w 483"/>
                  <a:gd name="T59" fmla="*/ 154 h 462"/>
                  <a:gd name="T60" fmla="*/ 71 w 483"/>
                  <a:gd name="T61" fmla="*/ 154 h 462"/>
                  <a:gd name="T62" fmla="*/ 58 w 483"/>
                  <a:gd name="T63" fmla="*/ 151 h 462"/>
                  <a:gd name="T64" fmla="*/ 45 w 483"/>
                  <a:gd name="T65" fmla="*/ 146 h 462"/>
                  <a:gd name="T66" fmla="*/ 35 w 483"/>
                  <a:gd name="T67" fmla="*/ 140 h 462"/>
                  <a:gd name="T68" fmla="*/ 24 w 483"/>
                  <a:gd name="T69" fmla="*/ 132 h 462"/>
                  <a:gd name="T70" fmla="*/ 24 w 483"/>
                  <a:gd name="T71" fmla="*/ 131 h 462"/>
                  <a:gd name="T72" fmla="*/ 42 w 483"/>
                  <a:gd name="T73" fmla="*/ 144 h 462"/>
                  <a:gd name="T74" fmla="*/ 64 w 483"/>
                  <a:gd name="T75" fmla="*/ 152 h 462"/>
                  <a:gd name="T76" fmla="*/ 88 w 483"/>
                  <a:gd name="T77" fmla="*/ 153 h 462"/>
                  <a:gd name="T78" fmla="*/ 111 w 483"/>
                  <a:gd name="T79" fmla="*/ 147 h 462"/>
                  <a:gd name="T80" fmla="*/ 131 w 483"/>
                  <a:gd name="T81" fmla="*/ 136 h 462"/>
                  <a:gd name="T82" fmla="*/ 146 w 483"/>
                  <a:gd name="T83" fmla="*/ 120 h 462"/>
                  <a:gd name="T84" fmla="*/ 156 w 483"/>
                  <a:gd name="T85" fmla="*/ 100 h 462"/>
                  <a:gd name="T86" fmla="*/ 160 w 483"/>
                  <a:gd name="T87" fmla="*/ 77 h 462"/>
                  <a:gd name="T88" fmla="*/ 9 w 483"/>
                  <a:gd name="T89" fmla="*/ 112 h 462"/>
                  <a:gd name="T90" fmla="*/ 12 w 483"/>
                  <a:gd name="T91" fmla="*/ 117 h 462"/>
                  <a:gd name="T92" fmla="*/ 16 w 483"/>
                  <a:gd name="T93" fmla="*/ 123 h 462"/>
                  <a:gd name="T94" fmla="*/ 10 w 483"/>
                  <a:gd name="T95" fmla="*/ 113 h 462"/>
                  <a:gd name="T96" fmla="*/ 0 w 483"/>
                  <a:gd name="T97" fmla="*/ 79 h 462"/>
                  <a:gd name="T98" fmla="*/ 0 w 483"/>
                  <a:gd name="T99" fmla="*/ 83 h 4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83" h="462">
                    <a:moveTo>
                      <a:pt x="240" y="0"/>
                    </a:moveTo>
                    <a:lnTo>
                      <a:pt x="265" y="1"/>
                    </a:lnTo>
                    <a:lnTo>
                      <a:pt x="289" y="4"/>
                    </a:lnTo>
                    <a:lnTo>
                      <a:pt x="312" y="10"/>
                    </a:lnTo>
                    <a:lnTo>
                      <a:pt x="334" y="17"/>
                    </a:lnTo>
                    <a:lnTo>
                      <a:pt x="356" y="27"/>
                    </a:lnTo>
                    <a:lnTo>
                      <a:pt x="376" y="38"/>
                    </a:lnTo>
                    <a:lnTo>
                      <a:pt x="394" y="52"/>
                    </a:lnTo>
                    <a:lnTo>
                      <a:pt x="412" y="67"/>
                    </a:lnTo>
                    <a:lnTo>
                      <a:pt x="427" y="83"/>
                    </a:lnTo>
                    <a:lnTo>
                      <a:pt x="441" y="101"/>
                    </a:lnTo>
                    <a:lnTo>
                      <a:pt x="453" y="120"/>
                    </a:lnTo>
                    <a:lnTo>
                      <a:pt x="463" y="140"/>
                    </a:lnTo>
                    <a:lnTo>
                      <a:pt x="472" y="161"/>
                    </a:lnTo>
                    <a:lnTo>
                      <a:pt x="477" y="184"/>
                    </a:lnTo>
                    <a:lnTo>
                      <a:pt x="482" y="206"/>
                    </a:lnTo>
                    <a:lnTo>
                      <a:pt x="483" y="230"/>
                    </a:lnTo>
                    <a:lnTo>
                      <a:pt x="483" y="231"/>
                    </a:lnTo>
                    <a:lnTo>
                      <a:pt x="479" y="231"/>
                    </a:lnTo>
                    <a:lnTo>
                      <a:pt x="478" y="208"/>
                    </a:lnTo>
                    <a:lnTo>
                      <a:pt x="475" y="185"/>
                    </a:lnTo>
                    <a:lnTo>
                      <a:pt x="468" y="163"/>
                    </a:lnTo>
                    <a:lnTo>
                      <a:pt x="461" y="142"/>
                    </a:lnTo>
                    <a:lnTo>
                      <a:pt x="450" y="122"/>
                    </a:lnTo>
                    <a:lnTo>
                      <a:pt x="438" y="103"/>
                    </a:lnTo>
                    <a:lnTo>
                      <a:pt x="425" y="86"/>
                    </a:lnTo>
                    <a:lnTo>
                      <a:pt x="409" y="69"/>
                    </a:lnTo>
                    <a:lnTo>
                      <a:pt x="392" y="54"/>
                    </a:lnTo>
                    <a:lnTo>
                      <a:pt x="373" y="42"/>
                    </a:lnTo>
                    <a:lnTo>
                      <a:pt x="354" y="30"/>
                    </a:lnTo>
                    <a:lnTo>
                      <a:pt x="333" y="20"/>
                    </a:lnTo>
                    <a:lnTo>
                      <a:pt x="311" y="12"/>
                    </a:lnTo>
                    <a:lnTo>
                      <a:pt x="288" y="6"/>
                    </a:lnTo>
                    <a:lnTo>
                      <a:pt x="264" y="3"/>
                    </a:lnTo>
                    <a:lnTo>
                      <a:pt x="240" y="2"/>
                    </a:lnTo>
                    <a:lnTo>
                      <a:pt x="216" y="3"/>
                    </a:lnTo>
                    <a:lnTo>
                      <a:pt x="192" y="6"/>
                    </a:lnTo>
                    <a:lnTo>
                      <a:pt x="169" y="12"/>
                    </a:lnTo>
                    <a:lnTo>
                      <a:pt x="147" y="20"/>
                    </a:lnTo>
                    <a:lnTo>
                      <a:pt x="127" y="30"/>
                    </a:lnTo>
                    <a:lnTo>
                      <a:pt x="107" y="42"/>
                    </a:lnTo>
                    <a:lnTo>
                      <a:pt x="88" y="54"/>
                    </a:lnTo>
                    <a:lnTo>
                      <a:pt x="72" y="69"/>
                    </a:lnTo>
                    <a:lnTo>
                      <a:pt x="56" y="86"/>
                    </a:lnTo>
                    <a:lnTo>
                      <a:pt x="43" y="103"/>
                    </a:lnTo>
                    <a:lnTo>
                      <a:pt x="30" y="122"/>
                    </a:lnTo>
                    <a:lnTo>
                      <a:pt x="20" y="142"/>
                    </a:lnTo>
                    <a:lnTo>
                      <a:pt x="12" y="163"/>
                    </a:lnTo>
                    <a:lnTo>
                      <a:pt x="5" y="185"/>
                    </a:lnTo>
                    <a:lnTo>
                      <a:pt x="2" y="208"/>
                    </a:lnTo>
                    <a:lnTo>
                      <a:pt x="1" y="231"/>
                    </a:lnTo>
                    <a:lnTo>
                      <a:pt x="1" y="230"/>
                    </a:lnTo>
                    <a:lnTo>
                      <a:pt x="0" y="230"/>
                    </a:lnTo>
                    <a:lnTo>
                      <a:pt x="1" y="206"/>
                    </a:lnTo>
                    <a:lnTo>
                      <a:pt x="4" y="184"/>
                    </a:lnTo>
                    <a:lnTo>
                      <a:pt x="11" y="161"/>
                    </a:lnTo>
                    <a:lnTo>
                      <a:pt x="18" y="140"/>
                    </a:lnTo>
                    <a:lnTo>
                      <a:pt x="28" y="120"/>
                    </a:lnTo>
                    <a:lnTo>
                      <a:pt x="40" y="101"/>
                    </a:lnTo>
                    <a:lnTo>
                      <a:pt x="55" y="83"/>
                    </a:lnTo>
                    <a:lnTo>
                      <a:pt x="70" y="67"/>
                    </a:lnTo>
                    <a:lnTo>
                      <a:pt x="87" y="52"/>
                    </a:lnTo>
                    <a:lnTo>
                      <a:pt x="106" y="38"/>
                    </a:lnTo>
                    <a:lnTo>
                      <a:pt x="125" y="27"/>
                    </a:lnTo>
                    <a:lnTo>
                      <a:pt x="146" y="17"/>
                    </a:lnTo>
                    <a:lnTo>
                      <a:pt x="168" y="10"/>
                    </a:lnTo>
                    <a:lnTo>
                      <a:pt x="192" y="4"/>
                    </a:lnTo>
                    <a:lnTo>
                      <a:pt x="215" y="1"/>
                    </a:lnTo>
                    <a:lnTo>
                      <a:pt x="240" y="0"/>
                    </a:lnTo>
                    <a:close/>
                    <a:moveTo>
                      <a:pt x="483" y="231"/>
                    </a:moveTo>
                    <a:lnTo>
                      <a:pt x="482" y="255"/>
                    </a:lnTo>
                    <a:lnTo>
                      <a:pt x="477" y="278"/>
                    </a:lnTo>
                    <a:lnTo>
                      <a:pt x="472" y="300"/>
                    </a:lnTo>
                    <a:lnTo>
                      <a:pt x="463" y="321"/>
                    </a:lnTo>
                    <a:lnTo>
                      <a:pt x="453" y="341"/>
                    </a:lnTo>
                    <a:lnTo>
                      <a:pt x="440" y="361"/>
                    </a:lnTo>
                    <a:lnTo>
                      <a:pt x="427" y="379"/>
                    </a:lnTo>
                    <a:lnTo>
                      <a:pt x="411" y="394"/>
                    </a:lnTo>
                    <a:lnTo>
                      <a:pt x="394" y="410"/>
                    </a:lnTo>
                    <a:lnTo>
                      <a:pt x="376" y="423"/>
                    </a:lnTo>
                    <a:lnTo>
                      <a:pt x="355" y="434"/>
                    </a:lnTo>
                    <a:lnTo>
                      <a:pt x="334" y="445"/>
                    </a:lnTo>
                    <a:lnTo>
                      <a:pt x="312" y="452"/>
                    </a:lnTo>
                    <a:lnTo>
                      <a:pt x="289" y="458"/>
                    </a:lnTo>
                    <a:lnTo>
                      <a:pt x="265" y="461"/>
                    </a:lnTo>
                    <a:lnTo>
                      <a:pt x="240" y="462"/>
                    </a:lnTo>
                    <a:lnTo>
                      <a:pt x="226" y="462"/>
                    </a:lnTo>
                    <a:lnTo>
                      <a:pt x="213" y="461"/>
                    </a:lnTo>
                    <a:lnTo>
                      <a:pt x="200" y="459"/>
                    </a:lnTo>
                    <a:lnTo>
                      <a:pt x="187" y="456"/>
                    </a:lnTo>
                    <a:lnTo>
                      <a:pt x="174" y="453"/>
                    </a:lnTo>
                    <a:lnTo>
                      <a:pt x="160" y="449"/>
                    </a:lnTo>
                    <a:lnTo>
                      <a:pt x="148" y="445"/>
                    </a:lnTo>
                    <a:lnTo>
                      <a:pt x="136" y="439"/>
                    </a:lnTo>
                    <a:lnTo>
                      <a:pt x="125" y="433"/>
                    </a:lnTo>
                    <a:lnTo>
                      <a:pt x="115" y="427"/>
                    </a:lnTo>
                    <a:lnTo>
                      <a:pt x="104" y="419"/>
                    </a:lnTo>
                    <a:lnTo>
                      <a:pt x="93" y="412"/>
                    </a:lnTo>
                    <a:lnTo>
                      <a:pt x="83" y="405"/>
                    </a:lnTo>
                    <a:lnTo>
                      <a:pt x="73" y="396"/>
                    </a:lnTo>
                    <a:lnTo>
                      <a:pt x="64" y="387"/>
                    </a:lnTo>
                    <a:lnTo>
                      <a:pt x="56" y="378"/>
                    </a:lnTo>
                    <a:lnTo>
                      <a:pt x="72" y="392"/>
                    </a:lnTo>
                    <a:lnTo>
                      <a:pt x="88" y="408"/>
                    </a:lnTo>
                    <a:lnTo>
                      <a:pt x="107" y="420"/>
                    </a:lnTo>
                    <a:lnTo>
                      <a:pt x="127" y="432"/>
                    </a:lnTo>
                    <a:lnTo>
                      <a:pt x="147" y="442"/>
                    </a:lnTo>
                    <a:lnTo>
                      <a:pt x="169" y="450"/>
                    </a:lnTo>
                    <a:lnTo>
                      <a:pt x="192" y="456"/>
                    </a:lnTo>
                    <a:lnTo>
                      <a:pt x="216" y="459"/>
                    </a:lnTo>
                    <a:lnTo>
                      <a:pt x="240" y="460"/>
                    </a:lnTo>
                    <a:lnTo>
                      <a:pt x="264" y="459"/>
                    </a:lnTo>
                    <a:lnTo>
                      <a:pt x="288" y="456"/>
                    </a:lnTo>
                    <a:lnTo>
                      <a:pt x="311" y="450"/>
                    </a:lnTo>
                    <a:lnTo>
                      <a:pt x="333" y="442"/>
                    </a:lnTo>
                    <a:lnTo>
                      <a:pt x="354" y="432"/>
                    </a:lnTo>
                    <a:lnTo>
                      <a:pt x="373" y="420"/>
                    </a:lnTo>
                    <a:lnTo>
                      <a:pt x="392" y="408"/>
                    </a:lnTo>
                    <a:lnTo>
                      <a:pt x="409" y="392"/>
                    </a:lnTo>
                    <a:lnTo>
                      <a:pt x="425" y="377"/>
                    </a:lnTo>
                    <a:lnTo>
                      <a:pt x="438" y="359"/>
                    </a:lnTo>
                    <a:lnTo>
                      <a:pt x="450" y="340"/>
                    </a:lnTo>
                    <a:lnTo>
                      <a:pt x="461" y="320"/>
                    </a:lnTo>
                    <a:lnTo>
                      <a:pt x="468" y="299"/>
                    </a:lnTo>
                    <a:lnTo>
                      <a:pt x="475" y="277"/>
                    </a:lnTo>
                    <a:lnTo>
                      <a:pt x="478" y="254"/>
                    </a:lnTo>
                    <a:lnTo>
                      <a:pt x="479" y="231"/>
                    </a:lnTo>
                    <a:lnTo>
                      <a:pt x="483" y="231"/>
                    </a:lnTo>
                    <a:close/>
                    <a:moveTo>
                      <a:pt x="23" y="328"/>
                    </a:moveTo>
                    <a:lnTo>
                      <a:pt x="26" y="335"/>
                    </a:lnTo>
                    <a:lnTo>
                      <a:pt x="29" y="341"/>
                    </a:lnTo>
                    <a:lnTo>
                      <a:pt x="33" y="347"/>
                    </a:lnTo>
                    <a:lnTo>
                      <a:pt x="37" y="352"/>
                    </a:lnTo>
                    <a:lnTo>
                      <a:pt x="40" y="359"/>
                    </a:lnTo>
                    <a:lnTo>
                      <a:pt x="45" y="364"/>
                    </a:lnTo>
                    <a:lnTo>
                      <a:pt x="49" y="370"/>
                    </a:lnTo>
                    <a:lnTo>
                      <a:pt x="53" y="375"/>
                    </a:lnTo>
                    <a:lnTo>
                      <a:pt x="43" y="359"/>
                    </a:lnTo>
                    <a:lnTo>
                      <a:pt x="30" y="340"/>
                    </a:lnTo>
                    <a:lnTo>
                      <a:pt x="23" y="328"/>
                    </a:lnTo>
                    <a:close/>
                    <a:moveTo>
                      <a:pt x="1" y="232"/>
                    </a:moveTo>
                    <a:lnTo>
                      <a:pt x="1" y="236"/>
                    </a:lnTo>
                    <a:lnTo>
                      <a:pt x="1" y="239"/>
                    </a:lnTo>
                    <a:lnTo>
                      <a:pt x="1" y="244"/>
                    </a:lnTo>
                    <a:lnTo>
                      <a:pt x="1" y="248"/>
                    </a:lnTo>
                    <a:lnTo>
                      <a:pt x="1" y="232"/>
                    </a:lnTo>
                    <a:close/>
                  </a:path>
                </a:pathLst>
              </a:custGeom>
              <a:solidFill>
                <a:srgbClr val="A1A1A1"/>
              </a:solidFill>
              <a:ln w="12700" cmpd="sng">
                <a:solidFill>
                  <a:srgbClr val="000000"/>
                </a:solidFill>
                <a:round/>
                <a:headEnd/>
                <a:tailEnd/>
              </a:ln>
            </p:spPr>
            <p:txBody>
              <a:bodyPr/>
              <a:lstStyle/>
              <a:p>
                <a:endParaRPr lang="fr-FR"/>
              </a:p>
            </p:txBody>
          </p:sp>
          <p:sp>
            <p:nvSpPr>
              <p:cNvPr id="6247" name="Freeform 184"/>
              <p:cNvSpPr>
                <a:spLocks/>
              </p:cNvSpPr>
              <p:nvPr/>
            </p:nvSpPr>
            <p:spPr bwMode="auto">
              <a:xfrm>
                <a:off x="4096" y="1894"/>
                <a:ext cx="160" cy="154"/>
              </a:xfrm>
              <a:custGeom>
                <a:avLst/>
                <a:gdLst>
                  <a:gd name="T0" fmla="*/ 96 w 480"/>
                  <a:gd name="T1" fmla="*/ 153 h 460"/>
                  <a:gd name="T2" fmla="*/ 104 w 480"/>
                  <a:gd name="T3" fmla="*/ 151 h 460"/>
                  <a:gd name="T4" fmla="*/ 125 w 480"/>
                  <a:gd name="T5" fmla="*/ 141 h 460"/>
                  <a:gd name="T6" fmla="*/ 142 w 480"/>
                  <a:gd name="T7" fmla="*/ 126 h 460"/>
                  <a:gd name="T8" fmla="*/ 154 w 480"/>
                  <a:gd name="T9" fmla="*/ 107 h 460"/>
                  <a:gd name="T10" fmla="*/ 160 w 480"/>
                  <a:gd name="T11" fmla="*/ 85 h 460"/>
                  <a:gd name="T12" fmla="*/ 154 w 480"/>
                  <a:gd name="T13" fmla="*/ 70 h 460"/>
                  <a:gd name="T14" fmla="*/ 148 w 480"/>
                  <a:gd name="T15" fmla="*/ 49 h 460"/>
                  <a:gd name="T16" fmla="*/ 137 w 480"/>
                  <a:gd name="T17" fmla="*/ 32 h 460"/>
                  <a:gd name="T18" fmla="*/ 121 w 480"/>
                  <a:gd name="T19" fmla="*/ 18 h 460"/>
                  <a:gd name="T20" fmla="*/ 102 w 480"/>
                  <a:gd name="T21" fmla="*/ 9 h 460"/>
                  <a:gd name="T22" fmla="*/ 80 w 480"/>
                  <a:gd name="T23" fmla="*/ 6 h 460"/>
                  <a:gd name="T24" fmla="*/ 58 w 480"/>
                  <a:gd name="T25" fmla="*/ 9 h 460"/>
                  <a:gd name="T26" fmla="*/ 39 w 480"/>
                  <a:gd name="T27" fmla="*/ 18 h 460"/>
                  <a:gd name="T28" fmla="*/ 23 w 480"/>
                  <a:gd name="T29" fmla="*/ 32 h 460"/>
                  <a:gd name="T30" fmla="*/ 12 w 480"/>
                  <a:gd name="T31" fmla="*/ 49 h 460"/>
                  <a:gd name="T32" fmla="*/ 7 w 480"/>
                  <a:gd name="T33" fmla="*/ 70 h 460"/>
                  <a:gd name="T34" fmla="*/ 8 w 480"/>
                  <a:gd name="T35" fmla="*/ 91 h 460"/>
                  <a:gd name="T36" fmla="*/ 15 w 480"/>
                  <a:gd name="T37" fmla="*/ 111 h 460"/>
                  <a:gd name="T38" fmla="*/ 28 w 480"/>
                  <a:gd name="T39" fmla="*/ 127 h 460"/>
                  <a:gd name="T40" fmla="*/ 45 w 480"/>
                  <a:gd name="T41" fmla="*/ 139 h 460"/>
                  <a:gd name="T42" fmla="*/ 65 w 480"/>
                  <a:gd name="T43" fmla="*/ 147 h 460"/>
                  <a:gd name="T44" fmla="*/ 88 w 480"/>
                  <a:gd name="T45" fmla="*/ 148 h 460"/>
                  <a:gd name="T46" fmla="*/ 109 w 480"/>
                  <a:gd name="T47" fmla="*/ 143 h 460"/>
                  <a:gd name="T48" fmla="*/ 127 w 480"/>
                  <a:gd name="T49" fmla="*/ 132 h 460"/>
                  <a:gd name="T50" fmla="*/ 141 w 480"/>
                  <a:gd name="T51" fmla="*/ 117 h 460"/>
                  <a:gd name="T52" fmla="*/ 151 w 480"/>
                  <a:gd name="T53" fmla="*/ 98 h 460"/>
                  <a:gd name="T54" fmla="*/ 154 w 480"/>
                  <a:gd name="T55" fmla="*/ 77 h 460"/>
                  <a:gd name="T56" fmla="*/ 159 w 480"/>
                  <a:gd name="T57" fmla="*/ 62 h 460"/>
                  <a:gd name="T58" fmla="*/ 150 w 480"/>
                  <a:gd name="T59" fmla="*/ 40 h 460"/>
                  <a:gd name="T60" fmla="*/ 136 w 480"/>
                  <a:gd name="T61" fmla="*/ 23 h 460"/>
                  <a:gd name="T62" fmla="*/ 118 w 480"/>
                  <a:gd name="T63" fmla="*/ 9 h 460"/>
                  <a:gd name="T64" fmla="*/ 96 w 480"/>
                  <a:gd name="T65" fmla="*/ 1 h 460"/>
                  <a:gd name="T66" fmla="*/ 72 w 480"/>
                  <a:gd name="T67" fmla="*/ 0 h 460"/>
                  <a:gd name="T68" fmla="*/ 49 w 480"/>
                  <a:gd name="T69" fmla="*/ 6 h 460"/>
                  <a:gd name="T70" fmla="*/ 29 w 480"/>
                  <a:gd name="T71" fmla="*/ 17 h 460"/>
                  <a:gd name="T72" fmla="*/ 14 w 480"/>
                  <a:gd name="T73" fmla="*/ 34 h 460"/>
                  <a:gd name="T74" fmla="*/ 6 w 480"/>
                  <a:gd name="T75" fmla="*/ 47 h 460"/>
                  <a:gd name="T76" fmla="*/ 6 w 480"/>
                  <a:gd name="T77" fmla="*/ 48 h 460"/>
                  <a:gd name="T78" fmla="*/ 2 w 480"/>
                  <a:gd name="T79" fmla="*/ 59 h 460"/>
                  <a:gd name="T80" fmla="*/ 1 w 480"/>
                  <a:gd name="T81" fmla="*/ 68 h 460"/>
                  <a:gd name="T82" fmla="*/ 0 w 480"/>
                  <a:gd name="T83" fmla="*/ 77 h 460"/>
                  <a:gd name="T84" fmla="*/ 3 w 480"/>
                  <a:gd name="T85" fmla="*/ 98 h 460"/>
                  <a:gd name="T86" fmla="*/ 12 w 480"/>
                  <a:gd name="T87" fmla="*/ 118 h 460"/>
                  <a:gd name="T88" fmla="*/ 27 w 480"/>
                  <a:gd name="T89" fmla="*/ 134 h 460"/>
                  <a:gd name="T90" fmla="*/ 45 w 480"/>
                  <a:gd name="T91" fmla="*/ 146 h 460"/>
                  <a:gd name="T92" fmla="*/ 66 w 480"/>
                  <a:gd name="T93" fmla="*/ 153 h 460"/>
                  <a:gd name="T94" fmla="*/ 80 w 480"/>
                  <a:gd name="T95" fmla="*/ 154 h 460"/>
                  <a:gd name="T96" fmla="*/ 80 w 480"/>
                  <a:gd name="T97" fmla="*/ 154 h 460"/>
                  <a:gd name="T98" fmla="*/ 88 w 480"/>
                  <a:gd name="T99" fmla="*/ 154 h 460"/>
                  <a:gd name="T100" fmla="*/ 94 w 480"/>
                  <a:gd name="T101" fmla="*/ 153 h 46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80" h="460">
                    <a:moveTo>
                      <a:pt x="283" y="457"/>
                    </a:moveTo>
                    <a:lnTo>
                      <a:pt x="285" y="457"/>
                    </a:lnTo>
                    <a:lnTo>
                      <a:pt x="287" y="456"/>
                    </a:lnTo>
                    <a:lnTo>
                      <a:pt x="289" y="456"/>
                    </a:lnTo>
                    <a:lnTo>
                      <a:pt x="291" y="456"/>
                    </a:lnTo>
                    <a:lnTo>
                      <a:pt x="311" y="450"/>
                    </a:lnTo>
                    <a:lnTo>
                      <a:pt x="333" y="443"/>
                    </a:lnTo>
                    <a:lnTo>
                      <a:pt x="355" y="432"/>
                    </a:lnTo>
                    <a:lnTo>
                      <a:pt x="374" y="421"/>
                    </a:lnTo>
                    <a:lnTo>
                      <a:pt x="393" y="408"/>
                    </a:lnTo>
                    <a:lnTo>
                      <a:pt x="409" y="392"/>
                    </a:lnTo>
                    <a:lnTo>
                      <a:pt x="426" y="377"/>
                    </a:lnTo>
                    <a:lnTo>
                      <a:pt x="439" y="359"/>
                    </a:lnTo>
                    <a:lnTo>
                      <a:pt x="451" y="340"/>
                    </a:lnTo>
                    <a:lnTo>
                      <a:pt x="462" y="319"/>
                    </a:lnTo>
                    <a:lnTo>
                      <a:pt x="469" y="298"/>
                    </a:lnTo>
                    <a:lnTo>
                      <a:pt x="476" y="276"/>
                    </a:lnTo>
                    <a:lnTo>
                      <a:pt x="479" y="253"/>
                    </a:lnTo>
                    <a:lnTo>
                      <a:pt x="480" y="230"/>
                    </a:lnTo>
                    <a:lnTo>
                      <a:pt x="462" y="230"/>
                    </a:lnTo>
                    <a:lnTo>
                      <a:pt x="461" y="208"/>
                    </a:lnTo>
                    <a:lnTo>
                      <a:pt x="457" y="187"/>
                    </a:lnTo>
                    <a:lnTo>
                      <a:pt x="452" y="167"/>
                    </a:lnTo>
                    <a:lnTo>
                      <a:pt x="444" y="147"/>
                    </a:lnTo>
                    <a:lnTo>
                      <a:pt x="435" y="128"/>
                    </a:lnTo>
                    <a:lnTo>
                      <a:pt x="424" y="112"/>
                    </a:lnTo>
                    <a:lnTo>
                      <a:pt x="412" y="95"/>
                    </a:lnTo>
                    <a:lnTo>
                      <a:pt x="397" y="79"/>
                    </a:lnTo>
                    <a:lnTo>
                      <a:pt x="381" y="66"/>
                    </a:lnTo>
                    <a:lnTo>
                      <a:pt x="364" y="54"/>
                    </a:lnTo>
                    <a:lnTo>
                      <a:pt x="346" y="44"/>
                    </a:lnTo>
                    <a:lnTo>
                      <a:pt x="326" y="34"/>
                    </a:lnTo>
                    <a:lnTo>
                      <a:pt x="306" y="27"/>
                    </a:lnTo>
                    <a:lnTo>
                      <a:pt x="285" y="22"/>
                    </a:lnTo>
                    <a:lnTo>
                      <a:pt x="263" y="19"/>
                    </a:lnTo>
                    <a:lnTo>
                      <a:pt x="240" y="18"/>
                    </a:lnTo>
                    <a:lnTo>
                      <a:pt x="217" y="19"/>
                    </a:lnTo>
                    <a:lnTo>
                      <a:pt x="195" y="22"/>
                    </a:lnTo>
                    <a:lnTo>
                      <a:pt x="175" y="27"/>
                    </a:lnTo>
                    <a:lnTo>
                      <a:pt x="154" y="34"/>
                    </a:lnTo>
                    <a:lnTo>
                      <a:pt x="134" y="44"/>
                    </a:lnTo>
                    <a:lnTo>
                      <a:pt x="117" y="54"/>
                    </a:lnTo>
                    <a:lnTo>
                      <a:pt x="99" y="66"/>
                    </a:lnTo>
                    <a:lnTo>
                      <a:pt x="84" y="79"/>
                    </a:lnTo>
                    <a:lnTo>
                      <a:pt x="69" y="95"/>
                    </a:lnTo>
                    <a:lnTo>
                      <a:pt x="57" y="112"/>
                    </a:lnTo>
                    <a:lnTo>
                      <a:pt x="46" y="128"/>
                    </a:lnTo>
                    <a:lnTo>
                      <a:pt x="36" y="147"/>
                    </a:lnTo>
                    <a:lnTo>
                      <a:pt x="28" y="167"/>
                    </a:lnTo>
                    <a:lnTo>
                      <a:pt x="23" y="187"/>
                    </a:lnTo>
                    <a:lnTo>
                      <a:pt x="20" y="208"/>
                    </a:lnTo>
                    <a:lnTo>
                      <a:pt x="18" y="230"/>
                    </a:lnTo>
                    <a:lnTo>
                      <a:pt x="20" y="252"/>
                    </a:lnTo>
                    <a:lnTo>
                      <a:pt x="23" y="273"/>
                    </a:lnTo>
                    <a:lnTo>
                      <a:pt x="28" y="293"/>
                    </a:lnTo>
                    <a:lnTo>
                      <a:pt x="36" y="313"/>
                    </a:lnTo>
                    <a:lnTo>
                      <a:pt x="46" y="332"/>
                    </a:lnTo>
                    <a:lnTo>
                      <a:pt x="57" y="348"/>
                    </a:lnTo>
                    <a:lnTo>
                      <a:pt x="69" y="365"/>
                    </a:lnTo>
                    <a:lnTo>
                      <a:pt x="84" y="380"/>
                    </a:lnTo>
                    <a:lnTo>
                      <a:pt x="99" y="394"/>
                    </a:lnTo>
                    <a:lnTo>
                      <a:pt x="117" y="406"/>
                    </a:lnTo>
                    <a:lnTo>
                      <a:pt x="134" y="416"/>
                    </a:lnTo>
                    <a:lnTo>
                      <a:pt x="154" y="426"/>
                    </a:lnTo>
                    <a:lnTo>
                      <a:pt x="175" y="433"/>
                    </a:lnTo>
                    <a:lnTo>
                      <a:pt x="195" y="438"/>
                    </a:lnTo>
                    <a:lnTo>
                      <a:pt x="217" y="441"/>
                    </a:lnTo>
                    <a:lnTo>
                      <a:pt x="240" y="443"/>
                    </a:lnTo>
                    <a:lnTo>
                      <a:pt x="263" y="441"/>
                    </a:lnTo>
                    <a:lnTo>
                      <a:pt x="285" y="438"/>
                    </a:lnTo>
                    <a:lnTo>
                      <a:pt x="306" y="433"/>
                    </a:lnTo>
                    <a:lnTo>
                      <a:pt x="326" y="426"/>
                    </a:lnTo>
                    <a:lnTo>
                      <a:pt x="346" y="416"/>
                    </a:lnTo>
                    <a:lnTo>
                      <a:pt x="364" y="406"/>
                    </a:lnTo>
                    <a:lnTo>
                      <a:pt x="381" y="394"/>
                    </a:lnTo>
                    <a:lnTo>
                      <a:pt x="397" y="380"/>
                    </a:lnTo>
                    <a:lnTo>
                      <a:pt x="412" y="365"/>
                    </a:lnTo>
                    <a:lnTo>
                      <a:pt x="424" y="348"/>
                    </a:lnTo>
                    <a:lnTo>
                      <a:pt x="435" y="332"/>
                    </a:lnTo>
                    <a:lnTo>
                      <a:pt x="444" y="313"/>
                    </a:lnTo>
                    <a:lnTo>
                      <a:pt x="452" y="293"/>
                    </a:lnTo>
                    <a:lnTo>
                      <a:pt x="457" y="273"/>
                    </a:lnTo>
                    <a:lnTo>
                      <a:pt x="461" y="252"/>
                    </a:lnTo>
                    <a:lnTo>
                      <a:pt x="462" y="230"/>
                    </a:lnTo>
                    <a:lnTo>
                      <a:pt x="480" y="230"/>
                    </a:lnTo>
                    <a:lnTo>
                      <a:pt x="479" y="207"/>
                    </a:lnTo>
                    <a:lnTo>
                      <a:pt x="476" y="184"/>
                    </a:lnTo>
                    <a:lnTo>
                      <a:pt x="469" y="162"/>
                    </a:lnTo>
                    <a:lnTo>
                      <a:pt x="462" y="141"/>
                    </a:lnTo>
                    <a:lnTo>
                      <a:pt x="451" y="120"/>
                    </a:lnTo>
                    <a:lnTo>
                      <a:pt x="439" y="101"/>
                    </a:lnTo>
                    <a:lnTo>
                      <a:pt x="426" y="83"/>
                    </a:lnTo>
                    <a:lnTo>
                      <a:pt x="409" y="68"/>
                    </a:lnTo>
                    <a:lnTo>
                      <a:pt x="393" y="52"/>
                    </a:lnTo>
                    <a:lnTo>
                      <a:pt x="374" y="40"/>
                    </a:lnTo>
                    <a:lnTo>
                      <a:pt x="355" y="28"/>
                    </a:lnTo>
                    <a:lnTo>
                      <a:pt x="333" y="18"/>
                    </a:lnTo>
                    <a:lnTo>
                      <a:pt x="311" y="10"/>
                    </a:lnTo>
                    <a:lnTo>
                      <a:pt x="288" y="4"/>
                    </a:lnTo>
                    <a:lnTo>
                      <a:pt x="264" y="1"/>
                    </a:lnTo>
                    <a:lnTo>
                      <a:pt x="240" y="0"/>
                    </a:lnTo>
                    <a:lnTo>
                      <a:pt x="216" y="1"/>
                    </a:lnTo>
                    <a:lnTo>
                      <a:pt x="192" y="4"/>
                    </a:lnTo>
                    <a:lnTo>
                      <a:pt x="169" y="10"/>
                    </a:lnTo>
                    <a:lnTo>
                      <a:pt x="147" y="18"/>
                    </a:lnTo>
                    <a:lnTo>
                      <a:pt x="125" y="28"/>
                    </a:lnTo>
                    <a:lnTo>
                      <a:pt x="106" y="40"/>
                    </a:lnTo>
                    <a:lnTo>
                      <a:pt x="87" y="52"/>
                    </a:lnTo>
                    <a:lnTo>
                      <a:pt x="71" y="68"/>
                    </a:lnTo>
                    <a:lnTo>
                      <a:pt x="55" y="83"/>
                    </a:lnTo>
                    <a:lnTo>
                      <a:pt x="41" y="101"/>
                    </a:lnTo>
                    <a:lnTo>
                      <a:pt x="29" y="120"/>
                    </a:lnTo>
                    <a:lnTo>
                      <a:pt x="18" y="141"/>
                    </a:lnTo>
                    <a:lnTo>
                      <a:pt x="18" y="142"/>
                    </a:lnTo>
                    <a:lnTo>
                      <a:pt x="17" y="142"/>
                    </a:lnTo>
                    <a:lnTo>
                      <a:pt x="17" y="143"/>
                    </a:lnTo>
                    <a:lnTo>
                      <a:pt x="11" y="161"/>
                    </a:lnTo>
                    <a:lnTo>
                      <a:pt x="9" y="169"/>
                    </a:lnTo>
                    <a:lnTo>
                      <a:pt x="6" y="177"/>
                    </a:lnTo>
                    <a:lnTo>
                      <a:pt x="4" y="185"/>
                    </a:lnTo>
                    <a:lnTo>
                      <a:pt x="3" y="193"/>
                    </a:lnTo>
                    <a:lnTo>
                      <a:pt x="2" y="203"/>
                    </a:lnTo>
                    <a:lnTo>
                      <a:pt x="1" y="211"/>
                    </a:lnTo>
                    <a:lnTo>
                      <a:pt x="0" y="220"/>
                    </a:lnTo>
                    <a:lnTo>
                      <a:pt x="0" y="229"/>
                    </a:lnTo>
                    <a:lnTo>
                      <a:pt x="1" y="251"/>
                    </a:lnTo>
                    <a:lnTo>
                      <a:pt x="4" y="273"/>
                    </a:lnTo>
                    <a:lnTo>
                      <a:pt x="10" y="294"/>
                    </a:lnTo>
                    <a:lnTo>
                      <a:pt x="17" y="315"/>
                    </a:lnTo>
                    <a:lnTo>
                      <a:pt x="26" y="334"/>
                    </a:lnTo>
                    <a:lnTo>
                      <a:pt x="37" y="352"/>
                    </a:lnTo>
                    <a:lnTo>
                      <a:pt x="50" y="369"/>
                    </a:lnTo>
                    <a:lnTo>
                      <a:pt x="64" y="386"/>
                    </a:lnTo>
                    <a:lnTo>
                      <a:pt x="80" y="401"/>
                    </a:lnTo>
                    <a:lnTo>
                      <a:pt x="96" y="414"/>
                    </a:lnTo>
                    <a:lnTo>
                      <a:pt x="115" y="426"/>
                    </a:lnTo>
                    <a:lnTo>
                      <a:pt x="134" y="436"/>
                    </a:lnTo>
                    <a:lnTo>
                      <a:pt x="154" y="446"/>
                    </a:lnTo>
                    <a:lnTo>
                      <a:pt x="176" y="452"/>
                    </a:lnTo>
                    <a:lnTo>
                      <a:pt x="198" y="457"/>
                    </a:lnTo>
                    <a:lnTo>
                      <a:pt x="221" y="460"/>
                    </a:lnTo>
                    <a:lnTo>
                      <a:pt x="239" y="460"/>
                    </a:lnTo>
                    <a:lnTo>
                      <a:pt x="240" y="460"/>
                    </a:lnTo>
                    <a:lnTo>
                      <a:pt x="263" y="460"/>
                    </a:lnTo>
                    <a:lnTo>
                      <a:pt x="263" y="459"/>
                    </a:lnTo>
                    <a:lnTo>
                      <a:pt x="264" y="459"/>
                    </a:lnTo>
                    <a:lnTo>
                      <a:pt x="283" y="457"/>
                    </a:lnTo>
                    <a:close/>
                  </a:path>
                </a:pathLst>
              </a:custGeom>
              <a:solidFill>
                <a:srgbClr val="A6A6A6"/>
              </a:solidFill>
              <a:ln w="12700" cmpd="sng">
                <a:solidFill>
                  <a:srgbClr val="000000"/>
                </a:solidFill>
                <a:round/>
                <a:headEnd/>
                <a:tailEnd/>
              </a:ln>
            </p:spPr>
            <p:txBody>
              <a:bodyPr/>
              <a:lstStyle/>
              <a:p>
                <a:endParaRPr lang="fr-FR"/>
              </a:p>
            </p:txBody>
          </p:sp>
          <p:sp>
            <p:nvSpPr>
              <p:cNvPr id="6248" name="Freeform 185"/>
              <p:cNvSpPr>
                <a:spLocks/>
              </p:cNvSpPr>
              <p:nvPr/>
            </p:nvSpPr>
            <p:spPr bwMode="auto">
              <a:xfrm>
                <a:off x="4102" y="1900"/>
                <a:ext cx="149" cy="142"/>
              </a:xfrm>
              <a:custGeom>
                <a:avLst/>
                <a:gdLst>
                  <a:gd name="T0" fmla="*/ 148 w 446"/>
                  <a:gd name="T1" fmla="*/ 57 h 428"/>
                  <a:gd name="T2" fmla="*/ 140 w 446"/>
                  <a:gd name="T3" fmla="*/ 37 h 428"/>
                  <a:gd name="T4" fmla="*/ 127 w 446"/>
                  <a:gd name="T5" fmla="*/ 21 h 428"/>
                  <a:gd name="T6" fmla="*/ 110 w 446"/>
                  <a:gd name="T7" fmla="*/ 9 h 428"/>
                  <a:gd name="T8" fmla="*/ 90 w 446"/>
                  <a:gd name="T9" fmla="*/ 2 h 428"/>
                  <a:gd name="T10" fmla="*/ 67 w 446"/>
                  <a:gd name="T11" fmla="*/ 1 h 428"/>
                  <a:gd name="T12" fmla="*/ 46 w 446"/>
                  <a:gd name="T13" fmla="*/ 6 h 428"/>
                  <a:gd name="T14" fmla="*/ 27 w 446"/>
                  <a:gd name="T15" fmla="*/ 17 h 428"/>
                  <a:gd name="T16" fmla="*/ 13 w 446"/>
                  <a:gd name="T17" fmla="*/ 32 h 428"/>
                  <a:gd name="T18" fmla="*/ 3 w 446"/>
                  <a:gd name="T19" fmla="*/ 50 h 428"/>
                  <a:gd name="T20" fmla="*/ 0 w 446"/>
                  <a:gd name="T21" fmla="*/ 71 h 428"/>
                  <a:gd name="T22" fmla="*/ 3 w 446"/>
                  <a:gd name="T23" fmla="*/ 92 h 428"/>
                  <a:gd name="T24" fmla="*/ 13 w 446"/>
                  <a:gd name="T25" fmla="*/ 110 h 428"/>
                  <a:gd name="T26" fmla="*/ 27 w 446"/>
                  <a:gd name="T27" fmla="*/ 125 h 428"/>
                  <a:gd name="T28" fmla="*/ 46 w 446"/>
                  <a:gd name="T29" fmla="*/ 136 h 428"/>
                  <a:gd name="T30" fmla="*/ 67 w 446"/>
                  <a:gd name="T31" fmla="*/ 142 h 428"/>
                  <a:gd name="T32" fmla="*/ 90 w 446"/>
                  <a:gd name="T33" fmla="*/ 140 h 428"/>
                  <a:gd name="T34" fmla="*/ 110 w 446"/>
                  <a:gd name="T35" fmla="*/ 133 h 428"/>
                  <a:gd name="T36" fmla="*/ 127 w 446"/>
                  <a:gd name="T37" fmla="*/ 121 h 428"/>
                  <a:gd name="T38" fmla="*/ 140 w 446"/>
                  <a:gd name="T39" fmla="*/ 105 h 428"/>
                  <a:gd name="T40" fmla="*/ 148 w 446"/>
                  <a:gd name="T41" fmla="*/ 85 h 428"/>
                  <a:gd name="T42" fmla="*/ 143 w 446"/>
                  <a:gd name="T43" fmla="*/ 71 h 428"/>
                  <a:gd name="T44" fmla="*/ 140 w 446"/>
                  <a:gd name="T45" fmla="*/ 51 h 428"/>
                  <a:gd name="T46" fmla="*/ 132 w 446"/>
                  <a:gd name="T47" fmla="*/ 35 h 428"/>
                  <a:gd name="T48" fmla="*/ 118 w 446"/>
                  <a:gd name="T49" fmla="*/ 21 h 428"/>
                  <a:gd name="T50" fmla="*/ 101 w 446"/>
                  <a:gd name="T51" fmla="*/ 11 h 428"/>
                  <a:gd name="T52" fmla="*/ 82 w 446"/>
                  <a:gd name="T53" fmla="*/ 6 h 428"/>
                  <a:gd name="T54" fmla="*/ 61 w 446"/>
                  <a:gd name="T55" fmla="*/ 7 h 428"/>
                  <a:gd name="T56" fmla="*/ 42 w 446"/>
                  <a:gd name="T57" fmla="*/ 14 h 428"/>
                  <a:gd name="T58" fmla="*/ 26 w 446"/>
                  <a:gd name="T59" fmla="*/ 25 h 428"/>
                  <a:gd name="T60" fmla="*/ 14 w 446"/>
                  <a:gd name="T61" fmla="*/ 40 h 428"/>
                  <a:gd name="T62" fmla="*/ 7 w 446"/>
                  <a:gd name="T63" fmla="*/ 58 h 428"/>
                  <a:gd name="T64" fmla="*/ 6 w 446"/>
                  <a:gd name="T65" fmla="*/ 78 h 428"/>
                  <a:gd name="T66" fmla="*/ 11 w 446"/>
                  <a:gd name="T67" fmla="*/ 96 h 428"/>
                  <a:gd name="T68" fmla="*/ 22 w 446"/>
                  <a:gd name="T69" fmla="*/ 112 h 428"/>
                  <a:gd name="T70" fmla="*/ 36 w 446"/>
                  <a:gd name="T71" fmla="*/ 125 h 428"/>
                  <a:gd name="T72" fmla="*/ 54 w 446"/>
                  <a:gd name="T73" fmla="*/ 133 h 428"/>
                  <a:gd name="T74" fmla="*/ 75 w 446"/>
                  <a:gd name="T75" fmla="*/ 136 h 428"/>
                  <a:gd name="T76" fmla="*/ 95 w 446"/>
                  <a:gd name="T77" fmla="*/ 133 h 428"/>
                  <a:gd name="T78" fmla="*/ 113 w 446"/>
                  <a:gd name="T79" fmla="*/ 125 h 428"/>
                  <a:gd name="T80" fmla="*/ 128 w 446"/>
                  <a:gd name="T81" fmla="*/ 112 h 428"/>
                  <a:gd name="T82" fmla="*/ 138 w 446"/>
                  <a:gd name="T83" fmla="*/ 96 h 428"/>
                  <a:gd name="T84" fmla="*/ 143 w 446"/>
                  <a:gd name="T85" fmla="*/ 78 h 4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46" h="428">
                    <a:moveTo>
                      <a:pt x="446" y="214"/>
                    </a:moveTo>
                    <a:lnTo>
                      <a:pt x="445" y="192"/>
                    </a:lnTo>
                    <a:lnTo>
                      <a:pt x="442" y="171"/>
                    </a:lnTo>
                    <a:lnTo>
                      <a:pt x="436" y="151"/>
                    </a:lnTo>
                    <a:lnTo>
                      <a:pt x="428" y="131"/>
                    </a:lnTo>
                    <a:lnTo>
                      <a:pt x="419" y="112"/>
                    </a:lnTo>
                    <a:lnTo>
                      <a:pt x="408" y="95"/>
                    </a:lnTo>
                    <a:lnTo>
                      <a:pt x="395" y="79"/>
                    </a:lnTo>
                    <a:lnTo>
                      <a:pt x="380" y="63"/>
                    </a:lnTo>
                    <a:lnTo>
                      <a:pt x="364" y="50"/>
                    </a:lnTo>
                    <a:lnTo>
                      <a:pt x="348" y="37"/>
                    </a:lnTo>
                    <a:lnTo>
                      <a:pt x="329" y="27"/>
                    </a:lnTo>
                    <a:lnTo>
                      <a:pt x="309" y="17"/>
                    </a:lnTo>
                    <a:lnTo>
                      <a:pt x="289" y="10"/>
                    </a:lnTo>
                    <a:lnTo>
                      <a:pt x="268" y="5"/>
                    </a:lnTo>
                    <a:lnTo>
                      <a:pt x="246" y="2"/>
                    </a:lnTo>
                    <a:lnTo>
                      <a:pt x="223" y="0"/>
                    </a:lnTo>
                    <a:lnTo>
                      <a:pt x="200" y="2"/>
                    </a:lnTo>
                    <a:lnTo>
                      <a:pt x="178" y="5"/>
                    </a:lnTo>
                    <a:lnTo>
                      <a:pt x="158" y="10"/>
                    </a:lnTo>
                    <a:lnTo>
                      <a:pt x="137" y="17"/>
                    </a:lnTo>
                    <a:lnTo>
                      <a:pt x="117" y="27"/>
                    </a:lnTo>
                    <a:lnTo>
                      <a:pt x="99" y="37"/>
                    </a:lnTo>
                    <a:lnTo>
                      <a:pt x="82" y="50"/>
                    </a:lnTo>
                    <a:lnTo>
                      <a:pt x="66" y="63"/>
                    </a:lnTo>
                    <a:lnTo>
                      <a:pt x="52" y="79"/>
                    </a:lnTo>
                    <a:lnTo>
                      <a:pt x="39" y="95"/>
                    </a:lnTo>
                    <a:lnTo>
                      <a:pt x="28" y="112"/>
                    </a:lnTo>
                    <a:lnTo>
                      <a:pt x="18" y="131"/>
                    </a:lnTo>
                    <a:lnTo>
                      <a:pt x="10" y="151"/>
                    </a:lnTo>
                    <a:lnTo>
                      <a:pt x="5" y="171"/>
                    </a:lnTo>
                    <a:lnTo>
                      <a:pt x="1" y="192"/>
                    </a:lnTo>
                    <a:lnTo>
                      <a:pt x="0" y="214"/>
                    </a:lnTo>
                    <a:lnTo>
                      <a:pt x="1" y="236"/>
                    </a:lnTo>
                    <a:lnTo>
                      <a:pt x="5" y="257"/>
                    </a:lnTo>
                    <a:lnTo>
                      <a:pt x="10" y="277"/>
                    </a:lnTo>
                    <a:lnTo>
                      <a:pt x="18" y="297"/>
                    </a:lnTo>
                    <a:lnTo>
                      <a:pt x="28" y="316"/>
                    </a:lnTo>
                    <a:lnTo>
                      <a:pt x="39" y="333"/>
                    </a:lnTo>
                    <a:lnTo>
                      <a:pt x="52" y="349"/>
                    </a:lnTo>
                    <a:lnTo>
                      <a:pt x="66" y="365"/>
                    </a:lnTo>
                    <a:lnTo>
                      <a:pt x="82" y="378"/>
                    </a:lnTo>
                    <a:lnTo>
                      <a:pt x="99" y="391"/>
                    </a:lnTo>
                    <a:lnTo>
                      <a:pt x="117" y="401"/>
                    </a:lnTo>
                    <a:lnTo>
                      <a:pt x="137" y="411"/>
                    </a:lnTo>
                    <a:lnTo>
                      <a:pt x="158" y="418"/>
                    </a:lnTo>
                    <a:lnTo>
                      <a:pt x="178" y="423"/>
                    </a:lnTo>
                    <a:lnTo>
                      <a:pt x="200" y="427"/>
                    </a:lnTo>
                    <a:lnTo>
                      <a:pt x="223" y="428"/>
                    </a:lnTo>
                    <a:lnTo>
                      <a:pt x="246" y="427"/>
                    </a:lnTo>
                    <a:lnTo>
                      <a:pt x="268" y="423"/>
                    </a:lnTo>
                    <a:lnTo>
                      <a:pt x="289" y="418"/>
                    </a:lnTo>
                    <a:lnTo>
                      <a:pt x="309" y="411"/>
                    </a:lnTo>
                    <a:lnTo>
                      <a:pt x="329" y="401"/>
                    </a:lnTo>
                    <a:lnTo>
                      <a:pt x="348" y="391"/>
                    </a:lnTo>
                    <a:lnTo>
                      <a:pt x="364" y="378"/>
                    </a:lnTo>
                    <a:lnTo>
                      <a:pt x="380" y="365"/>
                    </a:lnTo>
                    <a:lnTo>
                      <a:pt x="395" y="349"/>
                    </a:lnTo>
                    <a:lnTo>
                      <a:pt x="408" y="333"/>
                    </a:lnTo>
                    <a:lnTo>
                      <a:pt x="419" y="316"/>
                    </a:lnTo>
                    <a:lnTo>
                      <a:pt x="428" y="297"/>
                    </a:lnTo>
                    <a:lnTo>
                      <a:pt x="436" y="277"/>
                    </a:lnTo>
                    <a:lnTo>
                      <a:pt x="442" y="257"/>
                    </a:lnTo>
                    <a:lnTo>
                      <a:pt x="445" y="236"/>
                    </a:lnTo>
                    <a:lnTo>
                      <a:pt x="446" y="214"/>
                    </a:lnTo>
                    <a:lnTo>
                      <a:pt x="428" y="214"/>
                    </a:lnTo>
                    <a:lnTo>
                      <a:pt x="427" y="194"/>
                    </a:lnTo>
                    <a:lnTo>
                      <a:pt x="424" y="174"/>
                    </a:lnTo>
                    <a:lnTo>
                      <a:pt x="419" y="155"/>
                    </a:lnTo>
                    <a:lnTo>
                      <a:pt x="412" y="138"/>
                    </a:lnTo>
                    <a:lnTo>
                      <a:pt x="403" y="121"/>
                    </a:lnTo>
                    <a:lnTo>
                      <a:pt x="394" y="104"/>
                    </a:lnTo>
                    <a:lnTo>
                      <a:pt x="382" y="89"/>
                    </a:lnTo>
                    <a:lnTo>
                      <a:pt x="368" y="75"/>
                    </a:lnTo>
                    <a:lnTo>
                      <a:pt x="353" y="62"/>
                    </a:lnTo>
                    <a:lnTo>
                      <a:pt x="338" y="51"/>
                    </a:lnTo>
                    <a:lnTo>
                      <a:pt x="320" y="41"/>
                    </a:lnTo>
                    <a:lnTo>
                      <a:pt x="303" y="33"/>
                    </a:lnTo>
                    <a:lnTo>
                      <a:pt x="284" y="27"/>
                    </a:lnTo>
                    <a:lnTo>
                      <a:pt x="265" y="21"/>
                    </a:lnTo>
                    <a:lnTo>
                      <a:pt x="244" y="18"/>
                    </a:lnTo>
                    <a:lnTo>
                      <a:pt x="223" y="17"/>
                    </a:lnTo>
                    <a:lnTo>
                      <a:pt x="202" y="18"/>
                    </a:lnTo>
                    <a:lnTo>
                      <a:pt x="182" y="21"/>
                    </a:lnTo>
                    <a:lnTo>
                      <a:pt x="162" y="27"/>
                    </a:lnTo>
                    <a:lnTo>
                      <a:pt x="143" y="33"/>
                    </a:lnTo>
                    <a:lnTo>
                      <a:pt x="126" y="41"/>
                    </a:lnTo>
                    <a:lnTo>
                      <a:pt x="108" y="51"/>
                    </a:lnTo>
                    <a:lnTo>
                      <a:pt x="93" y="62"/>
                    </a:lnTo>
                    <a:lnTo>
                      <a:pt x="78" y="75"/>
                    </a:lnTo>
                    <a:lnTo>
                      <a:pt x="65" y="89"/>
                    </a:lnTo>
                    <a:lnTo>
                      <a:pt x="53" y="104"/>
                    </a:lnTo>
                    <a:lnTo>
                      <a:pt x="43" y="121"/>
                    </a:lnTo>
                    <a:lnTo>
                      <a:pt x="34" y="138"/>
                    </a:lnTo>
                    <a:lnTo>
                      <a:pt x="28" y="155"/>
                    </a:lnTo>
                    <a:lnTo>
                      <a:pt x="22" y="174"/>
                    </a:lnTo>
                    <a:lnTo>
                      <a:pt x="19" y="194"/>
                    </a:lnTo>
                    <a:lnTo>
                      <a:pt x="18" y="214"/>
                    </a:lnTo>
                    <a:lnTo>
                      <a:pt x="19" y="234"/>
                    </a:lnTo>
                    <a:lnTo>
                      <a:pt x="22" y="254"/>
                    </a:lnTo>
                    <a:lnTo>
                      <a:pt x="28" y="273"/>
                    </a:lnTo>
                    <a:lnTo>
                      <a:pt x="34" y="290"/>
                    </a:lnTo>
                    <a:lnTo>
                      <a:pt x="43" y="307"/>
                    </a:lnTo>
                    <a:lnTo>
                      <a:pt x="53" y="324"/>
                    </a:lnTo>
                    <a:lnTo>
                      <a:pt x="65" y="339"/>
                    </a:lnTo>
                    <a:lnTo>
                      <a:pt x="78" y="353"/>
                    </a:lnTo>
                    <a:lnTo>
                      <a:pt x="93" y="366"/>
                    </a:lnTo>
                    <a:lnTo>
                      <a:pt x="108" y="377"/>
                    </a:lnTo>
                    <a:lnTo>
                      <a:pt x="126" y="387"/>
                    </a:lnTo>
                    <a:lnTo>
                      <a:pt x="143" y="395"/>
                    </a:lnTo>
                    <a:lnTo>
                      <a:pt x="162" y="401"/>
                    </a:lnTo>
                    <a:lnTo>
                      <a:pt x="182" y="407"/>
                    </a:lnTo>
                    <a:lnTo>
                      <a:pt x="202" y="410"/>
                    </a:lnTo>
                    <a:lnTo>
                      <a:pt x="223" y="411"/>
                    </a:lnTo>
                    <a:lnTo>
                      <a:pt x="244" y="410"/>
                    </a:lnTo>
                    <a:lnTo>
                      <a:pt x="265" y="407"/>
                    </a:lnTo>
                    <a:lnTo>
                      <a:pt x="284" y="401"/>
                    </a:lnTo>
                    <a:lnTo>
                      <a:pt x="303" y="395"/>
                    </a:lnTo>
                    <a:lnTo>
                      <a:pt x="320" y="387"/>
                    </a:lnTo>
                    <a:lnTo>
                      <a:pt x="338" y="377"/>
                    </a:lnTo>
                    <a:lnTo>
                      <a:pt x="353" y="366"/>
                    </a:lnTo>
                    <a:lnTo>
                      <a:pt x="368" y="353"/>
                    </a:lnTo>
                    <a:lnTo>
                      <a:pt x="382" y="339"/>
                    </a:lnTo>
                    <a:lnTo>
                      <a:pt x="394" y="324"/>
                    </a:lnTo>
                    <a:lnTo>
                      <a:pt x="403" y="307"/>
                    </a:lnTo>
                    <a:lnTo>
                      <a:pt x="412" y="290"/>
                    </a:lnTo>
                    <a:lnTo>
                      <a:pt x="419" y="273"/>
                    </a:lnTo>
                    <a:lnTo>
                      <a:pt x="424" y="254"/>
                    </a:lnTo>
                    <a:lnTo>
                      <a:pt x="427" y="234"/>
                    </a:lnTo>
                    <a:lnTo>
                      <a:pt x="428" y="214"/>
                    </a:lnTo>
                    <a:lnTo>
                      <a:pt x="446" y="214"/>
                    </a:lnTo>
                    <a:close/>
                  </a:path>
                </a:pathLst>
              </a:custGeom>
              <a:solidFill>
                <a:srgbClr val="ADADAD"/>
              </a:solidFill>
              <a:ln w="12700" cmpd="sng">
                <a:solidFill>
                  <a:srgbClr val="000000"/>
                </a:solidFill>
                <a:round/>
                <a:headEnd/>
                <a:tailEnd/>
              </a:ln>
            </p:spPr>
            <p:txBody>
              <a:bodyPr/>
              <a:lstStyle/>
              <a:p>
                <a:endParaRPr lang="fr-FR"/>
              </a:p>
            </p:txBody>
          </p:sp>
          <p:sp>
            <p:nvSpPr>
              <p:cNvPr id="6249" name="Freeform 186"/>
              <p:cNvSpPr>
                <a:spLocks/>
              </p:cNvSpPr>
              <p:nvPr/>
            </p:nvSpPr>
            <p:spPr bwMode="auto">
              <a:xfrm>
                <a:off x="4108" y="1905"/>
                <a:ext cx="137" cy="132"/>
              </a:xfrm>
              <a:custGeom>
                <a:avLst/>
                <a:gdLst>
                  <a:gd name="T0" fmla="*/ 135 w 413"/>
                  <a:gd name="T1" fmla="*/ 53 h 396"/>
                  <a:gd name="T2" fmla="*/ 128 w 413"/>
                  <a:gd name="T3" fmla="*/ 35 h 396"/>
                  <a:gd name="T4" fmla="*/ 117 w 413"/>
                  <a:gd name="T5" fmla="*/ 19 h 396"/>
                  <a:gd name="T6" fmla="*/ 101 w 413"/>
                  <a:gd name="T7" fmla="*/ 8 h 396"/>
                  <a:gd name="T8" fmla="*/ 82 w 413"/>
                  <a:gd name="T9" fmla="*/ 1 h 396"/>
                  <a:gd name="T10" fmla="*/ 61 w 413"/>
                  <a:gd name="T11" fmla="*/ 0 h 396"/>
                  <a:gd name="T12" fmla="*/ 42 w 413"/>
                  <a:gd name="T13" fmla="*/ 5 h 396"/>
                  <a:gd name="T14" fmla="*/ 25 w 413"/>
                  <a:gd name="T15" fmla="*/ 15 h 396"/>
                  <a:gd name="T16" fmla="*/ 12 w 413"/>
                  <a:gd name="T17" fmla="*/ 29 h 396"/>
                  <a:gd name="T18" fmla="*/ 3 w 413"/>
                  <a:gd name="T19" fmla="*/ 46 h 396"/>
                  <a:gd name="T20" fmla="*/ 0 w 413"/>
                  <a:gd name="T21" fmla="*/ 66 h 396"/>
                  <a:gd name="T22" fmla="*/ 3 w 413"/>
                  <a:gd name="T23" fmla="*/ 86 h 396"/>
                  <a:gd name="T24" fmla="*/ 12 w 413"/>
                  <a:gd name="T25" fmla="*/ 103 h 396"/>
                  <a:gd name="T26" fmla="*/ 25 w 413"/>
                  <a:gd name="T27" fmla="*/ 117 h 396"/>
                  <a:gd name="T28" fmla="*/ 42 w 413"/>
                  <a:gd name="T29" fmla="*/ 127 h 396"/>
                  <a:gd name="T30" fmla="*/ 61 w 413"/>
                  <a:gd name="T31" fmla="*/ 132 h 396"/>
                  <a:gd name="T32" fmla="*/ 82 w 413"/>
                  <a:gd name="T33" fmla="*/ 131 h 396"/>
                  <a:gd name="T34" fmla="*/ 101 w 413"/>
                  <a:gd name="T35" fmla="*/ 124 h 396"/>
                  <a:gd name="T36" fmla="*/ 117 w 413"/>
                  <a:gd name="T37" fmla="*/ 112 h 396"/>
                  <a:gd name="T38" fmla="*/ 128 w 413"/>
                  <a:gd name="T39" fmla="*/ 97 h 396"/>
                  <a:gd name="T40" fmla="*/ 135 w 413"/>
                  <a:gd name="T41" fmla="*/ 79 h 396"/>
                  <a:gd name="T42" fmla="*/ 131 w 413"/>
                  <a:gd name="T43" fmla="*/ 66 h 396"/>
                  <a:gd name="T44" fmla="*/ 128 w 413"/>
                  <a:gd name="T45" fmla="*/ 48 h 396"/>
                  <a:gd name="T46" fmla="*/ 120 w 413"/>
                  <a:gd name="T47" fmla="*/ 33 h 396"/>
                  <a:gd name="T48" fmla="*/ 108 w 413"/>
                  <a:gd name="T49" fmla="*/ 20 h 396"/>
                  <a:gd name="T50" fmla="*/ 93 w 413"/>
                  <a:gd name="T51" fmla="*/ 11 h 396"/>
                  <a:gd name="T52" fmla="*/ 75 w 413"/>
                  <a:gd name="T53" fmla="*/ 6 h 396"/>
                  <a:gd name="T54" fmla="*/ 56 w 413"/>
                  <a:gd name="T55" fmla="*/ 7 h 396"/>
                  <a:gd name="T56" fmla="*/ 39 w 413"/>
                  <a:gd name="T57" fmla="*/ 13 h 396"/>
                  <a:gd name="T58" fmla="*/ 25 w 413"/>
                  <a:gd name="T59" fmla="*/ 24 h 396"/>
                  <a:gd name="T60" fmla="*/ 14 w 413"/>
                  <a:gd name="T61" fmla="*/ 37 h 396"/>
                  <a:gd name="T62" fmla="*/ 8 w 413"/>
                  <a:gd name="T63" fmla="*/ 54 h 396"/>
                  <a:gd name="T64" fmla="*/ 6 w 413"/>
                  <a:gd name="T65" fmla="*/ 72 h 396"/>
                  <a:gd name="T66" fmla="*/ 11 w 413"/>
                  <a:gd name="T67" fmla="*/ 89 h 396"/>
                  <a:gd name="T68" fmla="*/ 21 w 413"/>
                  <a:gd name="T69" fmla="*/ 104 h 396"/>
                  <a:gd name="T70" fmla="*/ 34 w 413"/>
                  <a:gd name="T71" fmla="*/ 116 h 396"/>
                  <a:gd name="T72" fmla="*/ 50 w 413"/>
                  <a:gd name="T73" fmla="*/ 123 h 396"/>
                  <a:gd name="T74" fmla="*/ 68 w 413"/>
                  <a:gd name="T75" fmla="*/ 126 h 396"/>
                  <a:gd name="T76" fmla="*/ 87 w 413"/>
                  <a:gd name="T77" fmla="*/ 123 h 396"/>
                  <a:gd name="T78" fmla="*/ 103 w 413"/>
                  <a:gd name="T79" fmla="*/ 116 h 396"/>
                  <a:gd name="T80" fmla="*/ 116 w 413"/>
                  <a:gd name="T81" fmla="*/ 104 h 396"/>
                  <a:gd name="T82" fmla="*/ 126 w 413"/>
                  <a:gd name="T83" fmla="*/ 89 h 396"/>
                  <a:gd name="T84" fmla="*/ 130 w 413"/>
                  <a:gd name="T85" fmla="*/ 72 h 39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13" h="396">
                    <a:moveTo>
                      <a:pt x="413" y="198"/>
                    </a:moveTo>
                    <a:lnTo>
                      <a:pt x="411" y="178"/>
                    </a:lnTo>
                    <a:lnTo>
                      <a:pt x="408" y="158"/>
                    </a:lnTo>
                    <a:lnTo>
                      <a:pt x="403" y="139"/>
                    </a:lnTo>
                    <a:lnTo>
                      <a:pt x="396" y="122"/>
                    </a:lnTo>
                    <a:lnTo>
                      <a:pt x="387" y="104"/>
                    </a:lnTo>
                    <a:lnTo>
                      <a:pt x="378" y="87"/>
                    </a:lnTo>
                    <a:lnTo>
                      <a:pt x="366" y="72"/>
                    </a:lnTo>
                    <a:lnTo>
                      <a:pt x="352" y="58"/>
                    </a:lnTo>
                    <a:lnTo>
                      <a:pt x="337" y="45"/>
                    </a:lnTo>
                    <a:lnTo>
                      <a:pt x="322" y="34"/>
                    </a:lnTo>
                    <a:lnTo>
                      <a:pt x="304" y="24"/>
                    </a:lnTo>
                    <a:lnTo>
                      <a:pt x="286" y="16"/>
                    </a:lnTo>
                    <a:lnTo>
                      <a:pt x="267" y="10"/>
                    </a:lnTo>
                    <a:lnTo>
                      <a:pt x="248" y="4"/>
                    </a:lnTo>
                    <a:lnTo>
                      <a:pt x="227" y="1"/>
                    </a:lnTo>
                    <a:lnTo>
                      <a:pt x="206" y="0"/>
                    </a:lnTo>
                    <a:lnTo>
                      <a:pt x="185" y="1"/>
                    </a:lnTo>
                    <a:lnTo>
                      <a:pt x="165" y="4"/>
                    </a:lnTo>
                    <a:lnTo>
                      <a:pt x="145" y="10"/>
                    </a:lnTo>
                    <a:lnTo>
                      <a:pt x="126" y="16"/>
                    </a:lnTo>
                    <a:lnTo>
                      <a:pt x="108" y="24"/>
                    </a:lnTo>
                    <a:lnTo>
                      <a:pt x="90" y="34"/>
                    </a:lnTo>
                    <a:lnTo>
                      <a:pt x="75" y="45"/>
                    </a:lnTo>
                    <a:lnTo>
                      <a:pt x="61" y="58"/>
                    </a:lnTo>
                    <a:lnTo>
                      <a:pt x="47" y="72"/>
                    </a:lnTo>
                    <a:lnTo>
                      <a:pt x="35" y="87"/>
                    </a:lnTo>
                    <a:lnTo>
                      <a:pt x="25" y="104"/>
                    </a:lnTo>
                    <a:lnTo>
                      <a:pt x="16" y="122"/>
                    </a:lnTo>
                    <a:lnTo>
                      <a:pt x="10" y="139"/>
                    </a:lnTo>
                    <a:lnTo>
                      <a:pt x="4" y="158"/>
                    </a:lnTo>
                    <a:lnTo>
                      <a:pt x="1" y="178"/>
                    </a:lnTo>
                    <a:lnTo>
                      <a:pt x="0" y="198"/>
                    </a:lnTo>
                    <a:lnTo>
                      <a:pt x="1" y="218"/>
                    </a:lnTo>
                    <a:lnTo>
                      <a:pt x="4" y="238"/>
                    </a:lnTo>
                    <a:lnTo>
                      <a:pt x="10" y="257"/>
                    </a:lnTo>
                    <a:lnTo>
                      <a:pt x="16" y="274"/>
                    </a:lnTo>
                    <a:lnTo>
                      <a:pt x="25" y="292"/>
                    </a:lnTo>
                    <a:lnTo>
                      <a:pt x="35" y="309"/>
                    </a:lnTo>
                    <a:lnTo>
                      <a:pt x="47" y="324"/>
                    </a:lnTo>
                    <a:lnTo>
                      <a:pt x="61" y="337"/>
                    </a:lnTo>
                    <a:lnTo>
                      <a:pt x="75" y="351"/>
                    </a:lnTo>
                    <a:lnTo>
                      <a:pt x="90" y="362"/>
                    </a:lnTo>
                    <a:lnTo>
                      <a:pt x="108" y="372"/>
                    </a:lnTo>
                    <a:lnTo>
                      <a:pt x="126" y="380"/>
                    </a:lnTo>
                    <a:lnTo>
                      <a:pt x="145" y="386"/>
                    </a:lnTo>
                    <a:lnTo>
                      <a:pt x="165" y="392"/>
                    </a:lnTo>
                    <a:lnTo>
                      <a:pt x="185" y="395"/>
                    </a:lnTo>
                    <a:lnTo>
                      <a:pt x="206" y="396"/>
                    </a:lnTo>
                    <a:lnTo>
                      <a:pt x="227" y="395"/>
                    </a:lnTo>
                    <a:lnTo>
                      <a:pt x="248" y="392"/>
                    </a:lnTo>
                    <a:lnTo>
                      <a:pt x="267" y="386"/>
                    </a:lnTo>
                    <a:lnTo>
                      <a:pt x="286" y="380"/>
                    </a:lnTo>
                    <a:lnTo>
                      <a:pt x="304" y="372"/>
                    </a:lnTo>
                    <a:lnTo>
                      <a:pt x="322" y="362"/>
                    </a:lnTo>
                    <a:lnTo>
                      <a:pt x="337" y="351"/>
                    </a:lnTo>
                    <a:lnTo>
                      <a:pt x="352" y="337"/>
                    </a:lnTo>
                    <a:lnTo>
                      <a:pt x="366" y="324"/>
                    </a:lnTo>
                    <a:lnTo>
                      <a:pt x="378" y="309"/>
                    </a:lnTo>
                    <a:lnTo>
                      <a:pt x="387" y="292"/>
                    </a:lnTo>
                    <a:lnTo>
                      <a:pt x="396" y="274"/>
                    </a:lnTo>
                    <a:lnTo>
                      <a:pt x="403" y="257"/>
                    </a:lnTo>
                    <a:lnTo>
                      <a:pt x="408" y="238"/>
                    </a:lnTo>
                    <a:lnTo>
                      <a:pt x="411" y="218"/>
                    </a:lnTo>
                    <a:lnTo>
                      <a:pt x="413" y="198"/>
                    </a:lnTo>
                    <a:lnTo>
                      <a:pt x="394" y="198"/>
                    </a:lnTo>
                    <a:lnTo>
                      <a:pt x="393" y="180"/>
                    </a:lnTo>
                    <a:lnTo>
                      <a:pt x="390" y="162"/>
                    </a:lnTo>
                    <a:lnTo>
                      <a:pt x="385" y="145"/>
                    </a:lnTo>
                    <a:lnTo>
                      <a:pt x="379" y="128"/>
                    </a:lnTo>
                    <a:lnTo>
                      <a:pt x="371" y="112"/>
                    </a:lnTo>
                    <a:lnTo>
                      <a:pt x="361" y="98"/>
                    </a:lnTo>
                    <a:lnTo>
                      <a:pt x="350" y="84"/>
                    </a:lnTo>
                    <a:lnTo>
                      <a:pt x="338" y="71"/>
                    </a:lnTo>
                    <a:lnTo>
                      <a:pt x="325" y="60"/>
                    </a:lnTo>
                    <a:lnTo>
                      <a:pt x="311" y="49"/>
                    </a:lnTo>
                    <a:lnTo>
                      <a:pt x="296" y="40"/>
                    </a:lnTo>
                    <a:lnTo>
                      <a:pt x="279" y="33"/>
                    </a:lnTo>
                    <a:lnTo>
                      <a:pt x="262" y="26"/>
                    </a:lnTo>
                    <a:lnTo>
                      <a:pt x="243" y="22"/>
                    </a:lnTo>
                    <a:lnTo>
                      <a:pt x="225" y="19"/>
                    </a:lnTo>
                    <a:lnTo>
                      <a:pt x="206" y="18"/>
                    </a:lnTo>
                    <a:lnTo>
                      <a:pt x="188" y="19"/>
                    </a:lnTo>
                    <a:lnTo>
                      <a:pt x="169" y="22"/>
                    </a:lnTo>
                    <a:lnTo>
                      <a:pt x="150" y="26"/>
                    </a:lnTo>
                    <a:lnTo>
                      <a:pt x="133" y="33"/>
                    </a:lnTo>
                    <a:lnTo>
                      <a:pt x="117" y="40"/>
                    </a:lnTo>
                    <a:lnTo>
                      <a:pt x="101" y="49"/>
                    </a:lnTo>
                    <a:lnTo>
                      <a:pt x="87" y="60"/>
                    </a:lnTo>
                    <a:lnTo>
                      <a:pt x="74" y="71"/>
                    </a:lnTo>
                    <a:lnTo>
                      <a:pt x="62" y="84"/>
                    </a:lnTo>
                    <a:lnTo>
                      <a:pt x="51" y="98"/>
                    </a:lnTo>
                    <a:lnTo>
                      <a:pt x="41" y="112"/>
                    </a:lnTo>
                    <a:lnTo>
                      <a:pt x="34" y="128"/>
                    </a:lnTo>
                    <a:lnTo>
                      <a:pt x="27" y="145"/>
                    </a:lnTo>
                    <a:lnTo>
                      <a:pt x="23" y="162"/>
                    </a:lnTo>
                    <a:lnTo>
                      <a:pt x="19" y="180"/>
                    </a:lnTo>
                    <a:lnTo>
                      <a:pt x="18" y="198"/>
                    </a:lnTo>
                    <a:lnTo>
                      <a:pt x="19" y="216"/>
                    </a:lnTo>
                    <a:lnTo>
                      <a:pt x="23" y="234"/>
                    </a:lnTo>
                    <a:lnTo>
                      <a:pt x="27" y="251"/>
                    </a:lnTo>
                    <a:lnTo>
                      <a:pt x="34" y="268"/>
                    </a:lnTo>
                    <a:lnTo>
                      <a:pt x="41" y="284"/>
                    </a:lnTo>
                    <a:lnTo>
                      <a:pt x="51" y="299"/>
                    </a:lnTo>
                    <a:lnTo>
                      <a:pt x="62" y="312"/>
                    </a:lnTo>
                    <a:lnTo>
                      <a:pt x="74" y="325"/>
                    </a:lnTo>
                    <a:lnTo>
                      <a:pt x="87" y="336"/>
                    </a:lnTo>
                    <a:lnTo>
                      <a:pt x="101" y="347"/>
                    </a:lnTo>
                    <a:lnTo>
                      <a:pt x="117" y="356"/>
                    </a:lnTo>
                    <a:lnTo>
                      <a:pt x="133" y="363"/>
                    </a:lnTo>
                    <a:lnTo>
                      <a:pt x="150" y="370"/>
                    </a:lnTo>
                    <a:lnTo>
                      <a:pt x="169" y="374"/>
                    </a:lnTo>
                    <a:lnTo>
                      <a:pt x="188" y="377"/>
                    </a:lnTo>
                    <a:lnTo>
                      <a:pt x="206" y="378"/>
                    </a:lnTo>
                    <a:lnTo>
                      <a:pt x="225" y="377"/>
                    </a:lnTo>
                    <a:lnTo>
                      <a:pt x="243" y="374"/>
                    </a:lnTo>
                    <a:lnTo>
                      <a:pt x="262" y="370"/>
                    </a:lnTo>
                    <a:lnTo>
                      <a:pt x="279" y="363"/>
                    </a:lnTo>
                    <a:lnTo>
                      <a:pt x="296" y="356"/>
                    </a:lnTo>
                    <a:lnTo>
                      <a:pt x="311" y="347"/>
                    </a:lnTo>
                    <a:lnTo>
                      <a:pt x="325" y="336"/>
                    </a:lnTo>
                    <a:lnTo>
                      <a:pt x="338" y="325"/>
                    </a:lnTo>
                    <a:lnTo>
                      <a:pt x="350" y="312"/>
                    </a:lnTo>
                    <a:lnTo>
                      <a:pt x="361" y="299"/>
                    </a:lnTo>
                    <a:lnTo>
                      <a:pt x="371" y="284"/>
                    </a:lnTo>
                    <a:lnTo>
                      <a:pt x="379" y="268"/>
                    </a:lnTo>
                    <a:lnTo>
                      <a:pt x="385" y="251"/>
                    </a:lnTo>
                    <a:lnTo>
                      <a:pt x="390" y="234"/>
                    </a:lnTo>
                    <a:lnTo>
                      <a:pt x="393" y="216"/>
                    </a:lnTo>
                    <a:lnTo>
                      <a:pt x="394" y="198"/>
                    </a:lnTo>
                    <a:lnTo>
                      <a:pt x="413" y="198"/>
                    </a:lnTo>
                    <a:close/>
                  </a:path>
                </a:pathLst>
              </a:custGeom>
              <a:solidFill>
                <a:srgbClr val="B5B5B5"/>
              </a:solidFill>
              <a:ln w="12700" cmpd="sng">
                <a:solidFill>
                  <a:srgbClr val="000000"/>
                </a:solidFill>
                <a:round/>
                <a:headEnd/>
                <a:tailEnd/>
              </a:ln>
            </p:spPr>
            <p:txBody>
              <a:bodyPr/>
              <a:lstStyle/>
              <a:p>
                <a:endParaRPr lang="fr-FR"/>
              </a:p>
            </p:txBody>
          </p:sp>
          <p:sp>
            <p:nvSpPr>
              <p:cNvPr id="6250" name="Freeform 187"/>
              <p:cNvSpPr>
                <a:spLocks/>
              </p:cNvSpPr>
              <p:nvPr/>
            </p:nvSpPr>
            <p:spPr bwMode="auto">
              <a:xfrm>
                <a:off x="4113" y="1911"/>
                <a:ext cx="126" cy="120"/>
              </a:xfrm>
              <a:custGeom>
                <a:avLst/>
                <a:gdLst>
                  <a:gd name="T0" fmla="*/ 126 w 378"/>
                  <a:gd name="T1" fmla="*/ 54 h 362"/>
                  <a:gd name="T2" fmla="*/ 123 w 378"/>
                  <a:gd name="T3" fmla="*/ 42 h 362"/>
                  <a:gd name="T4" fmla="*/ 118 w 378"/>
                  <a:gd name="T5" fmla="*/ 31 h 362"/>
                  <a:gd name="T6" fmla="*/ 111 w 378"/>
                  <a:gd name="T7" fmla="*/ 22 h 362"/>
                  <a:gd name="T8" fmla="*/ 103 w 378"/>
                  <a:gd name="T9" fmla="*/ 14 h 362"/>
                  <a:gd name="T10" fmla="*/ 93 w 378"/>
                  <a:gd name="T11" fmla="*/ 7 h 362"/>
                  <a:gd name="T12" fmla="*/ 82 w 378"/>
                  <a:gd name="T13" fmla="*/ 3 h 362"/>
                  <a:gd name="T14" fmla="*/ 70 w 378"/>
                  <a:gd name="T15" fmla="*/ 0 h 362"/>
                  <a:gd name="T16" fmla="*/ 57 w 378"/>
                  <a:gd name="T17" fmla="*/ 0 h 362"/>
                  <a:gd name="T18" fmla="*/ 44 w 378"/>
                  <a:gd name="T19" fmla="*/ 3 h 362"/>
                  <a:gd name="T20" fmla="*/ 33 w 378"/>
                  <a:gd name="T21" fmla="*/ 7 h 362"/>
                  <a:gd name="T22" fmla="*/ 23 w 378"/>
                  <a:gd name="T23" fmla="*/ 14 h 362"/>
                  <a:gd name="T24" fmla="*/ 15 w 378"/>
                  <a:gd name="T25" fmla="*/ 22 h 362"/>
                  <a:gd name="T26" fmla="*/ 8 w 378"/>
                  <a:gd name="T27" fmla="*/ 31 h 362"/>
                  <a:gd name="T28" fmla="*/ 3 w 378"/>
                  <a:gd name="T29" fmla="*/ 42 h 362"/>
                  <a:gd name="T30" fmla="*/ 0 w 378"/>
                  <a:gd name="T31" fmla="*/ 54 h 362"/>
                  <a:gd name="T32" fmla="*/ 0 w 378"/>
                  <a:gd name="T33" fmla="*/ 66 h 362"/>
                  <a:gd name="T34" fmla="*/ 3 w 378"/>
                  <a:gd name="T35" fmla="*/ 78 h 362"/>
                  <a:gd name="T36" fmla="*/ 8 w 378"/>
                  <a:gd name="T37" fmla="*/ 89 h 362"/>
                  <a:gd name="T38" fmla="*/ 15 w 378"/>
                  <a:gd name="T39" fmla="*/ 98 h 362"/>
                  <a:gd name="T40" fmla="*/ 23 w 378"/>
                  <a:gd name="T41" fmla="*/ 106 h 362"/>
                  <a:gd name="T42" fmla="*/ 33 w 378"/>
                  <a:gd name="T43" fmla="*/ 113 h 362"/>
                  <a:gd name="T44" fmla="*/ 44 w 378"/>
                  <a:gd name="T45" fmla="*/ 117 h 362"/>
                  <a:gd name="T46" fmla="*/ 57 w 378"/>
                  <a:gd name="T47" fmla="*/ 120 h 362"/>
                  <a:gd name="T48" fmla="*/ 70 w 378"/>
                  <a:gd name="T49" fmla="*/ 120 h 362"/>
                  <a:gd name="T50" fmla="*/ 82 w 378"/>
                  <a:gd name="T51" fmla="*/ 117 h 362"/>
                  <a:gd name="T52" fmla="*/ 93 w 378"/>
                  <a:gd name="T53" fmla="*/ 113 h 362"/>
                  <a:gd name="T54" fmla="*/ 103 w 378"/>
                  <a:gd name="T55" fmla="*/ 106 h 362"/>
                  <a:gd name="T56" fmla="*/ 111 w 378"/>
                  <a:gd name="T57" fmla="*/ 98 h 362"/>
                  <a:gd name="T58" fmla="*/ 118 w 378"/>
                  <a:gd name="T59" fmla="*/ 89 h 362"/>
                  <a:gd name="T60" fmla="*/ 123 w 378"/>
                  <a:gd name="T61" fmla="*/ 78 h 362"/>
                  <a:gd name="T62" fmla="*/ 126 w 378"/>
                  <a:gd name="T63" fmla="*/ 66 h 362"/>
                  <a:gd name="T64" fmla="*/ 120 w 378"/>
                  <a:gd name="T65" fmla="*/ 60 h 362"/>
                  <a:gd name="T66" fmla="*/ 115 w 378"/>
                  <a:gd name="T67" fmla="*/ 39 h 362"/>
                  <a:gd name="T68" fmla="*/ 103 w 378"/>
                  <a:gd name="T69" fmla="*/ 22 h 362"/>
                  <a:gd name="T70" fmla="*/ 85 w 378"/>
                  <a:gd name="T71" fmla="*/ 10 h 362"/>
                  <a:gd name="T72" fmla="*/ 63 w 378"/>
                  <a:gd name="T73" fmla="*/ 6 h 362"/>
                  <a:gd name="T74" fmla="*/ 41 w 378"/>
                  <a:gd name="T75" fmla="*/ 10 h 362"/>
                  <a:gd name="T76" fmla="*/ 23 w 378"/>
                  <a:gd name="T77" fmla="*/ 22 h 362"/>
                  <a:gd name="T78" fmla="*/ 11 w 378"/>
                  <a:gd name="T79" fmla="*/ 39 h 362"/>
                  <a:gd name="T80" fmla="*/ 6 w 378"/>
                  <a:gd name="T81" fmla="*/ 60 h 362"/>
                  <a:gd name="T82" fmla="*/ 11 w 378"/>
                  <a:gd name="T83" fmla="*/ 81 h 362"/>
                  <a:gd name="T84" fmla="*/ 23 w 378"/>
                  <a:gd name="T85" fmla="*/ 98 h 362"/>
                  <a:gd name="T86" fmla="*/ 41 w 378"/>
                  <a:gd name="T87" fmla="*/ 110 h 362"/>
                  <a:gd name="T88" fmla="*/ 63 w 378"/>
                  <a:gd name="T89" fmla="*/ 114 h 362"/>
                  <a:gd name="T90" fmla="*/ 85 w 378"/>
                  <a:gd name="T91" fmla="*/ 110 h 362"/>
                  <a:gd name="T92" fmla="*/ 103 w 378"/>
                  <a:gd name="T93" fmla="*/ 98 h 362"/>
                  <a:gd name="T94" fmla="*/ 115 w 378"/>
                  <a:gd name="T95" fmla="*/ 81 h 362"/>
                  <a:gd name="T96" fmla="*/ 120 w 378"/>
                  <a:gd name="T97" fmla="*/ 60 h 36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8" h="362">
                    <a:moveTo>
                      <a:pt x="378" y="181"/>
                    </a:moveTo>
                    <a:lnTo>
                      <a:pt x="377" y="162"/>
                    </a:lnTo>
                    <a:lnTo>
                      <a:pt x="374" y="144"/>
                    </a:lnTo>
                    <a:lnTo>
                      <a:pt x="369" y="128"/>
                    </a:lnTo>
                    <a:lnTo>
                      <a:pt x="363" y="111"/>
                    </a:lnTo>
                    <a:lnTo>
                      <a:pt x="355" y="95"/>
                    </a:lnTo>
                    <a:lnTo>
                      <a:pt x="345" y="81"/>
                    </a:lnTo>
                    <a:lnTo>
                      <a:pt x="334" y="66"/>
                    </a:lnTo>
                    <a:lnTo>
                      <a:pt x="322" y="53"/>
                    </a:lnTo>
                    <a:lnTo>
                      <a:pt x="309" y="42"/>
                    </a:lnTo>
                    <a:lnTo>
                      <a:pt x="294" y="31"/>
                    </a:lnTo>
                    <a:lnTo>
                      <a:pt x="279" y="22"/>
                    </a:lnTo>
                    <a:lnTo>
                      <a:pt x="262" y="15"/>
                    </a:lnTo>
                    <a:lnTo>
                      <a:pt x="245" y="8"/>
                    </a:lnTo>
                    <a:lnTo>
                      <a:pt x="227" y="4"/>
                    </a:lnTo>
                    <a:lnTo>
                      <a:pt x="209" y="1"/>
                    </a:lnTo>
                    <a:lnTo>
                      <a:pt x="189" y="0"/>
                    </a:lnTo>
                    <a:lnTo>
                      <a:pt x="170" y="1"/>
                    </a:lnTo>
                    <a:lnTo>
                      <a:pt x="151" y="4"/>
                    </a:lnTo>
                    <a:lnTo>
                      <a:pt x="133" y="8"/>
                    </a:lnTo>
                    <a:lnTo>
                      <a:pt x="116" y="15"/>
                    </a:lnTo>
                    <a:lnTo>
                      <a:pt x="100" y="22"/>
                    </a:lnTo>
                    <a:lnTo>
                      <a:pt x="84" y="31"/>
                    </a:lnTo>
                    <a:lnTo>
                      <a:pt x="69" y="42"/>
                    </a:lnTo>
                    <a:lnTo>
                      <a:pt x="56" y="53"/>
                    </a:lnTo>
                    <a:lnTo>
                      <a:pt x="44" y="66"/>
                    </a:lnTo>
                    <a:lnTo>
                      <a:pt x="33" y="81"/>
                    </a:lnTo>
                    <a:lnTo>
                      <a:pt x="23" y="95"/>
                    </a:lnTo>
                    <a:lnTo>
                      <a:pt x="16" y="111"/>
                    </a:lnTo>
                    <a:lnTo>
                      <a:pt x="9" y="128"/>
                    </a:lnTo>
                    <a:lnTo>
                      <a:pt x="5" y="144"/>
                    </a:lnTo>
                    <a:lnTo>
                      <a:pt x="1" y="162"/>
                    </a:lnTo>
                    <a:lnTo>
                      <a:pt x="0" y="181"/>
                    </a:lnTo>
                    <a:lnTo>
                      <a:pt x="1" y="200"/>
                    </a:lnTo>
                    <a:lnTo>
                      <a:pt x="5" y="218"/>
                    </a:lnTo>
                    <a:lnTo>
                      <a:pt x="9" y="234"/>
                    </a:lnTo>
                    <a:lnTo>
                      <a:pt x="16" y="251"/>
                    </a:lnTo>
                    <a:lnTo>
                      <a:pt x="23" y="267"/>
                    </a:lnTo>
                    <a:lnTo>
                      <a:pt x="33" y="282"/>
                    </a:lnTo>
                    <a:lnTo>
                      <a:pt x="44" y="296"/>
                    </a:lnTo>
                    <a:lnTo>
                      <a:pt x="56" y="309"/>
                    </a:lnTo>
                    <a:lnTo>
                      <a:pt x="69" y="320"/>
                    </a:lnTo>
                    <a:lnTo>
                      <a:pt x="84" y="331"/>
                    </a:lnTo>
                    <a:lnTo>
                      <a:pt x="100" y="340"/>
                    </a:lnTo>
                    <a:lnTo>
                      <a:pt x="116" y="347"/>
                    </a:lnTo>
                    <a:lnTo>
                      <a:pt x="133" y="354"/>
                    </a:lnTo>
                    <a:lnTo>
                      <a:pt x="151" y="358"/>
                    </a:lnTo>
                    <a:lnTo>
                      <a:pt x="170" y="361"/>
                    </a:lnTo>
                    <a:lnTo>
                      <a:pt x="189" y="362"/>
                    </a:lnTo>
                    <a:lnTo>
                      <a:pt x="209" y="361"/>
                    </a:lnTo>
                    <a:lnTo>
                      <a:pt x="227" y="358"/>
                    </a:lnTo>
                    <a:lnTo>
                      <a:pt x="245" y="354"/>
                    </a:lnTo>
                    <a:lnTo>
                      <a:pt x="262" y="347"/>
                    </a:lnTo>
                    <a:lnTo>
                      <a:pt x="279" y="340"/>
                    </a:lnTo>
                    <a:lnTo>
                      <a:pt x="294" y="331"/>
                    </a:lnTo>
                    <a:lnTo>
                      <a:pt x="309" y="320"/>
                    </a:lnTo>
                    <a:lnTo>
                      <a:pt x="322" y="309"/>
                    </a:lnTo>
                    <a:lnTo>
                      <a:pt x="334" y="296"/>
                    </a:lnTo>
                    <a:lnTo>
                      <a:pt x="345" y="282"/>
                    </a:lnTo>
                    <a:lnTo>
                      <a:pt x="355" y="267"/>
                    </a:lnTo>
                    <a:lnTo>
                      <a:pt x="363" y="251"/>
                    </a:lnTo>
                    <a:lnTo>
                      <a:pt x="369" y="234"/>
                    </a:lnTo>
                    <a:lnTo>
                      <a:pt x="374" y="218"/>
                    </a:lnTo>
                    <a:lnTo>
                      <a:pt x="377" y="200"/>
                    </a:lnTo>
                    <a:lnTo>
                      <a:pt x="378" y="181"/>
                    </a:lnTo>
                    <a:lnTo>
                      <a:pt x="360" y="181"/>
                    </a:lnTo>
                    <a:lnTo>
                      <a:pt x="356" y="149"/>
                    </a:lnTo>
                    <a:lnTo>
                      <a:pt x="346" y="117"/>
                    </a:lnTo>
                    <a:lnTo>
                      <a:pt x="330" y="90"/>
                    </a:lnTo>
                    <a:lnTo>
                      <a:pt x="309" y="66"/>
                    </a:lnTo>
                    <a:lnTo>
                      <a:pt x="284" y="46"/>
                    </a:lnTo>
                    <a:lnTo>
                      <a:pt x="256" y="30"/>
                    </a:lnTo>
                    <a:lnTo>
                      <a:pt x="223" y="21"/>
                    </a:lnTo>
                    <a:lnTo>
                      <a:pt x="189" y="18"/>
                    </a:lnTo>
                    <a:lnTo>
                      <a:pt x="155" y="21"/>
                    </a:lnTo>
                    <a:lnTo>
                      <a:pt x="123" y="30"/>
                    </a:lnTo>
                    <a:lnTo>
                      <a:pt x="94" y="46"/>
                    </a:lnTo>
                    <a:lnTo>
                      <a:pt x="69" y="66"/>
                    </a:lnTo>
                    <a:lnTo>
                      <a:pt x="48" y="90"/>
                    </a:lnTo>
                    <a:lnTo>
                      <a:pt x="32" y="117"/>
                    </a:lnTo>
                    <a:lnTo>
                      <a:pt x="22" y="149"/>
                    </a:lnTo>
                    <a:lnTo>
                      <a:pt x="19" y="181"/>
                    </a:lnTo>
                    <a:lnTo>
                      <a:pt x="22" y="213"/>
                    </a:lnTo>
                    <a:lnTo>
                      <a:pt x="32" y="245"/>
                    </a:lnTo>
                    <a:lnTo>
                      <a:pt x="48" y="272"/>
                    </a:lnTo>
                    <a:lnTo>
                      <a:pt x="69" y="296"/>
                    </a:lnTo>
                    <a:lnTo>
                      <a:pt x="94" y="316"/>
                    </a:lnTo>
                    <a:lnTo>
                      <a:pt x="123" y="332"/>
                    </a:lnTo>
                    <a:lnTo>
                      <a:pt x="155" y="341"/>
                    </a:lnTo>
                    <a:lnTo>
                      <a:pt x="189" y="344"/>
                    </a:lnTo>
                    <a:lnTo>
                      <a:pt x="223" y="341"/>
                    </a:lnTo>
                    <a:lnTo>
                      <a:pt x="256" y="332"/>
                    </a:lnTo>
                    <a:lnTo>
                      <a:pt x="284" y="316"/>
                    </a:lnTo>
                    <a:lnTo>
                      <a:pt x="309" y="296"/>
                    </a:lnTo>
                    <a:lnTo>
                      <a:pt x="330" y="272"/>
                    </a:lnTo>
                    <a:lnTo>
                      <a:pt x="346" y="245"/>
                    </a:lnTo>
                    <a:lnTo>
                      <a:pt x="356" y="213"/>
                    </a:lnTo>
                    <a:lnTo>
                      <a:pt x="360" y="181"/>
                    </a:lnTo>
                    <a:lnTo>
                      <a:pt x="378" y="181"/>
                    </a:lnTo>
                    <a:close/>
                  </a:path>
                </a:pathLst>
              </a:custGeom>
              <a:solidFill>
                <a:srgbClr val="BABABA"/>
              </a:solidFill>
              <a:ln w="12700" cmpd="sng">
                <a:solidFill>
                  <a:srgbClr val="000000"/>
                </a:solidFill>
                <a:round/>
                <a:headEnd/>
                <a:tailEnd/>
              </a:ln>
            </p:spPr>
            <p:txBody>
              <a:bodyPr/>
              <a:lstStyle/>
              <a:p>
                <a:endParaRPr lang="fr-FR"/>
              </a:p>
            </p:txBody>
          </p:sp>
          <p:sp>
            <p:nvSpPr>
              <p:cNvPr id="6251" name="Freeform 188"/>
              <p:cNvSpPr>
                <a:spLocks/>
              </p:cNvSpPr>
              <p:nvPr/>
            </p:nvSpPr>
            <p:spPr bwMode="auto">
              <a:xfrm>
                <a:off x="4119" y="1916"/>
                <a:ext cx="115" cy="110"/>
              </a:xfrm>
              <a:custGeom>
                <a:avLst/>
                <a:gdLst>
                  <a:gd name="T0" fmla="*/ 114 w 343"/>
                  <a:gd name="T1" fmla="*/ 44 h 328"/>
                  <a:gd name="T2" fmla="*/ 105 w 343"/>
                  <a:gd name="T3" fmla="*/ 24 h 328"/>
                  <a:gd name="T4" fmla="*/ 89 w 343"/>
                  <a:gd name="T5" fmla="*/ 9 h 328"/>
                  <a:gd name="T6" fmla="*/ 69 w 343"/>
                  <a:gd name="T7" fmla="*/ 1 h 328"/>
                  <a:gd name="T8" fmla="*/ 46 w 343"/>
                  <a:gd name="T9" fmla="*/ 1 h 328"/>
                  <a:gd name="T10" fmla="*/ 25 w 343"/>
                  <a:gd name="T11" fmla="*/ 9 h 328"/>
                  <a:gd name="T12" fmla="*/ 10 w 343"/>
                  <a:gd name="T13" fmla="*/ 24 h 328"/>
                  <a:gd name="T14" fmla="*/ 1 w 343"/>
                  <a:gd name="T15" fmla="*/ 44 h 328"/>
                  <a:gd name="T16" fmla="*/ 1 w 343"/>
                  <a:gd name="T17" fmla="*/ 66 h 328"/>
                  <a:gd name="T18" fmla="*/ 10 w 343"/>
                  <a:gd name="T19" fmla="*/ 86 h 328"/>
                  <a:gd name="T20" fmla="*/ 25 w 343"/>
                  <a:gd name="T21" fmla="*/ 101 h 328"/>
                  <a:gd name="T22" fmla="*/ 46 w 343"/>
                  <a:gd name="T23" fmla="*/ 109 h 328"/>
                  <a:gd name="T24" fmla="*/ 69 w 343"/>
                  <a:gd name="T25" fmla="*/ 109 h 328"/>
                  <a:gd name="T26" fmla="*/ 89 w 343"/>
                  <a:gd name="T27" fmla="*/ 101 h 328"/>
                  <a:gd name="T28" fmla="*/ 105 w 343"/>
                  <a:gd name="T29" fmla="*/ 86 h 328"/>
                  <a:gd name="T30" fmla="*/ 114 w 343"/>
                  <a:gd name="T31" fmla="*/ 66 h 328"/>
                  <a:gd name="T32" fmla="*/ 109 w 343"/>
                  <a:gd name="T33" fmla="*/ 55 h 328"/>
                  <a:gd name="T34" fmla="*/ 105 w 343"/>
                  <a:gd name="T35" fmla="*/ 36 h 328"/>
                  <a:gd name="T36" fmla="*/ 94 w 343"/>
                  <a:gd name="T37" fmla="*/ 20 h 328"/>
                  <a:gd name="T38" fmla="*/ 77 w 343"/>
                  <a:gd name="T39" fmla="*/ 9 h 328"/>
                  <a:gd name="T40" fmla="*/ 57 w 343"/>
                  <a:gd name="T41" fmla="*/ 5 h 328"/>
                  <a:gd name="T42" fmla="*/ 37 w 343"/>
                  <a:gd name="T43" fmla="*/ 9 h 328"/>
                  <a:gd name="T44" fmla="*/ 21 w 343"/>
                  <a:gd name="T45" fmla="*/ 20 h 328"/>
                  <a:gd name="T46" fmla="*/ 10 w 343"/>
                  <a:gd name="T47" fmla="*/ 36 h 328"/>
                  <a:gd name="T48" fmla="*/ 6 w 343"/>
                  <a:gd name="T49" fmla="*/ 55 h 328"/>
                  <a:gd name="T50" fmla="*/ 10 w 343"/>
                  <a:gd name="T51" fmla="*/ 74 h 328"/>
                  <a:gd name="T52" fmla="*/ 21 w 343"/>
                  <a:gd name="T53" fmla="*/ 90 h 328"/>
                  <a:gd name="T54" fmla="*/ 37 w 343"/>
                  <a:gd name="T55" fmla="*/ 101 h 328"/>
                  <a:gd name="T56" fmla="*/ 57 w 343"/>
                  <a:gd name="T57" fmla="*/ 105 h 328"/>
                  <a:gd name="T58" fmla="*/ 77 w 343"/>
                  <a:gd name="T59" fmla="*/ 101 h 328"/>
                  <a:gd name="T60" fmla="*/ 94 w 343"/>
                  <a:gd name="T61" fmla="*/ 90 h 328"/>
                  <a:gd name="T62" fmla="*/ 105 w 343"/>
                  <a:gd name="T63" fmla="*/ 74 h 328"/>
                  <a:gd name="T64" fmla="*/ 109 w 343"/>
                  <a:gd name="T65" fmla="*/ 55 h 3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3" h="328">
                    <a:moveTo>
                      <a:pt x="343" y="164"/>
                    </a:moveTo>
                    <a:lnTo>
                      <a:pt x="339" y="132"/>
                    </a:lnTo>
                    <a:lnTo>
                      <a:pt x="330" y="100"/>
                    </a:lnTo>
                    <a:lnTo>
                      <a:pt x="313" y="73"/>
                    </a:lnTo>
                    <a:lnTo>
                      <a:pt x="292" y="48"/>
                    </a:lnTo>
                    <a:lnTo>
                      <a:pt x="266" y="28"/>
                    </a:lnTo>
                    <a:lnTo>
                      <a:pt x="238" y="12"/>
                    </a:lnTo>
                    <a:lnTo>
                      <a:pt x="205" y="3"/>
                    </a:lnTo>
                    <a:lnTo>
                      <a:pt x="171" y="0"/>
                    </a:lnTo>
                    <a:lnTo>
                      <a:pt x="137" y="3"/>
                    </a:lnTo>
                    <a:lnTo>
                      <a:pt x="105" y="12"/>
                    </a:lnTo>
                    <a:lnTo>
                      <a:pt x="76" y="28"/>
                    </a:lnTo>
                    <a:lnTo>
                      <a:pt x="50" y="48"/>
                    </a:lnTo>
                    <a:lnTo>
                      <a:pt x="29" y="73"/>
                    </a:lnTo>
                    <a:lnTo>
                      <a:pt x="13" y="100"/>
                    </a:lnTo>
                    <a:lnTo>
                      <a:pt x="3" y="132"/>
                    </a:lnTo>
                    <a:lnTo>
                      <a:pt x="0" y="164"/>
                    </a:lnTo>
                    <a:lnTo>
                      <a:pt x="3" y="196"/>
                    </a:lnTo>
                    <a:lnTo>
                      <a:pt x="13" y="228"/>
                    </a:lnTo>
                    <a:lnTo>
                      <a:pt x="29" y="255"/>
                    </a:lnTo>
                    <a:lnTo>
                      <a:pt x="50" y="280"/>
                    </a:lnTo>
                    <a:lnTo>
                      <a:pt x="76" y="300"/>
                    </a:lnTo>
                    <a:lnTo>
                      <a:pt x="105" y="316"/>
                    </a:lnTo>
                    <a:lnTo>
                      <a:pt x="137" y="325"/>
                    </a:lnTo>
                    <a:lnTo>
                      <a:pt x="171" y="328"/>
                    </a:lnTo>
                    <a:lnTo>
                      <a:pt x="205" y="325"/>
                    </a:lnTo>
                    <a:lnTo>
                      <a:pt x="238" y="316"/>
                    </a:lnTo>
                    <a:lnTo>
                      <a:pt x="266" y="300"/>
                    </a:lnTo>
                    <a:lnTo>
                      <a:pt x="292" y="280"/>
                    </a:lnTo>
                    <a:lnTo>
                      <a:pt x="313" y="255"/>
                    </a:lnTo>
                    <a:lnTo>
                      <a:pt x="330" y="228"/>
                    </a:lnTo>
                    <a:lnTo>
                      <a:pt x="339" y="196"/>
                    </a:lnTo>
                    <a:lnTo>
                      <a:pt x="343" y="164"/>
                    </a:lnTo>
                    <a:lnTo>
                      <a:pt x="325" y="164"/>
                    </a:lnTo>
                    <a:lnTo>
                      <a:pt x="322" y="135"/>
                    </a:lnTo>
                    <a:lnTo>
                      <a:pt x="313" y="106"/>
                    </a:lnTo>
                    <a:lnTo>
                      <a:pt x="299" y="82"/>
                    </a:lnTo>
                    <a:lnTo>
                      <a:pt x="279" y="60"/>
                    </a:lnTo>
                    <a:lnTo>
                      <a:pt x="256" y="42"/>
                    </a:lnTo>
                    <a:lnTo>
                      <a:pt x="231" y="28"/>
                    </a:lnTo>
                    <a:lnTo>
                      <a:pt x="202" y="20"/>
                    </a:lnTo>
                    <a:lnTo>
                      <a:pt x="171" y="16"/>
                    </a:lnTo>
                    <a:lnTo>
                      <a:pt x="141" y="20"/>
                    </a:lnTo>
                    <a:lnTo>
                      <a:pt x="111" y="28"/>
                    </a:lnTo>
                    <a:lnTo>
                      <a:pt x="86" y="42"/>
                    </a:lnTo>
                    <a:lnTo>
                      <a:pt x="63" y="60"/>
                    </a:lnTo>
                    <a:lnTo>
                      <a:pt x="43" y="82"/>
                    </a:lnTo>
                    <a:lnTo>
                      <a:pt x="29" y="106"/>
                    </a:lnTo>
                    <a:lnTo>
                      <a:pt x="20" y="135"/>
                    </a:lnTo>
                    <a:lnTo>
                      <a:pt x="17" y="164"/>
                    </a:lnTo>
                    <a:lnTo>
                      <a:pt x="20" y="193"/>
                    </a:lnTo>
                    <a:lnTo>
                      <a:pt x="29" y="222"/>
                    </a:lnTo>
                    <a:lnTo>
                      <a:pt x="43" y="246"/>
                    </a:lnTo>
                    <a:lnTo>
                      <a:pt x="63" y="268"/>
                    </a:lnTo>
                    <a:lnTo>
                      <a:pt x="86" y="286"/>
                    </a:lnTo>
                    <a:lnTo>
                      <a:pt x="111" y="300"/>
                    </a:lnTo>
                    <a:lnTo>
                      <a:pt x="141" y="308"/>
                    </a:lnTo>
                    <a:lnTo>
                      <a:pt x="171" y="312"/>
                    </a:lnTo>
                    <a:lnTo>
                      <a:pt x="202" y="308"/>
                    </a:lnTo>
                    <a:lnTo>
                      <a:pt x="231" y="300"/>
                    </a:lnTo>
                    <a:lnTo>
                      <a:pt x="256" y="286"/>
                    </a:lnTo>
                    <a:lnTo>
                      <a:pt x="279" y="268"/>
                    </a:lnTo>
                    <a:lnTo>
                      <a:pt x="299" y="246"/>
                    </a:lnTo>
                    <a:lnTo>
                      <a:pt x="313" y="222"/>
                    </a:lnTo>
                    <a:lnTo>
                      <a:pt x="322" y="193"/>
                    </a:lnTo>
                    <a:lnTo>
                      <a:pt x="325" y="164"/>
                    </a:lnTo>
                    <a:lnTo>
                      <a:pt x="343" y="164"/>
                    </a:lnTo>
                    <a:close/>
                  </a:path>
                </a:pathLst>
              </a:custGeom>
              <a:solidFill>
                <a:srgbClr val="C2C2C2"/>
              </a:solidFill>
              <a:ln w="12700" cmpd="sng">
                <a:solidFill>
                  <a:srgbClr val="000000"/>
                </a:solidFill>
                <a:round/>
                <a:headEnd/>
                <a:tailEnd/>
              </a:ln>
            </p:spPr>
            <p:txBody>
              <a:bodyPr/>
              <a:lstStyle/>
              <a:p>
                <a:endParaRPr lang="fr-FR"/>
              </a:p>
            </p:txBody>
          </p:sp>
          <p:sp>
            <p:nvSpPr>
              <p:cNvPr id="6252" name="Freeform 189"/>
              <p:cNvSpPr>
                <a:spLocks/>
              </p:cNvSpPr>
              <p:nvPr/>
            </p:nvSpPr>
            <p:spPr bwMode="auto">
              <a:xfrm>
                <a:off x="4125" y="1921"/>
                <a:ext cx="103" cy="100"/>
              </a:xfrm>
              <a:custGeom>
                <a:avLst/>
                <a:gdLst>
                  <a:gd name="T0" fmla="*/ 102 w 310"/>
                  <a:gd name="T1" fmla="*/ 40 h 298"/>
                  <a:gd name="T2" fmla="*/ 94 w 310"/>
                  <a:gd name="T3" fmla="*/ 22 h 298"/>
                  <a:gd name="T4" fmla="*/ 80 w 310"/>
                  <a:gd name="T5" fmla="*/ 9 h 298"/>
                  <a:gd name="T6" fmla="*/ 62 w 310"/>
                  <a:gd name="T7" fmla="*/ 1 h 298"/>
                  <a:gd name="T8" fmla="*/ 42 w 310"/>
                  <a:gd name="T9" fmla="*/ 1 h 298"/>
                  <a:gd name="T10" fmla="*/ 23 w 310"/>
                  <a:gd name="T11" fmla="*/ 9 h 298"/>
                  <a:gd name="T12" fmla="*/ 9 w 310"/>
                  <a:gd name="T13" fmla="*/ 22 h 298"/>
                  <a:gd name="T14" fmla="*/ 1 w 310"/>
                  <a:gd name="T15" fmla="*/ 40 h 298"/>
                  <a:gd name="T16" fmla="*/ 1 w 310"/>
                  <a:gd name="T17" fmla="*/ 60 h 298"/>
                  <a:gd name="T18" fmla="*/ 9 w 310"/>
                  <a:gd name="T19" fmla="*/ 78 h 298"/>
                  <a:gd name="T20" fmla="*/ 23 w 310"/>
                  <a:gd name="T21" fmla="*/ 92 h 298"/>
                  <a:gd name="T22" fmla="*/ 42 w 310"/>
                  <a:gd name="T23" fmla="*/ 99 h 298"/>
                  <a:gd name="T24" fmla="*/ 62 w 310"/>
                  <a:gd name="T25" fmla="*/ 99 h 298"/>
                  <a:gd name="T26" fmla="*/ 80 w 310"/>
                  <a:gd name="T27" fmla="*/ 92 h 298"/>
                  <a:gd name="T28" fmla="*/ 94 w 310"/>
                  <a:gd name="T29" fmla="*/ 78 h 298"/>
                  <a:gd name="T30" fmla="*/ 102 w 310"/>
                  <a:gd name="T31" fmla="*/ 60 h 298"/>
                  <a:gd name="T32" fmla="*/ 97 w 310"/>
                  <a:gd name="T33" fmla="*/ 50 h 298"/>
                  <a:gd name="T34" fmla="*/ 93 w 310"/>
                  <a:gd name="T35" fmla="*/ 33 h 298"/>
                  <a:gd name="T36" fmla="*/ 83 w 310"/>
                  <a:gd name="T37" fmla="*/ 19 h 298"/>
                  <a:gd name="T38" fmla="*/ 69 w 310"/>
                  <a:gd name="T39" fmla="*/ 10 h 298"/>
                  <a:gd name="T40" fmla="*/ 52 w 310"/>
                  <a:gd name="T41" fmla="*/ 6 h 298"/>
                  <a:gd name="T42" fmla="*/ 34 w 310"/>
                  <a:gd name="T43" fmla="*/ 10 h 298"/>
                  <a:gd name="T44" fmla="*/ 20 w 310"/>
                  <a:gd name="T45" fmla="*/ 19 h 298"/>
                  <a:gd name="T46" fmla="*/ 10 w 310"/>
                  <a:gd name="T47" fmla="*/ 33 h 298"/>
                  <a:gd name="T48" fmla="*/ 6 w 310"/>
                  <a:gd name="T49" fmla="*/ 50 h 298"/>
                  <a:gd name="T50" fmla="*/ 10 w 310"/>
                  <a:gd name="T51" fmla="*/ 67 h 298"/>
                  <a:gd name="T52" fmla="*/ 20 w 310"/>
                  <a:gd name="T53" fmla="*/ 81 h 298"/>
                  <a:gd name="T54" fmla="*/ 34 w 310"/>
                  <a:gd name="T55" fmla="*/ 90 h 298"/>
                  <a:gd name="T56" fmla="*/ 52 w 310"/>
                  <a:gd name="T57" fmla="*/ 94 h 298"/>
                  <a:gd name="T58" fmla="*/ 69 w 310"/>
                  <a:gd name="T59" fmla="*/ 90 h 298"/>
                  <a:gd name="T60" fmla="*/ 83 w 310"/>
                  <a:gd name="T61" fmla="*/ 81 h 298"/>
                  <a:gd name="T62" fmla="*/ 93 w 310"/>
                  <a:gd name="T63" fmla="*/ 67 h 298"/>
                  <a:gd name="T64" fmla="*/ 97 w 310"/>
                  <a:gd name="T65" fmla="*/ 50 h 2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0" h="298">
                    <a:moveTo>
                      <a:pt x="310" y="149"/>
                    </a:moveTo>
                    <a:lnTo>
                      <a:pt x="307" y="120"/>
                    </a:lnTo>
                    <a:lnTo>
                      <a:pt x="298" y="91"/>
                    </a:lnTo>
                    <a:lnTo>
                      <a:pt x="284" y="66"/>
                    </a:lnTo>
                    <a:lnTo>
                      <a:pt x="264" y="44"/>
                    </a:lnTo>
                    <a:lnTo>
                      <a:pt x="241" y="26"/>
                    </a:lnTo>
                    <a:lnTo>
                      <a:pt x="215" y="12"/>
                    </a:lnTo>
                    <a:lnTo>
                      <a:pt x="186" y="4"/>
                    </a:lnTo>
                    <a:lnTo>
                      <a:pt x="155" y="0"/>
                    </a:lnTo>
                    <a:lnTo>
                      <a:pt x="125" y="4"/>
                    </a:lnTo>
                    <a:lnTo>
                      <a:pt x="95" y="12"/>
                    </a:lnTo>
                    <a:lnTo>
                      <a:pt x="69" y="26"/>
                    </a:lnTo>
                    <a:lnTo>
                      <a:pt x="46" y="44"/>
                    </a:lnTo>
                    <a:lnTo>
                      <a:pt x="26" y="66"/>
                    </a:lnTo>
                    <a:lnTo>
                      <a:pt x="12" y="91"/>
                    </a:lnTo>
                    <a:lnTo>
                      <a:pt x="3" y="120"/>
                    </a:lnTo>
                    <a:lnTo>
                      <a:pt x="0" y="149"/>
                    </a:lnTo>
                    <a:lnTo>
                      <a:pt x="3" y="178"/>
                    </a:lnTo>
                    <a:lnTo>
                      <a:pt x="12" y="207"/>
                    </a:lnTo>
                    <a:lnTo>
                      <a:pt x="26" y="232"/>
                    </a:lnTo>
                    <a:lnTo>
                      <a:pt x="46" y="254"/>
                    </a:lnTo>
                    <a:lnTo>
                      <a:pt x="69" y="273"/>
                    </a:lnTo>
                    <a:lnTo>
                      <a:pt x="95" y="286"/>
                    </a:lnTo>
                    <a:lnTo>
                      <a:pt x="125" y="295"/>
                    </a:lnTo>
                    <a:lnTo>
                      <a:pt x="155" y="298"/>
                    </a:lnTo>
                    <a:lnTo>
                      <a:pt x="186" y="295"/>
                    </a:lnTo>
                    <a:lnTo>
                      <a:pt x="215" y="286"/>
                    </a:lnTo>
                    <a:lnTo>
                      <a:pt x="241" y="273"/>
                    </a:lnTo>
                    <a:lnTo>
                      <a:pt x="264" y="254"/>
                    </a:lnTo>
                    <a:lnTo>
                      <a:pt x="284" y="232"/>
                    </a:lnTo>
                    <a:lnTo>
                      <a:pt x="298" y="207"/>
                    </a:lnTo>
                    <a:lnTo>
                      <a:pt x="307" y="178"/>
                    </a:lnTo>
                    <a:lnTo>
                      <a:pt x="310" y="149"/>
                    </a:lnTo>
                    <a:lnTo>
                      <a:pt x="292" y="149"/>
                    </a:lnTo>
                    <a:lnTo>
                      <a:pt x="288" y="123"/>
                    </a:lnTo>
                    <a:lnTo>
                      <a:pt x="281" y="98"/>
                    </a:lnTo>
                    <a:lnTo>
                      <a:pt x="269" y="76"/>
                    </a:lnTo>
                    <a:lnTo>
                      <a:pt x="251" y="57"/>
                    </a:lnTo>
                    <a:lnTo>
                      <a:pt x="232" y="40"/>
                    </a:lnTo>
                    <a:lnTo>
                      <a:pt x="209" y="29"/>
                    </a:lnTo>
                    <a:lnTo>
                      <a:pt x="182" y="21"/>
                    </a:lnTo>
                    <a:lnTo>
                      <a:pt x="155" y="18"/>
                    </a:lnTo>
                    <a:lnTo>
                      <a:pt x="128" y="21"/>
                    </a:lnTo>
                    <a:lnTo>
                      <a:pt x="102" y="29"/>
                    </a:lnTo>
                    <a:lnTo>
                      <a:pt x="79" y="40"/>
                    </a:lnTo>
                    <a:lnTo>
                      <a:pt x="59" y="57"/>
                    </a:lnTo>
                    <a:lnTo>
                      <a:pt x="42" y="76"/>
                    </a:lnTo>
                    <a:lnTo>
                      <a:pt x="30" y="98"/>
                    </a:lnTo>
                    <a:lnTo>
                      <a:pt x="22" y="123"/>
                    </a:lnTo>
                    <a:lnTo>
                      <a:pt x="19" y="149"/>
                    </a:lnTo>
                    <a:lnTo>
                      <a:pt x="22" y="175"/>
                    </a:lnTo>
                    <a:lnTo>
                      <a:pt x="30" y="200"/>
                    </a:lnTo>
                    <a:lnTo>
                      <a:pt x="42" y="222"/>
                    </a:lnTo>
                    <a:lnTo>
                      <a:pt x="59" y="241"/>
                    </a:lnTo>
                    <a:lnTo>
                      <a:pt x="79" y="258"/>
                    </a:lnTo>
                    <a:lnTo>
                      <a:pt x="102" y="269"/>
                    </a:lnTo>
                    <a:lnTo>
                      <a:pt x="128" y="277"/>
                    </a:lnTo>
                    <a:lnTo>
                      <a:pt x="155" y="280"/>
                    </a:lnTo>
                    <a:lnTo>
                      <a:pt x="182" y="277"/>
                    </a:lnTo>
                    <a:lnTo>
                      <a:pt x="209" y="269"/>
                    </a:lnTo>
                    <a:lnTo>
                      <a:pt x="232" y="258"/>
                    </a:lnTo>
                    <a:lnTo>
                      <a:pt x="251" y="241"/>
                    </a:lnTo>
                    <a:lnTo>
                      <a:pt x="269" y="222"/>
                    </a:lnTo>
                    <a:lnTo>
                      <a:pt x="281" y="200"/>
                    </a:lnTo>
                    <a:lnTo>
                      <a:pt x="288" y="175"/>
                    </a:lnTo>
                    <a:lnTo>
                      <a:pt x="292" y="149"/>
                    </a:lnTo>
                    <a:lnTo>
                      <a:pt x="310" y="149"/>
                    </a:lnTo>
                    <a:close/>
                  </a:path>
                </a:pathLst>
              </a:custGeom>
              <a:solidFill>
                <a:srgbClr val="C9C9C9"/>
              </a:solidFill>
              <a:ln w="12700" cmpd="sng">
                <a:solidFill>
                  <a:srgbClr val="000000"/>
                </a:solidFill>
                <a:round/>
                <a:headEnd/>
                <a:tailEnd/>
              </a:ln>
            </p:spPr>
            <p:txBody>
              <a:bodyPr/>
              <a:lstStyle/>
              <a:p>
                <a:endParaRPr lang="fr-FR"/>
              </a:p>
            </p:txBody>
          </p:sp>
          <p:sp>
            <p:nvSpPr>
              <p:cNvPr id="6253" name="Freeform 190"/>
              <p:cNvSpPr>
                <a:spLocks/>
              </p:cNvSpPr>
              <p:nvPr/>
            </p:nvSpPr>
            <p:spPr bwMode="auto">
              <a:xfrm>
                <a:off x="4131" y="1927"/>
                <a:ext cx="91" cy="88"/>
              </a:xfrm>
              <a:custGeom>
                <a:avLst/>
                <a:gdLst>
                  <a:gd name="T0" fmla="*/ 90 w 275"/>
                  <a:gd name="T1" fmla="*/ 35 h 264"/>
                  <a:gd name="T2" fmla="*/ 83 w 275"/>
                  <a:gd name="T3" fmla="*/ 20 h 264"/>
                  <a:gd name="T4" fmla="*/ 71 w 275"/>
                  <a:gd name="T5" fmla="*/ 8 h 264"/>
                  <a:gd name="T6" fmla="*/ 54 w 275"/>
                  <a:gd name="T7" fmla="*/ 1 h 264"/>
                  <a:gd name="T8" fmla="*/ 36 w 275"/>
                  <a:gd name="T9" fmla="*/ 1 h 264"/>
                  <a:gd name="T10" fmla="*/ 20 w 275"/>
                  <a:gd name="T11" fmla="*/ 8 h 264"/>
                  <a:gd name="T12" fmla="*/ 8 w 275"/>
                  <a:gd name="T13" fmla="*/ 20 h 264"/>
                  <a:gd name="T14" fmla="*/ 1 w 275"/>
                  <a:gd name="T15" fmla="*/ 35 h 264"/>
                  <a:gd name="T16" fmla="*/ 1 w 275"/>
                  <a:gd name="T17" fmla="*/ 53 h 264"/>
                  <a:gd name="T18" fmla="*/ 8 w 275"/>
                  <a:gd name="T19" fmla="*/ 68 h 264"/>
                  <a:gd name="T20" fmla="*/ 20 w 275"/>
                  <a:gd name="T21" fmla="*/ 80 h 264"/>
                  <a:gd name="T22" fmla="*/ 36 w 275"/>
                  <a:gd name="T23" fmla="*/ 87 h 264"/>
                  <a:gd name="T24" fmla="*/ 54 w 275"/>
                  <a:gd name="T25" fmla="*/ 87 h 264"/>
                  <a:gd name="T26" fmla="*/ 71 w 275"/>
                  <a:gd name="T27" fmla="*/ 80 h 264"/>
                  <a:gd name="T28" fmla="*/ 83 w 275"/>
                  <a:gd name="T29" fmla="*/ 68 h 264"/>
                  <a:gd name="T30" fmla="*/ 90 w 275"/>
                  <a:gd name="T31" fmla="*/ 53 h 264"/>
                  <a:gd name="T32" fmla="*/ 85 w 275"/>
                  <a:gd name="T33" fmla="*/ 44 h 264"/>
                  <a:gd name="T34" fmla="*/ 82 w 275"/>
                  <a:gd name="T35" fmla="*/ 29 h 264"/>
                  <a:gd name="T36" fmla="*/ 73 w 275"/>
                  <a:gd name="T37" fmla="*/ 17 h 264"/>
                  <a:gd name="T38" fmla="*/ 61 w 275"/>
                  <a:gd name="T39" fmla="*/ 9 h 264"/>
                  <a:gd name="T40" fmla="*/ 45 w 275"/>
                  <a:gd name="T41" fmla="*/ 6 h 264"/>
                  <a:gd name="T42" fmla="*/ 30 w 275"/>
                  <a:gd name="T43" fmla="*/ 9 h 264"/>
                  <a:gd name="T44" fmla="*/ 18 w 275"/>
                  <a:gd name="T45" fmla="*/ 17 h 264"/>
                  <a:gd name="T46" fmla="*/ 9 w 275"/>
                  <a:gd name="T47" fmla="*/ 29 h 264"/>
                  <a:gd name="T48" fmla="*/ 6 w 275"/>
                  <a:gd name="T49" fmla="*/ 44 h 264"/>
                  <a:gd name="T50" fmla="*/ 9 w 275"/>
                  <a:gd name="T51" fmla="*/ 59 h 264"/>
                  <a:gd name="T52" fmla="*/ 18 w 275"/>
                  <a:gd name="T53" fmla="*/ 71 h 264"/>
                  <a:gd name="T54" fmla="*/ 30 w 275"/>
                  <a:gd name="T55" fmla="*/ 79 h 264"/>
                  <a:gd name="T56" fmla="*/ 45 w 275"/>
                  <a:gd name="T57" fmla="*/ 82 h 264"/>
                  <a:gd name="T58" fmla="*/ 61 w 275"/>
                  <a:gd name="T59" fmla="*/ 79 h 264"/>
                  <a:gd name="T60" fmla="*/ 73 w 275"/>
                  <a:gd name="T61" fmla="*/ 71 h 264"/>
                  <a:gd name="T62" fmla="*/ 82 w 275"/>
                  <a:gd name="T63" fmla="*/ 59 h 264"/>
                  <a:gd name="T64" fmla="*/ 85 w 275"/>
                  <a:gd name="T65" fmla="*/ 44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75" h="264">
                    <a:moveTo>
                      <a:pt x="275" y="132"/>
                    </a:moveTo>
                    <a:lnTo>
                      <a:pt x="271" y="106"/>
                    </a:lnTo>
                    <a:lnTo>
                      <a:pt x="264" y="81"/>
                    </a:lnTo>
                    <a:lnTo>
                      <a:pt x="251" y="59"/>
                    </a:lnTo>
                    <a:lnTo>
                      <a:pt x="234" y="39"/>
                    </a:lnTo>
                    <a:lnTo>
                      <a:pt x="214" y="23"/>
                    </a:lnTo>
                    <a:lnTo>
                      <a:pt x="191" y="11"/>
                    </a:lnTo>
                    <a:lnTo>
                      <a:pt x="164" y="3"/>
                    </a:lnTo>
                    <a:lnTo>
                      <a:pt x="137" y="0"/>
                    </a:lnTo>
                    <a:lnTo>
                      <a:pt x="110" y="3"/>
                    </a:lnTo>
                    <a:lnTo>
                      <a:pt x="84" y="11"/>
                    </a:lnTo>
                    <a:lnTo>
                      <a:pt x="61" y="23"/>
                    </a:lnTo>
                    <a:lnTo>
                      <a:pt x="40" y="39"/>
                    </a:lnTo>
                    <a:lnTo>
                      <a:pt x="24" y="59"/>
                    </a:lnTo>
                    <a:lnTo>
                      <a:pt x="10" y="81"/>
                    </a:lnTo>
                    <a:lnTo>
                      <a:pt x="3" y="106"/>
                    </a:lnTo>
                    <a:lnTo>
                      <a:pt x="0" y="132"/>
                    </a:lnTo>
                    <a:lnTo>
                      <a:pt x="3" y="158"/>
                    </a:lnTo>
                    <a:lnTo>
                      <a:pt x="10" y="183"/>
                    </a:lnTo>
                    <a:lnTo>
                      <a:pt x="24" y="205"/>
                    </a:lnTo>
                    <a:lnTo>
                      <a:pt x="40" y="225"/>
                    </a:lnTo>
                    <a:lnTo>
                      <a:pt x="61" y="241"/>
                    </a:lnTo>
                    <a:lnTo>
                      <a:pt x="84" y="253"/>
                    </a:lnTo>
                    <a:lnTo>
                      <a:pt x="110" y="261"/>
                    </a:lnTo>
                    <a:lnTo>
                      <a:pt x="137" y="264"/>
                    </a:lnTo>
                    <a:lnTo>
                      <a:pt x="164" y="261"/>
                    </a:lnTo>
                    <a:lnTo>
                      <a:pt x="191" y="253"/>
                    </a:lnTo>
                    <a:lnTo>
                      <a:pt x="214" y="241"/>
                    </a:lnTo>
                    <a:lnTo>
                      <a:pt x="234" y="225"/>
                    </a:lnTo>
                    <a:lnTo>
                      <a:pt x="251" y="205"/>
                    </a:lnTo>
                    <a:lnTo>
                      <a:pt x="264" y="183"/>
                    </a:lnTo>
                    <a:lnTo>
                      <a:pt x="271" y="158"/>
                    </a:lnTo>
                    <a:lnTo>
                      <a:pt x="275" y="132"/>
                    </a:lnTo>
                    <a:lnTo>
                      <a:pt x="257" y="132"/>
                    </a:lnTo>
                    <a:lnTo>
                      <a:pt x="255" y="109"/>
                    </a:lnTo>
                    <a:lnTo>
                      <a:pt x="247" y="87"/>
                    </a:lnTo>
                    <a:lnTo>
                      <a:pt x="237" y="68"/>
                    </a:lnTo>
                    <a:lnTo>
                      <a:pt x="222" y="50"/>
                    </a:lnTo>
                    <a:lnTo>
                      <a:pt x="204" y="37"/>
                    </a:lnTo>
                    <a:lnTo>
                      <a:pt x="184" y="26"/>
                    </a:lnTo>
                    <a:lnTo>
                      <a:pt x="161" y="19"/>
                    </a:lnTo>
                    <a:lnTo>
                      <a:pt x="137" y="17"/>
                    </a:lnTo>
                    <a:lnTo>
                      <a:pt x="113" y="19"/>
                    </a:lnTo>
                    <a:lnTo>
                      <a:pt x="91" y="26"/>
                    </a:lnTo>
                    <a:lnTo>
                      <a:pt x="71" y="37"/>
                    </a:lnTo>
                    <a:lnTo>
                      <a:pt x="53" y="50"/>
                    </a:lnTo>
                    <a:lnTo>
                      <a:pt x="38" y="68"/>
                    </a:lnTo>
                    <a:lnTo>
                      <a:pt x="27" y="87"/>
                    </a:lnTo>
                    <a:lnTo>
                      <a:pt x="19" y="109"/>
                    </a:lnTo>
                    <a:lnTo>
                      <a:pt x="17" y="132"/>
                    </a:lnTo>
                    <a:lnTo>
                      <a:pt x="19" y="155"/>
                    </a:lnTo>
                    <a:lnTo>
                      <a:pt x="27" y="176"/>
                    </a:lnTo>
                    <a:lnTo>
                      <a:pt x="38" y="196"/>
                    </a:lnTo>
                    <a:lnTo>
                      <a:pt x="53" y="213"/>
                    </a:lnTo>
                    <a:lnTo>
                      <a:pt x="71" y="227"/>
                    </a:lnTo>
                    <a:lnTo>
                      <a:pt x="91" y="238"/>
                    </a:lnTo>
                    <a:lnTo>
                      <a:pt x="113" y="245"/>
                    </a:lnTo>
                    <a:lnTo>
                      <a:pt x="137" y="247"/>
                    </a:lnTo>
                    <a:lnTo>
                      <a:pt x="161" y="245"/>
                    </a:lnTo>
                    <a:lnTo>
                      <a:pt x="184" y="238"/>
                    </a:lnTo>
                    <a:lnTo>
                      <a:pt x="204" y="227"/>
                    </a:lnTo>
                    <a:lnTo>
                      <a:pt x="222" y="213"/>
                    </a:lnTo>
                    <a:lnTo>
                      <a:pt x="237" y="196"/>
                    </a:lnTo>
                    <a:lnTo>
                      <a:pt x="247" y="176"/>
                    </a:lnTo>
                    <a:lnTo>
                      <a:pt x="255" y="155"/>
                    </a:lnTo>
                    <a:lnTo>
                      <a:pt x="257" y="132"/>
                    </a:lnTo>
                    <a:lnTo>
                      <a:pt x="275" y="132"/>
                    </a:lnTo>
                    <a:close/>
                  </a:path>
                </a:pathLst>
              </a:custGeom>
              <a:solidFill>
                <a:srgbClr val="CFCFCF"/>
              </a:solidFill>
              <a:ln w="12700" cmpd="sng">
                <a:solidFill>
                  <a:srgbClr val="000000"/>
                </a:solidFill>
                <a:round/>
                <a:headEnd/>
                <a:tailEnd/>
              </a:ln>
            </p:spPr>
            <p:txBody>
              <a:bodyPr/>
              <a:lstStyle/>
              <a:p>
                <a:endParaRPr lang="fr-FR"/>
              </a:p>
            </p:txBody>
          </p:sp>
          <p:sp>
            <p:nvSpPr>
              <p:cNvPr id="6254" name="Freeform 191"/>
              <p:cNvSpPr>
                <a:spLocks/>
              </p:cNvSpPr>
              <p:nvPr/>
            </p:nvSpPr>
            <p:spPr bwMode="auto">
              <a:xfrm>
                <a:off x="4136" y="1932"/>
                <a:ext cx="81" cy="78"/>
              </a:xfrm>
              <a:custGeom>
                <a:avLst/>
                <a:gdLst>
                  <a:gd name="T0" fmla="*/ 80 w 242"/>
                  <a:gd name="T1" fmla="*/ 31 h 232"/>
                  <a:gd name="T2" fmla="*/ 74 w 242"/>
                  <a:gd name="T3" fmla="*/ 17 h 232"/>
                  <a:gd name="T4" fmla="*/ 63 w 242"/>
                  <a:gd name="T5" fmla="*/ 7 h 232"/>
                  <a:gd name="T6" fmla="*/ 49 w 242"/>
                  <a:gd name="T7" fmla="*/ 1 h 232"/>
                  <a:gd name="T8" fmla="*/ 32 w 242"/>
                  <a:gd name="T9" fmla="*/ 1 h 232"/>
                  <a:gd name="T10" fmla="*/ 18 w 242"/>
                  <a:gd name="T11" fmla="*/ 7 h 232"/>
                  <a:gd name="T12" fmla="*/ 7 w 242"/>
                  <a:gd name="T13" fmla="*/ 17 h 232"/>
                  <a:gd name="T14" fmla="*/ 1 w 242"/>
                  <a:gd name="T15" fmla="*/ 31 h 232"/>
                  <a:gd name="T16" fmla="*/ 1 w 242"/>
                  <a:gd name="T17" fmla="*/ 47 h 232"/>
                  <a:gd name="T18" fmla="*/ 7 w 242"/>
                  <a:gd name="T19" fmla="*/ 61 h 232"/>
                  <a:gd name="T20" fmla="*/ 18 w 242"/>
                  <a:gd name="T21" fmla="*/ 71 h 232"/>
                  <a:gd name="T22" fmla="*/ 32 w 242"/>
                  <a:gd name="T23" fmla="*/ 77 h 232"/>
                  <a:gd name="T24" fmla="*/ 49 w 242"/>
                  <a:gd name="T25" fmla="*/ 77 h 232"/>
                  <a:gd name="T26" fmla="*/ 63 w 242"/>
                  <a:gd name="T27" fmla="*/ 71 h 232"/>
                  <a:gd name="T28" fmla="*/ 74 w 242"/>
                  <a:gd name="T29" fmla="*/ 61 h 232"/>
                  <a:gd name="T30" fmla="*/ 80 w 242"/>
                  <a:gd name="T31" fmla="*/ 47 h 232"/>
                  <a:gd name="T32" fmla="*/ 75 w 242"/>
                  <a:gd name="T33" fmla="*/ 39 h 232"/>
                  <a:gd name="T34" fmla="*/ 72 w 242"/>
                  <a:gd name="T35" fmla="*/ 26 h 232"/>
                  <a:gd name="T36" fmla="*/ 65 w 242"/>
                  <a:gd name="T37" fmla="*/ 16 h 232"/>
                  <a:gd name="T38" fmla="*/ 54 w 242"/>
                  <a:gd name="T39" fmla="*/ 9 h 232"/>
                  <a:gd name="T40" fmla="*/ 41 w 242"/>
                  <a:gd name="T41" fmla="*/ 6 h 232"/>
                  <a:gd name="T42" fmla="*/ 27 w 242"/>
                  <a:gd name="T43" fmla="*/ 9 h 232"/>
                  <a:gd name="T44" fmla="*/ 16 w 242"/>
                  <a:gd name="T45" fmla="*/ 16 h 232"/>
                  <a:gd name="T46" fmla="*/ 9 w 242"/>
                  <a:gd name="T47" fmla="*/ 26 h 232"/>
                  <a:gd name="T48" fmla="*/ 6 w 242"/>
                  <a:gd name="T49" fmla="*/ 39 h 232"/>
                  <a:gd name="T50" fmla="*/ 9 w 242"/>
                  <a:gd name="T51" fmla="*/ 52 h 232"/>
                  <a:gd name="T52" fmla="*/ 16 w 242"/>
                  <a:gd name="T53" fmla="*/ 62 h 232"/>
                  <a:gd name="T54" fmla="*/ 27 w 242"/>
                  <a:gd name="T55" fmla="*/ 69 h 232"/>
                  <a:gd name="T56" fmla="*/ 41 w 242"/>
                  <a:gd name="T57" fmla="*/ 72 h 232"/>
                  <a:gd name="T58" fmla="*/ 54 w 242"/>
                  <a:gd name="T59" fmla="*/ 69 h 232"/>
                  <a:gd name="T60" fmla="*/ 65 w 242"/>
                  <a:gd name="T61" fmla="*/ 62 h 232"/>
                  <a:gd name="T62" fmla="*/ 72 w 242"/>
                  <a:gd name="T63" fmla="*/ 52 h 232"/>
                  <a:gd name="T64" fmla="*/ 75 w 242"/>
                  <a:gd name="T65" fmla="*/ 39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2" h="232">
                    <a:moveTo>
                      <a:pt x="242" y="116"/>
                    </a:moveTo>
                    <a:lnTo>
                      <a:pt x="240" y="93"/>
                    </a:lnTo>
                    <a:lnTo>
                      <a:pt x="233" y="71"/>
                    </a:lnTo>
                    <a:lnTo>
                      <a:pt x="222" y="51"/>
                    </a:lnTo>
                    <a:lnTo>
                      <a:pt x="206" y="34"/>
                    </a:lnTo>
                    <a:lnTo>
                      <a:pt x="189" y="20"/>
                    </a:lnTo>
                    <a:lnTo>
                      <a:pt x="168" y="9"/>
                    </a:lnTo>
                    <a:lnTo>
                      <a:pt x="145" y="2"/>
                    </a:lnTo>
                    <a:lnTo>
                      <a:pt x="121" y="0"/>
                    </a:lnTo>
                    <a:lnTo>
                      <a:pt x="97" y="2"/>
                    </a:lnTo>
                    <a:lnTo>
                      <a:pt x="74" y="9"/>
                    </a:lnTo>
                    <a:lnTo>
                      <a:pt x="53" y="20"/>
                    </a:lnTo>
                    <a:lnTo>
                      <a:pt x="36" y="34"/>
                    </a:lnTo>
                    <a:lnTo>
                      <a:pt x="21" y="51"/>
                    </a:lnTo>
                    <a:lnTo>
                      <a:pt x="10" y="71"/>
                    </a:lnTo>
                    <a:lnTo>
                      <a:pt x="2" y="93"/>
                    </a:lnTo>
                    <a:lnTo>
                      <a:pt x="0" y="116"/>
                    </a:lnTo>
                    <a:lnTo>
                      <a:pt x="2" y="139"/>
                    </a:lnTo>
                    <a:lnTo>
                      <a:pt x="10" y="161"/>
                    </a:lnTo>
                    <a:lnTo>
                      <a:pt x="21" y="181"/>
                    </a:lnTo>
                    <a:lnTo>
                      <a:pt x="36" y="198"/>
                    </a:lnTo>
                    <a:lnTo>
                      <a:pt x="53" y="212"/>
                    </a:lnTo>
                    <a:lnTo>
                      <a:pt x="74" y="223"/>
                    </a:lnTo>
                    <a:lnTo>
                      <a:pt x="97" y="230"/>
                    </a:lnTo>
                    <a:lnTo>
                      <a:pt x="121" y="232"/>
                    </a:lnTo>
                    <a:lnTo>
                      <a:pt x="145" y="230"/>
                    </a:lnTo>
                    <a:lnTo>
                      <a:pt x="168" y="223"/>
                    </a:lnTo>
                    <a:lnTo>
                      <a:pt x="189" y="212"/>
                    </a:lnTo>
                    <a:lnTo>
                      <a:pt x="206" y="198"/>
                    </a:lnTo>
                    <a:lnTo>
                      <a:pt x="222" y="181"/>
                    </a:lnTo>
                    <a:lnTo>
                      <a:pt x="233" y="161"/>
                    </a:lnTo>
                    <a:lnTo>
                      <a:pt x="240" y="139"/>
                    </a:lnTo>
                    <a:lnTo>
                      <a:pt x="242" y="116"/>
                    </a:lnTo>
                    <a:lnTo>
                      <a:pt x="224" y="116"/>
                    </a:lnTo>
                    <a:lnTo>
                      <a:pt x="222" y="96"/>
                    </a:lnTo>
                    <a:lnTo>
                      <a:pt x="215" y="78"/>
                    </a:lnTo>
                    <a:lnTo>
                      <a:pt x="206" y="62"/>
                    </a:lnTo>
                    <a:lnTo>
                      <a:pt x="193" y="47"/>
                    </a:lnTo>
                    <a:lnTo>
                      <a:pt x="178" y="34"/>
                    </a:lnTo>
                    <a:lnTo>
                      <a:pt x="160" y="26"/>
                    </a:lnTo>
                    <a:lnTo>
                      <a:pt x="142" y="20"/>
                    </a:lnTo>
                    <a:lnTo>
                      <a:pt x="121" y="18"/>
                    </a:lnTo>
                    <a:lnTo>
                      <a:pt x="100" y="20"/>
                    </a:lnTo>
                    <a:lnTo>
                      <a:pt x="82" y="26"/>
                    </a:lnTo>
                    <a:lnTo>
                      <a:pt x="64" y="34"/>
                    </a:lnTo>
                    <a:lnTo>
                      <a:pt x="49" y="47"/>
                    </a:lnTo>
                    <a:lnTo>
                      <a:pt x="36" y="62"/>
                    </a:lnTo>
                    <a:lnTo>
                      <a:pt x="27" y="78"/>
                    </a:lnTo>
                    <a:lnTo>
                      <a:pt x="21" y="96"/>
                    </a:lnTo>
                    <a:lnTo>
                      <a:pt x="19" y="116"/>
                    </a:lnTo>
                    <a:lnTo>
                      <a:pt x="21" y="136"/>
                    </a:lnTo>
                    <a:lnTo>
                      <a:pt x="27" y="154"/>
                    </a:lnTo>
                    <a:lnTo>
                      <a:pt x="36" y="170"/>
                    </a:lnTo>
                    <a:lnTo>
                      <a:pt x="49" y="185"/>
                    </a:lnTo>
                    <a:lnTo>
                      <a:pt x="64" y="198"/>
                    </a:lnTo>
                    <a:lnTo>
                      <a:pt x="82" y="206"/>
                    </a:lnTo>
                    <a:lnTo>
                      <a:pt x="100" y="212"/>
                    </a:lnTo>
                    <a:lnTo>
                      <a:pt x="121" y="214"/>
                    </a:lnTo>
                    <a:lnTo>
                      <a:pt x="142" y="212"/>
                    </a:lnTo>
                    <a:lnTo>
                      <a:pt x="160" y="206"/>
                    </a:lnTo>
                    <a:lnTo>
                      <a:pt x="178" y="198"/>
                    </a:lnTo>
                    <a:lnTo>
                      <a:pt x="193" y="185"/>
                    </a:lnTo>
                    <a:lnTo>
                      <a:pt x="206" y="170"/>
                    </a:lnTo>
                    <a:lnTo>
                      <a:pt x="215" y="154"/>
                    </a:lnTo>
                    <a:lnTo>
                      <a:pt x="222" y="136"/>
                    </a:lnTo>
                    <a:lnTo>
                      <a:pt x="224" y="116"/>
                    </a:lnTo>
                    <a:lnTo>
                      <a:pt x="242" y="116"/>
                    </a:lnTo>
                    <a:close/>
                  </a:path>
                </a:pathLst>
              </a:custGeom>
              <a:solidFill>
                <a:srgbClr val="D6D6D6"/>
              </a:solidFill>
              <a:ln w="12700" cmpd="sng">
                <a:solidFill>
                  <a:srgbClr val="000000"/>
                </a:solidFill>
                <a:round/>
                <a:headEnd/>
                <a:tailEnd/>
              </a:ln>
            </p:spPr>
            <p:txBody>
              <a:bodyPr/>
              <a:lstStyle/>
              <a:p>
                <a:endParaRPr lang="fr-FR"/>
              </a:p>
            </p:txBody>
          </p:sp>
          <p:sp>
            <p:nvSpPr>
              <p:cNvPr id="6255" name="Freeform 192"/>
              <p:cNvSpPr>
                <a:spLocks/>
              </p:cNvSpPr>
              <p:nvPr/>
            </p:nvSpPr>
            <p:spPr bwMode="auto">
              <a:xfrm>
                <a:off x="4142" y="1938"/>
                <a:ext cx="69" cy="66"/>
              </a:xfrm>
              <a:custGeom>
                <a:avLst/>
                <a:gdLst>
                  <a:gd name="T0" fmla="*/ 68 w 208"/>
                  <a:gd name="T1" fmla="*/ 26 h 198"/>
                  <a:gd name="T2" fmla="*/ 63 w 208"/>
                  <a:gd name="T3" fmla="*/ 15 h 198"/>
                  <a:gd name="T4" fmla="*/ 54 w 208"/>
                  <a:gd name="T5" fmla="*/ 5 h 198"/>
                  <a:gd name="T6" fmla="*/ 41 w 208"/>
                  <a:gd name="T7" fmla="*/ 1 h 198"/>
                  <a:gd name="T8" fmla="*/ 28 w 208"/>
                  <a:gd name="T9" fmla="*/ 1 h 198"/>
                  <a:gd name="T10" fmla="*/ 15 w 208"/>
                  <a:gd name="T11" fmla="*/ 5 h 198"/>
                  <a:gd name="T12" fmla="*/ 6 w 208"/>
                  <a:gd name="T13" fmla="*/ 15 h 198"/>
                  <a:gd name="T14" fmla="*/ 1 w 208"/>
                  <a:gd name="T15" fmla="*/ 26 h 198"/>
                  <a:gd name="T16" fmla="*/ 1 w 208"/>
                  <a:gd name="T17" fmla="*/ 40 h 198"/>
                  <a:gd name="T18" fmla="*/ 6 w 208"/>
                  <a:gd name="T19" fmla="*/ 52 h 198"/>
                  <a:gd name="T20" fmla="*/ 15 w 208"/>
                  <a:gd name="T21" fmla="*/ 61 h 198"/>
                  <a:gd name="T22" fmla="*/ 28 w 208"/>
                  <a:gd name="T23" fmla="*/ 65 h 198"/>
                  <a:gd name="T24" fmla="*/ 41 w 208"/>
                  <a:gd name="T25" fmla="*/ 65 h 198"/>
                  <a:gd name="T26" fmla="*/ 54 w 208"/>
                  <a:gd name="T27" fmla="*/ 61 h 198"/>
                  <a:gd name="T28" fmla="*/ 63 w 208"/>
                  <a:gd name="T29" fmla="*/ 52 h 198"/>
                  <a:gd name="T30" fmla="*/ 68 w 208"/>
                  <a:gd name="T31" fmla="*/ 40 h 198"/>
                  <a:gd name="T32" fmla="*/ 63 w 208"/>
                  <a:gd name="T33" fmla="*/ 33 h 198"/>
                  <a:gd name="T34" fmla="*/ 61 w 208"/>
                  <a:gd name="T35" fmla="*/ 23 h 198"/>
                  <a:gd name="T36" fmla="*/ 54 w 208"/>
                  <a:gd name="T37" fmla="*/ 14 h 198"/>
                  <a:gd name="T38" fmla="*/ 45 w 208"/>
                  <a:gd name="T39" fmla="*/ 8 h 198"/>
                  <a:gd name="T40" fmla="*/ 35 w 208"/>
                  <a:gd name="T41" fmla="*/ 6 h 198"/>
                  <a:gd name="T42" fmla="*/ 24 w 208"/>
                  <a:gd name="T43" fmla="*/ 8 h 198"/>
                  <a:gd name="T44" fmla="*/ 15 w 208"/>
                  <a:gd name="T45" fmla="*/ 14 h 198"/>
                  <a:gd name="T46" fmla="*/ 9 w 208"/>
                  <a:gd name="T47" fmla="*/ 23 h 198"/>
                  <a:gd name="T48" fmla="*/ 6 w 208"/>
                  <a:gd name="T49" fmla="*/ 33 h 198"/>
                  <a:gd name="T50" fmla="*/ 9 w 208"/>
                  <a:gd name="T51" fmla="*/ 43 h 198"/>
                  <a:gd name="T52" fmla="*/ 15 w 208"/>
                  <a:gd name="T53" fmla="*/ 52 h 198"/>
                  <a:gd name="T54" fmla="*/ 24 w 208"/>
                  <a:gd name="T55" fmla="*/ 58 h 198"/>
                  <a:gd name="T56" fmla="*/ 35 w 208"/>
                  <a:gd name="T57" fmla="*/ 60 h 198"/>
                  <a:gd name="T58" fmla="*/ 45 w 208"/>
                  <a:gd name="T59" fmla="*/ 58 h 198"/>
                  <a:gd name="T60" fmla="*/ 54 w 208"/>
                  <a:gd name="T61" fmla="*/ 52 h 198"/>
                  <a:gd name="T62" fmla="*/ 61 w 208"/>
                  <a:gd name="T63" fmla="*/ 43 h 198"/>
                  <a:gd name="T64" fmla="*/ 63 w 208"/>
                  <a:gd name="T65" fmla="*/ 33 h 1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8" h="198">
                    <a:moveTo>
                      <a:pt x="208" y="99"/>
                    </a:moveTo>
                    <a:lnTo>
                      <a:pt x="206" y="79"/>
                    </a:lnTo>
                    <a:lnTo>
                      <a:pt x="199" y="60"/>
                    </a:lnTo>
                    <a:lnTo>
                      <a:pt x="190" y="44"/>
                    </a:lnTo>
                    <a:lnTo>
                      <a:pt x="177" y="29"/>
                    </a:lnTo>
                    <a:lnTo>
                      <a:pt x="162" y="16"/>
                    </a:lnTo>
                    <a:lnTo>
                      <a:pt x="145" y="8"/>
                    </a:lnTo>
                    <a:lnTo>
                      <a:pt x="125" y="2"/>
                    </a:lnTo>
                    <a:lnTo>
                      <a:pt x="104" y="0"/>
                    </a:lnTo>
                    <a:lnTo>
                      <a:pt x="83" y="2"/>
                    </a:lnTo>
                    <a:lnTo>
                      <a:pt x="64" y="8"/>
                    </a:lnTo>
                    <a:lnTo>
                      <a:pt x="46" y="16"/>
                    </a:lnTo>
                    <a:lnTo>
                      <a:pt x="31" y="29"/>
                    </a:lnTo>
                    <a:lnTo>
                      <a:pt x="18" y="44"/>
                    </a:lnTo>
                    <a:lnTo>
                      <a:pt x="9" y="60"/>
                    </a:lnTo>
                    <a:lnTo>
                      <a:pt x="3" y="79"/>
                    </a:lnTo>
                    <a:lnTo>
                      <a:pt x="0" y="99"/>
                    </a:lnTo>
                    <a:lnTo>
                      <a:pt x="3" y="119"/>
                    </a:lnTo>
                    <a:lnTo>
                      <a:pt x="9" y="138"/>
                    </a:lnTo>
                    <a:lnTo>
                      <a:pt x="18" y="155"/>
                    </a:lnTo>
                    <a:lnTo>
                      <a:pt x="31" y="169"/>
                    </a:lnTo>
                    <a:lnTo>
                      <a:pt x="46" y="182"/>
                    </a:lnTo>
                    <a:lnTo>
                      <a:pt x="64" y="190"/>
                    </a:lnTo>
                    <a:lnTo>
                      <a:pt x="83" y="196"/>
                    </a:lnTo>
                    <a:lnTo>
                      <a:pt x="104" y="198"/>
                    </a:lnTo>
                    <a:lnTo>
                      <a:pt x="125" y="196"/>
                    </a:lnTo>
                    <a:lnTo>
                      <a:pt x="145" y="190"/>
                    </a:lnTo>
                    <a:lnTo>
                      <a:pt x="162" y="182"/>
                    </a:lnTo>
                    <a:lnTo>
                      <a:pt x="177" y="169"/>
                    </a:lnTo>
                    <a:lnTo>
                      <a:pt x="190" y="155"/>
                    </a:lnTo>
                    <a:lnTo>
                      <a:pt x="199" y="138"/>
                    </a:lnTo>
                    <a:lnTo>
                      <a:pt x="206" y="119"/>
                    </a:lnTo>
                    <a:lnTo>
                      <a:pt x="208" y="99"/>
                    </a:lnTo>
                    <a:lnTo>
                      <a:pt x="189" y="99"/>
                    </a:lnTo>
                    <a:lnTo>
                      <a:pt x="187" y="82"/>
                    </a:lnTo>
                    <a:lnTo>
                      <a:pt x="183" y="68"/>
                    </a:lnTo>
                    <a:lnTo>
                      <a:pt x="175" y="53"/>
                    </a:lnTo>
                    <a:lnTo>
                      <a:pt x="164" y="41"/>
                    </a:lnTo>
                    <a:lnTo>
                      <a:pt x="152" y="31"/>
                    </a:lnTo>
                    <a:lnTo>
                      <a:pt x="137" y="24"/>
                    </a:lnTo>
                    <a:lnTo>
                      <a:pt x="122" y="19"/>
                    </a:lnTo>
                    <a:lnTo>
                      <a:pt x="104" y="17"/>
                    </a:lnTo>
                    <a:lnTo>
                      <a:pt x="87" y="19"/>
                    </a:lnTo>
                    <a:lnTo>
                      <a:pt x="71" y="24"/>
                    </a:lnTo>
                    <a:lnTo>
                      <a:pt x="56" y="31"/>
                    </a:lnTo>
                    <a:lnTo>
                      <a:pt x="44" y="41"/>
                    </a:lnTo>
                    <a:lnTo>
                      <a:pt x="33" y="53"/>
                    </a:lnTo>
                    <a:lnTo>
                      <a:pt x="26" y="68"/>
                    </a:lnTo>
                    <a:lnTo>
                      <a:pt x="21" y="82"/>
                    </a:lnTo>
                    <a:lnTo>
                      <a:pt x="19" y="99"/>
                    </a:lnTo>
                    <a:lnTo>
                      <a:pt x="21" y="116"/>
                    </a:lnTo>
                    <a:lnTo>
                      <a:pt x="26" y="130"/>
                    </a:lnTo>
                    <a:lnTo>
                      <a:pt x="33" y="145"/>
                    </a:lnTo>
                    <a:lnTo>
                      <a:pt x="44" y="157"/>
                    </a:lnTo>
                    <a:lnTo>
                      <a:pt x="56" y="167"/>
                    </a:lnTo>
                    <a:lnTo>
                      <a:pt x="71" y="174"/>
                    </a:lnTo>
                    <a:lnTo>
                      <a:pt x="87" y="179"/>
                    </a:lnTo>
                    <a:lnTo>
                      <a:pt x="104" y="181"/>
                    </a:lnTo>
                    <a:lnTo>
                      <a:pt x="122" y="179"/>
                    </a:lnTo>
                    <a:lnTo>
                      <a:pt x="137" y="174"/>
                    </a:lnTo>
                    <a:lnTo>
                      <a:pt x="152" y="167"/>
                    </a:lnTo>
                    <a:lnTo>
                      <a:pt x="164" y="157"/>
                    </a:lnTo>
                    <a:lnTo>
                      <a:pt x="175" y="145"/>
                    </a:lnTo>
                    <a:lnTo>
                      <a:pt x="183" y="130"/>
                    </a:lnTo>
                    <a:lnTo>
                      <a:pt x="187" y="116"/>
                    </a:lnTo>
                    <a:lnTo>
                      <a:pt x="189" y="99"/>
                    </a:lnTo>
                    <a:lnTo>
                      <a:pt x="208" y="99"/>
                    </a:lnTo>
                    <a:close/>
                  </a:path>
                </a:pathLst>
              </a:custGeom>
              <a:solidFill>
                <a:srgbClr val="DEDEDE"/>
              </a:solidFill>
              <a:ln w="12700" cmpd="sng">
                <a:solidFill>
                  <a:srgbClr val="000000"/>
                </a:solidFill>
                <a:round/>
                <a:headEnd/>
                <a:tailEnd/>
              </a:ln>
            </p:spPr>
            <p:txBody>
              <a:bodyPr/>
              <a:lstStyle/>
              <a:p>
                <a:endParaRPr lang="fr-FR"/>
              </a:p>
            </p:txBody>
          </p:sp>
          <p:sp>
            <p:nvSpPr>
              <p:cNvPr id="6256" name="Freeform 193"/>
              <p:cNvSpPr>
                <a:spLocks/>
              </p:cNvSpPr>
              <p:nvPr/>
            </p:nvSpPr>
            <p:spPr bwMode="auto">
              <a:xfrm>
                <a:off x="4148" y="1943"/>
                <a:ext cx="57" cy="56"/>
              </a:xfrm>
              <a:custGeom>
                <a:avLst/>
                <a:gdLst>
                  <a:gd name="T0" fmla="*/ 56 w 172"/>
                  <a:gd name="T1" fmla="*/ 22 h 166"/>
                  <a:gd name="T2" fmla="*/ 52 w 172"/>
                  <a:gd name="T3" fmla="*/ 12 h 166"/>
                  <a:gd name="T4" fmla="*/ 44 w 172"/>
                  <a:gd name="T5" fmla="*/ 5 h 166"/>
                  <a:gd name="T6" fmla="*/ 34 w 172"/>
                  <a:gd name="T7" fmla="*/ 1 h 166"/>
                  <a:gd name="T8" fmla="*/ 23 w 172"/>
                  <a:gd name="T9" fmla="*/ 1 h 166"/>
                  <a:gd name="T10" fmla="*/ 13 w 172"/>
                  <a:gd name="T11" fmla="*/ 5 h 166"/>
                  <a:gd name="T12" fmla="*/ 5 w 172"/>
                  <a:gd name="T13" fmla="*/ 12 h 166"/>
                  <a:gd name="T14" fmla="*/ 1 w 172"/>
                  <a:gd name="T15" fmla="*/ 22 h 166"/>
                  <a:gd name="T16" fmla="*/ 1 w 172"/>
                  <a:gd name="T17" fmla="*/ 34 h 166"/>
                  <a:gd name="T18" fmla="*/ 5 w 172"/>
                  <a:gd name="T19" fmla="*/ 44 h 166"/>
                  <a:gd name="T20" fmla="*/ 13 w 172"/>
                  <a:gd name="T21" fmla="*/ 51 h 166"/>
                  <a:gd name="T22" fmla="*/ 23 w 172"/>
                  <a:gd name="T23" fmla="*/ 55 h 166"/>
                  <a:gd name="T24" fmla="*/ 34 w 172"/>
                  <a:gd name="T25" fmla="*/ 55 h 166"/>
                  <a:gd name="T26" fmla="*/ 44 w 172"/>
                  <a:gd name="T27" fmla="*/ 51 h 166"/>
                  <a:gd name="T28" fmla="*/ 52 w 172"/>
                  <a:gd name="T29" fmla="*/ 44 h 166"/>
                  <a:gd name="T30" fmla="*/ 56 w 172"/>
                  <a:gd name="T31" fmla="*/ 34 h 166"/>
                  <a:gd name="T32" fmla="*/ 51 w 172"/>
                  <a:gd name="T33" fmla="*/ 28 h 166"/>
                  <a:gd name="T34" fmla="*/ 50 w 172"/>
                  <a:gd name="T35" fmla="*/ 20 h 166"/>
                  <a:gd name="T36" fmla="*/ 44 w 172"/>
                  <a:gd name="T37" fmla="*/ 12 h 166"/>
                  <a:gd name="T38" fmla="*/ 37 w 172"/>
                  <a:gd name="T39" fmla="*/ 7 h 166"/>
                  <a:gd name="T40" fmla="*/ 28 w 172"/>
                  <a:gd name="T41" fmla="*/ 6 h 166"/>
                  <a:gd name="T42" fmla="*/ 20 w 172"/>
                  <a:gd name="T43" fmla="*/ 7 h 166"/>
                  <a:gd name="T44" fmla="*/ 13 w 172"/>
                  <a:gd name="T45" fmla="*/ 12 h 166"/>
                  <a:gd name="T46" fmla="*/ 8 w 172"/>
                  <a:gd name="T47" fmla="*/ 20 h 166"/>
                  <a:gd name="T48" fmla="*/ 6 w 172"/>
                  <a:gd name="T49" fmla="*/ 28 h 166"/>
                  <a:gd name="T50" fmla="*/ 8 w 172"/>
                  <a:gd name="T51" fmla="*/ 36 h 166"/>
                  <a:gd name="T52" fmla="*/ 13 w 172"/>
                  <a:gd name="T53" fmla="*/ 44 h 166"/>
                  <a:gd name="T54" fmla="*/ 20 w 172"/>
                  <a:gd name="T55" fmla="*/ 49 h 166"/>
                  <a:gd name="T56" fmla="*/ 28 w 172"/>
                  <a:gd name="T57" fmla="*/ 50 h 166"/>
                  <a:gd name="T58" fmla="*/ 37 w 172"/>
                  <a:gd name="T59" fmla="*/ 49 h 166"/>
                  <a:gd name="T60" fmla="*/ 44 w 172"/>
                  <a:gd name="T61" fmla="*/ 44 h 166"/>
                  <a:gd name="T62" fmla="*/ 50 w 172"/>
                  <a:gd name="T63" fmla="*/ 36 h 166"/>
                  <a:gd name="T64" fmla="*/ 51 w 172"/>
                  <a:gd name="T65" fmla="*/ 28 h 1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2" h="166">
                    <a:moveTo>
                      <a:pt x="172" y="83"/>
                    </a:moveTo>
                    <a:lnTo>
                      <a:pt x="170" y="66"/>
                    </a:lnTo>
                    <a:lnTo>
                      <a:pt x="166" y="52"/>
                    </a:lnTo>
                    <a:lnTo>
                      <a:pt x="157" y="37"/>
                    </a:lnTo>
                    <a:lnTo>
                      <a:pt x="147" y="24"/>
                    </a:lnTo>
                    <a:lnTo>
                      <a:pt x="134" y="15"/>
                    </a:lnTo>
                    <a:lnTo>
                      <a:pt x="119" y="7"/>
                    </a:lnTo>
                    <a:lnTo>
                      <a:pt x="104" y="2"/>
                    </a:lnTo>
                    <a:lnTo>
                      <a:pt x="86" y="0"/>
                    </a:lnTo>
                    <a:lnTo>
                      <a:pt x="69" y="2"/>
                    </a:lnTo>
                    <a:lnTo>
                      <a:pt x="53" y="7"/>
                    </a:lnTo>
                    <a:lnTo>
                      <a:pt x="38" y="15"/>
                    </a:lnTo>
                    <a:lnTo>
                      <a:pt x="25" y="24"/>
                    </a:lnTo>
                    <a:lnTo>
                      <a:pt x="15" y="37"/>
                    </a:lnTo>
                    <a:lnTo>
                      <a:pt x="6" y="52"/>
                    </a:lnTo>
                    <a:lnTo>
                      <a:pt x="2" y="66"/>
                    </a:lnTo>
                    <a:lnTo>
                      <a:pt x="0" y="83"/>
                    </a:lnTo>
                    <a:lnTo>
                      <a:pt x="2" y="100"/>
                    </a:lnTo>
                    <a:lnTo>
                      <a:pt x="6" y="114"/>
                    </a:lnTo>
                    <a:lnTo>
                      <a:pt x="15" y="129"/>
                    </a:lnTo>
                    <a:lnTo>
                      <a:pt x="25" y="142"/>
                    </a:lnTo>
                    <a:lnTo>
                      <a:pt x="38" y="151"/>
                    </a:lnTo>
                    <a:lnTo>
                      <a:pt x="53" y="159"/>
                    </a:lnTo>
                    <a:lnTo>
                      <a:pt x="69" y="164"/>
                    </a:lnTo>
                    <a:lnTo>
                      <a:pt x="86" y="166"/>
                    </a:lnTo>
                    <a:lnTo>
                      <a:pt x="104" y="164"/>
                    </a:lnTo>
                    <a:lnTo>
                      <a:pt x="119" y="159"/>
                    </a:lnTo>
                    <a:lnTo>
                      <a:pt x="134" y="151"/>
                    </a:lnTo>
                    <a:lnTo>
                      <a:pt x="147" y="142"/>
                    </a:lnTo>
                    <a:lnTo>
                      <a:pt x="157" y="129"/>
                    </a:lnTo>
                    <a:lnTo>
                      <a:pt x="166" y="114"/>
                    </a:lnTo>
                    <a:lnTo>
                      <a:pt x="170" y="100"/>
                    </a:lnTo>
                    <a:lnTo>
                      <a:pt x="172" y="83"/>
                    </a:lnTo>
                    <a:lnTo>
                      <a:pt x="155" y="83"/>
                    </a:lnTo>
                    <a:lnTo>
                      <a:pt x="154" y="70"/>
                    </a:lnTo>
                    <a:lnTo>
                      <a:pt x="150" y="58"/>
                    </a:lnTo>
                    <a:lnTo>
                      <a:pt x="143" y="46"/>
                    </a:lnTo>
                    <a:lnTo>
                      <a:pt x="134" y="37"/>
                    </a:lnTo>
                    <a:lnTo>
                      <a:pt x="124" y="29"/>
                    </a:lnTo>
                    <a:lnTo>
                      <a:pt x="112" y="22"/>
                    </a:lnTo>
                    <a:lnTo>
                      <a:pt x="99" y="18"/>
                    </a:lnTo>
                    <a:lnTo>
                      <a:pt x="86" y="17"/>
                    </a:lnTo>
                    <a:lnTo>
                      <a:pt x="73" y="18"/>
                    </a:lnTo>
                    <a:lnTo>
                      <a:pt x="60" y="22"/>
                    </a:lnTo>
                    <a:lnTo>
                      <a:pt x="48" y="29"/>
                    </a:lnTo>
                    <a:lnTo>
                      <a:pt x="38" y="37"/>
                    </a:lnTo>
                    <a:lnTo>
                      <a:pt x="29" y="46"/>
                    </a:lnTo>
                    <a:lnTo>
                      <a:pt x="23" y="58"/>
                    </a:lnTo>
                    <a:lnTo>
                      <a:pt x="18" y="70"/>
                    </a:lnTo>
                    <a:lnTo>
                      <a:pt x="17" y="83"/>
                    </a:lnTo>
                    <a:lnTo>
                      <a:pt x="18" y="96"/>
                    </a:lnTo>
                    <a:lnTo>
                      <a:pt x="23" y="108"/>
                    </a:lnTo>
                    <a:lnTo>
                      <a:pt x="29" y="120"/>
                    </a:lnTo>
                    <a:lnTo>
                      <a:pt x="38" y="129"/>
                    </a:lnTo>
                    <a:lnTo>
                      <a:pt x="48" y="137"/>
                    </a:lnTo>
                    <a:lnTo>
                      <a:pt x="60" y="144"/>
                    </a:lnTo>
                    <a:lnTo>
                      <a:pt x="73" y="148"/>
                    </a:lnTo>
                    <a:lnTo>
                      <a:pt x="86" y="149"/>
                    </a:lnTo>
                    <a:lnTo>
                      <a:pt x="99" y="148"/>
                    </a:lnTo>
                    <a:lnTo>
                      <a:pt x="112" y="144"/>
                    </a:lnTo>
                    <a:lnTo>
                      <a:pt x="124" y="137"/>
                    </a:lnTo>
                    <a:lnTo>
                      <a:pt x="134" y="129"/>
                    </a:lnTo>
                    <a:lnTo>
                      <a:pt x="143" y="120"/>
                    </a:lnTo>
                    <a:lnTo>
                      <a:pt x="150" y="108"/>
                    </a:lnTo>
                    <a:lnTo>
                      <a:pt x="154" y="96"/>
                    </a:lnTo>
                    <a:lnTo>
                      <a:pt x="155" y="83"/>
                    </a:lnTo>
                    <a:lnTo>
                      <a:pt x="172" y="83"/>
                    </a:lnTo>
                    <a:close/>
                  </a:path>
                </a:pathLst>
              </a:custGeom>
              <a:solidFill>
                <a:srgbClr val="E3E3E3"/>
              </a:solidFill>
              <a:ln w="12700" cmpd="sng">
                <a:solidFill>
                  <a:srgbClr val="000000"/>
                </a:solidFill>
                <a:round/>
                <a:headEnd/>
                <a:tailEnd/>
              </a:ln>
            </p:spPr>
            <p:txBody>
              <a:bodyPr/>
              <a:lstStyle/>
              <a:p>
                <a:endParaRPr lang="fr-FR"/>
              </a:p>
            </p:txBody>
          </p:sp>
          <p:sp>
            <p:nvSpPr>
              <p:cNvPr id="6257" name="Freeform 194"/>
              <p:cNvSpPr>
                <a:spLocks/>
              </p:cNvSpPr>
              <p:nvPr/>
            </p:nvSpPr>
            <p:spPr bwMode="auto">
              <a:xfrm>
                <a:off x="4153" y="1949"/>
                <a:ext cx="47" cy="44"/>
              </a:xfrm>
              <a:custGeom>
                <a:avLst/>
                <a:gdLst>
                  <a:gd name="T0" fmla="*/ 47 w 140"/>
                  <a:gd name="T1" fmla="*/ 17 h 134"/>
                  <a:gd name="T2" fmla="*/ 43 w 140"/>
                  <a:gd name="T3" fmla="*/ 10 h 134"/>
                  <a:gd name="T4" fmla="*/ 37 w 140"/>
                  <a:gd name="T5" fmla="*/ 4 h 134"/>
                  <a:gd name="T6" fmla="*/ 28 w 140"/>
                  <a:gd name="T7" fmla="*/ 0 h 134"/>
                  <a:gd name="T8" fmla="*/ 19 w 140"/>
                  <a:gd name="T9" fmla="*/ 0 h 134"/>
                  <a:gd name="T10" fmla="*/ 10 w 140"/>
                  <a:gd name="T11" fmla="*/ 4 h 134"/>
                  <a:gd name="T12" fmla="*/ 4 w 140"/>
                  <a:gd name="T13" fmla="*/ 10 h 134"/>
                  <a:gd name="T14" fmla="*/ 0 w 140"/>
                  <a:gd name="T15" fmla="*/ 17 h 134"/>
                  <a:gd name="T16" fmla="*/ 0 w 140"/>
                  <a:gd name="T17" fmla="*/ 27 h 134"/>
                  <a:gd name="T18" fmla="*/ 4 w 140"/>
                  <a:gd name="T19" fmla="*/ 34 h 134"/>
                  <a:gd name="T20" fmla="*/ 10 w 140"/>
                  <a:gd name="T21" fmla="*/ 40 h 134"/>
                  <a:gd name="T22" fmla="*/ 19 w 140"/>
                  <a:gd name="T23" fmla="*/ 44 h 134"/>
                  <a:gd name="T24" fmla="*/ 28 w 140"/>
                  <a:gd name="T25" fmla="*/ 44 h 134"/>
                  <a:gd name="T26" fmla="*/ 37 w 140"/>
                  <a:gd name="T27" fmla="*/ 40 h 134"/>
                  <a:gd name="T28" fmla="*/ 43 w 140"/>
                  <a:gd name="T29" fmla="*/ 34 h 134"/>
                  <a:gd name="T30" fmla="*/ 47 w 140"/>
                  <a:gd name="T31" fmla="*/ 27 h 134"/>
                  <a:gd name="T32" fmla="*/ 41 w 140"/>
                  <a:gd name="T33" fmla="*/ 22 h 134"/>
                  <a:gd name="T34" fmla="*/ 39 w 140"/>
                  <a:gd name="T35" fmla="*/ 16 h 134"/>
                  <a:gd name="T36" fmla="*/ 36 w 140"/>
                  <a:gd name="T37" fmla="*/ 11 h 134"/>
                  <a:gd name="T38" fmla="*/ 30 w 140"/>
                  <a:gd name="T39" fmla="*/ 7 h 134"/>
                  <a:gd name="T40" fmla="*/ 23 w 140"/>
                  <a:gd name="T41" fmla="*/ 6 h 134"/>
                  <a:gd name="T42" fmla="*/ 17 w 140"/>
                  <a:gd name="T43" fmla="*/ 7 h 134"/>
                  <a:gd name="T44" fmla="*/ 11 w 140"/>
                  <a:gd name="T45" fmla="*/ 11 h 134"/>
                  <a:gd name="T46" fmla="*/ 8 w 140"/>
                  <a:gd name="T47" fmla="*/ 16 h 134"/>
                  <a:gd name="T48" fmla="*/ 6 w 140"/>
                  <a:gd name="T49" fmla="*/ 22 h 134"/>
                  <a:gd name="T50" fmla="*/ 8 w 140"/>
                  <a:gd name="T51" fmla="*/ 28 h 134"/>
                  <a:gd name="T52" fmla="*/ 11 w 140"/>
                  <a:gd name="T53" fmla="*/ 33 h 134"/>
                  <a:gd name="T54" fmla="*/ 17 w 140"/>
                  <a:gd name="T55" fmla="*/ 37 h 134"/>
                  <a:gd name="T56" fmla="*/ 23 w 140"/>
                  <a:gd name="T57" fmla="*/ 38 h 134"/>
                  <a:gd name="T58" fmla="*/ 30 w 140"/>
                  <a:gd name="T59" fmla="*/ 37 h 134"/>
                  <a:gd name="T60" fmla="*/ 36 w 140"/>
                  <a:gd name="T61" fmla="*/ 33 h 134"/>
                  <a:gd name="T62" fmla="*/ 39 w 140"/>
                  <a:gd name="T63" fmla="*/ 28 h 134"/>
                  <a:gd name="T64" fmla="*/ 41 w 140"/>
                  <a:gd name="T65" fmla="*/ 22 h 1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0" h="134">
                    <a:moveTo>
                      <a:pt x="140" y="67"/>
                    </a:moveTo>
                    <a:lnTo>
                      <a:pt x="139" y="53"/>
                    </a:lnTo>
                    <a:lnTo>
                      <a:pt x="135" y="41"/>
                    </a:lnTo>
                    <a:lnTo>
                      <a:pt x="128" y="29"/>
                    </a:lnTo>
                    <a:lnTo>
                      <a:pt x="119" y="20"/>
                    </a:lnTo>
                    <a:lnTo>
                      <a:pt x="109" y="12"/>
                    </a:lnTo>
                    <a:lnTo>
                      <a:pt x="97" y="5"/>
                    </a:lnTo>
                    <a:lnTo>
                      <a:pt x="84" y="1"/>
                    </a:lnTo>
                    <a:lnTo>
                      <a:pt x="70" y="0"/>
                    </a:lnTo>
                    <a:lnTo>
                      <a:pt x="56" y="1"/>
                    </a:lnTo>
                    <a:lnTo>
                      <a:pt x="43" y="5"/>
                    </a:lnTo>
                    <a:lnTo>
                      <a:pt x="31" y="12"/>
                    </a:lnTo>
                    <a:lnTo>
                      <a:pt x="21" y="20"/>
                    </a:lnTo>
                    <a:lnTo>
                      <a:pt x="12" y="29"/>
                    </a:lnTo>
                    <a:lnTo>
                      <a:pt x="6" y="41"/>
                    </a:lnTo>
                    <a:lnTo>
                      <a:pt x="1" y="53"/>
                    </a:lnTo>
                    <a:lnTo>
                      <a:pt x="0" y="67"/>
                    </a:lnTo>
                    <a:lnTo>
                      <a:pt x="1" y="81"/>
                    </a:lnTo>
                    <a:lnTo>
                      <a:pt x="6" y="93"/>
                    </a:lnTo>
                    <a:lnTo>
                      <a:pt x="12" y="105"/>
                    </a:lnTo>
                    <a:lnTo>
                      <a:pt x="21" y="114"/>
                    </a:lnTo>
                    <a:lnTo>
                      <a:pt x="31" y="123"/>
                    </a:lnTo>
                    <a:lnTo>
                      <a:pt x="43" y="129"/>
                    </a:lnTo>
                    <a:lnTo>
                      <a:pt x="56" y="133"/>
                    </a:lnTo>
                    <a:lnTo>
                      <a:pt x="70" y="134"/>
                    </a:lnTo>
                    <a:lnTo>
                      <a:pt x="84" y="133"/>
                    </a:lnTo>
                    <a:lnTo>
                      <a:pt x="97" y="129"/>
                    </a:lnTo>
                    <a:lnTo>
                      <a:pt x="109" y="123"/>
                    </a:lnTo>
                    <a:lnTo>
                      <a:pt x="119" y="114"/>
                    </a:lnTo>
                    <a:lnTo>
                      <a:pt x="128" y="105"/>
                    </a:lnTo>
                    <a:lnTo>
                      <a:pt x="135" y="93"/>
                    </a:lnTo>
                    <a:lnTo>
                      <a:pt x="139" y="81"/>
                    </a:lnTo>
                    <a:lnTo>
                      <a:pt x="140" y="67"/>
                    </a:lnTo>
                    <a:lnTo>
                      <a:pt x="121" y="67"/>
                    </a:lnTo>
                    <a:lnTo>
                      <a:pt x="120" y="58"/>
                    </a:lnTo>
                    <a:lnTo>
                      <a:pt x="117" y="48"/>
                    </a:lnTo>
                    <a:lnTo>
                      <a:pt x="113" y="40"/>
                    </a:lnTo>
                    <a:lnTo>
                      <a:pt x="106" y="32"/>
                    </a:lnTo>
                    <a:lnTo>
                      <a:pt x="99" y="26"/>
                    </a:lnTo>
                    <a:lnTo>
                      <a:pt x="90" y="22"/>
                    </a:lnTo>
                    <a:lnTo>
                      <a:pt x="80" y="19"/>
                    </a:lnTo>
                    <a:lnTo>
                      <a:pt x="70" y="18"/>
                    </a:lnTo>
                    <a:lnTo>
                      <a:pt x="60" y="19"/>
                    </a:lnTo>
                    <a:lnTo>
                      <a:pt x="51" y="22"/>
                    </a:lnTo>
                    <a:lnTo>
                      <a:pt x="42" y="26"/>
                    </a:lnTo>
                    <a:lnTo>
                      <a:pt x="34" y="32"/>
                    </a:lnTo>
                    <a:lnTo>
                      <a:pt x="28" y="40"/>
                    </a:lnTo>
                    <a:lnTo>
                      <a:pt x="23" y="48"/>
                    </a:lnTo>
                    <a:lnTo>
                      <a:pt x="20" y="58"/>
                    </a:lnTo>
                    <a:lnTo>
                      <a:pt x="19" y="67"/>
                    </a:lnTo>
                    <a:lnTo>
                      <a:pt x="20" y="76"/>
                    </a:lnTo>
                    <a:lnTo>
                      <a:pt x="23" y="86"/>
                    </a:lnTo>
                    <a:lnTo>
                      <a:pt x="28" y="94"/>
                    </a:lnTo>
                    <a:lnTo>
                      <a:pt x="34" y="102"/>
                    </a:lnTo>
                    <a:lnTo>
                      <a:pt x="42" y="108"/>
                    </a:lnTo>
                    <a:lnTo>
                      <a:pt x="51" y="112"/>
                    </a:lnTo>
                    <a:lnTo>
                      <a:pt x="60" y="115"/>
                    </a:lnTo>
                    <a:lnTo>
                      <a:pt x="70" y="116"/>
                    </a:lnTo>
                    <a:lnTo>
                      <a:pt x="80" y="115"/>
                    </a:lnTo>
                    <a:lnTo>
                      <a:pt x="90" y="112"/>
                    </a:lnTo>
                    <a:lnTo>
                      <a:pt x="99" y="108"/>
                    </a:lnTo>
                    <a:lnTo>
                      <a:pt x="106" y="102"/>
                    </a:lnTo>
                    <a:lnTo>
                      <a:pt x="113" y="94"/>
                    </a:lnTo>
                    <a:lnTo>
                      <a:pt x="117" y="86"/>
                    </a:lnTo>
                    <a:lnTo>
                      <a:pt x="120" y="76"/>
                    </a:lnTo>
                    <a:lnTo>
                      <a:pt x="121" y="67"/>
                    </a:lnTo>
                    <a:lnTo>
                      <a:pt x="140" y="67"/>
                    </a:lnTo>
                    <a:close/>
                  </a:path>
                </a:pathLst>
              </a:custGeom>
              <a:solidFill>
                <a:srgbClr val="EBEBEB"/>
              </a:solidFill>
              <a:ln w="12700" cmpd="sng">
                <a:solidFill>
                  <a:srgbClr val="000000"/>
                </a:solidFill>
                <a:round/>
                <a:headEnd/>
                <a:tailEnd/>
              </a:ln>
            </p:spPr>
            <p:txBody>
              <a:bodyPr/>
              <a:lstStyle/>
              <a:p>
                <a:endParaRPr lang="fr-FR"/>
              </a:p>
            </p:txBody>
          </p:sp>
          <p:sp>
            <p:nvSpPr>
              <p:cNvPr id="6258" name="Freeform 195"/>
              <p:cNvSpPr>
                <a:spLocks/>
              </p:cNvSpPr>
              <p:nvPr/>
            </p:nvSpPr>
            <p:spPr bwMode="auto">
              <a:xfrm>
                <a:off x="4159" y="1954"/>
                <a:ext cx="35" cy="34"/>
              </a:xfrm>
              <a:custGeom>
                <a:avLst/>
                <a:gdLst>
                  <a:gd name="T0" fmla="*/ 34 w 105"/>
                  <a:gd name="T1" fmla="*/ 14 h 100"/>
                  <a:gd name="T2" fmla="*/ 32 w 105"/>
                  <a:gd name="T3" fmla="*/ 7 h 100"/>
                  <a:gd name="T4" fmla="*/ 27 w 105"/>
                  <a:gd name="T5" fmla="*/ 3 h 100"/>
                  <a:gd name="T6" fmla="*/ 21 w 105"/>
                  <a:gd name="T7" fmla="*/ 0 h 100"/>
                  <a:gd name="T8" fmla="*/ 14 w 105"/>
                  <a:gd name="T9" fmla="*/ 0 h 100"/>
                  <a:gd name="T10" fmla="*/ 8 w 105"/>
                  <a:gd name="T11" fmla="*/ 3 h 100"/>
                  <a:gd name="T12" fmla="*/ 3 w 105"/>
                  <a:gd name="T13" fmla="*/ 7 h 100"/>
                  <a:gd name="T14" fmla="*/ 0 w 105"/>
                  <a:gd name="T15" fmla="*/ 14 h 100"/>
                  <a:gd name="T16" fmla="*/ 0 w 105"/>
                  <a:gd name="T17" fmla="*/ 20 h 100"/>
                  <a:gd name="T18" fmla="*/ 3 w 105"/>
                  <a:gd name="T19" fmla="*/ 27 h 100"/>
                  <a:gd name="T20" fmla="*/ 8 w 105"/>
                  <a:gd name="T21" fmla="*/ 31 h 100"/>
                  <a:gd name="T22" fmla="*/ 14 w 105"/>
                  <a:gd name="T23" fmla="*/ 34 h 100"/>
                  <a:gd name="T24" fmla="*/ 21 w 105"/>
                  <a:gd name="T25" fmla="*/ 34 h 100"/>
                  <a:gd name="T26" fmla="*/ 27 w 105"/>
                  <a:gd name="T27" fmla="*/ 31 h 100"/>
                  <a:gd name="T28" fmla="*/ 32 w 105"/>
                  <a:gd name="T29" fmla="*/ 27 h 100"/>
                  <a:gd name="T30" fmla="*/ 34 w 105"/>
                  <a:gd name="T31" fmla="*/ 20 h 100"/>
                  <a:gd name="T32" fmla="*/ 29 w 105"/>
                  <a:gd name="T33" fmla="*/ 17 h 100"/>
                  <a:gd name="T34" fmla="*/ 28 w 105"/>
                  <a:gd name="T35" fmla="*/ 13 h 100"/>
                  <a:gd name="T36" fmla="*/ 25 w 105"/>
                  <a:gd name="T37" fmla="*/ 9 h 100"/>
                  <a:gd name="T38" fmla="*/ 22 w 105"/>
                  <a:gd name="T39" fmla="*/ 7 h 100"/>
                  <a:gd name="T40" fmla="*/ 17 w 105"/>
                  <a:gd name="T41" fmla="*/ 6 h 100"/>
                  <a:gd name="T42" fmla="*/ 13 w 105"/>
                  <a:gd name="T43" fmla="*/ 7 h 100"/>
                  <a:gd name="T44" fmla="*/ 9 w 105"/>
                  <a:gd name="T45" fmla="*/ 9 h 100"/>
                  <a:gd name="T46" fmla="*/ 7 w 105"/>
                  <a:gd name="T47" fmla="*/ 13 h 100"/>
                  <a:gd name="T48" fmla="*/ 6 w 105"/>
                  <a:gd name="T49" fmla="*/ 17 h 100"/>
                  <a:gd name="T50" fmla="*/ 7 w 105"/>
                  <a:gd name="T51" fmla="*/ 21 h 100"/>
                  <a:gd name="T52" fmla="*/ 9 w 105"/>
                  <a:gd name="T53" fmla="*/ 25 h 100"/>
                  <a:gd name="T54" fmla="*/ 13 w 105"/>
                  <a:gd name="T55" fmla="*/ 27 h 100"/>
                  <a:gd name="T56" fmla="*/ 17 w 105"/>
                  <a:gd name="T57" fmla="*/ 29 h 100"/>
                  <a:gd name="T58" fmla="*/ 22 w 105"/>
                  <a:gd name="T59" fmla="*/ 27 h 100"/>
                  <a:gd name="T60" fmla="*/ 25 w 105"/>
                  <a:gd name="T61" fmla="*/ 25 h 100"/>
                  <a:gd name="T62" fmla="*/ 28 w 105"/>
                  <a:gd name="T63" fmla="*/ 21 h 100"/>
                  <a:gd name="T64" fmla="*/ 29 w 105"/>
                  <a:gd name="T65" fmla="*/ 17 h 1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5" h="100">
                    <a:moveTo>
                      <a:pt x="105" y="50"/>
                    </a:moveTo>
                    <a:lnTo>
                      <a:pt x="103" y="40"/>
                    </a:lnTo>
                    <a:lnTo>
                      <a:pt x="100" y="31"/>
                    </a:lnTo>
                    <a:lnTo>
                      <a:pt x="96" y="22"/>
                    </a:lnTo>
                    <a:lnTo>
                      <a:pt x="89" y="14"/>
                    </a:lnTo>
                    <a:lnTo>
                      <a:pt x="82" y="8"/>
                    </a:lnTo>
                    <a:lnTo>
                      <a:pt x="72" y="4"/>
                    </a:lnTo>
                    <a:lnTo>
                      <a:pt x="63" y="1"/>
                    </a:lnTo>
                    <a:lnTo>
                      <a:pt x="52" y="0"/>
                    </a:lnTo>
                    <a:lnTo>
                      <a:pt x="41" y="1"/>
                    </a:lnTo>
                    <a:lnTo>
                      <a:pt x="33" y="4"/>
                    </a:lnTo>
                    <a:lnTo>
                      <a:pt x="23" y="8"/>
                    </a:lnTo>
                    <a:lnTo>
                      <a:pt x="15" y="14"/>
                    </a:lnTo>
                    <a:lnTo>
                      <a:pt x="8" y="22"/>
                    </a:lnTo>
                    <a:lnTo>
                      <a:pt x="4" y="31"/>
                    </a:lnTo>
                    <a:lnTo>
                      <a:pt x="1" y="40"/>
                    </a:lnTo>
                    <a:lnTo>
                      <a:pt x="0" y="50"/>
                    </a:lnTo>
                    <a:lnTo>
                      <a:pt x="1" y="60"/>
                    </a:lnTo>
                    <a:lnTo>
                      <a:pt x="4" y="69"/>
                    </a:lnTo>
                    <a:lnTo>
                      <a:pt x="8" y="78"/>
                    </a:lnTo>
                    <a:lnTo>
                      <a:pt x="15" y="86"/>
                    </a:lnTo>
                    <a:lnTo>
                      <a:pt x="23" y="92"/>
                    </a:lnTo>
                    <a:lnTo>
                      <a:pt x="33" y="96"/>
                    </a:lnTo>
                    <a:lnTo>
                      <a:pt x="41" y="99"/>
                    </a:lnTo>
                    <a:lnTo>
                      <a:pt x="52" y="100"/>
                    </a:lnTo>
                    <a:lnTo>
                      <a:pt x="63" y="99"/>
                    </a:lnTo>
                    <a:lnTo>
                      <a:pt x="72" y="96"/>
                    </a:lnTo>
                    <a:lnTo>
                      <a:pt x="82" y="92"/>
                    </a:lnTo>
                    <a:lnTo>
                      <a:pt x="89" y="86"/>
                    </a:lnTo>
                    <a:lnTo>
                      <a:pt x="96" y="78"/>
                    </a:lnTo>
                    <a:lnTo>
                      <a:pt x="100" y="69"/>
                    </a:lnTo>
                    <a:lnTo>
                      <a:pt x="103" y="60"/>
                    </a:lnTo>
                    <a:lnTo>
                      <a:pt x="105" y="50"/>
                    </a:lnTo>
                    <a:lnTo>
                      <a:pt x="87" y="50"/>
                    </a:lnTo>
                    <a:lnTo>
                      <a:pt x="86" y="44"/>
                    </a:lnTo>
                    <a:lnTo>
                      <a:pt x="84" y="37"/>
                    </a:lnTo>
                    <a:lnTo>
                      <a:pt x="81" y="31"/>
                    </a:lnTo>
                    <a:lnTo>
                      <a:pt x="76" y="27"/>
                    </a:lnTo>
                    <a:lnTo>
                      <a:pt x="72" y="23"/>
                    </a:lnTo>
                    <a:lnTo>
                      <a:pt x="65" y="20"/>
                    </a:lnTo>
                    <a:lnTo>
                      <a:pt x="59" y="18"/>
                    </a:lnTo>
                    <a:lnTo>
                      <a:pt x="52" y="17"/>
                    </a:lnTo>
                    <a:lnTo>
                      <a:pt x="46" y="18"/>
                    </a:lnTo>
                    <a:lnTo>
                      <a:pt x="39" y="20"/>
                    </a:lnTo>
                    <a:lnTo>
                      <a:pt x="33" y="23"/>
                    </a:lnTo>
                    <a:lnTo>
                      <a:pt x="28" y="27"/>
                    </a:lnTo>
                    <a:lnTo>
                      <a:pt x="24" y="31"/>
                    </a:lnTo>
                    <a:lnTo>
                      <a:pt x="20" y="37"/>
                    </a:lnTo>
                    <a:lnTo>
                      <a:pt x="18" y="44"/>
                    </a:lnTo>
                    <a:lnTo>
                      <a:pt x="17" y="50"/>
                    </a:lnTo>
                    <a:lnTo>
                      <a:pt x="18" y="56"/>
                    </a:lnTo>
                    <a:lnTo>
                      <a:pt x="20" y="63"/>
                    </a:lnTo>
                    <a:lnTo>
                      <a:pt x="24" y="69"/>
                    </a:lnTo>
                    <a:lnTo>
                      <a:pt x="28" y="73"/>
                    </a:lnTo>
                    <a:lnTo>
                      <a:pt x="33" y="77"/>
                    </a:lnTo>
                    <a:lnTo>
                      <a:pt x="39" y="80"/>
                    </a:lnTo>
                    <a:lnTo>
                      <a:pt x="46" y="82"/>
                    </a:lnTo>
                    <a:lnTo>
                      <a:pt x="52" y="84"/>
                    </a:lnTo>
                    <a:lnTo>
                      <a:pt x="59" y="82"/>
                    </a:lnTo>
                    <a:lnTo>
                      <a:pt x="65" y="80"/>
                    </a:lnTo>
                    <a:lnTo>
                      <a:pt x="72" y="77"/>
                    </a:lnTo>
                    <a:lnTo>
                      <a:pt x="76" y="73"/>
                    </a:lnTo>
                    <a:lnTo>
                      <a:pt x="81" y="69"/>
                    </a:lnTo>
                    <a:lnTo>
                      <a:pt x="84" y="63"/>
                    </a:lnTo>
                    <a:lnTo>
                      <a:pt x="86" y="56"/>
                    </a:lnTo>
                    <a:lnTo>
                      <a:pt x="87" y="50"/>
                    </a:lnTo>
                    <a:lnTo>
                      <a:pt x="105" y="50"/>
                    </a:lnTo>
                    <a:close/>
                  </a:path>
                </a:pathLst>
              </a:custGeom>
              <a:solidFill>
                <a:srgbClr val="F2F2F2"/>
              </a:solidFill>
              <a:ln w="12700" cmpd="sng">
                <a:solidFill>
                  <a:srgbClr val="000000"/>
                </a:solidFill>
                <a:round/>
                <a:headEnd/>
                <a:tailEnd/>
              </a:ln>
            </p:spPr>
            <p:txBody>
              <a:bodyPr/>
              <a:lstStyle/>
              <a:p>
                <a:endParaRPr lang="fr-FR"/>
              </a:p>
            </p:txBody>
          </p:sp>
          <p:sp>
            <p:nvSpPr>
              <p:cNvPr id="6259" name="Freeform 196"/>
              <p:cNvSpPr>
                <a:spLocks/>
              </p:cNvSpPr>
              <p:nvPr/>
            </p:nvSpPr>
            <p:spPr bwMode="auto">
              <a:xfrm>
                <a:off x="4164" y="1959"/>
                <a:ext cx="24" cy="24"/>
              </a:xfrm>
              <a:custGeom>
                <a:avLst/>
                <a:gdLst>
                  <a:gd name="T0" fmla="*/ 24 w 72"/>
                  <a:gd name="T1" fmla="*/ 12 h 70"/>
                  <a:gd name="T2" fmla="*/ 24 w 72"/>
                  <a:gd name="T3" fmla="*/ 10 h 70"/>
                  <a:gd name="T4" fmla="*/ 23 w 72"/>
                  <a:gd name="T5" fmla="*/ 7 h 70"/>
                  <a:gd name="T6" fmla="*/ 22 w 72"/>
                  <a:gd name="T7" fmla="*/ 5 h 70"/>
                  <a:gd name="T8" fmla="*/ 20 w 72"/>
                  <a:gd name="T9" fmla="*/ 4 h 70"/>
                  <a:gd name="T10" fmla="*/ 19 w 72"/>
                  <a:gd name="T11" fmla="*/ 2 h 70"/>
                  <a:gd name="T12" fmla="*/ 17 w 72"/>
                  <a:gd name="T13" fmla="*/ 1 h 70"/>
                  <a:gd name="T14" fmla="*/ 15 w 72"/>
                  <a:gd name="T15" fmla="*/ 1 h 70"/>
                  <a:gd name="T16" fmla="*/ 12 w 72"/>
                  <a:gd name="T17" fmla="*/ 0 h 70"/>
                  <a:gd name="T18" fmla="*/ 10 w 72"/>
                  <a:gd name="T19" fmla="*/ 1 h 70"/>
                  <a:gd name="T20" fmla="*/ 7 w 72"/>
                  <a:gd name="T21" fmla="*/ 1 h 70"/>
                  <a:gd name="T22" fmla="*/ 6 w 72"/>
                  <a:gd name="T23" fmla="*/ 2 h 70"/>
                  <a:gd name="T24" fmla="*/ 4 w 72"/>
                  <a:gd name="T25" fmla="*/ 4 h 70"/>
                  <a:gd name="T26" fmla="*/ 2 w 72"/>
                  <a:gd name="T27" fmla="*/ 5 h 70"/>
                  <a:gd name="T28" fmla="*/ 1 w 72"/>
                  <a:gd name="T29" fmla="*/ 7 h 70"/>
                  <a:gd name="T30" fmla="*/ 0 w 72"/>
                  <a:gd name="T31" fmla="*/ 10 h 70"/>
                  <a:gd name="T32" fmla="*/ 0 w 72"/>
                  <a:gd name="T33" fmla="*/ 12 h 70"/>
                  <a:gd name="T34" fmla="*/ 0 w 72"/>
                  <a:gd name="T35" fmla="*/ 14 h 70"/>
                  <a:gd name="T36" fmla="*/ 1 w 72"/>
                  <a:gd name="T37" fmla="*/ 17 h 70"/>
                  <a:gd name="T38" fmla="*/ 2 w 72"/>
                  <a:gd name="T39" fmla="*/ 19 h 70"/>
                  <a:gd name="T40" fmla="*/ 4 w 72"/>
                  <a:gd name="T41" fmla="*/ 20 h 70"/>
                  <a:gd name="T42" fmla="*/ 6 w 72"/>
                  <a:gd name="T43" fmla="*/ 22 h 70"/>
                  <a:gd name="T44" fmla="*/ 7 w 72"/>
                  <a:gd name="T45" fmla="*/ 23 h 70"/>
                  <a:gd name="T46" fmla="*/ 10 w 72"/>
                  <a:gd name="T47" fmla="*/ 24 h 70"/>
                  <a:gd name="T48" fmla="*/ 12 w 72"/>
                  <a:gd name="T49" fmla="*/ 24 h 70"/>
                  <a:gd name="T50" fmla="*/ 15 w 72"/>
                  <a:gd name="T51" fmla="*/ 24 h 70"/>
                  <a:gd name="T52" fmla="*/ 17 w 72"/>
                  <a:gd name="T53" fmla="*/ 23 h 70"/>
                  <a:gd name="T54" fmla="*/ 19 w 72"/>
                  <a:gd name="T55" fmla="*/ 22 h 70"/>
                  <a:gd name="T56" fmla="*/ 20 w 72"/>
                  <a:gd name="T57" fmla="*/ 20 h 70"/>
                  <a:gd name="T58" fmla="*/ 22 w 72"/>
                  <a:gd name="T59" fmla="*/ 19 h 70"/>
                  <a:gd name="T60" fmla="*/ 23 w 72"/>
                  <a:gd name="T61" fmla="*/ 17 h 70"/>
                  <a:gd name="T62" fmla="*/ 24 w 72"/>
                  <a:gd name="T63" fmla="*/ 14 h 70"/>
                  <a:gd name="T64" fmla="*/ 24 w 72"/>
                  <a:gd name="T65" fmla="*/ 12 h 70"/>
                  <a:gd name="T66" fmla="*/ 24 w 72"/>
                  <a:gd name="T67" fmla="*/ 12 h 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2" h="70">
                    <a:moveTo>
                      <a:pt x="72" y="35"/>
                    </a:moveTo>
                    <a:lnTo>
                      <a:pt x="71" y="28"/>
                    </a:lnTo>
                    <a:lnTo>
                      <a:pt x="69" y="21"/>
                    </a:lnTo>
                    <a:lnTo>
                      <a:pt x="66" y="16"/>
                    </a:lnTo>
                    <a:lnTo>
                      <a:pt x="61" y="11"/>
                    </a:lnTo>
                    <a:lnTo>
                      <a:pt x="56" y="7"/>
                    </a:lnTo>
                    <a:lnTo>
                      <a:pt x="50" y="4"/>
                    </a:lnTo>
                    <a:lnTo>
                      <a:pt x="44" y="2"/>
                    </a:lnTo>
                    <a:lnTo>
                      <a:pt x="36" y="0"/>
                    </a:lnTo>
                    <a:lnTo>
                      <a:pt x="29" y="2"/>
                    </a:lnTo>
                    <a:lnTo>
                      <a:pt x="22" y="4"/>
                    </a:lnTo>
                    <a:lnTo>
                      <a:pt x="17" y="7"/>
                    </a:lnTo>
                    <a:lnTo>
                      <a:pt x="11" y="11"/>
                    </a:lnTo>
                    <a:lnTo>
                      <a:pt x="7" y="16"/>
                    </a:lnTo>
                    <a:lnTo>
                      <a:pt x="3" y="21"/>
                    </a:lnTo>
                    <a:lnTo>
                      <a:pt x="1" y="28"/>
                    </a:lnTo>
                    <a:lnTo>
                      <a:pt x="0" y="35"/>
                    </a:lnTo>
                    <a:lnTo>
                      <a:pt x="1" y="42"/>
                    </a:lnTo>
                    <a:lnTo>
                      <a:pt x="3" y="49"/>
                    </a:lnTo>
                    <a:lnTo>
                      <a:pt x="7" y="54"/>
                    </a:lnTo>
                    <a:lnTo>
                      <a:pt x="11" y="59"/>
                    </a:lnTo>
                    <a:lnTo>
                      <a:pt x="17" y="63"/>
                    </a:lnTo>
                    <a:lnTo>
                      <a:pt x="22" y="66"/>
                    </a:lnTo>
                    <a:lnTo>
                      <a:pt x="29" y="69"/>
                    </a:lnTo>
                    <a:lnTo>
                      <a:pt x="36" y="70"/>
                    </a:lnTo>
                    <a:lnTo>
                      <a:pt x="44" y="69"/>
                    </a:lnTo>
                    <a:lnTo>
                      <a:pt x="50" y="66"/>
                    </a:lnTo>
                    <a:lnTo>
                      <a:pt x="56" y="63"/>
                    </a:lnTo>
                    <a:lnTo>
                      <a:pt x="61" y="59"/>
                    </a:lnTo>
                    <a:lnTo>
                      <a:pt x="66" y="54"/>
                    </a:lnTo>
                    <a:lnTo>
                      <a:pt x="69" y="49"/>
                    </a:lnTo>
                    <a:lnTo>
                      <a:pt x="71" y="42"/>
                    </a:lnTo>
                    <a:lnTo>
                      <a:pt x="72" y="35"/>
                    </a:lnTo>
                    <a:close/>
                  </a:path>
                </a:pathLst>
              </a:custGeom>
              <a:solidFill>
                <a:srgbClr val="F7F7F7"/>
              </a:solidFill>
              <a:ln w="12700" cmpd="sng">
                <a:solidFill>
                  <a:srgbClr val="000000"/>
                </a:solidFill>
                <a:round/>
                <a:headEnd/>
                <a:tailEnd/>
              </a:ln>
            </p:spPr>
            <p:txBody>
              <a:bodyPr/>
              <a:lstStyle/>
              <a:p>
                <a:endParaRPr lang="fr-FR"/>
              </a:p>
            </p:txBody>
          </p:sp>
          <p:sp>
            <p:nvSpPr>
              <p:cNvPr id="6260" name="Freeform 197"/>
              <p:cNvSpPr>
                <a:spLocks/>
              </p:cNvSpPr>
              <p:nvPr/>
            </p:nvSpPr>
            <p:spPr bwMode="auto">
              <a:xfrm>
                <a:off x="4170" y="1965"/>
                <a:ext cx="13" cy="12"/>
              </a:xfrm>
              <a:custGeom>
                <a:avLst/>
                <a:gdLst>
                  <a:gd name="T0" fmla="*/ 13 w 37"/>
                  <a:gd name="T1" fmla="*/ 6 h 36"/>
                  <a:gd name="T2" fmla="*/ 13 w 37"/>
                  <a:gd name="T3" fmla="*/ 4 h 36"/>
                  <a:gd name="T4" fmla="*/ 11 w 37"/>
                  <a:gd name="T5" fmla="*/ 2 h 36"/>
                  <a:gd name="T6" fmla="*/ 9 w 37"/>
                  <a:gd name="T7" fmla="*/ 0 h 36"/>
                  <a:gd name="T8" fmla="*/ 6 w 37"/>
                  <a:gd name="T9" fmla="*/ 0 h 36"/>
                  <a:gd name="T10" fmla="*/ 4 w 37"/>
                  <a:gd name="T11" fmla="*/ 0 h 36"/>
                  <a:gd name="T12" fmla="*/ 2 w 37"/>
                  <a:gd name="T13" fmla="*/ 2 h 36"/>
                  <a:gd name="T14" fmla="*/ 0 w 37"/>
                  <a:gd name="T15" fmla="*/ 4 h 36"/>
                  <a:gd name="T16" fmla="*/ 0 w 37"/>
                  <a:gd name="T17" fmla="*/ 6 h 36"/>
                  <a:gd name="T18" fmla="*/ 0 w 37"/>
                  <a:gd name="T19" fmla="*/ 8 h 36"/>
                  <a:gd name="T20" fmla="*/ 2 w 37"/>
                  <a:gd name="T21" fmla="*/ 10 h 36"/>
                  <a:gd name="T22" fmla="*/ 4 w 37"/>
                  <a:gd name="T23" fmla="*/ 12 h 36"/>
                  <a:gd name="T24" fmla="*/ 6 w 37"/>
                  <a:gd name="T25" fmla="*/ 12 h 36"/>
                  <a:gd name="T26" fmla="*/ 9 w 37"/>
                  <a:gd name="T27" fmla="*/ 12 h 36"/>
                  <a:gd name="T28" fmla="*/ 11 w 37"/>
                  <a:gd name="T29" fmla="*/ 10 h 36"/>
                  <a:gd name="T30" fmla="*/ 13 w 37"/>
                  <a:gd name="T31" fmla="*/ 8 h 36"/>
                  <a:gd name="T32" fmla="*/ 13 w 37"/>
                  <a:gd name="T33" fmla="*/ 6 h 36"/>
                  <a:gd name="T34" fmla="*/ 13 w 37"/>
                  <a:gd name="T35" fmla="*/ 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7" h="36">
                    <a:moveTo>
                      <a:pt x="37" y="18"/>
                    </a:moveTo>
                    <a:lnTo>
                      <a:pt x="36" y="12"/>
                    </a:lnTo>
                    <a:lnTo>
                      <a:pt x="31" y="5"/>
                    </a:lnTo>
                    <a:lnTo>
                      <a:pt x="25" y="1"/>
                    </a:lnTo>
                    <a:lnTo>
                      <a:pt x="18" y="0"/>
                    </a:lnTo>
                    <a:lnTo>
                      <a:pt x="12" y="1"/>
                    </a:lnTo>
                    <a:lnTo>
                      <a:pt x="5" y="5"/>
                    </a:lnTo>
                    <a:lnTo>
                      <a:pt x="1" y="12"/>
                    </a:lnTo>
                    <a:lnTo>
                      <a:pt x="0" y="18"/>
                    </a:lnTo>
                    <a:lnTo>
                      <a:pt x="1" y="24"/>
                    </a:lnTo>
                    <a:lnTo>
                      <a:pt x="5" y="31"/>
                    </a:lnTo>
                    <a:lnTo>
                      <a:pt x="12" y="35"/>
                    </a:lnTo>
                    <a:lnTo>
                      <a:pt x="18" y="36"/>
                    </a:lnTo>
                    <a:lnTo>
                      <a:pt x="25" y="35"/>
                    </a:lnTo>
                    <a:lnTo>
                      <a:pt x="31" y="31"/>
                    </a:lnTo>
                    <a:lnTo>
                      <a:pt x="36" y="24"/>
                    </a:lnTo>
                    <a:lnTo>
                      <a:pt x="37" y="18"/>
                    </a:lnTo>
                    <a:close/>
                  </a:path>
                </a:pathLst>
              </a:custGeom>
              <a:solidFill>
                <a:srgbClr val="FFFFFF"/>
              </a:solidFill>
              <a:ln w="12700" cmpd="sng">
                <a:solidFill>
                  <a:srgbClr val="000000"/>
                </a:solidFill>
                <a:round/>
                <a:headEnd/>
                <a:tailEnd/>
              </a:ln>
            </p:spPr>
            <p:txBody>
              <a:bodyPr/>
              <a:lstStyle/>
              <a:p>
                <a:endParaRPr lang="fr-FR"/>
              </a:p>
            </p:txBody>
          </p:sp>
          <p:sp>
            <p:nvSpPr>
              <p:cNvPr id="6261" name="Freeform 198"/>
              <p:cNvSpPr>
                <a:spLocks/>
              </p:cNvSpPr>
              <p:nvPr/>
            </p:nvSpPr>
            <p:spPr bwMode="auto">
              <a:xfrm>
                <a:off x="4176" y="1889"/>
                <a:ext cx="86" cy="82"/>
              </a:xfrm>
              <a:custGeom>
                <a:avLst/>
                <a:gdLst>
                  <a:gd name="T0" fmla="*/ 86 w 257"/>
                  <a:gd name="T1" fmla="*/ 82 h 246"/>
                  <a:gd name="T2" fmla="*/ 86 w 257"/>
                  <a:gd name="T3" fmla="*/ 82 h 246"/>
                  <a:gd name="T4" fmla="*/ 86 w 257"/>
                  <a:gd name="T5" fmla="*/ 74 h 246"/>
                  <a:gd name="T6" fmla="*/ 84 w 257"/>
                  <a:gd name="T7" fmla="*/ 65 h 246"/>
                  <a:gd name="T8" fmla="*/ 82 w 257"/>
                  <a:gd name="T9" fmla="*/ 58 h 246"/>
                  <a:gd name="T10" fmla="*/ 79 w 257"/>
                  <a:gd name="T11" fmla="*/ 50 h 246"/>
                  <a:gd name="T12" fmla="*/ 75 w 257"/>
                  <a:gd name="T13" fmla="*/ 43 h 246"/>
                  <a:gd name="T14" fmla="*/ 71 w 257"/>
                  <a:gd name="T15" fmla="*/ 36 h 246"/>
                  <a:gd name="T16" fmla="*/ 67 w 257"/>
                  <a:gd name="T17" fmla="*/ 30 h 246"/>
                  <a:gd name="T18" fmla="*/ 61 w 257"/>
                  <a:gd name="T19" fmla="*/ 24 h 246"/>
                  <a:gd name="T20" fmla="*/ 55 w 257"/>
                  <a:gd name="T21" fmla="*/ 19 h 246"/>
                  <a:gd name="T22" fmla="*/ 48 w 257"/>
                  <a:gd name="T23" fmla="*/ 14 h 246"/>
                  <a:gd name="T24" fmla="*/ 41 w 257"/>
                  <a:gd name="T25" fmla="*/ 10 h 246"/>
                  <a:gd name="T26" fmla="*/ 34 w 257"/>
                  <a:gd name="T27" fmla="*/ 6 h 246"/>
                  <a:gd name="T28" fmla="*/ 26 w 257"/>
                  <a:gd name="T29" fmla="*/ 4 h 246"/>
                  <a:gd name="T30" fmla="*/ 18 w 257"/>
                  <a:gd name="T31" fmla="*/ 1 h 246"/>
                  <a:gd name="T32" fmla="*/ 9 w 257"/>
                  <a:gd name="T33" fmla="*/ 0 h 246"/>
                  <a:gd name="T34" fmla="*/ 0 w 257"/>
                  <a:gd name="T35" fmla="*/ 0 h 246"/>
                  <a:gd name="T36" fmla="*/ 0 w 257"/>
                  <a:gd name="T37" fmla="*/ 10 h 246"/>
                  <a:gd name="T38" fmla="*/ 8 w 257"/>
                  <a:gd name="T39" fmla="*/ 10 h 246"/>
                  <a:gd name="T40" fmla="*/ 15 w 257"/>
                  <a:gd name="T41" fmla="*/ 11 h 246"/>
                  <a:gd name="T42" fmla="*/ 23 w 257"/>
                  <a:gd name="T43" fmla="*/ 13 h 246"/>
                  <a:gd name="T44" fmla="*/ 29 w 257"/>
                  <a:gd name="T45" fmla="*/ 15 h 246"/>
                  <a:gd name="T46" fmla="*/ 36 w 257"/>
                  <a:gd name="T47" fmla="*/ 19 h 246"/>
                  <a:gd name="T48" fmla="*/ 43 w 257"/>
                  <a:gd name="T49" fmla="*/ 22 h 246"/>
                  <a:gd name="T50" fmla="*/ 48 w 257"/>
                  <a:gd name="T51" fmla="*/ 26 h 246"/>
                  <a:gd name="T52" fmla="*/ 54 w 257"/>
                  <a:gd name="T53" fmla="*/ 31 h 246"/>
                  <a:gd name="T54" fmla="*/ 59 w 257"/>
                  <a:gd name="T55" fmla="*/ 36 h 246"/>
                  <a:gd name="T56" fmla="*/ 63 w 257"/>
                  <a:gd name="T57" fmla="*/ 41 h 246"/>
                  <a:gd name="T58" fmla="*/ 67 w 257"/>
                  <a:gd name="T59" fmla="*/ 48 h 246"/>
                  <a:gd name="T60" fmla="*/ 70 w 257"/>
                  <a:gd name="T61" fmla="*/ 54 h 246"/>
                  <a:gd name="T62" fmla="*/ 72 w 257"/>
                  <a:gd name="T63" fmla="*/ 60 h 246"/>
                  <a:gd name="T64" fmla="*/ 74 w 257"/>
                  <a:gd name="T65" fmla="*/ 67 h 246"/>
                  <a:gd name="T66" fmla="*/ 75 w 257"/>
                  <a:gd name="T67" fmla="*/ 74 h 246"/>
                  <a:gd name="T68" fmla="*/ 76 w 257"/>
                  <a:gd name="T69" fmla="*/ 82 h 246"/>
                  <a:gd name="T70" fmla="*/ 76 w 257"/>
                  <a:gd name="T71" fmla="*/ 82 h 246"/>
                  <a:gd name="T72" fmla="*/ 86 w 257"/>
                  <a:gd name="T73" fmla="*/ 82 h 2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7" h="246">
                    <a:moveTo>
                      <a:pt x="257" y="246"/>
                    </a:moveTo>
                    <a:lnTo>
                      <a:pt x="257" y="246"/>
                    </a:lnTo>
                    <a:lnTo>
                      <a:pt x="256" y="221"/>
                    </a:lnTo>
                    <a:lnTo>
                      <a:pt x="252" y="196"/>
                    </a:lnTo>
                    <a:lnTo>
                      <a:pt x="245" y="173"/>
                    </a:lnTo>
                    <a:lnTo>
                      <a:pt x="237" y="150"/>
                    </a:lnTo>
                    <a:lnTo>
                      <a:pt x="225" y="129"/>
                    </a:lnTo>
                    <a:lnTo>
                      <a:pt x="213" y="109"/>
                    </a:lnTo>
                    <a:lnTo>
                      <a:pt x="199" y="89"/>
                    </a:lnTo>
                    <a:lnTo>
                      <a:pt x="181" y="72"/>
                    </a:lnTo>
                    <a:lnTo>
                      <a:pt x="164" y="56"/>
                    </a:lnTo>
                    <a:lnTo>
                      <a:pt x="143" y="42"/>
                    </a:lnTo>
                    <a:lnTo>
                      <a:pt x="122" y="30"/>
                    </a:lnTo>
                    <a:lnTo>
                      <a:pt x="101" y="19"/>
                    </a:lnTo>
                    <a:lnTo>
                      <a:pt x="77" y="12"/>
                    </a:lnTo>
                    <a:lnTo>
                      <a:pt x="53" y="4"/>
                    </a:lnTo>
                    <a:lnTo>
                      <a:pt x="26" y="1"/>
                    </a:lnTo>
                    <a:lnTo>
                      <a:pt x="0" y="0"/>
                    </a:lnTo>
                    <a:lnTo>
                      <a:pt x="0" y="29"/>
                    </a:lnTo>
                    <a:lnTo>
                      <a:pt x="24" y="30"/>
                    </a:lnTo>
                    <a:lnTo>
                      <a:pt x="46" y="34"/>
                    </a:lnTo>
                    <a:lnTo>
                      <a:pt x="68" y="39"/>
                    </a:lnTo>
                    <a:lnTo>
                      <a:pt x="88" y="46"/>
                    </a:lnTo>
                    <a:lnTo>
                      <a:pt x="107" y="56"/>
                    </a:lnTo>
                    <a:lnTo>
                      <a:pt x="128" y="67"/>
                    </a:lnTo>
                    <a:lnTo>
                      <a:pt x="144" y="79"/>
                    </a:lnTo>
                    <a:lnTo>
                      <a:pt x="160" y="93"/>
                    </a:lnTo>
                    <a:lnTo>
                      <a:pt x="175" y="108"/>
                    </a:lnTo>
                    <a:lnTo>
                      <a:pt x="187" y="124"/>
                    </a:lnTo>
                    <a:lnTo>
                      <a:pt x="199" y="143"/>
                    </a:lnTo>
                    <a:lnTo>
                      <a:pt x="209" y="162"/>
                    </a:lnTo>
                    <a:lnTo>
                      <a:pt x="216" y="181"/>
                    </a:lnTo>
                    <a:lnTo>
                      <a:pt x="222" y="202"/>
                    </a:lnTo>
                    <a:lnTo>
                      <a:pt x="225" y="223"/>
                    </a:lnTo>
                    <a:lnTo>
                      <a:pt x="226" y="246"/>
                    </a:lnTo>
                    <a:lnTo>
                      <a:pt x="257" y="246"/>
                    </a:lnTo>
                    <a:close/>
                  </a:path>
                </a:pathLst>
              </a:custGeom>
              <a:solidFill>
                <a:srgbClr val="000000"/>
              </a:solidFill>
              <a:ln w="12700" cmpd="sng">
                <a:solidFill>
                  <a:srgbClr val="000000"/>
                </a:solidFill>
                <a:round/>
                <a:headEnd/>
                <a:tailEnd/>
              </a:ln>
            </p:spPr>
            <p:txBody>
              <a:bodyPr/>
              <a:lstStyle/>
              <a:p>
                <a:endParaRPr lang="fr-FR"/>
              </a:p>
            </p:txBody>
          </p:sp>
          <p:sp>
            <p:nvSpPr>
              <p:cNvPr id="6262" name="Freeform 199"/>
              <p:cNvSpPr>
                <a:spLocks/>
              </p:cNvSpPr>
              <p:nvPr/>
            </p:nvSpPr>
            <p:spPr bwMode="auto">
              <a:xfrm>
                <a:off x="4176" y="1971"/>
                <a:ext cx="86" cy="82"/>
              </a:xfrm>
              <a:custGeom>
                <a:avLst/>
                <a:gdLst>
                  <a:gd name="T0" fmla="*/ 0 w 257"/>
                  <a:gd name="T1" fmla="*/ 82 h 246"/>
                  <a:gd name="T2" fmla="*/ 0 w 257"/>
                  <a:gd name="T3" fmla="*/ 82 h 246"/>
                  <a:gd name="T4" fmla="*/ 9 w 257"/>
                  <a:gd name="T5" fmla="*/ 82 h 246"/>
                  <a:gd name="T6" fmla="*/ 18 w 257"/>
                  <a:gd name="T7" fmla="*/ 81 h 246"/>
                  <a:gd name="T8" fmla="*/ 26 w 257"/>
                  <a:gd name="T9" fmla="*/ 78 h 246"/>
                  <a:gd name="T10" fmla="*/ 34 w 257"/>
                  <a:gd name="T11" fmla="*/ 76 h 246"/>
                  <a:gd name="T12" fmla="*/ 41 w 257"/>
                  <a:gd name="T13" fmla="*/ 72 h 246"/>
                  <a:gd name="T14" fmla="*/ 48 w 257"/>
                  <a:gd name="T15" fmla="*/ 68 h 246"/>
                  <a:gd name="T16" fmla="*/ 55 w 257"/>
                  <a:gd name="T17" fmla="*/ 64 h 246"/>
                  <a:gd name="T18" fmla="*/ 61 w 257"/>
                  <a:gd name="T19" fmla="*/ 58 h 246"/>
                  <a:gd name="T20" fmla="*/ 67 w 257"/>
                  <a:gd name="T21" fmla="*/ 52 h 246"/>
                  <a:gd name="T22" fmla="*/ 71 w 257"/>
                  <a:gd name="T23" fmla="*/ 46 h 246"/>
                  <a:gd name="T24" fmla="*/ 75 w 257"/>
                  <a:gd name="T25" fmla="*/ 39 h 246"/>
                  <a:gd name="T26" fmla="*/ 79 w 257"/>
                  <a:gd name="T27" fmla="*/ 32 h 246"/>
                  <a:gd name="T28" fmla="*/ 82 w 257"/>
                  <a:gd name="T29" fmla="*/ 24 h 246"/>
                  <a:gd name="T30" fmla="*/ 84 w 257"/>
                  <a:gd name="T31" fmla="*/ 17 h 246"/>
                  <a:gd name="T32" fmla="*/ 86 w 257"/>
                  <a:gd name="T33" fmla="*/ 8 h 246"/>
                  <a:gd name="T34" fmla="*/ 86 w 257"/>
                  <a:gd name="T35" fmla="*/ 0 h 246"/>
                  <a:gd name="T36" fmla="*/ 76 w 257"/>
                  <a:gd name="T37" fmla="*/ 0 h 246"/>
                  <a:gd name="T38" fmla="*/ 75 w 257"/>
                  <a:gd name="T39" fmla="*/ 8 h 246"/>
                  <a:gd name="T40" fmla="*/ 74 w 257"/>
                  <a:gd name="T41" fmla="*/ 15 h 246"/>
                  <a:gd name="T42" fmla="*/ 72 w 257"/>
                  <a:gd name="T43" fmla="*/ 22 h 246"/>
                  <a:gd name="T44" fmla="*/ 70 w 257"/>
                  <a:gd name="T45" fmla="*/ 28 h 246"/>
                  <a:gd name="T46" fmla="*/ 67 w 257"/>
                  <a:gd name="T47" fmla="*/ 34 h 246"/>
                  <a:gd name="T48" fmla="*/ 63 w 257"/>
                  <a:gd name="T49" fmla="*/ 41 h 246"/>
                  <a:gd name="T50" fmla="*/ 59 w 257"/>
                  <a:gd name="T51" fmla="*/ 46 h 246"/>
                  <a:gd name="T52" fmla="*/ 54 w 257"/>
                  <a:gd name="T53" fmla="*/ 51 h 246"/>
                  <a:gd name="T54" fmla="*/ 48 w 257"/>
                  <a:gd name="T55" fmla="*/ 56 h 246"/>
                  <a:gd name="T56" fmla="*/ 43 w 257"/>
                  <a:gd name="T57" fmla="*/ 60 h 246"/>
                  <a:gd name="T58" fmla="*/ 36 w 257"/>
                  <a:gd name="T59" fmla="*/ 64 h 246"/>
                  <a:gd name="T60" fmla="*/ 29 w 257"/>
                  <a:gd name="T61" fmla="*/ 67 h 246"/>
                  <a:gd name="T62" fmla="*/ 23 w 257"/>
                  <a:gd name="T63" fmla="*/ 69 h 246"/>
                  <a:gd name="T64" fmla="*/ 15 w 257"/>
                  <a:gd name="T65" fmla="*/ 71 h 246"/>
                  <a:gd name="T66" fmla="*/ 8 w 257"/>
                  <a:gd name="T67" fmla="*/ 72 h 246"/>
                  <a:gd name="T68" fmla="*/ 0 w 257"/>
                  <a:gd name="T69" fmla="*/ 72 h 246"/>
                  <a:gd name="T70" fmla="*/ 0 w 257"/>
                  <a:gd name="T71" fmla="*/ 72 h 246"/>
                  <a:gd name="T72" fmla="*/ 0 w 257"/>
                  <a:gd name="T73" fmla="*/ 82 h 2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7" h="246">
                    <a:moveTo>
                      <a:pt x="0" y="246"/>
                    </a:moveTo>
                    <a:lnTo>
                      <a:pt x="0" y="246"/>
                    </a:lnTo>
                    <a:lnTo>
                      <a:pt x="26" y="245"/>
                    </a:lnTo>
                    <a:lnTo>
                      <a:pt x="53" y="242"/>
                    </a:lnTo>
                    <a:lnTo>
                      <a:pt x="77" y="234"/>
                    </a:lnTo>
                    <a:lnTo>
                      <a:pt x="101" y="227"/>
                    </a:lnTo>
                    <a:lnTo>
                      <a:pt x="122" y="216"/>
                    </a:lnTo>
                    <a:lnTo>
                      <a:pt x="143" y="204"/>
                    </a:lnTo>
                    <a:lnTo>
                      <a:pt x="164" y="191"/>
                    </a:lnTo>
                    <a:lnTo>
                      <a:pt x="181" y="174"/>
                    </a:lnTo>
                    <a:lnTo>
                      <a:pt x="199" y="157"/>
                    </a:lnTo>
                    <a:lnTo>
                      <a:pt x="213" y="137"/>
                    </a:lnTo>
                    <a:lnTo>
                      <a:pt x="225" y="117"/>
                    </a:lnTo>
                    <a:lnTo>
                      <a:pt x="237" y="96"/>
                    </a:lnTo>
                    <a:lnTo>
                      <a:pt x="245" y="73"/>
                    </a:lnTo>
                    <a:lnTo>
                      <a:pt x="252" y="50"/>
                    </a:lnTo>
                    <a:lnTo>
                      <a:pt x="256" y="25"/>
                    </a:lnTo>
                    <a:lnTo>
                      <a:pt x="257" y="0"/>
                    </a:lnTo>
                    <a:lnTo>
                      <a:pt x="226" y="0"/>
                    </a:lnTo>
                    <a:lnTo>
                      <a:pt x="225" y="23"/>
                    </a:lnTo>
                    <a:lnTo>
                      <a:pt x="222" y="44"/>
                    </a:lnTo>
                    <a:lnTo>
                      <a:pt x="216" y="65"/>
                    </a:lnTo>
                    <a:lnTo>
                      <a:pt x="209" y="84"/>
                    </a:lnTo>
                    <a:lnTo>
                      <a:pt x="199" y="103"/>
                    </a:lnTo>
                    <a:lnTo>
                      <a:pt x="187" y="122"/>
                    </a:lnTo>
                    <a:lnTo>
                      <a:pt x="175" y="138"/>
                    </a:lnTo>
                    <a:lnTo>
                      <a:pt x="160" y="153"/>
                    </a:lnTo>
                    <a:lnTo>
                      <a:pt x="144" y="168"/>
                    </a:lnTo>
                    <a:lnTo>
                      <a:pt x="128" y="179"/>
                    </a:lnTo>
                    <a:lnTo>
                      <a:pt x="107" y="191"/>
                    </a:lnTo>
                    <a:lnTo>
                      <a:pt x="88" y="200"/>
                    </a:lnTo>
                    <a:lnTo>
                      <a:pt x="68" y="207"/>
                    </a:lnTo>
                    <a:lnTo>
                      <a:pt x="46" y="213"/>
                    </a:lnTo>
                    <a:lnTo>
                      <a:pt x="24" y="216"/>
                    </a:lnTo>
                    <a:lnTo>
                      <a:pt x="0" y="217"/>
                    </a:lnTo>
                    <a:lnTo>
                      <a:pt x="0" y="246"/>
                    </a:lnTo>
                    <a:close/>
                  </a:path>
                </a:pathLst>
              </a:custGeom>
              <a:solidFill>
                <a:srgbClr val="000000"/>
              </a:solidFill>
              <a:ln w="12700" cmpd="sng">
                <a:solidFill>
                  <a:srgbClr val="000000"/>
                </a:solidFill>
                <a:round/>
                <a:headEnd/>
                <a:tailEnd/>
              </a:ln>
            </p:spPr>
            <p:txBody>
              <a:bodyPr/>
              <a:lstStyle/>
              <a:p>
                <a:endParaRPr lang="fr-FR"/>
              </a:p>
            </p:txBody>
          </p:sp>
          <p:sp>
            <p:nvSpPr>
              <p:cNvPr id="6263" name="Freeform 200"/>
              <p:cNvSpPr>
                <a:spLocks/>
              </p:cNvSpPr>
              <p:nvPr/>
            </p:nvSpPr>
            <p:spPr bwMode="auto">
              <a:xfrm>
                <a:off x="4091" y="1971"/>
                <a:ext cx="85" cy="82"/>
              </a:xfrm>
              <a:custGeom>
                <a:avLst/>
                <a:gdLst>
                  <a:gd name="T0" fmla="*/ 0 w 256"/>
                  <a:gd name="T1" fmla="*/ 0 h 246"/>
                  <a:gd name="T2" fmla="*/ 0 w 256"/>
                  <a:gd name="T3" fmla="*/ 0 h 246"/>
                  <a:gd name="T4" fmla="*/ 0 w 256"/>
                  <a:gd name="T5" fmla="*/ 8 h 246"/>
                  <a:gd name="T6" fmla="*/ 1 w 256"/>
                  <a:gd name="T7" fmla="*/ 17 h 246"/>
                  <a:gd name="T8" fmla="*/ 4 w 256"/>
                  <a:gd name="T9" fmla="*/ 24 h 246"/>
                  <a:gd name="T10" fmla="*/ 6 w 256"/>
                  <a:gd name="T11" fmla="*/ 32 h 246"/>
                  <a:gd name="T12" fmla="*/ 10 w 256"/>
                  <a:gd name="T13" fmla="*/ 39 h 246"/>
                  <a:gd name="T14" fmla="*/ 14 w 256"/>
                  <a:gd name="T15" fmla="*/ 46 h 246"/>
                  <a:gd name="T16" fmla="*/ 19 w 256"/>
                  <a:gd name="T17" fmla="*/ 52 h 246"/>
                  <a:gd name="T18" fmla="*/ 25 w 256"/>
                  <a:gd name="T19" fmla="*/ 58 h 246"/>
                  <a:gd name="T20" fmla="*/ 31 w 256"/>
                  <a:gd name="T21" fmla="*/ 64 h 246"/>
                  <a:gd name="T22" fmla="*/ 38 w 256"/>
                  <a:gd name="T23" fmla="*/ 68 h 246"/>
                  <a:gd name="T24" fmla="*/ 44 w 256"/>
                  <a:gd name="T25" fmla="*/ 72 h 246"/>
                  <a:gd name="T26" fmla="*/ 52 w 256"/>
                  <a:gd name="T27" fmla="*/ 76 h 246"/>
                  <a:gd name="T28" fmla="*/ 60 w 256"/>
                  <a:gd name="T29" fmla="*/ 78 h 246"/>
                  <a:gd name="T30" fmla="*/ 68 w 256"/>
                  <a:gd name="T31" fmla="*/ 81 h 246"/>
                  <a:gd name="T32" fmla="*/ 76 w 256"/>
                  <a:gd name="T33" fmla="*/ 82 h 246"/>
                  <a:gd name="T34" fmla="*/ 85 w 256"/>
                  <a:gd name="T35" fmla="*/ 82 h 246"/>
                  <a:gd name="T36" fmla="*/ 85 w 256"/>
                  <a:gd name="T37" fmla="*/ 72 h 246"/>
                  <a:gd name="T38" fmla="*/ 77 w 256"/>
                  <a:gd name="T39" fmla="*/ 72 h 246"/>
                  <a:gd name="T40" fmla="*/ 70 w 256"/>
                  <a:gd name="T41" fmla="*/ 71 h 246"/>
                  <a:gd name="T42" fmla="*/ 62 w 256"/>
                  <a:gd name="T43" fmla="*/ 69 h 246"/>
                  <a:gd name="T44" fmla="*/ 56 w 256"/>
                  <a:gd name="T45" fmla="*/ 67 h 246"/>
                  <a:gd name="T46" fmla="*/ 49 w 256"/>
                  <a:gd name="T47" fmla="*/ 64 h 246"/>
                  <a:gd name="T48" fmla="*/ 43 w 256"/>
                  <a:gd name="T49" fmla="*/ 60 h 246"/>
                  <a:gd name="T50" fmla="*/ 37 w 256"/>
                  <a:gd name="T51" fmla="*/ 56 h 246"/>
                  <a:gd name="T52" fmla="*/ 32 w 256"/>
                  <a:gd name="T53" fmla="*/ 51 h 246"/>
                  <a:gd name="T54" fmla="*/ 27 w 256"/>
                  <a:gd name="T55" fmla="*/ 46 h 246"/>
                  <a:gd name="T56" fmla="*/ 23 w 256"/>
                  <a:gd name="T57" fmla="*/ 41 h 246"/>
                  <a:gd name="T58" fmla="*/ 19 w 256"/>
                  <a:gd name="T59" fmla="*/ 34 h 246"/>
                  <a:gd name="T60" fmla="*/ 16 w 256"/>
                  <a:gd name="T61" fmla="*/ 28 h 246"/>
                  <a:gd name="T62" fmla="*/ 13 w 256"/>
                  <a:gd name="T63" fmla="*/ 22 h 246"/>
                  <a:gd name="T64" fmla="*/ 11 w 256"/>
                  <a:gd name="T65" fmla="*/ 15 h 246"/>
                  <a:gd name="T66" fmla="*/ 10 w 256"/>
                  <a:gd name="T67" fmla="*/ 8 h 246"/>
                  <a:gd name="T68" fmla="*/ 10 w 256"/>
                  <a:gd name="T69" fmla="*/ 0 h 246"/>
                  <a:gd name="T70" fmla="*/ 10 w 256"/>
                  <a:gd name="T71" fmla="*/ 0 h 246"/>
                  <a:gd name="T72" fmla="*/ 0 w 256"/>
                  <a:gd name="T73" fmla="*/ 0 h 2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6" h="246">
                    <a:moveTo>
                      <a:pt x="0" y="0"/>
                    </a:moveTo>
                    <a:lnTo>
                      <a:pt x="0" y="0"/>
                    </a:lnTo>
                    <a:lnTo>
                      <a:pt x="1" y="25"/>
                    </a:lnTo>
                    <a:lnTo>
                      <a:pt x="4" y="50"/>
                    </a:lnTo>
                    <a:lnTo>
                      <a:pt x="12" y="73"/>
                    </a:lnTo>
                    <a:lnTo>
                      <a:pt x="19" y="96"/>
                    </a:lnTo>
                    <a:lnTo>
                      <a:pt x="31" y="117"/>
                    </a:lnTo>
                    <a:lnTo>
                      <a:pt x="43" y="137"/>
                    </a:lnTo>
                    <a:lnTo>
                      <a:pt x="57" y="157"/>
                    </a:lnTo>
                    <a:lnTo>
                      <a:pt x="75" y="174"/>
                    </a:lnTo>
                    <a:lnTo>
                      <a:pt x="92" y="191"/>
                    </a:lnTo>
                    <a:lnTo>
                      <a:pt x="113" y="204"/>
                    </a:lnTo>
                    <a:lnTo>
                      <a:pt x="134" y="216"/>
                    </a:lnTo>
                    <a:lnTo>
                      <a:pt x="156" y="227"/>
                    </a:lnTo>
                    <a:lnTo>
                      <a:pt x="180" y="234"/>
                    </a:lnTo>
                    <a:lnTo>
                      <a:pt x="204" y="242"/>
                    </a:lnTo>
                    <a:lnTo>
                      <a:pt x="230" y="245"/>
                    </a:lnTo>
                    <a:lnTo>
                      <a:pt x="256" y="246"/>
                    </a:lnTo>
                    <a:lnTo>
                      <a:pt x="256" y="217"/>
                    </a:lnTo>
                    <a:lnTo>
                      <a:pt x="232" y="216"/>
                    </a:lnTo>
                    <a:lnTo>
                      <a:pt x="210" y="213"/>
                    </a:lnTo>
                    <a:lnTo>
                      <a:pt x="188" y="207"/>
                    </a:lnTo>
                    <a:lnTo>
                      <a:pt x="169" y="200"/>
                    </a:lnTo>
                    <a:lnTo>
                      <a:pt x="149" y="191"/>
                    </a:lnTo>
                    <a:lnTo>
                      <a:pt x="128" y="179"/>
                    </a:lnTo>
                    <a:lnTo>
                      <a:pt x="112" y="168"/>
                    </a:lnTo>
                    <a:lnTo>
                      <a:pt x="97" y="153"/>
                    </a:lnTo>
                    <a:lnTo>
                      <a:pt x="81" y="138"/>
                    </a:lnTo>
                    <a:lnTo>
                      <a:pt x="69" y="122"/>
                    </a:lnTo>
                    <a:lnTo>
                      <a:pt x="57" y="103"/>
                    </a:lnTo>
                    <a:lnTo>
                      <a:pt x="48" y="84"/>
                    </a:lnTo>
                    <a:lnTo>
                      <a:pt x="40" y="65"/>
                    </a:lnTo>
                    <a:lnTo>
                      <a:pt x="34" y="44"/>
                    </a:lnTo>
                    <a:lnTo>
                      <a:pt x="31" y="23"/>
                    </a:lnTo>
                    <a:lnTo>
                      <a:pt x="30" y="0"/>
                    </a:lnTo>
                    <a:lnTo>
                      <a:pt x="0" y="0"/>
                    </a:lnTo>
                    <a:close/>
                  </a:path>
                </a:pathLst>
              </a:custGeom>
              <a:solidFill>
                <a:srgbClr val="000000"/>
              </a:solidFill>
              <a:ln w="12700" cmpd="sng">
                <a:solidFill>
                  <a:srgbClr val="000000"/>
                </a:solidFill>
                <a:round/>
                <a:headEnd/>
                <a:tailEnd/>
              </a:ln>
            </p:spPr>
            <p:txBody>
              <a:bodyPr/>
              <a:lstStyle/>
              <a:p>
                <a:endParaRPr lang="fr-FR"/>
              </a:p>
            </p:txBody>
          </p:sp>
          <p:sp>
            <p:nvSpPr>
              <p:cNvPr id="6264" name="Freeform 201"/>
              <p:cNvSpPr>
                <a:spLocks/>
              </p:cNvSpPr>
              <p:nvPr/>
            </p:nvSpPr>
            <p:spPr bwMode="auto">
              <a:xfrm>
                <a:off x="4091" y="1889"/>
                <a:ext cx="85" cy="82"/>
              </a:xfrm>
              <a:custGeom>
                <a:avLst/>
                <a:gdLst>
                  <a:gd name="T0" fmla="*/ 85 w 256"/>
                  <a:gd name="T1" fmla="*/ 0 h 246"/>
                  <a:gd name="T2" fmla="*/ 85 w 256"/>
                  <a:gd name="T3" fmla="*/ 0 h 246"/>
                  <a:gd name="T4" fmla="*/ 76 w 256"/>
                  <a:gd name="T5" fmla="*/ 0 h 246"/>
                  <a:gd name="T6" fmla="*/ 68 w 256"/>
                  <a:gd name="T7" fmla="*/ 1 h 246"/>
                  <a:gd name="T8" fmla="*/ 60 w 256"/>
                  <a:gd name="T9" fmla="*/ 4 h 246"/>
                  <a:gd name="T10" fmla="*/ 52 w 256"/>
                  <a:gd name="T11" fmla="*/ 6 h 246"/>
                  <a:gd name="T12" fmla="*/ 44 w 256"/>
                  <a:gd name="T13" fmla="*/ 10 h 246"/>
                  <a:gd name="T14" fmla="*/ 38 w 256"/>
                  <a:gd name="T15" fmla="*/ 14 h 246"/>
                  <a:gd name="T16" fmla="*/ 31 w 256"/>
                  <a:gd name="T17" fmla="*/ 19 h 246"/>
                  <a:gd name="T18" fmla="*/ 25 w 256"/>
                  <a:gd name="T19" fmla="*/ 24 h 246"/>
                  <a:gd name="T20" fmla="*/ 19 w 256"/>
                  <a:gd name="T21" fmla="*/ 30 h 246"/>
                  <a:gd name="T22" fmla="*/ 14 w 256"/>
                  <a:gd name="T23" fmla="*/ 36 h 246"/>
                  <a:gd name="T24" fmla="*/ 10 w 256"/>
                  <a:gd name="T25" fmla="*/ 43 h 246"/>
                  <a:gd name="T26" fmla="*/ 6 w 256"/>
                  <a:gd name="T27" fmla="*/ 50 h 246"/>
                  <a:gd name="T28" fmla="*/ 4 w 256"/>
                  <a:gd name="T29" fmla="*/ 58 h 246"/>
                  <a:gd name="T30" fmla="*/ 1 w 256"/>
                  <a:gd name="T31" fmla="*/ 65 h 246"/>
                  <a:gd name="T32" fmla="*/ 0 w 256"/>
                  <a:gd name="T33" fmla="*/ 74 h 246"/>
                  <a:gd name="T34" fmla="*/ 0 w 256"/>
                  <a:gd name="T35" fmla="*/ 82 h 246"/>
                  <a:gd name="T36" fmla="*/ 10 w 256"/>
                  <a:gd name="T37" fmla="*/ 82 h 246"/>
                  <a:gd name="T38" fmla="*/ 10 w 256"/>
                  <a:gd name="T39" fmla="*/ 74 h 246"/>
                  <a:gd name="T40" fmla="*/ 11 w 256"/>
                  <a:gd name="T41" fmla="*/ 67 h 246"/>
                  <a:gd name="T42" fmla="*/ 13 w 256"/>
                  <a:gd name="T43" fmla="*/ 60 h 246"/>
                  <a:gd name="T44" fmla="*/ 16 w 256"/>
                  <a:gd name="T45" fmla="*/ 54 h 246"/>
                  <a:gd name="T46" fmla="*/ 19 w 256"/>
                  <a:gd name="T47" fmla="*/ 48 h 246"/>
                  <a:gd name="T48" fmla="*/ 23 w 256"/>
                  <a:gd name="T49" fmla="*/ 41 h 246"/>
                  <a:gd name="T50" fmla="*/ 27 w 256"/>
                  <a:gd name="T51" fmla="*/ 36 h 246"/>
                  <a:gd name="T52" fmla="*/ 32 w 256"/>
                  <a:gd name="T53" fmla="*/ 31 h 246"/>
                  <a:gd name="T54" fmla="*/ 37 w 256"/>
                  <a:gd name="T55" fmla="*/ 26 h 246"/>
                  <a:gd name="T56" fmla="*/ 43 w 256"/>
                  <a:gd name="T57" fmla="*/ 22 h 246"/>
                  <a:gd name="T58" fmla="*/ 49 w 256"/>
                  <a:gd name="T59" fmla="*/ 19 h 246"/>
                  <a:gd name="T60" fmla="*/ 56 w 256"/>
                  <a:gd name="T61" fmla="*/ 15 h 246"/>
                  <a:gd name="T62" fmla="*/ 62 w 256"/>
                  <a:gd name="T63" fmla="*/ 13 h 246"/>
                  <a:gd name="T64" fmla="*/ 70 w 256"/>
                  <a:gd name="T65" fmla="*/ 11 h 246"/>
                  <a:gd name="T66" fmla="*/ 77 w 256"/>
                  <a:gd name="T67" fmla="*/ 10 h 246"/>
                  <a:gd name="T68" fmla="*/ 85 w 256"/>
                  <a:gd name="T69" fmla="*/ 10 h 246"/>
                  <a:gd name="T70" fmla="*/ 85 w 256"/>
                  <a:gd name="T71" fmla="*/ 10 h 246"/>
                  <a:gd name="T72" fmla="*/ 85 w 256"/>
                  <a:gd name="T73" fmla="*/ 0 h 2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6" h="246">
                    <a:moveTo>
                      <a:pt x="256" y="0"/>
                    </a:moveTo>
                    <a:lnTo>
                      <a:pt x="256" y="0"/>
                    </a:lnTo>
                    <a:lnTo>
                      <a:pt x="230" y="1"/>
                    </a:lnTo>
                    <a:lnTo>
                      <a:pt x="204" y="4"/>
                    </a:lnTo>
                    <a:lnTo>
                      <a:pt x="180" y="12"/>
                    </a:lnTo>
                    <a:lnTo>
                      <a:pt x="156" y="19"/>
                    </a:lnTo>
                    <a:lnTo>
                      <a:pt x="134" y="30"/>
                    </a:lnTo>
                    <a:lnTo>
                      <a:pt x="113" y="42"/>
                    </a:lnTo>
                    <a:lnTo>
                      <a:pt x="92" y="56"/>
                    </a:lnTo>
                    <a:lnTo>
                      <a:pt x="75" y="72"/>
                    </a:lnTo>
                    <a:lnTo>
                      <a:pt x="57" y="89"/>
                    </a:lnTo>
                    <a:lnTo>
                      <a:pt x="43" y="109"/>
                    </a:lnTo>
                    <a:lnTo>
                      <a:pt x="31" y="129"/>
                    </a:lnTo>
                    <a:lnTo>
                      <a:pt x="19" y="150"/>
                    </a:lnTo>
                    <a:lnTo>
                      <a:pt x="12" y="173"/>
                    </a:lnTo>
                    <a:lnTo>
                      <a:pt x="4" y="196"/>
                    </a:lnTo>
                    <a:lnTo>
                      <a:pt x="1" y="221"/>
                    </a:lnTo>
                    <a:lnTo>
                      <a:pt x="0" y="246"/>
                    </a:lnTo>
                    <a:lnTo>
                      <a:pt x="30" y="246"/>
                    </a:lnTo>
                    <a:lnTo>
                      <a:pt x="31" y="223"/>
                    </a:lnTo>
                    <a:lnTo>
                      <a:pt x="34" y="202"/>
                    </a:lnTo>
                    <a:lnTo>
                      <a:pt x="40" y="181"/>
                    </a:lnTo>
                    <a:lnTo>
                      <a:pt x="48" y="162"/>
                    </a:lnTo>
                    <a:lnTo>
                      <a:pt x="57" y="143"/>
                    </a:lnTo>
                    <a:lnTo>
                      <a:pt x="69" y="124"/>
                    </a:lnTo>
                    <a:lnTo>
                      <a:pt x="81" y="108"/>
                    </a:lnTo>
                    <a:lnTo>
                      <a:pt x="97" y="93"/>
                    </a:lnTo>
                    <a:lnTo>
                      <a:pt x="112" y="79"/>
                    </a:lnTo>
                    <a:lnTo>
                      <a:pt x="128" y="67"/>
                    </a:lnTo>
                    <a:lnTo>
                      <a:pt x="149" y="56"/>
                    </a:lnTo>
                    <a:lnTo>
                      <a:pt x="169" y="46"/>
                    </a:lnTo>
                    <a:lnTo>
                      <a:pt x="188" y="39"/>
                    </a:lnTo>
                    <a:lnTo>
                      <a:pt x="210" y="34"/>
                    </a:lnTo>
                    <a:lnTo>
                      <a:pt x="232" y="30"/>
                    </a:lnTo>
                    <a:lnTo>
                      <a:pt x="256" y="29"/>
                    </a:lnTo>
                    <a:lnTo>
                      <a:pt x="256" y="0"/>
                    </a:lnTo>
                    <a:close/>
                  </a:path>
                </a:pathLst>
              </a:custGeom>
              <a:solidFill>
                <a:srgbClr val="000000"/>
              </a:solidFill>
              <a:ln w="12700" cmpd="sng">
                <a:solidFill>
                  <a:srgbClr val="000000"/>
                </a:solidFill>
                <a:round/>
                <a:headEnd/>
                <a:tailEnd/>
              </a:ln>
            </p:spPr>
            <p:txBody>
              <a:bodyPr/>
              <a:lstStyle/>
              <a:p>
                <a:endParaRPr lang="fr-FR"/>
              </a:p>
            </p:txBody>
          </p:sp>
          <p:sp>
            <p:nvSpPr>
              <p:cNvPr id="6265" name="Freeform 202"/>
              <p:cNvSpPr>
                <a:spLocks noEditPoints="1"/>
              </p:cNvSpPr>
              <p:nvPr/>
            </p:nvSpPr>
            <p:spPr bwMode="auto">
              <a:xfrm>
                <a:off x="3697" y="1894"/>
                <a:ext cx="161" cy="154"/>
              </a:xfrm>
              <a:custGeom>
                <a:avLst/>
                <a:gdLst>
                  <a:gd name="T0" fmla="*/ 96 w 483"/>
                  <a:gd name="T1" fmla="*/ 1 h 462"/>
                  <a:gd name="T2" fmla="*/ 119 w 483"/>
                  <a:gd name="T3" fmla="*/ 9 h 462"/>
                  <a:gd name="T4" fmla="*/ 137 w 483"/>
                  <a:gd name="T5" fmla="*/ 22 h 462"/>
                  <a:gd name="T6" fmla="*/ 151 w 483"/>
                  <a:gd name="T7" fmla="*/ 40 h 462"/>
                  <a:gd name="T8" fmla="*/ 159 w 483"/>
                  <a:gd name="T9" fmla="*/ 61 h 462"/>
                  <a:gd name="T10" fmla="*/ 161 w 483"/>
                  <a:gd name="T11" fmla="*/ 77 h 462"/>
                  <a:gd name="T12" fmla="*/ 161 w 483"/>
                  <a:gd name="T13" fmla="*/ 77 h 462"/>
                  <a:gd name="T14" fmla="*/ 158 w 483"/>
                  <a:gd name="T15" fmla="*/ 62 h 462"/>
                  <a:gd name="T16" fmla="*/ 150 w 483"/>
                  <a:gd name="T17" fmla="*/ 41 h 462"/>
                  <a:gd name="T18" fmla="*/ 137 w 483"/>
                  <a:gd name="T19" fmla="*/ 23 h 462"/>
                  <a:gd name="T20" fmla="*/ 118 w 483"/>
                  <a:gd name="T21" fmla="*/ 10 h 462"/>
                  <a:gd name="T22" fmla="*/ 96 w 483"/>
                  <a:gd name="T23" fmla="*/ 2 h 462"/>
                  <a:gd name="T24" fmla="*/ 72 w 483"/>
                  <a:gd name="T25" fmla="*/ 1 h 462"/>
                  <a:gd name="T26" fmla="*/ 49 w 483"/>
                  <a:gd name="T27" fmla="*/ 7 h 462"/>
                  <a:gd name="T28" fmla="*/ 29 w 483"/>
                  <a:gd name="T29" fmla="*/ 18 h 462"/>
                  <a:gd name="T30" fmla="*/ 14 w 483"/>
                  <a:gd name="T31" fmla="*/ 34 h 462"/>
                  <a:gd name="T32" fmla="*/ 4 w 483"/>
                  <a:gd name="T33" fmla="*/ 54 h 462"/>
                  <a:gd name="T34" fmla="*/ 0 w 483"/>
                  <a:gd name="T35" fmla="*/ 77 h 462"/>
                  <a:gd name="T36" fmla="*/ 0 w 483"/>
                  <a:gd name="T37" fmla="*/ 77 h 462"/>
                  <a:gd name="T38" fmla="*/ 1 w 483"/>
                  <a:gd name="T39" fmla="*/ 61 h 462"/>
                  <a:gd name="T40" fmla="*/ 9 w 483"/>
                  <a:gd name="T41" fmla="*/ 40 h 462"/>
                  <a:gd name="T42" fmla="*/ 23 w 483"/>
                  <a:gd name="T43" fmla="*/ 22 h 462"/>
                  <a:gd name="T44" fmla="*/ 42 w 483"/>
                  <a:gd name="T45" fmla="*/ 9 h 462"/>
                  <a:gd name="T46" fmla="*/ 64 w 483"/>
                  <a:gd name="T47" fmla="*/ 1 h 462"/>
                  <a:gd name="T48" fmla="*/ 161 w 483"/>
                  <a:gd name="T49" fmla="*/ 77 h 462"/>
                  <a:gd name="T50" fmla="*/ 157 w 483"/>
                  <a:gd name="T51" fmla="*/ 100 h 462"/>
                  <a:gd name="T52" fmla="*/ 147 w 483"/>
                  <a:gd name="T53" fmla="*/ 120 h 462"/>
                  <a:gd name="T54" fmla="*/ 131 w 483"/>
                  <a:gd name="T55" fmla="*/ 137 h 462"/>
                  <a:gd name="T56" fmla="*/ 111 w 483"/>
                  <a:gd name="T57" fmla="*/ 148 h 462"/>
                  <a:gd name="T58" fmla="*/ 88 w 483"/>
                  <a:gd name="T59" fmla="*/ 154 h 462"/>
                  <a:gd name="T60" fmla="*/ 71 w 483"/>
                  <a:gd name="T61" fmla="*/ 154 h 462"/>
                  <a:gd name="T62" fmla="*/ 58 w 483"/>
                  <a:gd name="T63" fmla="*/ 151 h 462"/>
                  <a:gd name="T64" fmla="*/ 46 w 483"/>
                  <a:gd name="T65" fmla="*/ 146 h 462"/>
                  <a:gd name="T66" fmla="*/ 35 w 483"/>
                  <a:gd name="T67" fmla="*/ 140 h 462"/>
                  <a:gd name="T68" fmla="*/ 24 w 483"/>
                  <a:gd name="T69" fmla="*/ 132 h 462"/>
                  <a:gd name="T70" fmla="*/ 24 w 483"/>
                  <a:gd name="T71" fmla="*/ 131 h 462"/>
                  <a:gd name="T72" fmla="*/ 42 w 483"/>
                  <a:gd name="T73" fmla="*/ 144 h 462"/>
                  <a:gd name="T74" fmla="*/ 64 w 483"/>
                  <a:gd name="T75" fmla="*/ 152 h 462"/>
                  <a:gd name="T76" fmla="*/ 88 w 483"/>
                  <a:gd name="T77" fmla="*/ 153 h 462"/>
                  <a:gd name="T78" fmla="*/ 111 w 483"/>
                  <a:gd name="T79" fmla="*/ 147 h 462"/>
                  <a:gd name="T80" fmla="*/ 131 w 483"/>
                  <a:gd name="T81" fmla="*/ 136 h 462"/>
                  <a:gd name="T82" fmla="*/ 146 w 483"/>
                  <a:gd name="T83" fmla="*/ 120 h 462"/>
                  <a:gd name="T84" fmla="*/ 156 w 483"/>
                  <a:gd name="T85" fmla="*/ 100 h 462"/>
                  <a:gd name="T86" fmla="*/ 160 w 483"/>
                  <a:gd name="T87" fmla="*/ 77 h 462"/>
                  <a:gd name="T88" fmla="*/ 9 w 483"/>
                  <a:gd name="T89" fmla="*/ 112 h 462"/>
                  <a:gd name="T90" fmla="*/ 12 w 483"/>
                  <a:gd name="T91" fmla="*/ 117 h 462"/>
                  <a:gd name="T92" fmla="*/ 16 w 483"/>
                  <a:gd name="T93" fmla="*/ 123 h 462"/>
                  <a:gd name="T94" fmla="*/ 10 w 483"/>
                  <a:gd name="T95" fmla="*/ 113 h 462"/>
                  <a:gd name="T96" fmla="*/ 0 w 483"/>
                  <a:gd name="T97" fmla="*/ 79 h 462"/>
                  <a:gd name="T98" fmla="*/ 0 w 483"/>
                  <a:gd name="T99" fmla="*/ 83 h 4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83" h="462">
                    <a:moveTo>
                      <a:pt x="240" y="0"/>
                    </a:moveTo>
                    <a:lnTo>
                      <a:pt x="265" y="1"/>
                    </a:lnTo>
                    <a:lnTo>
                      <a:pt x="289" y="4"/>
                    </a:lnTo>
                    <a:lnTo>
                      <a:pt x="312" y="10"/>
                    </a:lnTo>
                    <a:lnTo>
                      <a:pt x="334" y="17"/>
                    </a:lnTo>
                    <a:lnTo>
                      <a:pt x="356" y="27"/>
                    </a:lnTo>
                    <a:lnTo>
                      <a:pt x="376" y="38"/>
                    </a:lnTo>
                    <a:lnTo>
                      <a:pt x="394" y="52"/>
                    </a:lnTo>
                    <a:lnTo>
                      <a:pt x="412" y="67"/>
                    </a:lnTo>
                    <a:lnTo>
                      <a:pt x="427" y="83"/>
                    </a:lnTo>
                    <a:lnTo>
                      <a:pt x="441" y="101"/>
                    </a:lnTo>
                    <a:lnTo>
                      <a:pt x="453" y="120"/>
                    </a:lnTo>
                    <a:lnTo>
                      <a:pt x="463" y="140"/>
                    </a:lnTo>
                    <a:lnTo>
                      <a:pt x="472" y="161"/>
                    </a:lnTo>
                    <a:lnTo>
                      <a:pt x="477" y="184"/>
                    </a:lnTo>
                    <a:lnTo>
                      <a:pt x="482" y="206"/>
                    </a:lnTo>
                    <a:lnTo>
                      <a:pt x="483" y="230"/>
                    </a:lnTo>
                    <a:lnTo>
                      <a:pt x="483" y="231"/>
                    </a:lnTo>
                    <a:lnTo>
                      <a:pt x="479" y="231"/>
                    </a:lnTo>
                    <a:lnTo>
                      <a:pt x="478" y="208"/>
                    </a:lnTo>
                    <a:lnTo>
                      <a:pt x="475" y="185"/>
                    </a:lnTo>
                    <a:lnTo>
                      <a:pt x="469" y="163"/>
                    </a:lnTo>
                    <a:lnTo>
                      <a:pt x="461" y="142"/>
                    </a:lnTo>
                    <a:lnTo>
                      <a:pt x="450" y="122"/>
                    </a:lnTo>
                    <a:lnTo>
                      <a:pt x="438" y="103"/>
                    </a:lnTo>
                    <a:lnTo>
                      <a:pt x="425" y="86"/>
                    </a:lnTo>
                    <a:lnTo>
                      <a:pt x="410" y="69"/>
                    </a:lnTo>
                    <a:lnTo>
                      <a:pt x="392" y="54"/>
                    </a:lnTo>
                    <a:lnTo>
                      <a:pt x="374" y="42"/>
                    </a:lnTo>
                    <a:lnTo>
                      <a:pt x="354" y="30"/>
                    </a:lnTo>
                    <a:lnTo>
                      <a:pt x="333" y="20"/>
                    </a:lnTo>
                    <a:lnTo>
                      <a:pt x="311" y="12"/>
                    </a:lnTo>
                    <a:lnTo>
                      <a:pt x="288" y="6"/>
                    </a:lnTo>
                    <a:lnTo>
                      <a:pt x="264" y="3"/>
                    </a:lnTo>
                    <a:lnTo>
                      <a:pt x="240" y="2"/>
                    </a:lnTo>
                    <a:lnTo>
                      <a:pt x="216" y="3"/>
                    </a:lnTo>
                    <a:lnTo>
                      <a:pt x="192" y="6"/>
                    </a:lnTo>
                    <a:lnTo>
                      <a:pt x="169" y="12"/>
                    </a:lnTo>
                    <a:lnTo>
                      <a:pt x="147" y="20"/>
                    </a:lnTo>
                    <a:lnTo>
                      <a:pt x="127" y="30"/>
                    </a:lnTo>
                    <a:lnTo>
                      <a:pt x="107" y="42"/>
                    </a:lnTo>
                    <a:lnTo>
                      <a:pt x="88" y="54"/>
                    </a:lnTo>
                    <a:lnTo>
                      <a:pt x="72" y="69"/>
                    </a:lnTo>
                    <a:lnTo>
                      <a:pt x="56" y="86"/>
                    </a:lnTo>
                    <a:lnTo>
                      <a:pt x="43" y="103"/>
                    </a:lnTo>
                    <a:lnTo>
                      <a:pt x="31" y="122"/>
                    </a:lnTo>
                    <a:lnTo>
                      <a:pt x="20" y="142"/>
                    </a:lnTo>
                    <a:lnTo>
                      <a:pt x="12" y="163"/>
                    </a:lnTo>
                    <a:lnTo>
                      <a:pt x="5" y="185"/>
                    </a:lnTo>
                    <a:lnTo>
                      <a:pt x="2" y="208"/>
                    </a:lnTo>
                    <a:lnTo>
                      <a:pt x="1" y="231"/>
                    </a:lnTo>
                    <a:lnTo>
                      <a:pt x="1" y="230"/>
                    </a:lnTo>
                    <a:lnTo>
                      <a:pt x="0" y="230"/>
                    </a:lnTo>
                    <a:lnTo>
                      <a:pt x="1" y="206"/>
                    </a:lnTo>
                    <a:lnTo>
                      <a:pt x="4" y="184"/>
                    </a:lnTo>
                    <a:lnTo>
                      <a:pt x="11" y="161"/>
                    </a:lnTo>
                    <a:lnTo>
                      <a:pt x="19" y="140"/>
                    </a:lnTo>
                    <a:lnTo>
                      <a:pt x="28" y="120"/>
                    </a:lnTo>
                    <a:lnTo>
                      <a:pt x="40" y="101"/>
                    </a:lnTo>
                    <a:lnTo>
                      <a:pt x="55" y="83"/>
                    </a:lnTo>
                    <a:lnTo>
                      <a:pt x="70" y="67"/>
                    </a:lnTo>
                    <a:lnTo>
                      <a:pt x="87" y="52"/>
                    </a:lnTo>
                    <a:lnTo>
                      <a:pt x="106" y="38"/>
                    </a:lnTo>
                    <a:lnTo>
                      <a:pt x="126" y="27"/>
                    </a:lnTo>
                    <a:lnTo>
                      <a:pt x="146" y="17"/>
                    </a:lnTo>
                    <a:lnTo>
                      <a:pt x="168" y="10"/>
                    </a:lnTo>
                    <a:lnTo>
                      <a:pt x="192" y="4"/>
                    </a:lnTo>
                    <a:lnTo>
                      <a:pt x="215" y="1"/>
                    </a:lnTo>
                    <a:lnTo>
                      <a:pt x="240" y="0"/>
                    </a:lnTo>
                    <a:close/>
                    <a:moveTo>
                      <a:pt x="483" y="231"/>
                    </a:moveTo>
                    <a:lnTo>
                      <a:pt x="482" y="255"/>
                    </a:lnTo>
                    <a:lnTo>
                      <a:pt x="477" y="278"/>
                    </a:lnTo>
                    <a:lnTo>
                      <a:pt x="472" y="300"/>
                    </a:lnTo>
                    <a:lnTo>
                      <a:pt x="463" y="321"/>
                    </a:lnTo>
                    <a:lnTo>
                      <a:pt x="453" y="341"/>
                    </a:lnTo>
                    <a:lnTo>
                      <a:pt x="440" y="361"/>
                    </a:lnTo>
                    <a:lnTo>
                      <a:pt x="427" y="379"/>
                    </a:lnTo>
                    <a:lnTo>
                      <a:pt x="411" y="394"/>
                    </a:lnTo>
                    <a:lnTo>
                      <a:pt x="394" y="410"/>
                    </a:lnTo>
                    <a:lnTo>
                      <a:pt x="376" y="423"/>
                    </a:lnTo>
                    <a:lnTo>
                      <a:pt x="355" y="434"/>
                    </a:lnTo>
                    <a:lnTo>
                      <a:pt x="334" y="445"/>
                    </a:lnTo>
                    <a:lnTo>
                      <a:pt x="312" y="452"/>
                    </a:lnTo>
                    <a:lnTo>
                      <a:pt x="289" y="458"/>
                    </a:lnTo>
                    <a:lnTo>
                      <a:pt x="265" y="461"/>
                    </a:lnTo>
                    <a:lnTo>
                      <a:pt x="240" y="462"/>
                    </a:lnTo>
                    <a:lnTo>
                      <a:pt x="226" y="462"/>
                    </a:lnTo>
                    <a:lnTo>
                      <a:pt x="213" y="461"/>
                    </a:lnTo>
                    <a:lnTo>
                      <a:pt x="200" y="459"/>
                    </a:lnTo>
                    <a:lnTo>
                      <a:pt x="187" y="456"/>
                    </a:lnTo>
                    <a:lnTo>
                      <a:pt x="174" y="453"/>
                    </a:lnTo>
                    <a:lnTo>
                      <a:pt x="161" y="449"/>
                    </a:lnTo>
                    <a:lnTo>
                      <a:pt x="149" y="445"/>
                    </a:lnTo>
                    <a:lnTo>
                      <a:pt x="137" y="439"/>
                    </a:lnTo>
                    <a:lnTo>
                      <a:pt x="126" y="433"/>
                    </a:lnTo>
                    <a:lnTo>
                      <a:pt x="115" y="427"/>
                    </a:lnTo>
                    <a:lnTo>
                      <a:pt x="104" y="419"/>
                    </a:lnTo>
                    <a:lnTo>
                      <a:pt x="93" y="412"/>
                    </a:lnTo>
                    <a:lnTo>
                      <a:pt x="83" y="405"/>
                    </a:lnTo>
                    <a:lnTo>
                      <a:pt x="73" y="396"/>
                    </a:lnTo>
                    <a:lnTo>
                      <a:pt x="64" y="387"/>
                    </a:lnTo>
                    <a:lnTo>
                      <a:pt x="56" y="378"/>
                    </a:lnTo>
                    <a:lnTo>
                      <a:pt x="72" y="392"/>
                    </a:lnTo>
                    <a:lnTo>
                      <a:pt x="88" y="408"/>
                    </a:lnTo>
                    <a:lnTo>
                      <a:pt x="107" y="420"/>
                    </a:lnTo>
                    <a:lnTo>
                      <a:pt x="127" y="432"/>
                    </a:lnTo>
                    <a:lnTo>
                      <a:pt x="147" y="442"/>
                    </a:lnTo>
                    <a:lnTo>
                      <a:pt x="169" y="450"/>
                    </a:lnTo>
                    <a:lnTo>
                      <a:pt x="192" y="456"/>
                    </a:lnTo>
                    <a:lnTo>
                      <a:pt x="216" y="459"/>
                    </a:lnTo>
                    <a:lnTo>
                      <a:pt x="240" y="460"/>
                    </a:lnTo>
                    <a:lnTo>
                      <a:pt x="264" y="459"/>
                    </a:lnTo>
                    <a:lnTo>
                      <a:pt x="288" y="456"/>
                    </a:lnTo>
                    <a:lnTo>
                      <a:pt x="311" y="450"/>
                    </a:lnTo>
                    <a:lnTo>
                      <a:pt x="333" y="442"/>
                    </a:lnTo>
                    <a:lnTo>
                      <a:pt x="354" y="432"/>
                    </a:lnTo>
                    <a:lnTo>
                      <a:pt x="374" y="420"/>
                    </a:lnTo>
                    <a:lnTo>
                      <a:pt x="392" y="408"/>
                    </a:lnTo>
                    <a:lnTo>
                      <a:pt x="410" y="392"/>
                    </a:lnTo>
                    <a:lnTo>
                      <a:pt x="425" y="377"/>
                    </a:lnTo>
                    <a:lnTo>
                      <a:pt x="438" y="359"/>
                    </a:lnTo>
                    <a:lnTo>
                      <a:pt x="450" y="340"/>
                    </a:lnTo>
                    <a:lnTo>
                      <a:pt x="461" y="320"/>
                    </a:lnTo>
                    <a:lnTo>
                      <a:pt x="469" y="299"/>
                    </a:lnTo>
                    <a:lnTo>
                      <a:pt x="475" y="277"/>
                    </a:lnTo>
                    <a:lnTo>
                      <a:pt x="478" y="254"/>
                    </a:lnTo>
                    <a:lnTo>
                      <a:pt x="479" y="231"/>
                    </a:lnTo>
                    <a:lnTo>
                      <a:pt x="483" y="231"/>
                    </a:lnTo>
                    <a:close/>
                    <a:moveTo>
                      <a:pt x="23" y="328"/>
                    </a:moveTo>
                    <a:lnTo>
                      <a:pt x="26" y="335"/>
                    </a:lnTo>
                    <a:lnTo>
                      <a:pt x="30" y="341"/>
                    </a:lnTo>
                    <a:lnTo>
                      <a:pt x="33" y="347"/>
                    </a:lnTo>
                    <a:lnTo>
                      <a:pt x="37" y="352"/>
                    </a:lnTo>
                    <a:lnTo>
                      <a:pt x="40" y="359"/>
                    </a:lnTo>
                    <a:lnTo>
                      <a:pt x="45" y="364"/>
                    </a:lnTo>
                    <a:lnTo>
                      <a:pt x="49" y="370"/>
                    </a:lnTo>
                    <a:lnTo>
                      <a:pt x="54" y="375"/>
                    </a:lnTo>
                    <a:lnTo>
                      <a:pt x="43" y="359"/>
                    </a:lnTo>
                    <a:lnTo>
                      <a:pt x="31" y="340"/>
                    </a:lnTo>
                    <a:lnTo>
                      <a:pt x="23" y="328"/>
                    </a:lnTo>
                    <a:close/>
                    <a:moveTo>
                      <a:pt x="1" y="232"/>
                    </a:moveTo>
                    <a:lnTo>
                      <a:pt x="1" y="236"/>
                    </a:lnTo>
                    <a:lnTo>
                      <a:pt x="1" y="239"/>
                    </a:lnTo>
                    <a:lnTo>
                      <a:pt x="1" y="244"/>
                    </a:lnTo>
                    <a:lnTo>
                      <a:pt x="1" y="248"/>
                    </a:lnTo>
                    <a:lnTo>
                      <a:pt x="1" y="232"/>
                    </a:lnTo>
                    <a:close/>
                  </a:path>
                </a:pathLst>
              </a:custGeom>
              <a:solidFill>
                <a:srgbClr val="A1A1A1"/>
              </a:solidFill>
              <a:ln w="12700" cmpd="sng">
                <a:solidFill>
                  <a:srgbClr val="000000"/>
                </a:solidFill>
                <a:round/>
                <a:headEnd/>
                <a:tailEnd/>
              </a:ln>
            </p:spPr>
            <p:txBody>
              <a:bodyPr/>
              <a:lstStyle/>
              <a:p>
                <a:endParaRPr lang="fr-FR"/>
              </a:p>
            </p:txBody>
          </p:sp>
          <p:sp>
            <p:nvSpPr>
              <p:cNvPr id="6266" name="Freeform 203"/>
              <p:cNvSpPr>
                <a:spLocks/>
              </p:cNvSpPr>
              <p:nvPr/>
            </p:nvSpPr>
            <p:spPr bwMode="auto">
              <a:xfrm>
                <a:off x="3697" y="1894"/>
                <a:ext cx="161" cy="154"/>
              </a:xfrm>
              <a:custGeom>
                <a:avLst/>
                <a:gdLst>
                  <a:gd name="T0" fmla="*/ 96 w 481"/>
                  <a:gd name="T1" fmla="*/ 153 h 460"/>
                  <a:gd name="T2" fmla="*/ 104 w 481"/>
                  <a:gd name="T3" fmla="*/ 151 h 460"/>
                  <a:gd name="T4" fmla="*/ 126 w 481"/>
                  <a:gd name="T5" fmla="*/ 141 h 460"/>
                  <a:gd name="T6" fmla="*/ 143 w 481"/>
                  <a:gd name="T7" fmla="*/ 126 h 460"/>
                  <a:gd name="T8" fmla="*/ 155 w 481"/>
                  <a:gd name="T9" fmla="*/ 107 h 460"/>
                  <a:gd name="T10" fmla="*/ 160 w 481"/>
                  <a:gd name="T11" fmla="*/ 85 h 460"/>
                  <a:gd name="T12" fmla="*/ 154 w 481"/>
                  <a:gd name="T13" fmla="*/ 70 h 460"/>
                  <a:gd name="T14" fmla="*/ 149 w 481"/>
                  <a:gd name="T15" fmla="*/ 49 h 460"/>
                  <a:gd name="T16" fmla="*/ 138 w 481"/>
                  <a:gd name="T17" fmla="*/ 32 h 460"/>
                  <a:gd name="T18" fmla="*/ 122 w 481"/>
                  <a:gd name="T19" fmla="*/ 18 h 460"/>
                  <a:gd name="T20" fmla="*/ 102 w 481"/>
                  <a:gd name="T21" fmla="*/ 9 h 460"/>
                  <a:gd name="T22" fmla="*/ 80 w 481"/>
                  <a:gd name="T23" fmla="*/ 6 h 460"/>
                  <a:gd name="T24" fmla="*/ 59 w 481"/>
                  <a:gd name="T25" fmla="*/ 9 h 460"/>
                  <a:gd name="T26" fmla="*/ 39 w 481"/>
                  <a:gd name="T27" fmla="*/ 18 h 460"/>
                  <a:gd name="T28" fmla="*/ 23 w 481"/>
                  <a:gd name="T29" fmla="*/ 32 h 460"/>
                  <a:gd name="T30" fmla="*/ 12 w 481"/>
                  <a:gd name="T31" fmla="*/ 49 h 460"/>
                  <a:gd name="T32" fmla="*/ 7 w 481"/>
                  <a:gd name="T33" fmla="*/ 70 h 460"/>
                  <a:gd name="T34" fmla="*/ 8 w 481"/>
                  <a:gd name="T35" fmla="*/ 91 h 460"/>
                  <a:gd name="T36" fmla="*/ 15 w 481"/>
                  <a:gd name="T37" fmla="*/ 111 h 460"/>
                  <a:gd name="T38" fmla="*/ 28 w 481"/>
                  <a:gd name="T39" fmla="*/ 127 h 460"/>
                  <a:gd name="T40" fmla="*/ 45 w 481"/>
                  <a:gd name="T41" fmla="*/ 139 h 460"/>
                  <a:gd name="T42" fmla="*/ 66 w 481"/>
                  <a:gd name="T43" fmla="*/ 147 h 460"/>
                  <a:gd name="T44" fmla="*/ 88 w 481"/>
                  <a:gd name="T45" fmla="*/ 148 h 460"/>
                  <a:gd name="T46" fmla="*/ 109 w 481"/>
                  <a:gd name="T47" fmla="*/ 143 h 460"/>
                  <a:gd name="T48" fmla="*/ 128 w 481"/>
                  <a:gd name="T49" fmla="*/ 132 h 460"/>
                  <a:gd name="T50" fmla="*/ 142 w 481"/>
                  <a:gd name="T51" fmla="*/ 117 h 460"/>
                  <a:gd name="T52" fmla="*/ 151 w 481"/>
                  <a:gd name="T53" fmla="*/ 98 h 460"/>
                  <a:gd name="T54" fmla="*/ 155 w 481"/>
                  <a:gd name="T55" fmla="*/ 77 h 460"/>
                  <a:gd name="T56" fmla="*/ 159 w 481"/>
                  <a:gd name="T57" fmla="*/ 62 h 460"/>
                  <a:gd name="T58" fmla="*/ 151 w 481"/>
                  <a:gd name="T59" fmla="*/ 40 h 460"/>
                  <a:gd name="T60" fmla="*/ 137 w 481"/>
                  <a:gd name="T61" fmla="*/ 23 h 460"/>
                  <a:gd name="T62" fmla="*/ 119 w 481"/>
                  <a:gd name="T63" fmla="*/ 9 h 460"/>
                  <a:gd name="T64" fmla="*/ 96 w 481"/>
                  <a:gd name="T65" fmla="*/ 1 h 460"/>
                  <a:gd name="T66" fmla="*/ 72 w 481"/>
                  <a:gd name="T67" fmla="*/ 0 h 460"/>
                  <a:gd name="T68" fmla="*/ 49 w 481"/>
                  <a:gd name="T69" fmla="*/ 6 h 460"/>
                  <a:gd name="T70" fmla="*/ 29 w 481"/>
                  <a:gd name="T71" fmla="*/ 17 h 460"/>
                  <a:gd name="T72" fmla="*/ 14 w 481"/>
                  <a:gd name="T73" fmla="*/ 34 h 460"/>
                  <a:gd name="T74" fmla="*/ 6 w 481"/>
                  <a:gd name="T75" fmla="*/ 47 h 460"/>
                  <a:gd name="T76" fmla="*/ 6 w 481"/>
                  <a:gd name="T77" fmla="*/ 48 h 460"/>
                  <a:gd name="T78" fmla="*/ 2 w 481"/>
                  <a:gd name="T79" fmla="*/ 59 h 460"/>
                  <a:gd name="T80" fmla="*/ 1 w 481"/>
                  <a:gd name="T81" fmla="*/ 68 h 460"/>
                  <a:gd name="T82" fmla="*/ 0 w 481"/>
                  <a:gd name="T83" fmla="*/ 77 h 460"/>
                  <a:gd name="T84" fmla="*/ 3 w 481"/>
                  <a:gd name="T85" fmla="*/ 98 h 460"/>
                  <a:gd name="T86" fmla="*/ 12 w 481"/>
                  <a:gd name="T87" fmla="*/ 118 h 460"/>
                  <a:gd name="T88" fmla="*/ 27 w 481"/>
                  <a:gd name="T89" fmla="*/ 134 h 460"/>
                  <a:gd name="T90" fmla="*/ 45 w 481"/>
                  <a:gd name="T91" fmla="*/ 146 h 460"/>
                  <a:gd name="T92" fmla="*/ 66 w 481"/>
                  <a:gd name="T93" fmla="*/ 153 h 460"/>
                  <a:gd name="T94" fmla="*/ 80 w 481"/>
                  <a:gd name="T95" fmla="*/ 154 h 460"/>
                  <a:gd name="T96" fmla="*/ 80 w 481"/>
                  <a:gd name="T97" fmla="*/ 154 h 460"/>
                  <a:gd name="T98" fmla="*/ 88 w 481"/>
                  <a:gd name="T99" fmla="*/ 154 h 460"/>
                  <a:gd name="T100" fmla="*/ 95 w 481"/>
                  <a:gd name="T101" fmla="*/ 153 h 46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81" h="460">
                    <a:moveTo>
                      <a:pt x="283" y="457"/>
                    </a:moveTo>
                    <a:lnTo>
                      <a:pt x="285" y="457"/>
                    </a:lnTo>
                    <a:lnTo>
                      <a:pt x="287" y="456"/>
                    </a:lnTo>
                    <a:lnTo>
                      <a:pt x="289" y="456"/>
                    </a:lnTo>
                    <a:lnTo>
                      <a:pt x="292" y="456"/>
                    </a:lnTo>
                    <a:lnTo>
                      <a:pt x="311" y="450"/>
                    </a:lnTo>
                    <a:lnTo>
                      <a:pt x="333" y="443"/>
                    </a:lnTo>
                    <a:lnTo>
                      <a:pt x="355" y="432"/>
                    </a:lnTo>
                    <a:lnTo>
                      <a:pt x="375" y="421"/>
                    </a:lnTo>
                    <a:lnTo>
                      <a:pt x="393" y="408"/>
                    </a:lnTo>
                    <a:lnTo>
                      <a:pt x="410" y="392"/>
                    </a:lnTo>
                    <a:lnTo>
                      <a:pt x="426" y="377"/>
                    </a:lnTo>
                    <a:lnTo>
                      <a:pt x="439" y="359"/>
                    </a:lnTo>
                    <a:lnTo>
                      <a:pt x="451" y="340"/>
                    </a:lnTo>
                    <a:lnTo>
                      <a:pt x="462" y="319"/>
                    </a:lnTo>
                    <a:lnTo>
                      <a:pt x="470" y="298"/>
                    </a:lnTo>
                    <a:lnTo>
                      <a:pt x="476" y="276"/>
                    </a:lnTo>
                    <a:lnTo>
                      <a:pt x="479" y="253"/>
                    </a:lnTo>
                    <a:lnTo>
                      <a:pt x="481" y="230"/>
                    </a:lnTo>
                    <a:lnTo>
                      <a:pt x="462" y="230"/>
                    </a:lnTo>
                    <a:lnTo>
                      <a:pt x="461" y="208"/>
                    </a:lnTo>
                    <a:lnTo>
                      <a:pt x="458" y="187"/>
                    </a:lnTo>
                    <a:lnTo>
                      <a:pt x="452" y="167"/>
                    </a:lnTo>
                    <a:lnTo>
                      <a:pt x="444" y="147"/>
                    </a:lnTo>
                    <a:lnTo>
                      <a:pt x="435" y="128"/>
                    </a:lnTo>
                    <a:lnTo>
                      <a:pt x="424" y="112"/>
                    </a:lnTo>
                    <a:lnTo>
                      <a:pt x="412" y="95"/>
                    </a:lnTo>
                    <a:lnTo>
                      <a:pt x="398" y="79"/>
                    </a:lnTo>
                    <a:lnTo>
                      <a:pt x="381" y="66"/>
                    </a:lnTo>
                    <a:lnTo>
                      <a:pt x="364" y="54"/>
                    </a:lnTo>
                    <a:lnTo>
                      <a:pt x="346" y="44"/>
                    </a:lnTo>
                    <a:lnTo>
                      <a:pt x="327" y="34"/>
                    </a:lnTo>
                    <a:lnTo>
                      <a:pt x="306" y="27"/>
                    </a:lnTo>
                    <a:lnTo>
                      <a:pt x="285" y="22"/>
                    </a:lnTo>
                    <a:lnTo>
                      <a:pt x="263" y="19"/>
                    </a:lnTo>
                    <a:lnTo>
                      <a:pt x="240" y="18"/>
                    </a:lnTo>
                    <a:lnTo>
                      <a:pt x="217" y="19"/>
                    </a:lnTo>
                    <a:lnTo>
                      <a:pt x="196" y="22"/>
                    </a:lnTo>
                    <a:lnTo>
                      <a:pt x="175" y="27"/>
                    </a:lnTo>
                    <a:lnTo>
                      <a:pt x="154" y="34"/>
                    </a:lnTo>
                    <a:lnTo>
                      <a:pt x="134" y="44"/>
                    </a:lnTo>
                    <a:lnTo>
                      <a:pt x="117" y="54"/>
                    </a:lnTo>
                    <a:lnTo>
                      <a:pt x="99" y="66"/>
                    </a:lnTo>
                    <a:lnTo>
                      <a:pt x="84" y="79"/>
                    </a:lnTo>
                    <a:lnTo>
                      <a:pt x="69" y="95"/>
                    </a:lnTo>
                    <a:lnTo>
                      <a:pt x="57" y="112"/>
                    </a:lnTo>
                    <a:lnTo>
                      <a:pt x="46" y="128"/>
                    </a:lnTo>
                    <a:lnTo>
                      <a:pt x="36" y="147"/>
                    </a:lnTo>
                    <a:lnTo>
                      <a:pt x="28" y="167"/>
                    </a:lnTo>
                    <a:lnTo>
                      <a:pt x="23" y="187"/>
                    </a:lnTo>
                    <a:lnTo>
                      <a:pt x="20" y="208"/>
                    </a:lnTo>
                    <a:lnTo>
                      <a:pt x="19" y="230"/>
                    </a:lnTo>
                    <a:lnTo>
                      <a:pt x="20" y="252"/>
                    </a:lnTo>
                    <a:lnTo>
                      <a:pt x="23" y="273"/>
                    </a:lnTo>
                    <a:lnTo>
                      <a:pt x="28" y="293"/>
                    </a:lnTo>
                    <a:lnTo>
                      <a:pt x="36" y="313"/>
                    </a:lnTo>
                    <a:lnTo>
                      <a:pt x="46" y="332"/>
                    </a:lnTo>
                    <a:lnTo>
                      <a:pt x="57" y="348"/>
                    </a:lnTo>
                    <a:lnTo>
                      <a:pt x="69" y="365"/>
                    </a:lnTo>
                    <a:lnTo>
                      <a:pt x="84" y="380"/>
                    </a:lnTo>
                    <a:lnTo>
                      <a:pt x="99" y="394"/>
                    </a:lnTo>
                    <a:lnTo>
                      <a:pt x="117" y="406"/>
                    </a:lnTo>
                    <a:lnTo>
                      <a:pt x="134" y="416"/>
                    </a:lnTo>
                    <a:lnTo>
                      <a:pt x="154" y="426"/>
                    </a:lnTo>
                    <a:lnTo>
                      <a:pt x="175" y="433"/>
                    </a:lnTo>
                    <a:lnTo>
                      <a:pt x="196" y="438"/>
                    </a:lnTo>
                    <a:lnTo>
                      <a:pt x="217" y="441"/>
                    </a:lnTo>
                    <a:lnTo>
                      <a:pt x="240" y="443"/>
                    </a:lnTo>
                    <a:lnTo>
                      <a:pt x="263" y="441"/>
                    </a:lnTo>
                    <a:lnTo>
                      <a:pt x="285" y="438"/>
                    </a:lnTo>
                    <a:lnTo>
                      <a:pt x="306" y="433"/>
                    </a:lnTo>
                    <a:lnTo>
                      <a:pt x="327" y="426"/>
                    </a:lnTo>
                    <a:lnTo>
                      <a:pt x="346" y="416"/>
                    </a:lnTo>
                    <a:lnTo>
                      <a:pt x="364" y="406"/>
                    </a:lnTo>
                    <a:lnTo>
                      <a:pt x="381" y="394"/>
                    </a:lnTo>
                    <a:lnTo>
                      <a:pt x="398" y="380"/>
                    </a:lnTo>
                    <a:lnTo>
                      <a:pt x="412" y="365"/>
                    </a:lnTo>
                    <a:lnTo>
                      <a:pt x="424" y="348"/>
                    </a:lnTo>
                    <a:lnTo>
                      <a:pt x="435" y="332"/>
                    </a:lnTo>
                    <a:lnTo>
                      <a:pt x="444" y="313"/>
                    </a:lnTo>
                    <a:lnTo>
                      <a:pt x="452" y="293"/>
                    </a:lnTo>
                    <a:lnTo>
                      <a:pt x="458" y="273"/>
                    </a:lnTo>
                    <a:lnTo>
                      <a:pt x="461" y="252"/>
                    </a:lnTo>
                    <a:lnTo>
                      <a:pt x="462" y="230"/>
                    </a:lnTo>
                    <a:lnTo>
                      <a:pt x="481" y="230"/>
                    </a:lnTo>
                    <a:lnTo>
                      <a:pt x="479" y="207"/>
                    </a:lnTo>
                    <a:lnTo>
                      <a:pt x="476" y="184"/>
                    </a:lnTo>
                    <a:lnTo>
                      <a:pt x="470" y="162"/>
                    </a:lnTo>
                    <a:lnTo>
                      <a:pt x="462" y="141"/>
                    </a:lnTo>
                    <a:lnTo>
                      <a:pt x="451" y="120"/>
                    </a:lnTo>
                    <a:lnTo>
                      <a:pt x="439" y="101"/>
                    </a:lnTo>
                    <a:lnTo>
                      <a:pt x="426" y="83"/>
                    </a:lnTo>
                    <a:lnTo>
                      <a:pt x="410" y="68"/>
                    </a:lnTo>
                    <a:lnTo>
                      <a:pt x="393" y="52"/>
                    </a:lnTo>
                    <a:lnTo>
                      <a:pt x="375" y="40"/>
                    </a:lnTo>
                    <a:lnTo>
                      <a:pt x="355" y="28"/>
                    </a:lnTo>
                    <a:lnTo>
                      <a:pt x="333" y="18"/>
                    </a:lnTo>
                    <a:lnTo>
                      <a:pt x="311" y="10"/>
                    </a:lnTo>
                    <a:lnTo>
                      <a:pt x="288" y="4"/>
                    </a:lnTo>
                    <a:lnTo>
                      <a:pt x="264" y="1"/>
                    </a:lnTo>
                    <a:lnTo>
                      <a:pt x="240" y="0"/>
                    </a:lnTo>
                    <a:lnTo>
                      <a:pt x="216" y="1"/>
                    </a:lnTo>
                    <a:lnTo>
                      <a:pt x="192" y="4"/>
                    </a:lnTo>
                    <a:lnTo>
                      <a:pt x="169" y="10"/>
                    </a:lnTo>
                    <a:lnTo>
                      <a:pt x="147" y="18"/>
                    </a:lnTo>
                    <a:lnTo>
                      <a:pt x="126" y="28"/>
                    </a:lnTo>
                    <a:lnTo>
                      <a:pt x="106" y="40"/>
                    </a:lnTo>
                    <a:lnTo>
                      <a:pt x="87" y="52"/>
                    </a:lnTo>
                    <a:lnTo>
                      <a:pt x="71" y="68"/>
                    </a:lnTo>
                    <a:lnTo>
                      <a:pt x="55" y="83"/>
                    </a:lnTo>
                    <a:lnTo>
                      <a:pt x="42" y="101"/>
                    </a:lnTo>
                    <a:lnTo>
                      <a:pt x="30" y="120"/>
                    </a:lnTo>
                    <a:lnTo>
                      <a:pt x="19" y="141"/>
                    </a:lnTo>
                    <a:lnTo>
                      <a:pt x="19" y="142"/>
                    </a:lnTo>
                    <a:lnTo>
                      <a:pt x="17" y="142"/>
                    </a:lnTo>
                    <a:lnTo>
                      <a:pt x="17" y="143"/>
                    </a:lnTo>
                    <a:lnTo>
                      <a:pt x="11" y="161"/>
                    </a:lnTo>
                    <a:lnTo>
                      <a:pt x="9" y="169"/>
                    </a:lnTo>
                    <a:lnTo>
                      <a:pt x="7" y="177"/>
                    </a:lnTo>
                    <a:lnTo>
                      <a:pt x="4" y="185"/>
                    </a:lnTo>
                    <a:lnTo>
                      <a:pt x="3" y="193"/>
                    </a:lnTo>
                    <a:lnTo>
                      <a:pt x="2" y="203"/>
                    </a:lnTo>
                    <a:lnTo>
                      <a:pt x="1" y="211"/>
                    </a:lnTo>
                    <a:lnTo>
                      <a:pt x="0" y="220"/>
                    </a:lnTo>
                    <a:lnTo>
                      <a:pt x="0" y="229"/>
                    </a:lnTo>
                    <a:lnTo>
                      <a:pt x="1" y="251"/>
                    </a:lnTo>
                    <a:lnTo>
                      <a:pt x="4" y="273"/>
                    </a:lnTo>
                    <a:lnTo>
                      <a:pt x="10" y="294"/>
                    </a:lnTo>
                    <a:lnTo>
                      <a:pt x="17" y="315"/>
                    </a:lnTo>
                    <a:lnTo>
                      <a:pt x="26" y="334"/>
                    </a:lnTo>
                    <a:lnTo>
                      <a:pt x="37" y="352"/>
                    </a:lnTo>
                    <a:lnTo>
                      <a:pt x="50" y="369"/>
                    </a:lnTo>
                    <a:lnTo>
                      <a:pt x="64" y="386"/>
                    </a:lnTo>
                    <a:lnTo>
                      <a:pt x="80" y="401"/>
                    </a:lnTo>
                    <a:lnTo>
                      <a:pt x="96" y="414"/>
                    </a:lnTo>
                    <a:lnTo>
                      <a:pt x="115" y="426"/>
                    </a:lnTo>
                    <a:lnTo>
                      <a:pt x="134" y="436"/>
                    </a:lnTo>
                    <a:lnTo>
                      <a:pt x="154" y="446"/>
                    </a:lnTo>
                    <a:lnTo>
                      <a:pt x="176" y="452"/>
                    </a:lnTo>
                    <a:lnTo>
                      <a:pt x="198" y="457"/>
                    </a:lnTo>
                    <a:lnTo>
                      <a:pt x="221" y="460"/>
                    </a:lnTo>
                    <a:lnTo>
                      <a:pt x="239" y="460"/>
                    </a:lnTo>
                    <a:lnTo>
                      <a:pt x="240" y="460"/>
                    </a:lnTo>
                    <a:lnTo>
                      <a:pt x="263" y="460"/>
                    </a:lnTo>
                    <a:lnTo>
                      <a:pt x="263" y="459"/>
                    </a:lnTo>
                    <a:lnTo>
                      <a:pt x="264" y="459"/>
                    </a:lnTo>
                    <a:lnTo>
                      <a:pt x="283" y="457"/>
                    </a:lnTo>
                    <a:close/>
                  </a:path>
                </a:pathLst>
              </a:custGeom>
              <a:solidFill>
                <a:srgbClr val="A6A6A6"/>
              </a:solidFill>
              <a:ln w="12700" cmpd="sng">
                <a:solidFill>
                  <a:srgbClr val="000000"/>
                </a:solidFill>
                <a:round/>
                <a:headEnd/>
                <a:tailEnd/>
              </a:ln>
            </p:spPr>
            <p:txBody>
              <a:bodyPr/>
              <a:lstStyle/>
              <a:p>
                <a:endParaRPr lang="fr-FR"/>
              </a:p>
            </p:txBody>
          </p:sp>
          <p:sp>
            <p:nvSpPr>
              <p:cNvPr id="6267" name="Freeform 204"/>
              <p:cNvSpPr>
                <a:spLocks/>
              </p:cNvSpPr>
              <p:nvPr/>
            </p:nvSpPr>
            <p:spPr bwMode="auto">
              <a:xfrm>
                <a:off x="3703" y="1900"/>
                <a:ext cx="149" cy="142"/>
              </a:xfrm>
              <a:custGeom>
                <a:avLst/>
                <a:gdLst>
                  <a:gd name="T0" fmla="*/ 148 w 446"/>
                  <a:gd name="T1" fmla="*/ 57 h 428"/>
                  <a:gd name="T2" fmla="*/ 140 w 446"/>
                  <a:gd name="T3" fmla="*/ 37 h 428"/>
                  <a:gd name="T4" fmla="*/ 127 w 446"/>
                  <a:gd name="T5" fmla="*/ 21 h 428"/>
                  <a:gd name="T6" fmla="*/ 110 w 446"/>
                  <a:gd name="T7" fmla="*/ 9 h 428"/>
                  <a:gd name="T8" fmla="*/ 90 w 446"/>
                  <a:gd name="T9" fmla="*/ 2 h 428"/>
                  <a:gd name="T10" fmla="*/ 67 w 446"/>
                  <a:gd name="T11" fmla="*/ 1 h 428"/>
                  <a:gd name="T12" fmla="*/ 46 w 446"/>
                  <a:gd name="T13" fmla="*/ 6 h 428"/>
                  <a:gd name="T14" fmla="*/ 27 w 446"/>
                  <a:gd name="T15" fmla="*/ 17 h 428"/>
                  <a:gd name="T16" fmla="*/ 13 w 446"/>
                  <a:gd name="T17" fmla="*/ 32 h 428"/>
                  <a:gd name="T18" fmla="*/ 3 w 446"/>
                  <a:gd name="T19" fmla="*/ 50 h 428"/>
                  <a:gd name="T20" fmla="*/ 0 w 446"/>
                  <a:gd name="T21" fmla="*/ 71 h 428"/>
                  <a:gd name="T22" fmla="*/ 3 w 446"/>
                  <a:gd name="T23" fmla="*/ 92 h 428"/>
                  <a:gd name="T24" fmla="*/ 13 w 446"/>
                  <a:gd name="T25" fmla="*/ 110 h 428"/>
                  <a:gd name="T26" fmla="*/ 27 w 446"/>
                  <a:gd name="T27" fmla="*/ 125 h 428"/>
                  <a:gd name="T28" fmla="*/ 46 w 446"/>
                  <a:gd name="T29" fmla="*/ 136 h 428"/>
                  <a:gd name="T30" fmla="*/ 67 w 446"/>
                  <a:gd name="T31" fmla="*/ 142 h 428"/>
                  <a:gd name="T32" fmla="*/ 90 w 446"/>
                  <a:gd name="T33" fmla="*/ 140 h 428"/>
                  <a:gd name="T34" fmla="*/ 110 w 446"/>
                  <a:gd name="T35" fmla="*/ 133 h 428"/>
                  <a:gd name="T36" fmla="*/ 127 w 446"/>
                  <a:gd name="T37" fmla="*/ 121 h 428"/>
                  <a:gd name="T38" fmla="*/ 140 w 446"/>
                  <a:gd name="T39" fmla="*/ 105 h 428"/>
                  <a:gd name="T40" fmla="*/ 148 w 446"/>
                  <a:gd name="T41" fmla="*/ 85 h 428"/>
                  <a:gd name="T42" fmla="*/ 143 w 446"/>
                  <a:gd name="T43" fmla="*/ 71 h 428"/>
                  <a:gd name="T44" fmla="*/ 140 w 446"/>
                  <a:gd name="T45" fmla="*/ 51 h 428"/>
                  <a:gd name="T46" fmla="*/ 132 w 446"/>
                  <a:gd name="T47" fmla="*/ 35 h 428"/>
                  <a:gd name="T48" fmla="*/ 118 w 446"/>
                  <a:gd name="T49" fmla="*/ 21 h 428"/>
                  <a:gd name="T50" fmla="*/ 101 w 446"/>
                  <a:gd name="T51" fmla="*/ 11 h 428"/>
                  <a:gd name="T52" fmla="*/ 82 w 446"/>
                  <a:gd name="T53" fmla="*/ 6 h 428"/>
                  <a:gd name="T54" fmla="*/ 61 w 446"/>
                  <a:gd name="T55" fmla="*/ 7 h 428"/>
                  <a:gd name="T56" fmla="*/ 42 w 446"/>
                  <a:gd name="T57" fmla="*/ 14 h 428"/>
                  <a:gd name="T58" fmla="*/ 26 w 446"/>
                  <a:gd name="T59" fmla="*/ 25 h 428"/>
                  <a:gd name="T60" fmla="*/ 14 w 446"/>
                  <a:gd name="T61" fmla="*/ 40 h 428"/>
                  <a:gd name="T62" fmla="*/ 7 w 446"/>
                  <a:gd name="T63" fmla="*/ 58 h 428"/>
                  <a:gd name="T64" fmla="*/ 6 w 446"/>
                  <a:gd name="T65" fmla="*/ 78 h 428"/>
                  <a:gd name="T66" fmla="*/ 11 w 446"/>
                  <a:gd name="T67" fmla="*/ 96 h 428"/>
                  <a:gd name="T68" fmla="*/ 22 w 446"/>
                  <a:gd name="T69" fmla="*/ 112 h 428"/>
                  <a:gd name="T70" fmla="*/ 36 w 446"/>
                  <a:gd name="T71" fmla="*/ 125 h 428"/>
                  <a:gd name="T72" fmla="*/ 54 w 446"/>
                  <a:gd name="T73" fmla="*/ 133 h 428"/>
                  <a:gd name="T74" fmla="*/ 75 w 446"/>
                  <a:gd name="T75" fmla="*/ 136 h 428"/>
                  <a:gd name="T76" fmla="*/ 95 w 446"/>
                  <a:gd name="T77" fmla="*/ 133 h 428"/>
                  <a:gd name="T78" fmla="*/ 113 w 446"/>
                  <a:gd name="T79" fmla="*/ 125 h 428"/>
                  <a:gd name="T80" fmla="*/ 128 w 446"/>
                  <a:gd name="T81" fmla="*/ 112 h 428"/>
                  <a:gd name="T82" fmla="*/ 138 w 446"/>
                  <a:gd name="T83" fmla="*/ 96 h 428"/>
                  <a:gd name="T84" fmla="*/ 143 w 446"/>
                  <a:gd name="T85" fmla="*/ 78 h 4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46" h="428">
                    <a:moveTo>
                      <a:pt x="446" y="214"/>
                    </a:moveTo>
                    <a:lnTo>
                      <a:pt x="445" y="192"/>
                    </a:lnTo>
                    <a:lnTo>
                      <a:pt x="442" y="171"/>
                    </a:lnTo>
                    <a:lnTo>
                      <a:pt x="436" y="151"/>
                    </a:lnTo>
                    <a:lnTo>
                      <a:pt x="429" y="131"/>
                    </a:lnTo>
                    <a:lnTo>
                      <a:pt x="419" y="112"/>
                    </a:lnTo>
                    <a:lnTo>
                      <a:pt x="408" y="95"/>
                    </a:lnTo>
                    <a:lnTo>
                      <a:pt x="395" y="79"/>
                    </a:lnTo>
                    <a:lnTo>
                      <a:pt x="381" y="63"/>
                    </a:lnTo>
                    <a:lnTo>
                      <a:pt x="364" y="50"/>
                    </a:lnTo>
                    <a:lnTo>
                      <a:pt x="348" y="37"/>
                    </a:lnTo>
                    <a:lnTo>
                      <a:pt x="329" y="27"/>
                    </a:lnTo>
                    <a:lnTo>
                      <a:pt x="310" y="17"/>
                    </a:lnTo>
                    <a:lnTo>
                      <a:pt x="289" y="10"/>
                    </a:lnTo>
                    <a:lnTo>
                      <a:pt x="268" y="5"/>
                    </a:lnTo>
                    <a:lnTo>
                      <a:pt x="246" y="2"/>
                    </a:lnTo>
                    <a:lnTo>
                      <a:pt x="223" y="0"/>
                    </a:lnTo>
                    <a:lnTo>
                      <a:pt x="200" y="2"/>
                    </a:lnTo>
                    <a:lnTo>
                      <a:pt x="179" y="5"/>
                    </a:lnTo>
                    <a:lnTo>
                      <a:pt x="158" y="10"/>
                    </a:lnTo>
                    <a:lnTo>
                      <a:pt x="137" y="17"/>
                    </a:lnTo>
                    <a:lnTo>
                      <a:pt x="117" y="27"/>
                    </a:lnTo>
                    <a:lnTo>
                      <a:pt x="99" y="37"/>
                    </a:lnTo>
                    <a:lnTo>
                      <a:pt x="82" y="50"/>
                    </a:lnTo>
                    <a:lnTo>
                      <a:pt x="66" y="63"/>
                    </a:lnTo>
                    <a:lnTo>
                      <a:pt x="52" y="79"/>
                    </a:lnTo>
                    <a:lnTo>
                      <a:pt x="39" y="95"/>
                    </a:lnTo>
                    <a:lnTo>
                      <a:pt x="28" y="112"/>
                    </a:lnTo>
                    <a:lnTo>
                      <a:pt x="18" y="131"/>
                    </a:lnTo>
                    <a:lnTo>
                      <a:pt x="10" y="151"/>
                    </a:lnTo>
                    <a:lnTo>
                      <a:pt x="5" y="171"/>
                    </a:lnTo>
                    <a:lnTo>
                      <a:pt x="2" y="192"/>
                    </a:lnTo>
                    <a:lnTo>
                      <a:pt x="0" y="214"/>
                    </a:lnTo>
                    <a:lnTo>
                      <a:pt x="2" y="236"/>
                    </a:lnTo>
                    <a:lnTo>
                      <a:pt x="5" y="257"/>
                    </a:lnTo>
                    <a:lnTo>
                      <a:pt x="10" y="277"/>
                    </a:lnTo>
                    <a:lnTo>
                      <a:pt x="18" y="297"/>
                    </a:lnTo>
                    <a:lnTo>
                      <a:pt x="28" y="316"/>
                    </a:lnTo>
                    <a:lnTo>
                      <a:pt x="39" y="333"/>
                    </a:lnTo>
                    <a:lnTo>
                      <a:pt x="52" y="349"/>
                    </a:lnTo>
                    <a:lnTo>
                      <a:pt x="66" y="365"/>
                    </a:lnTo>
                    <a:lnTo>
                      <a:pt x="82" y="378"/>
                    </a:lnTo>
                    <a:lnTo>
                      <a:pt x="99" y="391"/>
                    </a:lnTo>
                    <a:lnTo>
                      <a:pt x="117" y="401"/>
                    </a:lnTo>
                    <a:lnTo>
                      <a:pt x="137" y="411"/>
                    </a:lnTo>
                    <a:lnTo>
                      <a:pt x="158" y="418"/>
                    </a:lnTo>
                    <a:lnTo>
                      <a:pt x="179" y="423"/>
                    </a:lnTo>
                    <a:lnTo>
                      <a:pt x="200" y="427"/>
                    </a:lnTo>
                    <a:lnTo>
                      <a:pt x="223" y="428"/>
                    </a:lnTo>
                    <a:lnTo>
                      <a:pt x="246" y="427"/>
                    </a:lnTo>
                    <a:lnTo>
                      <a:pt x="268" y="423"/>
                    </a:lnTo>
                    <a:lnTo>
                      <a:pt x="289" y="418"/>
                    </a:lnTo>
                    <a:lnTo>
                      <a:pt x="310" y="411"/>
                    </a:lnTo>
                    <a:lnTo>
                      <a:pt x="329" y="401"/>
                    </a:lnTo>
                    <a:lnTo>
                      <a:pt x="348" y="391"/>
                    </a:lnTo>
                    <a:lnTo>
                      <a:pt x="364" y="378"/>
                    </a:lnTo>
                    <a:lnTo>
                      <a:pt x="381" y="365"/>
                    </a:lnTo>
                    <a:lnTo>
                      <a:pt x="395" y="349"/>
                    </a:lnTo>
                    <a:lnTo>
                      <a:pt x="408" y="333"/>
                    </a:lnTo>
                    <a:lnTo>
                      <a:pt x="419" y="316"/>
                    </a:lnTo>
                    <a:lnTo>
                      <a:pt x="429" y="297"/>
                    </a:lnTo>
                    <a:lnTo>
                      <a:pt x="436" y="277"/>
                    </a:lnTo>
                    <a:lnTo>
                      <a:pt x="442" y="257"/>
                    </a:lnTo>
                    <a:lnTo>
                      <a:pt x="445" y="236"/>
                    </a:lnTo>
                    <a:lnTo>
                      <a:pt x="446" y="214"/>
                    </a:lnTo>
                    <a:lnTo>
                      <a:pt x="429" y="214"/>
                    </a:lnTo>
                    <a:lnTo>
                      <a:pt x="427" y="194"/>
                    </a:lnTo>
                    <a:lnTo>
                      <a:pt x="424" y="174"/>
                    </a:lnTo>
                    <a:lnTo>
                      <a:pt x="419" y="155"/>
                    </a:lnTo>
                    <a:lnTo>
                      <a:pt x="412" y="138"/>
                    </a:lnTo>
                    <a:lnTo>
                      <a:pt x="403" y="121"/>
                    </a:lnTo>
                    <a:lnTo>
                      <a:pt x="394" y="104"/>
                    </a:lnTo>
                    <a:lnTo>
                      <a:pt x="382" y="89"/>
                    </a:lnTo>
                    <a:lnTo>
                      <a:pt x="369" y="75"/>
                    </a:lnTo>
                    <a:lnTo>
                      <a:pt x="353" y="62"/>
                    </a:lnTo>
                    <a:lnTo>
                      <a:pt x="338" y="51"/>
                    </a:lnTo>
                    <a:lnTo>
                      <a:pt x="320" y="41"/>
                    </a:lnTo>
                    <a:lnTo>
                      <a:pt x="303" y="33"/>
                    </a:lnTo>
                    <a:lnTo>
                      <a:pt x="284" y="27"/>
                    </a:lnTo>
                    <a:lnTo>
                      <a:pt x="265" y="21"/>
                    </a:lnTo>
                    <a:lnTo>
                      <a:pt x="244" y="18"/>
                    </a:lnTo>
                    <a:lnTo>
                      <a:pt x="223" y="17"/>
                    </a:lnTo>
                    <a:lnTo>
                      <a:pt x="203" y="18"/>
                    </a:lnTo>
                    <a:lnTo>
                      <a:pt x="182" y="21"/>
                    </a:lnTo>
                    <a:lnTo>
                      <a:pt x="162" y="27"/>
                    </a:lnTo>
                    <a:lnTo>
                      <a:pt x="144" y="33"/>
                    </a:lnTo>
                    <a:lnTo>
                      <a:pt x="126" y="41"/>
                    </a:lnTo>
                    <a:lnTo>
                      <a:pt x="109" y="51"/>
                    </a:lnTo>
                    <a:lnTo>
                      <a:pt x="93" y="62"/>
                    </a:lnTo>
                    <a:lnTo>
                      <a:pt x="78" y="75"/>
                    </a:lnTo>
                    <a:lnTo>
                      <a:pt x="65" y="89"/>
                    </a:lnTo>
                    <a:lnTo>
                      <a:pt x="53" y="104"/>
                    </a:lnTo>
                    <a:lnTo>
                      <a:pt x="43" y="121"/>
                    </a:lnTo>
                    <a:lnTo>
                      <a:pt x="34" y="138"/>
                    </a:lnTo>
                    <a:lnTo>
                      <a:pt x="28" y="155"/>
                    </a:lnTo>
                    <a:lnTo>
                      <a:pt x="22" y="174"/>
                    </a:lnTo>
                    <a:lnTo>
                      <a:pt x="19" y="194"/>
                    </a:lnTo>
                    <a:lnTo>
                      <a:pt x="18" y="214"/>
                    </a:lnTo>
                    <a:lnTo>
                      <a:pt x="19" y="234"/>
                    </a:lnTo>
                    <a:lnTo>
                      <a:pt x="22" y="254"/>
                    </a:lnTo>
                    <a:lnTo>
                      <a:pt x="28" y="273"/>
                    </a:lnTo>
                    <a:lnTo>
                      <a:pt x="34" y="290"/>
                    </a:lnTo>
                    <a:lnTo>
                      <a:pt x="43" y="307"/>
                    </a:lnTo>
                    <a:lnTo>
                      <a:pt x="53" y="324"/>
                    </a:lnTo>
                    <a:lnTo>
                      <a:pt x="65" y="339"/>
                    </a:lnTo>
                    <a:lnTo>
                      <a:pt x="78" y="353"/>
                    </a:lnTo>
                    <a:lnTo>
                      <a:pt x="93" y="366"/>
                    </a:lnTo>
                    <a:lnTo>
                      <a:pt x="109" y="377"/>
                    </a:lnTo>
                    <a:lnTo>
                      <a:pt x="126" y="387"/>
                    </a:lnTo>
                    <a:lnTo>
                      <a:pt x="144" y="395"/>
                    </a:lnTo>
                    <a:lnTo>
                      <a:pt x="162" y="401"/>
                    </a:lnTo>
                    <a:lnTo>
                      <a:pt x="182" y="407"/>
                    </a:lnTo>
                    <a:lnTo>
                      <a:pt x="203" y="410"/>
                    </a:lnTo>
                    <a:lnTo>
                      <a:pt x="223" y="411"/>
                    </a:lnTo>
                    <a:lnTo>
                      <a:pt x="244" y="410"/>
                    </a:lnTo>
                    <a:lnTo>
                      <a:pt x="265" y="407"/>
                    </a:lnTo>
                    <a:lnTo>
                      <a:pt x="284" y="401"/>
                    </a:lnTo>
                    <a:lnTo>
                      <a:pt x="303" y="395"/>
                    </a:lnTo>
                    <a:lnTo>
                      <a:pt x="320" y="387"/>
                    </a:lnTo>
                    <a:lnTo>
                      <a:pt x="338" y="377"/>
                    </a:lnTo>
                    <a:lnTo>
                      <a:pt x="353" y="366"/>
                    </a:lnTo>
                    <a:lnTo>
                      <a:pt x="369" y="353"/>
                    </a:lnTo>
                    <a:lnTo>
                      <a:pt x="382" y="339"/>
                    </a:lnTo>
                    <a:lnTo>
                      <a:pt x="394" y="324"/>
                    </a:lnTo>
                    <a:lnTo>
                      <a:pt x="403" y="307"/>
                    </a:lnTo>
                    <a:lnTo>
                      <a:pt x="412" y="290"/>
                    </a:lnTo>
                    <a:lnTo>
                      <a:pt x="419" y="273"/>
                    </a:lnTo>
                    <a:lnTo>
                      <a:pt x="424" y="254"/>
                    </a:lnTo>
                    <a:lnTo>
                      <a:pt x="427" y="234"/>
                    </a:lnTo>
                    <a:lnTo>
                      <a:pt x="429" y="214"/>
                    </a:lnTo>
                    <a:lnTo>
                      <a:pt x="446" y="214"/>
                    </a:lnTo>
                    <a:close/>
                  </a:path>
                </a:pathLst>
              </a:custGeom>
              <a:solidFill>
                <a:srgbClr val="ADADAD"/>
              </a:solidFill>
              <a:ln w="12700" cmpd="sng">
                <a:solidFill>
                  <a:srgbClr val="000000"/>
                </a:solidFill>
                <a:round/>
                <a:headEnd/>
                <a:tailEnd/>
              </a:ln>
            </p:spPr>
            <p:txBody>
              <a:bodyPr/>
              <a:lstStyle/>
              <a:p>
                <a:endParaRPr lang="fr-FR"/>
              </a:p>
            </p:txBody>
          </p:sp>
          <p:sp>
            <p:nvSpPr>
              <p:cNvPr id="6268" name="Freeform 205"/>
              <p:cNvSpPr>
                <a:spLocks/>
              </p:cNvSpPr>
              <p:nvPr/>
            </p:nvSpPr>
            <p:spPr bwMode="auto">
              <a:xfrm>
                <a:off x="3709" y="1905"/>
                <a:ext cx="137" cy="132"/>
              </a:xfrm>
              <a:custGeom>
                <a:avLst/>
                <a:gdLst>
                  <a:gd name="T0" fmla="*/ 135 w 413"/>
                  <a:gd name="T1" fmla="*/ 53 h 396"/>
                  <a:gd name="T2" fmla="*/ 129 w 413"/>
                  <a:gd name="T3" fmla="*/ 35 h 396"/>
                  <a:gd name="T4" fmla="*/ 117 w 413"/>
                  <a:gd name="T5" fmla="*/ 19 h 396"/>
                  <a:gd name="T6" fmla="*/ 101 w 413"/>
                  <a:gd name="T7" fmla="*/ 8 h 396"/>
                  <a:gd name="T8" fmla="*/ 82 w 413"/>
                  <a:gd name="T9" fmla="*/ 1 h 396"/>
                  <a:gd name="T10" fmla="*/ 62 w 413"/>
                  <a:gd name="T11" fmla="*/ 0 h 396"/>
                  <a:gd name="T12" fmla="*/ 42 w 413"/>
                  <a:gd name="T13" fmla="*/ 5 h 396"/>
                  <a:gd name="T14" fmla="*/ 25 w 413"/>
                  <a:gd name="T15" fmla="*/ 15 h 396"/>
                  <a:gd name="T16" fmla="*/ 12 w 413"/>
                  <a:gd name="T17" fmla="*/ 29 h 396"/>
                  <a:gd name="T18" fmla="*/ 3 w 413"/>
                  <a:gd name="T19" fmla="*/ 46 h 396"/>
                  <a:gd name="T20" fmla="*/ 0 w 413"/>
                  <a:gd name="T21" fmla="*/ 66 h 396"/>
                  <a:gd name="T22" fmla="*/ 3 w 413"/>
                  <a:gd name="T23" fmla="*/ 86 h 396"/>
                  <a:gd name="T24" fmla="*/ 12 w 413"/>
                  <a:gd name="T25" fmla="*/ 103 h 396"/>
                  <a:gd name="T26" fmla="*/ 25 w 413"/>
                  <a:gd name="T27" fmla="*/ 117 h 396"/>
                  <a:gd name="T28" fmla="*/ 42 w 413"/>
                  <a:gd name="T29" fmla="*/ 127 h 396"/>
                  <a:gd name="T30" fmla="*/ 62 w 413"/>
                  <a:gd name="T31" fmla="*/ 132 h 396"/>
                  <a:gd name="T32" fmla="*/ 82 w 413"/>
                  <a:gd name="T33" fmla="*/ 131 h 396"/>
                  <a:gd name="T34" fmla="*/ 101 w 413"/>
                  <a:gd name="T35" fmla="*/ 124 h 396"/>
                  <a:gd name="T36" fmla="*/ 117 w 413"/>
                  <a:gd name="T37" fmla="*/ 112 h 396"/>
                  <a:gd name="T38" fmla="*/ 129 w 413"/>
                  <a:gd name="T39" fmla="*/ 97 h 396"/>
                  <a:gd name="T40" fmla="*/ 135 w 413"/>
                  <a:gd name="T41" fmla="*/ 79 h 396"/>
                  <a:gd name="T42" fmla="*/ 131 w 413"/>
                  <a:gd name="T43" fmla="*/ 66 h 396"/>
                  <a:gd name="T44" fmla="*/ 128 w 413"/>
                  <a:gd name="T45" fmla="*/ 48 h 396"/>
                  <a:gd name="T46" fmla="*/ 120 w 413"/>
                  <a:gd name="T47" fmla="*/ 33 h 396"/>
                  <a:gd name="T48" fmla="*/ 108 w 413"/>
                  <a:gd name="T49" fmla="*/ 20 h 396"/>
                  <a:gd name="T50" fmla="*/ 93 w 413"/>
                  <a:gd name="T51" fmla="*/ 11 h 396"/>
                  <a:gd name="T52" fmla="*/ 75 w 413"/>
                  <a:gd name="T53" fmla="*/ 6 h 396"/>
                  <a:gd name="T54" fmla="*/ 56 w 413"/>
                  <a:gd name="T55" fmla="*/ 7 h 396"/>
                  <a:gd name="T56" fmla="*/ 39 w 413"/>
                  <a:gd name="T57" fmla="*/ 13 h 396"/>
                  <a:gd name="T58" fmla="*/ 25 w 413"/>
                  <a:gd name="T59" fmla="*/ 24 h 396"/>
                  <a:gd name="T60" fmla="*/ 14 w 413"/>
                  <a:gd name="T61" fmla="*/ 37 h 396"/>
                  <a:gd name="T62" fmla="*/ 8 w 413"/>
                  <a:gd name="T63" fmla="*/ 54 h 396"/>
                  <a:gd name="T64" fmla="*/ 7 w 413"/>
                  <a:gd name="T65" fmla="*/ 72 h 396"/>
                  <a:gd name="T66" fmla="*/ 11 w 413"/>
                  <a:gd name="T67" fmla="*/ 89 h 396"/>
                  <a:gd name="T68" fmla="*/ 21 w 413"/>
                  <a:gd name="T69" fmla="*/ 104 h 396"/>
                  <a:gd name="T70" fmla="*/ 34 w 413"/>
                  <a:gd name="T71" fmla="*/ 116 h 396"/>
                  <a:gd name="T72" fmla="*/ 50 w 413"/>
                  <a:gd name="T73" fmla="*/ 123 h 396"/>
                  <a:gd name="T74" fmla="*/ 68 w 413"/>
                  <a:gd name="T75" fmla="*/ 126 h 396"/>
                  <a:gd name="T76" fmla="*/ 87 w 413"/>
                  <a:gd name="T77" fmla="*/ 123 h 396"/>
                  <a:gd name="T78" fmla="*/ 103 w 413"/>
                  <a:gd name="T79" fmla="*/ 116 h 396"/>
                  <a:gd name="T80" fmla="*/ 116 w 413"/>
                  <a:gd name="T81" fmla="*/ 104 h 396"/>
                  <a:gd name="T82" fmla="*/ 126 w 413"/>
                  <a:gd name="T83" fmla="*/ 89 h 396"/>
                  <a:gd name="T84" fmla="*/ 130 w 413"/>
                  <a:gd name="T85" fmla="*/ 72 h 39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13" h="396">
                    <a:moveTo>
                      <a:pt x="413" y="198"/>
                    </a:moveTo>
                    <a:lnTo>
                      <a:pt x="412" y="178"/>
                    </a:lnTo>
                    <a:lnTo>
                      <a:pt x="408" y="158"/>
                    </a:lnTo>
                    <a:lnTo>
                      <a:pt x="403" y="139"/>
                    </a:lnTo>
                    <a:lnTo>
                      <a:pt x="396" y="122"/>
                    </a:lnTo>
                    <a:lnTo>
                      <a:pt x="388" y="104"/>
                    </a:lnTo>
                    <a:lnTo>
                      <a:pt x="378" y="87"/>
                    </a:lnTo>
                    <a:lnTo>
                      <a:pt x="366" y="72"/>
                    </a:lnTo>
                    <a:lnTo>
                      <a:pt x="353" y="58"/>
                    </a:lnTo>
                    <a:lnTo>
                      <a:pt x="337" y="45"/>
                    </a:lnTo>
                    <a:lnTo>
                      <a:pt x="322" y="34"/>
                    </a:lnTo>
                    <a:lnTo>
                      <a:pt x="305" y="24"/>
                    </a:lnTo>
                    <a:lnTo>
                      <a:pt x="286" y="16"/>
                    </a:lnTo>
                    <a:lnTo>
                      <a:pt x="267" y="10"/>
                    </a:lnTo>
                    <a:lnTo>
                      <a:pt x="248" y="4"/>
                    </a:lnTo>
                    <a:lnTo>
                      <a:pt x="227" y="1"/>
                    </a:lnTo>
                    <a:lnTo>
                      <a:pt x="206" y="0"/>
                    </a:lnTo>
                    <a:lnTo>
                      <a:pt x="186" y="1"/>
                    </a:lnTo>
                    <a:lnTo>
                      <a:pt x="165" y="4"/>
                    </a:lnTo>
                    <a:lnTo>
                      <a:pt x="145" y="10"/>
                    </a:lnTo>
                    <a:lnTo>
                      <a:pt x="127" y="16"/>
                    </a:lnTo>
                    <a:lnTo>
                      <a:pt x="108" y="24"/>
                    </a:lnTo>
                    <a:lnTo>
                      <a:pt x="91" y="34"/>
                    </a:lnTo>
                    <a:lnTo>
                      <a:pt x="75" y="45"/>
                    </a:lnTo>
                    <a:lnTo>
                      <a:pt x="61" y="58"/>
                    </a:lnTo>
                    <a:lnTo>
                      <a:pt x="47" y="72"/>
                    </a:lnTo>
                    <a:lnTo>
                      <a:pt x="35" y="87"/>
                    </a:lnTo>
                    <a:lnTo>
                      <a:pt x="25" y="104"/>
                    </a:lnTo>
                    <a:lnTo>
                      <a:pt x="16" y="122"/>
                    </a:lnTo>
                    <a:lnTo>
                      <a:pt x="10" y="139"/>
                    </a:lnTo>
                    <a:lnTo>
                      <a:pt x="4" y="158"/>
                    </a:lnTo>
                    <a:lnTo>
                      <a:pt x="1" y="178"/>
                    </a:lnTo>
                    <a:lnTo>
                      <a:pt x="0" y="198"/>
                    </a:lnTo>
                    <a:lnTo>
                      <a:pt x="1" y="218"/>
                    </a:lnTo>
                    <a:lnTo>
                      <a:pt x="4" y="238"/>
                    </a:lnTo>
                    <a:lnTo>
                      <a:pt x="10" y="257"/>
                    </a:lnTo>
                    <a:lnTo>
                      <a:pt x="16" y="274"/>
                    </a:lnTo>
                    <a:lnTo>
                      <a:pt x="25" y="292"/>
                    </a:lnTo>
                    <a:lnTo>
                      <a:pt x="35" y="309"/>
                    </a:lnTo>
                    <a:lnTo>
                      <a:pt x="47" y="324"/>
                    </a:lnTo>
                    <a:lnTo>
                      <a:pt x="61" y="337"/>
                    </a:lnTo>
                    <a:lnTo>
                      <a:pt x="75" y="351"/>
                    </a:lnTo>
                    <a:lnTo>
                      <a:pt x="91" y="362"/>
                    </a:lnTo>
                    <a:lnTo>
                      <a:pt x="108" y="372"/>
                    </a:lnTo>
                    <a:lnTo>
                      <a:pt x="127" y="380"/>
                    </a:lnTo>
                    <a:lnTo>
                      <a:pt x="145" y="386"/>
                    </a:lnTo>
                    <a:lnTo>
                      <a:pt x="165" y="392"/>
                    </a:lnTo>
                    <a:lnTo>
                      <a:pt x="186" y="395"/>
                    </a:lnTo>
                    <a:lnTo>
                      <a:pt x="206" y="396"/>
                    </a:lnTo>
                    <a:lnTo>
                      <a:pt x="227" y="395"/>
                    </a:lnTo>
                    <a:lnTo>
                      <a:pt x="248" y="392"/>
                    </a:lnTo>
                    <a:lnTo>
                      <a:pt x="267" y="386"/>
                    </a:lnTo>
                    <a:lnTo>
                      <a:pt x="286" y="380"/>
                    </a:lnTo>
                    <a:lnTo>
                      <a:pt x="305" y="372"/>
                    </a:lnTo>
                    <a:lnTo>
                      <a:pt x="322" y="362"/>
                    </a:lnTo>
                    <a:lnTo>
                      <a:pt x="337" y="351"/>
                    </a:lnTo>
                    <a:lnTo>
                      <a:pt x="353" y="337"/>
                    </a:lnTo>
                    <a:lnTo>
                      <a:pt x="366" y="324"/>
                    </a:lnTo>
                    <a:lnTo>
                      <a:pt x="378" y="309"/>
                    </a:lnTo>
                    <a:lnTo>
                      <a:pt x="388" y="292"/>
                    </a:lnTo>
                    <a:lnTo>
                      <a:pt x="396" y="274"/>
                    </a:lnTo>
                    <a:lnTo>
                      <a:pt x="403" y="257"/>
                    </a:lnTo>
                    <a:lnTo>
                      <a:pt x="408" y="238"/>
                    </a:lnTo>
                    <a:lnTo>
                      <a:pt x="412" y="218"/>
                    </a:lnTo>
                    <a:lnTo>
                      <a:pt x="413" y="198"/>
                    </a:lnTo>
                    <a:lnTo>
                      <a:pt x="394" y="198"/>
                    </a:lnTo>
                    <a:lnTo>
                      <a:pt x="393" y="180"/>
                    </a:lnTo>
                    <a:lnTo>
                      <a:pt x="390" y="162"/>
                    </a:lnTo>
                    <a:lnTo>
                      <a:pt x="385" y="145"/>
                    </a:lnTo>
                    <a:lnTo>
                      <a:pt x="379" y="128"/>
                    </a:lnTo>
                    <a:lnTo>
                      <a:pt x="371" y="112"/>
                    </a:lnTo>
                    <a:lnTo>
                      <a:pt x="361" y="98"/>
                    </a:lnTo>
                    <a:lnTo>
                      <a:pt x="350" y="84"/>
                    </a:lnTo>
                    <a:lnTo>
                      <a:pt x="338" y="71"/>
                    </a:lnTo>
                    <a:lnTo>
                      <a:pt x="325" y="60"/>
                    </a:lnTo>
                    <a:lnTo>
                      <a:pt x="311" y="49"/>
                    </a:lnTo>
                    <a:lnTo>
                      <a:pt x="296" y="40"/>
                    </a:lnTo>
                    <a:lnTo>
                      <a:pt x="279" y="33"/>
                    </a:lnTo>
                    <a:lnTo>
                      <a:pt x="262" y="26"/>
                    </a:lnTo>
                    <a:lnTo>
                      <a:pt x="243" y="22"/>
                    </a:lnTo>
                    <a:lnTo>
                      <a:pt x="225" y="19"/>
                    </a:lnTo>
                    <a:lnTo>
                      <a:pt x="206" y="18"/>
                    </a:lnTo>
                    <a:lnTo>
                      <a:pt x="188" y="19"/>
                    </a:lnTo>
                    <a:lnTo>
                      <a:pt x="169" y="22"/>
                    </a:lnTo>
                    <a:lnTo>
                      <a:pt x="151" y="26"/>
                    </a:lnTo>
                    <a:lnTo>
                      <a:pt x="133" y="33"/>
                    </a:lnTo>
                    <a:lnTo>
                      <a:pt x="117" y="40"/>
                    </a:lnTo>
                    <a:lnTo>
                      <a:pt x="101" y="49"/>
                    </a:lnTo>
                    <a:lnTo>
                      <a:pt x="87" y="60"/>
                    </a:lnTo>
                    <a:lnTo>
                      <a:pt x="74" y="71"/>
                    </a:lnTo>
                    <a:lnTo>
                      <a:pt x="62" y="84"/>
                    </a:lnTo>
                    <a:lnTo>
                      <a:pt x="51" y="98"/>
                    </a:lnTo>
                    <a:lnTo>
                      <a:pt x="41" y="112"/>
                    </a:lnTo>
                    <a:lnTo>
                      <a:pt x="34" y="128"/>
                    </a:lnTo>
                    <a:lnTo>
                      <a:pt x="27" y="145"/>
                    </a:lnTo>
                    <a:lnTo>
                      <a:pt x="23" y="162"/>
                    </a:lnTo>
                    <a:lnTo>
                      <a:pt x="20" y="180"/>
                    </a:lnTo>
                    <a:lnTo>
                      <a:pt x="18" y="198"/>
                    </a:lnTo>
                    <a:lnTo>
                      <a:pt x="20" y="216"/>
                    </a:lnTo>
                    <a:lnTo>
                      <a:pt x="23" y="234"/>
                    </a:lnTo>
                    <a:lnTo>
                      <a:pt x="27" y="251"/>
                    </a:lnTo>
                    <a:lnTo>
                      <a:pt x="34" y="268"/>
                    </a:lnTo>
                    <a:lnTo>
                      <a:pt x="41" y="284"/>
                    </a:lnTo>
                    <a:lnTo>
                      <a:pt x="51" y="299"/>
                    </a:lnTo>
                    <a:lnTo>
                      <a:pt x="62" y="312"/>
                    </a:lnTo>
                    <a:lnTo>
                      <a:pt x="74" y="325"/>
                    </a:lnTo>
                    <a:lnTo>
                      <a:pt x="87" y="336"/>
                    </a:lnTo>
                    <a:lnTo>
                      <a:pt x="101" y="347"/>
                    </a:lnTo>
                    <a:lnTo>
                      <a:pt x="117" y="356"/>
                    </a:lnTo>
                    <a:lnTo>
                      <a:pt x="133" y="363"/>
                    </a:lnTo>
                    <a:lnTo>
                      <a:pt x="151" y="370"/>
                    </a:lnTo>
                    <a:lnTo>
                      <a:pt x="169" y="374"/>
                    </a:lnTo>
                    <a:lnTo>
                      <a:pt x="188" y="377"/>
                    </a:lnTo>
                    <a:lnTo>
                      <a:pt x="206" y="378"/>
                    </a:lnTo>
                    <a:lnTo>
                      <a:pt x="225" y="377"/>
                    </a:lnTo>
                    <a:lnTo>
                      <a:pt x="243" y="374"/>
                    </a:lnTo>
                    <a:lnTo>
                      <a:pt x="262" y="370"/>
                    </a:lnTo>
                    <a:lnTo>
                      <a:pt x="279" y="363"/>
                    </a:lnTo>
                    <a:lnTo>
                      <a:pt x="296" y="356"/>
                    </a:lnTo>
                    <a:lnTo>
                      <a:pt x="311" y="347"/>
                    </a:lnTo>
                    <a:lnTo>
                      <a:pt x="325" y="336"/>
                    </a:lnTo>
                    <a:lnTo>
                      <a:pt x="338" y="325"/>
                    </a:lnTo>
                    <a:lnTo>
                      <a:pt x="350" y="312"/>
                    </a:lnTo>
                    <a:lnTo>
                      <a:pt x="361" y="299"/>
                    </a:lnTo>
                    <a:lnTo>
                      <a:pt x="371" y="284"/>
                    </a:lnTo>
                    <a:lnTo>
                      <a:pt x="379" y="268"/>
                    </a:lnTo>
                    <a:lnTo>
                      <a:pt x="385" y="251"/>
                    </a:lnTo>
                    <a:lnTo>
                      <a:pt x="390" y="234"/>
                    </a:lnTo>
                    <a:lnTo>
                      <a:pt x="393" y="216"/>
                    </a:lnTo>
                    <a:lnTo>
                      <a:pt x="394" y="198"/>
                    </a:lnTo>
                    <a:lnTo>
                      <a:pt x="413" y="198"/>
                    </a:lnTo>
                    <a:close/>
                  </a:path>
                </a:pathLst>
              </a:custGeom>
              <a:solidFill>
                <a:srgbClr val="B5B5B5"/>
              </a:solidFill>
              <a:ln w="12700" cmpd="sng">
                <a:solidFill>
                  <a:srgbClr val="000000"/>
                </a:solidFill>
                <a:round/>
                <a:headEnd/>
                <a:tailEnd/>
              </a:ln>
            </p:spPr>
            <p:txBody>
              <a:bodyPr/>
              <a:lstStyle/>
              <a:p>
                <a:endParaRPr lang="fr-FR"/>
              </a:p>
            </p:txBody>
          </p:sp>
          <p:sp>
            <p:nvSpPr>
              <p:cNvPr id="6269" name="Freeform 206"/>
              <p:cNvSpPr>
                <a:spLocks/>
              </p:cNvSpPr>
              <p:nvPr/>
            </p:nvSpPr>
            <p:spPr bwMode="auto">
              <a:xfrm>
                <a:off x="3714" y="1911"/>
                <a:ext cx="126" cy="120"/>
              </a:xfrm>
              <a:custGeom>
                <a:avLst/>
                <a:gdLst>
                  <a:gd name="T0" fmla="*/ 126 w 378"/>
                  <a:gd name="T1" fmla="*/ 54 h 362"/>
                  <a:gd name="T2" fmla="*/ 123 w 378"/>
                  <a:gd name="T3" fmla="*/ 42 h 362"/>
                  <a:gd name="T4" fmla="*/ 118 w 378"/>
                  <a:gd name="T5" fmla="*/ 31 h 362"/>
                  <a:gd name="T6" fmla="*/ 112 w 378"/>
                  <a:gd name="T7" fmla="*/ 22 h 362"/>
                  <a:gd name="T8" fmla="*/ 103 w 378"/>
                  <a:gd name="T9" fmla="*/ 14 h 362"/>
                  <a:gd name="T10" fmla="*/ 93 w 378"/>
                  <a:gd name="T11" fmla="*/ 7 h 362"/>
                  <a:gd name="T12" fmla="*/ 82 w 378"/>
                  <a:gd name="T13" fmla="*/ 3 h 362"/>
                  <a:gd name="T14" fmla="*/ 70 w 378"/>
                  <a:gd name="T15" fmla="*/ 0 h 362"/>
                  <a:gd name="T16" fmla="*/ 57 w 378"/>
                  <a:gd name="T17" fmla="*/ 0 h 362"/>
                  <a:gd name="T18" fmla="*/ 45 w 378"/>
                  <a:gd name="T19" fmla="*/ 3 h 362"/>
                  <a:gd name="T20" fmla="*/ 33 w 378"/>
                  <a:gd name="T21" fmla="*/ 7 h 362"/>
                  <a:gd name="T22" fmla="*/ 23 w 378"/>
                  <a:gd name="T23" fmla="*/ 14 h 362"/>
                  <a:gd name="T24" fmla="*/ 15 w 378"/>
                  <a:gd name="T25" fmla="*/ 22 h 362"/>
                  <a:gd name="T26" fmla="*/ 8 w 378"/>
                  <a:gd name="T27" fmla="*/ 31 h 362"/>
                  <a:gd name="T28" fmla="*/ 3 w 378"/>
                  <a:gd name="T29" fmla="*/ 42 h 362"/>
                  <a:gd name="T30" fmla="*/ 0 w 378"/>
                  <a:gd name="T31" fmla="*/ 54 h 362"/>
                  <a:gd name="T32" fmla="*/ 0 w 378"/>
                  <a:gd name="T33" fmla="*/ 66 h 362"/>
                  <a:gd name="T34" fmla="*/ 3 w 378"/>
                  <a:gd name="T35" fmla="*/ 78 h 362"/>
                  <a:gd name="T36" fmla="*/ 8 w 378"/>
                  <a:gd name="T37" fmla="*/ 89 h 362"/>
                  <a:gd name="T38" fmla="*/ 15 w 378"/>
                  <a:gd name="T39" fmla="*/ 98 h 362"/>
                  <a:gd name="T40" fmla="*/ 23 w 378"/>
                  <a:gd name="T41" fmla="*/ 106 h 362"/>
                  <a:gd name="T42" fmla="*/ 33 w 378"/>
                  <a:gd name="T43" fmla="*/ 113 h 362"/>
                  <a:gd name="T44" fmla="*/ 45 w 378"/>
                  <a:gd name="T45" fmla="*/ 117 h 362"/>
                  <a:gd name="T46" fmla="*/ 57 w 378"/>
                  <a:gd name="T47" fmla="*/ 120 h 362"/>
                  <a:gd name="T48" fmla="*/ 70 w 378"/>
                  <a:gd name="T49" fmla="*/ 120 h 362"/>
                  <a:gd name="T50" fmla="*/ 82 w 378"/>
                  <a:gd name="T51" fmla="*/ 117 h 362"/>
                  <a:gd name="T52" fmla="*/ 93 w 378"/>
                  <a:gd name="T53" fmla="*/ 113 h 362"/>
                  <a:gd name="T54" fmla="*/ 103 w 378"/>
                  <a:gd name="T55" fmla="*/ 106 h 362"/>
                  <a:gd name="T56" fmla="*/ 112 w 378"/>
                  <a:gd name="T57" fmla="*/ 98 h 362"/>
                  <a:gd name="T58" fmla="*/ 118 w 378"/>
                  <a:gd name="T59" fmla="*/ 89 h 362"/>
                  <a:gd name="T60" fmla="*/ 123 w 378"/>
                  <a:gd name="T61" fmla="*/ 78 h 362"/>
                  <a:gd name="T62" fmla="*/ 126 w 378"/>
                  <a:gd name="T63" fmla="*/ 66 h 362"/>
                  <a:gd name="T64" fmla="*/ 120 w 378"/>
                  <a:gd name="T65" fmla="*/ 60 h 362"/>
                  <a:gd name="T66" fmla="*/ 116 w 378"/>
                  <a:gd name="T67" fmla="*/ 39 h 362"/>
                  <a:gd name="T68" fmla="*/ 103 w 378"/>
                  <a:gd name="T69" fmla="*/ 22 h 362"/>
                  <a:gd name="T70" fmla="*/ 85 w 378"/>
                  <a:gd name="T71" fmla="*/ 10 h 362"/>
                  <a:gd name="T72" fmla="*/ 63 w 378"/>
                  <a:gd name="T73" fmla="*/ 6 h 362"/>
                  <a:gd name="T74" fmla="*/ 41 w 378"/>
                  <a:gd name="T75" fmla="*/ 10 h 362"/>
                  <a:gd name="T76" fmla="*/ 23 w 378"/>
                  <a:gd name="T77" fmla="*/ 22 h 362"/>
                  <a:gd name="T78" fmla="*/ 11 w 378"/>
                  <a:gd name="T79" fmla="*/ 39 h 362"/>
                  <a:gd name="T80" fmla="*/ 6 w 378"/>
                  <a:gd name="T81" fmla="*/ 60 h 362"/>
                  <a:gd name="T82" fmla="*/ 11 w 378"/>
                  <a:gd name="T83" fmla="*/ 81 h 362"/>
                  <a:gd name="T84" fmla="*/ 23 w 378"/>
                  <a:gd name="T85" fmla="*/ 98 h 362"/>
                  <a:gd name="T86" fmla="*/ 41 w 378"/>
                  <a:gd name="T87" fmla="*/ 110 h 362"/>
                  <a:gd name="T88" fmla="*/ 63 w 378"/>
                  <a:gd name="T89" fmla="*/ 114 h 362"/>
                  <a:gd name="T90" fmla="*/ 85 w 378"/>
                  <a:gd name="T91" fmla="*/ 110 h 362"/>
                  <a:gd name="T92" fmla="*/ 103 w 378"/>
                  <a:gd name="T93" fmla="*/ 98 h 362"/>
                  <a:gd name="T94" fmla="*/ 116 w 378"/>
                  <a:gd name="T95" fmla="*/ 81 h 362"/>
                  <a:gd name="T96" fmla="*/ 120 w 378"/>
                  <a:gd name="T97" fmla="*/ 60 h 36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8" h="362">
                    <a:moveTo>
                      <a:pt x="378" y="181"/>
                    </a:moveTo>
                    <a:lnTo>
                      <a:pt x="377" y="162"/>
                    </a:lnTo>
                    <a:lnTo>
                      <a:pt x="374" y="144"/>
                    </a:lnTo>
                    <a:lnTo>
                      <a:pt x="369" y="128"/>
                    </a:lnTo>
                    <a:lnTo>
                      <a:pt x="363" y="111"/>
                    </a:lnTo>
                    <a:lnTo>
                      <a:pt x="355" y="95"/>
                    </a:lnTo>
                    <a:lnTo>
                      <a:pt x="345" y="81"/>
                    </a:lnTo>
                    <a:lnTo>
                      <a:pt x="335" y="66"/>
                    </a:lnTo>
                    <a:lnTo>
                      <a:pt x="323" y="53"/>
                    </a:lnTo>
                    <a:lnTo>
                      <a:pt x="309" y="42"/>
                    </a:lnTo>
                    <a:lnTo>
                      <a:pt x="294" y="31"/>
                    </a:lnTo>
                    <a:lnTo>
                      <a:pt x="279" y="22"/>
                    </a:lnTo>
                    <a:lnTo>
                      <a:pt x="262" y="15"/>
                    </a:lnTo>
                    <a:lnTo>
                      <a:pt x="245" y="8"/>
                    </a:lnTo>
                    <a:lnTo>
                      <a:pt x="227" y="4"/>
                    </a:lnTo>
                    <a:lnTo>
                      <a:pt x="209" y="1"/>
                    </a:lnTo>
                    <a:lnTo>
                      <a:pt x="189" y="0"/>
                    </a:lnTo>
                    <a:lnTo>
                      <a:pt x="170" y="1"/>
                    </a:lnTo>
                    <a:lnTo>
                      <a:pt x="151" y="4"/>
                    </a:lnTo>
                    <a:lnTo>
                      <a:pt x="134" y="8"/>
                    </a:lnTo>
                    <a:lnTo>
                      <a:pt x="116" y="15"/>
                    </a:lnTo>
                    <a:lnTo>
                      <a:pt x="100" y="22"/>
                    </a:lnTo>
                    <a:lnTo>
                      <a:pt x="84" y="31"/>
                    </a:lnTo>
                    <a:lnTo>
                      <a:pt x="69" y="42"/>
                    </a:lnTo>
                    <a:lnTo>
                      <a:pt x="56" y="53"/>
                    </a:lnTo>
                    <a:lnTo>
                      <a:pt x="44" y="66"/>
                    </a:lnTo>
                    <a:lnTo>
                      <a:pt x="33" y="81"/>
                    </a:lnTo>
                    <a:lnTo>
                      <a:pt x="23" y="95"/>
                    </a:lnTo>
                    <a:lnTo>
                      <a:pt x="16" y="111"/>
                    </a:lnTo>
                    <a:lnTo>
                      <a:pt x="9" y="128"/>
                    </a:lnTo>
                    <a:lnTo>
                      <a:pt x="5" y="144"/>
                    </a:lnTo>
                    <a:lnTo>
                      <a:pt x="1" y="162"/>
                    </a:lnTo>
                    <a:lnTo>
                      <a:pt x="0" y="181"/>
                    </a:lnTo>
                    <a:lnTo>
                      <a:pt x="1" y="200"/>
                    </a:lnTo>
                    <a:lnTo>
                      <a:pt x="5" y="218"/>
                    </a:lnTo>
                    <a:lnTo>
                      <a:pt x="9" y="234"/>
                    </a:lnTo>
                    <a:lnTo>
                      <a:pt x="16" y="251"/>
                    </a:lnTo>
                    <a:lnTo>
                      <a:pt x="23" y="267"/>
                    </a:lnTo>
                    <a:lnTo>
                      <a:pt x="33" y="282"/>
                    </a:lnTo>
                    <a:lnTo>
                      <a:pt x="44" y="296"/>
                    </a:lnTo>
                    <a:lnTo>
                      <a:pt x="56" y="309"/>
                    </a:lnTo>
                    <a:lnTo>
                      <a:pt x="69" y="320"/>
                    </a:lnTo>
                    <a:lnTo>
                      <a:pt x="84" y="331"/>
                    </a:lnTo>
                    <a:lnTo>
                      <a:pt x="100" y="340"/>
                    </a:lnTo>
                    <a:lnTo>
                      <a:pt x="116" y="347"/>
                    </a:lnTo>
                    <a:lnTo>
                      <a:pt x="134" y="354"/>
                    </a:lnTo>
                    <a:lnTo>
                      <a:pt x="151" y="358"/>
                    </a:lnTo>
                    <a:lnTo>
                      <a:pt x="170" y="361"/>
                    </a:lnTo>
                    <a:lnTo>
                      <a:pt x="189" y="362"/>
                    </a:lnTo>
                    <a:lnTo>
                      <a:pt x="209" y="361"/>
                    </a:lnTo>
                    <a:lnTo>
                      <a:pt x="227" y="358"/>
                    </a:lnTo>
                    <a:lnTo>
                      <a:pt x="245" y="354"/>
                    </a:lnTo>
                    <a:lnTo>
                      <a:pt x="262" y="347"/>
                    </a:lnTo>
                    <a:lnTo>
                      <a:pt x="279" y="340"/>
                    </a:lnTo>
                    <a:lnTo>
                      <a:pt x="294" y="331"/>
                    </a:lnTo>
                    <a:lnTo>
                      <a:pt x="309" y="320"/>
                    </a:lnTo>
                    <a:lnTo>
                      <a:pt x="323" y="309"/>
                    </a:lnTo>
                    <a:lnTo>
                      <a:pt x="335" y="296"/>
                    </a:lnTo>
                    <a:lnTo>
                      <a:pt x="345" y="282"/>
                    </a:lnTo>
                    <a:lnTo>
                      <a:pt x="355" y="267"/>
                    </a:lnTo>
                    <a:lnTo>
                      <a:pt x="363" y="251"/>
                    </a:lnTo>
                    <a:lnTo>
                      <a:pt x="369" y="234"/>
                    </a:lnTo>
                    <a:lnTo>
                      <a:pt x="374" y="218"/>
                    </a:lnTo>
                    <a:lnTo>
                      <a:pt x="377" y="200"/>
                    </a:lnTo>
                    <a:lnTo>
                      <a:pt x="378" y="181"/>
                    </a:lnTo>
                    <a:lnTo>
                      <a:pt x="360" y="181"/>
                    </a:lnTo>
                    <a:lnTo>
                      <a:pt x="356" y="149"/>
                    </a:lnTo>
                    <a:lnTo>
                      <a:pt x="347" y="117"/>
                    </a:lnTo>
                    <a:lnTo>
                      <a:pt x="330" y="90"/>
                    </a:lnTo>
                    <a:lnTo>
                      <a:pt x="309" y="66"/>
                    </a:lnTo>
                    <a:lnTo>
                      <a:pt x="284" y="46"/>
                    </a:lnTo>
                    <a:lnTo>
                      <a:pt x="256" y="30"/>
                    </a:lnTo>
                    <a:lnTo>
                      <a:pt x="223" y="21"/>
                    </a:lnTo>
                    <a:lnTo>
                      <a:pt x="189" y="18"/>
                    </a:lnTo>
                    <a:lnTo>
                      <a:pt x="155" y="21"/>
                    </a:lnTo>
                    <a:lnTo>
                      <a:pt x="123" y="30"/>
                    </a:lnTo>
                    <a:lnTo>
                      <a:pt x="94" y="46"/>
                    </a:lnTo>
                    <a:lnTo>
                      <a:pt x="69" y="66"/>
                    </a:lnTo>
                    <a:lnTo>
                      <a:pt x="48" y="90"/>
                    </a:lnTo>
                    <a:lnTo>
                      <a:pt x="32" y="117"/>
                    </a:lnTo>
                    <a:lnTo>
                      <a:pt x="22" y="149"/>
                    </a:lnTo>
                    <a:lnTo>
                      <a:pt x="19" y="181"/>
                    </a:lnTo>
                    <a:lnTo>
                      <a:pt x="22" y="213"/>
                    </a:lnTo>
                    <a:lnTo>
                      <a:pt x="32" y="245"/>
                    </a:lnTo>
                    <a:lnTo>
                      <a:pt x="48" y="272"/>
                    </a:lnTo>
                    <a:lnTo>
                      <a:pt x="69" y="296"/>
                    </a:lnTo>
                    <a:lnTo>
                      <a:pt x="94" y="316"/>
                    </a:lnTo>
                    <a:lnTo>
                      <a:pt x="123" y="332"/>
                    </a:lnTo>
                    <a:lnTo>
                      <a:pt x="155" y="341"/>
                    </a:lnTo>
                    <a:lnTo>
                      <a:pt x="189" y="344"/>
                    </a:lnTo>
                    <a:lnTo>
                      <a:pt x="223" y="341"/>
                    </a:lnTo>
                    <a:lnTo>
                      <a:pt x="256" y="332"/>
                    </a:lnTo>
                    <a:lnTo>
                      <a:pt x="284" y="316"/>
                    </a:lnTo>
                    <a:lnTo>
                      <a:pt x="309" y="296"/>
                    </a:lnTo>
                    <a:lnTo>
                      <a:pt x="330" y="272"/>
                    </a:lnTo>
                    <a:lnTo>
                      <a:pt x="347" y="245"/>
                    </a:lnTo>
                    <a:lnTo>
                      <a:pt x="356" y="213"/>
                    </a:lnTo>
                    <a:lnTo>
                      <a:pt x="360" y="181"/>
                    </a:lnTo>
                    <a:lnTo>
                      <a:pt x="378" y="181"/>
                    </a:lnTo>
                    <a:close/>
                  </a:path>
                </a:pathLst>
              </a:custGeom>
              <a:solidFill>
                <a:srgbClr val="BABABA"/>
              </a:solidFill>
              <a:ln w="12700" cmpd="sng">
                <a:solidFill>
                  <a:srgbClr val="000000"/>
                </a:solidFill>
                <a:round/>
                <a:headEnd/>
                <a:tailEnd/>
              </a:ln>
            </p:spPr>
            <p:txBody>
              <a:bodyPr/>
              <a:lstStyle/>
              <a:p>
                <a:endParaRPr lang="fr-FR"/>
              </a:p>
            </p:txBody>
          </p:sp>
          <p:sp>
            <p:nvSpPr>
              <p:cNvPr id="6270" name="Freeform 207"/>
              <p:cNvSpPr>
                <a:spLocks/>
              </p:cNvSpPr>
              <p:nvPr/>
            </p:nvSpPr>
            <p:spPr bwMode="auto">
              <a:xfrm>
                <a:off x="3720" y="1916"/>
                <a:ext cx="115" cy="110"/>
              </a:xfrm>
              <a:custGeom>
                <a:avLst/>
                <a:gdLst>
                  <a:gd name="T0" fmla="*/ 114 w 343"/>
                  <a:gd name="T1" fmla="*/ 44 h 328"/>
                  <a:gd name="T2" fmla="*/ 105 w 343"/>
                  <a:gd name="T3" fmla="*/ 24 h 328"/>
                  <a:gd name="T4" fmla="*/ 89 w 343"/>
                  <a:gd name="T5" fmla="*/ 9 h 328"/>
                  <a:gd name="T6" fmla="*/ 69 w 343"/>
                  <a:gd name="T7" fmla="*/ 1 h 328"/>
                  <a:gd name="T8" fmla="*/ 46 w 343"/>
                  <a:gd name="T9" fmla="*/ 1 h 328"/>
                  <a:gd name="T10" fmla="*/ 25 w 343"/>
                  <a:gd name="T11" fmla="*/ 9 h 328"/>
                  <a:gd name="T12" fmla="*/ 10 w 343"/>
                  <a:gd name="T13" fmla="*/ 24 h 328"/>
                  <a:gd name="T14" fmla="*/ 1 w 343"/>
                  <a:gd name="T15" fmla="*/ 44 h 328"/>
                  <a:gd name="T16" fmla="*/ 1 w 343"/>
                  <a:gd name="T17" fmla="*/ 66 h 328"/>
                  <a:gd name="T18" fmla="*/ 10 w 343"/>
                  <a:gd name="T19" fmla="*/ 86 h 328"/>
                  <a:gd name="T20" fmla="*/ 25 w 343"/>
                  <a:gd name="T21" fmla="*/ 101 h 328"/>
                  <a:gd name="T22" fmla="*/ 46 w 343"/>
                  <a:gd name="T23" fmla="*/ 109 h 328"/>
                  <a:gd name="T24" fmla="*/ 69 w 343"/>
                  <a:gd name="T25" fmla="*/ 109 h 328"/>
                  <a:gd name="T26" fmla="*/ 89 w 343"/>
                  <a:gd name="T27" fmla="*/ 101 h 328"/>
                  <a:gd name="T28" fmla="*/ 105 w 343"/>
                  <a:gd name="T29" fmla="*/ 86 h 328"/>
                  <a:gd name="T30" fmla="*/ 114 w 343"/>
                  <a:gd name="T31" fmla="*/ 66 h 328"/>
                  <a:gd name="T32" fmla="*/ 109 w 343"/>
                  <a:gd name="T33" fmla="*/ 55 h 328"/>
                  <a:gd name="T34" fmla="*/ 105 w 343"/>
                  <a:gd name="T35" fmla="*/ 36 h 328"/>
                  <a:gd name="T36" fmla="*/ 94 w 343"/>
                  <a:gd name="T37" fmla="*/ 20 h 328"/>
                  <a:gd name="T38" fmla="*/ 77 w 343"/>
                  <a:gd name="T39" fmla="*/ 9 h 328"/>
                  <a:gd name="T40" fmla="*/ 57 w 343"/>
                  <a:gd name="T41" fmla="*/ 5 h 328"/>
                  <a:gd name="T42" fmla="*/ 37 w 343"/>
                  <a:gd name="T43" fmla="*/ 9 h 328"/>
                  <a:gd name="T44" fmla="*/ 21 w 343"/>
                  <a:gd name="T45" fmla="*/ 20 h 328"/>
                  <a:gd name="T46" fmla="*/ 10 w 343"/>
                  <a:gd name="T47" fmla="*/ 36 h 328"/>
                  <a:gd name="T48" fmla="*/ 6 w 343"/>
                  <a:gd name="T49" fmla="*/ 55 h 328"/>
                  <a:gd name="T50" fmla="*/ 10 w 343"/>
                  <a:gd name="T51" fmla="*/ 74 h 328"/>
                  <a:gd name="T52" fmla="*/ 21 w 343"/>
                  <a:gd name="T53" fmla="*/ 90 h 328"/>
                  <a:gd name="T54" fmla="*/ 37 w 343"/>
                  <a:gd name="T55" fmla="*/ 101 h 328"/>
                  <a:gd name="T56" fmla="*/ 57 w 343"/>
                  <a:gd name="T57" fmla="*/ 105 h 328"/>
                  <a:gd name="T58" fmla="*/ 77 w 343"/>
                  <a:gd name="T59" fmla="*/ 101 h 328"/>
                  <a:gd name="T60" fmla="*/ 94 w 343"/>
                  <a:gd name="T61" fmla="*/ 90 h 328"/>
                  <a:gd name="T62" fmla="*/ 105 w 343"/>
                  <a:gd name="T63" fmla="*/ 74 h 328"/>
                  <a:gd name="T64" fmla="*/ 109 w 343"/>
                  <a:gd name="T65" fmla="*/ 55 h 3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3" h="328">
                    <a:moveTo>
                      <a:pt x="343" y="164"/>
                    </a:moveTo>
                    <a:lnTo>
                      <a:pt x="339" y="132"/>
                    </a:lnTo>
                    <a:lnTo>
                      <a:pt x="330" y="100"/>
                    </a:lnTo>
                    <a:lnTo>
                      <a:pt x="313" y="73"/>
                    </a:lnTo>
                    <a:lnTo>
                      <a:pt x="292" y="48"/>
                    </a:lnTo>
                    <a:lnTo>
                      <a:pt x="266" y="28"/>
                    </a:lnTo>
                    <a:lnTo>
                      <a:pt x="238" y="12"/>
                    </a:lnTo>
                    <a:lnTo>
                      <a:pt x="205" y="3"/>
                    </a:lnTo>
                    <a:lnTo>
                      <a:pt x="171" y="0"/>
                    </a:lnTo>
                    <a:lnTo>
                      <a:pt x="137" y="3"/>
                    </a:lnTo>
                    <a:lnTo>
                      <a:pt x="105" y="12"/>
                    </a:lnTo>
                    <a:lnTo>
                      <a:pt x="76" y="28"/>
                    </a:lnTo>
                    <a:lnTo>
                      <a:pt x="50" y="48"/>
                    </a:lnTo>
                    <a:lnTo>
                      <a:pt x="29" y="73"/>
                    </a:lnTo>
                    <a:lnTo>
                      <a:pt x="13" y="100"/>
                    </a:lnTo>
                    <a:lnTo>
                      <a:pt x="3" y="132"/>
                    </a:lnTo>
                    <a:lnTo>
                      <a:pt x="0" y="164"/>
                    </a:lnTo>
                    <a:lnTo>
                      <a:pt x="3" y="196"/>
                    </a:lnTo>
                    <a:lnTo>
                      <a:pt x="13" y="228"/>
                    </a:lnTo>
                    <a:lnTo>
                      <a:pt x="29" y="255"/>
                    </a:lnTo>
                    <a:lnTo>
                      <a:pt x="50" y="280"/>
                    </a:lnTo>
                    <a:lnTo>
                      <a:pt x="76" y="300"/>
                    </a:lnTo>
                    <a:lnTo>
                      <a:pt x="105" y="316"/>
                    </a:lnTo>
                    <a:lnTo>
                      <a:pt x="137" y="325"/>
                    </a:lnTo>
                    <a:lnTo>
                      <a:pt x="171" y="328"/>
                    </a:lnTo>
                    <a:lnTo>
                      <a:pt x="205" y="325"/>
                    </a:lnTo>
                    <a:lnTo>
                      <a:pt x="238" y="316"/>
                    </a:lnTo>
                    <a:lnTo>
                      <a:pt x="266" y="300"/>
                    </a:lnTo>
                    <a:lnTo>
                      <a:pt x="292" y="280"/>
                    </a:lnTo>
                    <a:lnTo>
                      <a:pt x="313" y="255"/>
                    </a:lnTo>
                    <a:lnTo>
                      <a:pt x="330" y="228"/>
                    </a:lnTo>
                    <a:lnTo>
                      <a:pt x="339" y="196"/>
                    </a:lnTo>
                    <a:lnTo>
                      <a:pt x="343" y="164"/>
                    </a:lnTo>
                    <a:lnTo>
                      <a:pt x="325" y="164"/>
                    </a:lnTo>
                    <a:lnTo>
                      <a:pt x="322" y="135"/>
                    </a:lnTo>
                    <a:lnTo>
                      <a:pt x="313" y="106"/>
                    </a:lnTo>
                    <a:lnTo>
                      <a:pt x="299" y="82"/>
                    </a:lnTo>
                    <a:lnTo>
                      <a:pt x="279" y="60"/>
                    </a:lnTo>
                    <a:lnTo>
                      <a:pt x="256" y="42"/>
                    </a:lnTo>
                    <a:lnTo>
                      <a:pt x="231" y="28"/>
                    </a:lnTo>
                    <a:lnTo>
                      <a:pt x="202" y="20"/>
                    </a:lnTo>
                    <a:lnTo>
                      <a:pt x="171" y="16"/>
                    </a:lnTo>
                    <a:lnTo>
                      <a:pt x="141" y="20"/>
                    </a:lnTo>
                    <a:lnTo>
                      <a:pt x="111" y="28"/>
                    </a:lnTo>
                    <a:lnTo>
                      <a:pt x="86" y="42"/>
                    </a:lnTo>
                    <a:lnTo>
                      <a:pt x="63" y="60"/>
                    </a:lnTo>
                    <a:lnTo>
                      <a:pt x="44" y="82"/>
                    </a:lnTo>
                    <a:lnTo>
                      <a:pt x="29" y="106"/>
                    </a:lnTo>
                    <a:lnTo>
                      <a:pt x="21" y="135"/>
                    </a:lnTo>
                    <a:lnTo>
                      <a:pt x="17" y="164"/>
                    </a:lnTo>
                    <a:lnTo>
                      <a:pt x="21" y="193"/>
                    </a:lnTo>
                    <a:lnTo>
                      <a:pt x="29" y="222"/>
                    </a:lnTo>
                    <a:lnTo>
                      <a:pt x="44" y="246"/>
                    </a:lnTo>
                    <a:lnTo>
                      <a:pt x="63" y="268"/>
                    </a:lnTo>
                    <a:lnTo>
                      <a:pt x="86" y="286"/>
                    </a:lnTo>
                    <a:lnTo>
                      <a:pt x="111" y="300"/>
                    </a:lnTo>
                    <a:lnTo>
                      <a:pt x="141" y="308"/>
                    </a:lnTo>
                    <a:lnTo>
                      <a:pt x="171" y="312"/>
                    </a:lnTo>
                    <a:lnTo>
                      <a:pt x="202" y="308"/>
                    </a:lnTo>
                    <a:lnTo>
                      <a:pt x="231" y="300"/>
                    </a:lnTo>
                    <a:lnTo>
                      <a:pt x="256" y="286"/>
                    </a:lnTo>
                    <a:lnTo>
                      <a:pt x="279" y="268"/>
                    </a:lnTo>
                    <a:lnTo>
                      <a:pt x="299" y="246"/>
                    </a:lnTo>
                    <a:lnTo>
                      <a:pt x="313" y="222"/>
                    </a:lnTo>
                    <a:lnTo>
                      <a:pt x="322" y="193"/>
                    </a:lnTo>
                    <a:lnTo>
                      <a:pt x="325" y="164"/>
                    </a:lnTo>
                    <a:lnTo>
                      <a:pt x="343" y="164"/>
                    </a:lnTo>
                    <a:close/>
                  </a:path>
                </a:pathLst>
              </a:custGeom>
              <a:solidFill>
                <a:srgbClr val="C2C2C2"/>
              </a:solidFill>
              <a:ln w="12700" cmpd="sng">
                <a:solidFill>
                  <a:srgbClr val="000000"/>
                </a:solidFill>
                <a:round/>
                <a:headEnd/>
                <a:tailEnd/>
              </a:ln>
            </p:spPr>
            <p:txBody>
              <a:bodyPr/>
              <a:lstStyle/>
              <a:p>
                <a:endParaRPr lang="fr-FR"/>
              </a:p>
            </p:txBody>
          </p:sp>
          <p:sp>
            <p:nvSpPr>
              <p:cNvPr id="6271" name="Freeform 208"/>
              <p:cNvSpPr>
                <a:spLocks/>
              </p:cNvSpPr>
              <p:nvPr/>
            </p:nvSpPr>
            <p:spPr bwMode="auto">
              <a:xfrm>
                <a:off x="3726" y="1921"/>
                <a:ext cx="103" cy="100"/>
              </a:xfrm>
              <a:custGeom>
                <a:avLst/>
                <a:gdLst>
                  <a:gd name="T0" fmla="*/ 102 w 310"/>
                  <a:gd name="T1" fmla="*/ 40 h 298"/>
                  <a:gd name="T2" fmla="*/ 94 w 310"/>
                  <a:gd name="T3" fmla="*/ 22 h 298"/>
                  <a:gd name="T4" fmla="*/ 80 w 310"/>
                  <a:gd name="T5" fmla="*/ 9 h 298"/>
                  <a:gd name="T6" fmla="*/ 62 w 310"/>
                  <a:gd name="T7" fmla="*/ 1 h 298"/>
                  <a:gd name="T8" fmla="*/ 42 w 310"/>
                  <a:gd name="T9" fmla="*/ 1 h 298"/>
                  <a:gd name="T10" fmla="*/ 23 w 310"/>
                  <a:gd name="T11" fmla="*/ 9 h 298"/>
                  <a:gd name="T12" fmla="*/ 9 w 310"/>
                  <a:gd name="T13" fmla="*/ 22 h 298"/>
                  <a:gd name="T14" fmla="*/ 1 w 310"/>
                  <a:gd name="T15" fmla="*/ 40 h 298"/>
                  <a:gd name="T16" fmla="*/ 1 w 310"/>
                  <a:gd name="T17" fmla="*/ 60 h 298"/>
                  <a:gd name="T18" fmla="*/ 9 w 310"/>
                  <a:gd name="T19" fmla="*/ 78 h 298"/>
                  <a:gd name="T20" fmla="*/ 23 w 310"/>
                  <a:gd name="T21" fmla="*/ 92 h 298"/>
                  <a:gd name="T22" fmla="*/ 42 w 310"/>
                  <a:gd name="T23" fmla="*/ 99 h 298"/>
                  <a:gd name="T24" fmla="*/ 62 w 310"/>
                  <a:gd name="T25" fmla="*/ 99 h 298"/>
                  <a:gd name="T26" fmla="*/ 80 w 310"/>
                  <a:gd name="T27" fmla="*/ 92 h 298"/>
                  <a:gd name="T28" fmla="*/ 94 w 310"/>
                  <a:gd name="T29" fmla="*/ 78 h 298"/>
                  <a:gd name="T30" fmla="*/ 102 w 310"/>
                  <a:gd name="T31" fmla="*/ 60 h 298"/>
                  <a:gd name="T32" fmla="*/ 97 w 310"/>
                  <a:gd name="T33" fmla="*/ 50 h 298"/>
                  <a:gd name="T34" fmla="*/ 93 w 310"/>
                  <a:gd name="T35" fmla="*/ 33 h 298"/>
                  <a:gd name="T36" fmla="*/ 83 w 310"/>
                  <a:gd name="T37" fmla="*/ 19 h 298"/>
                  <a:gd name="T38" fmla="*/ 69 w 310"/>
                  <a:gd name="T39" fmla="*/ 10 h 298"/>
                  <a:gd name="T40" fmla="*/ 52 w 310"/>
                  <a:gd name="T41" fmla="*/ 6 h 298"/>
                  <a:gd name="T42" fmla="*/ 34 w 310"/>
                  <a:gd name="T43" fmla="*/ 10 h 298"/>
                  <a:gd name="T44" fmla="*/ 20 w 310"/>
                  <a:gd name="T45" fmla="*/ 19 h 298"/>
                  <a:gd name="T46" fmla="*/ 10 w 310"/>
                  <a:gd name="T47" fmla="*/ 33 h 298"/>
                  <a:gd name="T48" fmla="*/ 6 w 310"/>
                  <a:gd name="T49" fmla="*/ 50 h 298"/>
                  <a:gd name="T50" fmla="*/ 10 w 310"/>
                  <a:gd name="T51" fmla="*/ 67 h 298"/>
                  <a:gd name="T52" fmla="*/ 20 w 310"/>
                  <a:gd name="T53" fmla="*/ 81 h 298"/>
                  <a:gd name="T54" fmla="*/ 34 w 310"/>
                  <a:gd name="T55" fmla="*/ 90 h 298"/>
                  <a:gd name="T56" fmla="*/ 52 w 310"/>
                  <a:gd name="T57" fmla="*/ 94 h 298"/>
                  <a:gd name="T58" fmla="*/ 69 w 310"/>
                  <a:gd name="T59" fmla="*/ 90 h 298"/>
                  <a:gd name="T60" fmla="*/ 83 w 310"/>
                  <a:gd name="T61" fmla="*/ 81 h 298"/>
                  <a:gd name="T62" fmla="*/ 93 w 310"/>
                  <a:gd name="T63" fmla="*/ 67 h 298"/>
                  <a:gd name="T64" fmla="*/ 97 w 310"/>
                  <a:gd name="T65" fmla="*/ 50 h 2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0" h="298">
                    <a:moveTo>
                      <a:pt x="310" y="149"/>
                    </a:moveTo>
                    <a:lnTo>
                      <a:pt x="307" y="120"/>
                    </a:lnTo>
                    <a:lnTo>
                      <a:pt x="298" y="91"/>
                    </a:lnTo>
                    <a:lnTo>
                      <a:pt x="284" y="66"/>
                    </a:lnTo>
                    <a:lnTo>
                      <a:pt x="264" y="44"/>
                    </a:lnTo>
                    <a:lnTo>
                      <a:pt x="242" y="26"/>
                    </a:lnTo>
                    <a:lnTo>
                      <a:pt x="215" y="12"/>
                    </a:lnTo>
                    <a:lnTo>
                      <a:pt x="186" y="4"/>
                    </a:lnTo>
                    <a:lnTo>
                      <a:pt x="155" y="0"/>
                    </a:lnTo>
                    <a:lnTo>
                      <a:pt x="125" y="4"/>
                    </a:lnTo>
                    <a:lnTo>
                      <a:pt x="95" y="12"/>
                    </a:lnTo>
                    <a:lnTo>
                      <a:pt x="69" y="26"/>
                    </a:lnTo>
                    <a:lnTo>
                      <a:pt x="46" y="44"/>
                    </a:lnTo>
                    <a:lnTo>
                      <a:pt x="26" y="66"/>
                    </a:lnTo>
                    <a:lnTo>
                      <a:pt x="12" y="91"/>
                    </a:lnTo>
                    <a:lnTo>
                      <a:pt x="3" y="120"/>
                    </a:lnTo>
                    <a:lnTo>
                      <a:pt x="0" y="149"/>
                    </a:lnTo>
                    <a:lnTo>
                      <a:pt x="3" y="178"/>
                    </a:lnTo>
                    <a:lnTo>
                      <a:pt x="12" y="207"/>
                    </a:lnTo>
                    <a:lnTo>
                      <a:pt x="26" y="232"/>
                    </a:lnTo>
                    <a:lnTo>
                      <a:pt x="46" y="254"/>
                    </a:lnTo>
                    <a:lnTo>
                      <a:pt x="69" y="273"/>
                    </a:lnTo>
                    <a:lnTo>
                      <a:pt x="95" y="286"/>
                    </a:lnTo>
                    <a:lnTo>
                      <a:pt x="125" y="295"/>
                    </a:lnTo>
                    <a:lnTo>
                      <a:pt x="155" y="298"/>
                    </a:lnTo>
                    <a:lnTo>
                      <a:pt x="186" y="295"/>
                    </a:lnTo>
                    <a:lnTo>
                      <a:pt x="215" y="286"/>
                    </a:lnTo>
                    <a:lnTo>
                      <a:pt x="242" y="273"/>
                    </a:lnTo>
                    <a:lnTo>
                      <a:pt x="264" y="254"/>
                    </a:lnTo>
                    <a:lnTo>
                      <a:pt x="284" y="232"/>
                    </a:lnTo>
                    <a:lnTo>
                      <a:pt x="298" y="207"/>
                    </a:lnTo>
                    <a:lnTo>
                      <a:pt x="307" y="178"/>
                    </a:lnTo>
                    <a:lnTo>
                      <a:pt x="310" y="149"/>
                    </a:lnTo>
                    <a:lnTo>
                      <a:pt x="292" y="149"/>
                    </a:lnTo>
                    <a:lnTo>
                      <a:pt x="289" y="123"/>
                    </a:lnTo>
                    <a:lnTo>
                      <a:pt x="281" y="98"/>
                    </a:lnTo>
                    <a:lnTo>
                      <a:pt x="269" y="76"/>
                    </a:lnTo>
                    <a:lnTo>
                      <a:pt x="251" y="57"/>
                    </a:lnTo>
                    <a:lnTo>
                      <a:pt x="232" y="40"/>
                    </a:lnTo>
                    <a:lnTo>
                      <a:pt x="209" y="29"/>
                    </a:lnTo>
                    <a:lnTo>
                      <a:pt x="183" y="21"/>
                    </a:lnTo>
                    <a:lnTo>
                      <a:pt x="155" y="18"/>
                    </a:lnTo>
                    <a:lnTo>
                      <a:pt x="128" y="21"/>
                    </a:lnTo>
                    <a:lnTo>
                      <a:pt x="102" y="29"/>
                    </a:lnTo>
                    <a:lnTo>
                      <a:pt x="79" y="40"/>
                    </a:lnTo>
                    <a:lnTo>
                      <a:pt x="59" y="57"/>
                    </a:lnTo>
                    <a:lnTo>
                      <a:pt x="42" y="76"/>
                    </a:lnTo>
                    <a:lnTo>
                      <a:pt x="30" y="98"/>
                    </a:lnTo>
                    <a:lnTo>
                      <a:pt x="22" y="123"/>
                    </a:lnTo>
                    <a:lnTo>
                      <a:pt x="19" y="149"/>
                    </a:lnTo>
                    <a:lnTo>
                      <a:pt x="22" y="175"/>
                    </a:lnTo>
                    <a:lnTo>
                      <a:pt x="30" y="200"/>
                    </a:lnTo>
                    <a:lnTo>
                      <a:pt x="42" y="222"/>
                    </a:lnTo>
                    <a:lnTo>
                      <a:pt x="59" y="241"/>
                    </a:lnTo>
                    <a:lnTo>
                      <a:pt x="79" y="258"/>
                    </a:lnTo>
                    <a:lnTo>
                      <a:pt x="102" y="269"/>
                    </a:lnTo>
                    <a:lnTo>
                      <a:pt x="128" y="277"/>
                    </a:lnTo>
                    <a:lnTo>
                      <a:pt x="155" y="280"/>
                    </a:lnTo>
                    <a:lnTo>
                      <a:pt x="183" y="277"/>
                    </a:lnTo>
                    <a:lnTo>
                      <a:pt x="209" y="269"/>
                    </a:lnTo>
                    <a:lnTo>
                      <a:pt x="232" y="258"/>
                    </a:lnTo>
                    <a:lnTo>
                      <a:pt x="251" y="241"/>
                    </a:lnTo>
                    <a:lnTo>
                      <a:pt x="269" y="222"/>
                    </a:lnTo>
                    <a:lnTo>
                      <a:pt x="281" y="200"/>
                    </a:lnTo>
                    <a:lnTo>
                      <a:pt x="289" y="175"/>
                    </a:lnTo>
                    <a:lnTo>
                      <a:pt x="292" y="149"/>
                    </a:lnTo>
                    <a:lnTo>
                      <a:pt x="310" y="149"/>
                    </a:lnTo>
                    <a:close/>
                  </a:path>
                </a:pathLst>
              </a:custGeom>
              <a:solidFill>
                <a:srgbClr val="C9C9C9"/>
              </a:solidFill>
              <a:ln w="12700" cmpd="sng">
                <a:solidFill>
                  <a:srgbClr val="000000"/>
                </a:solidFill>
                <a:round/>
                <a:headEnd/>
                <a:tailEnd/>
              </a:ln>
            </p:spPr>
            <p:txBody>
              <a:bodyPr/>
              <a:lstStyle/>
              <a:p>
                <a:endParaRPr lang="fr-FR"/>
              </a:p>
            </p:txBody>
          </p:sp>
          <p:sp>
            <p:nvSpPr>
              <p:cNvPr id="6272" name="Freeform 209"/>
              <p:cNvSpPr>
                <a:spLocks/>
              </p:cNvSpPr>
              <p:nvPr/>
            </p:nvSpPr>
            <p:spPr bwMode="auto">
              <a:xfrm>
                <a:off x="3732" y="1927"/>
                <a:ext cx="91" cy="88"/>
              </a:xfrm>
              <a:custGeom>
                <a:avLst/>
                <a:gdLst>
                  <a:gd name="T0" fmla="*/ 90 w 275"/>
                  <a:gd name="T1" fmla="*/ 35 h 264"/>
                  <a:gd name="T2" fmla="*/ 83 w 275"/>
                  <a:gd name="T3" fmla="*/ 20 h 264"/>
                  <a:gd name="T4" fmla="*/ 71 w 275"/>
                  <a:gd name="T5" fmla="*/ 8 h 264"/>
                  <a:gd name="T6" fmla="*/ 55 w 275"/>
                  <a:gd name="T7" fmla="*/ 1 h 264"/>
                  <a:gd name="T8" fmla="*/ 36 w 275"/>
                  <a:gd name="T9" fmla="*/ 1 h 264"/>
                  <a:gd name="T10" fmla="*/ 20 w 275"/>
                  <a:gd name="T11" fmla="*/ 8 h 264"/>
                  <a:gd name="T12" fmla="*/ 8 w 275"/>
                  <a:gd name="T13" fmla="*/ 20 h 264"/>
                  <a:gd name="T14" fmla="*/ 1 w 275"/>
                  <a:gd name="T15" fmla="*/ 35 h 264"/>
                  <a:gd name="T16" fmla="*/ 1 w 275"/>
                  <a:gd name="T17" fmla="*/ 53 h 264"/>
                  <a:gd name="T18" fmla="*/ 8 w 275"/>
                  <a:gd name="T19" fmla="*/ 68 h 264"/>
                  <a:gd name="T20" fmla="*/ 20 w 275"/>
                  <a:gd name="T21" fmla="*/ 80 h 264"/>
                  <a:gd name="T22" fmla="*/ 36 w 275"/>
                  <a:gd name="T23" fmla="*/ 87 h 264"/>
                  <a:gd name="T24" fmla="*/ 55 w 275"/>
                  <a:gd name="T25" fmla="*/ 87 h 264"/>
                  <a:gd name="T26" fmla="*/ 71 w 275"/>
                  <a:gd name="T27" fmla="*/ 80 h 264"/>
                  <a:gd name="T28" fmla="*/ 83 w 275"/>
                  <a:gd name="T29" fmla="*/ 68 h 264"/>
                  <a:gd name="T30" fmla="*/ 90 w 275"/>
                  <a:gd name="T31" fmla="*/ 53 h 264"/>
                  <a:gd name="T32" fmla="*/ 85 w 275"/>
                  <a:gd name="T33" fmla="*/ 44 h 264"/>
                  <a:gd name="T34" fmla="*/ 82 w 275"/>
                  <a:gd name="T35" fmla="*/ 29 h 264"/>
                  <a:gd name="T36" fmla="*/ 73 w 275"/>
                  <a:gd name="T37" fmla="*/ 17 h 264"/>
                  <a:gd name="T38" fmla="*/ 61 w 275"/>
                  <a:gd name="T39" fmla="*/ 9 h 264"/>
                  <a:gd name="T40" fmla="*/ 45 w 275"/>
                  <a:gd name="T41" fmla="*/ 6 h 264"/>
                  <a:gd name="T42" fmla="*/ 30 w 275"/>
                  <a:gd name="T43" fmla="*/ 9 h 264"/>
                  <a:gd name="T44" fmla="*/ 18 w 275"/>
                  <a:gd name="T45" fmla="*/ 17 h 264"/>
                  <a:gd name="T46" fmla="*/ 9 w 275"/>
                  <a:gd name="T47" fmla="*/ 29 h 264"/>
                  <a:gd name="T48" fmla="*/ 6 w 275"/>
                  <a:gd name="T49" fmla="*/ 44 h 264"/>
                  <a:gd name="T50" fmla="*/ 9 w 275"/>
                  <a:gd name="T51" fmla="*/ 59 h 264"/>
                  <a:gd name="T52" fmla="*/ 18 w 275"/>
                  <a:gd name="T53" fmla="*/ 71 h 264"/>
                  <a:gd name="T54" fmla="*/ 30 w 275"/>
                  <a:gd name="T55" fmla="*/ 79 h 264"/>
                  <a:gd name="T56" fmla="*/ 45 w 275"/>
                  <a:gd name="T57" fmla="*/ 82 h 264"/>
                  <a:gd name="T58" fmla="*/ 61 w 275"/>
                  <a:gd name="T59" fmla="*/ 79 h 264"/>
                  <a:gd name="T60" fmla="*/ 73 w 275"/>
                  <a:gd name="T61" fmla="*/ 71 h 264"/>
                  <a:gd name="T62" fmla="*/ 82 w 275"/>
                  <a:gd name="T63" fmla="*/ 59 h 264"/>
                  <a:gd name="T64" fmla="*/ 85 w 275"/>
                  <a:gd name="T65" fmla="*/ 44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75" h="264">
                    <a:moveTo>
                      <a:pt x="275" y="132"/>
                    </a:moveTo>
                    <a:lnTo>
                      <a:pt x="272" y="106"/>
                    </a:lnTo>
                    <a:lnTo>
                      <a:pt x="264" y="81"/>
                    </a:lnTo>
                    <a:lnTo>
                      <a:pt x="251" y="59"/>
                    </a:lnTo>
                    <a:lnTo>
                      <a:pt x="234" y="39"/>
                    </a:lnTo>
                    <a:lnTo>
                      <a:pt x="214" y="23"/>
                    </a:lnTo>
                    <a:lnTo>
                      <a:pt x="191" y="11"/>
                    </a:lnTo>
                    <a:lnTo>
                      <a:pt x="165" y="3"/>
                    </a:lnTo>
                    <a:lnTo>
                      <a:pt x="137" y="0"/>
                    </a:lnTo>
                    <a:lnTo>
                      <a:pt x="110" y="3"/>
                    </a:lnTo>
                    <a:lnTo>
                      <a:pt x="84" y="11"/>
                    </a:lnTo>
                    <a:lnTo>
                      <a:pt x="61" y="23"/>
                    </a:lnTo>
                    <a:lnTo>
                      <a:pt x="40" y="39"/>
                    </a:lnTo>
                    <a:lnTo>
                      <a:pt x="24" y="59"/>
                    </a:lnTo>
                    <a:lnTo>
                      <a:pt x="11" y="81"/>
                    </a:lnTo>
                    <a:lnTo>
                      <a:pt x="3" y="106"/>
                    </a:lnTo>
                    <a:lnTo>
                      <a:pt x="0" y="132"/>
                    </a:lnTo>
                    <a:lnTo>
                      <a:pt x="3" y="158"/>
                    </a:lnTo>
                    <a:lnTo>
                      <a:pt x="11" y="183"/>
                    </a:lnTo>
                    <a:lnTo>
                      <a:pt x="24" y="205"/>
                    </a:lnTo>
                    <a:lnTo>
                      <a:pt x="40" y="225"/>
                    </a:lnTo>
                    <a:lnTo>
                      <a:pt x="61" y="241"/>
                    </a:lnTo>
                    <a:lnTo>
                      <a:pt x="84" y="253"/>
                    </a:lnTo>
                    <a:lnTo>
                      <a:pt x="110" y="261"/>
                    </a:lnTo>
                    <a:lnTo>
                      <a:pt x="137" y="264"/>
                    </a:lnTo>
                    <a:lnTo>
                      <a:pt x="165" y="261"/>
                    </a:lnTo>
                    <a:lnTo>
                      <a:pt x="191" y="253"/>
                    </a:lnTo>
                    <a:lnTo>
                      <a:pt x="214" y="241"/>
                    </a:lnTo>
                    <a:lnTo>
                      <a:pt x="234" y="225"/>
                    </a:lnTo>
                    <a:lnTo>
                      <a:pt x="251" y="205"/>
                    </a:lnTo>
                    <a:lnTo>
                      <a:pt x="264" y="183"/>
                    </a:lnTo>
                    <a:lnTo>
                      <a:pt x="272" y="158"/>
                    </a:lnTo>
                    <a:lnTo>
                      <a:pt x="275" y="132"/>
                    </a:lnTo>
                    <a:lnTo>
                      <a:pt x="257" y="132"/>
                    </a:lnTo>
                    <a:lnTo>
                      <a:pt x="255" y="109"/>
                    </a:lnTo>
                    <a:lnTo>
                      <a:pt x="248" y="87"/>
                    </a:lnTo>
                    <a:lnTo>
                      <a:pt x="237" y="68"/>
                    </a:lnTo>
                    <a:lnTo>
                      <a:pt x="222" y="50"/>
                    </a:lnTo>
                    <a:lnTo>
                      <a:pt x="204" y="37"/>
                    </a:lnTo>
                    <a:lnTo>
                      <a:pt x="184" y="26"/>
                    </a:lnTo>
                    <a:lnTo>
                      <a:pt x="161" y="19"/>
                    </a:lnTo>
                    <a:lnTo>
                      <a:pt x="137" y="17"/>
                    </a:lnTo>
                    <a:lnTo>
                      <a:pt x="113" y="19"/>
                    </a:lnTo>
                    <a:lnTo>
                      <a:pt x="91" y="26"/>
                    </a:lnTo>
                    <a:lnTo>
                      <a:pt x="71" y="37"/>
                    </a:lnTo>
                    <a:lnTo>
                      <a:pt x="53" y="50"/>
                    </a:lnTo>
                    <a:lnTo>
                      <a:pt x="38" y="68"/>
                    </a:lnTo>
                    <a:lnTo>
                      <a:pt x="27" y="87"/>
                    </a:lnTo>
                    <a:lnTo>
                      <a:pt x="19" y="109"/>
                    </a:lnTo>
                    <a:lnTo>
                      <a:pt x="17" y="132"/>
                    </a:lnTo>
                    <a:lnTo>
                      <a:pt x="19" y="155"/>
                    </a:lnTo>
                    <a:lnTo>
                      <a:pt x="27" y="176"/>
                    </a:lnTo>
                    <a:lnTo>
                      <a:pt x="38" y="196"/>
                    </a:lnTo>
                    <a:lnTo>
                      <a:pt x="53" y="213"/>
                    </a:lnTo>
                    <a:lnTo>
                      <a:pt x="71" y="227"/>
                    </a:lnTo>
                    <a:lnTo>
                      <a:pt x="91" y="238"/>
                    </a:lnTo>
                    <a:lnTo>
                      <a:pt x="113" y="245"/>
                    </a:lnTo>
                    <a:lnTo>
                      <a:pt x="137" y="247"/>
                    </a:lnTo>
                    <a:lnTo>
                      <a:pt x="161" y="245"/>
                    </a:lnTo>
                    <a:lnTo>
                      <a:pt x="184" y="238"/>
                    </a:lnTo>
                    <a:lnTo>
                      <a:pt x="204" y="227"/>
                    </a:lnTo>
                    <a:lnTo>
                      <a:pt x="222" y="213"/>
                    </a:lnTo>
                    <a:lnTo>
                      <a:pt x="237" y="196"/>
                    </a:lnTo>
                    <a:lnTo>
                      <a:pt x="248" y="176"/>
                    </a:lnTo>
                    <a:lnTo>
                      <a:pt x="255" y="155"/>
                    </a:lnTo>
                    <a:lnTo>
                      <a:pt x="257" y="132"/>
                    </a:lnTo>
                    <a:lnTo>
                      <a:pt x="275" y="132"/>
                    </a:lnTo>
                    <a:close/>
                  </a:path>
                </a:pathLst>
              </a:custGeom>
              <a:solidFill>
                <a:srgbClr val="CFCFCF"/>
              </a:solidFill>
              <a:ln w="12700" cmpd="sng">
                <a:solidFill>
                  <a:srgbClr val="000000"/>
                </a:solidFill>
                <a:round/>
                <a:headEnd/>
                <a:tailEnd/>
              </a:ln>
            </p:spPr>
            <p:txBody>
              <a:bodyPr/>
              <a:lstStyle/>
              <a:p>
                <a:endParaRPr lang="fr-FR"/>
              </a:p>
            </p:txBody>
          </p:sp>
          <p:sp>
            <p:nvSpPr>
              <p:cNvPr id="6273" name="Freeform 210"/>
              <p:cNvSpPr>
                <a:spLocks/>
              </p:cNvSpPr>
              <p:nvPr/>
            </p:nvSpPr>
            <p:spPr bwMode="auto">
              <a:xfrm>
                <a:off x="3737" y="1932"/>
                <a:ext cx="81" cy="78"/>
              </a:xfrm>
              <a:custGeom>
                <a:avLst/>
                <a:gdLst>
                  <a:gd name="T0" fmla="*/ 80 w 242"/>
                  <a:gd name="T1" fmla="*/ 31 h 232"/>
                  <a:gd name="T2" fmla="*/ 74 w 242"/>
                  <a:gd name="T3" fmla="*/ 17 h 232"/>
                  <a:gd name="T4" fmla="*/ 63 w 242"/>
                  <a:gd name="T5" fmla="*/ 7 h 232"/>
                  <a:gd name="T6" fmla="*/ 49 w 242"/>
                  <a:gd name="T7" fmla="*/ 1 h 232"/>
                  <a:gd name="T8" fmla="*/ 32 w 242"/>
                  <a:gd name="T9" fmla="*/ 1 h 232"/>
                  <a:gd name="T10" fmla="*/ 18 w 242"/>
                  <a:gd name="T11" fmla="*/ 7 h 232"/>
                  <a:gd name="T12" fmla="*/ 7 w 242"/>
                  <a:gd name="T13" fmla="*/ 17 h 232"/>
                  <a:gd name="T14" fmla="*/ 1 w 242"/>
                  <a:gd name="T15" fmla="*/ 31 h 232"/>
                  <a:gd name="T16" fmla="*/ 1 w 242"/>
                  <a:gd name="T17" fmla="*/ 47 h 232"/>
                  <a:gd name="T18" fmla="*/ 7 w 242"/>
                  <a:gd name="T19" fmla="*/ 61 h 232"/>
                  <a:gd name="T20" fmla="*/ 18 w 242"/>
                  <a:gd name="T21" fmla="*/ 71 h 232"/>
                  <a:gd name="T22" fmla="*/ 32 w 242"/>
                  <a:gd name="T23" fmla="*/ 77 h 232"/>
                  <a:gd name="T24" fmla="*/ 49 w 242"/>
                  <a:gd name="T25" fmla="*/ 77 h 232"/>
                  <a:gd name="T26" fmla="*/ 63 w 242"/>
                  <a:gd name="T27" fmla="*/ 71 h 232"/>
                  <a:gd name="T28" fmla="*/ 74 w 242"/>
                  <a:gd name="T29" fmla="*/ 61 h 232"/>
                  <a:gd name="T30" fmla="*/ 80 w 242"/>
                  <a:gd name="T31" fmla="*/ 47 h 232"/>
                  <a:gd name="T32" fmla="*/ 75 w 242"/>
                  <a:gd name="T33" fmla="*/ 39 h 232"/>
                  <a:gd name="T34" fmla="*/ 72 w 242"/>
                  <a:gd name="T35" fmla="*/ 26 h 232"/>
                  <a:gd name="T36" fmla="*/ 65 w 242"/>
                  <a:gd name="T37" fmla="*/ 16 h 232"/>
                  <a:gd name="T38" fmla="*/ 54 w 242"/>
                  <a:gd name="T39" fmla="*/ 9 h 232"/>
                  <a:gd name="T40" fmla="*/ 41 w 242"/>
                  <a:gd name="T41" fmla="*/ 6 h 232"/>
                  <a:gd name="T42" fmla="*/ 27 w 242"/>
                  <a:gd name="T43" fmla="*/ 9 h 232"/>
                  <a:gd name="T44" fmla="*/ 16 w 242"/>
                  <a:gd name="T45" fmla="*/ 16 h 232"/>
                  <a:gd name="T46" fmla="*/ 9 w 242"/>
                  <a:gd name="T47" fmla="*/ 26 h 232"/>
                  <a:gd name="T48" fmla="*/ 6 w 242"/>
                  <a:gd name="T49" fmla="*/ 39 h 232"/>
                  <a:gd name="T50" fmla="*/ 9 w 242"/>
                  <a:gd name="T51" fmla="*/ 52 h 232"/>
                  <a:gd name="T52" fmla="*/ 16 w 242"/>
                  <a:gd name="T53" fmla="*/ 62 h 232"/>
                  <a:gd name="T54" fmla="*/ 27 w 242"/>
                  <a:gd name="T55" fmla="*/ 69 h 232"/>
                  <a:gd name="T56" fmla="*/ 41 w 242"/>
                  <a:gd name="T57" fmla="*/ 72 h 232"/>
                  <a:gd name="T58" fmla="*/ 54 w 242"/>
                  <a:gd name="T59" fmla="*/ 69 h 232"/>
                  <a:gd name="T60" fmla="*/ 65 w 242"/>
                  <a:gd name="T61" fmla="*/ 62 h 232"/>
                  <a:gd name="T62" fmla="*/ 72 w 242"/>
                  <a:gd name="T63" fmla="*/ 52 h 232"/>
                  <a:gd name="T64" fmla="*/ 75 w 242"/>
                  <a:gd name="T65" fmla="*/ 39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2" h="232">
                    <a:moveTo>
                      <a:pt x="242" y="116"/>
                    </a:moveTo>
                    <a:lnTo>
                      <a:pt x="240" y="93"/>
                    </a:lnTo>
                    <a:lnTo>
                      <a:pt x="233" y="71"/>
                    </a:lnTo>
                    <a:lnTo>
                      <a:pt x="222" y="51"/>
                    </a:lnTo>
                    <a:lnTo>
                      <a:pt x="206" y="34"/>
                    </a:lnTo>
                    <a:lnTo>
                      <a:pt x="189" y="20"/>
                    </a:lnTo>
                    <a:lnTo>
                      <a:pt x="168" y="9"/>
                    </a:lnTo>
                    <a:lnTo>
                      <a:pt x="145" y="2"/>
                    </a:lnTo>
                    <a:lnTo>
                      <a:pt x="121" y="0"/>
                    </a:lnTo>
                    <a:lnTo>
                      <a:pt x="97" y="2"/>
                    </a:lnTo>
                    <a:lnTo>
                      <a:pt x="74" y="9"/>
                    </a:lnTo>
                    <a:lnTo>
                      <a:pt x="54" y="20"/>
                    </a:lnTo>
                    <a:lnTo>
                      <a:pt x="36" y="34"/>
                    </a:lnTo>
                    <a:lnTo>
                      <a:pt x="21" y="51"/>
                    </a:lnTo>
                    <a:lnTo>
                      <a:pt x="10" y="71"/>
                    </a:lnTo>
                    <a:lnTo>
                      <a:pt x="2" y="93"/>
                    </a:lnTo>
                    <a:lnTo>
                      <a:pt x="0" y="116"/>
                    </a:lnTo>
                    <a:lnTo>
                      <a:pt x="2" y="139"/>
                    </a:lnTo>
                    <a:lnTo>
                      <a:pt x="10" y="161"/>
                    </a:lnTo>
                    <a:lnTo>
                      <a:pt x="21" y="181"/>
                    </a:lnTo>
                    <a:lnTo>
                      <a:pt x="36" y="198"/>
                    </a:lnTo>
                    <a:lnTo>
                      <a:pt x="54" y="212"/>
                    </a:lnTo>
                    <a:lnTo>
                      <a:pt x="74" y="223"/>
                    </a:lnTo>
                    <a:lnTo>
                      <a:pt x="97" y="230"/>
                    </a:lnTo>
                    <a:lnTo>
                      <a:pt x="121" y="232"/>
                    </a:lnTo>
                    <a:lnTo>
                      <a:pt x="145" y="230"/>
                    </a:lnTo>
                    <a:lnTo>
                      <a:pt x="168" y="223"/>
                    </a:lnTo>
                    <a:lnTo>
                      <a:pt x="189" y="212"/>
                    </a:lnTo>
                    <a:lnTo>
                      <a:pt x="206" y="198"/>
                    </a:lnTo>
                    <a:lnTo>
                      <a:pt x="222" y="181"/>
                    </a:lnTo>
                    <a:lnTo>
                      <a:pt x="233" y="161"/>
                    </a:lnTo>
                    <a:lnTo>
                      <a:pt x="240" y="139"/>
                    </a:lnTo>
                    <a:lnTo>
                      <a:pt x="242" y="116"/>
                    </a:lnTo>
                    <a:lnTo>
                      <a:pt x="224" y="116"/>
                    </a:lnTo>
                    <a:lnTo>
                      <a:pt x="222" y="96"/>
                    </a:lnTo>
                    <a:lnTo>
                      <a:pt x="215" y="78"/>
                    </a:lnTo>
                    <a:lnTo>
                      <a:pt x="206" y="62"/>
                    </a:lnTo>
                    <a:lnTo>
                      <a:pt x="193" y="47"/>
                    </a:lnTo>
                    <a:lnTo>
                      <a:pt x="178" y="34"/>
                    </a:lnTo>
                    <a:lnTo>
                      <a:pt x="161" y="26"/>
                    </a:lnTo>
                    <a:lnTo>
                      <a:pt x="142" y="20"/>
                    </a:lnTo>
                    <a:lnTo>
                      <a:pt x="121" y="18"/>
                    </a:lnTo>
                    <a:lnTo>
                      <a:pt x="101" y="20"/>
                    </a:lnTo>
                    <a:lnTo>
                      <a:pt x="82" y="26"/>
                    </a:lnTo>
                    <a:lnTo>
                      <a:pt x="64" y="34"/>
                    </a:lnTo>
                    <a:lnTo>
                      <a:pt x="49" y="47"/>
                    </a:lnTo>
                    <a:lnTo>
                      <a:pt x="36" y="62"/>
                    </a:lnTo>
                    <a:lnTo>
                      <a:pt x="27" y="78"/>
                    </a:lnTo>
                    <a:lnTo>
                      <a:pt x="21" y="96"/>
                    </a:lnTo>
                    <a:lnTo>
                      <a:pt x="19" y="116"/>
                    </a:lnTo>
                    <a:lnTo>
                      <a:pt x="21" y="136"/>
                    </a:lnTo>
                    <a:lnTo>
                      <a:pt x="27" y="154"/>
                    </a:lnTo>
                    <a:lnTo>
                      <a:pt x="36" y="170"/>
                    </a:lnTo>
                    <a:lnTo>
                      <a:pt x="49" y="185"/>
                    </a:lnTo>
                    <a:lnTo>
                      <a:pt x="64" y="198"/>
                    </a:lnTo>
                    <a:lnTo>
                      <a:pt x="82" y="206"/>
                    </a:lnTo>
                    <a:lnTo>
                      <a:pt x="101" y="212"/>
                    </a:lnTo>
                    <a:lnTo>
                      <a:pt x="121" y="214"/>
                    </a:lnTo>
                    <a:lnTo>
                      <a:pt x="142" y="212"/>
                    </a:lnTo>
                    <a:lnTo>
                      <a:pt x="161" y="206"/>
                    </a:lnTo>
                    <a:lnTo>
                      <a:pt x="178" y="198"/>
                    </a:lnTo>
                    <a:lnTo>
                      <a:pt x="193" y="185"/>
                    </a:lnTo>
                    <a:lnTo>
                      <a:pt x="206" y="170"/>
                    </a:lnTo>
                    <a:lnTo>
                      <a:pt x="215" y="154"/>
                    </a:lnTo>
                    <a:lnTo>
                      <a:pt x="222" y="136"/>
                    </a:lnTo>
                    <a:lnTo>
                      <a:pt x="224" y="116"/>
                    </a:lnTo>
                    <a:lnTo>
                      <a:pt x="242" y="116"/>
                    </a:lnTo>
                    <a:close/>
                  </a:path>
                </a:pathLst>
              </a:custGeom>
              <a:solidFill>
                <a:srgbClr val="D6D6D6"/>
              </a:solidFill>
              <a:ln w="12700" cmpd="sng">
                <a:solidFill>
                  <a:srgbClr val="000000"/>
                </a:solidFill>
                <a:round/>
                <a:headEnd/>
                <a:tailEnd/>
              </a:ln>
            </p:spPr>
            <p:txBody>
              <a:bodyPr/>
              <a:lstStyle/>
              <a:p>
                <a:endParaRPr lang="fr-FR"/>
              </a:p>
            </p:txBody>
          </p:sp>
          <p:sp>
            <p:nvSpPr>
              <p:cNvPr id="6274" name="Freeform 211"/>
              <p:cNvSpPr>
                <a:spLocks/>
              </p:cNvSpPr>
              <p:nvPr/>
            </p:nvSpPr>
            <p:spPr bwMode="auto">
              <a:xfrm>
                <a:off x="3743" y="1938"/>
                <a:ext cx="69" cy="66"/>
              </a:xfrm>
              <a:custGeom>
                <a:avLst/>
                <a:gdLst>
                  <a:gd name="T0" fmla="*/ 68 w 207"/>
                  <a:gd name="T1" fmla="*/ 26 h 198"/>
                  <a:gd name="T2" fmla="*/ 63 w 207"/>
                  <a:gd name="T3" fmla="*/ 15 h 198"/>
                  <a:gd name="T4" fmla="*/ 54 w 207"/>
                  <a:gd name="T5" fmla="*/ 5 h 198"/>
                  <a:gd name="T6" fmla="*/ 41 w 207"/>
                  <a:gd name="T7" fmla="*/ 1 h 198"/>
                  <a:gd name="T8" fmla="*/ 28 w 207"/>
                  <a:gd name="T9" fmla="*/ 1 h 198"/>
                  <a:gd name="T10" fmla="*/ 15 w 207"/>
                  <a:gd name="T11" fmla="*/ 5 h 198"/>
                  <a:gd name="T12" fmla="*/ 6 w 207"/>
                  <a:gd name="T13" fmla="*/ 15 h 198"/>
                  <a:gd name="T14" fmla="*/ 1 w 207"/>
                  <a:gd name="T15" fmla="*/ 26 h 198"/>
                  <a:gd name="T16" fmla="*/ 1 w 207"/>
                  <a:gd name="T17" fmla="*/ 40 h 198"/>
                  <a:gd name="T18" fmla="*/ 6 w 207"/>
                  <a:gd name="T19" fmla="*/ 52 h 198"/>
                  <a:gd name="T20" fmla="*/ 15 w 207"/>
                  <a:gd name="T21" fmla="*/ 61 h 198"/>
                  <a:gd name="T22" fmla="*/ 28 w 207"/>
                  <a:gd name="T23" fmla="*/ 65 h 198"/>
                  <a:gd name="T24" fmla="*/ 41 w 207"/>
                  <a:gd name="T25" fmla="*/ 65 h 198"/>
                  <a:gd name="T26" fmla="*/ 54 w 207"/>
                  <a:gd name="T27" fmla="*/ 61 h 198"/>
                  <a:gd name="T28" fmla="*/ 63 w 207"/>
                  <a:gd name="T29" fmla="*/ 52 h 198"/>
                  <a:gd name="T30" fmla="*/ 68 w 207"/>
                  <a:gd name="T31" fmla="*/ 40 h 198"/>
                  <a:gd name="T32" fmla="*/ 63 w 207"/>
                  <a:gd name="T33" fmla="*/ 33 h 198"/>
                  <a:gd name="T34" fmla="*/ 61 w 207"/>
                  <a:gd name="T35" fmla="*/ 23 h 198"/>
                  <a:gd name="T36" fmla="*/ 54 w 207"/>
                  <a:gd name="T37" fmla="*/ 14 h 198"/>
                  <a:gd name="T38" fmla="*/ 45 w 207"/>
                  <a:gd name="T39" fmla="*/ 8 h 198"/>
                  <a:gd name="T40" fmla="*/ 34 w 207"/>
                  <a:gd name="T41" fmla="*/ 6 h 198"/>
                  <a:gd name="T42" fmla="*/ 24 w 207"/>
                  <a:gd name="T43" fmla="*/ 8 h 198"/>
                  <a:gd name="T44" fmla="*/ 14 w 207"/>
                  <a:gd name="T45" fmla="*/ 14 h 198"/>
                  <a:gd name="T46" fmla="*/ 8 w 207"/>
                  <a:gd name="T47" fmla="*/ 23 h 198"/>
                  <a:gd name="T48" fmla="*/ 6 w 207"/>
                  <a:gd name="T49" fmla="*/ 33 h 198"/>
                  <a:gd name="T50" fmla="*/ 8 w 207"/>
                  <a:gd name="T51" fmla="*/ 43 h 198"/>
                  <a:gd name="T52" fmla="*/ 14 w 207"/>
                  <a:gd name="T53" fmla="*/ 52 h 198"/>
                  <a:gd name="T54" fmla="*/ 24 w 207"/>
                  <a:gd name="T55" fmla="*/ 58 h 198"/>
                  <a:gd name="T56" fmla="*/ 34 w 207"/>
                  <a:gd name="T57" fmla="*/ 60 h 198"/>
                  <a:gd name="T58" fmla="*/ 45 w 207"/>
                  <a:gd name="T59" fmla="*/ 58 h 198"/>
                  <a:gd name="T60" fmla="*/ 54 w 207"/>
                  <a:gd name="T61" fmla="*/ 52 h 198"/>
                  <a:gd name="T62" fmla="*/ 61 w 207"/>
                  <a:gd name="T63" fmla="*/ 43 h 198"/>
                  <a:gd name="T64" fmla="*/ 63 w 207"/>
                  <a:gd name="T65" fmla="*/ 33 h 1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7" h="198">
                    <a:moveTo>
                      <a:pt x="207" y="99"/>
                    </a:moveTo>
                    <a:lnTo>
                      <a:pt x="205" y="79"/>
                    </a:lnTo>
                    <a:lnTo>
                      <a:pt x="198" y="60"/>
                    </a:lnTo>
                    <a:lnTo>
                      <a:pt x="190" y="44"/>
                    </a:lnTo>
                    <a:lnTo>
                      <a:pt x="176" y="29"/>
                    </a:lnTo>
                    <a:lnTo>
                      <a:pt x="161" y="16"/>
                    </a:lnTo>
                    <a:lnTo>
                      <a:pt x="144" y="8"/>
                    </a:lnTo>
                    <a:lnTo>
                      <a:pt x="124" y="2"/>
                    </a:lnTo>
                    <a:lnTo>
                      <a:pt x="103" y="0"/>
                    </a:lnTo>
                    <a:lnTo>
                      <a:pt x="83" y="2"/>
                    </a:lnTo>
                    <a:lnTo>
                      <a:pt x="63" y="8"/>
                    </a:lnTo>
                    <a:lnTo>
                      <a:pt x="45" y="16"/>
                    </a:lnTo>
                    <a:lnTo>
                      <a:pt x="30" y="29"/>
                    </a:lnTo>
                    <a:lnTo>
                      <a:pt x="17" y="44"/>
                    </a:lnTo>
                    <a:lnTo>
                      <a:pt x="8" y="60"/>
                    </a:lnTo>
                    <a:lnTo>
                      <a:pt x="2" y="79"/>
                    </a:lnTo>
                    <a:lnTo>
                      <a:pt x="0" y="99"/>
                    </a:lnTo>
                    <a:lnTo>
                      <a:pt x="2" y="119"/>
                    </a:lnTo>
                    <a:lnTo>
                      <a:pt x="8" y="138"/>
                    </a:lnTo>
                    <a:lnTo>
                      <a:pt x="17" y="155"/>
                    </a:lnTo>
                    <a:lnTo>
                      <a:pt x="30" y="169"/>
                    </a:lnTo>
                    <a:lnTo>
                      <a:pt x="45" y="182"/>
                    </a:lnTo>
                    <a:lnTo>
                      <a:pt x="63" y="190"/>
                    </a:lnTo>
                    <a:lnTo>
                      <a:pt x="83" y="196"/>
                    </a:lnTo>
                    <a:lnTo>
                      <a:pt x="103" y="198"/>
                    </a:lnTo>
                    <a:lnTo>
                      <a:pt x="124" y="196"/>
                    </a:lnTo>
                    <a:lnTo>
                      <a:pt x="144" y="190"/>
                    </a:lnTo>
                    <a:lnTo>
                      <a:pt x="161" y="182"/>
                    </a:lnTo>
                    <a:lnTo>
                      <a:pt x="176" y="169"/>
                    </a:lnTo>
                    <a:lnTo>
                      <a:pt x="190" y="155"/>
                    </a:lnTo>
                    <a:lnTo>
                      <a:pt x="198" y="138"/>
                    </a:lnTo>
                    <a:lnTo>
                      <a:pt x="205" y="119"/>
                    </a:lnTo>
                    <a:lnTo>
                      <a:pt x="207" y="99"/>
                    </a:lnTo>
                    <a:lnTo>
                      <a:pt x="188" y="99"/>
                    </a:lnTo>
                    <a:lnTo>
                      <a:pt x="186" y="82"/>
                    </a:lnTo>
                    <a:lnTo>
                      <a:pt x="182" y="68"/>
                    </a:lnTo>
                    <a:lnTo>
                      <a:pt x="174" y="53"/>
                    </a:lnTo>
                    <a:lnTo>
                      <a:pt x="163" y="41"/>
                    </a:lnTo>
                    <a:lnTo>
                      <a:pt x="151" y="31"/>
                    </a:lnTo>
                    <a:lnTo>
                      <a:pt x="136" y="24"/>
                    </a:lnTo>
                    <a:lnTo>
                      <a:pt x="121" y="19"/>
                    </a:lnTo>
                    <a:lnTo>
                      <a:pt x="103" y="17"/>
                    </a:lnTo>
                    <a:lnTo>
                      <a:pt x="86" y="19"/>
                    </a:lnTo>
                    <a:lnTo>
                      <a:pt x="71" y="24"/>
                    </a:lnTo>
                    <a:lnTo>
                      <a:pt x="55" y="31"/>
                    </a:lnTo>
                    <a:lnTo>
                      <a:pt x="43" y="41"/>
                    </a:lnTo>
                    <a:lnTo>
                      <a:pt x="32" y="53"/>
                    </a:lnTo>
                    <a:lnTo>
                      <a:pt x="25" y="68"/>
                    </a:lnTo>
                    <a:lnTo>
                      <a:pt x="20" y="82"/>
                    </a:lnTo>
                    <a:lnTo>
                      <a:pt x="18" y="99"/>
                    </a:lnTo>
                    <a:lnTo>
                      <a:pt x="20" y="116"/>
                    </a:lnTo>
                    <a:lnTo>
                      <a:pt x="25" y="130"/>
                    </a:lnTo>
                    <a:lnTo>
                      <a:pt x="32" y="145"/>
                    </a:lnTo>
                    <a:lnTo>
                      <a:pt x="43" y="157"/>
                    </a:lnTo>
                    <a:lnTo>
                      <a:pt x="55" y="167"/>
                    </a:lnTo>
                    <a:lnTo>
                      <a:pt x="71" y="174"/>
                    </a:lnTo>
                    <a:lnTo>
                      <a:pt x="86" y="179"/>
                    </a:lnTo>
                    <a:lnTo>
                      <a:pt x="103" y="181"/>
                    </a:lnTo>
                    <a:lnTo>
                      <a:pt x="121" y="179"/>
                    </a:lnTo>
                    <a:lnTo>
                      <a:pt x="136" y="174"/>
                    </a:lnTo>
                    <a:lnTo>
                      <a:pt x="151" y="167"/>
                    </a:lnTo>
                    <a:lnTo>
                      <a:pt x="163" y="157"/>
                    </a:lnTo>
                    <a:lnTo>
                      <a:pt x="174" y="145"/>
                    </a:lnTo>
                    <a:lnTo>
                      <a:pt x="182" y="130"/>
                    </a:lnTo>
                    <a:lnTo>
                      <a:pt x="186" y="116"/>
                    </a:lnTo>
                    <a:lnTo>
                      <a:pt x="188" y="99"/>
                    </a:lnTo>
                    <a:lnTo>
                      <a:pt x="207" y="99"/>
                    </a:lnTo>
                    <a:close/>
                  </a:path>
                </a:pathLst>
              </a:custGeom>
              <a:solidFill>
                <a:srgbClr val="DEDEDE"/>
              </a:solidFill>
              <a:ln w="12700" cmpd="sng">
                <a:solidFill>
                  <a:srgbClr val="000000"/>
                </a:solidFill>
                <a:round/>
                <a:headEnd/>
                <a:tailEnd/>
              </a:ln>
            </p:spPr>
            <p:txBody>
              <a:bodyPr/>
              <a:lstStyle/>
              <a:p>
                <a:endParaRPr lang="fr-FR"/>
              </a:p>
            </p:txBody>
          </p:sp>
          <p:sp>
            <p:nvSpPr>
              <p:cNvPr id="6275" name="Freeform 212"/>
              <p:cNvSpPr>
                <a:spLocks/>
              </p:cNvSpPr>
              <p:nvPr/>
            </p:nvSpPr>
            <p:spPr bwMode="auto">
              <a:xfrm>
                <a:off x="3749" y="1943"/>
                <a:ext cx="57" cy="56"/>
              </a:xfrm>
              <a:custGeom>
                <a:avLst/>
                <a:gdLst>
                  <a:gd name="T0" fmla="*/ 56 w 173"/>
                  <a:gd name="T1" fmla="*/ 22 h 166"/>
                  <a:gd name="T2" fmla="*/ 52 w 173"/>
                  <a:gd name="T3" fmla="*/ 12 h 166"/>
                  <a:gd name="T4" fmla="*/ 44 w 173"/>
                  <a:gd name="T5" fmla="*/ 5 h 166"/>
                  <a:gd name="T6" fmla="*/ 34 w 173"/>
                  <a:gd name="T7" fmla="*/ 1 h 166"/>
                  <a:gd name="T8" fmla="*/ 23 w 173"/>
                  <a:gd name="T9" fmla="*/ 1 h 166"/>
                  <a:gd name="T10" fmla="*/ 13 w 173"/>
                  <a:gd name="T11" fmla="*/ 5 h 166"/>
                  <a:gd name="T12" fmla="*/ 5 w 173"/>
                  <a:gd name="T13" fmla="*/ 12 h 166"/>
                  <a:gd name="T14" fmla="*/ 1 w 173"/>
                  <a:gd name="T15" fmla="*/ 22 h 166"/>
                  <a:gd name="T16" fmla="*/ 1 w 173"/>
                  <a:gd name="T17" fmla="*/ 34 h 166"/>
                  <a:gd name="T18" fmla="*/ 5 w 173"/>
                  <a:gd name="T19" fmla="*/ 44 h 166"/>
                  <a:gd name="T20" fmla="*/ 13 w 173"/>
                  <a:gd name="T21" fmla="*/ 51 h 166"/>
                  <a:gd name="T22" fmla="*/ 23 w 173"/>
                  <a:gd name="T23" fmla="*/ 55 h 166"/>
                  <a:gd name="T24" fmla="*/ 34 w 173"/>
                  <a:gd name="T25" fmla="*/ 55 h 166"/>
                  <a:gd name="T26" fmla="*/ 44 w 173"/>
                  <a:gd name="T27" fmla="*/ 51 h 166"/>
                  <a:gd name="T28" fmla="*/ 52 w 173"/>
                  <a:gd name="T29" fmla="*/ 44 h 166"/>
                  <a:gd name="T30" fmla="*/ 56 w 173"/>
                  <a:gd name="T31" fmla="*/ 34 h 166"/>
                  <a:gd name="T32" fmla="*/ 51 w 173"/>
                  <a:gd name="T33" fmla="*/ 28 h 166"/>
                  <a:gd name="T34" fmla="*/ 49 w 173"/>
                  <a:gd name="T35" fmla="*/ 20 h 166"/>
                  <a:gd name="T36" fmla="*/ 44 w 173"/>
                  <a:gd name="T37" fmla="*/ 12 h 166"/>
                  <a:gd name="T38" fmla="*/ 37 w 173"/>
                  <a:gd name="T39" fmla="*/ 7 h 166"/>
                  <a:gd name="T40" fmla="*/ 28 w 173"/>
                  <a:gd name="T41" fmla="*/ 6 h 166"/>
                  <a:gd name="T42" fmla="*/ 20 w 173"/>
                  <a:gd name="T43" fmla="*/ 7 h 166"/>
                  <a:gd name="T44" fmla="*/ 13 w 173"/>
                  <a:gd name="T45" fmla="*/ 12 h 166"/>
                  <a:gd name="T46" fmla="*/ 8 w 173"/>
                  <a:gd name="T47" fmla="*/ 20 h 166"/>
                  <a:gd name="T48" fmla="*/ 6 w 173"/>
                  <a:gd name="T49" fmla="*/ 28 h 166"/>
                  <a:gd name="T50" fmla="*/ 8 w 173"/>
                  <a:gd name="T51" fmla="*/ 36 h 166"/>
                  <a:gd name="T52" fmla="*/ 13 w 173"/>
                  <a:gd name="T53" fmla="*/ 44 h 166"/>
                  <a:gd name="T54" fmla="*/ 20 w 173"/>
                  <a:gd name="T55" fmla="*/ 49 h 166"/>
                  <a:gd name="T56" fmla="*/ 28 w 173"/>
                  <a:gd name="T57" fmla="*/ 50 h 166"/>
                  <a:gd name="T58" fmla="*/ 37 w 173"/>
                  <a:gd name="T59" fmla="*/ 49 h 166"/>
                  <a:gd name="T60" fmla="*/ 44 w 173"/>
                  <a:gd name="T61" fmla="*/ 44 h 166"/>
                  <a:gd name="T62" fmla="*/ 49 w 173"/>
                  <a:gd name="T63" fmla="*/ 36 h 166"/>
                  <a:gd name="T64" fmla="*/ 51 w 173"/>
                  <a:gd name="T65" fmla="*/ 28 h 1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3" h="166">
                    <a:moveTo>
                      <a:pt x="173" y="83"/>
                    </a:moveTo>
                    <a:lnTo>
                      <a:pt x="170" y="66"/>
                    </a:lnTo>
                    <a:lnTo>
                      <a:pt x="166" y="52"/>
                    </a:lnTo>
                    <a:lnTo>
                      <a:pt x="157" y="37"/>
                    </a:lnTo>
                    <a:lnTo>
                      <a:pt x="147" y="24"/>
                    </a:lnTo>
                    <a:lnTo>
                      <a:pt x="134" y="15"/>
                    </a:lnTo>
                    <a:lnTo>
                      <a:pt x="119" y="7"/>
                    </a:lnTo>
                    <a:lnTo>
                      <a:pt x="104" y="2"/>
                    </a:lnTo>
                    <a:lnTo>
                      <a:pt x="86" y="0"/>
                    </a:lnTo>
                    <a:lnTo>
                      <a:pt x="69" y="2"/>
                    </a:lnTo>
                    <a:lnTo>
                      <a:pt x="54" y="7"/>
                    </a:lnTo>
                    <a:lnTo>
                      <a:pt x="38" y="15"/>
                    </a:lnTo>
                    <a:lnTo>
                      <a:pt x="25" y="24"/>
                    </a:lnTo>
                    <a:lnTo>
                      <a:pt x="15" y="37"/>
                    </a:lnTo>
                    <a:lnTo>
                      <a:pt x="7" y="52"/>
                    </a:lnTo>
                    <a:lnTo>
                      <a:pt x="2" y="66"/>
                    </a:lnTo>
                    <a:lnTo>
                      <a:pt x="0" y="83"/>
                    </a:lnTo>
                    <a:lnTo>
                      <a:pt x="2" y="100"/>
                    </a:lnTo>
                    <a:lnTo>
                      <a:pt x="7" y="114"/>
                    </a:lnTo>
                    <a:lnTo>
                      <a:pt x="15" y="129"/>
                    </a:lnTo>
                    <a:lnTo>
                      <a:pt x="25" y="142"/>
                    </a:lnTo>
                    <a:lnTo>
                      <a:pt x="38" y="151"/>
                    </a:lnTo>
                    <a:lnTo>
                      <a:pt x="54" y="159"/>
                    </a:lnTo>
                    <a:lnTo>
                      <a:pt x="69" y="164"/>
                    </a:lnTo>
                    <a:lnTo>
                      <a:pt x="86" y="166"/>
                    </a:lnTo>
                    <a:lnTo>
                      <a:pt x="104" y="164"/>
                    </a:lnTo>
                    <a:lnTo>
                      <a:pt x="119" y="159"/>
                    </a:lnTo>
                    <a:lnTo>
                      <a:pt x="134" y="151"/>
                    </a:lnTo>
                    <a:lnTo>
                      <a:pt x="147" y="142"/>
                    </a:lnTo>
                    <a:lnTo>
                      <a:pt x="157" y="129"/>
                    </a:lnTo>
                    <a:lnTo>
                      <a:pt x="166" y="114"/>
                    </a:lnTo>
                    <a:lnTo>
                      <a:pt x="170" y="100"/>
                    </a:lnTo>
                    <a:lnTo>
                      <a:pt x="173" y="83"/>
                    </a:lnTo>
                    <a:lnTo>
                      <a:pt x="155" y="83"/>
                    </a:lnTo>
                    <a:lnTo>
                      <a:pt x="154" y="70"/>
                    </a:lnTo>
                    <a:lnTo>
                      <a:pt x="150" y="58"/>
                    </a:lnTo>
                    <a:lnTo>
                      <a:pt x="143" y="46"/>
                    </a:lnTo>
                    <a:lnTo>
                      <a:pt x="134" y="37"/>
                    </a:lnTo>
                    <a:lnTo>
                      <a:pt x="124" y="29"/>
                    </a:lnTo>
                    <a:lnTo>
                      <a:pt x="112" y="22"/>
                    </a:lnTo>
                    <a:lnTo>
                      <a:pt x="99" y="18"/>
                    </a:lnTo>
                    <a:lnTo>
                      <a:pt x="86" y="17"/>
                    </a:lnTo>
                    <a:lnTo>
                      <a:pt x="73" y="18"/>
                    </a:lnTo>
                    <a:lnTo>
                      <a:pt x="60" y="22"/>
                    </a:lnTo>
                    <a:lnTo>
                      <a:pt x="48" y="29"/>
                    </a:lnTo>
                    <a:lnTo>
                      <a:pt x="38" y="37"/>
                    </a:lnTo>
                    <a:lnTo>
                      <a:pt x="29" y="46"/>
                    </a:lnTo>
                    <a:lnTo>
                      <a:pt x="23" y="58"/>
                    </a:lnTo>
                    <a:lnTo>
                      <a:pt x="19" y="70"/>
                    </a:lnTo>
                    <a:lnTo>
                      <a:pt x="17" y="83"/>
                    </a:lnTo>
                    <a:lnTo>
                      <a:pt x="19" y="96"/>
                    </a:lnTo>
                    <a:lnTo>
                      <a:pt x="23" y="108"/>
                    </a:lnTo>
                    <a:lnTo>
                      <a:pt x="29" y="120"/>
                    </a:lnTo>
                    <a:lnTo>
                      <a:pt x="38" y="129"/>
                    </a:lnTo>
                    <a:lnTo>
                      <a:pt x="48" y="137"/>
                    </a:lnTo>
                    <a:lnTo>
                      <a:pt x="60" y="144"/>
                    </a:lnTo>
                    <a:lnTo>
                      <a:pt x="73" y="148"/>
                    </a:lnTo>
                    <a:lnTo>
                      <a:pt x="86" y="149"/>
                    </a:lnTo>
                    <a:lnTo>
                      <a:pt x="99" y="148"/>
                    </a:lnTo>
                    <a:lnTo>
                      <a:pt x="112" y="144"/>
                    </a:lnTo>
                    <a:lnTo>
                      <a:pt x="124" y="137"/>
                    </a:lnTo>
                    <a:lnTo>
                      <a:pt x="134" y="129"/>
                    </a:lnTo>
                    <a:lnTo>
                      <a:pt x="143" y="120"/>
                    </a:lnTo>
                    <a:lnTo>
                      <a:pt x="150" y="108"/>
                    </a:lnTo>
                    <a:lnTo>
                      <a:pt x="154" y="96"/>
                    </a:lnTo>
                    <a:lnTo>
                      <a:pt x="155" y="83"/>
                    </a:lnTo>
                    <a:lnTo>
                      <a:pt x="173" y="83"/>
                    </a:lnTo>
                    <a:close/>
                  </a:path>
                </a:pathLst>
              </a:custGeom>
              <a:solidFill>
                <a:srgbClr val="E3E3E3"/>
              </a:solidFill>
              <a:ln w="12700" cmpd="sng">
                <a:solidFill>
                  <a:srgbClr val="000000"/>
                </a:solidFill>
                <a:round/>
                <a:headEnd/>
                <a:tailEnd/>
              </a:ln>
            </p:spPr>
            <p:txBody>
              <a:bodyPr/>
              <a:lstStyle/>
              <a:p>
                <a:endParaRPr lang="fr-FR"/>
              </a:p>
            </p:txBody>
          </p:sp>
          <p:sp>
            <p:nvSpPr>
              <p:cNvPr id="6276" name="Freeform 213"/>
              <p:cNvSpPr>
                <a:spLocks/>
              </p:cNvSpPr>
              <p:nvPr/>
            </p:nvSpPr>
            <p:spPr bwMode="auto">
              <a:xfrm>
                <a:off x="3754" y="1949"/>
                <a:ext cx="47" cy="44"/>
              </a:xfrm>
              <a:custGeom>
                <a:avLst/>
                <a:gdLst>
                  <a:gd name="T0" fmla="*/ 47 w 140"/>
                  <a:gd name="T1" fmla="*/ 17 h 134"/>
                  <a:gd name="T2" fmla="*/ 43 w 140"/>
                  <a:gd name="T3" fmla="*/ 10 h 134"/>
                  <a:gd name="T4" fmla="*/ 37 w 140"/>
                  <a:gd name="T5" fmla="*/ 4 h 134"/>
                  <a:gd name="T6" fmla="*/ 28 w 140"/>
                  <a:gd name="T7" fmla="*/ 0 h 134"/>
                  <a:gd name="T8" fmla="*/ 19 w 140"/>
                  <a:gd name="T9" fmla="*/ 0 h 134"/>
                  <a:gd name="T10" fmla="*/ 10 w 140"/>
                  <a:gd name="T11" fmla="*/ 4 h 134"/>
                  <a:gd name="T12" fmla="*/ 4 w 140"/>
                  <a:gd name="T13" fmla="*/ 10 h 134"/>
                  <a:gd name="T14" fmla="*/ 0 w 140"/>
                  <a:gd name="T15" fmla="*/ 17 h 134"/>
                  <a:gd name="T16" fmla="*/ 0 w 140"/>
                  <a:gd name="T17" fmla="*/ 27 h 134"/>
                  <a:gd name="T18" fmla="*/ 4 w 140"/>
                  <a:gd name="T19" fmla="*/ 34 h 134"/>
                  <a:gd name="T20" fmla="*/ 10 w 140"/>
                  <a:gd name="T21" fmla="*/ 40 h 134"/>
                  <a:gd name="T22" fmla="*/ 19 w 140"/>
                  <a:gd name="T23" fmla="*/ 44 h 134"/>
                  <a:gd name="T24" fmla="*/ 28 w 140"/>
                  <a:gd name="T25" fmla="*/ 44 h 134"/>
                  <a:gd name="T26" fmla="*/ 37 w 140"/>
                  <a:gd name="T27" fmla="*/ 40 h 134"/>
                  <a:gd name="T28" fmla="*/ 43 w 140"/>
                  <a:gd name="T29" fmla="*/ 34 h 134"/>
                  <a:gd name="T30" fmla="*/ 47 w 140"/>
                  <a:gd name="T31" fmla="*/ 27 h 134"/>
                  <a:gd name="T32" fmla="*/ 41 w 140"/>
                  <a:gd name="T33" fmla="*/ 22 h 134"/>
                  <a:gd name="T34" fmla="*/ 39 w 140"/>
                  <a:gd name="T35" fmla="*/ 16 h 134"/>
                  <a:gd name="T36" fmla="*/ 36 w 140"/>
                  <a:gd name="T37" fmla="*/ 11 h 134"/>
                  <a:gd name="T38" fmla="*/ 30 w 140"/>
                  <a:gd name="T39" fmla="*/ 7 h 134"/>
                  <a:gd name="T40" fmla="*/ 23 w 140"/>
                  <a:gd name="T41" fmla="*/ 6 h 134"/>
                  <a:gd name="T42" fmla="*/ 17 w 140"/>
                  <a:gd name="T43" fmla="*/ 7 h 134"/>
                  <a:gd name="T44" fmla="*/ 11 w 140"/>
                  <a:gd name="T45" fmla="*/ 11 h 134"/>
                  <a:gd name="T46" fmla="*/ 8 w 140"/>
                  <a:gd name="T47" fmla="*/ 16 h 134"/>
                  <a:gd name="T48" fmla="*/ 6 w 140"/>
                  <a:gd name="T49" fmla="*/ 22 h 134"/>
                  <a:gd name="T50" fmla="*/ 8 w 140"/>
                  <a:gd name="T51" fmla="*/ 28 h 134"/>
                  <a:gd name="T52" fmla="*/ 11 w 140"/>
                  <a:gd name="T53" fmla="*/ 33 h 134"/>
                  <a:gd name="T54" fmla="*/ 17 w 140"/>
                  <a:gd name="T55" fmla="*/ 37 h 134"/>
                  <a:gd name="T56" fmla="*/ 23 w 140"/>
                  <a:gd name="T57" fmla="*/ 38 h 134"/>
                  <a:gd name="T58" fmla="*/ 30 w 140"/>
                  <a:gd name="T59" fmla="*/ 37 h 134"/>
                  <a:gd name="T60" fmla="*/ 36 w 140"/>
                  <a:gd name="T61" fmla="*/ 33 h 134"/>
                  <a:gd name="T62" fmla="*/ 39 w 140"/>
                  <a:gd name="T63" fmla="*/ 28 h 134"/>
                  <a:gd name="T64" fmla="*/ 41 w 140"/>
                  <a:gd name="T65" fmla="*/ 22 h 1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0" h="134">
                    <a:moveTo>
                      <a:pt x="140" y="67"/>
                    </a:moveTo>
                    <a:lnTo>
                      <a:pt x="139" y="53"/>
                    </a:lnTo>
                    <a:lnTo>
                      <a:pt x="135" y="41"/>
                    </a:lnTo>
                    <a:lnTo>
                      <a:pt x="128" y="29"/>
                    </a:lnTo>
                    <a:lnTo>
                      <a:pt x="119" y="20"/>
                    </a:lnTo>
                    <a:lnTo>
                      <a:pt x="110" y="12"/>
                    </a:lnTo>
                    <a:lnTo>
                      <a:pt x="98" y="5"/>
                    </a:lnTo>
                    <a:lnTo>
                      <a:pt x="84" y="1"/>
                    </a:lnTo>
                    <a:lnTo>
                      <a:pt x="70" y="0"/>
                    </a:lnTo>
                    <a:lnTo>
                      <a:pt x="56" y="1"/>
                    </a:lnTo>
                    <a:lnTo>
                      <a:pt x="43" y="5"/>
                    </a:lnTo>
                    <a:lnTo>
                      <a:pt x="31" y="12"/>
                    </a:lnTo>
                    <a:lnTo>
                      <a:pt x="21" y="20"/>
                    </a:lnTo>
                    <a:lnTo>
                      <a:pt x="12" y="29"/>
                    </a:lnTo>
                    <a:lnTo>
                      <a:pt x="6" y="41"/>
                    </a:lnTo>
                    <a:lnTo>
                      <a:pt x="1" y="53"/>
                    </a:lnTo>
                    <a:lnTo>
                      <a:pt x="0" y="67"/>
                    </a:lnTo>
                    <a:lnTo>
                      <a:pt x="1" y="81"/>
                    </a:lnTo>
                    <a:lnTo>
                      <a:pt x="6" y="93"/>
                    </a:lnTo>
                    <a:lnTo>
                      <a:pt x="12" y="105"/>
                    </a:lnTo>
                    <a:lnTo>
                      <a:pt x="21" y="114"/>
                    </a:lnTo>
                    <a:lnTo>
                      <a:pt x="31" y="123"/>
                    </a:lnTo>
                    <a:lnTo>
                      <a:pt x="43" y="129"/>
                    </a:lnTo>
                    <a:lnTo>
                      <a:pt x="56" y="133"/>
                    </a:lnTo>
                    <a:lnTo>
                      <a:pt x="70" y="134"/>
                    </a:lnTo>
                    <a:lnTo>
                      <a:pt x="84" y="133"/>
                    </a:lnTo>
                    <a:lnTo>
                      <a:pt x="98" y="129"/>
                    </a:lnTo>
                    <a:lnTo>
                      <a:pt x="110" y="123"/>
                    </a:lnTo>
                    <a:lnTo>
                      <a:pt x="119" y="114"/>
                    </a:lnTo>
                    <a:lnTo>
                      <a:pt x="128" y="105"/>
                    </a:lnTo>
                    <a:lnTo>
                      <a:pt x="135" y="93"/>
                    </a:lnTo>
                    <a:lnTo>
                      <a:pt x="139" y="81"/>
                    </a:lnTo>
                    <a:lnTo>
                      <a:pt x="140" y="67"/>
                    </a:lnTo>
                    <a:lnTo>
                      <a:pt x="122" y="67"/>
                    </a:lnTo>
                    <a:lnTo>
                      <a:pt x="121" y="58"/>
                    </a:lnTo>
                    <a:lnTo>
                      <a:pt x="117" y="48"/>
                    </a:lnTo>
                    <a:lnTo>
                      <a:pt x="113" y="40"/>
                    </a:lnTo>
                    <a:lnTo>
                      <a:pt x="106" y="32"/>
                    </a:lnTo>
                    <a:lnTo>
                      <a:pt x="99" y="26"/>
                    </a:lnTo>
                    <a:lnTo>
                      <a:pt x="90" y="22"/>
                    </a:lnTo>
                    <a:lnTo>
                      <a:pt x="80" y="19"/>
                    </a:lnTo>
                    <a:lnTo>
                      <a:pt x="70" y="18"/>
                    </a:lnTo>
                    <a:lnTo>
                      <a:pt x="60" y="19"/>
                    </a:lnTo>
                    <a:lnTo>
                      <a:pt x="51" y="22"/>
                    </a:lnTo>
                    <a:lnTo>
                      <a:pt x="42" y="26"/>
                    </a:lnTo>
                    <a:lnTo>
                      <a:pt x="34" y="32"/>
                    </a:lnTo>
                    <a:lnTo>
                      <a:pt x="28" y="40"/>
                    </a:lnTo>
                    <a:lnTo>
                      <a:pt x="23" y="48"/>
                    </a:lnTo>
                    <a:lnTo>
                      <a:pt x="20" y="58"/>
                    </a:lnTo>
                    <a:lnTo>
                      <a:pt x="19" y="67"/>
                    </a:lnTo>
                    <a:lnTo>
                      <a:pt x="20" y="76"/>
                    </a:lnTo>
                    <a:lnTo>
                      <a:pt x="23" y="86"/>
                    </a:lnTo>
                    <a:lnTo>
                      <a:pt x="28" y="94"/>
                    </a:lnTo>
                    <a:lnTo>
                      <a:pt x="34" y="102"/>
                    </a:lnTo>
                    <a:lnTo>
                      <a:pt x="42" y="108"/>
                    </a:lnTo>
                    <a:lnTo>
                      <a:pt x="51" y="112"/>
                    </a:lnTo>
                    <a:lnTo>
                      <a:pt x="60" y="115"/>
                    </a:lnTo>
                    <a:lnTo>
                      <a:pt x="70" y="116"/>
                    </a:lnTo>
                    <a:lnTo>
                      <a:pt x="80" y="115"/>
                    </a:lnTo>
                    <a:lnTo>
                      <a:pt x="90" y="112"/>
                    </a:lnTo>
                    <a:lnTo>
                      <a:pt x="99" y="108"/>
                    </a:lnTo>
                    <a:lnTo>
                      <a:pt x="106" y="102"/>
                    </a:lnTo>
                    <a:lnTo>
                      <a:pt x="113" y="94"/>
                    </a:lnTo>
                    <a:lnTo>
                      <a:pt x="117" y="86"/>
                    </a:lnTo>
                    <a:lnTo>
                      <a:pt x="121" y="76"/>
                    </a:lnTo>
                    <a:lnTo>
                      <a:pt x="122" y="67"/>
                    </a:lnTo>
                    <a:lnTo>
                      <a:pt x="140" y="67"/>
                    </a:lnTo>
                    <a:close/>
                  </a:path>
                </a:pathLst>
              </a:custGeom>
              <a:solidFill>
                <a:srgbClr val="EBEBEB"/>
              </a:solidFill>
              <a:ln w="12700" cmpd="sng">
                <a:solidFill>
                  <a:srgbClr val="000000"/>
                </a:solidFill>
                <a:round/>
                <a:headEnd/>
                <a:tailEnd/>
              </a:ln>
            </p:spPr>
            <p:txBody>
              <a:bodyPr/>
              <a:lstStyle/>
              <a:p>
                <a:endParaRPr lang="fr-FR"/>
              </a:p>
            </p:txBody>
          </p:sp>
          <p:sp>
            <p:nvSpPr>
              <p:cNvPr id="6277" name="Freeform 214"/>
              <p:cNvSpPr>
                <a:spLocks/>
              </p:cNvSpPr>
              <p:nvPr/>
            </p:nvSpPr>
            <p:spPr bwMode="auto">
              <a:xfrm>
                <a:off x="3760" y="1954"/>
                <a:ext cx="35" cy="34"/>
              </a:xfrm>
              <a:custGeom>
                <a:avLst/>
                <a:gdLst>
                  <a:gd name="T0" fmla="*/ 35 w 105"/>
                  <a:gd name="T1" fmla="*/ 14 h 100"/>
                  <a:gd name="T2" fmla="*/ 32 w 105"/>
                  <a:gd name="T3" fmla="*/ 7 h 100"/>
                  <a:gd name="T4" fmla="*/ 27 w 105"/>
                  <a:gd name="T5" fmla="*/ 3 h 100"/>
                  <a:gd name="T6" fmla="*/ 21 w 105"/>
                  <a:gd name="T7" fmla="*/ 0 h 100"/>
                  <a:gd name="T8" fmla="*/ 14 w 105"/>
                  <a:gd name="T9" fmla="*/ 0 h 100"/>
                  <a:gd name="T10" fmla="*/ 8 w 105"/>
                  <a:gd name="T11" fmla="*/ 3 h 100"/>
                  <a:gd name="T12" fmla="*/ 3 w 105"/>
                  <a:gd name="T13" fmla="*/ 7 h 100"/>
                  <a:gd name="T14" fmla="*/ 0 w 105"/>
                  <a:gd name="T15" fmla="*/ 14 h 100"/>
                  <a:gd name="T16" fmla="*/ 0 w 105"/>
                  <a:gd name="T17" fmla="*/ 20 h 100"/>
                  <a:gd name="T18" fmla="*/ 3 w 105"/>
                  <a:gd name="T19" fmla="*/ 27 h 100"/>
                  <a:gd name="T20" fmla="*/ 8 w 105"/>
                  <a:gd name="T21" fmla="*/ 31 h 100"/>
                  <a:gd name="T22" fmla="*/ 14 w 105"/>
                  <a:gd name="T23" fmla="*/ 34 h 100"/>
                  <a:gd name="T24" fmla="*/ 21 w 105"/>
                  <a:gd name="T25" fmla="*/ 34 h 100"/>
                  <a:gd name="T26" fmla="*/ 27 w 105"/>
                  <a:gd name="T27" fmla="*/ 31 h 100"/>
                  <a:gd name="T28" fmla="*/ 32 w 105"/>
                  <a:gd name="T29" fmla="*/ 27 h 100"/>
                  <a:gd name="T30" fmla="*/ 35 w 105"/>
                  <a:gd name="T31" fmla="*/ 20 h 100"/>
                  <a:gd name="T32" fmla="*/ 29 w 105"/>
                  <a:gd name="T33" fmla="*/ 17 h 100"/>
                  <a:gd name="T34" fmla="*/ 28 w 105"/>
                  <a:gd name="T35" fmla="*/ 13 h 100"/>
                  <a:gd name="T36" fmla="*/ 25 w 105"/>
                  <a:gd name="T37" fmla="*/ 9 h 100"/>
                  <a:gd name="T38" fmla="*/ 22 w 105"/>
                  <a:gd name="T39" fmla="*/ 7 h 100"/>
                  <a:gd name="T40" fmla="*/ 17 w 105"/>
                  <a:gd name="T41" fmla="*/ 6 h 100"/>
                  <a:gd name="T42" fmla="*/ 13 w 105"/>
                  <a:gd name="T43" fmla="*/ 7 h 100"/>
                  <a:gd name="T44" fmla="*/ 9 w 105"/>
                  <a:gd name="T45" fmla="*/ 9 h 100"/>
                  <a:gd name="T46" fmla="*/ 7 w 105"/>
                  <a:gd name="T47" fmla="*/ 13 h 100"/>
                  <a:gd name="T48" fmla="*/ 6 w 105"/>
                  <a:gd name="T49" fmla="*/ 17 h 100"/>
                  <a:gd name="T50" fmla="*/ 7 w 105"/>
                  <a:gd name="T51" fmla="*/ 21 h 100"/>
                  <a:gd name="T52" fmla="*/ 9 w 105"/>
                  <a:gd name="T53" fmla="*/ 25 h 100"/>
                  <a:gd name="T54" fmla="*/ 13 w 105"/>
                  <a:gd name="T55" fmla="*/ 27 h 100"/>
                  <a:gd name="T56" fmla="*/ 17 w 105"/>
                  <a:gd name="T57" fmla="*/ 29 h 100"/>
                  <a:gd name="T58" fmla="*/ 22 w 105"/>
                  <a:gd name="T59" fmla="*/ 27 h 100"/>
                  <a:gd name="T60" fmla="*/ 25 w 105"/>
                  <a:gd name="T61" fmla="*/ 25 h 100"/>
                  <a:gd name="T62" fmla="*/ 28 w 105"/>
                  <a:gd name="T63" fmla="*/ 21 h 100"/>
                  <a:gd name="T64" fmla="*/ 29 w 105"/>
                  <a:gd name="T65" fmla="*/ 17 h 1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5" h="100">
                    <a:moveTo>
                      <a:pt x="105" y="50"/>
                    </a:moveTo>
                    <a:lnTo>
                      <a:pt x="104" y="40"/>
                    </a:lnTo>
                    <a:lnTo>
                      <a:pt x="100" y="31"/>
                    </a:lnTo>
                    <a:lnTo>
                      <a:pt x="96" y="22"/>
                    </a:lnTo>
                    <a:lnTo>
                      <a:pt x="89" y="14"/>
                    </a:lnTo>
                    <a:lnTo>
                      <a:pt x="82" y="8"/>
                    </a:lnTo>
                    <a:lnTo>
                      <a:pt x="72" y="4"/>
                    </a:lnTo>
                    <a:lnTo>
                      <a:pt x="63" y="1"/>
                    </a:lnTo>
                    <a:lnTo>
                      <a:pt x="52" y="0"/>
                    </a:lnTo>
                    <a:lnTo>
                      <a:pt x="41" y="1"/>
                    </a:lnTo>
                    <a:lnTo>
                      <a:pt x="33" y="4"/>
                    </a:lnTo>
                    <a:lnTo>
                      <a:pt x="23" y="8"/>
                    </a:lnTo>
                    <a:lnTo>
                      <a:pt x="15" y="14"/>
                    </a:lnTo>
                    <a:lnTo>
                      <a:pt x="9" y="22"/>
                    </a:lnTo>
                    <a:lnTo>
                      <a:pt x="4" y="31"/>
                    </a:lnTo>
                    <a:lnTo>
                      <a:pt x="1" y="40"/>
                    </a:lnTo>
                    <a:lnTo>
                      <a:pt x="0" y="50"/>
                    </a:lnTo>
                    <a:lnTo>
                      <a:pt x="1" y="60"/>
                    </a:lnTo>
                    <a:lnTo>
                      <a:pt x="4" y="69"/>
                    </a:lnTo>
                    <a:lnTo>
                      <a:pt x="9" y="78"/>
                    </a:lnTo>
                    <a:lnTo>
                      <a:pt x="15" y="86"/>
                    </a:lnTo>
                    <a:lnTo>
                      <a:pt x="23" y="92"/>
                    </a:lnTo>
                    <a:lnTo>
                      <a:pt x="33" y="96"/>
                    </a:lnTo>
                    <a:lnTo>
                      <a:pt x="41" y="99"/>
                    </a:lnTo>
                    <a:lnTo>
                      <a:pt x="52" y="100"/>
                    </a:lnTo>
                    <a:lnTo>
                      <a:pt x="63" y="99"/>
                    </a:lnTo>
                    <a:lnTo>
                      <a:pt x="72" y="96"/>
                    </a:lnTo>
                    <a:lnTo>
                      <a:pt x="82" y="92"/>
                    </a:lnTo>
                    <a:lnTo>
                      <a:pt x="89" y="86"/>
                    </a:lnTo>
                    <a:lnTo>
                      <a:pt x="96" y="78"/>
                    </a:lnTo>
                    <a:lnTo>
                      <a:pt x="100" y="69"/>
                    </a:lnTo>
                    <a:lnTo>
                      <a:pt x="104" y="60"/>
                    </a:lnTo>
                    <a:lnTo>
                      <a:pt x="105" y="50"/>
                    </a:lnTo>
                    <a:lnTo>
                      <a:pt x="87" y="50"/>
                    </a:lnTo>
                    <a:lnTo>
                      <a:pt x="86" y="44"/>
                    </a:lnTo>
                    <a:lnTo>
                      <a:pt x="84" y="37"/>
                    </a:lnTo>
                    <a:lnTo>
                      <a:pt x="81" y="31"/>
                    </a:lnTo>
                    <a:lnTo>
                      <a:pt x="76" y="27"/>
                    </a:lnTo>
                    <a:lnTo>
                      <a:pt x="72" y="23"/>
                    </a:lnTo>
                    <a:lnTo>
                      <a:pt x="65" y="20"/>
                    </a:lnTo>
                    <a:lnTo>
                      <a:pt x="59" y="18"/>
                    </a:lnTo>
                    <a:lnTo>
                      <a:pt x="52" y="17"/>
                    </a:lnTo>
                    <a:lnTo>
                      <a:pt x="46" y="18"/>
                    </a:lnTo>
                    <a:lnTo>
                      <a:pt x="39" y="20"/>
                    </a:lnTo>
                    <a:lnTo>
                      <a:pt x="33" y="23"/>
                    </a:lnTo>
                    <a:lnTo>
                      <a:pt x="28" y="27"/>
                    </a:lnTo>
                    <a:lnTo>
                      <a:pt x="24" y="31"/>
                    </a:lnTo>
                    <a:lnTo>
                      <a:pt x="21" y="37"/>
                    </a:lnTo>
                    <a:lnTo>
                      <a:pt x="18" y="44"/>
                    </a:lnTo>
                    <a:lnTo>
                      <a:pt x="17" y="50"/>
                    </a:lnTo>
                    <a:lnTo>
                      <a:pt x="18" y="56"/>
                    </a:lnTo>
                    <a:lnTo>
                      <a:pt x="21" y="63"/>
                    </a:lnTo>
                    <a:lnTo>
                      <a:pt x="24" y="69"/>
                    </a:lnTo>
                    <a:lnTo>
                      <a:pt x="28" y="73"/>
                    </a:lnTo>
                    <a:lnTo>
                      <a:pt x="33" y="77"/>
                    </a:lnTo>
                    <a:lnTo>
                      <a:pt x="39" y="80"/>
                    </a:lnTo>
                    <a:lnTo>
                      <a:pt x="46" y="82"/>
                    </a:lnTo>
                    <a:lnTo>
                      <a:pt x="52" y="84"/>
                    </a:lnTo>
                    <a:lnTo>
                      <a:pt x="59" y="82"/>
                    </a:lnTo>
                    <a:lnTo>
                      <a:pt x="65" y="80"/>
                    </a:lnTo>
                    <a:lnTo>
                      <a:pt x="72" y="77"/>
                    </a:lnTo>
                    <a:lnTo>
                      <a:pt x="76" y="73"/>
                    </a:lnTo>
                    <a:lnTo>
                      <a:pt x="81" y="69"/>
                    </a:lnTo>
                    <a:lnTo>
                      <a:pt x="84" y="63"/>
                    </a:lnTo>
                    <a:lnTo>
                      <a:pt x="86" y="56"/>
                    </a:lnTo>
                    <a:lnTo>
                      <a:pt x="87" y="50"/>
                    </a:lnTo>
                    <a:lnTo>
                      <a:pt x="105" y="50"/>
                    </a:lnTo>
                    <a:close/>
                  </a:path>
                </a:pathLst>
              </a:custGeom>
              <a:solidFill>
                <a:srgbClr val="F2F2F2"/>
              </a:solidFill>
              <a:ln w="12700" cmpd="sng">
                <a:solidFill>
                  <a:srgbClr val="000000"/>
                </a:solidFill>
                <a:round/>
                <a:headEnd/>
                <a:tailEnd/>
              </a:ln>
            </p:spPr>
            <p:txBody>
              <a:bodyPr/>
              <a:lstStyle/>
              <a:p>
                <a:endParaRPr lang="fr-FR"/>
              </a:p>
            </p:txBody>
          </p:sp>
          <p:sp>
            <p:nvSpPr>
              <p:cNvPr id="6278" name="Freeform 215"/>
              <p:cNvSpPr>
                <a:spLocks/>
              </p:cNvSpPr>
              <p:nvPr/>
            </p:nvSpPr>
            <p:spPr bwMode="auto">
              <a:xfrm>
                <a:off x="3765" y="1959"/>
                <a:ext cx="24" cy="24"/>
              </a:xfrm>
              <a:custGeom>
                <a:avLst/>
                <a:gdLst>
                  <a:gd name="T0" fmla="*/ 24 w 72"/>
                  <a:gd name="T1" fmla="*/ 12 h 70"/>
                  <a:gd name="T2" fmla="*/ 24 w 72"/>
                  <a:gd name="T3" fmla="*/ 10 h 70"/>
                  <a:gd name="T4" fmla="*/ 23 w 72"/>
                  <a:gd name="T5" fmla="*/ 7 h 70"/>
                  <a:gd name="T6" fmla="*/ 22 w 72"/>
                  <a:gd name="T7" fmla="*/ 5 h 70"/>
                  <a:gd name="T8" fmla="*/ 20 w 72"/>
                  <a:gd name="T9" fmla="*/ 4 h 70"/>
                  <a:gd name="T10" fmla="*/ 19 w 72"/>
                  <a:gd name="T11" fmla="*/ 2 h 70"/>
                  <a:gd name="T12" fmla="*/ 17 w 72"/>
                  <a:gd name="T13" fmla="*/ 1 h 70"/>
                  <a:gd name="T14" fmla="*/ 15 w 72"/>
                  <a:gd name="T15" fmla="*/ 1 h 70"/>
                  <a:gd name="T16" fmla="*/ 12 w 72"/>
                  <a:gd name="T17" fmla="*/ 0 h 70"/>
                  <a:gd name="T18" fmla="*/ 10 w 72"/>
                  <a:gd name="T19" fmla="*/ 1 h 70"/>
                  <a:gd name="T20" fmla="*/ 7 w 72"/>
                  <a:gd name="T21" fmla="*/ 1 h 70"/>
                  <a:gd name="T22" fmla="*/ 6 w 72"/>
                  <a:gd name="T23" fmla="*/ 2 h 70"/>
                  <a:gd name="T24" fmla="*/ 4 w 72"/>
                  <a:gd name="T25" fmla="*/ 4 h 70"/>
                  <a:gd name="T26" fmla="*/ 2 w 72"/>
                  <a:gd name="T27" fmla="*/ 5 h 70"/>
                  <a:gd name="T28" fmla="*/ 1 w 72"/>
                  <a:gd name="T29" fmla="*/ 7 h 70"/>
                  <a:gd name="T30" fmla="*/ 0 w 72"/>
                  <a:gd name="T31" fmla="*/ 10 h 70"/>
                  <a:gd name="T32" fmla="*/ 0 w 72"/>
                  <a:gd name="T33" fmla="*/ 12 h 70"/>
                  <a:gd name="T34" fmla="*/ 0 w 72"/>
                  <a:gd name="T35" fmla="*/ 14 h 70"/>
                  <a:gd name="T36" fmla="*/ 1 w 72"/>
                  <a:gd name="T37" fmla="*/ 17 h 70"/>
                  <a:gd name="T38" fmla="*/ 2 w 72"/>
                  <a:gd name="T39" fmla="*/ 19 h 70"/>
                  <a:gd name="T40" fmla="*/ 4 w 72"/>
                  <a:gd name="T41" fmla="*/ 20 h 70"/>
                  <a:gd name="T42" fmla="*/ 6 w 72"/>
                  <a:gd name="T43" fmla="*/ 22 h 70"/>
                  <a:gd name="T44" fmla="*/ 7 w 72"/>
                  <a:gd name="T45" fmla="*/ 23 h 70"/>
                  <a:gd name="T46" fmla="*/ 10 w 72"/>
                  <a:gd name="T47" fmla="*/ 24 h 70"/>
                  <a:gd name="T48" fmla="*/ 12 w 72"/>
                  <a:gd name="T49" fmla="*/ 24 h 70"/>
                  <a:gd name="T50" fmla="*/ 15 w 72"/>
                  <a:gd name="T51" fmla="*/ 24 h 70"/>
                  <a:gd name="T52" fmla="*/ 17 w 72"/>
                  <a:gd name="T53" fmla="*/ 23 h 70"/>
                  <a:gd name="T54" fmla="*/ 19 w 72"/>
                  <a:gd name="T55" fmla="*/ 22 h 70"/>
                  <a:gd name="T56" fmla="*/ 20 w 72"/>
                  <a:gd name="T57" fmla="*/ 20 h 70"/>
                  <a:gd name="T58" fmla="*/ 22 w 72"/>
                  <a:gd name="T59" fmla="*/ 19 h 70"/>
                  <a:gd name="T60" fmla="*/ 23 w 72"/>
                  <a:gd name="T61" fmla="*/ 17 h 70"/>
                  <a:gd name="T62" fmla="*/ 24 w 72"/>
                  <a:gd name="T63" fmla="*/ 14 h 70"/>
                  <a:gd name="T64" fmla="*/ 24 w 72"/>
                  <a:gd name="T65" fmla="*/ 12 h 70"/>
                  <a:gd name="T66" fmla="*/ 24 w 72"/>
                  <a:gd name="T67" fmla="*/ 12 h 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2" h="70">
                    <a:moveTo>
                      <a:pt x="72" y="35"/>
                    </a:moveTo>
                    <a:lnTo>
                      <a:pt x="71" y="28"/>
                    </a:lnTo>
                    <a:lnTo>
                      <a:pt x="69" y="21"/>
                    </a:lnTo>
                    <a:lnTo>
                      <a:pt x="66" y="16"/>
                    </a:lnTo>
                    <a:lnTo>
                      <a:pt x="61" y="11"/>
                    </a:lnTo>
                    <a:lnTo>
                      <a:pt x="56" y="7"/>
                    </a:lnTo>
                    <a:lnTo>
                      <a:pt x="50" y="4"/>
                    </a:lnTo>
                    <a:lnTo>
                      <a:pt x="44" y="2"/>
                    </a:lnTo>
                    <a:lnTo>
                      <a:pt x="36" y="0"/>
                    </a:lnTo>
                    <a:lnTo>
                      <a:pt x="29" y="2"/>
                    </a:lnTo>
                    <a:lnTo>
                      <a:pt x="22" y="4"/>
                    </a:lnTo>
                    <a:lnTo>
                      <a:pt x="17" y="7"/>
                    </a:lnTo>
                    <a:lnTo>
                      <a:pt x="11" y="11"/>
                    </a:lnTo>
                    <a:lnTo>
                      <a:pt x="7" y="16"/>
                    </a:lnTo>
                    <a:lnTo>
                      <a:pt x="4" y="21"/>
                    </a:lnTo>
                    <a:lnTo>
                      <a:pt x="1" y="28"/>
                    </a:lnTo>
                    <a:lnTo>
                      <a:pt x="0" y="35"/>
                    </a:lnTo>
                    <a:lnTo>
                      <a:pt x="1" y="42"/>
                    </a:lnTo>
                    <a:lnTo>
                      <a:pt x="4" y="49"/>
                    </a:lnTo>
                    <a:lnTo>
                      <a:pt x="7" y="54"/>
                    </a:lnTo>
                    <a:lnTo>
                      <a:pt x="11" y="59"/>
                    </a:lnTo>
                    <a:lnTo>
                      <a:pt x="17" y="63"/>
                    </a:lnTo>
                    <a:lnTo>
                      <a:pt x="22" y="66"/>
                    </a:lnTo>
                    <a:lnTo>
                      <a:pt x="29" y="69"/>
                    </a:lnTo>
                    <a:lnTo>
                      <a:pt x="36" y="70"/>
                    </a:lnTo>
                    <a:lnTo>
                      <a:pt x="44" y="69"/>
                    </a:lnTo>
                    <a:lnTo>
                      <a:pt x="50" y="66"/>
                    </a:lnTo>
                    <a:lnTo>
                      <a:pt x="56" y="63"/>
                    </a:lnTo>
                    <a:lnTo>
                      <a:pt x="61" y="59"/>
                    </a:lnTo>
                    <a:lnTo>
                      <a:pt x="66" y="54"/>
                    </a:lnTo>
                    <a:lnTo>
                      <a:pt x="69" y="49"/>
                    </a:lnTo>
                    <a:lnTo>
                      <a:pt x="71" y="42"/>
                    </a:lnTo>
                    <a:lnTo>
                      <a:pt x="72" y="35"/>
                    </a:lnTo>
                    <a:close/>
                  </a:path>
                </a:pathLst>
              </a:custGeom>
              <a:solidFill>
                <a:srgbClr val="F7F7F7"/>
              </a:solidFill>
              <a:ln w="12700" cmpd="sng">
                <a:solidFill>
                  <a:srgbClr val="000000"/>
                </a:solidFill>
                <a:round/>
                <a:headEnd/>
                <a:tailEnd/>
              </a:ln>
            </p:spPr>
            <p:txBody>
              <a:bodyPr/>
              <a:lstStyle/>
              <a:p>
                <a:endParaRPr lang="fr-FR"/>
              </a:p>
            </p:txBody>
          </p:sp>
          <p:sp>
            <p:nvSpPr>
              <p:cNvPr id="6279" name="Freeform 216"/>
              <p:cNvSpPr>
                <a:spLocks/>
              </p:cNvSpPr>
              <p:nvPr/>
            </p:nvSpPr>
            <p:spPr bwMode="auto">
              <a:xfrm>
                <a:off x="3771" y="1965"/>
                <a:ext cx="13" cy="12"/>
              </a:xfrm>
              <a:custGeom>
                <a:avLst/>
                <a:gdLst>
                  <a:gd name="T0" fmla="*/ 13 w 37"/>
                  <a:gd name="T1" fmla="*/ 6 h 36"/>
                  <a:gd name="T2" fmla="*/ 13 w 37"/>
                  <a:gd name="T3" fmla="*/ 4 h 36"/>
                  <a:gd name="T4" fmla="*/ 11 w 37"/>
                  <a:gd name="T5" fmla="*/ 2 h 36"/>
                  <a:gd name="T6" fmla="*/ 9 w 37"/>
                  <a:gd name="T7" fmla="*/ 0 h 36"/>
                  <a:gd name="T8" fmla="*/ 6 w 37"/>
                  <a:gd name="T9" fmla="*/ 0 h 36"/>
                  <a:gd name="T10" fmla="*/ 4 w 37"/>
                  <a:gd name="T11" fmla="*/ 0 h 36"/>
                  <a:gd name="T12" fmla="*/ 2 w 37"/>
                  <a:gd name="T13" fmla="*/ 2 h 36"/>
                  <a:gd name="T14" fmla="*/ 0 w 37"/>
                  <a:gd name="T15" fmla="*/ 4 h 36"/>
                  <a:gd name="T16" fmla="*/ 0 w 37"/>
                  <a:gd name="T17" fmla="*/ 6 h 36"/>
                  <a:gd name="T18" fmla="*/ 0 w 37"/>
                  <a:gd name="T19" fmla="*/ 8 h 36"/>
                  <a:gd name="T20" fmla="*/ 2 w 37"/>
                  <a:gd name="T21" fmla="*/ 10 h 36"/>
                  <a:gd name="T22" fmla="*/ 4 w 37"/>
                  <a:gd name="T23" fmla="*/ 12 h 36"/>
                  <a:gd name="T24" fmla="*/ 6 w 37"/>
                  <a:gd name="T25" fmla="*/ 12 h 36"/>
                  <a:gd name="T26" fmla="*/ 9 w 37"/>
                  <a:gd name="T27" fmla="*/ 12 h 36"/>
                  <a:gd name="T28" fmla="*/ 11 w 37"/>
                  <a:gd name="T29" fmla="*/ 10 h 36"/>
                  <a:gd name="T30" fmla="*/ 13 w 37"/>
                  <a:gd name="T31" fmla="*/ 8 h 36"/>
                  <a:gd name="T32" fmla="*/ 13 w 37"/>
                  <a:gd name="T33" fmla="*/ 6 h 36"/>
                  <a:gd name="T34" fmla="*/ 13 w 37"/>
                  <a:gd name="T35" fmla="*/ 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7" h="36">
                    <a:moveTo>
                      <a:pt x="37" y="18"/>
                    </a:moveTo>
                    <a:lnTo>
                      <a:pt x="36" y="12"/>
                    </a:lnTo>
                    <a:lnTo>
                      <a:pt x="31" y="5"/>
                    </a:lnTo>
                    <a:lnTo>
                      <a:pt x="25" y="1"/>
                    </a:lnTo>
                    <a:lnTo>
                      <a:pt x="18" y="0"/>
                    </a:lnTo>
                    <a:lnTo>
                      <a:pt x="12" y="1"/>
                    </a:lnTo>
                    <a:lnTo>
                      <a:pt x="5" y="5"/>
                    </a:lnTo>
                    <a:lnTo>
                      <a:pt x="1" y="12"/>
                    </a:lnTo>
                    <a:lnTo>
                      <a:pt x="0" y="18"/>
                    </a:lnTo>
                    <a:lnTo>
                      <a:pt x="1" y="24"/>
                    </a:lnTo>
                    <a:lnTo>
                      <a:pt x="5" y="31"/>
                    </a:lnTo>
                    <a:lnTo>
                      <a:pt x="12" y="35"/>
                    </a:lnTo>
                    <a:lnTo>
                      <a:pt x="18" y="36"/>
                    </a:lnTo>
                    <a:lnTo>
                      <a:pt x="25" y="35"/>
                    </a:lnTo>
                    <a:lnTo>
                      <a:pt x="31" y="31"/>
                    </a:lnTo>
                    <a:lnTo>
                      <a:pt x="36" y="24"/>
                    </a:lnTo>
                    <a:lnTo>
                      <a:pt x="37" y="18"/>
                    </a:lnTo>
                    <a:close/>
                  </a:path>
                </a:pathLst>
              </a:custGeom>
              <a:solidFill>
                <a:srgbClr val="FFFFFF"/>
              </a:solidFill>
              <a:ln w="12700" cmpd="sng">
                <a:solidFill>
                  <a:srgbClr val="000000"/>
                </a:solidFill>
                <a:round/>
                <a:headEnd/>
                <a:tailEnd/>
              </a:ln>
            </p:spPr>
            <p:txBody>
              <a:bodyPr/>
              <a:lstStyle/>
              <a:p>
                <a:endParaRPr lang="fr-FR"/>
              </a:p>
            </p:txBody>
          </p:sp>
          <p:sp>
            <p:nvSpPr>
              <p:cNvPr id="6280" name="Freeform 217"/>
              <p:cNvSpPr>
                <a:spLocks/>
              </p:cNvSpPr>
              <p:nvPr/>
            </p:nvSpPr>
            <p:spPr bwMode="auto">
              <a:xfrm>
                <a:off x="3777" y="1889"/>
                <a:ext cx="86" cy="82"/>
              </a:xfrm>
              <a:custGeom>
                <a:avLst/>
                <a:gdLst>
                  <a:gd name="T0" fmla="*/ 86 w 257"/>
                  <a:gd name="T1" fmla="*/ 82 h 246"/>
                  <a:gd name="T2" fmla="*/ 86 w 257"/>
                  <a:gd name="T3" fmla="*/ 82 h 246"/>
                  <a:gd name="T4" fmla="*/ 86 w 257"/>
                  <a:gd name="T5" fmla="*/ 74 h 246"/>
                  <a:gd name="T6" fmla="*/ 85 w 257"/>
                  <a:gd name="T7" fmla="*/ 65 h 246"/>
                  <a:gd name="T8" fmla="*/ 82 w 257"/>
                  <a:gd name="T9" fmla="*/ 58 h 246"/>
                  <a:gd name="T10" fmla="*/ 79 w 257"/>
                  <a:gd name="T11" fmla="*/ 50 h 246"/>
                  <a:gd name="T12" fmla="*/ 75 w 257"/>
                  <a:gd name="T13" fmla="*/ 43 h 246"/>
                  <a:gd name="T14" fmla="*/ 71 w 257"/>
                  <a:gd name="T15" fmla="*/ 36 h 246"/>
                  <a:gd name="T16" fmla="*/ 67 w 257"/>
                  <a:gd name="T17" fmla="*/ 30 h 246"/>
                  <a:gd name="T18" fmla="*/ 61 w 257"/>
                  <a:gd name="T19" fmla="*/ 24 h 246"/>
                  <a:gd name="T20" fmla="*/ 55 w 257"/>
                  <a:gd name="T21" fmla="*/ 19 h 246"/>
                  <a:gd name="T22" fmla="*/ 48 w 257"/>
                  <a:gd name="T23" fmla="*/ 14 h 246"/>
                  <a:gd name="T24" fmla="*/ 41 w 257"/>
                  <a:gd name="T25" fmla="*/ 10 h 246"/>
                  <a:gd name="T26" fmla="*/ 34 w 257"/>
                  <a:gd name="T27" fmla="*/ 6 h 246"/>
                  <a:gd name="T28" fmla="*/ 26 w 257"/>
                  <a:gd name="T29" fmla="*/ 4 h 246"/>
                  <a:gd name="T30" fmla="*/ 18 w 257"/>
                  <a:gd name="T31" fmla="*/ 1 h 246"/>
                  <a:gd name="T32" fmla="*/ 9 w 257"/>
                  <a:gd name="T33" fmla="*/ 0 h 246"/>
                  <a:gd name="T34" fmla="*/ 0 w 257"/>
                  <a:gd name="T35" fmla="*/ 0 h 246"/>
                  <a:gd name="T36" fmla="*/ 0 w 257"/>
                  <a:gd name="T37" fmla="*/ 10 h 246"/>
                  <a:gd name="T38" fmla="*/ 8 w 257"/>
                  <a:gd name="T39" fmla="*/ 10 h 246"/>
                  <a:gd name="T40" fmla="*/ 15 w 257"/>
                  <a:gd name="T41" fmla="*/ 11 h 246"/>
                  <a:gd name="T42" fmla="*/ 23 w 257"/>
                  <a:gd name="T43" fmla="*/ 13 h 246"/>
                  <a:gd name="T44" fmla="*/ 29 w 257"/>
                  <a:gd name="T45" fmla="*/ 15 h 246"/>
                  <a:gd name="T46" fmla="*/ 36 w 257"/>
                  <a:gd name="T47" fmla="*/ 19 h 246"/>
                  <a:gd name="T48" fmla="*/ 43 w 257"/>
                  <a:gd name="T49" fmla="*/ 22 h 246"/>
                  <a:gd name="T50" fmla="*/ 48 w 257"/>
                  <a:gd name="T51" fmla="*/ 26 h 246"/>
                  <a:gd name="T52" fmla="*/ 54 w 257"/>
                  <a:gd name="T53" fmla="*/ 31 h 246"/>
                  <a:gd name="T54" fmla="*/ 59 w 257"/>
                  <a:gd name="T55" fmla="*/ 36 h 246"/>
                  <a:gd name="T56" fmla="*/ 63 w 257"/>
                  <a:gd name="T57" fmla="*/ 41 h 246"/>
                  <a:gd name="T58" fmla="*/ 67 w 257"/>
                  <a:gd name="T59" fmla="*/ 48 h 246"/>
                  <a:gd name="T60" fmla="*/ 70 w 257"/>
                  <a:gd name="T61" fmla="*/ 54 h 246"/>
                  <a:gd name="T62" fmla="*/ 73 w 257"/>
                  <a:gd name="T63" fmla="*/ 60 h 246"/>
                  <a:gd name="T64" fmla="*/ 74 w 257"/>
                  <a:gd name="T65" fmla="*/ 67 h 246"/>
                  <a:gd name="T66" fmla="*/ 75 w 257"/>
                  <a:gd name="T67" fmla="*/ 74 h 246"/>
                  <a:gd name="T68" fmla="*/ 76 w 257"/>
                  <a:gd name="T69" fmla="*/ 82 h 246"/>
                  <a:gd name="T70" fmla="*/ 76 w 257"/>
                  <a:gd name="T71" fmla="*/ 82 h 246"/>
                  <a:gd name="T72" fmla="*/ 86 w 257"/>
                  <a:gd name="T73" fmla="*/ 82 h 2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7" h="246">
                    <a:moveTo>
                      <a:pt x="257" y="246"/>
                    </a:moveTo>
                    <a:lnTo>
                      <a:pt x="257" y="246"/>
                    </a:lnTo>
                    <a:lnTo>
                      <a:pt x="256" y="221"/>
                    </a:lnTo>
                    <a:lnTo>
                      <a:pt x="253" y="196"/>
                    </a:lnTo>
                    <a:lnTo>
                      <a:pt x="245" y="173"/>
                    </a:lnTo>
                    <a:lnTo>
                      <a:pt x="237" y="150"/>
                    </a:lnTo>
                    <a:lnTo>
                      <a:pt x="225" y="129"/>
                    </a:lnTo>
                    <a:lnTo>
                      <a:pt x="213" y="109"/>
                    </a:lnTo>
                    <a:lnTo>
                      <a:pt x="199" y="89"/>
                    </a:lnTo>
                    <a:lnTo>
                      <a:pt x="182" y="72"/>
                    </a:lnTo>
                    <a:lnTo>
                      <a:pt x="164" y="56"/>
                    </a:lnTo>
                    <a:lnTo>
                      <a:pt x="143" y="42"/>
                    </a:lnTo>
                    <a:lnTo>
                      <a:pt x="123" y="30"/>
                    </a:lnTo>
                    <a:lnTo>
                      <a:pt x="101" y="19"/>
                    </a:lnTo>
                    <a:lnTo>
                      <a:pt x="77" y="12"/>
                    </a:lnTo>
                    <a:lnTo>
                      <a:pt x="53" y="4"/>
                    </a:lnTo>
                    <a:lnTo>
                      <a:pt x="26" y="1"/>
                    </a:lnTo>
                    <a:lnTo>
                      <a:pt x="0" y="0"/>
                    </a:lnTo>
                    <a:lnTo>
                      <a:pt x="0" y="29"/>
                    </a:lnTo>
                    <a:lnTo>
                      <a:pt x="24" y="30"/>
                    </a:lnTo>
                    <a:lnTo>
                      <a:pt x="46" y="34"/>
                    </a:lnTo>
                    <a:lnTo>
                      <a:pt x="68" y="39"/>
                    </a:lnTo>
                    <a:lnTo>
                      <a:pt x="88" y="46"/>
                    </a:lnTo>
                    <a:lnTo>
                      <a:pt x="107" y="56"/>
                    </a:lnTo>
                    <a:lnTo>
                      <a:pt x="128" y="67"/>
                    </a:lnTo>
                    <a:lnTo>
                      <a:pt x="144" y="79"/>
                    </a:lnTo>
                    <a:lnTo>
                      <a:pt x="160" y="93"/>
                    </a:lnTo>
                    <a:lnTo>
                      <a:pt x="175" y="108"/>
                    </a:lnTo>
                    <a:lnTo>
                      <a:pt x="187" y="124"/>
                    </a:lnTo>
                    <a:lnTo>
                      <a:pt x="199" y="143"/>
                    </a:lnTo>
                    <a:lnTo>
                      <a:pt x="209" y="162"/>
                    </a:lnTo>
                    <a:lnTo>
                      <a:pt x="217" y="181"/>
                    </a:lnTo>
                    <a:lnTo>
                      <a:pt x="222" y="202"/>
                    </a:lnTo>
                    <a:lnTo>
                      <a:pt x="225" y="223"/>
                    </a:lnTo>
                    <a:lnTo>
                      <a:pt x="226" y="246"/>
                    </a:lnTo>
                    <a:lnTo>
                      <a:pt x="257" y="246"/>
                    </a:lnTo>
                    <a:close/>
                  </a:path>
                </a:pathLst>
              </a:custGeom>
              <a:solidFill>
                <a:srgbClr val="000000"/>
              </a:solidFill>
              <a:ln w="12700" cmpd="sng">
                <a:solidFill>
                  <a:srgbClr val="000000"/>
                </a:solidFill>
                <a:round/>
                <a:headEnd/>
                <a:tailEnd/>
              </a:ln>
            </p:spPr>
            <p:txBody>
              <a:bodyPr/>
              <a:lstStyle/>
              <a:p>
                <a:endParaRPr lang="fr-FR"/>
              </a:p>
            </p:txBody>
          </p:sp>
          <p:sp>
            <p:nvSpPr>
              <p:cNvPr id="6281" name="Freeform 218"/>
              <p:cNvSpPr>
                <a:spLocks/>
              </p:cNvSpPr>
              <p:nvPr/>
            </p:nvSpPr>
            <p:spPr bwMode="auto">
              <a:xfrm>
                <a:off x="3777" y="1971"/>
                <a:ext cx="86" cy="82"/>
              </a:xfrm>
              <a:custGeom>
                <a:avLst/>
                <a:gdLst>
                  <a:gd name="T0" fmla="*/ 0 w 257"/>
                  <a:gd name="T1" fmla="*/ 82 h 246"/>
                  <a:gd name="T2" fmla="*/ 0 w 257"/>
                  <a:gd name="T3" fmla="*/ 82 h 246"/>
                  <a:gd name="T4" fmla="*/ 9 w 257"/>
                  <a:gd name="T5" fmla="*/ 82 h 246"/>
                  <a:gd name="T6" fmla="*/ 18 w 257"/>
                  <a:gd name="T7" fmla="*/ 81 h 246"/>
                  <a:gd name="T8" fmla="*/ 26 w 257"/>
                  <a:gd name="T9" fmla="*/ 78 h 246"/>
                  <a:gd name="T10" fmla="*/ 34 w 257"/>
                  <a:gd name="T11" fmla="*/ 76 h 246"/>
                  <a:gd name="T12" fmla="*/ 41 w 257"/>
                  <a:gd name="T13" fmla="*/ 72 h 246"/>
                  <a:gd name="T14" fmla="*/ 48 w 257"/>
                  <a:gd name="T15" fmla="*/ 68 h 246"/>
                  <a:gd name="T16" fmla="*/ 55 w 257"/>
                  <a:gd name="T17" fmla="*/ 64 h 246"/>
                  <a:gd name="T18" fmla="*/ 61 w 257"/>
                  <a:gd name="T19" fmla="*/ 58 h 246"/>
                  <a:gd name="T20" fmla="*/ 67 w 257"/>
                  <a:gd name="T21" fmla="*/ 52 h 246"/>
                  <a:gd name="T22" fmla="*/ 71 w 257"/>
                  <a:gd name="T23" fmla="*/ 46 h 246"/>
                  <a:gd name="T24" fmla="*/ 75 w 257"/>
                  <a:gd name="T25" fmla="*/ 39 h 246"/>
                  <a:gd name="T26" fmla="*/ 79 w 257"/>
                  <a:gd name="T27" fmla="*/ 32 h 246"/>
                  <a:gd name="T28" fmla="*/ 82 w 257"/>
                  <a:gd name="T29" fmla="*/ 24 h 246"/>
                  <a:gd name="T30" fmla="*/ 85 w 257"/>
                  <a:gd name="T31" fmla="*/ 17 h 246"/>
                  <a:gd name="T32" fmla="*/ 86 w 257"/>
                  <a:gd name="T33" fmla="*/ 8 h 246"/>
                  <a:gd name="T34" fmla="*/ 86 w 257"/>
                  <a:gd name="T35" fmla="*/ 0 h 246"/>
                  <a:gd name="T36" fmla="*/ 76 w 257"/>
                  <a:gd name="T37" fmla="*/ 0 h 246"/>
                  <a:gd name="T38" fmla="*/ 75 w 257"/>
                  <a:gd name="T39" fmla="*/ 8 h 246"/>
                  <a:gd name="T40" fmla="*/ 74 w 257"/>
                  <a:gd name="T41" fmla="*/ 15 h 246"/>
                  <a:gd name="T42" fmla="*/ 73 w 257"/>
                  <a:gd name="T43" fmla="*/ 22 h 246"/>
                  <a:gd name="T44" fmla="*/ 70 w 257"/>
                  <a:gd name="T45" fmla="*/ 28 h 246"/>
                  <a:gd name="T46" fmla="*/ 67 w 257"/>
                  <a:gd name="T47" fmla="*/ 34 h 246"/>
                  <a:gd name="T48" fmla="*/ 63 w 257"/>
                  <a:gd name="T49" fmla="*/ 41 h 246"/>
                  <a:gd name="T50" fmla="*/ 59 w 257"/>
                  <a:gd name="T51" fmla="*/ 46 h 246"/>
                  <a:gd name="T52" fmla="*/ 54 w 257"/>
                  <a:gd name="T53" fmla="*/ 51 h 246"/>
                  <a:gd name="T54" fmla="*/ 48 w 257"/>
                  <a:gd name="T55" fmla="*/ 56 h 246"/>
                  <a:gd name="T56" fmla="*/ 43 w 257"/>
                  <a:gd name="T57" fmla="*/ 60 h 246"/>
                  <a:gd name="T58" fmla="*/ 36 w 257"/>
                  <a:gd name="T59" fmla="*/ 64 h 246"/>
                  <a:gd name="T60" fmla="*/ 29 w 257"/>
                  <a:gd name="T61" fmla="*/ 67 h 246"/>
                  <a:gd name="T62" fmla="*/ 23 w 257"/>
                  <a:gd name="T63" fmla="*/ 69 h 246"/>
                  <a:gd name="T64" fmla="*/ 15 w 257"/>
                  <a:gd name="T65" fmla="*/ 71 h 246"/>
                  <a:gd name="T66" fmla="*/ 8 w 257"/>
                  <a:gd name="T67" fmla="*/ 72 h 246"/>
                  <a:gd name="T68" fmla="*/ 0 w 257"/>
                  <a:gd name="T69" fmla="*/ 72 h 246"/>
                  <a:gd name="T70" fmla="*/ 0 w 257"/>
                  <a:gd name="T71" fmla="*/ 72 h 246"/>
                  <a:gd name="T72" fmla="*/ 0 w 257"/>
                  <a:gd name="T73" fmla="*/ 82 h 2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7" h="246">
                    <a:moveTo>
                      <a:pt x="0" y="246"/>
                    </a:moveTo>
                    <a:lnTo>
                      <a:pt x="0" y="246"/>
                    </a:lnTo>
                    <a:lnTo>
                      <a:pt x="26" y="245"/>
                    </a:lnTo>
                    <a:lnTo>
                      <a:pt x="53" y="242"/>
                    </a:lnTo>
                    <a:lnTo>
                      <a:pt x="77" y="234"/>
                    </a:lnTo>
                    <a:lnTo>
                      <a:pt x="101" y="227"/>
                    </a:lnTo>
                    <a:lnTo>
                      <a:pt x="123" y="216"/>
                    </a:lnTo>
                    <a:lnTo>
                      <a:pt x="143" y="204"/>
                    </a:lnTo>
                    <a:lnTo>
                      <a:pt x="164" y="191"/>
                    </a:lnTo>
                    <a:lnTo>
                      <a:pt x="182" y="174"/>
                    </a:lnTo>
                    <a:lnTo>
                      <a:pt x="199" y="157"/>
                    </a:lnTo>
                    <a:lnTo>
                      <a:pt x="213" y="137"/>
                    </a:lnTo>
                    <a:lnTo>
                      <a:pt x="225" y="117"/>
                    </a:lnTo>
                    <a:lnTo>
                      <a:pt x="237" y="96"/>
                    </a:lnTo>
                    <a:lnTo>
                      <a:pt x="245" y="73"/>
                    </a:lnTo>
                    <a:lnTo>
                      <a:pt x="253" y="50"/>
                    </a:lnTo>
                    <a:lnTo>
                      <a:pt x="256" y="25"/>
                    </a:lnTo>
                    <a:lnTo>
                      <a:pt x="257" y="0"/>
                    </a:lnTo>
                    <a:lnTo>
                      <a:pt x="226" y="0"/>
                    </a:lnTo>
                    <a:lnTo>
                      <a:pt x="225" y="23"/>
                    </a:lnTo>
                    <a:lnTo>
                      <a:pt x="222" y="44"/>
                    </a:lnTo>
                    <a:lnTo>
                      <a:pt x="217" y="65"/>
                    </a:lnTo>
                    <a:lnTo>
                      <a:pt x="209" y="84"/>
                    </a:lnTo>
                    <a:lnTo>
                      <a:pt x="199" y="103"/>
                    </a:lnTo>
                    <a:lnTo>
                      <a:pt x="187" y="122"/>
                    </a:lnTo>
                    <a:lnTo>
                      <a:pt x="175" y="138"/>
                    </a:lnTo>
                    <a:lnTo>
                      <a:pt x="160" y="153"/>
                    </a:lnTo>
                    <a:lnTo>
                      <a:pt x="144" y="168"/>
                    </a:lnTo>
                    <a:lnTo>
                      <a:pt x="128" y="179"/>
                    </a:lnTo>
                    <a:lnTo>
                      <a:pt x="107" y="191"/>
                    </a:lnTo>
                    <a:lnTo>
                      <a:pt x="88" y="200"/>
                    </a:lnTo>
                    <a:lnTo>
                      <a:pt x="68" y="207"/>
                    </a:lnTo>
                    <a:lnTo>
                      <a:pt x="46" y="213"/>
                    </a:lnTo>
                    <a:lnTo>
                      <a:pt x="24" y="216"/>
                    </a:lnTo>
                    <a:lnTo>
                      <a:pt x="0" y="217"/>
                    </a:lnTo>
                    <a:lnTo>
                      <a:pt x="0" y="246"/>
                    </a:lnTo>
                    <a:close/>
                  </a:path>
                </a:pathLst>
              </a:custGeom>
              <a:solidFill>
                <a:srgbClr val="000000"/>
              </a:solidFill>
              <a:ln w="12700" cmpd="sng">
                <a:solidFill>
                  <a:srgbClr val="000000"/>
                </a:solidFill>
                <a:round/>
                <a:headEnd/>
                <a:tailEnd/>
              </a:ln>
            </p:spPr>
            <p:txBody>
              <a:bodyPr/>
              <a:lstStyle/>
              <a:p>
                <a:endParaRPr lang="fr-FR"/>
              </a:p>
            </p:txBody>
          </p:sp>
          <p:sp>
            <p:nvSpPr>
              <p:cNvPr id="6282" name="Freeform 219"/>
              <p:cNvSpPr>
                <a:spLocks/>
              </p:cNvSpPr>
              <p:nvPr/>
            </p:nvSpPr>
            <p:spPr bwMode="auto">
              <a:xfrm>
                <a:off x="3692" y="1971"/>
                <a:ext cx="85" cy="82"/>
              </a:xfrm>
              <a:custGeom>
                <a:avLst/>
                <a:gdLst>
                  <a:gd name="T0" fmla="*/ 0 w 256"/>
                  <a:gd name="T1" fmla="*/ 0 h 246"/>
                  <a:gd name="T2" fmla="*/ 0 w 256"/>
                  <a:gd name="T3" fmla="*/ 0 h 246"/>
                  <a:gd name="T4" fmla="*/ 0 w 256"/>
                  <a:gd name="T5" fmla="*/ 8 h 246"/>
                  <a:gd name="T6" fmla="*/ 1 w 256"/>
                  <a:gd name="T7" fmla="*/ 17 h 246"/>
                  <a:gd name="T8" fmla="*/ 4 w 256"/>
                  <a:gd name="T9" fmla="*/ 24 h 246"/>
                  <a:gd name="T10" fmla="*/ 6 w 256"/>
                  <a:gd name="T11" fmla="*/ 32 h 246"/>
                  <a:gd name="T12" fmla="*/ 10 w 256"/>
                  <a:gd name="T13" fmla="*/ 39 h 246"/>
                  <a:gd name="T14" fmla="*/ 14 w 256"/>
                  <a:gd name="T15" fmla="*/ 46 h 246"/>
                  <a:gd name="T16" fmla="*/ 19 w 256"/>
                  <a:gd name="T17" fmla="*/ 52 h 246"/>
                  <a:gd name="T18" fmla="*/ 25 w 256"/>
                  <a:gd name="T19" fmla="*/ 58 h 246"/>
                  <a:gd name="T20" fmla="*/ 31 w 256"/>
                  <a:gd name="T21" fmla="*/ 64 h 246"/>
                  <a:gd name="T22" fmla="*/ 38 w 256"/>
                  <a:gd name="T23" fmla="*/ 68 h 246"/>
                  <a:gd name="T24" fmla="*/ 44 w 256"/>
                  <a:gd name="T25" fmla="*/ 72 h 246"/>
                  <a:gd name="T26" fmla="*/ 52 w 256"/>
                  <a:gd name="T27" fmla="*/ 76 h 246"/>
                  <a:gd name="T28" fmla="*/ 60 w 256"/>
                  <a:gd name="T29" fmla="*/ 78 h 246"/>
                  <a:gd name="T30" fmla="*/ 68 w 256"/>
                  <a:gd name="T31" fmla="*/ 81 h 246"/>
                  <a:gd name="T32" fmla="*/ 76 w 256"/>
                  <a:gd name="T33" fmla="*/ 82 h 246"/>
                  <a:gd name="T34" fmla="*/ 85 w 256"/>
                  <a:gd name="T35" fmla="*/ 82 h 246"/>
                  <a:gd name="T36" fmla="*/ 85 w 256"/>
                  <a:gd name="T37" fmla="*/ 72 h 246"/>
                  <a:gd name="T38" fmla="*/ 77 w 256"/>
                  <a:gd name="T39" fmla="*/ 72 h 246"/>
                  <a:gd name="T40" fmla="*/ 70 w 256"/>
                  <a:gd name="T41" fmla="*/ 71 h 246"/>
                  <a:gd name="T42" fmla="*/ 63 w 256"/>
                  <a:gd name="T43" fmla="*/ 69 h 246"/>
                  <a:gd name="T44" fmla="*/ 56 w 256"/>
                  <a:gd name="T45" fmla="*/ 67 h 246"/>
                  <a:gd name="T46" fmla="*/ 49 w 256"/>
                  <a:gd name="T47" fmla="*/ 64 h 246"/>
                  <a:gd name="T48" fmla="*/ 43 w 256"/>
                  <a:gd name="T49" fmla="*/ 60 h 246"/>
                  <a:gd name="T50" fmla="*/ 37 w 256"/>
                  <a:gd name="T51" fmla="*/ 56 h 246"/>
                  <a:gd name="T52" fmla="*/ 32 w 256"/>
                  <a:gd name="T53" fmla="*/ 51 h 246"/>
                  <a:gd name="T54" fmla="*/ 27 w 256"/>
                  <a:gd name="T55" fmla="*/ 46 h 246"/>
                  <a:gd name="T56" fmla="*/ 23 w 256"/>
                  <a:gd name="T57" fmla="*/ 41 h 246"/>
                  <a:gd name="T58" fmla="*/ 19 w 256"/>
                  <a:gd name="T59" fmla="*/ 34 h 246"/>
                  <a:gd name="T60" fmla="*/ 16 w 256"/>
                  <a:gd name="T61" fmla="*/ 28 h 246"/>
                  <a:gd name="T62" fmla="*/ 13 w 256"/>
                  <a:gd name="T63" fmla="*/ 22 h 246"/>
                  <a:gd name="T64" fmla="*/ 12 w 256"/>
                  <a:gd name="T65" fmla="*/ 15 h 246"/>
                  <a:gd name="T66" fmla="*/ 10 w 256"/>
                  <a:gd name="T67" fmla="*/ 8 h 246"/>
                  <a:gd name="T68" fmla="*/ 10 w 256"/>
                  <a:gd name="T69" fmla="*/ 0 h 246"/>
                  <a:gd name="T70" fmla="*/ 10 w 256"/>
                  <a:gd name="T71" fmla="*/ 0 h 246"/>
                  <a:gd name="T72" fmla="*/ 0 w 256"/>
                  <a:gd name="T73" fmla="*/ 0 h 2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6" h="246">
                    <a:moveTo>
                      <a:pt x="0" y="0"/>
                    </a:moveTo>
                    <a:lnTo>
                      <a:pt x="0" y="0"/>
                    </a:lnTo>
                    <a:lnTo>
                      <a:pt x="1" y="25"/>
                    </a:lnTo>
                    <a:lnTo>
                      <a:pt x="4" y="50"/>
                    </a:lnTo>
                    <a:lnTo>
                      <a:pt x="12" y="73"/>
                    </a:lnTo>
                    <a:lnTo>
                      <a:pt x="19" y="96"/>
                    </a:lnTo>
                    <a:lnTo>
                      <a:pt x="31" y="117"/>
                    </a:lnTo>
                    <a:lnTo>
                      <a:pt x="43" y="137"/>
                    </a:lnTo>
                    <a:lnTo>
                      <a:pt x="58" y="157"/>
                    </a:lnTo>
                    <a:lnTo>
                      <a:pt x="75" y="174"/>
                    </a:lnTo>
                    <a:lnTo>
                      <a:pt x="92" y="191"/>
                    </a:lnTo>
                    <a:lnTo>
                      <a:pt x="113" y="204"/>
                    </a:lnTo>
                    <a:lnTo>
                      <a:pt x="134" y="216"/>
                    </a:lnTo>
                    <a:lnTo>
                      <a:pt x="156" y="227"/>
                    </a:lnTo>
                    <a:lnTo>
                      <a:pt x="180" y="234"/>
                    </a:lnTo>
                    <a:lnTo>
                      <a:pt x="204" y="242"/>
                    </a:lnTo>
                    <a:lnTo>
                      <a:pt x="230" y="245"/>
                    </a:lnTo>
                    <a:lnTo>
                      <a:pt x="256" y="246"/>
                    </a:lnTo>
                    <a:lnTo>
                      <a:pt x="256" y="217"/>
                    </a:lnTo>
                    <a:lnTo>
                      <a:pt x="232" y="216"/>
                    </a:lnTo>
                    <a:lnTo>
                      <a:pt x="210" y="213"/>
                    </a:lnTo>
                    <a:lnTo>
                      <a:pt x="189" y="207"/>
                    </a:lnTo>
                    <a:lnTo>
                      <a:pt x="169" y="200"/>
                    </a:lnTo>
                    <a:lnTo>
                      <a:pt x="149" y="191"/>
                    </a:lnTo>
                    <a:lnTo>
                      <a:pt x="129" y="179"/>
                    </a:lnTo>
                    <a:lnTo>
                      <a:pt x="112" y="168"/>
                    </a:lnTo>
                    <a:lnTo>
                      <a:pt x="97" y="153"/>
                    </a:lnTo>
                    <a:lnTo>
                      <a:pt x="82" y="138"/>
                    </a:lnTo>
                    <a:lnTo>
                      <a:pt x="70" y="122"/>
                    </a:lnTo>
                    <a:lnTo>
                      <a:pt x="58" y="103"/>
                    </a:lnTo>
                    <a:lnTo>
                      <a:pt x="48" y="84"/>
                    </a:lnTo>
                    <a:lnTo>
                      <a:pt x="40" y="65"/>
                    </a:lnTo>
                    <a:lnTo>
                      <a:pt x="35" y="44"/>
                    </a:lnTo>
                    <a:lnTo>
                      <a:pt x="31" y="23"/>
                    </a:lnTo>
                    <a:lnTo>
                      <a:pt x="30" y="0"/>
                    </a:lnTo>
                    <a:lnTo>
                      <a:pt x="0" y="0"/>
                    </a:lnTo>
                    <a:close/>
                  </a:path>
                </a:pathLst>
              </a:custGeom>
              <a:solidFill>
                <a:srgbClr val="000000"/>
              </a:solidFill>
              <a:ln w="12700" cmpd="sng">
                <a:solidFill>
                  <a:srgbClr val="000000"/>
                </a:solidFill>
                <a:round/>
                <a:headEnd/>
                <a:tailEnd/>
              </a:ln>
            </p:spPr>
            <p:txBody>
              <a:bodyPr/>
              <a:lstStyle/>
              <a:p>
                <a:endParaRPr lang="fr-FR"/>
              </a:p>
            </p:txBody>
          </p:sp>
          <p:sp>
            <p:nvSpPr>
              <p:cNvPr id="6283" name="Freeform 220"/>
              <p:cNvSpPr>
                <a:spLocks/>
              </p:cNvSpPr>
              <p:nvPr/>
            </p:nvSpPr>
            <p:spPr bwMode="auto">
              <a:xfrm>
                <a:off x="3692" y="1889"/>
                <a:ext cx="85" cy="82"/>
              </a:xfrm>
              <a:custGeom>
                <a:avLst/>
                <a:gdLst>
                  <a:gd name="T0" fmla="*/ 85 w 256"/>
                  <a:gd name="T1" fmla="*/ 0 h 246"/>
                  <a:gd name="T2" fmla="*/ 85 w 256"/>
                  <a:gd name="T3" fmla="*/ 0 h 246"/>
                  <a:gd name="T4" fmla="*/ 76 w 256"/>
                  <a:gd name="T5" fmla="*/ 0 h 246"/>
                  <a:gd name="T6" fmla="*/ 68 w 256"/>
                  <a:gd name="T7" fmla="*/ 1 h 246"/>
                  <a:gd name="T8" fmla="*/ 60 w 256"/>
                  <a:gd name="T9" fmla="*/ 4 h 246"/>
                  <a:gd name="T10" fmla="*/ 52 w 256"/>
                  <a:gd name="T11" fmla="*/ 6 h 246"/>
                  <a:gd name="T12" fmla="*/ 44 w 256"/>
                  <a:gd name="T13" fmla="*/ 10 h 246"/>
                  <a:gd name="T14" fmla="*/ 38 w 256"/>
                  <a:gd name="T15" fmla="*/ 14 h 246"/>
                  <a:gd name="T16" fmla="*/ 31 w 256"/>
                  <a:gd name="T17" fmla="*/ 19 h 246"/>
                  <a:gd name="T18" fmla="*/ 25 w 256"/>
                  <a:gd name="T19" fmla="*/ 24 h 246"/>
                  <a:gd name="T20" fmla="*/ 19 w 256"/>
                  <a:gd name="T21" fmla="*/ 30 h 246"/>
                  <a:gd name="T22" fmla="*/ 14 w 256"/>
                  <a:gd name="T23" fmla="*/ 36 h 246"/>
                  <a:gd name="T24" fmla="*/ 10 w 256"/>
                  <a:gd name="T25" fmla="*/ 43 h 246"/>
                  <a:gd name="T26" fmla="*/ 6 w 256"/>
                  <a:gd name="T27" fmla="*/ 50 h 246"/>
                  <a:gd name="T28" fmla="*/ 4 w 256"/>
                  <a:gd name="T29" fmla="*/ 58 h 246"/>
                  <a:gd name="T30" fmla="*/ 1 w 256"/>
                  <a:gd name="T31" fmla="*/ 65 h 246"/>
                  <a:gd name="T32" fmla="*/ 0 w 256"/>
                  <a:gd name="T33" fmla="*/ 74 h 246"/>
                  <a:gd name="T34" fmla="*/ 0 w 256"/>
                  <a:gd name="T35" fmla="*/ 82 h 246"/>
                  <a:gd name="T36" fmla="*/ 10 w 256"/>
                  <a:gd name="T37" fmla="*/ 82 h 246"/>
                  <a:gd name="T38" fmla="*/ 10 w 256"/>
                  <a:gd name="T39" fmla="*/ 74 h 246"/>
                  <a:gd name="T40" fmla="*/ 12 w 256"/>
                  <a:gd name="T41" fmla="*/ 67 h 246"/>
                  <a:gd name="T42" fmla="*/ 13 w 256"/>
                  <a:gd name="T43" fmla="*/ 60 h 246"/>
                  <a:gd name="T44" fmla="*/ 16 w 256"/>
                  <a:gd name="T45" fmla="*/ 54 h 246"/>
                  <a:gd name="T46" fmla="*/ 19 w 256"/>
                  <a:gd name="T47" fmla="*/ 48 h 246"/>
                  <a:gd name="T48" fmla="*/ 23 w 256"/>
                  <a:gd name="T49" fmla="*/ 41 h 246"/>
                  <a:gd name="T50" fmla="*/ 27 w 256"/>
                  <a:gd name="T51" fmla="*/ 36 h 246"/>
                  <a:gd name="T52" fmla="*/ 32 w 256"/>
                  <a:gd name="T53" fmla="*/ 31 h 246"/>
                  <a:gd name="T54" fmla="*/ 37 w 256"/>
                  <a:gd name="T55" fmla="*/ 26 h 246"/>
                  <a:gd name="T56" fmla="*/ 43 w 256"/>
                  <a:gd name="T57" fmla="*/ 22 h 246"/>
                  <a:gd name="T58" fmla="*/ 49 w 256"/>
                  <a:gd name="T59" fmla="*/ 19 h 246"/>
                  <a:gd name="T60" fmla="*/ 56 w 256"/>
                  <a:gd name="T61" fmla="*/ 15 h 246"/>
                  <a:gd name="T62" fmla="*/ 63 w 256"/>
                  <a:gd name="T63" fmla="*/ 13 h 246"/>
                  <a:gd name="T64" fmla="*/ 70 w 256"/>
                  <a:gd name="T65" fmla="*/ 11 h 246"/>
                  <a:gd name="T66" fmla="*/ 77 w 256"/>
                  <a:gd name="T67" fmla="*/ 10 h 246"/>
                  <a:gd name="T68" fmla="*/ 85 w 256"/>
                  <a:gd name="T69" fmla="*/ 10 h 246"/>
                  <a:gd name="T70" fmla="*/ 85 w 256"/>
                  <a:gd name="T71" fmla="*/ 10 h 246"/>
                  <a:gd name="T72" fmla="*/ 85 w 256"/>
                  <a:gd name="T73" fmla="*/ 0 h 2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6" h="246">
                    <a:moveTo>
                      <a:pt x="256" y="0"/>
                    </a:moveTo>
                    <a:lnTo>
                      <a:pt x="256" y="0"/>
                    </a:lnTo>
                    <a:lnTo>
                      <a:pt x="230" y="1"/>
                    </a:lnTo>
                    <a:lnTo>
                      <a:pt x="204" y="4"/>
                    </a:lnTo>
                    <a:lnTo>
                      <a:pt x="180" y="12"/>
                    </a:lnTo>
                    <a:lnTo>
                      <a:pt x="156" y="19"/>
                    </a:lnTo>
                    <a:lnTo>
                      <a:pt x="134" y="30"/>
                    </a:lnTo>
                    <a:lnTo>
                      <a:pt x="113" y="42"/>
                    </a:lnTo>
                    <a:lnTo>
                      <a:pt x="92" y="56"/>
                    </a:lnTo>
                    <a:lnTo>
                      <a:pt x="75" y="72"/>
                    </a:lnTo>
                    <a:lnTo>
                      <a:pt x="58" y="89"/>
                    </a:lnTo>
                    <a:lnTo>
                      <a:pt x="43" y="109"/>
                    </a:lnTo>
                    <a:lnTo>
                      <a:pt x="31" y="129"/>
                    </a:lnTo>
                    <a:lnTo>
                      <a:pt x="19" y="150"/>
                    </a:lnTo>
                    <a:lnTo>
                      <a:pt x="12" y="173"/>
                    </a:lnTo>
                    <a:lnTo>
                      <a:pt x="4" y="196"/>
                    </a:lnTo>
                    <a:lnTo>
                      <a:pt x="1" y="221"/>
                    </a:lnTo>
                    <a:lnTo>
                      <a:pt x="0" y="246"/>
                    </a:lnTo>
                    <a:lnTo>
                      <a:pt x="30" y="246"/>
                    </a:lnTo>
                    <a:lnTo>
                      <a:pt x="31" y="223"/>
                    </a:lnTo>
                    <a:lnTo>
                      <a:pt x="35" y="202"/>
                    </a:lnTo>
                    <a:lnTo>
                      <a:pt x="40" y="181"/>
                    </a:lnTo>
                    <a:lnTo>
                      <a:pt x="48" y="162"/>
                    </a:lnTo>
                    <a:lnTo>
                      <a:pt x="58" y="143"/>
                    </a:lnTo>
                    <a:lnTo>
                      <a:pt x="70" y="124"/>
                    </a:lnTo>
                    <a:lnTo>
                      <a:pt x="82" y="108"/>
                    </a:lnTo>
                    <a:lnTo>
                      <a:pt x="97" y="93"/>
                    </a:lnTo>
                    <a:lnTo>
                      <a:pt x="112" y="79"/>
                    </a:lnTo>
                    <a:lnTo>
                      <a:pt x="129" y="67"/>
                    </a:lnTo>
                    <a:lnTo>
                      <a:pt x="149" y="56"/>
                    </a:lnTo>
                    <a:lnTo>
                      <a:pt x="169" y="46"/>
                    </a:lnTo>
                    <a:lnTo>
                      <a:pt x="189" y="39"/>
                    </a:lnTo>
                    <a:lnTo>
                      <a:pt x="210" y="34"/>
                    </a:lnTo>
                    <a:lnTo>
                      <a:pt x="232" y="30"/>
                    </a:lnTo>
                    <a:lnTo>
                      <a:pt x="256" y="29"/>
                    </a:lnTo>
                    <a:lnTo>
                      <a:pt x="256" y="0"/>
                    </a:lnTo>
                    <a:close/>
                  </a:path>
                </a:pathLst>
              </a:custGeom>
              <a:solidFill>
                <a:srgbClr val="000000"/>
              </a:solidFill>
              <a:ln w="12700" cmpd="sng">
                <a:solidFill>
                  <a:srgbClr val="000000"/>
                </a:solidFill>
                <a:round/>
                <a:headEnd/>
                <a:tailEnd/>
              </a:ln>
            </p:spPr>
            <p:txBody>
              <a:bodyPr/>
              <a:lstStyle/>
              <a:p>
                <a:endParaRPr lang="fr-FR"/>
              </a:p>
            </p:txBody>
          </p:sp>
          <p:sp>
            <p:nvSpPr>
              <p:cNvPr id="6284" name="Freeform 221"/>
              <p:cNvSpPr>
                <a:spLocks/>
              </p:cNvSpPr>
              <p:nvPr/>
            </p:nvSpPr>
            <p:spPr bwMode="auto">
              <a:xfrm>
                <a:off x="3532" y="1684"/>
                <a:ext cx="194" cy="123"/>
              </a:xfrm>
              <a:custGeom>
                <a:avLst/>
                <a:gdLst>
                  <a:gd name="T0" fmla="*/ 194 w 581"/>
                  <a:gd name="T1" fmla="*/ 0 h 368"/>
                  <a:gd name="T2" fmla="*/ 66 w 581"/>
                  <a:gd name="T3" fmla="*/ 0 h 368"/>
                  <a:gd name="T4" fmla="*/ 0 w 581"/>
                  <a:gd name="T5" fmla="*/ 123 h 368"/>
                  <a:gd name="T6" fmla="*/ 194 w 581"/>
                  <a:gd name="T7" fmla="*/ 123 h 368"/>
                  <a:gd name="T8" fmla="*/ 194 w 581"/>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1" h="368">
                    <a:moveTo>
                      <a:pt x="580" y="0"/>
                    </a:moveTo>
                    <a:lnTo>
                      <a:pt x="198" y="0"/>
                    </a:lnTo>
                    <a:lnTo>
                      <a:pt x="0" y="368"/>
                    </a:lnTo>
                    <a:lnTo>
                      <a:pt x="581" y="368"/>
                    </a:lnTo>
                    <a:lnTo>
                      <a:pt x="580" y="0"/>
                    </a:lnTo>
                    <a:close/>
                  </a:path>
                </a:pathLst>
              </a:custGeom>
              <a:solidFill>
                <a:srgbClr val="FFFFFF"/>
              </a:solidFill>
              <a:ln w="12700" cmpd="sng">
                <a:solidFill>
                  <a:srgbClr val="000000"/>
                </a:solidFill>
                <a:round/>
                <a:headEnd/>
                <a:tailEnd/>
              </a:ln>
            </p:spPr>
            <p:txBody>
              <a:bodyPr/>
              <a:lstStyle/>
              <a:p>
                <a:endParaRPr lang="fr-FR"/>
              </a:p>
            </p:txBody>
          </p:sp>
          <p:sp>
            <p:nvSpPr>
              <p:cNvPr id="6285" name="Freeform 222"/>
              <p:cNvSpPr>
                <a:spLocks/>
              </p:cNvSpPr>
              <p:nvPr/>
            </p:nvSpPr>
            <p:spPr bwMode="auto">
              <a:xfrm>
                <a:off x="3594" y="1679"/>
                <a:ext cx="132" cy="10"/>
              </a:xfrm>
              <a:custGeom>
                <a:avLst/>
                <a:gdLst>
                  <a:gd name="T0" fmla="*/ 9 w 395"/>
                  <a:gd name="T1" fmla="*/ 7 h 29"/>
                  <a:gd name="T2" fmla="*/ 4 w 395"/>
                  <a:gd name="T3" fmla="*/ 10 h 29"/>
                  <a:gd name="T4" fmla="*/ 132 w 395"/>
                  <a:gd name="T5" fmla="*/ 10 h 29"/>
                  <a:gd name="T6" fmla="*/ 132 w 395"/>
                  <a:gd name="T7" fmla="*/ 0 h 29"/>
                  <a:gd name="T8" fmla="*/ 4 w 395"/>
                  <a:gd name="T9" fmla="*/ 0 h 29"/>
                  <a:gd name="T10" fmla="*/ 0 w 395"/>
                  <a:gd name="T11" fmla="*/ 3 h 29"/>
                  <a:gd name="T12" fmla="*/ 4 w 395"/>
                  <a:gd name="T13" fmla="*/ 0 h 29"/>
                  <a:gd name="T14" fmla="*/ 1 w 395"/>
                  <a:gd name="T15" fmla="*/ 0 h 29"/>
                  <a:gd name="T16" fmla="*/ 0 w 395"/>
                  <a:gd name="T17" fmla="*/ 3 h 29"/>
                  <a:gd name="T18" fmla="*/ 9 w 395"/>
                  <a:gd name="T19" fmla="*/ 7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5" h="29">
                    <a:moveTo>
                      <a:pt x="26" y="21"/>
                    </a:moveTo>
                    <a:lnTo>
                      <a:pt x="13" y="29"/>
                    </a:lnTo>
                    <a:lnTo>
                      <a:pt x="395" y="29"/>
                    </a:lnTo>
                    <a:lnTo>
                      <a:pt x="395" y="0"/>
                    </a:lnTo>
                    <a:lnTo>
                      <a:pt x="13" y="0"/>
                    </a:lnTo>
                    <a:lnTo>
                      <a:pt x="0" y="8"/>
                    </a:lnTo>
                    <a:lnTo>
                      <a:pt x="13" y="0"/>
                    </a:lnTo>
                    <a:lnTo>
                      <a:pt x="4" y="0"/>
                    </a:lnTo>
                    <a:lnTo>
                      <a:pt x="0" y="8"/>
                    </a:lnTo>
                    <a:lnTo>
                      <a:pt x="26" y="21"/>
                    </a:lnTo>
                    <a:close/>
                  </a:path>
                </a:pathLst>
              </a:custGeom>
              <a:solidFill>
                <a:srgbClr val="000000"/>
              </a:solidFill>
              <a:ln w="12700" cmpd="sng">
                <a:solidFill>
                  <a:srgbClr val="000000"/>
                </a:solidFill>
                <a:round/>
                <a:headEnd/>
                <a:tailEnd/>
              </a:ln>
            </p:spPr>
            <p:txBody>
              <a:bodyPr/>
              <a:lstStyle/>
              <a:p>
                <a:endParaRPr lang="fr-FR"/>
              </a:p>
            </p:txBody>
          </p:sp>
          <p:sp>
            <p:nvSpPr>
              <p:cNvPr id="6286" name="Freeform 223"/>
              <p:cNvSpPr>
                <a:spLocks/>
              </p:cNvSpPr>
              <p:nvPr/>
            </p:nvSpPr>
            <p:spPr bwMode="auto">
              <a:xfrm>
                <a:off x="3524" y="1682"/>
                <a:ext cx="79" cy="130"/>
              </a:xfrm>
              <a:custGeom>
                <a:avLst/>
                <a:gdLst>
                  <a:gd name="T0" fmla="*/ 8 w 236"/>
                  <a:gd name="T1" fmla="*/ 120 h 390"/>
                  <a:gd name="T2" fmla="*/ 13 w 236"/>
                  <a:gd name="T3" fmla="*/ 127 h 390"/>
                  <a:gd name="T4" fmla="*/ 79 w 236"/>
                  <a:gd name="T5" fmla="*/ 4 h 390"/>
                  <a:gd name="T6" fmla="*/ 70 w 236"/>
                  <a:gd name="T7" fmla="*/ 0 h 390"/>
                  <a:gd name="T8" fmla="*/ 4 w 236"/>
                  <a:gd name="T9" fmla="*/ 123 h 390"/>
                  <a:gd name="T10" fmla="*/ 8 w 236"/>
                  <a:gd name="T11" fmla="*/ 130 h 390"/>
                  <a:gd name="T12" fmla="*/ 4 w 236"/>
                  <a:gd name="T13" fmla="*/ 123 h 390"/>
                  <a:gd name="T14" fmla="*/ 0 w 236"/>
                  <a:gd name="T15" fmla="*/ 130 h 390"/>
                  <a:gd name="T16" fmla="*/ 8 w 236"/>
                  <a:gd name="T17" fmla="*/ 130 h 390"/>
                  <a:gd name="T18" fmla="*/ 8 w 236"/>
                  <a:gd name="T19" fmla="*/ 120 h 3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6" h="390">
                    <a:moveTo>
                      <a:pt x="25" y="360"/>
                    </a:moveTo>
                    <a:lnTo>
                      <a:pt x="38" y="381"/>
                    </a:lnTo>
                    <a:lnTo>
                      <a:pt x="236" y="13"/>
                    </a:lnTo>
                    <a:lnTo>
                      <a:pt x="210" y="0"/>
                    </a:lnTo>
                    <a:lnTo>
                      <a:pt x="12" y="369"/>
                    </a:lnTo>
                    <a:lnTo>
                      <a:pt x="25" y="390"/>
                    </a:lnTo>
                    <a:lnTo>
                      <a:pt x="12" y="369"/>
                    </a:lnTo>
                    <a:lnTo>
                      <a:pt x="0" y="390"/>
                    </a:lnTo>
                    <a:lnTo>
                      <a:pt x="25" y="390"/>
                    </a:lnTo>
                    <a:lnTo>
                      <a:pt x="25" y="360"/>
                    </a:lnTo>
                    <a:close/>
                  </a:path>
                </a:pathLst>
              </a:custGeom>
              <a:solidFill>
                <a:srgbClr val="000000"/>
              </a:solidFill>
              <a:ln w="12700" cmpd="sng">
                <a:solidFill>
                  <a:srgbClr val="000000"/>
                </a:solidFill>
                <a:round/>
                <a:headEnd/>
                <a:tailEnd/>
              </a:ln>
            </p:spPr>
            <p:txBody>
              <a:bodyPr/>
              <a:lstStyle/>
              <a:p>
                <a:endParaRPr lang="fr-FR"/>
              </a:p>
            </p:txBody>
          </p:sp>
          <p:sp>
            <p:nvSpPr>
              <p:cNvPr id="6287" name="Freeform 224"/>
              <p:cNvSpPr>
                <a:spLocks/>
              </p:cNvSpPr>
              <p:nvPr/>
            </p:nvSpPr>
            <p:spPr bwMode="auto">
              <a:xfrm>
                <a:off x="3532" y="1802"/>
                <a:ext cx="199" cy="10"/>
              </a:xfrm>
              <a:custGeom>
                <a:avLst/>
                <a:gdLst>
                  <a:gd name="T0" fmla="*/ 189 w 597"/>
                  <a:gd name="T1" fmla="*/ 5 h 30"/>
                  <a:gd name="T2" fmla="*/ 194 w 597"/>
                  <a:gd name="T3" fmla="*/ 0 h 30"/>
                  <a:gd name="T4" fmla="*/ 0 w 597"/>
                  <a:gd name="T5" fmla="*/ 0 h 30"/>
                  <a:gd name="T6" fmla="*/ 0 w 597"/>
                  <a:gd name="T7" fmla="*/ 10 h 30"/>
                  <a:gd name="T8" fmla="*/ 194 w 597"/>
                  <a:gd name="T9" fmla="*/ 10 h 30"/>
                  <a:gd name="T10" fmla="*/ 199 w 597"/>
                  <a:gd name="T11" fmla="*/ 5 h 30"/>
                  <a:gd name="T12" fmla="*/ 194 w 597"/>
                  <a:gd name="T13" fmla="*/ 10 h 30"/>
                  <a:gd name="T14" fmla="*/ 199 w 597"/>
                  <a:gd name="T15" fmla="*/ 10 h 30"/>
                  <a:gd name="T16" fmla="*/ 199 w 597"/>
                  <a:gd name="T17" fmla="*/ 5 h 30"/>
                  <a:gd name="T18" fmla="*/ 189 w 597"/>
                  <a:gd name="T19" fmla="*/ 5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97" h="30">
                    <a:moveTo>
                      <a:pt x="566" y="15"/>
                    </a:moveTo>
                    <a:lnTo>
                      <a:pt x="581" y="0"/>
                    </a:lnTo>
                    <a:lnTo>
                      <a:pt x="0" y="0"/>
                    </a:lnTo>
                    <a:lnTo>
                      <a:pt x="0" y="30"/>
                    </a:lnTo>
                    <a:lnTo>
                      <a:pt x="581" y="30"/>
                    </a:lnTo>
                    <a:lnTo>
                      <a:pt x="597" y="15"/>
                    </a:lnTo>
                    <a:lnTo>
                      <a:pt x="581" y="30"/>
                    </a:lnTo>
                    <a:lnTo>
                      <a:pt x="597" y="30"/>
                    </a:lnTo>
                    <a:lnTo>
                      <a:pt x="597" y="15"/>
                    </a:lnTo>
                    <a:lnTo>
                      <a:pt x="566" y="15"/>
                    </a:lnTo>
                    <a:close/>
                  </a:path>
                </a:pathLst>
              </a:custGeom>
              <a:solidFill>
                <a:srgbClr val="000000"/>
              </a:solidFill>
              <a:ln w="12700" cmpd="sng">
                <a:solidFill>
                  <a:srgbClr val="000000"/>
                </a:solidFill>
                <a:round/>
                <a:headEnd/>
                <a:tailEnd/>
              </a:ln>
            </p:spPr>
            <p:txBody>
              <a:bodyPr/>
              <a:lstStyle/>
              <a:p>
                <a:endParaRPr lang="fr-FR"/>
              </a:p>
            </p:txBody>
          </p:sp>
          <p:sp>
            <p:nvSpPr>
              <p:cNvPr id="6288" name="Freeform 225"/>
              <p:cNvSpPr>
                <a:spLocks/>
              </p:cNvSpPr>
              <p:nvPr/>
            </p:nvSpPr>
            <p:spPr bwMode="auto">
              <a:xfrm>
                <a:off x="3721" y="1679"/>
                <a:ext cx="10" cy="128"/>
              </a:xfrm>
              <a:custGeom>
                <a:avLst/>
                <a:gdLst>
                  <a:gd name="T0" fmla="*/ 5 w 32"/>
                  <a:gd name="T1" fmla="*/ 10 h 383"/>
                  <a:gd name="T2" fmla="*/ 0 w 32"/>
                  <a:gd name="T3" fmla="*/ 5 h 383"/>
                  <a:gd name="T4" fmla="*/ 0 w 32"/>
                  <a:gd name="T5" fmla="*/ 128 h 383"/>
                  <a:gd name="T6" fmla="*/ 10 w 32"/>
                  <a:gd name="T7" fmla="*/ 128 h 383"/>
                  <a:gd name="T8" fmla="*/ 9 w 32"/>
                  <a:gd name="T9" fmla="*/ 5 h 383"/>
                  <a:gd name="T10" fmla="*/ 5 w 32"/>
                  <a:gd name="T11" fmla="*/ 0 h 383"/>
                  <a:gd name="T12" fmla="*/ 9 w 32"/>
                  <a:gd name="T13" fmla="*/ 5 h 383"/>
                  <a:gd name="T14" fmla="*/ 9 w 32"/>
                  <a:gd name="T15" fmla="*/ 0 h 383"/>
                  <a:gd name="T16" fmla="*/ 5 w 32"/>
                  <a:gd name="T17" fmla="*/ 0 h 383"/>
                  <a:gd name="T18" fmla="*/ 5 w 32"/>
                  <a:gd name="T19" fmla="*/ 10 h 3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383">
                    <a:moveTo>
                      <a:pt x="15" y="29"/>
                    </a:moveTo>
                    <a:lnTo>
                      <a:pt x="0" y="15"/>
                    </a:lnTo>
                    <a:lnTo>
                      <a:pt x="1" y="383"/>
                    </a:lnTo>
                    <a:lnTo>
                      <a:pt x="32" y="383"/>
                    </a:lnTo>
                    <a:lnTo>
                      <a:pt x="30" y="15"/>
                    </a:lnTo>
                    <a:lnTo>
                      <a:pt x="15" y="0"/>
                    </a:lnTo>
                    <a:lnTo>
                      <a:pt x="30" y="15"/>
                    </a:lnTo>
                    <a:lnTo>
                      <a:pt x="30" y="0"/>
                    </a:lnTo>
                    <a:lnTo>
                      <a:pt x="15" y="0"/>
                    </a:lnTo>
                    <a:lnTo>
                      <a:pt x="15" y="29"/>
                    </a:lnTo>
                    <a:close/>
                  </a:path>
                </a:pathLst>
              </a:custGeom>
              <a:solidFill>
                <a:srgbClr val="000000"/>
              </a:solidFill>
              <a:ln w="12700" cmpd="sng">
                <a:solidFill>
                  <a:srgbClr val="000000"/>
                </a:solidFill>
                <a:round/>
                <a:headEnd/>
                <a:tailEnd/>
              </a:ln>
            </p:spPr>
            <p:txBody>
              <a:bodyPr/>
              <a:lstStyle/>
              <a:p>
                <a:endParaRPr lang="fr-FR"/>
              </a:p>
            </p:txBody>
          </p:sp>
          <p:sp>
            <p:nvSpPr>
              <p:cNvPr id="6289" name="Freeform 226"/>
              <p:cNvSpPr>
                <a:spLocks/>
              </p:cNvSpPr>
              <p:nvPr/>
            </p:nvSpPr>
            <p:spPr bwMode="auto">
              <a:xfrm>
                <a:off x="3746" y="1684"/>
                <a:ext cx="153" cy="123"/>
              </a:xfrm>
              <a:custGeom>
                <a:avLst/>
                <a:gdLst>
                  <a:gd name="T0" fmla="*/ 0 w 458"/>
                  <a:gd name="T1" fmla="*/ 0 h 368"/>
                  <a:gd name="T2" fmla="*/ 137 w 458"/>
                  <a:gd name="T3" fmla="*/ 0 h 368"/>
                  <a:gd name="T4" fmla="*/ 153 w 458"/>
                  <a:gd name="T5" fmla="*/ 123 h 368"/>
                  <a:gd name="T6" fmla="*/ 0 w 458"/>
                  <a:gd name="T7" fmla="*/ 123 h 368"/>
                  <a:gd name="T8" fmla="*/ 0 w 458"/>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368">
                    <a:moveTo>
                      <a:pt x="1" y="0"/>
                    </a:moveTo>
                    <a:lnTo>
                      <a:pt x="409" y="0"/>
                    </a:lnTo>
                    <a:lnTo>
                      <a:pt x="458" y="368"/>
                    </a:lnTo>
                    <a:lnTo>
                      <a:pt x="0" y="368"/>
                    </a:lnTo>
                    <a:lnTo>
                      <a:pt x="1" y="0"/>
                    </a:lnTo>
                    <a:close/>
                  </a:path>
                </a:pathLst>
              </a:custGeom>
              <a:solidFill>
                <a:srgbClr val="FFFFFF"/>
              </a:solidFill>
              <a:ln w="12700" cmpd="sng">
                <a:solidFill>
                  <a:srgbClr val="000000"/>
                </a:solidFill>
                <a:round/>
                <a:headEnd/>
                <a:tailEnd/>
              </a:ln>
            </p:spPr>
            <p:txBody>
              <a:bodyPr/>
              <a:lstStyle/>
              <a:p>
                <a:endParaRPr lang="fr-FR"/>
              </a:p>
            </p:txBody>
          </p:sp>
          <p:sp>
            <p:nvSpPr>
              <p:cNvPr id="6290" name="Freeform 227"/>
              <p:cNvSpPr>
                <a:spLocks/>
              </p:cNvSpPr>
              <p:nvPr/>
            </p:nvSpPr>
            <p:spPr bwMode="auto">
              <a:xfrm>
                <a:off x="3746" y="1679"/>
                <a:ext cx="141" cy="10"/>
              </a:xfrm>
              <a:custGeom>
                <a:avLst/>
                <a:gdLst>
                  <a:gd name="T0" fmla="*/ 141 w 423"/>
                  <a:gd name="T1" fmla="*/ 4 h 29"/>
                  <a:gd name="T2" fmla="*/ 136 w 423"/>
                  <a:gd name="T3" fmla="*/ 0 h 29"/>
                  <a:gd name="T4" fmla="*/ 0 w 423"/>
                  <a:gd name="T5" fmla="*/ 0 h 29"/>
                  <a:gd name="T6" fmla="*/ 0 w 423"/>
                  <a:gd name="T7" fmla="*/ 10 h 29"/>
                  <a:gd name="T8" fmla="*/ 136 w 423"/>
                  <a:gd name="T9" fmla="*/ 10 h 29"/>
                  <a:gd name="T10" fmla="*/ 131 w 423"/>
                  <a:gd name="T11" fmla="*/ 6 h 29"/>
                  <a:gd name="T12" fmla="*/ 141 w 423"/>
                  <a:gd name="T13" fmla="*/ 4 h 29"/>
                  <a:gd name="T14" fmla="*/ 140 w 423"/>
                  <a:gd name="T15" fmla="*/ 0 h 29"/>
                  <a:gd name="T16" fmla="*/ 136 w 423"/>
                  <a:gd name="T17" fmla="*/ 0 h 29"/>
                  <a:gd name="T18" fmla="*/ 141 w 423"/>
                  <a:gd name="T19" fmla="*/ 4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23" h="29">
                    <a:moveTo>
                      <a:pt x="423" y="13"/>
                    </a:moveTo>
                    <a:lnTo>
                      <a:pt x="408" y="0"/>
                    </a:lnTo>
                    <a:lnTo>
                      <a:pt x="0" y="0"/>
                    </a:lnTo>
                    <a:lnTo>
                      <a:pt x="0" y="29"/>
                    </a:lnTo>
                    <a:lnTo>
                      <a:pt x="408" y="29"/>
                    </a:lnTo>
                    <a:lnTo>
                      <a:pt x="392" y="17"/>
                    </a:lnTo>
                    <a:lnTo>
                      <a:pt x="423" y="13"/>
                    </a:lnTo>
                    <a:lnTo>
                      <a:pt x="421" y="0"/>
                    </a:lnTo>
                    <a:lnTo>
                      <a:pt x="408" y="0"/>
                    </a:lnTo>
                    <a:lnTo>
                      <a:pt x="423" y="13"/>
                    </a:lnTo>
                    <a:close/>
                  </a:path>
                </a:pathLst>
              </a:custGeom>
              <a:solidFill>
                <a:srgbClr val="000000"/>
              </a:solidFill>
              <a:ln w="12700" cmpd="sng">
                <a:solidFill>
                  <a:srgbClr val="000000"/>
                </a:solidFill>
                <a:round/>
                <a:headEnd/>
                <a:tailEnd/>
              </a:ln>
            </p:spPr>
            <p:txBody>
              <a:bodyPr/>
              <a:lstStyle/>
              <a:p>
                <a:endParaRPr lang="fr-FR"/>
              </a:p>
            </p:txBody>
          </p:sp>
          <p:sp>
            <p:nvSpPr>
              <p:cNvPr id="6291" name="Freeform 228"/>
              <p:cNvSpPr>
                <a:spLocks/>
              </p:cNvSpPr>
              <p:nvPr/>
            </p:nvSpPr>
            <p:spPr bwMode="auto">
              <a:xfrm>
                <a:off x="3877" y="1684"/>
                <a:ext cx="27" cy="128"/>
              </a:xfrm>
              <a:custGeom>
                <a:avLst/>
                <a:gdLst>
                  <a:gd name="T0" fmla="*/ 21 w 82"/>
                  <a:gd name="T1" fmla="*/ 128 h 385"/>
                  <a:gd name="T2" fmla="*/ 26 w 82"/>
                  <a:gd name="T3" fmla="*/ 122 h 385"/>
                  <a:gd name="T4" fmla="*/ 10 w 82"/>
                  <a:gd name="T5" fmla="*/ 0 h 385"/>
                  <a:gd name="T6" fmla="*/ 0 w 82"/>
                  <a:gd name="T7" fmla="*/ 1 h 385"/>
                  <a:gd name="T8" fmla="*/ 16 w 82"/>
                  <a:gd name="T9" fmla="*/ 124 h 385"/>
                  <a:gd name="T10" fmla="*/ 21 w 82"/>
                  <a:gd name="T11" fmla="*/ 118 h 385"/>
                  <a:gd name="T12" fmla="*/ 21 w 82"/>
                  <a:gd name="T13" fmla="*/ 128 h 385"/>
                  <a:gd name="T14" fmla="*/ 27 w 82"/>
                  <a:gd name="T15" fmla="*/ 128 h 385"/>
                  <a:gd name="T16" fmla="*/ 26 w 82"/>
                  <a:gd name="T17" fmla="*/ 122 h 385"/>
                  <a:gd name="T18" fmla="*/ 21 w 82"/>
                  <a:gd name="T19" fmla="*/ 128 h 3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2" h="385">
                    <a:moveTo>
                      <a:pt x="65" y="385"/>
                    </a:moveTo>
                    <a:lnTo>
                      <a:pt x="80" y="368"/>
                    </a:lnTo>
                    <a:lnTo>
                      <a:pt x="31" y="0"/>
                    </a:lnTo>
                    <a:lnTo>
                      <a:pt x="0" y="4"/>
                    </a:lnTo>
                    <a:lnTo>
                      <a:pt x="50" y="372"/>
                    </a:lnTo>
                    <a:lnTo>
                      <a:pt x="65" y="355"/>
                    </a:lnTo>
                    <a:lnTo>
                      <a:pt x="65" y="385"/>
                    </a:lnTo>
                    <a:lnTo>
                      <a:pt x="82" y="385"/>
                    </a:lnTo>
                    <a:lnTo>
                      <a:pt x="80" y="368"/>
                    </a:lnTo>
                    <a:lnTo>
                      <a:pt x="65" y="385"/>
                    </a:lnTo>
                    <a:close/>
                  </a:path>
                </a:pathLst>
              </a:custGeom>
              <a:solidFill>
                <a:srgbClr val="000000"/>
              </a:solidFill>
              <a:ln w="12700" cmpd="sng">
                <a:solidFill>
                  <a:srgbClr val="000000"/>
                </a:solidFill>
                <a:round/>
                <a:headEnd/>
                <a:tailEnd/>
              </a:ln>
            </p:spPr>
            <p:txBody>
              <a:bodyPr/>
              <a:lstStyle/>
              <a:p>
                <a:endParaRPr lang="fr-FR"/>
              </a:p>
            </p:txBody>
          </p:sp>
          <p:sp>
            <p:nvSpPr>
              <p:cNvPr id="6292" name="Freeform 229"/>
              <p:cNvSpPr>
                <a:spLocks/>
              </p:cNvSpPr>
              <p:nvPr/>
            </p:nvSpPr>
            <p:spPr bwMode="auto">
              <a:xfrm>
                <a:off x="3741" y="1802"/>
                <a:ext cx="158" cy="10"/>
              </a:xfrm>
              <a:custGeom>
                <a:avLst/>
                <a:gdLst>
                  <a:gd name="T0" fmla="*/ 0 w 473"/>
                  <a:gd name="T1" fmla="*/ 5 h 30"/>
                  <a:gd name="T2" fmla="*/ 5 w 473"/>
                  <a:gd name="T3" fmla="*/ 10 h 30"/>
                  <a:gd name="T4" fmla="*/ 158 w 473"/>
                  <a:gd name="T5" fmla="*/ 10 h 30"/>
                  <a:gd name="T6" fmla="*/ 158 w 473"/>
                  <a:gd name="T7" fmla="*/ 0 h 30"/>
                  <a:gd name="T8" fmla="*/ 5 w 473"/>
                  <a:gd name="T9" fmla="*/ 0 h 30"/>
                  <a:gd name="T10" fmla="*/ 10 w 473"/>
                  <a:gd name="T11" fmla="*/ 5 h 30"/>
                  <a:gd name="T12" fmla="*/ 0 w 473"/>
                  <a:gd name="T13" fmla="*/ 5 h 30"/>
                  <a:gd name="T14" fmla="*/ 0 w 473"/>
                  <a:gd name="T15" fmla="*/ 10 h 30"/>
                  <a:gd name="T16" fmla="*/ 5 w 473"/>
                  <a:gd name="T17" fmla="*/ 10 h 30"/>
                  <a:gd name="T18" fmla="*/ 0 w 473"/>
                  <a:gd name="T19" fmla="*/ 5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3" h="30">
                    <a:moveTo>
                      <a:pt x="0" y="15"/>
                    </a:moveTo>
                    <a:lnTo>
                      <a:pt x="15" y="30"/>
                    </a:lnTo>
                    <a:lnTo>
                      <a:pt x="473" y="30"/>
                    </a:lnTo>
                    <a:lnTo>
                      <a:pt x="473" y="0"/>
                    </a:lnTo>
                    <a:lnTo>
                      <a:pt x="15" y="0"/>
                    </a:lnTo>
                    <a:lnTo>
                      <a:pt x="31" y="15"/>
                    </a:lnTo>
                    <a:lnTo>
                      <a:pt x="0" y="15"/>
                    </a:lnTo>
                    <a:lnTo>
                      <a:pt x="0" y="30"/>
                    </a:lnTo>
                    <a:lnTo>
                      <a:pt x="15" y="30"/>
                    </a:lnTo>
                    <a:lnTo>
                      <a:pt x="0" y="15"/>
                    </a:lnTo>
                    <a:close/>
                  </a:path>
                </a:pathLst>
              </a:custGeom>
              <a:solidFill>
                <a:srgbClr val="000000"/>
              </a:solidFill>
              <a:ln w="12700" cmpd="sng">
                <a:solidFill>
                  <a:srgbClr val="000000"/>
                </a:solidFill>
                <a:round/>
                <a:headEnd/>
                <a:tailEnd/>
              </a:ln>
            </p:spPr>
            <p:txBody>
              <a:bodyPr/>
              <a:lstStyle/>
              <a:p>
                <a:endParaRPr lang="fr-FR"/>
              </a:p>
            </p:txBody>
          </p:sp>
          <p:sp>
            <p:nvSpPr>
              <p:cNvPr id="6293" name="Freeform 230"/>
              <p:cNvSpPr>
                <a:spLocks/>
              </p:cNvSpPr>
              <p:nvPr/>
            </p:nvSpPr>
            <p:spPr bwMode="auto">
              <a:xfrm>
                <a:off x="3741" y="1679"/>
                <a:ext cx="11" cy="128"/>
              </a:xfrm>
              <a:custGeom>
                <a:avLst/>
                <a:gdLst>
                  <a:gd name="T0" fmla="*/ 6 w 32"/>
                  <a:gd name="T1" fmla="*/ 0 h 383"/>
                  <a:gd name="T2" fmla="*/ 0 w 32"/>
                  <a:gd name="T3" fmla="*/ 5 h 383"/>
                  <a:gd name="T4" fmla="*/ 0 w 32"/>
                  <a:gd name="T5" fmla="*/ 128 h 383"/>
                  <a:gd name="T6" fmla="*/ 11 w 32"/>
                  <a:gd name="T7" fmla="*/ 128 h 383"/>
                  <a:gd name="T8" fmla="*/ 11 w 32"/>
                  <a:gd name="T9" fmla="*/ 5 h 383"/>
                  <a:gd name="T10" fmla="*/ 6 w 32"/>
                  <a:gd name="T11" fmla="*/ 10 h 383"/>
                  <a:gd name="T12" fmla="*/ 6 w 32"/>
                  <a:gd name="T13" fmla="*/ 0 h 383"/>
                  <a:gd name="T14" fmla="*/ 0 w 32"/>
                  <a:gd name="T15" fmla="*/ 0 h 383"/>
                  <a:gd name="T16" fmla="*/ 0 w 32"/>
                  <a:gd name="T17" fmla="*/ 5 h 383"/>
                  <a:gd name="T18" fmla="*/ 6 w 32"/>
                  <a:gd name="T19" fmla="*/ 0 h 3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383">
                    <a:moveTo>
                      <a:pt x="16" y="0"/>
                    </a:moveTo>
                    <a:lnTo>
                      <a:pt x="1" y="15"/>
                    </a:lnTo>
                    <a:lnTo>
                      <a:pt x="0" y="383"/>
                    </a:lnTo>
                    <a:lnTo>
                      <a:pt x="31" y="383"/>
                    </a:lnTo>
                    <a:lnTo>
                      <a:pt x="32" y="15"/>
                    </a:lnTo>
                    <a:lnTo>
                      <a:pt x="16" y="29"/>
                    </a:lnTo>
                    <a:lnTo>
                      <a:pt x="16" y="0"/>
                    </a:lnTo>
                    <a:lnTo>
                      <a:pt x="1" y="0"/>
                    </a:lnTo>
                    <a:lnTo>
                      <a:pt x="1" y="15"/>
                    </a:lnTo>
                    <a:lnTo>
                      <a:pt x="16" y="0"/>
                    </a:lnTo>
                    <a:close/>
                  </a:path>
                </a:pathLst>
              </a:custGeom>
              <a:solidFill>
                <a:srgbClr val="000000"/>
              </a:solidFill>
              <a:ln w="12700" cmpd="sng">
                <a:solidFill>
                  <a:srgbClr val="000000"/>
                </a:solidFill>
                <a:round/>
                <a:headEnd/>
                <a:tailEnd/>
              </a:ln>
            </p:spPr>
            <p:txBody>
              <a:bodyPr/>
              <a:lstStyle/>
              <a:p>
                <a:endParaRPr lang="fr-FR"/>
              </a:p>
            </p:txBody>
          </p:sp>
          <p:sp>
            <p:nvSpPr>
              <p:cNvPr id="6294" name="Freeform 231"/>
              <p:cNvSpPr>
                <a:spLocks/>
              </p:cNvSpPr>
              <p:nvPr/>
            </p:nvSpPr>
            <p:spPr bwMode="auto">
              <a:xfrm>
                <a:off x="3903" y="1684"/>
                <a:ext cx="222" cy="123"/>
              </a:xfrm>
              <a:custGeom>
                <a:avLst/>
                <a:gdLst>
                  <a:gd name="T0" fmla="*/ 0 w 667"/>
                  <a:gd name="T1" fmla="*/ 0 h 368"/>
                  <a:gd name="T2" fmla="*/ 74 w 667"/>
                  <a:gd name="T3" fmla="*/ 0 h 368"/>
                  <a:gd name="T4" fmla="*/ 222 w 667"/>
                  <a:gd name="T5" fmla="*/ 123 h 368"/>
                  <a:gd name="T6" fmla="*/ 17 w 667"/>
                  <a:gd name="T7" fmla="*/ 123 h 368"/>
                  <a:gd name="T8" fmla="*/ 0 w 667"/>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7" h="368">
                    <a:moveTo>
                      <a:pt x="0" y="0"/>
                    </a:moveTo>
                    <a:lnTo>
                      <a:pt x="223" y="0"/>
                    </a:lnTo>
                    <a:lnTo>
                      <a:pt x="667" y="368"/>
                    </a:lnTo>
                    <a:lnTo>
                      <a:pt x="50" y="368"/>
                    </a:lnTo>
                    <a:lnTo>
                      <a:pt x="0" y="0"/>
                    </a:lnTo>
                    <a:close/>
                  </a:path>
                </a:pathLst>
              </a:custGeom>
              <a:solidFill>
                <a:srgbClr val="FFFFFF"/>
              </a:solidFill>
              <a:ln w="12700" cmpd="sng">
                <a:solidFill>
                  <a:srgbClr val="000000"/>
                </a:solidFill>
                <a:round/>
                <a:headEnd/>
                <a:tailEnd/>
              </a:ln>
            </p:spPr>
            <p:txBody>
              <a:bodyPr/>
              <a:lstStyle/>
              <a:p>
                <a:endParaRPr lang="fr-FR"/>
              </a:p>
            </p:txBody>
          </p:sp>
          <p:sp>
            <p:nvSpPr>
              <p:cNvPr id="6295" name="Freeform 232"/>
              <p:cNvSpPr>
                <a:spLocks/>
              </p:cNvSpPr>
              <p:nvPr/>
            </p:nvSpPr>
            <p:spPr bwMode="auto">
              <a:xfrm>
                <a:off x="3903" y="1679"/>
                <a:ext cx="77" cy="10"/>
              </a:xfrm>
              <a:custGeom>
                <a:avLst/>
                <a:gdLst>
                  <a:gd name="T0" fmla="*/ 77 w 233"/>
                  <a:gd name="T1" fmla="*/ 1 h 29"/>
                  <a:gd name="T2" fmla="*/ 74 w 233"/>
                  <a:gd name="T3" fmla="*/ 0 h 29"/>
                  <a:gd name="T4" fmla="*/ 0 w 233"/>
                  <a:gd name="T5" fmla="*/ 0 h 29"/>
                  <a:gd name="T6" fmla="*/ 0 w 233"/>
                  <a:gd name="T7" fmla="*/ 10 h 29"/>
                  <a:gd name="T8" fmla="*/ 74 w 233"/>
                  <a:gd name="T9" fmla="*/ 10 h 29"/>
                  <a:gd name="T10" fmla="*/ 70 w 233"/>
                  <a:gd name="T11" fmla="*/ 9 h 29"/>
                  <a:gd name="T12" fmla="*/ 77 w 233"/>
                  <a:gd name="T13" fmla="*/ 1 h 29"/>
                  <a:gd name="T14" fmla="*/ 75 w 233"/>
                  <a:gd name="T15" fmla="*/ 0 h 29"/>
                  <a:gd name="T16" fmla="*/ 74 w 233"/>
                  <a:gd name="T17" fmla="*/ 0 h 29"/>
                  <a:gd name="T18" fmla="*/ 77 w 233"/>
                  <a:gd name="T19" fmla="*/ 1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3" h="29">
                    <a:moveTo>
                      <a:pt x="233" y="3"/>
                    </a:moveTo>
                    <a:lnTo>
                      <a:pt x="223" y="0"/>
                    </a:lnTo>
                    <a:lnTo>
                      <a:pt x="0" y="0"/>
                    </a:lnTo>
                    <a:lnTo>
                      <a:pt x="0" y="29"/>
                    </a:lnTo>
                    <a:lnTo>
                      <a:pt x="223" y="29"/>
                    </a:lnTo>
                    <a:lnTo>
                      <a:pt x="213" y="26"/>
                    </a:lnTo>
                    <a:lnTo>
                      <a:pt x="233" y="3"/>
                    </a:lnTo>
                    <a:lnTo>
                      <a:pt x="228" y="0"/>
                    </a:lnTo>
                    <a:lnTo>
                      <a:pt x="223" y="0"/>
                    </a:lnTo>
                    <a:lnTo>
                      <a:pt x="233" y="3"/>
                    </a:lnTo>
                    <a:close/>
                  </a:path>
                </a:pathLst>
              </a:custGeom>
              <a:solidFill>
                <a:srgbClr val="000000"/>
              </a:solidFill>
              <a:ln w="12700" cmpd="sng">
                <a:solidFill>
                  <a:srgbClr val="000000"/>
                </a:solidFill>
                <a:round/>
                <a:headEnd/>
                <a:tailEnd/>
              </a:ln>
            </p:spPr>
            <p:txBody>
              <a:bodyPr/>
              <a:lstStyle/>
              <a:p>
                <a:endParaRPr lang="fr-FR"/>
              </a:p>
            </p:txBody>
          </p:sp>
          <p:sp>
            <p:nvSpPr>
              <p:cNvPr id="6296" name="Freeform 233"/>
              <p:cNvSpPr>
                <a:spLocks/>
              </p:cNvSpPr>
              <p:nvPr/>
            </p:nvSpPr>
            <p:spPr bwMode="auto">
              <a:xfrm>
                <a:off x="3974" y="1680"/>
                <a:ext cx="165" cy="132"/>
              </a:xfrm>
              <a:custGeom>
                <a:avLst/>
                <a:gdLst>
                  <a:gd name="T0" fmla="*/ 151 w 495"/>
                  <a:gd name="T1" fmla="*/ 132 h 395"/>
                  <a:gd name="T2" fmla="*/ 155 w 495"/>
                  <a:gd name="T3" fmla="*/ 123 h 395"/>
                  <a:gd name="T4" fmla="*/ 7 w 495"/>
                  <a:gd name="T5" fmla="*/ 0 h 395"/>
                  <a:gd name="T6" fmla="*/ 0 w 495"/>
                  <a:gd name="T7" fmla="*/ 8 h 395"/>
                  <a:gd name="T8" fmla="*/ 148 w 495"/>
                  <a:gd name="T9" fmla="*/ 131 h 395"/>
                  <a:gd name="T10" fmla="*/ 151 w 495"/>
                  <a:gd name="T11" fmla="*/ 122 h 395"/>
                  <a:gd name="T12" fmla="*/ 151 w 495"/>
                  <a:gd name="T13" fmla="*/ 132 h 395"/>
                  <a:gd name="T14" fmla="*/ 165 w 495"/>
                  <a:gd name="T15" fmla="*/ 132 h 395"/>
                  <a:gd name="T16" fmla="*/ 155 w 495"/>
                  <a:gd name="T17" fmla="*/ 123 h 395"/>
                  <a:gd name="T18" fmla="*/ 151 w 495"/>
                  <a:gd name="T19" fmla="*/ 132 h 3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5" h="395">
                    <a:moveTo>
                      <a:pt x="454" y="395"/>
                    </a:moveTo>
                    <a:lnTo>
                      <a:pt x="464" y="369"/>
                    </a:lnTo>
                    <a:lnTo>
                      <a:pt x="20" y="0"/>
                    </a:lnTo>
                    <a:lnTo>
                      <a:pt x="0" y="23"/>
                    </a:lnTo>
                    <a:lnTo>
                      <a:pt x="444" y="392"/>
                    </a:lnTo>
                    <a:lnTo>
                      <a:pt x="454" y="365"/>
                    </a:lnTo>
                    <a:lnTo>
                      <a:pt x="454" y="395"/>
                    </a:lnTo>
                    <a:lnTo>
                      <a:pt x="495" y="395"/>
                    </a:lnTo>
                    <a:lnTo>
                      <a:pt x="464" y="369"/>
                    </a:lnTo>
                    <a:lnTo>
                      <a:pt x="454" y="395"/>
                    </a:lnTo>
                    <a:close/>
                  </a:path>
                </a:pathLst>
              </a:custGeom>
              <a:solidFill>
                <a:srgbClr val="000000"/>
              </a:solidFill>
              <a:ln w="12700" cmpd="sng">
                <a:solidFill>
                  <a:srgbClr val="000000"/>
                </a:solidFill>
                <a:round/>
                <a:headEnd/>
                <a:tailEnd/>
              </a:ln>
            </p:spPr>
            <p:txBody>
              <a:bodyPr/>
              <a:lstStyle/>
              <a:p>
                <a:endParaRPr lang="fr-FR"/>
              </a:p>
            </p:txBody>
          </p:sp>
          <p:sp>
            <p:nvSpPr>
              <p:cNvPr id="6297" name="Freeform 234"/>
              <p:cNvSpPr>
                <a:spLocks/>
              </p:cNvSpPr>
              <p:nvPr/>
            </p:nvSpPr>
            <p:spPr bwMode="auto">
              <a:xfrm>
                <a:off x="3914" y="1802"/>
                <a:ext cx="211" cy="10"/>
              </a:xfrm>
              <a:custGeom>
                <a:avLst/>
                <a:gdLst>
                  <a:gd name="T0" fmla="*/ 0 w 632"/>
                  <a:gd name="T1" fmla="*/ 6 h 30"/>
                  <a:gd name="T2" fmla="*/ 5 w 632"/>
                  <a:gd name="T3" fmla="*/ 10 h 30"/>
                  <a:gd name="T4" fmla="*/ 211 w 632"/>
                  <a:gd name="T5" fmla="*/ 10 h 30"/>
                  <a:gd name="T6" fmla="*/ 211 w 632"/>
                  <a:gd name="T7" fmla="*/ 0 h 30"/>
                  <a:gd name="T8" fmla="*/ 5 w 632"/>
                  <a:gd name="T9" fmla="*/ 0 h 30"/>
                  <a:gd name="T10" fmla="*/ 10 w 632"/>
                  <a:gd name="T11" fmla="*/ 4 h 30"/>
                  <a:gd name="T12" fmla="*/ 0 w 632"/>
                  <a:gd name="T13" fmla="*/ 6 h 30"/>
                  <a:gd name="T14" fmla="*/ 1 w 632"/>
                  <a:gd name="T15" fmla="*/ 10 h 30"/>
                  <a:gd name="T16" fmla="*/ 5 w 632"/>
                  <a:gd name="T17" fmla="*/ 10 h 30"/>
                  <a:gd name="T18" fmla="*/ 0 w 632"/>
                  <a:gd name="T19" fmla="*/ 6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2" h="30">
                    <a:moveTo>
                      <a:pt x="0" y="17"/>
                    </a:moveTo>
                    <a:lnTo>
                      <a:pt x="15" y="30"/>
                    </a:lnTo>
                    <a:lnTo>
                      <a:pt x="632" y="30"/>
                    </a:lnTo>
                    <a:lnTo>
                      <a:pt x="632" y="0"/>
                    </a:lnTo>
                    <a:lnTo>
                      <a:pt x="15" y="0"/>
                    </a:lnTo>
                    <a:lnTo>
                      <a:pt x="30" y="13"/>
                    </a:lnTo>
                    <a:lnTo>
                      <a:pt x="0" y="17"/>
                    </a:lnTo>
                    <a:lnTo>
                      <a:pt x="2" y="30"/>
                    </a:lnTo>
                    <a:lnTo>
                      <a:pt x="15" y="30"/>
                    </a:lnTo>
                    <a:lnTo>
                      <a:pt x="0" y="17"/>
                    </a:lnTo>
                    <a:close/>
                  </a:path>
                </a:pathLst>
              </a:custGeom>
              <a:solidFill>
                <a:srgbClr val="000000"/>
              </a:solidFill>
              <a:ln w="12700" cmpd="sng">
                <a:solidFill>
                  <a:srgbClr val="000000"/>
                </a:solidFill>
                <a:round/>
                <a:headEnd/>
                <a:tailEnd/>
              </a:ln>
            </p:spPr>
            <p:txBody>
              <a:bodyPr/>
              <a:lstStyle/>
              <a:p>
                <a:endParaRPr lang="fr-FR"/>
              </a:p>
            </p:txBody>
          </p:sp>
          <p:sp>
            <p:nvSpPr>
              <p:cNvPr id="6298" name="Freeform 235"/>
              <p:cNvSpPr>
                <a:spLocks/>
              </p:cNvSpPr>
              <p:nvPr/>
            </p:nvSpPr>
            <p:spPr bwMode="auto">
              <a:xfrm>
                <a:off x="3897" y="1679"/>
                <a:ext cx="27" cy="129"/>
              </a:xfrm>
              <a:custGeom>
                <a:avLst/>
                <a:gdLst>
                  <a:gd name="T0" fmla="*/ 6 w 83"/>
                  <a:gd name="T1" fmla="*/ 0 h 385"/>
                  <a:gd name="T2" fmla="*/ 1 w 83"/>
                  <a:gd name="T3" fmla="*/ 6 h 385"/>
                  <a:gd name="T4" fmla="*/ 17 w 83"/>
                  <a:gd name="T5" fmla="*/ 129 h 385"/>
                  <a:gd name="T6" fmla="*/ 27 w 83"/>
                  <a:gd name="T7" fmla="*/ 128 h 385"/>
                  <a:gd name="T8" fmla="*/ 11 w 83"/>
                  <a:gd name="T9" fmla="*/ 4 h 385"/>
                  <a:gd name="T10" fmla="*/ 6 w 83"/>
                  <a:gd name="T11" fmla="*/ 10 h 385"/>
                  <a:gd name="T12" fmla="*/ 6 w 83"/>
                  <a:gd name="T13" fmla="*/ 0 h 385"/>
                  <a:gd name="T14" fmla="*/ 0 w 83"/>
                  <a:gd name="T15" fmla="*/ 0 h 385"/>
                  <a:gd name="T16" fmla="*/ 1 w 83"/>
                  <a:gd name="T17" fmla="*/ 6 h 385"/>
                  <a:gd name="T18" fmla="*/ 6 w 83"/>
                  <a:gd name="T19" fmla="*/ 0 h 3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3" h="385">
                    <a:moveTo>
                      <a:pt x="18" y="0"/>
                    </a:moveTo>
                    <a:lnTo>
                      <a:pt x="3" y="17"/>
                    </a:lnTo>
                    <a:lnTo>
                      <a:pt x="53" y="385"/>
                    </a:lnTo>
                    <a:lnTo>
                      <a:pt x="83" y="381"/>
                    </a:lnTo>
                    <a:lnTo>
                      <a:pt x="33" y="13"/>
                    </a:lnTo>
                    <a:lnTo>
                      <a:pt x="18" y="29"/>
                    </a:lnTo>
                    <a:lnTo>
                      <a:pt x="18" y="0"/>
                    </a:lnTo>
                    <a:lnTo>
                      <a:pt x="0" y="0"/>
                    </a:lnTo>
                    <a:lnTo>
                      <a:pt x="3" y="17"/>
                    </a:lnTo>
                    <a:lnTo>
                      <a:pt x="18" y="0"/>
                    </a:lnTo>
                    <a:close/>
                  </a:path>
                </a:pathLst>
              </a:custGeom>
              <a:solidFill>
                <a:srgbClr val="000000"/>
              </a:solidFill>
              <a:ln w="12700" cmpd="sng">
                <a:solidFill>
                  <a:srgbClr val="000000"/>
                </a:solidFill>
                <a:round/>
                <a:headEnd/>
                <a:tailEnd/>
              </a:ln>
            </p:spPr>
            <p:txBody>
              <a:bodyPr/>
              <a:lstStyle/>
              <a:p>
                <a:endParaRPr lang="fr-FR"/>
              </a:p>
            </p:txBody>
          </p:sp>
          <p:sp>
            <p:nvSpPr>
              <p:cNvPr id="6299" name="Freeform 236"/>
              <p:cNvSpPr>
                <a:spLocks/>
              </p:cNvSpPr>
              <p:nvPr/>
            </p:nvSpPr>
            <p:spPr bwMode="auto">
              <a:xfrm>
                <a:off x="3249" y="1604"/>
                <a:ext cx="63" cy="66"/>
              </a:xfrm>
              <a:custGeom>
                <a:avLst/>
                <a:gdLst>
                  <a:gd name="T0" fmla="*/ 11 w 189"/>
                  <a:gd name="T1" fmla="*/ 64 h 198"/>
                  <a:gd name="T2" fmla="*/ 11 w 189"/>
                  <a:gd name="T3" fmla="*/ 64 h 198"/>
                  <a:gd name="T4" fmla="*/ 10 w 189"/>
                  <a:gd name="T5" fmla="*/ 59 h 198"/>
                  <a:gd name="T6" fmla="*/ 10 w 189"/>
                  <a:gd name="T7" fmla="*/ 55 h 198"/>
                  <a:gd name="T8" fmla="*/ 11 w 189"/>
                  <a:gd name="T9" fmla="*/ 50 h 198"/>
                  <a:gd name="T10" fmla="*/ 12 w 189"/>
                  <a:gd name="T11" fmla="*/ 45 h 198"/>
                  <a:gd name="T12" fmla="*/ 14 w 189"/>
                  <a:gd name="T13" fmla="*/ 41 h 198"/>
                  <a:gd name="T14" fmla="*/ 16 w 189"/>
                  <a:gd name="T15" fmla="*/ 36 h 198"/>
                  <a:gd name="T16" fmla="*/ 19 w 189"/>
                  <a:gd name="T17" fmla="*/ 32 h 198"/>
                  <a:gd name="T18" fmla="*/ 23 w 189"/>
                  <a:gd name="T19" fmla="*/ 28 h 198"/>
                  <a:gd name="T20" fmla="*/ 26 w 189"/>
                  <a:gd name="T21" fmla="*/ 24 h 198"/>
                  <a:gd name="T22" fmla="*/ 30 w 189"/>
                  <a:gd name="T23" fmla="*/ 20 h 198"/>
                  <a:gd name="T24" fmla="*/ 35 w 189"/>
                  <a:gd name="T25" fmla="*/ 17 h 198"/>
                  <a:gd name="T26" fmla="*/ 40 w 189"/>
                  <a:gd name="T27" fmla="*/ 15 h 198"/>
                  <a:gd name="T28" fmla="*/ 45 w 189"/>
                  <a:gd name="T29" fmla="*/ 13 h 198"/>
                  <a:gd name="T30" fmla="*/ 51 w 189"/>
                  <a:gd name="T31" fmla="*/ 11 h 198"/>
                  <a:gd name="T32" fmla="*/ 57 w 189"/>
                  <a:gd name="T33" fmla="*/ 10 h 198"/>
                  <a:gd name="T34" fmla="*/ 63 w 189"/>
                  <a:gd name="T35" fmla="*/ 10 h 198"/>
                  <a:gd name="T36" fmla="*/ 63 w 189"/>
                  <a:gd name="T37" fmla="*/ 0 h 198"/>
                  <a:gd name="T38" fmla="*/ 56 w 189"/>
                  <a:gd name="T39" fmla="*/ 0 h 198"/>
                  <a:gd name="T40" fmla="*/ 49 w 189"/>
                  <a:gd name="T41" fmla="*/ 1 h 198"/>
                  <a:gd name="T42" fmla="*/ 42 w 189"/>
                  <a:gd name="T43" fmla="*/ 3 h 198"/>
                  <a:gd name="T44" fmla="*/ 36 w 189"/>
                  <a:gd name="T45" fmla="*/ 6 h 198"/>
                  <a:gd name="T46" fmla="*/ 30 w 189"/>
                  <a:gd name="T47" fmla="*/ 9 h 198"/>
                  <a:gd name="T48" fmla="*/ 25 w 189"/>
                  <a:gd name="T49" fmla="*/ 13 h 198"/>
                  <a:gd name="T50" fmla="*/ 19 w 189"/>
                  <a:gd name="T51" fmla="*/ 17 h 198"/>
                  <a:gd name="T52" fmla="*/ 15 w 189"/>
                  <a:gd name="T53" fmla="*/ 21 h 198"/>
                  <a:gd name="T54" fmla="*/ 11 w 189"/>
                  <a:gd name="T55" fmla="*/ 26 h 198"/>
                  <a:gd name="T56" fmla="*/ 8 w 189"/>
                  <a:gd name="T57" fmla="*/ 31 h 198"/>
                  <a:gd name="T58" fmla="*/ 5 w 189"/>
                  <a:gd name="T59" fmla="*/ 37 h 198"/>
                  <a:gd name="T60" fmla="*/ 2 w 189"/>
                  <a:gd name="T61" fmla="*/ 42 h 198"/>
                  <a:gd name="T62" fmla="*/ 1 w 189"/>
                  <a:gd name="T63" fmla="*/ 48 h 198"/>
                  <a:gd name="T64" fmla="*/ 0 w 189"/>
                  <a:gd name="T65" fmla="*/ 54 h 198"/>
                  <a:gd name="T66" fmla="*/ 0 w 189"/>
                  <a:gd name="T67" fmla="*/ 60 h 198"/>
                  <a:gd name="T68" fmla="*/ 1 w 189"/>
                  <a:gd name="T69" fmla="*/ 66 h 198"/>
                  <a:gd name="T70" fmla="*/ 1 w 189"/>
                  <a:gd name="T71" fmla="*/ 66 h 198"/>
                  <a:gd name="T72" fmla="*/ 11 w 189"/>
                  <a:gd name="T73" fmla="*/ 64 h 1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89" h="198">
                    <a:moveTo>
                      <a:pt x="32" y="191"/>
                    </a:moveTo>
                    <a:lnTo>
                      <a:pt x="32" y="191"/>
                    </a:lnTo>
                    <a:lnTo>
                      <a:pt x="30" y="178"/>
                    </a:lnTo>
                    <a:lnTo>
                      <a:pt x="30" y="164"/>
                    </a:lnTo>
                    <a:lnTo>
                      <a:pt x="32" y="150"/>
                    </a:lnTo>
                    <a:lnTo>
                      <a:pt x="36" y="136"/>
                    </a:lnTo>
                    <a:lnTo>
                      <a:pt x="42" y="122"/>
                    </a:lnTo>
                    <a:lnTo>
                      <a:pt x="49" y="108"/>
                    </a:lnTo>
                    <a:lnTo>
                      <a:pt x="57" y="95"/>
                    </a:lnTo>
                    <a:lnTo>
                      <a:pt x="68" y="83"/>
                    </a:lnTo>
                    <a:lnTo>
                      <a:pt x="79" y="71"/>
                    </a:lnTo>
                    <a:lnTo>
                      <a:pt x="91" y="61"/>
                    </a:lnTo>
                    <a:lnTo>
                      <a:pt x="106" y="52"/>
                    </a:lnTo>
                    <a:lnTo>
                      <a:pt x="121" y="44"/>
                    </a:lnTo>
                    <a:lnTo>
                      <a:pt x="136" y="38"/>
                    </a:lnTo>
                    <a:lnTo>
                      <a:pt x="153" y="33"/>
                    </a:lnTo>
                    <a:lnTo>
                      <a:pt x="171" y="30"/>
                    </a:lnTo>
                    <a:lnTo>
                      <a:pt x="189" y="29"/>
                    </a:lnTo>
                    <a:lnTo>
                      <a:pt x="189" y="0"/>
                    </a:lnTo>
                    <a:lnTo>
                      <a:pt x="167" y="1"/>
                    </a:lnTo>
                    <a:lnTo>
                      <a:pt x="146" y="4"/>
                    </a:lnTo>
                    <a:lnTo>
                      <a:pt x="125" y="10"/>
                    </a:lnTo>
                    <a:lnTo>
                      <a:pt x="108" y="19"/>
                    </a:lnTo>
                    <a:lnTo>
                      <a:pt x="90" y="27"/>
                    </a:lnTo>
                    <a:lnTo>
                      <a:pt x="74" y="38"/>
                    </a:lnTo>
                    <a:lnTo>
                      <a:pt x="57" y="50"/>
                    </a:lnTo>
                    <a:lnTo>
                      <a:pt x="44" y="64"/>
                    </a:lnTo>
                    <a:lnTo>
                      <a:pt x="33" y="78"/>
                    </a:lnTo>
                    <a:lnTo>
                      <a:pt x="23" y="93"/>
                    </a:lnTo>
                    <a:lnTo>
                      <a:pt x="14" y="110"/>
                    </a:lnTo>
                    <a:lnTo>
                      <a:pt x="7" y="125"/>
                    </a:lnTo>
                    <a:lnTo>
                      <a:pt x="2" y="143"/>
                    </a:lnTo>
                    <a:lnTo>
                      <a:pt x="0" y="162"/>
                    </a:lnTo>
                    <a:lnTo>
                      <a:pt x="0" y="180"/>
                    </a:lnTo>
                    <a:lnTo>
                      <a:pt x="2" y="198"/>
                    </a:lnTo>
                    <a:lnTo>
                      <a:pt x="32" y="191"/>
                    </a:lnTo>
                    <a:close/>
                  </a:path>
                </a:pathLst>
              </a:custGeom>
              <a:solidFill>
                <a:srgbClr val="000000"/>
              </a:solidFill>
              <a:ln w="12700" cmpd="sng">
                <a:solidFill>
                  <a:srgbClr val="000000"/>
                </a:solidFill>
                <a:round/>
                <a:headEnd/>
                <a:tailEnd/>
              </a:ln>
            </p:spPr>
            <p:txBody>
              <a:bodyPr/>
              <a:lstStyle/>
              <a:p>
                <a:endParaRPr lang="fr-FR"/>
              </a:p>
            </p:txBody>
          </p:sp>
          <p:sp>
            <p:nvSpPr>
              <p:cNvPr id="6300" name="Freeform 237"/>
              <p:cNvSpPr>
                <a:spLocks/>
              </p:cNvSpPr>
              <p:nvPr/>
            </p:nvSpPr>
            <p:spPr bwMode="auto">
              <a:xfrm>
                <a:off x="3250" y="1668"/>
                <a:ext cx="62" cy="66"/>
              </a:xfrm>
              <a:custGeom>
                <a:avLst/>
                <a:gdLst>
                  <a:gd name="T0" fmla="*/ 62 w 188"/>
                  <a:gd name="T1" fmla="*/ 56 h 198"/>
                  <a:gd name="T2" fmla="*/ 62 w 188"/>
                  <a:gd name="T3" fmla="*/ 56 h 198"/>
                  <a:gd name="T4" fmla="*/ 58 w 188"/>
                  <a:gd name="T5" fmla="*/ 56 h 198"/>
                  <a:gd name="T6" fmla="*/ 54 w 188"/>
                  <a:gd name="T7" fmla="*/ 55 h 198"/>
                  <a:gd name="T8" fmla="*/ 50 w 188"/>
                  <a:gd name="T9" fmla="*/ 53 h 198"/>
                  <a:gd name="T10" fmla="*/ 46 w 188"/>
                  <a:gd name="T11" fmla="*/ 51 h 198"/>
                  <a:gd name="T12" fmla="*/ 42 w 188"/>
                  <a:gd name="T13" fmla="*/ 48 h 198"/>
                  <a:gd name="T14" fmla="*/ 38 w 188"/>
                  <a:gd name="T15" fmla="*/ 45 h 198"/>
                  <a:gd name="T16" fmla="*/ 34 w 188"/>
                  <a:gd name="T17" fmla="*/ 42 h 198"/>
                  <a:gd name="T18" fmla="*/ 30 w 188"/>
                  <a:gd name="T19" fmla="*/ 38 h 198"/>
                  <a:gd name="T20" fmla="*/ 27 w 188"/>
                  <a:gd name="T21" fmla="*/ 34 h 198"/>
                  <a:gd name="T22" fmla="*/ 23 w 188"/>
                  <a:gd name="T23" fmla="*/ 29 h 198"/>
                  <a:gd name="T24" fmla="*/ 20 w 188"/>
                  <a:gd name="T25" fmla="*/ 25 h 198"/>
                  <a:gd name="T26" fmla="*/ 17 w 188"/>
                  <a:gd name="T27" fmla="*/ 20 h 198"/>
                  <a:gd name="T28" fmla="*/ 15 w 188"/>
                  <a:gd name="T29" fmla="*/ 15 h 198"/>
                  <a:gd name="T30" fmla="*/ 13 w 188"/>
                  <a:gd name="T31" fmla="*/ 10 h 198"/>
                  <a:gd name="T32" fmla="*/ 12 w 188"/>
                  <a:gd name="T33" fmla="*/ 5 h 198"/>
                  <a:gd name="T34" fmla="*/ 10 w 188"/>
                  <a:gd name="T35" fmla="*/ 0 h 198"/>
                  <a:gd name="T36" fmla="*/ 0 w 188"/>
                  <a:gd name="T37" fmla="*/ 2 h 198"/>
                  <a:gd name="T38" fmla="*/ 1 w 188"/>
                  <a:gd name="T39" fmla="*/ 8 h 198"/>
                  <a:gd name="T40" fmla="*/ 3 w 188"/>
                  <a:gd name="T41" fmla="*/ 13 h 198"/>
                  <a:gd name="T42" fmla="*/ 5 w 188"/>
                  <a:gd name="T43" fmla="*/ 19 h 198"/>
                  <a:gd name="T44" fmla="*/ 9 w 188"/>
                  <a:gd name="T45" fmla="*/ 25 h 198"/>
                  <a:gd name="T46" fmla="*/ 12 w 188"/>
                  <a:gd name="T47" fmla="*/ 29 h 198"/>
                  <a:gd name="T48" fmla="*/ 15 w 188"/>
                  <a:gd name="T49" fmla="*/ 35 h 198"/>
                  <a:gd name="T50" fmla="*/ 19 w 188"/>
                  <a:gd name="T51" fmla="*/ 40 h 198"/>
                  <a:gd name="T52" fmla="*/ 23 w 188"/>
                  <a:gd name="T53" fmla="*/ 44 h 198"/>
                  <a:gd name="T54" fmla="*/ 27 w 188"/>
                  <a:gd name="T55" fmla="*/ 49 h 198"/>
                  <a:gd name="T56" fmla="*/ 32 w 188"/>
                  <a:gd name="T57" fmla="*/ 52 h 198"/>
                  <a:gd name="T58" fmla="*/ 36 w 188"/>
                  <a:gd name="T59" fmla="*/ 56 h 198"/>
                  <a:gd name="T60" fmla="*/ 41 w 188"/>
                  <a:gd name="T61" fmla="*/ 59 h 198"/>
                  <a:gd name="T62" fmla="*/ 46 w 188"/>
                  <a:gd name="T63" fmla="*/ 62 h 198"/>
                  <a:gd name="T64" fmla="*/ 51 w 188"/>
                  <a:gd name="T65" fmla="*/ 64 h 198"/>
                  <a:gd name="T66" fmla="*/ 56 w 188"/>
                  <a:gd name="T67" fmla="*/ 65 h 198"/>
                  <a:gd name="T68" fmla="*/ 61 w 188"/>
                  <a:gd name="T69" fmla="*/ 66 h 198"/>
                  <a:gd name="T70" fmla="*/ 61 w 188"/>
                  <a:gd name="T71" fmla="*/ 66 h 198"/>
                  <a:gd name="T72" fmla="*/ 62 w 188"/>
                  <a:gd name="T73" fmla="*/ 56 h 1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88" h="198">
                    <a:moveTo>
                      <a:pt x="188" y="169"/>
                    </a:moveTo>
                    <a:lnTo>
                      <a:pt x="188" y="169"/>
                    </a:lnTo>
                    <a:lnTo>
                      <a:pt x="177" y="167"/>
                    </a:lnTo>
                    <a:lnTo>
                      <a:pt x="165" y="164"/>
                    </a:lnTo>
                    <a:lnTo>
                      <a:pt x="153" y="158"/>
                    </a:lnTo>
                    <a:lnTo>
                      <a:pt x="140" y="152"/>
                    </a:lnTo>
                    <a:lnTo>
                      <a:pt x="128" y="145"/>
                    </a:lnTo>
                    <a:lnTo>
                      <a:pt x="116" y="134"/>
                    </a:lnTo>
                    <a:lnTo>
                      <a:pt x="104" y="125"/>
                    </a:lnTo>
                    <a:lnTo>
                      <a:pt x="92" y="113"/>
                    </a:lnTo>
                    <a:lnTo>
                      <a:pt x="81" y="101"/>
                    </a:lnTo>
                    <a:lnTo>
                      <a:pt x="71" y="87"/>
                    </a:lnTo>
                    <a:lnTo>
                      <a:pt x="61" y="74"/>
                    </a:lnTo>
                    <a:lnTo>
                      <a:pt x="52" y="59"/>
                    </a:lnTo>
                    <a:lnTo>
                      <a:pt x="45" y="44"/>
                    </a:lnTo>
                    <a:lnTo>
                      <a:pt x="38" y="31"/>
                    </a:lnTo>
                    <a:lnTo>
                      <a:pt x="35" y="15"/>
                    </a:lnTo>
                    <a:lnTo>
                      <a:pt x="30" y="0"/>
                    </a:lnTo>
                    <a:lnTo>
                      <a:pt x="0" y="7"/>
                    </a:lnTo>
                    <a:lnTo>
                      <a:pt x="4" y="23"/>
                    </a:lnTo>
                    <a:lnTo>
                      <a:pt x="10" y="39"/>
                    </a:lnTo>
                    <a:lnTo>
                      <a:pt x="16" y="57"/>
                    </a:lnTo>
                    <a:lnTo>
                      <a:pt x="26" y="74"/>
                    </a:lnTo>
                    <a:lnTo>
                      <a:pt x="35" y="88"/>
                    </a:lnTo>
                    <a:lnTo>
                      <a:pt x="45" y="104"/>
                    </a:lnTo>
                    <a:lnTo>
                      <a:pt x="57" y="120"/>
                    </a:lnTo>
                    <a:lnTo>
                      <a:pt x="70" y="132"/>
                    </a:lnTo>
                    <a:lnTo>
                      <a:pt x="82" y="146"/>
                    </a:lnTo>
                    <a:lnTo>
                      <a:pt x="96" y="157"/>
                    </a:lnTo>
                    <a:lnTo>
                      <a:pt x="110" y="168"/>
                    </a:lnTo>
                    <a:lnTo>
                      <a:pt x="124" y="177"/>
                    </a:lnTo>
                    <a:lnTo>
                      <a:pt x="140" y="186"/>
                    </a:lnTo>
                    <a:lnTo>
                      <a:pt x="154" y="191"/>
                    </a:lnTo>
                    <a:lnTo>
                      <a:pt x="170" y="196"/>
                    </a:lnTo>
                    <a:lnTo>
                      <a:pt x="185" y="198"/>
                    </a:lnTo>
                    <a:lnTo>
                      <a:pt x="188" y="169"/>
                    </a:lnTo>
                    <a:close/>
                  </a:path>
                </a:pathLst>
              </a:custGeom>
              <a:solidFill>
                <a:srgbClr val="000000"/>
              </a:solidFill>
              <a:ln w="12700" cmpd="sng">
                <a:solidFill>
                  <a:srgbClr val="000000"/>
                </a:solidFill>
                <a:round/>
                <a:headEnd/>
                <a:tailEnd/>
              </a:ln>
            </p:spPr>
            <p:txBody>
              <a:bodyPr/>
              <a:lstStyle/>
              <a:p>
                <a:endParaRPr lang="fr-FR"/>
              </a:p>
            </p:txBody>
          </p:sp>
          <p:sp>
            <p:nvSpPr>
              <p:cNvPr id="6301" name="Freeform 238"/>
              <p:cNvSpPr>
                <a:spLocks/>
              </p:cNvSpPr>
              <p:nvPr/>
            </p:nvSpPr>
            <p:spPr bwMode="auto">
              <a:xfrm>
                <a:off x="3311" y="1670"/>
                <a:ext cx="64" cy="64"/>
              </a:xfrm>
              <a:custGeom>
                <a:avLst/>
                <a:gdLst>
                  <a:gd name="T0" fmla="*/ 54 w 192"/>
                  <a:gd name="T1" fmla="*/ 0 h 191"/>
                  <a:gd name="T2" fmla="*/ 54 w 192"/>
                  <a:gd name="T3" fmla="*/ 0 h 191"/>
                  <a:gd name="T4" fmla="*/ 53 w 192"/>
                  <a:gd name="T5" fmla="*/ 5 h 191"/>
                  <a:gd name="T6" fmla="*/ 51 w 192"/>
                  <a:gd name="T7" fmla="*/ 10 h 191"/>
                  <a:gd name="T8" fmla="*/ 49 w 192"/>
                  <a:gd name="T9" fmla="*/ 15 h 191"/>
                  <a:gd name="T10" fmla="*/ 46 w 192"/>
                  <a:gd name="T11" fmla="*/ 20 h 191"/>
                  <a:gd name="T12" fmla="*/ 43 w 192"/>
                  <a:gd name="T13" fmla="*/ 25 h 191"/>
                  <a:gd name="T14" fmla="*/ 40 w 192"/>
                  <a:gd name="T15" fmla="*/ 30 h 191"/>
                  <a:gd name="T16" fmla="*/ 36 w 192"/>
                  <a:gd name="T17" fmla="*/ 34 h 191"/>
                  <a:gd name="T18" fmla="*/ 33 w 192"/>
                  <a:gd name="T19" fmla="*/ 39 h 191"/>
                  <a:gd name="T20" fmla="*/ 29 w 192"/>
                  <a:gd name="T21" fmla="*/ 42 h 191"/>
                  <a:gd name="T22" fmla="*/ 25 w 192"/>
                  <a:gd name="T23" fmla="*/ 46 h 191"/>
                  <a:gd name="T24" fmla="*/ 21 w 192"/>
                  <a:gd name="T25" fmla="*/ 48 h 191"/>
                  <a:gd name="T26" fmla="*/ 17 w 192"/>
                  <a:gd name="T27" fmla="*/ 51 h 191"/>
                  <a:gd name="T28" fmla="*/ 13 w 192"/>
                  <a:gd name="T29" fmla="*/ 53 h 191"/>
                  <a:gd name="T30" fmla="*/ 9 w 192"/>
                  <a:gd name="T31" fmla="*/ 54 h 191"/>
                  <a:gd name="T32" fmla="*/ 5 w 192"/>
                  <a:gd name="T33" fmla="*/ 54 h 191"/>
                  <a:gd name="T34" fmla="*/ 1 w 192"/>
                  <a:gd name="T35" fmla="*/ 54 h 191"/>
                  <a:gd name="T36" fmla="*/ 0 w 192"/>
                  <a:gd name="T37" fmla="*/ 64 h 191"/>
                  <a:gd name="T38" fmla="*/ 5 w 192"/>
                  <a:gd name="T39" fmla="*/ 64 h 191"/>
                  <a:gd name="T40" fmla="*/ 11 w 192"/>
                  <a:gd name="T41" fmla="*/ 63 h 191"/>
                  <a:gd name="T42" fmla="*/ 16 w 192"/>
                  <a:gd name="T43" fmla="*/ 62 h 191"/>
                  <a:gd name="T44" fmla="*/ 21 w 192"/>
                  <a:gd name="T45" fmla="*/ 59 h 191"/>
                  <a:gd name="T46" fmla="*/ 26 w 192"/>
                  <a:gd name="T47" fmla="*/ 57 h 191"/>
                  <a:gd name="T48" fmla="*/ 31 w 192"/>
                  <a:gd name="T49" fmla="*/ 53 h 191"/>
                  <a:gd name="T50" fmla="*/ 35 w 192"/>
                  <a:gd name="T51" fmla="*/ 49 h 191"/>
                  <a:gd name="T52" fmla="*/ 40 w 192"/>
                  <a:gd name="T53" fmla="*/ 45 h 191"/>
                  <a:gd name="T54" fmla="*/ 44 w 192"/>
                  <a:gd name="T55" fmla="*/ 41 h 191"/>
                  <a:gd name="T56" fmla="*/ 48 w 192"/>
                  <a:gd name="T57" fmla="*/ 36 h 191"/>
                  <a:gd name="T58" fmla="*/ 52 w 192"/>
                  <a:gd name="T59" fmla="*/ 30 h 191"/>
                  <a:gd name="T60" fmla="*/ 55 w 192"/>
                  <a:gd name="T61" fmla="*/ 25 h 191"/>
                  <a:gd name="T62" fmla="*/ 58 w 192"/>
                  <a:gd name="T63" fmla="*/ 19 h 191"/>
                  <a:gd name="T64" fmla="*/ 60 w 192"/>
                  <a:gd name="T65" fmla="*/ 14 h 191"/>
                  <a:gd name="T66" fmla="*/ 62 w 192"/>
                  <a:gd name="T67" fmla="*/ 8 h 191"/>
                  <a:gd name="T68" fmla="*/ 64 w 192"/>
                  <a:gd name="T69" fmla="*/ 2 h 191"/>
                  <a:gd name="T70" fmla="*/ 64 w 192"/>
                  <a:gd name="T71" fmla="*/ 2 h 191"/>
                  <a:gd name="T72" fmla="*/ 54 w 192"/>
                  <a:gd name="T73" fmla="*/ 0 h 1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2" h="191">
                    <a:moveTo>
                      <a:pt x="161" y="0"/>
                    </a:moveTo>
                    <a:lnTo>
                      <a:pt x="161" y="0"/>
                    </a:lnTo>
                    <a:lnTo>
                      <a:pt x="158" y="15"/>
                    </a:lnTo>
                    <a:lnTo>
                      <a:pt x="152" y="31"/>
                    </a:lnTo>
                    <a:lnTo>
                      <a:pt x="146" y="46"/>
                    </a:lnTo>
                    <a:lnTo>
                      <a:pt x="138" y="60"/>
                    </a:lnTo>
                    <a:lnTo>
                      <a:pt x="129" y="76"/>
                    </a:lnTo>
                    <a:lnTo>
                      <a:pt x="119" y="90"/>
                    </a:lnTo>
                    <a:lnTo>
                      <a:pt x="109" y="102"/>
                    </a:lnTo>
                    <a:lnTo>
                      <a:pt x="98" y="116"/>
                    </a:lnTo>
                    <a:lnTo>
                      <a:pt x="87" y="126"/>
                    </a:lnTo>
                    <a:lnTo>
                      <a:pt x="74" y="136"/>
                    </a:lnTo>
                    <a:lnTo>
                      <a:pt x="63" y="144"/>
                    </a:lnTo>
                    <a:lnTo>
                      <a:pt x="50" y="151"/>
                    </a:lnTo>
                    <a:lnTo>
                      <a:pt x="38" y="157"/>
                    </a:lnTo>
                    <a:lnTo>
                      <a:pt x="26" y="160"/>
                    </a:lnTo>
                    <a:lnTo>
                      <a:pt x="14" y="162"/>
                    </a:lnTo>
                    <a:lnTo>
                      <a:pt x="3" y="162"/>
                    </a:lnTo>
                    <a:lnTo>
                      <a:pt x="0" y="191"/>
                    </a:lnTo>
                    <a:lnTo>
                      <a:pt x="16" y="191"/>
                    </a:lnTo>
                    <a:lnTo>
                      <a:pt x="32" y="189"/>
                    </a:lnTo>
                    <a:lnTo>
                      <a:pt x="48" y="184"/>
                    </a:lnTo>
                    <a:lnTo>
                      <a:pt x="63" y="177"/>
                    </a:lnTo>
                    <a:lnTo>
                      <a:pt x="78" y="169"/>
                    </a:lnTo>
                    <a:lnTo>
                      <a:pt x="93" y="159"/>
                    </a:lnTo>
                    <a:lnTo>
                      <a:pt x="106" y="147"/>
                    </a:lnTo>
                    <a:lnTo>
                      <a:pt x="119" y="135"/>
                    </a:lnTo>
                    <a:lnTo>
                      <a:pt x="133" y="121"/>
                    </a:lnTo>
                    <a:lnTo>
                      <a:pt x="144" y="106"/>
                    </a:lnTo>
                    <a:lnTo>
                      <a:pt x="156" y="91"/>
                    </a:lnTo>
                    <a:lnTo>
                      <a:pt x="164" y="75"/>
                    </a:lnTo>
                    <a:lnTo>
                      <a:pt x="174" y="58"/>
                    </a:lnTo>
                    <a:lnTo>
                      <a:pt x="181" y="42"/>
                    </a:lnTo>
                    <a:lnTo>
                      <a:pt x="186" y="24"/>
                    </a:lnTo>
                    <a:lnTo>
                      <a:pt x="192" y="6"/>
                    </a:lnTo>
                    <a:lnTo>
                      <a:pt x="161" y="0"/>
                    </a:lnTo>
                    <a:close/>
                  </a:path>
                </a:pathLst>
              </a:custGeom>
              <a:solidFill>
                <a:srgbClr val="000000"/>
              </a:solidFill>
              <a:ln w="12700" cmpd="sng">
                <a:solidFill>
                  <a:srgbClr val="000000"/>
                </a:solidFill>
                <a:round/>
                <a:headEnd/>
                <a:tailEnd/>
              </a:ln>
            </p:spPr>
            <p:txBody>
              <a:bodyPr/>
              <a:lstStyle/>
              <a:p>
                <a:endParaRPr lang="fr-FR"/>
              </a:p>
            </p:txBody>
          </p:sp>
          <p:sp>
            <p:nvSpPr>
              <p:cNvPr id="6302" name="Freeform 239"/>
              <p:cNvSpPr>
                <a:spLocks/>
              </p:cNvSpPr>
              <p:nvPr/>
            </p:nvSpPr>
            <p:spPr bwMode="auto">
              <a:xfrm>
                <a:off x="3312" y="1604"/>
                <a:ext cx="64" cy="68"/>
              </a:xfrm>
              <a:custGeom>
                <a:avLst/>
                <a:gdLst>
                  <a:gd name="T0" fmla="*/ 0 w 192"/>
                  <a:gd name="T1" fmla="*/ 10 h 204"/>
                  <a:gd name="T2" fmla="*/ 0 w 192"/>
                  <a:gd name="T3" fmla="*/ 10 h 204"/>
                  <a:gd name="T4" fmla="*/ 6 w 192"/>
                  <a:gd name="T5" fmla="*/ 10 h 204"/>
                  <a:gd name="T6" fmla="*/ 12 w 192"/>
                  <a:gd name="T7" fmla="*/ 11 h 204"/>
                  <a:gd name="T8" fmla="*/ 17 w 192"/>
                  <a:gd name="T9" fmla="*/ 13 h 204"/>
                  <a:gd name="T10" fmla="*/ 23 w 192"/>
                  <a:gd name="T11" fmla="*/ 15 h 204"/>
                  <a:gd name="T12" fmla="*/ 28 w 192"/>
                  <a:gd name="T13" fmla="*/ 17 h 204"/>
                  <a:gd name="T14" fmla="*/ 32 w 192"/>
                  <a:gd name="T15" fmla="*/ 21 h 204"/>
                  <a:gd name="T16" fmla="*/ 37 w 192"/>
                  <a:gd name="T17" fmla="*/ 24 h 204"/>
                  <a:gd name="T18" fmla="*/ 41 w 192"/>
                  <a:gd name="T19" fmla="*/ 28 h 204"/>
                  <a:gd name="T20" fmla="*/ 45 w 192"/>
                  <a:gd name="T21" fmla="*/ 32 h 204"/>
                  <a:gd name="T22" fmla="*/ 48 w 192"/>
                  <a:gd name="T23" fmla="*/ 37 h 204"/>
                  <a:gd name="T24" fmla="*/ 50 w 192"/>
                  <a:gd name="T25" fmla="*/ 41 h 204"/>
                  <a:gd name="T26" fmla="*/ 52 w 192"/>
                  <a:gd name="T27" fmla="*/ 46 h 204"/>
                  <a:gd name="T28" fmla="*/ 53 w 192"/>
                  <a:gd name="T29" fmla="*/ 51 h 204"/>
                  <a:gd name="T30" fmla="*/ 54 w 192"/>
                  <a:gd name="T31" fmla="*/ 56 h 204"/>
                  <a:gd name="T32" fmla="*/ 54 w 192"/>
                  <a:gd name="T33" fmla="*/ 61 h 204"/>
                  <a:gd name="T34" fmla="*/ 53 w 192"/>
                  <a:gd name="T35" fmla="*/ 66 h 204"/>
                  <a:gd name="T36" fmla="*/ 63 w 192"/>
                  <a:gd name="T37" fmla="*/ 68 h 204"/>
                  <a:gd name="T38" fmla="*/ 64 w 192"/>
                  <a:gd name="T39" fmla="*/ 62 h 204"/>
                  <a:gd name="T40" fmla="*/ 64 w 192"/>
                  <a:gd name="T41" fmla="*/ 55 h 204"/>
                  <a:gd name="T42" fmla="*/ 63 w 192"/>
                  <a:gd name="T43" fmla="*/ 49 h 204"/>
                  <a:gd name="T44" fmla="*/ 61 w 192"/>
                  <a:gd name="T45" fmla="*/ 43 h 204"/>
                  <a:gd name="T46" fmla="*/ 59 w 192"/>
                  <a:gd name="T47" fmla="*/ 37 h 204"/>
                  <a:gd name="T48" fmla="*/ 56 w 192"/>
                  <a:gd name="T49" fmla="*/ 32 h 204"/>
                  <a:gd name="T50" fmla="*/ 53 w 192"/>
                  <a:gd name="T51" fmla="*/ 26 h 204"/>
                  <a:gd name="T52" fmla="*/ 48 w 192"/>
                  <a:gd name="T53" fmla="*/ 22 h 204"/>
                  <a:gd name="T54" fmla="*/ 44 w 192"/>
                  <a:gd name="T55" fmla="*/ 17 h 204"/>
                  <a:gd name="T56" fmla="*/ 39 w 192"/>
                  <a:gd name="T57" fmla="*/ 13 h 204"/>
                  <a:gd name="T58" fmla="*/ 33 w 192"/>
                  <a:gd name="T59" fmla="*/ 9 h 204"/>
                  <a:gd name="T60" fmla="*/ 27 w 192"/>
                  <a:gd name="T61" fmla="*/ 6 h 204"/>
                  <a:gd name="T62" fmla="*/ 21 w 192"/>
                  <a:gd name="T63" fmla="*/ 3 h 204"/>
                  <a:gd name="T64" fmla="*/ 14 w 192"/>
                  <a:gd name="T65" fmla="*/ 1 h 204"/>
                  <a:gd name="T66" fmla="*/ 7 w 192"/>
                  <a:gd name="T67" fmla="*/ 0 h 204"/>
                  <a:gd name="T68" fmla="*/ 0 w 192"/>
                  <a:gd name="T69" fmla="*/ 0 h 204"/>
                  <a:gd name="T70" fmla="*/ 0 w 192"/>
                  <a:gd name="T71" fmla="*/ 0 h 204"/>
                  <a:gd name="T72" fmla="*/ 0 w 192"/>
                  <a:gd name="T73" fmla="*/ 10 h 2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2" h="204">
                    <a:moveTo>
                      <a:pt x="0" y="29"/>
                    </a:moveTo>
                    <a:lnTo>
                      <a:pt x="0" y="29"/>
                    </a:lnTo>
                    <a:lnTo>
                      <a:pt x="17" y="30"/>
                    </a:lnTo>
                    <a:lnTo>
                      <a:pt x="36" y="33"/>
                    </a:lnTo>
                    <a:lnTo>
                      <a:pt x="52" y="38"/>
                    </a:lnTo>
                    <a:lnTo>
                      <a:pt x="68" y="45"/>
                    </a:lnTo>
                    <a:lnTo>
                      <a:pt x="84" y="52"/>
                    </a:lnTo>
                    <a:lnTo>
                      <a:pt x="97" y="62"/>
                    </a:lnTo>
                    <a:lnTo>
                      <a:pt x="111" y="72"/>
                    </a:lnTo>
                    <a:lnTo>
                      <a:pt x="123" y="84"/>
                    </a:lnTo>
                    <a:lnTo>
                      <a:pt x="134" y="96"/>
                    </a:lnTo>
                    <a:lnTo>
                      <a:pt x="143" y="110"/>
                    </a:lnTo>
                    <a:lnTo>
                      <a:pt x="149" y="124"/>
                    </a:lnTo>
                    <a:lnTo>
                      <a:pt x="156" y="138"/>
                    </a:lnTo>
                    <a:lnTo>
                      <a:pt x="159" y="154"/>
                    </a:lnTo>
                    <a:lnTo>
                      <a:pt x="161" y="168"/>
                    </a:lnTo>
                    <a:lnTo>
                      <a:pt x="161" y="183"/>
                    </a:lnTo>
                    <a:lnTo>
                      <a:pt x="159" y="198"/>
                    </a:lnTo>
                    <a:lnTo>
                      <a:pt x="190" y="204"/>
                    </a:lnTo>
                    <a:lnTo>
                      <a:pt x="192" y="185"/>
                    </a:lnTo>
                    <a:lnTo>
                      <a:pt x="192" y="166"/>
                    </a:lnTo>
                    <a:lnTo>
                      <a:pt x="190" y="147"/>
                    </a:lnTo>
                    <a:lnTo>
                      <a:pt x="184" y="130"/>
                    </a:lnTo>
                    <a:lnTo>
                      <a:pt x="178" y="112"/>
                    </a:lnTo>
                    <a:lnTo>
                      <a:pt x="169" y="95"/>
                    </a:lnTo>
                    <a:lnTo>
                      <a:pt x="158" y="79"/>
                    </a:lnTo>
                    <a:lnTo>
                      <a:pt x="145" y="65"/>
                    </a:lnTo>
                    <a:lnTo>
                      <a:pt x="131" y="51"/>
                    </a:lnTo>
                    <a:lnTo>
                      <a:pt x="116" y="39"/>
                    </a:lnTo>
                    <a:lnTo>
                      <a:pt x="99" y="27"/>
                    </a:lnTo>
                    <a:lnTo>
                      <a:pt x="81" y="18"/>
                    </a:lnTo>
                    <a:lnTo>
                      <a:pt x="63" y="10"/>
                    </a:lnTo>
                    <a:lnTo>
                      <a:pt x="42" y="4"/>
                    </a:lnTo>
                    <a:lnTo>
                      <a:pt x="21"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03" name="Freeform 240"/>
              <p:cNvSpPr>
                <a:spLocks/>
              </p:cNvSpPr>
              <p:nvPr/>
            </p:nvSpPr>
            <p:spPr bwMode="auto">
              <a:xfrm>
                <a:off x="3326" y="1659"/>
                <a:ext cx="10" cy="7"/>
              </a:xfrm>
              <a:custGeom>
                <a:avLst/>
                <a:gdLst>
                  <a:gd name="T0" fmla="*/ 5 w 30"/>
                  <a:gd name="T1" fmla="*/ 0 h 20"/>
                  <a:gd name="T2" fmla="*/ 3 w 30"/>
                  <a:gd name="T3" fmla="*/ 0 h 20"/>
                  <a:gd name="T4" fmla="*/ 1 w 30"/>
                  <a:gd name="T5" fmla="*/ 1 h 20"/>
                  <a:gd name="T6" fmla="*/ 0 w 30"/>
                  <a:gd name="T7" fmla="*/ 2 h 20"/>
                  <a:gd name="T8" fmla="*/ 0 w 30"/>
                  <a:gd name="T9" fmla="*/ 4 h 20"/>
                  <a:gd name="T10" fmla="*/ 0 w 30"/>
                  <a:gd name="T11" fmla="*/ 5 h 20"/>
                  <a:gd name="T12" fmla="*/ 1 w 30"/>
                  <a:gd name="T13" fmla="*/ 6 h 20"/>
                  <a:gd name="T14" fmla="*/ 3 w 30"/>
                  <a:gd name="T15" fmla="*/ 7 h 20"/>
                  <a:gd name="T16" fmla="*/ 5 w 30"/>
                  <a:gd name="T17" fmla="*/ 7 h 20"/>
                  <a:gd name="T18" fmla="*/ 7 w 30"/>
                  <a:gd name="T19" fmla="*/ 7 h 20"/>
                  <a:gd name="T20" fmla="*/ 8 w 30"/>
                  <a:gd name="T21" fmla="*/ 6 h 20"/>
                  <a:gd name="T22" fmla="*/ 9 w 30"/>
                  <a:gd name="T23" fmla="*/ 5 h 20"/>
                  <a:gd name="T24" fmla="*/ 10 w 30"/>
                  <a:gd name="T25" fmla="*/ 4 h 20"/>
                  <a:gd name="T26" fmla="*/ 9 w 30"/>
                  <a:gd name="T27" fmla="*/ 2 h 20"/>
                  <a:gd name="T28" fmla="*/ 8 w 30"/>
                  <a:gd name="T29" fmla="*/ 1 h 20"/>
                  <a:gd name="T30" fmla="*/ 7 w 30"/>
                  <a:gd name="T31" fmla="*/ 0 h 20"/>
                  <a:gd name="T32" fmla="*/ 5 w 30"/>
                  <a:gd name="T33" fmla="*/ 0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 h="20">
                    <a:moveTo>
                      <a:pt x="14" y="0"/>
                    </a:moveTo>
                    <a:lnTo>
                      <a:pt x="9" y="1"/>
                    </a:lnTo>
                    <a:lnTo>
                      <a:pt x="4" y="3"/>
                    </a:lnTo>
                    <a:lnTo>
                      <a:pt x="1" y="7"/>
                    </a:lnTo>
                    <a:lnTo>
                      <a:pt x="0" y="11"/>
                    </a:lnTo>
                    <a:lnTo>
                      <a:pt x="1" y="15"/>
                    </a:lnTo>
                    <a:lnTo>
                      <a:pt x="4" y="17"/>
                    </a:lnTo>
                    <a:lnTo>
                      <a:pt x="9" y="19"/>
                    </a:lnTo>
                    <a:lnTo>
                      <a:pt x="14" y="20"/>
                    </a:lnTo>
                    <a:lnTo>
                      <a:pt x="20" y="19"/>
                    </a:lnTo>
                    <a:lnTo>
                      <a:pt x="25" y="17"/>
                    </a:lnTo>
                    <a:lnTo>
                      <a:pt x="28" y="15"/>
                    </a:lnTo>
                    <a:lnTo>
                      <a:pt x="30" y="11"/>
                    </a:lnTo>
                    <a:lnTo>
                      <a:pt x="28" y="7"/>
                    </a:lnTo>
                    <a:lnTo>
                      <a:pt x="25" y="3"/>
                    </a:lnTo>
                    <a:lnTo>
                      <a:pt x="20" y="1"/>
                    </a:lnTo>
                    <a:lnTo>
                      <a:pt x="14" y="0"/>
                    </a:lnTo>
                    <a:close/>
                  </a:path>
                </a:pathLst>
              </a:custGeom>
              <a:solidFill>
                <a:srgbClr val="000000"/>
              </a:solidFill>
              <a:ln w="12700" cmpd="sng">
                <a:solidFill>
                  <a:srgbClr val="000000"/>
                </a:solidFill>
                <a:round/>
                <a:headEnd/>
                <a:tailEnd/>
              </a:ln>
            </p:spPr>
            <p:txBody>
              <a:bodyPr/>
              <a:lstStyle/>
              <a:p>
                <a:endParaRPr lang="fr-FR"/>
              </a:p>
            </p:txBody>
          </p:sp>
          <p:sp>
            <p:nvSpPr>
              <p:cNvPr id="6304" name="Freeform 241"/>
              <p:cNvSpPr>
                <a:spLocks/>
              </p:cNvSpPr>
              <p:nvPr/>
            </p:nvSpPr>
            <p:spPr bwMode="auto">
              <a:xfrm>
                <a:off x="3326" y="1659"/>
                <a:ext cx="10" cy="7"/>
              </a:xfrm>
              <a:custGeom>
                <a:avLst/>
                <a:gdLst>
                  <a:gd name="T0" fmla="*/ 5 w 30"/>
                  <a:gd name="T1" fmla="*/ 0 h 20"/>
                  <a:gd name="T2" fmla="*/ 5 w 30"/>
                  <a:gd name="T3" fmla="*/ 0 h 20"/>
                  <a:gd name="T4" fmla="*/ 3 w 30"/>
                  <a:gd name="T5" fmla="*/ 0 h 20"/>
                  <a:gd name="T6" fmla="*/ 1 w 30"/>
                  <a:gd name="T7" fmla="*/ 1 h 20"/>
                  <a:gd name="T8" fmla="*/ 0 w 30"/>
                  <a:gd name="T9" fmla="*/ 2 h 20"/>
                  <a:gd name="T10" fmla="*/ 0 w 30"/>
                  <a:gd name="T11" fmla="*/ 4 h 20"/>
                  <a:gd name="T12" fmla="*/ 0 w 30"/>
                  <a:gd name="T13" fmla="*/ 4 h 20"/>
                  <a:gd name="T14" fmla="*/ 0 w 30"/>
                  <a:gd name="T15" fmla="*/ 5 h 20"/>
                  <a:gd name="T16" fmla="*/ 1 w 30"/>
                  <a:gd name="T17" fmla="*/ 6 h 20"/>
                  <a:gd name="T18" fmla="*/ 3 w 30"/>
                  <a:gd name="T19" fmla="*/ 7 h 20"/>
                  <a:gd name="T20" fmla="*/ 5 w 30"/>
                  <a:gd name="T21" fmla="*/ 7 h 20"/>
                  <a:gd name="T22" fmla="*/ 5 w 30"/>
                  <a:gd name="T23" fmla="*/ 7 h 20"/>
                  <a:gd name="T24" fmla="*/ 7 w 30"/>
                  <a:gd name="T25" fmla="*/ 7 h 20"/>
                  <a:gd name="T26" fmla="*/ 8 w 30"/>
                  <a:gd name="T27" fmla="*/ 6 h 20"/>
                  <a:gd name="T28" fmla="*/ 9 w 30"/>
                  <a:gd name="T29" fmla="*/ 5 h 20"/>
                  <a:gd name="T30" fmla="*/ 10 w 30"/>
                  <a:gd name="T31" fmla="*/ 4 h 20"/>
                  <a:gd name="T32" fmla="*/ 10 w 30"/>
                  <a:gd name="T33" fmla="*/ 4 h 20"/>
                  <a:gd name="T34" fmla="*/ 9 w 30"/>
                  <a:gd name="T35" fmla="*/ 2 h 20"/>
                  <a:gd name="T36" fmla="*/ 8 w 30"/>
                  <a:gd name="T37" fmla="*/ 1 h 20"/>
                  <a:gd name="T38" fmla="*/ 7 w 30"/>
                  <a:gd name="T39" fmla="*/ 0 h 20"/>
                  <a:gd name="T40" fmla="*/ 5 w 30"/>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0" h="20">
                    <a:moveTo>
                      <a:pt x="14" y="0"/>
                    </a:moveTo>
                    <a:lnTo>
                      <a:pt x="14" y="0"/>
                    </a:lnTo>
                    <a:lnTo>
                      <a:pt x="9" y="1"/>
                    </a:lnTo>
                    <a:lnTo>
                      <a:pt x="4" y="3"/>
                    </a:lnTo>
                    <a:lnTo>
                      <a:pt x="1" y="7"/>
                    </a:lnTo>
                    <a:lnTo>
                      <a:pt x="0" y="11"/>
                    </a:lnTo>
                    <a:lnTo>
                      <a:pt x="1" y="15"/>
                    </a:lnTo>
                    <a:lnTo>
                      <a:pt x="4" y="17"/>
                    </a:lnTo>
                    <a:lnTo>
                      <a:pt x="9" y="19"/>
                    </a:lnTo>
                    <a:lnTo>
                      <a:pt x="14" y="20"/>
                    </a:lnTo>
                    <a:lnTo>
                      <a:pt x="20" y="19"/>
                    </a:lnTo>
                    <a:lnTo>
                      <a:pt x="25" y="17"/>
                    </a:lnTo>
                    <a:lnTo>
                      <a:pt x="28" y="15"/>
                    </a:lnTo>
                    <a:lnTo>
                      <a:pt x="30" y="11"/>
                    </a:lnTo>
                    <a:lnTo>
                      <a:pt x="28" y="7"/>
                    </a:lnTo>
                    <a:lnTo>
                      <a:pt x="25" y="3"/>
                    </a:lnTo>
                    <a:lnTo>
                      <a:pt x="20" y="1"/>
                    </a:lnTo>
                    <a:lnTo>
                      <a:pt x="14" y="0"/>
                    </a:lnTo>
                  </a:path>
                </a:pathLst>
              </a:custGeom>
              <a:noFill/>
              <a:ln w="12700" cmpd="sng">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fr-FR"/>
              </a:p>
            </p:txBody>
          </p:sp>
          <p:sp>
            <p:nvSpPr>
              <p:cNvPr id="6305" name="Freeform 242"/>
              <p:cNvSpPr>
                <a:spLocks/>
              </p:cNvSpPr>
              <p:nvPr/>
            </p:nvSpPr>
            <p:spPr bwMode="auto">
              <a:xfrm>
                <a:off x="3289" y="1659"/>
                <a:ext cx="9" cy="7"/>
              </a:xfrm>
              <a:custGeom>
                <a:avLst/>
                <a:gdLst>
                  <a:gd name="T0" fmla="*/ 5 w 29"/>
                  <a:gd name="T1" fmla="*/ 0 h 20"/>
                  <a:gd name="T2" fmla="*/ 2 w 29"/>
                  <a:gd name="T3" fmla="*/ 0 h 20"/>
                  <a:gd name="T4" fmla="*/ 1 w 29"/>
                  <a:gd name="T5" fmla="*/ 1 h 20"/>
                  <a:gd name="T6" fmla="*/ 0 w 29"/>
                  <a:gd name="T7" fmla="*/ 2 h 20"/>
                  <a:gd name="T8" fmla="*/ 0 w 29"/>
                  <a:gd name="T9" fmla="*/ 4 h 20"/>
                  <a:gd name="T10" fmla="*/ 0 w 29"/>
                  <a:gd name="T11" fmla="*/ 5 h 20"/>
                  <a:gd name="T12" fmla="*/ 1 w 29"/>
                  <a:gd name="T13" fmla="*/ 6 h 20"/>
                  <a:gd name="T14" fmla="*/ 2 w 29"/>
                  <a:gd name="T15" fmla="*/ 7 h 20"/>
                  <a:gd name="T16" fmla="*/ 5 w 29"/>
                  <a:gd name="T17" fmla="*/ 7 h 20"/>
                  <a:gd name="T18" fmla="*/ 6 w 29"/>
                  <a:gd name="T19" fmla="*/ 7 h 20"/>
                  <a:gd name="T20" fmla="*/ 8 w 29"/>
                  <a:gd name="T21" fmla="*/ 6 h 20"/>
                  <a:gd name="T22" fmla="*/ 9 w 29"/>
                  <a:gd name="T23" fmla="*/ 5 h 20"/>
                  <a:gd name="T24" fmla="*/ 9 w 29"/>
                  <a:gd name="T25" fmla="*/ 4 h 20"/>
                  <a:gd name="T26" fmla="*/ 9 w 29"/>
                  <a:gd name="T27" fmla="*/ 2 h 20"/>
                  <a:gd name="T28" fmla="*/ 8 w 29"/>
                  <a:gd name="T29" fmla="*/ 1 h 20"/>
                  <a:gd name="T30" fmla="*/ 6 w 29"/>
                  <a:gd name="T31" fmla="*/ 0 h 20"/>
                  <a:gd name="T32" fmla="*/ 5 w 29"/>
                  <a:gd name="T33" fmla="*/ 0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20">
                    <a:moveTo>
                      <a:pt x="15" y="0"/>
                    </a:moveTo>
                    <a:lnTo>
                      <a:pt x="8" y="1"/>
                    </a:lnTo>
                    <a:lnTo>
                      <a:pt x="4" y="3"/>
                    </a:lnTo>
                    <a:lnTo>
                      <a:pt x="1" y="7"/>
                    </a:lnTo>
                    <a:lnTo>
                      <a:pt x="0" y="11"/>
                    </a:lnTo>
                    <a:lnTo>
                      <a:pt x="1" y="15"/>
                    </a:lnTo>
                    <a:lnTo>
                      <a:pt x="4" y="17"/>
                    </a:lnTo>
                    <a:lnTo>
                      <a:pt x="8" y="19"/>
                    </a:lnTo>
                    <a:lnTo>
                      <a:pt x="15" y="20"/>
                    </a:lnTo>
                    <a:lnTo>
                      <a:pt x="20" y="19"/>
                    </a:lnTo>
                    <a:lnTo>
                      <a:pt x="25" y="17"/>
                    </a:lnTo>
                    <a:lnTo>
                      <a:pt x="28" y="15"/>
                    </a:lnTo>
                    <a:lnTo>
                      <a:pt x="29" y="11"/>
                    </a:lnTo>
                    <a:lnTo>
                      <a:pt x="28" y="7"/>
                    </a:lnTo>
                    <a:lnTo>
                      <a:pt x="25" y="3"/>
                    </a:lnTo>
                    <a:lnTo>
                      <a:pt x="20" y="1"/>
                    </a:lnTo>
                    <a:lnTo>
                      <a:pt x="15" y="0"/>
                    </a:lnTo>
                    <a:close/>
                  </a:path>
                </a:pathLst>
              </a:custGeom>
              <a:solidFill>
                <a:srgbClr val="000000"/>
              </a:solidFill>
              <a:ln w="12700" cmpd="sng">
                <a:solidFill>
                  <a:srgbClr val="000000"/>
                </a:solidFill>
                <a:round/>
                <a:headEnd/>
                <a:tailEnd/>
              </a:ln>
            </p:spPr>
            <p:txBody>
              <a:bodyPr/>
              <a:lstStyle/>
              <a:p>
                <a:endParaRPr lang="fr-FR"/>
              </a:p>
            </p:txBody>
          </p:sp>
          <p:sp>
            <p:nvSpPr>
              <p:cNvPr id="6306" name="Freeform 243"/>
              <p:cNvSpPr>
                <a:spLocks/>
              </p:cNvSpPr>
              <p:nvPr/>
            </p:nvSpPr>
            <p:spPr bwMode="auto">
              <a:xfrm>
                <a:off x="3289" y="1659"/>
                <a:ext cx="9" cy="7"/>
              </a:xfrm>
              <a:custGeom>
                <a:avLst/>
                <a:gdLst>
                  <a:gd name="T0" fmla="*/ 5 w 29"/>
                  <a:gd name="T1" fmla="*/ 0 h 20"/>
                  <a:gd name="T2" fmla="*/ 5 w 29"/>
                  <a:gd name="T3" fmla="*/ 0 h 20"/>
                  <a:gd name="T4" fmla="*/ 2 w 29"/>
                  <a:gd name="T5" fmla="*/ 0 h 20"/>
                  <a:gd name="T6" fmla="*/ 1 w 29"/>
                  <a:gd name="T7" fmla="*/ 1 h 20"/>
                  <a:gd name="T8" fmla="*/ 0 w 29"/>
                  <a:gd name="T9" fmla="*/ 2 h 20"/>
                  <a:gd name="T10" fmla="*/ 0 w 29"/>
                  <a:gd name="T11" fmla="*/ 4 h 20"/>
                  <a:gd name="T12" fmla="*/ 0 w 29"/>
                  <a:gd name="T13" fmla="*/ 4 h 20"/>
                  <a:gd name="T14" fmla="*/ 0 w 29"/>
                  <a:gd name="T15" fmla="*/ 5 h 20"/>
                  <a:gd name="T16" fmla="*/ 1 w 29"/>
                  <a:gd name="T17" fmla="*/ 6 h 20"/>
                  <a:gd name="T18" fmla="*/ 2 w 29"/>
                  <a:gd name="T19" fmla="*/ 7 h 20"/>
                  <a:gd name="T20" fmla="*/ 5 w 29"/>
                  <a:gd name="T21" fmla="*/ 7 h 20"/>
                  <a:gd name="T22" fmla="*/ 5 w 29"/>
                  <a:gd name="T23" fmla="*/ 7 h 20"/>
                  <a:gd name="T24" fmla="*/ 6 w 29"/>
                  <a:gd name="T25" fmla="*/ 7 h 20"/>
                  <a:gd name="T26" fmla="*/ 8 w 29"/>
                  <a:gd name="T27" fmla="*/ 6 h 20"/>
                  <a:gd name="T28" fmla="*/ 9 w 29"/>
                  <a:gd name="T29" fmla="*/ 5 h 20"/>
                  <a:gd name="T30" fmla="*/ 9 w 29"/>
                  <a:gd name="T31" fmla="*/ 4 h 20"/>
                  <a:gd name="T32" fmla="*/ 9 w 29"/>
                  <a:gd name="T33" fmla="*/ 4 h 20"/>
                  <a:gd name="T34" fmla="*/ 9 w 29"/>
                  <a:gd name="T35" fmla="*/ 2 h 20"/>
                  <a:gd name="T36" fmla="*/ 8 w 29"/>
                  <a:gd name="T37" fmla="*/ 1 h 20"/>
                  <a:gd name="T38" fmla="*/ 6 w 29"/>
                  <a:gd name="T39" fmla="*/ 0 h 20"/>
                  <a:gd name="T40" fmla="*/ 5 w 29"/>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 h="20">
                    <a:moveTo>
                      <a:pt x="15" y="0"/>
                    </a:moveTo>
                    <a:lnTo>
                      <a:pt x="15" y="0"/>
                    </a:lnTo>
                    <a:lnTo>
                      <a:pt x="8" y="1"/>
                    </a:lnTo>
                    <a:lnTo>
                      <a:pt x="4" y="3"/>
                    </a:lnTo>
                    <a:lnTo>
                      <a:pt x="1" y="7"/>
                    </a:lnTo>
                    <a:lnTo>
                      <a:pt x="0" y="11"/>
                    </a:lnTo>
                    <a:lnTo>
                      <a:pt x="1" y="15"/>
                    </a:lnTo>
                    <a:lnTo>
                      <a:pt x="4" y="17"/>
                    </a:lnTo>
                    <a:lnTo>
                      <a:pt x="8" y="19"/>
                    </a:lnTo>
                    <a:lnTo>
                      <a:pt x="15" y="20"/>
                    </a:lnTo>
                    <a:lnTo>
                      <a:pt x="20" y="19"/>
                    </a:lnTo>
                    <a:lnTo>
                      <a:pt x="25" y="17"/>
                    </a:lnTo>
                    <a:lnTo>
                      <a:pt x="28" y="15"/>
                    </a:lnTo>
                    <a:lnTo>
                      <a:pt x="29" y="11"/>
                    </a:lnTo>
                    <a:lnTo>
                      <a:pt x="28" y="7"/>
                    </a:lnTo>
                    <a:lnTo>
                      <a:pt x="25" y="3"/>
                    </a:lnTo>
                    <a:lnTo>
                      <a:pt x="20" y="1"/>
                    </a:lnTo>
                    <a:lnTo>
                      <a:pt x="15" y="0"/>
                    </a:lnTo>
                  </a:path>
                </a:pathLst>
              </a:custGeom>
              <a:noFill/>
              <a:ln w="12700" cmpd="sng">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fr-FR"/>
              </a:p>
            </p:txBody>
          </p:sp>
          <p:sp>
            <p:nvSpPr>
              <p:cNvPr id="6307" name="Freeform 244"/>
              <p:cNvSpPr>
                <a:spLocks/>
              </p:cNvSpPr>
              <p:nvPr/>
            </p:nvSpPr>
            <p:spPr bwMode="auto">
              <a:xfrm>
                <a:off x="3308" y="1661"/>
                <a:ext cx="11" cy="22"/>
              </a:xfrm>
              <a:custGeom>
                <a:avLst/>
                <a:gdLst>
                  <a:gd name="T0" fmla="*/ 5 w 32"/>
                  <a:gd name="T1" fmla="*/ 22 h 66"/>
                  <a:gd name="T2" fmla="*/ 10 w 32"/>
                  <a:gd name="T3" fmla="*/ 22 h 66"/>
                  <a:gd name="T4" fmla="*/ 11 w 32"/>
                  <a:gd name="T5" fmla="*/ 0 h 66"/>
                  <a:gd name="T6" fmla="*/ 1 w 32"/>
                  <a:gd name="T7" fmla="*/ 0 h 66"/>
                  <a:gd name="T8" fmla="*/ 0 w 32"/>
                  <a:gd name="T9" fmla="*/ 22 h 66"/>
                  <a:gd name="T10" fmla="*/ 5 w 32"/>
                  <a:gd name="T11" fmla="*/ 22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 h="66">
                    <a:moveTo>
                      <a:pt x="15" y="66"/>
                    </a:moveTo>
                    <a:lnTo>
                      <a:pt x="30" y="66"/>
                    </a:lnTo>
                    <a:lnTo>
                      <a:pt x="32" y="0"/>
                    </a:lnTo>
                    <a:lnTo>
                      <a:pt x="2" y="0"/>
                    </a:lnTo>
                    <a:lnTo>
                      <a:pt x="0" y="66"/>
                    </a:lnTo>
                    <a:lnTo>
                      <a:pt x="15" y="66"/>
                    </a:lnTo>
                    <a:close/>
                  </a:path>
                </a:pathLst>
              </a:custGeom>
              <a:solidFill>
                <a:srgbClr val="000000"/>
              </a:solidFill>
              <a:ln w="12700" cmpd="sng">
                <a:solidFill>
                  <a:srgbClr val="000000"/>
                </a:solidFill>
                <a:round/>
                <a:headEnd/>
                <a:tailEnd/>
              </a:ln>
            </p:spPr>
            <p:txBody>
              <a:bodyPr/>
              <a:lstStyle/>
              <a:p>
                <a:endParaRPr lang="fr-FR"/>
              </a:p>
            </p:txBody>
          </p:sp>
          <p:sp>
            <p:nvSpPr>
              <p:cNvPr id="6308" name="Freeform 245"/>
              <p:cNvSpPr>
                <a:spLocks/>
              </p:cNvSpPr>
              <p:nvPr/>
            </p:nvSpPr>
            <p:spPr bwMode="auto">
              <a:xfrm>
                <a:off x="3329" y="1689"/>
                <a:ext cx="7" cy="10"/>
              </a:xfrm>
              <a:custGeom>
                <a:avLst/>
                <a:gdLst>
                  <a:gd name="T0" fmla="*/ 4 w 21"/>
                  <a:gd name="T1" fmla="*/ 10 h 29"/>
                  <a:gd name="T2" fmla="*/ 5 w 21"/>
                  <a:gd name="T3" fmla="*/ 9 h 29"/>
                  <a:gd name="T4" fmla="*/ 7 w 21"/>
                  <a:gd name="T5" fmla="*/ 7 h 29"/>
                  <a:gd name="T6" fmla="*/ 7 w 21"/>
                  <a:gd name="T7" fmla="*/ 6 h 29"/>
                  <a:gd name="T8" fmla="*/ 7 w 21"/>
                  <a:gd name="T9" fmla="*/ 3 h 29"/>
                  <a:gd name="T10" fmla="*/ 5 w 21"/>
                  <a:gd name="T11" fmla="*/ 2 h 29"/>
                  <a:gd name="T12" fmla="*/ 4 w 21"/>
                  <a:gd name="T13" fmla="*/ 1 h 29"/>
                  <a:gd name="T14" fmla="*/ 2 w 21"/>
                  <a:gd name="T15" fmla="*/ 0 h 29"/>
                  <a:gd name="T16" fmla="*/ 0 w 21"/>
                  <a:gd name="T17" fmla="*/ 0 h 29"/>
                  <a:gd name="T18" fmla="*/ 4 w 21"/>
                  <a:gd name="T19" fmla="*/ 1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29">
                    <a:moveTo>
                      <a:pt x="11" y="29"/>
                    </a:moveTo>
                    <a:lnTo>
                      <a:pt x="16" y="25"/>
                    </a:lnTo>
                    <a:lnTo>
                      <a:pt x="20" y="21"/>
                    </a:lnTo>
                    <a:lnTo>
                      <a:pt x="21" y="16"/>
                    </a:lnTo>
                    <a:lnTo>
                      <a:pt x="20" y="10"/>
                    </a:lnTo>
                    <a:lnTo>
                      <a:pt x="16" y="5"/>
                    </a:lnTo>
                    <a:lnTo>
                      <a:pt x="12" y="2"/>
                    </a:lnTo>
                    <a:lnTo>
                      <a:pt x="6" y="0"/>
                    </a:lnTo>
                    <a:lnTo>
                      <a:pt x="0" y="1"/>
                    </a:lnTo>
                    <a:lnTo>
                      <a:pt x="11" y="29"/>
                    </a:lnTo>
                    <a:close/>
                  </a:path>
                </a:pathLst>
              </a:custGeom>
              <a:solidFill>
                <a:srgbClr val="000000"/>
              </a:solidFill>
              <a:ln w="12700" cmpd="sng">
                <a:solidFill>
                  <a:srgbClr val="000000"/>
                </a:solidFill>
                <a:round/>
                <a:headEnd/>
                <a:tailEnd/>
              </a:ln>
            </p:spPr>
            <p:txBody>
              <a:bodyPr/>
              <a:lstStyle/>
              <a:p>
                <a:endParaRPr lang="fr-FR"/>
              </a:p>
            </p:txBody>
          </p:sp>
          <p:sp>
            <p:nvSpPr>
              <p:cNvPr id="6309" name="Freeform 246"/>
              <p:cNvSpPr>
                <a:spLocks/>
              </p:cNvSpPr>
              <p:nvPr/>
            </p:nvSpPr>
            <p:spPr bwMode="auto">
              <a:xfrm>
                <a:off x="3313" y="1689"/>
                <a:ext cx="20" cy="17"/>
              </a:xfrm>
              <a:custGeom>
                <a:avLst/>
                <a:gdLst>
                  <a:gd name="T0" fmla="*/ 0 w 59"/>
                  <a:gd name="T1" fmla="*/ 17 h 50"/>
                  <a:gd name="T2" fmla="*/ 0 w 59"/>
                  <a:gd name="T3" fmla="*/ 17 h 50"/>
                  <a:gd name="T4" fmla="*/ 3 w 59"/>
                  <a:gd name="T5" fmla="*/ 16 h 50"/>
                  <a:gd name="T6" fmla="*/ 6 w 59"/>
                  <a:gd name="T7" fmla="*/ 16 h 50"/>
                  <a:gd name="T8" fmla="*/ 9 w 59"/>
                  <a:gd name="T9" fmla="*/ 15 h 50"/>
                  <a:gd name="T10" fmla="*/ 12 w 59"/>
                  <a:gd name="T11" fmla="*/ 14 h 50"/>
                  <a:gd name="T12" fmla="*/ 14 w 59"/>
                  <a:gd name="T13" fmla="*/ 12 h 50"/>
                  <a:gd name="T14" fmla="*/ 16 w 59"/>
                  <a:gd name="T15" fmla="*/ 11 h 50"/>
                  <a:gd name="T16" fmla="*/ 18 w 59"/>
                  <a:gd name="T17" fmla="*/ 11 h 50"/>
                  <a:gd name="T18" fmla="*/ 20 w 59"/>
                  <a:gd name="T19" fmla="*/ 10 h 50"/>
                  <a:gd name="T20" fmla="*/ 16 w 59"/>
                  <a:gd name="T21" fmla="*/ 0 h 50"/>
                  <a:gd name="T22" fmla="*/ 13 w 59"/>
                  <a:gd name="T23" fmla="*/ 1 h 50"/>
                  <a:gd name="T24" fmla="*/ 11 w 59"/>
                  <a:gd name="T25" fmla="*/ 3 h 50"/>
                  <a:gd name="T26" fmla="*/ 9 w 59"/>
                  <a:gd name="T27" fmla="*/ 4 h 50"/>
                  <a:gd name="T28" fmla="*/ 6 w 59"/>
                  <a:gd name="T29" fmla="*/ 5 h 50"/>
                  <a:gd name="T30" fmla="*/ 5 w 59"/>
                  <a:gd name="T31" fmla="*/ 6 h 50"/>
                  <a:gd name="T32" fmla="*/ 4 w 59"/>
                  <a:gd name="T33" fmla="*/ 6 h 50"/>
                  <a:gd name="T34" fmla="*/ 2 w 59"/>
                  <a:gd name="T35" fmla="*/ 6 h 50"/>
                  <a:gd name="T36" fmla="*/ 0 w 59"/>
                  <a:gd name="T37" fmla="*/ 7 h 50"/>
                  <a:gd name="T38" fmla="*/ 0 w 59"/>
                  <a:gd name="T39" fmla="*/ 7 h 50"/>
                  <a:gd name="T40" fmla="*/ 0 w 59"/>
                  <a:gd name="T41" fmla="*/ 17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9" h="50">
                    <a:moveTo>
                      <a:pt x="0" y="50"/>
                    </a:moveTo>
                    <a:lnTo>
                      <a:pt x="0" y="50"/>
                    </a:lnTo>
                    <a:lnTo>
                      <a:pt x="10" y="48"/>
                    </a:lnTo>
                    <a:lnTo>
                      <a:pt x="18" y="47"/>
                    </a:lnTo>
                    <a:lnTo>
                      <a:pt x="28" y="44"/>
                    </a:lnTo>
                    <a:lnTo>
                      <a:pt x="35" y="40"/>
                    </a:lnTo>
                    <a:lnTo>
                      <a:pt x="41" y="36"/>
                    </a:lnTo>
                    <a:lnTo>
                      <a:pt x="47" y="33"/>
                    </a:lnTo>
                    <a:lnTo>
                      <a:pt x="52" y="31"/>
                    </a:lnTo>
                    <a:lnTo>
                      <a:pt x="59" y="28"/>
                    </a:lnTo>
                    <a:lnTo>
                      <a:pt x="48" y="0"/>
                    </a:lnTo>
                    <a:lnTo>
                      <a:pt x="39" y="3"/>
                    </a:lnTo>
                    <a:lnTo>
                      <a:pt x="31" y="8"/>
                    </a:lnTo>
                    <a:lnTo>
                      <a:pt x="26" y="11"/>
                    </a:lnTo>
                    <a:lnTo>
                      <a:pt x="19" y="15"/>
                    </a:lnTo>
                    <a:lnTo>
                      <a:pt x="15" y="17"/>
                    </a:lnTo>
                    <a:lnTo>
                      <a:pt x="12" y="18"/>
                    </a:lnTo>
                    <a:lnTo>
                      <a:pt x="5" y="19"/>
                    </a:lnTo>
                    <a:lnTo>
                      <a:pt x="0" y="20"/>
                    </a:lnTo>
                    <a:lnTo>
                      <a:pt x="0" y="50"/>
                    </a:lnTo>
                    <a:close/>
                  </a:path>
                </a:pathLst>
              </a:custGeom>
              <a:solidFill>
                <a:srgbClr val="000000"/>
              </a:solidFill>
              <a:ln w="12700" cmpd="sng">
                <a:solidFill>
                  <a:srgbClr val="000000"/>
                </a:solidFill>
                <a:round/>
                <a:headEnd/>
                <a:tailEnd/>
              </a:ln>
            </p:spPr>
            <p:txBody>
              <a:bodyPr/>
              <a:lstStyle/>
              <a:p>
                <a:endParaRPr lang="fr-FR"/>
              </a:p>
            </p:txBody>
          </p:sp>
          <p:sp>
            <p:nvSpPr>
              <p:cNvPr id="6310" name="Freeform 247"/>
              <p:cNvSpPr>
                <a:spLocks/>
              </p:cNvSpPr>
              <p:nvPr/>
            </p:nvSpPr>
            <p:spPr bwMode="auto">
              <a:xfrm>
                <a:off x="3295" y="1689"/>
                <a:ext cx="18" cy="17"/>
              </a:xfrm>
              <a:custGeom>
                <a:avLst/>
                <a:gdLst>
                  <a:gd name="T0" fmla="*/ 0 w 54"/>
                  <a:gd name="T1" fmla="*/ 9 h 52"/>
                  <a:gd name="T2" fmla="*/ 2 w 54"/>
                  <a:gd name="T3" fmla="*/ 9 h 52"/>
                  <a:gd name="T4" fmla="*/ 3 w 54"/>
                  <a:gd name="T5" fmla="*/ 11 h 52"/>
                  <a:gd name="T6" fmla="*/ 5 w 54"/>
                  <a:gd name="T7" fmla="*/ 12 h 52"/>
                  <a:gd name="T8" fmla="*/ 7 w 54"/>
                  <a:gd name="T9" fmla="*/ 13 h 52"/>
                  <a:gd name="T10" fmla="*/ 9 w 54"/>
                  <a:gd name="T11" fmla="*/ 14 h 52"/>
                  <a:gd name="T12" fmla="*/ 11 w 54"/>
                  <a:gd name="T13" fmla="*/ 15 h 52"/>
                  <a:gd name="T14" fmla="*/ 15 w 54"/>
                  <a:gd name="T15" fmla="*/ 16 h 52"/>
                  <a:gd name="T16" fmla="*/ 18 w 54"/>
                  <a:gd name="T17" fmla="*/ 17 h 52"/>
                  <a:gd name="T18" fmla="*/ 18 w 54"/>
                  <a:gd name="T19" fmla="*/ 7 h 52"/>
                  <a:gd name="T20" fmla="*/ 17 w 54"/>
                  <a:gd name="T21" fmla="*/ 7 h 52"/>
                  <a:gd name="T22" fmla="*/ 16 w 54"/>
                  <a:gd name="T23" fmla="*/ 7 h 52"/>
                  <a:gd name="T24" fmla="*/ 14 w 54"/>
                  <a:gd name="T25" fmla="*/ 6 h 52"/>
                  <a:gd name="T26" fmla="*/ 12 w 54"/>
                  <a:gd name="T27" fmla="*/ 5 h 52"/>
                  <a:gd name="T28" fmla="*/ 10 w 54"/>
                  <a:gd name="T29" fmla="*/ 4 h 52"/>
                  <a:gd name="T30" fmla="*/ 8 w 54"/>
                  <a:gd name="T31" fmla="*/ 3 h 52"/>
                  <a:gd name="T32" fmla="*/ 6 w 54"/>
                  <a:gd name="T33" fmla="*/ 1 h 52"/>
                  <a:gd name="T34" fmla="*/ 3 w 54"/>
                  <a:gd name="T35" fmla="*/ 0 h 52"/>
                  <a:gd name="T36" fmla="*/ 0 w 54"/>
                  <a:gd name="T37" fmla="*/ 9 h 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4" h="52">
                    <a:moveTo>
                      <a:pt x="0" y="27"/>
                    </a:moveTo>
                    <a:lnTo>
                      <a:pt x="5" y="28"/>
                    </a:lnTo>
                    <a:lnTo>
                      <a:pt x="10" y="33"/>
                    </a:lnTo>
                    <a:lnTo>
                      <a:pt x="16" y="36"/>
                    </a:lnTo>
                    <a:lnTo>
                      <a:pt x="22" y="40"/>
                    </a:lnTo>
                    <a:lnTo>
                      <a:pt x="28" y="43"/>
                    </a:lnTo>
                    <a:lnTo>
                      <a:pt x="34" y="47"/>
                    </a:lnTo>
                    <a:lnTo>
                      <a:pt x="44" y="50"/>
                    </a:lnTo>
                    <a:lnTo>
                      <a:pt x="54" y="52"/>
                    </a:lnTo>
                    <a:lnTo>
                      <a:pt x="54" y="22"/>
                    </a:lnTo>
                    <a:lnTo>
                      <a:pt x="51" y="21"/>
                    </a:lnTo>
                    <a:lnTo>
                      <a:pt x="47" y="20"/>
                    </a:lnTo>
                    <a:lnTo>
                      <a:pt x="43" y="18"/>
                    </a:lnTo>
                    <a:lnTo>
                      <a:pt x="37" y="15"/>
                    </a:lnTo>
                    <a:lnTo>
                      <a:pt x="31" y="11"/>
                    </a:lnTo>
                    <a:lnTo>
                      <a:pt x="25" y="8"/>
                    </a:lnTo>
                    <a:lnTo>
                      <a:pt x="18" y="3"/>
                    </a:lnTo>
                    <a:lnTo>
                      <a:pt x="9" y="0"/>
                    </a:lnTo>
                    <a:lnTo>
                      <a:pt x="0" y="27"/>
                    </a:lnTo>
                    <a:close/>
                  </a:path>
                </a:pathLst>
              </a:custGeom>
              <a:solidFill>
                <a:srgbClr val="000000"/>
              </a:solidFill>
              <a:ln w="12700" cmpd="sng">
                <a:solidFill>
                  <a:srgbClr val="000000"/>
                </a:solidFill>
                <a:round/>
                <a:headEnd/>
                <a:tailEnd/>
              </a:ln>
            </p:spPr>
            <p:txBody>
              <a:bodyPr/>
              <a:lstStyle/>
              <a:p>
                <a:endParaRPr lang="fr-FR"/>
              </a:p>
            </p:txBody>
          </p:sp>
          <p:sp>
            <p:nvSpPr>
              <p:cNvPr id="6311" name="Freeform 248"/>
              <p:cNvSpPr>
                <a:spLocks/>
              </p:cNvSpPr>
              <p:nvPr/>
            </p:nvSpPr>
            <p:spPr bwMode="auto">
              <a:xfrm>
                <a:off x="3292" y="1688"/>
                <a:ext cx="6" cy="10"/>
              </a:xfrm>
              <a:custGeom>
                <a:avLst/>
                <a:gdLst>
                  <a:gd name="T0" fmla="*/ 6 w 19"/>
                  <a:gd name="T1" fmla="*/ 0 h 28"/>
                  <a:gd name="T2" fmla="*/ 4 w 19"/>
                  <a:gd name="T3" fmla="*/ 0 h 28"/>
                  <a:gd name="T4" fmla="*/ 2 w 19"/>
                  <a:gd name="T5" fmla="*/ 1 h 28"/>
                  <a:gd name="T6" fmla="*/ 1 w 19"/>
                  <a:gd name="T7" fmla="*/ 2 h 28"/>
                  <a:gd name="T8" fmla="*/ 0 w 19"/>
                  <a:gd name="T9" fmla="*/ 4 h 28"/>
                  <a:gd name="T10" fmla="*/ 0 w 19"/>
                  <a:gd name="T11" fmla="*/ 6 h 28"/>
                  <a:gd name="T12" fmla="*/ 1 w 19"/>
                  <a:gd name="T13" fmla="*/ 8 h 28"/>
                  <a:gd name="T14" fmla="*/ 2 w 19"/>
                  <a:gd name="T15" fmla="*/ 9 h 28"/>
                  <a:gd name="T16" fmla="*/ 3 w 19"/>
                  <a:gd name="T17" fmla="*/ 10 h 28"/>
                  <a:gd name="T18" fmla="*/ 6 w 19"/>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 h="28">
                    <a:moveTo>
                      <a:pt x="19" y="1"/>
                    </a:moveTo>
                    <a:lnTo>
                      <a:pt x="12" y="0"/>
                    </a:lnTo>
                    <a:lnTo>
                      <a:pt x="7" y="2"/>
                    </a:lnTo>
                    <a:lnTo>
                      <a:pt x="4" y="6"/>
                    </a:lnTo>
                    <a:lnTo>
                      <a:pt x="0" y="11"/>
                    </a:lnTo>
                    <a:lnTo>
                      <a:pt x="0" y="16"/>
                    </a:lnTo>
                    <a:lnTo>
                      <a:pt x="2" y="21"/>
                    </a:lnTo>
                    <a:lnTo>
                      <a:pt x="5" y="25"/>
                    </a:lnTo>
                    <a:lnTo>
                      <a:pt x="10" y="28"/>
                    </a:lnTo>
                    <a:lnTo>
                      <a:pt x="19" y="1"/>
                    </a:lnTo>
                    <a:close/>
                  </a:path>
                </a:pathLst>
              </a:custGeom>
              <a:solidFill>
                <a:srgbClr val="000000"/>
              </a:solidFill>
              <a:ln w="12700" cmpd="sng">
                <a:solidFill>
                  <a:srgbClr val="000000"/>
                </a:solidFill>
                <a:round/>
                <a:headEnd/>
                <a:tailEnd/>
              </a:ln>
            </p:spPr>
            <p:txBody>
              <a:bodyPr/>
              <a:lstStyle/>
              <a:p>
                <a:endParaRPr lang="fr-FR"/>
              </a:p>
            </p:txBody>
          </p:sp>
          <p:sp>
            <p:nvSpPr>
              <p:cNvPr id="6312" name="Freeform 249"/>
              <p:cNvSpPr>
                <a:spLocks/>
              </p:cNvSpPr>
              <p:nvPr/>
            </p:nvSpPr>
            <p:spPr bwMode="auto">
              <a:xfrm>
                <a:off x="3318" y="1593"/>
                <a:ext cx="16" cy="11"/>
              </a:xfrm>
              <a:custGeom>
                <a:avLst/>
                <a:gdLst>
                  <a:gd name="T0" fmla="*/ 11 w 46"/>
                  <a:gd name="T1" fmla="*/ 10 h 33"/>
                  <a:gd name="T2" fmla="*/ 11 w 46"/>
                  <a:gd name="T3" fmla="*/ 10 h 33"/>
                  <a:gd name="T4" fmla="*/ 10 w 46"/>
                  <a:gd name="T5" fmla="*/ 11 h 33"/>
                  <a:gd name="T6" fmla="*/ 11 w 46"/>
                  <a:gd name="T7" fmla="*/ 11 h 33"/>
                  <a:gd name="T8" fmla="*/ 13 w 46"/>
                  <a:gd name="T9" fmla="*/ 10 h 33"/>
                  <a:gd name="T10" fmla="*/ 16 w 46"/>
                  <a:gd name="T11" fmla="*/ 10 h 33"/>
                  <a:gd name="T12" fmla="*/ 16 w 46"/>
                  <a:gd name="T13" fmla="*/ 0 h 33"/>
                  <a:gd name="T14" fmla="*/ 11 w 46"/>
                  <a:gd name="T15" fmla="*/ 0 h 33"/>
                  <a:gd name="T16" fmla="*/ 6 w 46"/>
                  <a:gd name="T17" fmla="*/ 2 h 33"/>
                  <a:gd name="T18" fmla="*/ 2 w 46"/>
                  <a:gd name="T19" fmla="*/ 5 h 33"/>
                  <a:gd name="T20" fmla="*/ 0 w 46"/>
                  <a:gd name="T21" fmla="*/ 10 h 33"/>
                  <a:gd name="T22" fmla="*/ 0 w 46"/>
                  <a:gd name="T23" fmla="*/ 10 h 33"/>
                  <a:gd name="T24" fmla="*/ 11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31" y="29"/>
                    </a:moveTo>
                    <a:lnTo>
                      <a:pt x="31" y="29"/>
                    </a:lnTo>
                    <a:lnTo>
                      <a:pt x="29" y="33"/>
                    </a:lnTo>
                    <a:lnTo>
                      <a:pt x="31" y="33"/>
                    </a:lnTo>
                    <a:lnTo>
                      <a:pt x="37" y="31"/>
                    </a:lnTo>
                    <a:lnTo>
                      <a:pt x="46" y="30"/>
                    </a:lnTo>
                    <a:lnTo>
                      <a:pt x="46" y="0"/>
                    </a:lnTo>
                    <a:lnTo>
                      <a:pt x="31" y="1"/>
                    </a:lnTo>
                    <a:lnTo>
                      <a:pt x="18" y="6"/>
                    </a:lnTo>
                    <a:lnTo>
                      <a:pt x="7" y="14"/>
                    </a:lnTo>
                    <a:lnTo>
                      <a:pt x="0" y="29"/>
                    </a:lnTo>
                    <a:lnTo>
                      <a:pt x="31" y="29"/>
                    </a:lnTo>
                    <a:close/>
                  </a:path>
                </a:pathLst>
              </a:custGeom>
              <a:solidFill>
                <a:srgbClr val="000000"/>
              </a:solidFill>
              <a:ln w="12700" cmpd="sng">
                <a:solidFill>
                  <a:srgbClr val="000000"/>
                </a:solidFill>
                <a:round/>
                <a:headEnd/>
                <a:tailEnd/>
              </a:ln>
            </p:spPr>
            <p:txBody>
              <a:bodyPr/>
              <a:lstStyle/>
              <a:p>
                <a:endParaRPr lang="fr-FR"/>
              </a:p>
            </p:txBody>
          </p:sp>
          <p:sp>
            <p:nvSpPr>
              <p:cNvPr id="6313" name="Freeform 250"/>
              <p:cNvSpPr>
                <a:spLocks/>
              </p:cNvSpPr>
              <p:nvPr/>
            </p:nvSpPr>
            <p:spPr bwMode="auto">
              <a:xfrm>
                <a:off x="3318" y="1602"/>
                <a:ext cx="16" cy="11"/>
              </a:xfrm>
              <a:custGeom>
                <a:avLst/>
                <a:gdLst>
                  <a:gd name="T0" fmla="*/ 16 w 46"/>
                  <a:gd name="T1" fmla="*/ 1 h 32"/>
                  <a:gd name="T2" fmla="*/ 16 w 46"/>
                  <a:gd name="T3" fmla="*/ 1 h 32"/>
                  <a:gd name="T4" fmla="*/ 13 w 46"/>
                  <a:gd name="T5" fmla="*/ 1 h 32"/>
                  <a:gd name="T6" fmla="*/ 11 w 46"/>
                  <a:gd name="T7" fmla="*/ 0 h 32"/>
                  <a:gd name="T8" fmla="*/ 10 w 46"/>
                  <a:gd name="T9" fmla="*/ 0 h 32"/>
                  <a:gd name="T10" fmla="*/ 11 w 46"/>
                  <a:gd name="T11" fmla="*/ 1 h 32"/>
                  <a:gd name="T12" fmla="*/ 0 w 46"/>
                  <a:gd name="T13" fmla="*/ 1 h 32"/>
                  <a:gd name="T14" fmla="*/ 2 w 46"/>
                  <a:gd name="T15" fmla="*/ 6 h 32"/>
                  <a:gd name="T16" fmla="*/ 6 w 46"/>
                  <a:gd name="T17" fmla="*/ 9 h 32"/>
                  <a:gd name="T18" fmla="*/ 11 w 46"/>
                  <a:gd name="T19" fmla="*/ 11 h 32"/>
                  <a:gd name="T20" fmla="*/ 16 w 46"/>
                  <a:gd name="T21" fmla="*/ 11 h 32"/>
                  <a:gd name="T22" fmla="*/ 16 w 46"/>
                  <a:gd name="T23" fmla="*/ 11 h 32"/>
                  <a:gd name="T24" fmla="*/ 16 w 46"/>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46" y="3"/>
                    </a:moveTo>
                    <a:lnTo>
                      <a:pt x="46" y="3"/>
                    </a:lnTo>
                    <a:lnTo>
                      <a:pt x="37" y="2"/>
                    </a:lnTo>
                    <a:lnTo>
                      <a:pt x="31" y="0"/>
                    </a:lnTo>
                    <a:lnTo>
                      <a:pt x="30" y="0"/>
                    </a:lnTo>
                    <a:lnTo>
                      <a:pt x="31" y="3"/>
                    </a:lnTo>
                    <a:lnTo>
                      <a:pt x="0" y="3"/>
                    </a:lnTo>
                    <a:lnTo>
                      <a:pt x="6" y="18"/>
                    </a:lnTo>
                    <a:lnTo>
                      <a:pt x="18" y="27"/>
                    </a:lnTo>
                    <a:lnTo>
                      <a:pt x="31" y="31"/>
                    </a:lnTo>
                    <a:lnTo>
                      <a:pt x="46" y="32"/>
                    </a:lnTo>
                    <a:lnTo>
                      <a:pt x="46" y="3"/>
                    </a:lnTo>
                    <a:close/>
                  </a:path>
                </a:pathLst>
              </a:custGeom>
              <a:solidFill>
                <a:srgbClr val="000000"/>
              </a:solidFill>
              <a:ln w="12700" cmpd="sng">
                <a:solidFill>
                  <a:srgbClr val="000000"/>
                </a:solidFill>
                <a:round/>
                <a:headEnd/>
                <a:tailEnd/>
              </a:ln>
            </p:spPr>
            <p:txBody>
              <a:bodyPr/>
              <a:lstStyle/>
              <a:p>
                <a:endParaRPr lang="fr-FR"/>
              </a:p>
            </p:txBody>
          </p:sp>
          <p:sp>
            <p:nvSpPr>
              <p:cNvPr id="6314" name="Freeform 251"/>
              <p:cNvSpPr>
                <a:spLocks/>
              </p:cNvSpPr>
              <p:nvPr/>
            </p:nvSpPr>
            <p:spPr bwMode="auto">
              <a:xfrm>
                <a:off x="3334" y="1602"/>
                <a:ext cx="15" cy="11"/>
              </a:xfrm>
              <a:custGeom>
                <a:avLst/>
                <a:gdLst>
                  <a:gd name="T0" fmla="*/ 5 w 46"/>
                  <a:gd name="T1" fmla="*/ 1 h 32"/>
                  <a:gd name="T2" fmla="*/ 5 w 46"/>
                  <a:gd name="T3" fmla="*/ 1 h 32"/>
                  <a:gd name="T4" fmla="*/ 5 w 46"/>
                  <a:gd name="T5" fmla="*/ 0 h 32"/>
                  <a:gd name="T6" fmla="*/ 5 w 46"/>
                  <a:gd name="T7" fmla="*/ 0 h 32"/>
                  <a:gd name="T8" fmla="*/ 3 w 46"/>
                  <a:gd name="T9" fmla="*/ 1 h 32"/>
                  <a:gd name="T10" fmla="*/ 0 w 46"/>
                  <a:gd name="T11" fmla="*/ 1 h 32"/>
                  <a:gd name="T12" fmla="*/ 0 w 46"/>
                  <a:gd name="T13" fmla="*/ 11 h 32"/>
                  <a:gd name="T14" fmla="*/ 5 w 46"/>
                  <a:gd name="T15" fmla="*/ 11 h 32"/>
                  <a:gd name="T16" fmla="*/ 9 w 46"/>
                  <a:gd name="T17" fmla="*/ 9 h 32"/>
                  <a:gd name="T18" fmla="*/ 13 w 46"/>
                  <a:gd name="T19" fmla="*/ 6 h 32"/>
                  <a:gd name="T20" fmla="*/ 15 w 46"/>
                  <a:gd name="T21" fmla="*/ 1 h 32"/>
                  <a:gd name="T22" fmla="*/ 15 w 46"/>
                  <a:gd name="T23" fmla="*/ 1 h 32"/>
                  <a:gd name="T24" fmla="*/ 5 w 46"/>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15" y="3"/>
                    </a:moveTo>
                    <a:lnTo>
                      <a:pt x="15" y="3"/>
                    </a:lnTo>
                    <a:lnTo>
                      <a:pt x="16" y="0"/>
                    </a:lnTo>
                    <a:lnTo>
                      <a:pt x="15" y="0"/>
                    </a:lnTo>
                    <a:lnTo>
                      <a:pt x="9" y="2"/>
                    </a:lnTo>
                    <a:lnTo>
                      <a:pt x="0" y="3"/>
                    </a:lnTo>
                    <a:lnTo>
                      <a:pt x="0" y="32"/>
                    </a:lnTo>
                    <a:lnTo>
                      <a:pt x="15" y="31"/>
                    </a:lnTo>
                    <a:lnTo>
                      <a:pt x="28" y="27"/>
                    </a:lnTo>
                    <a:lnTo>
                      <a:pt x="40" y="18"/>
                    </a:lnTo>
                    <a:lnTo>
                      <a:pt x="46" y="3"/>
                    </a:lnTo>
                    <a:lnTo>
                      <a:pt x="15" y="3"/>
                    </a:lnTo>
                    <a:close/>
                  </a:path>
                </a:pathLst>
              </a:custGeom>
              <a:solidFill>
                <a:srgbClr val="000000"/>
              </a:solidFill>
              <a:ln w="12700" cmpd="sng">
                <a:solidFill>
                  <a:srgbClr val="000000"/>
                </a:solidFill>
                <a:round/>
                <a:headEnd/>
                <a:tailEnd/>
              </a:ln>
            </p:spPr>
            <p:txBody>
              <a:bodyPr/>
              <a:lstStyle/>
              <a:p>
                <a:endParaRPr lang="fr-FR"/>
              </a:p>
            </p:txBody>
          </p:sp>
          <p:sp>
            <p:nvSpPr>
              <p:cNvPr id="6315" name="Freeform 252"/>
              <p:cNvSpPr>
                <a:spLocks/>
              </p:cNvSpPr>
              <p:nvPr/>
            </p:nvSpPr>
            <p:spPr bwMode="auto">
              <a:xfrm>
                <a:off x="3334" y="1593"/>
                <a:ext cx="15" cy="11"/>
              </a:xfrm>
              <a:custGeom>
                <a:avLst/>
                <a:gdLst>
                  <a:gd name="T0" fmla="*/ 0 w 46"/>
                  <a:gd name="T1" fmla="*/ 10 h 33"/>
                  <a:gd name="T2" fmla="*/ 0 w 46"/>
                  <a:gd name="T3" fmla="*/ 10 h 33"/>
                  <a:gd name="T4" fmla="*/ 3 w 46"/>
                  <a:gd name="T5" fmla="*/ 10 h 33"/>
                  <a:gd name="T6" fmla="*/ 5 w 46"/>
                  <a:gd name="T7" fmla="*/ 11 h 33"/>
                  <a:gd name="T8" fmla="*/ 6 w 46"/>
                  <a:gd name="T9" fmla="*/ 11 h 33"/>
                  <a:gd name="T10" fmla="*/ 5 w 46"/>
                  <a:gd name="T11" fmla="*/ 10 h 33"/>
                  <a:gd name="T12" fmla="*/ 15 w 46"/>
                  <a:gd name="T13" fmla="*/ 10 h 33"/>
                  <a:gd name="T14" fmla="*/ 13 w 46"/>
                  <a:gd name="T15" fmla="*/ 5 h 33"/>
                  <a:gd name="T16" fmla="*/ 9 w 46"/>
                  <a:gd name="T17" fmla="*/ 2 h 33"/>
                  <a:gd name="T18" fmla="*/ 5 w 46"/>
                  <a:gd name="T19" fmla="*/ 0 h 33"/>
                  <a:gd name="T20" fmla="*/ 0 w 46"/>
                  <a:gd name="T21" fmla="*/ 0 h 33"/>
                  <a:gd name="T22" fmla="*/ 0 w 46"/>
                  <a:gd name="T23" fmla="*/ 0 h 33"/>
                  <a:gd name="T24" fmla="*/ 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0" y="30"/>
                    </a:moveTo>
                    <a:lnTo>
                      <a:pt x="0" y="30"/>
                    </a:lnTo>
                    <a:lnTo>
                      <a:pt x="9" y="31"/>
                    </a:lnTo>
                    <a:lnTo>
                      <a:pt x="15" y="33"/>
                    </a:lnTo>
                    <a:lnTo>
                      <a:pt x="18" y="33"/>
                    </a:lnTo>
                    <a:lnTo>
                      <a:pt x="15" y="29"/>
                    </a:lnTo>
                    <a:lnTo>
                      <a:pt x="46" y="29"/>
                    </a:lnTo>
                    <a:lnTo>
                      <a:pt x="39" y="14"/>
                    </a:lnTo>
                    <a:lnTo>
                      <a:pt x="28" y="6"/>
                    </a:lnTo>
                    <a:lnTo>
                      <a:pt x="15" y="1"/>
                    </a:lnTo>
                    <a:lnTo>
                      <a:pt x="0" y="0"/>
                    </a:lnTo>
                    <a:lnTo>
                      <a:pt x="0" y="30"/>
                    </a:lnTo>
                    <a:close/>
                  </a:path>
                </a:pathLst>
              </a:custGeom>
              <a:solidFill>
                <a:srgbClr val="000000"/>
              </a:solidFill>
              <a:ln w="12700" cmpd="sng">
                <a:solidFill>
                  <a:srgbClr val="000000"/>
                </a:solidFill>
                <a:round/>
                <a:headEnd/>
                <a:tailEnd/>
              </a:ln>
            </p:spPr>
            <p:txBody>
              <a:bodyPr/>
              <a:lstStyle/>
              <a:p>
                <a:endParaRPr lang="fr-FR"/>
              </a:p>
            </p:txBody>
          </p:sp>
          <p:sp>
            <p:nvSpPr>
              <p:cNvPr id="6316" name="Freeform 253"/>
              <p:cNvSpPr>
                <a:spLocks/>
              </p:cNvSpPr>
              <p:nvPr/>
            </p:nvSpPr>
            <p:spPr bwMode="auto">
              <a:xfrm>
                <a:off x="3366" y="1640"/>
                <a:ext cx="15" cy="11"/>
              </a:xfrm>
              <a:custGeom>
                <a:avLst/>
                <a:gdLst>
                  <a:gd name="T0" fmla="*/ 10 w 46"/>
                  <a:gd name="T1" fmla="*/ 10 h 33"/>
                  <a:gd name="T2" fmla="*/ 10 w 46"/>
                  <a:gd name="T3" fmla="*/ 10 h 33"/>
                  <a:gd name="T4" fmla="*/ 10 w 46"/>
                  <a:gd name="T5" fmla="*/ 11 h 33"/>
                  <a:gd name="T6" fmla="*/ 10 w 46"/>
                  <a:gd name="T7" fmla="*/ 10 h 33"/>
                  <a:gd name="T8" fmla="*/ 12 w 46"/>
                  <a:gd name="T9" fmla="*/ 10 h 33"/>
                  <a:gd name="T10" fmla="*/ 15 w 46"/>
                  <a:gd name="T11" fmla="*/ 10 h 33"/>
                  <a:gd name="T12" fmla="*/ 15 w 46"/>
                  <a:gd name="T13" fmla="*/ 0 h 33"/>
                  <a:gd name="T14" fmla="*/ 10 w 46"/>
                  <a:gd name="T15" fmla="*/ 0 h 33"/>
                  <a:gd name="T16" fmla="*/ 6 w 46"/>
                  <a:gd name="T17" fmla="*/ 2 h 33"/>
                  <a:gd name="T18" fmla="*/ 2 w 46"/>
                  <a:gd name="T19" fmla="*/ 5 h 33"/>
                  <a:gd name="T20" fmla="*/ 0 w 46"/>
                  <a:gd name="T21" fmla="*/ 10 h 33"/>
                  <a:gd name="T22" fmla="*/ 0 w 46"/>
                  <a:gd name="T23" fmla="*/ 10 h 33"/>
                  <a:gd name="T24" fmla="*/ 1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31" y="29"/>
                    </a:moveTo>
                    <a:lnTo>
                      <a:pt x="31" y="29"/>
                    </a:lnTo>
                    <a:lnTo>
                      <a:pt x="30" y="33"/>
                    </a:lnTo>
                    <a:lnTo>
                      <a:pt x="32" y="31"/>
                    </a:lnTo>
                    <a:lnTo>
                      <a:pt x="37" y="30"/>
                    </a:lnTo>
                    <a:lnTo>
                      <a:pt x="46" y="29"/>
                    </a:lnTo>
                    <a:lnTo>
                      <a:pt x="46" y="0"/>
                    </a:lnTo>
                    <a:lnTo>
                      <a:pt x="31" y="1"/>
                    </a:lnTo>
                    <a:lnTo>
                      <a:pt x="17" y="6"/>
                    </a:lnTo>
                    <a:lnTo>
                      <a:pt x="6" y="14"/>
                    </a:lnTo>
                    <a:lnTo>
                      <a:pt x="0" y="29"/>
                    </a:lnTo>
                    <a:lnTo>
                      <a:pt x="31" y="29"/>
                    </a:lnTo>
                    <a:close/>
                  </a:path>
                </a:pathLst>
              </a:custGeom>
              <a:solidFill>
                <a:srgbClr val="000000"/>
              </a:solidFill>
              <a:ln w="12700" cmpd="sng">
                <a:solidFill>
                  <a:srgbClr val="000000"/>
                </a:solidFill>
                <a:round/>
                <a:headEnd/>
                <a:tailEnd/>
              </a:ln>
            </p:spPr>
            <p:txBody>
              <a:bodyPr/>
              <a:lstStyle/>
              <a:p>
                <a:endParaRPr lang="fr-FR"/>
              </a:p>
            </p:txBody>
          </p:sp>
          <p:sp>
            <p:nvSpPr>
              <p:cNvPr id="6317" name="Freeform 254"/>
              <p:cNvSpPr>
                <a:spLocks/>
              </p:cNvSpPr>
              <p:nvPr/>
            </p:nvSpPr>
            <p:spPr bwMode="auto">
              <a:xfrm>
                <a:off x="3366" y="1648"/>
                <a:ext cx="15" cy="11"/>
              </a:xfrm>
              <a:custGeom>
                <a:avLst/>
                <a:gdLst>
                  <a:gd name="T0" fmla="*/ 15 w 46"/>
                  <a:gd name="T1" fmla="*/ 1 h 33"/>
                  <a:gd name="T2" fmla="*/ 15 w 46"/>
                  <a:gd name="T3" fmla="*/ 1 h 33"/>
                  <a:gd name="T4" fmla="*/ 12 w 46"/>
                  <a:gd name="T5" fmla="*/ 1 h 33"/>
                  <a:gd name="T6" fmla="*/ 10 w 46"/>
                  <a:gd name="T7" fmla="*/ 1 h 33"/>
                  <a:gd name="T8" fmla="*/ 10 w 46"/>
                  <a:gd name="T9" fmla="*/ 0 h 33"/>
                  <a:gd name="T10" fmla="*/ 10 w 46"/>
                  <a:gd name="T11" fmla="*/ 1 h 33"/>
                  <a:gd name="T12" fmla="*/ 0 w 46"/>
                  <a:gd name="T13" fmla="*/ 1 h 33"/>
                  <a:gd name="T14" fmla="*/ 2 w 46"/>
                  <a:gd name="T15" fmla="*/ 6 h 33"/>
                  <a:gd name="T16" fmla="*/ 6 w 46"/>
                  <a:gd name="T17" fmla="*/ 9 h 33"/>
                  <a:gd name="T18" fmla="*/ 10 w 46"/>
                  <a:gd name="T19" fmla="*/ 11 h 33"/>
                  <a:gd name="T20" fmla="*/ 15 w 46"/>
                  <a:gd name="T21" fmla="*/ 11 h 33"/>
                  <a:gd name="T22" fmla="*/ 15 w 46"/>
                  <a:gd name="T23" fmla="*/ 11 h 33"/>
                  <a:gd name="T24" fmla="*/ 1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46" y="4"/>
                    </a:moveTo>
                    <a:lnTo>
                      <a:pt x="46" y="4"/>
                    </a:lnTo>
                    <a:lnTo>
                      <a:pt x="37" y="3"/>
                    </a:lnTo>
                    <a:lnTo>
                      <a:pt x="32" y="2"/>
                    </a:lnTo>
                    <a:lnTo>
                      <a:pt x="30" y="0"/>
                    </a:lnTo>
                    <a:lnTo>
                      <a:pt x="31" y="4"/>
                    </a:lnTo>
                    <a:lnTo>
                      <a:pt x="0" y="4"/>
                    </a:lnTo>
                    <a:lnTo>
                      <a:pt x="6" y="19"/>
                    </a:lnTo>
                    <a:lnTo>
                      <a:pt x="17" y="27"/>
                    </a:lnTo>
                    <a:lnTo>
                      <a:pt x="31" y="32"/>
                    </a:lnTo>
                    <a:lnTo>
                      <a:pt x="46" y="33"/>
                    </a:lnTo>
                    <a:lnTo>
                      <a:pt x="46" y="4"/>
                    </a:lnTo>
                    <a:close/>
                  </a:path>
                </a:pathLst>
              </a:custGeom>
              <a:solidFill>
                <a:srgbClr val="000000"/>
              </a:solidFill>
              <a:ln w="12700" cmpd="sng">
                <a:solidFill>
                  <a:srgbClr val="000000"/>
                </a:solidFill>
                <a:round/>
                <a:headEnd/>
                <a:tailEnd/>
              </a:ln>
            </p:spPr>
            <p:txBody>
              <a:bodyPr/>
              <a:lstStyle/>
              <a:p>
                <a:endParaRPr lang="fr-FR"/>
              </a:p>
            </p:txBody>
          </p:sp>
          <p:sp>
            <p:nvSpPr>
              <p:cNvPr id="6318" name="Freeform 255"/>
              <p:cNvSpPr>
                <a:spLocks/>
              </p:cNvSpPr>
              <p:nvPr/>
            </p:nvSpPr>
            <p:spPr bwMode="auto">
              <a:xfrm>
                <a:off x="3381" y="1648"/>
                <a:ext cx="16" cy="11"/>
              </a:xfrm>
              <a:custGeom>
                <a:avLst/>
                <a:gdLst>
                  <a:gd name="T0" fmla="*/ 5 w 46"/>
                  <a:gd name="T1" fmla="*/ 1 h 33"/>
                  <a:gd name="T2" fmla="*/ 5 w 46"/>
                  <a:gd name="T3" fmla="*/ 1 h 33"/>
                  <a:gd name="T4" fmla="*/ 6 w 46"/>
                  <a:gd name="T5" fmla="*/ 0 h 33"/>
                  <a:gd name="T6" fmla="*/ 5 w 46"/>
                  <a:gd name="T7" fmla="*/ 1 h 33"/>
                  <a:gd name="T8" fmla="*/ 3 w 46"/>
                  <a:gd name="T9" fmla="*/ 1 h 33"/>
                  <a:gd name="T10" fmla="*/ 0 w 46"/>
                  <a:gd name="T11" fmla="*/ 1 h 33"/>
                  <a:gd name="T12" fmla="*/ 0 w 46"/>
                  <a:gd name="T13" fmla="*/ 11 h 33"/>
                  <a:gd name="T14" fmla="*/ 5 w 46"/>
                  <a:gd name="T15" fmla="*/ 11 h 33"/>
                  <a:gd name="T16" fmla="*/ 10 w 46"/>
                  <a:gd name="T17" fmla="*/ 9 h 33"/>
                  <a:gd name="T18" fmla="*/ 14 w 46"/>
                  <a:gd name="T19" fmla="*/ 6 h 33"/>
                  <a:gd name="T20" fmla="*/ 16 w 46"/>
                  <a:gd name="T21" fmla="*/ 1 h 33"/>
                  <a:gd name="T22" fmla="*/ 16 w 46"/>
                  <a:gd name="T23" fmla="*/ 1 h 33"/>
                  <a:gd name="T24" fmla="*/ 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15" y="4"/>
                    </a:moveTo>
                    <a:lnTo>
                      <a:pt x="15" y="4"/>
                    </a:lnTo>
                    <a:lnTo>
                      <a:pt x="17" y="0"/>
                    </a:lnTo>
                    <a:lnTo>
                      <a:pt x="14" y="2"/>
                    </a:lnTo>
                    <a:lnTo>
                      <a:pt x="9" y="3"/>
                    </a:lnTo>
                    <a:lnTo>
                      <a:pt x="0" y="4"/>
                    </a:lnTo>
                    <a:lnTo>
                      <a:pt x="0" y="33"/>
                    </a:lnTo>
                    <a:lnTo>
                      <a:pt x="15" y="32"/>
                    </a:lnTo>
                    <a:lnTo>
                      <a:pt x="30" y="27"/>
                    </a:lnTo>
                    <a:lnTo>
                      <a:pt x="41" y="19"/>
                    </a:lnTo>
                    <a:lnTo>
                      <a:pt x="46" y="4"/>
                    </a:lnTo>
                    <a:lnTo>
                      <a:pt x="15" y="4"/>
                    </a:lnTo>
                    <a:close/>
                  </a:path>
                </a:pathLst>
              </a:custGeom>
              <a:solidFill>
                <a:srgbClr val="000000"/>
              </a:solidFill>
              <a:ln w="12700" cmpd="sng">
                <a:solidFill>
                  <a:srgbClr val="000000"/>
                </a:solidFill>
                <a:round/>
                <a:headEnd/>
                <a:tailEnd/>
              </a:ln>
            </p:spPr>
            <p:txBody>
              <a:bodyPr/>
              <a:lstStyle/>
              <a:p>
                <a:endParaRPr lang="fr-FR"/>
              </a:p>
            </p:txBody>
          </p:sp>
          <p:sp>
            <p:nvSpPr>
              <p:cNvPr id="6319" name="Freeform 256"/>
              <p:cNvSpPr>
                <a:spLocks/>
              </p:cNvSpPr>
              <p:nvPr/>
            </p:nvSpPr>
            <p:spPr bwMode="auto">
              <a:xfrm>
                <a:off x="3381" y="1640"/>
                <a:ext cx="16" cy="11"/>
              </a:xfrm>
              <a:custGeom>
                <a:avLst/>
                <a:gdLst>
                  <a:gd name="T0" fmla="*/ 0 w 46"/>
                  <a:gd name="T1" fmla="*/ 10 h 33"/>
                  <a:gd name="T2" fmla="*/ 0 w 46"/>
                  <a:gd name="T3" fmla="*/ 10 h 33"/>
                  <a:gd name="T4" fmla="*/ 3 w 46"/>
                  <a:gd name="T5" fmla="*/ 10 h 33"/>
                  <a:gd name="T6" fmla="*/ 5 w 46"/>
                  <a:gd name="T7" fmla="*/ 10 h 33"/>
                  <a:gd name="T8" fmla="*/ 6 w 46"/>
                  <a:gd name="T9" fmla="*/ 11 h 33"/>
                  <a:gd name="T10" fmla="*/ 5 w 46"/>
                  <a:gd name="T11" fmla="*/ 10 h 33"/>
                  <a:gd name="T12" fmla="*/ 16 w 46"/>
                  <a:gd name="T13" fmla="*/ 10 h 33"/>
                  <a:gd name="T14" fmla="*/ 14 w 46"/>
                  <a:gd name="T15" fmla="*/ 5 h 33"/>
                  <a:gd name="T16" fmla="*/ 10 w 46"/>
                  <a:gd name="T17" fmla="*/ 2 h 33"/>
                  <a:gd name="T18" fmla="*/ 5 w 46"/>
                  <a:gd name="T19" fmla="*/ 0 h 33"/>
                  <a:gd name="T20" fmla="*/ 0 w 46"/>
                  <a:gd name="T21" fmla="*/ 0 h 33"/>
                  <a:gd name="T22" fmla="*/ 0 w 46"/>
                  <a:gd name="T23" fmla="*/ 0 h 33"/>
                  <a:gd name="T24" fmla="*/ 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0" y="29"/>
                    </a:moveTo>
                    <a:lnTo>
                      <a:pt x="0" y="29"/>
                    </a:lnTo>
                    <a:lnTo>
                      <a:pt x="9" y="30"/>
                    </a:lnTo>
                    <a:lnTo>
                      <a:pt x="14" y="31"/>
                    </a:lnTo>
                    <a:lnTo>
                      <a:pt x="17" y="33"/>
                    </a:lnTo>
                    <a:lnTo>
                      <a:pt x="15" y="29"/>
                    </a:lnTo>
                    <a:lnTo>
                      <a:pt x="46" y="29"/>
                    </a:lnTo>
                    <a:lnTo>
                      <a:pt x="41" y="14"/>
                    </a:lnTo>
                    <a:lnTo>
                      <a:pt x="30" y="6"/>
                    </a:lnTo>
                    <a:lnTo>
                      <a:pt x="15"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20" name="Freeform 257"/>
              <p:cNvSpPr>
                <a:spLocks/>
              </p:cNvSpPr>
              <p:nvPr/>
            </p:nvSpPr>
            <p:spPr bwMode="auto">
              <a:xfrm>
                <a:off x="3291" y="1590"/>
                <a:ext cx="15" cy="11"/>
              </a:xfrm>
              <a:custGeom>
                <a:avLst/>
                <a:gdLst>
                  <a:gd name="T0" fmla="*/ 10 w 46"/>
                  <a:gd name="T1" fmla="*/ 10 h 32"/>
                  <a:gd name="T2" fmla="*/ 10 w 46"/>
                  <a:gd name="T3" fmla="*/ 10 h 32"/>
                  <a:gd name="T4" fmla="*/ 10 w 46"/>
                  <a:gd name="T5" fmla="*/ 11 h 32"/>
                  <a:gd name="T6" fmla="*/ 10 w 46"/>
                  <a:gd name="T7" fmla="*/ 11 h 32"/>
                  <a:gd name="T8" fmla="*/ 12 w 46"/>
                  <a:gd name="T9" fmla="*/ 10 h 32"/>
                  <a:gd name="T10" fmla="*/ 15 w 46"/>
                  <a:gd name="T11" fmla="*/ 10 h 32"/>
                  <a:gd name="T12" fmla="*/ 15 w 46"/>
                  <a:gd name="T13" fmla="*/ 0 h 32"/>
                  <a:gd name="T14" fmla="*/ 10 w 46"/>
                  <a:gd name="T15" fmla="*/ 0 h 32"/>
                  <a:gd name="T16" fmla="*/ 6 w 46"/>
                  <a:gd name="T17" fmla="*/ 2 h 32"/>
                  <a:gd name="T18" fmla="*/ 2 w 46"/>
                  <a:gd name="T19" fmla="*/ 5 h 32"/>
                  <a:gd name="T20" fmla="*/ 0 w 46"/>
                  <a:gd name="T21" fmla="*/ 10 h 32"/>
                  <a:gd name="T22" fmla="*/ 0 w 46"/>
                  <a:gd name="T23" fmla="*/ 10 h 32"/>
                  <a:gd name="T24" fmla="*/ 10 w 46"/>
                  <a:gd name="T25" fmla="*/ 1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31" y="29"/>
                    </a:moveTo>
                    <a:lnTo>
                      <a:pt x="31" y="29"/>
                    </a:lnTo>
                    <a:lnTo>
                      <a:pt x="30" y="32"/>
                    </a:lnTo>
                    <a:lnTo>
                      <a:pt x="31" y="32"/>
                    </a:lnTo>
                    <a:lnTo>
                      <a:pt x="37" y="30"/>
                    </a:lnTo>
                    <a:lnTo>
                      <a:pt x="46" y="29"/>
                    </a:lnTo>
                    <a:lnTo>
                      <a:pt x="46" y="0"/>
                    </a:lnTo>
                    <a:lnTo>
                      <a:pt x="31" y="1"/>
                    </a:lnTo>
                    <a:lnTo>
                      <a:pt x="18" y="5"/>
                    </a:lnTo>
                    <a:lnTo>
                      <a:pt x="6" y="14"/>
                    </a:lnTo>
                    <a:lnTo>
                      <a:pt x="0" y="29"/>
                    </a:lnTo>
                    <a:lnTo>
                      <a:pt x="31" y="29"/>
                    </a:lnTo>
                    <a:close/>
                  </a:path>
                </a:pathLst>
              </a:custGeom>
              <a:solidFill>
                <a:srgbClr val="000000"/>
              </a:solidFill>
              <a:ln w="12700" cmpd="sng">
                <a:solidFill>
                  <a:srgbClr val="000000"/>
                </a:solidFill>
                <a:round/>
                <a:headEnd/>
                <a:tailEnd/>
              </a:ln>
            </p:spPr>
            <p:txBody>
              <a:bodyPr/>
              <a:lstStyle/>
              <a:p>
                <a:endParaRPr lang="fr-FR"/>
              </a:p>
            </p:txBody>
          </p:sp>
          <p:sp>
            <p:nvSpPr>
              <p:cNvPr id="6321" name="Freeform 258"/>
              <p:cNvSpPr>
                <a:spLocks/>
              </p:cNvSpPr>
              <p:nvPr/>
            </p:nvSpPr>
            <p:spPr bwMode="auto">
              <a:xfrm>
                <a:off x="3291" y="1599"/>
                <a:ext cx="15" cy="11"/>
              </a:xfrm>
              <a:custGeom>
                <a:avLst/>
                <a:gdLst>
                  <a:gd name="T0" fmla="*/ 15 w 46"/>
                  <a:gd name="T1" fmla="*/ 1 h 33"/>
                  <a:gd name="T2" fmla="*/ 15 w 46"/>
                  <a:gd name="T3" fmla="*/ 1 h 33"/>
                  <a:gd name="T4" fmla="*/ 12 w 46"/>
                  <a:gd name="T5" fmla="*/ 1 h 33"/>
                  <a:gd name="T6" fmla="*/ 10 w 46"/>
                  <a:gd name="T7" fmla="*/ 0 h 33"/>
                  <a:gd name="T8" fmla="*/ 9 w 46"/>
                  <a:gd name="T9" fmla="*/ 0 h 33"/>
                  <a:gd name="T10" fmla="*/ 10 w 46"/>
                  <a:gd name="T11" fmla="*/ 1 h 33"/>
                  <a:gd name="T12" fmla="*/ 0 w 46"/>
                  <a:gd name="T13" fmla="*/ 1 h 33"/>
                  <a:gd name="T14" fmla="*/ 2 w 46"/>
                  <a:gd name="T15" fmla="*/ 6 h 33"/>
                  <a:gd name="T16" fmla="*/ 6 w 46"/>
                  <a:gd name="T17" fmla="*/ 9 h 33"/>
                  <a:gd name="T18" fmla="*/ 10 w 46"/>
                  <a:gd name="T19" fmla="*/ 11 h 33"/>
                  <a:gd name="T20" fmla="*/ 15 w 46"/>
                  <a:gd name="T21" fmla="*/ 11 h 33"/>
                  <a:gd name="T22" fmla="*/ 15 w 46"/>
                  <a:gd name="T23" fmla="*/ 11 h 33"/>
                  <a:gd name="T24" fmla="*/ 1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46" y="3"/>
                    </a:moveTo>
                    <a:lnTo>
                      <a:pt x="46" y="3"/>
                    </a:lnTo>
                    <a:lnTo>
                      <a:pt x="37" y="2"/>
                    </a:lnTo>
                    <a:lnTo>
                      <a:pt x="31" y="0"/>
                    </a:lnTo>
                    <a:lnTo>
                      <a:pt x="29" y="0"/>
                    </a:lnTo>
                    <a:lnTo>
                      <a:pt x="31" y="4"/>
                    </a:lnTo>
                    <a:lnTo>
                      <a:pt x="0" y="4"/>
                    </a:lnTo>
                    <a:lnTo>
                      <a:pt x="7" y="19"/>
                    </a:lnTo>
                    <a:lnTo>
                      <a:pt x="18" y="27"/>
                    </a:lnTo>
                    <a:lnTo>
                      <a:pt x="31" y="32"/>
                    </a:lnTo>
                    <a:lnTo>
                      <a:pt x="46" y="33"/>
                    </a:lnTo>
                    <a:lnTo>
                      <a:pt x="46" y="3"/>
                    </a:lnTo>
                    <a:close/>
                  </a:path>
                </a:pathLst>
              </a:custGeom>
              <a:solidFill>
                <a:srgbClr val="000000"/>
              </a:solidFill>
              <a:ln w="12700" cmpd="sng">
                <a:solidFill>
                  <a:srgbClr val="000000"/>
                </a:solidFill>
                <a:round/>
                <a:headEnd/>
                <a:tailEnd/>
              </a:ln>
            </p:spPr>
            <p:txBody>
              <a:bodyPr/>
              <a:lstStyle/>
              <a:p>
                <a:endParaRPr lang="fr-FR"/>
              </a:p>
            </p:txBody>
          </p:sp>
          <p:sp>
            <p:nvSpPr>
              <p:cNvPr id="6322" name="Freeform 259"/>
              <p:cNvSpPr>
                <a:spLocks/>
              </p:cNvSpPr>
              <p:nvPr/>
            </p:nvSpPr>
            <p:spPr bwMode="auto">
              <a:xfrm>
                <a:off x="3306" y="1599"/>
                <a:ext cx="15" cy="11"/>
              </a:xfrm>
              <a:custGeom>
                <a:avLst/>
                <a:gdLst>
                  <a:gd name="T0" fmla="*/ 5 w 46"/>
                  <a:gd name="T1" fmla="*/ 1 h 33"/>
                  <a:gd name="T2" fmla="*/ 5 w 46"/>
                  <a:gd name="T3" fmla="*/ 1 h 33"/>
                  <a:gd name="T4" fmla="*/ 6 w 46"/>
                  <a:gd name="T5" fmla="*/ 0 h 33"/>
                  <a:gd name="T6" fmla="*/ 5 w 46"/>
                  <a:gd name="T7" fmla="*/ 0 h 33"/>
                  <a:gd name="T8" fmla="*/ 3 w 46"/>
                  <a:gd name="T9" fmla="*/ 1 h 33"/>
                  <a:gd name="T10" fmla="*/ 0 w 46"/>
                  <a:gd name="T11" fmla="*/ 1 h 33"/>
                  <a:gd name="T12" fmla="*/ 0 w 46"/>
                  <a:gd name="T13" fmla="*/ 11 h 33"/>
                  <a:gd name="T14" fmla="*/ 5 w 46"/>
                  <a:gd name="T15" fmla="*/ 11 h 33"/>
                  <a:gd name="T16" fmla="*/ 9 w 46"/>
                  <a:gd name="T17" fmla="*/ 9 h 33"/>
                  <a:gd name="T18" fmla="*/ 13 w 46"/>
                  <a:gd name="T19" fmla="*/ 6 h 33"/>
                  <a:gd name="T20" fmla="*/ 15 w 46"/>
                  <a:gd name="T21" fmla="*/ 1 h 33"/>
                  <a:gd name="T22" fmla="*/ 15 w 46"/>
                  <a:gd name="T23" fmla="*/ 1 h 33"/>
                  <a:gd name="T24" fmla="*/ 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15" y="4"/>
                    </a:moveTo>
                    <a:lnTo>
                      <a:pt x="15" y="4"/>
                    </a:lnTo>
                    <a:lnTo>
                      <a:pt x="18" y="0"/>
                    </a:lnTo>
                    <a:lnTo>
                      <a:pt x="15" y="0"/>
                    </a:lnTo>
                    <a:lnTo>
                      <a:pt x="9" y="2"/>
                    </a:lnTo>
                    <a:lnTo>
                      <a:pt x="0" y="3"/>
                    </a:lnTo>
                    <a:lnTo>
                      <a:pt x="0" y="33"/>
                    </a:lnTo>
                    <a:lnTo>
                      <a:pt x="15" y="32"/>
                    </a:lnTo>
                    <a:lnTo>
                      <a:pt x="28" y="27"/>
                    </a:lnTo>
                    <a:lnTo>
                      <a:pt x="39" y="19"/>
                    </a:lnTo>
                    <a:lnTo>
                      <a:pt x="46" y="4"/>
                    </a:lnTo>
                    <a:lnTo>
                      <a:pt x="15" y="4"/>
                    </a:lnTo>
                    <a:close/>
                  </a:path>
                </a:pathLst>
              </a:custGeom>
              <a:solidFill>
                <a:srgbClr val="000000"/>
              </a:solidFill>
              <a:ln w="12700" cmpd="sng">
                <a:solidFill>
                  <a:srgbClr val="000000"/>
                </a:solidFill>
                <a:round/>
                <a:headEnd/>
                <a:tailEnd/>
              </a:ln>
            </p:spPr>
            <p:txBody>
              <a:bodyPr/>
              <a:lstStyle/>
              <a:p>
                <a:endParaRPr lang="fr-FR"/>
              </a:p>
            </p:txBody>
          </p:sp>
          <p:sp>
            <p:nvSpPr>
              <p:cNvPr id="6323" name="Freeform 260"/>
              <p:cNvSpPr>
                <a:spLocks/>
              </p:cNvSpPr>
              <p:nvPr/>
            </p:nvSpPr>
            <p:spPr bwMode="auto">
              <a:xfrm>
                <a:off x="3306" y="1590"/>
                <a:ext cx="15" cy="11"/>
              </a:xfrm>
              <a:custGeom>
                <a:avLst/>
                <a:gdLst>
                  <a:gd name="T0" fmla="*/ 0 w 46"/>
                  <a:gd name="T1" fmla="*/ 10 h 32"/>
                  <a:gd name="T2" fmla="*/ 0 w 46"/>
                  <a:gd name="T3" fmla="*/ 10 h 32"/>
                  <a:gd name="T4" fmla="*/ 3 w 46"/>
                  <a:gd name="T5" fmla="*/ 10 h 32"/>
                  <a:gd name="T6" fmla="*/ 5 w 46"/>
                  <a:gd name="T7" fmla="*/ 11 h 32"/>
                  <a:gd name="T8" fmla="*/ 5 w 46"/>
                  <a:gd name="T9" fmla="*/ 11 h 32"/>
                  <a:gd name="T10" fmla="*/ 5 w 46"/>
                  <a:gd name="T11" fmla="*/ 10 h 32"/>
                  <a:gd name="T12" fmla="*/ 15 w 46"/>
                  <a:gd name="T13" fmla="*/ 10 h 32"/>
                  <a:gd name="T14" fmla="*/ 13 w 46"/>
                  <a:gd name="T15" fmla="*/ 5 h 32"/>
                  <a:gd name="T16" fmla="*/ 9 w 46"/>
                  <a:gd name="T17" fmla="*/ 2 h 32"/>
                  <a:gd name="T18" fmla="*/ 5 w 46"/>
                  <a:gd name="T19" fmla="*/ 0 h 32"/>
                  <a:gd name="T20" fmla="*/ 0 w 46"/>
                  <a:gd name="T21" fmla="*/ 0 h 32"/>
                  <a:gd name="T22" fmla="*/ 0 w 46"/>
                  <a:gd name="T23" fmla="*/ 0 h 32"/>
                  <a:gd name="T24" fmla="*/ 0 w 46"/>
                  <a:gd name="T25" fmla="*/ 1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0" y="29"/>
                    </a:moveTo>
                    <a:lnTo>
                      <a:pt x="0" y="29"/>
                    </a:lnTo>
                    <a:lnTo>
                      <a:pt x="9" y="30"/>
                    </a:lnTo>
                    <a:lnTo>
                      <a:pt x="15" y="32"/>
                    </a:lnTo>
                    <a:lnTo>
                      <a:pt x="16" y="32"/>
                    </a:lnTo>
                    <a:lnTo>
                      <a:pt x="15" y="29"/>
                    </a:lnTo>
                    <a:lnTo>
                      <a:pt x="46" y="29"/>
                    </a:lnTo>
                    <a:lnTo>
                      <a:pt x="40" y="14"/>
                    </a:lnTo>
                    <a:lnTo>
                      <a:pt x="28" y="5"/>
                    </a:lnTo>
                    <a:lnTo>
                      <a:pt x="15"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24" name="Freeform 261"/>
              <p:cNvSpPr>
                <a:spLocks/>
              </p:cNvSpPr>
              <p:nvPr/>
            </p:nvSpPr>
            <p:spPr bwMode="auto">
              <a:xfrm>
                <a:off x="3267" y="1593"/>
                <a:ext cx="15" cy="11"/>
              </a:xfrm>
              <a:custGeom>
                <a:avLst/>
                <a:gdLst>
                  <a:gd name="T0" fmla="*/ 10 w 46"/>
                  <a:gd name="T1" fmla="*/ 10 h 33"/>
                  <a:gd name="T2" fmla="*/ 10 w 46"/>
                  <a:gd name="T3" fmla="*/ 10 h 33"/>
                  <a:gd name="T4" fmla="*/ 9 w 46"/>
                  <a:gd name="T5" fmla="*/ 11 h 33"/>
                  <a:gd name="T6" fmla="*/ 10 w 46"/>
                  <a:gd name="T7" fmla="*/ 11 h 33"/>
                  <a:gd name="T8" fmla="*/ 12 w 46"/>
                  <a:gd name="T9" fmla="*/ 10 h 33"/>
                  <a:gd name="T10" fmla="*/ 15 w 46"/>
                  <a:gd name="T11" fmla="*/ 10 h 33"/>
                  <a:gd name="T12" fmla="*/ 15 w 46"/>
                  <a:gd name="T13" fmla="*/ 0 h 33"/>
                  <a:gd name="T14" fmla="*/ 10 w 46"/>
                  <a:gd name="T15" fmla="*/ 0 h 33"/>
                  <a:gd name="T16" fmla="*/ 6 w 46"/>
                  <a:gd name="T17" fmla="*/ 2 h 33"/>
                  <a:gd name="T18" fmla="*/ 2 w 46"/>
                  <a:gd name="T19" fmla="*/ 5 h 33"/>
                  <a:gd name="T20" fmla="*/ 0 w 46"/>
                  <a:gd name="T21" fmla="*/ 10 h 33"/>
                  <a:gd name="T22" fmla="*/ 0 w 46"/>
                  <a:gd name="T23" fmla="*/ 10 h 33"/>
                  <a:gd name="T24" fmla="*/ 1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31" y="29"/>
                    </a:moveTo>
                    <a:lnTo>
                      <a:pt x="31" y="29"/>
                    </a:lnTo>
                    <a:lnTo>
                      <a:pt x="29" y="33"/>
                    </a:lnTo>
                    <a:lnTo>
                      <a:pt x="31" y="33"/>
                    </a:lnTo>
                    <a:lnTo>
                      <a:pt x="37" y="31"/>
                    </a:lnTo>
                    <a:lnTo>
                      <a:pt x="46" y="30"/>
                    </a:lnTo>
                    <a:lnTo>
                      <a:pt x="46" y="0"/>
                    </a:lnTo>
                    <a:lnTo>
                      <a:pt x="31" y="1"/>
                    </a:lnTo>
                    <a:lnTo>
                      <a:pt x="18" y="6"/>
                    </a:lnTo>
                    <a:lnTo>
                      <a:pt x="7" y="14"/>
                    </a:lnTo>
                    <a:lnTo>
                      <a:pt x="0" y="29"/>
                    </a:lnTo>
                    <a:lnTo>
                      <a:pt x="31" y="29"/>
                    </a:lnTo>
                    <a:close/>
                  </a:path>
                </a:pathLst>
              </a:custGeom>
              <a:solidFill>
                <a:srgbClr val="000000"/>
              </a:solidFill>
              <a:ln w="12700" cmpd="sng">
                <a:solidFill>
                  <a:srgbClr val="000000"/>
                </a:solidFill>
                <a:round/>
                <a:headEnd/>
                <a:tailEnd/>
              </a:ln>
            </p:spPr>
            <p:txBody>
              <a:bodyPr/>
              <a:lstStyle/>
              <a:p>
                <a:endParaRPr lang="fr-FR"/>
              </a:p>
            </p:txBody>
          </p:sp>
          <p:sp>
            <p:nvSpPr>
              <p:cNvPr id="6325" name="Freeform 262"/>
              <p:cNvSpPr>
                <a:spLocks/>
              </p:cNvSpPr>
              <p:nvPr/>
            </p:nvSpPr>
            <p:spPr bwMode="auto">
              <a:xfrm>
                <a:off x="3267" y="1602"/>
                <a:ext cx="15" cy="11"/>
              </a:xfrm>
              <a:custGeom>
                <a:avLst/>
                <a:gdLst>
                  <a:gd name="T0" fmla="*/ 15 w 46"/>
                  <a:gd name="T1" fmla="*/ 1 h 32"/>
                  <a:gd name="T2" fmla="*/ 15 w 46"/>
                  <a:gd name="T3" fmla="*/ 1 h 32"/>
                  <a:gd name="T4" fmla="*/ 12 w 46"/>
                  <a:gd name="T5" fmla="*/ 1 h 32"/>
                  <a:gd name="T6" fmla="*/ 10 w 46"/>
                  <a:gd name="T7" fmla="*/ 0 h 32"/>
                  <a:gd name="T8" fmla="*/ 10 w 46"/>
                  <a:gd name="T9" fmla="*/ 0 h 32"/>
                  <a:gd name="T10" fmla="*/ 10 w 46"/>
                  <a:gd name="T11" fmla="*/ 1 h 32"/>
                  <a:gd name="T12" fmla="*/ 0 w 46"/>
                  <a:gd name="T13" fmla="*/ 1 h 32"/>
                  <a:gd name="T14" fmla="*/ 2 w 46"/>
                  <a:gd name="T15" fmla="*/ 6 h 32"/>
                  <a:gd name="T16" fmla="*/ 6 w 46"/>
                  <a:gd name="T17" fmla="*/ 9 h 32"/>
                  <a:gd name="T18" fmla="*/ 10 w 46"/>
                  <a:gd name="T19" fmla="*/ 11 h 32"/>
                  <a:gd name="T20" fmla="*/ 15 w 46"/>
                  <a:gd name="T21" fmla="*/ 11 h 32"/>
                  <a:gd name="T22" fmla="*/ 15 w 46"/>
                  <a:gd name="T23" fmla="*/ 11 h 32"/>
                  <a:gd name="T24" fmla="*/ 15 w 46"/>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46" y="3"/>
                    </a:moveTo>
                    <a:lnTo>
                      <a:pt x="46" y="3"/>
                    </a:lnTo>
                    <a:lnTo>
                      <a:pt x="37" y="2"/>
                    </a:lnTo>
                    <a:lnTo>
                      <a:pt x="31" y="0"/>
                    </a:lnTo>
                    <a:lnTo>
                      <a:pt x="30" y="0"/>
                    </a:lnTo>
                    <a:lnTo>
                      <a:pt x="31" y="3"/>
                    </a:lnTo>
                    <a:lnTo>
                      <a:pt x="0" y="3"/>
                    </a:lnTo>
                    <a:lnTo>
                      <a:pt x="6" y="18"/>
                    </a:lnTo>
                    <a:lnTo>
                      <a:pt x="18" y="27"/>
                    </a:lnTo>
                    <a:lnTo>
                      <a:pt x="31" y="31"/>
                    </a:lnTo>
                    <a:lnTo>
                      <a:pt x="46" y="32"/>
                    </a:lnTo>
                    <a:lnTo>
                      <a:pt x="46" y="3"/>
                    </a:lnTo>
                    <a:close/>
                  </a:path>
                </a:pathLst>
              </a:custGeom>
              <a:solidFill>
                <a:srgbClr val="000000"/>
              </a:solidFill>
              <a:ln w="12700" cmpd="sng">
                <a:solidFill>
                  <a:srgbClr val="000000"/>
                </a:solidFill>
                <a:round/>
                <a:headEnd/>
                <a:tailEnd/>
              </a:ln>
            </p:spPr>
            <p:txBody>
              <a:bodyPr/>
              <a:lstStyle/>
              <a:p>
                <a:endParaRPr lang="fr-FR"/>
              </a:p>
            </p:txBody>
          </p:sp>
          <p:sp>
            <p:nvSpPr>
              <p:cNvPr id="6326" name="Freeform 263"/>
              <p:cNvSpPr>
                <a:spLocks/>
              </p:cNvSpPr>
              <p:nvPr/>
            </p:nvSpPr>
            <p:spPr bwMode="auto">
              <a:xfrm>
                <a:off x="3282" y="1602"/>
                <a:ext cx="15" cy="11"/>
              </a:xfrm>
              <a:custGeom>
                <a:avLst/>
                <a:gdLst>
                  <a:gd name="T0" fmla="*/ 5 w 46"/>
                  <a:gd name="T1" fmla="*/ 1 h 32"/>
                  <a:gd name="T2" fmla="*/ 5 w 46"/>
                  <a:gd name="T3" fmla="*/ 1 h 32"/>
                  <a:gd name="T4" fmla="*/ 5 w 46"/>
                  <a:gd name="T5" fmla="*/ 0 h 32"/>
                  <a:gd name="T6" fmla="*/ 5 w 46"/>
                  <a:gd name="T7" fmla="*/ 0 h 32"/>
                  <a:gd name="T8" fmla="*/ 3 w 46"/>
                  <a:gd name="T9" fmla="*/ 1 h 32"/>
                  <a:gd name="T10" fmla="*/ 0 w 46"/>
                  <a:gd name="T11" fmla="*/ 1 h 32"/>
                  <a:gd name="T12" fmla="*/ 0 w 46"/>
                  <a:gd name="T13" fmla="*/ 11 h 32"/>
                  <a:gd name="T14" fmla="*/ 5 w 46"/>
                  <a:gd name="T15" fmla="*/ 11 h 32"/>
                  <a:gd name="T16" fmla="*/ 9 w 46"/>
                  <a:gd name="T17" fmla="*/ 9 h 32"/>
                  <a:gd name="T18" fmla="*/ 13 w 46"/>
                  <a:gd name="T19" fmla="*/ 6 h 32"/>
                  <a:gd name="T20" fmla="*/ 15 w 46"/>
                  <a:gd name="T21" fmla="*/ 1 h 32"/>
                  <a:gd name="T22" fmla="*/ 15 w 46"/>
                  <a:gd name="T23" fmla="*/ 1 h 32"/>
                  <a:gd name="T24" fmla="*/ 5 w 46"/>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15" y="3"/>
                    </a:moveTo>
                    <a:lnTo>
                      <a:pt x="15" y="3"/>
                    </a:lnTo>
                    <a:lnTo>
                      <a:pt x="16" y="0"/>
                    </a:lnTo>
                    <a:lnTo>
                      <a:pt x="15" y="0"/>
                    </a:lnTo>
                    <a:lnTo>
                      <a:pt x="9" y="2"/>
                    </a:lnTo>
                    <a:lnTo>
                      <a:pt x="0" y="3"/>
                    </a:lnTo>
                    <a:lnTo>
                      <a:pt x="0" y="32"/>
                    </a:lnTo>
                    <a:lnTo>
                      <a:pt x="15" y="31"/>
                    </a:lnTo>
                    <a:lnTo>
                      <a:pt x="28" y="27"/>
                    </a:lnTo>
                    <a:lnTo>
                      <a:pt x="40" y="18"/>
                    </a:lnTo>
                    <a:lnTo>
                      <a:pt x="46" y="3"/>
                    </a:lnTo>
                    <a:lnTo>
                      <a:pt x="15" y="3"/>
                    </a:lnTo>
                    <a:close/>
                  </a:path>
                </a:pathLst>
              </a:custGeom>
              <a:solidFill>
                <a:srgbClr val="000000"/>
              </a:solidFill>
              <a:ln w="12700" cmpd="sng">
                <a:solidFill>
                  <a:srgbClr val="000000"/>
                </a:solidFill>
                <a:round/>
                <a:headEnd/>
                <a:tailEnd/>
              </a:ln>
            </p:spPr>
            <p:txBody>
              <a:bodyPr/>
              <a:lstStyle/>
              <a:p>
                <a:endParaRPr lang="fr-FR"/>
              </a:p>
            </p:txBody>
          </p:sp>
          <p:sp>
            <p:nvSpPr>
              <p:cNvPr id="6327" name="Freeform 264"/>
              <p:cNvSpPr>
                <a:spLocks/>
              </p:cNvSpPr>
              <p:nvPr/>
            </p:nvSpPr>
            <p:spPr bwMode="auto">
              <a:xfrm>
                <a:off x="3282" y="1593"/>
                <a:ext cx="15" cy="11"/>
              </a:xfrm>
              <a:custGeom>
                <a:avLst/>
                <a:gdLst>
                  <a:gd name="T0" fmla="*/ 0 w 46"/>
                  <a:gd name="T1" fmla="*/ 10 h 33"/>
                  <a:gd name="T2" fmla="*/ 0 w 46"/>
                  <a:gd name="T3" fmla="*/ 10 h 33"/>
                  <a:gd name="T4" fmla="*/ 3 w 46"/>
                  <a:gd name="T5" fmla="*/ 10 h 33"/>
                  <a:gd name="T6" fmla="*/ 5 w 46"/>
                  <a:gd name="T7" fmla="*/ 11 h 33"/>
                  <a:gd name="T8" fmla="*/ 6 w 46"/>
                  <a:gd name="T9" fmla="*/ 11 h 33"/>
                  <a:gd name="T10" fmla="*/ 5 w 46"/>
                  <a:gd name="T11" fmla="*/ 10 h 33"/>
                  <a:gd name="T12" fmla="*/ 15 w 46"/>
                  <a:gd name="T13" fmla="*/ 10 h 33"/>
                  <a:gd name="T14" fmla="*/ 13 w 46"/>
                  <a:gd name="T15" fmla="*/ 5 h 33"/>
                  <a:gd name="T16" fmla="*/ 9 w 46"/>
                  <a:gd name="T17" fmla="*/ 2 h 33"/>
                  <a:gd name="T18" fmla="*/ 5 w 46"/>
                  <a:gd name="T19" fmla="*/ 0 h 33"/>
                  <a:gd name="T20" fmla="*/ 0 w 46"/>
                  <a:gd name="T21" fmla="*/ 0 h 33"/>
                  <a:gd name="T22" fmla="*/ 0 w 46"/>
                  <a:gd name="T23" fmla="*/ 0 h 33"/>
                  <a:gd name="T24" fmla="*/ 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0" y="30"/>
                    </a:moveTo>
                    <a:lnTo>
                      <a:pt x="0" y="30"/>
                    </a:lnTo>
                    <a:lnTo>
                      <a:pt x="9" y="31"/>
                    </a:lnTo>
                    <a:lnTo>
                      <a:pt x="15" y="33"/>
                    </a:lnTo>
                    <a:lnTo>
                      <a:pt x="17" y="33"/>
                    </a:lnTo>
                    <a:lnTo>
                      <a:pt x="15" y="29"/>
                    </a:lnTo>
                    <a:lnTo>
                      <a:pt x="46" y="29"/>
                    </a:lnTo>
                    <a:lnTo>
                      <a:pt x="39" y="14"/>
                    </a:lnTo>
                    <a:lnTo>
                      <a:pt x="28" y="6"/>
                    </a:lnTo>
                    <a:lnTo>
                      <a:pt x="15" y="1"/>
                    </a:lnTo>
                    <a:lnTo>
                      <a:pt x="0" y="0"/>
                    </a:lnTo>
                    <a:lnTo>
                      <a:pt x="0" y="30"/>
                    </a:lnTo>
                    <a:close/>
                  </a:path>
                </a:pathLst>
              </a:custGeom>
              <a:solidFill>
                <a:srgbClr val="000000"/>
              </a:solidFill>
              <a:ln w="12700" cmpd="sng">
                <a:solidFill>
                  <a:srgbClr val="000000"/>
                </a:solidFill>
                <a:round/>
                <a:headEnd/>
                <a:tailEnd/>
              </a:ln>
            </p:spPr>
            <p:txBody>
              <a:bodyPr/>
              <a:lstStyle/>
              <a:p>
                <a:endParaRPr lang="fr-FR"/>
              </a:p>
            </p:txBody>
          </p:sp>
          <p:sp>
            <p:nvSpPr>
              <p:cNvPr id="6328" name="Freeform 265"/>
              <p:cNvSpPr>
                <a:spLocks/>
              </p:cNvSpPr>
              <p:nvPr/>
            </p:nvSpPr>
            <p:spPr bwMode="auto">
              <a:xfrm>
                <a:off x="3248" y="1604"/>
                <a:ext cx="15" cy="11"/>
              </a:xfrm>
              <a:custGeom>
                <a:avLst/>
                <a:gdLst>
                  <a:gd name="T0" fmla="*/ 10 w 46"/>
                  <a:gd name="T1" fmla="*/ 10 h 33"/>
                  <a:gd name="T2" fmla="*/ 10 w 46"/>
                  <a:gd name="T3" fmla="*/ 10 h 33"/>
                  <a:gd name="T4" fmla="*/ 10 w 46"/>
                  <a:gd name="T5" fmla="*/ 11 h 33"/>
                  <a:gd name="T6" fmla="*/ 10 w 46"/>
                  <a:gd name="T7" fmla="*/ 10 h 33"/>
                  <a:gd name="T8" fmla="*/ 12 w 46"/>
                  <a:gd name="T9" fmla="*/ 10 h 33"/>
                  <a:gd name="T10" fmla="*/ 15 w 46"/>
                  <a:gd name="T11" fmla="*/ 10 h 33"/>
                  <a:gd name="T12" fmla="*/ 15 w 46"/>
                  <a:gd name="T13" fmla="*/ 0 h 33"/>
                  <a:gd name="T14" fmla="*/ 10 w 46"/>
                  <a:gd name="T15" fmla="*/ 0 h 33"/>
                  <a:gd name="T16" fmla="*/ 6 w 46"/>
                  <a:gd name="T17" fmla="*/ 2 h 33"/>
                  <a:gd name="T18" fmla="*/ 2 w 46"/>
                  <a:gd name="T19" fmla="*/ 5 h 33"/>
                  <a:gd name="T20" fmla="*/ 0 w 46"/>
                  <a:gd name="T21" fmla="*/ 10 h 33"/>
                  <a:gd name="T22" fmla="*/ 0 w 46"/>
                  <a:gd name="T23" fmla="*/ 10 h 33"/>
                  <a:gd name="T24" fmla="*/ 1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31" y="29"/>
                    </a:moveTo>
                    <a:lnTo>
                      <a:pt x="31" y="29"/>
                    </a:lnTo>
                    <a:lnTo>
                      <a:pt x="30" y="33"/>
                    </a:lnTo>
                    <a:lnTo>
                      <a:pt x="32" y="31"/>
                    </a:lnTo>
                    <a:lnTo>
                      <a:pt x="37" y="30"/>
                    </a:lnTo>
                    <a:lnTo>
                      <a:pt x="46" y="29"/>
                    </a:lnTo>
                    <a:lnTo>
                      <a:pt x="46" y="0"/>
                    </a:lnTo>
                    <a:lnTo>
                      <a:pt x="31" y="1"/>
                    </a:lnTo>
                    <a:lnTo>
                      <a:pt x="17" y="6"/>
                    </a:lnTo>
                    <a:lnTo>
                      <a:pt x="6" y="14"/>
                    </a:lnTo>
                    <a:lnTo>
                      <a:pt x="0" y="29"/>
                    </a:lnTo>
                    <a:lnTo>
                      <a:pt x="31" y="29"/>
                    </a:lnTo>
                    <a:close/>
                  </a:path>
                </a:pathLst>
              </a:custGeom>
              <a:solidFill>
                <a:srgbClr val="000000"/>
              </a:solidFill>
              <a:ln w="12700" cmpd="sng">
                <a:solidFill>
                  <a:srgbClr val="000000"/>
                </a:solidFill>
                <a:round/>
                <a:headEnd/>
                <a:tailEnd/>
              </a:ln>
            </p:spPr>
            <p:txBody>
              <a:bodyPr/>
              <a:lstStyle/>
              <a:p>
                <a:endParaRPr lang="fr-FR"/>
              </a:p>
            </p:txBody>
          </p:sp>
          <p:sp>
            <p:nvSpPr>
              <p:cNvPr id="6329" name="Freeform 266"/>
              <p:cNvSpPr>
                <a:spLocks/>
              </p:cNvSpPr>
              <p:nvPr/>
            </p:nvSpPr>
            <p:spPr bwMode="auto">
              <a:xfrm>
                <a:off x="3248" y="1612"/>
                <a:ext cx="15" cy="11"/>
              </a:xfrm>
              <a:custGeom>
                <a:avLst/>
                <a:gdLst>
                  <a:gd name="T0" fmla="*/ 15 w 46"/>
                  <a:gd name="T1" fmla="*/ 1 h 33"/>
                  <a:gd name="T2" fmla="*/ 15 w 46"/>
                  <a:gd name="T3" fmla="*/ 1 h 33"/>
                  <a:gd name="T4" fmla="*/ 12 w 46"/>
                  <a:gd name="T5" fmla="*/ 1 h 33"/>
                  <a:gd name="T6" fmla="*/ 10 w 46"/>
                  <a:gd name="T7" fmla="*/ 1 h 33"/>
                  <a:gd name="T8" fmla="*/ 10 w 46"/>
                  <a:gd name="T9" fmla="*/ 0 h 33"/>
                  <a:gd name="T10" fmla="*/ 10 w 46"/>
                  <a:gd name="T11" fmla="*/ 1 h 33"/>
                  <a:gd name="T12" fmla="*/ 0 w 46"/>
                  <a:gd name="T13" fmla="*/ 1 h 33"/>
                  <a:gd name="T14" fmla="*/ 2 w 46"/>
                  <a:gd name="T15" fmla="*/ 6 h 33"/>
                  <a:gd name="T16" fmla="*/ 6 w 46"/>
                  <a:gd name="T17" fmla="*/ 9 h 33"/>
                  <a:gd name="T18" fmla="*/ 10 w 46"/>
                  <a:gd name="T19" fmla="*/ 11 h 33"/>
                  <a:gd name="T20" fmla="*/ 15 w 46"/>
                  <a:gd name="T21" fmla="*/ 11 h 33"/>
                  <a:gd name="T22" fmla="*/ 15 w 46"/>
                  <a:gd name="T23" fmla="*/ 11 h 33"/>
                  <a:gd name="T24" fmla="*/ 1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46" y="4"/>
                    </a:moveTo>
                    <a:lnTo>
                      <a:pt x="46" y="4"/>
                    </a:lnTo>
                    <a:lnTo>
                      <a:pt x="37" y="3"/>
                    </a:lnTo>
                    <a:lnTo>
                      <a:pt x="32" y="2"/>
                    </a:lnTo>
                    <a:lnTo>
                      <a:pt x="30" y="0"/>
                    </a:lnTo>
                    <a:lnTo>
                      <a:pt x="31" y="4"/>
                    </a:lnTo>
                    <a:lnTo>
                      <a:pt x="0" y="4"/>
                    </a:lnTo>
                    <a:lnTo>
                      <a:pt x="6" y="19"/>
                    </a:lnTo>
                    <a:lnTo>
                      <a:pt x="17" y="27"/>
                    </a:lnTo>
                    <a:lnTo>
                      <a:pt x="31" y="32"/>
                    </a:lnTo>
                    <a:lnTo>
                      <a:pt x="46" y="33"/>
                    </a:lnTo>
                    <a:lnTo>
                      <a:pt x="46" y="4"/>
                    </a:lnTo>
                    <a:close/>
                  </a:path>
                </a:pathLst>
              </a:custGeom>
              <a:solidFill>
                <a:srgbClr val="000000"/>
              </a:solidFill>
              <a:ln w="12700" cmpd="sng">
                <a:solidFill>
                  <a:srgbClr val="000000"/>
                </a:solidFill>
                <a:round/>
                <a:headEnd/>
                <a:tailEnd/>
              </a:ln>
            </p:spPr>
            <p:txBody>
              <a:bodyPr/>
              <a:lstStyle/>
              <a:p>
                <a:endParaRPr lang="fr-FR"/>
              </a:p>
            </p:txBody>
          </p:sp>
          <p:sp>
            <p:nvSpPr>
              <p:cNvPr id="6330" name="Freeform 267"/>
              <p:cNvSpPr>
                <a:spLocks/>
              </p:cNvSpPr>
              <p:nvPr/>
            </p:nvSpPr>
            <p:spPr bwMode="auto">
              <a:xfrm>
                <a:off x="3263" y="1612"/>
                <a:ext cx="15" cy="11"/>
              </a:xfrm>
              <a:custGeom>
                <a:avLst/>
                <a:gdLst>
                  <a:gd name="T0" fmla="*/ 5 w 46"/>
                  <a:gd name="T1" fmla="*/ 1 h 33"/>
                  <a:gd name="T2" fmla="*/ 5 w 46"/>
                  <a:gd name="T3" fmla="*/ 1 h 33"/>
                  <a:gd name="T4" fmla="*/ 6 w 46"/>
                  <a:gd name="T5" fmla="*/ 0 h 33"/>
                  <a:gd name="T6" fmla="*/ 5 w 46"/>
                  <a:gd name="T7" fmla="*/ 1 h 33"/>
                  <a:gd name="T8" fmla="*/ 3 w 46"/>
                  <a:gd name="T9" fmla="*/ 1 h 33"/>
                  <a:gd name="T10" fmla="*/ 0 w 46"/>
                  <a:gd name="T11" fmla="*/ 1 h 33"/>
                  <a:gd name="T12" fmla="*/ 0 w 46"/>
                  <a:gd name="T13" fmla="*/ 11 h 33"/>
                  <a:gd name="T14" fmla="*/ 5 w 46"/>
                  <a:gd name="T15" fmla="*/ 11 h 33"/>
                  <a:gd name="T16" fmla="*/ 10 w 46"/>
                  <a:gd name="T17" fmla="*/ 9 h 33"/>
                  <a:gd name="T18" fmla="*/ 13 w 46"/>
                  <a:gd name="T19" fmla="*/ 6 h 33"/>
                  <a:gd name="T20" fmla="*/ 15 w 46"/>
                  <a:gd name="T21" fmla="*/ 1 h 33"/>
                  <a:gd name="T22" fmla="*/ 15 w 46"/>
                  <a:gd name="T23" fmla="*/ 1 h 33"/>
                  <a:gd name="T24" fmla="*/ 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15" y="4"/>
                    </a:moveTo>
                    <a:lnTo>
                      <a:pt x="15" y="4"/>
                    </a:lnTo>
                    <a:lnTo>
                      <a:pt x="17" y="0"/>
                    </a:lnTo>
                    <a:lnTo>
                      <a:pt x="14" y="2"/>
                    </a:lnTo>
                    <a:lnTo>
                      <a:pt x="9" y="3"/>
                    </a:lnTo>
                    <a:lnTo>
                      <a:pt x="0" y="4"/>
                    </a:lnTo>
                    <a:lnTo>
                      <a:pt x="0" y="33"/>
                    </a:lnTo>
                    <a:lnTo>
                      <a:pt x="15" y="32"/>
                    </a:lnTo>
                    <a:lnTo>
                      <a:pt x="30" y="27"/>
                    </a:lnTo>
                    <a:lnTo>
                      <a:pt x="41" y="19"/>
                    </a:lnTo>
                    <a:lnTo>
                      <a:pt x="46" y="4"/>
                    </a:lnTo>
                    <a:lnTo>
                      <a:pt x="15" y="4"/>
                    </a:lnTo>
                    <a:close/>
                  </a:path>
                </a:pathLst>
              </a:custGeom>
              <a:solidFill>
                <a:srgbClr val="000000"/>
              </a:solidFill>
              <a:ln w="12700" cmpd="sng">
                <a:solidFill>
                  <a:srgbClr val="000000"/>
                </a:solidFill>
                <a:round/>
                <a:headEnd/>
                <a:tailEnd/>
              </a:ln>
            </p:spPr>
            <p:txBody>
              <a:bodyPr/>
              <a:lstStyle/>
              <a:p>
                <a:endParaRPr lang="fr-FR"/>
              </a:p>
            </p:txBody>
          </p:sp>
          <p:sp>
            <p:nvSpPr>
              <p:cNvPr id="6331" name="Freeform 268"/>
              <p:cNvSpPr>
                <a:spLocks/>
              </p:cNvSpPr>
              <p:nvPr/>
            </p:nvSpPr>
            <p:spPr bwMode="auto">
              <a:xfrm>
                <a:off x="3263" y="1604"/>
                <a:ext cx="15" cy="11"/>
              </a:xfrm>
              <a:custGeom>
                <a:avLst/>
                <a:gdLst>
                  <a:gd name="T0" fmla="*/ 0 w 46"/>
                  <a:gd name="T1" fmla="*/ 10 h 33"/>
                  <a:gd name="T2" fmla="*/ 0 w 46"/>
                  <a:gd name="T3" fmla="*/ 10 h 33"/>
                  <a:gd name="T4" fmla="*/ 3 w 46"/>
                  <a:gd name="T5" fmla="*/ 10 h 33"/>
                  <a:gd name="T6" fmla="*/ 5 w 46"/>
                  <a:gd name="T7" fmla="*/ 10 h 33"/>
                  <a:gd name="T8" fmla="*/ 6 w 46"/>
                  <a:gd name="T9" fmla="*/ 11 h 33"/>
                  <a:gd name="T10" fmla="*/ 5 w 46"/>
                  <a:gd name="T11" fmla="*/ 10 h 33"/>
                  <a:gd name="T12" fmla="*/ 15 w 46"/>
                  <a:gd name="T13" fmla="*/ 10 h 33"/>
                  <a:gd name="T14" fmla="*/ 13 w 46"/>
                  <a:gd name="T15" fmla="*/ 5 h 33"/>
                  <a:gd name="T16" fmla="*/ 10 w 46"/>
                  <a:gd name="T17" fmla="*/ 2 h 33"/>
                  <a:gd name="T18" fmla="*/ 5 w 46"/>
                  <a:gd name="T19" fmla="*/ 0 h 33"/>
                  <a:gd name="T20" fmla="*/ 0 w 46"/>
                  <a:gd name="T21" fmla="*/ 0 h 33"/>
                  <a:gd name="T22" fmla="*/ 0 w 46"/>
                  <a:gd name="T23" fmla="*/ 0 h 33"/>
                  <a:gd name="T24" fmla="*/ 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0" y="29"/>
                    </a:moveTo>
                    <a:lnTo>
                      <a:pt x="0" y="29"/>
                    </a:lnTo>
                    <a:lnTo>
                      <a:pt x="9" y="30"/>
                    </a:lnTo>
                    <a:lnTo>
                      <a:pt x="14" y="31"/>
                    </a:lnTo>
                    <a:lnTo>
                      <a:pt x="17" y="33"/>
                    </a:lnTo>
                    <a:lnTo>
                      <a:pt x="15" y="29"/>
                    </a:lnTo>
                    <a:lnTo>
                      <a:pt x="46" y="29"/>
                    </a:lnTo>
                    <a:lnTo>
                      <a:pt x="41" y="14"/>
                    </a:lnTo>
                    <a:lnTo>
                      <a:pt x="30" y="6"/>
                    </a:lnTo>
                    <a:lnTo>
                      <a:pt x="15"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32" name="Freeform 269"/>
              <p:cNvSpPr>
                <a:spLocks/>
              </p:cNvSpPr>
              <p:nvPr/>
            </p:nvSpPr>
            <p:spPr bwMode="auto">
              <a:xfrm>
                <a:off x="3233" y="1619"/>
                <a:ext cx="16" cy="11"/>
              </a:xfrm>
              <a:custGeom>
                <a:avLst/>
                <a:gdLst>
                  <a:gd name="T0" fmla="*/ 10 w 46"/>
                  <a:gd name="T1" fmla="*/ 10 h 33"/>
                  <a:gd name="T2" fmla="*/ 10 w 46"/>
                  <a:gd name="T3" fmla="*/ 10 h 33"/>
                  <a:gd name="T4" fmla="*/ 10 w 46"/>
                  <a:gd name="T5" fmla="*/ 11 h 33"/>
                  <a:gd name="T6" fmla="*/ 11 w 46"/>
                  <a:gd name="T7" fmla="*/ 10 h 33"/>
                  <a:gd name="T8" fmla="*/ 13 w 46"/>
                  <a:gd name="T9" fmla="*/ 10 h 33"/>
                  <a:gd name="T10" fmla="*/ 16 w 46"/>
                  <a:gd name="T11" fmla="*/ 10 h 33"/>
                  <a:gd name="T12" fmla="*/ 16 w 46"/>
                  <a:gd name="T13" fmla="*/ 0 h 33"/>
                  <a:gd name="T14" fmla="*/ 10 w 46"/>
                  <a:gd name="T15" fmla="*/ 0 h 33"/>
                  <a:gd name="T16" fmla="*/ 6 w 46"/>
                  <a:gd name="T17" fmla="*/ 2 h 33"/>
                  <a:gd name="T18" fmla="*/ 2 w 46"/>
                  <a:gd name="T19" fmla="*/ 5 h 33"/>
                  <a:gd name="T20" fmla="*/ 0 w 46"/>
                  <a:gd name="T21" fmla="*/ 10 h 33"/>
                  <a:gd name="T22" fmla="*/ 0 w 46"/>
                  <a:gd name="T23" fmla="*/ 10 h 33"/>
                  <a:gd name="T24" fmla="*/ 1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30" y="29"/>
                    </a:moveTo>
                    <a:lnTo>
                      <a:pt x="30" y="29"/>
                    </a:lnTo>
                    <a:lnTo>
                      <a:pt x="29" y="33"/>
                    </a:lnTo>
                    <a:lnTo>
                      <a:pt x="31" y="31"/>
                    </a:lnTo>
                    <a:lnTo>
                      <a:pt x="37" y="30"/>
                    </a:lnTo>
                    <a:lnTo>
                      <a:pt x="46" y="29"/>
                    </a:lnTo>
                    <a:lnTo>
                      <a:pt x="46" y="0"/>
                    </a:lnTo>
                    <a:lnTo>
                      <a:pt x="30" y="1"/>
                    </a:lnTo>
                    <a:lnTo>
                      <a:pt x="16" y="6"/>
                    </a:lnTo>
                    <a:lnTo>
                      <a:pt x="5" y="15"/>
                    </a:lnTo>
                    <a:lnTo>
                      <a:pt x="0" y="29"/>
                    </a:lnTo>
                    <a:lnTo>
                      <a:pt x="30" y="29"/>
                    </a:lnTo>
                    <a:close/>
                  </a:path>
                </a:pathLst>
              </a:custGeom>
              <a:solidFill>
                <a:srgbClr val="000000"/>
              </a:solidFill>
              <a:ln w="12700" cmpd="sng">
                <a:solidFill>
                  <a:srgbClr val="000000"/>
                </a:solidFill>
                <a:round/>
                <a:headEnd/>
                <a:tailEnd/>
              </a:ln>
            </p:spPr>
            <p:txBody>
              <a:bodyPr/>
              <a:lstStyle/>
              <a:p>
                <a:endParaRPr lang="fr-FR"/>
              </a:p>
            </p:txBody>
          </p:sp>
          <p:sp>
            <p:nvSpPr>
              <p:cNvPr id="6333" name="Freeform 270"/>
              <p:cNvSpPr>
                <a:spLocks/>
              </p:cNvSpPr>
              <p:nvPr/>
            </p:nvSpPr>
            <p:spPr bwMode="auto">
              <a:xfrm>
                <a:off x="3233" y="1628"/>
                <a:ext cx="16" cy="10"/>
              </a:xfrm>
              <a:custGeom>
                <a:avLst/>
                <a:gdLst>
                  <a:gd name="T0" fmla="*/ 16 w 46"/>
                  <a:gd name="T1" fmla="*/ 1 h 32"/>
                  <a:gd name="T2" fmla="*/ 16 w 46"/>
                  <a:gd name="T3" fmla="*/ 1 h 32"/>
                  <a:gd name="T4" fmla="*/ 13 w 46"/>
                  <a:gd name="T5" fmla="*/ 1 h 32"/>
                  <a:gd name="T6" fmla="*/ 10 w 46"/>
                  <a:gd name="T7" fmla="*/ 0 h 32"/>
                  <a:gd name="T8" fmla="*/ 10 w 46"/>
                  <a:gd name="T9" fmla="*/ 0 h 32"/>
                  <a:gd name="T10" fmla="*/ 10 w 46"/>
                  <a:gd name="T11" fmla="*/ 1 h 32"/>
                  <a:gd name="T12" fmla="*/ 0 w 46"/>
                  <a:gd name="T13" fmla="*/ 1 h 32"/>
                  <a:gd name="T14" fmla="*/ 2 w 46"/>
                  <a:gd name="T15" fmla="*/ 6 h 32"/>
                  <a:gd name="T16" fmla="*/ 6 w 46"/>
                  <a:gd name="T17" fmla="*/ 8 h 32"/>
                  <a:gd name="T18" fmla="*/ 10 w 46"/>
                  <a:gd name="T19" fmla="*/ 10 h 32"/>
                  <a:gd name="T20" fmla="*/ 16 w 46"/>
                  <a:gd name="T21" fmla="*/ 10 h 32"/>
                  <a:gd name="T22" fmla="*/ 16 w 46"/>
                  <a:gd name="T23" fmla="*/ 10 h 32"/>
                  <a:gd name="T24" fmla="*/ 16 w 46"/>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46" y="3"/>
                    </a:moveTo>
                    <a:lnTo>
                      <a:pt x="46" y="3"/>
                    </a:lnTo>
                    <a:lnTo>
                      <a:pt x="37" y="2"/>
                    </a:lnTo>
                    <a:lnTo>
                      <a:pt x="30" y="0"/>
                    </a:lnTo>
                    <a:lnTo>
                      <a:pt x="28" y="0"/>
                    </a:lnTo>
                    <a:lnTo>
                      <a:pt x="30" y="4"/>
                    </a:lnTo>
                    <a:lnTo>
                      <a:pt x="0" y="4"/>
                    </a:lnTo>
                    <a:lnTo>
                      <a:pt x="6" y="19"/>
                    </a:lnTo>
                    <a:lnTo>
                      <a:pt x="17" y="27"/>
                    </a:lnTo>
                    <a:lnTo>
                      <a:pt x="30" y="31"/>
                    </a:lnTo>
                    <a:lnTo>
                      <a:pt x="46" y="32"/>
                    </a:lnTo>
                    <a:lnTo>
                      <a:pt x="46" y="3"/>
                    </a:lnTo>
                    <a:close/>
                  </a:path>
                </a:pathLst>
              </a:custGeom>
              <a:solidFill>
                <a:srgbClr val="000000"/>
              </a:solidFill>
              <a:ln w="12700" cmpd="sng">
                <a:solidFill>
                  <a:srgbClr val="000000"/>
                </a:solidFill>
                <a:round/>
                <a:headEnd/>
                <a:tailEnd/>
              </a:ln>
            </p:spPr>
            <p:txBody>
              <a:bodyPr/>
              <a:lstStyle/>
              <a:p>
                <a:endParaRPr lang="fr-FR"/>
              </a:p>
            </p:txBody>
          </p:sp>
          <p:sp>
            <p:nvSpPr>
              <p:cNvPr id="6334" name="Freeform 271"/>
              <p:cNvSpPr>
                <a:spLocks/>
              </p:cNvSpPr>
              <p:nvPr/>
            </p:nvSpPr>
            <p:spPr bwMode="auto">
              <a:xfrm>
                <a:off x="3249" y="1628"/>
                <a:ext cx="15" cy="10"/>
              </a:xfrm>
              <a:custGeom>
                <a:avLst/>
                <a:gdLst>
                  <a:gd name="T0" fmla="*/ 5 w 45"/>
                  <a:gd name="T1" fmla="*/ 1 h 32"/>
                  <a:gd name="T2" fmla="*/ 5 w 45"/>
                  <a:gd name="T3" fmla="*/ 1 h 32"/>
                  <a:gd name="T4" fmla="*/ 6 w 45"/>
                  <a:gd name="T5" fmla="*/ 0 h 32"/>
                  <a:gd name="T6" fmla="*/ 5 w 45"/>
                  <a:gd name="T7" fmla="*/ 0 h 32"/>
                  <a:gd name="T8" fmla="*/ 3 w 45"/>
                  <a:gd name="T9" fmla="*/ 1 h 32"/>
                  <a:gd name="T10" fmla="*/ 0 w 45"/>
                  <a:gd name="T11" fmla="*/ 1 h 32"/>
                  <a:gd name="T12" fmla="*/ 0 w 45"/>
                  <a:gd name="T13" fmla="*/ 10 h 32"/>
                  <a:gd name="T14" fmla="*/ 5 w 45"/>
                  <a:gd name="T15" fmla="*/ 10 h 32"/>
                  <a:gd name="T16" fmla="*/ 9 w 45"/>
                  <a:gd name="T17" fmla="*/ 8 h 32"/>
                  <a:gd name="T18" fmla="*/ 13 w 45"/>
                  <a:gd name="T19" fmla="*/ 6 h 32"/>
                  <a:gd name="T20" fmla="*/ 15 w 45"/>
                  <a:gd name="T21" fmla="*/ 1 h 32"/>
                  <a:gd name="T22" fmla="*/ 15 w 45"/>
                  <a:gd name="T23" fmla="*/ 1 h 32"/>
                  <a:gd name="T24" fmla="*/ 5 w 45"/>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5" h="32">
                    <a:moveTo>
                      <a:pt x="15" y="4"/>
                    </a:moveTo>
                    <a:lnTo>
                      <a:pt x="15" y="4"/>
                    </a:lnTo>
                    <a:lnTo>
                      <a:pt x="17" y="0"/>
                    </a:lnTo>
                    <a:lnTo>
                      <a:pt x="15" y="0"/>
                    </a:lnTo>
                    <a:lnTo>
                      <a:pt x="8" y="2"/>
                    </a:lnTo>
                    <a:lnTo>
                      <a:pt x="0" y="3"/>
                    </a:lnTo>
                    <a:lnTo>
                      <a:pt x="0" y="32"/>
                    </a:lnTo>
                    <a:lnTo>
                      <a:pt x="15" y="31"/>
                    </a:lnTo>
                    <a:lnTo>
                      <a:pt x="28" y="27"/>
                    </a:lnTo>
                    <a:lnTo>
                      <a:pt x="39" y="19"/>
                    </a:lnTo>
                    <a:lnTo>
                      <a:pt x="45" y="4"/>
                    </a:lnTo>
                    <a:lnTo>
                      <a:pt x="15" y="4"/>
                    </a:lnTo>
                    <a:close/>
                  </a:path>
                </a:pathLst>
              </a:custGeom>
              <a:solidFill>
                <a:srgbClr val="000000"/>
              </a:solidFill>
              <a:ln w="12700" cmpd="sng">
                <a:solidFill>
                  <a:srgbClr val="000000"/>
                </a:solidFill>
                <a:round/>
                <a:headEnd/>
                <a:tailEnd/>
              </a:ln>
            </p:spPr>
            <p:txBody>
              <a:bodyPr/>
              <a:lstStyle/>
              <a:p>
                <a:endParaRPr lang="fr-FR"/>
              </a:p>
            </p:txBody>
          </p:sp>
          <p:sp>
            <p:nvSpPr>
              <p:cNvPr id="6335" name="Freeform 272"/>
              <p:cNvSpPr>
                <a:spLocks/>
              </p:cNvSpPr>
              <p:nvPr/>
            </p:nvSpPr>
            <p:spPr bwMode="auto">
              <a:xfrm>
                <a:off x="3249" y="1619"/>
                <a:ext cx="15" cy="11"/>
              </a:xfrm>
              <a:custGeom>
                <a:avLst/>
                <a:gdLst>
                  <a:gd name="T0" fmla="*/ 0 w 45"/>
                  <a:gd name="T1" fmla="*/ 10 h 33"/>
                  <a:gd name="T2" fmla="*/ 0 w 45"/>
                  <a:gd name="T3" fmla="*/ 10 h 33"/>
                  <a:gd name="T4" fmla="*/ 3 w 45"/>
                  <a:gd name="T5" fmla="*/ 10 h 33"/>
                  <a:gd name="T6" fmla="*/ 5 w 45"/>
                  <a:gd name="T7" fmla="*/ 10 h 33"/>
                  <a:gd name="T8" fmla="*/ 5 w 45"/>
                  <a:gd name="T9" fmla="*/ 11 h 33"/>
                  <a:gd name="T10" fmla="*/ 5 w 45"/>
                  <a:gd name="T11" fmla="*/ 10 h 33"/>
                  <a:gd name="T12" fmla="*/ 15 w 45"/>
                  <a:gd name="T13" fmla="*/ 10 h 33"/>
                  <a:gd name="T14" fmla="*/ 13 w 45"/>
                  <a:gd name="T15" fmla="*/ 5 h 33"/>
                  <a:gd name="T16" fmla="*/ 10 w 45"/>
                  <a:gd name="T17" fmla="*/ 2 h 33"/>
                  <a:gd name="T18" fmla="*/ 5 w 45"/>
                  <a:gd name="T19" fmla="*/ 0 h 33"/>
                  <a:gd name="T20" fmla="*/ 0 w 45"/>
                  <a:gd name="T21" fmla="*/ 0 h 33"/>
                  <a:gd name="T22" fmla="*/ 0 w 45"/>
                  <a:gd name="T23" fmla="*/ 0 h 33"/>
                  <a:gd name="T24" fmla="*/ 0 w 45"/>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5" h="33">
                    <a:moveTo>
                      <a:pt x="0" y="29"/>
                    </a:moveTo>
                    <a:lnTo>
                      <a:pt x="0" y="29"/>
                    </a:lnTo>
                    <a:lnTo>
                      <a:pt x="8" y="30"/>
                    </a:lnTo>
                    <a:lnTo>
                      <a:pt x="14" y="31"/>
                    </a:lnTo>
                    <a:lnTo>
                      <a:pt x="16" y="33"/>
                    </a:lnTo>
                    <a:lnTo>
                      <a:pt x="15" y="29"/>
                    </a:lnTo>
                    <a:lnTo>
                      <a:pt x="45" y="29"/>
                    </a:lnTo>
                    <a:lnTo>
                      <a:pt x="40" y="15"/>
                    </a:lnTo>
                    <a:lnTo>
                      <a:pt x="29" y="6"/>
                    </a:lnTo>
                    <a:lnTo>
                      <a:pt x="15"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36" name="Freeform 273"/>
              <p:cNvSpPr>
                <a:spLocks/>
              </p:cNvSpPr>
              <p:nvPr/>
            </p:nvSpPr>
            <p:spPr bwMode="auto">
              <a:xfrm>
                <a:off x="3360" y="1623"/>
                <a:ext cx="16" cy="11"/>
              </a:xfrm>
              <a:custGeom>
                <a:avLst/>
                <a:gdLst>
                  <a:gd name="T0" fmla="*/ 10 w 46"/>
                  <a:gd name="T1" fmla="*/ 10 h 33"/>
                  <a:gd name="T2" fmla="*/ 10 w 46"/>
                  <a:gd name="T3" fmla="*/ 10 h 33"/>
                  <a:gd name="T4" fmla="*/ 10 w 46"/>
                  <a:gd name="T5" fmla="*/ 11 h 33"/>
                  <a:gd name="T6" fmla="*/ 10 w 46"/>
                  <a:gd name="T7" fmla="*/ 11 h 33"/>
                  <a:gd name="T8" fmla="*/ 13 w 46"/>
                  <a:gd name="T9" fmla="*/ 10 h 33"/>
                  <a:gd name="T10" fmla="*/ 16 w 46"/>
                  <a:gd name="T11" fmla="*/ 10 h 33"/>
                  <a:gd name="T12" fmla="*/ 16 w 46"/>
                  <a:gd name="T13" fmla="*/ 0 h 33"/>
                  <a:gd name="T14" fmla="*/ 10 w 46"/>
                  <a:gd name="T15" fmla="*/ 0 h 33"/>
                  <a:gd name="T16" fmla="*/ 6 w 46"/>
                  <a:gd name="T17" fmla="*/ 2 h 33"/>
                  <a:gd name="T18" fmla="*/ 2 w 46"/>
                  <a:gd name="T19" fmla="*/ 5 h 33"/>
                  <a:gd name="T20" fmla="*/ 0 w 46"/>
                  <a:gd name="T21" fmla="*/ 10 h 33"/>
                  <a:gd name="T22" fmla="*/ 0 w 46"/>
                  <a:gd name="T23" fmla="*/ 10 h 33"/>
                  <a:gd name="T24" fmla="*/ 1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30" y="29"/>
                    </a:moveTo>
                    <a:lnTo>
                      <a:pt x="30" y="29"/>
                    </a:lnTo>
                    <a:lnTo>
                      <a:pt x="28" y="33"/>
                    </a:lnTo>
                    <a:lnTo>
                      <a:pt x="30" y="33"/>
                    </a:lnTo>
                    <a:lnTo>
                      <a:pt x="37" y="31"/>
                    </a:lnTo>
                    <a:lnTo>
                      <a:pt x="46" y="30"/>
                    </a:lnTo>
                    <a:lnTo>
                      <a:pt x="46" y="0"/>
                    </a:lnTo>
                    <a:lnTo>
                      <a:pt x="30" y="1"/>
                    </a:lnTo>
                    <a:lnTo>
                      <a:pt x="17" y="6"/>
                    </a:lnTo>
                    <a:lnTo>
                      <a:pt x="6" y="14"/>
                    </a:lnTo>
                    <a:lnTo>
                      <a:pt x="0" y="29"/>
                    </a:lnTo>
                    <a:lnTo>
                      <a:pt x="30" y="29"/>
                    </a:lnTo>
                    <a:close/>
                  </a:path>
                </a:pathLst>
              </a:custGeom>
              <a:solidFill>
                <a:srgbClr val="000000"/>
              </a:solidFill>
              <a:ln w="12700" cmpd="sng">
                <a:solidFill>
                  <a:srgbClr val="000000"/>
                </a:solidFill>
                <a:round/>
                <a:headEnd/>
                <a:tailEnd/>
              </a:ln>
            </p:spPr>
            <p:txBody>
              <a:bodyPr/>
              <a:lstStyle/>
              <a:p>
                <a:endParaRPr lang="fr-FR"/>
              </a:p>
            </p:txBody>
          </p:sp>
          <p:sp>
            <p:nvSpPr>
              <p:cNvPr id="6337" name="Freeform 274"/>
              <p:cNvSpPr>
                <a:spLocks/>
              </p:cNvSpPr>
              <p:nvPr/>
            </p:nvSpPr>
            <p:spPr bwMode="auto">
              <a:xfrm>
                <a:off x="3360" y="1631"/>
                <a:ext cx="16" cy="11"/>
              </a:xfrm>
              <a:custGeom>
                <a:avLst/>
                <a:gdLst>
                  <a:gd name="T0" fmla="*/ 16 w 46"/>
                  <a:gd name="T1" fmla="*/ 1 h 33"/>
                  <a:gd name="T2" fmla="*/ 16 w 46"/>
                  <a:gd name="T3" fmla="*/ 1 h 33"/>
                  <a:gd name="T4" fmla="*/ 13 w 46"/>
                  <a:gd name="T5" fmla="*/ 1 h 33"/>
                  <a:gd name="T6" fmla="*/ 10 w 46"/>
                  <a:gd name="T7" fmla="*/ 0 h 33"/>
                  <a:gd name="T8" fmla="*/ 10 w 46"/>
                  <a:gd name="T9" fmla="*/ 0 h 33"/>
                  <a:gd name="T10" fmla="*/ 10 w 46"/>
                  <a:gd name="T11" fmla="*/ 1 h 33"/>
                  <a:gd name="T12" fmla="*/ 0 w 46"/>
                  <a:gd name="T13" fmla="*/ 1 h 33"/>
                  <a:gd name="T14" fmla="*/ 2 w 46"/>
                  <a:gd name="T15" fmla="*/ 6 h 33"/>
                  <a:gd name="T16" fmla="*/ 6 w 46"/>
                  <a:gd name="T17" fmla="*/ 9 h 33"/>
                  <a:gd name="T18" fmla="*/ 10 w 46"/>
                  <a:gd name="T19" fmla="*/ 11 h 33"/>
                  <a:gd name="T20" fmla="*/ 16 w 46"/>
                  <a:gd name="T21" fmla="*/ 11 h 33"/>
                  <a:gd name="T22" fmla="*/ 16 w 46"/>
                  <a:gd name="T23" fmla="*/ 11 h 33"/>
                  <a:gd name="T24" fmla="*/ 16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46" y="4"/>
                    </a:moveTo>
                    <a:lnTo>
                      <a:pt x="46" y="4"/>
                    </a:lnTo>
                    <a:lnTo>
                      <a:pt x="37" y="3"/>
                    </a:lnTo>
                    <a:lnTo>
                      <a:pt x="30" y="0"/>
                    </a:lnTo>
                    <a:lnTo>
                      <a:pt x="29" y="0"/>
                    </a:lnTo>
                    <a:lnTo>
                      <a:pt x="30" y="4"/>
                    </a:lnTo>
                    <a:lnTo>
                      <a:pt x="0" y="4"/>
                    </a:lnTo>
                    <a:lnTo>
                      <a:pt x="5" y="19"/>
                    </a:lnTo>
                    <a:lnTo>
                      <a:pt x="17" y="28"/>
                    </a:lnTo>
                    <a:lnTo>
                      <a:pt x="30" y="32"/>
                    </a:lnTo>
                    <a:lnTo>
                      <a:pt x="46" y="33"/>
                    </a:lnTo>
                    <a:lnTo>
                      <a:pt x="46" y="4"/>
                    </a:lnTo>
                    <a:close/>
                  </a:path>
                </a:pathLst>
              </a:custGeom>
              <a:solidFill>
                <a:srgbClr val="000000"/>
              </a:solidFill>
              <a:ln w="12700" cmpd="sng">
                <a:solidFill>
                  <a:srgbClr val="000000"/>
                </a:solidFill>
                <a:round/>
                <a:headEnd/>
                <a:tailEnd/>
              </a:ln>
            </p:spPr>
            <p:txBody>
              <a:bodyPr/>
              <a:lstStyle/>
              <a:p>
                <a:endParaRPr lang="fr-FR"/>
              </a:p>
            </p:txBody>
          </p:sp>
          <p:sp>
            <p:nvSpPr>
              <p:cNvPr id="6338" name="Freeform 275"/>
              <p:cNvSpPr>
                <a:spLocks/>
              </p:cNvSpPr>
              <p:nvPr/>
            </p:nvSpPr>
            <p:spPr bwMode="auto">
              <a:xfrm>
                <a:off x="3376" y="1631"/>
                <a:ext cx="15" cy="11"/>
              </a:xfrm>
              <a:custGeom>
                <a:avLst/>
                <a:gdLst>
                  <a:gd name="T0" fmla="*/ 5 w 46"/>
                  <a:gd name="T1" fmla="*/ 1 h 33"/>
                  <a:gd name="T2" fmla="*/ 5 w 46"/>
                  <a:gd name="T3" fmla="*/ 1 h 33"/>
                  <a:gd name="T4" fmla="*/ 5 w 46"/>
                  <a:gd name="T5" fmla="*/ 0 h 33"/>
                  <a:gd name="T6" fmla="*/ 5 w 46"/>
                  <a:gd name="T7" fmla="*/ 0 h 33"/>
                  <a:gd name="T8" fmla="*/ 3 w 46"/>
                  <a:gd name="T9" fmla="*/ 1 h 33"/>
                  <a:gd name="T10" fmla="*/ 0 w 46"/>
                  <a:gd name="T11" fmla="*/ 1 h 33"/>
                  <a:gd name="T12" fmla="*/ 0 w 46"/>
                  <a:gd name="T13" fmla="*/ 11 h 33"/>
                  <a:gd name="T14" fmla="*/ 5 w 46"/>
                  <a:gd name="T15" fmla="*/ 11 h 33"/>
                  <a:gd name="T16" fmla="*/ 9 w 46"/>
                  <a:gd name="T17" fmla="*/ 9 h 33"/>
                  <a:gd name="T18" fmla="*/ 13 w 46"/>
                  <a:gd name="T19" fmla="*/ 6 h 33"/>
                  <a:gd name="T20" fmla="*/ 15 w 46"/>
                  <a:gd name="T21" fmla="*/ 1 h 33"/>
                  <a:gd name="T22" fmla="*/ 15 w 46"/>
                  <a:gd name="T23" fmla="*/ 1 h 33"/>
                  <a:gd name="T24" fmla="*/ 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15" y="4"/>
                    </a:moveTo>
                    <a:lnTo>
                      <a:pt x="15" y="4"/>
                    </a:lnTo>
                    <a:lnTo>
                      <a:pt x="16" y="0"/>
                    </a:lnTo>
                    <a:lnTo>
                      <a:pt x="15" y="0"/>
                    </a:lnTo>
                    <a:lnTo>
                      <a:pt x="8" y="3"/>
                    </a:lnTo>
                    <a:lnTo>
                      <a:pt x="0" y="4"/>
                    </a:lnTo>
                    <a:lnTo>
                      <a:pt x="0" y="33"/>
                    </a:lnTo>
                    <a:lnTo>
                      <a:pt x="15" y="32"/>
                    </a:lnTo>
                    <a:lnTo>
                      <a:pt x="28" y="28"/>
                    </a:lnTo>
                    <a:lnTo>
                      <a:pt x="40" y="19"/>
                    </a:lnTo>
                    <a:lnTo>
                      <a:pt x="46" y="4"/>
                    </a:lnTo>
                    <a:lnTo>
                      <a:pt x="15" y="4"/>
                    </a:lnTo>
                    <a:close/>
                  </a:path>
                </a:pathLst>
              </a:custGeom>
              <a:solidFill>
                <a:srgbClr val="000000"/>
              </a:solidFill>
              <a:ln w="12700" cmpd="sng">
                <a:solidFill>
                  <a:srgbClr val="000000"/>
                </a:solidFill>
                <a:round/>
                <a:headEnd/>
                <a:tailEnd/>
              </a:ln>
            </p:spPr>
            <p:txBody>
              <a:bodyPr/>
              <a:lstStyle/>
              <a:p>
                <a:endParaRPr lang="fr-FR"/>
              </a:p>
            </p:txBody>
          </p:sp>
          <p:sp>
            <p:nvSpPr>
              <p:cNvPr id="6339" name="Freeform 276"/>
              <p:cNvSpPr>
                <a:spLocks/>
              </p:cNvSpPr>
              <p:nvPr/>
            </p:nvSpPr>
            <p:spPr bwMode="auto">
              <a:xfrm>
                <a:off x="3376" y="1623"/>
                <a:ext cx="15" cy="11"/>
              </a:xfrm>
              <a:custGeom>
                <a:avLst/>
                <a:gdLst>
                  <a:gd name="T0" fmla="*/ 0 w 46"/>
                  <a:gd name="T1" fmla="*/ 10 h 33"/>
                  <a:gd name="T2" fmla="*/ 0 w 46"/>
                  <a:gd name="T3" fmla="*/ 10 h 33"/>
                  <a:gd name="T4" fmla="*/ 3 w 46"/>
                  <a:gd name="T5" fmla="*/ 10 h 33"/>
                  <a:gd name="T6" fmla="*/ 5 w 46"/>
                  <a:gd name="T7" fmla="*/ 11 h 33"/>
                  <a:gd name="T8" fmla="*/ 6 w 46"/>
                  <a:gd name="T9" fmla="*/ 11 h 33"/>
                  <a:gd name="T10" fmla="*/ 5 w 46"/>
                  <a:gd name="T11" fmla="*/ 10 h 33"/>
                  <a:gd name="T12" fmla="*/ 15 w 46"/>
                  <a:gd name="T13" fmla="*/ 10 h 33"/>
                  <a:gd name="T14" fmla="*/ 13 w 46"/>
                  <a:gd name="T15" fmla="*/ 5 h 33"/>
                  <a:gd name="T16" fmla="*/ 9 w 46"/>
                  <a:gd name="T17" fmla="*/ 2 h 33"/>
                  <a:gd name="T18" fmla="*/ 5 w 46"/>
                  <a:gd name="T19" fmla="*/ 0 h 33"/>
                  <a:gd name="T20" fmla="*/ 0 w 46"/>
                  <a:gd name="T21" fmla="*/ 0 h 33"/>
                  <a:gd name="T22" fmla="*/ 0 w 46"/>
                  <a:gd name="T23" fmla="*/ 0 h 33"/>
                  <a:gd name="T24" fmla="*/ 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0" y="30"/>
                    </a:moveTo>
                    <a:lnTo>
                      <a:pt x="0" y="30"/>
                    </a:lnTo>
                    <a:lnTo>
                      <a:pt x="8" y="31"/>
                    </a:lnTo>
                    <a:lnTo>
                      <a:pt x="15" y="33"/>
                    </a:lnTo>
                    <a:lnTo>
                      <a:pt x="17" y="33"/>
                    </a:lnTo>
                    <a:lnTo>
                      <a:pt x="15" y="29"/>
                    </a:lnTo>
                    <a:lnTo>
                      <a:pt x="46" y="29"/>
                    </a:lnTo>
                    <a:lnTo>
                      <a:pt x="39" y="14"/>
                    </a:lnTo>
                    <a:lnTo>
                      <a:pt x="28" y="6"/>
                    </a:lnTo>
                    <a:lnTo>
                      <a:pt x="15" y="1"/>
                    </a:lnTo>
                    <a:lnTo>
                      <a:pt x="0" y="0"/>
                    </a:lnTo>
                    <a:lnTo>
                      <a:pt x="0" y="30"/>
                    </a:lnTo>
                    <a:close/>
                  </a:path>
                </a:pathLst>
              </a:custGeom>
              <a:solidFill>
                <a:srgbClr val="000000"/>
              </a:solidFill>
              <a:ln w="12700" cmpd="sng">
                <a:solidFill>
                  <a:srgbClr val="000000"/>
                </a:solidFill>
                <a:round/>
                <a:headEnd/>
                <a:tailEnd/>
              </a:ln>
            </p:spPr>
            <p:txBody>
              <a:bodyPr/>
              <a:lstStyle/>
              <a:p>
                <a:endParaRPr lang="fr-FR"/>
              </a:p>
            </p:txBody>
          </p:sp>
          <p:sp>
            <p:nvSpPr>
              <p:cNvPr id="6340" name="Freeform 277"/>
              <p:cNvSpPr>
                <a:spLocks/>
              </p:cNvSpPr>
              <p:nvPr/>
            </p:nvSpPr>
            <p:spPr bwMode="auto">
              <a:xfrm>
                <a:off x="3226" y="1634"/>
                <a:ext cx="15" cy="11"/>
              </a:xfrm>
              <a:custGeom>
                <a:avLst/>
                <a:gdLst>
                  <a:gd name="T0" fmla="*/ 10 w 46"/>
                  <a:gd name="T1" fmla="*/ 10 h 33"/>
                  <a:gd name="T2" fmla="*/ 10 w 46"/>
                  <a:gd name="T3" fmla="*/ 10 h 33"/>
                  <a:gd name="T4" fmla="*/ 9 w 46"/>
                  <a:gd name="T5" fmla="*/ 11 h 33"/>
                  <a:gd name="T6" fmla="*/ 10 w 46"/>
                  <a:gd name="T7" fmla="*/ 10 h 33"/>
                  <a:gd name="T8" fmla="*/ 12 w 46"/>
                  <a:gd name="T9" fmla="*/ 10 h 33"/>
                  <a:gd name="T10" fmla="*/ 15 w 46"/>
                  <a:gd name="T11" fmla="*/ 10 h 33"/>
                  <a:gd name="T12" fmla="*/ 15 w 46"/>
                  <a:gd name="T13" fmla="*/ 0 h 33"/>
                  <a:gd name="T14" fmla="*/ 10 w 46"/>
                  <a:gd name="T15" fmla="*/ 0 h 33"/>
                  <a:gd name="T16" fmla="*/ 5 w 46"/>
                  <a:gd name="T17" fmla="*/ 2 h 33"/>
                  <a:gd name="T18" fmla="*/ 2 w 46"/>
                  <a:gd name="T19" fmla="*/ 5 h 33"/>
                  <a:gd name="T20" fmla="*/ 0 w 46"/>
                  <a:gd name="T21" fmla="*/ 10 h 33"/>
                  <a:gd name="T22" fmla="*/ 0 w 46"/>
                  <a:gd name="T23" fmla="*/ 10 h 33"/>
                  <a:gd name="T24" fmla="*/ 1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30" y="29"/>
                    </a:moveTo>
                    <a:lnTo>
                      <a:pt x="30" y="29"/>
                    </a:lnTo>
                    <a:lnTo>
                      <a:pt x="29" y="33"/>
                    </a:lnTo>
                    <a:lnTo>
                      <a:pt x="31" y="31"/>
                    </a:lnTo>
                    <a:lnTo>
                      <a:pt x="37" y="30"/>
                    </a:lnTo>
                    <a:lnTo>
                      <a:pt x="46" y="29"/>
                    </a:lnTo>
                    <a:lnTo>
                      <a:pt x="46" y="0"/>
                    </a:lnTo>
                    <a:lnTo>
                      <a:pt x="30" y="1"/>
                    </a:lnTo>
                    <a:lnTo>
                      <a:pt x="16" y="6"/>
                    </a:lnTo>
                    <a:lnTo>
                      <a:pt x="5" y="15"/>
                    </a:lnTo>
                    <a:lnTo>
                      <a:pt x="0" y="29"/>
                    </a:lnTo>
                    <a:lnTo>
                      <a:pt x="30" y="29"/>
                    </a:lnTo>
                    <a:close/>
                  </a:path>
                </a:pathLst>
              </a:custGeom>
              <a:solidFill>
                <a:srgbClr val="000000"/>
              </a:solidFill>
              <a:ln w="12700" cmpd="sng">
                <a:solidFill>
                  <a:srgbClr val="000000"/>
                </a:solidFill>
                <a:round/>
                <a:headEnd/>
                <a:tailEnd/>
              </a:ln>
            </p:spPr>
            <p:txBody>
              <a:bodyPr/>
              <a:lstStyle/>
              <a:p>
                <a:endParaRPr lang="fr-FR"/>
              </a:p>
            </p:txBody>
          </p:sp>
          <p:sp>
            <p:nvSpPr>
              <p:cNvPr id="6341" name="Freeform 278"/>
              <p:cNvSpPr>
                <a:spLocks/>
              </p:cNvSpPr>
              <p:nvPr/>
            </p:nvSpPr>
            <p:spPr bwMode="auto">
              <a:xfrm>
                <a:off x="3226" y="1643"/>
                <a:ext cx="15" cy="11"/>
              </a:xfrm>
              <a:custGeom>
                <a:avLst/>
                <a:gdLst>
                  <a:gd name="T0" fmla="*/ 15 w 46"/>
                  <a:gd name="T1" fmla="*/ 1 h 34"/>
                  <a:gd name="T2" fmla="*/ 15 w 46"/>
                  <a:gd name="T3" fmla="*/ 1 h 34"/>
                  <a:gd name="T4" fmla="*/ 12 w 46"/>
                  <a:gd name="T5" fmla="*/ 1 h 34"/>
                  <a:gd name="T6" fmla="*/ 10 w 46"/>
                  <a:gd name="T7" fmla="*/ 1 h 34"/>
                  <a:gd name="T8" fmla="*/ 9 w 46"/>
                  <a:gd name="T9" fmla="*/ 0 h 34"/>
                  <a:gd name="T10" fmla="*/ 10 w 46"/>
                  <a:gd name="T11" fmla="*/ 1 h 34"/>
                  <a:gd name="T12" fmla="*/ 0 w 46"/>
                  <a:gd name="T13" fmla="*/ 1 h 34"/>
                  <a:gd name="T14" fmla="*/ 2 w 46"/>
                  <a:gd name="T15" fmla="*/ 6 h 34"/>
                  <a:gd name="T16" fmla="*/ 5 w 46"/>
                  <a:gd name="T17" fmla="*/ 9 h 34"/>
                  <a:gd name="T18" fmla="*/ 10 w 46"/>
                  <a:gd name="T19" fmla="*/ 10 h 34"/>
                  <a:gd name="T20" fmla="*/ 15 w 46"/>
                  <a:gd name="T21" fmla="*/ 11 h 34"/>
                  <a:gd name="T22" fmla="*/ 15 w 46"/>
                  <a:gd name="T23" fmla="*/ 11 h 34"/>
                  <a:gd name="T24" fmla="*/ 15 w 46"/>
                  <a:gd name="T25" fmla="*/ 1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4">
                    <a:moveTo>
                      <a:pt x="46" y="4"/>
                    </a:moveTo>
                    <a:lnTo>
                      <a:pt x="46" y="4"/>
                    </a:lnTo>
                    <a:lnTo>
                      <a:pt x="37" y="3"/>
                    </a:lnTo>
                    <a:lnTo>
                      <a:pt x="31" y="2"/>
                    </a:lnTo>
                    <a:lnTo>
                      <a:pt x="29" y="0"/>
                    </a:lnTo>
                    <a:lnTo>
                      <a:pt x="30" y="4"/>
                    </a:lnTo>
                    <a:lnTo>
                      <a:pt x="0" y="4"/>
                    </a:lnTo>
                    <a:lnTo>
                      <a:pt x="5" y="19"/>
                    </a:lnTo>
                    <a:lnTo>
                      <a:pt x="16" y="27"/>
                    </a:lnTo>
                    <a:lnTo>
                      <a:pt x="30" y="32"/>
                    </a:lnTo>
                    <a:lnTo>
                      <a:pt x="46" y="34"/>
                    </a:lnTo>
                    <a:lnTo>
                      <a:pt x="46" y="4"/>
                    </a:lnTo>
                    <a:close/>
                  </a:path>
                </a:pathLst>
              </a:custGeom>
              <a:solidFill>
                <a:srgbClr val="000000"/>
              </a:solidFill>
              <a:ln w="12700" cmpd="sng">
                <a:solidFill>
                  <a:srgbClr val="000000"/>
                </a:solidFill>
                <a:round/>
                <a:headEnd/>
                <a:tailEnd/>
              </a:ln>
            </p:spPr>
            <p:txBody>
              <a:bodyPr/>
              <a:lstStyle/>
              <a:p>
                <a:endParaRPr lang="fr-FR"/>
              </a:p>
            </p:txBody>
          </p:sp>
          <p:sp>
            <p:nvSpPr>
              <p:cNvPr id="6342" name="Freeform 279"/>
              <p:cNvSpPr>
                <a:spLocks/>
              </p:cNvSpPr>
              <p:nvPr/>
            </p:nvSpPr>
            <p:spPr bwMode="auto">
              <a:xfrm>
                <a:off x="3241" y="1643"/>
                <a:ext cx="15" cy="11"/>
              </a:xfrm>
              <a:custGeom>
                <a:avLst/>
                <a:gdLst>
                  <a:gd name="T0" fmla="*/ 5 w 45"/>
                  <a:gd name="T1" fmla="*/ 1 h 34"/>
                  <a:gd name="T2" fmla="*/ 5 w 45"/>
                  <a:gd name="T3" fmla="*/ 1 h 34"/>
                  <a:gd name="T4" fmla="*/ 5 w 45"/>
                  <a:gd name="T5" fmla="*/ 0 h 34"/>
                  <a:gd name="T6" fmla="*/ 5 w 45"/>
                  <a:gd name="T7" fmla="*/ 1 h 34"/>
                  <a:gd name="T8" fmla="*/ 3 w 45"/>
                  <a:gd name="T9" fmla="*/ 1 h 34"/>
                  <a:gd name="T10" fmla="*/ 0 w 45"/>
                  <a:gd name="T11" fmla="*/ 1 h 34"/>
                  <a:gd name="T12" fmla="*/ 0 w 45"/>
                  <a:gd name="T13" fmla="*/ 11 h 34"/>
                  <a:gd name="T14" fmla="*/ 5 w 45"/>
                  <a:gd name="T15" fmla="*/ 10 h 34"/>
                  <a:gd name="T16" fmla="*/ 10 w 45"/>
                  <a:gd name="T17" fmla="*/ 9 h 34"/>
                  <a:gd name="T18" fmla="*/ 13 w 45"/>
                  <a:gd name="T19" fmla="*/ 6 h 34"/>
                  <a:gd name="T20" fmla="*/ 15 w 45"/>
                  <a:gd name="T21" fmla="*/ 1 h 34"/>
                  <a:gd name="T22" fmla="*/ 15 w 45"/>
                  <a:gd name="T23" fmla="*/ 1 h 34"/>
                  <a:gd name="T24" fmla="*/ 5 w 45"/>
                  <a:gd name="T25" fmla="*/ 1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5" h="34">
                    <a:moveTo>
                      <a:pt x="15" y="4"/>
                    </a:moveTo>
                    <a:lnTo>
                      <a:pt x="15" y="4"/>
                    </a:lnTo>
                    <a:lnTo>
                      <a:pt x="16" y="0"/>
                    </a:lnTo>
                    <a:lnTo>
                      <a:pt x="14" y="2"/>
                    </a:lnTo>
                    <a:lnTo>
                      <a:pt x="8" y="3"/>
                    </a:lnTo>
                    <a:lnTo>
                      <a:pt x="0" y="4"/>
                    </a:lnTo>
                    <a:lnTo>
                      <a:pt x="0" y="34"/>
                    </a:lnTo>
                    <a:lnTo>
                      <a:pt x="15" y="32"/>
                    </a:lnTo>
                    <a:lnTo>
                      <a:pt x="29" y="27"/>
                    </a:lnTo>
                    <a:lnTo>
                      <a:pt x="40" y="19"/>
                    </a:lnTo>
                    <a:lnTo>
                      <a:pt x="45" y="4"/>
                    </a:lnTo>
                    <a:lnTo>
                      <a:pt x="15" y="4"/>
                    </a:lnTo>
                    <a:close/>
                  </a:path>
                </a:pathLst>
              </a:custGeom>
              <a:solidFill>
                <a:srgbClr val="000000"/>
              </a:solidFill>
              <a:ln w="12700" cmpd="sng">
                <a:solidFill>
                  <a:srgbClr val="000000"/>
                </a:solidFill>
                <a:round/>
                <a:headEnd/>
                <a:tailEnd/>
              </a:ln>
            </p:spPr>
            <p:txBody>
              <a:bodyPr/>
              <a:lstStyle/>
              <a:p>
                <a:endParaRPr lang="fr-FR"/>
              </a:p>
            </p:txBody>
          </p:sp>
          <p:sp>
            <p:nvSpPr>
              <p:cNvPr id="6343" name="Freeform 280"/>
              <p:cNvSpPr>
                <a:spLocks/>
              </p:cNvSpPr>
              <p:nvPr/>
            </p:nvSpPr>
            <p:spPr bwMode="auto">
              <a:xfrm>
                <a:off x="3241" y="1634"/>
                <a:ext cx="15" cy="11"/>
              </a:xfrm>
              <a:custGeom>
                <a:avLst/>
                <a:gdLst>
                  <a:gd name="T0" fmla="*/ 0 w 45"/>
                  <a:gd name="T1" fmla="*/ 10 h 33"/>
                  <a:gd name="T2" fmla="*/ 0 w 45"/>
                  <a:gd name="T3" fmla="*/ 10 h 33"/>
                  <a:gd name="T4" fmla="*/ 3 w 45"/>
                  <a:gd name="T5" fmla="*/ 10 h 33"/>
                  <a:gd name="T6" fmla="*/ 5 w 45"/>
                  <a:gd name="T7" fmla="*/ 10 h 33"/>
                  <a:gd name="T8" fmla="*/ 5 w 45"/>
                  <a:gd name="T9" fmla="*/ 11 h 33"/>
                  <a:gd name="T10" fmla="*/ 5 w 45"/>
                  <a:gd name="T11" fmla="*/ 10 h 33"/>
                  <a:gd name="T12" fmla="*/ 15 w 45"/>
                  <a:gd name="T13" fmla="*/ 10 h 33"/>
                  <a:gd name="T14" fmla="*/ 13 w 45"/>
                  <a:gd name="T15" fmla="*/ 5 h 33"/>
                  <a:gd name="T16" fmla="*/ 10 w 45"/>
                  <a:gd name="T17" fmla="*/ 2 h 33"/>
                  <a:gd name="T18" fmla="*/ 5 w 45"/>
                  <a:gd name="T19" fmla="*/ 0 h 33"/>
                  <a:gd name="T20" fmla="*/ 0 w 45"/>
                  <a:gd name="T21" fmla="*/ 0 h 33"/>
                  <a:gd name="T22" fmla="*/ 0 w 45"/>
                  <a:gd name="T23" fmla="*/ 0 h 33"/>
                  <a:gd name="T24" fmla="*/ 0 w 45"/>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5" h="33">
                    <a:moveTo>
                      <a:pt x="0" y="29"/>
                    </a:moveTo>
                    <a:lnTo>
                      <a:pt x="0" y="29"/>
                    </a:lnTo>
                    <a:lnTo>
                      <a:pt x="8" y="30"/>
                    </a:lnTo>
                    <a:lnTo>
                      <a:pt x="14" y="31"/>
                    </a:lnTo>
                    <a:lnTo>
                      <a:pt x="16" y="33"/>
                    </a:lnTo>
                    <a:lnTo>
                      <a:pt x="15" y="29"/>
                    </a:lnTo>
                    <a:lnTo>
                      <a:pt x="45" y="29"/>
                    </a:lnTo>
                    <a:lnTo>
                      <a:pt x="40" y="15"/>
                    </a:lnTo>
                    <a:lnTo>
                      <a:pt x="29" y="6"/>
                    </a:lnTo>
                    <a:lnTo>
                      <a:pt x="15"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44" name="Freeform 281"/>
              <p:cNvSpPr>
                <a:spLocks/>
              </p:cNvSpPr>
              <p:nvPr/>
            </p:nvSpPr>
            <p:spPr bwMode="auto">
              <a:xfrm>
                <a:off x="3220" y="1651"/>
                <a:ext cx="15" cy="11"/>
              </a:xfrm>
              <a:custGeom>
                <a:avLst/>
                <a:gdLst>
                  <a:gd name="T0" fmla="*/ 10 w 46"/>
                  <a:gd name="T1" fmla="*/ 9 h 33"/>
                  <a:gd name="T2" fmla="*/ 10 w 46"/>
                  <a:gd name="T3" fmla="*/ 9 h 33"/>
                  <a:gd name="T4" fmla="*/ 9 w 46"/>
                  <a:gd name="T5" fmla="*/ 11 h 33"/>
                  <a:gd name="T6" fmla="*/ 10 w 46"/>
                  <a:gd name="T7" fmla="*/ 11 h 33"/>
                  <a:gd name="T8" fmla="*/ 12 w 46"/>
                  <a:gd name="T9" fmla="*/ 10 h 33"/>
                  <a:gd name="T10" fmla="*/ 15 w 46"/>
                  <a:gd name="T11" fmla="*/ 10 h 33"/>
                  <a:gd name="T12" fmla="*/ 15 w 46"/>
                  <a:gd name="T13" fmla="*/ 0 h 33"/>
                  <a:gd name="T14" fmla="*/ 10 w 46"/>
                  <a:gd name="T15" fmla="*/ 0 h 33"/>
                  <a:gd name="T16" fmla="*/ 6 w 46"/>
                  <a:gd name="T17" fmla="*/ 2 h 33"/>
                  <a:gd name="T18" fmla="*/ 2 w 46"/>
                  <a:gd name="T19" fmla="*/ 5 h 33"/>
                  <a:gd name="T20" fmla="*/ 0 w 46"/>
                  <a:gd name="T21" fmla="*/ 9 h 33"/>
                  <a:gd name="T22" fmla="*/ 0 w 46"/>
                  <a:gd name="T23" fmla="*/ 9 h 33"/>
                  <a:gd name="T24" fmla="*/ 10 w 46"/>
                  <a:gd name="T25" fmla="*/ 9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31" y="28"/>
                    </a:moveTo>
                    <a:lnTo>
                      <a:pt x="31" y="28"/>
                    </a:lnTo>
                    <a:lnTo>
                      <a:pt x="29" y="33"/>
                    </a:lnTo>
                    <a:lnTo>
                      <a:pt x="31" y="33"/>
                    </a:lnTo>
                    <a:lnTo>
                      <a:pt x="37" y="31"/>
                    </a:lnTo>
                    <a:lnTo>
                      <a:pt x="46" y="29"/>
                    </a:lnTo>
                    <a:lnTo>
                      <a:pt x="46" y="0"/>
                    </a:lnTo>
                    <a:lnTo>
                      <a:pt x="31" y="1"/>
                    </a:lnTo>
                    <a:lnTo>
                      <a:pt x="18" y="5"/>
                    </a:lnTo>
                    <a:lnTo>
                      <a:pt x="7" y="14"/>
                    </a:lnTo>
                    <a:lnTo>
                      <a:pt x="0" y="28"/>
                    </a:lnTo>
                    <a:lnTo>
                      <a:pt x="31" y="28"/>
                    </a:lnTo>
                    <a:close/>
                  </a:path>
                </a:pathLst>
              </a:custGeom>
              <a:solidFill>
                <a:srgbClr val="000000"/>
              </a:solidFill>
              <a:ln w="12700" cmpd="sng">
                <a:solidFill>
                  <a:srgbClr val="000000"/>
                </a:solidFill>
                <a:round/>
                <a:headEnd/>
                <a:tailEnd/>
              </a:ln>
            </p:spPr>
            <p:txBody>
              <a:bodyPr/>
              <a:lstStyle/>
              <a:p>
                <a:endParaRPr lang="fr-FR"/>
              </a:p>
            </p:txBody>
          </p:sp>
          <p:sp>
            <p:nvSpPr>
              <p:cNvPr id="6345" name="Freeform 282"/>
              <p:cNvSpPr>
                <a:spLocks/>
              </p:cNvSpPr>
              <p:nvPr/>
            </p:nvSpPr>
            <p:spPr bwMode="auto">
              <a:xfrm>
                <a:off x="3220" y="1659"/>
                <a:ext cx="15" cy="11"/>
              </a:xfrm>
              <a:custGeom>
                <a:avLst/>
                <a:gdLst>
                  <a:gd name="T0" fmla="*/ 15 w 46"/>
                  <a:gd name="T1" fmla="*/ 1 h 34"/>
                  <a:gd name="T2" fmla="*/ 15 w 46"/>
                  <a:gd name="T3" fmla="*/ 1 h 34"/>
                  <a:gd name="T4" fmla="*/ 12 w 46"/>
                  <a:gd name="T5" fmla="*/ 1 h 34"/>
                  <a:gd name="T6" fmla="*/ 10 w 46"/>
                  <a:gd name="T7" fmla="*/ 1 h 34"/>
                  <a:gd name="T8" fmla="*/ 10 w 46"/>
                  <a:gd name="T9" fmla="*/ 0 h 34"/>
                  <a:gd name="T10" fmla="*/ 10 w 46"/>
                  <a:gd name="T11" fmla="*/ 1 h 34"/>
                  <a:gd name="T12" fmla="*/ 0 w 46"/>
                  <a:gd name="T13" fmla="*/ 1 h 34"/>
                  <a:gd name="T14" fmla="*/ 2 w 46"/>
                  <a:gd name="T15" fmla="*/ 6 h 34"/>
                  <a:gd name="T16" fmla="*/ 6 w 46"/>
                  <a:gd name="T17" fmla="*/ 9 h 34"/>
                  <a:gd name="T18" fmla="*/ 10 w 46"/>
                  <a:gd name="T19" fmla="*/ 11 h 34"/>
                  <a:gd name="T20" fmla="*/ 15 w 46"/>
                  <a:gd name="T21" fmla="*/ 11 h 34"/>
                  <a:gd name="T22" fmla="*/ 15 w 46"/>
                  <a:gd name="T23" fmla="*/ 11 h 34"/>
                  <a:gd name="T24" fmla="*/ 15 w 46"/>
                  <a:gd name="T25" fmla="*/ 1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4">
                    <a:moveTo>
                      <a:pt x="46" y="4"/>
                    </a:moveTo>
                    <a:lnTo>
                      <a:pt x="46" y="4"/>
                    </a:lnTo>
                    <a:lnTo>
                      <a:pt x="37" y="3"/>
                    </a:lnTo>
                    <a:lnTo>
                      <a:pt x="32" y="2"/>
                    </a:lnTo>
                    <a:lnTo>
                      <a:pt x="30" y="0"/>
                    </a:lnTo>
                    <a:lnTo>
                      <a:pt x="31" y="4"/>
                    </a:lnTo>
                    <a:lnTo>
                      <a:pt x="0" y="4"/>
                    </a:lnTo>
                    <a:lnTo>
                      <a:pt x="6" y="19"/>
                    </a:lnTo>
                    <a:lnTo>
                      <a:pt x="17" y="27"/>
                    </a:lnTo>
                    <a:lnTo>
                      <a:pt x="31" y="33"/>
                    </a:lnTo>
                    <a:lnTo>
                      <a:pt x="46" y="34"/>
                    </a:lnTo>
                    <a:lnTo>
                      <a:pt x="46" y="4"/>
                    </a:lnTo>
                    <a:close/>
                  </a:path>
                </a:pathLst>
              </a:custGeom>
              <a:solidFill>
                <a:srgbClr val="000000"/>
              </a:solidFill>
              <a:ln w="12700" cmpd="sng">
                <a:solidFill>
                  <a:srgbClr val="000000"/>
                </a:solidFill>
                <a:round/>
                <a:headEnd/>
                <a:tailEnd/>
              </a:ln>
            </p:spPr>
            <p:txBody>
              <a:bodyPr/>
              <a:lstStyle/>
              <a:p>
                <a:endParaRPr lang="fr-FR"/>
              </a:p>
            </p:txBody>
          </p:sp>
          <p:sp>
            <p:nvSpPr>
              <p:cNvPr id="6346" name="Freeform 283"/>
              <p:cNvSpPr>
                <a:spLocks/>
              </p:cNvSpPr>
              <p:nvPr/>
            </p:nvSpPr>
            <p:spPr bwMode="auto">
              <a:xfrm>
                <a:off x="3235" y="1659"/>
                <a:ext cx="16" cy="11"/>
              </a:xfrm>
              <a:custGeom>
                <a:avLst/>
                <a:gdLst>
                  <a:gd name="T0" fmla="*/ 5 w 46"/>
                  <a:gd name="T1" fmla="*/ 1 h 34"/>
                  <a:gd name="T2" fmla="*/ 5 w 46"/>
                  <a:gd name="T3" fmla="*/ 1 h 34"/>
                  <a:gd name="T4" fmla="*/ 6 w 46"/>
                  <a:gd name="T5" fmla="*/ 0 h 34"/>
                  <a:gd name="T6" fmla="*/ 5 w 46"/>
                  <a:gd name="T7" fmla="*/ 1 h 34"/>
                  <a:gd name="T8" fmla="*/ 3 w 46"/>
                  <a:gd name="T9" fmla="*/ 1 h 34"/>
                  <a:gd name="T10" fmla="*/ 0 w 46"/>
                  <a:gd name="T11" fmla="*/ 1 h 34"/>
                  <a:gd name="T12" fmla="*/ 0 w 46"/>
                  <a:gd name="T13" fmla="*/ 11 h 34"/>
                  <a:gd name="T14" fmla="*/ 5 w 46"/>
                  <a:gd name="T15" fmla="*/ 11 h 34"/>
                  <a:gd name="T16" fmla="*/ 10 w 46"/>
                  <a:gd name="T17" fmla="*/ 9 h 34"/>
                  <a:gd name="T18" fmla="*/ 14 w 46"/>
                  <a:gd name="T19" fmla="*/ 6 h 34"/>
                  <a:gd name="T20" fmla="*/ 16 w 46"/>
                  <a:gd name="T21" fmla="*/ 1 h 34"/>
                  <a:gd name="T22" fmla="*/ 16 w 46"/>
                  <a:gd name="T23" fmla="*/ 1 h 34"/>
                  <a:gd name="T24" fmla="*/ 5 w 46"/>
                  <a:gd name="T25" fmla="*/ 1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4">
                    <a:moveTo>
                      <a:pt x="15" y="4"/>
                    </a:moveTo>
                    <a:lnTo>
                      <a:pt x="15" y="4"/>
                    </a:lnTo>
                    <a:lnTo>
                      <a:pt x="17" y="0"/>
                    </a:lnTo>
                    <a:lnTo>
                      <a:pt x="14" y="2"/>
                    </a:lnTo>
                    <a:lnTo>
                      <a:pt x="9" y="3"/>
                    </a:lnTo>
                    <a:lnTo>
                      <a:pt x="0" y="4"/>
                    </a:lnTo>
                    <a:lnTo>
                      <a:pt x="0" y="34"/>
                    </a:lnTo>
                    <a:lnTo>
                      <a:pt x="15" y="33"/>
                    </a:lnTo>
                    <a:lnTo>
                      <a:pt x="30" y="27"/>
                    </a:lnTo>
                    <a:lnTo>
                      <a:pt x="41" y="19"/>
                    </a:lnTo>
                    <a:lnTo>
                      <a:pt x="46" y="4"/>
                    </a:lnTo>
                    <a:lnTo>
                      <a:pt x="15" y="4"/>
                    </a:lnTo>
                    <a:close/>
                  </a:path>
                </a:pathLst>
              </a:custGeom>
              <a:solidFill>
                <a:srgbClr val="000000"/>
              </a:solidFill>
              <a:ln w="12700" cmpd="sng">
                <a:solidFill>
                  <a:srgbClr val="000000"/>
                </a:solidFill>
                <a:round/>
                <a:headEnd/>
                <a:tailEnd/>
              </a:ln>
            </p:spPr>
            <p:txBody>
              <a:bodyPr/>
              <a:lstStyle/>
              <a:p>
                <a:endParaRPr lang="fr-FR"/>
              </a:p>
            </p:txBody>
          </p:sp>
          <p:sp>
            <p:nvSpPr>
              <p:cNvPr id="6347" name="Freeform 284"/>
              <p:cNvSpPr>
                <a:spLocks/>
              </p:cNvSpPr>
              <p:nvPr/>
            </p:nvSpPr>
            <p:spPr bwMode="auto">
              <a:xfrm>
                <a:off x="3235" y="1651"/>
                <a:ext cx="16" cy="11"/>
              </a:xfrm>
              <a:custGeom>
                <a:avLst/>
                <a:gdLst>
                  <a:gd name="T0" fmla="*/ 0 w 46"/>
                  <a:gd name="T1" fmla="*/ 10 h 33"/>
                  <a:gd name="T2" fmla="*/ 0 w 46"/>
                  <a:gd name="T3" fmla="*/ 10 h 33"/>
                  <a:gd name="T4" fmla="*/ 3 w 46"/>
                  <a:gd name="T5" fmla="*/ 10 h 33"/>
                  <a:gd name="T6" fmla="*/ 5 w 46"/>
                  <a:gd name="T7" fmla="*/ 11 h 33"/>
                  <a:gd name="T8" fmla="*/ 6 w 46"/>
                  <a:gd name="T9" fmla="*/ 11 h 33"/>
                  <a:gd name="T10" fmla="*/ 5 w 46"/>
                  <a:gd name="T11" fmla="*/ 9 h 33"/>
                  <a:gd name="T12" fmla="*/ 16 w 46"/>
                  <a:gd name="T13" fmla="*/ 9 h 33"/>
                  <a:gd name="T14" fmla="*/ 14 w 46"/>
                  <a:gd name="T15" fmla="*/ 5 h 33"/>
                  <a:gd name="T16" fmla="*/ 10 w 46"/>
                  <a:gd name="T17" fmla="*/ 2 h 33"/>
                  <a:gd name="T18" fmla="*/ 5 w 46"/>
                  <a:gd name="T19" fmla="*/ 0 h 33"/>
                  <a:gd name="T20" fmla="*/ 0 w 46"/>
                  <a:gd name="T21" fmla="*/ 0 h 33"/>
                  <a:gd name="T22" fmla="*/ 0 w 46"/>
                  <a:gd name="T23" fmla="*/ 0 h 33"/>
                  <a:gd name="T24" fmla="*/ 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0" y="29"/>
                    </a:moveTo>
                    <a:lnTo>
                      <a:pt x="0" y="29"/>
                    </a:lnTo>
                    <a:lnTo>
                      <a:pt x="9" y="31"/>
                    </a:lnTo>
                    <a:lnTo>
                      <a:pt x="15" y="33"/>
                    </a:lnTo>
                    <a:lnTo>
                      <a:pt x="18" y="33"/>
                    </a:lnTo>
                    <a:lnTo>
                      <a:pt x="15" y="28"/>
                    </a:lnTo>
                    <a:lnTo>
                      <a:pt x="46" y="28"/>
                    </a:lnTo>
                    <a:lnTo>
                      <a:pt x="40" y="14"/>
                    </a:lnTo>
                    <a:lnTo>
                      <a:pt x="29" y="5"/>
                    </a:lnTo>
                    <a:lnTo>
                      <a:pt x="15"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48" name="Freeform 285"/>
              <p:cNvSpPr>
                <a:spLocks/>
              </p:cNvSpPr>
              <p:nvPr/>
            </p:nvSpPr>
            <p:spPr bwMode="auto">
              <a:xfrm>
                <a:off x="3348" y="1609"/>
                <a:ext cx="16" cy="11"/>
              </a:xfrm>
              <a:custGeom>
                <a:avLst/>
                <a:gdLst>
                  <a:gd name="T0" fmla="*/ 10 w 46"/>
                  <a:gd name="T1" fmla="*/ 10 h 32"/>
                  <a:gd name="T2" fmla="*/ 10 w 46"/>
                  <a:gd name="T3" fmla="*/ 10 h 32"/>
                  <a:gd name="T4" fmla="*/ 10 w 46"/>
                  <a:gd name="T5" fmla="*/ 11 h 32"/>
                  <a:gd name="T6" fmla="*/ 10 w 46"/>
                  <a:gd name="T7" fmla="*/ 11 h 32"/>
                  <a:gd name="T8" fmla="*/ 13 w 46"/>
                  <a:gd name="T9" fmla="*/ 10 h 32"/>
                  <a:gd name="T10" fmla="*/ 16 w 46"/>
                  <a:gd name="T11" fmla="*/ 10 h 32"/>
                  <a:gd name="T12" fmla="*/ 16 w 46"/>
                  <a:gd name="T13" fmla="*/ 0 h 32"/>
                  <a:gd name="T14" fmla="*/ 10 w 46"/>
                  <a:gd name="T15" fmla="*/ 0 h 32"/>
                  <a:gd name="T16" fmla="*/ 6 w 46"/>
                  <a:gd name="T17" fmla="*/ 2 h 32"/>
                  <a:gd name="T18" fmla="*/ 2 w 46"/>
                  <a:gd name="T19" fmla="*/ 4 h 32"/>
                  <a:gd name="T20" fmla="*/ 0 w 46"/>
                  <a:gd name="T21" fmla="*/ 10 h 32"/>
                  <a:gd name="T22" fmla="*/ 0 w 46"/>
                  <a:gd name="T23" fmla="*/ 10 h 32"/>
                  <a:gd name="T24" fmla="*/ 10 w 46"/>
                  <a:gd name="T25" fmla="*/ 1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30" y="28"/>
                    </a:moveTo>
                    <a:lnTo>
                      <a:pt x="30" y="28"/>
                    </a:lnTo>
                    <a:lnTo>
                      <a:pt x="28" y="32"/>
                    </a:lnTo>
                    <a:lnTo>
                      <a:pt x="30" y="32"/>
                    </a:lnTo>
                    <a:lnTo>
                      <a:pt x="37" y="30"/>
                    </a:lnTo>
                    <a:lnTo>
                      <a:pt x="46" y="29"/>
                    </a:lnTo>
                    <a:lnTo>
                      <a:pt x="46" y="0"/>
                    </a:lnTo>
                    <a:lnTo>
                      <a:pt x="30" y="1"/>
                    </a:lnTo>
                    <a:lnTo>
                      <a:pt x="17" y="5"/>
                    </a:lnTo>
                    <a:lnTo>
                      <a:pt x="6" y="13"/>
                    </a:lnTo>
                    <a:lnTo>
                      <a:pt x="0" y="28"/>
                    </a:lnTo>
                    <a:lnTo>
                      <a:pt x="30" y="28"/>
                    </a:lnTo>
                    <a:close/>
                  </a:path>
                </a:pathLst>
              </a:custGeom>
              <a:solidFill>
                <a:srgbClr val="000000"/>
              </a:solidFill>
              <a:ln w="12700" cmpd="sng">
                <a:solidFill>
                  <a:srgbClr val="000000"/>
                </a:solidFill>
                <a:round/>
                <a:headEnd/>
                <a:tailEnd/>
              </a:ln>
            </p:spPr>
            <p:txBody>
              <a:bodyPr/>
              <a:lstStyle/>
              <a:p>
                <a:endParaRPr lang="fr-FR"/>
              </a:p>
            </p:txBody>
          </p:sp>
          <p:sp>
            <p:nvSpPr>
              <p:cNvPr id="6349" name="Freeform 286"/>
              <p:cNvSpPr>
                <a:spLocks/>
              </p:cNvSpPr>
              <p:nvPr/>
            </p:nvSpPr>
            <p:spPr bwMode="auto">
              <a:xfrm>
                <a:off x="3348" y="1617"/>
                <a:ext cx="16" cy="11"/>
              </a:xfrm>
              <a:custGeom>
                <a:avLst/>
                <a:gdLst>
                  <a:gd name="T0" fmla="*/ 16 w 46"/>
                  <a:gd name="T1" fmla="*/ 1 h 33"/>
                  <a:gd name="T2" fmla="*/ 16 w 46"/>
                  <a:gd name="T3" fmla="*/ 1 h 33"/>
                  <a:gd name="T4" fmla="*/ 13 w 46"/>
                  <a:gd name="T5" fmla="*/ 1 h 33"/>
                  <a:gd name="T6" fmla="*/ 11 w 46"/>
                  <a:gd name="T7" fmla="*/ 1 h 33"/>
                  <a:gd name="T8" fmla="*/ 10 w 46"/>
                  <a:gd name="T9" fmla="*/ 0 h 33"/>
                  <a:gd name="T10" fmla="*/ 10 w 46"/>
                  <a:gd name="T11" fmla="*/ 1 h 33"/>
                  <a:gd name="T12" fmla="*/ 0 w 46"/>
                  <a:gd name="T13" fmla="*/ 1 h 33"/>
                  <a:gd name="T14" fmla="*/ 2 w 46"/>
                  <a:gd name="T15" fmla="*/ 6 h 33"/>
                  <a:gd name="T16" fmla="*/ 6 w 46"/>
                  <a:gd name="T17" fmla="*/ 9 h 33"/>
                  <a:gd name="T18" fmla="*/ 10 w 46"/>
                  <a:gd name="T19" fmla="*/ 11 h 33"/>
                  <a:gd name="T20" fmla="*/ 16 w 46"/>
                  <a:gd name="T21" fmla="*/ 11 h 33"/>
                  <a:gd name="T22" fmla="*/ 16 w 46"/>
                  <a:gd name="T23" fmla="*/ 11 h 33"/>
                  <a:gd name="T24" fmla="*/ 16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46" y="4"/>
                    </a:moveTo>
                    <a:lnTo>
                      <a:pt x="46" y="4"/>
                    </a:lnTo>
                    <a:lnTo>
                      <a:pt x="37" y="3"/>
                    </a:lnTo>
                    <a:lnTo>
                      <a:pt x="31" y="2"/>
                    </a:lnTo>
                    <a:lnTo>
                      <a:pt x="29" y="0"/>
                    </a:lnTo>
                    <a:lnTo>
                      <a:pt x="30" y="4"/>
                    </a:lnTo>
                    <a:lnTo>
                      <a:pt x="0" y="4"/>
                    </a:lnTo>
                    <a:lnTo>
                      <a:pt x="5" y="18"/>
                    </a:lnTo>
                    <a:lnTo>
                      <a:pt x="16" y="27"/>
                    </a:lnTo>
                    <a:lnTo>
                      <a:pt x="30" y="32"/>
                    </a:lnTo>
                    <a:lnTo>
                      <a:pt x="46" y="33"/>
                    </a:lnTo>
                    <a:lnTo>
                      <a:pt x="46" y="4"/>
                    </a:lnTo>
                    <a:close/>
                  </a:path>
                </a:pathLst>
              </a:custGeom>
              <a:solidFill>
                <a:srgbClr val="000000"/>
              </a:solidFill>
              <a:ln w="12700" cmpd="sng">
                <a:solidFill>
                  <a:srgbClr val="000000"/>
                </a:solidFill>
                <a:round/>
                <a:headEnd/>
                <a:tailEnd/>
              </a:ln>
            </p:spPr>
            <p:txBody>
              <a:bodyPr/>
              <a:lstStyle/>
              <a:p>
                <a:endParaRPr lang="fr-FR"/>
              </a:p>
            </p:txBody>
          </p:sp>
          <p:sp>
            <p:nvSpPr>
              <p:cNvPr id="6350" name="Freeform 287"/>
              <p:cNvSpPr>
                <a:spLocks/>
              </p:cNvSpPr>
              <p:nvPr/>
            </p:nvSpPr>
            <p:spPr bwMode="auto">
              <a:xfrm>
                <a:off x="3364" y="1617"/>
                <a:ext cx="15" cy="11"/>
              </a:xfrm>
              <a:custGeom>
                <a:avLst/>
                <a:gdLst>
                  <a:gd name="T0" fmla="*/ 5 w 45"/>
                  <a:gd name="T1" fmla="*/ 1 h 33"/>
                  <a:gd name="T2" fmla="*/ 5 w 45"/>
                  <a:gd name="T3" fmla="*/ 1 h 33"/>
                  <a:gd name="T4" fmla="*/ 5 w 45"/>
                  <a:gd name="T5" fmla="*/ 0 h 33"/>
                  <a:gd name="T6" fmla="*/ 5 w 45"/>
                  <a:gd name="T7" fmla="*/ 1 h 33"/>
                  <a:gd name="T8" fmla="*/ 3 w 45"/>
                  <a:gd name="T9" fmla="*/ 1 h 33"/>
                  <a:gd name="T10" fmla="*/ 0 w 45"/>
                  <a:gd name="T11" fmla="*/ 1 h 33"/>
                  <a:gd name="T12" fmla="*/ 0 w 45"/>
                  <a:gd name="T13" fmla="*/ 11 h 33"/>
                  <a:gd name="T14" fmla="*/ 5 w 45"/>
                  <a:gd name="T15" fmla="*/ 11 h 33"/>
                  <a:gd name="T16" fmla="*/ 10 w 45"/>
                  <a:gd name="T17" fmla="*/ 9 h 33"/>
                  <a:gd name="T18" fmla="*/ 13 w 45"/>
                  <a:gd name="T19" fmla="*/ 6 h 33"/>
                  <a:gd name="T20" fmla="*/ 15 w 45"/>
                  <a:gd name="T21" fmla="*/ 1 h 33"/>
                  <a:gd name="T22" fmla="*/ 15 w 45"/>
                  <a:gd name="T23" fmla="*/ 1 h 33"/>
                  <a:gd name="T24" fmla="*/ 5 w 45"/>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5" h="33">
                    <a:moveTo>
                      <a:pt x="15" y="4"/>
                    </a:moveTo>
                    <a:lnTo>
                      <a:pt x="15" y="4"/>
                    </a:lnTo>
                    <a:lnTo>
                      <a:pt x="16" y="0"/>
                    </a:lnTo>
                    <a:lnTo>
                      <a:pt x="14" y="2"/>
                    </a:lnTo>
                    <a:lnTo>
                      <a:pt x="8" y="3"/>
                    </a:lnTo>
                    <a:lnTo>
                      <a:pt x="0" y="4"/>
                    </a:lnTo>
                    <a:lnTo>
                      <a:pt x="0" y="33"/>
                    </a:lnTo>
                    <a:lnTo>
                      <a:pt x="15" y="32"/>
                    </a:lnTo>
                    <a:lnTo>
                      <a:pt x="29" y="27"/>
                    </a:lnTo>
                    <a:lnTo>
                      <a:pt x="40" y="18"/>
                    </a:lnTo>
                    <a:lnTo>
                      <a:pt x="45" y="4"/>
                    </a:lnTo>
                    <a:lnTo>
                      <a:pt x="15" y="4"/>
                    </a:lnTo>
                    <a:close/>
                  </a:path>
                </a:pathLst>
              </a:custGeom>
              <a:solidFill>
                <a:srgbClr val="000000"/>
              </a:solidFill>
              <a:ln w="12700" cmpd="sng">
                <a:solidFill>
                  <a:srgbClr val="000000"/>
                </a:solidFill>
                <a:round/>
                <a:headEnd/>
                <a:tailEnd/>
              </a:ln>
            </p:spPr>
            <p:txBody>
              <a:bodyPr/>
              <a:lstStyle/>
              <a:p>
                <a:endParaRPr lang="fr-FR"/>
              </a:p>
            </p:txBody>
          </p:sp>
          <p:sp>
            <p:nvSpPr>
              <p:cNvPr id="6351" name="Freeform 288"/>
              <p:cNvSpPr>
                <a:spLocks/>
              </p:cNvSpPr>
              <p:nvPr/>
            </p:nvSpPr>
            <p:spPr bwMode="auto">
              <a:xfrm>
                <a:off x="3364" y="1609"/>
                <a:ext cx="15" cy="11"/>
              </a:xfrm>
              <a:custGeom>
                <a:avLst/>
                <a:gdLst>
                  <a:gd name="T0" fmla="*/ 0 w 45"/>
                  <a:gd name="T1" fmla="*/ 10 h 32"/>
                  <a:gd name="T2" fmla="*/ 0 w 45"/>
                  <a:gd name="T3" fmla="*/ 10 h 32"/>
                  <a:gd name="T4" fmla="*/ 3 w 45"/>
                  <a:gd name="T5" fmla="*/ 10 h 32"/>
                  <a:gd name="T6" fmla="*/ 5 w 45"/>
                  <a:gd name="T7" fmla="*/ 11 h 32"/>
                  <a:gd name="T8" fmla="*/ 6 w 45"/>
                  <a:gd name="T9" fmla="*/ 11 h 32"/>
                  <a:gd name="T10" fmla="*/ 5 w 45"/>
                  <a:gd name="T11" fmla="*/ 10 h 32"/>
                  <a:gd name="T12" fmla="*/ 15 w 45"/>
                  <a:gd name="T13" fmla="*/ 10 h 32"/>
                  <a:gd name="T14" fmla="*/ 13 w 45"/>
                  <a:gd name="T15" fmla="*/ 4 h 32"/>
                  <a:gd name="T16" fmla="*/ 9 w 45"/>
                  <a:gd name="T17" fmla="*/ 2 h 32"/>
                  <a:gd name="T18" fmla="*/ 5 w 45"/>
                  <a:gd name="T19" fmla="*/ 0 h 32"/>
                  <a:gd name="T20" fmla="*/ 0 w 45"/>
                  <a:gd name="T21" fmla="*/ 0 h 32"/>
                  <a:gd name="T22" fmla="*/ 0 w 45"/>
                  <a:gd name="T23" fmla="*/ 0 h 32"/>
                  <a:gd name="T24" fmla="*/ 0 w 45"/>
                  <a:gd name="T25" fmla="*/ 1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5" h="32">
                    <a:moveTo>
                      <a:pt x="0" y="29"/>
                    </a:moveTo>
                    <a:lnTo>
                      <a:pt x="0" y="29"/>
                    </a:lnTo>
                    <a:lnTo>
                      <a:pt x="8" y="30"/>
                    </a:lnTo>
                    <a:lnTo>
                      <a:pt x="15" y="32"/>
                    </a:lnTo>
                    <a:lnTo>
                      <a:pt x="17" y="32"/>
                    </a:lnTo>
                    <a:lnTo>
                      <a:pt x="15" y="28"/>
                    </a:lnTo>
                    <a:lnTo>
                      <a:pt x="45" y="28"/>
                    </a:lnTo>
                    <a:lnTo>
                      <a:pt x="39" y="13"/>
                    </a:lnTo>
                    <a:lnTo>
                      <a:pt x="28" y="5"/>
                    </a:lnTo>
                    <a:lnTo>
                      <a:pt x="15"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52" name="Freeform 289"/>
              <p:cNvSpPr>
                <a:spLocks/>
              </p:cNvSpPr>
              <p:nvPr/>
            </p:nvSpPr>
            <p:spPr bwMode="auto">
              <a:xfrm>
                <a:off x="3299" y="1606"/>
                <a:ext cx="16" cy="11"/>
              </a:xfrm>
              <a:custGeom>
                <a:avLst/>
                <a:gdLst>
                  <a:gd name="T0" fmla="*/ 11 w 46"/>
                  <a:gd name="T1" fmla="*/ 9 h 33"/>
                  <a:gd name="T2" fmla="*/ 11 w 46"/>
                  <a:gd name="T3" fmla="*/ 9 h 33"/>
                  <a:gd name="T4" fmla="*/ 10 w 46"/>
                  <a:gd name="T5" fmla="*/ 11 h 33"/>
                  <a:gd name="T6" fmla="*/ 11 w 46"/>
                  <a:gd name="T7" fmla="*/ 11 h 33"/>
                  <a:gd name="T8" fmla="*/ 13 w 46"/>
                  <a:gd name="T9" fmla="*/ 10 h 33"/>
                  <a:gd name="T10" fmla="*/ 16 w 46"/>
                  <a:gd name="T11" fmla="*/ 10 h 33"/>
                  <a:gd name="T12" fmla="*/ 16 w 46"/>
                  <a:gd name="T13" fmla="*/ 0 h 33"/>
                  <a:gd name="T14" fmla="*/ 11 w 46"/>
                  <a:gd name="T15" fmla="*/ 0 h 33"/>
                  <a:gd name="T16" fmla="*/ 6 w 46"/>
                  <a:gd name="T17" fmla="*/ 2 h 33"/>
                  <a:gd name="T18" fmla="*/ 2 w 46"/>
                  <a:gd name="T19" fmla="*/ 5 h 33"/>
                  <a:gd name="T20" fmla="*/ 0 w 46"/>
                  <a:gd name="T21" fmla="*/ 9 h 33"/>
                  <a:gd name="T22" fmla="*/ 0 w 46"/>
                  <a:gd name="T23" fmla="*/ 9 h 33"/>
                  <a:gd name="T24" fmla="*/ 11 w 46"/>
                  <a:gd name="T25" fmla="*/ 9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31" y="28"/>
                    </a:moveTo>
                    <a:lnTo>
                      <a:pt x="31" y="28"/>
                    </a:lnTo>
                    <a:lnTo>
                      <a:pt x="29" y="33"/>
                    </a:lnTo>
                    <a:lnTo>
                      <a:pt x="31" y="33"/>
                    </a:lnTo>
                    <a:lnTo>
                      <a:pt x="38" y="30"/>
                    </a:lnTo>
                    <a:lnTo>
                      <a:pt x="46" y="29"/>
                    </a:lnTo>
                    <a:lnTo>
                      <a:pt x="46" y="0"/>
                    </a:lnTo>
                    <a:lnTo>
                      <a:pt x="31" y="1"/>
                    </a:lnTo>
                    <a:lnTo>
                      <a:pt x="18" y="5"/>
                    </a:lnTo>
                    <a:lnTo>
                      <a:pt x="7" y="14"/>
                    </a:lnTo>
                    <a:lnTo>
                      <a:pt x="0" y="28"/>
                    </a:lnTo>
                    <a:lnTo>
                      <a:pt x="31" y="28"/>
                    </a:lnTo>
                    <a:close/>
                  </a:path>
                </a:pathLst>
              </a:custGeom>
              <a:solidFill>
                <a:srgbClr val="000000"/>
              </a:solidFill>
              <a:ln w="12700" cmpd="sng">
                <a:solidFill>
                  <a:srgbClr val="000000"/>
                </a:solidFill>
                <a:round/>
                <a:headEnd/>
                <a:tailEnd/>
              </a:ln>
            </p:spPr>
            <p:txBody>
              <a:bodyPr/>
              <a:lstStyle/>
              <a:p>
                <a:endParaRPr lang="fr-FR"/>
              </a:p>
            </p:txBody>
          </p:sp>
          <p:sp>
            <p:nvSpPr>
              <p:cNvPr id="6353" name="Freeform 290"/>
              <p:cNvSpPr>
                <a:spLocks/>
              </p:cNvSpPr>
              <p:nvPr/>
            </p:nvSpPr>
            <p:spPr bwMode="auto">
              <a:xfrm>
                <a:off x="3299" y="1614"/>
                <a:ext cx="16" cy="11"/>
              </a:xfrm>
              <a:custGeom>
                <a:avLst/>
                <a:gdLst>
                  <a:gd name="T0" fmla="*/ 16 w 46"/>
                  <a:gd name="T1" fmla="*/ 1 h 33"/>
                  <a:gd name="T2" fmla="*/ 16 w 46"/>
                  <a:gd name="T3" fmla="*/ 1 h 33"/>
                  <a:gd name="T4" fmla="*/ 13 w 46"/>
                  <a:gd name="T5" fmla="*/ 1 h 33"/>
                  <a:gd name="T6" fmla="*/ 11 w 46"/>
                  <a:gd name="T7" fmla="*/ 0 h 33"/>
                  <a:gd name="T8" fmla="*/ 10 w 46"/>
                  <a:gd name="T9" fmla="*/ 0 h 33"/>
                  <a:gd name="T10" fmla="*/ 11 w 46"/>
                  <a:gd name="T11" fmla="*/ 1 h 33"/>
                  <a:gd name="T12" fmla="*/ 0 w 46"/>
                  <a:gd name="T13" fmla="*/ 1 h 33"/>
                  <a:gd name="T14" fmla="*/ 2 w 46"/>
                  <a:gd name="T15" fmla="*/ 6 h 33"/>
                  <a:gd name="T16" fmla="*/ 6 w 46"/>
                  <a:gd name="T17" fmla="*/ 9 h 33"/>
                  <a:gd name="T18" fmla="*/ 11 w 46"/>
                  <a:gd name="T19" fmla="*/ 11 h 33"/>
                  <a:gd name="T20" fmla="*/ 16 w 46"/>
                  <a:gd name="T21" fmla="*/ 11 h 33"/>
                  <a:gd name="T22" fmla="*/ 16 w 46"/>
                  <a:gd name="T23" fmla="*/ 11 h 33"/>
                  <a:gd name="T24" fmla="*/ 16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46" y="3"/>
                    </a:moveTo>
                    <a:lnTo>
                      <a:pt x="46" y="3"/>
                    </a:lnTo>
                    <a:lnTo>
                      <a:pt x="38" y="2"/>
                    </a:lnTo>
                    <a:lnTo>
                      <a:pt x="31" y="0"/>
                    </a:lnTo>
                    <a:lnTo>
                      <a:pt x="30" y="0"/>
                    </a:lnTo>
                    <a:lnTo>
                      <a:pt x="31" y="3"/>
                    </a:lnTo>
                    <a:lnTo>
                      <a:pt x="0" y="3"/>
                    </a:lnTo>
                    <a:lnTo>
                      <a:pt x="6" y="19"/>
                    </a:lnTo>
                    <a:lnTo>
                      <a:pt x="18" y="27"/>
                    </a:lnTo>
                    <a:lnTo>
                      <a:pt x="31" y="32"/>
                    </a:lnTo>
                    <a:lnTo>
                      <a:pt x="46" y="33"/>
                    </a:lnTo>
                    <a:lnTo>
                      <a:pt x="46" y="3"/>
                    </a:lnTo>
                    <a:close/>
                  </a:path>
                </a:pathLst>
              </a:custGeom>
              <a:solidFill>
                <a:srgbClr val="000000"/>
              </a:solidFill>
              <a:ln w="12700" cmpd="sng">
                <a:solidFill>
                  <a:srgbClr val="000000"/>
                </a:solidFill>
                <a:round/>
                <a:headEnd/>
                <a:tailEnd/>
              </a:ln>
            </p:spPr>
            <p:txBody>
              <a:bodyPr/>
              <a:lstStyle/>
              <a:p>
                <a:endParaRPr lang="fr-FR"/>
              </a:p>
            </p:txBody>
          </p:sp>
          <p:sp>
            <p:nvSpPr>
              <p:cNvPr id="6354" name="Freeform 291"/>
              <p:cNvSpPr>
                <a:spLocks/>
              </p:cNvSpPr>
              <p:nvPr/>
            </p:nvSpPr>
            <p:spPr bwMode="auto">
              <a:xfrm>
                <a:off x="3315" y="1614"/>
                <a:ext cx="15" cy="11"/>
              </a:xfrm>
              <a:custGeom>
                <a:avLst/>
                <a:gdLst>
                  <a:gd name="T0" fmla="*/ 5 w 46"/>
                  <a:gd name="T1" fmla="*/ 1 h 33"/>
                  <a:gd name="T2" fmla="*/ 5 w 46"/>
                  <a:gd name="T3" fmla="*/ 1 h 33"/>
                  <a:gd name="T4" fmla="*/ 6 w 46"/>
                  <a:gd name="T5" fmla="*/ 0 h 33"/>
                  <a:gd name="T6" fmla="*/ 5 w 46"/>
                  <a:gd name="T7" fmla="*/ 0 h 33"/>
                  <a:gd name="T8" fmla="*/ 3 w 46"/>
                  <a:gd name="T9" fmla="*/ 1 h 33"/>
                  <a:gd name="T10" fmla="*/ 0 w 46"/>
                  <a:gd name="T11" fmla="*/ 1 h 33"/>
                  <a:gd name="T12" fmla="*/ 0 w 46"/>
                  <a:gd name="T13" fmla="*/ 11 h 33"/>
                  <a:gd name="T14" fmla="*/ 5 w 46"/>
                  <a:gd name="T15" fmla="*/ 11 h 33"/>
                  <a:gd name="T16" fmla="*/ 9 w 46"/>
                  <a:gd name="T17" fmla="*/ 9 h 33"/>
                  <a:gd name="T18" fmla="*/ 13 w 46"/>
                  <a:gd name="T19" fmla="*/ 6 h 33"/>
                  <a:gd name="T20" fmla="*/ 15 w 46"/>
                  <a:gd name="T21" fmla="*/ 1 h 33"/>
                  <a:gd name="T22" fmla="*/ 15 w 46"/>
                  <a:gd name="T23" fmla="*/ 1 h 33"/>
                  <a:gd name="T24" fmla="*/ 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16" y="3"/>
                    </a:moveTo>
                    <a:lnTo>
                      <a:pt x="16" y="3"/>
                    </a:lnTo>
                    <a:lnTo>
                      <a:pt x="17" y="0"/>
                    </a:lnTo>
                    <a:lnTo>
                      <a:pt x="16" y="0"/>
                    </a:lnTo>
                    <a:lnTo>
                      <a:pt x="9" y="2"/>
                    </a:lnTo>
                    <a:lnTo>
                      <a:pt x="0" y="3"/>
                    </a:lnTo>
                    <a:lnTo>
                      <a:pt x="0" y="33"/>
                    </a:lnTo>
                    <a:lnTo>
                      <a:pt x="16" y="32"/>
                    </a:lnTo>
                    <a:lnTo>
                      <a:pt x="29" y="27"/>
                    </a:lnTo>
                    <a:lnTo>
                      <a:pt x="41" y="19"/>
                    </a:lnTo>
                    <a:lnTo>
                      <a:pt x="46" y="3"/>
                    </a:lnTo>
                    <a:lnTo>
                      <a:pt x="16" y="3"/>
                    </a:lnTo>
                    <a:close/>
                  </a:path>
                </a:pathLst>
              </a:custGeom>
              <a:solidFill>
                <a:srgbClr val="000000"/>
              </a:solidFill>
              <a:ln w="12700" cmpd="sng">
                <a:solidFill>
                  <a:srgbClr val="000000"/>
                </a:solidFill>
                <a:round/>
                <a:headEnd/>
                <a:tailEnd/>
              </a:ln>
            </p:spPr>
            <p:txBody>
              <a:bodyPr/>
              <a:lstStyle/>
              <a:p>
                <a:endParaRPr lang="fr-FR"/>
              </a:p>
            </p:txBody>
          </p:sp>
          <p:sp>
            <p:nvSpPr>
              <p:cNvPr id="6355" name="Freeform 292"/>
              <p:cNvSpPr>
                <a:spLocks/>
              </p:cNvSpPr>
              <p:nvPr/>
            </p:nvSpPr>
            <p:spPr bwMode="auto">
              <a:xfrm>
                <a:off x="3315" y="1606"/>
                <a:ext cx="15" cy="11"/>
              </a:xfrm>
              <a:custGeom>
                <a:avLst/>
                <a:gdLst>
                  <a:gd name="T0" fmla="*/ 0 w 46"/>
                  <a:gd name="T1" fmla="*/ 10 h 33"/>
                  <a:gd name="T2" fmla="*/ 0 w 46"/>
                  <a:gd name="T3" fmla="*/ 10 h 33"/>
                  <a:gd name="T4" fmla="*/ 3 w 46"/>
                  <a:gd name="T5" fmla="*/ 10 h 33"/>
                  <a:gd name="T6" fmla="*/ 5 w 46"/>
                  <a:gd name="T7" fmla="*/ 11 h 33"/>
                  <a:gd name="T8" fmla="*/ 6 w 46"/>
                  <a:gd name="T9" fmla="*/ 11 h 33"/>
                  <a:gd name="T10" fmla="*/ 5 w 46"/>
                  <a:gd name="T11" fmla="*/ 9 h 33"/>
                  <a:gd name="T12" fmla="*/ 15 w 46"/>
                  <a:gd name="T13" fmla="*/ 9 h 33"/>
                  <a:gd name="T14" fmla="*/ 13 w 46"/>
                  <a:gd name="T15" fmla="*/ 5 h 33"/>
                  <a:gd name="T16" fmla="*/ 9 w 46"/>
                  <a:gd name="T17" fmla="*/ 2 h 33"/>
                  <a:gd name="T18" fmla="*/ 5 w 46"/>
                  <a:gd name="T19" fmla="*/ 0 h 33"/>
                  <a:gd name="T20" fmla="*/ 0 w 46"/>
                  <a:gd name="T21" fmla="*/ 0 h 33"/>
                  <a:gd name="T22" fmla="*/ 0 w 46"/>
                  <a:gd name="T23" fmla="*/ 0 h 33"/>
                  <a:gd name="T24" fmla="*/ 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0" y="29"/>
                    </a:moveTo>
                    <a:lnTo>
                      <a:pt x="0" y="29"/>
                    </a:lnTo>
                    <a:lnTo>
                      <a:pt x="9" y="30"/>
                    </a:lnTo>
                    <a:lnTo>
                      <a:pt x="16" y="33"/>
                    </a:lnTo>
                    <a:lnTo>
                      <a:pt x="18" y="33"/>
                    </a:lnTo>
                    <a:lnTo>
                      <a:pt x="16" y="28"/>
                    </a:lnTo>
                    <a:lnTo>
                      <a:pt x="46" y="28"/>
                    </a:lnTo>
                    <a:lnTo>
                      <a:pt x="40" y="14"/>
                    </a:lnTo>
                    <a:lnTo>
                      <a:pt x="29" y="5"/>
                    </a:lnTo>
                    <a:lnTo>
                      <a:pt x="16"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56" name="Freeform 293"/>
              <p:cNvSpPr>
                <a:spLocks/>
              </p:cNvSpPr>
              <p:nvPr/>
            </p:nvSpPr>
            <p:spPr bwMode="auto">
              <a:xfrm>
                <a:off x="3321" y="1612"/>
                <a:ext cx="15" cy="11"/>
              </a:xfrm>
              <a:custGeom>
                <a:avLst/>
                <a:gdLst>
                  <a:gd name="T0" fmla="*/ 10 w 46"/>
                  <a:gd name="T1" fmla="*/ 10 h 33"/>
                  <a:gd name="T2" fmla="*/ 10 w 46"/>
                  <a:gd name="T3" fmla="*/ 10 h 33"/>
                  <a:gd name="T4" fmla="*/ 9 w 46"/>
                  <a:gd name="T5" fmla="*/ 11 h 33"/>
                  <a:gd name="T6" fmla="*/ 10 w 46"/>
                  <a:gd name="T7" fmla="*/ 10 h 33"/>
                  <a:gd name="T8" fmla="*/ 12 w 46"/>
                  <a:gd name="T9" fmla="*/ 10 h 33"/>
                  <a:gd name="T10" fmla="*/ 15 w 46"/>
                  <a:gd name="T11" fmla="*/ 10 h 33"/>
                  <a:gd name="T12" fmla="*/ 15 w 46"/>
                  <a:gd name="T13" fmla="*/ 0 h 33"/>
                  <a:gd name="T14" fmla="*/ 10 w 46"/>
                  <a:gd name="T15" fmla="*/ 0 h 33"/>
                  <a:gd name="T16" fmla="*/ 5 w 46"/>
                  <a:gd name="T17" fmla="*/ 2 h 33"/>
                  <a:gd name="T18" fmla="*/ 2 w 46"/>
                  <a:gd name="T19" fmla="*/ 5 h 33"/>
                  <a:gd name="T20" fmla="*/ 0 w 46"/>
                  <a:gd name="T21" fmla="*/ 10 h 33"/>
                  <a:gd name="T22" fmla="*/ 0 w 46"/>
                  <a:gd name="T23" fmla="*/ 10 h 33"/>
                  <a:gd name="T24" fmla="*/ 1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30" y="29"/>
                    </a:moveTo>
                    <a:lnTo>
                      <a:pt x="30" y="29"/>
                    </a:lnTo>
                    <a:lnTo>
                      <a:pt x="29" y="33"/>
                    </a:lnTo>
                    <a:lnTo>
                      <a:pt x="32" y="31"/>
                    </a:lnTo>
                    <a:lnTo>
                      <a:pt x="37" y="30"/>
                    </a:lnTo>
                    <a:lnTo>
                      <a:pt x="46" y="29"/>
                    </a:lnTo>
                    <a:lnTo>
                      <a:pt x="46" y="0"/>
                    </a:lnTo>
                    <a:lnTo>
                      <a:pt x="30" y="1"/>
                    </a:lnTo>
                    <a:lnTo>
                      <a:pt x="16" y="6"/>
                    </a:lnTo>
                    <a:lnTo>
                      <a:pt x="5" y="15"/>
                    </a:lnTo>
                    <a:lnTo>
                      <a:pt x="0" y="29"/>
                    </a:lnTo>
                    <a:lnTo>
                      <a:pt x="30" y="29"/>
                    </a:lnTo>
                    <a:close/>
                  </a:path>
                </a:pathLst>
              </a:custGeom>
              <a:solidFill>
                <a:srgbClr val="000000"/>
              </a:solidFill>
              <a:ln w="12700" cmpd="sng">
                <a:solidFill>
                  <a:srgbClr val="000000"/>
                </a:solidFill>
                <a:round/>
                <a:headEnd/>
                <a:tailEnd/>
              </a:ln>
            </p:spPr>
            <p:txBody>
              <a:bodyPr/>
              <a:lstStyle/>
              <a:p>
                <a:endParaRPr lang="fr-FR"/>
              </a:p>
            </p:txBody>
          </p:sp>
          <p:sp>
            <p:nvSpPr>
              <p:cNvPr id="6357" name="Freeform 294"/>
              <p:cNvSpPr>
                <a:spLocks/>
              </p:cNvSpPr>
              <p:nvPr/>
            </p:nvSpPr>
            <p:spPr bwMode="auto">
              <a:xfrm>
                <a:off x="3321" y="1621"/>
                <a:ext cx="15" cy="11"/>
              </a:xfrm>
              <a:custGeom>
                <a:avLst/>
                <a:gdLst>
                  <a:gd name="T0" fmla="*/ 15 w 46"/>
                  <a:gd name="T1" fmla="*/ 1 h 33"/>
                  <a:gd name="T2" fmla="*/ 15 w 46"/>
                  <a:gd name="T3" fmla="*/ 1 h 33"/>
                  <a:gd name="T4" fmla="*/ 12 w 46"/>
                  <a:gd name="T5" fmla="*/ 1 h 33"/>
                  <a:gd name="T6" fmla="*/ 10 w 46"/>
                  <a:gd name="T7" fmla="*/ 0 h 33"/>
                  <a:gd name="T8" fmla="*/ 9 w 46"/>
                  <a:gd name="T9" fmla="*/ 0 h 33"/>
                  <a:gd name="T10" fmla="*/ 10 w 46"/>
                  <a:gd name="T11" fmla="*/ 1 h 33"/>
                  <a:gd name="T12" fmla="*/ 0 w 46"/>
                  <a:gd name="T13" fmla="*/ 1 h 33"/>
                  <a:gd name="T14" fmla="*/ 2 w 46"/>
                  <a:gd name="T15" fmla="*/ 6 h 33"/>
                  <a:gd name="T16" fmla="*/ 6 w 46"/>
                  <a:gd name="T17" fmla="*/ 9 h 33"/>
                  <a:gd name="T18" fmla="*/ 10 w 46"/>
                  <a:gd name="T19" fmla="*/ 10 h 33"/>
                  <a:gd name="T20" fmla="*/ 15 w 46"/>
                  <a:gd name="T21" fmla="*/ 11 h 33"/>
                  <a:gd name="T22" fmla="*/ 15 w 46"/>
                  <a:gd name="T23" fmla="*/ 11 h 33"/>
                  <a:gd name="T24" fmla="*/ 1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46" y="3"/>
                    </a:moveTo>
                    <a:lnTo>
                      <a:pt x="46" y="3"/>
                    </a:lnTo>
                    <a:lnTo>
                      <a:pt x="37" y="2"/>
                    </a:lnTo>
                    <a:lnTo>
                      <a:pt x="30" y="0"/>
                    </a:lnTo>
                    <a:lnTo>
                      <a:pt x="28" y="0"/>
                    </a:lnTo>
                    <a:lnTo>
                      <a:pt x="30" y="4"/>
                    </a:lnTo>
                    <a:lnTo>
                      <a:pt x="0" y="4"/>
                    </a:lnTo>
                    <a:lnTo>
                      <a:pt x="6" y="19"/>
                    </a:lnTo>
                    <a:lnTo>
                      <a:pt x="17" y="27"/>
                    </a:lnTo>
                    <a:lnTo>
                      <a:pt x="30" y="31"/>
                    </a:lnTo>
                    <a:lnTo>
                      <a:pt x="46" y="33"/>
                    </a:lnTo>
                    <a:lnTo>
                      <a:pt x="46" y="3"/>
                    </a:lnTo>
                    <a:close/>
                  </a:path>
                </a:pathLst>
              </a:custGeom>
              <a:solidFill>
                <a:srgbClr val="000000"/>
              </a:solidFill>
              <a:ln w="12700" cmpd="sng">
                <a:solidFill>
                  <a:srgbClr val="000000"/>
                </a:solidFill>
                <a:round/>
                <a:headEnd/>
                <a:tailEnd/>
              </a:ln>
            </p:spPr>
            <p:txBody>
              <a:bodyPr/>
              <a:lstStyle/>
              <a:p>
                <a:endParaRPr lang="fr-FR"/>
              </a:p>
            </p:txBody>
          </p:sp>
          <p:sp>
            <p:nvSpPr>
              <p:cNvPr id="6358" name="Freeform 295"/>
              <p:cNvSpPr>
                <a:spLocks/>
              </p:cNvSpPr>
              <p:nvPr/>
            </p:nvSpPr>
            <p:spPr bwMode="auto">
              <a:xfrm>
                <a:off x="3336" y="1621"/>
                <a:ext cx="16" cy="11"/>
              </a:xfrm>
              <a:custGeom>
                <a:avLst/>
                <a:gdLst>
                  <a:gd name="T0" fmla="*/ 5 w 46"/>
                  <a:gd name="T1" fmla="*/ 1 h 33"/>
                  <a:gd name="T2" fmla="*/ 5 w 46"/>
                  <a:gd name="T3" fmla="*/ 1 h 33"/>
                  <a:gd name="T4" fmla="*/ 6 w 46"/>
                  <a:gd name="T5" fmla="*/ 0 h 33"/>
                  <a:gd name="T6" fmla="*/ 5 w 46"/>
                  <a:gd name="T7" fmla="*/ 0 h 33"/>
                  <a:gd name="T8" fmla="*/ 3 w 46"/>
                  <a:gd name="T9" fmla="*/ 1 h 33"/>
                  <a:gd name="T10" fmla="*/ 0 w 46"/>
                  <a:gd name="T11" fmla="*/ 1 h 33"/>
                  <a:gd name="T12" fmla="*/ 0 w 46"/>
                  <a:gd name="T13" fmla="*/ 11 h 33"/>
                  <a:gd name="T14" fmla="*/ 5 w 46"/>
                  <a:gd name="T15" fmla="*/ 10 h 33"/>
                  <a:gd name="T16" fmla="*/ 10 w 46"/>
                  <a:gd name="T17" fmla="*/ 9 h 33"/>
                  <a:gd name="T18" fmla="*/ 14 w 46"/>
                  <a:gd name="T19" fmla="*/ 6 h 33"/>
                  <a:gd name="T20" fmla="*/ 16 w 46"/>
                  <a:gd name="T21" fmla="*/ 1 h 33"/>
                  <a:gd name="T22" fmla="*/ 16 w 46"/>
                  <a:gd name="T23" fmla="*/ 1 h 33"/>
                  <a:gd name="T24" fmla="*/ 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15" y="4"/>
                    </a:moveTo>
                    <a:lnTo>
                      <a:pt x="15" y="4"/>
                    </a:lnTo>
                    <a:lnTo>
                      <a:pt x="17" y="0"/>
                    </a:lnTo>
                    <a:lnTo>
                      <a:pt x="15" y="0"/>
                    </a:lnTo>
                    <a:lnTo>
                      <a:pt x="8" y="2"/>
                    </a:lnTo>
                    <a:lnTo>
                      <a:pt x="0" y="3"/>
                    </a:lnTo>
                    <a:lnTo>
                      <a:pt x="0" y="33"/>
                    </a:lnTo>
                    <a:lnTo>
                      <a:pt x="15" y="31"/>
                    </a:lnTo>
                    <a:lnTo>
                      <a:pt x="28" y="27"/>
                    </a:lnTo>
                    <a:lnTo>
                      <a:pt x="39" y="19"/>
                    </a:lnTo>
                    <a:lnTo>
                      <a:pt x="46" y="4"/>
                    </a:lnTo>
                    <a:lnTo>
                      <a:pt x="15" y="4"/>
                    </a:lnTo>
                    <a:close/>
                  </a:path>
                </a:pathLst>
              </a:custGeom>
              <a:solidFill>
                <a:srgbClr val="000000"/>
              </a:solidFill>
              <a:ln w="12700" cmpd="sng">
                <a:solidFill>
                  <a:srgbClr val="000000"/>
                </a:solidFill>
                <a:round/>
                <a:headEnd/>
                <a:tailEnd/>
              </a:ln>
            </p:spPr>
            <p:txBody>
              <a:bodyPr/>
              <a:lstStyle/>
              <a:p>
                <a:endParaRPr lang="fr-FR"/>
              </a:p>
            </p:txBody>
          </p:sp>
          <p:sp>
            <p:nvSpPr>
              <p:cNvPr id="6359" name="Freeform 296"/>
              <p:cNvSpPr>
                <a:spLocks/>
              </p:cNvSpPr>
              <p:nvPr/>
            </p:nvSpPr>
            <p:spPr bwMode="auto">
              <a:xfrm>
                <a:off x="3336" y="1612"/>
                <a:ext cx="16" cy="11"/>
              </a:xfrm>
              <a:custGeom>
                <a:avLst/>
                <a:gdLst>
                  <a:gd name="T0" fmla="*/ 0 w 46"/>
                  <a:gd name="T1" fmla="*/ 10 h 33"/>
                  <a:gd name="T2" fmla="*/ 0 w 46"/>
                  <a:gd name="T3" fmla="*/ 10 h 33"/>
                  <a:gd name="T4" fmla="*/ 3 w 46"/>
                  <a:gd name="T5" fmla="*/ 10 h 33"/>
                  <a:gd name="T6" fmla="*/ 5 w 46"/>
                  <a:gd name="T7" fmla="*/ 10 h 33"/>
                  <a:gd name="T8" fmla="*/ 6 w 46"/>
                  <a:gd name="T9" fmla="*/ 11 h 33"/>
                  <a:gd name="T10" fmla="*/ 5 w 46"/>
                  <a:gd name="T11" fmla="*/ 10 h 33"/>
                  <a:gd name="T12" fmla="*/ 16 w 46"/>
                  <a:gd name="T13" fmla="*/ 10 h 33"/>
                  <a:gd name="T14" fmla="*/ 14 w 46"/>
                  <a:gd name="T15" fmla="*/ 5 h 33"/>
                  <a:gd name="T16" fmla="*/ 10 w 46"/>
                  <a:gd name="T17" fmla="*/ 2 h 33"/>
                  <a:gd name="T18" fmla="*/ 5 w 46"/>
                  <a:gd name="T19" fmla="*/ 0 h 33"/>
                  <a:gd name="T20" fmla="*/ 0 w 46"/>
                  <a:gd name="T21" fmla="*/ 0 h 33"/>
                  <a:gd name="T22" fmla="*/ 0 w 46"/>
                  <a:gd name="T23" fmla="*/ 0 h 33"/>
                  <a:gd name="T24" fmla="*/ 0 w 46"/>
                  <a:gd name="T25" fmla="*/ 1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0" y="29"/>
                    </a:moveTo>
                    <a:lnTo>
                      <a:pt x="0" y="29"/>
                    </a:lnTo>
                    <a:lnTo>
                      <a:pt x="8" y="30"/>
                    </a:lnTo>
                    <a:lnTo>
                      <a:pt x="14" y="31"/>
                    </a:lnTo>
                    <a:lnTo>
                      <a:pt x="16" y="33"/>
                    </a:lnTo>
                    <a:lnTo>
                      <a:pt x="15" y="29"/>
                    </a:lnTo>
                    <a:lnTo>
                      <a:pt x="46" y="29"/>
                    </a:lnTo>
                    <a:lnTo>
                      <a:pt x="40" y="15"/>
                    </a:lnTo>
                    <a:lnTo>
                      <a:pt x="29" y="6"/>
                    </a:lnTo>
                    <a:lnTo>
                      <a:pt x="15"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60" name="Freeform 297"/>
              <p:cNvSpPr>
                <a:spLocks/>
              </p:cNvSpPr>
              <p:nvPr/>
            </p:nvSpPr>
            <p:spPr bwMode="auto">
              <a:xfrm>
                <a:off x="3273" y="1612"/>
                <a:ext cx="16" cy="10"/>
              </a:xfrm>
              <a:custGeom>
                <a:avLst/>
                <a:gdLst>
                  <a:gd name="T0" fmla="*/ 10 w 46"/>
                  <a:gd name="T1" fmla="*/ 9 h 32"/>
                  <a:gd name="T2" fmla="*/ 10 w 46"/>
                  <a:gd name="T3" fmla="*/ 9 h 32"/>
                  <a:gd name="T4" fmla="*/ 10 w 46"/>
                  <a:gd name="T5" fmla="*/ 10 h 32"/>
                  <a:gd name="T6" fmla="*/ 10 w 46"/>
                  <a:gd name="T7" fmla="*/ 10 h 32"/>
                  <a:gd name="T8" fmla="*/ 13 w 46"/>
                  <a:gd name="T9" fmla="*/ 9 h 32"/>
                  <a:gd name="T10" fmla="*/ 16 w 46"/>
                  <a:gd name="T11" fmla="*/ 9 h 32"/>
                  <a:gd name="T12" fmla="*/ 16 w 46"/>
                  <a:gd name="T13" fmla="*/ 0 h 32"/>
                  <a:gd name="T14" fmla="*/ 10 w 46"/>
                  <a:gd name="T15" fmla="*/ 0 h 32"/>
                  <a:gd name="T16" fmla="*/ 6 w 46"/>
                  <a:gd name="T17" fmla="*/ 2 h 32"/>
                  <a:gd name="T18" fmla="*/ 2 w 46"/>
                  <a:gd name="T19" fmla="*/ 4 h 32"/>
                  <a:gd name="T20" fmla="*/ 0 w 46"/>
                  <a:gd name="T21" fmla="*/ 9 h 32"/>
                  <a:gd name="T22" fmla="*/ 0 w 46"/>
                  <a:gd name="T23" fmla="*/ 9 h 32"/>
                  <a:gd name="T24" fmla="*/ 10 w 46"/>
                  <a:gd name="T25" fmla="*/ 9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30" y="28"/>
                    </a:moveTo>
                    <a:lnTo>
                      <a:pt x="30" y="28"/>
                    </a:lnTo>
                    <a:lnTo>
                      <a:pt x="28" y="32"/>
                    </a:lnTo>
                    <a:lnTo>
                      <a:pt x="30" y="32"/>
                    </a:lnTo>
                    <a:lnTo>
                      <a:pt x="37" y="30"/>
                    </a:lnTo>
                    <a:lnTo>
                      <a:pt x="46" y="29"/>
                    </a:lnTo>
                    <a:lnTo>
                      <a:pt x="46" y="0"/>
                    </a:lnTo>
                    <a:lnTo>
                      <a:pt x="30" y="1"/>
                    </a:lnTo>
                    <a:lnTo>
                      <a:pt x="17" y="5"/>
                    </a:lnTo>
                    <a:lnTo>
                      <a:pt x="6" y="13"/>
                    </a:lnTo>
                    <a:lnTo>
                      <a:pt x="0" y="28"/>
                    </a:lnTo>
                    <a:lnTo>
                      <a:pt x="30" y="28"/>
                    </a:lnTo>
                    <a:close/>
                  </a:path>
                </a:pathLst>
              </a:custGeom>
              <a:solidFill>
                <a:srgbClr val="000000"/>
              </a:solidFill>
              <a:ln w="12700" cmpd="sng">
                <a:solidFill>
                  <a:srgbClr val="000000"/>
                </a:solidFill>
                <a:round/>
                <a:headEnd/>
                <a:tailEnd/>
              </a:ln>
            </p:spPr>
            <p:txBody>
              <a:bodyPr/>
              <a:lstStyle/>
              <a:p>
                <a:endParaRPr lang="fr-FR"/>
              </a:p>
            </p:txBody>
          </p:sp>
          <p:sp>
            <p:nvSpPr>
              <p:cNvPr id="6361" name="Freeform 298"/>
              <p:cNvSpPr>
                <a:spLocks/>
              </p:cNvSpPr>
              <p:nvPr/>
            </p:nvSpPr>
            <p:spPr bwMode="auto">
              <a:xfrm>
                <a:off x="3273" y="1620"/>
                <a:ext cx="16" cy="11"/>
              </a:xfrm>
              <a:custGeom>
                <a:avLst/>
                <a:gdLst>
                  <a:gd name="T0" fmla="*/ 16 w 46"/>
                  <a:gd name="T1" fmla="*/ 1 h 32"/>
                  <a:gd name="T2" fmla="*/ 16 w 46"/>
                  <a:gd name="T3" fmla="*/ 1 h 32"/>
                  <a:gd name="T4" fmla="*/ 13 w 46"/>
                  <a:gd name="T5" fmla="*/ 1 h 32"/>
                  <a:gd name="T6" fmla="*/ 10 w 46"/>
                  <a:gd name="T7" fmla="*/ 0 h 32"/>
                  <a:gd name="T8" fmla="*/ 10 w 46"/>
                  <a:gd name="T9" fmla="*/ 0 h 32"/>
                  <a:gd name="T10" fmla="*/ 10 w 46"/>
                  <a:gd name="T11" fmla="*/ 1 h 32"/>
                  <a:gd name="T12" fmla="*/ 0 w 46"/>
                  <a:gd name="T13" fmla="*/ 1 h 32"/>
                  <a:gd name="T14" fmla="*/ 2 w 46"/>
                  <a:gd name="T15" fmla="*/ 7 h 32"/>
                  <a:gd name="T16" fmla="*/ 6 w 46"/>
                  <a:gd name="T17" fmla="*/ 9 h 32"/>
                  <a:gd name="T18" fmla="*/ 10 w 46"/>
                  <a:gd name="T19" fmla="*/ 11 h 32"/>
                  <a:gd name="T20" fmla="*/ 16 w 46"/>
                  <a:gd name="T21" fmla="*/ 11 h 32"/>
                  <a:gd name="T22" fmla="*/ 16 w 46"/>
                  <a:gd name="T23" fmla="*/ 11 h 32"/>
                  <a:gd name="T24" fmla="*/ 16 w 46"/>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46" y="3"/>
                    </a:moveTo>
                    <a:lnTo>
                      <a:pt x="46" y="3"/>
                    </a:lnTo>
                    <a:lnTo>
                      <a:pt x="37" y="2"/>
                    </a:lnTo>
                    <a:lnTo>
                      <a:pt x="30" y="0"/>
                    </a:lnTo>
                    <a:lnTo>
                      <a:pt x="29" y="0"/>
                    </a:lnTo>
                    <a:lnTo>
                      <a:pt x="30" y="3"/>
                    </a:lnTo>
                    <a:lnTo>
                      <a:pt x="0" y="3"/>
                    </a:lnTo>
                    <a:lnTo>
                      <a:pt x="5" y="19"/>
                    </a:lnTo>
                    <a:lnTo>
                      <a:pt x="17" y="27"/>
                    </a:lnTo>
                    <a:lnTo>
                      <a:pt x="30" y="31"/>
                    </a:lnTo>
                    <a:lnTo>
                      <a:pt x="46" y="32"/>
                    </a:lnTo>
                    <a:lnTo>
                      <a:pt x="46" y="3"/>
                    </a:lnTo>
                    <a:close/>
                  </a:path>
                </a:pathLst>
              </a:custGeom>
              <a:solidFill>
                <a:srgbClr val="000000"/>
              </a:solidFill>
              <a:ln w="12700" cmpd="sng">
                <a:solidFill>
                  <a:srgbClr val="000000"/>
                </a:solidFill>
                <a:round/>
                <a:headEnd/>
                <a:tailEnd/>
              </a:ln>
            </p:spPr>
            <p:txBody>
              <a:bodyPr/>
              <a:lstStyle/>
              <a:p>
                <a:endParaRPr lang="fr-FR"/>
              </a:p>
            </p:txBody>
          </p:sp>
          <p:sp>
            <p:nvSpPr>
              <p:cNvPr id="6362" name="Freeform 299"/>
              <p:cNvSpPr>
                <a:spLocks/>
              </p:cNvSpPr>
              <p:nvPr/>
            </p:nvSpPr>
            <p:spPr bwMode="auto">
              <a:xfrm>
                <a:off x="3289" y="1620"/>
                <a:ext cx="15" cy="11"/>
              </a:xfrm>
              <a:custGeom>
                <a:avLst/>
                <a:gdLst>
                  <a:gd name="T0" fmla="*/ 5 w 46"/>
                  <a:gd name="T1" fmla="*/ 1 h 32"/>
                  <a:gd name="T2" fmla="*/ 5 w 46"/>
                  <a:gd name="T3" fmla="*/ 1 h 32"/>
                  <a:gd name="T4" fmla="*/ 5 w 46"/>
                  <a:gd name="T5" fmla="*/ 0 h 32"/>
                  <a:gd name="T6" fmla="*/ 5 w 46"/>
                  <a:gd name="T7" fmla="*/ 0 h 32"/>
                  <a:gd name="T8" fmla="*/ 3 w 46"/>
                  <a:gd name="T9" fmla="*/ 1 h 32"/>
                  <a:gd name="T10" fmla="*/ 0 w 46"/>
                  <a:gd name="T11" fmla="*/ 1 h 32"/>
                  <a:gd name="T12" fmla="*/ 0 w 46"/>
                  <a:gd name="T13" fmla="*/ 11 h 32"/>
                  <a:gd name="T14" fmla="*/ 5 w 46"/>
                  <a:gd name="T15" fmla="*/ 11 h 32"/>
                  <a:gd name="T16" fmla="*/ 9 w 46"/>
                  <a:gd name="T17" fmla="*/ 9 h 32"/>
                  <a:gd name="T18" fmla="*/ 13 w 46"/>
                  <a:gd name="T19" fmla="*/ 7 h 32"/>
                  <a:gd name="T20" fmla="*/ 15 w 46"/>
                  <a:gd name="T21" fmla="*/ 1 h 32"/>
                  <a:gd name="T22" fmla="*/ 15 w 46"/>
                  <a:gd name="T23" fmla="*/ 1 h 32"/>
                  <a:gd name="T24" fmla="*/ 5 w 46"/>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15" y="3"/>
                    </a:moveTo>
                    <a:lnTo>
                      <a:pt x="15" y="3"/>
                    </a:lnTo>
                    <a:lnTo>
                      <a:pt x="16" y="0"/>
                    </a:lnTo>
                    <a:lnTo>
                      <a:pt x="15" y="0"/>
                    </a:lnTo>
                    <a:lnTo>
                      <a:pt x="8" y="2"/>
                    </a:lnTo>
                    <a:lnTo>
                      <a:pt x="0" y="3"/>
                    </a:lnTo>
                    <a:lnTo>
                      <a:pt x="0" y="32"/>
                    </a:lnTo>
                    <a:lnTo>
                      <a:pt x="15" y="31"/>
                    </a:lnTo>
                    <a:lnTo>
                      <a:pt x="28" y="27"/>
                    </a:lnTo>
                    <a:lnTo>
                      <a:pt x="40" y="19"/>
                    </a:lnTo>
                    <a:lnTo>
                      <a:pt x="46" y="3"/>
                    </a:lnTo>
                    <a:lnTo>
                      <a:pt x="15" y="3"/>
                    </a:lnTo>
                    <a:close/>
                  </a:path>
                </a:pathLst>
              </a:custGeom>
              <a:solidFill>
                <a:srgbClr val="000000"/>
              </a:solidFill>
              <a:ln w="12700" cmpd="sng">
                <a:solidFill>
                  <a:srgbClr val="000000"/>
                </a:solidFill>
                <a:round/>
                <a:headEnd/>
                <a:tailEnd/>
              </a:ln>
            </p:spPr>
            <p:txBody>
              <a:bodyPr/>
              <a:lstStyle/>
              <a:p>
                <a:endParaRPr lang="fr-FR"/>
              </a:p>
            </p:txBody>
          </p:sp>
          <p:sp>
            <p:nvSpPr>
              <p:cNvPr id="6363" name="Freeform 300"/>
              <p:cNvSpPr>
                <a:spLocks/>
              </p:cNvSpPr>
              <p:nvPr/>
            </p:nvSpPr>
            <p:spPr bwMode="auto">
              <a:xfrm>
                <a:off x="3289" y="1612"/>
                <a:ext cx="15" cy="10"/>
              </a:xfrm>
              <a:custGeom>
                <a:avLst/>
                <a:gdLst>
                  <a:gd name="T0" fmla="*/ 0 w 46"/>
                  <a:gd name="T1" fmla="*/ 9 h 32"/>
                  <a:gd name="T2" fmla="*/ 0 w 46"/>
                  <a:gd name="T3" fmla="*/ 9 h 32"/>
                  <a:gd name="T4" fmla="*/ 3 w 46"/>
                  <a:gd name="T5" fmla="*/ 9 h 32"/>
                  <a:gd name="T6" fmla="*/ 5 w 46"/>
                  <a:gd name="T7" fmla="*/ 10 h 32"/>
                  <a:gd name="T8" fmla="*/ 6 w 46"/>
                  <a:gd name="T9" fmla="*/ 10 h 32"/>
                  <a:gd name="T10" fmla="*/ 5 w 46"/>
                  <a:gd name="T11" fmla="*/ 9 h 32"/>
                  <a:gd name="T12" fmla="*/ 15 w 46"/>
                  <a:gd name="T13" fmla="*/ 9 h 32"/>
                  <a:gd name="T14" fmla="*/ 13 w 46"/>
                  <a:gd name="T15" fmla="*/ 4 h 32"/>
                  <a:gd name="T16" fmla="*/ 9 w 46"/>
                  <a:gd name="T17" fmla="*/ 2 h 32"/>
                  <a:gd name="T18" fmla="*/ 5 w 46"/>
                  <a:gd name="T19" fmla="*/ 0 h 32"/>
                  <a:gd name="T20" fmla="*/ 0 w 46"/>
                  <a:gd name="T21" fmla="*/ 0 h 32"/>
                  <a:gd name="T22" fmla="*/ 0 w 46"/>
                  <a:gd name="T23" fmla="*/ 0 h 32"/>
                  <a:gd name="T24" fmla="*/ 0 w 46"/>
                  <a:gd name="T25" fmla="*/ 9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0" y="29"/>
                    </a:moveTo>
                    <a:lnTo>
                      <a:pt x="0" y="29"/>
                    </a:lnTo>
                    <a:lnTo>
                      <a:pt x="8" y="30"/>
                    </a:lnTo>
                    <a:lnTo>
                      <a:pt x="15" y="32"/>
                    </a:lnTo>
                    <a:lnTo>
                      <a:pt x="17" y="32"/>
                    </a:lnTo>
                    <a:lnTo>
                      <a:pt x="15" y="28"/>
                    </a:lnTo>
                    <a:lnTo>
                      <a:pt x="46" y="28"/>
                    </a:lnTo>
                    <a:lnTo>
                      <a:pt x="39" y="13"/>
                    </a:lnTo>
                    <a:lnTo>
                      <a:pt x="28" y="5"/>
                    </a:lnTo>
                    <a:lnTo>
                      <a:pt x="15"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64" name="Freeform 301"/>
              <p:cNvSpPr>
                <a:spLocks/>
              </p:cNvSpPr>
              <p:nvPr/>
            </p:nvSpPr>
            <p:spPr bwMode="auto">
              <a:xfrm>
                <a:off x="3338" y="1626"/>
                <a:ext cx="15" cy="11"/>
              </a:xfrm>
              <a:custGeom>
                <a:avLst/>
                <a:gdLst>
                  <a:gd name="T0" fmla="*/ 10 w 46"/>
                  <a:gd name="T1" fmla="*/ 10 h 32"/>
                  <a:gd name="T2" fmla="*/ 10 w 46"/>
                  <a:gd name="T3" fmla="*/ 10 h 32"/>
                  <a:gd name="T4" fmla="*/ 9 w 46"/>
                  <a:gd name="T5" fmla="*/ 11 h 32"/>
                  <a:gd name="T6" fmla="*/ 10 w 46"/>
                  <a:gd name="T7" fmla="*/ 11 h 32"/>
                  <a:gd name="T8" fmla="*/ 12 w 46"/>
                  <a:gd name="T9" fmla="*/ 10 h 32"/>
                  <a:gd name="T10" fmla="*/ 15 w 46"/>
                  <a:gd name="T11" fmla="*/ 10 h 32"/>
                  <a:gd name="T12" fmla="*/ 15 w 46"/>
                  <a:gd name="T13" fmla="*/ 0 h 32"/>
                  <a:gd name="T14" fmla="*/ 10 w 46"/>
                  <a:gd name="T15" fmla="*/ 0 h 32"/>
                  <a:gd name="T16" fmla="*/ 6 w 46"/>
                  <a:gd name="T17" fmla="*/ 2 h 32"/>
                  <a:gd name="T18" fmla="*/ 2 w 46"/>
                  <a:gd name="T19" fmla="*/ 4 h 32"/>
                  <a:gd name="T20" fmla="*/ 0 w 46"/>
                  <a:gd name="T21" fmla="*/ 10 h 32"/>
                  <a:gd name="T22" fmla="*/ 0 w 46"/>
                  <a:gd name="T23" fmla="*/ 10 h 32"/>
                  <a:gd name="T24" fmla="*/ 10 w 46"/>
                  <a:gd name="T25" fmla="*/ 1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31" y="28"/>
                    </a:moveTo>
                    <a:lnTo>
                      <a:pt x="31" y="28"/>
                    </a:lnTo>
                    <a:lnTo>
                      <a:pt x="29" y="32"/>
                    </a:lnTo>
                    <a:lnTo>
                      <a:pt x="31" y="32"/>
                    </a:lnTo>
                    <a:lnTo>
                      <a:pt x="37" y="30"/>
                    </a:lnTo>
                    <a:lnTo>
                      <a:pt x="46" y="29"/>
                    </a:lnTo>
                    <a:lnTo>
                      <a:pt x="46" y="0"/>
                    </a:lnTo>
                    <a:lnTo>
                      <a:pt x="31" y="1"/>
                    </a:lnTo>
                    <a:lnTo>
                      <a:pt x="18" y="5"/>
                    </a:lnTo>
                    <a:lnTo>
                      <a:pt x="7" y="13"/>
                    </a:lnTo>
                    <a:lnTo>
                      <a:pt x="0" y="28"/>
                    </a:lnTo>
                    <a:lnTo>
                      <a:pt x="31" y="28"/>
                    </a:lnTo>
                    <a:close/>
                  </a:path>
                </a:pathLst>
              </a:custGeom>
              <a:solidFill>
                <a:srgbClr val="000000"/>
              </a:solidFill>
              <a:ln w="12700" cmpd="sng">
                <a:solidFill>
                  <a:srgbClr val="000000"/>
                </a:solidFill>
                <a:round/>
                <a:headEnd/>
                <a:tailEnd/>
              </a:ln>
            </p:spPr>
            <p:txBody>
              <a:bodyPr/>
              <a:lstStyle/>
              <a:p>
                <a:endParaRPr lang="fr-FR"/>
              </a:p>
            </p:txBody>
          </p:sp>
          <p:sp>
            <p:nvSpPr>
              <p:cNvPr id="6365" name="Freeform 302"/>
              <p:cNvSpPr>
                <a:spLocks/>
              </p:cNvSpPr>
              <p:nvPr/>
            </p:nvSpPr>
            <p:spPr bwMode="auto">
              <a:xfrm>
                <a:off x="3338" y="1634"/>
                <a:ext cx="15" cy="11"/>
              </a:xfrm>
              <a:custGeom>
                <a:avLst/>
                <a:gdLst>
                  <a:gd name="T0" fmla="*/ 15 w 46"/>
                  <a:gd name="T1" fmla="*/ 1 h 33"/>
                  <a:gd name="T2" fmla="*/ 15 w 46"/>
                  <a:gd name="T3" fmla="*/ 1 h 33"/>
                  <a:gd name="T4" fmla="*/ 12 w 46"/>
                  <a:gd name="T5" fmla="*/ 1 h 33"/>
                  <a:gd name="T6" fmla="*/ 10 w 46"/>
                  <a:gd name="T7" fmla="*/ 1 h 33"/>
                  <a:gd name="T8" fmla="*/ 10 w 46"/>
                  <a:gd name="T9" fmla="*/ 0 h 33"/>
                  <a:gd name="T10" fmla="*/ 10 w 46"/>
                  <a:gd name="T11" fmla="*/ 1 h 33"/>
                  <a:gd name="T12" fmla="*/ 0 w 46"/>
                  <a:gd name="T13" fmla="*/ 1 h 33"/>
                  <a:gd name="T14" fmla="*/ 2 w 46"/>
                  <a:gd name="T15" fmla="*/ 6 h 33"/>
                  <a:gd name="T16" fmla="*/ 6 w 46"/>
                  <a:gd name="T17" fmla="*/ 9 h 33"/>
                  <a:gd name="T18" fmla="*/ 10 w 46"/>
                  <a:gd name="T19" fmla="*/ 11 h 33"/>
                  <a:gd name="T20" fmla="*/ 15 w 46"/>
                  <a:gd name="T21" fmla="*/ 11 h 33"/>
                  <a:gd name="T22" fmla="*/ 15 w 46"/>
                  <a:gd name="T23" fmla="*/ 11 h 33"/>
                  <a:gd name="T24" fmla="*/ 1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46" y="4"/>
                    </a:moveTo>
                    <a:lnTo>
                      <a:pt x="46" y="4"/>
                    </a:lnTo>
                    <a:lnTo>
                      <a:pt x="37" y="3"/>
                    </a:lnTo>
                    <a:lnTo>
                      <a:pt x="32" y="2"/>
                    </a:lnTo>
                    <a:lnTo>
                      <a:pt x="30" y="0"/>
                    </a:lnTo>
                    <a:lnTo>
                      <a:pt x="31" y="4"/>
                    </a:lnTo>
                    <a:lnTo>
                      <a:pt x="0" y="4"/>
                    </a:lnTo>
                    <a:lnTo>
                      <a:pt x="6" y="19"/>
                    </a:lnTo>
                    <a:lnTo>
                      <a:pt x="17" y="27"/>
                    </a:lnTo>
                    <a:lnTo>
                      <a:pt x="31" y="32"/>
                    </a:lnTo>
                    <a:lnTo>
                      <a:pt x="46" y="33"/>
                    </a:lnTo>
                    <a:lnTo>
                      <a:pt x="46" y="4"/>
                    </a:lnTo>
                    <a:close/>
                  </a:path>
                </a:pathLst>
              </a:custGeom>
              <a:solidFill>
                <a:srgbClr val="000000"/>
              </a:solidFill>
              <a:ln w="12700" cmpd="sng">
                <a:solidFill>
                  <a:srgbClr val="000000"/>
                </a:solidFill>
                <a:round/>
                <a:headEnd/>
                <a:tailEnd/>
              </a:ln>
            </p:spPr>
            <p:txBody>
              <a:bodyPr/>
              <a:lstStyle/>
              <a:p>
                <a:endParaRPr lang="fr-FR"/>
              </a:p>
            </p:txBody>
          </p:sp>
          <p:sp>
            <p:nvSpPr>
              <p:cNvPr id="6366" name="Freeform 303"/>
              <p:cNvSpPr>
                <a:spLocks/>
              </p:cNvSpPr>
              <p:nvPr/>
            </p:nvSpPr>
            <p:spPr bwMode="auto">
              <a:xfrm>
                <a:off x="3353" y="1634"/>
                <a:ext cx="16" cy="11"/>
              </a:xfrm>
              <a:custGeom>
                <a:avLst/>
                <a:gdLst>
                  <a:gd name="T0" fmla="*/ 5 w 46"/>
                  <a:gd name="T1" fmla="*/ 1 h 33"/>
                  <a:gd name="T2" fmla="*/ 5 w 46"/>
                  <a:gd name="T3" fmla="*/ 1 h 33"/>
                  <a:gd name="T4" fmla="*/ 6 w 46"/>
                  <a:gd name="T5" fmla="*/ 0 h 33"/>
                  <a:gd name="T6" fmla="*/ 5 w 46"/>
                  <a:gd name="T7" fmla="*/ 1 h 33"/>
                  <a:gd name="T8" fmla="*/ 3 w 46"/>
                  <a:gd name="T9" fmla="*/ 1 h 33"/>
                  <a:gd name="T10" fmla="*/ 0 w 46"/>
                  <a:gd name="T11" fmla="*/ 1 h 33"/>
                  <a:gd name="T12" fmla="*/ 0 w 46"/>
                  <a:gd name="T13" fmla="*/ 11 h 33"/>
                  <a:gd name="T14" fmla="*/ 5 w 46"/>
                  <a:gd name="T15" fmla="*/ 11 h 33"/>
                  <a:gd name="T16" fmla="*/ 10 w 46"/>
                  <a:gd name="T17" fmla="*/ 9 h 33"/>
                  <a:gd name="T18" fmla="*/ 14 w 46"/>
                  <a:gd name="T19" fmla="*/ 6 h 33"/>
                  <a:gd name="T20" fmla="*/ 16 w 46"/>
                  <a:gd name="T21" fmla="*/ 1 h 33"/>
                  <a:gd name="T22" fmla="*/ 16 w 46"/>
                  <a:gd name="T23" fmla="*/ 1 h 33"/>
                  <a:gd name="T24" fmla="*/ 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15" y="4"/>
                    </a:moveTo>
                    <a:lnTo>
                      <a:pt x="15" y="4"/>
                    </a:lnTo>
                    <a:lnTo>
                      <a:pt x="16" y="0"/>
                    </a:lnTo>
                    <a:lnTo>
                      <a:pt x="14" y="2"/>
                    </a:lnTo>
                    <a:lnTo>
                      <a:pt x="9" y="3"/>
                    </a:lnTo>
                    <a:lnTo>
                      <a:pt x="0" y="4"/>
                    </a:lnTo>
                    <a:lnTo>
                      <a:pt x="0" y="33"/>
                    </a:lnTo>
                    <a:lnTo>
                      <a:pt x="15" y="32"/>
                    </a:lnTo>
                    <a:lnTo>
                      <a:pt x="30" y="27"/>
                    </a:lnTo>
                    <a:lnTo>
                      <a:pt x="40" y="19"/>
                    </a:lnTo>
                    <a:lnTo>
                      <a:pt x="46" y="4"/>
                    </a:lnTo>
                    <a:lnTo>
                      <a:pt x="15" y="4"/>
                    </a:lnTo>
                    <a:close/>
                  </a:path>
                </a:pathLst>
              </a:custGeom>
              <a:solidFill>
                <a:srgbClr val="000000"/>
              </a:solidFill>
              <a:ln w="12700" cmpd="sng">
                <a:solidFill>
                  <a:srgbClr val="000000"/>
                </a:solidFill>
                <a:round/>
                <a:headEnd/>
                <a:tailEnd/>
              </a:ln>
            </p:spPr>
            <p:txBody>
              <a:bodyPr/>
              <a:lstStyle/>
              <a:p>
                <a:endParaRPr lang="fr-FR"/>
              </a:p>
            </p:txBody>
          </p:sp>
          <p:sp>
            <p:nvSpPr>
              <p:cNvPr id="6367" name="Freeform 304"/>
              <p:cNvSpPr>
                <a:spLocks/>
              </p:cNvSpPr>
              <p:nvPr/>
            </p:nvSpPr>
            <p:spPr bwMode="auto">
              <a:xfrm>
                <a:off x="3353" y="1626"/>
                <a:ext cx="16" cy="11"/>
              </a:xfrm>
              <a:custGeom>
                <a:avLst/>
                <a:gdLst>
                  <a:gd name="T0" fmla="*/ 0 w 46"/>
                  <a:gd name="T1" fmla="*/ 10 h 32"/>
                  <a:gd name="T2" fmla="*/ 0 w 46"/>
                  <a:gd name="T3" fmla="*/ 10 h 32"/>
                  <a:gd name="T4" fmla="*/ 3 w 46"/>
                  <a:gd name="T5" fmla="*/ 10 h 32"/>
                  <a:gd name="T6" fmla="*/ 5 w 46"/>
                  <a:gd name="T7" fmla="*/ 11 h 32"/>
                  <a:gd name="T8" fmla="*/ 6 w 46"/>
                  <a:gd name="T9" fmla="*/ 11 h 32"/>
                  <a:gd name="T10" fmla="*/ 5 w 46"/>
                  <a:gd name="T11" fmla="*/ 10 h 32"/>
                  <a:gd name="T12" fmla="*/ 16 w 46"/>
                  <a:gd name="T13" fmla="*/ 10 h 32"/>
                  <a:gd name="T14" fmla="*/ 14 w 46"/>
                  <a:gd name="T15" fmla="*/ 4 h 32"/>
                  <a:gd name="T16" fmla="*/ 10 w 46"/>
                  <a:gd name="T17" fmla="*/ 2 h 32"/>
                  <a:gd name="T18" fmla="*/ 5 w 46"/>
                  <a:gd name="T19" fmla="*/ 0 h 32"/>
                  <a:gd name="T20" fmla="*/ 0 w 46"/>
                  <a:gd name="T21" fmla="*/ 0 h 32"/>
                  <a:gd name="T22" fmla="*/ 0 w 46"/>
                  <a:gd name="T23" fmla="*/ 0 h 32"/>
                  <a:gd name="T24" fmla="*/ 0 w 46"/>
                  <a:gd name="T25" fmla="*/ 1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0" y="29"/>
                    </a:moveTo>
                    <a:lnTo>
                      <a:pt x="0" y="29"/>
                    </a:lnTo>
                    <a:lnTo>
                      <a:pt x="9" y="30"/>
                    </a:lnTo>
                    <a:lnTo>
                      <a:pt x="15" y="32"/>
                    </a:lnTo>
                    <a:lnTo>
                      <a:pt x="18" y="32"/>
                    </a:lnTo>
                    <a:lnTo>
                      <a:pt x="15" y="28"/>
                    </a:lnTo>
                    <a:lnTo>
                      <a:pt x="46" y="28"/>
                    </a:lnTo>
                    <a:lnTo>
                      <a:pt x="39" y="13"/>
                    </a:lnTo>
                    <a:lnTo>
                      <a:pt x="28" y="5"/>
                    </a:lnTo>
                    <a:lnTo>
                      <a:pt x="15"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68" name="Freeform 305"/>
              <p:cNvSpPr>
                <a:spLocks/>
              </p:cNvSpPr>
              <p:nvPr/>
            </p:nvSpPr>
            <p:spPr bwMode="auto">
              <a:xfrm>
                <a:off x="3250" y="1622"/>
                <a:ext cx="16" cy="11"/>
              </a:xfrm>
              <a:custGeom>
                <a:avLst/>
                <a:gdLst>
                  <a:gd name="T0" fmla="*/ 11 w 46"/>
                  <a:gd name="T1" fmla="*/ 10 h 34"/>
                  <a:gd name="T2" fmla="*/ 11 w 46"/>
                  <a:gd name="T3" fmla="*/ 10 h 34"/>
                  <a:gd name="T4" fmla="*/ 10 w 46"/>
                  <a:gd name="T5" fmla="*/ 11 h 34"/>
                  <a:gd name="T6" fmla="*/ 11 w 46"/>
                  <a:gd name="T7" fmla="*/ 10 h 34"/>
                  <a:gd name="T8" fmla="*/ 13 w 46"/>
                  <a:gd name="T9" fmla="*/ 10 h 34"/>
                  <a:gd name="T10" fmla="*/ 16 w 46"/>
                  <a:gd name="T11" fmla="*/ 10 h 34"/>
                  <a:gd name="T12" fmla="*/ 16 w 46"/>
                  <a:gd name="T13" fmla="*/ 0 h 34"/>
                  <a:gd name="T14" fmla="*/ 11 w 46"/>
                  <a:gd name="T15" fmla="*/ 0 h 34"/>
                  <a:gd name="T16" fmla="*/ 6 w 46"/>
                  <a:gd name="T17" fmla="*/ 2 h 34"/>
                  <a:gd name="T18" fmla="*/ 2 w 46"/>
                  <a:gd name="T19" fmla="*/ 5 h 34"/>
                  <a:gd name="T20" fmla="*/ 0 w 46"/>
                  <a:gd name="T21" fmla="*/ 10 h 34"/>
                  <a:gd name="T22" fmla="*/ 0 w 46"/>
                  <a:gd name="T23" fmla="*/ 10 h 34"/>
                  <a:gd name="T24" fmla="*/ 11 w 46"/>
                  <a:gd name="T25" fmla="*/ 10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4">
                    <a:moveTo>
                      <a:pt x="31" y="30"/>
                    </a:moveTo>
                    <a:lnTo>
                      <a:pt x="31" y="30"/>
                    </a:lnTo>
                    <a:lnTo>
                      <a:pt x="29" y="34"/>
                    </a:lnTo>
                    <a:lnTo>
                      <a:pt x="32" y="32"/>
                    </a:lnTo>
                    <a:lnTo>
                      <a:pt x="37" y="31"/>
                    </a:lnTo>
                    <a:lnTo>
                      <a:pt x="46" y="30"/>
                    </a:lnTo>
                    <a:lnTo>
                      <a:pt x="46" y="0"/>
                    </a:lnTo>
                    <a:lnTo>
                      <a:pt x="31" y="1"/>
                    </a:lnTo>
                    <a:lnTo>
                      <a:pt x="16" y="7"/>
                    </a:lnTo>
                    <a:lnTo>
                      <a:pt x="5" y="15"/>
                    </a:lnTo>
                    <a:lnTo>
                      <a:pt x="0" y="30"/>
                    </a:lnTo>
                    <a:lnTo>
                      <a:pt x="31" y="30"/>
                    </a:lnTo>
                    <a:close/>
                  </a:path>
                </a:pathLst>
              </a:custGeom>
              <a:solidFill>
                <a:srgbClr val="000000"/>
              </a:solidFill>
              <a:ln w="12700" cmpd="sng">
                <a:solidFill>
                  <a:srgbClr val="000000"/>
                </a:solidFill>
                <a:round/>
                <a:headEnd/>
                <a:tailEnd/>
              </a:ln>
            </p:spPr>
            <p:txBody>
              <a:bodyPr/>
              <a:lstStyle/>
              <a:p>
                <a:endParaRPr lang="fr-FR"/>
              </a:p>
            </p:txBody>
          </p:sp>
          <p:sp>
            <p:nvSpPr>
              <p:cNvPr id="6369" name="Freeform 306"/>
              <p:cNvSpPr>
                <a:spLocks/>
              </p:cNvSpPr>
              <p:nvPr/>
            </p:nvSpPr>
            <p:spPr bwMode="auto">
              <a:xfrm>
                <a:off x="3250" y="1630"/>
                <a:ext cx="16" cy="11"/>
              </a:xfrm>
              <a:custGeom>
                <a:avLst/>
                <a:gdLst>
                  <a:gd name="T0" fmla="*/ 16 w 46"/>
                  <a:gd name="T1" fmla="*/ 2 h 34"/>
                  <a:gd name="T2" fmla="*/ 16 w 46"/>
                  <a:gd name="T3" fmla="*/ 2 h 34"/>
                  <a:gd name="T4" fmla="*/ 13 w 46"/>
                  <a:gd name="T5" fmla="*/ 1 h 34"/>
                  <a:gd name="T6" fmla="*/ 11 w 46"/>
                  <a:gd name="T7" fmla="*/ 1 h 34"/>
                  <a:gd name="T8" fmla="*/ 10 w 46"/>
                  <a:gd name="T9" fmla="*/ 0 h 34"/>
                  <a:gd name="T10" fmla="*/ 11 w 46"/>
                  <a:gd name="T11" fmla="*/ 2 h 34"/>
                  <a:gd name="T12" fmla="*/ 0 w 46"/>
                  <a:gd name="T13" fmla="*/ 2 h 34"/>
                  <a:gd name="T14" fmla="*/ 2 w 46"/>
                  <a:gd name="T15" fmla="*/ 6 h 34"/>
                  <a:gd name="T16" fmla="*/ 6 w 46"/>
                  <a:gd name="T17" fmla="*/ 9 h 34"/>
                  <a:gd name="T18" fmla="*/ 11 w 46"/>
                  <a:gd name="T19" fmla="*/ 11 h 34"/>
                  <a:gd name="T20" fmla="*/ 16 w 46"/>
                  <a:gd name="T21" fmla="*/ 11 h 34"/>
                  <a:gd name="T22" fmla="*/ 16 w 46"/>
                  <a:gd name="T23" fmla="*/ 11 h 34"/>
                  <a:gd name="T24" fmla="*/ 16 w 46"/>
                  <a:gd name="T25" fmla="*/ 2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4">
                    <a:moveTo>
                      <a:pt x="46" y="5"/>
                    </a:moveTo>
                    <a:lnTo>
                      <a:pt x="46" y="5"/>
                    </a:lnTo>
                    <a:lnTo>
                      <a:pt x="37" y="3"/>
                    </a:lnTo>
                    <a:lnTo>
                      <a:pt x="32" y="2"/>
                    </a:lnTo>
                    <a:lnTo>
                      <a:pt x="29" y="0"/>
                    </a:lnTo>
                    <a:lnTo>
                      <a:pt x="31" y="5"/>
                    </a:lnTo>
                    <a:lnTo>
                      <a:pt x="0" y="5"/>
                    </a:lnTo>
                    <a:lnTo>
                      <a:pt x="5" y="19"/>
                    </a:lnTo>
                    <a:lnTo>
                      <a:pt x="16" y="28"/>
                    </a:lnTo>
                    <a:lnTo>
                      <a:pt x="31" y="33"/>
                    </a:lnTo>
                    <a:lnTo>
                      <a:pt x="46" y="34"/>
                    </a:lnTo>
                    <a:lnTo>
                      <a:pt x="46" y="5"/>
                    </a:lnTo>
                    <a:close/>
                  </a:path>
                </a:pathLst>
              </a:custGeom>
              <a:solidFill>
                <a:srgbClr val="000000"/>
              </a:solidFill>
              <a:ln w="12700" cmpd="sng">
                <a:solidFill>
                  <a:srgbClr val="000000"/>
                </a:solidFill>
                <a:round/>
                <a:headEnd/>
                <a:tailEnd/>
              </a:ln>
            </p:spPr>
            <p:txBody>
              <a:bodyPr/>
              <a:lstStyle/>
              <a:p>
                <a:endParaRPr lang="fr-FR"/>
              </a:p>
            </p:txBody>
          </p:sp>
          <p:sp>
            <p:nvSpPr>
              <p:cNvPr id="6370" name="Freeform 307"/>
              <p:cNvSpPr>
                <a:spLocks/>
              </p:cNvSpPr>
              <p:nvPr/>
            </p:nvSpPr>
            <p:spPr bwMode="auto">
              <a:xfrm>
                <a:off x="3266" y="1630"/>
                <a:ext cx="15" cy="11"/>
              </a:xfrm>
              <a:custGeom>
                <a:avLst/>
                <a:gdLst>
                  <a:gd name="T0" fmla="*/ 5 w 46"/>
                  <a:gd name="T1" fmla="*/ 2 h 34"/>
                  <a:gd name="T2" fmla="*/ 5 w 46"/>
                  <a:gd name="T3" fmla="*/ 2 h 34"/>
                  <a:gd name="T4" fmla="*/ 5 w 46"/>
                  <a:gd name="T5" fmla="*/ 0 h 34"/>
                  <a:gd name="T6" fmla="*/ 5 w 46"/>
                  <a:gd name="T7" fmla="*/ 1 h 34"/>
                  <a:gd name="T8" fmla="*/ 3 w 46"/>
                  <a:gd name="T9" fmla="*/ 1 h 34"/>
                  <a:gd name="T10" fmla="*/ 0 w 46"/>
                  <a:gd name="T11" fmla="*/ 2 h 34"/>
                  <a:gd name="T12" fmla="*/ 0 w 46"/>
                  <a:gd name="T13" fmla="*/ 11 h 34"/>
                  <a:gd name="T14" fmla="*/ 5 w 46"/>
                  <a:gd name="T15" fmla="*/ 11 h 34"/>
                  <a:gd name="T16" fmla="*/ 9 w 46"/>
                  <a:gd name="T17" fmla="*/ 9 h 34"/>
                  <a:gd name="T18" fmla="*/ 13 w 46"/>
                  <a:gd name="T19" fmla="*/ 6 h 34"/>
                  <a:gd name="T20" fmla="*/ 15 w 46"/>
                  <a:gd name="T21" fmla="*/ 2 h 34"/>
                  <a:gd name="T22" fmla="*/ 15 w 46"/>
                  <a:gd name="T23" fmla="*/ 2 h 34"/>
                  <a:gd name="T24" fmla="*/ 5 w 46"/>
                  <a:gd name="T25" fmla="*/ 2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4">
                    <a:moveTo>
                      <a:pt x="15" y="5"/>
                    </a:moveTo>
                    <a:lnTo>
                      <a:pt x="15" y="5"/>
                    </a:lnTo>
                    <a:lnTo>
                      <a:pt x="16" y="0"/>
                    </a:lnTo>
                    <a:lnTo>
                      <a:pt x="14" y="2"/>
                    </a:lnTo>
                    <a:lnTo>
                      <a:pt x="9" y="3"/>
                    </a:lnTo>
                    <a:lnTo>
                      <a:pt x="0" y="5"/>
                    </a:lnTo>
                    <a:lnTo>
                      <a:pt x="0" y="34"/>
                    </a:lnTo>
                    <a:lnTo>
                      <a:pt x="15" y="33"/>
                    </a:lnTo>
                    <a:lnTo>
                      <a:pt x="29" y="28"/>
                    </a:lnTo>
                    <a:lnTo>
                      <a:pt x="40" y="19"/>
                    </a:lnTo>
                    <a:lnTo>
                      <a:pt x="46" y="5"/>
                    </a:lnTo>
                    <a:lnTo>
                      <a:pt x="15" y="5"/>
                    </a:lnTo>
                    <a:close/>
                  </a:path>
                </a:pathLst>
              </a:custGeom>
              <a:solidFill>
                <a:srgbClr val="000000"/>
              </a:solidFill>
              <a:ln w="12700" cmpd="sng">
                <a:solidFill>
                  <a:srgbClr val="000000"/>
                </a:solidFill>
                <a:round/>
                <a:headEnd/>
                <a:tailEnd/>
              </a:ln>
            </p:spPr>
            <p:txBody>
              <a:bodyPr/>
              <a:lstStyle/>
              <a:p>
                <a:endParaRPr lang="fr-FR"/>
              </a:p>
            </p:txBody>
          </p:sp>
          <p:sp>
            <p:nvSpPr>
              <p:cNvPr id="6371" name="Freeform 308"/>
              <p:cNvSpPr>
                <a:spLocks/>
              </p:cNvSpPr>
              <p:nvPr/>
            </p:nvSpPr>
            <p:spPr bwMode="auto">
              <a:xfrm>
                <a:off x="3266" y="1622"/>
                <a:ext cx="15" cy="11"/>
              </a:xfrm>
              <a:custGeom>
                <a:avLst/>
                <a:gdLst>
                  <a:gd name="T0" fmla="*/ 0 w 46"/>
                  <a:gd name="T1" fmla="*/ 10 h 34"/>
                  <a:gd name="T2" fmla="*/ 0 w 46"/>
                  <a:gd name="T3" fmla="*/ 10 h 34"/>
                  <a:gd name="T4" fmla="*/ 3 w 46"/>
                  <a:gd name="T5" fmla="*/ 10 h 34"/>
                  <a:gd name="T6" fmla="*/ 5 w 46"/>
                  <a:gd name="T7" fmla="*/ 10 h 34"/>
                  <a:gd name="T8" fmla="*/ 5 w 46"/>
                  <a:gd name="T9" fmla="*/ 11 h 34"/>
                  <a:gd name="T10" fmla="*/ 5 w 46"/>
                  <a:gd name="T11" fmla="*/ 10 h 34"/>
                  <a:gd name="T12" fmla="*/ 15 w 46"/>
                  <a:gd name="T13" fmla="*/ 10 h 34"/>
                  <a:gd name="T14" fmla="*/ 13 w 46"/>
                  <a:gd name="T15" fmla="*/ 5 h 34"/>
                  <a:gd name="T16" fmla="*/ 9 w 46"/>
                  <a:gd name="T17" fmla="*/ 2 h 34"/>
                  <a:gd name="T18" fmla="*/ 5 w 46"/>
                  <a:gd name="T19" fmla="*/ 0 h 34"/>
                  <a:gd name="T20" fmla="*/ 0 w 46"/>
                  <a:gd name="T21" fmla="*/ 0 h 34"/>
                  <a:gd name="T22" fmla="*/ 0 w 46"/>
                  <a:gd name="T23" fmla="*/ 0 h 34"/>
                  <a:gd name="T24" fmla="*/ 0 w 46"/>
                  <a:gd name="T25" fmla="*/ 10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4">
                    <a:moveTo>
                      <a:pt x="0" y="30"/>
                    </a:moveTo>
                    <a:lnTo>
                      <a:pt x="0" y="30"/>
                    </a:lnTo>
                    <a:lnTo>
                      <a:pt x="9" y="31"/>
                    </a:lnTo>
                    <a:lnTo>
                      <a:pt x="14" y="32"/>
                    </a:lnTo>
                    <a:lnTo>
                      <a:pt x="16" y="34"/>
                    </a:lnTo>
                    <a:lnTo>
                      <a:pt x="15" y="30"/>
                    </a:lnTo>
                    <a:lnTo>
                      <a:pt x="46" y="30"/>
                    </a:lnTo>
                    <a:lnTo>
                      <a:pt x="40" y="15"/>
                    </a:lnTo>
                    <a:lnTo>
                      <a:pt x="29" y="7"/>
                    </a:lnTo>
                    <a:lnTo>
                      <a:pt x="15" y="1"/>
                    </a:lnTo>
                    <a:lnTo>
                      <a:pt x="0" y="0"/>
                    </a:lnTo>
                    <a:lnTo>
                      <a:pt x="0" y="30"/>
                    </a:lnTo>
                    <a:close/>
                  </a:path>
                </a:pathLst>
              </a:custGeom>
              <a:solidFill>
                <a:srgbClr val="000000"/>
              </a:solidFill>
              <a:ln w="12700" cmpd="sng">
                <a:solidFill>
                  <a:srgbClr val="000000"/>
                </a:solidFill>
                <a:round/>
                <a:headEnd/>
                <a:tailEnd/>
              </a:ln>
            </p:spPr>
            <p:txBody>
              <a:bodyPr/>
              <a:lstStyle/>
              <a:p>
                <a:endParaRPr lang="fr-FR"/>
              </a:p>
            </p:txBody>
          </p:sp>
          <p:sp>
            <p:nvSpPr>
              <p:cNvPr id="6372" name="Freeform 309"/>
              <p:cNvSpPr>
                <a:spLocks/>
              </p:cNvSpPr>
              <p:nvPr/>
            </p:nvSpPr>
            <p:spPr bwMode="auto">
              <a:xfrm>
                <a:off x="3373" y="1654"/>
                <a:ext cx="15" cy="11"/>
              </a:xfrm>
              <a:custGeom>
                <a:avLst/>
                <a:gdLst>
                  <a:gd name="T0" fmla="*/ 10 w 46"/>
                  <a:gd name="T1" fmla="*/ 10 h 32"/>
                  <a:gd name="T2" fmla="*/ 10 w 46"/>
                  <a:gd name="T3" fmla="*/ 10 h 32"/>
                  <a:gd name="T4" fmla="*/ 9 w 46"/>
                  <a:gd name="T5" fmla="*/ 11 h 32"/>
                  <a:gd name="T6" fmla="*/ 10 w 46"/>
                  <a:gd name="T7" fmla="*/ 11 h 32"/>
                  <a:gd name="T8" fmla="*/ 12 w 46"/>
                  <a:gd name="T9" fmla="*/ 10 h 32"/>
                  <a:gd name="T10" fmla="*/ 15 w 46"/>
                  <a:gd name="T11" fmla="*/ 10 h 32"/>
                  <a:gd name="T12" fmla="*/ 15 w 46"/>
                  <a:gd name="T13" fmla="*/ 0 h 32"/>
                  <a:gd name="T14" fmla="*/ 10 w 46"/>
                  <a:gd name="T15" fmla="*/ 0 h 32"/>
                  <a:gd name="T16" fmla="*/ 6 w 46"/>
                  <a:gd name="T17" fmla="*/ 2 h 32"/>
                  <a:gd name="T18" fmla="*/ 2 w 46"/>
                  <a:gd name="T19" fmla="*/ 4 h 32"/>
                  <a:gd name="T20" fmla="*/ 0 w 46"/>
                  <a:gd name="T21" fmla="*/ 10 h 32"/>
                  <a:gd name="T22" fmla="*/ 0 w 46"/>
                  <a:gd name="T23" fmla="*/ 10 h 32"/>
                  <a:gd name="T24" fmla="*/ 10 w 46"/>
                  <a:gd name="T25" fmla="*/ 1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31" y="28"/>
                    </a:moveTo>
                    <a:lnTo>
                      <a:pt x="31" y="28"/>
                    </a:lnTo>
                    <a:lnTo>
                      <a:pt x="28" y="32"/>
                    </a:lnTo>
                    <a:lnTo>
                      <a:pt x="31" y="32"/>
                    </a:lnTo>
                    <a:lnTo>
                      <a:pt x="37" y="30"/>
                    </a:lnTo>
                    <a:lnTo>
                      <a:pt x="46" y="29"/>
                    </a:lnTo>
                    <a:lnTo>
                      <a:pt x="46" y="0"/>
                    </a:lnTo>
                    <a:lnTo>
                      <a:pt x="31" y="1"/>
                    </a:lnTo>
                    <a:lnTo>
                      <a:pt x="17" y="5"/>
                    </a:lnTo>
                    <a:lnTo>
                      <a:pt x="7" y="13"/>
                    </a:lnTo>
                    <a:lnTo>
                      <a:pt x="0" y="28"/>
                    </a:lnTo>
                    <a:lnTo>
                      <a:pt x="31" y="28"/>
                    </a:lnTo>
                    <a:close/>
                  </a:path>
                </a:pathLst>
              </a:custGeom>
              <a:solidFill>
                <a:srgbClr val="000000"/>
              </a:solidFill>
              <a:ln w="12700" cmpd="sng">
                <a:solidFill>
                  <a:srgbClr val="000000"/>
                </a:solidFill>
                <a:round/>
                <a:headEnd/>
                <a:tailEnd/>
              </a:ln>
            </p:spPr>
            <p:txBody>
              <a:bodyPr/>
              <a:lstStyle/>
              <a:p>
                <a:endParaRPr lang="fr-FR"/>
              </a:p>
            </p:txBody>
          </p:sp>
          <p:sp>
            <p:nvSpPr>
              <p:cNvPr id="6373" name="Freeform 310"/>
              <p:cNvSpPr>
                <a:spLocks/>
              </p:cNvSpPr>
              <p:nvPr/>
            </p:nvSpPr>
            <p:spPr bwMode="auto">
              <a:xfrm>
                <a:off x="3373" y="1662"/>
                <a:ext cx="15" cy="11"/>
              </a:xfrm>
              <a:custGeom>
                <a:avLst/>
                <a:gdLst>
                  <a:gd name="T0" fmla="*/ 15 w 46"/>
                  <a:gd name="T1" fmla="*/ 1 h 33"/>
                  <a:gd name="T2" fmla="*/ 15 w 46"/>
                  <a:gd name="T3" fmla="*/ 1 h 33"/>
                  <a:gd name="T4" fmla="*/ 12 w 46"/>
                  <a:gd name="T5" fmla="*/ 1 h 33"/>
                  <a:gd name="T6" fmla="*/ 10 w 46"/>
                  <a:gd name="T7" fmla="*/ 1 h 33"/>
                  <a:gd name="T8" fmla="*/ 9 w 46"/>
                  <a:gd name="T9" fmla="*/ 0 h 33"/>
                  <a:gd name="T10" fmla="*/ 10 w 46"/>
                  <a:gd name="T11" fmla="*/ 1 h 33"/>
                  <a:gd name="T12" fmla="*/ 0 w 46"/>
                  <a:gd name="T13" fmla="*/ 1 h 33"/>
                  <a:gd name="T14" fmla="*/ 2 w 46"/>
                  <a:gd name="T15" fmla="*/ 6 h 33"/>
                  <a:gd name="T16" fmla="*/ 5 w 46"/>
                  <a:gd name="T17" fmla="*/ 9 h 33"/>
                  <a:gd name="T18" fmla="*/ 10 w 46"/>
                  <a:gd name="T19" fmla="*/ 11 h 33"/>
                  <a:gd name="T20" fmla="*/ 15 w 46"/>
                  <a:gd name="T21" fmla="*/ 11 h 33"/>
                  <a:gd name="T22" fmla="*/ 15 w 46"/>
                  <a:gd name="T23" fmla="*/ 11 h 33"/>
                  <a:gd name="T24" fmla="*/ 1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46" y="4"/>
                    </a:moveTo>
                    <a:lnTo>
                      <a:pt x="46" y="4"/>
                    </a:lnTo>
                    <a:lnTo>
                      <a:pt x="37" y="3"/>
                    </a:lnTo>
                    <a:lnTo>
                      <a:pt x="32" y="2"/>
                    </a:lnTo>
                    <a:lnTo>
                      <a:pt x="29" y="0"/>
                    </a:lnTo>
                    <a:lnTo>
                      <a:pt x="31" y="4"/>
                    </a:lnTo>
                    <a:lnTo>
                      <a:pt x="0" y="4"/>
                    </a:lnTo>
                    <a:lnTo>
                      <a:pt x="5" y="18"/>
                    </a:lnTo>
                    <a:lnTo>
                      <a:pt x="16" y="27"/>
                    </a:lnTo>
                    <a:lnTo>
                      <a:pt x="31" y="32"/>
                    </a:lnTo>
                    <a:lnTo>
                      <a:pt x="46" y="33"/>
                    </a:lnTo>
                    <a:lnTo>
                      <a:pt x="46" y="4"/>
                    </a:lnTo>
                    <a:close/>
                  </a:path>
                </a:pathLst>
              </a:custGeom>
              <a:solidFill>
                <a:srgbClr val="000000"/>
              </a:solidFill>
              <a:ln w="12700" cmpd="sng">
                <a:solidFill>
                  <a:srgbClr val="000000"/>
                </a:solidFill>
                <a:round/>
                <a:headEnd/>
                <a:tailEnd/>
              </a:ln>
            </p:spPr>
            <p:txBody>
              <a:bodyPr/>
              <a:lstStyle/>
              <a:p>
                <a:endParaRPr lang="fr-FR"/>
              </a:p>
            </p:txBody>
          </p:sp>
          <p:sp>
            <p:nvSpPr>
              <p:cNvPr id="6374" name="Freeform 311"/>
              <p:cNvSpPr>
                <a:spLocks/>
              </p:cNvSpPr>
              <p:nvPr/>
            </p:nvSpPr>
            <p:spPr bwMode="auto">
              <a:xfrm>
                <a:off x="3388" y="1662"/>
                <a:ext cx="16" cy="11"/>
              </a:xfrm>
              <a:custGeom>
                <a:avLst/>
                <a:gdLst>
                  <a:gd name="T0" fmla="*/ 5 w 46"/>
                  <a:gd name="T1" fmla="*/ 1 h 33"/>
                  <a:gd name="T2" fmla="*/ 5 w 46"/>
                  <a:gd name="T3" fmla="*/ 1 h 33"/>
                  <a:gd name="T4" fmla="*/ 6 w 46"/>
                  <a:gd name="T5" fmla="*/ 0 h 33"/>
                  <a:gd name="T6" fmla="*/ 5 w 46"/>
                  <a:gd name="T7" fmla="*/ 1 h 33"/>
                  <a:gd name="T8" fmla="*/ 3 w 46"/>
                  <a:gd name="T9" fmla="*/ 1 h 33"/>
                  <a:gd name="T10" fmla="*/ 0 w 46"/>
                  <a:gd name="T11" fmla="*/ 1 h 33"/>
                  <a:gd name="T12" fmla="*/ 0 w 46"/>
                  <a:gd name="T13" fmla="*/ 11 h 33"/>
                  <a:gd name="T14" fmla="*/ 5 w 46"/>
                  <a:gd name="T15" fmla="*/ 11 h 33"/>
                  <a:gd name="T16" fmla="*/ 10 w 46"/>
                  <a:gd name="T17" fmla="*/ 9 h 33"/>
                  <a:gd name="T18" fmla="*/ 14 w 46"/>
                  <a:gd name="T19" fmla="*/ 6 h 33"/>
                  <a:gd name="T20" fmla="*/ 16 w 46"/>
                  <a:gd name="T21" fmla="*/ 1 h 33"/>
                  <a:gd name="T22" fmla="*/ 16 w 46"/>
                  <a:gd name="T23" fmla="*/ 1 h 33"/>
                  <a:gd name="T24" fmla="*/ 5 w 46"/>
                  <a:gd name="T25" fmla="*/ 1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3">
                    <a:moveTo>
                      <a:pt x="15" y="4"/>
                    </a:moveTo>
                    <a:lnTo>
                      <a:pt x="15" y="4"/>
                    </a:lnTo>
                    <a:lnTo>
                      <a:pt x="16" y="0"/>
                    </a:lnTo>
                    <a:lnTo>
                      <a:pt x="14" y="2"/>
                    </a:lnTo>
                    <a:lnTo>
                      <a:pt x="9" y="3"/>
                    </a:lnTo>
                    <a:lnTo>
                      <a:pt x="0" y="4"/>
                    </a:lnTo>
                    <a:lnTo>
                      <a:pt x="0" y="33"/>
                    </a:lnTo>
                    <a:lnTo>
                      <a:pt x="15" y="32"/>
                    </a:lnTo>
                    <a:lnTo>
                      <a:pt x="29" y="27"/>
                    </a:lnTo>
                    <a:lnTo>
                      <a:pt x="40" y="18"/>
                    </a:lnTo>
                    <a:lnTo>
                      <a:pt x="46" y="4"/>
                    </a:lnTo>
                    <a:lnTo>
                      <a:pt x="15" y="4"/>
                    </a:lnTo>
                    <a:close/>
                  </a:path>
                </a:pathLst>
              </a:custGeom>
              <a:solidFill>
                <a:srgbClr val="000000"/>
              </a:solidFill>
              <a:ln w="12700" cmpd="sng">
                <a:solidFill>
                  <a:srgbClr val="000000"/>
                </a:solidFill>
                <a:round/>
                <a:headEnd/>
                <a:tailEnd/>
              </a:ln>
            </p:spPr>
            <p:txBody>
              <a:bodyPr/>
              <a:lstStyle/>
              <a:p>
                <a:endParaRPr lang="fr-FR"/>
              </a:p>
            </p:txBody>
          </p:sp>
          <p:sp>
            <p:nvSpPr>
              <p:cNvPr id="6375" name="Freeform 312"/>
              <p:cNvSpPr>
                <a:spLocks/>
              </p:cNvSpPr>
              <p:nvPr/>
            </p:nvSpPr>
            <p:spPr bwMode="auto">
              <a:xfrm>
                <a:off x="3388" y="1654"/>
                <a:ext cx="16" cy="11"/>
              </a:xfrm>
              <a:custGeom>
                <a:avLst/>
                <a:gdLst>
                  <a:gd name="T0" fmla="*/ 0 w 46"/>
                  <a:gd name="T1" fmla="*/ 10 h 32"/>
                  <a:gd name="T2" fmla="*/ 0 w 46"/>
                  <a:gd name="T3" fmla="*/ 10 h 32"/>
                  <a:gd name="T4" fmla="*/ 3 w 46"/>
                  <a:gd name="T5" fmla="*/ 10 h 32"/>
                  <a:gd name="T6" fmla="*/ 5 w 46"/>
                  <a:gd name="T7" fmla="*/ 11 h 32"/>
                  <a:gd name="T8" fmla="*/ 6 w 46"/>
                  <a:gd name="T9" fmla="*/ 11 h 32"/>
                  <a:gd name="T10" fmla="*/ 5 w 46"/>
                  <a:gd name="T11" fmla="*/ 10 h 32"/>
                  <a:gd name="T12" fmla="*/ 16 w 46"/>
                  <a:gd name="T13" fmla="*/ 10 h 32"/>
                  <a:gd name="T14" fmla="*/ 14 w 46"/>
                  <a:gd name="T15" fmla="*/ 4 h 32"/>
                  <a:gd name="T16" fmla="*/ 10 w 46"/>
                  <a:gd name="T17" fmla="*/ 2 h 32"/>
                  <a:gd name="T18" fmla="*/ 5 w 46"/>
                  <a:gd name="T19" fmla="*/ 0 h 32"/>
                  <a:gd name="T20" fmla="*/ 0 w 46"/>
                  <a:gd name="T21" fmla="*/ 0 h 32"/>
                  <a:gd name="T22" fmla="*/ 0 w 46"/>
                  <a:gd name="T23" fmla="*/ 0 h 32"/>
                  <a:gd name="T24" fmla="*/ 0 w 46"/>
                  <a:gd name="T25" fmla="*/ 1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2">
                    <a:moveTo>
                      <a:pt x="0" y="29"/>
                    </a:moveTo>
                    <a:lnTo>
                      <a:pt x="0" y="29"/>
                    </a:lnTo>
                    <a:lnTo>
                      <a:pt x="9" y="30"/>
                    </a:lnTo>
                    <a:lnTo>
                      <a:pt x="15" y="32"/>
                    </a:lnTo>
                    <a:lnTo>
                      <a:pt x="17" y="32"/>
                    </a:lnTo>
                    <a:lnTo>
                      <a:pt x="15" y="28"/>
                    </a:lnTo>
                    <a:lnTo>
                      <a:pt x="46" y="28"/>
                    </a:lnTo>
                    <a:lnTo>
                      <a:pt x="39" y="13"/>
                    </a:lnTo>
                    <a:lnTo>
                      <a:pt x="28" y="5"/>
                    </a:lnTo>
                    <a:lnTo>
                      <a:pt x="15"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76" name="Freeform 313"/>
              <p:cNvSpPr>
                <a:spLocks/>
              </p:cNvSpPr>
              <p:nvPr/>
            </p:nvSpPr>
            <p:spPr bwMode="auto">
              <a:xfrm>
                <a:off x="3336" y="1598"/>
                <a:ext cx="15" cy="11"/>
              </a:xfrm>
              <a:custGeom>
                <a:avLst/>
                <a:gdLst>
                  <a:gd name="T0" fmla="*/ 10 w 45"/>
                  <a:gd name="T1" fmla="*/ 9 h 34"/>
                  <a:gd name="T2" fmla="*/ 10 w 45"/>
                  <a:gd name="T3" fmla="*/ 9 h 34"/>
                  <a:gd name="T4" fmla="*/ 10 w 45"/>
                  <a:gd name="T5" fmla="*/ 11 h 34"/>
                  <a:gd name="T6" fmla="*/ 10 w 45"/>
                  <a:gd name="T7" fmla="*/ 10 h 34"/>
                  <a:gd name="T8" fmla="*/ 12 w 45"/>
                  <a:gd name="T9" fmla="*/ 10 h 34"/>
                  <a:gd name="T10" fmla="*/ 15 w 45"/>
                  <a:gd name="T11" fmla="*/ 9 h 34"/>
                  <a:gd name="T12" fmla="*/ 15 w 45"/>
                  <a:gd name="T13" fmla="*/ 0 h 34"/>
                  <a:gd name="T14" fmla="*/ 10 w 45"/>
                  <a:gd name="T15" fmla="*/ 0 h 34"/>
                  <a:gd name="T16" fmla="*/ 5 w 45"/>
                  <a:gd name="T17" fmla="*/ 2 h 34"/>
                  <a:gd name="T18" fmla="*/ 2 w 45"/>
                  <a:gd name="T19" fmla="*/ 5 h 34"/>
                  <a:gd name="T20" fmla="*/ 0 w 45"/>
                  <a:gd name="T21" fmla="*/ 9 h 34"/>
                  <a:gd name="T22" fmla="*/ 0 w 45"/>
                  <a:gd name="T23" fmla="*/ 9 h 34"/>
                  <a:gd name="T24" fmla="*/ 10 w 45"/>
                  <a:gd name="T25" fmla="*/ 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5" h="34">
                    <a:moveTo>
                      <a:pt x="30" y="29"/>
                    </a:moveTo>
                    <a:lnTo>
                      <a:pt x="30" y="29"/>
                    </a:lnTo>
                    <a:lnTo>
                      <a:pt x="29" y="34"/>
                    </a:lnTo>
                    <a:lnTo>
                      <a:pt x="31" y="31"/>
                    </a:lnTo>
                    <a:lnTo>
                      <a:pt x="37" y="30"/>
                    </a:lnTo>
                    <a:lnTo>
                      <a:pt x="45" y="29"/>
                    </a:lnTo>
                    <a:lnTo>
                      <a:pt x="45" y="0"/>
                    </a:lnTo>
                    <a:lnTo>
                      <a:pt x="30" y="1"/>
                    </a:lnTo>
                    <a:lnTo>
                      <a:pt x="16" y="6"/>
                    </a:lnTo>
                    <a:lnTo>
                      <a:pt x="5" y="15"/>
                    </a:lnTo>
                    <a:lnTo>
                      <a:pt x="0" y="29"/>
                    </a:lnTo>
                    <a:lnTo>
                      <a:pt x="30" y="29"/>
                    </a:lnTo>
                    <a:close/>
                  </a:path>
                </a:pathLst>
              </a:custGeom>
              <a:solidFill>
                <a:srgbClr val="000000"/>
              </a:solidFill>
              <a:ln w="12700" cmpd="sng">
                <a:solidFill>
                  <a:srgbClr val="000000"/>
                </a:solidFill>
                <a:round/>
                <a:headEnd/>
                <a:tailEnd/>
              </a:ln>
            </p:spPr>
            <p:txBody>
              <a:bodyPr/>
              <a:lstStyle/>
              <a:p>
                <a:endParaRPr lang="fr-FR"/>
              </a:p>
            </p:txBody>
          </p:sp>
          <p:sp>
            <p:nvSpPr>
              <p:cNvPr id="6377" name="Freeform 314"/>
              <p:cNvSpPr>
                <a:spLocks/>
              </p:cNvSpPr>
              <p:nvPr/>
            </p:nvSpPr>
            <p:spPr bwMode="auto">
              <a:xfrm>
                <a:off x="3336" y="1606"/>
                <a:ext cx="15" cy="12"/>
              </a:xfrm>
              <a:custGeom>
                <a:avLst/>
                <a:gdLst>
                  <a:gd name="T0" fmla="*/ 15 w 45"/>
                  <a:gd name="T1" fmla="*/ 1 h 34"/>
                  <a:gd name="T2" fmla="*/ 15 w 45"/>
                  <a:gd name="T3" fmla="*/ 1 h 34"/>
                  <a:gd name="T4" fmla="*/ 12 w 45"/>
                  <a:gd name="T5" fmla="*/ 1 h 34"/>
                  <a:gd name="T6" fmla="*/ 10 w 45"/>
                  <a:gd name="T7" fmla="*/ 1 h 34"/>
                  <a:gd name="T8" fmla="*/ 10 w 45"/>
                  <a:gd name="T9" fmla="*/ 0 h 34"/>
                  <a:gd name="T10" fmla="*/ 10 w 45"/>
                  <a:gd name="T11" fmla="*/ 1 h 34"/>
                  <a:gd name="T12" fmla="*/ 0 w 45"/>
                  <a:gd name="T13" fmla="*/ 1 h 34"/>
                  <a:gd name="T14" fmla="*/ 2 w 45"/>
                  <a:gd name="T15" fmla="*/ 7 h 34"/>
                  <a:gd name="T16" fmla="*/ 5 w 45"/>
                  <a:gd name="T17" fmla="*/ 10 h 34"/>
                  <a:gd name="T18" fmla="*/ 10 w 45"/>
                  <a:gd name="T19" fmla="*/ 12 h 34"/>
                  <a:gd name="T20" fmla="*/ 15 w 45"/>
                  <a:gd name="T21" fmla="*/ 12 h 34"/>
                  <a:gd name="T22" fmla="*/ 15 w 45"/>
                  <a:gd name="T23" fmla="*/ 12 h 34"/>
                  <a:gd name="T24" fmla="*/ 15 w 45"/>
                  <a:gd name="T25" fmla="*/ 1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5" h="34">
                    <a:moveTo>
                      <a:pt x="45" y="4"/>
                    </a:moveTo>
                    <a:lnTo>
                      <a:pt x="45" y="4"/>
                    </a:lnTo>
                    <a:lnTo>
                      <a:pt x="37" y="3"/>
                    </a:lnTo>
                    <a:lnTo>
                      <a:pt x="31" y="2"/>
                    </a:lnTo>
                    <a:lnTo>
                      <a:pt x="29" y="0"/>
                    </a:lnTo>
                    <a:lnTo>
                      <a:pt x="30" y="4"/>
                    </a:lnTo>
                    <a:lnTo>
                      <a:pt x="0" y="4"/>
                    </a:lnTo>
                    <a:lnTo>
                      <a:pt x="5" y="19"/>
                    </a:lnTo>
                    <a:lnTo>
                      <a:pt x="16" y="27"/>
                    </a:lnTo>
                    <a:lnTo>
                      <a:pt x="30" y="33"/>
                    </a:lnTo>
                    <a:lnTo>
                      <a:pt x="45" y="34"/>
                    </a:lnTo>
                    <a:lnTo>
                      <a:pt x="45" y="4"/>
                    </a:lnTo>
                    <a:close/>
                  </a:path>
                </a:pathLst>
              </a:custGeom>
              <a:solidFill>
                <a:srgbClr val="000000"/>
              </a:solidFill>
              <a:ln w="12700" cmpd="sng">
                <a:solidFill>
                  <a:srgbClr val="000000"/>
                </a:solidFill>
                <a:round/>
                <a:headEnd/>
                <a:tailEnd/>
              </a:ln>
            </p:spPr>
            <p:txBody>
              <a:bodyPr/>
              <a:lstStyle/>
              <a:p>
                <a:endParaRPr lang="fr-FR"/>
              </a:p>
            </p:txBody>
          </p:sp>
          <p:sp>
            <p:nvSpPr>
              <p:cNvPr id="6378" name="Freeform 315"/>
              <p:cNvSpPr>
                <a:spLocks/>
              </p:cNvSpPr>
              <p:nvPr/>
            </p:nvSpPr>
            <p:spPr bwMode="auto">
              <a:xfrm>
                <a:off x="3351" y="1606"/>
                <a:ext cx="15" cy="12"/>
              </a:xfrm>
              <a:custGeom>
                <a:avLst/>
                <a:gdLst>
                  <a:gd name="T0" fmla="*/ 5 w 46"/>
                  <a:gd name="T1" fmla="*/ 1 h 34"/>
                  <a:gd name="T2" fmla="*/ 5 w 46"/>
                  <a:gd name="T3" fmla="*/ 1 h 34"/>
                  <a:gd name="T4" fmla="*/ 6 w 46"/>
                  <a:gd name="T5" fmla="*/ 0 h 34"/>
                  <a:gd name="T6" fmla="*/ 5 w 46"/>
                  <a:gd name="T7" fmla="*/ 1 h 34"/>
                  <a:gd name="T8" fmla="*/ 3 w 46"/>
                  <a:gd name="T9" fmla="*/ 1 h 34"/>
                  <a:gd name="T10" fmla="*/ 0 w 46"/>
                  <a:gd name="T11" fmla="*/ 1 h 34"/>
                  <a:gd name="T12" fmla="*/ 0 w 46"/>
                  <a:gd name="T13" fmla="*/ 12 h 34"/>
                  <a:gd name="T14" fmla="*/ 5 w 46"/>
                  <a:gd name="T15" fmla="*/ 12 h 34"/>
                  <a:gd name="T16" fmla="*/ 10 w 46"/>
                  <a:gd name="T17" fmla="*/ 10 h 34"/>
                  <a:gd name="T18" fmla="*/ 13 w 46"/>
                  <a:gd name="T19" fmla="*/ 7 h 34"/>
                  <a:gd name="T20" fmla="*/ 15 w 46"/>
                  <a:gd name="T21" fmla="*/ 1 h 34"/>
                  <a:gd name="T22" fmla="*/ 15 w 46"/>
                  <a:gd name="T23" fmla="*/ 1 h 34"/>
                  <a:gd name="T24" fmla="*/ 5 w 46"/>
                  <a:gd name="T25" fmla="*/ 1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4">
                    <a:moveTo>
                      <a:pt x="16" y="4"/>
                    </a:moveTo>
                    <a:lnTo>
                      <a:pt x="16" y="4"/>
                    </a:lnTo>
                    <a:lnTo>
                      <a:pt x="17" y="0"/>
                    </a:lnTo>
                    <a:lnTo>
                      <a:pt x="15" y="2"/>
                    </a:lnTo>
                    <a:lnTo>
                      <a:pt x="9" y="3"/>
                    </a:lnTo>
                    <a:lnTo>
                      <a:pt x="0" y="4"/>
                    </a:lnTo>
                    <a:lnTo>
                      <a:pt x="0" y="34"/>
                    </a:lnTo>
                    <a:lnTo>
                      <a:pt x="16" y="33"/>
                    </a:lnTo>
                    <a:lnTo>
                      <a:pt x="30" y="27"/>
                    </a:lnTo>
                    <a:lnTo>
                      <a:pt x="41" y="19"/>
                    </a:lnTo>
                    <a:lnTo>
                      <a:pt x="46" y="4"/>
                    </a:lnTo>
                    <a:lnTo>
                      <a:pt x="16" y="4"/>
                    </a:lnTo>
                    <a:close/>
                  </a:path>
                </a:pathLst>
              </a:custGeom>
              <a:solidFill>
                <a:srgbClr val="000000"/>
              </a:solidFill>
              <a:ln w="12700" cmpd="sng">
                <a:solidFill>
                  <a:srgbClr val="000000"/>
                </a:solidFill>
                <a:round/>
                <a:headEnd/>
                <a:tailEnd/>
              </a:ln>
            </p:spPr>
            <p:txBody>
              <a:bodyPr/>
              <a:lstStyle/>
              <a:p>
                <a:endParaRPr lang="fr-FR"/>
              </a:p>
            </p:txBody>
          </p:sp>
          <p:sp>
            <p:nvSpPr>
              <p:cNvPr id="6379" name="Freeform 316"/>
              <p:cNvSpPr>
                <a:spLocks/>
              </p:cNvSpPr>
              <p:nvPr/>
            </p:nvSpPr>
            <p:spPr bwMode="auto">
              <a:xfrm>
                <a:off x="3351" y="1598"/>
                <a:ext cx="15" cy="11"/>
              </a:xfrm>
              <a:custGeom>
                <a:avLst/>
                <a:gdLst>
                  <a:gd name="T0" fmla="*/ 0 w 46"/>
                  <a:gd name="T1" fmla="*/ 9 h 34"/>
                  <a:gd name="T2" fmla="*/ 0 w 46"/>
                  <a:gd name="T3" fmla="*/ 9 h 34"/>
                  <a:gd name="T4" fmla="*/ 3 w 46"/>
                  <a:gd name="T5" fmla="*/ 10 h 34"/>
                  <a:gd name="T6" fmla="*/ 5 w 46"/>
                  <a:gd name="T7" fmla="*/ 10 h 34"/>
                  <a:gd name="T8" fmla="*/ 6 w 46"/>
                  <a:gd name="T9" fmla="*/ 11 h 34"/>
                  <a:gd name="T10" fmla="*/ 5 w 46"/>
                  <a:gd name="T11" fmla="*/ 9 h 34"/>
                  <a:gd name="T12" fmla="*/ 15 w 46"/>
                  <a:gd name="T13" fmla="*/ 9 h 34"/>
                  <a:gd name="T14" fmla="*/ 13 w 46"/>
                  <a:gd name="T15" fmla="*/ 5 h 34"/>
                  <a:gd name="T16" fmla="*/ 10 w 46"/>
                  <a:gd name="T17" fmla="*/ 2 h 34"/>
                  <a:gd name="T18" fmla="*/ 5 w 46"/>
                  <a:gd name="T19" fmla="*/ 0 h 34"/>
                  <a:gd name="T20" fmla="*/ 0 w 46"/>
                  <a:gd name="T21" fmla="*/ 0 h 34"/>
                  <a:gd name="T22" fmla="*/ 0 w 46"/>
                  <a:gd name="T23" fmla="*/ 0 h 34"/>
                  <a:gd name="T24" fmla="*/ 0 w 46"/>
                  <a:gd name="T25" fmla="*/ 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34">
                    <a:moveTo>
                      <a:pt x="0" y="29"/>
                    </a:moveTo>
                    <a:lnTo>
                      <a:pt x="0" y="29"/>
                    </a:lnTo>
                    <a:lnTo>
                      <a:pt x="9" y="30"/>
                    </a:lnTo>
                    <a:lnTo>
                      <a:pt x="15" y="31"/>
                    </a:lnTo>
                    <a:lnTo>
                      <a:pt x="17" y="34"/>
                    </a:lnTo>
                    <a:lnTo>
                      <a:pt x="16" y="29"/>
                    </a:lnTo>
                    <a:lnTo>
                      <a:pt x="46" y="29"/>
                    </a:lnTo>
                    <a:lnTo>
                      <a:pt x="41" y="15"/>
                    </a:lnTo>
                    <a:lnTo>
                      <a:pt x="30" y="6"/>
                    </a:lnTo>
                    <a:lnTo>
                      <a:pt x="16" y="1"/>
                    </a:lnTo>
                    <a:lnTo>
                      <a:pt x="0" y="0"/>
                    </a:lnTo>
                    <a:lnTo>
                      <a:pt x="0" y="29"/>
                    </a:lnTo>
                    <a:close/>
                  </a:path>
                </a:pathLst>
              </a:custGeom>
              <a:solidFill>
                <a:srgbClr val="000000"/>
              </a:solidFill>
              <a:ln w="12700" cmpd="sng">
                <a:solidFill>
                  <a:srgbClr val="000000"/>
                </a:solidFill>
                <a:round/>
                <a:headEnd/>
                <a:tailEnd/>
              </a:ln>
            </p:spPr>
            <p:txBody>
              <a:bodyPr/>
              <a:lstStyle/>
              <a:p>
                <a:endParaRPr lang="fr-FR"/>
              </a:p>
            </p:txBody>
          </p:sp>
          <p:sp>
            <p:nvSpPr>
              <p:cNvPr id="6380" name="Freeform 317"/>
              <p:cNvSpPr>
                <a:spLocks/>
              </p:cNvSpPr>
              <p:nvPr/>
            </p:nvSpPr>
            <p:spPr bwMode="auto">
              <a:xfrm>
                <a:off x="3289" y="1726"/>
                <a:ext cx="16" cy="34"/>
              </a:xfrm>
              <a:custGeom>
                <a:avLst/>
                <a:gdLst>
                  <a:gd name="T0" fmla="*/ 7 w 48"/>
                  <a:gd name="T1" fmla="*/ 34 h 102"/>
                  <a:gd name="T2" fmla="*/ 10 w 48"/>
                  <a:gd name="T3" fmla="*/ 30 h 102"/>
                  <a:gd name="T4" fmla="*/ 10 w 48"/>
                  <a:gd name="T5" fmla="*/ 27 h 102"/>
                  <a:gd name="T6" fmla="*/ 11 w 48"/>
                  <a:gd name="T7" fmla="*/ 23 h 102"/>
                  <a:gd name="T8" fmla="*/ 12 w 48"/>
                  <a:gd name="T9" fmla="*/ 20 h 102"/>
                  <a:gd name="T10" fmla="*/ 13 w 48"/>
                  <a:gd name="T11" fmla="*/ 16 h 102"/>
                  <a:gd name="T12" fmla="*/ 14 w 48"/>
                  <a:gd name="T13" fmla="*/ 12 h 102"/>
                  <a:gd name="T14" fmla="*/ 15 w 48"/>
                  <a:gd name="T15" fmla="*/ 8 h 102"/>
                  <a:gd name="T16" fmla="*/ 16 w 48"/>
                  <a:gd name="T17" fmla="*/ 4 h 102"/>
                  <a:gd name="T18" fmla="*/ 16 w 48"/>
                  <a:gd name="T19" fmla="*/ 0 h 102"/>
                  <a:gd name="T20" fmla="*/ 6 w 48"/>
                  <a:gd name="T21" fmla="*/ 0 h 102"/>
                  <a:gd name="T22" fmla="*/ 5 w 48"/>
                  <a:gd name="T23" fmla="*/ 3 h 102"/>
                  <a:gd name="T24" fmla="*/ 5 w 48"/>
                  <a:gd name="T25" fmla="*/ 6 h 102"/>
                  <a:gd name="T26" fmla="*/ 4 w 48"/>
                  <a:gd name="T27" fmla="*/ 10 h 102"/>
                  <a:gd name="T28" fmla="*/ 3 w 48"/>
                  <a:gd name="T29" fmla="*/ 14 h 102"/>
                  <a:gd name="T30" fmla="*/ 2 w 48"/>
                  <a:gd name="T31" fmla="*/ 18 h 102"/>
                  <a:gd name="T32" fmla="*/ 1 w 48"/>
                  <a:gd name="T33" fmla="*/ 21 h 102"/>
                  <a:gd name="T34" fmla="*/ 0 w 48"/>
                  <a:gd name="T35" fmla="*/ 25 h 102"/>
                  <a:gd name="T36" fmla="*/ 0 w 48"/>
                  <a:gd name="T37" fmla="*/ 29 h 102"/>
                  <a:gd name="T38" fmla="*/ 3 w 48"/>
                  <a:gd name="T39" fmla="*/ 25 h 102"/>
                  <a:gd name="T40" fmla="*/ 7 w 48"/>
                  <a:gd name="T41" fmla="*/ 34 h 102"/>
                  <a:gd name="T42" fmla="*/ 10 w 48"/>
                  <a:gd name="T43" fmla="*/ 33 h 102"/>
                  <a:gd name="T44" fmla="*/ 10 w 48"/>
                  <a:gd name="T45" fmla="*/ 30 h 102"/>
                  <a:gd name="T46" fmla="*/ 7 w 48"/>
                  <a:gd name="T47" fmla="*/ 34 h 10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8" h="102">
                    <a:moveTo>
                      <a:pt x="20" y="102"/>
                    </a:moveTo>
                    <a:lnTo>
                      <a:pt x="30" y="89"/>
                    </a:lnTo>
                    <a:lnTo>
                      <a:pt x="31" y="80"/>
                    </a:lnTo>
                    <a:lnTo>
                      <a:pt x="34" y="69"/>
                    </a:lnTo>
                    <a:lnTo>
                      <a:pt x="37" y="59"/>
                    </a:lnTo>
                    <a:lnTo>
                      <a:pt x="39" y="47"/>
                    </a:lnTo>
                    <a:lnTo>
                      <a:pt x="42" y="36"/>
                    </a:lnTo>
                    <a:lnTo>
                      <a:pt x="45" y="25"/>
                    </a:lnTo>
                    <a:lnTo>
                      <a:pt x="47" y="13"/>
                    </a:lnTo>
                    <a:lnTo>
                      <a:pt x="48" y="0"/>
                    </a:lnTo>
                    <a:lnTo>
                      <a:pt x="17" y="0"/>
                    </a:lnTo>
                    <a:lnTo>
                      <a:pt x="16" y="9"/>
                    </a:lnTo>
                    <a:lnTo>
                      <a:pt x="14" y="19"/>
                    </a:lnTo>
                    <a:lnTo>
                      <a:pt x="12" y="30"/>
                    </a:lnTo>
                    <a:lnTo>
                      <a:pt x="8" y="41"/>
                    </a:lnTo>
                    <a:lnTo>
                      <a:pt x="6" y="53"/>
                    </a:lnTo>
                    <a:lnTo>
                      <a:pt x="3" y="63"/>
                    </a:lnTo>
                    <a:lnTo>
                      <a:pt x="1" y="76"/>
                    </a:lnTo>
                    <a:lnTo>
                      <a:pt x="0" y="87"/>
                    </a:lnTo>
                    <a:lnTo>
                      <a:pt x="10" y="75"/>
                    </a:lnTo>
                    <a:lnTo>
                      <a:pt x="20" y="102"/>
                    </a:lnTo>
                    <a:lnTo>
                      <a:pt x="29" y="99"/>
                    </a:lnTo>
                    <a:lnTo>
                      <a:pt x="30" y="89"/>
                    </a:lnTo>
                    <a:lnTo>
                      <a:pt x="20" y="102"/>
                    </a:lnTo>
                    <a:close/>
                  </a:path>
                </a:pathLst>
              </a:custGeom>
              <a:solidFill>
                <a:srgbClr val="000000"/>
              </a:solidFill>
              <a:ln w="12700" cmpd="sng">
                <a:solidFill>
                  <a:srgbClr val="000000"/>
                </a:solidFill>
                <a:round/>
                <a:headEnd/>
                <a:tailEnd/>
              </a:ln>
            </p:spPr>
            <p:txBody>
              <a:bodyPr/>
              <a:lstStyle/>
              <a:p>
                <a:endParaRPr lang="fr-FR"/>
              </a:p>
            </p:txBody>
          </p:sp>
          <p:sp>
            <p:nvSpPr>
              <p:cNvPr id="6381" name="Freeform 318"/>
              <p:cNvSpPr>
                <a:spLocks/>
              </p:cNvSpPr>
              <p:nvPr/>
            </p:nvSpPr>
            <p:spPr bwMode="auto">
              <a:xfrm>
                <a:off x="3254" y="1751"/>
                <a:ext cx="42" cy="25"/>
              </a:xfrm>
              <a:custGeom>
                <a:avLst/>
                <a:gdLst>
                  <a:gd name="T0" fmla="*/ 9 w 124"/>
                  <a:gd name="T1" fmla="*/ 23 h 76"/>
                  <a:gd name="T2" fmla="*/ 6 w 124"/>
                  <a:gd name="T3" fmla="*/ 25 h 76"/>
                  <a:gd name="T4" fmla="*/ 12 w 124"/>
                  <a:gd name="T5" fmla="*/ 23 h 76"/>
                  <a:gd name="T6" fmla="*/ 17 w 124"/>
                  <a:gd name="T7" fmla="*/ 20 h 76"/>
                  <a:gd name="T8" fmla="*/ 21 w 124"/>
                  <a:gd name="T9" fmla="*/ 18 h 76"/>
                  <a:gd name="T10" fmla="*/ 25 w 124"/>
                  <a:gd name="T11" fmla="*/ 16 h 76"/>
                  <a:gd name="T12" fmla="*/ 29 w 124"/>
                  <a:gd name="T13" fmla="*/ 15 h 76"/>
                  <a:gd name="T14" fmla="*/ 32 w 124"/>
                  <a:gd name="T15" fmla="*/ 13 h 76"/>
                  <a:gd name="T16" fmla="*/ 37 w 124"/>
                  <a:gd name="T17" fmla="*/ 11 h 76"/>
                  <a:gd name="T18" fmla="*/ 42 w 124"/>
                  <a:gd name="T19" fmla="*/ 9 h 76"/>
                  <a:gd name="T20" fmla="*/ 39 w 124"/>
                  <a:gd name="T21" fmla="*/ 0 h 76"/>
                  <a:gd name="T22" fmla="*/ 33 w 124"/>
                  <a:gd name="T23" fmla="*/ 2 h 76"/>
                  <a:gd name="T24" fmla="*/ 28 w 124"/>
                  <a:gd name="T25" fmla="*/ 4 h 76"/>
                  <a:gd name="T26" fmla="*/ 24 w 124"/>
                  <a:gd name="T27" fmla="*/ 6 h 76"/>
                  <a:gd name="T28" fmla="*/ 20 w 124"/>
                  <a:gd name="T29" fmla="*/ 8 h 76"/>
                  <a:gd name="T30" fmla="*/ 16 w 124"/>
                  <a:gd name="T31" fmla="*/ 10 h 76"/>
                  <a:gd name="T32" fmla="*/ 13 w 124"/>
                  <a:gd name="T33" fmla="*/ 12 h 76"/>
                  <a:gd name="T34" fmla="*/ 8 w 124"/>
                  <a:gd name="T35" fmla="*/ 14 h 76"/>
                  <a:gd name="T36" fmla="*/ 3 w 124"/>
                  <a:gd name="T37" fmla="*/ 16 h 76"/>
                  <a:gd name="T38" fmla="*/ 0 w 124"/>
                  <a:gd name="T39" fmla="*/ 18 h 76"/>
                  <a:gd name="T40" fmla="*/ 3 w 124"/>
                  <a:gd name="T41" fmla="*/ 16 h 76"/>
                  <a:gd name="T42" fmla="*/ 1 w 124"/>
                  <a:gd name="T43" fmla="*/ 17 h 76"/>
                  <a:gd name="T44" fmla="*/ 0 w 124"/>
                  <a:gd name="T45" fmla="*/ 18 h 76"/>
                  <a:gd name="T46" fmla="*/ 9 w 124"/>
                  <a:gd name="T47" fmla="*/ 23 h 7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4" h="76">
                    <a:moveTo>
                      <a:pt x="26" y="71"/>
                    </a:moveTo>
                    <a:lnTo>
                      <a:pt x="19" y="76"/>
                    </a:lnTo>
                    <a:lnTo>
                      <a:pt x="36" y="70"/>
                    </a:lnTo>
                    <a:lnTo>
                      <a:pt x="50" y="62"/>
                    </a:lnTo>
                    <a:lnTo>
                      <a:pt x="63" y="56"/>
                    </a:lnTo>
                    <a:lnTo>
                      <a:pt x="74" y="50"/>
                    </a:lnTo>
                    <a:lnTo>
                      <a:pt x="85" y="45"/>
                    </a:lnTo>
                    <a:lnTo>
                      <a:pt x="95" y="38"/>
                    </a:lnTo>
                    <a:lnTo>
                      <a:pt x="108" y="33"/>
                    </a:lnTo>
                    <a:lnTo>
                      <a:pt x="124" y="27"/>
                    </a:lnTo>
                    <a:lnTo>
                      <a:pt x="114" y="0"/>
                    </a:lnTo>
                    <a:lnTo>
                      <a:pt x="97" y="6"/>
                    </a:lnTo>
                    <a:lnTo>
                      <a:pt x="82" y="13"/>
                    </a:lnTo>
                    <a:lnTo>
                      <a:pt x="70" y="19"/>
                    </a:lnTo>
                    <a:lnTo>
                      <a:pt x="59" y="25"/>
                    </a:lnTo>
                    <a:lnTo>
                      <a:pt x="48" y="31"/>
                    </a:lnTo>
                    <a:lnTo>
                      <a:pt x="37" y="37"/>
                    </a:lnTo>
                    <a:lnTo>
                      <a:pt x="25" y="42"/>
                    </a:lnTo>
                    <a:lnTo>
                      <a:pt x="8" y="49"/>
                    </a:lnTo>
                    <a:lnTo>
                      <a:pt x="0" y="54"/>
                    </a:lnTo>
                    <a:lnTo>
                      <a:pt x="8" y="49"/>
                    </a:lnTo>
                    <a:lnTo>
                      <a:pt x="3" y="51"/>
                    </a:lnTo>
                    <a:lnTo>
                      <a:pt x="0" y="54"/>
                    </a:lnTo>
                    <a:lnTo>
                      <a:pt x="26" y="71"/>
                    </a:lnTo>
                    <a:close/>
                  </a:path>
                </a:pathLst>
              </a:custGeom>
              <a:solidFill>
                <a:srgbClr val="000000"/>
              </a:solidFill>
              <a:ln w="12700" cmpd="sng">
                <a:solidFill>
                  <a:srgbClr val="000000"/>
                </a:solidFill>
                <a:round/>
                <a:headEnd/>
                <a:tailEnd/>
              </a:ln>
            </p:spPr>
            <p:txBody>
              <a:bodyPr/>
              <a:lstStyle/>
              <a:p>
                <a:endParaRPr lang="fr-FR"/>
              </a:p>
            </p:txBody>
          </p:sp>
          <p:sp>
            <p:nvSpPr>
              <p:cNvPr id="6382" name="Freeform 319"/>
              <p:cNvSpPr>
                <a:spLocks/>
              </p:cNvSpPr>
              <p:nvPr/>
            </p:nvSpPr>
            <p:spPr bwMode="auto">
              <a:xfrm>
                <a:off x="3225" y="1769"/>
                <a:ext cx="38" cy="58"/>
              </a:xfrm>
              <a:custGeom>
                <a:avLst/>
                <a:gdLst>
                  <a:gd name="T0" fmla="*/ 10 w 114"/>
                  <a:gd name="T1" fmla="*/ 54 h 173"/>
                  <a:gd name="T2" fmla="*/ 10 w 114"/>
                  <a:gd name="T3" fmla="*/ 58 h 173"/>
                  <a:gd name="T4" fmla="*/ 14 w 114"/>
                  <a:gd name="T5" fmla="*/ 51 h 173"/>
                  <a:gd name="T6" fmla="*/ 18 w 114"/>
                  <a:gd name="T7" fmla="*/ 44 h 173"/>
                  <a:gd name="T8" fmla="*/ 21 w 114"/>
                  <a:gd name="T9" fmla="*/ 37 h 173"/>
                  <a:gd name="T10" fmla="*/ 24 w 114"/>
                  <a:gd name="T11" fmla="*/ 31 h 173"/>
                  <a:gd name="T12" fmla="*/ 27 w 114"/>
                  <a:gd name="T13" fmla="*/ 25 h 173"/>
                  <a:gd name="T14" fmla="*/ 30 w 114"/>
                  <a:gd name="T15" fmla="*/ 18 h 173"/>
                  <a:gd name="T16" fmla="*/ 34 w 114"/>
                  <a:gd name="T17" fmla="*/ 12 h 173"/>
                  <a:gd name="T18" fmla="*/ 38 w 114"/>
                  <a:gd name="T19" fmla="*/ 6 h 173"/>
                  <a:gd name="T20" fmla="*/ 29 w 114"/>
                  <a:gd name="T21" fmla="*/ 0 h 173"/>
                  <a:gd name="T22" fmla="*/ 25 w 114"/>
                  <a:gd name="T23" fmla="*/ 7 h 173"/>
                  <a:gd name="T24" fmla="*/ 21 w 114"/>
                  <a:gd name="T25" fmla="*/ 14 h 173"/>
                  <a:gd name="T26" fmla="*/ 18 w 114"/>
                  <a:gd name="T27" fmla="*/ 21 h 173"/>
                  <a:gd name="T28" fmla="*/ 15 w 114"/>
                  <a:gd name="T29" fmla="*/ 27 h 173"/>
                  <a:gd name="T30" fmla="*/ 12 w 114"/>
                  <a:gd name="T31" fmla="*/ 33 h 173"/>
                  <a:gd name="T32" fmla="*/ 9 w 114"/>
                  <a:gd name="T33" fmla="*/ 39 h 173"/>
                  <a:gd name="T34" fmla="*/ 5 w 114"/>
                  <a:gd name="T35" fmla="*/ 46 h 173"/>
                  <a:gd name="T36" fmla="*/ 1 w 114"/>
                  <a:gd name="T37" fmla="*/ 53 h 173"/>
                  <a:gd name="T38" fmla="*/ 0 w 114"/>
                  <a:gd name="T39" fmla="*/ 56 h 173"/>
                  <a:gd name="T40" fmla="*/ 1 w 114"/>
                  <a:gd name="T41" fmla="*/ 53 h 173"/>
                  <a:gd name="T42" fmla="*/ 0 w 114"/>
                  <a:gd name="T43" fmla="*/ 55 h 173"/>
                  <a:gd name="T44" fmla="*/ 0 w 114"/>
                  <a:gd name="T45" fmla="*/ 56 h 173"/>
                  <a:gd name="T46" fmla="*/ 10 w 114"/>
                  <a:gd name="T47" fmla="*/ 54 h 1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4" h="173">
                    <a:moveTo>
                      <a:pt x="31" y="162"/>
                    </a:moveTo>
                    <a:lnTo>
                      <a:pt x="29" y="173"/>
                    </a:lnTo>
                    <a:lnTo>
                      <a:pt x="42" y="151"/>
                    </a:lnTo>
                    <a:lnTo>
                      <a:pt x="53" y="130"/>
                    </a:lnTo>
                    <a:lnTo>
                      <a:pt x="64" y="111"/>
                    </a:lnTo>
                    <a:lnTo>
                      <a:pt x="73" y="93"/>
                    </a:lnTo>
                    <a:lnTo>
                      <a:pt x="81" y="74"/>
                    </a:lnTo>
                    <a:lnTo>
                      <a:pt x="90" y="55"/>
                    </a:lnTo>
                    <a:lnTo>
                      <a:pt x="101" y="37"/>
                    </a:lnTo>
                    <a:lnTo>
                      <a:pt x="114" y="17"/>
                    </a:lnTo>
                    <a:lnTo>
                      <a:pt x="88" y="0"/>
                    </a:lnTo>
                    <a:lnTo>
                      <a:pt x="75" y="22"/>
                    </a:lnTo>
                    <a:lnTo>
                      <a:pt x="64" y="43"/>
                    </a:lnTo>
                    <a:lnTo>
                      <a:pt x="53" y="62"/>
                    </a:lnTo>
                    <a:lnTo>
                      <a:pt x="44" y="81"/>
                    </a:lnTo>
                    <a:lnTo>
                      <a:pt x="36" y="98"/>
                    </a:lnTo>
                    <a:lnTo>
                      <a:pt x="27" y="117"/>
                    </a:lnTo>
                    <a:lnTo>
                      <a:pt x="16" y="136"/>
                    </a:lnTo>
                    <a:lnTo>
                      <a:pt x="3" y="158"/>
                    </a:lnTo>
                    <a:lnTo>
                      <a:pt x="1" y="168"/>
                    </a:lnTo>
                    <a:lnTo>
                      <a:pt x="3" y="158"/>
                    </a:lnTo>
                    <a:lnTo>
                      <a:pt x="0" y="163"/>
                    </a:lnTo>
                    <a:lnTo>
                      <a:pt x="1" y="168"/>
                    </a:lnTo>
                    <a:lnTo>
                      <a:pt x="31" y="162"/>
                    </a:lnTo>
                    <a:close/>
                  </a:path>
                </a:pathLst>
              </a:custGeom>
              <a:solidFill>
                <a:srgbClr val="000000"/>
              </a:solidFill>
              <a:ln w="12700" cmpd="sng">
                <a:solidFill>
                  <a:srgbClr val="000000"/>
                </a:solidFill>
                <a:round/>
                <a:headEnd/>
                <a:tailEnd/>
              </a:ln>
            </p:spPr>
            <p:txBody>
              <a:bodyPr/>
              <a:lstStyle/>
              <a:p>
                <a:endParaRPr lang="fr-FR"/>
              </a:p>
            </p:txBody>
          </p:sp>
          <p:sp>
            <p:nvSpPr>
              <p:cNvPr id="6383" name="Freeform 320"/>
              <p:cNvSpPr>
                <a:spLocks/>
              </p:cNvSpPr>
              <p:nvPr/>
            </p:nvSpPr>
            <p:spPr bwMode="auto">
              <a:xfrm>
                <a:off x="3225" y="1823"/>
                <a:ext cx="32" cy="78"/>
              </a:xfrm>
              <a:custGeom>
                <a:avLst/>
                <a:gdLst>
                  <a:gd name="T0" fmla="*/ 25 w 95"/>
                  <a:gd name="T1" fmla="*/ 66 h 234"/>
                  <a:gd name="T2" fmla="*/ 32 w 95"/>
                  <a:gd name="T3" fmla="*/ 70 h 234"/>
                  <a:gd name="T4" fmla="*/ 31 w 95"/>
                  <a:gd name="T5" fmla="*/ 66 h 234"/>
                  <a:gd name="T6" fmla="*/ 30 w 95"/>
                  <a:gd name="T7" fmla="*/ 64 h 234"/>
                  <a:gd name="T8" fmla="*/ 29 w 95"/>
                  <a:gd name="T9" fmla="*/ 60 h 234"/>
                  <a:gd name="T10" fmla="*/ 28 w 95"/>
                  <a:gd name="T11" fmla="*/ 57 h 234"/>
                  <a:gd name="T12" fmla="*/ 27 w 95"/>
                  <a:gd name="T13" fmla="*/ 53 h 234"/>
                  <a:gd name="T14" fmla="*/ 25 w 95"/>
                  <a:gd name="T15" fmla="*/ 50 h 234"/>
                  <a:gd name="T16" fmla="*/ 24 w 95"/>
                  <a:gd name="T17" fmla="*/ 47 h 234"/>
                  <a:gd name="T18" fmla="*/ 23 w 95"/>
                  <a:gd name="T19" fmla="*/ 43 h 234"/>
                  <a:gd name="T20" fmla="*/ 21 w 95"/>
                  <a:gd name="T21" fmla="*/ 39 h 234"/>
                  <a:gd name="T22" fmla="*/ 20 w 95"/>
                  <a:gd name="T23" fmla="*/ 34 h 234"/>
                  <a:gd name="T24" fmla="*/ 18 w 95"/>
                  <a:gd name="T25" fmla="*/ 29 h 234"/>
                  <a:gd name="T26" fmla="*/ 17 w 95"/>
                  <a:gd name="T27" fmla="*/ 24 h 234"/>
                  <a:gd name="T28" fmla="*/ 15 w 95"/>
                  <a:gd name="T29" fmla="*/ 19 h 234"/>
                  <a:gd name="T30" fmla="*/ 14 w 95"/>
                  <a:gd name="T31" fmla="*/ 13 h 234"/>
                  <a:gd name="T32" fmla="*/ 12 w 95"/>
                  <a:gd name="T33" fmla="*/ 7 h 234"/>
                  <a:gd name="T34" fmla="*/ 10 w 95"/>
                  <a:gd name="T35" fmla="*/ 0 h 234"/>
                  <a:gd name="T36" fmla="*/ 0 w 95"/>
                  <a:gd name="T37" fmla="*/ 2 h 234"/>
                  <a:gd name="T38" fmla="*/ 2 w 95"/>
                  <a:gd name="T39" fmla="*/ 9 h 234"/>
                  <a:gd name="T40" fmla="*/ 4 w 95"/>
                  <a:gd name="T41" fmla="*/ 15 h 234"/>
                  <a:gd name="T42" fmla="*/ 5 w 95"/>
                  <a:gd name="T43" fmla="*/ 22 h 234"/>
                  <a:gd name="T44" fmla="*/ 7 w 95"/>
                  <a:gd name="T45" fmla="*/ 27 h 234"/>
                  <a:gd name="T46" fmla="*/ 9 w 95"/>
                  <a:gd name="T47" fmla="*/ 32 h 234"/>
                  <a:gd name="T48" fmla="*/ 10 w 95"/>
                  <a:gd name="T49" fmla="*/ 37 h 234"/>
                  <a:gd name="T50" fmla="*/ 12 w 95"/>
                  <a:gd name="T51" fmla="*/ 42 h 234"/>
                  <a:gd name="T52" fmla="*/ 13 w 95"/>
                  <a:gd name="T53" fmla="*/ 46 h 234"/>
                  <a:gd name="T54" fmla="*/ 14 w 95"/>
                  <a:gd name="T55" fmla="*/ 50 h 234"/>
                  <a:gd name="T56" fmla="*/ 16 w 95"/>
                  <a:gd name="T57" fmla="*/ 53 h 234"/>
                  <a:gd name="T58" fmla="*/ 17 w 95"/>
                  <a:gd name="T59" fmla="*/ 57 h 234"/>
                  <a:gd name="T60" fmla="*/ 18 w 95"/>
                  <a:gd name="T61" fmla="*/ 60 h 234"/>
                  <a:gd name="T62" fmla="*/ 20 w 95"/>
                  <a:gd name="T63" fmla="*/ 63 h 234"/>
                  <a:gd name="T64" fmla="*/ 21 w 95"/>
                  <a:gd name="T65" fmla="*/ 66 h 234"/>
                  <a:gd name="T66" fmla="*/ 21 w 95"/>
                  <a:gd name="T67" fmla="*/ 69 h 234"/>
                  <a:gd name="T68" fmla="*/ 22 w 95"/>
                  <a:gd name="T69" fmla="*/ 72 h 234"/>
                  <a:gd name="T70" fmla="*/ 29 w 95"/>
                  <a:gd name="T71" fmla="*/ 75 h 234"/>
                  <a:gd name="T72" fmla="*/ 22 w 95"/>
                  <a:gd name="T73" fmla="*/ 72 h 234"/>
                  <a:gd name="T74" fmla="*/ 24 w 95"/>
                  <a:gd name="T75" fmla="*/ 78 h 234"/>
                  <a:gd name="T76" fmla="*/ 29 w 95"/>
                  <a:gd name="T77" fmla="*/ 75 h 234"/>
                  <a:gd name="T78" fmla="*/ 25 w 95"/>
                  <a:gd name="T79" fmla="*/ 66 h 2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5" h="234">
                    <a:moveTo>
                      <a:pt x="74" y="199"/>
                    </a:moveTo>
                    <a:lnTo>
                      <a:pt x="95" y="209"/>
                    </a:lnTo>
                    <a:lnTo>
                      <a:pt x="91" y="199"/>
                    </a:lnTo>
                    <a:lnTo>
                      <a:pt x="89" y="191"/>
                    </a:lnTo>
                    <a:lnTo>
                      <a:pt x="86" y="181"/>
                    </a:lnTo>
                    <a:lnTo>
                      <a:pt x="83" y="172"/>
                    </a:lnTo>
                    <a:lnTo>
                      <a:pt x="79" y="160"/>
                    </a:lnTo>
                    <a:lnTo>
                      <a:pt x="75" y="150"/>
                    </a:lnTo>
                    <a:lnTo>
                      <a:pt x="72" y="140"/>
                    </a:lnTo>
                    <a:lnTo>
                      <a:pt x="67" y="128"/>
                    </a:lnTo>
                    <a:lnTo>
                      <a:pt x="63" y="116"/>
                    </a:lnTo>
                    <a:lnTo>
                      <a:pt x="59" y="103"/>
                    </a:lnTo>
                    <a:lnTo>
                      <a:pt x="54" y="88"/>
                    </a:lnTo>
                    <a:lnTo>
                      <a:pt x="50" y="73"/>
                    </a:lnTo>
                    <a:lnTo>
                      <a:pt x="45" y="57"/>
                    </a:lnTo>
                    <a:lnTo>
                      <a:pt x="41" y="40"/>
                    </a:lnTo>
                    <a:lnTo>
                      <a:pt x="36" y="20"/>
                    </a:lnTo>
                    <a:lnTo>
                      <a:pt x="30" y="0"/>
                    </a:lnTo>
                    <a:lnTo>
                      <a:pt x="0" y="6"/>
                    </a:lnTo>
                    <a:lnTo>
                      <a:pt x="5" y="28"/>
                    </a:lnTo>
                    <a:lnTo>
                      <a:pt x="11" y="46"/>
                    </a:lnTo>
                    <a:lnTo>
                      <a:pt x="15" y="65"/>
                    </a:lnTo>
                    <a:lnTo>
                      <a:pt x="21" y="82"/>
                    </a:lnTo>
                    <a:lnTo>
                      <a:pt x="26" y="97"/>
                    </a:lnTo>
                    <a:lnTo>
                      <a:pt x="30" y="111"/>
                    </a:lnTo>
                    <a:lnTo>
                      <a:pt x="35" y="125"/>
                    </a:lnTo>
                    <a:lnTo>
                      <a:pt x="39" y="138"/>
                    </a:lnTo>
                    <a:lnTo>
                      <a:pt x="43" y="149"/>
                    </a:lnTo>
                    <a:lnTo>
                      <a:pt x="47" y="160"/>
                    </a:lnTo>
                    <a:lnTo>
                      <a:pt x="51" y="171"/>
                    </a:lnTo>
                    <a:lnTo>
                      <a:pt x="54" y="180"/>
                    </a:lnTo>
                    <a:lnTo>
                      <a:pt x="58" y="190"/>
                    </a:lnTo>
                    <a:lnTo>
                      <a:pt x="61" y="199"/>
                    </a:lnTo>
                    <a:lnTo>
                      <a:pt x="63" y="207"/>
                    </a:lnTo>
                    <a:lnTo>
                      <a:pt x="66" y="217"/>
                    </a:lnTo>
                    <a:lnTo>
                      <a:pt x="87" y="226"/>
                    </a:lnTo>
                    <a:lnTo>
                      <a:pt x="66" y="217"/>
                    </a:lnTo>
                    <a:lnTo>
                      <a:pt x="71" y="234"/>
                    </a:lnTo>
                    <a:lnTo>
                      <a:pt x="87" y="226"/>
                    </a:lnTo>
                    <a:lnTo>
                      <a:pt x="74" y="199"/>
                    </a:lnTo>
                    <a:close/>
                  </a:path>
                </a:pathLst>
              </a:custGeom>
              <a:solidFill>
                <a:srgbClr val="000000"/>
              </a:solidFill>
              <a:ln w="12700" cmpd="sng">
                <a:solidFill>
                  <a:srgbClr val="000000"/>
                </a:solidFill>
                <a:round/>
                <a:headEnd/>
                <a:tailEnd/>
              </a:ln>
            </p:spPr>
            <p:txBody>
              <a:bodyPr/>
              <a:lstStyle/>
              <a:p>
                <a:endParaRPr lang="fr-FR"/>
              </a:p>
            </p:txBody>
          </p:sp>
          <p:sp>
            <p:nvSpPr>
              <p:cNvPr id="6384" name="Freeform 321"/>
              <p:cNvSpPr>
                <a:spLocks/>
              </p:cNvSpPr>
              <p:nvPr/>
            </p:nvSpPr>
            <p:spPr bwMode="auto">
              <a:xfrm>
                <a:off x="3249" y="1869"/>
                <a:ext cx="16" cy="29"/>
              </a:xfrm>
              <a:custGeom>
                <a:avLst/>
                <a:gdLst>
                  <a:gd name="T0" fmla="*/ 5 w 47"/>
                  <a:gd name="T1" fmla="*/ 6 h 88"/>
                  <a:gd name="T2" fmla="*/ 7 w 47"/>
                  <a:gd name="T3" fmla="*/ 0 h 88"/>
                  <a:gd name="T4" fmla="*/ 4 w 47"/>
                  <a:gd name="T5" fmla="*/ 4 h 88"/>
                  <a:gd name="T6" fmla="*/ 2 w 47"/>
                  <a:gd name="T7" fmla="*/ 7 h 88"/>
                  <a:gd name="T8" fmla="*/ 1 w 47"/>
                  <a:gd name="T9" fmla="*/ 11 h 88"/>
                  <a:gd name="T10" fmla="*/ 1 w 47"/>
                  <a:gd name="T11" fmla="*/ 14 h 88"/>
                  <a:gd name="T12" fmla="*/ 1 w 47"/>
                  <a:gd name="T13" fmla="*/ 17 h 88"/>
                  <a:gd name="T14" fmla="*/ 0 w 47"/>
                  <a:gd name="T15" fmla="*/ 20 h 88"/>
                  <a:gd name="T16" fmla="*/ 0 w 47"/>
                  <a:gd name="T17" fmla="*/ 21 h 88"/>
                  <a:gd name="T18" fmla="*/ 1 w 47"/>
                  <a:gd name="T19" fmla="*/ 20 h 88"/>
                  <a:gd name="T20" fmla="*/ 5 w 47"/>
                  <a:gd name="T21" fmla="*/ 29 h 88"/>
                  <a:gd name="T22" fmla="*/ 9 w 47"/>
                  <a:gd name="T23" fmla="*/ 26 h 88"/>
                  <a:gd name="T24" fmla="*/ 11 w 47"/>
                  <a:gd name="T25" fmla="*/ 22 h 88"/>
                  <a:gd name="T26" fmla="*/ 11 w 47"/>
                  <a:gd name="T27" fmla="*/ 18 h 88"/>
                  <a:gd name="T28" fmla="*/ 12 w 47"/>
                  <a:gd name="T29" fmla="*/ 15 h 88"/>
                  <a:gd name="T30" fmla="*/ 12 w 47"/>
                  <a:gd name="T31" fmla="*/ 12 h 88"/>
                  <a:gd name="T32" fmla="*/ 12 w 47"/>
                  <a:gd name="T33" fmla="*/ 10 h 88"/>
                  <a:gd name="T34" fmla="*/ 13 w 47"/>
                  <a:gd name="T35" fmla="*/ 8 h 88"/>
                  <a:gd name="T36" fmla="*/ 12 w 47"/>
                  <a:gd name="T37" fmla="*/ 9 h 88"/>
                  <a:gd name="T38" fmla="*/ 14 w 47"/>
                  <a:gd name="T39" fmla="*/ 3 h 88"/>
                  <a:gd name="T40" fmla="*/ 12 w 47"/>
                  <a:gd name="T41" fmla="*/ 9 h 88"/>
                  <a:gd name="T42" fmla="*/ 16 w 47"/>
                  <a:gd name="T43" fmla="*/ 7 h 88"/>
                  <a:gd name="T44" fmla="*/ 14 w 47"/>
                  <a:gd name="T45" fmla="*/ 3 h 88"/>
                  <a:gd name="T46" fmla="*/ 5 w 47"/>
                  <a:gd name="T47" fmla="*/ 6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 h="88">
                    <a:moveTo>
                      <a:pt x="14" y="18"/>
                    </a:moveTo>
                    <a:lnTo>
                      <a:pt x="22" y="0"/>
                    </a:lnTo>
                    <a:lnTo>
                      <a:pt x="11" y="11"/>
                    </a:lnTo>
                    <a:lnTo>
                      <a:pt x="5" y="22"/>
                    </a:lnTo>
                    <a:lnTo>
                      <a:pt x="4" y="33"/>
                    </a:lnTo>
                    <a:lnTo>
                      <a:pt x="3" y="42"/>
                    </a:lnTo>
                    <a:lnTo>
                      <a:pt x="2" y="52"/>
                    </a:lnTo>
                    <a:lnTo>
                      <a:pt x="1" y="60"/>
                    </a:lnTo>
                    <a:lnTo>
                      <a:pt x="0" y="63"/>
                    </a:lnTo>
                    <a:lnTo>
                      <a:pt x="2" y="61"/>
                    </a:lnTo>
                    <a:lnTo>
                      <a:pt x="15" y="88"/>
                    </a:lnTo>
                    <a:lnTo>
                      <a:pt x="26" y="78"/>
                    </a:lnTo>
                    <a:lnTo>
                      <a:pt x="31" y="66"/>
                    </a:lnTo>
                    <a:lnTo>
                      <a:pt x="32" y="56"/>
                    </a:lnTo>
                    <a:lnTo>
                      <a:pt x="34" y="46"/>
                    </a:lnTo>
                    <a:lnTo>
                      <a:pt x="35" y="37"/>
                    </a:lnTo>
                    <a:lnTo>
                      <a:pt x="36" y="29"/>
                    </a:lnTo>
                    <a:lnTo>
                      <a:pt x="37" y="25"/>
                    </a:lnTo>
                    <a:lnTo>
                      <a:pt x="35" y="28"/>
                    </a:lnTo>
                    <a:lnTo>
                      <a:pt x="42" y="10"/>
                    </a:lnTo>
                    <a:lnTo>
                      <a:pt x="35" y="28"/>
                    </a:lnTo>
                    <a:lnTo>
                      <a:pt x="47" y="22"/>
                    </a:lnTo>
                    <a:lnTo>
                      <a:pt x="42" y="10"/>
                    </a:lnTo>
                    <a:lnTo>
                      <a:pt x="14" y="18"/>
                    </a:lnTo>
                    <a:close/>
                  </a:path>
                </a:pathLst>
              </a:custGeom>
              <a:solidFill>
                <a:srgbClr val="000000"/>
              </a:solidFill>
              <a:ln w="12700" cmpd="sng">
                <a:solidFill>
                  <a:srgbClr val="000000"/>
                </a:solidFill>
                <a:round/>
                <a:headEnd/>
                <a:tailEnd/>
              </a:ln>
            </p:spPr>
            <p:txBody>
              <a:bodyPr/>
              <a:lstStyle/>
              <a:p>
                <a:endParaRPr lang="fr-FR"/>
              </a:p>
            </p:txBody>
          </p:sp>
          <p:sp>
            <p:nvSpPr>
              <p:cNvPr id="6385" name="Freeform 322"/>
              <p:cNvSpPr>
                <a:spLocks/>
              </p:cNvSpPr>
              <p:nvPr/>
            </p:nvSpPr>
            <p:spPr bwMode="auto">
              <a:xfrm>
                <a:off x="3243" y="1831"/>
                <a:ext cx="20" cy="44"/>
              </a:xfrm>
              <a:custGeom>
                <a:avLst/>
                <a:gdLst>
                  <a:gd name="T0" fmla="*/ 2 w 60"/>
                  <a:gd name="T1" fmla="*/ 0 h 132"/>
                  <a:gd name="T2" fmla="*/ 0 w 60"/>
                  <a:gd name="T3" fmla="*/ 5 h 132"/>
                  <a:gd name="T4" fmla="*/ 2 w 60"/>
                  <a:gd name="T5" fmla="*/ 10 h 132"/>
                  <a:gd name="T6" fmla="*/ 3 w 60"/>
                  <a:gd name="T7" fmla="*/ 15 h 132"/>
                  <a:gd name="T8" fmla="*/ 3 w 60"/>
                  <a:gd name="T9" fmla="*/ 18 h 132"/>
                  <a:gd name="T10" fmla="*/ 4 w 60"/>
                  <a:gd name="T11" fmla="*/ 22 h 132"/>
                  <a:gd name="T12" fmla="*/ 5 w 60"/>
                  <a:gd name="T13" fmla="*/ 26 h 132"/>
                  <a:gd name="T14" fmla="*/ 6 w 60"/>
                  <a:gd name="T15" fmla="*/ 30 h 132"/>
                  <a:gd name="T16" fmla="*/ 8 w 60"/>
                  <a:gd name="T17" fmla="*/ 36 h 132"/>
                  <a:gd name="T18" fmla="*/ 11 w 60"/>
                  <a:gd name="T19" fmla="*/ 44 h 132"/>
                  <a:gd name="T20" fmla="*/ 20 w 60"/>
                  <a:gd name="T21" fmla="*/ 41 h 132"/>
                  <a:gd name="T22" fmla="*/ 18 w 60"/>
                  <a:gd name="T23" fmla="*/ 34 h 132"/>
                  <a:gd name="T24" fmla="*/ 16 w 60"/>
                  <a:gd name="T25" fmla="*/ 28 h 132"/>
                  <a:gd name="T26" fmla="*/ 15 w 60"/>
                  <a:gd name="T27" fmla="*/ 23 h 132"/>
                  <a:gd name="T28" fmla="*/ 14 w 60"/>
                  <a:gd name="T29" fmla="*/ 20 h 132"/>
                  <a:gd name="T30" fmla="*/ 14 w 60"/>
                  <a:gd name="T31" fmla="*/ 16 h 132"/>
                  <a:gd name="T32" fmla="*/ 13 w 60"/>
                  <a:gd name="T33" fmla="*/ 13 h 132"/>
                  <a:gd name="T34" fmla="*/ 12 w 60"/>
                  <a:gd name="T35" fmla="*/ 8 h 132"/>
                  <a:gd name="T36" fmla="*/ 11 w 60"/>
                  <a:gd name="T37" fmla="*/ 3 h 132"/>
                  <a:gd name="T38" fmla="*/ 9 w 60"/>
                  <a:gd name="T39" fmla="*/ 7 h 132"/>
                  <a:gd name="T40" fmla="*/ 2 w 60"/>
                  <a:gd name="T41" fmla="*/ 0 h 132"/>
                  <a:gd name="T42" fmla="*/ 0 w 60"/>
                  <a:gd name="T43" fmla="*/ 2 h 132"/>
                  <a:gd name="T44" fmla="*/ 0 w 60"/>
                  <a:gd name="T45" fmla="*/ 5 h 132"/>
                  <a:gd name="T46" fmla="*/ 2 w 60"/>
                  <a:gd name="T47" fmla="*/ 0 h 1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0" h="132">
                    <a:moveTo>
                      <a:pt x="6" y="0"/>
                    </a:moveTo>
                    <a:lnTo>
                      <a:pt x="1" y="14"/>
                    </a:lnTo>
                    <a:lnTo>
                      <a:pt x="5" y="31"/>
                    </a:lnTo>
                    <a:lnTo>
                      <a:pt x="8" y="44"/>
                    </a:lnTo>
                    <a:lnTo>
                      <a:pt x="10" y="55"/>
                    </a:lnTo>
                    <a:lnTo>
                      <a:pt x="12" y="65"/>
                    </a:lnTo>
                    <a:lnTo>
                      <a:pt x="16" y="77"/>
                    </a:lnTo>
                    <a:lnTo>
                      <a:pt x="19" y="91"/>
                    </a:lnTo>
                    <a:lnTo>
                      <a:pt x="25" y="109"/>
                    </a:lnTo>
                    <a:lnTo>
                      <a:pt x="32" y="132"/>
                    </a:lnTo>
                    <a:lnTo>
                      <a:pt x="60" y="124"/>
                    </a:lnTo>
                    <a:lnTo>
                      <a:pt x="54" y="101"/>
                    </a:lnTo>
                    <a:lnTo>
                      <a:pt x="49" y="83"/>
                    </a:lnTo>
                    <a:lnTo>
                      <a:pt x="46" y="70"/>
                    </a:lnTo>
                    <a:lnTo>
                      <a:pt x="43" y="59"/>
                    </a:lnTo>
                    <a:lnTo>
                      <a:pt x="41" y="48"/>
                    </a:lnTo>
                    <a:lnTo>
                      <a:pt x="38" y="38"/>
                    </a:lnTo>
                    <a:lnTo>
                      <a:pt x="35" y="24"/>
                    </a:lnTo>
                    <a:lnTo>
                      <a:pt x="32" y="8"/>
                    </a:lnTo>
                    <a:lnTo>
                      <a:pt x="28" y="21"/>
                    </a:lnTo>
                    <a:lnTo>
                      <a:pt x="6" y="0"/>
                    </a:lnTo>
                    <a:lnTo>
                      <a:pt x="0" y="7"/>
                    </a:lnTo>
                    <a:lnTo>
                      <a:pt x="1" y="14"/>
                    </a:lnTo>
                    <a:lnTo>
                      <a:pt x="6" y="0"/>
                    </a:lnTo>
                    <a:close/>
                  </a:path>
                </a:pathLst>
              </a:custGeom>
              <a:solidFill>
                <a:srgbClr val="000000"/>
              </a:solidFill>
              <a:ln w="12700" cmpd="sng">
                <a:solidFill>
                  <a:srgbClr val="000000"/>
                </a:solidFill>
                <a:round/>
                <a:headEnd/>
                <a:tailEnd/>
              </a:ln>
            </p:spPr>
            <p:txBody>
              <a:bodyPr/>
              <a:lstStyle/>
              <a:p>
                <a:endParaRPr lang="fr-FR"/>
              </a:p>
            </p:txBody>
          </p:sp>
          <p:sp>
            <p:nvSpPr>
              <p:cNvPr id="6386" name="Freeform 323"/>
              <p:cNvSpPr>
                <a:spLocks/>
              </p:cNvSpPr>
              <p:nvPr/>
            </p:nvSpPr>
            <p:spPr bwMode="auto">
              <a:xfrm>
                <a:off x="3245" y="1794"/>
                <a:ext cx="29" cy="44"/>
              </a:xfrm>
              <a:custGeom>
                <a:avLst/>
                <a:gdLst>
                  <a:gd name="T0" fmla="*/ 29 w 87"/>
                  <a:gd name="T1" fmla="*/ 10 h 131"/>
                  <a:gd name="T2" fmla="*/ 20 w 87"/>
                  <a:gd name="T3" fmla="*/ 7 h 131"/>
                  <a:gd name="T4" fmla="*/ 16 w 87"/>
                  <a:gd name="T5" fmla="*/ 11 h 131"/>
                  <a:gd name="T6" fmla="*/ 13 w 87"/>
                  <a:gd name="T7" fmla="*/ 16 h 131"/>
                  <a:gd name="T8" fmla="*/ 11 w 87"/>
                  <a:gd name="T9" fmla="*/ 20 h 131"/>
                  <a:gd name="T10" fmla="*/ 9 w 87"/>
                  <a:gd name="T11" fmla="*/ 24 h 131"/>
                  <a:gd name="T12" fmla="*/ 8 w 87"/>
                  <a:gd name="T13" fmla="*/ 27 h 131"/>
                  <a:gd name="T14" fmla="*/ 6 w 87"/>
                  <a:gd name="T15" fmla="*/ 30 h 131"/>
                  <a:gd name="T16" fmla="*/ 4 w 87"/>
                  <a:gd name="T17" fmla="*/ 33 h 131"/>
                  <a:gd name="T18" fmla="*/ 0 w 87"/>
                  <a:gd name="T19" fmla="*/ 37 h 131"/>
                  <a:gd name="T20" fmla="*/ 7 w 87"/>
                  <a:gd name="T21" fmla="*/ 44 h 131"/>
                  <a:gd name="T22" fmla="*/ 12 w 87"/>
                  <a:gd name="T23" fmla="*/ 40 h 131"/>
                  <a:gd name="T24" fmla="*/ 14 w 87"/>
                  <a:gd name="T25" fmla="*/ 35 h 131"/>
                  <a:gd name="T26" fmla="*/ 17 w 87"/>
                  <a:gd name="T27" fmla="*/ 31 h 131"/>
                  <a:gd name="T28" fmla="*/ 18 w 87"/>
                  <a:gd name="T29" fmla="*/ 27 h 131"/>
                  <a:gd name="T30" fmla="*/ 20 w 87"/>
                  <a:gd name="T31" fmla="*/ 24 h 131"/>
                  <a:gd name="T32" fmla="*/ 22 w 87"/>
                  <a:gd name="T33" fmla="*/ 21 h 131"/>
                  <a:gd name="T34" fmla="*/ 24 w 87"/>
                  <a:gd name="T35" fmla="*/ 18 h 131"/>
                  <a:gd name="T36" fmla="*/ 28 w 87"/>
                  <a:gd name="T37" fmla="*/ 14 h 131"/>
                  <a:gd name="T38" fmla="*/ 19 w 87"/>
                  <a:gd name="T39" fmla="*/ 11 h 131"/>
                  <a:gd name="T40" fmla="*/ 29 w 87"/>
                  <a:gd name="T41" fmla="*/ 10 h 131"/>
                  <a:gd name="T42" fmla="*/ 27 w 87"/>
                  <a:gd name="T43" fmla="*/ 0 h 131"/>
                  <a:gd name="T44" fmla="*/ 20 w 87"/>
                  <a:gd name="T45" fmla="*/ 7 h 131"/>
                  <a:gd name="T46" fmla="*/ 29 w 87"/>
                  <a:gd name="T47" fmla="*/ 10 h 1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7" h="131">
                    <a:moveTo>
                      <a:pt x="87" y="29"/>
                    </a:moveTo>
                    <a:lnTo>
                      <a:pt x="61" y="20"/>
                    </a:lnTo>
                    <a:lnTo>
                      <a:pt x="48" y="34"/>
                    </a:lnTo>
                    <a:lnTo>
                      <a:pt x="39" y="47"/>
                    </a:lnTo>
                    <a:lnTo>
                      <a:pt x="32" y="59"/>
                    </a:lnTo>
                    <a:lnTo>
                      <a:pt x="27" y="71"/>
                    </a:lnTo>
                    <a:lnTo>
                      <a:pt x="24" y="79"/>
                    </a:lnTo>
                    <a:lnTo>
                      <a:pt x="17" y="89"/>
                    </a:lnTo>
                    <a:lnTo>
                      <a:pt x="11" y="99"/>
                    </a:lnTo>
                    <a:lnTo>
                      <a:pt x="0" y="110"/>
                    </a:lnTo>
                    <a:lnTo>
                      <a:pt x="22" y="131"/>
                    </a:lnTo>
                    <a:lnTo>
                      <a:pt x="35" y="118"/>
                    </a:lnTo>
                    <a:lnTo>
                      <a:pt x="43" y="104"/>
                    </a:lnTo>
                    <a:lnTo>
                      <a:pt x="50" y="91"/>
                    </a:lnTo>
                    <a:lnTo>
                      <a:pt x="55" y="81"/>
                    </a:lnTo>
                    <a:lnTo>
                      <a:pt x="59" y="72"/>
                    </a:lnTo>
                    <a:lnTo>
                      <a:pt x="65" y="62"/>
                    </a:lnTo>
                    <a:lnTo>
                      <a:pt x="72" y="53"/>
                    </a:lnTo>
                    <a:lnTo>
                      <a:pt x="83" y="41"/>
                    </a:lnTo>
                    <a:lnTo>
                      <a:pt x="56" y="33"/>
                    </a:lnTo>
                    <a:lnTo>
                      <a:pt x="87" y="29"/>
                    </a:lnTo>
                    <a:lnTo>
                      <a:pt x="82" y="0"/>
                    </a:lnTo>
                    <a:lnTo>
                      <a:pt x="61" y="20"/>
                    </a:lnTo>
                    <a:lnTo>
                      <a:pt x="87" y="29"/>
                    </a:lnTo>
                    <a:close/>
                  </a:path>
                </a:pathLst>
              </a:custGeom>
              <a:solidFill>
                <a:srgbClr val="000000"/>
              </a:solidFill>
              <a:ln w="12700" cmpd="sng">
                <a:solidFill>
                  <a:srgbClr val="000000"/>
                </a:solidFill>
                <a:round/>
                <a:headEnd/>
                <a:tailEnd/>
              </a:ln>
            </p:spPr>
            <p:txBody>
              <a:bodyPr/>
              <a:lstStyle/>
              <a:p>
                <a:endParaRPr lang="fr-FR"/>
              </a:p>
            </p:txBody>
          </p:sp>
          <p:sp>
            <p:nvSpPr>
              <p:cNvPr id="6387" name="Freeform 324"/>
              <p:cNvSpPr>
                <a:spLocks/>
              </p:cNvSpPr>
              <p:nvPr/>
            </p:nvSpPr>
            <p:spPr bwMode="auto">
              <a:xfrm>
                <a:off x="3260" y="1804"/>
                <a:ext cx="18" cy="81"/>
              </a:xfrm>
              <a:custGeom>
                <a:avLst/>
                <a:gdLst>
                  <a:gd name="T0" fmla="*/ 9 w 55"/>
                  <a:gd name="T1" fmla="*/ 81 h 242"/>
                  <a:gd name="T2" fmla="*/ 9 w 55"/>
                  <a:gd name="T3" fmla="*/ 81 h 242"/>
                  <a:gd name="T4" fmla="*/ 11 w 55"/>
                  <a:gd name="T5" fmla="*/ 76 h 242"/>
                  <a:gd name="T6" fmla="*/ 13 w 55"/>
                  <a:gd name="T7" fmla="*/ 70 h 242"/>
                  <a:gd name="T8" fmla="*/ 14 w 55"/>
                  <a:gd name="T9" fmla="*/ 65 h 242"/>
                  <a:gd name="T10" fmla="*/ 15 w 55"/>
                  <a:gd name="T11" fmla="*/ 60 h 242"/>
                  <a:gd name="T12" fmla="*/ 17 w 55"/>
                  <a:gd name="T13" fmla="*/ 55 h 242"/>
                  <a:gd name="T14" fmla="*/ 17 w 55"/>
                  <a:gd name="T15" fmla="*/ 49 h 242"/>
                  <a:gd name="T16" fmla="*/ 18 w 55"/>
                  <a:gd name="T17" fmla="*/ 45 h 242"/>
                  <a:gd name="T18" fmla="*/ 18 w 55"/>
                  <a:gd name="T19" fmla="*/ 39 h 242"/>
                  <a:gd name="T20" fmla="*/ 18 w 55"/>
                  <a:gd name="T21" fmla="*/ 34 h 242"/>
                  <a:gd name="T22" fmla="*/ 18 w 55"/>
                  <a:gd name="T23" fmla="*/ 30 h 242"/>
                  <a:gd name="T24" fmla="*/ 18 w 55"/>
                  <a:gd name="T25" fmla="*/ 25 h 242"/>
                  <a:gd name="T26" fmla="*/ 17 w 55"/>
                  <a:gd name="T27" fmla="*/ 19 h 242"/>
                  <a:gd name="T28" fmla="*/ 17 w 55"/>
                  <a:gd name="T29" fmla="*/ 15 h 242"/>
                  <a:gd name="T30" fmla="*/ 16 w 55"/>
                  <a:gd name="T31" fmla="*/ 10 h 242"/>
                  <a:gd name="T32" fmla="*/ 15 w 55"/>
                  <a:gd name="T33" fmla="*/ 5 h 242"/>
                  <a:gd name="T34" fmla="*/ 14 w 55"/>
                  <a:gd name="T35" fmla="*/ 0 h 242"/>
                  <a:gd name="T36" fmla="*/ 4 w 55"/>
                  <a:gd name="T37" fmla="*/ 1 h 242"/>
                  <a:gd name="T38" fmla="*/ 5 w 55"/>
                  <a:gd name="T39" fmla="*/ 6 h 242"/>
                  <a:gd name="T40" fmla="*/ 6 w 55"/>
                  <a:gd name="T41" fmla="*/ 11 h 242"/>
                  <a:gd name="T42" fmla="*/ 7 w 55"/>
                  <a:gd name="T43" fmla="*/ 16 h 242"/>
                  <a:gd name="T44" fmla="*/ 7 w 55"/>
                  <a:gd name="T45" fmla="*/ 21 h 242"/>
                  <a:gd name="T46" fmla="*/ 8 w 55"/>
                  <a:gd name="T47" fmla="*/ 25 h 242"/>
                  <a:gd name="T48" fmla="*/ 8 w 55"/>
                  <a:gd name="T49" fmla="*/ 30 h 242"/>
                  <a:gd name="T50" fmla="*/ 8 w 55"/>
                  <a:gd name="T51" fmla="*/ 34 h 242"/>
                  <a:gd name="T52" fmla="*/ 8 w 55"/>
                  <a:gd name="T53" fmla="*/ 39 h 242"/>
                  <a:gd name="T54" fmla="*/ 8 w 55"/>
                  <a:gd name="T55" fmla="*/ 44 h 242"/>
                  <a:gd name="T56" fmla="*/ 7 w 55"/>
                  <a:gd name="T57" fmla="*/ 49 h 242"/>
                  <a:gd name="T58" fmla="*/ 7 w 55"/>
                  <a:gd name="T59" fmla="*/ 53 h 242"/>
                  <a:gd name="T60" fmla="*/ 6 w 55"/>
                  <a:gd name="T61" fmla="*/ 58 h 242"/>
                  <a:gd name="T62" fmla="*/ 4 w 55"/>
                  <a:gd name="T63" fmla="*/ 63 h 242"/>
                  <a:gd name="T64" fmla="*/ 3 w 55"/>
                  <a:gd name="T65" fmla="*/ 68 h 242"/>
                  <a:gd name="T66" fmla="*/ 2 w 55"/>
                  <a:gd name="T67" fmla="*/ 73 h 242"/>
                  <a:gd name="T68" fmla="*/ 0 w 55"/>
                  <a:gd name="T69" fmla="*/ 78 h 242"/>
                  <a:gd name="T70" fmla="*/ 0 w 55"/>
                  <a:gd name="T71" fmla="*/ 78 h 242"/>
                  <a:gd name="T72" fmla="*/ 9 w 55"/>
                  <a:gd name="T73" fmla="*/ 81 h 2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5" h="242">
                    <a:moveTo>
                      <a:pt x="29" y="242"/>
                    </a:moveTo>
                    <a:lnTo>
                      <a:pt x="29" y="242"/>
                    </a:lnTo>
                    <a:lnTo>
                      <a:pt x="34" y="226"/>
                    </a:lnTo>
                    <a:lnTo>
                      <a:pt x="40" y="210"/>
                    </a:lnTo>
                    <a:lnTo>
                      <a:pt x="44" y="193"/>
                    </a:lnTo>
                    <a:lnTo>
                      <a:pt x="47" y="179"/>
                    </a:lnTo>
                    <a:lnTo>
                      <a:pt x="51" y="163"/>
                    </a:lnTo>
                    <a:lnTo>
                      <a:pt x="53" y="147"/>
                    </a:lnTo>
                    <a:lnTo>
                      <a:pt x="54" y="133"/>
                    </a:lnTo>
                    <a:lnTo>
                      <a:pt x="55" y="118"/>
                    </a:lnTo>
                    <a:lnTo>
                      <a:pt x="55" y="103"/>
                    </a:lnTo>
                    <a:lnTo>
                      <a:pt x="55" y="90"/>
                    </a:lnTo>
                    <a:lnTo>
                      <a:pt x="54" y="74"/>
                    </a:lnTo>
                    <a:lnTo>
                      <a:pt x="53" y="58"/>
                    </a:lnTo>
                    <a:lnTo>
                      <a:pt x="51" y="45"/>
                    </a:lnTo>
                    <a:lnTo>
                      <a:pt x="50" y="30"/>
                    </a:lnTo>
                    <a:lnTo>
                      <a:pt x="46" y="14"/>
                    </a:lnTo>
                    <a:lnTo>
                      <a:pt x="44" y="0"/>
                    </a:lnTo>
                    <a:lnTo>
                      <a:pt x="13" y="4"/>
                    </a:lnTo>
                    <a:lnTo>
                      <a:pt x="16" y="18"/>
                    </a:lnTo>
                    <a:lnTo>
                      <a:pt x="19" y="34"/>
                    </a:lnTo>
                    <a:lnTo>
                      <a:pt x="20" y="49"/>
                    </a:lnTo>
                    <a:lnTo>
                      <a:pt x="22" y="62"/>
                    </a:lnTo>
                    <a:lnTo>
                      <a:pt x="23" y="76"/>
                    </a:lnTo>
                    <a:lnTo>
                      <a:pt x="24" y="90"/>
                    </a:lnTo>
                    <a:lnTo>
                      <a:pt x="24" y="103"/>
                    </a:lnTo>
                    <a:lnTo>
                      <a:pt x="24" y="118"/>
                    </a:lnTo>
                    <a:lnTo>
                      <a:pt x="23" y="130"/>
                    </a:lnTo>
                    <a:lnTo>
                      <a:pt x="22" y="145"/>
                    </a:lnTo>
                    <a:lnTo>
                      <a:pt x="20" y="159"/>
                    </a:lnTo>
                    <a:lnTo>
                      <a:pt x="17" y="172"/>
                    </a:lnTo>
                    <a:lnTo>
                      <a:pt x="13" y="187"/>
                    </a:lnTo>
                    <a:lnTo>
                      <a:pt x="9" y="202"/>
                    </a:lnTo>
                    <a:lnTo>
                      <a:pt x="6" y="217"/>
                    </a:lnTo>
                    <a:lnTo>
                      <a:pt x="0" y="232"/>
                    </a:lnTo>
                    <a:lnTo>
                      <a:pt x="29" y="242"/>
                    </a:lnTo>
                    <a:close/>
                  </a:path>
                </a:pathLst>
              </a:custGeom>
              <a:solidFill>
                <a:srgbClr val="000000"/>
              </a:solidFill>
              <a:ln w="12700" cmpd="sng">
                <a:solidFill>
                  <a:srgbClr val="000000"/>
                </a:solidFill>
                <a:round/>
                <a:headEnd/>
                <a:tailEnd/>
              </a:ln>
            </p:spPr>
            <p:txBody>
              <a:bodyPr/>
              <a:lstStyle/>
              <a:p>
                <a:endParaRPr lang="fr-FR"/>
              </a:p>
            </p:txBody>
          </p:sp>
          <p:sp>
            <p:nvSpPr>
              <p:cNvPr id="6388" name="Freeform 325"/>
              <p:cNvSpPr>
                <a:spLocks/>
              </p:cNvSpPr>
              <p:nvPr/>
            </p:nvSpPr>
            <p:spPr bwMode="auto">
              <a:xfrm>
                <a:off x="3239" y="1881"/>
                <a:ext cx="30" cy="148"/>
              </a:xfrm>
              <a:custGeom>
                <a:avLst/>
                <a:gdLst>
                  <a:gd name="T0" fmla="*/ 6 w 92"/>
                  <a:gd name="T1" fmla="*/ 138 h 442"/>
                  <a:gd name="T2" fmla="*/ 10 w 92"/>
                  <a:gd name="T3" fmla="*/ 143 h 442"/>
                  <a:gd name="T4" fmla="*/ 11 w 92"/>
                  <a:gd name="T5" fmla="*/ 134 h 442"/>
                  <a:gd name="T6" fmla="*/ 11 w 92"/>
                  <a:gd name="T7" fmla="*/ 125 h 442"/>
                  <a:gd name="T8" fmla="*/ 12 w 92"/>
                  <a:gd name="T9" fmla="*/ 116 h 442"/>
                  <a:gd name="T10" fmla="*/ 12 w 92"/>
                  <a:gd name="T11" fmla="*/ 107 h 442"/>
                  <a:gd name="T12" fmla="*/ 13 w 92"/>
                  <a:gd name="T13" fmla="*/ 98 h 442"/>
                  <a:gd name="T14" fmla="*/ 13 w 92"/>
                  <a:gd name="T15" fmla="*/ 89 h 442"/>
                  <a:gd name="T16" fmla="*/ 14 w 92"/>
                  <a:gd name="T17" fmla="*/ 80 h 442"/>
                  <a:gd name="T18" fmla="*/ 15 w 92"/>
                  <a:gd name="T19" fmla="*/ 72 h 442"/>
                  <a:gd name="T20" fmla="*/ 16 w 92"/>
                  <a:gd name="T21" fmla="*/ 63 h 442"/>
                  <a:gd name="T22" fmla="*/ 17 w 92"/>
                  <a:gd name="T23" fmla="*/ 54 h 442"/>
                  <a:gd name="T24" fmla="*/ 19 w 92"/>
                  <a:gd name="T25" fmla="*/ 46 h 442"/>
                  <a:gd name="T26" fmla="*/ 20 w 92"/>
                  <a:gd name="T27" fmla="*/ 37 h 442"/>
                  <a:gd name="T28" fmla="*/ 23 w 92"/>
                  <a:gd name="T29" fmla="*/ 28 h 442"/>
                  <a:gd name="T30" fmla="*/ 24 w 92"/>
                  <a:gd name="T31" fmla="*/ 20 h 442"/>
                  <a:gd name="T32" fmla="*/ 27 w 92"/>
                  <a:gd name="T33" fmla="*/ 12 h 442"/>
                  <a:gd name="T34" fmla="*/ 30 w 92"/>
                  <a:gd name="T35" fmla="*/ 3 h 442"/>
                  <a:gd name="T36" fmla="*/ 21 w 92"/>
                  <a:gd name="T37" fmla="*/ 0 h 442"/>
                  <a:gd name="T38" fmla="*/ 18 w 92"/>
                  <a:gd name="T39" fmla="*/ 9 h 442"/>
                  <a:gd name="T40" fmla="*/ 15 w 92"/>
                  <a:gd name="T41" fmla="*/ 17 h 442"/>
                  <a:gd name="T42" fmla="*/ 12 w 92"/>
                  <a:gd name="T43" fmla="*/ 26 h 442"/>
                  <a:gd name="T44" fmla="*/ 10 w 92"/>
                  <a:gd name="T45" fmla="*/ 35 h 442"/>
                  <a:gd name="T46" fmla="*/ 9 w 92"/>
                  <a:gd name="T47" fmla="*/ 44 h 442"/>
                  <a:gd name="T48" fmla="*/ 7 w 92"/>
                  <a:gd name="T49" fmla="*/ 53 h 442"/>
                  <a:gd name="T50" fmla="*/ 6 w 92"/>
                  <a:gd name="T51" fmla="*/ 62 h 442"/>
                  <a:gd name="T52" fmla="*/ 5 w 92"/>
                  <a:gd name="T53" fmla="*/ 71 h 442"/>
                  <a:gd name="T54" fmla="*/ 4 w 92"/>
                  <a:gd name="T55" fmla="*/ 80 h 442"/>
                  <a:gd name="T56" fmla="*/ 3 w 92"/>
                  <a:gd name="T57" fmla="*/ 88 h 442"/>
                  <a:gd name="T58" fmla="*/ 3 w 92"/>
                  <a:gd name="T59" fmla="*/ 97 h 442"/>
                  <a:gd name="T60" fmla="*/ 2 w 92"/>
                  <a:gd name="T61" fmla="*/ 106 h 442"/>
                  <a:gd name="T62" fmla="*/ 2 w 92"/>
                  <a:gd name="T63" fmla="*/ 115 h 442"/>
                  <a:gd name="T64" fmla="*/ 1 w 92"/>
                  <a:gd name="T65" fmla="*/ 125 h 442"/>
                  <a:gd name="T66" fmla="*/ 1 w 92"/>
                  <a:gd name="T67" fmla="*/ 134 h 442"/>
                  <a:gd name="T68" fmla="*/ 0 w 92"/>
                  <a:gd name="T69" fmla="*/ 143 h 442"/>
                  <a:gd name="T70" fmla="*/ 5 w 92"/>
                  <a:gd name="T71" fmla="*/ 148 h 442"/>
                  <a:gd name="T72" fmla="*/ 0 w 92"/>
                  <a:gd name="T73" fmla="*/ 143 h 442"/>
                  <a:gd name="T74" fmla="*/ 0 w 92"/>
                  <a:gd name="T75" fmla="*/ 148 h 442"/>
                  <a:gd name="T76" fmla="*/ 5 w 92"/>
                  <a:gd name="T77" fmla="*/ 148 h 442"/>
                  <a:gd name="T78" fmla="*/ 6 w 92"/>
                  <a:gd name="T79" fmla="*/ 138 h 44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 h="442">
                    <a:moveTo>
                      <a:pt x="18" y="412"/>
                    </a:moveTo>
                    <a:lnTo>
                      <a:pt x="32" y="428"/>
                    </a:lnTo>
                    <a:lnTo>
                      <a:pt x="33" y="400"/>
                    </a:lnTo>
                    <a:lnTo>
                      <a:pt x="34" y="374"/>
                    </a:lnTo>
                    <a:lnTo>
                      <a:pt x="36" y="346"/>
                    </a:lnTo>
                    <a:lnTo>
                      <a:pt x="37" y="320"/>
                    </a:lnTo>
                    <a:lnTo>
                      <a:pt x="39" y="293"/>
                    </a:lnTo>
                    <a:lnTo>
                      <a:pt x="40" y="266"/>
                    </a:lnTo>
                    <a:lnTo>
                      <a:pt x="44" y="240"/>
                    </a:lnTo>
                    <a:lnTo>
                      <a:pt x="46" y="214"/>
                    </a:lnTo>
                    <a:lnTo>
                      <a:pt x="49" y="188"/>
                    </a:lnTo>
                    <a:lnTo>
                      <a:pt x="52" y="162"/>
                    </a:lnTo>
                    <a:lnTo>
                      <a:pt x="58" y="136"/>
                    </a:lnTo>
                    <a:lnTo>
                      <a:pt x="62" y="111"/>
                    </a:lnTo>
                    <a:lnTo>
                      <a:pt x="69" y="85"/>
                    </a:lnTo>
                    <a:lnTo>
                      <a:pt x="74" y="61"/>
                    </a:lnTo>
                    <a:lnTo>
                      <a:pt x="83" y="35"/>
                    </a:lnTo>
                    <a:lnTo>
                      <a:pt x="92" y="10"/>
                    </a:lnTo>
                    <a:lnTo>
                      <a:pt x="63" y="0"/>
                    </a:lnTo>
                    <a:lnTo>
                      <a:pt x="55" y="26"/>
                    </a:lnTo>
                    <a:lnTo>
                      <a:pt x="46" y="52"/>
                    </a:lnTo>
                    <a:lnTo>
                      <a:pt x="38" y="79"/>
                    </a:lnTo>
                    <a:lnTo>
                      <a:pt x="32" y="105"/>
                    </a:lnTo>
                    <a:lnTo>
                      <a:pt x="27" y="132"/>
                    </a:lnTo>
                    <a:lnTo>
                      <a:pt x="22" y="158"/>
                    </a:lnTo>
                    <a:lnTo>
                      <a:pt x="19" y="184"/>
                    </a:lnTo>
                    <a:lnTo>
                      <a:pt x="15" y="211"/>
                    </a:lnTo>
                    <a:lnTo>
                      <a:pt x="13" y="238"/>
                    </a:lnTo>
                    <a:lnTo>
                      <a:pt x="10" y="264"/>
                    </a:lnTo>
                    <a:lnTo>
                      <a:pt x="9" y="291"/>
                    </a:lnTo>
                    <a:lnTo>
                      <a:pt x="7" y="318"/>
                    </a:lnTo>
                    <a:lnTo>
                      <a:pt x="5" y="344"/>
                    </a:lnTo>
                    <a:lnTo>
                      <a:pt x="3" y="372"/>
                    </a:lnTo>
                    <a:lnTo>
                      <a:pt x="2" y="400"/>
                    </a:lnTo>
                    <a:lnTo>
                      <a:pt x="1" y="426"/>
                    </a:lnTo>
                    <a:lnTo>
                      <a:pt x="15" y="442"/>
                    </a:lnTo>
                    <a:lnTo>
                      <a:pt x="1" y="426"/>
                    </a:lnTo>
                    <a:lnTo>
                      <a:pt x="0" y="441"/>
                    </a:lnTo>
                    <a:lnTo>
                      <a:pt x="15" y="442"/>
                    </a:lnTo>
                    <a:lnTo>
                      <a:pt x="18" y="412"/>
                    </a:lnTo>
                    <a:close/>
                  </a:path>
                </a:pathLst>
              </a:custGeom>
              <a:solidFill>
                <a:srgbClr val="000000"/>
              </a:solidFill>
              <a:ln w="12700" cmpd="sng">
                <a:solidFill>
                  <a:srgbClr val="000000"/>
                </a:solidFill>
                <a:round/>
                <a:headEnd/>
                <a:tailEnd/>
              </a:ln>
            </p:spPr>
            <p:txBody>
              <a:bodyPr/>
              <a:lstStyle/>
              <a:p>
                <a:endParaRPr lang="fr-FR"/>
              </a:p>
            </p:txBody>
          </p:sp>
          <p:sp>
            <p:nvSpPr>
              <p:cNvPr id="6389" name="Freeform 326"/>
              <p:cNvSpPr>
                <a:spLocks/>
              </p:cNvSpPr>
              <p:nvPr/>
            </p:nvSpPr>
            <p:spPr bwMode="auto">
              <a:xfrm>
                <a:off x="3244" y="2019"/>
                <a:ext cx="32" cy="12"/>
              </a:xfrm>
              <a:custGeom>
                <a:avLst/>
                <a:gdLst>
                  <a:gd name="T0" fmla="*/ 22 w 98"/>
                  <a:gd name="T1" fmla="*/ 6 h 37"/>
                  <a:gd name="T2" fmla="*/ 27 w 98"/>
                  <a:gd name="T3" fmla="*/ 2 h 37"/>
                  <a:gd name="T4" fmla="*/ 24 w 98"/>
                  <a:gd name="T5" fmla="*/ 2 h 37"/>
                  <a:gd name="T6" fmla="*/ 21 w 98"/>
                  <a:gd name="T7" fmla="*/ 2 h 37"/>
                  <a:gd name="T8" fmla="*/ 18 w 98"/>
                  <a:gd name="T9" fmla="*/ 1 h 37"/>
                  <a:gd name="T10" fmla="*/ 14 w 98"/>
                  <a:gd name="T11" fmla="*/ 1 h 37"/>
                  <a:gd name="T12" fmla="*/ 11 w 98"/>
                  <a:gd name="T13" fmla="*/ 1 h 37"/>
                  <a:gd name="T14" fmla="*/ 8 w 98"/>
                  <a:gd name="T15" fmla="*/ 0 h 37"/>
                  <a:gd name="T16" fmla="*/ 4 w 98"/>
                  <a:gd name="T17" fmla="*/ 0 h 37"/>
                  <a:gd name="T18" fmla="*/ 1 w 98"/>
                  <a:gd name="T19" fmla="*/ 0 h 37"/>
                  <a:gd name="T20" fmla="*/ 0 w 98"/>
                  <a:gd name="T21" fmla="*/ 10 h 37"/>
                  <a:gd name="T22" fmla="*/ 3 w 98"/>
                  <a:gd name="T23" fmla="*/ 10 h 37"/>
                  <a:gd name="T24" fmla="*/ 7 w 98"/>
                  <a:gd name="T25" fmla="*/ 10 h 37"/>
                  <a:gd name="T26" fmla="*/ 10 w 98"/>
                  <a:gd name="T27" fmla="*/ 10 h 37"/>
                  <a:gd name="T28" fmla="*/ 13 w 98"/>
                  <a:gd name="T29" fmla="*/ 11 h 37"/>
                  <a:gd name="T30" fmla="*/ 17 w 98"/>
                  <a:gd name="T31" fmla="*/ 11 h 37"/>
                  <a:gd name="T32" fmla="*/ 20 w 98"/>
                  <a:gd name="T33" fmla="*/ 11 h 37"/>
                  <a:gd name="T34" fmla="*/ 23 w 98"/>
                  <a:gd name="T35" fmla="*/ 11 h 37"/>
                  <a:gd name="T36" fmla="*/ 26 w 98"/>
                  <a:gd name="T37" fmla="*/ 12 h 37"/>
                  <a:gd name="T38" fmla="*/ 32 w 98"/>
                  <a:gd name="T39" fmla="*/ 8 h 37"/>
                  <a:gd name="T40" fmla="*/ 26 w 98"/>
                  <a:gd name="T41" fmla="*/ 12 h 37"/>
                  <a:gd name="T42" fmla="*/ 31 w 98"/>
                  <a:gd name="T43" fmla="*/ 12 h 37"/>
                  <a:gd name="T44" fmla="*/ 32 w 98"/>
                  <a:gd name="T45" fmla="*/ 8 h 37"/>
                  <a:gd name="T46" fmla="*/ 22 w 98"/>
                  <a:gd name="T47" fmla="*/ 6 h 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8" h="37">
                    <a:moveTo>
                      <a:pt x="67" y="18"/>
                    </a:moveTo>
                    <a:lnTo>
                      <a:pt x="84" y="7"/>
                    </a:lnTo>
                    <a:lnTo>
                      <a:pt x="75" y="6"/>
                    </a:lnTo>
                    <a:lnTo>
                      <a:pt x="65" y="5"/>
                    </a:lnTo>
                    <a:lnTo>
                      <a:pt x="54" y="4"/>
                    </a:lnTo>
                    <a:lnTo>
                      <a:pt x="43" y="4"/>
                    </a:lnTo>
                    <a:lnTo>
                      <a:pt x="34" y="3"/>
                    </a:lnTo>
                    <a:lnTo>
                      <a:pt x="23" y="1"/>
                    </a:lnTo>
                    <a:lnTo>
                      <a:pt x="12" y="1"/>
                    </a:lnTo>
                    <a:lnTo>
                      <a:pt x="3" y="0"/>
                    </a:lnTo>
                    <a:lnTo>
                      <a:pt x="0" y="30"/>
                    </a:lnTo>
                    <a:lnTo>
                      <a:pt x="10" y="31"/>
                    </a:lnTo>
                    <a:lnTo>
                      <a:pt x="21" y="31"/>
                    </a:lnTo>
                    <a:lnTo>
                      <a:pt x="30" y="32"/>
                    </a:lnTo>
                    <a:lnTo>
                      <a:pt x="41" y="33"/>
                    </a:lnTo>
                    <a:lnTo>
                      <a:pt x="52" y="33"/>
                    </a:lnTo>
                    <a:lnTo>
                      <a:pt x="60" y="34"/>
                    </a:lnTo>
                    <a:lnTo>
                      <a:pt x="70" y="35"/>
                    </a:lnTo>
                    <a:lnTo>
                      <a:pt x="80" y="36"/>
                    </a:lnTo>
                    <a:lnTo>
                      <a:pt x="98" y="25"/>
                    </a:lnTo>
                    <a:lnTo>
                      <a:pt x="80" y="36"/>
                    </a:lnTo>
                    <a:lnTo>
                      <a:pt x="94" y="37"/>
                    </a:lnTo>
                    <a:lnTo>
                      <a:pt x="98" y="25"/>
                    </a:lnTo>
                    <a:lnTo>
                      <a:pt x="67" y="18"/>
                    </a:lnTo>
                    <a:close/>
                  </a:path>
                </a:pathLst>
              </a:custGeom>
              <a:solidFill>
                <a:srgbClr val="000000"/>
              </a:solidFill>
              <a:ln w="12700" cmpd="sng">
                <a:solidFill>
                  <a:srgbClr val="000000"/>
                </a:solidFill>
                <a:round/>
                <a:headEnd/>
                <a:tailEnd/>
              </a:ln>
            </p:spPr>
            <p:txBody>
              <a:bodyPr/>
              <a:lstStyle/>
              <a:p>
                <a:endParaRPr lang="fr-FR"/>
              </a:p>
            </p:txBody>
          </p:sp>
          <p:sp>
            <p:nvSpPr>
              <p:cNvPr id="6390" name="Freeform 327"/>
              <p:cNvSpPr>
                <a:spLocks/>
              </p:cNvSpPr>
              <p:nvPr/>
            </p:nvSpPr>
            <p:spPr bwMode="auto">
              <a:xfrm>
                <a:off x="3266" y="1866"/>
                <a:ext cx="39" cy="161"/>
              </a:xfrm>
              <a:custGeom>
                <a:avLst/>
                <a:gdLst>
                  <a:gd name="T0" fmla="*/ 39 w 118"/>
                  <a:gd name="T1" fmla="*/ 21 h 484"/>
                  <a:gd name="T2" fmla="*/ 29 w 118"/>
                  <a:gd name="T3" fmla="*/ 21 h 484"/>
                  <a:gd name="T4" fmla="*/ 27 w 118"/>
                  <a:gd name="T5" fmla="*/ 29 h 484"/>
                  <a:gd name="T6" fmla="*/ 25 w 118"/>
                  <a:gd name="T7" fmla="*/ 38 h 484"/>
                  <a:gd name="T8" fmla="*/ 23 w 118"/>
                  <a:gd name="T9" fmla="*/ 47 h 484"/>
                  <a:gd name="T10" fmla="*/ 21 w 118"/>
                  <a:gd name="T11" fmla="*/ 55 h 484"/>
                  <a:gd name="T12" fmla="*/ 20 w 118"/>
                  <a:gd name="T13" fmla="*/ 64 h 484"/>
                  <a:gd name="T14" fmla="*/ 18 w 118"/>
                  <a:gd name="T15" fmla="*/ 73 h 484"/>
                  <a:gd name="T16" fmla="*/ 16 w 118"/>
                  <a:gd name="T17" fmla="*/ 81 h 484"/>
                  <a:gd name="T18" fmla="*/ 15 w 118"/>
                  <a:gd name="T19" fmla="*/ 90 h 484"/>
                  <a:gd name="T20" fmla="*/ 13 w 118"/>
                  <a:gd name="T21" fmla="*/ 99 h 484"/>
                  <a:gd name="T22" fmla="*/ 11 w 118"/>
                  <a:gd name="T23" fmla="*/ 107 h 484"/>
                  <a:gd name="T24" fmla="*/ 9 w 118"/>
                  <a:gd name="T25" fmla="*/ 116 h 484"/>
                  <a:gd name="T26" fmla="*/ 8 w 118"/>
                  <a:gd name="T27" fmla="*/ 125 h 484"/>
                  <a:gd name="T28" fmla="*/ 6 w 118"/>
                  <a:gd name="T29" fmla="*/ 133 h 484"/>
                  <a:gd name="T30" fmla="*/ 4 w 118"/>
                  <a:gd name="T31" fmla="*/ 142 h 484"/>
                  <a:gd name="T32" fmla="*/ 2 w 118"/>
                  <a:gd name="T33" fmla="*/ 150 h 484"/>
                  <a:gd name="T34" fmla="*/ 0 w 118"/>
                  <a:gd name="T35" fmla="*/ 159 h 484"/>
                  <a:gd name="T36" fmla="*/ 10 w 118"/>
                  <a:gd name="T37" fmla="*/ 161 h 484"/>
                  <a:gd name="T38" fmla="*/ 12 w 118"/>
                  <a:gd name="T39" fmla="*/ 152 h 484"/>
                  <a:gd name="T40" fmla="*/ 14 w 118"/>
                  <a:gd name="T41" fmla="*/ 144 h 484"/>
                  <a:gd name="T42" fmla="*/ 16 w 118"/>
                  <a:gd name="T43" fmla="*/ 135 h 484"/>
                  <a:gd name="T44" fmla="*/ 18 w 118"/>
                  <a:gd name="T45" fmla="*/ 127 h 484"/>
                  <a:gd name="T46" fmla="*/ 20 w 118"/>
                  <a:gd name="T47" fmla="*/ 118 h 484"/>
                  <a:gd name="T48" fmla="*/ 21 w 118"/>
                  <a:gd name="T49" fmla="*/ 109 h 484"/>
                  <a:gd name="T50" fmla="*/ 23 w 118"/>
                  <a:gd name="T51" fmla="*/ 100 h 484"/>
                  <a:gd name="T52" fmla="*/ 24 w 118"/>
                  <a:gd name="T53" fmla="*/ 92 h 484"/>
                  <a:gd name="T54" fmla="*/ 26 w 118"/>
                  <a:gd name="T55" fmla="*/ 83 h 484"/>
                  <a:gd name="T56" fmla="*/ 28 w 118"/>
                  <a:gd name="T57" fmla="*/ 74 h 484"/>
                  <a:gd name="T58" fmla="*/ 29 w 118"/>
                  <a:gd name="T59" fmla="*/ 66 h 484"/>
                  <a:gd name="T60" fmla="*/ 31 w 118"/>
                  <a:gd name="T61" fmla="*/ 57 h 484"/>
                  <a:gd name="T62" fmla="*/ 33 w 118"/>
                  <a:gd name="T63" fmla="*/ 49 h 484"/>
                  <a:gd name="T64" fmla="*/ 35 w 118"/>
                  <a:gd name="T65" fmla="*/ 40 h 484"/>
                  <a:gd name="T66" fmla="*/ 37 w 118"/>
                  <a:gd name="T67" fmla="*/ 31 h 484"/>
                  <a:gd name="T68" fmla="*/ 39 w 118"/>
                  <a:gd name="T69" fmla="*/ 23 h 484"/>
                  <a:gd name="T70" fmla="*/ 29 w 118"/>
                  <a:gd name="T71" fmla="*/ 23 h 484"/>
                  <a:gd name="T72" fmla="*/ 39 w 118"/>
                  <a:gd name="T73" fmla="*/ 21 h 484"/>
                  <a:gd name="T74" fmla="*/ 34 w 118"/>
                  <a:gd name="T75" fmla="*/ 0 h 484"/>
                  <a:gd name="T76" fmla="*/ 29 w 118"/>
                  <a:gd name="T77" fmla="*/ 21 h 484"/>
                  <a:gd name="T78" fmla="*/ 39 w 118"/>
                  <a:gd name="T79" fmla="*/ 21 h 48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8" h="484">
                    <a:moveTo>
                      <a:pt x="118" y="63"/>
                    </a:moveTo>
                    <a:lnTo>
                      <a:pt x="87" y="63"/>
                    </a:lnTo>
                    <a:lnTo>
                      <a:pt x="81" y="88"/>
                    </a:lnTo>
                    <a:lnTo>
                      <a:pt x="75" y="114"/>
                    </a:lnTo>
                    <a:lnTo>
                      <a:pt x="70" y="140"/>
                    </a:lnTo>
                    <a:lnTo>
                      <a:pt x="64" y="165"/>
                    </a:lnTo>
                    <a:lnTo>
                      <a:pt x="59" y="191"/>
                    </a:lnTo>
                    <a:lnTo>
                      <a:pt x="53" y="219"/>
                    </a:lnTo>
                    <a:lnTo>
                      <a:pt x="49" y="245"/>
                    </a:lnTo>
                    <a:lnTo>
                      <a:pt x="44" y="270"/>
                    </a:lnTo>
                    <a:lnTo>
                      <a:pt x="38" y="297"/>
                    </a:lnTo>
                    <a:lnTo>
                      <a:pt x="34" y="323"/>
                    </a:lnTo>
                    <a:lnTo>
                      <a:pt x="28" y="348"/>
                    </a:lnTo>
                    <a:lnTo>
                      <a:pt x="23" y="375"/>
                    </a:lnTo>
                    <a:lnTo>
                      <a:pt x="17" y="400"/>
                    </a:lnTo>
                    <a:lnTo>
                      <a:pt x="12" y="426"/>
                    </a:lnTo>
                    <a:lnTo>
                      <a:pt x="6" y="452"/>
                    </a:lnTo>
                    <a:lnTo>
                      <a:pt x="0" y="477"/>
                    </a:lnTo>
                    <a:lnTo>
                      <a:pt x="31" y="484"/>
                    </a:lnTo>
                    <a:lnTo>
                      <a:pt x="37" y="458"/>
                    </a:lnTo>
                    <a:lnTo>
                      <a:pt x="43" y="432"/>
                    </a:lnTo>
                    <a:lnTo>
                      <a:pt x="48" y="406"/>
                    </a:lnTo>
                    <a:lnTo>
                      <a:pt x="53" y="381"/>
                    </a:lnTo>
                    <a:lnTo>
                      <a:pt x="59" y="355"/>
                    </a:lnTo>
                    <a:lnTo>
                      <a:pt x="64" y="328"/>
                    </a:lnTo>
                    <a:lnTo>
                      <a:pt x="69" y="301"/>
                    </a:lnTo>
                    <a:lnTo>
                      <a:pt x="74" y="276"/>
                    </a:lnTo>
                    <a:lnTo>
                      <a:pt x="80" y="249"/>
                    </a:lnTo>
                    <a:lnTo>
                      <a:pt x="84" y="223"/>
                    </a:lnTo>
                    <a:lnTo>
                      <a:pt x="89" y="198"/>
                    </a:lnTo>
                    <a:lnTo>
                      <a:pt x="95" y="172"/>
                    </a:lnTo>
                    <a:lnTo>
                      <a:pt x="100" y="146"/>
                    </a:lnTo>
                    <a:lnTo>
                      <a:pt x="106" y="120"/>
                    </a:lnTo>
                    <a:lnTo>
                      <a:pt x="111" y="94"/>
                    </a:lnTo>
                    <a:lnTo>
                      <a:pt x="118" y="69"/>
                    </a:lnTo>
                    <a:lnTo>
                      <a:pt x="87" y="69"/>
                    </a:lnTo>
                    <a:lnTo>
                      <a:pt x="118" y="63"/>
                    </a:lnTo>
                    <a:lnTo>
                      <a:pt x="104" y="0"/>
                    </a:lnTo>
                    <a:lnTo>
                      <a:pt x="87" y="63"/>
                    </a:lnTo>
                    <a:lnTo>
                      <a:pt x="118" y="63"/>
                    </a:lnTo>
                    <a:close/>
                  </a:path>
                </a:pathLst>
              </a:custGeom>
              <a:solidFill>
                <a:srgbClr val="000000"/>
              </a:solidFill>
              <a:ln w="12700" cmpd="sng">
                <a:solidFill>
                  <a:srgbClr val="000000"/>
                </a:solidFill>
                <a:round/>
                <a:headEnd/>
                <a:tailEnd/>
              </a:ln>
            </p:spPr>
            <p:txBody>
              <a:bodyPr/>
              <a:lstStyle/>
              <a:p>
                <a:endParaRPr lang="fr-FR"/>
              </a:p>
            </p:txBody>
          </p:sp>
          <p:sp>
            <p:nvSpPr>
              <p:cNvPr id="6391" name="Freeform 328"/>
              <p:cNvSpPr>
                <a:spLocks/>
              </p:cNvSpPr>
              <p:nvPr/>
            </p:nvSpPr>
            <p:spPr bwMode="auto">
              <a:xfrm>
                <a:off x="3295" y="1887"/>
                <a:ext cx="46" cy="145"/>
              </a:xfrm>
              <a:custGeom>
                <a:avLst/>
                <a:gdLst>
                  <a:gd name="T0" fmla="*/ 42 w 139"/>
                  <a:gd name="T1" fmla="*/ 135 h 436"/>
                  <a:gd name="T2" fmla="*/ 46 w 139"/>
                  <a:gd name="T3" fmla="*/ 139 h 436"/>
                  <a:gd name="T4" fmla="*/ 44 w 139"/>
                  <a:gd name="T5" fmla="*/ 130 h 436"/>
                  <a:gd name="T6" fmla="*/ 42 w 139"/>
                  <a:gd name="T7" fmla="*/ 122 h 436"/>
                  <a:gd name="T8" fmla="*/ 40 w 139"/>
                  <a:gd name="T9" fmla="*/ 113 h 436"/>
                  <a:gd name="T10" fmla="*/ 37 w 139"/>
                  <a:gd name="T11" fmla="*/ 104 h 436"/>
                  <a:gd name="T12" fmla="*/ 35 w 139"/>
                  <a:gd name="T13" fmla="*/ 96 h 436"/>
                  <a:gd name="T14" fmla="*/ 33 w 139"/>
                  <a:gd name="T15" fmla="*/ 87 h 436"/>
                  <a:gd name="T16" fmla="*/ 30 w 139"/>
                  <a:gd name="T17" fmla="*/ 78 h 436"/>
                  <a:gd name="T18" fmla="*/ 28 w 139"/>
                  <a:gd name="T19" fmla="*/ 70 h 436"/>
                  <a:gd name="T20" fmla="*/ 25 w 139"/>
                  <a:gd name="T21" fmla="*/ 61 h 436"/>
                  <a:gd name="T22" fmla="*/ 23 w 139"/>
                  <a:gd name="T23" fmla="*/ 52 h 436"/>
                  <a:gd name="T24" fmla="*/ 21 w 139"/>
                  <a:gd name="T25" fmla="*/ 44 h 436"/>
                  <a:gd name="T26" fmla="*/ 19 w 139"/>
                  <a:gd name="T27" fmla="*/ 34 h 436"/>
                  <a:gd name="T28" fmla="*/ 16 w 139"/>
                  <a:gd name="T29" fmla="*/ 26 h 436"/>
                  <a:gd name="T30" fmla="*/ 14 w 139"/>
                  <a:gd name="T31" fmla="*/ 17 h 436"/>
                  <a:gd name="T32" fmla="*/ 12 w 139"/>
                  <a:gd name="T33" fmla="*/ 9 h 436"/>
                  <a:gd name="T34" fmla="*/ 10 w 139"/>
                  <a:gd name="T35" fmla="*/ 0 h 436"/>
                  <a:gd name="T36" fmla="*/ 0 w 139"/>
                  <a:gd name="T37" fmla="*/ 2 h 436"/>
                  <a:gd name="T38" fmla="*/ 2 w 139"/>
                  <a:gd name="T39" fmla="*/ 11 h 436"/>
                  <a:gd name="T40" fmla="*/ 4 w 139"/>
                  <a:gd name="T41" fmla="*/ 19 h 436"/>
                  <a:gd name="T42" fmla="*/ 6 w 139"/>
                  <a:gd name="T43" fmla="*/ 29 h 436"/>
                  <a:gd name="T44" fmla="*/ 9 w 139"/>
                  <a:gd name="T45" fmla="*/ 37 h 436"/>
                  <a:gd name="T46" fmla="*/ 11 w 139"/>
                  <a:gd name="T47" fmla="*/ 46 h 436"/>
                  <a:gd name="T48" fmla="*/ 13 w 139"/>
                  <a:gd name="T49" fmla="*/ 55 h 436"/>
                  <a:gd name="T50" fmla="*/ 16 w 139"/>
                  <a:gd name="T51" fmla="*/ 63 h 436"/>
                  <a:gd name="T52" fmla="*/ 18 w 139"/>
                  <a:gd name="T53" fmla="*/ 72 h 436"/>
                  <a:gd name="T54" fmla="*/ 20 w 139"/>
                  <a:gd name="T55" fmla="*/ 81 h 436"/>
                  <a:gd name="T56" fmla="*/ 23 w 139"/>
                  <a:gd name="T57" fmla="*/ 90 h 436"/>
                  <a:gd name="T58" fmla="*/ 25 w 139"/>
                  <a:gd name="T59" fmla="*/ 98 h 436"/>
                  <a:gd name="T60" fmla="*/ 27 w 139"/>
                  <a:gd name="T61" fmla="*/ 107 h 436"/>
                  <a:gd name="T62" fmla="*/ 30 w 139"/>
                  <a:gd name="T63" fmla="*/ 116 h 436"/>
                  <a:gd name="T64" fmla="*/ 32 w 139"/>
                  <a:gd name="T65" fmla="*/ 124 h 436"/>
                  <a:gd name="T66" fmla="*/ 34 w 139"/>
                  <a:gd name="T67" fmla="*/ 133 h 436"/>
                  <a:gd name="T68" fmla="*/ 36 w 139"/>
                  <a:gd name="T69" fmla="*/ 141 h 436"/>
                  <a:gd name="T70" fmla="*/ 40 w 139"/>
                  <a:gd name="T71" fmla="*/ 145 h 436"/>
                  <a:gd name="T72" fmla="*/ 36 w 139"/>
                  <a:gd name="T73" fmla="*/ 141 h 436"/>
                  <a:gd name="T74" fmla="*/ 37 w 139"/>
                  <a:gd name="T75" fmla="*/ 145 h 436"/>
                  <a:gd name="T76" fmla="*/ 40 w 139"/>
                  <a:gd name="T77" fmla="*/ 145 h 436"/>
                  <a:gd name="T78" fmla="*/ 42 w 139"/>
                  <a:gd name="T79" fmla="*/ 135 h 4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39" h="436">
                    <a:moveTo>
                      <a:pt x="126" y="407"/>
                    </a:moveTo>
                    <a:lnTo>
                      <a:pt x="139" y="418"/>
                    </a:lnTo>
                    <a:lnTo>
                      <a:pt x="132" y="392"/>
                    </a:lnTo>
                    <a:lnTo>
                      <a:pt x="127" y="367"/>
                    </a:lnTo>
                    <a:lnTo>
                      <a:pt x="120" y="340"/>
                    </a:lnTo>
                    <a:lnTo>
                      <a:pt x="113" y="314"/>
                    </a:lnTo>
                    <a:lnTo>
                      <a:pt x="106" y="289"/>
                    </a:lnTo>
                    <a:lnTo>
                      <a:pt x="100" y="261"/>
                    </a:lnTo>
                    <a:lnTo>
                      <a:pt x="92" y="236"/>
                    </a:lnTo>
                    <a:lnTo>
                      <a:pt x="85" y="209"/>
                    </a:lnTo>
                    <a:lnTo>
                      <a:pt x="77" y="182"/>
                    </a:lnTo>
                    <a:lnTo>
                      <a:pt x="70" y="156"/>
                    </a:lnTo>
                    <a:lnTo>
                      <a:pt x="64" y="131"/>
                    </a:lnTo>
                    <a:lnTo>
                      <a:pt x="57" y="103"/>
                    </a:lnTo>
                    <a:lnTo>
                      <a:pt x="49" y="77"/>
                    </a:lnTo>
                    <a:lnTo>
                      <a:pt x="43" y="52"/>
                    </a:lnTo>
                    <a:lnTo>
                      <a:pt x="37" y="26"/>
                    </a:lnTo>
                    <a:lnTo>
                      <a:pt x="31" y="0"/>
                    </a:lnTo>
                    <a:lnTo>
                      <a:pt x="0" y="6"/>
                    </a:lnTo>
                    <a:lnTo>
                      <a:pt x="7" y="32"/>
                    </a:lnTo>
                    <a:lnTo>
                      <a:pt x="12" y="58"/>
                    </a:lnTo>
                    <a:lnTo>
                      <a:pt x="19" y="86"/>
                    </a:lnTo>
                    <a:lnTo>
                      <a:pt x="27" y="112"/>
                    </a:lnTo>
                    <a:lnTo>
                      <a:pt x="33" y="137"/>
                    </a:lnTo>
                    <a:lnTo>
                      <a:pt x="40" y="164"/>
                    </a:lnTo>
                    <a:lnTo>
                      <a:pt x="48" y="190"/>
                    </a:lnTo>
                    <a:lnTo>
                      <a:pt x="55" y="215"/>
                    </a:lnTo>
                    <a:lnTo>
                      <a:pt x="61" y="243"/>
                    </a:lnTo>
                    <a:lnTo>
                      <a:pt x="69" y="270"/>
                    </a:lnTo>
                    <a:lnTo>
                      <a:pt x="76" y="295"/>
                    </a:lnTo>
                    <a:lnTo>
                      <a:pt x="82" y="322"/>
                    </a:lnTo>
                    <a:lnTo>
                      <a:pt x="90" y="348"/>
                    </a:lnTo>
                    <a:lnTo>
                      <a:pt x="96" y="373"/>
                    </a:lnTo>
                    <a:lnTo>
                      <a:pt x="102" y="399"/>
                    </a:lnTo>
                    <a:lnTo>
                      <a:pt x="108" y="425"/>
                    </a:lnTo>
                    <a:lnTo>
                      <a:pt x="122" y="436"/>
                    </a:lnTo>
                    <a:lnTo>
                      <a:pt x="108" y="425"/>
                    </a:lnTo>
                    <a:lnTo>
                      <a:pt x="112" y="435"/>
                    </a:lnTo>
                    <a:lnTo>
                      <a:pt x="122" y="436"/>
                    </a:lnTo>
                    <a:lnTo>
                      <a:pt x="126" y="407"/>
                    </a:lnTo>
                    <a:close/>
                  </a:path>
                </a:pathLst>
              </a:custGeom>
              <a:solidFill>
                <a:srgbClr val="000000"/>
              </a:solidFill>
              <a:ln w="12700" cmpd="sng">
                <a:solidFill>
                  <a:srgbClr val="000000"/>
                </a:solidFill>
                <a:round/>
                <a:headEnd/>
                <a:tailEnd/>
              </a:ln>
            </p:spPr>
            <p:txBody>
              <a:bodyPr/>
              <a:lstStyle/>
              <a:p>
                <a:endParaRPr lang="fr-FR"/>
              </a:p>
            </p:txBody>
          </p:sp>
          <p:sp>
            <p:nvSpPr>
              <p:cNvPr id="6392" name="Freeform 329"/>
              <p:cNvSpPr>
                <a:spLocks/>
              </p:cNvSpPr>
              <p:nvPr/>
            </p:nvSpPr>
            <p:spPr bwMode="auto">
              <a:xfrm>
                <a:off x="3336" y="2022"/>
                <a:ext cx="30" cy="14"/>
              </a:xfrm>
              <a:custGeom>
                <a:avLst/>
                <a:gdLst>
                  <a:gd name="T0" fmla="*/ 20 w 92"/>
                  <a:gd name="T1" fmla="*/ 8 h 41"/>
                  <a:gd name="T2" fmla="*/ 26 w 92"/>
                  <a:gd name="T3" fmla="*/ 3 h 41"/>
                  <a:gd name="T4" fmla="*/ 23 w 92"/>
                  <a:gd name="T5" fmla="*/ 3 h 41"/>
                  <a:gd name="T6" fmla="*/ 20 w 92"/>
                  <a:gd name="T7" fmla="*/ 2 h 41"/>
                  <a:gd name="T8" fmla="*/ 17 w 92"/>
                  <a:gd name="T9" fmla="*/ 2 h 41"/>
                  <a:gd name="T10" fmla="*/ 14 w 92"/>
                  <a:gd name="T11" fmla="*/ 1 h 41"/>
                  <a:gd name="T12" fmla="*/ 10 w 92"/>
                  <a:gd name="T13" fmla="*/ 1 h 41"/>
                  <a:gd name="T14" fmla="*/ 7 w 92"/>
                  <a:gd name="T15" fmla="*/ 1 h 41"/>
                  <a:gd name="T16" fmla="*/ 5 w 92"/>
                  <a:gd name="T17" fmla="*/ 0 h 41"/>
                  <a:gd name="T18" fmla="*/ 1 w 92"/>
                  <a:gd name="T19" fmla="*/ 0 h 41"/>
                  <a:gd name="T20" fmla="*/ 0 w 92"/>
                  <a:gd name="T21" fmla="*/ 10 h 41"/>
                  <a:gd name="T22" fmla="*/ 3 w 92"/>
                  <a:gd name="T23" fmla="*/ 10 h 41"/>
                  <a:gd name="T24" fmla="*/ 6 w 92"/>
                  <a:gd name="T25" fmla="*/ 11 h 41"/>
                  <a:gd name="T26" fmla="*/ 9 w 92"/>
                  <a:gd name="T27" fmla="*/ 11 h 41"/>
                  <a:gd name="T28" fmla="*/ 12 w 92"/>
                  <a:gd name="T29" fmla="*/ 11 h 41"/>
                  <a:gd name="T30" fmla="*/ 15 w 92"/>
                  <a:gd name="T31" fmla="*/ 12 h 41"/>
                  <a:gd name="T32" fmla="*/ 18 w 92"/>
                  <a:gd name="T33" fmla="*/ 13 h 41"/>
                  <a:gd name="T34" fmla="*/ 21 w 92"/>
                  <a:gd name="T35" fmla="*/ 13 h 41"/>
                  <a:gd name="T36" fmla="*/ 24 w 92"/>
                  <a:gd name="T37" fmla="*/ 13 h 41"/>
                  <a:gd name="T38" fmla="*/ 30 w 92"/>
                  <a:gd name="T39" fmla="*/ 8 h 41"/>
                  <a:gd name="T40" fmla="*/ 24 w 92"/>
                  <a:gd name="T41" fmla="*/ 13 h 41"/>
                  <a:gd name="T42" fmla="*/ 30 w 92"/>
                  <a:gd name="T43" fmla="*/ 14 h 41"/>
                  <a:gd name="T44" fmla="*/ 30 w 92"/>
                  <a:gd name="T45" fmla="*/ 8 h 41"/>
                  <a:gd name="T46" fmla="*/ 20 w 92"/>
                  <a:gd name="T47" fmla="*/ 8 h 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2" h="41">
                    <a:moveTo>
                      <a:pt x="62" y="24"/>
                    </a:moveTo>
                    <a:lnTo>
                      <a:pt x="79" y="9"/>
                    </a:lnTo>
                    <a:lnTo>
                      <a:pt x="69" y="8"/>
                    </a:lnTo>
                    <a:lnTo>
                      <a:pt x="61" y="7"/>
                    </a:lnTo>
                    <a:lnTo>
                      <a:pt x="51" y="6"/>
                    </a:lnTo>
                    <a:lnTo>
                      <a:pt x="42" y="4"/>
                    </a:lnTo>
                    <a:lnTo>
                      <a:pt x="32" y="3"/>
                    </a:lnTo>
                    <a:lnTo>
                      <a:pt x="22" y="2"/>
                    </a:lnTo>
                    <a:lnTo>
                      <a:pt x="14" y="1"/>
                    </a:lnTo>
                    <a:lnTo>
                      <a:pt x="4" y="0"/>
                    </a:lnTo>
                    <a:lnTo>
                      <a:pt x="0" y="29"/>
                    </a:lnTo>
                    <a:lnTo>
                      <a:pt x="9" y="30"/>
                    </a:lnTo>
                    <a:lnTo>
                      <a:pt x="18" y="31"/>
                    </a:lnTo>
                    <a:lnTo>
                      <a:pt x="28" y="32"/>
                    </a:lnTo>
                    <a:lnTo>
                      <a:pt x="38" y="33"/>
                    </a:lnTo>
                    <a:lnTo>
                      <a:pt x="46" y="35"/>
                    </a:lnTo>
                    <a:lnTo>
                      <a:pt x="56" y="37"/>
                    </a:lnTo>
                    <a:lnTo>
                      <a:pt x="65" y="38"/>
                    </a:lnTo>
                    <a:lnTo>
                      <a:pt x="75" y="39"/>
                    </a:lnTo>
                    <a:lnTo>
                      <a:pt x="92" y="24"/>
                    </a:lnTo>
                    <a:lnTo>
                      <a:pt x="75" y="39"/>
                    </a:lnTo>
                    <a:lnTo>
                      <a:pt x="92" y="41"/>
                    </a:lnTo>
                    <a:lnTo>
                      <a:pt x="92" y="24"/>
                    </a:lnTo>
                    <a:lnTo>
                      <a:pt x="62" y="24"/>
                    </a:lnTo>
                    <a:close/>
                  </a:path>
                </a:pathLst>
              </a:custGeom>
              <a:solidFill>
                <a:srgbClr val="000000"/>
              </a:solidFill>
              <a:ln w="12700" cmpd="sng">
                <a:solidFill>
                  <a:srgbClr val="000000"/>
                </a:solidFill>
                <a:round/>
                <a:headEnd/>
                <a:tailEnd/>
              </a:ln>
            </p:spPr>
            <p:txBody>
              <a:bodyPr/>
              <a:lstStyle/>
              <a:p>
                <a:endParaRPr lang="fr-FR"/>
              </a:p>
            </p:txBody>
          </p:sp>
          <p:sp>
            <p:nvSpPr>
              <p:cNvPr id="6393" name="Freeform 330"/>
              <p:cNvSpPr>
                <a:spLocks/>
              </p:cNvSpPr>
              <p:nvPr/>
            </p:nvSpPr>
            <p:spPr bwMode="auto">
              <a:xfrm>
                <a:off x="3335" y="1880"/>
                <a:ext cx="31" cy="150"/>
              </a:xfrm>
              <a:custGeom>
                <a:avLst/>
                <a:gdLst>
                  <a:gd name="T0" fmla="*/ 0 w 94"/>
                  <a:gd name="T1" fmla="*/ 1 h 451"/>
                  <a:gd name="T2" fmla="*/ 0 w 94"/>
                  <a:gd name="T3" fmla="*/ 1 h 451"/>
                  <a:gd name="T4" fmla="*/ 2 w 94"/>
                  <a:gd name="T5" fmla="*/ 10 h 451"/>
                  <a:gd name="T6" fmla="*/ 3 w 94"/>
                  <a:gd name="T7" fmla="*/ 19 h 451"/>
                  <a:gd name="T8" fmla="*/ 5 w 94"/>
                  <a:gd name="T9" fmla="*/ 29 h 451"/>
                  <a:gd name="T10" fmla="*/ 7 w 94"/>
                  <a:gd name="T11" fmla="*/ 38 h 451"/>
                  <a:gd name="T12" fmla="*/ 9 w 94"/>
                  <a:gd name="T13" fmla="*/ 47 h 451"/>
                  <a:gd name="T14" fmla="*/ 10 w 94"/>
                  <a:gd name="T15" fmla="*/ 57 h 451"/>
                  <a:gd name="T16" fmla="*/ 12 w 94"/>
                  <a:gd name="T17" fmla="*/ 66 h 451"/>
                  <a:gd name="T18" fmla="*/ 14 w 94"/>
                  <a:gd name="T19" fmla="*/ 76 h 451"/>
                  <a:gd name="T20" fmla="*/ 15 w 94"/>
                  <a:gd name="T21" fmla="*/ 85 h 451"/>
                  <a:gd name="T22" fmla="*/ 16 w 94"/>
                  <a:gd name="T23" fmla="*/ 95 h 451"/>
                  <a:gd name="T24" fmla="*/ 17 w 94"/>
                  <a:gd name="T25" fmla="*/ 104 h 451"/>
                  <a:gd name="T26" fmla="*/ 18 w 94"/>
                  <a:gd name="T27" fmla="*/ 114 h 451"/>
                  <a:gd name="T28" fmla="*/ 19 w 94"/>
                  <a:gd name="T29" fmla="*/ 123 h 451"/>
                  <a:gd name="T30" fmla="*/ 20 w 94"/>
                  <a:gd name="T31" fmla="*/ 132 h 451"/>
                  <a:gd name="T32" fmla="*/ 21 w 94"/>
                  <a:gd name="T33" fmla="*/ 141 h 451"/>
                  <a:gd name="T34" fmla="*/ 21 w 94"/>
                  <a:gd name="T35" fmla="*/ 150 h 451"/>
                  <a:gd name="T36" fmla="*/ 31 w 94"/>
                  <a:gd name="T37" fmla="*/ 150 h 451"/>
                  <a:gd name="T38" fmla="*/ 31 w 94"/>
                  <a:gd name="T39" fmla="*/ 141 h 451"/>
                  <a:gd name="T40" fmla="*/ 30 w 94"/>
                  <a:gd name="T41" fmla="*/ 131 h 451"/>
                  <a:gd name="T42" fmla="*/ 30 w 94"/>
                  <a:gd name="T43" fmla="*/ 122 h 451"/>
                  <a:gd name="T44" fmla="*/ 29 w 94"/>
                  <a:gd name="T45" fmla="*/ 112 h 451"/>
                  <a:gd name="T46" fmla="*/ 27 w 94"/>
                  <a:gd name="T47" fmla="*/ 103 h 451"/>
                  <a:gd name="T48" fmla="*/ 26 w 94"/>
                  <a:gd name="T49" fmla="*/ 93 h 451"/>
                  <a:gd name="T50" fmla="*/ 25 w 94"/>
                  <a:gd name="T51" fmla="*/ 84 h 451"/>
                  <a:gd name="T52" fmla="*/ 23 w 94"/>
                  <a:gd name="T53" fmla="*/ 75 h 451"/>
                  <a:gd name="T54" fmla="*/ 22 w 94"/>
                  <a:gd name="T55" fmla="*/ 65 h 451"/>
                  <a:gd name="T56" fmla="*/ 20 w 94"/>
                  <a:gd name="T57" fmla="*/ 55 h 451"/>
                  <a:gd name="T58" fmla="*/ 18 w 94"/>
                  <a:gd name="T59" fmla="*/ 46 h 451"/>
                  <a:gd name="T60" fmla="*/ 17 w 94"/>
                  <a:gd name="T61" fmla="*/ 37 h 451"/>
                  <a:gd name="T62" fmla="*/ 15 w 94"/>
                  <a:gd name="T63" fmla="*/ 27 h 451"/>
                  <a:gd name="T64" fmla="*/ 14 w 94"/>
                  <a:gd name="T65" fmla="*/ 18 h 451"/>
                  <a:gd name="T66" fmla="*/ 12 w 94"/>
                  <a:gd name="T67" fmla="*/ 9 h 451"/>
                  <a:gd name="T68" fmla="*/ 10 w 94"/>
                  <a:gd name="T69" fmla="*/ 0 h 451"/>
                  <a:gd name="T70" fmla="*/ 10 w 94"/>
                  <a:gd name="T71" fmla="*/ 0 h 451"/>
                  <a:gd name="T72" fmla="*/ 0 w 94"/>
                  <a:gd name="T73" fmla="*/ 1 h 45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4" h="451">
                    <a:moveTo>
                      <a:pt x="0" y="4"/>
                    </a:moveTo>
                    <a:lnTo>
                      <a:pt x="0" y="4"/>
                    </a:lnTo>
                    <a:lnTo>
                      <a:pt x="6" y="31"/>
                    </a:lnTo>
                    <a:lnTo>
                      <a:pt x="10" y="58"/>
                    </a:lnTo>
                    <a:lnTo>
                      <a:pt x="16" y="87"/>
                    </a:lnTo>
                    <a:lnTo>
                      <a:pt x="21" y="114"/>
                    </a:lnTo>
                    <a:lnTo>
                      <a:pt x="26" y="142"/>
                    </a:lnTo>
                    <a:lnTo>
                      <a:pt x="31" y="171"/>
                    </a:lnTo>
                    <a:lnTo>
                      <a:pt x="36" y="199"/>
                    </a:lnTo>
                    <a:lnTo>
                      <a:pt x="41" y="228"/>
                    </a:lnTo>
                    <a:lnTo>
                      <a:pt x="45" y="256"/>
                    </a:lnTo>
                    <a:lnTo>
                      <a:pt x="50" y="285"/>
                    </a:lnTo>
                    <a:lnTo>
                      <a:pt x="53" y="313"/>
                    </a:lnTo>
                    <a:lnTo>
                      <a:pt x="56" y="342"/>
                    </a:lnTo>
                    <a:lnTo>
                      <a:pt x="59" y="369"/>
                    </a:lnTo>
                    <a:lnTo>
                      <a:pt x="62" y="398"/>
                    </a:lnTo>
                    <a:lnTo>
                      <a:pt x="63" y="424"/>
                    </a:lnTo>
                    <a:lnTo>
                      <a:pt x="64" y="451"/>
                    </a:lnTo>
                    <a:lnTo>
                      <a:pt x="94" y="451"/>
                    </a:lnTo>
                    <a:lnTo>
                      <a:pt x="93" y="424"/>
                    </a:lnTo>
                    <a:lnTo>
                      <a:pt x="92" y="395"/>
                    </a:lnTo>
                    <a:lnTo>
                      <a:pt x="90" y="367"/>
                    </a:lnTo>
                    <a:lnTo>
                      <a:pt x="87" y="338"/>
                    </a:lnTo>
                    <a:lnTo>
                      <a:pt x="83" y="311"/>
                    </a:lnTo>
                    <a:lnTo>
                      <a:pt x="80" y="280"/>
                    </a:lnTo>
                    <a:lnTo>
                      <a:pt x="76" y="252"/>
                    </a:lnTo>
                    <a:lnTo>
                      <a:pt x="71" y="224"/>
                    </a:lnTo>
                    <a:lnTo>
                      <a:pt x="67" y="195"/>
                    </a:lnTo>
                    <a:lnTo>
                      <a:pt x="62" y="165"/>
                    </a:lnTo>
                    <a:lnTo>
                      <a:pt x="56" y="138"/>
                    </a:lnTo>
                    <a:lnTo>
                      <a:pt x="52" y="110"/>
                    </a:lnTo>
                    <a:lnTo>
                      <a:pt x="46" y="80"/>
                    </a:lnTo>
                    <a:lnTo>
                      <a:pt x="41" y="54"/>
                    </a:lnTo>
                    <a:lnTo>
                      <a:pt x="36" y="27"/>
                    </a:lnTo>
                    <a:lnTo>
                      <a:pt x="31" y="0"/>
                    </a:lnTo>
                    <a:lnTo>
                      <a:pt x="0" y="4"/>
                    </a:lnTo>
                    <a:close/>
                  </a:path>
                </a:pathLst>
              </a:custGeom>
              <a:solidFill>
                <a:srgbClr val="000000"/>
              </a:solidFill>
              <a:ln w="12700" cmpd="sng">
                <a:solidFill>
                  <a:srgbClr val="000000"/>
                </a:solidFill>
                <a:round/>
                <a:headEnd/>
                <a:tailEnd/>
              </a:ln>
            </p:spPr>
            <p:txBody>
              <a:bodyPr/>
              <a:lstStyle/>
              <a:p>
                <a:endParaRPr lang="fr-FR"/>
              </a:p>
            </p:txBody>
          </p:sp>
          <p:sp>
            <p:nvSpPr>
              <p:cNvPr id="6394" name="Freeform 331"/>
              <p:cNvSpPr>
                <a:spLocks/>
              </p:cNvSpPr>
              <p:nvPr/>
            </p:nvSpPr>
            <p:spPr bwMode="auto">
              <a:xfrm>
                <a:off x="3334" y="1791"/>
                <a:ext cx="20" cy="90"/>
              </a:xfrm>
              <a:custGeom>
                <a:avLst/>
                <a:gdLst>
                  <a:gd name="T0" fmla="*/ 19 w 61"/>
                  <a:gd name="T1" fmla="*/ 8 h 270"/>
                  <a:gd name="T2" fmla="*/ 10 w 61"/>
                  <a:gd name="T3" fmla="*/ 10 h 270"/>
                  <a:gd name="T4" fmla="*/ 8 w 61"/>
                  <a:gd name="T5" fmla="*/ 17 h 270"/>
                  <a:gd name="T6" fmla="*/ 7 w 61"/>
                  <a:gd name="T7" fmla="*/ 24 h 270"/>
                  <a:gd name="T8" fmla="*/ 5 w 61"/>
                  <a:gd name="T9" fmla="*/ 30 h 270"/>
                  <a:gd name="T10" fmla="*/ 4 w 61"/>
                  <a:gd name="T11" fmla="*/ 36 h 270"/>
                  <a:gd name="T12" fmla="*/ 3 w 61"/>
                  <a:gd name="T13" fmla="*/ 42 h 270"/>
                  <a:gd name="T14" fmla="*/ 2 w 61"/>
                  <a:gd name="T15" fmla="*/ 47 h 270"/>
                  <a:gd name="T16" fmla="*/ 1 w 61"/>
                  <a:gd name="T17" fmla="*/ 53 h 270"/>
                  <a:gd name="T18" fmla="*/ 1 w 61"/>
                  <a:gd name="T19" fmla="*/ 58 h 270"/>
                  <a:gd name="T20" fmla="*/ 0 w 61"/>
                  <a:gd name="T21" fmla="*/ 62 h 270"/>
                  <a:gd name="T22" fmla="*/ 0 w 61"/>
                  <a:gd name="T23" fmla="*/ 67 h 270"/>
                  <a:gd name="T24" fmla="*/ 0 w 61"/>
                  <a:gd name="T25" fmla="*/ 71 h 270"/>
                  <a:gd name="T26" fmla="*/ 0 w 61"/>
                  <a:gd name="T27" fmla="*/ 75 h 270"/>
                  <a:gd name="T28" fmla="*/ 0 w 61"/>
                  <a:gd name="T29" fmla="*/ 79 h 270"/>
                  <a:gd name="T30" fmla="*/ 0 w 61"/>
                  <a:gd name="T31" fmla="*/ 83 h 270"/>
                  <a:gd name="T32" fmla="*/ 1 w 61"/>
                  <a:gd name="T33" fmla="*/ 87 h 270"/>
                  <a:gd name="T34" fmla="*/ 1 w 61"/>
                  <a:gd name="T35" fmla="*/ 90 h 270"/>
                  <a:gd name="T36" fmla="*/ 11 w 61"/>
                  <a:gd name="T37" fmla="*/ 89 h 270"/>
                  <a:gd name="T38" fmla="*/ 11 w 61"/>
                  <a:gd name="T39" fmla="*/ 85 h 270"/>
                  <a:gd name="T40" fmla="*/ 10 w 61"/>
                  <a:gd name="T41" fmla="*/ 82 h 270"/>
                  <a:gd name="T42" fmla="*/ 10 w 61"/>
                  <a:gd name="T43" fmla="*/ 78 h 270"/>
                  <a:gd name="T44" fmla="*/ 10 w 61"/>
                  <a:gd name="T45" fmla="*/ 75 h 270"/>
                  <a:gd name="T46" fmla="*/ 10 w 61"/>
                  <a:gd name="T47" fmla="*/ 71 h 270"/>
                  <a:gd name="T48" fmla="*/ 10 w 61"/>
                  <a:gd name="T49" fmla="*/ 67 h 270"/>
                  <a:gd name="T50" fmla="*/ 10 w 61"/>
                  <a:gd name="T51" fmla="*/ 63 h 270"/>
                  <a:gd name="T52" fmla="*/ 11 w 61"/>
                  <a:gd name="T53" fmla="*/ 58 h 270"/>
                  <a:gd name="T54" fmla="*/ 11 w 61"/>
                  <a:gd name="T55" fmla="*/ 53 h 270"/>
                  <a:gd name="T56" fmla="*/ 12 w 61"/>
                  <a:gd name="T57" fmla="*/ 48 h 270"/>
                  <a:gd name="T58" fmla="*/ 13 w 61"/>
                  <a:gd name="T59" fmla="*/ 44 h 270"/>
                  <a:gd name="T60" fmla="*/ 14 w 61"/>
                  <a:gd name="T61" fmla="*/ 38 h 270"/>
                  <a:gd name="T62" fmla="*/ 15 w 61"/>
                  <a:gd name="T63" fmla="*/ 32 h 270"/>
                  <a:gd name="T64" fmla="*/ 16 w 61"/>
                  <a:gd name="T65" fmla="*/ 26 h 270"/>
                  <a:gd name="T66" fmla="*/ 18 w 61"/>
                  <a:gd name="T67" fmla="*/ 19 h 270"/>
                  <a:gd name="T68" fmla="*/ 20 w 61"/>
                  <a:gd name="T69" fmla="*/ 13 h 270"/>
                  <a:gd name="T70" fmla="*/ 11 w 61"/>
                  <a:gd name="T71" fmla="*/ 14 h 270"/>
                  <a:gd name="T72" fmla="*/ 19 w 61"/>
                  <a:gd name="T73" fmla="*/ 8 h 270"/>
                  <a:gd name="T74" fmla="*/ 13 w 61"/>
                  <a:gd name="T75" fmla="*/ 0 h 270"/>
                  <a:gd name="T76" fmla="*/ 10 w 61"/>
                  <a:gd name="T77" fmla="*/ 10 h 270"/>
                  <a:gd name="T78" fmla="*/ 19 w 61"/>
                  <a:gd name="T79" fmla="*/ 8 h 2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1" h="270">
                    <a:moveTo>
                      <a:pt x="58" y="25"/>
                    </a:moveTo>
                    <a:lnTo>
                      <a:pt x="31" y="29"/>
                    </a:lnTo>
                    <a:lnTo>
                      <a:pt x="25" y="51"/>
                    </a:lnTo>
                    <a:lnTo>
                      <a:pt x="20" y="71"/>
                    </a:lnTo>
                    <a:lnTo>
                      <a:pt x="15" y="89"/>
                    </a:lnTo>
                    <a:lnTo>
                      <a:pt x="12" y="109"/>
                    </a:lnTo>
                    <a:lnTo>
                      <a:pt x="9" y="125"/>
                    </a:lnTo>
                    <a:lnTo>
                      <a:pt x="6" y="141"/>
                    </a:lnTo>
                    <a:lnTo>
                      <a:pt x="3" y="158"/>
                    </a:lnTo>
                    <a:lnTo>
                      <a:pt x="2" y="173"/>
                    </a:lnTo>
                    <a:lnTo>
                      <a:pt x="1" y="186"/>
                    </a:lnTo>
                    <a:lnTo>
                      <a:pt x="0" y="200"/>
                    </a:lnTo>
                    <a:lnTo>
                      <a:pt x="0" y="213"/>
                    </a:lnTo>
                    <a:lnTo>
                      <a:pt x="0" y="225"/>
                    </a:lnTo>
                    <a:lnTo>
                      <a:pt x="0" y="238"/>
                    </a:lnTo>
                    <a:lnTo>
                      <a:pt x="1" y="248"/>
                    </a:lnTo>
                    <a:lnTo>
                      <a:pt x="2" y="260"/>
                    </a:lnTo>
                    <a:lnTo>
                      <a:pt x="4" y="270"/>
                    </a:lnTo>
                    <a:lnTo>
                      <a:pt x="35" y="266"/>
                    </a:lnTo>
                    <a:lnTo>
                      <a:pt x="33" y="255"/>
                    </a:lnTo>
                    <a:lnTo>
                      <a:pt x="32" y="246"/>
                    </a:lnTo>
                    <a:lnTo>
                      <a:pt x="31" y="235"/>
                    </a:lnTo>
                    <a:lnTo>
                      <a:pt x="31" y="225"/>
                    </a:lnTo>
                    <a:lnTo>
                      <a:pt x="31" y="213"/>
                    </a:lnTo>
                    <a:lnTo>
                      <a:pt x="31" y="202"/>
                    </a:lnTo>
                    <a:lnTo>
                      <a:pt x="32" y="188"/>
                    </a:lnTo>
                    <a:lnTo>
                      <a:pt x="33" y="175"/>
                    </a:lnTo>
                    <a:lnTo>
                      <a:pt x="34" y="160"/>
                    </a:lnTo>
                    <a:lnTo>
                      <a:pt x="36" y="145"/>
                    </a:lnTo>
                    <a:lnTo>
                      <a:pt x="39" y="131"/>
                    </a:lnTo>
                    <a:lnTo>
                      <a:pt x="43" y="113"/>
                    </a:lnTo>
                    <a:lnTo>
                      <a:pt x="46" y="95"/>
                    </a:lnTo>
                    <a:lnTo>
                      <a:pt x="50" y="77"/>
                    </a:lnTo>
                    <a:lnTo>
                      <a:pt x="56" y="58"/>
                    </a:lnTo>
                    <a:lnTo>
                      <a:pt x="61" y="38"/>
                    </a:lnTo>
                    <a:lnTo>
                      <a:pt x="34" y="42"/>
                    </a:lnTo>
                    <a:lnTo>
                      <a:pt x="58" y="25"/>
                    </a:lnTo>
                    <a:lnTo>
                      <a:pt x="39" y="0"/>
                    </a:lnTo>
                    <a:lnTo>
                      <a:pt x="31" y="29"/>
                    </a:lnTo>
                    <a:lnTo>
                      <a:pt x="58" y="25"/>
                    </a:lnTo>
                    <a:close/>
                  </a:path>
                </a:pathLst>
              </a:custGeom>
              <a:solidFill>
                <a:srgbClr val="000000"/>
              </a:solidFill>
              <a:ln w="12700" cmpd="sng">
                <a:solidFill>
                  <a:srgbClr val="000000"/>
                </a:solidFill>
                <a:round/>
                <a:headEnd/>
                <a:tailEnd/>
              </a:ln>
            </p:spPr>
            <p:txBody>
              <a:bodyPr/>
              <a:lstStyle/>
              <a:p>
                <a:endParaRPr lang="fr-FR"/>
              </a:p>
            </p:txBody>
          </p:sp>
          <p:sp>
            <p:nvSpPr>
              <p:cNvPr id="6395" name="Freeform 332"/>
              <p:cNvSpPr>
                <a:spLocks/>
              </p:cNvSpPr>
              <p:nvPr/>
            </p:nvSpPr>
            <p:spPr bwMode="auto">
              <a:xfrm>
                <a:off x="3345" y="1800"/>
                <a:ext cx="25" cy="30"/>
              </a:xfrm>
              <a:custGeom>
                <a:avLst/>
                <a:gdLst>
                  <a:gd name="T0" fmla="*/ 25 w 74"/>
                  <a:gd name="T1" fmla="*/ 27 h 91"/>
                  <a:gd name="T2" fmla="*/ 24 w 74"/>
                  <a:gd name="T3" fmla="*/ 24 h 91"/>
                  <a:gd name="T4" fmla="*/ 22 w 74"/>
                  <a:gd name="T5" fmla="*/ 21 h 91"/>
                  <a:gd name="T6" fmla="*/ 20 w 74"/>
                  <a:gd name="T7" fmla="*/ 19 h 91"/>
                  <a:gd name="T8" fmla="*/ 19 w 74"/>
                  <a:gd name="T9" fmla="*/ 15 h 91"/>
                  <a:gd name="T10" fmla="*/ 17 w 74"/>
                  <a:gd name="T11" fmla="*/ 13 h 91"/>
                  <a:gd name="T12" fmla="*/ 15 w 74"/>
                  <a:gd name="T13" fmla="*/ 9 h 91"/>
                  <a:gd name="T14" fmla="*/ 13 w 74"/>
                  <a:gd name="T15" fmla="*/ 6 h 91"/>
                  <a:gd name="T16" fmla="*/ 11 w 74"/>
                  <a:gd name="T17" fmla="*/ 3 h 91"/>
                  <a:gd name="T18" fmla="*/ 8 w 74"/>
                  <a:gd name="T19" fmla="*/ 0 h 91"/>
                  <a:gd name="T20" fmla="*/ 0 w 74"/>
                  <a:gd name="T21" fmla="*/ 6 h 91"/>
                  <a:gd name="T22" fmla="*/ 2 w 74"/>
                  <a:gd name="T23" fmla="*/ 8 h 91"/>
                  <a:gd name="T24" fmla="*/ 4 w 74"/>
                  <a:gd name="T25" fmla="*/ 11 h 91"/>
                  <a:gd name="T26" fmla="*/ 5 w 74"/>
                  <a:gd name="T27" fmla="*/ 14 h 91"/>
                  <a:gd name="T28" fmla="*/ 8 w 74"/>
                  <a:gd name="T29" fmla="*/ 17 h 91"/>
                  <a:gd name="T30" fmla="*/ 9 w 74"/>
                  <a:gd name="T31" fmla="*/ 20 h 91"/>
                  <a:gd name="T32" fmla="*/ 11 w 74"/>
                  <a:gd name="T33" fmla="*/ 24 h 91"/>
                  <a:gd name="T34" fmla="*/ 13 w 74"/>
                  <a:gd name="T35" fmla="*/ 27 h 91"/>
                  <a:gd name="T36" fmla="*/ 16 w 74"/>
                  <a:gd name="T37" fmla="*/ 30 h 91"/>
                  <a:gd name="T38" fmla="*/ 15 w 74"/>
                  <a:gd name="T39" fmla="*/ 27 h 91"/>
                  <a:gd name="T40" fmla="*/ 25 w 74"/>
                  <a:gd name="T41" fmla="*/ 27 h 91"/>
                  <a:gd name="T42" fmla="*/ 25 w 74"/>
                  <a:gd name="T43" fmla="*/ 26 h 91"/>
                  <a:gd name="T44" fmla="*/ 24 w 74"/>
                  <a:gd name="T45" fmla="*/ 24 h 91"/>
                  <a:gd name="T46" fmla="*/ 25 w 74"/>
                  <a:gd name="T47" fmla="*/ 27 h 9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4" h="91">
                    <a:moveTo>
                      <a:pt x="74" y="83"/>
                    </a:moveTo>
                    <a:lnTo>
                      <a:pt x="72" y="74"/>
                    </a:lnTo>
                    <a:lnTo>
                      <a:pt x="65" y="65"/>
                    </a:lnTo>
                    <a:lnTo>
                      <a:pt x="60" y="58"/>
                    </a:lnTo>
                    <a:lnTo>
                      <a:pt x="55" y="47"/>
                    </a:lnTo>
                    <a:lnTo>
                      <a:pt x="49" y="38"/>
                    </a:lnTo>
                    <a:lnTo>
                      <a:pt x="43" y="28"/>
                    </a:lnTo>
                    <a:lnTo>
                      <a:pt x="37" y="19"/>
                    </a:lnTo>
                    <a:lnTo>
                      <a:pt x="32" y="8"/>
                    </a:lnTo>
                    <a:lnTo>
                      <a:pt x="24" y="0"/>
                    </a:lnTo>
                    <a:lnTo>
                      <a:pt x="0" y="17"/>
                    </a:lnTo>
                    <a:lnTo>
                      <a:pt x="5" y="25"/>
                    </a:lnTo>
                    <a:lnTo>
                      <a:pt x="11" y="34"/>
                    </a:lnTo>
                    <a:lnTo>
                      <a:pt x="16" y="43"/>
                    </a:lnTo>
                    <a:lnTo>
                      <a:pt x="23" y="52"/>
                    </a:lnTo>
                    <a:lnTo>
                      <a:pt x="28" y="62"/>
                    </a:lnTo>
                    <a:lnTo>
                      <a:pt x="34" y="72"/>
                    </a:lnTo>
                    <a:lnTo>
                      <a:pt x="39" y="82"/>
                    </a:lnTo>
                    <a:lnTo>
                      <a:pt x="46" y="91"/>
                    </a:lnTo>
                    <a:lnTo>
                      <a:pt x="44" y="83"/>
                    </a:lnTo>
                    <a:lnTo>
                      <a:pt x="74" y="83"/>
                    </a:lnTo>
                    <a:lnTo>
                      <a:pt x="74" y="79"/>
                    </a:lnTo>
                    <a:lnTo>
                      <a:pt x="72" y="74"/>
                    </a:lnTo>
                    <a:lnTo>
                      <a:pt x="74" y="83"/>
                    </a:lnTo>
                    <a:close/>
                  </a:path>
                </a:pathLst>
              </a:custGeom>
              <a:solidFill>
                <a:srgbClr val="000000"/>
              </a:solidFill>
              <a:ln w="12700" cmpd="sng">
                <a:solidFill>
                  <a:srgbClr val="000000"/>
                </a:solidFill>
                <a:round/>
                <a:headEnd/>
                <a:tailEnd/>
              </a:ln>
            </p:spPr>
            <p:txBody>
              <a:bodyPr/>
              <a:lstStyle/>
              <a:p>
                <a:endParaRPr lang="fr-FR"/>
              </a:p>
            </p:txBody>
          </p:sp>
          <p:sp>
            <p:nvSpPr>
              <p:cNvPr id="6396" name="Freeform 333"/>
              <p:cNvSpPr>
                <a:spLocks/>
              </p:cNvSpPr>
              <p:nvPr/>
            </p:nvSpPr>
            <p:spPr bwMode="auto">
              <a:xfrm>
                <a:off x="3349" y="1827"/>
                <a:ext cx="21" cy="52"/>
              </a:xfrm>
              <a:custGeom>
                <a:avLst/>
                <a:gdLst>
                  <a:gd name="T0" fmla="*/ 11 w 62"/>
                  <a:gd name="T1" fmla="*/ 50 h 154"/>
                  <a:gd name="T2" fmla="*/ 11 w 62"/>
                  <a:gd name="T3" fmla="*/ 51 h 154"/>
                  <a:gd name="T4" fmla="*/ 11 w 62"/>
                  <a:gd name="T5" fmla="*/ 44 h 154"/>
                  <a:gd name="T6" fmla="*/ 12 w 62"/>
                  <a:gd name="T7" fmla="*/ 38 h 154"/>
                  <a:gd name="T8" fmla="*/ 13 w 62"/>
                  <a:gd name="T9" fmla="*/ 32 h 154"/>
                  <a:gd name="T10" fmla="*/ 15 w 62"/>
                  <a:gd name="T11" fmla="*/ 27 h 154"/>
                  <a:gd name="T12" fmla="*/ 17 w 62"/>
                  <a:gd name="T13" fmla="*/ 22 h 154"/>
                  <a:gd name="T14" fmla="*/ 20 w 62"/>
                  <a:gd name="T15" fmla="*/ 16 h 154"/>
                  <a:gd name="T16" fmla="*/ 21 w 62"/>
                  <a:gd name="T17" fmla="*/ 8 h 154"/>
                  <a:gd name="T18" fmla="*/ 21 w 62"/>
                  <a:gd name="T19" fmla="*/ 0 h 154"/>
                  <a:gd name="T20" fmla="*/ 11 w 62"/>
                  <a:gd name="T21" fmla="*/ 0 h 154"/>
                  <a:gd name="T22" fmla="*/ 11 w 62"/>
                  <a:gd name="T23" fmla="*/ 7 h 154"/>
                  <a:gd name="T24" fmla="*/ 9 w 62"/>
                  <a:gd name="T25" fmla="*/ 14 h 154"/>
                  <a:gd name="T26" fmla="*/ 8 w 62"/>
                  <a:gd name="T27" fmla="*/ 18 h 154"/>
                  <a:gd name="T28" fmla="*/ 5 w 62"/>
                  <a:gd name="T29" fmla="*/ 24 h 154"/>
                  <a:gd name="T30" fmla="*/ 4 w 62"/>
                  <a:gd name="T31" fmla="*/ 30 h 154"/>
                  <a:gd name="T32" fmla="*/ 1 w 62"/>
                  <a:gd name="T33" fmla="*/ 35 h 154"/>
                  <a:gd name="T34" fmla="*/ 0 w 62"/>
                  <a:gd name="T35" fmla="*/ 43 h 154"/>
                  <a:gd name="T36" fmla="*/ 0 w 62"/>
                  <a:gd name="T37" fmla="*/ 51 h 154"/>
                  <a:gd name="T38" fmla="*/ 0 w 62"/>
                  <a:gd name="T39" fmla="*/ 52 h 154"/>
                  <a:gd name="T40" fmla="*/ 0 w 62"/>
                  <a:gd name="T41" fmla="*/ 51 h 154"/>
                  <a:gd name="T42" fmla="*/ 0 w 62"/>
                  <a:gd name="T43" fmla="*/ 52 h 154"/>
                  <a:gd name="T44" fmla="*/ 0 w 62"/>
                  <a:gd name="T45" fmla="*/ 52 h 154"/>
                  <a:gd name="T46" fmla="*/ 11 w 62"/>
                  <a:gd name="T47" fmla="*/ 50 h 1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2" h="154">
                    <a:moveTo>
                      <a:pt x="31" y="149"/>
                    </a:moveTo>
                    <a:lnTo>
                      <a:pt x="31" y="152"/>
                    </a:lnTo>
                    <a:lnTo>
                      <a:pt x="32" y="130"/>
                    </a:lnTo>
                    <a:lnTo>
                      <a:pt x="35" y="112"/>
                    </a:lnTo>
                    <a:lnTo>
                      <a:pt x="39" y="96"/>
                    </a:lnTo>
                    <a:lnTo>
                      <a:pt x="45" y="80"/>
                    </a:lnTo>
                    <a:lnTo>
                      <a:pt x="51" y="65"/>
                    </a:lnTo>
                    <a:lnTo>
                      <a:pt x="58" y="46"/>
                    </a:lnTo>
                    <a:lnTo>
                      <a:pt x="61" y="24"/>
                    </a:lnTo>
                    <a:lnTo>
                      <a:pt x="62" y="0"/>
                    </a:lnTo>
                    <a:lnTo>
                      <a:pt x="32" y="0"/>
                    </a:lnTo>
                    <a:lnTo>
                      <a:pt x="31" y="22"/>
                    </a:lnTo>
                    <a:lnTo>
                      <a:pt x="27" y="40"/>
                    </a:lnTo>
                    <a:lnTo>
                      <a:pt x="23" y="54"/>
                    </a:lnTo>
                    <a:lnTo>
                      <a:pt x="16" y="70"/>
                    </a:lnTo>
                    <a:lnTo>
                      <a:pt x="11" y="88"/>
                    </a:lnTo>
                    <a:lnTo>
                      <a:pt x="4" y="105"/>
                    </a:lnTo>
                    <a:lnTo>
                      <a:pt x="1" y="127"/>
                    </a:lnTo>
                    <a:lnTo>
                      <a:pt x="0" y="152"/>
                    </a:lnTo>
                    <a:lnTo>
                      <a:pt x="0" y="154"/>
                    </a:lnTo>
                    <a:lnTo>
                      <a:pt x="0" y="152"/>
                    </a:lnTo>
                    <a:lnTo>
                      <a:pt x="0" y="153"/>
                    </a:lnTo>
                    <a:lnTo>
                      <a:pt x="0" y="154"/>
                    </a:lnTo>
                    <a:lnTo>
                      <a:pt x="31" y="149"/>
                    </a:lnTo>
                    <a:close/>
                  </a:path>
                </a:pathLst>
              </a:custGeom>
              <a:solidFill>
                <a:srgbClr val="000000"/>
              </a:solidFill>
              <a:ln w="12700" cmpd="sng">
                <a:solidFill>
                  <a:srgbClr val="000000"/>
                </a:solidFill>
                <a:round/>
                <a:headEnd/>
                <a:tailEnd/>
              </a:ln>
            </p:spPr>
            <p:txBody>
              <a:bodyPr/>
              <a:lstStyle/>
              <a:p>
                <a:endParaRPr lang="fr-FR"/>
              </a:p>
            </p:txBody>
          </p:sp>
          <p:sp>
            <p:nvSpPr>
              <p:cNvPr id="6397" name="Freeform 334"/>
              <p:cNvSpPr>
                <a:spLocks/>
              </p:cNvSpPr>
              <p:nvPr/>
            </p:nvSpPr>
            <p:spPr bwMode="auto">
              <a:xfrm>
                <a:off x="3349" y="1877"/>
                <a:ext cx="25" cy="57"/>
              </a:xfrm>
              <a:custGeom>
                <a:avLst/>
                <a:gdLst>
                  <a:gd name="T0" fmla="*/ 15 w 74"/>
                  <a:gd name="T1" fmla="*/ 10 h 172"/>
                  <a:gd name="T2" fmla="*/ 25 w 74"/>
                  <a:gd name="T3" fmla="*/ 11 h 172"/>
                  <a:gd name="T4" fmla="*/ 25 w 74"/>
                  <a:gd name="T5" fmla="*/ 6 h 172"/>
                  <a:gd name="T6" fmla="*/ 20 w 74"/>
                  <a:gd name="T7" fmla="*/ 3 h 172"/>
                  <a:gd name="T8" fmla="*/ 17 w 74"/>
                  <a:gd name="T9" fmla="*/ 3 h 172"/>
                  <a:gd name="T10" fmla="*/ 14 w 74"/>
                  <a:gd name="T11" fmla="*/ 3 h 172"/>
                  <a:gd name="T12" fmla="*/ 12 w 74"/>
                  <a:gd name="T13" fmla="*/ 3 h 172"/>
                  <a:gd name="T14" fmla="*/ 11 w 74"/>
                  <a:gd name="T15" fmla="*/ 3 h 172"/>
                  <a:gd name="T16" fmla="*/ 11 w 74"/>
                  <a:gd name="T17" fmla="*/ 2 h 172"/>
                  <a:gd name="T18" fmla="*/ 10 w 74"/>
                  <a:gd name="T19" fmla="*/ 0 h 172"/>
                  <a:gd name="T20" fmla="*/ 0 w 74"/>
                  <a:gd name="T21" fmla="*/ 2 h 172"/>
                  <a:gd name="T22" fmla="*/ 2 w 74"/>
                  <a:gd name="T23" fmla="*/ 7 h 172"/>
                  <a:gd name="T24" fmla="*/ 6 w 74"/>
                  <a:gd name="T25" fmla="*/ 11 h 172"/>
                  <a:gd name="T26" fmla="*/ 11 w 74"/>
                  <a:gd name="T27" fmla="*/ 12 h 172"/>
                  <a:gd name="T28" fmla="*/ 14 w 74"/>
                  <a:gd name="T29" fmla="*/ 12 h 172"/>
                  <a:gd name="T30" fmla="*/ 17 w 74"/>
                  <a:gd name="T31" fmla="*/ 12 h 172"/>
                  <a:gd name="T32" fmla="*/ 18 w 74"/>
                  <a:gd name="T33" fmla="*/ 12 h 172"/>
                  <a:gd name="T34" fmla="*/ 15 w 74"/>
                  <a:gd name="T35" fmla="*/ 10 h 172"/>
                  <a:gd name="T36" fmla="*/ 15 w 74"/>
                  <a:gd name="T37" fmla="*/ 9 h 172"/>
                  <a:gd name="T38" fmla="*/ 25 w 74"/>
                  <a:gd name="T39" fmla="*/ 10 h 172"/>
                  <a:gd name="T40" fmla="*/ 15 w 74"/>
                  <a:gd name="T41" fmla="*/ 10 h 172"/>
                  <a:gd name="T42" fmla="*/ 13 w 74"/>
                  <a:gd name="T43" fmla="*/ 57 h 172"/>
                  <a:gd name="T44" fmla="*/ 25 w 74"/>
                  <a:gd name="T45" fmla="*/ 11 h 172"/>
                  <a:gd name="T46" fmla="*/ 15 w 74"/>
                  <a:gd name="T47" fmla="*/ 10 h 1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4" h="172">
                    <a:moveTo>
                      <a:pt x="44" y="31"/>
                    </a:moveTo>
                    <a:lnTo>
                      <a:pt x="74" y="34"/>
                    </a:lnTo>
                    <a:lnTo>
                      <a:pt x="73" y="19"/>
                    </a:lnTo>
                    <a:lnTo>
                      <a:pt x="59" y="8"/>
                    </a:lnTo>
                    <a:lnTo>
                      <a:pt x="49" y="8"/>
                    </a:lnTo>
                    <a:lnTo>
                      <a:pt x="41" y="8"/>
                    </a:lnTo>
                    <a:lnTo>
                      <a:pt x="36" y="8"/>
                    </a:lnTo>
                    <a:lnTo>
                      <a:pt x="33" y="8"/>
                    </a:lnTo>
                    <a:lnTo>
                      <a:pt x="33" y="7"/>
                    </a:lnTo>
                    <a:lnTo>
                      <a:pt x="31" y="0"/>
                    </a:lnTo>
                    <a:lnTo>
                      <a:pt x="0" y="5"/>
                    </a:lnTo>
                    <a:lnTo>
                      <a:pt x="6" y="21"/>
                    </a:lnTo>
                    <a:lnTo>
                      <a:pt x="17" y="33"/>
                    </a:lnTo>
                    <a:lnTo>
                      <a:pt x="32" y="37"/>
                    </a:lnTo>
                    <a:lnTo>
                      <a:pt x="41" y="37"/>
                    </a:lnTo>
                    <a:lnTo>
                      <a:pt x="49" y="37"/>
                    </a:lnTo>
                    <a:lnTo>
                      <a:pt x="52" y="37"/>
                    </a:lnTo>
                    <a:lnTo>
                      <a:pt x="45" y="30"/>
                    </a:lnTo>
                    <a:lnTo>
                      <a:pt x="44" y="28"/>
                    </a:lnTo>
                    <a:lnTo>
                      <a:pt x="74" y="31"/>
                    </a:lnTo>
                    <a:lnTo>
                      <a:pt x="44" y="31"/>
                    </a:lnTo>
                    <a:lnTo>
                      <a:pt x="39" y="172"/>
                    </a:lnTo>
                    <a:lnTo>
                      <a:pt x="74" y="34"/>
                    </a:lnTo>
                    <a:lnTo>
                      <a:pt x="44" y="31"/>
                    </a:lnTo>
                    <a:close/>
                  </a:path>
                </a:pathLst>
              </a:custGeom>
              <a:solidFill>
                <a:srgbClr val="000000"/>
              </a:solidFill>
              <a:ln w="12700" cmpd="sng">
                <a:solidFill>
                  <a:srgbClr val="000000"/>
                </a:solidFill>
                <a:round/>
                <a:headEnd/>
                <a:tailEnd/>
              </a:ln>
            </p:spPr>
            <p:txBody>
              <a:bodyPr/>
              <a:lstStyle/>
              <a:p>
                <a:endParaRPr lang="fr-FR"/>
              </a:p>
            </p:txBody>
          </p:sp>
          <p:sp>
            <p:nvSpPr>
              <p:cNvPr id="6398" name="Freeform 335"/>
              <p:cNvSpPr>
                <a:spLocks/>
              </p:cNvSpPr>
              <p:nvPr/>
            </p:nvSpPr>
            <p:spPr bwMode="auto">
              <a:xfrm>
                <a:off x="3364" y="1828"/>
                <a:ext cx="29" cy="59"/>
              </a:xfrm>
              <a:custGeom>
                <a:avLst/>
                <a:gdLst>
                  <a:gd name="T0" fmla="*/ 19 w 88"/>
                  <a:gd name="T1" fmla="*/ 2 h 179"/>
                  <a:gd name="T2" fmla="*/ 19 w 88"/>
                  <a:gd name="T3" fmla="*/ 1 h 179"/>
                  <a:gd name="T4" fmla="*/ 18 w 88"/>
                  <a:gd name="T5" fmla="*/ 5 h 179"/>
                  <a:gd name="T6" fmla="*/ 18 w 88"/>
                  <a:gd name="T7" fmla="*/ 9 h 179"/>
                  <a:gd name="T8" fmla="*/ 17 w 88"/>
                  <a:gd name="T9" fmla="*/ 12 h 179"/>
                  <a:gd name="T10" fmla="*/ 16 w 88"/>
                  <a:gd name="T11" fmla="*/ 15 h 179"/>
                  <a:gd name="T12" fmla="*/ 15 w 88"/>
                  <a:gd name="T13" fmla="*/ 18 h 179"/>
                  <a:gd name="T14" fmla="*/ 13 w 88"/>
                  <a:gd name="T15" fmla="*/ 22 h 179"/>
                  <a:gd name="T16" fmla="*/ 12 w 88"/>
                  <a:gd name="T17" fmla="*/ 25 h 179"/>
                  <a:gd name="T18" fmla="*/ 10 w 88"/>
                  <a:gd name="T19" fmla="*/ 28 h 179"/>
                  <a:gd name="T20" fmla="*/ 8 w 88"/>
                  <a:gd name="T21" fmla="*/ 31 h 179"/>
                  <a:gd name="T22" fmla="*/ 6 w 88"/>
                  <a:gd name="T23" fmla="*/ 34 h 179"/>
                  <a:gd name="T24" fmla="*/ 5 w 88"/>
                  <a:gd name="T25" fmla="*/ 38 h 179"/>
                  <a:gd name="T26" fmla="*/ 4 w 88"/>
                  <a:gd name="T27" fmla="*/ 41 h 179"/>
                  <a:gd name="T28" fmla="*/ 2 w 88"/>
                  <a:gd name="T29" fmla="*/ 45 h 179"/>
                  <a:gd name="T30" fmla="*/ 1 w 88"/>
                  <a:gd name="T31" fmla="*/ 50 h 179"/>
                  <a:gd name="T32" fmla="*/ 0 w 88"/>
                  <a:gd name="T33" fmla="*/ 54 h 179"/>
                  <a:gd name="T34" fmla="*/ 0 w 88"/>
                  <a:gd name="T35" fmla="*/ 59 h 179"/>
                  <a:gd name="T36" fmla="*/ 10 w 88"/>
                  <a:gd name="T37" fmla="*/ 59 h 179"/>
                  <a:gd name="T38" fmla="*/ 10 w 88"/>
                  <a:gd name="T39" fmla="*/ 55 h 179"/>
                  <a:gd name="T40" fmla="*/ 11 w 88"/>
                  <a:gd name="T41" fmla="*/ 51 h 179"/>
                  <a:gd name="T42" fmla="*/ 12 w 88"/>
                  <a:gd name="T43" fmla="*/ 48 h 179"/>
                  <a:gd name="T44" fmla="*/ 13 w 88"/>
                  <a:gd name="T45" fmla="*/ 44 h 179"/>
                  <a:gd name="T46" fmla="*/ 14 w 88"/>
                  <a:gd name="T47" fmla="*/ 41 h 179"/>
                  <a:gd name="T48" fmla="*/ 16 w 88"/>
                  <a:gd name="T49" fmla="*/ 38 h 179"/>
                  <a:gd name="T50" fmla="*/ 17 w 88"/>
                  <a:gd name="T51" fmla="*/ 35 h 179"/>
                  <a:gd name="T52" fmla="*/ 18 w 88"/>
                  <a:gd name="T53" fmla="*/ 32 h 179"/>
                  <a:gd name="T54" fmla="*/ 20 w 88"/>
                  <a:gd name="T55" fmla="*/ 29 h 179"/>
                  <a:gd name="T56" fmla="*/ 22 w 88"/>
                  <a:gd name="T57" fmla="*/ 26 h 179"/>
                  <a:gd name="T58" fmla="*/ 24 w 88"/>
                  <a:gd name="T59" fmla="*/ 22 h 179"/>
                  <a:gd name="T60" fmla="*/ 25 w 88"/>
                  <a:gd name="T61" fmla="*/ 18 h 179"/>
                  <a:gd name="T62" fmla="*/ 26 w 88"/>
                  <a:gd name="T63" fmla="*/ 15 h 179"/>
                  <a:gd name="T64" fmla="*/ 28 w 88"/>
                  <a:gd name="T65" fmla="*/ 11 h 179"/>
                  <a:gd name="T66" fmla="*/ 29 w 88"/>
                  <a:gd name="T67" fmla="*/ 6 h 179"/>
                  <a:gd name="T68" fmla="*/ 29 w 88"/>
                  <a:gd name="T69" fmla="*/ 1 h 179"/>
                  <a:gd name="T70" fmla="*/ 29 w 88"/>
                  <a:gd name="T71" fmla="*/ 0 h 179"/>
                  <a:gd name="T72" fmla="*/ 29 w 88"/>
                  <a:gd name="T73" fmla="*/ 1 h 179"/>
                  <a:gd name="T74" fmla="*/ 29 w 88"/>
                  <a:gd name="T75" fmla="*/ 1 h 179"/>
                  <a:gd name="T76" fmla="*/ 29 w 88"/>
                  <a:gd name="T77" fmla="*/ 0 h 179"/>
                  <a:gd name="T78" fmla="*/ 19 w 88"/>
                  <a:gd name="T79" fmla="*/ 2 h 17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8" h="179">
                    <a:moveTo>
                      <a:pt x="57" y="6"/>
                    </a:moveTo>
                    <a:lnTo>
                      <a:pt x="57" y="2"/>
                    </a:lnTo>
                    <a:lnTo>
                      <a:pt x="56" y="14"/>
                    </a:lnTo>
                    <a:lnTo>
                      <a:pt x="54" y="26"/>
                    </a:lnTo>
                    <a:lnTo>
                      <a:pt x="52" y="36"/>
                    </a:lnTo>
                    <a:lnTo>
                      <a:pt x="49" y="46"/>
                    </a:lnTo>
                    <a:lnTo>
                      <a:pt x="44" y="55"/>
                    </a:lnTo>
                    <a:lnTo>
                      <a:pt x="39" y="66"/>
                    </a:lnTo>
                    <a:lnTo>
                      <a:pt x="36" y="75"/>
                    </a:lnTo>
                    <a:lnTo>
                      <a:pt x="30" y="84"/>
                    </a:lnTo>
                    <a:lnTo>
                      <a:pt x="25" y="94"/>
                    </a:lnTo>
                    <a:lnTo>
                      <a:pt x="19" y="104"/>
                    </a:lnTo>
                    <a:lnTo>
                      <a:pt x="15" y="115"/>
                    </a:lnTo>
                    <a:lnTo>
                      <a:pt x="11" y="124"/>
                    </a:lnTo>
                    <a:lnTo>
                      <a:pt x="6" y="137"/>
                    </a:lnTo>
                    <a:lnTo>
                      <a:pt x="3" y="151"/>
                    </a:lnTo>
                    <a:lnTo>
                      <a:pt x="1" y="163"/>
                    </a:lnTo>
                    <a:lnTo>
                      <a:pt x="0" y="179"/>
                    </a:lnTo>
                    <a:lnTo>
                      <a:pt x="30" y="179"/>
                    </a:lnTo>
                    <a:lnTo>
                      <a:pt x="31" y="167"/>
                    </a:lnTo>
                    <a:lnTo>
                      <a:pt x="33" y="155"/>
                    </a:lnTo>
                    <a:lnTo>
                      <a:pt x="35" y="145"/>
                    </a:lnTo>
                    <a:lnTo>
                      <a:pt x="39" y="135"/>
                    </a:lnTo>
                    <a:lnTo>
                      <a:pt x="43" y="125"/>
                    </a:lnTo>
                    <a:lnTo>
                      <a:pt x="48" y="115"/>
                    </a:lnTo>
                    <a:lnTo>
                      <a:pt x="51" y="107"/>
                    </a:lnTo>
                    <a:lnTo>
                      <a:pt x="56" y="98"/>
                    </a:lnTo>
                    <a:lnTo>
                      <a:pt x="62" y="88"/>
                    </a:lnTo>
                    <a:lnTo>
                      <a:pt x="67" y="78"/>
                    </a:lnTo>
                    <a:lnTo>
                      <a:pt x="73" y="68"/>
                    </a:lnTo>
                    <a:lnTo>
                      <a:pt x="77" y="56"/>
                    </a:lnTo>
                    <a:lnTo>
                      <a:pt x="80" y="45"/>
                    </a:lnTo>
                    <a:lnTo>
                      <a:pt x="85" y="32"/>
                    </a:lnTo>
                    <a:lnTo>
                      <a:pt x="87" y="19"/>
                    </a:lnTo>
                    <a:lnTo>
                      <a:pt x="88" y="4"/>
                    </a:lnTo>
                    <a:lnTo>
                      <a:pt x="88" y="0"/>
                    </a:lnTo>
                    <a:lnTo>
                      <a:pt x="88" y="4"/>
                    </a:lnTo>
                    <a:lnTo>
                      <a:pt x="88" y="2"/>
                    </a:lnTo>
                    <a:lnTo>
                      <a:pt x="88" y="0"/>
                    </a:lnTo>
                    <a:lnTo>
                      <a:pt x="57" y="6"/>
                    </a:lnTo>
                    <a:close/>
                  </a:path>
                </a:pathLst>
              </a:custGeom>
              <a:solidFill>
                <a:srgbClr val="000000"/>
              </a:solidFill>
              <a:ln w="12700" cmpd="sng">
                <a:solidFill>
                  <a:srgbClr val="000000"/>
                </a:solidFill>
                <a:round/>
                <a:headEnd/>
                <a:tailEnd/>
              </a:ln>
            </p:spPr>
            <p:txBody>
              <a:bodyPr/>
              <a:lstStyle/>
              <a:p>
                <a:endParaRPr lang="fr-FR"/>
              </a:p>
            </p:txBody>
          </p:sp>
          <p:sp>
            <p:nvSpPr>
              <p:cNvPr id="6399" name="Freeform 336"/>
              <p:cNvSpPr>
                <a:spLocks/>
              </p:cNvSpPr>
              <p:nvPr/>
            </p:nvSpPr>
            <p:spPr bwMode="auto">
              <a:xfrm>
                <a:off x="3361" y="1770"/>
                <a:ext cx="32" cy="60"/>
              </a:xfrm>
              <a:custGeom>
                <a:avLst/>
                <a:gdLst>
                  <a:gd name="T0" fmla="*/ 3 w 96"/>
                  <a:gd name="T1" fmla="*/ 9 h 179"/>
                  <a:gd name="T2" fmla="*/ 0 w 96"/>
                  <a:gd name="T3" fmla="*/ 7 h 179"/>
                  <a:gd name="T4" fmla="*/ 4 w 96"/>
                  <a:gd name="T5" fmla="*/ 14 h 179"/>
                  <a:gd name="T6" fmla="*/ 7 w 96"/>
                  <a:gd name="T7" fmla="*/ 20 h 179"/>
                  <a:gd name="T8" fmla="*/ 10 w 96"/>
                  <a:gd name="T9" fmla="*/ 27 h 179"/>
                  <a:gd name="T10" fmla="*/ 13 w 96"/>
                  <a:gd name="T11" fmla="*/ 33 h 179"/>
                  <a:gd name="T12" fmla="*/ 16 w 96"/>
                  <a:gd name="T13" fmla="*/ 40 h 179"/>
                  <a:gd name="T14" fmla="*/ 19 w 96"/>
                  <a:gd name="T15" fmla="*/ 46 h 179"/>
                  <a:gd name="T16" fmla="*/ 20 w 96"/>
                  <a:gd name="T17" fmla="*/ 53 h 179"/>
                  <a:gd name="T18" fmla="*/ 22 w 96"/>
                  <a:gd name="T19" fmla="*/ 60 h 179"/>
                  <a:gd name="T20" fmla="*/ 32 w 96"/>
                  <a:gd name="T21" fmla="*/ 58 h 179"/>
                  <a:gd name="T22" fmla="*/ 30 w 96"/>
                  <a:gd name="T23" fmla="*/ 51 h 179"/>
                  <a:gd name="T24" fmla="*/ 28 w 96"/>
                  <a:gd name="T25" fmla="*/ 44 h 179"/>
                  <a:gd name="T26" fmla="*/ 25 w 96"/>
                  <a:gd name="T27" fmla="*/ 36 h 179"/>
                  <a:gd name="T28" fmla="*/ 23 w 96"/>
                  <a:gd name="T29" fmla="*/ 29 h 179"/>
                  <a:gd name="T30" fmla="*/ 20 w 96"/>
                  <a:gd name="T31" fmla="*/ 22 h 179"/>
                  <a:gd name="T32" fmla="*/ 16 w 96"/>
                  <a:gd name="T33" fmla="*/ 16 h 179"/>
                  <a:gd name="T34" fmla="*/ 13 w 96"/>
                  <a:gd name="T35" fmla="*/ 9 h 179"/>
                  <a:gd name="T36" fmla="*/ 9 w 96"/>
                  <a:gd name="T37" fmla="*/ 2 h 179"/>
                  <a:gd name="T38" fmla="*/ 6 w 96"/>
                  <a:gd name="T39" fmla="*/ 0 h 179"/>
                  <a:gd name="T40" fmla="*/ 9 w 96"/>
                  <a:gd name="T41" fmla="*/ 2 h 179"/>
                  <a:gd name="T42" fmla="*/ 8 w 96"/>
                  <a:gd name="T43" fmla="*/ 1 h 179"/>
                  <a:gd name="T44" fmla="*/ 6 w 96"/>
                  <a:gd name="T45" fmla="*/ 0 h 179"/>
                  <a:gd name="T46" fmla="*/ 3 w 96"/>
                  <a:gd name="T47" fmla="*/ 9 h 17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6" h="179">
                    <a:moveTo>
                      <a:pt x="8" y="27"/>
                    </a:moveTo>
                    <a:lnTo>
                      <a:pt x="0" y="21"/>
                    </a:lnTo>
                    <a:lnTo>
                      <a:pt x="12" y="41"/>
                    </a:lnTo>
                    <a:lnTo>
                      <a:pt x="21" y="60"/>
                    </a:lnTo>
                    <a:lnTo>
                      <a:pt x="31" y="80"/>
                    </a:lnTo>
                    <a:lnTo>
                      <a:pt x="40" y="98"/>
                    </a:lnTo>
                    <a:lnTo>
                      <a:pt x="48" y="118"/>
                    </a:lnTo>
                    <a:lnTo>
                      <a:pt x="56" y="138"/>
                    </a:lnTo>
                    <a:lnTo>
                      <a:pt x="60" y="158"/>
                    </a:lnTo>
                    <a:lnTo>
                      <a:pt x="65" y="179"/>
                    </a:lnTo>
                    <a:lnTo>
                      <a:pt x="96" y="173"/>
                    </a:lnTo>
                    <a:lnTo>
                      <a:pt x="91" y="152"/>
                    </a:lnTo>
                    <a:lnTo>
                      <a:pt x="84" y="130"/>
                    </a:lnTo>
                    <a:lnTo>
                      <a:pt x="76" y="108"/>
                    </a:lnTo>
                    <a:lnTo>
                      <a:pt x="69" y="88"/>
                    </a:lnTo>
                    <a:lnTo>
                      <a:pt x="59" y="67"/>
                    </a:lnTo>
                    <a:lnTo>
                      <a:pt x="49" y="47"/>
                    </a:lnTo>
                    <a:lnTo>
                      <a:pt x="38" y="26"/>
                    </a:lnTo>
                    <a:lnTo>
                      <a:pt x="26" y="6"/>
                    </a:lnTo>
                    <a:lnTo>
                      <a:pt x="19" y="0"/>
                    </a:lnTo>
                    <a:lnTo>
                      <a:pt x="26" y="6"/>
                    </a:lnTo>
                    <a:lnTo>
                      <a:pt x="24" y="2"/>
                    </a:lnTo>
                    <a:lnTo>
                      <a:pt x="19" y="0"/>
                    </a:lnTo>
                    <a:lnTo>
                      <a:pt x="8" y="27"/>
                    </a:lnTo>
                    <a:close/>
                  </a:path>
                </a:pathLst>
              </a:custGeom>
              <a:solidFill>
                <a:srgbClr val="000000"/>
              </a:solidFill>
              <a:ln w="12700" cmpd="sng">
                <a:solidFill>
                  <a:srgbClr val="000000"/>
                </a:solidFill>
                <a:round/>
                <a:headEnd/>
                <a:tailEnd/>
              </a:ln>
            </p:spPr>
            <p:txBody>
              <a:bodyPr/>
              <a:lstStyle/>
              <a:p>
                <a:endParaRPr lang="fr-FR"/>
              </a:p>
            </p:txBody>
          </p:sp>
          <p:sp>
            <p:nvSpPr>
              <p:cNvPr id="6400" name="Freeform 337"/>
              <p:cNvSpPr>
                <a:spLocks/>
              </p:cNvSpPr>
              <p:nvPr/>
            </p:nvSpPr>
            <p:spPr bwMode="auto">
              <a:xfrm>
                <a:off x="3320" y="1749"/>
                <a:ext cx="47" cy="30"/>
              </a:xfrm>
              <a:custGeom>
                <a:avLst/>
                <a:gdLst>
                  <a:gd name="T0" fmla="*/ 0 w 141"/>
                  <a:gd name="T1" fmla="*/ 5 h 91"/>
                  <a:gd name="T2" fmla="*/ 4 w 141"/>
                  <a:gd name="T3" fmla="*/ 10 h 91"/>
                  <a:gd name="T4" fmla="*/ 10 w 141"/>
                  <a:gd name="T5" fmla="*/ 11 h 91"/>
                  <a:gd name="T6" fmla="*/ 14 w 141"/>
                  <a:gd name="T7" fmla="*/ 13 h 91"/>
                  <a:gd name="T8" fmla="*/ 18 w 141"/>
                  <a:gd name="T9" fmla="*/ 15 h 91"/>
                  <a:gd name="T10" fmla="*/ 22 w 141"/>
                  <a:gd name="T11" fmla="*/ 17 h 91"/>
                  <a:gd name="T12" fmla="*/ 26 w 141"/>
                  <a:gd name="T13" fmla="*/ 20 h 91"/>
                  <a:gd name="T14" fmla="*/ 31 w 141"/>
                  <a:gd name="T15" fmla="*/ 24 h 91"/>
                  <a:gd name="T16" fmla="*/ 37 w 141"/>
                  <a:gd name="T17" fmla="*/ 27 h 91"/>
                  <a:gd name="T18" fmla="*/ 43 w 141"/>
                  <a:gd name="T19" fmla="*/ 30 h 91"/>
                  <a:gd name="T20" fmla="*/ 47 w 141"/>
                  <a:gd name="T21" fmla="*/ 21 h 91"/>
                  <a:gd name="T22" fmla="*/ 42 w 141"/>
                  <a:gd name="T23" fmla="*/ 19 h 91"/>
                  <a:gd name="T24" fmla="*/ 37 w 141"/>
                  <a:gd name="T25" fmla="*/ 15 h 91"/>
                  <a:gd name="T26" fmla="*/ 32 w 141"/>
                  <a:gd name="T27" fmla="*/ 13 h 91"/>
                  <a:gd name="T28" fmla="*/ 28 w 141"/>
                  <a:gd name="T29" fmla="*/ 10 h 91"/>
                  <a:gd name="T30" fmla="*/ 24 w 141"/>
                  <a:gd name="T31" fmla="*/ 7 h 91"/>
                  <a:gd name="T32" fmla="*/ 18 w 141"/>
                  <a:gd name="T33" fmla="*/ 4 h 91"/>
                  <a:gd name="T34" fmla="*/ 13 w 141"/>
                  <a:gd name="T35" fmla="*/ 2 h 91"/>
                  <a:gd name="T36" fmla="*/ 6 w 141"/>
                  <a:gd name="T37" fmla="*/ 0 h 91"/>
                  <a:gd name="T38" fmla="*/ 10 w 141"/>
                  <a:gd name="T39" fmla="*/ 5 h 91"/>
                  <a:gd name="T40" fmla="*/ 0 w 141"/>
                  <a:gd name="T41" fmla="*/ 5 h 91"/>
                  <a:gd name="T42" fmla="*/ 0 w 141"/>
                  <a:gd name="T43" fmla="*/ 9 h 91"/>
                  <a:gd name="T44" fmla="*/ 4 w 141"/>
                  <a:gd name="T45" fmla="*/ 10 h 91"/>
                  <a:gd name="T46" fmla="*/ 0 w 141"/>
                  <a:gd name="T47" fmla="*/ 5 h 9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41" h="91">
                    <a:moveTo>
                      <a:pt x="0" y="15"/>
                    </a:moveTo>
                    <a:lnTo>
                      <a:pt x="13" y="30"/>
                    </a:lnTo>
                    <a:lnTo>
                      <a:pt x="29" y="33"/>
                    </a:lnTo>
                    <a:lnTo>
                      <a:pt x="42" y="39"/>
                    </a:lnTo>
                    <a:lnTo>
                      <a:pt x="55" y="45"/>
                    </a:lnTo>
                    <a:lnTo>
                      <a:pt x="67" y="53"/>
                    </a:lnTo>
                    <a:lnTo>
                      <a:pt x="79" y="62"/>
                    </a:lnTo>
                    <a:lnTo>
                      <a:pt x="94" y="72"/>
                    </a:lnTo>
                    <a:lnTo>
                      <a:pt x="110" y="82"/>
                    </a:lnTo>
                    <a:lnTo>
                      <a:pt x="130" y="91"/>
                    </a:lnTo>
                    <a:lnTo>
                      <a:pt x="141" y="64"/>
                    </a:lnTo>
                    <a:lnTo>
                      <a:pt x="125" y="57"/>
                    </a:lnTo>
                    <a:lnTo>
                      <a:pt x="111" y="47"/>
                    </a:lnTo>
                    <a:lnTo>
                      <a:pt x="97" y="39"/>
                    </a:lnTo>
                    <a:lnTo>
                      <a:pt x="85" y="30"/>
                    </a:lnTo>
                    <a:lnTo>
                      <a:pt x="71" y="20"/>
                    </a:lnTo>
                    <a:lnTo>
                      <a:pt x="55" y="12"/>
                    </a:lnTo>
                    <a:lnTo>
                      <a:pt x="38" y="5"/>
                    </a:lnTo>
                    <a:lnTo>
                      <a:pt x="17" y="0"/>
                    </a:lnTo>
                    <a:lnTo>
                      <a:pt x="30" y="15"/>
                    </a:lnTo>
                    <a:lnTo>
                      <a:pt x="0" y="15"/>
                    </a:lnTo>
                    <a:lnTo>
                      <a:pt x="0" y="27"/>
                    </a:lnTo>
                    <a:lnTo>
                      <a:pt x="13" y="30"/>
                    </a:lnTo>
                    <a:lnTo>
                      <a:pt x="0" y="15"/>
                    </a:lnTo>
                    <a:close/>
                  </a:path>
                </a:pathLst>
              </a:custGeom>
              <a:solidFill>
                <a:srgbClr val="000000"/>
              </a:solidFill>
              <a:ln w="12700" cmpd="sng">
                <a:solidFill>
                  <a:srgbClr val="000000"/>
                </a:solidFill>
                <a:round/>
                <a:headEnd/>
                <a:tailEnd/>
              </a:ln>
            </p:spPr>
            <p:txBody>
              <a:bodyPr/>
              <a:lstStyle/>
              <a:p>
                <a:endParaRPr lang="fr-FR"/>
              </a:p>
            </p:txBody>
          </p:sp>
          <p:sp>
            <p:nvSpPr>
              <p:cNvPr id="6401" name="Freeform 338"/>
              <p:cNvSpPr>
                <a:spLocks/>
              </p:cNvSpPr>
              <p:nvPr/>
            </p:nvSpPr>
            <p:spPr bwMode="auto">
              <a:xfrm>
                <a:off x="3316" y="1724"/>
                <a:ext cx="14" cy="30"/>
              </a:xfrm>
              <a:custGeom>
                <a:avLst/>
                <a:gdLst>
                  <a:gd name="T0" fmla="*/ 5 w 42"/>
                  <a:gd name="T1" fmla="*/ 10 h 90"/>
                  <a:gd name="T2" fmla="*/ 0 w 42"/>
                  <a:gd name="T3" fmla="*/ 5 h 90"/>
                  <a:gd name="T4" fmla="*/ 0 w 42"/>
                  <a:gd name="T5" fmla="*/ 9 h 90"/>
                  <a:gd name="T6" fmla="*/ 1 w 42"/>
                  <a:gd name="T7" fmla="*/ 12 h 90"/>
                  <a:gd name="T8" fmla="*/ 1 w 42"/>
                  <a:gd name="T9" fmla="*/ 15 h 90"/>
                  <a:gd name="T10" fmla="*/ 2 w 42"/>
                  <a:gd name="T11" fmla="*/ 19 h 90"/>
                  <a:gd name="T12" fmla="*/ 3 w 42"/>
                  <a:gd name="T13" fmla="*/ 21 h 90"/>
                  <a:gd name="T14" fmla="*/ 3 w 42"/>
                  <a:gd name="T15" fmla="*/ 24 h 90"/>
                  <a:gd name="T16" fmla="*/ 4 w 42"/>
                  <a:gd name="T17" fmla="*/ 28 h 90"/>
                  <a:gd name="T18" fmla="*/ 4 w 42"/>
                  <a:gd name="T19" fmla="*/ 30 h 90"/>
                  <a:gd name="T20" fmla="*/ 14 w 42"/>
                  <a:gd name="T21" fmla="*/ 30 h 90"/>
                  <a:gd name="T22" fmla="*/ 14 w 42"/>
                  <a:gd name="T23" fmla="*/ 26 h 90"/>
                  <a:gd name="T24" fmla="*/ 13 w 42"/>
                  <a:gd name="T25" fmla="*/ 23 h 90"/>
                  <a:gd name="T26" fmla="*/ 13 w 42"/>
                  <a:gd name="T27" fmla="*/ 20 h 90"/>
                  <a:gd name="T28" fmla="*/ 12 w 42"/>
                  <a:gd name="T29" fmla="*/ 16 h 90"/>
                  <a:gd name="T30" fmla="*/ 11 w 42"/>
                  <a:gd name="T31" fmla="*/ 13 h 90"/>
                  <a:gd name="T32" fmla="*/ 11 w 42"/>
                  <a:gd name="T33" fmla="*/ 10 h 90"/>
                  <a:gd name="T34" fmla="*/ 10 w 42"/>
                  <a:gd name="T35" fmla="*/ 7 h 90"/>
                  <a:gd name="T36" fmla="*/ 10 w 42"/>
                  <a:gd name="T37" fmla="*/ 5 h 90"/>
                  <a:gd name="T38" fmla="*/ 5 w 42"/>
                  <a:gd name="T39" fmla="*/ 0 h 90"/>
                  <a:gd name="T40" fmla="*/ 10 w 42"/>
                  <a:gd name="T41" fmla="*/ 5 h 90"/>
                  <a:gd name="T42" fmla="*/ 10 w 42"/>
                  <a:gd name="T43" fmla="*/ 0 h 90"/>
                  <a:gd name="T44" fmla="*/ 5 w 42"/>
                  <a:gd name="T45" fmla="*/ 0 h 90"/>
                  <a:gd name="T46" fmla="*/ 5 w 42"/>
                  <a:gd name="T47" fmla="*/ 10 h 9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2" h="90">
                    <a:moveTo>
                      <a:pt x="15" y="29"/>
                    </a:moveTo>
                    <a:lnTo>
                      <a:pt x="0" y="15"/>
                    </a:lnTo>
                    <a:lnTo>
                      <a:pt x="0" y="26"/>
                    </a:lnTo>
                    <a:lnTo>
                      <a:pt x="2" y="35"/>
                    </a:lnTo>
                    <a:lnTo>
                      <a:pt x="3" y="46"/>
                    </a:lnTo>
                    <a:lnTo>
                      <a:pt x="7" y="56"/>
                    </a:lnTo>
                    <a:lnTo>
                      <a:pt x="8" y="64"/>
                    </a:lnTo>
                    <a:lnTo>
                      <a:pt x="9" y="73"/>
                    </a:lnTo>
                    <a:lnTo>
                      <a:pt x="12" y="83"/>
                    </a:lnTo>
                    <a:lnTo>
                      <a:pt x="12" y="90"/>
                    </a:lnTo>
                    <a:lnTo>
                      <a:pt x="42" y="90"/>
                    </a:lnTo>
                    <a:lnTo>
                      <a:pt x="42" y="78"/>
                    </a:lnTo>
                    <a:lnTo>
                      <a:pt x="40" y="69"/>
                    </a:lnTo>
                    <a:lnTo>
                      <a:pt x="39" y="60"/>
                    </a:lnTo>
                    <a:lnTo>
                      <a:pt x="36" y="48"/>
                    </a:lnTo>
                    <a:lnTo>
                      <a:pt x="33" y="40"/>
                    </a:lnTo>
                    <a:lnTo>
                      <a:pt x="32" y="31"/>
                    </a:lnTo>
                    <a:lnTo>
                      <a:pt x="30" y="22"/>
                    </a:lnTo>
                    <a:lnTo>
                      <a:pt x="30" y="15"/>
                    </a:lnTo>
                    <a:lnTo>
                      <a:pt x="15" y="0"/>
                    </a:lnTo>
                    <a:lnTo>
                      <a:pt x="30" y="15"/>
                    </a:lnTo>
                    <a:lnTo>
                      <a:pt x="30" y="1"/>
                    </a:lnTo>
                    <a:lnTo>
                      <a:pt x="16" y="0"/>
                    </a:lnTo>
                    <a:lnTo>
                      <a:pt x="15" y="29"/>
                    </a:lnTo>
                    <a:close/>
                  </a:path>
                </a:pathLst>
              </a:custGeom>
              <a:solidFill>
                <a:srgbClr val="000000"/>
              </a:solidFill>
              <a:ln w="12700" cmpd="sng">
                <a:solidFill>
                  <a:srgbClr val="000000"/>
                </a:solidFill>
                <a:round/>
                <a:headEnd/>
                <a:tailEnd/>
              </a:ln>
            </p:spPr>
            <p:txBody>
              <a:bodyPr/>
              <a:lstStyle/>
              <a:p>
                <a:endParaRPr lang="fr-FR"/>
              </a:p>
            </p:txBody>
          </p:sp>
          <p:sp>
            <p:nvSpPr>
              <p:cNvPr id="6402" name="Freeform 339"/>
              <p:cNvSpPr>
                <a:spLocks/>
              </p:cNvSpPr>
              <p:nvPr/>
            </p:nvSpPr>
            <p:spPr bwMode="auto">
              <a:xfrm>
                <a:off x="3295" y="1721"/>
                <a:ext cx="26" cy="12"/>
              </a:xfrm>
              <a:custGeom>
                <a:avLst/>
                <a:gdLst>
                  <a:gd name="T0" fmla="*/ 10 w 80"/>
                  <a:gd name="T1" fmla="*/ 5 h 36"/>
                  <a:gd name="T2" fmla="*/ 5 w 80"/>
                  <a:gd name="T3" fmla="*/ 10 h 36"/>
                  <a:gd name="T4" fmla="*/ 8 w 80"/>
                  <a:gd name="T5" fmla="*/ 10 h 36"/>
                  <a:gd name="T6" fmla="*/ 11 w 80"/>
                  <a:gd name="T7" fmla="*/ 10 h 36"/>
                  <a:gd name="T8" fmla="*/ 13 w 80"/>
                  <a:gd name="T9" fmla="*/ 10 h 36"/>
                  <a:gd name="T10" fmla="*/ 15 w 80"/>
                  <a:gd name="T11" fmla="*/ 11 h 36"/>
                  <a:gd name="T12" fmla="*/ 17 w 80"/>
                  <a:gd name="T13" fmla="*/ 11 h 36"/>
                  <a:gd name="T14" fmla="*/ 20 w 80"/>
                  <a:gd name="T15" fmla="*/ 12 h 36"/>
                  <a:gd name="T16" fmla="*/ 22 w 80"/>
                  <a:gd name="T17" fmla="*/ 12 h 36"/>
                  <a:gd name="T18" fmla="*/ 26 w 80"/>
                  <a:gd name="T19" fmla="*/ 12 h 36"/>
                  <a:gd name="T20" fmla="*/ 26 w 80"/>
                  <a:gd name="T21" fmla="*/ 2 h 36"/>
                  <a:gd name="T22" fmla="*/ 23 w 80"/>
                  <a:gd name="T23" fmla="*/ 2 h 36"/>
                  <a:gd name="T24" fmla="*/ 21 w 80"/>
                  <a:gd name="T25" fmla="*/ 2 h 36"/>
                  <a:gd name="T26" fmla="*/ 19 w 80"/>
                  <a:gd name="T27" fmla="*/ 2 h 36"/>
                  <a:gd name="T28" fmla="*/ 17 w 80"/>
                  <a:gd name="T29" fmla="*/ 1 h 36"/>
                  <a:gd name="T30" fmla="*/ 14 w 80"/>
                  <a:gd name="T31" fmla="*/ 1 h 36"/>
                  <a:gd name="T32" fmla="*/ 11 w 80"/>
                  <a:gd name="T33" fmla="*/ 0 h 36"/>
                  <a:gd name="T34" fmla="*/ 8 w 80"/>
                  <a:gd name="T35" fmla="*/ 0 h 36"/>
                  <a:gd name="T36" fmla="*/ 5 w 80"/>
                  <a:gd name="T37" fmla="*/ 0 h 36"/>
                  <a:gd name="T38" fmla="*/ 0 w 80"/>
                  <a:gd name="T39" fmla="*/ 5 h 36"/>
                  <a:gd name="T40" fmla="*/ 5 w 80"/>
                  <a:gd name="T41" fmla="*/ 0 h 36"/>
                  <a:gd name="T42" fmla="*/ 0 w 80"/>
                  <a:gd name="T43" fmla="*/ 0 h 36"/>
                  <a:gd name="T44" fmla="*/ 0 w 80"/>
                  <a:gd name="T45" fmla="*/ 5 h 36"/>
                  <a:gd name="T46" fmla="*/ 10 w 80"/>
                  <a:gd name="T47" fmla="*/ 5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0" h="36">
                    <a:moveTo>
                      <a:pt x="31" y="14"/>
                    </a:moveTo>
                    <a:lnTo>
                      <a:pt x="16" y="29"/>
                    </a:lnTo>
                    <a:lnTo>
                      <a:pt x="24" y="30"/>
                    </a:lnTo>
                    <a:lnTo>
                      <a:pt x="33" y="30"/>
                    </a:lnTo>
                    <a:lnTo>
                      <a:pt x="40" y="31"/>
                    </a:lnTo>
                    <a:lnTo>
                      <a:pt x="45" y="32"/>
                    </a:lnTo>
                    <a:lnTo>
                      <a:pt x="52" y="34"/>
                    </a:lnTo>
                    <a:lnTo>
                      <a:pt x="61" y="35"/>
                    </a:lnTo>
                    <a:lnTo>
                      <a:pt x="69" y="35"/>
                    </a:lnTo>
                    <a:lnTo>
                      <a:pt x="80" y="36"/>
                    </a:lnTo>
                    <a:lnTo>
                      <a:pt x="80" y="7"/>
                    </a:lnTo>
                    <a:lnTo>
                      <a:pt x="71" y="6"/>
                    </a:lnTo>
                    <a:lnTo>
                      <a:pt x="64" y="6"/>
                    </a:lnTo>
                    <a:lnTo>
                      <a:pt x="58" y="5"/>
                    </a:lnTo>
                    <a:lnTo>
                      <a:pt x="52" y="3"/>
                    </a:lnTo>
                    <a:lnTo>
                      <a:pt x="44" y="2"/>
                    </a:lnTo>
                    <a:lnTo>
                      <a:pt x="35" y="1"/>
                    </a:lnTo>
                    <a:lnTo>
                      <a:pt x="26" y="1"/>
                    </a:lnTo>
                    <a:lnTo>
                      <a:pt x="16" y="0"/>
                    </a:lnTo>
                    <a:lnTo>
                      <a:pt x="0" y="14"/>
                    </a:lnTo>
                    <a:lnTo>
                      <a:pt x="16" y="0"/>
                    </a:lnTo>
                    <a:lnTo>
                      <a:pt x="0" y="0"/>
                    </a:lnTo>
                    <a:lnTo>
                      <a:pt x="0" y="14"/>
                    </a:lnTo>
                    <a:lnTo>
                      <a:pt x="31" y="14"/>
                    </a:lnTo>
                    <a:close/>
                  </a:path>
                </a:pathLst>
              </a:custGeom>
              <a:solidFill>
                <a:srgbClr val="000000"/>
              </a:solidFill>
              <a:ln w="12700" cmpd="sng">
                <a:solidFill>
                  <a:srgbClr val="000000"/>
                </a:solidFill>
                <a:round/>
                <a:headEnd/>
                <a:tailEnd/>
              </a:ln>
            </p:spPr>
            <p:txBody>
              <a:bodyPr/>
              <a:lstStyle/>
              <a:p>
                <a:endParaRPr lang="fr-FR"/>
              </a:p>
            </p:txBody>
          </p:sp>
          <p:sp>
            <p:nvSpPr>
              <p:cNvPr id="6403" name="Freeform 340"/>
              <p:cNvSpPr>
                <a:spLocks/>
              </p:cNvSpPr>
              <p:nvPr/>
            </p:nvSpPr>
            <p:spPr bwMode="auto">
              <a:xfrm>
                <a:off x="3235" y="1859"/>
                <a:ext cx="126" cy="114"/>
              </a:xfrm>
              <a:custGeom>
                <a:avLst/>
                <a:gdLst>
                  <a:gd name="T0" fmla="*/ 107 w 376"/>
                  <a:gd name="T1" fmla="*/ 0 h 340"/>
                  <a:gd name="T2" fmla="*/ 32 w 376"/>
                  <a:gd name="T3" fmla="*/ 2 h 340"/>
                  <a:gd name="T4" fmla="*/ 0 w 376"/>
                  <a:gd name="T5" fmla="*/ 112 h 340"/>
                  <a:gd name="T6" fmla="*/ 126 w 376"/>
                  <a:gd name="T7" fmla="*/ 114 h 340"/>
                  <a:gd name="T8" fmla="*/ 107 w 376"/>
                  <a:gd name="T9" fmla="*/ 0 h 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6" h="340">
                    <a:moveTo>
                      <a:pt x="319" y="0"/>
                    </a:moveTo>
                    <a:lnTo>
                      <a:pt x="95" y="6"/>
                    </a:lnTo>
                    <a:lnTo>
                      <a:pt x="0" y="334"/>
                    </a:lnTo>
                    <a:lnTo>
                      <a:pt x="376" y="340"/>
                    </a:lnTo>
                    <a:lnTo>
                      <a:pt x="319" y="0"/>
                    </a:lnTo>
                    <a:close/>
                  </a:path>
                </a:pathLst>
              </a:custGeom>
              <a:solidFill>
                <a:srgbClr val="808080"/>
              </a:solidFill>
              <a:ln w="12700" cmpd="sng">
                <a:solidFill>
                  <a:srgbClr val="000000"/>
                </a:solidFill>
                <a:round/>
                <a:headEnd/>
                <a:tailEnd/>
              </a:ln>
            </p:spPr>
            <p:txBody>
              <a:bodyPr/>
              <a:lstStyle/>
              <a:p>
                <a:endParaRPr lang="fr-FR"/>
              </a:p>
            </p:txBody>
          </p:sp>
          <p:sp>
            <p:nvSpPr>
              <p:cNvPr id="6404" name="Freeform 341"/>
              <p:cNvSpPr>
                <a:spLocks/>
              </p:cNvSpPr>
              <p:nvPr/>
            </p:nvSpPr>
            <p:spPr bwMode="auto">
              <a:xfrm>
                <a:off x="3262" y="1854"/>
                <a:ext cx="80" cy="12"/>
              </a:xfrm>
              <a:custGeom>
                <a:avLst/>
                <a:gdLst>
                  <a:gd name="T0" fmla="*/ 9 w 238"/>
                  <a:gd name="T1" fmla="*/ 9 h 36"/>
                  <a:gd name="T2" fmla="*/ 5 w 238"/>
                  <a:gd name="T3" fmla="*/ 12 h 36"/>
                  <a:gd name="T4" fmla="*/ 80 w 238"/>
                  <a:gd name="T5" fmla="*/ 10 h 36"/>
                  <a:gd name="T6" fmla="*/ 80 w 238"/>
                  <a:gd name="T7" fmla="*/ 0 h 36"/>
                  <a:gd name="T8" fmla="*/ 5 w 238"/>
                  <a:gd name="T9" fmla="*/ 2 h 36"/>
                  <a:gd name="T10" fmla="*/ 0 w 238"/>
                  <a:gd name="T11" fmla="*/ 6 h 36"/>
                  <a:gd name="T12" fmla="*/ 5 w 238"/>
                  <a:gd name="T13" fmla="*/ 2 h 36"/>
                  <a:gd name="T14" fmla="*/ 1 w 238"/>
                  <a:gd name="T15" fmla="*/ 2 h 36"/>
                  <a:gd name="T16" fmla="*/ 0 w 238"/>
                  <a:gd name="T17" fmla="*/ 6 h 36"/>
                  <a:gd name="T18" fmla="*/ 9 w 238"/>
                  <a:gd name="T19" fmla="*/ 9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8" h="36">
                    <a:moveTo>
                      <a:pt x="28" y="26"/>
                    </a:moveTo>
                    <a:lnTo>
                      <a:pt x="14" y="36"/>
                    </a:lnTo>
                    <a:lnTo>
                      <a:pt x="238" y="30"/>
                    </a:lnTo>
                    <a:lnTo>
                      <a:pt x="238" y="0"/>
                    </a:lnTo>
                    <a:lnTo>
                      <a:pt x="14" y="7"/>
                    </a:lnTo>
                    <a:lnTo>
                      <a:pt x="0" y="17"/>
                    </a:lnTo>
                    <a:lnTo>
                      <a:pt x="14" y="7"/>
                    </a:lnTo>
                    <a:lnTo>
                      <a:pt x="2" y="7"/>
                    </a:lnTo>
                    <a:lnTo>
                      <a:pt x="0" y="17"/>
                    </a:lnTo>
                    <a:lnTo>
                      <a:pt x="28" y="26"/>
                    </a:lnTo>
                    <a:close/>
                  </a:path>
                </a:pathLst>
              </a:custGeom>
              <a:solidFill>
                <a:srgbClr val="000000"/>
              </a:solidFill>
              <a:ln w="12700" cmpd="sng">
                <a:solidFill>
                  <a:srgbClr val="000000"/>
                </a:solidFill>
                <a:round/>
                <a:headEnd/>
                <a:tailEnd/>
              </a:ln>
            </p:spPr>
            <p:txBody>
              <a:bodyPr/>
              <a:lstStyle/>
              <a:p>
                <a:endParaRPr lang="fr-FR"/>
              </a:p>
            </p:txBody>
          </p:sp>
          <p:sp>
            <p:nvSpPr>
              <p:cNvPr id="6405" name="Freeform 342"/>
              <p:cNvSpPr>
                <a:spLocks/>
              </p:cNvSpPr>
              <p:nvPr/>
            </p:nvSpPr>
            <p:spPr bwMode="auto">
              <a:xfrm>
                <a:off x="3229" y="1860"/>
                <a:ext cx="43" cy="116"/>
              </a:xfrm>
              <a:custGeom>
                <a:avLst/>
                <a:gdLst>
                  <a:gd name="T0" fmla="*/ 6 w 128"/>
                  <a:gd name="T1" fmla="*/ 106 h 347"/>
                  <a:gd name="T2" fmla="*/ 11 w 128"/>
                  <a:gd name="T3" fmla="*/ 112 h 347"/>
                  <a:gd name="T4" fmla="*/ 43 w 128"/>
                  <a:gd name="T5" fmla="*/ 3 h 347"/>
                  <a:gd name="T6" fmla="*/ 34 w 128"/>
                  <a:gd name="T7" fmla="*/ 0 h 347"/>
                  <a:gd name="T8" fmla="*/ 2 w 128"/>
                  <a:gd name="T9" fmla="*/ 110 h 347"/>
                  <a:gd name="T10" fmla="*/ 6 w 128"/>
                  <a:gd name="T11" fmla="*/ 116 h 347"/>
                  <a:gd name="T12" fmla="*/ 2 w 128"/>
                  <a:gd name="T13" fmla="*/ 110 h 347"/>
                  <a:gd name="T14" fmla="*/ 0 w 128"/>
                  <a:gd name="T15" fmla="*/ 116 h 347"/>
                  <a:gd name="T16" fmla="*/ 6 w 128"/>
                  <a:gd name="T17" fmla="*/ 116 h 347"/>
                  <a:gd name="T18" fmla="*/ 6 w 128"/>
                  <a:gd name="T19" fmla="*/ 106 h 3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8" h="347">
                    <a:moveTo>
                      <a:pt x="19" y="317"/>
                    </a:moveTo>
                    <a:lnTo>
                      <a:pt x="33" y="336"/>
                    </a:lnTo>
                    <a:lnTo>
                      <a:pt x="128" y="9"/>
                    </a:lnTo>
                    <a:lnTo>
                      <a:pt x="100" y="0"/>
                    </a:lnTo>
                    <a:lnTo>
                      <a:pt x="5" y="328"/>
                    </a:lnTo>
                    <a:lnTo>
                      <a:pt x="19" y="347"/>
                    </a:lnTo>
                    <a:lnTo>
                      <a:pt x="5" y="328"/>
                    </a:lnTo>
                    <a:lnTo>
                      <a:pt x="0" y="347"/>
                    </a:lnTo>
                    <a:lnTo>
                      <a:pt x="19" y="347"/>
                    </a:lnTo>
                    <a:lnTo>
                      <a:pt x="19" y="317"/>
                    </a:lnTo>
                    <a:close/>
                  </a:path>
                </a:pathLst>
              </a:custGeom>
              <a:solidFill>
                <a:srgbClr val="000000"/>
              </a:solidFill>
              <a:ln w="12700" cmpd="sng">
                <a:solidFill>
                  <a:srgbClr val="000000"/>
                </a:solidFill>
                <a:round/>
                <a:headEnd/>
                <a:tailEnd/>
              </a:ln>
            </p:spPr>
            <p:txBody>
              <a:bodyPr/>
              <a:lstStyle/>
              <a:p>
                <a:endParaRPr lang="fr-FR"/>
              </a:p>
            </p:txBody>
          </p:sp>
          <p:sp>
            <p:nvSpPr>
              <p:cNvPr id="6406" name="Freeform 343"/>
              <p:cNvSpPr>
                <a:spLocks/>
              </p:cNvSpPr>
              <p:nvPr/>
            </p:nvSpPr>
            <p:spPr bwMode="auto">
              <a:xfrm>
                <a:off x="3235" y="1966"/>
                <a:ext cx="131" cy="12"/>
              </a:xfrm>
              <a:custGeom>
                <a:avLst/>
                <a:gdLst>
                  <a:gd name="T0" fmla="*/ 120 w 393"/>
                  <a:gd name="T1" fmla="*/ 8 h 36"/>
                  <a:gd name="T2" fmla="*/ 125 w 393"/>
                  <a:gd name="T3" fmla="*/ 2 h 36"/>
                  <a:gd name="T4" fmla="*/ 0 w 393"/>
                  <a:gd name="T5" fmla="*/ 0 h 36"/>
                  <a:gd name="T6" fmla="*/ 0 w 393"/>
                  <a:gd name="T7" fmla="*/ 10 h 36"/>
                  <a:gd name="T8" fmla="*/ 125 w 393"/>
                  <a:gd name="T9" fmla="*/ 12 h 36"/>
                  <a:gd name="T10" fmla="*/ 130 w 393"/>
                  <a:gd name="T11" fmla="*/ 6 h 36"/>
                  <a:gd name="T12" fmla="*/ 125 w 393"/>
                  <a:gd name="T13" fmla="*/ 12 h 36"/>
                  <a:gd name="T14" fmla="*/ 131 w 393"/>
                  <a:gd name="T15" fmla="*/ 12 h 36"/>
                  <a:gd name="T16" fmla="*/ 130 w 393"/>
                  <a:gd name="T17" fmla="*/ 6 h 36"/>
                  <a:gd name="T18" fmla="*/ 120 w 393"/>
                  <a:gd name="T19" fmla="*/ 8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3" h="36">
                    <a:moveTo>
                      <a:pt x="361" y="23"/>
                    </a:moveTo>
                    <a:lnTo>
                      <a:pt x="376" y="7"/>
                    </a:lnTo>
                    <a:lnTo>
                      <a:pt x="0" y="0"/>
                    </a:lnTo>
                    <a:lnTo>
                      <a:pt x="0" y="30"/>
                    </a:lnTo>
                    <a:lnTo>
                      <a:pt x="376" y="36"/>
                    </a:lnTo>
                    <a:lnTo>
                      <a:pt x="391" y="19"/>
                    </a:lnTo>
                    <a:lnTo>
                      <a:pt x="376" y="36"/>
                    </a:lnTo>
                    <a:lnTo>
                      <a:pt x="393" y="36"/>
                    </a:lnTo>
                    <a:lnTo>
                      <a:pt x="391" y="19"/>
                    </a:lnTo>
                    <a:lnTo>
                      <a:pt x="361" y="23"/>
                    </a:lnTo>
                    <a:close/>
                  </a:path>
                </a:pathLst>
              </a:custGeom>
              <a:solidFill>
                <a:srgbClr val="000000"/>
              </a:solidFill>
              <a:ln w="12700" cmpd="sng">
                <a:solidFill>
                  <a:srgbClr val="000000"/>
                </a:solidFill>
                <a:round/>
                <a:headEnd/>
                <a:tailEnd/>
              </a:ln>
            </p:spPr>
            <p:txBody>
              <a:bodyPr/>
              <a:lstStyle/>
              <a:p>
                <a:endParaRPr lang="fr-FR"/>
              </a:p>
            </p:txBody>
          </p:sp>
          <p:sp>
            <p:nvSpPr>
              <p:cNvPr id="6407" name="Freeform 344"/>
              <p:cNvSpPr>
                <a:spLocks/>
              </p:cNvSpPr>
              <p:nvPr/>
            </p:nvSpPr>
            <p:spPr bwMode="auto">
              <a:xfrm>
                <a:off x="3337" y="1854"/>
                <a:ext cx="29" cy="119"/>
              </a:xfrm>
              <a:custGeom>
                <a:avLst/>
                <a:gdLst>
                  <a:gd name="T0" fmla="*/ 5 w 87"/>
                  <a:gd name="T1" fmla="*/ 10 h 357"/>
                  <a:gd name="T2" fmla="*/ 0 w 87"/>
                  <a:gd name="T3" fmla="*/ 6 h 357"/>
                  <a:gd name="T4" fmla="*/ 19 w 87"/>
                  <a:gd name="T5" fmla="*/ 119 h 357"/>
                  <a:gd name="T6" fmla="*/ 29 w 87"/>
                  <a:gd name="T7" fmla="*/ 118 h 357"/>
                  <a:gd name="T8" fmla="*/ 10 w 87"/>
                  <a:gd name="T9" fmla="*/ 4 h 357"/>
                  <a:gd name="T10" fmla="*/ 5 w 87"/>
                  <a:gd name="T11" fmla="*/ 0 h 357"/>
                  <a:gd name="T12" fmla="*/ 10 w 87"/>
                  <a:gd name="T13" fmla="*/ 4 h 357"/>
                  <a:gd name="T14" fmla="*/ 9 w 87"/>
                  <a:gd name="T15" fmla="*/ 0 h 357"/>
                  <a:gd name="T16" fmla="*/ 5 w 87"/>
                  <a:gd name="T17" fmla="*/ 0 h 357"/>
                  <a:gd name="T18" fmla="*/ 5 w 87"/>
                  <a:gd name="T19" fmla="*/ 10 h 3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7" h="357">
                    <a:moveTo>
                      <a:pt x="15" y="30"/>
                    </a:moveTo>
                    <a:lnTo>
                      <a:pt x="0" y="17"/>
                    </a:lnTo>
                    <a:lnTo>
                      <a:pt x="57" y="357"/>
                    </a:lnTo>
                    <a:lnTo>
                      <a:pt x="87" y="353"/>
                    </a:lnTo>
                    <a:lnTo>
                      <a:pt x="30" y="13"/>
                    </a:lnTo>
                    <a:lnTo>
                      <a:pt x="15" y="0"/>
                    </a:lnTo>
                    <a:lnTo>
                      <a:pt x="30" y="13"/>
                    </a:lnTo>
                    <a:lnTo>
                      <a:pt x="28" y="0"/>
                    </a:lnTo>
                    <a:lnTo>
                      <a:pt x="15" y="0"/>
                    </a:lnTo>
                    <a:lnTo>
                      <a:pt x="15" y="30"/>
                    </a:lnTo>
                    <a:close/>
                  </a:path>
                </a:pathLst>
              </a:custGeom>
              <a:solidFill>
                <a:srgbClr val="000000"/>
              </a:solidFill>
              <a:ln w="12700" cmpd="sng">
                <a:solidFill>
                  <a:srgbClr val="000000"/>
                </a:solidFill>
                <a:round/>
                <a:headEnd/>
                <a:tailEnd/>
              </a:ln>
            </p:spPr>
            <p:txBody>
              <a:bodyPr/>
              <a:lstStyle/>
              <a:p>
                <a:endParaRPr lang="fr-FR"/>
              </a:p>
            </p:txBody>
          </p:sp>
          <p:sp>
            <p:nvSpPr>
              <p:cNvPr id="6408" name="Freeform 345"/>
              <p:cNvSpPr>
                <a:spLocks/>
              </p:cNvSpPr>
              <p:nvPr/>
            </p:nvSpPr>
            <p:spPr bwMode="auto">
              <a:xfrm>
                <a:off x="3309" y="1747"/>
                <a:ext cx="24" cy="19"/>
              </a:xfrm>
              <a:custGeom>
                <a:avLst/>
                <a:gdLst>
                  <a:gd name="T0" fmla="*/ 10 w 73"/>
                  <a:gd name="T1" fmla="*/ 15 h 57"/>
                  <a:gd name="T2" fmla="*/ 8 w 73"/>
                  <a:gd name="T3" fmla="*/ 19 h 57"/>
                  <a:gd name="T4" fmla="*/ 24 w 73"/>
                  <a:gd name="T5" fmla="*/ 8 h 57"/>
                  <a:gd name="T6" fmla="*/ 18 w 73"/>
                  <a:gd name="T7" fmla="*/ 0 h 57"/>
                  <a:gd name="T8" fmla="*/ 2 w 73"/>
                  <a:gd name="T9" fmla="*/ 10 h 57"/>
                  <a:gd name="T10" fmla="*/ 0 w 73"/>
                  <a:gd name="T11" fmla="*/ 14 h 57"/>
                  <a:gd name="T12" fmla="*/ 2 w 73"/>
                  <a:gd name="T13" fmla="*/ 10 h 57"/>
                  <a:gd name="T14" fmla="*/ 0 w 73"/>
                  <a:gd name="T15" fmla="*/ 12 h 57"/>
                  <a:gd name="T16" fmla="*/ 0 w 73"/>
                  <a:gd name="T17" fmla="*/ 14 h 57"/>
                  <a:gd name="T18" fmla="*/ 10 w 73"/>
                  <a:gd name="T19" fmla="*/ 15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3" h="57">
                    <a:moveTo>
                      <a:pt x="30" y="46"/>
                    </a:moveTo>
                    <a:lnTo>
                      <a:pt x="24" y="57"/>
                    </a:lnTo>
                    <a:lnTo>
                      <a:pt x="73" y="25"/>
                    </a:lnTo>
                    <a:lnTo>
                      <a:pt x="55" y="0"/>
                    </a:lnTo>
                    <a:lnTo>
                      <a:pt x="6" y="31"/>
                    </a:lnTo>
                    <a:lnTo>
                      <a:pt x="0" y="42"/>
                    </a:lnTo>
                    <a:lnTo>
                      <a:pt x="6" y="31"/>
                    </a:lnTo>
                    <a:lnTo>
                      <a:pt x="1" y="36"/>
                    </a:lnTo>
                    <a:lnTo>
                      <a:pt x="0" y="42"/>
                    </a:lnTo>
                    <a:lnTo>
                      <a:pt x="30" y="46"/>
                    </a:lnTo>
                    <a:close/>
                  </a:path>
                </a:pathLst>
              </a:custGeom>
              <a:solidFill>
                <a:srgbClr val="000000"/>
              </a:solidFill>
              <a:ln w="12700" cmpd="sng">
                <a:solidFill>
                  <a:srgbClr val="000000"/>
                </a:solidFill>
                <a:round/>
                <a:headEnd/>
                <a:tailEnd/>
              </a:ln>
            </p:spPr>
            <p:txBody>
              <a:bodyPr/>
              <a:lstStyle/>
              <a:p>
                <a:endParaRPr lang="fr-FR"/>
              </a:p>
            </p:txBody>
          </p:sp>
          <p:sp>
            <p:nvSpPr>
              <p:cNvPr id="6409" name="Freeform 346"/>
              <p:cNvSpPr>
                <a:spLocks/>
              </p:cNvSpPr>
              <p:nvPr/>
            </p:nvSpPr>
            <p:spPr bwMode="auto">
              <a:xfrm>
                <a:off x="3303" y="1761"/>
                <a:ext cx="16" cy="69"/>
              </a:xfrm>
              <a:custGeom>
                <a:avLst/>
                <a:gdLst>
                  <a:gd name="T0" fmla="*/ 0 w 47"/>
                  <a:gd name="T1" fmla="*/ 37 h 205"/>
                  <a:gd name="T2" fmla="*/ 11 w 47"/>
                  <a:gd name="T3" fmla="*/ 37 h 205"/>
                  <a:gd name="T4" fmla="*/ 16 w 47"/>
                  <a:gd name="T5" fmla="*/ 1 h 205"/>
                  <a:gd name="T6" fmla="*/ 6 w 47"/>
                  <a:gd name="T7" fmla="*/ 0 h 205"/>
                  <a:gd name="T8" fmla="*/ 0 w 47"/>
                  <a:gd name="T9" fmla="*/ 36 h 205"/>
                  <a:gd name="T10" fmla="*/ 11 w 47"/>
                  <a:gd name="T11" fmla="*/ 36 h 205"/>
                  <a:gd name="T12" fmla="*/ 0 w 47"/>
                  <a:gd name="T13" fmla="*/ 37 h 205"/>
                  <a:gd name="T14" fmla="*/ 5 w 47"/>
                  <a:gd name="T15" fmla="*/ 69 h 205"/>
                  <a:gd name="T16" fmla="*/ 11 w 47"/>
                  <a:gd name="T17" fmla="*/ 37 h 205"/>
                  <a:gd name="T18" fmla="*/ 0 w 47"/>
                  <a:gd name="T19" fmla="*/ 37 h 2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 h="205">
                    <a:moveTo>
                      <a:pt x="0" y="111"/>
                    </a:moveTo>
                    <a:lnTo>
                      <a:pt x="31" y="111"/>
                    </a:lnTo>
                    <a:lnTo>
                      <a:pt x="47" y="4"/>
                    </a:lnTo>
                    <a:lnTo>
                      <a:pt x="17" y="0"/>
                    </a:lnTo>
                    <a:lnTo>
                      <a:pt x="0" y="107"/>
                    </a:lnTo>
                    <a:lnTo>
                      <a:pt x="31" y="107"/>
                    </a:lnTo>
                    <a:lnTo>
                      <a:pt x="0" y="111"/>
                    </a:lnTo>
                    <a:lnTo>
                      <a:pt x="16" y="205"/>
                    </a:lnTo>
                    <a:lnTo>
                      <a:pt x="31" y="111"/>
                    </a:lnTo>
                    <a:lnTo>
                      <a:pt x="0" y="111"/>
                    </a:lnTo>
                    <a:close/>
                  </a:path>
                </a:pathLst>
              </a:custGeom>
              <a:solidFill>
                <a:srgbClr val="000000"/>
              </a:solidFill>
              <a:ln w="12700" cmpd="sng">
                <a:solidFill>
                  <a:srgbClr val="000000"/>
                </a:solidFill>
                <a:round/>
                <a:headEnd/>
                <a:tailEnd/>
              </a:ln>
            </p:spPr>
            <p:txBody>
              <a:bodyPr/>
              <a:lstStyle/>
              <a:p>
                <a:endParaRPr lang="fr-FR"/>
              </a:p>
            </p:txBody>
          </p:sp>
          <p:sp>
            <p:nvSpPr>
              <p:cNvPr id="6410" name="Freeform 347"/>
              <p:cNvSpPr>
                <a:spLocks/>
              </p:cNvSpPr>
              <p:nvPr/>
            </p:nvSpPr>
            <p:spPr bwMode="auto">
              <a:xfrm>
                <a:off x="3297" y="1756"/>
                <a:ext cx="16" cy="42"/>
              </a:xfrm>
              <a:custGeom>
                <a:avLst/>
                <a:gdLst>
                  <a:gd name="T0" fmla="*/ 3 w 48"/>
                  <a:gd name="T1" fmla="*/ 9 h 127"/>
                  <a:gd name="T2" fmla="*/ 0 w 48"/>
                  <a:gd name="T3" fmla="*/ 5 h 127"/>
                  <a:gd name="T4" fmla="*/ 6 w 48"/>
                  <a:gd name="T5" fmla="*/ 42 h 127"/>
                  <a:gd name="T6" fmla="*/ 16 w 48"/>
                  <a:gd name="T7" fmla="*/ 41 h 127"/>
                  <a:gd name="T8" fmla="*/ 10 w 48"/>
                  <a:gd name="T9" fmla="*/ 4 h 127"/>
                  <a:gd name="T10" fmla="*/ 7 w 48"/>
                  <a:gd name="T11" fmla="*/ 0 h 127"/>
                  <a:gd name="T12" fmla="*/ 10 w 48"/>
                  <a:gd name="T13" fmla="*/ 4 h 127"/>
                  <a:gd name="T14" fmla="*/ 10 w 48"/>
                  <a:gd name="T15" fmla="*/ 1 h 127"/>
                  <a:gd name="T16" fmla="*/ 7 w 48"/>
                  <a:gd name="T17" fmla="*/ 0 h 127"/>
                  <a:gd name="T18" fmla="*/ 3 w 48"/>
                  <a:gd name="T19" fmla="*/ 9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 h="127">
                    <a:moveTo>
                      <a:pt x="9" y="27"/>
                    </a:moveTo>
                    <a:lnTo>
                      <a:pt x="0" y="16"/>
                    </a:lnTo>
                    <a:lnTo>
                      <a:pt x="17" y="127"/>
                    </a:lnTo>
                    <a:lnTo>
                      <a:pt x="48" y="123"/>
                    </a:lnTo>
                    <a:lnTo>
                      <a:pt x="30" y="12"/>
                    </a:lnTo>
                    <a:lnTo>
                      <a:pt x="22" y="0"/>
                    </a:lnTo>
                    <a:lnTo>
                      <a:pt x="30" y="12"/>
                    </a:lnTo>
                    <a:lnTo>
                      <a:pt x="29" y="4"/>
                    </a:lnTo>
                    <a:lnTo>
                      <a:pt x="22" y="0"/>
                    </a:lnTo>
                    <a:lnTo>
                      <a:pt x="9" y="27"/>
                    </a:lnTo>
                    <a:close/>
                  </a:path>
                </a:pathLst>
              </a:custGeom>
              <a:solidFill>
                <a:srgbClr val="000000"/>
              </a:solidFill>
              <a:ln w="12700" cmpd="sng">
                <a:solidFill>
                  <a:srgbClr val="000000"/>
                </a:solidFill>
                <a:round/>
                <a:headEnd/>
                <a:tailEnd/>
              </a:ln>
            </p:spPr>
            <p:txBody>
              <a:bodyPr/>
              <a:lstStyle/>
              <a:p>
                <a:endParaRPr lang="fr-FR"/>
              </a:p>
            </p:txBody>
          </p:sp>
          <p:sp>
            <p:nvSpPr>
              <p:cNvPr id="6411" name="Freeform 348"/>
              <p:cNvSpPr>
                <a:spLocks/>
              </p:cNvSpPr>
              <p:nvPr/>
            </p:nvSpPr>
            <p:spPr bwMode="auto">
              <a:xfrm>
                <a:off x="3286" y="1749"/>
                <a:ext cx="19" cy="16"/>
              </a:xfrm>
              <a:custGeom>
                <a:avLst/>
                <a:gdLst>
                  <a:gd name="T0" fmla="*/ 2 w 56"/>
                  <a:gd name="T1" fmla="*/ 5 h 47"/>
                  <a:gd name="T2" fmla="*/ 0 w 56"/>
                  <a:gd name="T3" fmla="*/ 10 h 47"/>
                  <a:gd name="T4" fmla="*/ 15 w 56"/>
                  <a:gd name="T5" fmla="*/ 16 h 47"/>
                  <a:gd name="T6" fmla="*/ 19 w 56"/>
                  <a:gd name="T7" fmla="*/ 7 h 47"/>
                  <a:gd name="T8" fmla="*/ 4 w 56"/>
                  <a:gd name="T9" fmla="*/ 0 h 47"/>
                  <a:gd name="T10" fmla="*/ 2 w 56"/>
                  <a:gd name="T11" fmla="*/ 5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47">
                    <a:moveTo>
                      <a:pt x="7" y="14"/>
                    </a:moveTo>
                    <a:lnTo>
                      <a:pt x="0" y="28"/>
                    </a:lnTo>
                    <a:lnTo>
                      <a:pt x="43" y="47"/>
                    </a:lnTo>
                    <a:lnTo>
                      <a:pt x="56" y="20"/>
                    </a:lnTo>
                    <a:lnTo>
                      <a:pt x="13" y="0"/>
                    </a:lnTo>
                    <a:lnTo>
                      <a:pt x="7" y="14"/>
                    </a:lnTo>
                    <a:close/>
                  </a:path>
                </a:pathLst>
              </a:custGeom>
              <a:solidFill>
                <a:srgbClr val="000000"/>
              </a:solidFill>
              <a:ln w="12700" cmpd="sng">
                <a:solidFill>
                  <a:srgbClr val="000000"/>
                </a:solidFill>
                <a:round/>
                <a:headEnd/>
                <a:tailEnd/>
              </a:ln>
            </p:spPr>
            <p:txBody>
              <a:bodyPr/>
              <a:lstStyle/>
              <a:p>
                <a:endParaRPr lang="fr-FR"/>
              </a:p>
            </p:txBody>
          </p:sp>
          <p:sp>
            <p:nvSpPr>
              <p:cNvPr id="6412" name="Freeform 349"/>
              <p:cNvSpPr>
                <a:spLocks/>
              </p:cNvSpPr>
              <p:nvPr/>
            </p:nvSpPr>
            <p:spPr bwMode="auto">
              <a:xfrm>
                <a:off x="3017" y="1586"/>
                <a:ext cx="56" cy="73"/>
              </a:xfrm>
              <a:custGeom>
                <a:avLst/>
                <a:gdLst>
                  <a:gd name="T0" fmla="*/ 11 w 169"/>
                  <a:gd name="T1" fmla="*/ 72 h 219"/>
                  <a:gd name="T2" fmla="*/ 11 w 169"/>
                  <a:gd name="T3" fmla="*/ 72 h 219"/>
                  <a:gd name="T4" fmla="*/ 10 w 169"/>
                  <a:gd name="T5" fmla="*/ 67 h 219"/>
                  <a:gd name="T6" fmla="*/ 11 w 169"/>
                  <a:gd name="T7" fmla="*/ 62 h 219"/>
                  <a:gd name="T8" fmla="*/ 12 w 169"/>
                  <a:gd name="T9" fmla="*/ 57 h 219"/>
                  <a:gd name="T10" fmla="*/ 13 w 169"/>
                  <a:gd name="T11" fmla="*/ 52 h 219"/>
                  <a:gd name="T12" fmla="*/ 15 w 169"/>
                  <a:gd name="T13" fmla="*/ 46 h 219"/>
                  <a:gd name="T14" fmla="*/ 18 w 169"/>
                  <a:gd name="T15" fmla="*/ 41 h 219"/>
                  <a:gd name="T16" fmla="*/ 21 w 169"/>
                  <a:gd name="T17" fmla="*/ 36 h 219"/>
                  <a:gd name="T18" fmla="*/ 24 w 169"/>
                  <a:gd name="T19" fmla="*/ 31 h 219"/>
                  <a:gd name="T20" fmla="*/ 28 w 169"/>
                  <a:gd name="T21" fmla="*/ 27 h 219"/>
                  <a:gd name="T22" fmla="*/ 31 w 169"/>
                  <a:gd name="T23" fmla="*/ 22 h 219"/>
                  <a:gd name="T24" fmla="*/ 35 w 169"/>
                  <a:gd name="T25" fmla="*/ 19 h 219"/>
                  <a:gd name="T26" fmla="*/ 39 w 169"/>
                  <a:gd name="T27" fmla="*/ 15 h 219"/>
                  <a:gd name="T28" fmla="*/ 44 w 169"/>
                  <a:gd name="T29" fmla="*/ 13 h 219"/>
                  <a:gd name="T30" fmla="*/ 48 w 169"/>
                  <a:gd name="T31" fmla="*/ 11 h 219"/>
                  <a:gd name="T32" fmla="*/ 52 w 169"/>
                  <a:gd name="T33" fmla="*/ 10 h 219"/>
                  <a:gd name="T34" fmla="*/ 56 w 169"/>
                  <a:gd name="T35" fmla="*/ 10 h 219"/>
                  <a:gd name="T36" fmla="*/ 56 w 169"/>
                  <a:gd name="T37" fmla="*/ 0 h 219"/>
                  <a:gd name="T38" fmla="*/ 50 w 169"/>
                  <a:gd name="T39" fmla="*/ 0 h 219"/>
                  <a:gd name="T40" fmla="*/ 44 w 169"/>
                  <a:gd name="T41" fmla="*/ 2 h 219"/>
                  <a:gd name="T42" fmla="*/ 39 w 169"/>
                  <a:gd name="T43" fmla="*/ 5 h 219"/>
                  <a:gd name="T44" fmla="*/ 33 w 169"/>
                  <a:gd name="T45" fmla="*/ 8 h 219"/>
                  <a:gd name="T46" fmla="*/ 28 w 169"/>
                  <a:gd name="T47" fmla="*/ 11 h 219"/>
                  <a:gd name="T48" fmla="*/ 24 w 169"/>
                  <a:gd name="T49" fmla="*/ 15 h 219"/>
                  <a:gd name="T50" fmla="*/ 20 w 169"/>
                  <a:gd name="T51" fmla="*/ 20 h 219"/>
                  <a:gd name="T52" fmla="*/ 16 w 169"/>
                  <a:gd name="T53" fmla="*/ 26 h 219"/>
                  <a:gd name="T54" fmla="*/ 12 w 169"/>
                  <a:gd name="T55" fmla="*/ 31 h 219"/>
                  <a:gd name="T56" fmla="*/ 8 w 169"/>
                  <a:gd name="T57" fmla="*/ 37 h 219"/>
                  <a:gd name="T58" fmla="*/ 6 w 169"/>
                  <a:gd name="T59" fmla="*/ 43 h 219"/>
                  <a:gd name="T60" fmla="*/ 4 w 169"/>
                  <a:gd name="T61" fmla="*/ 49 h 219"/>
                  <a:gd name="T62" fmla="*/ 2 w 169"/>
                  <a:gd name="T63" fmla="*/ 55 h 219"/>
                  <a:gd name="T64" fmla="*/ 1 w 169"/>
                  <a:gd name="T65" fmla="*/ 61 h 219"/>
                  <a:gd name="T66" fmla="*/ 0 w 169"/>
                  <a:gd name="T67" fmla="*/ 67 h 219"/>
                  <a:gd name="T68" fmla="*/ 0 w 169"/>
                  <a:gd name="T69" fmla="*/ 73 h 219"/>
                  <a:gd name="T70" fmla="*/ 0 w 169"/>
                  <a:gd name="T71" fmla="*/ 73 h 219"/>
                  <a:gd name="T72" fmla="*/ 11 w 169"/>
                  <a:gd name="T73" fmla="*/ 72 h 2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9" h="219">
                    <a:moveTo>
                      <a:pt x="32" y="217"/>
                    </a:moveTo>
                    <a:lnTo>
                      <a:pt x="32" y="217"/>
                    </a:lnTo>
                    <a:lnTo>
                      <a:pt x="30" y="201"/>
                    </a:lnTo>
                    <a:lnTo>
                      <a:pt x="33" y="187"/>
                    </a:lnTo>
                    <a:lnTo>
                      <a:pt x="36" y="171"/>
                    </a:lnTo>
                    <a:lnTo>
                      <a:pt x="39" y="155"/>
                    </a:lnTo>
                    <a:lnTo>
                      <a:pt x="46" y="139"/>
                    </a:lnTo>
                    <a:lnTo>
                      <a:pt x="53" y="123"/>
                    </a:lnTo>
                    <a:lnTo>
                      <a:pt x="62" y="107"/>
                    </a:lnTo>
                    <a:lnTo>
                      <a:pt x="71" y="94"/>
                    </a:lnTo>
                    <a:lnTo>
                      <a:pt x="83" y="80"/>
                    </a:lnTo>
                    <a:lnTo>
                      <a:pt x="94" y="67"/>
                    </a:lnTo>
                    <a:lnTo>
                      <a:pt x="106" y="57"/>
                    </a:lnTo>
                    <a:lnTo>
                      <a:pt x="119" y="46"/>
                    </a:lnTo>
                    <a:lnTo>
                      <a:pt x="132" y="39"/>
                    </a:lnTo>
                    <a:lnTo>
                      <a:pt x="144" y="34"/>
                    </a:lnTo>
                    <a:lnTo>
                      <a:pt x="156" y="31"/>
                    </a:lnTo>
                    <a:lnTo>
                      <a:pt x="169" y="30"/>
                    </a:lnTo>
                    <a:lnTo>
                      <a:pt x="169" y="0"/>
                    </a:lnTo>
                    <a:lnTo>
                      <a:pt x="152" y="1"/>
                    </a:lnTo>
                    <a:lnTo>
                      <a:pt x="133" y="7"/>
                    </a:lnTo>
                    <a:lnTo>
                      <a:pt x="117" y="14"/>
                    </a:lnTo>
                    <a:lnTo>
                      <a:pt x="101" y="23"/>
                    </a:lnTo>
                    <a:lnTo>
                      <a:pt x="86" y="34"/>
                    </a:lnTo>
                    <a:lnTo>
                      <a:pt x="72" y="46"/>
                    </a:lnTo>
                    <a:lnTo>
                      <a:pt x="59" y="61"/>
                    </a:lnTo>
                    <a:lnTo>
                      <a:pt x="47" y="77"/>
                    </a:lnTo>
                    <a:lnTo>
                      <a:pt x="36" y="93"/>
                    </a:lnTo>
                    <a:lnTo>
                      <a:pt x="25" y="110"/>
                    </a:lnTo>
                    <a:lnTo>
                      <a:pt x="17" y="128"/>
                    </a:lnTo>
                    <a:lnTo>
                      <a:pt x="11" y="147"/>
                    </a:lnTo>
                    <a:lnTo>
                      <a:pt x="5" y="165"/>
                    </a:lnTo>
                    <a:lnTo>
                      <a:pt x="2" y="183"/>
                    </a:lnTo>
                    <a:lnTo>
                      <a:pt x="0" y="201"/>
                    </a:lnTo>
                    <a:lnTo>
                      <a:pt x="1" y="219"/>
                    </a:lnTo>
                    <a:lnTo>
                      <a:pt x="32" y="217"/>
                    </a:lnTo>
                    <a:close/>
                  </a:path>
                </a:pathLst>
              </a:custGeom>
              <a:solidFill>
                <a:srgbClr val="000000"/>
              </a:solidFill>
              <a:ln w="12700" cmpd="sng">
                <a:solidFill>
                  <a:srgbClr val="000000"/>
                </a:solidFill>
                <a:round/>
                <a:headEnd/>
                <a:tailEnd/>
              </a:ln>
            </p:spPr>
            <p:txBody>
              <a:bodyPr/>
              <a:lstStyle/>
              <a:p>
                <a:endParaRPr lang="fr-FR"/>
              </a:p>
            </p:txBody>
          </p:sp>
          <p:sp>
            <p:nvSpPr>
              <p:cNvPr id="6413" name="Freeform 350"/>
              <p:cNvSpPr>
                <a:spLocks/>
              </p:cNvSpPr>
              <p:nvPr/>
            </p:nvSpPr>
            <p:spPr bwMode="auto">
              <a:xfrm>
                <a:off x="3017" y="1658"/>
                <a:ext cx="56" cy="61"/>
              </a:xfrm>
              <a:custGeom>
                <a:avLst/>
                <a:gdLst>
                  <a:gd name="T0" fmla="*/ 55 w 169"/>
                  <a:gd name="T1" fmla="*/ 51 h 183"/>
                  <a:gd name="T2" fmla="*/ 55 w 169"/>
                  <a:gd name="T3" fmla="*/ 51 h 183"/>
                  <a:gd name="T4" fmla="*/ 51 w 169"/>
                  <a:gd name="T5" fmla="*/ 51 h 183"/>
                  <a:gd name="T6" fmla="*/ 48 w 169"/>
                  <a:gd name="T7" fmla="*/ 51 h 183"/>
                  <a:gd name="T8" fmla="*/ 44 w 169"/>
                  <a:gd name="T9" fmla="*/ 50 h 183"/>
                  <a:gd name="T10" fmla="*/ 40 w 169"/>
                  <a:gd name="T11" fmla="*/ 48 h 183"/>
                  <a:gd name="T12" fmla="*/ 36 w 169"/>
                  <a:gd name="T13" fmla="*/ 45 h 183"/>
                  <a:gd name="T14" fmla="*/ 33 w 169"/>
                  <a:gd name="T15" fmla="*/ 43 h 183"/>
                  <a:gd name="T16" fmla="*/ 30 w 169"/>
                  <a:gd name="T17" fmla="*/ 40 h 183"/>
                  <a:gd name="T18" fmla="*/ 27 w 169"/>
                  <a:gd name="T19" fmla="*/ 36 h 183"/>
                  <a:gd name="T20" fmla="*/ 23 w 169"/>
                  <a:gd name="T21" fmla="*/ 32 h 183"/>
                  <a:gd name="T22" fmla="*/ 20 w 169"/>
                  <a:gd name="T23" fmla="*/ 29 h 183"/>
                  <a:gd name="T24" fmla="*/ 18 w 169"/>
                  <a:gd name="T25" fmla="*/ 24 h 183"/>
                  <a:gd name="T26" fmla="*/ 16 w 169"/>
                  <a:gd name="T27" fmla="*/ 19 h 183"/>
                  <a:gd name="T28" fmla="*/ 13 w 169"/>
                  <a:gd name="T29" fmla="*/ 15 h 183"/>
                  <a:gd name="T30" fmla="*/ 12 w 169"/>
                  <a:gd name="T31" fmla="*/ 9 h 183"/>
                  <a:gd name="T32" fmla="*/ 11 w 169"/>
                  <a:gd name="T33" fmla="*/ 5 h 183"/>
                  <a:gd name="T34" fmla="*/ 10 w 169"/>
                  <a:gd name="T35" fmla="*/ 0 h 183"/>
                  <a:gd name="T36" fmla="*/ 0 w 169"/>
                  <a:gd name="T37" fmla="*/ 1 h 183"/>
                  <a:gd name="T38" fmla="*/ 1 w 169"/>
                  <a:gd name="T39" fmla="*/ 7 h 183"/>
                  <a:gd name="T40" fmla="*/ 2 w 169"/>
                  <a:gd name="T41" fmla="*/ 12 h 183"/>
                  <a:gd name="T42" fmla="*/ 4 w 169"/>
                  <a:gd name="T43" fmla="*/ 17 h 183"/>
                  <a:gd name="T44" fmla="*/ 6 w 169"/>
                  <a:gd name="T45" fmla="*/ 23 h 183"/>
                  <a:gd name="T46" fmla="*/ 9 w 169"/>
                  <a:gd name="T47" fmla="*/ 28 h 183"/>
                  <a:gd name="T48" fmla="*/ 12 w 169"/>
                  <a:gd name="T49" fmla="*/ 34 h 183"/>
                  <a:gd name="T50" fmla="*/ 15 w 169"/>
                  <a:gd name="T51" fmla="*/ 38 h 183"/>
                  <a:gd name="T52" fmla="*/ 19 w 169"/>
                  <a:gd name="T53" fmla="*/ 43 h 183"/>
                  <a:gd name="T54" fmla="*/ 23 w 169"/>
                  <a:gd name="T55" fmla="*/ 47 h 183"/>
                  <a:gd name="T56" fmla="*/ 27 w 169"/>
                  <a:gd name="T57" fmla="*/ 51 h 183"/>
                  <a:gd name="T58" fmla="*/ 31 w 169"/>
                  <a:gd name="T59" fmla="*/ 54 h 183"/>
                  <a:gd name="T60" fmla="*/ 35 w 169"/>
                  <a:gd name="T61" fmla="*/ 56 h 183"/>
                  <a:gd name="T62" fmla="*/ 40 w 169"/>
                  <a:gd name="T63" fmla="*/ 59 h 183"/>
                  <a:gd name="T64" fmla="*/ 46 w 169"/>
                  <a:gd name="T65" fmla="*/ 60 h 183"/>
                  <a:gd name="T66" fmla="*/ 51 w 169"/>
                  <a:gd name="T67" fmla="*/ 61 h 183"/>
                  <a:gd name="T68" fmla="*/ 56 w 169"/>
                  <a:gd name="T69" fmla="*/ 61 h 183"/>
                  <a:gd name="T70" fmla="*/ 56 w 169"/>
                  <a:gd name="T71" fmla="*/ 61 h 183"/>
                  <a:gd name="T72" fmla="*/ 55 w 169"/>
                  <a:gd name="T73" fmla="*/ 51 h 1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9" h="183">
                    <a:moveTo>
                      <a:pt x="167" y="154"/>
                    </a:moveTo>
                    <a:lnTo>
                      <a:pt x="167" y="154"/>
                    </a:lnTo>
                    <a:lnTo>
                      <a:pt x="155" y="154"/>
                    </a:lnTo>
                    <a:lnTo>
                      <a:pt x="144" y="152"/>
                    </a:lnTo>
                    <a:lnTo>
                      <a:pt x="133" y="149"/>
                    </a:lnTo>
                    <a:lnTo>
                      <a:pt x="122" y="144"/>
                    </a:lnTo>
                    <a:lnTo>
                      <a:pt x="110" y="136"/>
                    </a:lnTo>
                    <a:lnTo>
                      <a:pt x="99" y="129"/>
                    </a:lnTo>
                    <a:lnTo>
                      <a:pt x="90" y="119"/>
                    </a:lnTo>
                    <a:lnTo>
                      <a:pt x="80" y="109"/>
                    </a:lnTo>
                    <a:lnTo>
                      <a:pt x="70" y="97"/>
                    </a:lnTo>
                    <a:lnTo>
                      <a:pt x="61" y="86"/>
                    </a:lnTo>
                    <a:lnTo>
                      <a:pt x="53" y="72"/>
                    </a:lnTo>
                    <a:lnTo>
                      <a:pt x="47" y="58"/>
                    </a:lnTo>
                    <a:lnTo>
                      <a:pt x="40" y="44"/>
                    </a:lnTo>
                    <a:lnTo>
                      <a:pt x="37" y="28"/>
                    </a:lnTo>
                    <a:lnTo>
                      <a:pt x="33" y="14"/>
                    </a:lnTo>
                    <a:lnTo>
                      <a:pt x="31" y="0"/>
                    </a:lnTo>
                    <a:lnTo>
                      <a:pt x="0" y="2"/>
                    </a:lnTo>
                    <a:lnTo>
                      <a:pt x="2" y="20"/>
                    </a:lnTo>
                    <a:lnTo>
                      <a:pt x="7" y="37"/>
                    </a:lnTo>
                    <a:lnTo>
                      <a:pt x="12" y="52"/>
                    </a:lnTo>
                    <a:lnTo>
                      <a:pt x="19" y="70"/>
                    </a:lnTo>
                    <a:lnTo>
                      <a:pt x="27" y="85"/>
                    </a:lnTo>
                    <a:lnTo>
                      <a:pt x="35" y="101"/>
                    </a:lnTo>
                    <a:lnTo>
                      <a:pt x="46" y="114"/>
                    </a:lnTo>
                    <a:lnTo>
                      <a:pt x="56" y="128"/>
                    </a:lnTo>
                    <a:lnTo>
                      <a:pt x="68" y="140"/>
                    </a:lnTo>
                    <a:lnTo>
                      <a:pt x="80" y="152"/>
                    </a:lnTo>
                    <a:lnTo>
                      <a:pt x="93" y="161"/>
                    </a:lnTo>
                    <a:lnTo>
                      <a:pt x="107" y="169"/>
                    </a:lnTo>
                    <a:lnTo>
                      <a:pt x="122" y="176"/>
                    </a:lnTo>
                    <a:lnTo>
                      <a:pt x="138" y="181"/>
                    </a:lnTo>
                    <a:lnTo>
                      <a:pt x="153" y="183"/>
                    </a:lnTo>
                    <a:lnTo>
                      <a:pt x="169" y="183"/>
                    </a:lnTo>
                    <a:lnTo>
                      <a:pt x="167" y="154"/>
                    </a:lnTo>
                    <a:close/>
                  </a:path>
                </a:pathLst>
              </a:custGeom>
              <a:solidFill>
                <a:srgbClr val="000000"/>
              </a:solidFill>
              <a:ln w="12700" cmpd="sng">
                <a:solidFill>
                  <a:srgbClr val="000000"/>
                </a:solidFill>
                <a:round/>
                <a:headEnd/>
                <a:tailEnd/>
              </a:ln>
            </p:spPr>
            <p:txBody>
              <a:bodyPr/>
              <a:lstStyle/>
              <a:p>
                <a:endParaRPr lang="fr-FR"/>
              </a:p>
            </p:txBody>
          </p:sp>
          <p:sp>
            <p:nvSpPr>
              <p:cNvPr id="6414" name="Freeform 351"/>
              <p:cNvSpPr>
                <a:spLocks/>
              </p:cNvSpPr>
              <p:nvPr/>
            </p:nvSpPr>
            <p:spPr bwMode="auto">
              <a:xfrm>
                <a:off x="3073" y="1652"/>
                <a:ext cx="57" cy="67"/>
              </a:xfrm>
              <a:custGeom>
                <a:avLst/>
                <a:gdLst>
                  <a:gd name="T0" fmla="*/ 47 w 172"/>
                  <a:gd name="T1" fmla="*/ 0 h 200"/>
                  <a:gd name="T2" fmla="*/ 47 w 172"/>
                  <a:gd name="T3" fmla="*/ 0 h 200"/>
                  <a:gd name="T4" fmla="*/ 46 w 172"/>
                  <a:gd name="T5" fmla="*/ 5 h 200"/>
                  <a:gd name="T6" fmla="*/ 46 w 172"/>
                  <a:gd name="T7" fmla="*/ 9 h 200"/>
                  <a:gd name="T8" fmla="*/ 44 w 172"/>
                  <a:gd name="T9" fmla="*/ 13 h 200"/>
                  <a:gd name="T10" fmla="*/ 42 w 172"/>
                  <a:gd name="T11" fmla="*/ 19 h 200"/>
                  <a:gd name="T12" fmla="*/ 40 w 172"/>
                  <a:gd name="T13" fmla="*/ 23 h 200"/>
                  <a:gd name="T14" fmla="*/ 38 w 172"/>
                  <a:gd name="T15" fmla="*/ 28 h 200"/>
                  <a:gd name="T16" fmla="*/ 35 w 172"/>
                  <a:gd name="T17" fmla="*/ 33 h 200"/>
                  <a:gd name="T18" fmla="*/ 31 w 172"/>
                  <a:gd name="T19" fmla="*/ 37 h 200"/>
                  <a:gd name="T20" fmla="*/ 28 w 172"/>
                  <a:gd name="T21" fmla="*/ 42 h 200"/>
                  <a:gd name="T22" fmla="*/ 24 w 172"/>
                  <a:gd name="T23" fmla="*/ 45 h 200"/>
                  <a:gd name="T24" fmla="*/ 20 w 172"/>
                  <a:gd name="T25" fmla="*/ 49 h 200"/>
                  <a:gd name="T26" fmla="*/ 16 w 172"/>
                  <a:gd name="T27" fmla="*/ 51 h 200"/>
                  <a:gd name="T28" fmla="*/ 12 w 172"/>
                  <a:gd name="T29" fmla="*/ 54 h 200"/>
                  <a:gd name="T30" fmla="*/ 8 w 172"/>
                  <a:gd name="T31" fmla="*/ 56 h 200"/>
                  <a:gd name="T32" fmla="*/ 4 w 172"/>
                  <a:gd name="T33" fmla="*/ 57 h 200"/>
                  <a:gd name="T34" fmla="*/ 0 w 172"/>
                  <a:gd name="T35" fmla="*/ 57 h 200"/>
                  <a:gd name="T36" fmla="*/ 1 w 172"/>
                  <a:gd name="T37" fmla="*/ 67 h 200"/>
                  <a:gd name="T38" fmla="*/ 6 w 172"/>
                  <a:gd name="T39" fmla="*/ 66 h 200"/>
                  <a:gd name="T40" fmla="*/ 11 w 172"/>
                  <a:gd name="T41" fmla="*/ 65 h 200"/>
                  <a:gd name="T42" fmla="*/ 16 w 172"/>
                  <a:gd name="T43" fmla="*/ 62 h 200"/>
                  <a:gd name="T44" fmla="*/ 21 w 172"/>
                  <a:gd name="T45" fmla="*/ 60 h 200"/>
                  <a:gd name="T46" fmla="*/ 27 w 172"/>
                  <a:gd name="T47" fmla="*/ 56 h 200"/>
                  <a:gd name="T48" fmla="*/ 31 w 172"/>
                  <a:gd name="T49" fmla="*/ 52 h 200"/>
                  <a:gd name="T50" fmla="*/ 35 w 172"/>
                  <a:gd name="T51" fmla="*/ 48 h 200"/>
                  <a:gd name="T52" fmla="*/ 39 w 172"/>
                  <a:gd name="T53" fmla="*/ 43 h 200"/>
                  <a:gd name="T54" fmla="*/ 43 w 172"/>
                  <a:gd name="T55" fmla="*/ 38 h 200"/>
                  <a:gd name="T56" fmla="*/ 46 w 172"/>
                  <a:gd name="T57" fmla="*/ 33 h 200"/>
                  <a:gd name="T58" fmla="*/ 50 w 172"/>
                  <a:gd name="T59" fmla="*/ 28 h 200"/>
                  <a:gd name="T60" fmla="*/ 52 w 172"/>
                  <a:gd name="T61" fmla="*/ 22 h 200"/>
                  <a:gd name="T62" fmla="*/ 54 w 172"/>
                  <a:gd name="T63" fmla="*/ 17 h 200"/>
                  <a:gd name="T64" fmla="*/ 56 w 172"/>
                  <a:gd name="T65" fmla="*/ 11 h 200"/>
                  <a:gd name="T66" fmla="*/ 56 w 172"/>
                  <a:gd name="T67" fmla="*/ 5 h 200"/>
                  <a:gd name="T68" fmla="*/ 57 w 172"/>
                  <a:gd name="T69" fmla="*/ 0 h 200"/>
                  <a:gd name="T70" fmla="*/ 57 w 172"/>
                  <a:gd name="T71" fmla="*/ 0 h 200"/>
                  <a:gd name="T72" fmla="*/ 47 w 172"/>
                  <a:gd name="T73" fmla="*/ 0 h 2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72" h="200">
                    <a:moveTo>
                      <a:pt x="141" y="0"/>
                    </a:moveTo>
                    <a:lnTo>
                      <a:pt x="141" y="0"/>
                    </a:lnTo>
                    <a:lnTo>
                      <a:pt x="140" y="14"/>
                    </a:lnTo>
                    <a:lnTo>
                      <a:pt x="138" y="28"/>
                    </a:lnTo>
                    <a:lnTo>
                      <a:pt x="134" y="40"/>
                    </a:lnTo>
                    <a:lnTo>
                      <a:pt x="128" y="56"/>
                    </a:lnTo>
                    <a:lnTo>
                      <a:pt x="121" y="70"/>
                    </a:lnTo>
                    <a:lnTo>
                      <a:pt x="114" y="84"/>
                    </a:lnTo>
                    <a:lnTo>
                      <a:pt x="105" y="98"/>
                    </a:lnTo>
                    <a:lnTo>
                      <a:pt x="94" y="110"/>
                    </a:lnTo>
                    <a:lnTo>
                      <a:pt x="84" y="124"/>
                    </a:lnTo>
                    <a:lnTo>
                      <a:pt x="71" y="134"/>
                    </a:lnTo>
                    <a:lnTo>
                      <a:pt x="60" y="145"/>
                    </a:lnTo>
                    <a:lnTo>
                      <a:pt x="48" y="153"/>
                    </a:lnTo>
                    <a:lnTo>
                      <a:pt x="36" y="161"/>
                    </a:lnTo>
                    <a:lnTo>
                      <a:pt x="23" y="166"/>
                    </a:lnTo>
                    <a:lnTo>
                      <a:pt x="12" y="169"/>
                    </a:lnTo>
                    <a:lnTo>
                      <a:pt x="0" y="171"/>
                    </a:lnTo>
                    <a:lnTo>
                      <a:pt x="2" y="200"/>
                    </a:lnTo>
                    <a:lnTo>
                      <a:pt x="19" y="198"/>
                    </a:lnTo>
                    <a:lnTo>
                      <a:pt x="34" y="193"/>
                    </a:lnTo>
                    <a:lnTo>
                      <a:pt x="49" y="186"/>
                    </a:lnTo>
                    <a:lnTo>
                      <a:pt x="63" y="178"/>
                    </a:lnTo>
                    <a:lnTo>
                      <a:pt x="80" y="168"/>
                    </a:lnTo>
                    <a:lnTo>
                      <a:pt x="93" y="155"/>
                    </a:lnTo>
                    <a:lnTo>
                      <a:pt x="106" y="143"/>
                    </a:lnTo>
                    <a:lnTo>
                      <a:pt x="118" y="129"/>
                    </a:lnTo>
                    <a:lnTo>
                      <a:pt x="129" y="114"/>
                    </a:lnTo>
                    <a:lnTo>
                      <a:pt x="140" y="99"/>
                    </a:lnTo>
                    <a:lnTo>
                      <a:pt x="150" y="83"/>
                    </a:lnTo>
                    <a:lnTo>
                      <a:pt x="156" y="66"/>
                    </a:lnTo>
                    <a:lnTo>
                      <a:pt x="163" y="51"/>
                    </a:lnTo>
                    <a:lnTo>
                      <a:pt x="168" y="34"/>
                    </a:lnTo>
                    <a:lnTo>
                      <a:pt x="170" y="16"/>
                    </a:lnTo>
                    <a:lnTo>
                      <a:pt x="172" y="0"/>
                    </a:lnTo>
                    <a:lnTo>
                      <a:pt x="141" y="0"/>
                    </a:lnTo>
                    <a:close/>
                  </a:path>
                </a:pathLst>
              </a:custGeom>
              <a:solidFill>
                <a:srgbClr val="000000"/>
              </a:solidFill>
              <a:ln w="12700" cmpd="sng">
                <a:solidFill>
                  <a:srgbClr val="000000"/>
                </a:solidFill>
                <a:round/>
                <a:headEnd/>
                <a:tailEnd/>
              </a:ln>
            </p:spPr>
            <p:txBody>
              <a:bodyPr/>
              <a:lstStyle/>
              <a:p>
                <a:endParaRPr lang="fr-FR"/>
              </a:p>
            </p:txBody>
          </p:sp>
          <p:sp>
            <p:nvSpPr>
              <p:cNvPr id="6415" name="Freeform 352"/>
              <p:cNvSpPr>
                <a:spLocks/>
              </p:cNvSpPr>
              <p:nvPr/>
            </p:nvSpPr>
            <p:spPr bwMode="auto">
              <a:xfrm>
                <a:off x="3073" y="1586"/>
                <a:ext cx="57" cy="66"/>
              </a:xfrm>
              <a:custGeom>
                <a:avLst/>
                <a:gdLst>
                  <a:gd name="T0" fmla="*/ 0 w 171"/>
                  <a:gd name="T1" fmla="*/ 10 h 200"/>
                  <a:gd name="T2" fmla="*/ 0 w 171"/>
                  <a:gd name="T3" fmla="*/ 10 h 200"/>
                  <a:gd name="T4" fmla="*/ 4 w 171"/>
                  <a:gd name="T5" fmla="*/ 10 h 200"/>
                  <a:gd name="T6" fmla="*/ 8 w 171"/>
                  <a:gd name="T7" fmla="*/ 11 h 200"/>
                  <a:gd name="T8" fmla="*/ 13 w 171"/>
                  <a:gd name="T9" fmla="*/ 13 h 200"/>
                  <a:gd name="T10" fmla="*/ 17 w 171"/>
                  <a:gd name="T11" fmla="*/ 15 h 200"/>
                  <a:gd name="T12" fmla="*/ 21 w 171"/>
                  <a:gd name="T13" fmla="*/ 18 h 200"/>
                  <a:gd name="T14" fmla="*/ 24 w 171"/>
                  <a:gd name="T15" fmla="*/ 21 h 200"/>
                  <a:gd name="T16" fmla="*/ 28 w 171"/>
                  <a:gd name="T17" fmla="*/ 25 h 200"/>
                  <a:gd name="T18" fmla="*/ 32 w 171"/>
                  <a:gd name="T19" fmla="*/ 29 h 200"/>
                  <a:gd name="T20" fmla="*/ 35 w 171"/>
                  <a:gd name="T21" fmla="*/ 33 h 200"/>
                  <a:gd name="T22" fmla="*/ 38 w 171"/>
                  <a:gd name="T23" fmla="*/ 38 h 200"/>
                  <a:gd name="T24" fmla="*/ 40 w 171"/>
                  <a:gd name="T25" fmla="*/ 43 h 200"/>
                  <a:gd name="T26" fmla="*/ 43 w 171"/>
                  <a:gd name="T27" fmla="*/ 48 h 200"/>
                  <a:gd name="T28" fmla="*/ 44 w 171"/>
                  <a:gd name="T29" fmla="*/ 52 h 200"/>
                  <a:gd name="T30" fmla="*/ 46 w 171"/>
                  <a:gd name="T31" fmla="*/ 57 h 200"/>
                  <a:gd name="T32" fmla="*/ 46 w 171"/>
                  <a:gd name="T33" fmla="*/ 62 h 200"/>
                  <a:gd name="T34" fmla="*/ 47 w 171"/>
                  <a:gd name="T35" fmla="*/ 66 h 200"/>
                  <a:gd name="T36" fmla="*/ 57 w 171"/>
                  <a:gd name="T37" fmla="*/ 66 h 200"/>
                  <a:gd name="T38" fmla="*/ 56 w 171"/>
                  <a:gd name="T39" fmla="*/ 61 h 200"/>
                  <a:gd name="T40" fmla="*/ 56 w 171"/>
                  <a:gd name="T41" fmla="*/ 55 h 200"/>
                  <a:gd name="T42" fmla="*/ 54 w 171"/>
                  <a:gd name="T43" fmla="*/ 50 h 200"/>
                  <a:gd name="T44" fmla="*/ 52 w 171"/>
                  <a:gd name="T45" fmla="*/ 44 h 200"/>
                  <a:gd name="T46" fmla="*/ 50 w 171"/>
                  <a:gd name="T47" fmla="*/ 39 h 200"/>
                  <a:gd name="T48" fmla="*/ 47 w 171"/>
                  <a:gd name="T49" fmla="*/ 33 h 200"/>
                  <a:gd name="T50" fmla="*/ 44 w 171"/>
                  <a:gd name="T51" fmla="*/ 28 h 200"/>
                  <a:gd name="T52" fmla="*/ 40 w 171"/>
                  <a:gd name="T53" fmla="*/ 23 h 200"/>
                  <a:gd name="T54" fmla="*/ 36 w 171"/>
                  <a:gd name="T55" fmla="*/ 18 h 200"/>
                  <a:gd name="T56" fmla="*/ 32 w 171"/>
                  <a:gd name="T57" fmla="*/ 14 h 200"/>
                  <a:gd name="T58" fmla="*/ 27 w 171"/>
                  <a:gd name="T59" fmla="*/ 10 h 200"/>
                  <a:gd name="T60" fmla="*/ 22 w 171"/>
                  <a:gd name="T61" fmla="*/ 7 h 200"/>
                  <a:gd name="T62" fmla="*/ 17 w 171"/>
                  <a:gd name="T63" fmla="*/ 4 h 200"/>
                  <a:gd name="T64" fmla="*/ 11 w 171"/>
                  <a:gd name="T65" fmla="*/ 2 h 200"/>
                  <a:gd name="T66" fmla="*/ 6 w 171"/>
                  <a:gd name="T67" fmla="*/ 0 h 200"/>
                  <a:gd name="T68" fmla="*/ 0 w 171"/>
                  <a:gd name="T69" fmla="*/ 0 h 200"/>
                  <a:gd name="T70" fmla="*/ 0 w 171"/>
                  <a:gd name="T71" fmla="*/ 0 h 200"/>
                  <a:gd name="T72" fmla="*/ 0 w 171"/>
                  <a:gd name="T73" fmla="*/ 10 h 2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71" h="200">
                    <a:moveTo>
                      <a:pt x="0" y="30"/>
                    </a:moveTo>
                    <a:lnTo>
                      <a:pt x="0" y="30"/>
                    </a:lnTo>
                    <a:lnTo>
                      <a:pt x="12" y="31"/>
                    </a:lnTo>
                    <a:lnTo>
                      <a:pt x="25" y="34"/>
                    </a:lnTo>
                    <a:lnTo>
                      <a:pt x="38" y="39"/>
                    </a:lnTo>
                    <a:lnTo>
                      <a:pt x="50" y="45"/>
                    </a:lnTo>
                    <a:lnTo>
                      <a:pt x="62" y="54"/>
                    </a:lnTo>
                    <a:lnTo>
                      <a:pt x="73" y="63"/>
                    </a:lnTo>
                    <a:lnTo>
                      <a:pt x="84" y="75"/>
                    </a:lnTo>
                    <a:lnTo>
                      <a:pt x="96" y="88"/>
                    </a:lnTo>
                    <a:lnTo>
                      <a:pt x="105" y="101"/>
                    </a:lnTo>
                    <a:lnTo>
                      <a:pt x="115" y="115"/>
                    </a:lnTo>
                    <a:lnTo>
                      <a:pt x="121" y="129"/>
                    </a:lnTo>
                    <a:lnTo>
                      <a:pt x="128" y="144"/>
                    </a:lnTo>
                    <a:lnTo>
                      <a:pt x="133" y="158"/>
                    </a:lnTo>
                    <a:lnTo>
                      <a:pt x="137" y="173"/>
                    </a:lnTo>
                    <a:lnTo>
                      <a:pt x="139" y="187"/>
                    </a:lnTo>
                    <a:lnTo>
                      <a:pt x="140" y="200"/>
                    </a:lnTo>
                    <a:lnTo>
                      <a:pt x="171" y="200"/>
                    </a:lnTo>
                    <a:lnTo>
                      <a:pt x="169" y="185"/>
                    </a:lnTo>
                    <a:lnTo>
                      <a:pt x="167" y="167"/>
                    </a:lnTo>
                    <a:lnTo>
                      <a:pt x="162" y="150"/>
                    </a:lnTo>
                    <a:lnTo>
                      <a:pt x="156" y="133"/>
                    </a:lnTo>
                    <a:lnTo>
                      <a:pt x="150" y="117"/>
                    </a:lnTo>
                    <a:lnTo>
                      <a:pt x="141" y="100"/>
                    </a:lnTo>
                    <a:lnTo>
                      <a:pt x="131" y="84"/>
                    </a:lnTo>
                    <a:lnTo>
                      <a:pt x="120" y="70"/>
                    </a:lnTo>
                    <a:lnTo>
                      <a:pt x="108" y="56"/>
                    </a:lnTo>
                    <a:lnTo>
                      <a:pt x="95" y="42"/>
                    </a:lnTo>
                    <a:lnTo>
                      <a:pt x="82" y="31"/>
                    </a:lnTo>
                    <a:lnTo>
                      <a:pt x="66" y="20"/>
                    </a:lnTo>
                    <a:lnTo>
                      <a:pt x="51" y="12"/>
                    </a:lnTo>
                    <a:lnTo>
                      <a:pt x="34" y="7"/>
                    </a:lnTo>
                    <a:lnTo>
                      <a:pt x="19" y="1"/>
                    </a:lnTo>
                    <a:lnTo>
                      <a:pt x="0" y="0"/>
                    </a:lnTo>
                    <a:lnTo>
                      <a:pt x="0" y="30"/>
                    </a:lnTo>
                    <a:close/>
                  </a:path>
                </a:pathLst>
              </a:custGeom>
              <a:solidFill>
                <a:srgbClr val="000000"/>
              </a:solidFill>
              <a:ln w="12700" cmpd="sng">
                <a:solidFill>
                  <a:srgbClr val="000000"/>
                </a:solidFill>
                <a:round/>
                <a:headEnd/>
                <a:tailEnd/>
              </a:ln>
            </p:spPr>
            <p:txBody>
              <a:bodyPr/>
              <a:lstStyle/>
              <a:p>
                <a:endParaRPr lang="fr-FR"/>
              </a:p>
            </p:txBody>
          </p:sp>
          <p:sp>
            <p:nvSpPr>
              <p:cNvPr id="6416" name="Freeform 353"/>
              <p:cNvSpPr>
                <a:spLocks/>
              </p:cNvSpPr>
              <p:nvPr/>
            </p:nvSpPr>
            <p:spPr bwMode="auto">
              <a:xfrm>
                <a:off x="3053" y="1644"/>
                <a:ext cx="9" cy="7"/>
              </a:xfrm>
              <a:custGeom>
                <a:avLst/>
                <a:gdLst>
                  <a:gd name="T0" fmla="*/ 4 w 29"/>
                  <a:gd name="T1" fmla="*/ 0 h 19"/>
                  <a:gd name="T2" fmla="*/ 3 w 29"/>
                  <a:gd name="T3" fmla="*/ 0 h 19"/>
                  <a:gd name="T4" fmla="*/ 1 w 29"/>
                  <a:gd name="T5" fmla="*/ 1 h 19"/>
                  <a:gd name="T6" fmla="*/ 0 w 29"/>
                  <a:gd name="T7" fmla="*/ 2 h 19"/>
                  <a:gd name="T8" fmla="*/ 0 w 29"/>
                  <a:gd name="T9" fmla="*/ 4 h 19"/>
                  <a:gd name="T10" fmla="*/ 0 w 29"/>
                  <a:gd name="T11" fmla="*/ 5 h 19"/>
                  <a:gd name="T12" fmla="*/ 1 w 29"/>
                  <a:gd name="T13" fmla="*/ 6 h 19"/>
                  <a:gd name="T14" fmla="*/ 3 w 29"/>
                  <a:gd name="T15" fmla="*/ 7 h 19"/>
                  <a:gd name="T16" fmla="*/ 4 w 29"/>
                  <a:gd name="T17" fmla="*/ 7 h 19"/>
                  <a:gd name="T18" fmla="*/ 6 w 29"/>
                  <a:gd name="T19" fmla="*/ 7 h 19"/>
                  <a:gd name="T20" fmla="*/ 8 w 29"/>
                  <a:gd name="T21" fmla="*/ 6 h 19"/>
                  <a:gd name="T22" fmla="*/ 9 w 29"/>
                  <a:gd name="T23" fmla="*/ 5 h 19"/>
                  <a:gd name="T24" fmla="*/ 9 w 29"/>
                  <a:gd name="T25" fmla="*/ 4 h 19"/>
                  <a:gd name="T26" fmla="*/ 9 w 29"/>
                  <a:gd name="T27" fmla="*/ 2 h 19"/>
                  <a:gd name="T28" fmla="*/ 8 w 29"/>
                  <a:gd name="T29" fmla="*/ 1 h 19"/>
                  <a:gd name="T30" fmla="*/ 6 w 29"/>
                  <a:gd name="T31" fmla="*/ 0 h 19"/>
                  <a:gd name="T32" fmla="*/ 4 w 29"/>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19">
                    <a:moveTo>
                      <a:pt x="14" y="0"/>
                    </a:moveTo>
                    <a:lnTo>
                      <a:pt x="9" y="1"/>
                    </a:lnTo>
                    <a:lnTo>
                      <a:pt x="4" y="3"/>
                    </a:lnTo>
                    <a:lnTo>
                      <a:pt x="1" y="6"/>
                    </a:lnTo>
                    <a:lnTo>
                      <a:pt x="0" y="10"/>
                    </a:lnTo>
                    <a:lnTo>
                      <a:pt x="1" y="14"/>
                    </a:lnTo>
                    <a:lnTo>
                      <a:pt x="4" y="16"/>
                    </a:lnTo>
                    <a:lnTo>
                      <a:pt x="9" y="18"/>
                    </a:lnTo>
                    <a:lnTo>
                      <a:pt x="14" y="19"/>
                    </a:lnTo>
                    <a:lnTo>
                      <a:pt x="20" y="18"/>
                    </a:lnTo>
                    <a:lnTo>
                      <a:pt x="25" y="16"/>
                    </a:lnTo>
                    <a:lnTo>
                      <a:pt x="28" y="14"/>
                    </a:lnTo>
                    <a:lnTo>
                      <a:pt x="29" y="10"/>
                    </a:lnTo>
                    <a:lnTo>
                      <a:pt x="28" y="6"/>
                    </a:lnTo>
                    <a:lnTo>
                      <a:pt x="25" y="3"/>
                    </a:lnTo>
                    <a:lnTo>
                      <a:pt x="20" y="1"/>
                    </a:lnTo>
                    <a:lnTo>
                      <a:pt x="14" y="0"/>
                    </a:lnTo>
                    <a:close/>
                  </a:path>
                </a:pathLst>
              </a:custGeom>
              <a:solidFill>
                <a:srgbClr val="000000"/>
              </a:solidFill>
              <a:ln w="12700" cmpd="sng">
                <a:solidFill>
                  <a:srgbClr val="000000"/>
                </a:solidFill>
                <a:round/>
                <a:headEnd/>
                <a:tailEnd/>
              </a:ln>
            </p:spPr>
            <p:txBody>
              <a:bodyPr/>
              <a:lstStyle/>
              <a:p>
                <a:endParaRPr lang="fr-FR"/>
              </a:p>
            </p:txBody>
          </p:sp>
          <p:sp>
            <p:nvSpPr>
              <p:cNvPr id="6417" name="Freeform 354"/>
              <p:cNvSpPr>
                <a:spLocks/>
              </p:cNvSpPr>
              <p:nvPr/>
            </p:nvSpPr>
            <p:spPr bwMode="auto">
              <a:xfrm>
                <a:off x="3053" y="1644"/>
                <a:ext cx="9" cy="7"/>
              </a:xfrm>
              <a:custGeom>
                <a:avLst/>
                <a:gdLst>
                  <a:gd name="T0" fmla="*/ 4 w 29"/>
                  <a:gd name="T1" fmla="*/ 0 h 19"/>
                  <a:gd name="T2" fmla="*/ 4 w 29"/>
                  <a:gd name="T3" fmla="*/ 0 h 19"/>
                  <a:gd name="T4" fmla="*/ 3 w 29"/>
                  <a:gd name="T5" fmla="*/ 0 h 19"/>
                  <a:gd name="T6" fmla="*/ 1 w 29"/>
                  <a:gd name="T7" fmla="*/ 1 h 19"/>
                  <a:gd name="T8" fmla="*/ 0 w 29"/>
                  <a:gd name="T9" fmla="*/ 2 h 19"/>
                  <a:gd name="T10" fmla="*/ 0 w 29"/>
                  <a:gd name="T11" fmla="*/ 4 h 19"/>
                  <a:gd name="T12" fmla="*/ 0 w 29"/>
                  <a:gd name="T13" fmla="*/ 4 h 19"/>
                  <a:gd name="T14" fmla="*/ 0 w 29"/>
                  <a:gd name="T15" fmla="*/ 5 h 19"/>
                  <a:gd name="T16" fmla="*/ 1 w 29"/>
                  <a:gd name="T17" fmla="*/ 6 h 19"/>
                  <a:gd name="T18" fmla="*/ 3 w 29"/>
                  <a:gd name="T19" fmla="*/ 7 h 19"/>
                  <a:gd name="T20" fmla="*/ 4 w 29"/>
                  <a:gd name="T21" fmla="*/ 7 h 19"/>
                  <a:gd name="T22" fmla="*/ 4 w 29"/>
                  <a:gd name="T23" fmla="*/ 7 h 19"/>
                  <a:gd name="T24" fmla="*/ 6 w 29"/>
                  <a:gd name="T25" fmla="*/ 7 h 19"/>
                  <a:gd name="T26" fmla="*/ 8 w 29"/>
                  <a:gd name="T27" fmla="*/ 6 h 19"/>
                  <a:gd name="T28" fmla="*/ 9 w 29"/>
                  <a:gd name="T29" fmla="*/ 5 h 19"/>
                  <a:gd name="T30" fmla="*/ 9 w 29"/>
                  <a:gd name="T31" fmla="*/ 4 h 19"/>
                  <a:gd name="T32" fmla="*/ 9 w 29"/>
                  <a:gd name="T33" fmla="*/ 4 h 19"/>
                  <a:gd name="T34" fmla="*/ 9 w 29"/>
                  <a:gd name="T35" fmla="*/ 2 h 19"/>
                  <a:gd name="T36" fmla="*/ 8 w 29"/>
                  <a:gd name="T37" fmla="*/ 1 h 19"/>
                  <a:gd name="T38" fmla="*/ 6 w 29"/>
                  <a:gd name="T39" fmla="*/ 0 h 19"/>
                  <a:gd name="T40" fmla="*/ 4 w 29"/>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 h="19">
                    <a:moveTo>
                      <a:pt x="14" y="0"/>
                    </a:moveTo>
                    <a:lnTo>
                      <a:pt x="14" y="0"/>
                    </a:lnTo>
                    <a:lnTo>
                      <a:pt x="9" y="1"/>
                    </a:lnTo>
                    <a:lnTo>
                      <a:pt x="4" y="3"/>
                    </a:lnTo>
                    <a:lnTo>
                      <a:pt x="1" y="6"/>
                    </a:lnTo>
                    <a:lnTo>
                      <a:pt x="0" y="10"/>
                    </a:lnTo>
                    <a:lnTo>
                      <a:pt x="1" y="14"/>
                    </a:lnTo>
                    <a:lnTo>
                      <a:pt x="4" y="16"/>
                    </a:lnTo>
                    <a:lnTo>
                      <a:pt x="9" y="18"/>
                    </a:lnTo>
                    <a:lnTo>
                      <a:pt x="14" y="19"/>
                    </a:lnTo>
                    <a:lnTo>
                      <a:pt x="20" y="18"/>
                    </a:lnTo>
                    <a:lnTo>
                      <a:pt x="25" y="16"/>
                    </a:lnTo>
                    <a:lnTo>
                      <a:pt x="28" y="14"/>
                    </a:lnTo>
                    <a:lnTo>
                      <a:pt x="29" y="10"/>
                    </a:lnTo>
                    <a:lnTo>
                      <a:pt x="28" y="6"/>
                    </a:lnTo>
                    <a:lnTo>
                      <a:pt x="25" y="3"/>
                    </a:lnTo>
                    <a:lnTo>
                      <a:pt x="20" y="1"/>
                    </a:lnTo>
                    <a:lnTo>
                      <a:pt x="14" y="0"/>
                    </a:lnTo>
                  </a:path>
                </a:pathLst>
              </a:custGeom>
              <a:noFill/>
              <a:ln w="12700" cmpd="sng">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fr-FR"/>
              </a:p>
            </p:txBody>
          </p:sp>
          <p:sp>
            <p:nvSpPr>
              <p:cNvPr id="6418" name="Freeform 355"/>
              <p:cNvSpPr>
                <a:spLocks/>
              </p:cNvSpPr>
              <p:nvPr/>
            </p:nvSpPr>
            <p:spPr bwMode="auto">
              <a:xfrm>
                <a:off x="3087" y="1644"/>
                <a:ext cx="10" cy="7"/>
              </a:xfrm>
              <a:custGeom>
                <a:avLst/>
                <a:gdLst>
                  <a:gd name="T0" fmla="*/ 5 w 29"/>
                  <a:gd name="T1" fmla="*/ 0 h 19"/>
                  <a:gd name="T2" fmla="*/ 3 w 29"/>
                  <a:gd name="T3" fmla="*/ 0 h 19"/>
                  <a:gd name="T4" fmla="*/ 1 w 29"/>
                  <a:gd name="T5" fmla="*/ 1 h 19"/>
                  <a:gd name="T6" fmla="*/ 0 w 29"/>
                  <a:gd name="T7" fmla="*/ 2 h 19"/>
                  <a:gd name="T8" fmla="*/ 0 w 29"/>
                  <a:gd name="T9" fmla="*/ 4 h 19"/>
                  <a:gd name="T10" fmla="*/ 0 w 29"/>
                  <a:gd name="T11" fmla="*/ 5 h 19"/>
                  <a:gd name="T12" fmla="*/ 1 w 29"/>
                  <a:gd name="T13" fmla="*/ 6 h 19"/>
                  <a:gd name="T14" fmla="*/ 3 w 29"/>
                  <a:gd name="T15" fmla="*/ 7 h 19"/>
                  <a:gd name="T16" fmla="*/ 5 w 29"/>
                  <a:gd name="T17" fmla="*/ 7 h 19"/>
                  <a:gd name="T18" fmla="*/ 7 w 29"/>
                  <a:gd name="T19" fmla="*/ 7 h 19"/>
                  <a:gd name="T20" fmla="*/ 9 w 29"/>
                  <a:gd name="T21" fmla="*/ 6 h 19"/>
                  <a:gd name="T22" fmla="*/ 10 w 29"/>
                  <a:gd name="T23" fmla="*/ 5 h 19"/>
                  <a:gd name="T24" fmla="*/ 10 w 29"/>
                  <a:gd name="T25" fmla="*/ 4 h 19"/>
                  <a:gd name="T26" fmla="*/ 10 w 29"/>
                  <a:gd name="T27" fmla="*/ 2 h 19"/>
                  <a:gd name="T28" fmla="*/ 9 w 29"/>
                  <a:gd name="T29" fmla="*/ 1 h 19"/>
                  <a:gd name="T30" fmla="*/ 7 w 29"/>
                  <a:gd name="T31" fmla="*/ 0 h 19"/>
                  <a:gd name="T32" fmla="*/ 5 w 29"/>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19">
                    <a:moveTo>
                      <a:pt x="14" y="0"/>
                    </a:moveTo>
                    <a:lnTo>
                      <a:pt x="8" y="1"/>
                    </a:lnTo>
                    <a:lnTo>
                      <a:pt x="4" y="3"/>
                    </a:lnTo>
                    <a:lnTo>
                      <a:pt x="1" y="6"/>
                    </a:lnTo>
                    <a:lnTo>
                      <a:pt x="0" y="10"/>
                    </a:lnTo>
                    <a:lnTo>
                      <a:pt x="1" y="14"/>
                    </a:lnTo>
                    <a:lnTo>
                      <a:pt x="4" y="16"/>
                    </a:lnTo>
                    <a:lnTo>
                      <a:pt x="8" y="18"/>
                    </a:lnTo>
                    <a:lnTo>
                      <a:pt x="14" y="19"/>
                    </a:lnTo>
                    <a:lnTo>
                      <a:pt x="20" y="18"/>
                    </a:lnTo>
                    <a:lnTo>
                      <a:pt x="25" y="16"/>
                    </a:lnTo>
                    <a:lnTo>
                      <a:pt x="28" y="14"/>
                    </a:lnTo>
                    <a:lnTo>
                      <a:pt x="29" y="10"/>
                    </a:lnTo>
                    <a:lnTo>
                      <a:pt x="28" y="6"/>
                    </a:lnTo>
                    <a:lnTo>
                      <a:pt x="25" y="3"/>
                    </a:lnTo>
                    <a:lnTo>
                      <a:pt x="20" y="1"/>
                    </a:lnTo>
                    <a:lnTo>
                      <a:pt x="14" y="0"/>
                    </a:lnTo>
                    <a:close/>
                  </a:path>
                </a:pathLst>
              </a:custGeom>
              <a:solidFill>
                <a:srgbClr val="000000"/>
              </a:solidFill>
              <a:ln w="12700" cmpd="sng">
                <a:solidFill>
                  <a:srgbClr val="000000"/>
                </a:solidFill>
                <a:round/>
                <a:headEnd/>
                <a:tailEnd/>
              </a:ln>
            </p:spPr>
            <p:txBody>
              <a:bodyPr/>
              <a:lstStyle/>
              <a:p>
                <a:endParaRPr lang="fr-FR"/>
              </a:p>
            </p:txBody>
          </p:sp>
          <p:sp>
            <p:nvSpPr>
              <p:cNvPr id="6419" name="Freeform 356"/>
              <p:cNvSpPr>
                <a:spLocks/>
              </p:cNvSpPr>
              <p:nvPr/>
            </p:nvSpPr>
            <p:spPr bwMode="auto">
              <a:xfrm>
                <a:off x="3087" y="1644"/>
                <a:ext cx="10" cy="7"/>
              </a:xfrm>
              <a:custGeom>
                <a:avLst/>
                <a:gdLst>
                  <a:gd name="T0" fmla="*/ 5 w 29"/>
                  <a:gd name="T1" fmla="*/ 0 h 19"/>
                  <a:gd name="T2" fmla="*/ 5 w 29"/>
                  <a:gd name="T3" fmla="*/ 0 h 19"/>
                  <a:gd name="T4" fmla="*/ 3 w 29"/>
                  <a:gd name="T5" fmla="*/ 0 h 19"/>
                  <a:gd name="T6" fmla="*/ 1 w 29"/>
                  <a:gd name="T7" fmla="*/ 1 h 19"/>
                  <a:gd name="T8" fmla="*/ 0 w 29"/>
                  <a:gd name="T9" fmla="*/ 2 h 19"/>
                  <a:gd name="T10" fmla="*/ 0 w 29"/>
                  <a:gd name="T11" fmla="*/ 4 h 19"/>
                  <a:gd name="T12" fmla="*/ 0 w 29"/>
                  <a:gd name="T13" fmla="*/ 4 h 19"/>
                  <a:gd name="T14" fmla="*/ 0 w 29"/>
                  <a:gd name="T15" fmla="*/ 5 h 19"/>
                  <a:gd name="T16" fmla="*/ 1 w 29"/>
                  <a:gd name="T17" fmla="*/ 6 h 19"/>
                  <a:gd name="T18" fmla="*/ 3 w 29"/>
                  <a:gd name="T19" fmla="*/ 7 h 19"/>
                  <a:gd name="T20" fmla="*/ 5 w 29"/>
                  <a:gd name="T21" fmla="*/ 7 h 19"/>
                  <a:gd name="T22" fmla="*/ 5 w 29"/>
                  <a:gd name="T23" fmla="*/ 7 h 19"/>
                  <a:gd name="T24" fmla="*/ 7 w 29"/>
                  <a:gd name="T25" fmla="*/ 7 h 19"/>
                  <a:gd name="T26" fmla="*/ 9 w 29"/>
                  <a:gd name="T27" fmla="*/ 6 h 19"/>
                  <a:gd name="T28" fmla="*/ 10 w 29"/>
                  <a:gd name="T29" fmla="*/ 5 h 19"/>
                  <a:gd name="T30" fmla="*/ 10 w 29"/>
                  <a:gd name="T31" fmla="*/ 4 h 19"/>
                  <a:gd name="T32" fmla="*/ 10 w 29"/>
                  <a:gd name="T33" fmla="*/ 4 h 19"/>
                  <a:gd name="T34" fmla="*/ 10 w 29"/>
                  <a:gd name="T35" fmla="*/ 2 h 19"/>
                  <a:gd name="T36" fmla="*/ 9 w 29"/>
                  <a:gd name="T37" fmla="*/ 1 h 19"/>
                  <a:gd name="T38" fmla="*/ 7 w 29"/>
                  <a:gd name="T39" fmla="*/ 0 h 19"/>
                  <a:gd name="T40" fmla="*/ 5 w 29"/>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 h="19">
                    <a:moveTo>
                      <a:pt x="14" y="0"/>
                    </a:moveTo>
                    <a:lnTo>
                      <a:pt x="14" y="0"/>
                    </a:lnTo>
                    <a:lnTo>
                      <a:pt x="8" y="1"/>
                    </a:lnTo>
                    <a:lnTo>
                      <a:pt x="4" y="3"/>
                    </a:lnTo>
                    <a:lnTo>
                      <a:pt x="1" y="6"/>
                    </a:lnTo>
                    <a:lnTo>
                      <a:pt x="0" y="10"/>
                    </a:lnTo>
                    <a:lnTo>
                      <a:pt x="1" y="14"/>
                    </a:lnTo>
                    <a:lnTo>
                      <a:pt x="4" y="16"/>
                    </a:lnTo>
                    <a:lnTo>
                      <a:pt x="8" y="18"/>
                    </a:lnTo>
                    <a:lnTo>
                      <a:pt x="14" y="19"/>
                    </a:lnTo>
                    <a:lnTo>
                      <a:pt x="20" y="18"/>
                    </a:lnTo>
                    <a:lnTo>
                      <a:pt x="25" y="16"/>
                    </a:lnTo>
                    <a:lnTo>
                      <a:pt x="28" y="14"/>
                    </a:lnTo>
                    <a:lnTo>
                      <a:pt x="29" y="10"/>
                    </a:lnTo>
                    <a:lnTo>
                      <a:pt x="28" y="6"/>
                    </a:lnTo>
                    <a:lnTo>
                      <a:pt x="25" y="3"/>
                    </a:lnTo>
                    <a:lnTo>
                      <a:pt x="20" y="1"/>
                    </a:lnTo>
                    <a:lnTo>
                      <a:pt x="14" y="0"/>
                    </a:lnTo>
                  </a:path>
                </a:pathLst>
              </a:custGeom>
              <a:noFill/>
              <a:ln w="12700" cmpd="sng">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fr-FR"/>
              </a:p>
            </p:txBody>
          </p:sp>
          <p:sp>
            <p:nvSpPr>
              <p:cNvPr id="6420" name="Freeform 357"/>
              <p:cNvSpPr>
                <a:spLocks/>
              </p:cNvSpPr>
              <p:nvPr/>
            </p:nvSpPr>
            <p:spPr bwMode="auto">
              <a:xfrm>
                <a:off x="3069" y="1646"/>
                <a:ext cx="11" cy="21"/>
              </a:xfrm>
              <a:custGeom>
                <a:avLst/>
                <a:gdLst>
                  <a:gd name="T0" fmla="*/ 6 w 31"/>
                  <a:gd name="T1" fmla="*/ 21 h 64"/>
                  <a:gd name="T2" fmla="*/ 11 w 31"/>
                  <a:gd name="T3" fmla="*/ 21 h 64"/>
                  <a:gd name="T4" fmla="*/ 11 w 31"/>
                  <a:gd name="T5" fmla="*/ 0 h 64"/>
                  <a:gd name="T6" fmla="*/ 0 w 31"/>
                  <a:gd name="T7" fmla="*/ 0 h 64"/>
                  <a:gd name="T8" fmla="*/ 0 w 31"/>
                  <a:gd name="T9" fmla="*/ 21 h 64"/>
                  <a:gd name="T10" fmla="*/ 6 w 31"/>
                  <a:gd name="T11" fmla="*/ 21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 h="64">
                    <a:moveTo>
                      <a:pt x="16" y="64"/>
                    </a:moveTo>
                    <a:lnTo>
                      <a:pt x="31" y="64"/>
                    </a:lnTo>
                    <a:lnTo>
                      <a:pt x="31" y="0"/>
                    </a:lnTo>
                    <a:lnTo>
                      <a:pt x="0" y="0"/>
                    </a:lnTo>
                    <a:lnTo>
                      <a:pt x="0" y="64"/>
                    </a:lnTo>
                    <a:lnTo>
                      <a:pt x="16" y="64"/>
                    </a:lnTo>
                    <a:close/>
                  </a:path>
                </a:pathLst>
              </a:custGeom>
              <a:solidFill>
                <a:srgbClr val="000000"/>
              </a:solidFill>
              <a:ln w="12700" cmpd="sng">
                <a:solidFill>
                  <a:srgbClr val="000000"/>
                </a:solidFill>
                <a:round/>
                <a:headEnd/>
                <a:tailEnd/>
              </a:ln>
            </p:spPr>
            <p:txBody>
              <a:bodyPr/>
              <a:lstStyle/>
              <a:p>
                <a:endParaRPr lang="fr-FR"/>
              </a:p>
            </p:txBody>
          </p:sp>
          <p:sp>
            <p:nvSpPr>
              <p:cNvPr id="6421" name="Freeform 358"/>
              <p:cNvSpPr>
                <a:spLocks/>
              </p:cNvSpPr>
              <p:nvPr/>
            </p:nvSpPr>
            <p:spPr bwMode="auto">
              <a:xfrm>
                <a:off x="3090" y="1671"/>
                <a:ext cx="9" cy="9"/>
              </a:xfrm>
              <a:custGeom>
                <a:avLst/>
                <a:gdLst>
                  <a:gd name="T0" fmla="*/ 7 w 26"/>
                  <a:gd name="T1" fmla="*/ 9 h 26"/>
                  <a:gd name="T2" fmla="*/ 9 w 26"/>
                  <a:gd name="T3" fmla="*/ 7 h 26"/>
                  <a:gd name="T4" fmla="*/ 9 w 26"/>
                  <a:gd name="T5" fmla="*/ 6 h 26"/>
                  <a:gd name="T6" fmla="*/ 9 w 26"/>
                  <a:gd name="T7" fmla="*/ 3 h 26"/>
                  <a:gd name="T8" fmla="*/ 8 w 26"/>
                  <a:gd name="T9" fmla="*/ 2 h 26"/>
                  <a:gd name="T10" fmla="*/ 6 w 26"/>
                  <a:gd name="T11" fmla="*/ 1 h 26"/>
                  <a:gd name="T12" fmla="*/ 4 w 26"/>
                  <a:gd name="T13" fmla="*/ 0 h 26"/>
                  <a:gd name="T14" fmla="*/ 2 w 26"/>
                  <a:gd name="T15" fmla="*/ 0 h 26"/>
                  <a:gd name="T16" fmla="*/ 0 w 26"/>
                  <a:gd name="T17" fmla="*/ 1 h 26"/>
                  <a:gd name="T18" fmla="*/ 7 w 26"/>
                  <a:gd name="T19" fmla="*/ 9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6">
                    <a:moveTo>
                      <a:pt x="20" y="26"/>
                    </a:moveTo>
                    <a:lnTo>
                      <a:pt x="25" y="21"/>
                    </a:lnTo>
                    <a:lnTo>
                      <a:pt x="26" y="16"/>
                    </a:lnTo>
                    <a:lnTo>
                      <a:pt x="25" y="10"/>
                    </a:lnTo>
                    <a:lnTo>
                      <a:pt x="22" y="5"/>
                    </a:lnTo>
                    <a:lnTo>
                      <a:pt x="18" y="2"/>
                    </a:lnTo>
                    <a:lnTo>
                      <a:pt x="12" y="0"/>
                    </a:lnTo>
                    <a:lnTo>
                      <a:pt x="6" y="0"/>
                    </a:lnTo>
                    <a:lnTo>
                      <a:pt x="0" y="3"/>
                    </a:lnTo>
                    <a:lnTo>
                      <a:pt x="20" y="26"/>
                    </a:lnTo>
                    <a:close/>
                  </a:path>
                </a:pathLst>
              </a:custGeom>
              <a:solidFill>
                <a:srgbClr val="000000"/>
              </a:solidFill>
              <a:ln w="12700" cmpd="sng">
                <a:solidFill>
                  <a:srgbClr val="000000"/>
                </a:solidFill>
                <a:round/>
                <a:headEnd/>
                <a:tailEnd/>
              </a:ln>
            </p:spPr>
            <p:txBody>
              <a:bodyPr/>
              <a:lstStyle/>
              <a:p>
                <a:endParaRPr lang="fr-FR"/>
              </a:p>
            </p:txBody>
          </p:sp>
          <p:sp>
            <p:nvSpPr>
              <p:cNvPr id="6422" name="Freeform 359"/>
              <p:cNvSpPr>
                <a:spLocks/>
              </p:cNvSpPr>
              <p:nvPr/>
            </p:nvSpPr>
            <p:spPr bwMode="auto">
              <a:xfrm>
                <a:off x="3073" y="1672"/>
                <a:ext cx="24" cy="18"/>
              </a:xfrm>
              <a:custGeom>
                <a:avLst/>
                <a:gdLst>
                  <a:gd name="T0" fmla="*/ 2 w 70"/>
                  <a:gd name="T1" fmla="*/ 18 h 53"/>
                  <a:gd name="T2" fmla="*/ 2 w 70"/>
                  <a:gd name="T3" fmla="*/ 18 h 53"/>
                  <a:gd name="T4" fmla="*/ 5 w 70"/>
                  <a:gd name="T5" fmla="*/ 17 h 53"/>
                  <a:gd name="T6" fmla="*/ 8 w 70"/>
                  <a:gd name="T7" fmla="*/ 16 h 53"/>
                  <a:gd name="T8" fmla="*/ 11 w 70"/>
                  <a:gd name="T9" fmla="*/ 15 h 53"/>
                  <a:gd name="T10" fmla="*/ 14 w 70"/>
                  <a:gd name="T11" fmla="*/ 14 h 53"/>
                  <a:gd name="T12" fmla="*/ 16 w 70"/>
                  <a:gd name="T13" fmla="*/ 13 h 53"/>
                  <a:gd name="T14" fmla="*/ 19 w 70"/>
                  <a:gd name="T15" fmla="*/ 11 h 53"/>
                  <a:gd name="T16" fmla="*/ 21 w 70"/>
                  <a:gd name="T17" fmla="*/ 9 h 53"/>
                  <a:gd name="T18" fmla="*/ 24 w 70"/>
                  <a:gd name="T19" fmla="*/ 8 h 53"/>
                  <a:gd name="T20" fmla="*/ 17 w 70"/>
                  <a:gd name="T21" fmla="*/ 0 h 53"/>
                  <a:gd name="T22" fmla="*/ 15 w 70"/>
                  <a:gd name="T23" fmla="*/ 1 h 53"/>
                  <a:gd name="T24" fmla="*/ 13 w 70"/>
                  <a:gd name="T25" fmla="*/ 3 h 53"/>
                  <a:gd name="T26" fmla="*/ 11 w 70"/>
                  <a:gd name="T27" fmla="*/ 4 h 53"/>
                  <a:gd name="T28" fmla="*/ 9 w 70"/>
                  <a:gd name="T29" fmla="*/ 5 h 53"/>
                  <a:gd name="T30" fmla="*/ 7 w 70"/>
                  <a:gd name="T31" fmla="*/ 6 h 53"/>
                  <a:gd name="T32" fmla="*/ 4 w 70"/>
                  <a:gd name="T33" fmla="*/ 7 h 53"/>
                  <a:gd name="T34" fmla="*/ 2 w 70"/>
                  <a:gd name="T35" fmla="*/ 8 h 53"/>
                  <a:gd name="T36" fmla="*/ 0 w 70"/>
                  <a:gd name="T37" fmla="*/ 8 h 53"/>
                  <a:gd name="T38" fmla="*/ 0 w 70"/>
                  <a:gd name="T39" fmla="*/ 8 h 53"/>
                  <a:gd name="T40" fmla="*/ 2 w 70"/>
                  <a:gd name="T41" fmla="*/ 18 h 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0" h="53">
                    <a:moveTo>
                      <a:pt x="7" y="53"/>
                    </a:moveTo>
                    <a:lnTo>
                      <a:pt x="7" y="53"/>
                    </a:lnTo>
                    <a:lnTo>
                      <a:pt x="16" y="50"/>
                    </a:lnTo>
                    <a:lnTo>
                      <a:pt x="24" y="48"/>
                    </a:lnTo>
                    <a:lnTo>
                      <a:pt x="32" y="45"/>
                    </a:lnTo>
                    <a:lnTo>
                      <a:pt x="40" y="42"/>
                    </a:lnTo>
                    <a:lnTo>
                      <a:pt x="48" y="37"/>
                    </a:lnTo>
                    <a:lnTo>
                      <a:pt x="56" y="33"/>
                    </a:lnTo>
                    <a:lnTo>
                      <a:pt x="62" y="27"/>
                    </a:lnTo>
                    <a:lnTo>
                      <a:pt x="70" y="23"/>
                    </a:lnTo>
                    <a:lnTo>
                      <a:pt x="50" y="0"/>
                    </a:lnTo>
                    <a:lnTo>
                      <a:pt x="45" y="4"/>
                    </a:lnTo>
                    <a:lnTo>
                      <a:pt x="38" y="8"/>
                    </a:lnTo>
                    <a:lnTo>
                      <a:pt x="33" y="11"/>
                    </a:lnTo>
                    <a:lnTo>
                      <a:pt x="26" y="15"/>
                    </a:lnTo>
                    <a:lnTo>
                      <a:pt x="19" y="18"/>
                    </a:lnTo>
                    <a:lnTo>
                      <a:pt x="13" y="21"/>
                    </a:lnTo>
                    <a:lnTo>
                      <a:pt x="7" y="23"/>
                    </a:lnTo>
                    <a:lnTo>
                      <a:pt x="0" y="24"/>
                    </a:lnTo>
                    <a:lnTo>
                      <a:pt x="7" y="53"/>
                    </a:lnTo>
                    <a:close/>
                  </a:path>
                </a:pathLst>
              </a:custGeom>
              <a:solidFill>
                <a:srgbClr val="000000"/>
              </a:solidFill>
              <a:ln w="12700" cmpd="sng">
                <a:solidFill>
                  <a:srgbClr val="000000"/>
                </a:solidFill>
                <a:round/>
                <a:headEnd/>
                <a:tailEnd/>
              </a:ln>
            </p:spPr>
            <p:txBody>
              <a:bodyPr/>
              <a:lstStyle/>
              <a:p>
                <a:endParaRPr lang="fr-FR"/>
              </a:p>
            </p:txBody>
          </p:sp>
          <p:sp>
            <p:nvSpPr>
              <p:cNvPr id="6423" name="Freeform 360"/>
              <p:cNvSpPr>
                <a:spLocks/>
              </p:cNvSpPr>
              <p:nvPr/>
            </p:nvSpPr>
            <p:spPr bwMode="auto">
              <a:xfrm>
                <a:off x="3054" y="1673"/>
                <a:ext cx="22" cy="17"/>
              </a:xfrm>
              <a:custGeom>
                <a:avLst/>
                <a:gdLst>
                  <a:gd name="T0" fmla="*/ 0 w 64"/>
                  <a:gd name="T1" fmla="*/ 8 h 52"/>
                  <a:gd name="T2" fmla="*/ 3 w 64"/>
                  <a:gd name="T3" fmla="*/ 9 h 52"/>
                  <a:gd name="T4" fmla="*/ 5 w 64"/>
                  <a:gd name="T5" fmla="*/ 11 h 52"/>
                  <a:gd name="T6" fmla="*/ 7 w 64"/>
                  <a:gd name="T7" fmla="*/ 13 h 52"/>
                  <a:gd name="T8" fmla="*/ 9 w 64"/>
                  <a:gd name="T9" fmla="*/ 14 h 52"/>
                  <a:gd name="T10" fmla="*/ 12 w 64"/>
                  <a:gd name="T11" fmla="*/ 16 h 52"/>
                  <a:gd name="T12" fmla="*/ 15 w 64"/>
                  <a:gd name="T13" fmla="*/ 17 h 52"/>
                  <a:gd name="T14" fmla="*/ 19 w 64"/>
                  <a:gd name="T15" fmla="*/ 17 h 52"/>
                  <a:gd name="T16" fmla="*/ 22 w 64"/>
                  <a:gd name="T17" fmla="*/ 17 h 52"/>
                  <a:gd name="T18" fmla="*/ 20 w 64"/>
                  <a:gd name="T19" fmla="*/ 7 h 52"/>
                  <a:gd name="T20" fmla="*/ 18 w 64"/>
                  <a:gd name="T21" fmla="*/ 8 h 52"/>
                  <a:gd name="T22" fmla="*/ 17 w 64"/>
                  <a:gd name="T23" fmla="*/ 8 h 52"/>
                  <a:gd name="T24" fmla="*/ 16 w 64"/>
                  <a:gd name="T25" fmla="*/ 8 h 52"/>
                  <a:gd name="T26" fmla="*/ 15 w 64"/>
                  <a:gd name="T27" fmla="*/ 7 h 52"/>
                  <a:gd name="T28" fmla="*/ 14 w 64"/>
                  <a:gd name="T29" fmla="*/ 6 h 52"/>
                  <a:gd name="T30" fmla="*/ 12 w 64"/>
                  <a:gd name="T31" fmla="*/ 4 h 52"/>
                  <a:gd name="T32" fmla="*/ 10 w 64"/>
                  <a:gd name="T33" fmla="*/ 2 h 52"/>
                  <a:gd name="T34" fmla="*/ 6 w 64"/>
                  <a:gd name="T35" fmla="*/ 0 h 52"/>
                  <a:gd name="T36" fmla="*/ 0 w 64"/>
                  <a:gd name="T37" fmla="*/ 8 h 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4" h="52">
                    <a:moveTo>
                      <a:pt x="0" y="23"/>
                    </a:moveTo>
                    <a:lnTo>
                      <a:pt x="8" y="29"/>
                    </a:lnTo>
                    <a:lnTo>
                      <a:pt x="15" y="34"/>
                    </a:lnTo>
                    <a:lnTo>
                      <a:pt x="20" y="39"/>
                    </a:lnTo>
                    <a:lnTo>
                      <a:pt x="27" y="44"/>
                    </a:lnTo>
                    <a:lnTo>
                      <a:pt x="34" y="48"/>
                    </a:lnTo>
                    <a:lnTo>
                      <a:pt x="44" y="52"/>
                    </a:lnTo>
                    <a:lnTo>
                      <a:pt x="54" y="52"/>
                    </a:lnTo>
                    <a:lnTo>
                      <a:pt x="64" y="51"/>
                    </a:lnTo>
                    <a:lnTo>
                      <a:pt x="57" y="22"/>
                    </a:lnTo>
                    <a:lnTo>
                      <a:pt x="52" y="23"/>
                    </a:lnTo>
                    <a:lnTo>
                      <a:pt x="49" y="23"/>
                    </a:lnTo>
                    <a:lnTo>
                      <a:pt x="47" y="23"/>
                    </a:lnTo>
                    <a:lnTo>
                      <a:pt x="44" y="21"/>
                    </a:lnTo>
                    <a:lnTo>
                      <a:pt x="40" y="18"/>
                    </a:lnTo>
                    <a:lnTo>
                      <a:pt x="34" y="13"/>
                    </a:lnTo>
                    <a:lnTo>
                      <a:pt x="28" y="6"/>
                    </a:lnTo>
                    <a:lnTo>
                      <a:pt x="18" y="0"/>
                    </a:lnTo>
                    <a:lnTo>
                      <a:pt x="0" y="23"/>
                    </a:lnTo>
                    <a:close/>
                  </a:path>
                </a:pathLst>
              </a:custGeom>
              <a:solidFill>
                <a:srgbClr val="000000"/>
              </a:solidFill>
              <a:ln w="12700" cmpd="sng">
                <a:solidFill>
                  <a:srgbClr val="000000"/>
                </a:solidFill>
                <a:round/>
                <a:headEnd/>
                <a:tailEnd/>
              </a:ln>
            </p:spPr>
            <p:txBody>
              <a:bodyPr/>
              <a:lstStyle/>
              <a:p>
                <a:endParaRPr lang="fr-FR"/>
              </a:p>
            </p:txBody>
          </p:sp>
          <p:sp>
            <p:nvSpPr>
              <p:cNvPr id="6424" name="Freeform 361"/>
              <p:cNvSpPr>
                <a:spLocks/>
              </p:cNvSpPr>
              <p:nvPr/>
            </p:nvSpPr>
            <p:spPr bwMode="auto">
              <a:xfrm>
                <a:off x="3053" y="1672"/>
                <a:ext cx="7" cy="8"/>
              </a:xfrm>
              <a:custGeom>
                <a:avLst/>
                <a:gdLst>
                  <a:gd name="T0" fmla="*/ 7 w 23"/>
                  <a:gd name="T1" fmla="*/ 1 h 25"/>
                  <a:gd name="T2" fmla="*/ 5 w 23"/>
                  <a:gd name="T3" fmla="*/ 0 h 25"/>
                  <a:gd name="T4" fmla="*/ 4 w 23"/>
                  <a:gd name="T5" fmla="*/ 0 h 25"/>
                  <a:gd name="T6" fmla="*/ 2 w 23"/>
                  <a:gd name="T7" fmla="*/ 1 h 25"/>
                  <a:gd name="T8" fmla="*/ 1 w 23"/>
                  <a:gd name="T9" fmla="*/ 2 h 25"/>
                  <a:gd name="T10" fmla="*/ 0 w 23"/>
                  <a:gd name="T11" fmla="*/ 3 h 25"/>
                  <a:gd name="T12" fmla="*/ 0 w 23"/>
                  <a:gd name="T13" fmla="*/ 5 h 25"/>
                  <a:gd name="T14" fmla="*/ 0 w 23"/>
                  <a:gd name="T15" fmla="*/ 7 h 25"/>
                  <a:gd name="T16" fmla="*/ 2 w 23"/>
                  <a:gd name="T17" fmla="*/ 8 h 25"/>
                  <a:gd name="T18" fmla="*/ 7 w 23"/>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25">
                    <a:moveTo>
                      <a:pt x="23" y="2"/>
                    </a:moveTo>
                    <a:lnTo>
                      <a:pt x="17" y="0"/>
                    </a:lnTo>
                    <a:lnTo>
                      <a:pt x="12" y="0"/>
                    </a:lnTo>
                    <a:lnTo>
                      <a:pt x="7" y="2"/>
                    </a:lnTo>
                    <a:lnTo>
                      <a:pt x="3" y="5"/>
                    </a:lnTo>
                    <a:lnTo>
                      <a:pt x="0" y="10"/>
                    </a:lnTo>
                    <a:lnTo>
                      <a:pt x="0" y="16"/>
                    </a:lnTo>
                    <a:lnTo>
                      <a:pt x="1" y="21"/>
                    </a:lnTo>
                    <a:lnTo>
                      <a:pt x="5" y="25"/>
                    </a:lnTo>
                    <a:lnTo>
                      <a:pt x="23" y="2"/>
                    </a:lnTo>
                    <a:close/>
                  </a:path>
                </a:pathLst>
              </a:custGeom>
              <a:solidFill>
                <a:srgbClr val="000000"/>
              </a:solidFill>
              <a:ln w="12700" cmpd="sng">
                <a:solidFill>
                  <a:srgbClr val="000000"/>
                </a:solidFill>
                <a:round/>
                <a:headEnd/>
                <a:tailEnd/>
              </a:ln>
            </p:spPr>
            <p:txBody>
              <a:bodyPr/>
              <a:lstStyle/>
              <a:p>
                <a:endParaRPr lang="fr-FR"/>
              </a:p>
            </p:txBody>
          </p:sp>
          <p:sp>
            <p:nvSpPr>
              <p:cNvPr id="6425" name="Freeform 362"/>
              <p:cNvSpPr>
                <a:spLocks/>
              </p:cNvSpPr>
              <p:nvPr/>
            </p:nvSpPr>
            <p:spPr bwMode="auto">
              <a:xfrm>
                <a:off x="3075" y="1569"/>
                <a:ext cx="20" cy="24"/>
              </a:xfrm>
              <a:custGeom>
                <a:avLst/>
                <a:gdLst>
                  <a:gd name="T0" fmla="*/ 16 w 61"/>
                  <a:gd name="T1" fmla="*/ 3 h 71"/>
                  <a:gd name="T2" fmla="*/ 11 w 61"/>
                  <a:gd name="T3" fmla="*/ 0 h 71"/>
                  <a:gd name="T4" fmla="*/ 0 w 61"/>
                  <a:gd name="T5" fmla="*/ 19 h 71"/>
                  <a:gd name="T6" fmla="*/ 9 w 61"/>
                  <a:gd name="T7" fmla="*/ 24 h 71"/>
                  <a:gd name="T8" fmla="*/ 20 w 61"/>
                  <a:gd name="T9" fmla="*/ 5 h 71"/>
                  <a:gd name="T10" fmla="*/ 16 w 61"/>
                  <a:gd name="T11" fmla="*/ 3 h 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1" h="71">
                    <a:moveTo>
                      <a:pt x="48" y="8"/>
                    </a:moveTo>
                    <a:lnTo>
                      <a:pt x="34" y="0"/>
                    </a:lnTo>
                    <a:lnTo>
                      <a:pt x="0" y="57"/>
                    </a:lnTo>
                    <a:lnTo>
                      <a:pt x="26" y="71"/>
                    </a:lnTo>
                    <a:lnTo>
                      <a:pt x="61" y="15"/>
                    </a:lnTo>
                    <a:lnTo>
                      <a:pt x="48" y="8"/>
                    </a:lnTo>
                    <a:close/>
                  </a:path>
                </a:pathLst>
              </a:custGeom>
              <a:solidFill>
                <a:srgbClr val="000000"/>
              </a:solidFill>
              <a:ln w="12700" cmpd="sng">
                <a:solidFill>
                  <a:srgbClr val="000000"/>
                </a:solidFill>
                <a:round/>
                <a:headEnd/>
                <a:tailEnd/>
              </a:ln>
            </p:spPr>
            <p:txBody>
              <a:bodyPr/>
              <a:lstStyle/>
              <a:p>
                <a:endParaRPr lang="fr-FR"/>
              </a:p>
            </p:txBody>
          </p:sp>
          <p:sp>
            <p:nvSpPr>
              <p:cNvPr id="6426" name="Freeform 363"/>
              <p:cNvSpPr>
                <a:spLocks/>
              </p:cNvSpPr>
              <p:nvPr/>
            </p:nvSpPr>
            <p:spPr bwMode="auto">
              <a:xfrm>
                <a:off x="3064" y="1573"/>
                <a:ext cx="15" cy="18"/>
              </a:xfrm>
              <a:custGeom>
                <a:avLst/>
                <a:gdLst>
                  <a:gd name="T0" fmla="*/ 4 w 47"/>
                  <a:gd name="T1" fmla="*/ 2 h 53"/>
                  <a:gd name="T2" fmla="*/ 0 w 47"/>
                  <a:gd name="T3" fmla="*/ 3 h 53"/>
                  <a:gd name="T4" fmla="*/ 6 w 47"/>
                  <a:gd name="T5" fmla="*/ 18 h 53"/>
                  <a:gd name="T6" fmla="*/ 15 w 47"/>
                  <a:gd name="T7" fmla="*/ 15 h 53"/>
                  <a:gd name="T8" fmla="*/ 9 w 47"/>
                  <a:gd name="T9" fmla="*/ 0 h 53"/>
                  <a:gd name="T10" fmla="*/ 4 w 47"/>
                  <a:gd name="T11" fmla="*/ 2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 h="53">
                    <a:moveTo>
                      <a:pt x="14" y="5"/>
                    </a:moveTo>
                    <a:lnTo>
                      <a:pt x="0" y="10"/>
                    </a:lnTo>
                    <a:lnTo>
                      <a:pt x="18" y="53"/>
                    </a:lnTo>
                    <a:lnTo>
                      <a:pt x="47" y="43"/>
                    </a:lnTo>
                    <a:lnTo>
                      <a:pt x="28" y="0"/>
                    </a:lnTo>
                    <a:lnTo>
                      <a:pt x="14" y="5"/>
                    </a:lnTo>
                    <a:close/>
                  </a:path>
                </a:pathLst>
              </a:custGeom>
              <a:solidFill>
                <a:srgbClr val="000000"/>
              </a:solidFill>
              <a:ln w="12700" cmpd="sng">
                <a:solidFill>
                  <a:srgbClr val="000000"/>
                </a:solidFill>
                <a:round/>
                <a:headEnd/>
                <a:tailEnd/>
              </a:ln>
            </p:spPr>
            <p:txBody>
              <a:bodyPr/>
              <a:lstStyle/>
              <a:p>
                <a:endParaRPr lang="fr-FR"/>
              </a:p>
            </p:txBody>
          </p:sp>
          <p:sp>
            <p:nvSpPr>
              <p:cNvPr id="6427" name="Freeform 364"/>
              <p:cNvSpPr>
                <a:spLocks/>
              </p:cNvSpPr>
              <p:nvPr/>
            </p:nvSpPr>
            <p:spPr bwMode="auto">
              <a:xfrm>
                <a:off x="3045" y="1711"/>
                <a:ext cx="16" cy="33"/>
              </a:xfrm>
              <a:custGeom>
                <a:avLst/>
                <a:gdLst>
                  <a:gd name="T0" fmla="*/ 5 w 49"/>
                  <a:gd name="T1" fmla="*/ 33 h 100"/>
                  <a:gd name="T2" fmla="*/ 8 w 49"/>
                  <a:gd name="T3" fmla="*/ 30 h 100"/>
                  <a:gd name="T4" fmla="*/ 10 w 49"/>
                  <a:gd name="T5" fmla="*/ 26 h 100"/>
                  <a:gd name="T6" fmla="*/ 12 w 49"/>
                  <a:gd name="T7" fmla="*/ 23 h 100"/>
                  <a:gd name="T8" fmla="*/ 12 w 49"/>
                  <a:gd name="T9" fmla="*/ 19 h 100"/>
                  <a:gd name="T10" fmla="*/ 13 w 49"/>
                  <a:gd name="T11" fmla="*/ 16 h 100"/>
                  <a:gd name="T12" fmla="*/ 14 w 49"/>
                  <a:gd name="T13" fmla="*/ 13 h 100"/>
                  <a:gd name="T14" fmla="*/ 14 w 49"/>
                  <a:gd name="T15" fmla="*/ 10 h 100"/>
                  <a:gd name="T16" fmla="*/ 15 w 49"/>
                  <a:gd name="T17" fmla="*/ 7 h 100"/>
                  <a:gd name="T18" fmla="*/ 16 w 49"/>
                  <a:gd name="T19" fmla="*/ 4 h 100"/>
                  <a:gd name="T20" fmla="*/ 8 w 49"/>
                  <a:gd name="T21" fmla="*/ 0 h 100"/>
                  <a:gd name="T22" fmla="*/ 6 w 49"/>
                  <a:gd name="T23" fmla="*/ 4 h 100"/>
                  <a:gd name="T24" fmla="*/ 4 w 49"/>
                  <a:gd name="T25" fmla="*/ 7 h 100"/>
                  <a:gd name="T26" fmla="*/ 4 w 49"/>
                  <a:gd name="T27" fmla="*/ 11 h 100"/>
                  <a:gd name="T28" fmla="*/ 3 w 49"/>
                  <a:gd name="T29" fmla="*/ 14 h 100"/>
                  <a:gd name="T30" fmla="*/ 3 w 49"/>
                  <a:gd name="T31" fmla="*/ 17 h 100"/>
                  <a:gd name="T32" fmla="*/ 2 w 49"/>
                  <a:gd name="T33" fmla="*/ 20 h 100"/>
                  <a:gd name="T34" fmla="*/ 1 w 49"/>
                  <a:gd name="T35" fmla="*/ 23 h 100"/>
                  <a:gd name="T36" fmla="*/ 0 w 49"/>
                  <a:gd name="T37" fmla="*/ 26 h 100"/>
                  <a:gd name="T38" fmla="*/ 3 w 49"/>
                  <a:gd name="T39" fmla="*/ 23 h 100"/>
                  <a:gd name="T40" fmla="*/ 5 w 49"/>
                  <a:gd name="T41" fmla="*/ 33 h 100"/>
                  <a:gd name="T42" fmla="*/ 8 w 49"/>
                  <a:gd name="T43" fmla="*/ 32 h 100"/>
                  <a:gd name="T44" fmla="*/ 8 w 49"/>
                  <a:gd name="T45" fmla="*/ 30 h 100"/>
                  <a:gd name="T46" fmla="*/ 5 w 49"/>
                  <a:gd name="T47" fmla="*/ 33 h 1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9" h="100">
                    <a:moveTo>
                      <a:pt x="16" y="100"/>
                    </a:moveTo>
                    <a:lnTo>
                      <a:pt x="26" y="92"/>
                    </a:lnTo>
                    <a:lnTo>
                      <a:pt x="32" y="80"/>
                    </a:lnTo>
                    <a:lnTo>
                      <a:pt x="36" y="69"/>
                    </a:lnTo>
                    <a:lnTo>
                      <a:pt x="38" y="58"/>
                    </a:lnTo>
                    <a:lnTo>
                      <a:pt x="40" y="47"/>
                    </a:lnTo>
                    <a:lnTo>
                      <a:pt x="42" y="38"/>
                    </a:lnTo>
                    <a:lnTo>
                      <a:pt x="44" y="31"/>
                    </a:lnTo>
                    <a:lnTo>
                      <a:pt x="46" y="21"/>
                    </a:lnTo>
                    <a:lnTo>
                      <a:pt x="49" y="13"/>
                    </a:lnTo>
                    <a:lnTo>
                      <a:pt x="23" y="0"/>
                    </a:lnTo>
                    <a:lnTo>
                      <a:pt x="18" y="11"/>
                    </a:lnTo>
                    <a:lnTo>
                      <a:pt x="13" y="22"/>
                    </a:lnTo>
                    <a:lnTo>
                      <a:pt x="11" y="34"/>
                    </a:lnTo>
                    <a:lnTo>
                      <a:pt x="10" y="43"/>
                    </a:lnTo>
                    <a:lnTo>
                      <a:pt x="8" y="51"/>
                    </a:lnTo>
                    <a:lnTo>
                      <a:pt x="6" y="61"/>
                    </a:lnTo>
                    <a:lnTo>
                      <a:pt x="3" y="69"/>
                    </a:lnTo>
                    <a:lnTo>
                      <a:pt x="0" y="78"/>
                    </a:lnTo>
                    <a:lnTo>
                      <a:pt x="10" y="70"/>
                    </a:lnTo>
                    <a:lnTo>
                      <a:pt x="16" y="100"/>
                    </a:lnTo>
                    <a:lnTo>
                      <a:pt x="23" y="98"/>
                    </a:lnTo>
                    <a:lnTo>
                      <a:pt x="26" y="92"/>
                    </a:lnTo>
                    <a:lnTo>
                      <a:pt x="16" y="100"/>
                    </a:lnTo>
                    <a:close/>
                  </a:path>
                </a:pathLst>
              </a:custGeom>
              <a:solidFill>
                <a:srgbClr val="000000"/>
              </a:solidFill>
              <a:ln w="12700" cmpd="sng">
                <a:solidFill>
                  <a:srgbClr val="000000"/>
                </a:solidFill>
                <a:round/>
                <a:headEnd/>
                <a:tailEnd/>
              </a:ln>
            </p:spPr>
            <p:txBody>
              <a:bodyPr/>
              <a:lstStyle/>
              <a:p>
                <a:endParaRPr lang="fr-FR"/>
              </a:p>
            </p:txBody>
          </p:sp>
          <p:sp>
            <p:nvSpPr>
              <p:cNvPr id="6428" name="Freeform 365"/>
              <p:cNvSpPr>
                <a:spLocks/>
              </p:cNvSpPr>
              <p:nvPr/>
            </p:nvSpPr>
            <p:spPr bwMode="auto">
              <a:xfrm>
                <a:off x="3001" y="1734"/>
                <a:ext cx="49" cy="27"/>
              </a:xfrm>
              <a:custGeom>
                <a:avLst/>
                <a:gdLst>
                  <a:gd name="T0" fmla="*/ 8 w 148"/>
                  <a:gd name="T1" fmla="*/ 25 h 81"/>
                  <a:gd name="T2" fmla="*/ 5 w 148"/>
                  <a:gd name="T3" fmla="*/ 27 h 81"/>
                  <a:gd name="T4" fmla="*/ 12 w 148"/>
                  <a:gd name="T5" fmla="*/ 25 h 81"/>
                  <a:gd name="T6" fmla="*/ 18 w 148"/>
                  <a:gd name="T7" fmla="*/ 23 h 81"/>
                  <a:gd name="T8" fmla="*/ 23 w 148"/>
                  <a:gd name="T9" fmla="*/ 20 h 81"/>
                  <a:gd name="T10" fmla="*/ 28 w 148"/>
                  <a:gd name="T11" fmla="*/ 18 h 81"/>
                  <a:gd name="T12" fmla="*/ 33 w 148"/>
                  <a:gd name="T13" fmla="*/ 15 h 81"/>
                  <a:gd name="T14" fmla="*/ 38 w 148"/>
                  <a:gd name="T15" fmla="*/ 13 h 81"/>
                  <a:gd name="T16" fmla="*/ 44 w 148"/>
                  <a:gd name="T17" fmla="*/ 11 h 81"/>
                  <a:gd name="T18" fmla="*/ 49 w 148"/>
                  <a:gd name="T19" fmla="*/ 10 h 81"/>
                  <a:gd name="T20" fmla="*/ 47 w 148"/>
                  <a:gd name="T21" fmla="*/ 0 h 81"/>
                  <a:gd name="T22" fmla="*/ 40 w 148"/>
                  <a:gd name="T23" fmla="*/ 2 h 81"/>
                  <a:gd name="T24" fmla="*/ 35 w 148"/>
                  <a:gd name="T25" fmla="*/ 4 h 81"/>
                  <a:gd name="T26" fmla="*/ 29 w 148"/>
                  <a:gd name="T27" fmla="*/ 6 h 81"/>
                  <a:gd name="T28" fmla="*/ 24 w 148"/>
                  <a:gd name="T29" fmla="*/ 9 h 81"/>
                  <a:gd name="T30" fmla="*/ 19 w 148"/>
                  <a:gd name="T31" fmla="*/ 12 h 81"/>
                  <a:gd name="T32" fmla="*/ 14 w 148"/>
                  <a:gd name="T33" fmla="*/ 14 h 81"/>
                  <a:gd name="T34" fmla="*/ 9 w 148"/>
                  <a:gd name="T35" fmla="*/ 16 h 81"/>
                  <a:gd name="T36" fmla="*/ 3 w 148"/>
                  <a:gd name="T37" fmla="*/ 17 h 81"/>
                  <a:gd name="T38" fmla="*/ 0 w 148"/>
                  <a:gd name="T39" fmla="*/ 19 h 81"/>
                  <a:gd name="T40" fmla="*/ 3 w 148"/>
                  <a:gd name="T41" fmla="*/ 17 h 81"/>
                  <a:gd name="T42" fmla="*/ 1 w 148"/>
                  <a:gd name="T43" fmla="*/ 18 h 81"/>
                  <a:gd name="T44" fmla="*/ 0 w 148"/>
                  <a:gd name="T45" fmla="*/ 19 h 81"/>
                  <a:gd name="T46" fmla="*/ 8 w 148"/>
                  <a:gd name="T47" fmla="*/ 25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48" h="81">
                    <a:moveTo>
                      <a:pt x="24" y="75"/>
                    </a:moveTo>
                    <a:lnTo>
                      <a:pt x="16" y="81"/>
                    </a:lnTo>
                    <a:lnTo>
                      <a:pt x="35" y="75"/>
                    </a:lnTo>
                    <a:lnTo>
                      <a:pt x="55" y="68"/>
                    </a:lnTo>
                    <a:lnTo>
                      <a:pt x="70" y="60"/>
                    </a:lnTo>
                    <a:lnTo>
                      <a:pt x="85" y="53"/>
                    </a:lnTo>
                    <a:lnTo>
                      <a:pt x="100" y="46"/>
                    </a:lnTo>
                    <a:lnTo>
                      <a:pt x="116" y="40"/>
                    </a:lnTo>
                    <a:lnTo>
                      <a:pt x="132" y="34"/>
                    </a:lnTo>
                    <a:lnTo>
                      <a:pt x="148" y="30"/>
                    </a:lnTo>
                    <a:lnTo>
                      <a:pt x="142" y="0"/>
                    </a:lnTo>
                    <a:lnTo>
                      <a:pt x="121" y="7"/>
                    </a:lnTo>
                    <a:lnTo>
                      <a:pt x="105" y="13"/>
                    </a:lnTo>
                    <a:lnTo>
                      <a:pt x="87" y="19"/>
                    </a:lnTo>
                    <a:lnTo>
                      <a:pt x="72" y="28"/>
                    </a:lnTo>
                    <a:lnTo>
                      <a:pt x="57" y="35"/>
                    </a:lnTo>
                    <a:lnTo>
                      <a:pt x="41" y="41"/>
                    </a:lnTo>
                    <a:lnTo>
                      <a:pt x="26" y="47"/>
                    </a:lnTo>
                    <a:lnTo>
                      <a:pt x="8" y="52"/>
                    </a:lnTo>
                    <a:lnTo>
                      <a:pt x="0" y="58"/>
                    </a:lnTo>
                    <a:lnTo>
                      <a:pt x="8" y="52"/>
                    </a:lnTo>
                    <a:lnTo>
                      <a:pt x="3" y="54"/>
                    </a:lnTo>
                    <a:lnTo>
                      <a:pt x="0" y="58"/>
                    </a:lnTo>
                    <a:lnTo>
                      <a:pt x="24" y="75"/>
                    </a:lnTo>
                    <a:close/>
                  </a:path>
                </a:pathLst>
              </a:custGeom>
              <a:solidFill>
                <a:srgbClr val="000000"/>
              </a:solidFill>
              <a:ln w="12700" cmpd="sng">
                <a:solidFill>
                  <a:srgbClr val="000000"/>
                </a:solidFill>
                <a:round/>
                <a:headEnd/>
                <a:tailEnd/>
              </a:ln>
            </p:spPr>
            <p:txBody>
              <a:bodyPr/>
              <a:lstStyle/>
              <a:p>
                <a:endParaRPr lang="fr-FR"/>
              </a:p>
            </p:txBody>
          </p:sp>
          <p:sp>
            <p:nvSpPr>
              <p:cNvPr id="6429" name="Freeform 366"/>
              <p:cNvSpPr>
                <a:spLocks/>
              </p:cNvSpPr>
              <p:nvPr/>
            </p:nvSpPr>
            <p:spPr bwMode="auto">
              <a:xfrm>
                <a:off x="2949" y="1754"/>
                <a:ext cx="60" cy="67"/>
              </a:xfrm>
              <a:custGeom>
                <a:avLst/>
                <a:gdLst>
                  <a:gd name="T0" fmla="*/ 10 w 181"/>
                  <a:gd name="T1" fmla="*/ 63 h 201"/>
                  <a:gd name="T2" fmla="*/ 9 w 181"/>
                  <a:gd name="T3" fmla="*/ 67 h 201"/>
                  <a:gd name="T4" fmla="*/ 13 w 181"/>
                  <a:gd name="T5" fmla="*/ 63 h 201"/>
                  <a:gd name="T6" fmla="*/ 16 w 181"/>
                  <a:gd name="T7" fmla="*/ 59 h 201"/>
                  <a:gd name="T8" fmla="*/ 19 w 181"/>
                  <a:gd name="T9" fmla="*/ 55 h 201"/>
                  <a:gd name="T10" fmla="*/ 22 w 181"/>
                  <a:gd name="T11" fmla="*/ 52 h 201"/>
                  <a:gd name="T12" fmla="*/ 25 w 181"/>
                  <a:gd name="T13" fmla="*/ 48 h 201"/>
                  <a:gd name="T14" fmla="*/ 29 w 181"/>
                  <a:gd name="T15" fmla="*/ 44 h 201"/>
                  <a:gd name="T16" fmla="*/ 32 w 181"/>
                  <a:gd name="T17" fmla="*/ 40 h 201"/>
                  <a:gd name="T18" fmla="*/ 35 w 181"/>
                  <a:gd name="T19" fmla="*/ 36 h 201"/>
                  <a:gd name="T20" fmla="*/ 38 w 181"/>
                  <a:gd name="T21" fmla="*/ 33 h 201"/>
                  <a:gd name="T22" fmla="*/ 41 w 181"/>
                  <a:gd name="T23" fmla="*/ 29 h 201"/>
                  <a:gd name="T24" fmla="*/ 44 w 181"/>
                  <a:gd name="T25" fmla="*/ 25 h 201"/>
                  <a:gd name="T26" fmla="*/ 47 w 181"/>
                  <a:gd name="T27" fmla="*/ 21 h 201"/>
                  <a:gd name="T28" fmla="*/ 51 w 181"/>
                  <a:gd name="T29" fmla="*/ 17 h 201"/>
                  <a:gd name="T30" fmla="*/ 54 w 181"/>
                  <a:gd name="T31" fmla="*/ 14 h 201"/>
                  <a:gd name="T32" fmla="*/ 57 w 181"/>
                  <a:gd name="T33" fmla="*/ 10 h 201"/>
                  <a:gd name="T34" fmla="*/ 60 w 181"/>
                  <a:gd name="T35" fmla="*/ 6 h 201"/>
                  <a:gd name="T36" fmla="*/ 52 w 181"/>
                  <a:gd name="T37" fmla="*/ 0 h 201"/>
                  <a:gd name="T38" fmla="*/ 49 w 181"/>
                  <a:gd name="T39" fmla="*/ 3 h 201"/>
                  <a:gd name="T40" fmla="*/ 46 w 181"/>
                  <a:gd name="T41" fmla="*/ 7 h 201"/>
                  <a:gd name="T42" fmla="*/ 43 w 181"/>
                  <a:gd name="T43" fmla="*/ 11 h 201"/>
                  <a:gd name="T44" fmla="*/ 39 w 181"/>
                  <a:gd name="T45" fmla="*/ 15 h 201"/>
                  <a:gd name="T46" fmla="*/ 36 w 181"/>
                  <a:gd name="T47" fmla="*/ 19 h 201"/>
                  <a:gd name="T48" fmla="*/ 33 w 181"/>
                  <a:gd name="T49" fmla="*/ 23 h 201"/>
                  <a:gd name="T50" fmla="*/ 30 w 181"/>
                  <a:gd name="T51" fmla="*/ 26 h 201"/>
                  <a:gd name="T52" fmla="*/ 27 w 181"/>
                  <a:gd name="T53" fmla="*/ 30 h 201"/>
                  <a:gd name="T54" fmla="*/ 24 w 181"/>
                  <a:gd name="T55" fmla="*/ 34 h 201"/>
                  <a:gd name="T56" fmla="*/ 21 w 181"/>
                  <a:gd name="T57" fmla="*/ 38 h 201"/>
                  <a:gd name="T58" fmla="*/ 17 w 181"/>
                  <a:gd name="T59" fmla="*/ 41 h 201"/>
                  <a:gd name="T60" fmla="*/ 14 w 181"/>
                  <a:gd name="T61" fmla="*/ 45 h 201"/>
                  <a:gd name="T62" fmla="*/ 11 w 181"/>
                  <a:gd name="T63" fmla="*/ 49 h 201"/>
                  <a:gd name="T64" fmla="*/ 8 w 181"/>
                  <a:gd name="T65" fmla="*/ 53 h 201"/>
                  <a:gd name="T66" fmla="*/ 5 w 181"/>
                  <a:gd name="T67" fmla="*/ 57 h 201"/>
                  <a:gd name="T68" fmla="*/ 1 w 181"/>
                  <a:gd name="T69" fmla="*/ 61 h 201"/>
                  <a:gd name="T70" fmla="*/ 0 w 181"/>
                  <a:gd name="T71" fmla="*/ 65 h 201"/>
                  <a:gd name="T72" fmla="*/ 1 w 181"/>
                  <a:gd name="T73" fmla="*/ 61 h 201"/>
                  <a:gd name="T74" fmla="*/ 0 w 181"/>
                  <a:gd name="T75" fmla="*/ 62 h 201"/>
                  <a:gd name="T76" fmla="*/ 0 w 181"/>
                  <a:gd name="T77" fmla="*/ 65 h 201"/>
                  <a:gd name="T78" fmla="*/ 10 w 181"/>
                  <a:gd name="T79" fmla="*/ 63 h 20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1" h="201">
                    <a:moveTo>
                      <a:pt x="31" y="189"/>
                    </a:moveTo>
                    <a:lnTo>
                      <a:pt x="28" y="201"/>
                    </a:lnTo>
                    <a:lnTo>
                      <a:pt x="38" y="189"/>
                    </a:lnTo>
                    <a:lnTo>
                      <a:pt x="48" y="178"/>
                    </a:lnTo>
                    <a:lnTo>
                      <a:pt x="56" y="166"/>
                    </a:lnTo>
                    <a:lnTo>
                      <a:pt x="66" y="155"/>
                    </a:lnTo>
                    <a:lnTo>
                      <a:pt x="76" y="143"/>
                    </a:lnTo>
                    <a:lnTo>
                      <a:pt x="86" y="132"/>
                    </a:lnTo>
                    <a:lnTo>
                      <a:pt x="96" y="120"/>
                    </a:lnTo>
                    <a:lnTo>
                      <a:pt x="105" y="109"/>
                    </a:lnTo>
                    <a:lnTo>
                      <a:pt x="114" y="98"/>
                    </a:lnTo>
                    <a:lnTo>
                      <a:pt x="124" y="87"/>
                    </a:lnTo>
                    <a:lnTo>
                      <a:pt x="134" y="75"/>
                    </a:lnTo>
                    <a:lnTo>
                      <a:pt x="143" y="64"/>
                    </a:lnTo>
                    <a:lnTo>
                      <a:pt x="153" y="52"/>
                    </a:lnTo>
                    <a:lnTo>
                      <a:pt x="162" y="41"/>
                    </a:lnTo>
                    <a:lnTo>
                      <a:pt x="171" y="29"/>
                    </a:lnTo>
                    <a:lnTo>
                      <a:pt x="181" y="17"/>
                    </a:lnTo>
                    <a:lnTo>
                      <a:pt x="157" y="0"/>
                    </a:lnTo>
                    <a:lnTo>
                      <a:pt x="147" y="10"/>
                    </a:lnTo>
                    <a:lnTo>
                      <a:pt x="138" y="22"/>
                    </a:lnTo>
                    <a:lnTo>
                      <a:pt x="129" y="33"/>
                    </a:lnTo>
                    <a:lnTo>
                      <a:pt x="119" y="45"/>
                    </a:lnTo>
                    <a:lnTo>
                      <a:pt x="110" y="56"/>
                    </a:lnTo>
                    <a:lnTo>
                      <a:pt x="100" y="68"/>
                    </a:lnTo>
                    <a:lnTo>
                      <a:pt x="90" y="79"/>
                    </a:lnTo>
                    <a:lnTo>
                      <a:pt x="80" y="90"/>
                    </a:lnTo>
                    <a:lnTo>
                      <a:pt x="72" y="101"/>
                    </a:lnTo>
                    <a:lnTo>
                      <a:pt x="62" y="113"/>
                    </a:lnTo>
                    <a:lnTo>
                      <a:pt x="52" y="124"/>
                    </a:lnTo>
                    <a:lnTo>
                      <a:pt x="42" y="136"/>
                    </a:lnTo>
                    <a:lnTo>
                      <a:pt x="32" y="147"/>
                    </a:lnTo>
                    <a:lnTo>
                      <a:pt x="24" y="159"/>
                    </a:lnTo>
                    <a:lnTo>
                      <a:pt x="14" y="171"/>
                    </a:lnTo>
                    <a:lnTo>
                      <a:pt x="4" y="182"/>
                    </a:lnTo>
                    <a:lnTo>
                      <a:pt x="1" y="194"/>
                    </a:lnTo>
                    <a:lnTo>
                      <a:pt x="4" y="182"/>
                    </a:lnTo>
                    <a:lnTo>
                      <a:pt x="0" y="187"/>
                    </a:lnTo>
                    <a:lnTo>
                      <a:pt x="1" y="194"/>
                    </a:lnTo>
                    <a:lnTo>
                      <a:pt x="31" y="189"/>
                    </a:lnTo>
                    <a:close/>
                  </a:path>
                </a:pathLst>
              </a:custGeom>
              <a:solidFill>
                <a:srgbClr val="000000"/>
              </a:solidFill>
              <a:ln w="12700" cmpd="sng">
                <a:solidFill>
                  <a:srgbClr val="000000"/>
                </a:solidFill>
                <a:round/>
                <a:headEnd/>
                <a:tailEnd/>
              </a:ln>
            </p:spPr>
            <p:txBody>
              <a:bodyPr/>
              <a:lstStyle/>
              <a:p>
                <a:endParaRPr lang="fr-FR"/>
              </a:p>
            </p:txBody>
          </p:sp>
          <p:sp>
            <p:nvSpPr>
              <p:cNvPr id="6430" name="Freeform 367"/>
              <p:cNvSpPr>
                <a:spLocks/>
              </p:cNvSpPr>
              <p:nvPr/>
            </p:nvSpPr>
            <p:spPr bwMode="auto">
              <a:xfrm>
                <a:off x="2949" y="1817"/>
                <a:ext cx="65" cy="87"/>
              </a:xfrm>
              <a:custGeom>
                <a:avLst/>
                <a:gdLst>
                  <a:gd name="T0" fmla="*/ 59 w 195"/>
                  <a:gd name="T1" fmla="*/ 76 h 262"/>
                  <a:gd name="T2" fmla="*/ 65 w 195"/>
                  <a:gd name="T3" fmla="*/ 78 h 262"/>
                  <a:gd name="T4" fmla="*/ 62 w 195"/>
                  <a:gd name="T5" fmla="*/ 74 h 262"/>
                  <a:gd name="T6" fmla="*/ 59 w 195"/>
                  <a:gd name="T7" fmla="*/ 70 h 262"/>
                  <a:gd name="T8" fmla="*/ 55 w 195"/>
                  <a:gd name="T9" fmla="*/ 65 h 262"/>
                  <a:gd name="T10" fmla="*/ 52 w 195"/>
                  <a:gd name="T11" fmla="*/ 61 h 262"/>
                  <a:gd name="T12" fmla="*/ 47 w 195"/>
                  <a:gd name="T13" fmla="*/ 56 h 262"/>
                  <a:gd name="T14" fmla="*/ 43 w 195"/>
                  <a:gd name="T15" fmla="*/ 51 h 262"/>
                  <a:gd name="T16" fmla="*/ 39 w 195"/>
                  <a:gd name="T17" fmla="*/ 47 h 262"/>
                  <a:gd name="T18" fmla="*/ 34 w 195"/>
                  <a:gd name="T19" fmla="*/ 42 h 262"/>
                  <a:gd name="T20" fmla="*/ 30 w 195"/>
                  <a:gd name="T21" fmla="*/ 37 h 262"/>
                  <a:gd name="T22" fmla="*/ 25 w 195"/>
                  <a:gd name="T23" fmla="*/ 32 h 262"/>
                  <a:gd name="T24" fmla="*/ 22 w 195"/>
                  <a:gd name="T25" fmla="*/ 27 h 262"/>
                  <a:gd name="T26" fmla="*/ 18 w 195"/>
                  <a:gd name="T27" fmla="*/ 21 h 262"/>
                  <a:gd name="T28" fmla="*/ 16 w 195"/>
                  <a:gd name="T29" fmla="*/ 16 h 262"/>
                  <a:gd name="T30" fmla="*/ 13 w 195"/>
                  <a:gd name="T31" fmla="*/ 11 h 262"/>
                  <a:gd name="T32" fmla="*/ 11 w 195"/>
                  <a:gd name="T33" fmla="*/ 5 h 262"/>
                  <a:gd name="T34" fmla="*/ 10 w 195"/>
                  <a:gd name="T35" fmla="*/ 0 h 262"/>
                  <a:gd name="T36" fmla="*/ 0 w 195"/>
                  <a:gd name="T37" fmla="*/ 2 h 262"/>
                  <a:gd name="T38" fmla="*/ 1 w 195"/>
                  <a:gd name="T39" fmla="*/ 8 h 262"/>
                  <a:gd name="T40" fmla="*/ 4 w 195"/>
                  <a:gd name="T41" fmla="*/ 14 h 262"/>
                  <a:gd name="T42" fmla="*/ 6 w 195"/>
                  <a:gd name="T43" fmla="*/ 20 h 262"/>
                  <a:gd name="T44" fmla="*/ 10 w 195"/>
                  <a:gd name="T45" fmla="*/ 26 h 262"/>
                  <a:gd name="T46" fmla="*/ 13 w 195"/>
                  <a:gd name="T47" fmla="*/ 32 h 262"/>
                  <a:gd name="T48" fmla="*/ 17 w 195"/>
                  <a:gd name="T49" fmla="*/ 37 h 262"/>
                  <a:gd name="T50" fmla="*/ 22 w 195"/>
                  <a:gd name="T51" fmla="*/ 43 h 262"/>
                  <a:gd name="T52" fmla="*/ 26 w 195"/>
                  <a:gd name="T53" fmla="*/ 48 h 262"/>
                  <a:gd name="T54" fmla="*/ 30 w 195"/>
                  <a:gd name="T55" fmla="*/ 53 h 262"/>
                  <a:gd name="T56" fmla="*/ 35 w 195"/>
                  <a:gd name="T57" fmla="*/ 58 h 262"/>
                  <a:gd name="T58" fmla="*/ 40 w 195"/>
                  <a:gd name="T59" fmla="*/ 63 h 262"/>
                  <a:gd name="T60" fmla="*/ 44 w 195"/>
                  <a:gd name="T61" fmla="*/ 67 h 262"/>
                  <a:gd name="T62" fmla="*/ 47 w 195"/>
                  <a:gd name="T63" fmla="*/ 72 h 262"/>
                  <a:gd name="T64" fmla="*/ 51 w 195"/>
                  <a:gd name="T65" fmla="*/ 76 h 262"/>
                  <a:gd name="T66" fmla="*/ 54 w 195"/>
                  <a:gd name="T67" fmla="*/ 80 h 262"/>
                  <a:gd name="T68" fmla="*/ 56 w 195"/>
                  <a:gd name="T69" fmla="*/ 83 h 262"/>
                  <a:gd name="T70" fmla="*/ 63 w 195"/>
                  <a:gd name="T71" fmla="*/ 85 h 262"/>
                  <a:gd name="T72" fmla="*/ 56 w 195"/>
                  <a:gd name="T73" fmla="*/ 83 h 262"/>
                  <a:gd name="T74" fmla="*/ 59 w 195"/>
                  <a:gd name="T75" fmla="*/ 87 h 262"/>
                  <a:gd name="T76" fmla="*/ 63 w 195"/>
                  <a:gd name="T77" fmla="*/ 85 h 262"/>
                  <a:gd name="T78" fmla="*/ 59 w 195"/>
                  <a:gd name="T79" fmla="*/ 76 h 26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95" h="262">
                    <a:moveTo>
                      <a:pt x="176" y="230"/>
                    </a:moveTo>
                    <a:lnTo>
                      <a:pt x="195" y="236"/>
                    </a:lnTo>
                    <a:lnTo>
                      <a:pt x="187" y="223"/>
                    </a:lnTo>
                    <a:lnTo>
                      <a:pt x="177" y="210"/>
                    </a:lnTo>
                    <a:lnTo>
                      <a:pt x="166" y="197"/>
                    </a:lnTo>
                    <a:lnTo>
                      <a:pt x="155" y="184"/>
                    </a:lnTo>
                    <a:lnTo>
                      <a:pt x="141" y="170"/>
                    </a:lnTo>
                    <a:lnTo>
                      <a:pt x="129" y="155"/>
                    </a:lnTo>
                    <a:lnTo>
                      <a:pt x="116" y="141"/>
                    </a:lnTo>
                    <a:lnTo>
                      <a:pt x="102" y="126"/>
                    </a:lnTo>
                    <a:lnTo>
                      <a:pt x="89" y="110"/>
                    </a:lnTo>
                    <a:lnTo>
                      <a:pt x="76" y="96"/>
                    </a:lnTo>
                    <a:lnTo>
                      <a:pt x="65" y="80"/>
                    </a:lnTo>
                    <a:lnTo>
                      <a:pt x="55" y="64"/>
                    </a:lnTo>
                    <a:lnTo>
                      <a:pt x="47" y="49"/>
                    </a:lnTo>
                    <a:lnTo>
                      <a:pt x="39" y="32"/>
                    </a:lnTo>
                    <a:lnTo>
                      <a:pt x="34" y="16"/>
                    </a:lnTo>
                    <a:lnTo>
                      <a:pt x="30" y="0"/>
                    </a:lnTo>
                    <a:lnTo>
                      <a:pt x="0" y="5"/>
                    </a:lnTo>
                    <a:lnTo>
                      <a:pt x="3" y="24"/>
                    </a:lnTo>
                    <a:lnTo>
                      <a:pt x="11" y="42"/>
                    </a:lnTo>
                    <a:lnTo>
                      <a:pt x="18" y="61"/>
                    </a:lnTo>
                    <a:lnTo>
                      <a:pt x="29" y="79"/>
                    </a:lnTo>
                    <a:lnTo>
                      <a:pt x="39" y="97"/>
                    </a:lnTo>
                    <a:lnTo>
                      <a:pt x="52" y="112"/>
                    </a:lnTo>
                    <a:lnTo>
                      <a:pt x="65" y="129"/>
                    </a:lnTo>
                    <a:lnTo>
                      <a:pt x="78" y="145"/>
                    </a:lnTo>
                    <a:lnTo>
                      <a:pt x="91" y="159"/>
                    </a:lnTo>
                    <a:lnTo>
                      <a:pt x="105" y="174"/>
                    </a:lnTo>
                    <a:lnTo>
                      <a:pt x="119" y="189"/>
                    </a:lnTo>
                    <a:lnTo>
                      <a:pt x="131" y="202"/>
                    </a:lnTo>
                    <a:lnTo>
                      <a:pt x="142" y="216"/>
                    </a:lnTo>
                    <a:lnTo>
                      <a:pt x="153" y="229"/>
                    </a:lnTo>
                    <a:lnTo>
                      <a:pt x="162" y="240"/>
                    </a:lnTo>
                    <a:lnTo>
                      <a:pt x="169" y="251"/>
                    </a:lnTo>
                    <a:lnTo>
                      <a:pt x="189" y="257"/>
                    </a:lnTo>
                    <a:lnTo>
                      <a:pt x="169" y="251"/>
                    </a:lnTo>
                    <a:lnTo>
                      <a:pt x="176" y="262"/>
                    </a:lnTo>
                    <a:lnTo>
                      <a:pt x="189" y="257"/>
                    </a:lnTo>
                    <a:lnTo>
                      <a:pt x="176" y="230"/>
                    </a:lnTo>
                    <a:close/>
                  </a:path>
                </a:pathLst>
              </a:custGeom>
              <a:solidFill>
                <a:srgbClr val="000000"/>
              </a:solidFill>
              <a:ln w="12700" cmpd="sng">
                <a:solidFill>
                  <a:srgbClr val="000000"/>
                </a:solidFill>
                <a:round/>
                <a:headEnd/>
                <a:tailEnd/>
              </a:ln>
            </p:spPr>
            <p:txBody>
              <a:bodyPr/>
              <a:lstStyle/>
              <a:p>
                <a:endParaRPr lang="fr-FR"/>
              </a:p>
            </p:txBody>
          </p:sp>
          <p:sp>
            <p:nvSpPr>
              <p:cNvPr id="6431" name="Freeform 368"/>
              <p:cNvSpPr>
                <a:spLocks/>
              </p:cNvSpPr>
              <p:nvPr/>
            </p:nvSpPr>
            <p:spPr bwMode="auto">
              <a:xfrm>
                <a:off x="3007" y="1873"/>
                <a:ext cx="13" cy="29"/>
              </a:xfrm>
              <a:custGeom>
                <a:avLst/>
                <a:gdLst>
                  <a:gd name="T0" fmla="*/ 2 w 39"/>
                  <a:gd name="T1" fmla="*/ 5 h 88"/>
                  <a:gd name="T2" fmla="*/ 5 w 39"/>
                  <a:gd name="T3" fmla="*/ 0 h 88"/>
                  <a:gd name="T4" fmla="*/ 2 w 39"/>
                  <a:gd name="T5" fmla="*/ 3 h 88"/>
                  <a:gd name="T6" fmla="*/ 0 w 39"/>
                  <a:gd name="T7" fmla="*/ 8 h 88"/>
                  <a:gd name="T8" fmla="*/ 0 w 39"/>
                  <a:gd name="T9" fmla="*/ 11 h 88"/>
                  <a:gd name="T10" fmla="*/ 0 w 39"/>
                  <a:gd name="T11" fmla="*/ 15 h 88"/>
                  <a:gd name="T12" fmla="*/ 0 w 39"/>
                  <a:gd name="T13" fmla="*/ 17 h 88"/>
                  <a:gd name="T14" fmla="*/ 0 w 39"/>
                  <a:gd name="T15" fmla="*/ 20 h 88"/>
                  <a:gd name="T16" fmla="*/ 0 w 39"/>
                  <a:gd name="T17" fmla="*/ 21 h 88"/>
                  <a:gd name="T18" fmla="*/ 1 w 39"/>
                  <a:gd name="T19" fmla="*/ 20 h 88"/>
                  <a:gd name="T20" fmla="*/ 5 w 39"/>
                  <a:gd name="T21" fmla="*/ 29 h 88"/>
                  <a:gd name="T22" fmla="*/ 9 w 39"/>
                  <a:gd name="T23" fmla="*/ 25 h 88"/>
                  <a:gd name="T24" fmla="*/ 10 w 39"/>
                  <a:gd name="T25" fmla="*/ 21 h 88"/>
                  <a:gd name="T26" fmla="*/ 10 w 39"/>
                  <a:gd name="T27" fmla="*/ 17 h 88"/>
                  <a:gd name="T28" fmla="*/ 10 w 39"/>
                  <a:gd name="T29" fmla="*/ 15 h 88"/>
                  <a:gd name="T30" fmla="*/ 10 w 39"/>
                  <a:gd name="T31" fmla="*/ 11 h 88"/>
                  <a:gd name="T32" fmla="*/ 10 w 39"/>
                  <a:gd name="T33" fmla="*/ 9 h 88"/>
                  <a:gd name="T34" fmla="*/ 10 w 39"/>
                  <a:gd name="T35" fmla="*/ 8 h 88"/>
                  <a:gd name="T36" fmla="*/ 10 w 39"/>
                  <a:gd name="T37" fmla="*/ 9 h 88"/>
                  <a:gd name="T38" fmla="*/ 13 w 39"/>
                  <a:gd name="T39" fmla="*/ 4 h 88"/>
                  <a:gd name="T40" fmla="*/ 10 w 39"/>
                  <a:gd name="T41" fmla="*/ 9 h 88"/>
                  <a:gd name="T42" fmla="*/ 13 w 39"/>
                  <a:gd name="T43" fmla="*/ 7 h 88"/>
                  <a:gd name="T44" fmla="*/ 13 w 39"/>
                  <a:gd name="T45" fmla="*/ 4 h 88"/>
                  <a:gd name="T46" fmla="*/ 2 w 39"/>
                  <a:gd name="T47" fmla="*/ 5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9" h="88">
                    <a:moveTo>
                      <a:pt x="7" y="15"/>
                    </a:moveTo>
                    <a:lnTo>
                      <a:pt x="16" y="0"/>
                    </a:lnTo>
                    <a:lnTo>
                      <a:pt x="5" y="10"/>
                    </a:lnTo>
                    <a:lnTo>
                      <a:pt x="0" y="23"/>
                    </a:lnTo>
                    <a:lnTo>
                      <a:pt x="0" y="34"/>
                    </a:lnTo>
                    <a:lnTo>
                      <a:pt x="0" y="44"/>
                    </a:lnTo>
                    <a:lnTo>
                      <a:pt x="0" y="53"/>
                    </a:lnTo>
                    <a:lnTo>
                      <a:pt x="0" y="61"/>
                    </a:lnTo>
                    <a:lnTo>
                      <a:pt x="0" y="63"/>
                    </a:lnTo>
                    <a:lnTo>
                      <a:pt x="3" y="61"/>
                    </a:lnTo>
                    <a:lnTo>
                      <a:pt x="16" y="88"/>
                    </a:lnTo>
                    <a:lnTo>
                      <a:pt x="27" y="77"/>
                    </a:lnTo>
                    <a:lnTo>
                      <a:pt x="31" y="65"/>
                    </a:lnTo>
                    <a:lnTo>
                      <a:pt x="31" y="53"/>
                    </a:lnTo>
                    <a:lnTo>
                      <a:pt x="31" y="44"/>
                    </a:lnTo>
                    <a:lnTo>
                      <a:pt x="31" y="34"/>
                    </a:lnTo>
                    <a:lnTo>
                      <a:pt x="31" y="27"/>
                    </a:lnTo>
                    <a:lnTo>
                      <a:pt x="31" y="25"/>
                    </a:lnTo>
                    <a:lnTo>
                      <a:pt x="29" y="27"/>
                    </a:lnTo>
                    <a:lnTo>
                      <a:pt x="38" y="12"/>
                    </a:lnTo>
                    <a:lnTo>
                      <a:pt x="29" y="27"/>
                    </a:lnTo>
                    <a:lnTo>
                      <a:pt x="39" y="22"/>
                    </a:lnTo>
                    <a:lnTo>
                      <a:pt x="38" y="12"/>
                    </a:lnTo>
                    <a:lnTo>
                      <a:pt x="7" y="15"/>
                    </a:lnTo>
                    <a:close/>
                  </a:path>
                </a:pathLst>
              </a:custGeom>
              <a:solidFill>
                <a:srgbClr val="000000"/>
              </a:solidFill>
              <a:ln w="12700" cmpd="sng">
                <a:solidFill>
                  <a:srgbClr val="000000"/>
                </a:solidFill>
                <a:round/>
                <a:headEnd/>
                <a:tailEnd/>
              </a:ln>
            </p:spPr>
            <p:txBody>
              <a:bodyPr/>
              <a:lstStyle/>
              <a:p>
                <a:endParaRPr lang="fr-FR"/>
              </a:p>
            </p:txBody>
          </p:sp>
          <p:sp>
            <p:nvSpPr>
              <p:cNvPr id="6432" name="Freeform 369"/>
              <p:cNvSpPr>
                <a:spLocks/>
              </p:cNvSpPr>
              <p:nvPr/>
            </p:nvSpPr>
            <p:spPr bwMode="auto">
              <a:xfrm>
                <a:off x="2977" y="1820"/>
                <a:ext cx="42" cy="58"/>
              </a:xfrm>
              <a:custGeom>
                <a:avLst/>
                <a:gdLst>
                  <a:gd name="T0" fmla="*/ 2 w 128"/>
                  <a:gd name="T1" fmla="*/ 0 h 175"/>
                  <a:gd name="T2" fmla="*/ 0 w 128"/>
                  <a:gd name="T3" fmla="*/ 4 h 175"/>
                  <a:gd name="T4" fmla="*/ 3 w 128"/>
                  <a:gd name="T5" fmla="*/ 13 h 175"/>
                  <a:gd name="T6" fmla="*/ 7 w 128"/>
                  <a:gd name="T7" fmla="*/ 21 h 175"/>
                  <a:gd name="T8" fmla="*/ 12 w 128"/>
                  <a:gd name="T9" fmla="*/ 28 h 175"/>
                  <a:gd name="T10" fmla="*/ 17 w 128"/>
                  <a:gd name="T11" fmla="*/ 33 h 175"/>
                  <a:gd name="T12" fmla="*/ 23 w 128"/>
                  <a:gd name="T13" fmla="*/ 39 h 175"/>
                  <a:gd name="T14" fmla="*/ 27 w 128"/>
                  <a:gd name="T15" fmla="*/ 45 h 175"/>
                  <a:gd name="T16" fmla="*/ 31 w 128"/>
                  <a:gd name="T17" fmla="*/ 51 h 175"/>
                  <a:gd name="T18" fmla="*/ 32 w 128"/>
                  <a:gd name="T19" fmla="*/ 58 h 175"/>
                  <a:gd name="T20" fmla="*/ 42 w 128"/>
                  <a:gd name="T21" fmla="*/ 57 h 175"/>
                  <a:gd name="T22" fmla="*/ 40 w 128"/>
                  <a:gd name="T23" fmla="*/ 48 h 175"/>
                  <a:gd name="T24" fmla="*/ 35 w 128"/>
                  <a:gd name="T25" fmla="*/ 40 h 175"/>
                  <a:gd name="T26" fmla="*/ 31 w 128"/>
                  <a:gd name="T27" fmla="*/ 33 h 175"/>
                  <a:gd name="T28" fmla="*/ 25 w 128"/>
                  <a:gd name="T29" fmla="*/ 27 h 175"/>
                  <a:gd name="T30" fmla="*/ 20 w 128"/>
                  <a:gd name="T31" fmla="*/ 22 h 175"/>
                  <a:gd name="T32" fmla="*/ 15 w 128"/>
                  <a:gd name="T33" fmla="*/ 16 h 175"/>
                  <a:gd name="T34" fmla="*/ 12 w 128"/>
                  <a:gd name="T35" fmla="*/ 10 h 175"/>
                  <a:gd name="T36" fmla="*/ 10 w 128"/>
                  <a:gd name="T37" fmla="*/ 3 h 175"/>
                  <a:gd name="T38" fmla="*/ 9 w 128"/>
                  <a:gd name="T39" fmla="*/ 7 h 175"/>
                  <a:gd name="T40" fmla="*/ 2 w 128"/>
                  <a:gd name="T41" fmla="*/ 0 h 175"/>
                  <a:gd name="T42" fmla="*/ 0 w 128"/>
                  <a:gd name="T43" fmla="*/ 1 h 175"/>
                  <a:gd name="T44" fmla="*/ 0 w 128"/>
                  <a:gd name="T45" fmla="*/ 4 h 175"/>
                  <a:gd name="T46" fmla="*/ 2 w 128"/>
                  <a:gd name="T47" fmla="*/ 0 h 1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8" h="175">
                    <a:moveTo>
                      <a:pt x="6" y="0"/>
                    </a:moveTo>
                    <a:lnTo>
                      <a:pt x="1" y="12"/>
                    </a:lnTo>
                    <a:lnTo>
                      <a:pt x="8" y="40"/>
                    </a:lnTo>
                    <a:lnTo>
                      <a:pt x="21" y="63"/>
                    </a:lnTo>
                    <a:lnTo>
                      <a:pt x="37" y="83"/>
                    </a:lnTo>
                    <a:lnTo>
                      <a:pt x="52" y="101"/>
                    </a:lnTo>
                    <a:lnTo>
                      <a:pt x="69" y="119"/>
                    </a:lnTo>
                    <a:lnTo>
                      <a:pt x="82" y="136"/>
                    </a:lnTo>
                    <a:lnTo>
                      <a:pt x="93" y="155"/>
                    </a:lnTo>
                    <a:lnTo>
                      <a:pt x="97" y="175"/>
                    </a:lnTo>
                    <a:lnTo>
                      <a:pt x="128" y="172"/>
                    </a:lnTo>
                    <a:lnTo>
                      <a:pt x="121" y="144"/>
                    </a:lnTo>
                    <a:lnTo>
                      <a:pt x="108" y="121"/>
                    </a:lnTo>
                    <a:lnTo>
                      <a:pt x="93" y="100"/>
                    </a:lnTo>
                    <a:lnTo>
                      <a:pt x="76" y="82"/>
                    </a:lnTo>
                    <a:lnTo>
                      <a:pt x="61" y="65"/>
                    </a:lnTo>
                    <a:lnTo>
                      <a:pt x="47" y="48"/>
                    </a:lnTo>
                    <a:lnTo>
                      <a:pt x="37" y="29"/>
                    </a:lnTo>
                    <a:lnTo>
                      <a:pt x="31" y="8"/>
                    </a:lnTo>
                    <a:lnTo>
                      <a:pt x="26" y="21"/>
                    </a:lnTo>
                    <a:lnTo>
                      <a:pt x="6" y="0"/>
                    </a:lnTo>
                    <a:lnTo>
                      <a:pt x="0" y="4"/>
                    </a:lnTo>
                    <a:lnTo>
                      <a:pt x="1" y="12"/>
                    </a:lnTo>
                    <a:lnTo>
                      <a:pt x="6" y="0"/>
                    </a:lnTo>
                    <a:close/>
                  </a:path>
                </a:pathLst>
              </a:custGeom>
              <a:solidFill>
                <a:srgbClr val="000000"/>
              </a:solidFill>
              <a:ln w="12700" cmpd="sng">
                <a:solidFill>
                  <a:srgbClr val="000000"/>
                </a:solidFill>
                <a:round/>
                <a:headEnd/>
                <a:tailEnd/>
              </a:ln>
            </p:spPr>
            <p:txBody>
              <a:bodyPr/>
              <a:lstStyle/>
              <a:p>
                <a:endParaRPr lang="fr-FR"/>
              </a:p>
            </p:txBody>
          </p:sp>
          <p:sp>
            <p:nvSpPr>
              <p:cNvPr id="6433" name="Freeform 370"/>
              <p:cNvSpPr>
                <a:spLocks/>
              </p:cNvSpPr>
              <p:nvPr/>
            </p:nvSpPr>
            <p:spPr bwMode="auto">
              <a:xfrm>
                <a:off x="2979" y="1782"/>
                <a:ext cx="38" cy="45"/>
              </a:xfrm>
              <a:custGeom>
                <a:avLst/>
                <a:gdLst>
                  <a:gd name="T0" fmla="*/ 38 w 115"/>
                  <a:gd name="T1" fmla="*/ 7 h 133"/>
                  <a:gd name="T2" fmla="*/ 30 w 115"/>
                  <a:gd name="T3" fmla="*/ 4 h 133"/>
                  <a:gd name="T4" fmla="*/ 26 w 115"/>
                  <a:gd name="T5" fmla="*/ 8 h 133"/>
                  <a:gd name="T6" fmla="*/ 22 w 115"/>
                  <a:gd name="T7" fmla="*/ 12 h 133"/>
                  <a:gd name="T8" fmla="*/ 18 w 115"/>
                  <a:gd name="T9" fmla="*/ 17 h 133"/>
                  <a:gd name="T10" fmla="*/ 15 w 115"/>
                  <a:gd name="T11" fmla="*/ 22 h 133"/>
                  <a:gd name="T12" fmla="*/ 11 w 115"/>
                  <a:gd name="T13" fmla="*/ 26 h 133"/>
                  <a:gd name="T14" fmla="*/ 7 w 115"/>
                  <a:gd name="T15" fmla="*/ 30 h 133"/>
                  <a:gd name="T16" fmla="*/ 3 w 115"/>
                  <a:gd name="T17" fmla="*/ 34 h 133"/>
                  <a:gd name="T18" fmla="*/ 0 w 115"/>
                  <a:gd name="T19" fmla="*/ 38 h 133"/>
                  <a:gd name="T20" fmla="*/ 7 w 115"/>
                  <a:gd name="T21" fmla="*/ 45 h 133"/>
                  <a:gd name="T22" fmla="*/ 11 w 115"/>
                  <a:gd name="T23" fmla="*/ 41 h 133"/>
                  <a:gd name="T24" fmla="*/ 15 w 115"/>
                  <a:gd name="T25" fmla="*/ 37 h 133"/>
                  <a:gd name="T26" fmla="*/ 19 w 115"/>
                  <a:gd name="T27" fmla="*/ 32 h 133"/>
                  <a:gd name="T28" fmla="*/ 22 w 115"/>
                  <a:gd name="T29" fmla="*/ 28 h 133"/>
                  <a:gd name="T30" fmla="*/ 26 w 115"/>
                  <a:gd name="T31" fmla="*/ 23 h 133"/>
                  <a:gd name="T32" fmla="*/ 30 w 115"/>
                  <a:gd name="T33" fmla="*/ 19 h 133"/>
                  <a:gd name="T34" fmla="*/ 33 w 115"/>
                  <a:gd name="T35" fmla="*/ 15 h 133"/>
                  <a:gd name="T36" fmla="*/ 37 w 115"/>
                  <a:gd name="T37" fmla="*/ 12 h 133"/>
                  <a:gd name="T38" fmla="*/ 29 w 115"/>
                  <a:gd name="T39" fmla="*/ 10 h 133"/>
                  <a:gd name="T40" fmla="*/ 38 w 115"/>
                  <a:gd name="T41" fmla="*/ 7 h 133"/>
                  <a:gd name="T42" fmla="*/ 35 w 115"/>
                  <a:gd name="T43" fmla="*/ 0 h 133"/>
                  <a:gd name="T44" fmla="*/ 30 w 115"/>
                  <a:gd name="T45" fmla="*/ 4 h 133"/>
                  <a:gd name="T46" fmla="*/ 38 w 115"/>
                  <a:gd name="T47" fmla="*/ 7 h 13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5" h="133">
                    <a:moveTo>
                      <a:pt x="115" y="20"/>
                    </a:moveTo>
                    <a:lnTo>
                      <a:pt x="91" y="13"/>
                    </a:lnTo>
                    <a:lnTo>
                      <a:pt x="79" y="24"/>
                    </a:lnTo>
                    <a:lnTo>
                      <a:pt x="67" y="36"/>
                    </a:lnTo>
                    <a:lnTo>
                      <a:pt x="55" y="50"/>
                    </a:lnTo>
                    <a:lnTo>
                      <a:pt x="44" y="64"/>
                    </a:lnTo>
                    <a:lnTo>
                      <a:pt x="32" y="77"/>
                    </a:lnTo>
                    <a:lnTo>
                      <a:pt x="21" y="90"/>
                    </a:lnTo>
                    <a:lnTo>
                      <a:pt x="10" y="101"/>
                    </a:lnTo>
                    <a:lnTo>
                      <a:pt x="0" y="112"/>
                    </a:lnTo>
                    <a:lnTo>
                      <a:pt x="20" y="133"/>
                    </a:lnTo>
                    <a:lnTo>
                      <a:pt x="32" y="122"/>
                    </a:lnTo>
                    <a:lnTo>
                      <a:pt x="45" y="109"/>
                    </a:lnTo>
                    <a:lnTo>
                      <a:pt x="56" y="96"/>
                    </a:lnTo>
                    <a:lnTo>
                      <a:pt x="68" y="82"/>
                    </a:lnTo>
                    <a:lnTo>
                      <a:pt x="79" y="69"/>
                    </a:lnTo>
                    <a:lnTo>
                      <a:pt x="91" y="55"/>
                    </a:lnTo>
                    <a:lnTo>
                      <a:pt x="101" y="45"/>
                    </a:lnTo>
                    <a:lnTo>
                      <a:pt x="111" y="36"/>
                    </a:lnTo>
                    <a:lnTo>
                      <a:pt x="87" y="30"/>
                    </a:lnTo>
                    <a:lnTo>
                      <a:pt x="115" y="20"/>
                    </a:lnTo>
                    <a:lnTo>
                      <a:pt x="107" y="0"/>
                    </a:lnTo>
                    <a:lnTo>
                      <a:pt x="91" y="13"/>
                    </a:lnTo>
                    <a:lnTo>
                      <a:pt x="115" y="20"/>
                    </a:lnTo>
                    <a:close/>
                  </a:path>
                </a:pathLst>
              </a:custGeom>
              <a:solidFill>
                <a:srgbClr val="000000"/>
              </a:solidFill>
              <a:ln w="12700" cmpd="sng">
                <a:solidFill>
                  <a:srgbClr val="000000"/>
                </a:solidFill>
                <a:round/>
                <a:headEnd/>
                <a:tailEnd/>
              </a:ln>
            </p:spPr>
            <p:txBody>
              <a:bodyPr/>
              <a:lstStyle/>
              <a:p>
                <a:endParaRPr lang="fr-FR"/>
              </a:p>
            </p:txBody>
          </p:sp>
          <p:sp>
            <p:nvSpPr>
              <p:cNvPr id="6434" name="Freeform 371"/>
              <p:cNvSpPr>
                <a:spLocks/>
              </p:cNvSpPr>
              <p:nvPr/>
            </p:nvSpPr>
            <p:spPr bwMode="auto">
              <a:xfrm>
                <a:off x="3008" y="1789"/>
                <a:ext cx="16" cy="105"/>
              </a:xfrm>
              <a:custGeom>
                <a:avLst/>
                <a:gdLst>
                  <a:gd name="T0" fmla="*/ 10 w 50"/>
                  <a:gd name="T1" fmla="*/ 104 h 315"/>
                  <a:gd name="T2" fmla="*/ 10 w 50"/>
                  <a:gd name="T3" fmla="*/ 105 h 315"/>
                  <a:gd name="T4" fmla="*/ 11 w 50"/>
                  <a:gd name="T5" fmla="*/ 99 h 315"/>
                  <a:gd name="T6" fmla="*/ 12 w 50"/>
                  <a:gd name="T7" fmla="*/ 92 h 315"/>
                  <a:gd name="T8" fmla="*/ 13 w 50"/>
                  <a:gd name="T9" fmla="*/ 86 h 315"/>
                  <a:gd name="T10" fmla="*/ 13 w 50"/>
                  <a:gd name="T11" fmla="*/ 79 h 315"/>
                  <a:gd name="T12" fmla="*/ 14 w 50"/>
                  <a:gd name="T13" fmla="*/ 73 h 315"/>
                  <a:gd name="T14" fmla="*/ 15 w 50"/>
                  <a:gd name="T15" fmla="*/ 66 h 315"/>
                  <a:gd name="T16" fmla="*/ 15 w 50"/>
                  <a:gd name="T17" fmla="*/ 60 h 315"/>
                  <a:gd name="T18" fmla="*/ 16 w 50"/>
                  <a:gd name="T19" fmla="*/ 53 h 315"/>
                  <a:gd name="T20" fmla="*/ 16 w 50"/>
                  <a:gd name="T21" fmla="*/ 46 h 315"/>
                  <a:gd name="T22" fmla="*/ 16 w 50"/>
                  <a:gd name="T23" fmla="*/ 40 h 315"/>
                  <a:gd name="T24" fmla="*/ 16 w 50"/>
                  <a:gd name="T25" fmla="*/ 33 h 315"/>
                  <a:gd name="T26" fmla="*/ 15 w 50"/>
                  <a:gd name="T27" fmla="*/ 26 h 315"/>
                  <a:gd name="T28" fmla="*/ 14 w 50"/>
                  <a:gd name="T29" fmla="*/ 20 h 315"/>
                  <a:gd name="T30" fmla="*/ 13 w 50"/>
                  <a:gd name="T31" fmla="*/ 13 h 315"/>
                  <a:gd name="T32" fmla="*/ 11 w 50"/>
                  <a:gd name="T33" fmla="*/ 7 h 315"/>
                  <a:gd name="T34" fmla="*/ 9 w 50"/>
                  <a:gd name="T35" fmla="*/ 0 h 315"/>
                  <a:gd name="T36" fmla="*/ 0 w 50"/>
                  <a:gd name="T37" fmla="*/ 3 h 315"/>
                  <a:gd name="T38" fmla="*/ 2 w 50"/>
                  <a:gd name="T39" fmla="*/ 9 h 315"/>
                  <a:gd name="T40" fmla="*/ 3 w 50"/>
                  <a:gd name="T41" fmla="*/ 15 h 315"/>
                  <a:gd name="T42" fmla="*/ 4 w 50"/>
                  <a:gd name="T43" fmla="*/ 21 h 315"/>
                  <a:gd name="T44" fmla="*/ 5 w 50"/>
                  <a:gd name="T45" fmla="*/ 27 h 315"/>
                  <a:gd name="T46" fmla="*/ 6 w 50"/>
                  <a:gd name="T47" fmla="*/ 33 h 315"/>
                  <a:gd name="T48" fmla="*/ 6 w 50"/>
                  <a:gd name="T49" fmla="*/ 40 h 315"/>
                  <a:gd name="T50" fmla="*/ 6 w 50"/>
                  <a:gd name="T51" fmla="*/ 46 h 315"/>
                  <a:gd name="T52" fmla="*/ 6 w 50"/>
                  <a:gd name="T53" fmla="*/ 53 h 315"/>
                  <a:gd name="T54" fmla="*/ 5 w 50"/>
                  <a:gd name="T55" fmla="*/ 59 h 315"/>
                  <a:gd name="T56" fmla="*/ 5 w 50"/>
                  <a:gd name="T57" fmla="*/ 65 h 315"/>
                  <a:gd name="T58" fmla="*/ 4 w 50"/>
                  <a:gd name="T59" fmla="*/ 72 h 315"/>
                  <a:gd name="T60" fmla="*/ 4 w 50"/>
                  <a:gd name="T61" fmla="*/ 78 h 315"/>
                  <a:gd name="T62" fmla="*/ 3 w 50"/>
                  <a:gd name="T63" fmla="*/ 85 h 315"/>
                  <a:gd name="T64" fmla="*/ 2 w 50"/>
                  <a:gd name="T65" fmla="*/ 91 h 315"/>
                  <a:gd name="T66" fmla="*/ 1 w 50"/>
                  <a:gd name="T67" fmla="*/ 97 h 315"/>
                  <a:gd name="T68" fmla="*/ 1 w 50"/>
                  <a:gd name="T69" fmla="*/ 104 h 315"/>
                  <a:gd name="T70" fmla="*/ 1 w 50"/>
                  <a:gd name="T71" fmla="*/ 105 h 315"/>
                  <a:gd name="T72" fmla="*/ 1 w 50"/>
                  <a:gd name="T73" fmla="*/ 104 h 315"/>
                  <a:gd name="T74" fmla="*/ 1 w 50"/>
                  <a:gd name="T75" fmla="*/ 104 h 315"/>
                  <a:gd name="T76" fmla="*/ 1 w 50"/>
                  <a:gd name="T77" fmla="*/ 105 h 315"/>
                  <a:gd name="T78" fmla="*/ 10 w 50"/>
                  <a:gd name="T79" fmla="*/ 104 h 3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0" h="315">
                    <a:moveTo>
                      <a:pt x="32" y="311"/>
                    </a:moveTo>
                    <a:lnTo>
                      <a:pt x="32" y="315"/>
                    </a:lnTo>
                    <a:lnTo>
                      <a:pt x="35" y="296"/>
                    </a:lnTo>
                    <a:lnTo>
                      <a:pt x="37" y="277"/>
                    </a:lnTo>
                    <a:lnTo>
                      <a:pt x="40" y="258"/>
                    </a:lnTo>
                    <a:lnTo>
                      <a:pt x="42" y="237"/>
                    </a:lnTo>
                    <a:lnTo>
                      <a:pt x="44" y="218"/>
                    </a:lnTo>
                    <a:lnTo>
                      <a:pt x="47" y="199"/>
                    </a:lnTo>
                    <a:lnTo>
                      <a:pt x="48" y="179"/>
                    </a:lnTo>
                    <a:lnTo>
                      <a:pt x="49" y="160"/>
                    </a:lnTo>
                    <a:lnTo>
                      <a:pt x="50" y="139"/>
                    </a:lnTo>
                    <a:lnTo>
                      <a:pt x="50" y="119"/>
                    </a:lnTo>
                    <a:lnTo>
                      <a:pt x="49" y="98"/>
                    </a:lnTo>
                    <a:lnTo>
                      <a:pt x="47" y="78"/>
                    </a:lnTo>
                    <a:lnTo>
                      <a:pt x="44" y="59"/>
                    </a:lnTo>
                    <a:lnTo>
                      <a:pt x="40" y="38"/>
                    </a:lnTo>
                    <a:lnTo>
                      <a:pt x="35" y="20"/>
                    </a:lnTo>
                    <a:lnTo>
                      <a:pt x="28" y="0"/>
                    </a:lnTo>
                    <a:lnTo>
                      <a:pt x="0" y="10"/>
                    </a:lnTo>
                    <a:lnTo>
                      <a:pt x="6" y="28"/>
                    </a:lnTo>
                    <a:lnTo>
                      <a:pt x="9" y="45"/>
                    </a:lnTo>
                    <a:lnTo>
                      <a:pt x="14" y="63"/>
                    </a:lnTo>
                    <a:lnTo>
                      <a:pt x="16" y="82"/>
                    </a:lnTo>
                    <a:lnTo>
                      <a:pt x="18" y="100"/>
                    </a:lnTo>
                    <a:lnTo>
                      <a:pt x="19" y="119"/>
                    </a:lnTo>
                    <a:lnTo>
                      <a:pt x="19" y="139"/>
                    </a:lnTo>
                    <a:lnTo>
                      <a:pt x="18" y="158"/>
                    </a:lnTo>
                    <a:lnTo>
                      <a:pt x="17" y="177"/>
                    </a:lnTo>
                    <a:lnTo>
                      <a:pt x="16" y="196"/>
                    </a:lnTo>
                    <a:lnTo>
                      <a:pt x="14" y="216"/>
                    </a:lnTo>
                    <a:lnTo>
                      <a:pt x="12" y="235"/>
                    </a:lnTo>
                    <a:lnTo>
                      <a:pt x="9" y="254"/>
                    </a:lnTo>
                    <a:lnTo>
                      <a:pt x="6" y="273"/>
                    </a:lnTo>
                    <a:lnTo>
                      <a:pt x="4" y="292"/>
                    </a:lnTo>
                    <a:lnTo>
                      <a:pt x="2" y="311"/>
                    </a:lnTo>
                    <a:lnTo>
                      <a:pt x="2" y="315"/>
                    </a:lnTo>
                    <a:lnTo>
                      <a:pt x="2" y="311"/>
                    </a:lnTo>
                    <a:lnTo>
                      <a:pt x="2" y="313"/>
                    </a:lnTo>
                    <a:lnTo>
                      <a:pt x="2" y="315"/>
                    </a:lnTo>
                    <a:lnTo>
                      <a:pt x="32" y="311"/>
                    </a:lnTo>
                    <a:close/>
                  </a:path>
                </a:pathLst>
              </a:custGeom>
              <a:solidFill>
                <a:srgbClr val="000000"/>
              </a:solidFill>
              <a:ln w="12700" cmpd="sng">
                <a:solidFill>
                  <a:srgbClr val="000000"/>
                </a:solidFill>
                <a:round/>
                <a:headEnd/>
                <a:tailEnd/>
              </a:ln>
            </p:spPr>
            <p:txBody>
              <a:bodyPr/>
              <a:lstStyle/>
              <a:p>
                <a:endParaRPr lang="fr-FR"/>
              </a:p>
            </p:txBody>
          </p:sp>
          <p:sp>
            <p:nvSpPr>
              <p:cNvPr id="6435" name="Freeform 372"/>
              <p:cNvSpPr>
                <a:spLocks/>
              </p:cNvSpPr>
              <p:nvPr/>
            </p:nvSpPr>
            <p:spPr bwMode="auto">
              <a:xfrm>
                <a:off x="3000" y="1893"/>
                <a:ext cx="21" cy="137"/>
              </a:xfrm>
              <a:custGeom>
                <a:avLst/>
                <a:gdLst>
                  <a:gd name="T0" fmla="*/ 6 w 63"/>
                  <a:gd name="T1" fmla="*/ 127 h 413"/>
                  <a:gd name="T2" fmla="*/ 10 w 63"/>
                  <a:gd name="T3" fmla="*/ 132 h 413"/>
                  <a:gd name="T4" fmla="*/ 11 w 63"/>
                  <a:gd name="T5" fmla="*/ 124 h 413"/>
                  <a:gd name="T6" fmla="*/ 12 w 63"/>
                  <a:gd name="T7" fmla="*/ 117 h 413"/>
                  <a:gd name="T8" fmla="*/ 13 w 63"/>
                  <a:gd name="T9" fmla="*/ 109 h 413"/>
                  <a:gd name="T10" fmla="*/ 14 w 63"/>
                  <a:gd name="T11" fmla="*/ 101 h 413"/>
                  <a:gd name="T12" fmla="*/ 16 w 63"/>
                  <a:gd name="T13" fmla="*/ 93 h 413"/>
                  <a:gd name="T14" fmla="*/ 17 w 63"/>
                  <a:gd name="T15" fmla="*/ 85 h 413"/>
                  <a:gd name="T16" fmla="*/ 18 w 63"/>
                  <a:gd name="T17" fmla="*/ 77 h 413"/>
                  <a:gd name="T18" fmla="*/ 19 w 63"/>
                  <a:gd name="T19" fmla="*/ 69 h 413"/>
                  <a:gd name="T20" fmla="*/ 20 w 63"/>
                  <a:gd name="T21" fmla="*/ 61 h 413"/>
                  <a:gd name="T22" fmla="*/ 20 w 63"/>
                  <a:gd name="T23" fmla="*/ 53 h 413"/>
                  <a:gd name="T24" fmla="*/ 21 w 63"/>
                  <a:gd name="T25" fmla="*/ 45 h 413"/>
                  <a:gd name="T26" fmla="*/ 21 w 63"/>
                  <a:gd name="T27" fmla="*/ 36 h 413"/>
                  <a:gd name="T28" fmla="*/ 21 w 63"/>
                  <a:gd name="T29" fmla="*/ 27 h 413"/>
                  <a:gd name="T30" fmla="*/ 21 w 63"/>
                  <a:gd name="T31" fmla="*/ 18 h 413"/>
                  <a:gd name="T32" fmla="*/ 20 w 63"/>
                  <a:gd name="T33" fmla="*/ 9 h 413"/>
                  <a:gd name="T34" fmla="*/ 19 w 63"/>
                  <a:gd name="T35" fmla="*/ 0 h 413"/>
                  <a:gd name="T36" fmla="*/ 9 w 63"/>
                  <a:gd name="T37" fmla="*/ 1 h 413"/>
                  <a:gd name="T38" fmla="*/ 10 w 63"/>
                  <a:gd name="T39" fmla="*/ 10 h 413"/>
                  <a:gd name="T40" fmla="*/ 10 w 63"/>
                  <a:gd name="T41" fmla="*/ 19 h 413"/>
                  <a:gd name="T42" fmla="*/ 11 w 63"/>
                  <a:gd name="T43" fmla="*/ 27 h 413"/>
                  <a:gd name="T44" fmla="*/ 11 w 63"/>
                  <a:gd name="T45" fmla="*/ 36 h 413"/>
                  <a:gd name="T46" fmla="*/ 10 w 63"/>
                  <a:gd name="T47" fmla="*/ 44 h 413"/>
                  <a:gd name="T48" fmla="*/ 10 w 63"/>
                  <a:gd name="T49" fmla="*/ 52 h 413"/>
                  <a:gd name="T50" fmla="*/ 9 w 63"/>
                  <a:gd name="T51" fmla="*/ 60 h 413"/>
                  <a:gd name="T52" fmla="*/ 9 w 63"/>
                  <a:gd name="T53" fmla="*/ 68 h 413"/>
                  <a:gd name="T54" fmla="*/ 7 w 63"/>
                  <a:gd name="T55" fmla="*/ 76 h 413"/>
                  <a:gd name="T56" fmla="*/ 6 w 63"/>
                  <a:gd name="T57" fmla="*/ 84 h 413"/>
                  <a:gd name="T58" fmla="*/ 5 w 63"/>
                  <a:gd name="T59" fmla="*/ 92 h 413"/>
                  <a:gd name="T60" fmla="*/ 4 w 63"/>
                  <a:gd name="T61" fmla="*/ 100 h 413"/>
                  <a:gd name="T62" fmla="*/ 3 w 63"/>
                  <a:gd name="T63" fmla="*/ 107 h 413"/>
                  <a:gd name="T64" fmla="*/ 2 w 63"/>
                  <a:gd name="T65" fmla="*/ 115 h 413"/>
                  <a:gd name="T66" fmla="*/ 1 w 63"/>
                  <a:gd name="T67" fmla="*/ 124 h 413"/>
                  <a:gd name="T68" fmla="*/ 0 w 63"/>
                  <a:gd name="T69" fmla="*/ 132 h 413"/>
                  <a:gd name="T70" fmla="*/ 5 w 63"/>
                  <a:gd name="T71" fmla="*/ 137 h 413"/>
                  <a:gd name="T72" fmla="*/ 0 w 63"/>
                  <a:gd name="T73" fmla="*/ 132 h 413"/>
                  <a:gd name="T74" fmla="*/ 0 w 63"/>
                  <a:gd name="T75" fmla="*/ 137 h 413"/>
                  <a:gd name="T76" fmla="*/ 5 w 63"/>
                  <a:gd name="T77" fmla="*/ 137 h 413"/>
                  <a:gd name="T78" fmla="*/ 6 w 63"/>
                  <a:gd name="T79" fmla="*/ 127 h 41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 h="413">
                    <a:moveTo>
                      <a:pt x="17" y="384"/>
                    </a:moveTo>
                    <a:lnTo>
                      <a:pt x="31" y="399"/>
                    </a:lnTo>
                    <a:lnTo>
                      <a:pt x="33" y="375"/>
                    </a:lnTo>
                    <a:lnTo>
                      <a:pt x="37" y="352"/>
                    </a:lnTo>
                    <a:lnTo>
                      <a:pt x="40" y="328"/>
                    </a:lnTo>
                    <a:lnTo>
                      <a:pt x="43" y="304"/>
                    </a:lnTo>
                    <a:lnTo>
                      <a:pt x="47" y="281"/>
                    </a:lnTo>
                    <a:lnTo>
                      <a:pt x="50" y="257"/>
                    </a:lnTo>
                    <a:lnTo>
                      <a:pt x="53" y="233"/>
                    </a:lnTo>
                    <a:lnTo>
                      <a:pt x="56" y="208"/>
                    </a:lnTo>
                    <a:lnTo>
                      <a:pt x="59" y="184"/>
                    </a:lnTo>
                    <a:lnTo>
                      <a:pt x="61" y="160"/>
                    </a:lnTo>
                    <a:lnTo>
                      <a:pt x="62" y="135"/>
                    </a:lnTo>
                    <a:lnTo>
                      <a:pt x="63" y="108"/>
                    </a:lnTo>
                    <a:lnTo>
                      <a:pt x="63" y="82"/>
                    </a:lnTo>
                    <a:lnTo>
                      <a:pt x="62" y="55"/>
                    </a:lnTo>
                    <a:lnTo>
                      <a:pt x="60" y="28"/>
                    </a:lnTo>
                    <a:lnTo>
                      <a:pt x="56" y="0"/>
                    </a:lnTo>
                    <a:lnTo>
                      <a:pt x="26" y="4"/>
                    </a:lnTo>
                    <a:lnTo>
                      <a:pt x="29" y="30"/>
                    </a:lnTo>
                    <a:lnTo>
                      <a:pt x="31" y="57"/>
                    </a:lnTo>
                    <a:lnTo>
                      <a:pt x="32" y="82"/>
                    </a:lnTo>
                    <a:lnTo>
                      <a:pt x="32" y="108"/>
                    </a:lnTo>
                    <a:lnTo>
                      <a:pt x="31" y="132"/>
                    </a:lnTo>
                    <a:lnTo>
                      <a:pt x="30" y="158"/>
                    </a:lnTo>
                    <a:lnTo>
                      <a:pt x="28" y="182"/>
                    </a:lnTo>
                    <a:lnTo>
                      <a:pt x="26" y="206"/>
                    </a:lnTo>
                    <a:lnTo>
                      <a:pt x="22" y="229"/>
                    </a:lnTo>
                    <a:lnTo>
                      <a:pt x="19" y="253"/>
                    </a:lnTo>
                    <a:lnTo>
                      <a:pt x="16" y="277"/>
                    </a:lnTo>
                    <a:lnTo>
                      <a:pt x="13" y="300"/>
                    </a:lnTo>
                    <a:lnTo>
                      <a:pt x="9" y="324"/>
                    </a:lnTo>
                    <a:lnTo>
                      <a:pt x="6" y="348"/>
                    </a:lnTo>
                    <a:lnTo>
                      <a:pt x="3" y="373"/>
                    </a:lnTo>
                    <a:lnTo>
                      <a:pt x="1" y="397"/>
                    </a:lnTo>
                    <a:lnTo>
                      <a:pt x="15" y="413"/>
                    </a:lnTo>
                    <a:lnTo>
                      <a:pt x="1" y="397"/>
                    </a:lnTo>
                    <a:lnTo>
                      <a:pt x="0" y="412"/>
                    </a:lnTo>
                    <a:lnTo>
                      <a:pt x="15" y="413"/>
                    </a:lnTo>
                    <a:lnTo>
                      <a:pt x="17" y="384"/>
                    </a:lnTo>
                    <a:close/>
                  </a:path>
                </a:pathLst>
              </a:custGeom>
              <a:solidFill>
                <a:srgbClr val="000000"/>
              </a:solidFill>
              <a:ln w="12700" cmpd="sng">
                <a:solidFill>
                  <a:srgbClr val="000000"/>
                </a:solidFill>
                <a:round/>
                <a:headEnd/>
                <a:tailEnd/>
              </a:ln>
            </p:spPr>
            <p:txBody>
              <a:bodyPr/>
              <a:lstStyle/>
              <a:p>
                <a:endParaRPr lang="fr-FR"/>
              </a:p>
            </p:txBody>
          </p:sp>
          <p:sp>
            <p:nvSpPr>
              <p:cNvPr id="6436" name="Freeform 373"/>
              <p:cNvSpPr>
                <a:spLocks/>
              </p:cNvSpPr>
              <p:nvPr/>
            </p:nvSpPr>
            <p:spPr bwMode="auto">
              <a:xfrm>
                <a:off x="3005" y="2021"/>
                <a:ext cx="28" cy="11"/>
              </a:xfrm>
              <a:custGeom>
                <a:avLst/>
                <a:gdLst>
                  <a:gd name="T0" fmla="*/ 18 w 85"/>
                  <a:gd name="T1" fmla="*/ 5 h 34"/>
                  <a:gd name="T2" fmla="*/ 23 w 85"/>
                  <a:gd name="T3" fmla="*/ 1 h 34"/>
                  <a:gd name="T4" fmla="*/ 20 w 85"/>
                  <a:gd name="T5" fmla="*/ 1 h 34"/>
                  <a:gd name="T6" fmla="*/ 17 w 85"/>
                  <a:gd name="T7" fmla="*/ 1 h 34"/>
                  <a:gd name="T8" fmla="*/ 15 w 85"/>
                  <a:gd name="T9" fmla="*/ 1 h 34"/>
                  <a:gd name="T10" fmla="*/ 12 w 85"/>
                  <a:gd name="T11" fmla="*/ 1 h 34"/>
                  <a:gd name="T12" fmla="*/ 9 w 85"/>
                  <a:gd name="T13" fmla="*/ 0 h 34"/>
                  <a:gd name="T14" fmla="*/ 7 w 85"/>
                  <a:gd name="T15" fmla="*/ 0 h 34"/>
                  <a:gd name="T16" fmla="*/ 4 w 85"/>
                  <a:gd name="T17" fmla="*/ 0 h 34"/>
                  <a:gd name="T18" fmla="*/ 1 w 85"/>
                  <a:gd name="T19" fmla="*/ 0 h 34"/>
                  <a:gd name="T20" fmla="*/ 0 w 85"/>
                  <a:gd name="T21" fmla="*/ 9 h 34"/>
                  <a:gd name="T22" fmla="*/ 3 w 85"/>
                  <a:gd name="T23" fmla="*/ 9 h 34"/>
                  <a:gd name="T24" fmla="*/ 6 w 85"/>
                  <a:gd name="T25" fmla="*/ 10 h 34"/>
                  <a:gd name="T26" fmla="*/ 9 w 85"/>
                  <a:gd name="T27" fmla="*/ 10 h 34"/>
                  <a:gd name="T28" fmla="*/ 12 w 85"/>
                  <a:gd name="T29" fmla="*/ 10 h 34"/>
                  <a:gd name="T30" fmla="*/ 14 w 85"/>
                  <a:gd name="T31" fmla="*/ 10 h 34"/>
                  <a:gd name="T32" fmla="*/ 17 w 85"/>
                  <a:gd name="T33" fmla="*/ 10 h 34"/>
                  <a:gd name="T34" fmla="*/ 20 w 85"/>
                  <a:gd name="T35" fmla="*/ 10 h 34"/>
                  <a:gd name="T36" fmla="*/ 23 w 85"/>
                  <a:gd name="T37" fmla="*/ 11 h 34"/>
                  <a:gd name="T38" fmla="*/ 28 w 85"/>
                  <a:gd name="T39" fmla="*/ 7 h 34"/>
                  <a:gd name="T40" fmla="*/ 23 w 85"/>
                  <a:gd name="T41" fmla="*/ 11 h 34"/>
                  <a:gd name="T42" fmla="*/ 27 w 85"/>
                  <a:gd name="T43" fmla="*/ 11 h 34"/>
                  <a:gd name="T44" fmla="*/ 28 w 85"/>
                  <a:gd name="T45" fmla="*/ 7 h 34"/>
                  <a:gd name="T46" fmla="*/ 18 w 85"/>
                  <a:gd name="T47" fmla="*/ 5 h 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5" h="34">
                    <a:moveTo>
                      <a:pt x="54" y="15"/>
                    </a:moveTo>
                    <a:lnTo>
                      <a:pt x="71" y="4"/>
                    </a:lnTo>
                    <a:lnTo>
                      <a:pt x="62" y="3"/>
                    </a:lnTo>
                    <a:lnTo>
                      <a:pt x="53" y="3"/>
                    </a:lnTo>
                    <a:lnTo>
                      <a:pt x="45" y="2"/>
                    </a:lnTo>
                    <a:lnTo>
                      <a:pt x="37" y="2"/>
                    </a:lnTo>
                    <a:lnTo>
                      <a:pt x="28" y="1"/>
                    </a:lnTo>
                    <a:lnTo>
                      <a:pt x="20" y="1"/>
                    </a:lnTo>
                    <a:lnTo>
                      <a:pt x="11" y="0"/>
                    </a:lnTo>
                    <a:lnTo>
                      <a:pt x="2" y="0"/>
                    </a:lnTo>
                    <a:lnTo>
                      <a:pt x="0" y="29"/>
                    </a:lnTo>
                    <a:lnTo>
                      <a:pt x="9" y="29"/>
                    </a:lnTo>
                    <a:lnTo>
                      <a:pt x="17" y="30"/>
                    </a:lnTo>
                    <a:lnTo>
                      <a:pt x="26" y="30"/>
                    </a:lnTo>
                    <a:lnTo>
                      <a:pt x="35" y="31"/>
                    </a:lnTo>
                    <a:lnTo>
                      <a:pt x="42" y="31"/>
                    </a:lnTo>
                    <a:lnTo>
                      <a:pt x="51" y="32"/>
                    </a:lnTo>
                    <a:lnTo>
                      <a:pt x="60" y="32"/>
                    </a:lnTo>
                    <a:lnTo>
                      <a:pt x="69" y="33"/>
                    </a:lnTo>
                    <a:lnTo>
                      <a:pt x="85" y="22"/>
                    </a:lnTo>
                    <a:lnTo>
                      <a:pt x="69" y="33"/>
                    </a:lnTo>
                    <a:lnTo>
                      <a:pt x="82" y="34"/>
                    </a:lnTo>
                    <a:lnTo>
                      <a:pt x="85" y="22"/>
                    </a:lnTo>
                    <a:lnTo>
                      <a:pt x="54" y="15"/>
                    </a:lnTo>
                    <a:close/>
                  </a:path>
                </a:pathLst>
              </a:custGeom>
              <a:solidFill>
                <a:srgbClr val="000000"/>
              </a:solidFill>
              <a:ln w="12700" cmpd="sng">
                <a:solidFill>
                  <a:srgbClr val="000000"/>
                </a:solidFill>
                <a:round/>
                <a:headEnd/>
                <a:tailEnd/>
              </a:ln>
            </p:spPr>
            <p:txBody>
              <a:bodyPr/>
              <a:lstStyle/>
              <a:p>
                <a:endParaRPr lang="fr-FR"/>
              </a:p>
            </p:txBody>
          </p:sp>
          <p:sp>
            <p:nvSpPr>
              <p:cNvPr id="6437" name="Freeform 374"/>
              <p:cNvSpPr>
                <a:spLocks/>
              </p:cNvSpPr>
              <p:nvPr/>
            </p:nvSpPr>
            <p:spPr bwMode="auto">
              <a:xfrm>
                <a:off x="3023" y="1872"/>
                <a:ext cx="49" cy="156"/>
              </a:xfrm>
              <a:custGeom>
                <a:avLst/>
                <a:gdLst>
                  <a:gd name="T0" fmla="*/ 49 w 148"/>
                  <a:gd name="T1" fmla="*/ 10 h 467"/>
                  <a:gd name="T2" fmla="*/ 39 w 148"/>
                  <a:gd name="T3" fmla="*/ 11 h 467"/>
                  <a:gd name="T4" fmla="*/ 35 w 148"/>
                  <a:gd name="T5" fmla="*/ 21 h 467"/>
                  <a:gd name="T6" fmla="*/ 32 w 148"/>
                  <a:gd name="T7" fmla="*/ 31 h 467"/>
                  <a:gd name="T8" fmla="*/ 28 w 148"/>
                  <a:gd name="T9" fmla="*/ 40 h 467"/>
                  <a:gd name="T10" fmla="*/ 25 w 148"/>
                  <a:gd name="T11" fmla="*/ 50 h 467"/>
                  <a:gd name="T12" fmla="*/ 23 w 148"/>
                  <a:gd name="T13" fmla="*/ 59 h 467"/>
                  <a:gd name="T14" fmla="*/ 20 w 148"/>
                  <a:gd name="T15" fmla="*/ 68 h 467"/>
                  <a:gd name="T16" fmla="*/ 17 w 148"/>
                  <a:gd name="T17" fmla="*/ 77 h 467"/>
                  <a:gd name="T18" fmla="*/ 15 w 148"/>
                  <a:gd name="T19" fmla="*/ 86 h 467"/>
                  <a:gd name="T20" fmla="*/ 13 w 148"/>
                  <a:gd name="T21" fmla="*/ 94 h 467"/>
                  <a:gd name="T22" fmla="*/ 11 w 148"/>
                  <a:gd name="T23" fmla="*/ 103 h 467"/>
                  <a:gd name="T24" fmla="*/ 9 w 148"/>
                  <a:gd name="T25" fmla="*/ 112 h 467"/>
                  <a:gd name="T26" fmla="*/ 7 w 148"/>
                  <a:gd name="T27" fmla="*/ 120 h 467"/>
                  <a:gd name="T28" fmla="*/ 5 w 148"/>
                  <a:gd name="T29" fmla="*/ 128 h 467"/>
                  <a:gd name="T30" fmla="*/ 4 w 148"/>
                  <a:gd name="T31" fmla="*/ 137 h 467"/>
                  <a:gd name="T32" fmla="*/ 2 w 148"/>
                  <a:gd name="T33" fmla="*/ 145 h 467"/>
                  <a:gd name="T34" fmla="*/ 0 w 148"/>
                  <a:gd name="T35" fmla="*/ 154 h 467"/>
                  <a:gd name="T36" fmla="*/ 10 w 148"/>
                  <a:gd name="T37" fmla="*/ 156 h 467"/>
                  <a:gd name="T38" fmla="*/ 12 w 148"/>
                  <a:gd name="T39" fmla="*/ 148 h 467"/>
                  <a:gd name="T40" fmla="*/ 14 w 148"/>
                  <a:gd name="T41" fmla="*/ 139 h 467"/>
                  <a:gd name="T42" fmla="*/ 15 w 148"/>
                  <a:gd name="T43" fmla="*/ 130 h 467"/>
                  <a:gd name="T44" fmla="*/ 17 w 148"/>
                  <a:gd name="T45" fmla="*/ 122 h 467"/>
                  <a:gd name="T46" fmla="*/ 19 w 148"/>
                  <a:gd name="T47" fmla="*/ 114 h 467"/>
                  <a:gd name="T48" fmla="*/ 21 w 148"/>
                  <a:gd name="T49" fmla="*/ 105 h 467"/>
                  <a:gd name="T50" fmla="*/ 23 w 148"/>
                  <a:gd name="T51" fmla="*/ 97 h 467"/>
                  <a:gd name="T52" fmla="*/ 25 w 148"/>
                  <a:gd name="T53" fmla="*/ 88 h 467"/>
                  <a:gd name="T54" fmla="*/ 27 w 148"/>
                  <a:gd name="T55" fmla="*/ 79 h 467"/>
                  <a:gd name="T56" fmla="*/ 29 w 148"/>
                  <a:gd name="T57" fmla="*/ 70 h 467"/>
                  <a:gd name="T58" fmla="*/ 32 w 148"/>
                  <a:gd name="T59" fmla="*/ 62 h 467"/>
                  <a:gd name="T60" fmla="*/ 35 w 148"/>
                  <a:gd name="T61" fmla="*/ 53 h 467"/>
                  <a:gd name="T62" fmla="*/ 38 w 148"/>
                  <a:gd name="T63" fmla="*/ 43 h 467"/>
                  <a:gd name="T64" fmla="*/ 41 w 148"/>
                  <a:gd name="T65" fmla="*/ 34 h 467"/>
                  <a:gd name="T66" fmla="*/ 45 w 148"/>
                  <a:gd name="T67" fmla="*/ 24 h 467"/>
                  <a:gd name="T68" fmla="*/ 49 w 148"/>
                  <a:gd name="T69" fmla="*/ 14 h 467"/>
                  <a:gd name="T70" fmla="*/ 39 w 148"/>
                  <a:gd name="T71" fmla="*/ 15 h 467"/>
                  <a:gd name="T72" fmla="*/ 49 w 148"/>
                  <a:gd name="T73" fmla="*/ 10 h 467"/>
                  <a:gd name="T74" fmla="*/ 44 w 148"/>
                  <a:gd name="T75" fmla="*/ 0 h 467"/>
                  <a:gd name="T76" fmla="*/ 39 w 148"/>
                  <a:gd name="T77" fmla="*/ 11 h 467"/>
                  <a:gd name="T78" fmla="*/ 49 w 148"/>
                  <a:gd name="T79" fmla="*/ 10 h 46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8" h="467">
                    <a:moveTo>
                      <a:pt x="148" y="31"/>
                    </a:moveTo>
                    <a:lnTo>
                      <a:pt x="119" y="32"/>
                    </a:lnTo>
                    <a:lnTo>
                      <a:pt x="107" y="63"/>
                    </a:lnTo>
                    <a:lnTo>
                      <a:pt x="97" y="92"/>
                    </a:lnTo>
                    <a:lnTo>
                      <a:pt x="86" y="121"/>
                    </a:lnTo>
                    <a:lnTo>
                      <a:pt x="77" y="149"/>
                    </a:lnTo>
                    <a:lnTo>
                      <a:pt x="68" y="177"/>
                    </a:lnTo>
                    <a:lnTo>
                      <a:pt x="59" y="203"/>
                    </a:lnTo>
                    <a:lnTo>
                      <a:pt x="52" y="231"/>
                    </a:lnTo>
                    <a:lnTo>
                      <a:pt x="45" y="256"/>
                    </a:lnTo>
                    <a:lnTo>
                      <a:pt x="39" y="282"/>
                    </a:lnTo>
                    <a:lnTo>
                      <a:pt x="32" y="309"/>
                    </a:lnTo>
                    <a:lnTo>
                      <a:pt x="27" y="334"/>
                    </a:lnTo>
                    <a:lnTo>
                      <a:pt x="21" y="359"/>
                    </a:lnTo>
                    <a:lnTo>
                      <a:pt x="16" y="384"/>
                    </a:lnTo>
                    <a:lnTo>
                      <a:pt x="11" y="409"/>
                    </a:lnTo>
                    <a:lnTo>
                      <a:pt x="6" y="435"/>
                    </a:lnTo>
                    <a:lnTo>
                      <a:pt x="0" y="460"/>
                    </a:lnTo>
                    <a:lnTo>
                      <a:pt x="31" y="467"/>
                    </a:lnTo>
                    <a:lnTo>
                      <a:pt x="36" y="442"/>
                    </a:lnTo>
                    <a:lnTo>
                      <a:pt x="42" y="415"/>
                    </a:lnTo>
                    <a:lnTo>
                      <a:pt x="46" y="390"/>
                    </a:lnTo>
                    <a:lnTo>
                      <a:pt x="52" y="365"/>
                    </a:lnTo>
                    <a:lnTo>
                      <a:pt x="57" y="340"/>
                    </a:lnTo>
                    <a:lnTo>
                      <a:pt x="63" y="315"/>
                    </a:lnTo>
                    <a:lnTo>
                      <a:pt x="69" y="289"/>
                    </a:lnTo>
                    <a:lnTo>
                      <a:pt x="76" y="263"/>
                    </a:lnTo>
                    <a:lnTo>
                      <a:pt x="82" y="237"/>
                    </a:lnTo>
                    <a:lnTo>
                      <a:pt x="88" y="211"/>
                    </a:lnTo>
                    <a:lnTo>
                      <a:pt x="97" y="185"/>
                    </a:lnTo>
                    <a:lnTo>
                      <a:pt x="105" y="158"/>
                    </a:lnTo>
                    <a:lnTo>
                      <a:pt x="114" y="130"/>
                    </a:lnTo>
                    <a:lnTo>
                      <a:pt x="125" y="102"/>
                    </a:lnTo>
                    <a:lnTo>
                      <a:pt x="136" y="73"/>
                    </a:lnTo>
                    <a:lnTo>
                      <a:pt x="148" y="43"/>
                    </a:lnTo>
                    <a:lnTo>
                      <a:pt x="119" y="44"/>
                    </a:lnTo>
                    <a:lnTo>
                      <a:pt x="148" y="31"/>
                    </a:lnTo>
                    <a:lnTo>
                      <a:pt x="134" y="0"/>
                    </a:lnTo>
                    <a:lnTo>
                      <a:pt x="119" y="32"/>
                    </a:lnTo>
                    <a:lnTo>
                      <a:pt x="148" y="31"/>
                    </a:lnTo>
                    <a:close/>
                  </a:path>
                </a:pathLst>
              </a:custGeom>
              <a:solidFill>
                <a:srgbClr val="000000"/>
              </a:solidFill>
              <a:ln w="12700" cmpd="sng">
                <a:solidFill>
                  <a:srgbClr val="000000"/>
                </a:solidFill>
                <a:round/>
                <a:headEnd/>
                <a:tailEnd/>
              </a:ln>
            </p:spPr>
            <p:txBody>
              <a:bodyPr/>
              <a:lstStyle/>
              <a:p>
                <a:endParaRPr lang="fr-FR"/>
              </a:p>
            </p:txBody>
          </p:sp>
          <p:sp>
            <p:nvSpPr>
              <p:cNvPr id="6438" name="Freeform 375"/>
              <p:cNvSpPr>
                <a:spLocks/>
              </p:cNvSpPr>
              <p:nvPr/>
            </p:nvSpPr>
            <p:spPr bwMode="auto">
              <a:xfrm>
                <a:off x="3062" y="1883"/>
                <a:ext cx="45" cy="153"/>
              </a:xfrm>
              <a:custGeom>
                <a:avLst/>
                <a:gdLst>
                  <a:gd name="T0" fmla="*/ 40 w 135"/>
                  <a:gd name="T1" fmla="*/ 143 h 460"/>
                  <a:gd name="T2" fmla="*/ 45 w 135"/>
                  <a:gd name="T3" fmla="*/ 147 h 460"/>
                  <a:gd name="T4" fmla="*/ 43 w 135"/>
                  <a:gd name="T5" fmla="*/ 138 h 460"/>
                  <a:gd name="T6" fmla="*/ 42 w 135"/>
                  <a:gd name="T7" fmla="*/ 128 h 460"/>
                  <a:gd name="T8" fmla="*/ 40 w 135"/>
                  <a:gd name="T9" fmla="*/ 119 h 460"/>
                  <a:gd name="T10" fmla="*/ 39 w 135"/>
                  <a:gd name="T11" fmla="*/ 110 h 460"/>
                  <a:gd name="T12" fmla="*/ 37 w 135"/>
                  <a:gd name="T13" fmla="*/ 101 h 460"/>
                  <a:gd name="T14" fmla="*/ 35 w 135"/>
                  <a:gd name="T15" fmla="*/ 91 h 460"/>
                  <a:gd name="T16" fmla="*/ 34 w 135"/>
                  <a:gd name="T17" fmla="*/ 82 h 460"/>
                  <a:gd name="T18" fmla="*/ 32 w 135"/>
                  <a:gd name="T19" fmla="*/ 73 h 460"/>
                  <a:gd name="T20" fmla="*/ 30 w 135"/>
                  <a:gd name="T21" fmla="*/ 64 h 460"/>
                  <a:gd name="T22" fmla="*/ 28 w 135"/>
                  <a:gd name="T23" fmla="*/ 54 h 460"/>
                  <a:gd name="T24" fmla="*/ 26 w 135"/>
                  <a:gd name="T25" fmla="*/ 45 h 460"/>
                  <a:gd name="T26" fmla="*/ 23 w 135"/>
                  <a:gd name="T27" fmla="*/ 36 h 460"/>
                  <a:gd name="T28" fmla="*/ 20 w 135"/>
                  <a:gd name="T29" fmla="*/ 27 h 460"/>
                  <a:gd name="T30" fmla="*/ 17 w 135"/>
                  <a:gd name="T31" fmla="*/ 18 h 460"/>
                  <a:gd name="T32" fmla="*/ 14 w 135"/>
                  <a:gd name="T33" fmla="*/ 9 h 460"/>
                  <a:gd name="T34" fmla="*/ 10 w 135"/>
                  <a:gd name="T35" fmla="*/ 0 h 460"/>
                  <a:gd name="T36" fmla="*/ 0 w 135"/>
                  <a:gd name="T37" fmla="*/ 4 h 460"/>
                  <a:gd name="T38" fmla="*/ 4 w 135"/>
                  <a:gd name="T39" fmla="*/ 13 h 460"/>
                  <a:gd name="T40" fmla="*/ 7 w 135"/>
                  <a:gd name="T41" fmla="*/ 21 h 460"/>
                  <a:gd name="T42" fmla="*/ 11 w 135"/>
                  <a:gd name="T43" fmla="*/ 30 h 460"/>
                  <a:gd name="T44" fmla="*/ 13 w 135"/>
                  <a:gd name="T45" fmla="*/ 39 h 460"/>
                  <a:gd name="T46" fmla="*/ 15 w 135"/>
                  <a:gd name="T47" fmla="*/ 48 h 460"/>
                  <a:gd name="T48" fmla="*/ 18 w 135"/>
                  <a:gd name="T49" fmla="*/ 57 h 460"/>
                  <a:gd name="T50" fmla="*/ 20 w 135"/>
                  <a:gd name="T51" fmla="*/ 66 h 460"/>
                  <a:gd name="T52" fmla="*/ 22 w 135"/>
                  <a:gd name="T53" fmla="*/ 75 h 460"/>
                  <a:gd name="T54" fmla="*/ 24 w 135"/>
                  <a:gd name="T55" fmla="*/ 83 h 460"/>
                  <a:gd name="T56" fmla="*/ 25 w 135"/>
                  <a:gd name="T57" fmla="*/ 93 h 460"/>
                  <a:gd name="T58" fmla="*/ 27 w 135"/>
                  <a:gd name="T59" fmla="*/ 102 h 460"/>
                  <a:gd name="T60" fmla="*/ 29 w 135"/>
                  <a:gd name="T61" fmla="*/ 111 h 460"/>
                  <a:gd name="T62" fmla="*/ 30 w 135"/>
                  <a:gd name="T63" fmla="*/ 121 h 460"/>
                  <a:gd name="T64" fmla="*/ 31 w 135"/>
                  <a:gd name="T65" fmla="*/ 130 h 460"/>
                  <a:gd name="T66" fmla="*/ 33 w 135"/>
                  <a:gd name="T67" fmla="*/ 139 h 460"/>
                  <a:gd name="T68" fmla="*/ 35 w 135"/>
                  <a:gd name="T69" fmla="*/ 149 h 460"/>
                  <a:gd name="T70" fmla="*/ 40 w 135"/>
                  <a:gd name="T71" fmla="*/ 153 h 460"/>
                  <a:gd name="T72" fmla="*/ 35 w 135"/>
                  <a:gd name="T73" fmla="*/ 149 h 460"/>
                  <a:gd name="T74" fmla="*/ 35 w 135"/>
                  <a:gd name="T75" fmla="*/ 153 h 460"/>
                  <a:gd name="T76" fmla="*/ 40 w 135"/>
                  <a:gd name="T77" fmla="*/ 153 h 460"/>
                  <a:gd name="T78" fmla="*/ 40 w 135"/>
                  <a:gd name="T79" fmla="*/ 143 h 4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35" h="460">
                    <a:moveTo>
                      <a:pt x="120" y="430"/>
                    </a:moveTo>
                    <a:lnTo>
                      <a:pt x="135" y="443"/>
                    </a:lnTo>
                    <a:lnTo>
                      <a:pt x="129" y="415"/>
                    </a:lnTo>
                    <a:lnTo>
                      <a:pt x="125" y="386"/>
                    </a:lnTo>
                    <a:lnTo>
                      <a:pt x="121" y="359"/>
                    </a:lnTo>
                    <a:lnTo>
                      <a:pt x="116" y="331"/>
                    </a:lnTo>
                    <a:lnTo>
                      <a:pt x="112" y="303"/>
                    </a:lnTo>
                    <a:lnTo>
                      <a:pt x="106" y="275"/>
                    </a:lnTo>
                    <a:lnTo>
                      <a:pt x="102" y="247"/>
                    </a:lnTo>
                    <a:lnTo>
                      <a:pt x="97" y="219"/>
                    </a:lnTo>
                    <a:lnTo>
                      <a:pt x="90" y="191"/>
                    </a:lnTo>
                    <a:lnTo>
                      <a:pt x="85" y="163"/>
                    </a:lnTo>
                    <a:lnTo>
                      <a:pt x="77" y="135"/>
                    </a:lnTo>
                    <a:lnTo>
                      <a:pt x="68" y="108"/>
                    </a:lnTo>
                    <a:lnTo>
                      <a:pt x="61" y="82"/>
                    </a:lnTo>
                    <a:lnTo>
                      <a:pt x="51" y="54"/>
                    </a:lnTo>
                    <a:lnTo>
                      <a:pt x="41" y="27"/>
                    </a:lnTo>
                    <a:lnTo>
                      <a:pt x="29" y="0"/>
                    </a:lnTo>
                    <a:lnTo>
                      <a:pt x="0" y="13"/>
                    </a:lnTo>
                    <a:lnTo>
                      <a:pt x="12" y="38"/>
                    </a:lnTo>
                    <a:lnTo>
                      <a:pt x="22" y="64"/>
                    </a:lnTo>
                    <a:lnTo>
                      <a:pt x="32" y="90"/>
                    </a:lnTo>
                    <a:lnTo>
                      <a:pt x="40" y="116"/>
                    </a:lnTo>
                    <a:lnTo>
                      <a:pt x="46" y="144"/>
                    </a:lnTo>
                    <a:lnTo>
                      <a:pt x="54" y="170"/>
                    </a:lnTo>
                    <a:lnTo>
                      <a:pt x="59" y="197"/>
                    </a:lnTo>
                    <a:lnTo>
                      <a:pt x="66" y="225"/>
                    </a:lnTo>
                    <a:lnTo>
                      <a:pt x="71" y="251"/>
                    </a:lnTo>
                    <a:lnTo>
                      <a:pt x="76" y="280"/>
                    </a:lnTo>
                    <a:lnTo>
                      <a:pt x="81" y="307"/>
                    </a:lnTo>
                    <a:lnTo>
                      <a:pt x="86" y="335"/>
                    </a:lnTo>
                    <a:lnTo>
                      <a:pt x="90" y="363"/>
                    </a:lnTo>
                    <a:lnTo>
                      <a:pt x="94" y="391"/>
                    </a:lnTo>
                    <a:lnTo>
                      <a:pt x="99" y="419"/>
                    </a:lnTo>
                    <a:lnTo>
                      <a:pt x="104" y="447"/>
                    </a:lnTo>
                    <a:lnTo>
                      <a:pt x="120" y="460"/>
                    </a:lnTo>
                    <a:lnTo>
                      <a:pt x="104" y="447"/>
                    </a:lnTo>
                    <a:lnTo>
                      <a:pt x="106" y="460"/>
                    </a:lnTo>
                    <a:lnTo>
                      <a:pt x="120" y="460"/>
                    </a:lnTo>
                    <a:lnTo>
                      <a:pt x="120" y="430"/>
                    </a:lnTo>
                    <a:close/>
                  </a:path>
                </a:pathLst>
              </a:custGeom>
              <a:solidFill>
                <a:srgbClr val="000000"/>
              </a:solidFill>
              <a:ln w="12700" cmpd="sng">
                <a:solidFill>
                  <a:srgbClr val="000000"/>
                </a:solidFill>
                <a:round/>
                <a:headEnd/>
                <a:tailEnd/>
              </a:ln>
            </p:spPr>
            <p:txBody>
              <a:bodyPr/>
              <a:lstStyle/>
              <a:p>
                <a:endParaRPr lang="fr-FR"/>
              </a:p>
            </p:txBody>
          </p:sp>
          <p:sp>
            <p:nvSpPr>
              <p:cNvPr id="6439" name="Freeform 376"/>
              <p:cNvSpPr>
                <a:spLocks/>
              </p:cNvSpPr>
              <p:nvPr/>
            </p:nvSpPr>
            <p:spPr bwMode="auto">
              <a:xfrm>
                <a:off x="3102" y="2026"/>
                <a:ext cx="34" cy="10"/>
              </a:xfrm>
              <a:custGeom>
                <a:avLst/>
                <a:gdLst>
                  <a:gd name="T0" fmla="*/ 23 w 101"/>
                  <a:gd name="T1" fmla="*/ 5 h 30"/>
                  <a:gd name="T2" fmla="*/ 29 w 101"/>
                  <a:gd name="T3" fmla="*/ 0 h 30"/>
                  <a:gd name="T4" fmla="*/ 25 w 101"/>
                  <a:gd name="T5" fmla="*/ 0 h 30"/>
                  <a:gd name="T6" fmla="*/ 21 w 101"/>
                  <a:gd name="T7" fmla="*/ 0 h 30"/>
                  <a:gd name="T8" fmla="*/ 18 w 101"/>
                  <a:gd name="T9" fmla="*/ 0 h 30"/>
                  <a:gd name="T10" fmla="*/ 14 w 101"/>
                  <a:gd name="T11" fmla="*/ 0 h 30"/>
                  <a:gd name="T12" fmla="*/ 10 w 101"/>
                  <a:gd name="T13" fmla="*/ 0 h 30"/>
                  <a:gd name="T14" fmla="*/ 7 w 101"/>
                  <a:gd name="T15" fmla="*/ 0 h 30"/>
                  <a:gd name="T16" fmla="*/ 3 w 101"/>
                  <a:gd name="T17" fmla="*/ 0 h 30"/>
                  <a:gd name="T18" fmla="*/ 0 w 101"/>
                  <a:gd name="T19" fmla="*/ 0 h 30"/>
                  <a:gd name="T20" fmla="*/ 0 w 101"/>
                  <a:gd name="T21" fmla="*/ 10 h 30"/>
                  <a:gd name="T22" fmla="*/ 3 w 101"/>
                  <a:gd name="T23" fmla="*/ 10 h 30"/>
                  <a:gd name="T24" fmla="*/ 7 w 101"/>
                  <a:gd name="T25" fmla="*/ 10 h 30"/>
                  <a:gd name="T26" fmla="*/ 10 w 101"/>
                  <a:gd name="T27" fmla="*/ 10 h 30"/>
                  <a:gd name="T28" fmla="*/ 14 w 101"/>
                  <a:gd name="T29" fmla="*/ 10 h 30"/>
                  <a:gd name="T30" fmla="*/ 18 w 101"/>
                  <a:gd name="T31" fmla="*/ 10 h 30"/>
                  <a:gd name="T32" fmla="*/ 21 w 101"/>
                  <a:gd name="T33" fmla="*/ 10 h 30"/>
                  <a:gd name="T34" fmla="*/ 25 w 101"/>
                  <a:gd name="T35" fmla="*/ 10 h 30"/>
                  <a:gd name="T36" fmla="*/ 29 w 101"/>
                  <a:gd name="T37" fmla="*/ 10 h 30"/>
                  <a:gd name="T38" fmla="*/ 34 w 101"/>
                  <a:gd name="T39" fmla="*/ 5 h 30"/>
                  <a:gd name="T40" fmla="*/ 29 w 101"/>
                  <a:gd name="T41" fmla="*/ 10 h 30"/>
                  <a:gd name="T42" fmla="*/ 34 w 101"/>
                  <a:gd name="T43" fmla="*/ 10 h 30"/>
                  <a:gd name="T44" fmla="*/ 34 w 101"/>
                  <a:gd name="T45" fmla="*/ 5 h 30"/>
                  <a:gd name="T46" fmla="*/ 23 w 101"/>
                  <a:gd name="T47" fmla="*/ 5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1" h="30">
                    <a:moveTo>
                      <a:pt x="69" y="16"/>
                    </a:moveTo>
                    <a:lnTo>
                      <a:pt x="85" y="0"/>
                    </a:lnTo>
                    <a:lnTo>
                      <a:pt x="74" y="0"/>
                    </a:lnTo>
                    <a:lnTo>
                      <a:pt x="63" y="0"/>
                    </a:lnTo>
                    <a:lnTo>
                      <a:pt x="52" y="0"/>
                    </a:lnTo>
                    <a:lnTo>
                      <a:pt x="42" y="0"/>
                    </a:lnTo>
                    <a:lnTo>
                      <a:pt x="31" y="0"/>
                    </a:lnTo>
                    <a:lnTo>
                      <a:pt x="20" y="0"/>
                    </a:lnTo>
                    <a:lnTo>
                      <a:pt x="9" y="0"/>
                    </a:lnTo>
                    <a:lnTo>
                      <a:pt x="0" y="0"/>
                    </a:lnTo>
                    <a:lnTo>
                      <a:pt x="0" y="30"/>
                    </a:lnTo>
                    <a:lnTo>
                      <a:pt x="9" y="30"/>
                    </a:lnTo>
                    <a:lnTo>
                      <a:pt x="20" y="30"/>
                    </a:lnTo>
                    <a:lnTo>
                      <a:pt x="31" y="30"/>
                    </a:lnTo>
                    <a:lnTo>
                      <a:pt x="42" y="30"/>
                    </a:lnTo>
                    <a:lnTo>
                      <a:pt x="52" y="30"/>
                    </a:lnTo>
                    <a:lnTo>
                      <a:pt x="63" y="30"/>
                    </a:lnTo>
                    <a:lnTo>
                      <a:pt x="74" y="30"/>
                    </a:lnTo>
                    <a:lnTo>
                      <a:pt x="85" y="30"/>
                    </a:lnTo>
                    <a:lnTo>
                      <a:pt x="100" y="14"/>
                    </a:lnTo>
                    <a:lnTo>
                      <a:pt x="85" y="30"/>
                    </a:lnTo>
                    <a:lnTo>
                      <a:pt x="101" y="30"/>
                    </a:lnTo>
                    <a:lnTo>
                      <a:pt x="100" y="14"/>
                    </a:lnTo>
                    <a:lnTo>
                      <a:pt x="69" y="16"/>
                    </a:lnTo>
                    <a:close/>
                  </a:path>
                </a:pathLst>
              </a:custGeom>
              <a:solidFill>
                <a:srgbClr val="000000"/>
              </a:solidFill>
              <a:ln w="12700" cmpd="sng">
                <a:solidFill>
                  <a:srgbClr val="000000"/>
                </a:solidFill>
                <a:round/>
                <a:headEnd/>
                <a:tailEnd/>
              </a:ln>
            </p:spPr>
            <p:txBody>
              <a:bodyPr/>
              <a:lstStyle/>
              <a:p>
                <a:endParaRPr lang="fr-FR"/>
              </a:p>
            </p:txBody>
          </p:sp>
          <p:sp>
            <p:nvSpPr>
              <p:cNvPr id="6440" name="Freeform 377"/>
              <p:cNvSpPr>
                <a:spLocks/>
              </p:cNvSpPr>
              <p:nvPr/>
            </p:nvSpPr>
            <p:spPr bwMode="auto">
              <a:xfrm>
                <a:off x="3116" y="1887"/>
                <a:ext cx="20" cy="144"/>
              </a:xfrm>
              <a:custGeom>
                <a:avLst/>
                <a:gdLst>
                  <a:gd name="T0" fmla="*/ 0 w 60"/>
                  <a:gd name="T1" fmla="*/ 2 h 434"/>
                  <a:gd name="T2" fmla="*/ 0 w 60"/>
                  <a:gd name="T3" fmla="*/ 1 h 434"/>
                  <a:gd name="T4" fmla="*/ 1 w 60"/>
                  <a:gd name="T5" fmla="*/ 10 h 434"/>
                  <a:gd name="T6" fmla="*/ 1 w 60"/>
                  <a:gd name="T7" fmla="*/ 19 h 434"/>
                  <a:gd name="T8" fmla="*/ 2 w 60"/>
                  <a:gd name="T9" fmla="*/ 28 h 434"/>
                  <a:gd name="T10" fmla="*/ 3 w 60"/>
                  <a:gd name="T11" fmla="*/ 37 h 434"/>
                  <a:gd name="T12" fmla="*/ 3 w 60"/>
                  <a:gd name="T13" fmla="*/ 46 h 434"/>
                  <a:gd name="T14" fmla="*/ 4 w 60"/>
                  <a:gd name="T15" fmla="*/ 55 h 434"/>
                  <a:gd name="T16" fmla="*/ 4 w 60"/>
                  <a:gd name="T17" fmla="*/ 64 h 434"/>
                  <a:gd name="T18" fmla="*/ 5 w 60"/>
                  <a:gd name="T19" fmla="*/ 72 h 434"/>
                  <a:gd name="T20" fmla="*/ 5 w 60"/>
                  <a:gd name="T21" fmla="*/ 82 h 434"/>
                  <a:gd name="T22" fmla="*/ 6 w 60"/>
                  <a:gd name="T23" fmla="*/ 91 h 434"/>
                  <a:gd name="T24" fmla="*/ 7 w 60"/>
                  <a:gd name="T25" fmla="*/ 100 h 434"/>
                  <a:gd name="T26" fmla="*/ 7 w 60"/>
                  <a:gd name="T27" fmla="*/ 108 h 434"/>
                  <a:gd name="T28" fmla="*/ 8 w 60"/>
                  <a:gd name="T29" fmla="*/ 117 h 434"/>
                  <a:gd name="T30" fmla="*/ 8 w 60"/>
                  <a:gd name="T31" fmla="*/ 126 h 434"/>
                  <a:gd name="T32" fmla="*/ 9 w 60"/>
                  <a:gd name="T33" fmla="*/ 135 h 434"/>
                  <a:gd name="T34" fmla="*/ 10 w 60"/>
                  <a:gd name="T35" fmla="*/ 144 h 434"/>
                  <a:gd name="T36" fmla="*/ 20 w 60"/>
                  <a:gd name="T37" fmla="*/ 143 h 434"/>
                  <a:gd name="T38" fmla="*/ 19 w 60"/>
                  <a:gd name="T39" fmla="*/ 134 h 434"/>
                  <a:gd name="T40" fmla="*/ 19 w 60"/>
                  <a:gd name="T41" fmla="*/ 126 h 434"/>
                  <a:gd name="T42" fmla="*/ 18 w 60"/>
                  <a:gd name="T43" fmla="*/ 116 h 434"/>
                  <a:gd name="T44" fmla="*/ 17 w 60"/>
                  <a:gd name="T45" fmla="*/ 108 h 434"/>
                  <a:gd name="T46" fmla="*/ 17 w 60"/>
                  <a:gd name="T47" fmla="*/ 99 h 434"/>
                  <a:gd name="T48" fmla="*/ 16 w 60"/>
                  <a:gd name="T49" fmla="*/ 90 h 434"/>
                  <a:gd name="T50" fmla="*/ 16 w 60"/>
                  <a:gd name="T51" fmla="*/ 81 h 434"/>
                  <a:gd name="T52" fmla="*/ 15 w 60"/>
                  <a:gd name="T53" fmla="*/ 72 h 434"/>
                  <a:gd name="T54" fmla="*/ 14 w 60"/>
                  <a:gd name="T55" fmla="*/ 63 h 434"/>
                  <a:gd name="T56" fmla="*/ 14 w 60"/>
                  <a:gd name="T57" fmla="*/ 54 h 434"/>
                  <a:gd name="T58" fmla="*/ 13 w 60"/>
                  <a:gd name="T59" fmla="*/ 45 h 434"/>
                  <a:gd name="T60" fmla="*/ 13 w 60"/>
                  <a:gd name="T61" fmla="*/ 36 h 434"/>
                  <a:gd name="T62" fmla="*/ 12 w 60"/>
                  <a:gd name="T63" fmla="*/ 27 h 434"/>
                  <a:gd name="T64" fmla="*/ 11 w 60"/>
                  <a:gd name="T65" fmla="*/ 18 h 434"/>
                  <a:gd name="T66" fmla="*/ 11 w 60"/>
                  <a:gd name="T67" fmla="*/ 10 h 434"/>
                  <a:gd name="T68" fmla="*/ 10 w 60"/>
                  <a:gd name="T69" fmla="*/ 1 h 434"/>
                  <a:gd name="T70" fmla="*/ 10 w 60"/>
                  <a:gd name="T71" fmla="*/ 0 h 434"/>
                  <a:gd name="T72" fmla="*/ 10 w 60"/>
                  <a:gd name="T73" fmla="*/ 1 h 434"/>
                  <a:gd name="T74" fmla="*/ 10 w 60"/>
                  <a:gd name="T75" fmla="*/ 0 h 434"/>
                  <a:gd name="T76" fmla="*/ 10 w 60"/>
                  <a:gd name="T77" fmla="*/ 0 h 434"/>
                  <a:gd name="T78" fmla="*/ 0 w 60"/>
                  <a:gd name="T79" fmla="*/ 2 h 4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0" h="434">
                    <a:moveTo>
                      <a:pt x="0" y="6"/>
                    </a:moveTo>
                    <a:lnTo>
                      <a:pt x="0" y="4"/>
                    </a:lnTo>
                    <a:lnTo>
                      <a:pt x="2" y="31"/>
                    </a:lnTo>
                    <a:lnTo>
                      <a:pt x="3" y="57"/>
                    </a:lnTo>
                    <a:lnTo>
                      <a:pt x="5" y="84"/>
                    </a:lnTo>
                    <a:lnTo>
                      <a:pt x="8" y="112"/>
                    </a:lnTo>
                    <a:lnTo>
                      <a:pt x="9" y="138"/>
                    </a:lnTo>
                    <a:lnTo>
                      <a:pt x="11" y="165"/>
                    </a:lnTo>
                    <a:lnTo>
                      <a:pt x="12" y="192"/>
                    </a:lnTo>
                    <a:lnTo>
                      <a:pt x="14" y="218"/>
                    </a:lnTo>
                    <a:lnTo>
                      <a:pt x="16" y="246"/>
                    </a:lnTo>
                    <a:lnTo>
                      <a:pt x="17" y="273"/>
                    </a:lnTo>
                    <a:lnTo>
                      <a:pt x="20" y="300"/>
                    </a:lnTo>
                    <a:lnTo>
                      <a:pt x="22" y="326"/>
                    </a:lnTo>
                    <a:lnTo>
                      <a:pt x="24" y="354"/>
                    </a:lnTo>
                    <a:lnTo>
                      <a:pt x="25" y="381"/>
                    </a:lnTo>
                    <a:lnTo>
                      <a:pt x="27" y="407"/>
                    </a:lnTo>
                    <a:lnTo>
                      <a:pt x="29" y="434"/>
                    </a:lnTo>
                    <a:lnTo>
                      <a:pt x="60" y="432"/>
                    </a:lnTo>
                    <a:lnTo>
                      <a:pt x="58" y="405"/>
                    </a:lnTo>
                    <a:lnTo>
                      <a:pt x="56" y="379"/>
                    </a:lnTo>
                    <a:lnTo>
                      <a:pt x="55" y="351"/>
                    </a:lnTo>
                    <a:lnTo>
                      <a:pt x="52" y="324"/>
                    </a:lnTo>
                    <a:lnTo>
                      <a:pt x="50" y="298"/>
                    </a:lnTo>
                    <a:lnTo>
                      <a:pt x="48" y="271"/>
                    </a:lnTo>
                    <a:lnTo>
                      <a:pt x="47" y="244"/>
                    </a:lnTo>
                    <a:lnTo>
                      <a:pt x="45" y="216"/>
                    </a:lnTo>
                    <a:lnTo>
                      <a:pt x="43" y="190"/>
                    </a:lnTo>
                    <a:lnTo>
                      <a:pt x="41" y="163"/>
                    </a:lnTo>
                    <a:lnTo>
                      <a:pt x="39" y="136"/>
                    </a:lnTo>
                    <a:lnTo>
                      <a:pt x="38" y="110"/>
                    </a:lnTo>
                    <a:lnTo>
                      <a:pt x="36" y="82"/>
                    </a:lnTo>
                    <a:lnTo>
                      <a:pt x="34" y="55"/>
                    </a:lnTo>
                    <a:lnTo>
                      <a:pt x="33" y="29"/>
                    </a:lnTo>
                    <a:lnTo>
                      <a:pt x="31" y="2"/>
                    </a:lnTo>
                    <a:lnTo>
                      <a:pt x="31" y="0"/>
                    </a:lnTo>
                    <a:lnTo>
                      <a:pt x="31" y="2"/>
                    </a:lnTo>
                    <a:lnTo>
                      <a:pt x="31" y="1"/>
                    </a:lnTo>
                    <a:lnTo>
                      <a:pt x="31" y="0"/>
                    </a:lnTo>
                    <a:lnTo>
                      <a:pt x="0" y="6"/>
                    </a:lnTo>
                    <a:close/>
                  </a:path>
                </a:pathLst>
              </a:custGeom>
              <a:solidFill>
                <a:srgbClr val="000000"/>
              </a:solidFill>
              <a:ln w="12700" cmpd="sng">
                <a:solidFill>
                  <a:srgbClr val="000000"/>
                </a:solidFill>
                <a:round/>
                <a:headEnd/>
                <a:tailEnd/>
              </a:ln>
            </p:spPr>
            <p:txBody>
              <a:bodyPr/>
              <a:lstStyle/>
              <a:p>
                <a:endParaRPr lang="fr-FR"/>
              </a:p>
            </p:txBody>
          </p:sp>
          <p:sp>
            <p:nvSpPr>
              <p:cNvPr id="6441" name="Freeform 378"/>
              <p:cNvSpPr>
                <a:spLocks/>
              </p:cNvSpPr>
              <p:nvPr/>
            </p:nvSpPr>
            <p:spPr bwMode="auto">
              <a:xfrm>
                <a:off x="3108" y="1771"/>
                <a:ext cx="18" cy="118"/>
              </a:xfrm>
              <a:custGeom>
                <a:avLst/>
                <a:gdLst>
                  <a:gd name="T0" fmla="*/ 11 w 55"/>
                  <a:gd name="T1" fmla="*/ 5 h 353"/>
                  <a:gd name="T2" fmla="*/ 3 w 55"/>
                  <a:gd name="T3" fmla="*/ 8 h 353"/>
                  <a:gd name="T4" fmla="*/ 2 w 55"/>
                  <a:gd name="T5" fmla="*/ 14 h 353"/>
                  <a:gd name="T6" fmla="*/ 1 w 55"/>
                  <a:gd name="T7" fmla="*/ 21 h 353"/>
                  <a:gd name="T8" fmla="*/ 1 w 55"/>
                  <a:gd name="T9" fmla="*/ 27 h 353"/>
                  <a:gd name="T10" fmla="*/ 0 w 55"/>
                  <a:gd name="T11" fmla="*/ 34 h 353"/>
                  <a:gd name="T12" fmla="*/ 0 w 55"/>
                  <a:gd name="T13" fmla="*/ 41 h 353"/>
                  <a:gd name="T14" fmla="*/ 0 w 55"/>
                  <a:gd name="T15" fmla="*/ 48 h 353"/>
                  <a:gd name="T16" fmla="*/ 0 w 55"/>
                  <a:gd name="T17" fmla="*/ 55 h 353"/>
                  <a:gd name="T18" fmla="*/ 0 w 55"/>
                  <a:gd name="T19" fmla="*/ 62 h 353"/>
                  <a:gd name="T20" fmla="*/ 1 w 55"/>
                  <a:gd name="T21" fmla="*/ 69 h 353"/>
                  <a:gd name="T22" fmla="*/ 1 w 55"/>
                  <a:gd name="T23" fmla="*/ 76 h 353"/>
                  <a:gd name="T24" fmla="*/ 2 w 55"/>
                  <a:gd name="T25" fmla="*/ 83 h 353"/>
                  <a:gd name="T26" fmla="*/ 3 w 55"/>
                  <a:gd name="T27" fmla="*/ 90 h 353"/>
                  <a:gd name="T28" fmla="*/ 4 w 55"/>
                  <a:gd name="T29" fmla="*/ 97 h 353"/>
                  <a:gd name="T30" fmla="*/ 5 w 55"/>
                  <a:gd name="T31" fmla="*/ 104 h 353"/>
                  <a:gd name="T32" fmla="*/ 7 w 55"/>
                  <a:gd name="T33" fmla="*/ 111 h 353"/>
                  <a:gd name="T34" fmla="*/ 8 w 55"/>
                  <a:gd name="T35" fmla="*/ 118 h 353"/>
                  <a:gd name="T36" fmla="*/ 18 w 55"/>
                  <a:gd name="T37" fmla="*/ 116 h 353"/>
                  <a:gd name="T38" fmla="*/ 16 w 55"/>
                  <a:gd name="T39" fmla="*/ 110 h 353"/>
                  <a:gd name="T40" fmla="*/ 15 w 55"/>
                  <a:gd name="T41" fmla="*/ 103 h 353"/>
                  <a:gd name="T42" fmla="*/ 14 w 55"/>
                  <a:gd name="T43" fmla="*/ 96 h 353"/>
                  <a:gd name="T44" fmla="*/ 13 w 55"/>
                  <a:gd name="T45" fmla="*/ 89 h 353"/>
                  <a:gd name="T46" fmla="*/ 12 w 55"/>
                  <a:gd name="T47" fmla="*/ 82 h 353"/>
                  <a:gd name="T48" fmla="*/ 11 w 55"/>
                  <a:gd name="T49" fmla="*/ 75 h 353"/>
                  <a:gd name="T50" fmla="*/ 11 w 55"/>
                  <a:gd name="T51" fmla="*/ 68 h 353"/>
                  <a:gd name="T52" fmla="*/ 10 w 55"/>
                  <a:gd name="T53" fmla="*/ 61 h 353"/>
                  <a:gd name="T54" fmla="*/ 10 w 55"/>
                  <a:gd name="T55" fmla="*/ 55 h 353"/>
                  <a:gd name="T56" fmla="*/ 10 w 55"/>
                  <a:gd name="T57" fmla="*/ 48 h 353"/>
                  <a:gd name="T58" fmla="*/ 10 w 55"/>
                  <a:gd name="T59" fmla="*/ 41 h 353"/>
                  <a:gd name="T60" fmla="*/ 10 w 55"/>
                  <a:gd name="T61" fmla="*/ 35 h 353"/>
                  <a:gd name="T62" fmla="*/ 11 w 55"/>
                  <a:gd name="T63" fmla="*/ 28 h 353"/>
                  <a:gd name="T64" fmla="*/ 11 w 55"/>
                  <a:gd name="T65" fmla="*/ 22 h 353"/>
                  <a:gd name="T66" fmla="*/ 12 w 55"/>
                  <a:gd name="T67" fmla="*/ 16 h 353"/>
                  <a:gd name="T68" fmla="*/ 13 w 55"/>
                  <a:gd name="T69" fmla="*/ 10 h 353"/>
                  <a:gd name="T70" fmla="*/ 5 w 55"/>
                  <a:gd name="T71" fmla="*/ 13 h 353"/>
                  <a:gd name="T72" fmla="*/ 11 w 55"/>
                  <a:gd name="T73" fmla="*/ 5 h 353"/>
                  <a:gd name="T74" fmla="*/ 5 w 55"/>
                  <a:gd name="T75" fmla="*/ 0 h 353"/>
                  <a:gd name="T76" fmla="*/ 3 w 55"/>
                  <a:gd name="T77" fmla="*/ 8 h 353"/>
                  <a:gd name="T78" fmla="*/ 11 w 55"/>
                  <a:gd name="T79" fmla="*/ 5 h 35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5" h="353">
                    <a:moveTo>
                      <a:pt x="35" y="16"/>
                    </a:moveTo>
                    <a:lnTo>
                      <a:pt x="10" y="24"/>
                    </a:lnTo>
                    <a:lnTo>
                      <a:pt x="6" y="43"/>
                    </a:lnTo>
                    <a:lnTo>
                      <a:pt x="4" y="62"/>
                    </a:lnTo>
                    <a:lnTo>
                      <a:pt x="2" y="82"/>
                    </a:lnTo>
                    <a:lnTo>
                      <a:pt x="1" y="102"/>
                    </a:lnTo>
                    <a:lnTo>
                      <a:pt x="0" y="123"/>
                    </a:lnTo>
                    <a:lnTo>
                      <a:pt x="0" y="143"/>
                    </a:lnTo>
                    <a:lnTo>
                      <a:pt x="0" y="164"/>
                    </a:lnTo>
                    <a:lnTo>
                      <a:pt x="1" y="184"/>
                    </a:lnTo>
                    <a:lnTo>
                      <a:pt x="3" y="205"/>
                    </a:lnTo>
                    <a:lnTo>
                      <a:pt x="4" y="226"/>
                    </a:lnTo>
                    <a:lnTo>
                      <a:pt x="6" y="248"/>
                    </a:lnTo>
                    <a:lnTo>
                      <a:pt x="10" y="269"/>
                    </a:lnTo>
                    <a:lnTo>
                      <a:pt x="13" y="290"/>
                    </a:lnTo>
                    <a:lnTo>
                      <a:pt x="16" y="311"/>
                    </a:lnTo>
                    <a:lnTo>
                      <a:pt x="20" y="332"/>
                    </a:lnTo>
                    <a:lnTo>
                      <a:pt x="24" y="353"/>
                    </a:lnTo>
                    <a:lnTo>
                      <a:pt x="55" y="347"/>
                    </a:lnTo>
                    <a:lnTo>
                      <a:pt x="50" y="328"/>
                    </a:lnTo>
                    <a:lnTo>
                      <a:pt x="47" y="307"/>
                    </a:lnTo>
                    <a:lnTo>
                      <a:pt x="44" y="286"/>
                    </a:lnTo>
                    <a:lnTo>
                      <a:pt x="40" y="265"/>
                    </a:lnTo>
                    <a:lnTo>
                      <a:pt x="37" y="244"/>
                    </a:lnTo>
                    <a:lnTo>
                      <a:pt x="35" y="224"/>
                    </a:lnTo>
                    <a:lnTo>
                      <a:pt x="34" y="203"/>
                    </a:lnTo>
                    <a:lnTo>
                      <a:pt x="32" y="182"/>
                    </a:lnTo>
                    <a:lnTo>
                      <a:pt x="30" y="164"/>
                    </a:lnTo>
                    <a:lnTo>
                      <a:pt x="30" y="143"/>
                    </a:lnTo>
                    <a:lnTo>
                      <a:pt x="30" y="123"/>
                    </a:lnTo>
                    <a:lnTo>
                      <a:pt x="32" y="104"/>
                    </a:lnTo>
                    <a:lnTo>
                      <a:pt x="33" y="84"/>
                    </a:lnTo>
                    <a:lnTo>
                      <a:pt x="35" y="66"/>
                    </a:lnTo>
                    <a:lnTo>
                      <a:pt x="37" y="47"/>
                    </a:lnTo>
                    <a:lnTo>
                      <a:pt x="40" y="31"/>
                    </a:lnTo>
                    <a:lnTo>
                      <a:pt x="15" y="39"/>
                    </a:lnTo>
                    <a:lnTo>
                      <a:pt x="35" y="16"/>
                    </a:lnTo>
                    <a:lnTo>
                      <a:pt x="15" y="0"/>
                    </a:lnTo>
                    <a:lnTo>
                      <a:pt x="10" y="24"/>
                    </a:lnTo>
                    <a:lnTo>
                      <a:pt x="35" y="16"/>
                    </a:lnTo>
                    <a:close/>
                  </a:path>
                </a:pathLst>
              </a:custGeom>
              <a:solidFill>
                <a:srgbClr val="000000"/>
              </a:solidFill>
              <a:ln w="12700" cmpd="sng">
                <a:solidFill>
                  <a:srgbClr val="000000"/>
                </a:solidFill>
                <a:round/>
                <a:headEnd/>
                <a:tailEnd/>
              </a:ln>
            </p:spPr>
            <p:txBody>
              <a:bodyPr/>
              <a:lstStyle/>
              <a:p>
                <a:endParaRPr lang="fr-FR"/>
              </a:p>
            </p:txBody>
          </p:sp>
          <p:sp>
            <p:nvSpPr>
              <p:cNvPr id="6442" name="Freeform 379"/>
              <p:cNvSpPr>
                <a:spLocks/>
              </p:cNvSpPr>
              <p:nvPr/>
            </p:nvSpPr>
            <p:spPr bwMode="auto">
              <a:xfrm>
                <a:off x="3113" y="1776"/>
                <a:ext cx="44" cy="37"/>
              </a:xfrm>
              <a:custGeom>
                <a:avLst/>
                <a:gdLst>
                  <a:gd name="T0" fmla="*/ 44 w 133"/>
                  <a:gd name="T1" fmla="*/ 34 h 109"/>
                  <a:gd name="T2" fmla="*/ 42 w 133"/>
                  <a:gd name="T3" fmla="*/ 29 h 109"/>
                  <a:gd name="T4" fmla="*/ 38 w 133"/>
                  <a:gd name="T5" fmla="*/ 26 h 109"/>
                  <a:gd name="T6" fmla="*/ 34 w 133"/>
                  <a:gd name="T7" fmla="*/ 22 h 109"/>
                  <a:gd name="T8" fmla="*/ 29 w 133"/>
                  <a:gd name="T9" fmla="*/ 18 h 109"/>
                  <a:gd name="T10" fmla="*/ 24 w 133"/>
                  <a:gd name="T11" fmla="*/ 15 h 109"/>
                  <a:gd name="T12" fmla="*/ 20 w 133"/>
                  <a:gd name="T13" fmla="*/ 11 h 109"/>
                  <a:gd name="T14" fmla="*/ 15 w 133"/>
                  <a:gd name="T15" fmla="*/ 7 h 109"/>
                  <a:gd name="T16" fmla="*/ 11 w 133"/>
                  <a:gd name="T17" fmla="*/ 3 h 109"/>
                  <a:gd name="T18" fmla="*/ 7 w 133"/>
                  <a:gd name="T19" fmla="*/ 0 h 109"/>
                  <a:gd name="T20" fmla="*/ 0 w 133"/>
                  <a:gd name="T21" fmla="*/ 8 h 109"/>
                  <a:gd name="T22" fmla="*/ 4 w 133"/>
                  <a:gd name="T23" fmla="*/ 11 h 109"/>
                  <a:gd name="T24" fmla="*/ 8 w 133"/>
                  <a:gd name="T25" fmla="*/ 15 h 109"/>
                  <a:gd name="T26" fmla="*/ 13 w 133"/>
                  <a:gd name="T27" fmla="*/ 18 h 109"/>
                  <a:gd name="T28" fmla="*/ 18 w 133"/>
                  <a:gd name="T29" fmla="*/ 22 h 109"/>
                  <a:gd name="T30" fmla="*/ 22 w 133"/>
                  <a:gd name="T31" fmla="*/ 26 h 109"/>
                  <a:gd name="T32" fmla="*/ 27 w 133"/>
                  <a:gd name="T33" fmla="*/ 30 h 109"/>
                  <a:gd name="T34" fmla="*/ 31 w 133"/>
                  <a:gd name="T35" fmla="*/ 34 h 109"/>
                  <a:gd name="T36" fmla="*/ 35 w 133"/>
                  <a:gd name="T37" fmla="*/ 37 h 109"/>
                  <a:gd name="T38" fmla="*/ 34 w 133"/>
                  <a:gd name="T39" fmla="*/ 32 h 109"/>
                  <a:gd name="T40" fmla="*/ 44 w 133"/>
                  <a:gd name="T41" fmla="*/ 34 h 109"/>
                  <a:gd name="T42" fmla="*/ 44 w 133"/>
                  <a:gd name="T43" fmla="*/ 31 h 109"/>
                  <a:gd name="T44" fmla="*/ 42 w 133"/>
                  <a:gd name="T45" fmla="*/ 29 h 109"/>
                  <a:gd name="T46" fmla="*/ 44 w 133"/>
                  <a:gd name="T47" fmla="*/ 34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3" h="109">
                    <a:moveTo>
                      <a:pt x="132" y="99"/>
                    </a:moveTo>
                    <a:lnTo>
                      <a:pt x="127" y="86"/>
                    </a:lnTo>
                    <a:lnTo>
                      <a:pt x="115" y="76"/>
                    </a:lnTo>
                    <a:lnTo>
                      <a:pt x="102" y="65"/>
                    </a:lnTo>
                    <a:lnTo>
                      <a:pt x="88" y="54"/>
                    </a:lnTo>
                    <a:lnTo>
                      <a:pt x="73" y="43"/>
                    </a:lnTo>
                    <a:lnTo>
                      <a:pt x="59" y="31"/>
                    </a:lnTo>
                    <a:lnTo>
                      <a:pt x="45" y="21"/>
                    </a:lnTo>
                    <a:lnTo>
                      <a:pt x="32" y="9"/>
                    </a:lnTo>
                    <a:lnTo>
                      <a:pt x="20" y="0"/>
                    </a:lnTo>
                    <a:lnTo>
                      <a:pt x="0" y="23"/>
                    </a:lnTo>
                    <a:lnTo>
                      <a:pt x="12" y="32"/>
                    </a:lnTo>
                    <a:lnTo>
                      <a:pt x="25" y="44"/>
                    </a:lnTo>
                    <a:lnTo>
                      <a:pt x="40" y="54"/>
                    </a:lnTo>
                    <a:lnTo>
                      <a:pt x="54" y="66"/>
                    </a:lnTo>
                    <a:lnTo>
                      <a:pt x="68" y="77"/>
                    </a:lnTo>
                    <a:lnTo>
                      <a:pt x="82" y="88"/>
                    </a:lnTo>
                    <a:lnTo>
                      <a:pt x="95" y="99"/>
                    </a:lnTo>
                    <a:lnTo>
                      <a:pt x="107" y="109"/>
                    </a:lnTo>
                    <a:lnTo>
                      <a:pt x="102" y="95"/>
                    </a:lnTo>
                    <a:lnTo>
                      <a:pt x="132" y="99"/>
                    </a:lnTo>
                    <a:lnTo>
                      <a:pt x="133" y="91"/>
                    </a:lnTo>
                    <a:lnTo>
                      <a:pt x="127" y="86"/>
                    </a:lnTo>
                    <a:lnTo>
                      <a:pt x="132" y="99"/>
                    </a:lnTo>
                    <a:close/>
                  </a:path>
                </a:pathLst>
              </a:custGeom>
              <a:solidFill>
                <a:srgbClr val="000000"/>
              </a:solidFill>
              <a:ln w="12700" cmpd="sng">
                <a:solidFill>
                  <a:srgbClr val="000000"/>
                </a:solidFill>
                <a:round/>
                <a:headEnd/>
                <a:tailEnd/>
              </a:ln>
            </p:spPr>
            <p:txBody>
              <a:bodyPr/>
              <a:lstStyle/>
              <a:p>
                <a:endParaRPr lang="fr-FR"/>
              </a:p>
            </p:txBody>
          </p:sp>
          <p:sp>
            <p:nvSpPr>
              <p:cNvPr id="6443" name="Freeform 380"/>
              <p:cNvSpPr>
                <a:spLocks/>
              </p:cNvSpPr>
              <p:nvPr/>
            </p:nvSpPr>
            <p:spPr bwMode="auto">
              <a:xfrm>
                <a:off x="3114" y="1808"/>
                <a:ext cx="43" cy="71"/>
              </a:xfrm>
              <a:custGeom>
                <a:avLst/>
                <a:gdLst>
                  <a:gd name="T0" fmla="*/ 7 w 127"/>
                  <a:gd name="T1" fmla="*/ 62 h 213"/>
                  <a:gd name="T2" fmla="*/ 10 w 127"/>
                  <a:gd name="T3" fmla="*/ 67 h 213"/>
                  <a:gd name="T4" fmla="*/ 11 w 127"/>
                  <a:gd name="T5" fmla="*/ 63 h 213"/>
                  <a:gd name="T6" fmla="*/ 13 w 127"/>
                  <a:gd name="T7" fmla="*/ 59 h 213"/>
                  <a:gd name="T8" fmla="*/ 14 w 127"/>
                  <a:gd name="T9" fmla="*/ 56 h 213"/>
                  <a:gd name="T10" fmla="*/ 16 w 127"/>
                  <a:gd name="T11" fmla="*/ 52 h 213"/>
                  <a:gd name="T12" fmla="*/ 18 w 127"/>
                  <a:gd name="T13" fmla="*/ 48 h 213"/>
                  <a:gd name="T14" fmla="*/ 21 w 127"/>
                  <a:gd name="T15" fmla="*/ 44 h 213"/>
                  <a:gd name="T16" fmla="*/ 23 w 127"/>
                  <a:gd name="T17" fmla="*/ 40 h 213"/>
                  <a:gd name="T18" fmla="*/ 26 w 127"/>
                  <a:gd name="T19" fmla="*/ 36 h 213"/>
                  <a:gd name="T20" fmla="*/ 29 w 127"/>
                  <a:gd name="T21" fmla="*/ 33 h 213"/>
                  <a:gd name="T22" fmla="*/ 31 w 127"/>
                  <a:gd name="T23" fmla="*/ 28 h 213"/>
                  <a:gd name="T24" fmla="*/ 34 w 127"/>
                  <a:gd name="T25" fmla="*/ 24 h 213"/>
                  <a:gd name="T26" fmla="*/ 37 w 127"/>
                  <a:gd name="T27" fmla="*/ 20 h 213"/>
                  <a:gd name="T28" fmla="*/ 39 w 127"/>
                  <a:gd name="T29" fmla="*/ 15 h 213"/>
                  <a:gd name="T30" fmla="*/ 41 w 127"/>
                  <a:gd name="T31" fmla="*/ 11 h 213"/>
                  <a:gd name="T32" fmla="*/ 42 w 127"/>
                  <a:gd name="T33" fmla="*/ 6 h 213"/>
                  <a:gd name="T34" fmla="*/ 43 w 127"/>
                  <a:gd name="T35" fmla="*/ 1 h 213"/>
                  <a:gd name="T36" fmla="*/ 33 w 127"/>
                  <a:gd name="T37" fmla="*/ 0 h 213"/>
                  <a:gd name="T38" fmla="*/ 32 w 127"/>
                  <a:gd name="T39" fmla="*/ 4 h 213"/>
                  <a:gd name="T40" fmla="*/ 31 w 127"/>
                  <a:gd name="T41" fmla="*/ 8 h 213"/>
                  <a:gd name="T42" fmla="*/ 29 w 127"/>
                  <a:gd name="T43" fmla="*/ 11 h 213"/>
                  <a:gd name="T44" fmla="*/ 27 w 127"/>
                  <a:gd name="T45" fmla="*/ 15 h 213"/>
                  <a:gd name="T46" fmla="*/ 25 w 127"/>
                  <a:gd name="T47" fmla="*/ 19 h 213"/>
                  <a:gd name="T48" fmla="*/ 23 w 127"/>
                  <a:gd name="T49" fmla="*/ 23 h 213"/>
                  <a:gd name="T50" fmla="*/ 20 w 127"/>
                  <a:gd name="T51" fmla="*/ 27 h 213"/>
                  <a:gd name="T52" fmla="*/ 17 w 127"/>
                  <a:gd name="T53" fmla="*/ 31 h 213"/>
                  <a:gd name="T54" fmla="*/ 15 w 127"/>
                  <a:gd name="T55" fmla="*/ 35 h 213"/>
                  <a:gd name="T56" fmla="*/ 12 w 127"/>
                  <a:gd name="T57" fmla="*/ 39 h 213"/>
                  <a:gd name="T58" fmla="*/ 9 w 127"/>
                  <a:gd name="T59" fmla="*/ 43 h 213"/>
                  <a:gd name="T60" fmla="*/ 6 w 127"/>
                  <a:gd name="T61" fmla="*/ 48 h 213"/>
                  <a:gd name="T62" fmla="*/ 4 w 127"/>
                  <a:gd name="T63" fmla="*/ 52 h 213"/>
                  <a:gd name="T64" fmla="*/ 3 w 127"/>
                  <a:gd name="T65" fmla="*/ 56 h 213"/>
                  <a:gd name="T66" fmla="*/ 1 w 127"/>
                  <a:gd name="T67" fmla="*/ 61 h 213"/>
                  <a:gd name="T68" fmla="*/ 0 w 127"/>
                  <a:gd name="T69" fmla="*/ 66 h 213"/>
                  <a:gd name="T70" fmla="*/ 3 w 127"/>
                  <a:gd name="T71" fmla="*/ 71 h 213"/>
                  <a:gd name="T72" fmla="*/ 0 w 127"/>
                  <a:gd name="T73" fmla="*/ 66 h 213"/>
                  <a:gd name="T74" fmla="*/ 0 w 127"/>
                  <a:gd name="T75" fmla="*/ 69 h 213"/>
                  <a:gd name="T76" fmla="*/ 3 w 127"/>
                  <a:gd name="T77" fmla="*/ 71 h 213"/>
                  <a:gd name="T78" fmla="*/ 7 w 127"/>
                  <a:gd name="T79" fmla="*/ 62 h 21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7" h="213">
                    <a:moveTo>
                      <a:pt x="21" y="185"/>
                    </a:moveTo>
                    <a:lnTo>
                      <a:pt x="31" y="201"/>
                    </a:lnTo>
                    <a:lnTo>
                      <a:pt x="33" y="190"/>
                    </a:lnTo>
                    <a:lnTo>
                      <a:pt x="37" y="177"/>
                    </a:lnTo>
                    <a:lnTo>
                      <a:pt x="41" y="168"/>
                    </a:lnTo>
                    <a:lnTo>
                      <a:pt x="48" y="155"/>
                    </a:lnTo>
                    <a:lnTo>
                      <a:pt x="53" y="144"/>
                    </a:lnTo>
                    <a:lnTo>
                      <a:pt x="61" y="133"/>
                    </a:lnTo>
                    <a:lnTo>
                      <a:pt x="69" y="121"/>
                    </a:lnTo>
                    <a:lnTo>
                      <a:pt x="77" y="108"/>
                    </a:lnTo>
                    <a:lnTo>
                      <a:pt x="85" y="98"/>
                    </a:lnTo>
                    <a:lnTo>
                      <a:pt x="93" y="85"/>
                    </a:lnTo>
                    <a:lnTo>
                      <a:pt x="101" y="72"/>
                    </a:lnTo>
                    <a:lnTo>
                      <a:pt x="109" y="59"/>
                    </a:lnTo>
                    <a:lnTo>
                      <a:pt x="115" y="46"/>
                    </a:lnTo>
                    <a:lnTo>
                      <a:pt x="120" y="33"/>
                    </a:lnTo>
                    <a:lnTo>
                      <a:pt x="125" y="18"/>
                    </a:lnTo>
                    <a:lnTo>
                      <a:pt x="127" y="4"/>
                    </a:lnTo>
                    <a:lnTo>
                      <a:pt x="97" y="0"/>
                    </a:lnTo>
                    <a:lnTo>
                      <a:pt x="95" y="12"/>
                    </a:lnTo>
                    <a:lnTo>
                      <a:pt x="91" y="24"/>
                    </a:lnTo>
                    <a:lnTo>
                      <a:pt x="87" y="34"/>
                    </a:lnTo>
                    <a:lnTo>
                      <a:pt x="80" y="46"/>
                    </a:lnTo>
                    <a:lnTo>
                      <a:pt x="75" y="58"/>
                    </a:lnTo>
                    <a:lnTo>
                      <a:pt x="67" y="68"/>
                    </a:lnTo>
                    <a:lnTo>
                      <a:pt x="59" y="81"/>
                    </a:lnTo>
                    <a:lnTo>
                      <a:pt x="51" y="93"/>
                    </a:lnTo>
                    <a:lnTo>
                      <a:pt x="43" y="104"/>
                    </a:lnTo>
                    <a:lnTo>
                      <a:pt x="35" y="116"/>
                    </a:lnTo>
                    <a:lnTo>
                      <a:pt x="27" y="129"/>
                    </a:lnTo>
                    <a:lnTo>
                      <a:pt x="19" y="143"/>
                    </a:lnTo>
                    <a:lnTo>
                      <a:pt x="13" y="155"/>
                    </a:lnTo>
                    <a:lnTo>
                      <a:pt x="8" y="169"/>
                    </a:lnTo>
                    <a:lnTo>
                      <a:pt x="3" y="183"/>
                    </a:lnTo>
                    <a:lnTo>
                      <a:pt x="1" y="197"/>
                    </a:lnTo>
                    <a:lnTo>
                      <a:pt x="10" y="213"/>
                    </a:lnTo>
                    <a:lnTo>
                      <a:pt x="1" y="197"/>
                    </a:lnTo>
                    <a:lnTo>
                      <a:pt x="0" y="208"/>
                    </a:lnTo>
                    <a:lnTo>
                      <a:pt x="10" y="213"/>
                    </a:lnTo>
                    <a:lnTo>
                      <a:pt x="21" y="185"/>
                    </a:lnTo>
                    <a:close/>
                  </a:path>
                </a:pathLst>
              </a:custGeom>
              <a:solidFill>
                <a:srgbClr val="000000"/>
              </a:solidFill>
              <a:ln w="12700" cmpd="sng">
                <a:solidFill>
                  <a:srgbClr val="000000"/>
                </a:solidFill>
                <a:round/>
                <a:headEnd/>
                <a:tailEnd/>
              </a:ln>
            </p:spPr>
            <p:txBody>
              <a:bodyPr/>
              <a:lstStyle/>
              <a:p>
                <a:endParaRPr lang="fr-FR"/>
              </a:p>
            </p:txBody>
          </p:sp>
          <p:sp>
            <p:nvSpPr>
              <p:cNvPr id="6444" name="Freeform 381"/>
              <p:cNvSpPr>
                <a:spLocks/>
              </p:cNvSpPr>
              <p:nvPr/>
            </p:nvSpPr>
            <p:spPr bwMode="auto">
              <a:xfrm>
                <a:off x="3115" y="1870"/>
                <a:ext cx="12" cy="30"/>
              </a:xfrm>
              <a:custGeom>
                <a:avLst/>
                <a:gdLst>
                  <a:gd name="T0" fmla="*/ 4 w 36"/>
                  <a:gd name="T1" fmla="*/ 21 h 92"/>
                  <a:gd name="T2" fmla="*/ 9 w 36"/>
                  <a:gd name="T3" fmla="*/ 20 h 92"/>
                  <a:gd name="T4" fmla="*/ 10 w 36"/>
                  <a:gd name="T5" fmla="*/ 21 h 92"/>
                  <a:gd name="T6" fmla="*/ 10 w 36"/>
                  <a:gd name="T7" fmla="*/ 21 h 92"/>
                  <a:gd name="T8" fmla="*/ 10 w 36"/>
                  <a:gd name="T9" fmla="*/ 18 h 92"/>
                  <a:gd name="T10" fmla="*/ 11 w 36"/>
                  <a:gd name="T11" fmla="*/ 16 h 92"/>
                  <a:gd name="T12" fmla="*/ 12 w 36"/>
                  <a:gd name="T13" fmla="*/ 12 h 92"/>
                  <a:gd name="T14" fmla="*/ 12 w 36"/>
                  <a:gd name="T15" fmla="*/ 8 h 92"/>
                  <a:gd name="T16" fmla="*/ 11 w 36"/>
                  <a:gd name="T17" fmla="*/ 4 h 92"/>
                  <a:gd name="T18" fmla="*/ 7 w 36"/>
                  <a:gd name="T19" fmla="*/ 0 h 92"/>
                  <a:gd name="T20" fmla="*/ 3 w 36"/>
                  <a:gd name="T21" fmla="*/ 9 h 92"/>
                  <a:gd name="T22" fmla="*/ 2 w 36"/>
                  <a:gd name="T23" fmla="*/ 8 h 92"/>
                  <a:gd name="T24" fmla="*/ 2 w 36"/>
                  <a:gd name="T25" fmla="*/ 9 h 92"/>
                  <a:gd name="T26" fmla="*/ 2 w 36"/>
                  <a:gd name="T27" fmla="*/ 10 h 92"/>
                  <a:gd name="T28" fmla="*/ 1 w 36"/>
                  <a:gd name="T29" fmla="*/ 13 h 92"/>
                  <a:gd name="T30" fmla="*/ 0 w 36"/>
                  <a:gd name="T31" fmla="*/ 17 h 92"/>
                  <a:gd name="T32" fmla="*/ 0 w 36"/>
                  <a:gd name="T33" fmla="*/ 21 h 92"/>
                  <a:gd name="T34" fmla="*/ 1 w 36"/>
                  <a:gd name="T35" fmla="*/ 25 h 92"/>
                  <a:gd name="T36" fmla="*/ 5 w 36"/>
                  <a:gd name="T37" fmla="*/ 29 h 92"/>
                  <a:gd name="T38" fmla="*/ 10 w 36"/>
                  <a:gd name="T39" fmla="*/ 28 h 92"/>
                  <a:gd name="T40" fmla="*/ 5 w 36"/>
                  <a:gd name="T41" fmla="*/ 29 h 92"/>
                  <a:gd name="T42" fmla="*/ 8 w 36"/>
                  <a:gd name="T43" fmla="*/ 30 h 92"/>
                  <a:gd name="T44" fmla="*/ 10 w 36"/>
                  <a:gd name="T45" fmla="*/ 28 h 92"/>
                  <a:gd name="T46" fmla="*/ 4 w 36"/>
                  <a:gd name="T47" fmla="*/ 21 h 9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6" h="92">
                    <a:moveTo>
                      <a:pt x="11" y="63"/>
                    </a:moveTo>
                    <a:lnTo>
                      <a:pt x="27" y="61"/>
                    </a:lnTo>
                    <a:lnTo>
                      <a:pt x="30" y="64"/>
                    </a:lnTo>
                    <a:lnTo>
                      <a:pt x="30" y="63"/>
                    </a:lnTo>
                    <a:lnTo>
                      <a:pt x="31" y="56"/>
                    </a:lnTo>
                    <a:lnTo>
                      <a:pt x="34" y="48"/>
                    </a:lnTo>
                    <a:lnTo>
                      <a:pt x="36" y="36"/>
                    </a:lnTo>
                    <a:lnTo>
                      <a:pt x="36" y="25"/>
                    </a:lnTo>
                    <a:lnTo>
                      <a:pt x="34" y="12"/>
                    </a:lnTo>
                    <a:lnTo>
                      <a:pt x="20" y="0"/>
                    </a:lnTo>
                    <a:lnTo>
                      <a:pt x="9" y="28"/>
                    </a:lnTo>
                    <a:lnTo>
                      <a:pt x="5" y="25"/>
                    </a:lnTo>
                    <a:lnTo>
                      <a:pt x="5" y="27"/>
                    </a:lnTo>
                    <a:lnTo>
                      <a:pt x="5" y="32"/>
                    </a:lnTo>
                    <a:lnTo>
                      <a:pt x="3" y="41"/>
                    </a:lnTo>
                    <a:lnTo>
                      <a:pt x="1" y="52"/>
                    </a:lnTo>
                    <a:lnTo>
                      <a:pt x="0" y="63"/>
                    </a:lnTo>
                    <a:lnTo>
                      <a:pt x="2" y="77"/>
                    </a:lnTo>
                    <a:lnTo>
                      <a:pt x="14" y="88"/>
                    </a:lnTo>
                    <a:lnTo>
                      <a:pt x="30" y="86"/>
                    </a:lnTo>
                    <a:lnTo>
                      <a:pt x="14" y="88"/>
                    </a:lnTo>
                    <a:lnTo>
                      <a:pt x="23" y="92"/>
                    </a:lnTo>
                    <a:lnTo>
                      <a:pt x="30" y="86"/>
                    </a:lnTo>
                    <a:lnTo>
                      <a:pt x="11" y="63"/>
                    </a:lnTo>
                    <a:close/>
                  </a:path>
                </a:pathLst>
              </a:custGeom>
              <a:solidFill>
                <a:srgbClr val="000000"/>
              </a:solidFill>
              <a:ln w="12700" cmpd="sng">
                <a:solidFill>
                  <a:srgbClr val="000000"/>
                </a:solidFill>
                <a:round/>
                <a:headEnd/>
                <a:tailEnd/>
              </a:ln>
            </p:spPr>
            <p:txBody>
              <a:bodyPr/>
              <a:lstStyle/>
              <a:p>
                <a:endParaRPr lang="fr-FR"/>
              </a:p>
            </p:txBody>
          </p:sp>
          <p:sp>
            <p:nvSpPr>
              <p:cNvPr id="6445" name="Freeform 382"/>
              <p:cNvSpPr>
                <a:spLocks/>
              </p:cNvSpPr>
              <p:nvPr/>
            </p:nvSpPr>
            <p:spPr bwMode="auto">
              <a:xfrm>
                <a:off x="3118" y="1803"/>
                <a:ext cx="61" cy="95"/>
              </a:xfrm>
              <a:custGeom>
                <a:avLst/>
                <a:gdLst>
                  <a:gd name="T0" fmla="*/ 52 w 181"/>
                  <a:gd name="T1" fmla="*/ 6 h 285"/>
                  <a:gd name="T2" fmla="*/ 51 w 181"/>
                  <a:gd name="T3" fmla="*/ 3 h 285"/>
                  <a:gd name="T4" fmla="*/ 50 w 181"/>
                  <a:gd name="T5" fmla="*/ 8 h 285"/>
                  <a:gd name="T6" fmla="*/ 49 w 181"/>
                  <a:gd name="T7" fmla="*/ 14 h 285"/>
                  <a:gd name="T8" fmla="*/ 48 w 181"/>
                  <a:gd name="T9" fmla="*/ 19 h 285"/>
                  <a:gd name="T10" fmla="*/ 45 w 181"/>
                  <a:gd name="T11" fmla="*/ 25 h 285"/>
                  <a:gd name="T12" fmla="*/ 43 w 181"/>
                  <a:gd name="T13" fmla="*/ 32 h 285"/>
                  <a:gd name="T14" fmla="*/ 40 w 181"/>
                  <a:gd name="T15" fmla="*/ 38 h 285"/>
                  <a:gd name="T16" fmla="*/ 37 w 181"/>
                  <a:gd name="T17" fmla="*/ 43 h 285"/>
                  <a:gd name="T18" fmla="*/ 33 w 181"/>
                  <a:gd name="T19" fmla="*/ 49 h 285"/>
                  <a:gd name="T20" fmla="*/ 29 w 181"/>
                  <a:gd name="T21" fmla="*/ 55 h 285"/>
                  <a:gd name="T22" fmla="*/ 26 w 181"/>
                  <a:gd name="T23" fmla="*/ 61 h 285"/>
                  <a:gd name="T24" fmla="*/ 21 w 181"/>
                  <a:gd name="T25" fmla="*/ 66 h 285"/>
                  <a:gd name="T26" fmla="*/ 17 w 181"/>
                  <a:gd name="T27" fmla="*/ 71 h 285"/>
                  <a:gd name="T28" fmla="*/ 13 w 181"/>
                  <a:gd name="T29" fmla="*/ 76 h 285"/>
                  <a:gd name="T30" fmla="*/ 8 w 181"/>
                  <a:gd name="T31" fmla="*/ 80 h 285"/>
                  <a:gd name="T32" fmla="*/ 4 w 181"/>
                  <a:gd name="T33" fmla="*/ 84 h 285"/>
                  <a:gd name="T34" fmla="*/ 0 w 181"/>
                  <a:gd name="T35" fmla="*/ 87 h 285"/>
                  <a:gd name="T36" fmla="*/ 6 w 181"/>
                  <a:gd name="T37" fmla="*/ 95 h 285"/>
                  <a:gd name="T38" fmla="*/ 11 w 181"/>
                  <a:gd name="T39" fmla="*/ 91 h 285"/>
                  <a:gd name="T40" fmla="*/ 16 w 181"/>
                  <a:gd name="T41" fmla="*/ 87 h 285"/>
                  <a:gd name="T42" fmla="*/ 20 w 181"/>
                  <a:gd name="T43" fmla="*/ 82 h 285"/>
                  <a:gd name="T44" fmla="*/ 25 w 181"/>
                  <a:gd name="T45" fmla="*/ 77 h 285"/>
                  <a:gd name="T46" fmla="*/ 29 w 181"/>
                  <a:gd name="T47" fmla="*/ 72 h 285"/>
                  <a:gd name="T48" fmla="*/ 34 w 181"/>
                  <a:gd name="T49" fmla="*/ 66 h 285"/>
                  <a:gd name="T50" fmla="*/ 38 w 181"/>
                  <a:gd name="T51" fmla="*/ 61 h 285"/>
                  <a:gd name="T52" fmla="*/ 42 w 181"/>
                  <a:gd name="T53" fmla="*/ 54 h 285"/>
                  <a:gd name="T54" fmla="*/ 46 w 181"/>
                  <a:gd name="T55" fmla="*/ 48 h 285"/>
                  <a:gd name="T56" fmla="*/ 50 w 181"/>
                  <a:gd name="T57" fmla="*/ 42 h 285"/>
                  <a:gd name="T58" fmla="*/ 53 w 181"/>
                  <a:gd name="T59" fmla="*/ 35 h 285"/>
                  <a:gd name="T60" fmla="*/ 55 w 181"/>
                  <a:gd name="T61" fmla="*/ 29 h 285"/>
                  <a:gd name="T62" fmla="*/ 57 w 181"/>
                  <a:gd name="T63" fmla="*/ 22 h 285"/>
                  <a:gd name="T64" fmla="*/ 59 w 181"/>
                  <a:gd name="T65" fmla="*/ 16 h 285"/>
                  <a:gd name="T66" fmla="*/ 61 w 181"/>
                  <a:gd name="T67" fmla="*/ 10 h 285"/>
                  <a:gd name="T68" fmla="*/ 61 w 181"/>
                  <a:gd name="T69" fmla="*/ 3 h 285"/>
                  <a:gd name="T70" fmla="*/ 60 w 181"/>
                  <a:gd name="T71" fmla="*/ 0 h 285"/>
                  <a:gd name="T72" fmla="*/ 61 w 181"/>
                  <a:gd name="T73" fmla="*/ 3 h 285"/>
                  <a:gd name="T74" fmla="*/ 61 w 181"/>
                  <a:gd name="T75" fmla="*/ 1 h 285"/>
                  <a:gd name="T76" fmla="*/ 60 w 181"/>
                  <a:gd name="T77" fmla="*/ 0 h 285"/>
                  <a:gd name="T78" fmla="*/ 52 w 181"/>
                  <a:gd name="T79" fmla="*/ 6 h 28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1" h="285">
                    <a:moveTo>
                      <a:pt x="154" y="18"/>
                    </a:moveTo>
                    <a:lnTo>
                      <a:pt x="150" y="9"/>
                    </a:lnTo>
                    <a:lnTo>
                      <a:pt x="149" y="25"/>
                    </a:lnTo>
                    <a:lnTo>
                      <a:pt x="146" y="41"/>
                    </a:lnTo>
                    <a:lnTo>
                      <a:pt x="142" y="58"/>
                    </a:lnTo>
                    <a:lnTo>
                      <a:pt x="135" y="76"/>
                    </a:lnTo>
                    <a:lnTo>
                      <a:pt x="127" y="95"/>
                    </a:lnTo>
                    <a:lnTo>
                      <a:pt x="119" y="113"/>
                    </a:lnTo>
                    <a:lnTo>
                      <a:pt x="110" y="129"/>
                    </a:lnTo>
                    <a:lnTo>
                      <a:pt x="99" y="148"/>
                    </a:lnTo>
                    <a:lnTo>
                      <a:pt x="87" y="165"/>
                    </a:lnTo>
                    <a:lnTo>
                      <a:pt x="76" y="182"/>
                    </a:lnTo>
                    <a:lnTo>
                      <a:pt x="63" y="198"/>
                    </a:lnTo>
                    <a:lnTo>
                      <a:pt x="51" y="212"/>
                    </a:lnTo>
                    <a:lnTo>
                      <a:pt x="38" y="228"/>
                    </a:lnTo>
                    <a:lnTo>
                      <a:pt x="25" y="240"/>
                    </a:lnTo>
                    <a:lnTo>
                      <a:pt x="13" y="252"/>
                    </a:lnTo>
                    <a:lnTo>
                      <a:pt x="0" y="262"/>
                    </a:lnTo>
                    <a:lnTo>
                      <a:pt x="19" y="285"/>
                    </a:lnTo>
                    <a:lnTo>
                      <a:pt x="32" y="273"/>
                    </a:lnTo>
                    <a:lnTo>
                      <a:pt x="47" y="261"/>
                    </a:lnTo>
                    <a:lnTo>
                      <a:pt x="60" y="247"/>
                    </a:lnTo>
                    <a:lnTo>
                      <a:pt x="75" y="231"/>
                    </a:lnTo>
                    <a:lnTo>
                      <a:pt x="87" y="215"/>
                    </a:lnTo>
                    <a:lnTo>
                      <a:pt x="100" y="198"/>
                    </a:lnTo>
                    <a:lnTo>
                      <a:pt x="113" y="182"/>
                    </a:lnTo>
                    <a:lnTo>
                      <a:pt x="125" y="163"/>
                    </a:lnTo>
                    <a:lnTo>
                      <a:pt x="136" y="144"/>
                    </a:lnTo>
                    <a:lnTo>
                      <a:pt x="147" y="125"/>
                    </a:lnTo>
                    <a:lnTo>
                      <a:pt x="156" y="105"/>
                    </a:lnTo>
                    <a:lnTo>
                      <a:pt x="163" y="86"/>
                    </a:lnTo>
                    <a:lnTo>
                      <a:pt x="170" y="67"/>
                    </a:lnTo>
                    <a:lnTo>
                      <a:pt x="176" y="48"/>
                    </a:lnTo>
                    <a:lnTo>
                      <a:pt x="180" y="29"/>
                    </a:lnTo>
                    <a:lnTo>
                      <a:pt x="181" y="9"/>
                    </a:lnTo>
                    <a:lnTo>
                      <a:pt x="178" y="0"/>
                    </a:lnTo>
                    <a:lnTo>
                      <a:pt x="181" y="9"/>
                    </a:lnTo>
                    <a:lnTo>
                      <a:pt x="181" y="4"/>
                    </a:lnTo>
                    <a:lnTo>
                      <a:pt x="178" y="0"/>
                    </a:lnTo>
                    <a:lnTo>
                      <a:pt x="154" y="18"/>
                    </a:lnTo>
                    <a:close/>
                  </a:path>
                </a:pathLst>
              </a:custGeom>
              <a:solidFill>
                <a:srgbClr val="000000"/>
              </a:solidFill>
              <a:ln w="12700" cmpd="sng">
                <a:solidFill>
                  <a:srgbClr val="000000"/>
                </a:solidFill>
                <a:round/>
                <a:headEnd/>
                <a:tailEnd/>
              </a:ln>
            </p:spPr>
            <p:txBody>
              <a:bodyPr/>
              <a:lstStyle/>
              <a:p>
                <a:endParaRPr lang="fr-FR"/>
              </a:p>
            </p:txBody>
          </p:sp>
          <p:sp>
            <p:nvSpPr>
              <p:cNvPr id="6446" name="Freeform 383"/>
              <p:cNvSpPr>
                <a:spLocks/>
              </p:cNvSpPr>
              <p:nvPr/>
            </p:nvSpPr>
            <p:spPr bwMode="auto">
              <a:xfrm>
                <a:off x="3132" y="1750"/>
                <a:ext cx="46" cy="59"/>
              </a:xfrm>
              <a:custGeom>
                <a:avLst/>
                <a:gdLst>
                  <a:gd name="T0" fmla="*/ 2 w 136"/>
                  <a:gd name="T1" fmla="*/ 9 h 179"/>
                  <a:gd name="T2" fmla="*/ 0 w 136"/>
                  <a:gd name="T3" fmla="*/ 7 h 179"/>
                  <a:gd name="T4" fmla="*/ 6 w 136"/>
                  <a:gd name="T5" fmla="*/ 14 h 179"/>
                  <a:gd name="T6" fmla="*/ 10 w 136"/>
                  <a:gd name="T7" fmla="*/ 21 h 179"/>
                  <a:gd name="T8" fmla="*/ 15 w 136"/>
                  <a:gd name="T9" fmla="*/ 27 h 179"/>
                  <a:gd name="T10" fmla="*/ 18 w 136"/>
                  <a:gd name="T11" fmla="*/ 33 h 179"/>
                  <a:gd name="T12" fmla="*/ 22 w 136"/>
                  <a:gd name="T13" fmla="*/ 39 h 179"/>
                  <a:gd name="T14" fmla="*/ 26 w 136"/>
                  <a:gd name="T15" fmla="*/ 45 h 179"/>
                  <a:gd name="T16" fmla="*/ 32 w 136"/>
                  <a:gd name="T17" fmla="*/ 51 h 179"/>
                  <a:gd name="T18" fmla="*/ 38 w 136"/>
                  <a:gd name="T19" fmla="*/ 59 h 179"/>
                  <a:gd name="T20" fmla="*/ 46 w 136"/>
                  <a:gd name="T21" fmla="*/ 53 h 179"/>
                  <a:gd name="T22" fmla="*/ 40 w 136"/>
                  <a:gd name="T23" fmla="*/ 46 h 179"/>
                  <a:gd name="T24" fmla="*/ 35 w 136"/>
                  <a:gd name="T25" fmla="*/ 40 h 179"/>
                  <a:gd name="T26" fmla="*/ 31 w 136"/>
                  <a:gd name="T27" fmla="*/ 34 h 179"/>
                  <a:gd name="T28" fmla="*/ 27 w 136"/>
                  <a:gd name="T29" fmla="*/ 28 h 179"/>
                  <a:gd name="T30" fmla="*/ 23 w 136"/>
                  <a:gd name="T31" fmla="*/ 22 h 179"/>
                  <a:gd name="T32" fmla="*/ 19 w 136"/>
                  <a:gd name="T33" fmla="*/ 15 h 179"/>
                  <a:gd name="T34" fmla="*/ 14 w 136"/>
                  <a:gd name="T35" fmla="*/ 9 h 179"/>
                  <a:gd name="T36" fmla="*/ 8 w 136"/>
                  <a:gd name="T37" fmla="*/ 2 h 179"/>
                  <a:gd name="T38" fmla="*/ 7 w 136"/>
                  <a:gd name="T39" fmla="*/ 0 h 179"/>
                  <a:gd name="T40" fmla="*/ 8 w 136"/>
                  <a:gd name="T41" fmla="*/ 2 h 179"/>
                  <a:gd name="T42" fmla="*/ 7 w 136"/>
                  <a:gd name="T43" fmla="*/ 0 h 179"/>
                  <a:gd name="T44" fmla="*/ 7 w 136"/>
                  <a:gd name="T45" fmla="*/ 0 h 179"/>
                  <a:gd name="T46" fmla="*/ 2 w 136"/>
                  <a:gd name="T47" fmla="*/ 9 h 17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6" h="179">
                    <a:moveTo>
                      <a:pt x="5" y="26"/>
                    </a:moveTo>
                    <a:lnTo>
                      <a:pt x="0" y="21"/>
                    </a:lnTo>
                    <a:lnTo>
                      <a:pt x="18" y="43"/>
                    </a:lnTo>
                    <a:lnTo>
                      <a:pt x="31" y="63"/>
                    </a:lnTo>
                    <a:lnTo>
                      <a:pt x="43" y="81"/>
                    </a:lnTo>
                    <a:lnTo>
                      <a:pt x="54" y="99"/>
                    </a:lnTo>
                    <a:lnTo>
                      <a:pt x="66" y="117"/>
                    </a:lnTo>
                    <a:lnTo>
                      <a:pt x="78" y="136"/>
                    </a:lnTo>
                    <a:lnTo>
                      <a:pt x="94" y="156"/>
                    </a:lnTo>
                    <a:lnTo>
                      <a:pt x="112" y="179"/>
                    </a:lnTo>
                    <a:lnTo>
                      <a:pt x="136" y="161"/>
                    </a:lnTo>
                    <a:lnTo>
                      <a:pt x="118" y="140"/>
                    </a:lnTo>
                    <a:lnTo>
                      <a:pt x="104" y="120"/>
                    </a:lnTo>
                    <a:lnTo>
                      <a:pt x="92" y="102"/>
                    </a:lnTo>
                    <a:lnTo>
                      <a:pt x="80" y="84"/>
                    </a:lnTo>
                    <a:lnTo>
                      <a:pt x="69" y="66"/>
                    </a:lnTo>
                    <a:lnTo>
                      <a:pt x="57" y="46"/>
                    </a:lnTo>
                    <a:lnTo>
                      <a:pt x="42" y="27"/>
                    </a:lnTo>
                    <a:lnTo>
                      <a:pt x="24" y="5"/>
                    </a:lnTo>
                    <a:lnTo>
                      <a:pt x="20" y="0"/>
                    </a:lnTo>
                    <a:lnTo>
                      <a:pt x="24" y="5"/>
                    </a:lnTo>
                    <a:lnTo>
                      <a:pt x="22" y="1"/>
                    </a:lnTo>
                    <a:lnTo>
                      <a:pt x="20" y="0"/>
                    </a:lnTo>
                    <a:lnTo>
                      <a:pt x="5" y="26"/>
                    </a:lnTo>
                    <a:close/>
                  </a:path>
                </a:pathLst>
              </a:custGeom>
              <a:solidFill>
                <a:srgbClr val="000000"/>
              </a:solidFill>
              <a:ln w="12700" cmpd="sng">
                <a:solidFill>
                  <a:srgbClr val="000000"/>
                </a:solidFill>
                <a:round/>
                <a:headEnd/>
                <a:tailEnd/>
              </a:ln>
            </p:spPr>
            <p:txBody>
              <a:bodyPr/>
              <a:lstStyle/>
              <a:p>
                <a:endParaRPr lang="fr-FR"/>
              </a:p>
            </p:txBody>
          </p:sp>
          <p:sp>
            <p:nvSpPr>
              <p:cNvPr id="6447" name="Freeform 384"/>
              <p:cNvSpPr>
                <a:spLocks/>
              </p:cNvSpPr>
              <p:nvPr/>
            </p:nvSpPr>
            <p:spPr bwMode="auto">
              <a:xfrm>
                <a:off x="3080" y="1729"/>
                <a:ext cx="59" cy="29"/>
              </a:xfrm>
              <a:custGeom>
                <a:avLst/>
                <a:gdLst>
                  <a:gd name="T0" fmla="*/ 0 w 178"/>
                  <a:gd name="T1" fmla="*/ 6 h 88"/>
                  <a:gd name="T2" fmla="*/ 5 w 178"/>
                  <a:gd name="T3" fmla="*/ 10 h 88"/>
                  <a:gd name="T4" fmla="*/ 10 w 178"/>
                  <a:gd name="T5" fmla="*/ 10 h 88"/>
                  <a:gd name="T6" fmla="*/ 16 w 178"/>
                  <a:gd name="T7" fmla="*/ 11 h 88"/>
                  <a:gd name="T8" fmla="*/ 22 w 178"/>
                  <a:gd name="T9" fmla="*/ 13 h 88"/>
                  <a:gd name="T10" fmla="*/ 28 w 178"/>
                  <a:gd name="T11" fmla="*/ 16 h 88"/>
                  <a:gd name="T12" fmla="*/ 34 w 178"/>
                  <a:gd name="T13" fmla="*/ 18 h 88"/>
                  <a:gd name="T14" fmla="*/ 40 w 178"/>
                  <a:gd name="T15" fmla="*/ 22 h 88"/>
                  <a:gd name="T16" fmla="*/ 47 w 178"/>
                  <a:gd name="T17" fmla="*/ 25 h 88"/>
                  <a:gd name="T18" fmla="*/ 54 w 178"/>
                  <a:gd name="T19" fmla="*/ 29 h 88"/>
                  <a:gd name="T20" fmla="*/ 59 w 178"/>
                  <a:gd name="T21" fmla="*/ 20 h 88"/>
                  <a:gd name="T22" fmla="*/ 52 w 178"/>
                  <a:gd name="T23" fmla="*/ 17 h 88"/>
                  <a:gd name="T24" fmla="*/ 45 w 178"/>
                  <a:gd name="T25" fmla="*/ 13 h 88"/>
                  <a:gd name="T26" fmla="*/ 39 w 178"/>
                  <a:gd name="T27" fmla="*/ 10 h 88"/>
                  <a:gd name="T28" fmla="*/ 32 w 178"/>
                  <a:gd name="T29" fmla="*/ 7 h 88"/>
                  <a:gd name="T30" fmla="*/ 26 w 178"/>
                  <a:gd name="T31" fmla="*/ 4 h 88"/>
                  <a:gd name="T32" fmla="*/ 19 w 178"/>
                  <a:gd name="T33" fmla="*/ 2 h 88"/>
                  <a:gd name="T34" fmla="*/ 12 w 178"/>
                  <a:gd name="T35" fmla="*/ 1 h 88"/>
                  <a:gd name="T36" fmla="*/ 5 w 178"/>
                  <a:gd name="T37" fmla="*/ 0 h 88"/>
                  <a:gd name="T38" fmla="*/ 10 w 178"/>
                  <a:gd name="T39" fmla="*/ 4 h 88"/>
                  <a:gd name="T40" fmla="*/ 0 w 178"/>
                  <a:gd name="T41" fmla="*/ 6 h 88"/>
                  <a:gd name="T42" fmla="*/ 1 w 178"/>
                  <a:gd name="T43" fmla="*/ 10 h 88"/>
                  <a:gd name="T44" fmla="*/ 5 w 178"/>
                  <a:gd name="T45" fmla="*/ 10 h 88"/>
                  <a:gd name="T46" fmla="*/ 0 w 178"/>
                  <a:gd name="T47" fmla="*/ 6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78" h="88">
                    <a:moveTo>
                      <a:pt x="0" y="17"/>
                    </a:moveTo>
                    <a:lnTo>
                      <a:pt x="14" y="29"/>
                    </a:lnTo>
                    <a:lnTo>
                      <a:pt x="31" y="31"/>
                    </a:lnTo>
                    <a:lnTo>
                      <a:pt x="49" y="34"/>
                    </a:lnTo>
                    <a:lnTo>
                      <a:pt x="66" y="40"/>
                    </a:lnTo>
                    <a:lnTo>
                      <a:pt x="85" y="48"/>
                    </a:lnTo>
                    <a:lnTo>
                      <a:pt x="104" y="55"/>
                    </a:lnTo>
                    <a:lnTo>
                      <a:pt x="121" y="66"/>
                    </a:lnTo>
                    <a:lnTo>
                      <a:pt x="142" y="76"/>
                    </a:lnTo>
                    <a:lnTo>
                      <a:pt x="163" y="88"/>
                    </a:lnTo>
                    <a:lnTo>
                      <a:pt x="178" y="62"/>
                    </a:lnTo>
                    <a:lnTo>
                      <a:pt x="157" y="51"/>
                    </a:lnTo>
                    <a:lnTo>
                      <a:pt x="136" y="40"/>
                    </a:lnTo>
                    <a:lnTo>
                      <a:pt x="117" y="30"/>
                    </a:lnTo>
                    <a:lnTo>
                      <a:pt x="96" y="21"/>
                    </a:lnTo>
                    <a:lnTo>
                      <a:pt x="77" y="13"/>
                    </a:lnTo>
                    <a:lnTo>
                      <a:pt x="58" y="7"/>
                    </a:lnTo>
                    <a:lnTo>
                      <a:pt x="36" y="2"/>
                    </a:lnTo>
                    <a:lnTo>
                      <a:pt x="16" y="0"/>
                    </a:lnTo>
                    <a:lnTo>
                      <a:pt x="30" y="11"/>
                    </a:lnTo>
                    <a:lnTo>
                      <a:pt x="0" y="17"/>
                    </a:lnTo>
                    <a:lnTo>
                      <a:pt x="3" y="29"/>
                    </a:lnTo>
                    <a:lnTo>
                      <a:pt x="14" y="29"/>
                    </a:lnTo>
                    <a:lnTo>
                      <a:pt x="0" y="17"/>
                    </a:lnTo>
                    <a:close/>
                  </a:path>
                </a:pathLst>
              </a:custGeom>
              <a:solidFill>
                <a:srgbClr val="000000"/>
              </a:solidFill>
              <a:ln w="12700" cmpd="sng">
                <a:solidFill>
                  <a:srgbClr val="000000"/>
                </a:solidFill>
                <a:round/>
                <a:headEnd/>
                <a:tailEnd/>
              </a:ln>
            </p:spPr>
            <p:txBody>
              <a:bodyPr/>
              <a:lstStyle/>
              <a:p>
                <a:endParaRPr lang="fr-FR"/>
              </a:p>
            </p:txBody>
          </p:sp>
          <p:sp>
            <p:nvSpPr>
              <p:cNvPr id="6448" name="Freeform 385"/>
              <p:cNvSpPr>
                <a:spLocks/>
              </p:cNvSpPr>
              <p:nvPr/>
            </p:nvSpPr>
            <p:spPr bwMode="auto">
              <a:xfrm>
                <a:off x="3076" y="1710"/>
                <a:ext cx="14" cy="25"/>
              </a:xfrm>
              <a:custGeom>
                <a:avLst/>
                <a:gdLst>
                  <a:gd name="T0" fmla="*/ 4 w 42"/>
                  <a:gd name="T1" fmla="*/ 10 h 74"/>
                  <a:gd name="T2" fmla="*/ 0 w 42"/>
                  <a:gd name="T3" fmla="*/ 6 h 74"/>
                  <a:gd name="T4" fmla="*/ 0 w 42"/>
                  <a:gd name="T5" fmla="*/ 8 h 74"/>
                  <a:gd name="T6" fmla="*/ 1 w 42"/>
                  <a:gd name="T7" fmla="*/ 10 h 74"/>
                  <a:gd name="T8" fmla="*/ 1 w 42"/>
                  <a:gd name="T9" fmla="*/ 13 h 74"/>
                  <a:gd name="T10" fmla="*/ 2 w 42"/>
                  <a:gd name="T11" fmla="*/ 16 h 74"/>
                  <a:gd name="T12" fmla="*/ 2 w 42"/>
                  <a:gd name="T13" fmla="*/ 17 h 74"/>
                  <a:gd name="T14" fmla="*/ 3 w 42"/>
                  <a:gd name="T15" fmla="*/ 20 h 74"/>
                  <a:gd name="T16" fmla="*/ 4 w 42"/>
                  <a:gd name="T17" fmla="*/ 23 h 74"/>
                  <a:gd name="T18" fmla="*/ 4 w 42"/>
                  <a:gd name="T19" fmla="*/ 25 h 74"/>
                  <a:gd name="T20" fmla="*/ 14 w 42"/>
                  <a:gd name="T21" fmla="*/ 23 h 74"/>
                  <a:gd name="T22" fmla="*/ 14 w 42"/>
                  <a:gd name="T23" fmla="*/ 21 h 74"/>
                  <a:gd name="T24" fmla="*/ 13 w 42"/>
                  <a:gd name="T25" fmla="*/ 18 h 74"/>
                  <a:gd name="T26" fmla="*/ 13 w 42"/>
                  <a:gd name="T27" fmla="*/ 16 h 74"/>
                  <a:gd name="T28" fmla="*/ 12 w 42"/>
                  <a:gd name="T29" fmla="*/ 14 h 74"/>
                  <a:gd name="T30" fmla="*/ 12 w 42"/>
                  <a:gd name="T31" fmla="*/ 11 h 74"/>
                  <a:gd name="T32" fmla="*/ 11 w 42"/>
                  <a:gd name="T33" fmla="*/ 8 h 74"/>
                  <a:gd name="T34" fmla="*/ 10 w 42"/>
                  <a:gd name="T35" fmla="*/ 6 h 74"/>
                  <a:gd name="T36" fmla="*/ 10 w 42"/>
                  <a:gd name="T37" fmla="*/ 4 h 74"/>
                  <a:gd name="T38" fmla="*/ 6 w 42"/>
                  <a:gd name="T39" fmla="*/ 0 h 74"/>
                  <a:gd name="T40" fmla="*/ 10 w 42"/>
                  <a:gd name="T41" fmla="*/ 4 h 74"/>
                  <a:gd name="T42" fmla="*/ 9 w 42"/>
                  <a:gd name="T43" fmla="*/ 1 h 74"/>
                  <a:gd name="T44" fmla="*/ 6 w 42"/>
                  <a:gd name="T45" fmla="*/ 0 h 74"/>
                  <a:gd name="T46" fmla="*/ 4 w 42"/>
                  <a:gd name="T47" fmla="*/ 10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2" h="74">
                    <a:moveTo>
                      <a:pt x="13" y="29"/>
                    </a:moveTo>
                    <a:lnTo>
                      <a:pt x="0" y="18"/>
                    </a:lnTo>
                    <a:lnTo>
                      <a:pt x="1" y="25"/>
                    </a:lnTo>
                    <a:lnTo>
                      <a:pt x="3" y="31"/>
                    </a:lnTo>
                    <a:lnTo>
                      <a:pt x="4" y="39"/>
                    </a:lnTo>
                    <a:lnTo>
                      <a:pt x="6" y="46"/>
                    </a:lnTo>
                    <a:lnTo>
                      <a:pt x="7" y="51"/>
                    </a:lnTo>
                    <a:lnTo>
                      <a:pt x="9" y="60"/>
                    </a:lnTo>
                    <a:lnTo>
                      <a:pt x="11" y="67"/>
                    </a:lnTo>
                    <a:lnTo>
                      <a:pt x="12" y="74"/>
                    </a:lnTo>
                    <a:lnTo>
                      <a:pt x="42" y="68"/>
                    </a:lnTo>
                    <a:lnTo>
                      <a:pt x="41" y="61"/>
                    </a:lnTo>
                    <a:lnTo>
                      <a:pt x="39" y="53"/>
                    </a:lnTo>
                    <a:lnTo>
                      <a:pt x="38" y="47"/>
                    </a:lnTo>
                    <a:lnTo>
                      <a:pt x="37" y="40"/>
                    </a:lnTo>
                    <a:lnTo>
                      <a:pt x="35" y="33"/>
                    </a:lnTo>
                    <a:lnTo>
                      <a:pt x="34" y="25"/>
                    </a:lnTo>
                    <a:lnTo>
                      <a:pt x="31" y="19"/>
                    </a:lnTo>
                    <a:lnTo>
                      <a:pt x="30" y="12"/>
                    </a:lnTo>
                    <a:lnTo>
                      <a:pt x="17" y="0"/>
                    </a:lnTo>
                    <a:lnTo>
                      <a:pt x="30" y="12"/>
                    </a:lnTo>
                    <a:lnTo>
                      <a:pt x="28" y="2"/>
                    </a:lnTo>
                    <a:lnTo>
                      <a:pt x="17" y="0"/>
                    </a:lnTo>
                    <a:lnTo>
                      <a:pt x="13" y="29"/>
                    </a:lnTo>
                    <a:close/>
                  </a:path>
                </a:pathLst>
              </a:custGeom>
              <a:solidFill>
                <a:srgbClr val="000000"/>
              </a:solidFill>
              <a:ln w="12700" cmpd="sng">
                <a:solidFill>
                  <a:srgbClr val="000000"/>
                </a:solidFill>
                <a:round/>
                <a:headEnd/>
                <a:tailEnd/>
              </a:ln>
            </p:spPr>
            <p:txBody>
              <a:bodyPr/>
              <a:lstStyle/>
              <a:p>
                <a:endParaRPr lang="fr-FR"/>
              </a:p>
            </p:txBody>
          </p:sp>
          <p:sp>
            <p:nvSpPr>
              <p:cNvPr id="6449" name="Freeform 386"/>
              <p:cNvSpPr>
                <a:spLocks/>
              </p:cNvSpPr>
              <p:nvPr/>
            </p:nvSpPr>
            <p:spPr bwMode="auto">
              <a:xfrm>
                <a:off x="3053" y="1708"/>
                <a:ext cx="28" cy="12"/>
              </a:xfrm>
              <a:custGeom>
                <a:avLst/>
                <a:gdLst>
                  <a:gd name="T0" fmla="*/ 8 w 86"/>
                  <a:gd name="T1" fmla="*/ 8 h 35"/>
                  <a:gd name="T2" fmla="*/ 4 w 86"/>
                  <a:gd name="T3" fmla="*/ 10 h 35"/>
                  <a:gd name="T4" fmla="*/ 7 w 86"/>
                  <a:gd name="T5" fmla="*/ 11 h 35"/>
                  <a:gd name="T6" fmla="*/ 9 w 86"/>
                  <a:gd name="T7" fmla="*/ 11 h 35"/>
                  <a:gd name="T8" fmla="*/ 12 w 86"/>
                  <a:gd name="T9" fmla="*/ 11 h 35"/>
                  <a:gd name="T10" fmla="*/ 16 w 86"/>
                  <a:gd name="T11" fmla="*/ 11 h 35"/>
                  <a:gd name="T12" fmla="*/ 19 w 86"/>
                  <a:gd name="T13" fmla="*/ 11 h 35"/>
                  <a:gd name="T14" fmla="*/ 22 w 86"/>
                  <a:gd name="T15" fmla="*/ 12 h 35"/>
                  <a:gd name="T16" fmla="*/ 25 w 86"/>
                  <a:gd name="T17" fmla="*/ 12 h 35"/>
                  <a:gd name="T18" fmla="*/ 27 w 86"/>
                  <a:gd name="T19" fmla="*/ 12 h 35"/>
                  <a:gd name="T20" fmla="*/ 28 w 86"/>
                  <a:gd name="T21" fmla="*/ 2 h 35"/>
                  <a:gd name="T22" fmla="*/ 26 w 86"/>
                  <a:gd name="T23" fmla="*/ 2 h 35"/>
                  <a:gd name="T24" fmla="*/ 23 w 86"/>
                  <a:gd name="T25" fmla="*/ 2 h 35"/>
                  <a:gd name="T26" fmla="*/ 20 w 86"/>
                  <a:gd name="T27" fmla="*/ 1 h 35"/>
                  <a:gd name="T28" fmla="*/ 16 w 86"/>
                  <a:gd name="T29" fmla="*/ 1 h 35"/>
                  <a:gd name="T30" fmla="*/ 13 w 86"/>
                  <a:gd name="T31" fmla="*/ 1 h 35"/>
                  <a:gd name="T32" fmla="*/ 10 w 86"/>
                  <a:gd name="T33" fmla="*/ 1 h 35"/>
                  <a:gd name="T34" fmla="*/ 7 w 86"/>
                  <a:gd name="T35" fmla="*/ 1 h 35"/>
                  <a:gd name="T36" fmla="*/ 5 w 86"/>
                  <a:gd name="T37" fmla="*/ 0 h 35"/>
                  <a:gd name="T38" fmla="*/ 0 w 86"/>
                  <a:gd name="T39" fmla="*/ 3 h 35"/>
                  <a:gd name="T40" fmla="*/ 5 w 86"/>
                  <a:gd name="T41" fmla="*/ 0 h 35"/>
                  <a:gd name="T42" fmla="*/ 1 w 86"/>
                  <a:gd name="T43" fmla="*/ 0 h 35"/>
                  <a:gd name="T44" fmla="*/ 0 w 86"/>
                  <a:gd name="T45" fmla="*/ 3 h 35"/>
                  <a:gd name="T46" fmla="*/ 8 w 86"/>
                  <a:gd name="T47" fmla="*/ 8 h 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6" h="35">
                    <a:moveTo>
                      <a:pt x="26" y="22"/>
                    </a:moveTo>
                    <a:lnTo>
                      <a:pt x="11" y="30"/>
                    </a:lnTo>
                    <a:lnTo>
                      <a:pt x="20" y="31"/>
                    </a:lnTo>
                    <a:lnTo>
                      <a:pt x="28" y="31"/>
                    </a:lnTo>
                    <a:lnTo>
                      <a:pt x="38" y="32"/>
                    </a:lnTo>
                    <a:lnTo>
                      <a:pt x="48" y="32"/>
                    </a:lnTo>
                    <a:lnTo>
                      <a:pt x="58" y="33"/>
                    </a:lnTo>
                    <a:lnTo>
                      <a:pt x="68" y="34"/>
                    </a:lnTo>
                    <a:lnTo>
                      <a:pt x="76" y="34"/>
                    </a:lnTo>
                    <a:lnTo>
                      <a:pt x="82" y="35"/>
                    </a:lnTo>
                    <a:lnTo>
                      <a:pt x="86" y="6"/>
                    </a:lnTo>
                    <a:lnTo>
                      <a:pt x="79" y="5"/>
                    </a:lnTo>
                    <a:lnTo>
                      <a:pt x="70" y="5"/>
                    </a:lnTo>
                    <a:lnTo>
                      <a:pt x="62" y="4"/>
                    </a:lnTo>
                    <a:lnTo>
                      <a:pt x="50" y="3"/>
                    </a:lnTo>
                    <a:lnTo>
                      <a:pt x="40" y="3"/>
                    </a:lnTo>
                    <a:lnTo>
                      <a:pt x="31" y="2"/>
                    </a:lnTo>
                    <a:lnTo>
                      <a:pt x="22" y="2"/>
                    </a:lnTo>
                    <a:lnTo>
                      <a:pt x="15" y="1"/>
                    </a:lnTo>
                    <a:lnTo>
                      <a:pt x="0" y="9"/>
                    </a:lnTo>
                    <a:lnTo>
                      <a:pt x="15" y="1"/>
                    </a:lnTo>
                    <a:lnTo>
                      <a:pt x="4" y="0"/>
                    </a:lnTo>
                    <a:lnTo>
                      <a:pt x="0" y="9"/>
                    </a:lnTo>
                    <a:lnTo>
                      <a:pt x="26" y="22"/>
                    </a:lnTo>
                    <a:close/>
                  </a:path>
                </a:pathLst>
              </a:custGeom>
              <a:solidFill>
                <a:srgbClr val="000000"/>
              </a:solidFill>
              <a:ln w="12700" cmpd="sng">
                <a:solidFill>
                  <a:srgbClr val="000000"/>
                </a:solidFill>
                <a:round/>
                <a:headEnd/>
                <a:tailEnd/>
              </a:ln>
            </p:spPr>
            <p:txBody>
              <a:bodyPr/>
              <a:lstStyle/>
              <a:p>
                <a:endParaRPr lang="fr-FR"/>
              </a:p>
            </p:txBody>
          </p:sp>
          <p:sp>
            <p:nvSpPr>
              <p:cNvPr id="6450" name="Freeform 387"/>
              <p:cNvSpPr>
                <a:spLocks/>
              </p:cNvSpPr>
              <p:nvPr/>
            </p:nvSpPr>
            <p:spPr bwMode="auto">
              <a:xfrm>
                <a:off x="3017" y="1853"/>
                <a:ext cx="98" cy="11"/>
              </a:xfrm>
              <a:custGeom>
                <a:avLst/>
                <a:gdLst>
                  <a:gd name="T0" fmla="*/ 0 w 293"/>
                  <a:gd name="T1" fmla="*/ 5 h 32"/>
                  <a:gd name="T2" fmla="*/ 0 w 293"/>
                  <a:gd name="T3" fmla="*/ 10 h 32"/>
                  <a:gd name="T4" fmla="*/ 98 w 293"/>
                  <a:gd name="T5" fmla="*/ 11 h 32"/>
                  <a:gd name="T6" fmla="*/ 98 w 293"/>
                  <a:gd name="T7" fmla="*/ 1 h 32"/>
                  <a:gd name="T8" fmla="*/ 0 w 293"/>
                  <a:gd name="T9" fmla="*/ 0 h 32"/>
                  <a:gd name="T10" fmla="*/ 0 w 293"/>
                  <a:gd name="T11" fmla="*/ 5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3" h="32">
                    <a:moveTo>
                      <a:pt x="0" y="15"/>
                    </a:moveTo>
                    <a:lnTo>
                      <a:pt x="0" y="30"/>
                    </a:lnTo>
                    <a:lnTo>
                      <a:pt x="293" y="32"/>
                    </a:lnTo>
                    <a:lnTo>
                      <a:pt x="293" y="2"/>
                    </a:lnTo>
                    <a:lnTo>
                      <a:pt x="0" y="0"/>
                    </a:lnTo>
                    <a:lnTo>
                      <a:pt x="0" y="15"/>
                    </a:lnTo>
                    <a:close/>
                  </a:path>
                </a:pathLst>
              </a:custGeom>
              <a:solidFill>
                <a:srgbClr val="000000"/>
              </a:solidFill>
              <a:ln w="12700" cmpd="sng">
                <a:solidFill>
                  <a:srgbClr val="000000"/>
                </a:solidFill>
                <a:round/>
                <a:headEnd/>
                <a:tailEnd/>
              </a:ln>
            </p:spPr>
            <p:txBody>
              <a:bodyPr/>
              <a:lstStyle/>
              <a:p>
                <a:endParaRPr lang="fr-FR"/>
              </a:p>
            </p:txBody>
          </p:sp>
          <p:sp>
            <p:nvSpPr>
              <p:cNvPr id="6451" name="Freeform 388"/>
              <p:cNvSpPr>
                <a:spLocks/>
              </p:cNvSpPr>
              <p:nvPr/>
            </p:nvSpPr>
            <p:spPr bwMode="auto">
              <a:xfrm>
                <a:off x="3066" y="1729"/>
                <a:ext cx="25" cy="28"/>
              </a:xfrm>
              <a:custGeom>
                <a:avLst/>
                <a:gdLst>
                  <a:gd name="T0" fmla="*/ 1 w 75"/>
                  <a:gd name="T1" fmla="*/ 26 h 83"/>
                  <a:gd name="T2" fmla="*/ 7 w 75"/>
                  <a:gd name="T3" fmla="*/ 25 h 83"/>
                  <a:gd name="T4" fmla="*/ 25 w 75"/>
                  <a:gd name="T5" fmla="*/ 6 h 83"/>
                  <a:gd name="T6" fmla="*/ 18 w 75"/>
                  <a:gd name="T7" fmla="*/ 0 h 83"/>
                  <a:gd name="T8" fmla="*/ 0 w 75"/>
                  <a:gd name="T9" fmla="*/ 19 h 83"/>
                  <a:gd name="T10" fmla="*/ 6 w 75"/>
                  <a:gd name="T11" fmla="*/ 18 h 83"/>
                  <a:gd name="T12" fmla="*/ 1 w 75"/>
                  <a:gd name="T13" fmla="*/ 26 h 83"/>
                  <a:gd name="T14" fmla="*/ 5 w 75"/>
                  <a:gd name="T15" fmla="*/ 28 h 83"/>
                  <a:gd name="T16" fmla="*/ 7 w 75"/>
                  <a:gd name="T17" fmla="*/ 25 h 83"/>
                  <a:gd name="T18" fmla="*/ 1 w 75"/>
                  <a:gd name="T19" fmla="*/ 26 h 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83">
                    <a:moveTo>
                      <a:pt x="4" y="77"/>
                    </a:moveTo>
                    <a:lnTo>
                      <a:pt x="22" y="74"/>
                    </a:lnTo>
                    <a:lnTo>
                      <a:pt x="75" y="18"/>
                    </a:lnTo>
                    <a:lnTo>
                      <a:pt x="53" y="0"/>
                    </a:lnTo>
                    <a:lnTo>
                      <a:pt x="0" y="55"/>
                    </a:lnTo>
                    <a:lnTo>
                      <a:pt x="19" y="52"/>
                    </a:lnTo>
                    <a:lnTo>
                      <a:pt x="4" y="77"/>
                    </a:lnTo>
                    <a:lnTo>
                      <a:pt x="14" y="83"/>
                    </a:lnTo>
                    <a:lnTo>
                      <a:pt x="22" y="74"/>
                    </a:lnTo>
                    <a:lnTo>
                      <a:pt x="4" y="77"/>
                    </a:lnTo>
                    <a:close/>
                  </a:path>
                </a:pathLst>
              </a:custGeom>
              <a:solidFill>
                <a:srgbClr val="000000"/>
              </a:solidFill>
              <a:ln w="12700" cmpd="sng">
                <a:solidFill>
                  <a:srgbClr val="000000"/>
                </a:solidFill>
                <a:round/>
                <a:headEnd/>
                <a:tailEnd/>
              </a:ln>
            </p:spPr>
            <p:txBody>
              <a:bodyPr/>
              <a:lstStyle/>
              <a:p>
                <a:endParaRPr lang="fr-FR"/>
              </a:p>
            </p:txBody>
          </p:sp>
          <p:sp>
            <p:nvSpPr>
              <p:cNvPr id="6452" name="Freeform 389"/>
              <p:cNvSpPr>
                <a:spLocks/>
              </p:cNvSpPr>
              <p:nvPr/>
            </p:nvSpPr>
            <p:spPr bwMode="auto">
              <a:xfrm>
                <a:off x="3042" y="1731"/>
                <a:ext cx="30" cy="24"/>
              </a:xfrm>
              <a:custGeom>
                <a:avLst/>
                <a:gdLst>
                  <a:gd name="T0" fmla="*/ 3 w 92"/>
                  <a:gd name="T1" fmla="*/ 4 h 71"/>
                  <a:gd name="T2" fmla="*/ 0 w 92"/>
                  <a:gd name="T3" fmla="*/ 8 h 71"/>
                  <a:gd name="T4" fmla="*/ 25 w 92"/>
                  <a:gd name="T5" fmla="*/ 24 h 71"/>
                  <a:gd name="T6" fmla="*/ 30 w 92"/>
                  <a:gd name="T7" fmla="*/ 16 h 71"/>
                  <a:gd name="T8" fmla="*/ 5 w 92"/>
                  <a:gd name="T9" fmla="*/ 0 h 71"/>
                  <a:gd name="T10" fmla="*/ 3 w 92"/>
                  <a:gd name="T11" fmla="*/ 4 h 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2" h="71">
                    <a:moveTo>
                      <a:pt x="8" y="12"/>
                    </a:moveTo>
                    <a:lnTo>
                      <a:pt x="0" y="25"/>
                    </a:lnTo>
                    <a:lnTo>
                      <a:pt x="77" y="71"/>
                    </a:lnTo>
                    <a:lnTo>
                      <a:pt x="92" y="46"/>
                    </a:lnTo>
                    <a:lnTo>
                      <a:pt x="16" y="0"/>
                    </a:lnTo>
                    <a:lnTo>
                      <a:pt x="8" y="12"/>
                    </a:lnTo>
                    <a:close/>
                  </a:path>
                </a:pathLst>
              </a:custGeom>
              <a:solidFill>
                <a:srgbClr val="000000"/>
              </a:solidFill>
              <a:ln w="12700" cmpd="sng">
                <a:solidFill>
                  <a:srgbClr val="000000"/>
                </a:solidFill>
                <a:round/>
                <a:headEnd/>
                <a:tailEnd/>
              </a:ln>
            </p:spPr>
            <p:txBody>
              <a:bodyPr/>
              <a:lstStyle/>
              <a:p>
                <a:endParaRPr lang="fr-FR"/>
              </a:p>
            </p:txBody>
          </p:sp>
          <p:sp>
            <p:nvSpPr>
              <p:cNvPr id="6453" name="Freeform 390"/>
              <p:cNvSpPr>
                <a:spLocks/>
              </p:cNvSpPr>
              <p:nvPr/>
            </p:nvSpPr>
            <p:spPr bwMode="auto">
              <a:xfrm>
                <a:off x="3065" y="1750"/>
                <a:ext cx="10" cy="108"/>
              </a:xfrm>
              <a:custGeom>
                <a:avLst/>
                <a:gdLst>
                  <a:gd name="T0" fmla="*/ 5 w 31"/>
                  <a:gd name="T1" fmla="*/ 108 h 324"/>
                  <a:gd name="T2" fmla="*/ 10 w 31"/>
                  <a:gd name="T3" fmla="*/ 108 h 324"/>
                  <a:gd name="T4" fmla="*/ 10 w 31"/>
                  <a:gd name="T5" fmla="*/ 0 h 324"/>
                  <a:gd name="T6" fmla="*/ 0 w 31"/>
                  <a:gd name="T7" fmla="*/ 0 h 324"/>
                  <a:gd name="T8" fmla="*/ 0 w 31"/>
                  <a:gd name="T9" fmla="*/ 108 h 324"/>
                  <a:gd name="T10" fmla="*/ 5 w 31"/>
                  <a:gd name="T11" fmla="*/ 108 h 3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 h="324">
                    <a:moveTo>
                      <a:pt x="15" y="324"/>
                    </a:moveTo>
                    <a:lnTo>
                      <a:pt x="31" y="324"/>
                    </a:lnTo>
                    <a:lnTo>
                      <a:pt x="31" y="0"/>
                    </a:lnTo>
                    <a:lnTo>
                      <a:pt x="0" y="0"/>
                    </a:lnTo>
                    <a:lnTo>
                      <a:pt x="0" y="324"/>
                    </a:lnTo>
                    <a:lnTo>
                      <a:pt x="15" y="324"/>
                    </a:lnTo>
                    <a:close/>
                  </a:path>
                </a:pathLst>
              </a:custGeom>
              <a:solidFill>
                <a:srgbClr val="000000"/>
              </a:solidFill>
              <a:ln w="12700" cmpd="sng">
                <a:solidFill>
                  <a:srgbClr val="000000"/>
                </a:solidFill>
                <a:round/>
                <a:headEnd/>
                <a:tailEnd/>
              </a:ln>
            </p:spPr>
            <p:txBody>
              <a:bodyPr/>
              <a:lstStyle/>
              <a:p>
                <a:endParaRPr lang="fr-FR"/>
              </a:p>
            </p:txBody>
          </p:sp>
        </p:grpSp>
        <p:pic>
          <p:nvPicPr>
            <p:cNvPr id="6225" name="Picture 392" descr="j023225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4" y="737"/>
              <a:ext cx="224" cy="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226" name="Picture 393" descr="AN01339_"/>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976"/>
              <a:ext cx="183"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227" name="Picture 394" descr="bd06455_"/>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027" y="665"/>
              <a:ext cx="406" cy="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228" name="Picture 395" descr="pe03254_"/>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190" y="954"/>
              <a:ext cx="507" cy="4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229" name="Group 396"/>
            <p:cNvGrpSpPr>
              <a:grpSpLocks/>
            </p:cNvGrpSpPr>
            <p:nvPr/>
          </p:nvGrpSpPr>
          <p:grpSpPr bwMode="auto">
            <a:xfrm>
              <a:off x="380" y="859"/>
              <a:ext cx="628" cy="387"/>
              <a:chOff x="4520" y="825"/>
              <a:chExt cx="835" cy="642"/>
            </a:xfrm>
          </p:grpSpPr>
          <p:pic>
            <p:nvPicPr>
              <p:cNvPr id="6230" name="Picture 397" descr="na01441_"/>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640" y="1053"/>
                <a:ext cx="367" cy="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231" name="Picture 398" descr="na01441_"/>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988" y="969"/>
                <a:ext cx="367" cy="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232" name="Picture 399" descr="na01441_"/>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20" y="825"/>
                <a:ext cx="367" cy="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grpSp>
        <p:nvGrpSpPr>
          <p:cNvPr id="6155" name="Group 400"/>
          <p:cNvGrpSpPr>
            <a:grpSpLocks/>
          </p:cNvGrpSpPr>
          <p:nvPr/>
        </p:nvGrpSpPr>
        <p:grpSpPr bwMode="auto">
          <a:xfrm>
            <a:off x="3505200" y="2740026"/>
            <a:ext cx="697523" cy="923925"/>
            <a:chOff x="3151" y="1625"/>
            <a:chExt cx="187" cy="282"/>
          </a:xfrm>
        </p:grpSpPr>
        <p:sp>
          <p:nvSpPr>
            <p:cNvPr id="6181" name="Freeform 401"/>
            <p:cNvSpPr>
              <a:spLocks/>
            </p:cNvSpPr>
            <p:nvPr/>
          </p:nvSpPr>
          <p:spPr bwMode="auto">
            <a:xfrm>
              <a:off x="3206" y="1635"/>
              <a:ext cx="46" cy="44"/>
            </a:xfrm>
            <a:custGeom>
              <a:avLst/>
              <a:gdLst>
                <a:gd name="T0" fmla="*/ 9 w 169"/>
                <a:gd name="T1" fmla="*/ 44 h 219"/>
                <a:gd name="T2" fmla="*/ 9 w 169"/>
                <a:gd name="T3" fmla="*/ 44 h 219"/>
                <a:gd name="T4" fmla="*/ 8 w 169"/>
                <a:gd name="T5" fmla="*/ 40 h 219"/>
                <a:gd name="T6" fmla="*/ 9 w 169"/>
                <a:gd name="T7" fmla="*/ 38 h 219"/>
                <a:gd name="T8" fmla="*/ 10 w 169"/>
                <a:gd name="T9" fmla="*/ 34 h 219"/>
                <a:gd name="T10" fmla="*/ 11 w 169"/>
                <a:gd name="T11" fmla="*/ 31 h 219"/>
                <a:gd name="T12" fmla="*/ 13 w 169"/>
                <a:gd name="T13" fmla="*/ 28 h 219"/>
                <a:gd name="T14" fmla="*/ 14 w 169"/>
                <a:gd name="T15" fmla="*/ 25 h 219"/>
                <a:gd name="T16" fmla="*/ 17 w 169"/>
                <a:gd name="T17" fmla="*/ 21 h 219"/>
                <a:gd name="T18" fmla="*/ 19 w 169"/>
                <a:gd name="T19" fmla="*/ 19 h 219"/>
                <a:gd name="T20" fmla="*/ 23 w 169"/>
                <a:gd name="T21" fmla="*/ 16 h 219"/>
                <a:gd name="T22" fmla="*/ 26 w 169"/>
                <a:gd name="T23" fmla="*/ 13 h 219"/>
                <a:gd name="T24" fmla="*/ 29 w 169"/>
                <a:gd name="T25" fmla="*/ 11 h 219"/>
                <a:gd name="T26" fmla="*/ 32 w 169"/>
                <a:gd name="T27" fmla="*/ 9 h 219"/>
                <a:gd name="T28" fmla="*/ 36 w 169"/>
                <a:gd name="T29" fmla="*/ 8 h 219"/>
                <a:gd name="T30" fmla="*/ 39 w 169"/>
                <a:gd name="T31" fmla="*/ 7 h 219"/>
                <a:gd name="T32" fmla="*/ 42 w 169"/>
                <a:gd name="T33" fmla="*/ 6 h 219"/>
                <a:gd name="T34" fmla="*/ 46 w 169"/>
                <a:gd name="T35" fmla="*/ 6 h 219"/>
                <a:gd name="T36" fmla="*/ 46 w 169"/>
                <a:gd name="T37" fmla="*/ 0 h 219"/>
                <a:gd name="T38" fmla="*/ 41 w 169"/>
                <a:gd name="T39" fmla="*/ 0 h 219"/>
                <a:gd name="T40" fmla="*/ 36 w 169"/>
                <a:gd name="T41" fmla="*/ 1 h 219"/>
                <a:gd name="T42" fmla="*/ 32 w 169"/>
                <a:gd name="T43" fmla="*/ 3 h 219"/>
                <a:gd name="T44" fmla="*/ 27 w 169"/>
                <a:gd name="T45" fmla="*/ 5 h 219"/>
                <a:gd name="T46" fmla="*/ 23 w 169"/>
                <a:gd name="T47" fmla="*/ 7 h 219"/>
                <a:gd name="T48" fmla="*/ 20 w 169"/>
                <a:gd name="T49" fmla="*/ 9 h 219"/>
                <a:gd name="T50" fmla="*/ 16 w 169"/>
                <a:gd name="T51" fmla="*/ 12 h 219"/>
                <a:gd name="T52" fmla="*/ 13 w 169"/>
                <a:gd name="T53" fmla="*/ 15 h 219"/>
                <a:gd name="T54" fmla="*/ 10 w 169"/>
                <a:gd name="T55" fmla="*/ 19 h 219"/>
                <a:gd name="T56" fmla="*/ 7 w 169"/>
                <a:gd name="T57" fmla="*/ 22 h 219"/>
                <a:gd name="T58" fmla="*/ 5 w 169"/>
                <a:gd name="T59" fmla="*/ 26 h 219"/>
                <a:gd name="T60" fmla="*/ 3 w 169"/>
                <a:gd name="T61" fmla="*/ 30 h 219"/>
                <a:gd name="T62" fmla="*/ 1 w 169"/>
                <a:gd name="T63" fmla="*/ 33 h 219"/>
                <a:gd name="T64" fmla="*/ 1 w 169"/>
                <a:gd name="T65" fmla="*/ 37 h 219"/>
                <a:gd name="T66" fmla="*/ 0 w 169"/>
                <a:gd name="T67" fmla="*/ 40 h 219"/>
                <a:gd name="T68" fmla="*/ 0 w 169"/>
                <a:gd name="T69" fmla="*/ 44 h 219"/>
                <a:gd name="T70" fmla="*/ 0 w 169"/>
                <a:gd name="T71" fmla="*/ 44 h 219"/>
                <a:gd name="T72" fmla="*/ 9 w 169"/>
                <a:gd name="T73" fmla="*/ 44 h 2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9" h="219">
                  <a:moveTo>
                    <a:pt x="32" y="217"/>
                  </a:moveTo>
                  <a:lnTo>
                    <a:pt x="32" y="217"/>
                  </a:lnTo>
                  <a:lnTo>
                    <a:pt x="30" y="201"/>
                  </a:lnTo>
                  <a:lnTo>
                    <a:pt x="33" y="187"/>
                  </a:lnTo>
                  <a:lnTo>
                    <a:pt x="36" y="171"/>
                  </a:lnTo>
                  <a:lnTo>
                    <a:pt x="39" y="155"/>
                  </a:lnTo>
                  <a:lnTo>
                    <a:pt x="46" y="139"/>
                  </a:lnTo>
                  <a:lnTo>
                    <a:pt x="53" y="123"/>
                  </a:lnTo>
                  <a:lnTo>
                    <a:pt x="62" y="107"/>
                  </a:lnTo>
                  <a:lnTo>
                    <a:pt x="71" y="94"/>
                  </a:lnTo>
                  <a:lnTo>
                    <a:pt x="83" y="80"/>
                  </a:lnTo>
                  <a:lnTo>
                    <a:pt x="94" y="67"/>
                  </a:lnTo>
                  <a:lnTo>
                    <a:pt x="106" y="57"/>
                  </a:lnTo>
                  <a:lnTo>
                    <a:pt x="119" y="46"/>
                  </a:lnTo>
                  <a:lnTo>
                    <a:pt x="132" y="39"/>
                  </a:lnTo>
                  <a:lnTo>
                    <a:pt x="144" y="34"/>
                  </a:lnTo>
                  <a:lnTo>
                    <a:pt x="156" y="31"/>
                  </a:lnTo>
                  <a:lnTo>
                    <a:pt x="169" y="30"/>
                  </a:lnTo>
                  <a:lnTo>
                    <a:pt x="169" y="0"/>
                  </a:lnTo>
                  <a:lnTo>
                    <a:pt x="152" y="1"/>
                  </a:lnTo>
                  <a:lnTo>
                    <a:pt x="133" y="7"/>
                  </a:lnTo>
                  <a:lnTo>
                    <a:pt x="117" y="14"/>
                  </a:lnTo>
                  <a:lnTo>
                    <a:pt x="101" y="23"/>
                  </a:lnTo>
                  <a:lnTo>
                    <a:pt x="86" y="34"/>
                  </a:lnTo>
                  <a:lnTo>
                    <a:pt x="72" y="46"/>
                  </a:lnTo>
                  <a:lnTo>
                    <a:pt x="59" y="61"/>
                  </a:lnTo>
                  <a:lnTo>
                    <a:pt x="47" y="77"/>
                  </a:lnTo>
                  <a:lnTo>
                    <a:pt x="36" y="93"/>
                  </a:lnTo>
                  <a:lnTo>
                    <a:pt x="25" y="110"/>
                  </a:lnTo>
                  <a:lnTo>
                    <a:pt x="17" y="128"/>
                  </a:lnTo>
                  <a:lnTo>
                    <a:pt x="11" y="147"/>
                  </a:lnTo>
                  <a:lnTo>
                    <a:pt x="5" y="165"/>
                  </a:lnTo>
                  <a:lnTo>
                    <a:pt x="2" y="183"/>
                  </a:lnTo>
                  <a:lnTo>
                    <a:pt x="0" y="201"/>
                  </a:lnTo>
                  <a:lnTo>
                    <a:pt x="1" y="219"/>
                  </a:lnTo>
                  <a:lnTo>
                    <a:pt x="32" y="217"/>
                  </a:lnTo>
                  <a:close/>
                </a:path>
              </a:pathLst>
            </a:custGeom>
            <a:solidFill>
              <a:srgbClr val="000000"/>
            </a:solidFill>
            <a:ln w="12700" cmpd="sng">
              <a:solidFill>
                <a:srgbClr val="000000"/>
              </a:solidFill>
              <a:round/>
              <a:headEnd/>
              <a:tailEnd/>
            </a:ln>
          </p:spPr>
          <p:txBody>
            <a:bodyPr/>
            <a:lstStyle/>
            <a:p>
              <a:endParaRPr lang="fr-FR"/>
            </a:p>
          </p:txBody>
        </p:sp>
        <p:sp>
          <p:nvSpPr>
            <p:cNvPr id="6182" name="Freeform 402"/>
            <p:cNvSpPr>
              <a:spLocks/>
            </p:cNvSpPr>
            <p:nvPr/>
          </p:nvSpPr>
          <p:spPr bwMode="auto">
            <a:xfrm>
              <a:off x="3206" y="1679"/>
              <a:ext cx="46" cy="36"/>
            </a:xfrm>
            <a:custGeom>
              <a:avLst/>
              <a:gdLst>
                <a:gd name="T0" fmla="*/ 45 w 169"/>
                <a:gd name="T1" fmla="*/ 30 h 183"/>
                <a:gd name="T2" fmla="*/ 45 w 169"/>
                <a:gd name="T3" fmla="*/ 30 h 183"/>
                <a:gd name="T4" fmla="*/ 42 w 169"/>
                <a:gd name="T5" fmla="*/ 30 h 183"/>
                <a:gd name="T6" fmla="*/ 39 w 169"/>
                <a:gd name="T7" fmla="*/ 30 h 183"/>
                <a:gd name="T8" fmla="*/ 36 w 169"/>
                <a:gd name="T9" fmla="*/ 29 h 183"/>
                <a:gd name="T10" fmla="*/ 33 w 169"/>
                <a:gd name="T11" fmla="*/ 28 h 183"/>
                <a:gd name="T12" fmla="*/ 30 w 169"/>
                <a:gd name="T13" fmla="*/ 27 h 183"/>
                <a:gd name="T14" fmla="*/ 27 w 169"/>
                <a:gd name="T15" fmla="*/ 25 h 183"/>
                <a:gd name="T16" fmla="*/ 24 w 169"/>
                <a:gd name="T17" fmla="*/ 23 h 183"/>
                <a:gd name="T18" fmla="*/ 22 w 169"/>
                <a:gd name="T19" fmla="*/ 21 h 183"/>
                <a:gd name="T20" fmla="*/ 19 w 169"/>
                <a:gd name="T21" fmla="*/ 19 h 183"/>
                <a:gd name="T22" fmla="*/ 17 w 169"/>
                <a:gd name="T23" fmla="*/ 17 h 183"/>
                <a:gd name="T24" fmla="*/ 14 w 169"/>
                <a:gd name="T25" fmla="*/ 14 h 183"/>
                <a:gd name="T26" fmla="*/ 13 w 169"/>
                <a:gd name="T27" fmla="*/ 11 h 183"/>
                <a:gd name="T28" fmla="*/ 11 w 169"/>
                <a:gd name="T29" fmla="*/ 9 h 183"/>
                <a:gd name="T30" fmla="*/ 10 w 169"/>
                <a:gd name="T31" fmla="*/ 6 h 183"/>
                <a:gd name="T32" fmla="*/ 9 w 169"/>
                <a:gd name="T33" fmla="*/ 3 h 183"/>
                <a:gd name="T34" fmla="*/ 8 w 169"/>
                <a:gd name="T35" fmla="*/ 0 h 183"/>
                <a:gd name="T36" fmla="*/ 0 w 169"/>
                <a:gd name="T37" fmla="*/ 0 h 183"/>
                <a:gd name="T38" fmla="*/ 1 w 169"/>
                <a:gd name="T39" fmla="*/ 4 h 183"/>
                <a:gd name="T40" fmla="*/ 2 w 169"/>
                <a:gd name="T41" fmla="*/ 7 h 183"/>
                <a:gd name="T42" fmla="*/ 3 w 169"/>
                <a:gd name="T43" fmla="*/ 10 h 183"/>
                <a:gd name="T44" fmla="*/ 5 w 169"/>
                <a:gd name="T45" fmla="*/ 14 h 183"/>
                <a:gd name="T46" fmla="*/ 7 w 169"/>
                <a:gd name="T47" fmla="*/ 17 h 183"/>
                <a:gd name="T48" fmla="*/ 10 w 169"/>
                <a:gd name="T49" fmla="*/ 20 h 183"/>
                <a:gd name="T50" fmla="*/ 13 w 169"/>
                <a:gd name="T51" fmla="*/ 22 h 183"/>
                <a:gd name="T52" fmla="*/ 15 w 169"/>
                <a:gd name="T53" fmla="*/ 25 h 183"/>
                <a:gd name="T54" fmla="*/ 19 w 169"/>
                <a:gd name="T55" fmla="*/ 28 h 183"/>
                <a:gd name="T56" fmla="*/ 22 w 169"/>
                <a:gd name="T57" fmla="*/ 30 h 183"/>
                <a:gd name="T58" fmla="*/ 25 w 169"/>
                <a:gd name="T59" fmla="*/ 32 h 183"/>
                <a:gd name="T60" fmla="*/ 29 w 169"/>
                <a:gd name="T61" fmla="*/ 33 h 183"/>
                <a:gd name="T62" fmla="*/ 33 w 169"/>
                <a:gd name="T63" fmla="*/ 35 h 183"/>
                <a:gd name="T64" fmla="*/ 38 w 169"/>
                <a:gd name="T65" fmla="*/ 36 h 183"/>
                <a:gd name="T66" fmla="*/ 42 w 169"/>
                <a:gd name="T67" fmla="*/ 36 h 183"/>
                <a:gd name="T68" fmla="*/ 46 w 169"/>
                <a:gd name="T69" fmla="*/ 36 h 183"/>
                <a:gd name="T70" fmla="*/ 46 w 169"/>
                <a:gd name="T71" fmla="*/ 36 h 183"/>
                <a:gd name="T72" fmla="*/ 45 w 169"/>
                <a:gd name="T73" fmla="*/ 30 h 1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9" h="183">
                  <a:moveTo>
                    <a:pt x="167" y="154"/>
                  </a:moveTo>
                  <a:lnTo>
                    <a:pt x="167" y="154"/>
                  </a:lnTo>
                  <a:lnTo>
                    <a:pt x="155" y="154"/>
                  </a:lnTo>
                  <a:lnTo>
                    <a:pt x="144" y="152"/>
                  </a:lnTo>
                  <a:lnTo>
                    <a:pt x="133" y="149"/>
                  </a:lnTo>
                  <a:lnTo>
                    <a:pt x="122" y="144"/>
                  </a:lnTo>
                  <a:lnTo>
                    <a:pt x="110" y="136"/>
                  </a:lnTo>
                  <a:lnTo>
                    <a:pt x="99" y="129"/>
                  </a:lnTo>
                  <a:lnTo>
                    <a:pt x="90" y="119"/>
                  </a:lnTo>
                  <a:lnTo>
                    <a:pt x="80" y="109"/>
                  </a:lnTo>
                  <a:lnTo>
                    <a:pt x="70" y="97"/>
                  </a:lnTo>
                  <a:lnTo>
                    <a:pt x="61" y="86"/>
                  </a:lnTo>
                  <a:lnTo>
                    <a:pt x="53" y="72"/>
                  </a:lnTo>
                  <a:lnTo>
                    <a:pt x="47" y="58"/>
                  </a:lnTo>
                  <a:lnTo>
                    <a:pt x="40" y="44"/>
                  </a:lnTo>
                  <a:lnTo>
                    <a:pt x="37" y="28"/>
                  </a:lnTo>
                  <a:lnTo>
                    <a:pt x="33" y="14"/>
                  </a:lnTo>
                  <a:lnTo>
                    <a:pt x="31" y="0"/>
                  </a:lnTo>
                  <a:lnTo>
                    <a:pt x="0" y="2"/>
                  </a:lnTo>
                  <a:lnTo>
                    <a:pt x="2" y="20"/>
                  </a:lnTo>
                  <a:lnTo>
                    <a:pt x="7" y="37"/>
                  </a:lnTo>
                  <a:lnTo>
                    <a:pt x="12" y="52"/>
                  </a:lnTo>
                  <a:lnTo>
                    <a:pt x="19" y="70"/>
                  </a:lnTo>
                  <a:lnTo>
                    <a:pt x="27" y="85"/>
                  </a:lnTo>
                  <a:lnTo>
                    <a:pt x="35" y="101"/>
                  </a:lnTo>
                  <a:lnTo>
                    <a:pt x="46" y="114"/>
                  </a:lnTo>
                  <a:lnTo>
                    <a:pt x="56" y="128"/>
                  </a:lnTo>
                  <a:lnTo>
                    <a:pt x="68" y="140"/>
                  </a:lnTo>
                  <a:lnTo>
                    <a:pt x="80" y="152"/>
                  </a:lnTo>
                  <a:lnTo>
                    <a:pt x="93" y="161"/>
                  </a:lnTo>
                  <a:lnTo>
                    <a:pt x="107" y="169"/>
                  </a:lnTo>
                  <a:lnTo>
                    <a:pt x="122" y="176"/>
                  </a:lnTo>
                  <a:lnTo>
                    <a:pt x="138" y="181"/>
                  </a:lnTo>
                  <a:lnTo>
                    <a:pt x="153" y="183"/>
                  </a:lnTo>
                  <a:lnTo>
                    <a:pt x="169" y="183"/>
                  </a:lnTo>
                  <a:lnTo>
                    <a:pt x="167" y="154"/>
                  </a:lnTo>
                  <a:close/>
                </a:path>
              </a:pathLst>
            </a:custGeom>
            <a:solidFill>
              <a:srgbClr val="000000"/>
            </a:solidFill>
            <a:ln w="12700" cmpd="sng">
              <a:solidFill>
                <a:srgbClr val="000000"/>
              </a:solidFill>
              <a:round/>
              <a:headEnd/>
              <a:tailEnd/>
            </a:ln>
          </p:spPr>
          <p:txBody>
            <a:bodyPr/>
            <a:lstStyle/>
            <a:p>
              <a:endParaRPr lang="fr-FR"/>
            </a:p>
          </p:txBody>
        </p:sp>
        <p:sp>
          <p:nvSpPr>
            <p:cNvPr id="6183" name="Freeform 403"/>
            <p:cNvSpPr>
              <a:spLocks/>
            </p:cNvSpPr>
            <p:nvPr/>
          </p:nvSpPr>
          <p:spPr bwMode="auto">
            <a:xfrm>
              <a:off x="3252" y="1675"/>
              <a:ext cx="46" cy="40"/>
            </a:xfrm>
            <a:custGeom>
              <a:avLst/>
              <a:gdLst>
                <a:gd name="T0" fmla="*/ 38 w 172"/>
                <a:gd name="T1" fmla="*/ 0 h 200"/>
                <a:gd name="T2" fmla="*/ 38 w 172"/>
                <a:gd name="T3" fmla="*/ 0 h 200"/>
                <a:gd name="T4" fmla="*/ 37 w 172"/>
                <a:gd name="T5" fmla="*/ 3 h 200"/>
                <a:gd name="T6" fmla="*/ 37 w 172"/>
                <a:gd name="T7" fmla="*/ 6 h 200"/>
                <a:gd name="T8" fmla="*/ 36 w 172"/>
                <a:gd name="T9" fmla="*/ 8 h 200"/>
                <a:gd name="T10" fmla="*/ 34 w 172"/>
                <a:gd name="T11" fmla="*/ 11 h 200"/>
                <a:gd name="T12" fmla="*/ 32 w 172"/>
                <a:gd name="T13" fmla="*/ 14 h 200"/>
                <a:gd name="T14" fmla="*/ 30 w 172"/>
                <a:gd name="T15" fmla="*/ 17 h 200"/>
                <a:gd name="T16" fmla="*/ 28 w 172"/>
                <a:gd name="T17" fmla="*/ 20 h 200"/>
                <a:gd name="T18" fmla="*/ 25 w 172"/>
                <a:gd name="T19" fmla="*/ 22 h 200"/>
                <a:gd name="T20" fmla="*/ 22 w 172"/>
                <a:gd name="T21" fmla="*/ 25 h 200"/>
                <a:gd name="T22" fmla="*/ 19 w 172"/>
                <a:gd name="T23" fmla="*/ 27 h 200"/>
                <a:gd name="T24" fmla="*/ 16 w 172"/>
                <a:gd name="T25" fmla="*/ 29 h 200"/>
                <a:gd name="T26" fmla="*/ 13 w 172"/>
                <a:gd name="T27" fmla="*/ 31 h 200"/>
                <a:gd name="T28" fmla="*/ 10 w 172"/>
                <a:gd name="T29" fmla="*/ 32 h 200"/>
                <a:gd name="T30" fmla="*/ 6 w 172"/>
                <a:gd name="T31" fmla="*/ 33 h 200"/>
                <a:gd name="T32" fmla="*/ 3 w 172"/>
                <a:gd name="T33" fmla="*/ 34 h 200"/>
                <a:gd name="T34" fmla="*/ 0 w 172"/>
                <a:gd name="T35" fmla="*/ 34 h 200"/>
                <a:gd name="T36" fmla="*/ 1 w 172"/>
                <a:gd name="T37" fmla="*/ 40 h 200"/>
                <a:gd name="T38" fmla="*/ 5 w 172"/>
                <a:gd name="T39" fmla="*/ 40 h 200"/>
                <a:gd name="T40" fmla="*/ 9 w 172"/>
                <a:gd name="T41" fmla="*/ 39 h 200"/>
                <a:gd name="T42" fmla="*/ 13 w 172"/>
                <a:gd name="T43" fmla="*/ 37 h 200"/>
                <a:gd name="T44" fmla="*/ 17 w 172"/>
                <a:gd name="T45" fmla="*/ 36 h 200"/>
                <a:gd name="T46" fmla="*/ 21 w 172"/>
                <a:gd name="T47" fmla="*/ 34 h 200"/>
                <a:gd name="T48" fmla="*/ 25 w 172"/>
                <a:gd name="T49" fmla="*/ 31 h 200"/>
                <a:gd name="T50" fmla="*/ 28 w 172"/>
                <a:gd name="T51" fmla="*/ 29 h 200"/>
                <a:gd name="T52" fmla="*/ 32 w 172"/>
                <a:gd name="T53" fmla="*/ 26 h 200"/>
                <a:gd name="T54" fmla="*/ 35 w 172"/>
                <a:gd name="T55" fmla="*/ 23 h 200"/>
                <a:gd name="T56" fmla="*/ 37 w 172"/>
                <a:gd name="T57" fmla="*/ 20 h 200"/>
                <a:gd name="T58" fmla="*/ 40 w 172"/>
                <a:gd name="T59" fmla="*/ 17 h 200"/>
                <a:gd name="T60" fmla="*/ 42 w 172"/>
                <a:gd name="T61" fmla="*/ 13 h 200"/>
                <a:gd name="T62" fmla="*/ 44 w 172"/>
                <a:gd name="T63" fmla="*/ 10 h 200"/>
                <a:gd name="T64" fmla="*/ 45 w 172"/>
                <a:gd name="T65" fmla="*/ 7 h 200"/>
                <a:gd name="T66" fmla="*/ 45 w 172"/>
                <a:gd name="T67" fmla="*/ 3 h 200"/>
                <a:gd name="T68" fmla="*/ 46 w 172"/>
                <a:gd name="T69" fmla="*/ 0 h 200"/>
                <a:gd name="T70" fmla="*/ 46 w 172"/>
                <a:gd name="T71" fmla="*/ 0 h 200"/>
                <a:gd name="T72" fmla="*/ 38 w 172"/>
                <a:gd name="T73" fmla="*/ 0 h 2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72" h="200">
                  <a:moveTo>
                    <a:pt x="141" y="0"/>
                  </a:moveTo>
                  <a:lnTo>
                    <a:pt x="141" y="0"/>
                  </a:lnTo>
                  <a:lnTo>
                    <a:pt x="140" y="14"/>
                  </a:lnTo>
                  <a:lnTo>
                    <a:pt x="138" y="28"/>
                  </a:lnTo>
                  <a:lnTo>
                    <a:pt x="134" y="40"/>
                  </a:lnTo>
                  <a:lnTo>
                    <a:pt x="128" y="56"/>
                  </a:lnTo>
                  <a:lnTo>
                    <a:pt x="121" y="70"/>
                  </a:lnTo>
                  <a:lnTo>
                    <a:pt x="114" y="84"/>
                  </a:lnTo>
                  <a:lnTo>
                    <a:pt x="105" y="98"/>
                  </a:lnTo>
                  <a:lnTo>
                    <a:pt x="94" y="110"/>
                  </a:lnTo>
                  <a:lnTo>
                    <a:pt x="84" y="124"/>
                  </a:lnTo>
                  <a:lnTo>
                    <a:pt x="71" y="134"/>
                  </a:lnTo>
                  <a:lnTo>
                    <a:pt x="60" y="145"/>
                  </a:lnTo>
                  <a:lnTo>
                    <a:pt x="48" y="153"/>
                  </a:lnTo>
                  <a:lnTo>
                    <a:pt x="36" y="161"/>
                  </a:lnTo>
                  <a:lnTo>
                    <a:pt x="23" y="166"/>
                  </a:lnTo>
                  <a:lnTo>
                    <a:pt x="12" y="169"/>
                  </a:lnTo>
                  <a:lnTo>
                    <a:pt x="0" y="171"/>
                  </a:lnTo>
                  <a:lnTo>
                    <a:pt x="2" y="200"/>
                  </a:lnTo>
                  <a:lnTo>
                    <a:pt x="19" y="198"/>
                  </a:lnTo>
                  <a:lnTo>
                    <a:pt x="34" y="193"/>
                  </a:lnTo>
                  <a:lnTo>
                    <a:pt x="49" y="186"/>
                  </a:lnTo>
                  <a:lnTo>
                    <a:pt x="63" y="178"/>
                  </a:lnTo>
                  <a:lnTo>
                    <a:pt x="80" y="168"/>
                  </a:lnTo>
                  <a:lnTo>
                    <a:pt x="93" y="155"/>
                  </a:lnTo>
                  <a:lnTo>
                    <a:pt x="106" y="143"/>
                  </a:lnTo>
                  <a:lnTo>
                    <a:pt x="118" y="129"/>
                  </a:lnTo>
                  <a:lnTo>
                    <a:pt x="129" y="114"/>
                  </a:lnTo>
                  <a:lnTo>
                    <a:pt x="140" y="99"/>
                  </a:lnTo>
                  <a:lnTo>
                    <a:pt x="150" y="83"/>
                  </a:lnTo>
                  <a:lnTo>
                    <a:pt x="156" y="66"/>
                  </a:lnTo>
                  <a:lnTo>
                    <a:pt x="163" y="51"/>
                  </a:lnTo>
                  <a:lnTo>
                    <a:pt x="168" y="34"/>
                  </a:lnTo>
                  <a:lnTo>
                    <a:pt x="170" y="16"/>
                  </a:lnTo>
                  <a:lnTo>
                    <a:pt x="172" y="0"/>
                  </a:lnTo>
                  <a:lnTo>
                    <a:pt x="141" y="0"/>
                  </a:lnTo>
                  <a:close/>
                </a:path>
              </a:pathLst>
            </a:custGeom>
            <a:solidFill>
              <a:srgbClr val="000000"/>
            </a:solidFill>
            <a:ln w="12700" cmpd="sng">
              <a:solidFill>
                <a:srgbClr val="000000"/>
              </a:solidFill>
              <a:round/>
              <a:headEnd/>
              <a:tailEnd/>
            </a:ln>
          </p:spPr>
          <p:txBody>
            <a:bodyPr/>
            <a:lstStyle/>
            <a:p>
              <a:endParaRPr lang="fr-FR"/>
            </a:p>
          </p:txBody>
        </p:sp>
        <p:sp>
          <p:nvSpPr>
            <p:cNvPr id="6184" name="Freeform 404"/>
            <p:cNvSpPr>
              <a:spLocks/>
            </p:cNvSpPr>
            <p:nvPr/>
          </p:nvSpPr>
          <p:spPr bwMode="auto">
            <a:xfrm>
              <a:off x="3252" y="1635"/>
              <a:ext cx="46" cy="40"/>
            </a:xfrm>
            <a:custGeom>
              <a:avLst/>
              <a:gdLst>
                <a:gd name="T0" fmla="*/ 0 w 171"/>
                <a:gd name="T1" fmla="*/ 6 h 200"/>
                <a:gd name="T2" fmla="*/ 0 w 171"/>
                <a:gd name="T3" fmla="*/ 6 h 200"/>
                <a:gd name="T4" fmla="*/ 3 w 171"/>
                <a:gd name="T5" fmla="*/ 6 h 200"/>
                <a:gd name="T6" fmla="*/ 7 w 171"/>
                <a:gd name="T7" fmla="*/ 7 h 200"/>
                <a:gd name="T8" fmla="*/ 10 w 171"/>
                <a:gd name="T9" fmla="*/ 8 h 200"/>
                <a:gd name="T10" fmla="*/ 13 w 171"/>
                <a:gd name="T11" fmla="*/ 9 h 200"/>
                <a:gd name="T12" fmla="*/ 17 w 171"/>
                <a:gd name="T13" fmla="*/ 11 h 200"/>
                <a:gd name="T14" fmla="*/ 20 w 171"/>
                <a:gd name="T15" fmla="*/ 13 h 200"/>
                <a:gd name="T16" fmla="*/ 23 w 171"/>
                <a:gd name="T17" fmla="*/ 15 h 200"/>
                <a:gd name="T18" fmla="*/ 26 w 171"/>
                <a:gd name="T19" fmla="*/ 18 h 200"/>
                <a:gd name="T20" fmla="*/ 28 w 171"/>
                <a:gd name="T21" fmla="*/ 20 h 200"/>
                <a:gd name="T22" fmla="*/ 31 w 171"/>
                <a:gd name="T23" fmla="*/ 23 h 200"/>
                <a:gd name="T24" fmla="*/ 33 w 171"/>
                <a:gd name="T25" fmla="*/ 26 h 200"/>
                <a:gd name="T26" fmla="*/ 34 w 171"/>
                <a:gd name="T27" fmla="*/ 29 h 200"/>
                <a:gd name="T28" fmla="*/ 36 w 171"/>
                <a:gd name="T29" fmla="*/ 32 h 200"/>
                <a:gd name="T30" fmla="*/ 37 w 171"/>
                <a:gd name="T31" fmla="*/ 35 h 200"/>
                <a:gd name="T32" fmla="*/ 37 w 171"/>
                <a:gd name="T33" fmla="*/ 37 h 200"/>
                <a:gd name="T34" fmla="*/ 38 w 171"/>
                <a:gd name="T35" fmla="*/ 40 h 200"/>
                <a:gd name="T36" fmla="*/ 46 w 171"/>
                <a:gd name="T37" fmla="*/ 40 h 200"/>
                <a:gd name="T38" fmla="*/ 45 w 171"/>
                <a:gd name="T39" fmla="*/ 37 h 200"/>
                <a:gd name="T40" fmla="*/ 45 w 171"/>
                <a:gd name="T41" fmla="*/ 33 h 200"/>
                <a:gd name="T42" fmla="*/ 44 w 171"/>
                <a:gd name="T43" fmla="*/ 30 h 200"/>
                <a:gd name="T44" fmla="*/ 42 w 171"/>
                <a:gd name="T45" fmla="*/ 27 h 200"/>
                <a:gd name="T46" fmla="*/ 40 w 171"/>
                <a:gd name="T47" fmla="*/ 23 h 200"/>
                <a:gd name="T48" fmla="*/ 38 w 171"/>
                <a:gd name="T49" fmla="*/ 20 h 200"/>
                <a:gd name="T50" fmla="*/ 35 w 171"/>
                <a:gd name="T51" fmla="*/ 17 h 200"/>
                <a:gd name="T52" fmla="*/ 32 w 171"/>
                <a:gd name="T53" fmla="*/ 14 h 200"/>
                <a:gd name="T54" fmla="*/ 29 w 171"/>
                <a:gd name="T55" fmla="*/ 11 h 200"/>
                <a:gd name="T56" fmla="*/ 26 w 171"/>
                <a:gd name="T57" fmla="*/ 8 h 200"/>
                <a:gd name="T58" fmla="*/ 22 w 171"/>
                <a:gd name="T59" fmla="*/ 6 h 200"/>
                <a:gd name="T60" fmla="*/ 18 w 171"/>
                <a:gd name="T61" fmla="*/ 4 h 200"/>
                <a:gd name="T62" fmla="*/ 14 w 171"/>
                <a:gd name="T63" fmla="*/ 2 h 200"/>
                <a:gd name="T64" fmla="*/ 9 w 171"/>
                <a:gd name="T65" fmla="*/ 1 h 200"/>
                <a:gd name="T66" fmla="*/ 5 w 171"/>
                <a:gd name="T67" fmla="*/ 0 h 200"/>
                <a:gd name="T68" fmla="*/ 0 w 171"/>
                <a:gd name="T69" fmla="*/ 0 h 200"/>
                <a:gd name="T70" fmla="*/ 0 w 171"/>
                <a:gd name="T71" fmla="*/ 0 h 200"/>
                <a:gd name="T72" fmla="*/ 0 w 171"/>
                <a:gd name="T73" fmla="*/ 6 h 2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71" h="200">
                  <a:moveTo>
                    <a:pt x="0" y="30"/>
                  </a:moveTo>
                  <a:lnTo>
                    <a:pt x="0" y="30"/>
                  </a:lnTo>
                  <a:lnTo>
                    <a:pt x="12" y="31"/>
                  </a:lnTo>
                  <a:lnTo>
                    <a:pt x="25" y="34"/>
                  </a:lnTo>
                  <a:lnTo>
                    <a:pt x="38" y="39"/>
                  </a:lnTo>
                  <a:lnTo>
                    <a:pt x="50" y="45"/>
                  </a:lnTo>
                  <a:lnTo>
                    <a:pt x="62" y="54"/>
                  </a:lnTo>
                  <a:lnTo>
                    <a:pt x="73" y="63"/>
                  </a:lnTo>
                  <a:lnTo>
                    <a:pt x="84" y="75"/>
                  </a:lnTo>
                  <a:lnTo>
                    <a:pt x="96" y="88"/>
                  </a:lnTo>
                  <a:lnTo>
                    <a:pt x="105" y="101"/>
                  </a:lnTo>
                  <a:lnTo>
                    <a:pt x="115" y="115"/>
                  </a:lnTo>
                  <a:lnTo>
                    <a:pt x="121" y="129"/>
                  </a:lnTo>
                  <a:lnTo>
                    <a:pt x="128" y="144"/>
                  </a:lnTo>
                  <a:lnTo>
                    <a:pt x="133" y="158"/>
                  </a:lnTo>
                  <a:lnTo>
                    <a:pt x="137" y="173"/>
                  </a:lnTo>
                  <a:lnTo>
                    <a:pt x="139" y="187"/>
                  </a:lnTo>
                  <a:lnTo>
                    <a:pt x="140" y="200"/>
                  </a:lnTo>
                  <a:lnTo>
                    <a:pt x="171" y="200"/>
                  </a:lnTo>
                  <a:lnTo>
                    <a:pt x="169" y="185"/>
                  </a:lnTo>
                  <a:lnTo>
                    <a:pt x="167" y="167"/>
                  </a:lnTo>
                  <a:lnTo>
                    <a:pt x="162" y="150"/>
                  </a:lnTo>
                  <a:lnTo>
                    <a:pt x="156" y="133"/>
                  </a:lnTo>
                  <a:lnTo>
                    <a:pt x="150" y="117"/>
                  </a:lnTo>
                  <a:lnTo>
                    <a:pt x="141" y="100"/>
                  </a:lnTo>
                  <a:lnTo>
                    <a:pt x="131" y="84"/>
                  </a:lnTo>
                  <a:lnTo>
                    <a:pt x="120" y="70"/>
                  </a:lnTo>
                  <a:lnTo>
                    <a:pt x="108" y="56"/>
                  </a:lnTo>
                  <a:lnTo>
                    <a:pt x="95" y="42"/>
                  </a:lnTo>
                  <a:lnTo>
                    <a:pt x="82" y="31"/>
                  </a:lnTo>
                  <a:lnTo>
                    <a:pt x="66" y="20"/>
                  </a:lnTo>
                  <a:lnTo>
                    <a:pt x="51" y="12"/>
                  </a:lnTo>
                  <a:lnTo>
                    <a:pt x="34" y="7"/>
                  </a:lnTo>
                  <a:lnTo>
                    <a:pt x="19" y="1"/>
                  </a:lnTo>
                  <a:lnTo>
                    <a:pt x="0" y="0"/>
                  </a:lnTo>
                  <a:lnTo>
                    <a:pt x="0" y="30"/>
                  </a:lnTo>
                  <a:close/>
                </a:path>
              </a:pathLst>
            </a:custGeom>
            <a:solidFill>
              <a:srgbClr val="000000"/>
            </a:solidFill>
            <a:ln w="12700" cmpd="sng">
              <a:solidFill>
                <a:srgbClr val="000000"/>
              </a:solidFill>
              <a:round/>
              <a:headEnd/>
              <a:tailEnd/>
            </a:ln>
          </p:spPr>
          <p:txBody>
            <a:bodyPr/>
            <a:lstStyle/>
            <a:p>
              <a:endParaRPr lang="fr-FR"/>
            </a:p>
          </p:txBody>
        </p:sp>
        <p:sp>
          <p:nvSpPr>
            <p:cNvPr id="6185" name="Freeform 405"/>
            <p:cNvSpPr>
              <a:spLocks/>
            </p:cNvSpPr>
            <p:nvPr/>
          </p:nvSpPr>
          <p:spPr bwMode="auto">
            <a:xfrm>
              <a:off x="3236" y="1670"/>
              <a:ext cx="7" cy="4"/>
            </a:xfrm>
            <a:custGeom>
              <a:avLst/>
              <a:gdLst>
                <a:gd name="T0" fmla="*/ 3 w 29"/>
                <a:gd name="T1" fmla="*/ 0 h 19"/>
                <a:gd name="T2" fmla="*/ 2 w 29"/>
                <a:gd name="T3" fmla="*/ 0 h 19"/>
                <a:gd name="T4" fmla="*/ 1 w 29"/>
                <a:gd name="T5" fmla="*/ 1 h 19"/>
                <a:gd name="T6" fmla="*/ 0 w 29"/>
                <a:gd name="T7" fmla="*/ 1 h 19"/>
                <a:gd name="T8" fmla="*/ 0 w 29"/>
                <a:gd name="T9" fmla="*/ 2 h 19"/>
                <a:gd name="T10" fmla="*/ 0 w 29"/>
                <a:gd name="T11" fmla="*/ 3 h 19"/>
                <a:gd name="T12" fmla="*/ 1 w 29"/>
                <a:gd name="T13" fmla="*/ 3 h 19"/>
                <a:gd name="T14" fmla="*/ 2 w 29"/>
                <a:gd name="T15" fmla="*/ 4 h 19"/>
                <a:gd name="T16" fmla="*/ 3 w 29"/>
                <a:gd name="T17" fmla="*/ 4 h 19"/>
                <a:gd name="T18" fmla="*/ 5 w 29"/>
                <a:gd name="T19" fmla="*/ 4 h 19"/>
                <a:gd name="T20" fmla="*/ 6 w 29"/>
                <a:gd name="T21" fmla="*/ 3 h 19"/>
                <a:gd name="T22" fmla="*/ 7 w 29"/>
                <a:gd name="T23" fmla="*/ 3 h 19"/>
                <a:gd name="T24" fmla="*/ 7 w 29"/>
                <a:gd name="T25" fmla="*/ 2 h 19"/>
                <a:gd name="T26" fmla="*/ 7 w 29"/>
                <a:gd name="T27" fmla="*/ 1 h 19"/>
                <a:gd name="T28" fmla="*/ 6 w 29"/>
                <a:gd name="T29" fmla="*/ 1 h 19"/>
                <a:gd name="T30" fmla="*/ 5 w 29"/>
                <a:gd name="T31" fmla="*/ 0 h 19"/>
                <a:gd name="T32" fmla="*/ 3 w 29"/>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19">
                  <a:moveTo>
                    <a:pt x="14" y="0"/>
                  </a:moveTo>
                  <a:lnTo>
                    <a:pt x="9" y="1"/>
                  </a:lnTo>
                  <a:lnTo>
                    <a:pt x="4" y="3"/>
                  </a:lnTo>
                  <a:lnTo>
                    <a:pt x="1" y="6"/>
                  </a:lnTo>
                  <a:lnTo>
                    <a:pt x="0" y="10"/>
                  </a:lnTo>
                  <a:lnTo>
                    <a:pt x="1" y="14"/>
                  </a:lnTo>
                  <a:lnTo>
                    <a:pt x="4" y="16"/>
                  </a:lnTo>
                  <a:lnTo>
                    <a:pt x="9" y="18"/>
                  </a:lnTo>
                  <a:lnTo>
                    <a:pt x="14" y="19"/>
                  </a:lnTo>
                  <a:lnTo>
                    <a:pt x="20" y="18"/>
                  </a:lnTo>
                  <a:lnTo>
                    <a:pt x="25" y="16"/>
                  </a:lnTo>
                  <a:lnTo>
                    <a:pt x="28" y="14"/>
                  </a:lnTo>
                  <a:lnTo>
                    <a:pt x="29" y="10"/>
                  </a:lnTo>
                  <a:lnTo>
                    <a:pt x="28" y="6"/>
                  </a:lnTo>
                  <a:lnTo>
                    <a:pt x="25" y="3"/>
                  </a:lnTo>
                  <a:lnTo>
                    <a:pt x="20" y="1"/>
                  </a:lnTo>
                  <a:lnTo>
                    <a:pt x="14" y="0"/>
                  </a:lnTo>
                  <a:close/>
                </a:path>
              </a:pathLst>
            </a:custGeom>
            <a:solidFill>
              <a:srgbClr val="000000"/>
            </a:solidFill>
            <a:ln w="12700" cmpd="sng">
              <a:solidFill>
                <a:srgbClr val="000000"/>
              </a:solidFill>
              <a:round/>
              <a:headEnd/>
              <a:tailEnd/>
            </a:ln>
          </p:spPr>
          <p:txBody>
            <a:bodyPr/>
            <a:lstStyle/>
            <a:p>
              <a:endParaRPr lang="fr-FR"/>
            </a:p>
          </p:txBody>
        </p:sp>
        <p:sp>
          <p:nvSpPr>
            <p:cNvPr id="6186" name="Freeform 406"/>
            <p:cNvSpPr>
              <a:spLocks/>
            </p:cNvSpPr>
            <p:nvPr/>
          </p:nvSpPr>
          <p:spPr bwMode="auto">
            <a:xfrm>
              <a:off x="3236" y="1670"/>
              <a:ext cx="7" cy="4"/>
            </a:xfrm>
            <a:custGeom>
              <a:avLst/>
              <a:gdLst>
                <a:gd name="T0" fmla="*/ 3 w 29"/>
                <a:gd name="T1" fmla="*/ 0 h 19"/>
                <a:gd name="T2" fmla="*/ 3 w 29"/>
                <a:gd name="T3" fmla="*/ 0 h 19"/>
                <a:gd name="T4" fmla="*/ 2 w 29"/>
                <a:gd name="T5" fmla="*/ 0 h 19"/>
                <a:gd name="T6" fmla="*/ 1 w 29"/>
                <a:gd name="T7" fmla="*/ 1 h 19"/>
                <a:gd name="T8" fmla="*/ 0 w 29"/>
                <a:gd name="T9" fmla="*/ 1 h 19"/>
                <a:gd name="T10" fmla="*/ 0 w 29"/>
                <a:gd name="T11" fmla="*/ 2 h 19"/>
                <a:gd name="T12" fmla="*/ 0 w 29"/>
                <a:gd name="T13" fmla="*/ 2 h 19"/>
                <a:gd name="T14" fmla="*/ 0 w 29"/>
                <a:gd name="T15" fmla="*/ 3 h 19"/>
                <a:gd name="T16" fmla="*/ 1 w 29"/>
                <a:gd name="T17" fmla="*/ 3 h 19"/>
                <a:gd name="T18" fmla="*/ 2 w 29"/>
                <a:gd name="T19" fmla="*/ 4 h 19"/>
                <a:gd name="T20" fmla="*/ 3 w 29"/>
                <a:gd name="T21" fmla="*/ 4 h 19"/>
                <a:gd name="T22" fmla="*/ 3 w 29"/>
                <a:gd name="T23" fmla="*/ 4 h 19"/>
                <a:gd name="T24" fmla="*/ 5 w 29"/>
                <a:gd name="T25" fmla="*/ 4 h 19"/>
                <a:gd name="T26" fmla="*/ 6 w 29"/>
                <a:gd name="T27" fmla="*/ 3 h 19"/>
                <a:gd name="T28" fmla="*/ 7 w 29"/>
                <a:gd name="T29" fmla="*/ 3 h 19"/>
                <a:gd name="T30" fmla="*/ 7 w 29"/>
                <a:gd name="T31" fmla="*/ 2 h 19"/>
                <a:gd name="T32" fmla="*/ 7 w 29"/>
                <a:gd name="T33" fmla="*/ 2 h 19"/>
                <a:gd name="T34" fmla="*/ 7 w 29"/>
                <a:gd name="T35" fmla="*/ 1 h 19"/>
                <a:gd name="T36" fmla="*/ 6 w 29"/>
                <a:gd name="T37" fmla="*/ 1 h 19"/>
                <a:gd name="T38" fmla="*/ 5 w 29"/>
                <a:gd name="T39" fmla="*/ 0 h 19"/>
                <a:gd name="T40" fmla="*/ 3 w 29"/>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 h="19">
                  <a:moveTo>
                    <a:pt x="14" y="0"/>
                  </a:moveTo>
                  <a:lnTo>
                    <a:pt x="14" y="0"/>
                  </a:lnTo>
                  <a:lnTo>
                    <a:pt x="9" y="1"/>
                  </a:lnTo>
                  <a:lnTo>
                    <a:pt x="4" y="3"/>
                  </a:lnTo>
                  <a:lnTo>
                    <a:pt x="1" y="6"/>
                  </a:lnTo>
                  <a:lnTo>
                    <a:pt x="0" y="10"/>
                  </a:lnTo>
                  <a:lnTo>
                    <a:pt x="1" y="14"/>
                  </a:lnTo>
                  <a:lnTo>
                    <a:pt x="4" y="16"/>
                  </a:lnTo>
                  <a:lnTo>
                    <a:pt x="9" y="18"/>
                  </a:lnTo>
                  <a:lnTo>
                    <a:pt x="14" y="19"/>
                  </a:lnTo>
                  <a:lnTo>
                    <a:pt x="20" y="18"/>
                  </a:lnTo>
                  <a:lnTo>
                    <a:pt x="25" y="16"/>
                  </a:lnTo>
                  <a:lnTo>
                    <a:pt x="28" y="14"/>
                  </a:lnTo>
                  <a:lnTo>
                    <a:pt x="29" y="10"/>
                  </a:lnTo>
                  <a:lnTo>
                    <a:pt x="28" y="6"/>
                  </a:lnTo>
                  <a:lnTo>
                    <a:pt x="25" y="3"/>
                  </a:lnTo>
                  <a:lnTo>
                    <a:pt x="20" y="1"/>
                  </a:lnTo>
                  <a:lnTo>
                    <a:pt x="14" y="0"/>
                  </a:lnTo>
                </a:path>
              </a:pathLst>
            </a:custGeom>
            <a:noFill/>
            <a:ln w="12700" cmpd="sng">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fr-FR"/>
            </a:p>
          </p:txBody>
        </p:sp>
        <p:sp>
          <p:nvSpPr>
            <p:cNvPr id="6187" name="Freeform 407"/>
            <p:cNvSpPr>
              <a:spLocks/>
            </p:cNvSpPr>
            <p:nvPr/>
          </p:nvSpPr>
          <p:spPr bwMode="auto">
            <a:xfrm>
              <a:off x="3263" y="1670"/>
              <a:ext cx="8" cy="4"/>
            </a:xfrm>
            <a:custGeom>
              <a:avLst/>
              <a:gdLst>
                <a:gd name="T0" fmla="*/ 4 w 29"/>
                <a:gd name="T1" fmla="*/ 0 h 19"/>
                <a:gd name="T2" fmla="*/ 2 w 29"/>
                <a:gd name="T3" fmla="*/ 0 h 19"/>
                <a:gd name="T4" fmla="*/ 1 w 29"/>
                <a:gd name="T5" fmla="*/ 1 h 19"/>
                <a:gd name="T6" fmla="*/ 0 w 29"/>
                <a:gd name="T7" fmla="*/ 1 h 19"/>
                <a:gd name="T8" fmla="*/ 0 w 29"/>
                <a:gd name="T9" fmla="*/ 2 h 19"/>
                <a:gd name="T10" fmla="*/ 0 w 29"/>
                <a:gd name="T11" fmla="*/ 3 h 19"/>
                <a:gd name="T12" fmla="*/ 1 w 29"/>
                <a:gd name="T13" fmla="*/ 3 h 19"/>
                <a:gd name="T14" fmla="*/ 2 w 29"/>
                <a:gd name="T15" fmla="*/ 4 h 19"/>
                <a:gd name="T16" fmla="*/ 4 w 29"/>
                <a:gd name="T17" fmla="*/ 4 h 19"/>
                <a:gd name="T18" fmla="*/ 6 w 29"/>
                <a:gd name="T19" fmla="*/ 4 h 19"/>
                <a:gd name="T20" fmla="*/ 7 w 29"/>
                <a:gd name="T21" fmla="*/ 3 h 19"/>
                <a:gd name="T22" fmla="*/ 8 w 29"/>
                <a:gd name="T23" fmla="*/ 3 h 19"/>
                <a:gd name="T24" fmla="*/ 8 w 29"/>
                <a:gd name="T25" fmla="*/ 2 h 19"/>
                <a:gd name="T26" fmla="*/ 8 w 29"/>
                <a:gd name="T27" fmla="*/ 1 h 19"/>
                <a:gd name="T28" fmla="*/ 7 w 29"/>
                <a:gd name="T29" fmla="*/ 1 h 19"/>
                <a:gd name="T30" fmla="*/ 6 w 29"/>
                <a:gd name="T31" fmla="*/ 0 h 19"/>
                <a:gd name="T32" fmla="*/ 4 w 29"/>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19">
                  <a:moveTo>
                    <a:pt x="14" y="0"/>
                  </a:moveTo>
                  <a:lnTo>
                    <a:pt x="8" y="1"/>
                  </a:lnTo>
                  <a:lnTo>
                    <a:pt x="4" y="3"/>
                  </a:lnTo>
                  <a:lnTo>
                    <a:pt x="1" y="6"/>
                  </a:lnTo>
                  <a:lnTo>
                    <a:pt x="0" y="10"/>
                  </a:lnTo>
                  <a:lnTo>
                    <a:pt x="1" y="14"/>
                  </a:lnTo>
                  <a:lnTo>
                    <a:pt x="4" y="16"/>
                  </a:lnTo>
                  <a:lnTo>
                    <a:pt x="8" y="18"/>
                  </a:lnTo>
                  <a:lnTo>
                    <a:pt x="14" y="19"/>
                  </a:lnTo>
                  <a:lnTo>
                    <a:pt x="20" y="18"/>
                  </a:lnTo>
                  <a:lnTo>
                    <a:pt x="25" y="16"/>
                  </a:lnTo>
                  <a:lnTo>
                    <a:pt x="28" y="14"/>
                  </a:lnTo>
                  <a:lnTo>
                    <a:pt x="29" y="10"/>
                  </a:lnTo>
                  <a:lnTo>
                    <a:pt x="28" y="6"/>
                  </a:lnTo>
                  <a:lnTo>
                    <a:pt x="25" y="3"/>
                  </a:lnTo>
                  <a:lnTo>
                    <a:pt x="20" y="1"/>
                  </a:lnTo>
                  <a:lnTo>
                    <a:pt x="14" y="0"/>
                  </a:lnTo>
                  <a:close/>
                </a:path>
              </a:pathLst>
            </a:custGeom>
            <a:solidFill>
              <a:srgbClr val="000000"/>
            </a:solidFill>
            <a:ln w="12700" cmpd="sng">
              <a:solidFill>
                <a:srgbClr val="000000"/>
              </a:solidFill>
              <a:round/>
              <a:headEnd/>
              <a:tailEnd/>
            </a:ln>
          </p:spPr>
          <p:txBody>
            <a:bodyPr/>
            <a:lstStyle/>
            <a:p>
              <a:endParaRPr lang="fr-FR"/>
            </a:p>
          </p:txBody>
        </p:sp>
        <p:sp>
          <p:nvSpPr>
            <p:cNvPr id="6188" name="Freeform 408"/>
            <p:cNvSpPr>
              <a:spLocks/>
            </p:cNvSpPr>
            <p:nvPr/>
          </p:nvSpPr>
          <p:spPr bwMode="auto">
            <a:xfrm>
              <a:off x="3263" y="1670"/>
              <a:ext cx="8" cy="4"/>
            </a:xfrm>
            <a:custGeom>
              <a:avLst/>
              <a:gdLst>
                <a:gd name="T0" fmla="*/ 4 w 29"/>
                <a:gd name="T1" fmla="*/ 0 h 19"/>
                <a:gd name="T2" fmla="*/ 4 w 29"/>
                <a:gd name="T3" fmla="*/ 0 h 19"/>
                <a:gd name="T4" fmla="*/ 2 w 29"/>
                <a:gd name="T5" fmla="*/ 0 h 19"/>
                <a:gd name="T6" fmla="*/ 1 w 29"/>
                <a:gd name="T7" fmla="*/ 1 h 19"/>
                <a:gd name="T8" fmla="*/ 0 w 29"/>
                <a:gd name="T9" fmla="*/ 1 h 19"/>
                <a:gd name="T10" fmla="*/ 0 w 29"/>
                <a:gd name="T11" fmla="*/ 2 h 19"/>
                <a:gd name="T12" fmla="*/ 0 w 29"/>
                <a:gd name="T13" fmla="*/ 2 h 19"/>
                <a:gd name="T14" fmla="*/ 0 w 29"/>
                <a:gd name="T15" fmla="*/ 3 h 19"/>
                <a:gd name="T16" fmla="*/ 1 w 29"/>
                <a:gd name="T17" fmla="*/ 3 h 19"/>
                <a:gd name="T18" fmla="*/ 2 w 29"/>
                <a:gd name="T19" fmla="*/ 4 h 19"/>
                <a:gd name="T20" fmla="*/ 4 w 29"/>
                <a:gd name="T21" fmla="*/ 4 h 19"/>
                <a:gd name="T22" fmla="*/ 4 w 29"/>
                <a:gd name="T23" fmla="*/ 4 h 19"/>
                <a:gd name="T24" fmla="*/ 6 w 29"/>
                <a:gd name="T25" fmla="*/ 4 h 19"/>
                <a:gd name="T26" fmla="*/ 7 w 29"/>
                <a:gd name="T27" fmla="*/ 3 h 19"/>
                <a:gd name="T28" fmla="*/ 8 w 29"/>
                <a:gd name="T29" fmla="*/ 3 h 19"/>
                <a:gd name="T30" fmla="*/ 8 w 29"/>
                <a:gd name="T31" fmla="*/ 2 h 19"/>
                <a:gd name="T32" fmla="*/ 8 w 29"/>
                <a:gd name="T33" fmla="*/ 2 h 19"/>
                <a:gd name="T34" fmla="*/ 8 w 29"/>
                <a:gd name="T35" fmla="*/ 1 h 19"/>
                <a:gd name="T36" fmla="*/ 7 w 29"/>
                <a:gd name="T37" fmla="*/ 1 h 19"/>
                <a:gd name="T38" fmla="*/ 6 w 29"/>
                <a:gd name="T39" fmla="*/ 0 h 19"/>
                <a:gd name="T40" fmla="*/ 4 w 29"/>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 h="19">
                  <a:moveTo>
                    <a:pt x="14" y="0"/>
                  </a:moveTo>
                  <a:lnTo>
                    <a:pt x="14" y="0"/>
                  </a:lnTo>
                  <a:lnTo>
                    <a:pt x="8" y="1"/>
                  </a:lnTo>
                  <a:lnTo>
                    <a:pt x="4" y="3"/>
                  </a:lnTo>
                  <a:lnTo>
                    <a:pt x="1" y="6"/>
                  </a:lnTo>
                  <a:lnTo>
                    <a:pt x="0" y="10"/>
                  </a:lnTo>
                  <a:lnTo>
                    <a:pt x="1" y="14"/>
                  </a:lnTo>
                  <a:lnTo>
                    <a:pt x="4" y="16"/>
                  </a:lnTo>
                  <a:lnTo>
                    <a:pt x="8" y="18"/>
                  </a:lnTo>
                  <a:lnTo>
                    <a:pt x="14" y="19"/>
                  </a:lnTo>
                  <a:lnTo>
                    <a:pt x="20" y="18"/>
                  </a:lnTo>
                  <a:lnTo>
                    <a:pt x="25" y="16"/>
                  </a:lnTo>
                  <a:lnTo>
                    <a:pt x="28" y="14"/>
                  </a:lnTo>
                  <a:lnTo>
                    <a:pt x="29" y="10"/>
                  </a:lnTo>
                  <a:lnTo>
                    <a:pt x="28" y="6"/>
                  </a:lnTo>
                  <a:lnTo>
                    <a:pt x="25" y="3"/>
                  </a:lnTo>
                  <a:lnTo>
                    <a:pt x="20" y="1"/>
                  </a:lnTo>
                  <a:lnTo>
                    <a:pt x="14" y="0"/>
                  </a:lnTo>
                </a:path>
              </a:pathLst>
            </a:custGeom>
            <a:noFill/>
            <a:ln w="12700" cmpd="sng">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fr-FR"/>
            </a:p>
          </p:txBody>
        </p:sp>
        <p:sp>
          <p:nvSpPr>
            <p:cNvPr id="6189" name="Freeform 409"/>
            <p:cNvSpPr>
              <a:spLocks/>
            </p:cNvSpPr>
            <p:nvPr/>
          </p:nvSpPr>
          <p:spPr bwMode="auto">
            <a:xfrm>
              <a:off x="3249" y="1671"/>
              <a:ext cx="9" cy="13"/>
            </a:xfrm>
            <a:custGeom>
              <a:avLst/>
              <a:gdLst>
                <a:gd name="T0" fmla="*/ 5 w 31"/>
                <a:gd name="T1" fmla="*/ 13 h 64"/>
                <a:gd name="T2" fmla="*/ 9 w 31"/>
                <a:gd name="T3" fmla="*/ 13 h 64"/>
                <a:gd name="T4" fmla="*/ 9 w 31"/>
                <a:gd name="T5" fmla="*/ 0 h 64"/>
                <a:gd name="T6" fmla="*/ 0 w 31"/>
                <a:gd name="T7" fmla="*/ 0 h 64"/>
                <a:gd name="T8" fmla="*/ 0 w 31"/>
                <a:gd name="T9" fmla="*/ 13 h 64"/>
                <a:gd name="T10" fmla="*/ 5 w 31"/>
                <a:gd name="T11" fmla="*/ 13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 h="64">
                  <a:moveTo>
                    <a:pt x="16" y="64"/>
                  </a:moveTo>
                  <a:lnTo>
                    <a:pt x="31" y="64"/>
                  </a:lnTo>
                  <a:lnTo>
                    <a:pt x="31" y="0"/>
                  </a:lnTo>
                  <a:lnTo>
                    <a:pt x="0" y="0"/>
                  </a:lnTo>
                  <a:lnTo>
                    <a:pt x="0" y="64"/>
                  </a:lnTo>
                  <a:lnTo>
                    <a:pt x="16" y="64"/>
                  </a:lnTo>
                  <a:close/>
                </a:path>
              </a:pathLst>
            </a:custGeom>
            <a:solidFill>
              <a:srgbClr val="000000"/>
            </a:solidFill>
            <a:ln w="12700" cmpd="sng">
              <a:solidFill>
                <a:srgbClr val="000000"/>
              </a:solidFill>
              <a:round/>
              <a:headEnd/>
              <a:tailEnd/>
            </a:ln>
          </p:spPr>
          <p:txBody>
            <a:bodyPr/>
            <a:lstStyle/>
            <a:p>
              <a:endParaRPr lang="fr-FR"/>
            </a:p>
          </p:txBody>
        </p:sp>
        <p:sp>
          <p:nvSpPr>
            <p:cNvPr id="6190" name="Freeform 410"/>
            <p:cNvSpPr>
              <a:spLocks/>
            </p:cNvSpPr>
            <p:nvPr/>
          </p:nvSpPr>
          <p:spPr bwMode="auto">
            <a:xfrm>
              <a:off x="3266" y="1687"/>
              <a:ext cx="7" cy="5"/>
            </a:xfrm>
            <a:custGeom>
              <a:avLst/>
              <a:gdLst>
                <a:gd name="T0" fmla="*/ 5 w 26"/>
                <a:gd name="T1" fmla="*/ 5 h 26"/>
                <a:gd name="T2" fmla="*/ 7 w 26"/>
                <a:gd name="T3" fmla="*/ 4 h 26"/>
                <a:gd name="T4" fmla="*/ 7 w 26"/>
                <a:gd name="T5" fmla="*/ 3 h 26"/>
                <a:gd name="T6" fmla="*/ 7 w 26"/>
                <a:gd name="T7" fmla="*/ 2 h 26"/>
                <a:gd name="T8" fmla="*/ 6 w 26"/>
                <a:gd name="T9" fmla="*/ 1 h 26"/>
                <a:gd name="T10" fmla="*/ 5 w 26"/>
                <a:gd name="T11" fmla="*/ 0 h 26"/>
                <a:gd name="T12" fmla="*/ 3 w 26"/>
                <a:gd name="T13" fmla="*/ 0 h 26"/>
                <a:gd name="T14" fmla="*/ 2 w 26"/>
                <a:gd name="T15" fmla="*/ 0 h 26"/>
                <a:gd name="T16" fmla="*/ 0 w 26"/>
                <a:gd name="T17" fmla="*/ 1 h 26"/>
                <a:gd name="T18" fmla="*/ 5 w 26"/>
                <a:gd name="T19" fmla="*/ 5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6">
                  <a:moveTo>
                    <a:pt x="20" y="26"/>
                  </a:moveTo>
                  <a:lnTo>
                    <a:pt x="25" y="21"/>
                  </a:lnTo>
                  <a:lnTo>
                    <a:pt x="26" y="16"/>
                  </a:lnTo>
                  <a:lnTo>
                    <a:pt x="25" y="10"/>
                  </a:lnTo>
                  <a:lnTo>
                    <a:pt x="22" y="5"/>
                  </a:lnTo>
                  <a:lnTo>
                    <a:pt x="18" y="2"/>
                  </a:lnTo>
                  <a:lnTo>
                    <a:pt x="12" y="0"/>
                  </a:lnTo>
                  <a:lnTo>
                    <a:pt x="6" y="0"/>
                  </a:lnTo>
                  <a:lnTo>
                    <a:pt x="0" y="3"/>
                  </a:lnTo>
                  <a:lnTo>
                    <a:pt x="20" y="26"/>
                  </a:lnTo>
                  <a:close/>
                </a:path>
              </a:pathLst>
            </a:custGeom>
            <a:solidFill>
              <a:srgbClr val="000000"/>
            </a:solidFill>
            <a:ln w="12700" cmpd="sng">
              <a:solidFill>
                <a:srgbClr val="000000"/>
              </a:solidFill>
              <a:round/>
              <a:headEnd/>
              <a:tailEnd/>
            </a:ln>
          </p:spPr>
          <p:txBody>
            <a:bodyPr/>
            <a:lstStyle/>
            <a:p>
              <a:endParaRPr lang="fr-FR"/>
            </a:p>
          </p:txBody>
        </p:sp>
        <p:sp>
          <p:nvSpPr>
            <p:cNvPr id="6191" name="Freeform 411"/>
            <p:cNvSpPr>
              <a:spLocks/>
            </p:cNvSpPr>
            <p:nvPr/>
          </p:nvSpPr>
          <p:spPr bwMode="auto">
            <a:xfrm>
              <a:off x="3252" y="1687"/>
              <a:ext cx="19" cy="11"/>
            </a:xfrm>
            <a:custGeom>
              <a:avLst/>
              <a:gdLst>
                <a:gd name="T0" fmla="*/ 2 w 70"/>
                <a:gd name="T1" fmla="*/ 11 h 53"/>
                <a:gd name="T2" fmla="*/ 2 w 70"/>
                <a:gd name="T3" fmla="*/ 11 h 53"/>
                <a:gd name="T4" fmla="*/ 4 w 70"/>
                <a:gd name="T5" fmla="*/ 10 h 53"/>
                <a:gd name="T6" fmla="*/ 7 w 70"/>
                <a:gd name="T7" fmla="*/ 10 h 53"/>
                <a:gd name="T8" fmla="*/ 9 w 70"/>
                <a:gd name="T9" fmla="*/ 9 h 53"/>
                <a:gd name="T10" fmla="*/ 11 w 70"/>
                <a:gd name="T11" fmla="*/ 9 h 53"/>
                <a:gd name="T12" fmla="*/ 13 w 70"/>
                <a:gd name="T13" fmla="*/ 8 h 53"/>
                <a:gd name="T14" fmla="*/ 15 w 70"/>
                <a:gd name="T15" fmla="*/ 7 h 53"/>
                <a:gd name="T16" fmla="*/ 17 w 70"/>
                <a:gd name="T17" fmla="*/ 6 h 53"/>
                <a:gd name="T18" fmla="*/ 19 w 70"/>
                <a:gd name="T19" fmla="*/ 5 h 53"/>
                <a:gd name="T20" fmla="*/ 14 w 70"/>
                <a:gd name="T21" fmla="*/ 0 h 53"/>
                <a:gd name="T22" fmla="*/ 12 w 70"/>
                <a:gd name="T23" fmla="*/ 1 h 53"/>
                <a:gd name="T24" fmla="*/ 10 w 70"/>
                <a:gd name="T25" fmla="*/ 2 h 53"/>
                <a:gd name="T26" fmla="*/ 9 w 70"/>
                <a:gd name="T27" fmla="*/ 2 h 53"/>
                <a:gd name="T28" fmla="*/ 7 w 70"/>
                <a:gd name="T29" fmla="*/ 3 h 53"/>
                <a:gd name="T30" fmla="*/ 5 w 70"/>
                <a:gd name="T31" fmla="*/ 4 h 53"/>
                <a:gd name="T32" fmla="*/ 4 w 70"/>
                <a:gd name="T33" fmla="*/ 4 h 53"/>
                <a:gd name="T34" fmla="*/ 2 w 70"/>
                <a:gd name="T35" fmla="*/ 5 h 53"/>
                <a:gd name="T36" fmla="*/ 0 w 70"/>
                <a:gd name="T37" fmla="*/ 5 h 53"/>
                <a:gd name="T38" fmla="*/ 0 w 70"/>
                <a:gd name="T39" fmla="*/ 5 h 53"/>
                <a:gd name="T40" fmla="*/ 2 w 70"/>
                <a:gd name="T41" fmla="*/ 11 h 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0" h="53">
                  <a:moveTo>
                    <a:pt x="7" y="53"/>
                  </a:moveTo>
                  <a:lnTo>
                    <a:pt x="7" y="53"/>
                  </a:lnTo>
                  <a:lnTo>
                    <a:pt x="16" y="50"/>
                  </a:lnTo>
                  <a:lnTo>
                    <a:pt x="24" y="48"/>
                  </a:lnTo>
                  <a:lnTo>
                    <a:pt x="32" y="45"/>
                  </a:lnTo>
                  <a:lnTo>
                    <a:pt x="40" y="42"/>
                  </a:lnTo>
                  <a:lnTo>
                    <a:pt x="48" y="37"/>
                  </a:lnTo>
                  <a:lnTo>
                    <a:pt x="56" y="33"/>
                  </a:lnTo>
                  <a:lnTo>
                    <a:pt x="62" y="27"/>
                  </a:lnTo>
                  <a:lnTo>
                    <a:pt x="70" y="23"/>
                  </a:lnTo>
                  <a:lnTo>
                    <a:pt x="50" y="0"/>
                  </a:lnTo>
                  <a:lnTo>
                    <a:pt x="45" y="4"/>
                  </a:lnTo>
                  <a:lnTo>
                    <a:pt x="38" y="8"/>
                  </a:lnTo>
                  <a:lnTo>
                    <a:pt x="33" y="11"/>
                  </a:lnTo>
                  <a:lnTo>
                    <a:pt x="26" y="15"/>
                  </a:lnTo>
                  <a:lnTo>
                    <a:pt x="19" y="18"/>
                  </a:lnTo>
                  <a:lnTo>
                    <a:pt x="13" y="21"/>
                  </a:lnTo>
                  <a:lnTo>
                    <a:pt x="7" y="23"/>
                  </a:lnTo>
                  <a:lnTo>
                    <a:pt x="0" y="24"/>
                  </a:lnTo>
                  <a:lnTo>
                    <a:pt x="7" y="53"/>
                  </a:lnTo>
                  <a:close/>
                </a:path>
              </a:pathLst>
            </a:custGeom>
            <a:solidFill>
              <a:srgbClr val="000000"/>
            </a:solidFill>
            <a:ln w="12700" cmpd="sng">
              <a:solidFill>
                <a:srgbClr val="000000"/>
              </a:solidFill>
              <a:round/>
              <a:headEnd/>
              <a:tailEnd/>
            </a:ln>
          </p:spPr>
          <p:txBody>
            <a:bodyPr/>
            <a:lstStyle/>
            <a:p>
              <a:endParaRPr lang="fr-FR"/>
            </a:p>
          </p:txBody>
        </p:sp>
        <p:sp>
          <p:nvSpPr>
            <p:cNvPr id="6192" name="Freeform 412"/>
            <p:cNvSpPr>
              <a:spLocks/>
            </p:cNvSpPr>
            <p:nvPr/>
          </p:nvSpPr>
          <p:spPr bwMode="auto">
            <a:xfrm>
              <a:off x="3236" y="1688"/>
              <a:ext cx="18" cy="10"/>
            </a:xfrm>
            <a:custGeom>
              <a:avLst/>
              <a:gdLst>
                <a:gd name="T0" fmla="*/ 0 w 64"/>
                <a:gd name="T1" fmla="*/ 4 h 52"/>
                <a:gd name="T2" fmla="*/ 2 w 64"/>
                <a:gd name="T3" fmla="*/ 6 h 52"/>
                <a:gd name="T4" fmla="*/ 4 w 64"/>
                <a:gd name="T5" fmla="*/ 7 h 52"/>
                <a:gd name="T6" fmla="*/ 6 w 64"/>
                <a:gd name="T7" fmla="*/ 8 h 52"/>
                <a:gd name="T8" fmla="*/ 8 w 64"/>
                <a:gd name="T9" fmla="*/ 8 h 52"/>
                <a:gd name="T10" fmla="*/ 10 w 64"/>
                <a:gd name="T11" fmla="*/ 9 h 52"/>
                <a:gd name="T12" fmla="*/ 12 w 64"/>
                <a:gd name="T13" fmla="*/ 10 h 52"/>
                <a:gd name="T14" fmla="*/ 15 w 64"/>
                <a:gd name="T15" fmla="*/ 10 h 52"/>
                <a:gd name="T16" fmla="*/ 18 w 64"/>
                <a:gd name="T17" fmla="*/ 10 h 52"/>
                <a:gd name="T18" fmla="*/ 16 w 64"/>
                <a:gd name="T19" fmla="*/ 4 h 52"/>
                <a:gd name="T20" fmla="*/ 15 w 64"/>
                <a:gd name="T21" fmla="*/ 4 h 52"/>
                <a:gd name="T22" fmla="*/ 14 w 64"/>
                <a:gd name="T23" fmla="*/ 4 h 52"/>
                <a:gd name="T24" fmla="*/ 13 w 64"/>
                <a:gd name="T25" fmla="*/ 4 h 52"/>
                <a:gd name="T26" fmla="*/ 12 w 64"/>
                <a:gd name="T27" fmla="*/ 4 h 52"/>
                <a:gd name="T28" fmla="*/ 11 w 64"/>
                <a:gd name="T29" fmla="*/ 3 h 52"/>
                <a:gd name="T30" fmla="*/ 10 w 64"/>
                <a:gd name="T31" fmla="*/ 3 h 52"/>
                <a:gd name="T32" fmla="*/ 8 w 64"/>
                <a:gd name="T33" fmla="*/ 1 h 52"/>
                <a:gd name="T34" fmla="*/ 5 w 64"/>
                <a:gd name="T35" fmla="*/ 0 h 52"/>
                <a:gd name="T36" fmla="*/ 0 w 64"/>
                <a:gd name="T37" fmla="*/ 4 h 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4" h="52">
                  <a:moveTo>
                    <a:pt x="0" y="23"/>
                  </a:moveTo>
                  <a:lnTo>
                    <a:pt x="8" y="29"/>
                  </a:lnTo>
                  <a:lnTo>
                    <a:pt x="15" y="34"/>
                  </a:lnTo>
                  <a:lnTo>
                    <a:pt x="20" y="39"/>
                  </a:lnTo>
                  <a:lnTo>
                    <a:pt x="27" y="44"/>
                  </a:lnTo>
                  <a:lnTo>
                    <a:pt x="34" y="48"/>
                  </a:lnTo>
                  <a:lnTo>
                    <a:pt x="44" y="52"/>
                  </a:lnTo>
                  <a:lnTo>
                    <a:pt x="54" y="52"/>
                  </a:lnTo>
                  <a:lnTo>
                    <a:pt x="64" y="51"/>
                  </a:lnTo>
                  <a:lnTo>
                    <a:pt x="57" y="22"/>
                  </a:lnTo>
                  <a:lnTo>
                    <a:pt x="52" y="23"/>
                  </a:lnTo>
                  <a:lnTo>
                    <a:pt x="49" y="23"/>
                  </a:lnTo>
                  <a:lnTo>
                    <a:pt x="47" y="23"/>
                  </a:lnTo>
                  <a:lnTo>
                    <a:pt x="44" y="21"/>
                  </a:lnTo>
                  <a:lnTo>
                    <a:pt x="40" y="18"/>
                  </a:lnTo>
                  <a:lnTo>
                    <a:pt x="34" y="13"/>
                  </a:lnTo>
                  <a:lnTo>
                    <a:pt x="28" y="6"/>
                  </a:lnTo>
                  <a:lnTo>
                    <a:pt x="18" y="0"/>
                  </a:lnTo>
                  <a:lnTo>
                    <a:pt x="0" y="23"/>
                  </a:lnTo>
                  <a:close/>
                </a:path>
              </a:pathLst>
            </a:custGeom>
            <a:solidFill>
              <a:srgbClr val="000000"/>
            </a:solidFill>
            <a:ln w="12700" cmpd="sng">
              <a:solidFill>
                <a:srgbClr val="000000"/>
              </a:solidFill>
              <a:round/>
              <a:headEnd/>
              <a:tailEnd/>
            </a:ln>
          </p:spPr>
          <p:txBody>
            <a:bodyPr/>
            <a:lstStyle/>
            <a:p>
              <a:endParaRPr lang="fr-FR"/>
            </a:p>
          </p:txBody>
        </p:sp>
        <p:sp>
          <p:nvSpPr>
            <p:cNvPr id="6193" name="Freeform 413"/>
            <p:cNvSpPr>
              <a:spLocks/>
            </p:cNvSpPr>
            <p:nvPr/>
          </p:nvSpPr>
          <p:spPr bwMode="auto">
            <a:xfrm>
              <a:off x="3236" y="1687"/>
              <a:ext cx="5" cy="5"/>
            </a:xfrm>
            <a:custGeom>
              <a:avLst/>
              <a:gdLst>
                <a:gd name="T0" fmla="*/ 5 w 23"/>
                <a:gd name="T1" fmla="*/ 0 h 25"/>
                <a:gd name="T2" fmla="*/ 4 w 23"/>
                <a:gd name="T3" fmla="*/ 0 h 25"/>
                <a:gd name="T4" fmla="*/ 3 w 23"/>
                <a:gd name="T5" fmla="*/ 0 h 25"/>
                <a:gd name="T6" fmla="*/ 2 w 23"/>
                <a:gd name="T7" fmla="*/ 0 h 25"/>
                <a:gd name="T8" fmla="*/ 1 w 23"/>
                <a:gd name="T9" fmla="*/ 1 h 25"/>
                <a:gd name="T10" fmla="*/ 0 w 23"/>
                <a:gd name="T11" fmla="*/ 2 h 25"/>
                <a:gd name="T12" fmla="*/ 0 w 23"/>
                <a:gd name="T13" fmla="*/ 3 h 25"/>
                <a:gd name="T14" fmla="*/ 0 w 23"/>
                <a:gd name="T15" fmla="*/ 4 h 25"/>
                <a:gd name="T16" fmla="*/ 1 w 23"/>
                <a:gd name="T17" fmla="*/ 5 h 25"/>
                <a:gd name="T18" fmla="*/ 5 w 23"/>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25">
                  <a:moveTo>
                    <a:pt x="23" y="2"/>
                  </a:moveTo>
                  <a:lnTo>
                    <a:pt x="17" y="0"/>
                  </a:lnTo>
                  <a:lnTo>
                    <a:pt x="12" y="0"/>
                  </a:lnTo>
                  <a:lnTo>
                    <a:pt x="7" y="2"/>
                  </a:lnTo>
                  <a:lnTo>
                    <a:pt x="3" y="5"/>
                  </a:lnTo>
                  <a:lnTo>
                    <a:pt x="0" y="10"/>
                  </a:lnTo>
                  <a:lnTo>
                    <a:pt x="0" y="16"/>
                  </a:lnTo>
                  <a:lnTo>
                    <a:pt x="1" y="21"/>
                  </a:lnTo>
                  <a:lnTo>
                    <a:pt x="5" y="25"/>
                  </a:lnTo>
                  <a:lnTo>
                    <a:pt x="23" y="2"/>
                  </a:lnTo>
                  <a:close/>
                </a:path>
              </a:pathLst>
            </a:custGeom>
            <a:solidFill>
              <a:srgbClr val="000000"/>
            </a:solidFill>
            <a:ln w="12700" cmpd="sng">
              <a:solidFill>
                <a:srgbClr val="000000"/>
              </a:solidFill>
              <a:round/>
              <a:headEnd/>
              <a:tailEnd/>
            </a:ln>
          </p:spPr>
          <p:txBody>
            <a:bodyPr/>
            <a:lstStyle/>
            <a:p>
              <a:endParaRPr lang="fr-FR"/>
            </a:p>
          </p:txBody>
        </p:sp>
        <p:sp>
          <p:nvSpPr>
            <p:cNvPr id="6194" name="Freeform 414"/>
            <p:cNvSpPr>
              <a:spLocks/>
            </p:cNvSpPr>
            <p:nvPr/>
          </p:nvSpPr>
          <p:spPr bwMode="auto">
            <a:xfrm>
              <a:off x="3254" y="1625"/>
              <a:ext cx="16" cy="14"/>
            </a:xfrm>
            <a:custGeom>
              <a:avLst/>
              <a:gdLst>
                <a:gd name="T0" fmla="*/ 13 w 61"/>
                <a:gd name="T1" fmla="*/ 2 h 71"/>
                <a:gd name="T2" fmla="*/ 9 w 61"/>
                <a:gd name="T3" fmla="*/ 0 h 71"/>
                <a:gd name="T4" fmla="*/ 0 w 61"/>
                <a:gd name="T5" fmla="*/ 11 h 71"/>
                <a:gd name="T6" fmla="*/ 7 w 61"/>
                <a:gd name="T7" fmla="*/ 14 h 71"/>
                <a:gd name="T8" fmla="*/ 16 w 61"/>
                <a:gd name="T9" fmla="*/ 3 h 71"/>
                <a:gd name="T10" fmla="*/ 13 w 61"/>
                <a:gd name="T11" fmla="*/ 2 h 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1" h="71">
                  <a:moveTo>
                    <a:pt x="48" y="8"/>
                  </a:moveTo>
                  <a:lnTo>
                    <a:pt x="34" y="0"/>
                  </a:lnTo>
                  <a:lnTo>
                    <a:pt x="0" y="57"/>
                  </a:lnTo>
                  <a:lnTo>
                    <a:pt x="26" y="71"/>
                  </a:lnTo>
                  <a:lnTo>
                    <a:pt x="61" y="15"/>
                  </a:lnTo>
                  <a:lnTo>
                    <a:pt x="48" y="8"/>
                  </a:lnTo>
                  <a:close/>
                </a:path>
              </a:pathLst>
            </a:custGeom>
            <a:solidFill>
              <a:srgbClr val="000000"/>
            </a:solidFill>
            <a:ln w="12700" cmpd="sng">
              <a:solidFill>
                <a:srgbClr val="000000"/>
              </a:solidFill>
              <a:round/>
              <a:headEnd/>
              <a:tailEnd/>
            </a:ln>
          </p:spPr>
          <p:txBody>
            <a:bodyPr/>
            <a:lstStyle/>
            <a:p>
              <a:endParaRPr lang="fr-FR"/>
            </a:p>
          </p:txBody>
        </p:sp>
        <p:sp>
          <p:nvSpPr>
            <p:cNvPr id="6195" name="Freeform 415"/>
            <p:cNvSpPr>
              <a:spLocks/>
            </p:cNvSpPr>
            <p:nvPr/>
          </p:nvSpPr>
          <p:spPr bwMode="auto">
            <a:xfrm>
              <a:off x="3245" y="1627"/>
              <a:ext cx="12" cy="11"/>
            </a:xfrm>
            <a:custGeom>
              <a:avLst/>
              <a:gdLst>
                <a:gd name="T0" fmla="*/ 4 w 47"/>
                <a:gd name="T1" fmla="*/ 1 h 53"/>
                <a:gd name="T2" fmla="*/ 0 w 47"/>
                <a:gd name="T3" fmla="*/ 2 h 53"/>
                <a:gd name="T4" fmla="*/ 5 w 47"/>
                <a:gd name="T5" fmla="*/ 11 h 53"/>
                <a:gd name="T6" fmla="*/ 12 w 47"/>
                <a:gd name="T7" fmla="*/ 9 h 53"/>
                <a:gd name="T8" fmla="*/ 7 w 47"/>
                <a:gd name="T9" fmla="*/ 0 h 53"/>
                <a:gd name="T10" fmla="*/ 4 w 47"/>
                <a:gd name="T11" fmla="*/ 1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 h="53">
                  <a:moveTo>
                    <a:pt x="14" y="5"/>
                  </a:moveTo>
                  <a:lnTo>
                    <a:pt x="0" y="10"/>
                  </a:lnTo>
                  <a:lnTo>
                    <a:pt x="18" y="53"/>
                  </a:lnTo>
                  <a:lnTo>
                    <a:pt x="47" y="43"/>
                  </a:lnTo>
                  <a:lnTo>
                    <a:pt x="28" y="0"/>
                  </a:lnTo>
                  <a:lnTo>
                    <a:pt x="14" y="5"/>
                  </a:lnTo>
                  <a:close/>
                </a:path>
              </a:pathLst>
            </a:custGeom>
            <a:solidFill>
              <a:srgbClr val="000000"/>
            </a:solidFill>
            <a:ln w="12700" cmpd="sng">
              <a:solidFill>
                <a:srgbClr val="000000"/>
              </a:solidFill>
              <a:round/>
              <a:headEnd/>
              <a:tailEnd/>
            </a:ln>
          </p:spPr>
          <p:txBody>
            <a:bodyPr/>
            <a:lstStyle/>
            <a:p>
              <a:endParaRPr lang="fr-FR"/>
            </a:p>
          </p:txBody>
        </p:sp>
        <p:sp>
          <p:nvSpPr>
            <p:cNvPr id="6196" name="Freeform 416"/>
            <p:cNvSpPr>
              <a:spLocks/>
            </p:cNvSpPr>
            <p:nvPr/>
          </p:nvSpPr>
          <p:spPr bwMode="auto">
            <a:xfrm>
              <a:off x="3229" y="1711"/>
              <a:ext cx="13" cy="20"/>
            </a:xfrm>
            <a:custGeom>
              <a:avLst/>
              <a:gdLst>
                <a:gd name="T0" fmla="*/ 4 w 49"/>
                <a:gd name="T1" fmla="*/ 20 h 100"/>
                <a:gd name="T2" fmla="*/ 7 w 49"/>
                <a:gd name="T3" fmla="*/ 18 h 100"/>
                <a:gd name="T4" fmla="*/ 8 w 49"/>
                <a:gd name="T5" fmla="*/ 16 h 100"/>
                <a:gd name="T6" fmla="*/ 10 w 49"/>
                <a:gd name="T7" fmla="*/ 14 h 100"/>
                <a:gd name="T8" fmla="*/ 10 w 49"/>
                <a:gd name="T9" fmla="*/ 12 h 100"/>
                <a:gd name="T10" fmla="*/ 11 w 49"/>
                <a:gd name="T11" fmla="*/ 9 h 100"/>
                <a:gd name="T12" fmla="*/ 11 w 49"/>
                <a:gd name="T13" fmla="*/ 8 h 100"/>
                <a:gd name="T14" fmla="*/ 12 w 49"/>
                <a:gd name="T15" fmla="*/ 6 h 100"/>
                <a:gd name="T16" fmla="*/ 12 w 49"/>
                <a:gd name="T17" fmla="*/ 4 h 100"/>
                <a:gd name="T18" fmla="*/ 13 w 49"/>
                <a:gd name="T19" fmla="*/ 3 h 100"/>
                <a:gd name="T20" fmla="*/ 6 w 49"/>
                <a:gd name="T21" fmla="*/ 0 h 100"/>
                <a:gd name="T22" fmla="*/ 5 w 49"/>
                <a:gd name="T23" fmla="*/ 2 h 100"/>
                <a:gd name="T24" fmla="*/ 3 w 49"/>
                <a:gd name="T25" fmla="*/ 4 h 100"/>
                <a:gd name="T26" fmla="*/ 3 w 49"/>
                <a:gd name="T27" fmla="*/ 7 h 100"/>
                <a:gd name="T28" fmla="*/ 3 w 49"/>
                <a:gd name="T29" fmla="*/ 9 h 100"/>
                <a:gd name="T30" fmla="*/ 2 w 49"/>
                <a:gd name="T31" fmla="*/ 10 h 100"/>
                <a:gd name="T32" fmla="*/ 2 w 49"/>
                <a:gd name="T33" fmla="*/ 12 h 100"/>
                <a:gd name="T34" fmla="*/ 1 w 49"/>
                <a:gd name="T35" fmla="*/ 14 h 100"/>
                <a:gd name="T36" fmla="*/ 0 w 49"/>
                <a:gd name="T37" fmla="*/ 16 h 100"/>
                <a:gd name="T38" fmla="*/ 3 w 49"/>
                <a:gd name="T39" fmla="*/ 14 h 100"/>
                <a:gd name="T40" fmla="*/ 4 w 49"/>
                <a:gd name="T41" fmla="*/ 20 h 100"/>
                <a:gd name="T42" fmla="*/ 6 w 49"/>
                <a:gd name="T43" fmla="*/ 20 h 100"/>
                <a:gd name="T44" fmla="*/ 7 w 49"/>
                <a:gd name="T45" fmla="*/ 18 h 100"/>
                <a:gd name="T46" fmla="*/ 4 w 49"/>
                <a:gd name="T47" fmla="*/ 20 h 1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9" h="100">
                  <a:moveTo>
                    <a:pt x="16" y="100"/>
                  </a:moveTo>
                  <a:lnTo>
                    <a:pt x="26" y="92"/>
                  </a:lnTo>
                  <a:lnTo>
                    <a:pt x="32" y="80"/>
                  </a:lnTo>
                  <a:lnTo>
                    <a:pt x="36" y="69"/>
                  </a:lnTo>
                  <a:lnTo>
                    <a:pt x="38" y="58"/>
                  </a:lnTo>
                  <a:lnTo>
                    <a:pt x="40" y="47"/>
                  </a:lnTo>
                  <a:lnTo>
                    <a:pt x="42" y="38"/>
                  </a:lnTo>
                  <a:lnTo>
                    <a:pt x="44" y="31"/>
                  </a:lnTo>
                  <a:lnTo>
                    <a:pt x="46" y="21"/>
                  </a:lnTo>
                  <a:lnTo>
                    <a:pt x="49" y="13"/>
                  </a:lnTo>
                  <a:lnTo>
                    <a:pt x="23" y="0"/>
                  </a:lnTo>
                  <a:lnTo>
                    <a:pt x="18" y="11"/>
                  </a:lnTo>
                  <a:lnTo>
                    <a:pt x="13" y="22"/>
                  </a:lnTo>
                  <a:lnTo>
                    <a:pt x="11" y="34"/>
                  </a:lnTo>
                  <a:lnTo>
                    <a:pt x="10" y="43"/>
                  </a:lnTo>
                  <a:lnTo>
                    <a:pt x="8" y="51"/>
                  </a:lnTo>
                  <a:lnTo>
                    <a:pt x="6" y="61"/>
                  </a:lnTo>
                  <a:lnTo>
                    <a:pt x="3" y="69"/>
                  </a:lnTo>
                  <a:lnTo>
                    <a:pt x="0" y="78"/>
                  </a:lnTo>
                  <a:lnTo>
                    <a:pt x="10" y="70"/>
                  </a:lnTo>
                  <a:lnTo>
                    <a:pt x="16" y="100"/>
                  </a:lnTo>
                  <a:lnTo>
                    <a:pt x="23" y="98"/>
                  </a:lnTo>
                  <a:lnTo>
                    <a:pt x="26" y="92"/>
                  </a:lnTo>
                  <a:lnTo>
                    <a:pt x="16" y="100"/>
                  </a:lnTo>
                  <a:close/>
                </a:path>
              </a:pathLst>
            </a:custGeom>
            <a:solidFill>
              <a:srgbClr val="000000"/>
            </a:solidFill>
            <a:ln w="12700" cmpd="sng">
              <a:solidFill>
                <a:srgbClr val="000000"/>
              </a:solidFill>
              <a:round/>
              <a:headEnd/>
              <a:tailEnd/>
            </a:ln>
          </p:spPr>
          <p:txBody>
            <a:bodyPr/>
            <a:lstStyle/>
            <a:p>
              <a:endParaRPr lang="fr-FR"/>
            </a:p>
          </p:txBody>
        </p:sp>
        <p:sp>
          <p:nvSpPr>
            <p:cNvPr id="6197" name="Freeform 417"/>
            <p:cNvSpPr>
              <a:spLocks/>
            </p:cNvSpPr>
            <p:nvPr/>
          </p:nvSpPr>
          <p:spPr bwMode="auto">
            <a:xfrm>
              <a:off x="3193" y="1725"/>
              <a:ext cx="40" cy="16"/>
            </a:xfrm>
            <a:custGeom>
              <a:avLst/>
              <a:gdLst>
                <a:gd name="T0" fmla="*/ 6 w 148"/>
                <a:gd name="T1" fmla="*/ 15 h 81"/>
                <a:gd name="T2" fmla="*/ 4 w 148"/>
                <a:gd name="T3" fmla="*/ 16 h 81"/>
                <a:gd name="T4" fmla="*/ 9 w 148"/>
                <a:gd name="T5" fmla="*/ 15 h 81"/>
                <a:gd name="T6" fmla="*/ 15 w 148"/>
                <a:gd name="T7" fmla="*/ 13 h 81"/>
                <a:gd name="T8" fmla="*/ 19 w 148"/>
                <a:gd name="T9" fmla="*/ 12 h 81"/>
                <a:gd name="T10" fmla="*/ 23 w 148"/>
                <a:gd name="T11" fmla="*/ 10 h 81"/>
                <a:gd name="T12" fmla="*/ 27 w 148"/>
                <a:gd name="T13" fmla="*/ 9 h 81"/>
                <a:gd name="T14" fmla="*/ 31 w 148"/>
                <a:gd name="T15" fmla="*/ 8 h 81"/>
                <a:gd name="T16" fmla="*/ 36 w 148"/>
                <a:gd name="T17" fmla="*/ 7 h 81"/>
                <a:gd name="T18" fmla="*/ 40 w 148"/>
                <a:gd name="T19" fmla="*/ 6 h 81"/>
                <a:gd name="T20" fmla="*/ 38 w 148"/>
                <a:gd name="T21" fmla="*/ 0 h 81"/>
                <a:gd name="T22" fmla="*/ 33 w 148"/>
                <a:gd name="T23" fmla="*/ 1 h 81"/>
                <a:gd name="T24" fmla="*/ 28 w 148"/>
                <a:gd name="T25" fmla="*/ 3 h 81"/>
                <a:gd name="T26" fmla="*/ 24 w 148"/>
                <a:gd name="T27" fmla="*/ 4 h 81"/>
                <a:gd name="T28" fmla="*/ 19 w 148"/>
                <a:gd name="T29" fmla="*/ 6 h 81"/>
                <a:gd name="T30" fmla="*/ 15 w 148"/>
                <a:gd name="T31" fmla="*/ 7 h 81"/>
                <a:gd name="T32" fmla="*/ 11 w 148"/>
                <a:gd name="T33" fmla="*/ 8 h 81"/>
                <a:gd name="T34" fmla="*/ 7 w 148"/>
                <a:gd name="T35" fmla="*/ 9 h 81"/>
                <a:gd name="T36" fmla="*/ 2 w 148"/>
                <a:gd name="T37" fmla="*/ 10 h 81"/>
                <a:gd name="T38" fmla="*/ 0 w 148"/>
                <a:gd name="T39" fmla="*/ 11 h 81"/>
                <a:gd name="T40" fmla="*/ 2 w 148"/>
                <a:gd name="T41" fmla="*/ 10 h 81"/>
                <a:gd name="T42" fmla="*/ 1 w 148"/>
                <a:gd name="T43" fmla="*/ 11 h 81"/>
                <a:gd name="T44" fmla="*/ 0 w 148"/>
                <a:gd name="T45" fmla="*/ 11 h 81"/>
                <a:gd name="T46" fmla="*/ 6 w 148"/>
                <a:gd name="T47" fmla="*/ 15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48" h="81">
                  <a:moveTo>
                    <a:pt x="24" y="75"/>
                  </a:moveTo>
                  <a:lnTo>
                    <a:pt x="16" y="81"/>
                  </a:lnTo>
                  <a:lnTo>
                    <a:pt x="35" y="75"/>
                  </a:lnTo>
                  <a:lnTo>
                    <a:pt x="55" y="68"/>
                  </a:lnTo>
                  <a:lnTo>
                    <a:pt x="70" y="60"/>
                  </a:lnTo>
                  <a:lnTo>
                    <a:pt x="85" y="53"/>
                  </a:lnTo>
                  <a:lnTo>
                    <a:pt x="100" y="46"/>
                  </a:lnTo>
                  <a:lnTo>
                    <a:pt x="116" y="40"/>
                  </a:lnTo>
                  <a:lnTo>
                    <a:pt x="132" y="34"/>
                  </a:lnTo>
                  <a:lnTo>
                    <a:pt x="148" y="30"/>
                  </a:lnTo>
                  <a:lnTo>
                    <a:pt x="142" y="0"/>
                  </a:lnTo>
                  <a:lnTo>
                    <a:pt x="121" y="7"/>
                  </a:lnTo>
                  <a:lnTo>
                    <a:pt x="105" y="13"/>
                  </a:lnTo>
                  <a:lnTo>
                    <a:pt x="87" y="19"/>
                  </a:lnTo>
                  <a:lnTo>
                    <a:pt x="72" y="28"/>
                  </a:lnTo>
                  <a:lnTo>
                    <a:pt x="57" y="35"/>
                  </a:lnTo>
                  <a:lnTo>
                    <a:pt x="41" y="41"/>
                  </a:lnTo>
                  <a:lnTo>
                    <a:pt x="26" y="47"/>
                  </a:lnTo>
                  <a:lnTo>
                    <a:pt x="8" y="52"/>
                  </a:lnTo>
                  <a:lnTo>
                    <a:pt x="0" y="58"/>
                  </a:lnTo>
                  <a:lnTo>
                    <a:pt x="8" y="52"/>
                  </a:lnTo>
                  <a:lnTo>
                    <a:pt x="3" y="54"/>
                  </a:lnTo>
                  <a:lnTo>
                    <a:pt x="0" y="58"/>
                  </a:lnTo>
                  <a:lnTo>
                    <a:pt x="24" y="75"/>
                  </a:lnTo>
                  <a:close/>
                </a:path>
              </a:pathLst>
            </a:custGeom>
            <a:solidFill>
              <a:srgbClr val="000000"/>
            </a:solidFill>
            <a:ln w="12700" cmpd="sng">
              <a:solidFill>
                <a:srgbClr val="000000"/>
              </a:solidFill>
              <a:round/>
              <a:headEnd/>
              <a:tailEnd/>
            </a:ln>
          </p:spPr>
          <p:txBody>
            <a:bodyPr/>
            <a:lstStyle/>
            <a:p>
              <a:endParaRPr lang="fr-FR"/>
            </a:p>
          </p:txBody>
        </p:sp>
        <p:sp>
          <p:nvSpPr>
            <p:cNvPr id="6198" name="Freeform 418"/>
            <p:cNvSpPr>
              <a:spLocks/>
            </p:cNvSpPr>
            <p:nvPr/>
          </p:nvSpPr>
          <p:spPr bwMode="auto">
            <a:xfrm>
              <a:off x="3151" y="1737"/>
              <a:ext cx="49" cy="40"/>
            </a:xfrm>
            <a:custGeom>
              <a:avLst/>
              <a:gdLst>
                <a:gd name="T0" fmla="*/ 8 w 181"/>
                <a:gd name="T1" fmla="*/ 38 h 201"/>
                <a:gd name="T2" fmla="*/ 8 w 181"/>
                <a:gd name="T3" fmla="*/ 40 h 201"/>
                <a:gd name="T4" fmla="*/ 10 w 181"/>
                <a:gd name="T5" fmla="*/ 38 h 201"/>
                <a:gd name="T6" fmla="*/ 13 w 181"/>
                <a:gd name="T7" fmla="*/ 35 h 201"/>
                <a:gd name="T8" fmla="*/ 15 w 181"/>
                <a:gd name="T9" fmla="*/ 33 h 201"/>
                <a:gd name="T10" fmla="*/ 18 w 181"/>
                <a:gd name="T11" fmla="*/ 31 h 201"/>
                <a:gd name="T12" fmla="*/ 21 w 181"/>
                <a:gd name="T13" fmla="*/ 28 h 201"/>
                <a:gd name="T14" fmla="*/ 23 w 181"/>
                <a:gd name="T15" fmla="*/ 26 h 201"/>
                <a:gd name="T16" fmla="*/ 26 w 181"/>
                <a:gd name="T17" fmla="*/ 24 h 201"/>
                <a:gd name="T18" fmla="*/ 28 w 181"/>
                <a:gd name="T19" fmla="*/ 22 h 201"/>
                <a:gd name="T20" fmla="*/ 31 w 181"/>
                <a:gd name="T21" fmla="*/ 20 h 201"/>
                <a:gd name="T22" fmla="*/ 34 w 181"/>
                <a:gd name="T23" fmla="*/ 17 h 201"/>
                <a:gd name="T24" fmla="*/ 36 w 181"/>
                <a:gd name="T25" fmla="*/ 15 h 201"/>
                <a:gd name="T26" fmla="*/ 39 w 181"/>
                <a:gd name="T27" fmla="*/ 13 h 201"/>
                <a:gd name="T28" fmla="*/ 41 w 181"/>
                <a:gd name="T29" fmla="*/ 10 h 201"/>
                <a:gd name="T30" fmla="*/ 44 w 181"/>
                <a:gd name="T31" fmla="*/ 8 h 201"/>
                <a:gd name="T32" fmla="*/ 46 w 181"/>
                <a:gd name="T33" fmla="*/ 6 h 201"/>
                <a:gd name="T34" fmla="*/ 49 w 181"/>
                <a:gd name="T35" fmla="*/ 3 h 201"/>
                <a:gd name="T36" fmla="*/ 43 w 181"/>
                <a:gd name="T37" fmla="*/ 0 h 201"/>
                <a:gd name="T38" fmla="*/ 40 w 181"/>
                <a:gd name="T39" fmla="*/ 2 h 201"/>
                <a:gd name="T40" fmla="*/ 37 w 181"/>
                <a:gd name="T41" fmla="*/ 4 h 201"/>
                <a:gd name="T42" fmla="*/ 35 w 181"/>
                <a:gd name="T43" fmla="*/ 7 h 201"/>
                <a:gd name="T44" fmla="*/ 32 w 181"/>
                <a:gd name="T45" fmla="*/ 9 h 201"/>
                <a:gd name="T46" fmla="*/ 30 w 181"/>
                <a:gd name="T47" fmla="*/ 11 h 201"/>
                <a:gd name="T48" fmla="*/ 27 w 181"/>
                <a:gd name="T49" fmla="*/ 14 h 201"/>
                <a:gd name="T50" fmla="*/ 24 w 181"/>
                <a:gd name="T51" fmla="*/ 16 h 201"/>
                <a:gd name="T52" fmla="*/ 22 w 181"/>
                <a:gd name="T53" fmla="*/ 18 h 201"/>
                <a:gd name="T54" fmla="*/ 19 w 181"/>
                <a:gd name="T55" fmla="*/ 20 h 201"/>
                <a:gd name="T56" fmla="*/ 17 w 181"/>
                <a:gd name="T57" fmla="*/ 22 h 201"/>
                <a:gd name="T58" fmla="*/ 14 w 181"/>
                <a:gd name="T59" fmla="*/ 25 h 201"/>
                <a:gd name="T60" fmla="*/ 11 w 181"/>
                <a:gd name="T61" fmla="*/ 27 h 201"/>
                <a:gd name="T62" fmla="*/ 9 w 181"/>
                <a:gd name="T63" fmla="*/ 29 h 201"/>
                <a:gd name="T64" fmla="*/ 6 w 181"/>
                <a:gd name="T65" fmla="*/ 32 h 201"/>
                <a:gd name="T66" fmla="*/ 4 w 181"/>
                <a:gd name="T67" fmla="*/ 34 h 201"/>
                <a:gd name="T68" fmla="*/ 1 w 181"/>
                <a:gd name="T69" fmla="*/ 36 h 201"/>
                <a:gd name="T70" fmla="*/ 0 w 181"/>
                <a:gd name="T71" fmla="*/ 39 h 201"/>
                <a:gd name="T72" fmla="*/ 1 w 181"/>
                <a:gd name="T73" fmla="*/ 36 h 201"/>
                <a:gd name="T74" fmla="*/ 0 w 181"/>
                <a:gd name="T75" fmla="*/ 37 h 201"/>
                <a:gd name="T76" fmla="*/ 0 w 181"/>
                <a:gd name="T77" fmla="*/ 39 h 201"/>
                <a:gd name="T78" fmla="*/ 8 w 181"/>
                <a:gd name="T79" fmla="*/ 38 h 20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1" h="201">
                  <a:moveTo>
                    <a:pt x="31" y="189"/>
                  </a:moveTo>
                  <a:lnTo>
                    <a:pt x="28" y="201"/>
                  </a:lnTo>
                  <a:lnTo>
                    <a:pt x="38" y="189"/>
                  </a:lnTo>
                  <a:lnTo>
                    <a:pt x="48" y="178"/>
                  </a:lnTo>
                  <a:lnTo>
                    <a:pt x="56" y="166"/>
                  </a:lnTo>
                  <a:lnTo>
                    <a:pt x="66" y="155"/>
                  </a:lnTo>
                  <a:lnTo>
                    <a:pt x="76" y="143"/>
                  </a:lnTo>
                  <a:lnTo>
                    <a:pt x="86" y="132"/>
                  </a:lnTo>
                  <a:lnTo>
                    <a:pt x="96" y="120"/>
                  </a:lnTo>
                  <a:lnTo>
                    <a:pt x="105" y="109"/>
                  </a:lnTo>
                  <a:lnTo>
                    <a:pt x="114" y="98"/>
                  </a:lnTo>
                  <a:lnTo>
                    <a:pt x="124" y="87"/>
                  </a:lnTo>
                  <a:lnTo>
                    <a:pt x="134" y="75"/>
                  </a:lnTo>
                  <a:lnTo>
                    <a:pt x="143" y="64"/>
                  </a:lnTo>
                  <a:lnTo>
                    <a:pt x="153" y="52"/>
                  </a:lnTo>
                  <a:lnTo>
                    <a:pt x="162" y="41"/>
                  </a:lnTo>
                  <a:lnTo>
                    <a:pt x="171" y="29"/>
                  </a:lnTo>
                  <a:lnTo>
                    <a:pt x="181" y="17"/>
                  </a:lnTo>
                  <a:lnTo>
                    <a:pt x="157" y="0"/>
                  </a:lnTo>
                  <a:lnTo>
                    <a:pt x="147" y="10"/>
                  </a:lnTo>
                  <a:lnTo>
                    <a:pt x="138" y="22"/>
                  </a:lnTo>
                  <a:lnTo>
                    <a:pt x="129" y="33"/>
                  </a:lnTo>
                  <a:lnTo>
                    <a:pt x="119" y="45"/>
                  </a:lnTo>
                  <a:lnTo>
                    <a:pt x="110" y="56"/>
                  </a:lnTo>
                  <a:lnTo>
                    <a:pt x="100" y="68"/>
                  </a:lnTo>
                  <a:lnTo>
                    <a:pt x="90" y="79"/>
                  </a:lnTo>
                  <a:lnTo>
                    <a:pt x="80" y="90"/>
                  </a:lnTo>
                  <a:lnTo>
                    <a:pt x="72" y="101"/>
                  </a:lnTo>
                  <a:lnTo>
                    <a:pt x="62" y="113"/>
                  </a:lnTo>
                  <a:lnTo>
                    <a:pt x="52" y="124"/>
                  </a:lnTo>
                  <a:lnTo>
                    <a:pt x="42" y="136"/>
                  </a:lnTo>
                  <a:lnTo>
                    <a:pt x="32" y="147"/>
                  </a:lnTo>
                  <a:lnTo>
                    <a:pt x="24" y="159"/>
                  </a:lnTo>
                  <a:lnTo>
                    <a:pt x="14" y="171"/>
                  </a:lnTo>
                  <a:lnTo>
                    <a:pt x="4" y="182"/>
                  </a:lnTo>
                  <a:lnTo>
                    <a:pt x="1" y="194"/>
                  </a:lnTo>
                  <a:lnTo>
                    <a:pt x="4" y="182"/>
                  </a:lnTo>
                  <a:lnTo>
                    <a:pt x="0" y="187"/>
                  </a:lnTo>
                  <a:lnTo>
                    <a:pt x="1" y="194"/>
                  </a:lnTo>
                  <a:lnTo>
                    <a:pt x="31" y="189"/>
                  </a:lnTo>
                  <a:close/>
                </a:path>
              </a:pathLst>
            </a:custGeom>
            <a:solidFill>
              <a:srgbClr val="000000"/>
            </a:solidFill>
            <a:ln w="12700" cmpd="sng">
              <a:solidFill>
                <a:srgbClr val="000000"/>
              </a:solidFill>
              <a:round/>
              <a:headEnd/>
              <a:tailEnd/>
            </a:ln>
          </p:spPr>
          <p:txBody>
            <a:bodyPr/>
            <a:lstStyle/>
            <a:p>
              <a:endParaRPr lang="fr-FR"/>
            </a:p>
          </p:txBody>
        </p:sp>
        <p:sp>
          <p:nvSpPr>
            <p:cNvPr id="6199" name="Freeform 419"/>
            <p:cNvSpPr>
              <a:spLocks/>
            </p:cNvSpPr>
            <p:nvPr/>
          </p:nvSpPr>
          <p:spPr bwMode="auto">
            <a:xfrm>
              <a:off x="3151" y="1775"/>
              <a:ext cx="53" cy="52"/>
            </a:xfrm>
            <a:custGeom>
              <a:avLst/>
              <a:gdLst>
                <a:gd name="T0" fmla="*/ 48 w 195"/>
                <a:gd name="T1" fmla="*/ 46 h 262"/>
                <a:gd name="T2" fmla="*/ 53 w 195"/>
                <a:gd name="T3" fmla="*/ 47 h 262"/>
                <a:gd name="T4" fmla="*/ 51 w 195"/>
                <a:gd name="T5" fmla="*/ 44 h 262"/>
                <a:gd name="T6" fmla="*/ 48 w 195"/>
                <a:gd name="T7" fmla="*/ 42 h 262"/>
                <a:gd name="T8" fmla="*/ 45 w 195"/>
                <a:gd name="T9" fmla="*/ 39 h 262"/>
                <a:gd name="T10" fmla="*/ 42 w 195"/>
                <a:gd name="T11" fmla="*/ 37 h 262"/>
                <a:gd name="T12" fmla="*/ 38 w 195"/>
                <a:gd name="T13" fmla="*/ 34 h 262"/>
                <a:gd name="T14" fmla="*/ 35 w 195"/>
                <a:gd name="T15" fmla="*/ 31 h 262"/>
                <a:gd name="T16" fmla="*/ 32 w 195"/>
                <a:gd name="T17" fmla="*/ 28 h 262"/>
                <a:gd name="T18" fmla="*/ 28 w 195"/>
                <a:gd name="T19" fmla="*/ 25 h 262"/>
                <a:gd name="T20" fmla="*/ 24 w 195"/>
                <a:gd name="T21" fmla="*/ 22 h 262"/>
                <a:gd name="T22" fmla="*/ 21 w 195"/>
                <a:gd name="T23" fmla="*/ 19 h 262"/>
                <a:gd name="T24" fmla="*/ 18 w 195"/>
                <a:gd name="T25" fmla="*/ 16 h 262"/>
                <a:gd name="T26" fmla="*/ 15 w 195"/>
                <a:gd name="T27" fmla="*/ 13 h 262"/>
                <a:gd name="T28" fmla="*/ 13 w 195"/>
                <a:gd name="T29" fmla="*/ 10 h 262"/>
                <a:gd name="T30" fmla="*/ 11 w 195"/>
                <a:gd name="T31" fmla="*/ 6 h 262"/>
                <a:gd name="T32" fmla="*/ 9 w 195"/>
                <a:gd name="T33" fmla="*/ 3 h 262"/>
                <a:gd name="T34" fmla="*/ 8 w 195"/>
                <a:gd name="T35" fmla="*/ 0 h 262"/>
                <a:gd name="T36" fmla="*/ 0 w 195"/>
                <a:gd name="T37" fmla="*/ 1 h 262"/>
                <a:gd name="T38" fmla="*/ 1 w 195"/>
                <a:gd name="T39" fmla="*/ 5 h 262"/>
                <a:gd name="T40" fmla="*/ 3 w 195"/>
                <a:gd name="T41" fmla="*/ 8 h 262"/>
                <a:gd name="T42" fmla="*/ 5 w 195"/>
                <a:gd name="T43" fmla="*/ 12 h 262"/>
                <a:gd name="T44" fmla="*/ 8 w 195"/>
                <a:gd name="T45" fmla="*/ 16 h 262"/>
                <a:gd name="T46" fmla="*/ 11 w 195"/>
                <a:gd name="T47" fmla="*/ 19 h 262"/>
                <a:gd name="T48" fmla="*/ 14 w 195"/>
                <a:gd name="T49" fmla="*/ 22 h 262"/>
                <a:gd name="T50" fmla="*/ 18 w 195"/>
                <a:gd name="T51" fmla="*/ 26 h 262"/>
                <a:gd name="T52" fmla="*/ 21 w 195"/>
                <a:gd name="T53" fmla="*/ 29 h 262"/>
                <a:gd name="T54" fmla="*/ 25 w 195"/>
                <a:gd name="T55" fmla="*/ 32 h 262"/>
                <a:gd name="T56" fmla="*/ 29 w 195"/>
                <a:gd name="T57" fmla="*/ 35 h 262"/>
                <a:gd name="T58" fmla="*/ 32 w 195"/>
                <a:gd name="T59" fmla="*/ 38 h 262"/>
                <a:gd name="T60" fmla="*/ 36 w 195"/>
                <a:gd name="T61" fmla="*/ 40 h 262"/>
                <a:gd name="T62" fmla="*/ 39 w 195"/>
                <a:gd name="T63" fmla="*/ 43 h 262"/>
                <a:gd name="T64" fmla="*/ 42 w 195"/>
                <a:gd name="T65" fmla="*/ 45 h 262"/>
                <a:gd name="T66" fmla="*/ 44 w 195"/>
                <a:gd name="T67" fmla="*/ 48 h 262"/>
                <a:gd name="T68" fmla="*/ 46 w 195"/>
                <a:gd name="T69" fmla="*/ 50 h 262"/>
                <a:gd name="T70" fmla="*/ 51 w 195"/>
                <a:gd name="T71" fmla="*/ 51 h 262"/>
                <a:gd name="T72" fmla="*/ 46 w 195"/>
                <a:gd name="T73" fmla="*/ 50 h 262"/>
                <a:gd name="T74" fmla="*/ 48 w 195"/>
                <a:gd name="T75" fmla="*/ 52 h 262"/>
                <a:gd name="T76" fmla="*/ 51 w 195"/>
                <a:gd name="T77" fmla="*/ 51 h 262"/>
                <a:gd name="T78" fmla="*/ 48 w 195"/>
                <a:gd name="T79" fmla="*/ 46 h 26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95" h="262">
                  <a:moveTo>
                    <a:pt x="176" y="230"/>
                  </a:moveTo>
                  <a:lnTo>
                    <a:pt x="195" y="236"/>
                  </a:lnTo>
                  <a:lnTo>
                    <a:pt x="187" y="223"/>
                  </a:lnTo>
                  <a:lnTo>
                    <a:pt x="177" y="210"/>
                  </a:lnTo>
                  <a:lnTo>
                    <a:pt x="166" y="197"/>
                  </a:lnTo>
                  <a:lnTo>
                    <a:pt x="155" y="184"/>
                  </a:lnTo>
                  <a:lnTo>
                    <a:pt x="141" y="170"/>
                  </a:lnTo>
                  <a:lnTo>
                    <a:pt x="129" y="155"/>
                  </a:lnTo>
                  <a:lnTo>
                    <a:pt x="116" y="141"/>
                  </a:lnTo>
                  <a:lnTo>
                    <a:pt x="102" y="126"/>
                  </a:lnTo>
                  <a:lnTo>
                    <a:pt x="89" y="110"/>
                  </a:lnTo>
                  <a:lnTo>
                    <a:pt x="76" y="96"/>
                  </a:lnTo>
                  <a:lnTo>
                    <a:pt x="65" y="80"/>
                  </a:lnTo>
                  <a:lnTo>
                    <a:pt x="55" y="64"/>
                  </a:lnTo>
                  <a:lnTo>
                    <a:pt x="47" y="49"/>
                  </a:lnTo>
                  <a:lnTo>
                    <a:pt x="39" y="32"/>
                  </a:lnTo>
                  <a:lnTo>
                    <a:pt x="34" y="16"/>
                  </a:lnTo>
                  <a:lnTo>
                    <a:pt x="30" y="0"/>
                  </a:lnTo>
                  <a:lnTo>
                    <a:pt x="0" y="5"/>
                  </a:lnTo>
                  <a:lnTo>
                    <a:pt x="3" y="24"/>
                  </a:lnTo>
                  <a:lnTo>
                    <a:pt x="11" y="42"/>
                  </a:lnTo>
                  <a:lnTo>
                    <a:pt x="18" y="61"/>
                  </a:lnTo>
                  <a:lnTo>
                    <a:pt x="29" y="79"/>
                  </a:lnTo>
                  <a:lnTo>
                    <a:pt x="39" y="97"/>
                  </a:lnTo>
                  <a:lnTo>
                    <a:pt x="52" y="112"/>
                  </a:lnTo>
                  <a:lnTo>
                    <a:pt x="65" y="129"/>
                  </a:lnTo>
                  <a:lnTo>
                    <a:pt x="78" y="145"/>
                  </a:lnTo>
                  <a:lnTo>
                    <a:pt x="91" y="159"/>
                  </a:lnTo>
                  <a:lnTo>
                    <a:pt x="105" y="174"/>
                  </a:lnTo>
                  <a:lnTo>
                    <a:pt x="119" y="189"/>
                  </a:lnTo>
                  <a:lnTo>
                    <a:pt x="131" y="202"/>
                  </a:lnTo>
                  <a:lnTo>
                    <a:pt x="142" y="216"/>
                  </a:lnTo>
                  <a:lnTo>
                    <a:pt x="153" y="229"/>
                  </a:lnTo>
                  <a:lnTo>
                    <a:pt x="162" y="240"/>
                  </a:lnTo>
                  <a:lnTo>
                    <a:pt x="169" y="251"/>
                  </a:lnTo>
                  <a:lnTo>
                    <a:pt x="189" y="257"/>
                  </a:lnTo>
                  <a:lnTo>
                    <a:pt x="169" y="251"/>
                  </a:lnTo>
                  <a:lnTo>
                    <a:pt x="176" y="262"/>
                  </a:lnTo>
                  <a:lnTo>
                    <a:pt x="189" y="257"/>
                  </a:lnTo>
                  <a:lnTo>
                    <a:pt x="176" y="230"/>
                  </a:lnTo>
                  <a:close/>
                </a:path>
              </a:pathLst>
            </a:custGeom>
            <a:solidFill>
              <a:srgbClr val="000000"/>
            </a:solidFill>
            <a:ln w="12700" cmpd="sng">
              <a:solidFill>
                <a:srgbClr val="000000"/>
              </a:solidFill>
              <a:round/>
              <a:headEnd/>
              <a:tailEnd/>
            </a:ln>
          </p:spPr>
          <p:txBody>
            <a:bodyPr/>
            <a:lstStyle/>
            <a:p>
              <a:endParaRPr lang="fr-FR"/>
            </a:p>
          </p:txBody>
        </p:sp>
        <p:sp>
          <p:nvSpPr>
            <p:cNvPr id="6200" name="Freeform 420"/>
            <p:cNvSpPr>
              <a:spLocks/>
            </p:cNvSpPr>
            <p:nvPr/>
          </p:nvSpPr>
          <p:spPr bwMode="auto">
            <a:xfrm>
              <a:off x="3198" y="1808"/>
              <a:ext cx="11" cy="18"/>
            </a:xfrm>
            <a:custGeom>
              <a:avLst/>
              <a:gdLst>
                <a:gd name="T0" fmla="*/ 2 w 39"/>
                <a:gd name="T1" fmla="*/ 3 h 88"/>
                <a:gd name="T2" fmla="*/ 5 w 39"/>
                <a:gd name="T3" fmla="*/ 0 h 88"/>
                <a:gd name="T4" fmla="*/ 1 w 39"/>
                <a:gd name="T5" fmla="*/ 2 h 88"/>
                <a:gd name="T6" fmla="*/ 0 w 39"/>
                <a:gd name="T7" fmla="*/ 5 h 88"/>
                <a:gd name="T8" fmla="*/ 0 w 39"/>
                <a:gd name="T9" fmla="*/ 7 h 88"/>
                <a:gd name="T10" fmla="*/ 0 w 39"/>
                <a:gd name="T11" fmla="*/ 9 h 88"/>
                <a:gd name="T12" fmla="*/ 0 w 39"/>
                <a:gd name="T13" fmla="*/ 11 h 88"/>
                <a:gd name="T14" fmla="*/ 0 w 39"/>
                <a:gd name="T15" fmla="*/ 12 h 88"/>
                <a:gd name="T16" fmla="*/ 0 w 39"/>
                <a:gd name="T17" fmla="*/ 13 h 88"/>
                <a:gd name="T18" fmla="*/ 1 w 39"/>
                <a:gd name="T19" fmla="*/ 12 h 88"/>
                <a:gd name="T20" fmla="*/ 5 w 39"/>
                <a:gd name="T21" fmla="*/ 18 h 88"/>
                <a:gd name="T22" fmla="*/ 8 w 39"/>
                <a:gd name="T23" fmla="*/ 16 h 88"/>
                <a:gd name="T24" fmla="*/ 9 w 39"/>
                <a:gd name="T25" fmla="*/ 13 h 88"/>
                <a:gd name="T26" fmla="*/ 9 w 39"/>
                <a:gd name="T27" fmla="*/ 11 h 88"/>
                <a:gd name="T28" fmla="*/ 9 w 39"/>
                <a:gd name="T29" fmla="*/ 9 h 88"/>
                <a:gd name="T30" fmla="*/ 9 w 39"/>
                <a:gd name="T31" fmla="*/ 7 h 88"/>
                <a:gd name="T32" fmla="*/ 9 w 39"/>
                <a:gd name="T33" fmla="*/ 6 h 88"/>
                <a:gd name="T34" fmla="*/ 9 w 39"/>
                <a:gd name="T35" fmla="*/ 5 h 88"/>
                <a:gd name="T36" fmla="*/ 8 w 39"/>
                <a:gd name="T37" fmla="*/ 6 h 88"/>
                <a:gd name="T38" fmla="*/ 11 w 39"/>
                <a:gd name="T39" fmla="*/ 2 h 88"/>
                <a:gd name="T40" fmla="*/ 8 w 39"/>
                <a:gd name="T41" fmla="*/ 6 h 88"/>
                <a:gd name="T42" fmla="*/ 11 w 39"/>
                <a:gd name="T43" fmla="*/ 5 h 88"/>
                <a:gd name="T44" fmla="*/ 11 w 39"/>
                <a:gd name="T45" fmla="*/ 2 h 88"/>
                <a:gd name="T46" fmla="*/ 2 w 39"/>
                <a:gd name="T47" fmla="*/ 3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9" h="88">
                  <a:moveTo>
                    <a:pt x="7" y="15"/>
                  </a:moveTo>
                  <a:lnTo>
                    <a:pt x="16" y="0"/>
                  </a:lnTo>
                  <a:lnTo>
                    <a:pt x="5" y="10"/>
                  </a:lnTo>
                  <a:lnTo>
                    <a:pt x="0" y="23"/>
                  </a:lnTo>
                  <a:lnTo>
                    <a:pt x="0" y="34"/>
                  </a:lnTo>
                  <a:lnTo>
                    <a:pt x="0" y="44"/>
                  </a:lnTo>
                  <a:lnTo>
                    <a:pt x="0" y="53"/>
                  </a:lnTo>
                  <a:lnTo>
                    <a:pt x="0" y="61"/>
                  </a:lnTo>
                  <a:lnTo>
                    <a:pt x="0" y="63"/>
                  </a:lnTo>
                  <a:lnTo>
                    <a:pt x="3" y="61"/>
                  </a:lnTo>
                  <a:lnTo>
                    <a:pt x="16" y="88"/>
                  </a:lnTo>
                  <a:lnTo>
                    <a:pt x="27" y="77"/>
                  </a:lnTo>
                  <a:lnTo>
                    <a:pt x="31" y="65"/>
                  </a:lnTo>
                  <a:lnTo>
                    <a:pt x="31" y="53"/>
                  </a:lnTo>
                  <a:lnTo>
                    <a:pt x="31" y="44"/>
                  </a:lnTo>
                  <a:lnTo>
                    <a:pt x="31" y="34"/>
                  </a:lnTo>
                  <a:lnTo>
                    <a:pt x="31" y="27"/>
                  </a:lnTo>
                  <a:lnTo>
                    <a:pt x="31" y="25"/>
                  </a:lnTo>
                  <a:lnTo>
                    <a:pt x="29" y="27"/>
                  </a:lnTo>
                  <a:lnTo>
                    <a:pt x="38" y="12"/>
                  </a:lnTo>
                  <a:lnTo>
                    <a:pt x="29" y="27"/>
                  </a:lnTo>
                  <a:lnTo>
                    <a:pt x="39" y="22"/>
                  </a:lnTo>
                  <a:lnTo>
                    <a:pt x="38" y="12"/>
                  </a:lnTo>
                  <a:lnTo>
                    <a:pt x="7" y="15"/>
                  </a:lnTo>
                  <a:close/>
                </a:path>
              </a:pathLst>
            </a:custGeom>
            <a:solidFill>
              <a:srgbClr val="000000"/>
            </a:solidFill>
            <a:ln w="12700" cmpd="sng">
              <a:solidFill>
                <a:srgbClr val="000000"/>
              </a:solidFill>
              <a:round/>
              <a:headEnd/>
              <a:tailEnd/>
            </a:ln>
          </p:spPr>
          <p:txBody>
            <a:bodyPr/>
            <a:lstStyle/>
            <a:p>
              <a:endParaRPr lang="fr-FR"/>
            </a:p>
          </p:txBody>
        </p:sp>
        <p:sp>
          <p:nvSpPr>
            <p:cNvPr id="6201" name="Freeform 421"/>
            <p:cNvSpPr>
              <a:spLocks/>
            </p:cNvSpPr>
            <p:nvPr/>
          </p:nvSpPr>
          <p:spPr bwMode="auto">
            <a:xfrm>
              <a:off x="3174" y="1776"/>
              <a:ext cx="34" cy="35"/>
            </a:xfrm>
            <a:custGeom>
              <a:avLst/>
              <a:gdLst>
                <a:gd name="T0" fmla="*/ 2 w 128"/>
                <a:gd name="T1" fmla="*/ 0 h 175"/>
                <a:gd name="T2" fmla="*/ 0 w 128"/>
                <a:gd name="T3" fmla="*/ 2 h 175"/>
                <a:gd name="T4" fmla="*/ 2 w 128"/>
                <a:gd name="T5" fmla="*/ 8 h 175"/>
                <a:gd name="T6" fmla="*/ 6 w 128"/>
                <a:gd name="T7" fmla="*/ 13 h 175"/>
                <a:gd name="T8" fmla="*/ 10 w 128"/>
                <a:gd name="T9" fmla="*/ 17 h 175"/>
                <a:gd name="T10" fmla="*/ 14 w 128"/>
                <a:gd name="T11" fmla="*/ 20 h 175"/>
                <a:gd name="T12" fmla="*/ 18 w 128"/>
                <a:gd name="T13" fmla="*/ 24 h 175"/>
                <a:gd name="T14" fmla="*/ 22 w 128"/>
                <a:gd name="T15" fmla="*/ 27 h 175"/>
                <a:gd name="T16" fmla="*/ 25 w 128"/>
                <a:gd name="T17" fmla="*/ 31 h 175"/>
                <a:gd name="T18" fmla="*/ 26 w 128"/>
                <a:gd name="T19" fmla="*/ 35 h 175"/>
                <a:gd name="T20" fmla="*/ 34 w 128"/>
                <a:gd name="T21" fmla="*/ 34 h 175"/>
                <a:gd name="T22" fmla="*/ 32 w 128"/>
                <a:gd name="T23" fmla="*/ 29 h 175"/>
                <a:gd name="T24" fmla="*/ 29 w 128"/>
                <a:gd name="T25" fmla="*/ 24 h 175"/>
                <a:gd name="T26" fmla="*/ 25 w 128"/>
                <a:gd name="T27" fmla="*/ 20 h 175"/>
                <a:gd name="T28" fmla="*/ 20 w 128"/>
                <a:gd name="T29" fmla="*/ 16 h 175"/>
                <a:gd name="T30" fmla="*/ 16 w 128"/>
                <a:gd name="T31" fmla="*/ 13 h 175"/>
                <a:gd name="T32" fmla="*/ 12 w 128"/>
                <a:gd name="T33" fmla="*/ 10 h 175"/>
                <a:gd name="T34" fmla="*/ 10 w 128"/>
                <a:gd name="T35" fmla="*/ 6 h 175"/>
                <a:gd name="T36" fmla="*/ 8 w 128"/>
                <a:gd name="T37" fmla="*/ 2 h 175"/>
                <a:gd name="T38" fmla="*/ 7 w 128"/>
                <a:gd name="T39" fmla="*/ 4 h 175"/>
                <a:gd name="T40" fmla="*/ 2 w 128"/>
                <a:gd name="T41" fmla="*/ 0 h 175"/>
                <a:gd name="T42" fmla="*/ 0 w 128"/>
                <a:gd name="T43" fmla="*/ 1 h 175"/>
                <a:gd name="T44" fmla="*/ 0 w 128"/>
                <a:gd name="T45" fmla="*/ 2 h 175"/>
                <a:gd name="T46" fmla="*/ 2 w 128"/>
                <a:gd name="T47" fmla="*/ 0 h 1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8" h="175">
                  <a:moveTo>
                    <a:pt x="6" y="0"/>
                  </a:moveTo>
                  <a:lnTo>
                    <a:pt x="1" y="12"/>
                  </a:lnTo>
                  <a:lnTo>
                    <a:pt x="8" y="40"/>
                  </a:lnTo>
                  <a:lnTo>
                    <a:pt x="21" y="63"/>
                  </a:lnTo>
                  <a:lnTo>
                    <a:pt x="37" y="83"/>
                  </a:lnTo>
                  <a:lnTo>
                    <a:pt x="52" y="101"/>
                  </a:lnTo>
                  <a:lnTo>
                    <a:pt x="69" y="119"/>
                  </a:lnTo>
                  <a:lnTo>
                    <a:pt x="82" y="136"/>
                  </a:lnTo>
                  <a:lnTo>
                    <a:pt x="93" y="155"/>
                  </a:lnTo>
                  <a:lnTo>
                    <a:pt x="97" y="175"/>
                  </a:lnTo>
                  <a:lnTo>
                    <a:pt x="128" y="172"/>
                  </a:lnTo>
                  <a:lnTo>
                    <a:pt x="121" y="144"/>
                  </a:lnTo>
                  <a:lnTo>
                    <a:pt x="108" y="121"/>
                  </a:lnTo>
                  <a:lnTo>
                    <a:pt x="93" y="100"/>
                  </a:lnTo>
                  <a:lnTo>
                    <a:pt x="76" y="82"/>
                  </a:lnTo>
                  <a:lnTo>
                    <a:pt x="61" y="65"/>
                  </a:lnTo>
                  <a:lnTo>
                    <a:pt x="47" y="48"/>
                  </a:lnTo>
                  <a:lnTo>
                    <a:pt x="37" y="29"/>
                  </a:lnTo>
                  <a:lnTo>
                    <a:pt x="31" y="8"/>
                  </a:lnTo>
                  <a:lnTo>
                    <a:pt x="26" y="21"/>
                  </a:lnTo>
                  <a:lnTo>
                    <a:pt x="6" y="0"/>
                  </a:lnTo>
                  <a:lnTo>
                    <a:pt x="0" y="4"/>
                  </a:lnTo>
                  <a:lnTo>
                    <a:pt x="1" y="12"/>
                  </a:lnTo>
                  <a:lnTo>
                    <a:pt x="6" y="0"/>
                  </a:lnTo>
                  <a:close/>
                </a:path>
              </a:pathLst>
            </a:custGeom>
            <a:solidFill>
              <a:srgbClr val="000000"/>
            </a:solidFill>
            <a:ln w="12700" cmpd="sng">
              <a:solidFill>
                <a:srgbClr val="000000"/>
              </a:solidFill>
              <a:round/>
              <a:headEnd/>
              <a:tailEnd/>
            </a:ln>
          </p:spPr>
          <p:txBody>
            <a:bodyPr/>
            <a:lstStyle/>
            <a:p>
              <a:endParaRPr lang="fr-FR"/>
            </a:p>
          </p:txBody>
        </p:sp>
        <p:sp>
          <p:nvSpPr>
            <p:cNvPr id="6202" name="Freeform 422"/>
            <p:cNvSpPr>
              <a:spLocks/>
            </p:cNvSpPr>
            <p:nvPr/>
          </p:nvSpPr>
          <p:spPr bwMode="auto">
            <a:xfrm>
              <a:off x="3175" y="1754"/>
              <a:ext cx="31" cy="27"/>
            </a:xfrm>
            <a:custGeom>
              <a:avLst/>
              <a:gdLst>
                <a:gd name="T0" fmla="*/ 31 w 115"/>
                <a:gd name="T1" fmla="*/ 4 h 133"/>
                <a:gd name="T2" fmla="*/ 25 w 115"/>
                <a:gd name="T3" fmla="*/ 3 h 133"/>
                <a:gd name="T4" fmla="*/ 21 w 115"/>
                <a:gd name="T5" fmla="*/ 5 h 133"/>
                <a:gd name="T6" fmla="*/ 18 w 115"/>
                <a:gd name="T7" fmla="*/ 7 h 133"/>
                <a:gd name="T8" fmla="*/ 15 w 115"/>
                <a:gd name="T9" fmla="*/ 10 h 133"/>
                <a:gd name="T10" fmla="*/ 12 w 115"/>
                <a:gd name="T11" fmla="*/ 13 h 133"/>
                <a:gd name="T12" fmla="*/ 9 w 115"/>
                <a:gd name="T13" fmla="*/ 16 h 133"/>
                <a:gd name="T14" fmla="*/ 6 w 115"/>
                <a:gd name="T15" fmla="*/ 18 h 133"/>
                <a:gd name="T16" fmla="*/ 3 w 115"/>
                <a:gd name="T17" fmla="*/ 21 h 133"/>
                <a:gd name="T18" fmla="*/ 0 w 115"/>
                <a:gd name="T19" fmla="*/ 23 h 133"/>
                <a:gd name="T20" fmla="*/ 5 w 115"/>
                <a:gd name="T21" fmla="*/ 27 h 133"/>
                <a:gd name="T22" fmla="*/ 9 w 115"/>
                <a:gd name="T23" fmla="*/ 25 h 133"/>
                <a:gd name="T24" fmla="*/ 12 w 115"/>
                <a:gd name="T25" fmla="*/ 22 h 133"/>
                <a:gd name="T26" fmla="*/ 15 w 115"/>
                <a:gd name="T27" fmla="*/ 19 h 133"/>
                <a:gd name="T28" fmla="*/ 18 w 115"/>
                <a:gd name="T29" fmla="*/ 17 h 133"/>
                <a:gd name="T30" fmla="*/ 21 w 115"/>
                <a:gd name="T31" fmla="*/ 14 h 133"/>
                <a:gd name="T32" fmla="*/ 25 w 115"/>
                <a:gd name="T33" fmla="*/ 11 h 133"/>
                <a:gd name="T34" fmla="*/ 27 w 115"/>
                <a:gd name="T35" fmla="*/ 9 h 133"/>
                <a:gd name="T36" fmla="*/ 30 w 115"/>
                <a:gd name="T37" fmla="*/ 7 h 133"/>
                <a:gd name="T38" fmla="*/ 23 w 115"/>
                <a:gd name="T39" fmla="*/ 6 h 133"/>
                <a:gd name="T40" fmla="*/ 31 w 115"/>
                <a:gd name="T41" fmla="*/ 4 h 133"/>
                <a:gd name="T42" fmla="*/ 29 w 115"/>
                <a:gd name="T43" fmla="*/ 0 h 133"/>
                <a:gd name="T44" fmla="*/ 25 w 115"/>
                <a:gd name="T45" fmla="*/ 3 h 133"/>
                <a:gd name="T46" fmla="*/ 31 w 115"/>
                <a:gd name="T47" fmla="*/ 4 h 13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5" h="133">
                  <a:moveTo>
                    <a:pt x="115" y="20"/>
                  </a:moveTo>
                  <a:lnTo>
                    <a:pt x="91" y="13"/>
                  </a:lnTo>
                  <a:lnTo>
                    <a:pt x="79" y="24"/>
                  </a:lnTo>
                  <a:lnTo>
                    <a:pt x="67" y="36"/>
                  </a:lnTo>
                  <a:lnTo>
                    <a:pt x="55" y="50"/>
                  </a:lnTo>
                  <a:lnTo>
                    <a:pt x="44" y="64"/>
                  </a:lnTo>
                  <a:lnTo>
                    <a:pt x="32" y="77"/>
                  </a:lnTo>
                  <a:lnTo>
                    <a:pt x="21" y="90"/>
                  </a:lnTo>
                  <a:lnTo>
                    <a:pt x="10" y="101"/>
                  </a:lnTo>
                  <a:lnTo>
                    <a:pt x="0" y="112"/>
                  </a:lnTo>
                  <a:lnTo>
                    <a:pt x="20" y="133"/>
                  </a:lnTo>
                  <a:lnTo>
                    <a:pt x="32" y="122"/>
                  </a:lnTo>
                  <a:lnTo>
                    <a:pt x="45" y="109"/>
                  </a:lnTo>
                  <a:lnTo>
                    <a:pt x="56" y="96"/>
                  </a:lnTo>
                  <a:lnTo>
                    <a:pt x="68" y="82"/>
                  </a:lnTo>
                  <a:lnTo>
                    <a:pt x="79" y="69"/>
                  </a:lnTo>
                  <a:lnTo>
                    <a:pt x="91" y="55"/>
                  </a:lnTo>
                  <a:lnTo>
                    <a:pt x="101" y="45"/>
                  </a:lnTo>
                  <a:lnTo>
                    <a:pt x="111" y="36"/>
                  </a:lnTo>
                  <a:lnTo>
                    <a:pt x="87" y="30"/>
                  </a:lnTo>
                  <a:lnTo>
                    <a:pt x="115" y="20"/>
                  </a:lnTo>
                  <a:lnTo>
                    <a:pt x="107" y="0"/>
                  </a:lnTo>
                  <a:lnTo>
                    <a:pt x="91" y="13"/>
                  </a:lnTo>
                  <a:lnTo>
                    <a:pt x="115" y="20"/>
                  </a:lnTo>
                  <a:close/>
                </a:path>
              </a:pathLst>
            </a:custGeom>
            <a:solidFill>
              <a:srgbClr val="000000"/>
            </a:solidFill>
            <a:ln w="12700" cmpd="sng">
              <a:solidFill>
                <a:srgbClr val="000000"/>
              </a:solidFill>
              <a:round/>
              <a:headEnd/>
              <a:tailEnd/>
            </a:ln>
          </p:spPr>
          <p:txBody>
            <a:bodyPr/>
            <a:lstStyle/>
            <a:p>
              <a:endParaRPr lang="fr-FR"/>
            </a:p>
          </p:txBody>
        </p:sp>
        <p:sp>
          <p:nvSpPr>
            <p:cNvPr id="6203" name="Freeform 423"/>
            <p:cNvSpPr>
              <a:spLocks/>
            </p:cNvSpPr>
            <p:nvPr/>
          </p:nvSpPr>
          <p:spPr bwMode="auto">
            <a:xfrm>
              <a:off x="3199" y="1758"/>
              <a:ext cx="13" cy="63"/>
            </a:xfrm>
            <a:custGeom>
              <a:avLst/>
              <a:gdLst>
                <a:gd name="T0" fmla="*/ 8 w 50"/>
                <a:gd name="T1" fmla="*/ 62 h 315"/>
                <a:gd name="T2" fmla="*/ 8 w 50"/>
                <a:gd name="T3" fmla="*/ 63 h 315"/>
                <a:gd name="T4" fmla="*/ 9 w 50"/>
                <a:gd name="T5" fmla="*/ 59 h 315"/>
                <a:gd name="T6" fmla="*/ 10 w 50"/>
                <a:gd name="T7" fmla="*/ 55 h 315"/>
                <a:gd name="T8" fmla="*/ 10 w 50"/>
                <a:gd name="T9" fmla="*/ 52 h 315"/>
                <a:gd name="T10" fmla="*/ 11 w 50"/>
                <a:gd name="T11" fmla="*/ 47 h 315"/>
                <a:gd name="T12" fmla="*/ 11 w 50"/>
                <a:gd name="T13" fmla="*/ 44 h 315"/>
                <a:gd name="T14" fmla="*/ 12 w 50"/>
                <a:gd name="T15" fmla="*/ 40 h 315"/>
                <a:gd name="T16" fmla="*/ 12 w 50"/>
                <a:gd name="T17" fmla="*/ 36 h 315"/>
                <a:gd name="T18" fmla="*/ 13 w 50"/>
                <a:gd name="T19" fmla="*/ 32 h 315"/>
                <a:gd name="T20" fmla="*/ 13 w 50"/>
                <a:gd name="T21" fmla="*/ 28 h 315"/>
                <a:gd name="T22" fmla="*/ 13 w 50"/>
                <a:gd name="T23" fmla="*/ 24 h 315"/>
                <a:gd name="T24" fmla="*/ 13 w 50"/>
                <a:gd name="T25" fmla="*/ 20 h 315"/>
                <a:gd name="T26" fmla="*/ 12 w 50"/>
                <a:gd name="T27" fmla="*/ 16 h 315"/>
                <a:gd name="T28" fmla="*/ 11 w 50"/>
                <a:gd name="T29" fmla="*/ 12 h 315"/>
                <a:gd name="T30" fmla="*/ 10 w 50"/>
                <a:gd name="T31" fmla="*/ 8 h 315"/>
                <a:gd name="T32" fmla="*/ 9 w 50"/>
                <a:gd name="T33" fmla="*/ 4 h 315"/>
                <a:gd name="T34" fmla="*/ 7 w 50"/>
                <a:gd name="T35" fmla="*/ 0 h 315"/>
                <a:gd name="T36" fmla="*/ 0 w 50"/>
                <a:gd name="T37" fmla="*/ 2 h 315"/>
                <a:gd name="T38" fmla="*/ 2 w 50"/>
                <a:gd name="T39" fmla="*/ 6 h 315"/>
                <a:gd name="T40" fmla="*/ 2 w 50"/>
                <a:gd name="T41" fmla="*/ 9 h 315"/>
                <a:gd name="T42" fmla="*/ 4 w 50"/>
                <a:gd name="T43" fmla="*/ 13 h 315"/>
                <a:gd name="T44" fmla="*/ 4 w 50"/>
                <a:gd name="T45" fmla="*/ 16 h 315"/>
                <a:gd name="T46" fmla="*/ 5 w 50"/>
                <a:gd name="T47" fmla="*/ 20 h 315"/>
                <a:gd name="T48" fmla="*/ 5 w 50"/>
                <a:gd name="T49" fmla="*/ 24 h 315"/>
                <a:gd name="T50" fmla="*/ 5 w 50"/>
                <a:gd name="T51" fmla="*/ 28 h 315"/>
                <a:gd name="T52" fmla="*/ 5 w 50"/>
                <a:gd name="T53" fmla="*/ 32 h 315"/>
                <a:gd name="T54" fmla="*/ 4 w 50"/>
                <a:gd name="T55" fmla="*/ 35 h 315"/>
                <a:gd name="T56" fmla="*/ 4 w 50"/>
                <a:gd name="T57" fmla="*/ 39 h 315"/>
                <a:gd name="T58" fmla="*/ 4 w 50"/>
                <a:gd name="T59" fmla="*/ 43 h 315"/>
                <a:gd name="T60" fmla="*/ 3 w 50"/>
                <a:gd name="T61" fmla="*/ 47 h 315"/>
                <a:gd name="T62" fmla="*/ 2 w 50"/>
                <a:gd name="T63" fmla="*/ 51 h 315"/>
                <a:gd name="T64" fmla="*/ 2 w 50"/>
                <a:gd name="T65" fmla="*/ 55 h 315"/>
                <a:gd name="T66" fmla="*/ 1 w 50"/>
                <a:gd name="T67" fmla="*/ 58 h 315"/>
                <a:gd name="T68" fmla="*/ 1 w 50"/>
                <a:gd name="T69" fmla="*/ 62 h 315"/>
                <a:gd name="T70" fmla="*/ 1 w 50"/>
                <a:gd name="T71" fmla="*/ 63 h 315"/>
                <a:gd name="T72" fmla="*/ 1 w 50"/>
                <a:gd name="T73" fmla="*/ 62 h 315"/>
                <a:gd name="T74" fmla="*/ 1 w 50"/>
                <a:gd name="T75" fmla="*/ 63 h 315"/>
                <a:gd name="T76" fmla="*/ 1 w 50"/>
                <a:gd name="T77" fmla="*/ 63 h 315"/>
                <a:gd name="T78" fmla="*/ 8 w 50"/>
                <a:gd name="T79" fmla="*/ 62 h 3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0" h="315">
                  <a:moveTo>
                    <a:pt x="32" y="311"/>
                  </a:moveTo>
                  <a:lnTo>
                    <a:pt x="32" y="315"/>
                  </a:lnTo>
                  <a:lnTo>
                    <a:pt x="35" y="296"/>
                  </a:lnTo>
                  <a:lnTo>
                    <a:pt x="37" y="277"/>
                  </a:lnTo>
                  <a:lnTo>
                    <a:pt x="40" y="258"/>
                  </a:lnTo>
                  <a:lnTo>
                    <a:pt x="42" y="237"/>
                  </a:lnTo>
                  <a:lnTo>
                    <a:pt x="44" y="218"/>
                  </a:lnTo>
                  <a:lnTo>
                    <a:pt x="47" y="199"/>
                  </a:lnTo>
                  <a:lnTo>
                    <a:pt x="48" y="179"/>
                  </a:lnTo>
                  <a:lnTo>
                    <a:pt x="49" y="160"/>
                  </a:lnTo>
                  <a:lnTo>
                    <a:pt x="50" y="139"/>
                  </a:lnTo>
                  <a:lnTo>
                    <a:pt x="50" y="119"/>
                  </a:lnTo>
                  <a:lnTo>
                    <a:pt x="49" y="98"/>
                  </a:lnTo>
                  <a:lnTo>
                    <a:pt x="47" y="78"/>
                  </a:lnTo>
                  <a:lnTo>
                    <a:pt x="44" y="59"/>
                  </a:lnTo>
                  <a:lnTo>
                    <a:pt x="40" y="38"/>
                  </a:lnTo>
                  <a:lnTo>
                    <a:pt x="35" y="20"/>
                  </a:lnTo>
                  <a:lnTo>
                    <a:pt x="28" y="0"/>
                  </a:lnTo>
                  <a:lnTo>
                    <a:pt x="0" y="10"/>
                  </a:lnTo>
                  <a:lnTo>
                    <a:pt x="6" y="28"/>
                  </a:lnTo>
                  <a:lnTo>
                    <a:pt x="9" y="45"/>
                  </a:lnTo>
                  <a:lnTo>
                    <a:pt x="14" y="63"/>
                  </a:lnTo>
                  <a:lnTo>
                    <a:pt x="16" y="82"/>
                  </a:lnTo>
                  <a:lnTo>
                    <a:pt x="18" y="100"/>
                  </a:lnTo>
                  <a:lnTo>
                    <a:pt x="19" y="119"/>
                  </a:lnTo>
                  <a:lnTo>
                    <a:pt x="19" y="139"/>
                  </a:lnTo>
                  <a:lnTo>
                    <a:pt x="18" y="158"/>
                  </a:lnTo>
                  <a:lnTo>
                    <a:pt x="17" y="177"/>
                  </a:lnTo>
                  <a:lnTo>
                    <a:pt x="16" y="196"/>
                  </a:lnTo>
                  <a:lnTo>
                    <a:pt x="14" y="216"/>
                  </a:lnTo>
                  <a:lnTo>
                    <a:pt x="12" y="235"/>
                  </a:lnTo>
                  <a:lnTo>
                    <a:pt x="9" y="254"/>
                  </a:lnTo>
                  <a:lnTo>
                    <a:pt x="6" y="273"/>
                  </a:lnTo>
                  <a:lnTo>
                    <a:pt x="4" y="292"/>
                  </a:lnTo>
                  <a:lnTo>
                    <a:pt x="2" y="311"/>
                  </a:lnTo>
                  <a:lnTo>
                    <a:pt x="2" y="315"/>
                  </a:lnTo>
                  <a:lnTo>
                    <a:pt x="2" y="311"/>
                  </a:lnTo>
                  <a:lnTo>
                    <a:pt x="2" y="313"/>
                  </a:lnTo>
                  <a:lnTo>
                    <a:pt x="2" y="315"/>
                  </a:lnTo>
                  <a:lnTo>
                    <a:pt x="32" y="311"/>
                  </a:lnTo>
                  <a:close/>
                </a:path>
              </a:pathLst>
            </a:custGeom>
            <a:solidFill>
              <a:srgbClr val="000000"/>
            </a:solidFill>
            <a:ln w="12700" cmpd="sng">
              <a:solidFill>
                <a:srgbClr val="000000"/>
              </a:solidFill>
              <a:round/>
              <a:headEnd/>
              <a:tailEnd/>
            </a:ln>
          </p:spPr>
          <p:txBody>
            <a:bodyPr/>
            <a:lstStyle/>
            <a:p>
              <a:endParaRPr lang="fr-FR"/>
            </a:p>
          </p:txBody>
        </p:sp>
        <p:sp>
          <p:nvSpPr>
            <p:cNvPr id="6204" name="Freeform 424"/>
            <p:cNvSpPr>
              <a:spLocks/>
            </p:cNvSpPr>
            <p:nvPr/>
          </p:nvSpPr>
          <p:spPr bwMode="auto">
            <a:xfrm>
              <a:off x="3193" y="1820"/>
              <a:ext cx="17" cy="83"/>
            </a:xfrm>
            <a:custGeom>
              <a:avLst/>
              <a:gdLst>
                <a:gd name="T0" fmla="*/ 5 w 63"/>
                <a:gd name="T1" fmla="*/ 77 h 413"/>
                <a:gd name="T2" fmla="*/ 8 w 63"/>
                <a:gd name="T3" fmla="*/ 80 h 413"/>
                <a:gd name="T4" fmla="*/ 9 w 63"/>
                <a:gd name="T5" fmla="*/ 75 h 413"/>
                <a:gd name="T6" fmla="*/ 10 w 63"/>
                <a:gd name="T7" fmla="*/ 71 h 413"/>
                <a:gd name="T8" fmla="*/ 11 w 63"/>
                <a:gd name="T9" fmla="*/ 66 h 413"/>
                <a:gd name="T10" fmla="*/ 12 w 63"/>
                <a:gd name="T11" fmla="*/ 61 h 413"/>
                <a:gd name="T12" fmla="*/ 13 w 63"/>
                <a:gd name="T13" fmla="*/ 56 h 413"/>
                <a:gd name="T14" fmla="*/ 13 w 63"/>
                <a:gd name="T15" fmla="*/ 52 h 413"/>
                <a:gd name="T16" fmla="*/ 14 w 63"/>
                <a:gd name="T17" fmla="*/ 47 h 413"/>
                <a:gd name="T18" fmla="*/ 15 w 63"/>
                <a:gd name="T19" fmla="*/ 42 h 413"/>
                <a:gd name="T20" fmla="*/ 16 w 63"/>
                <a:gd name="T21" fmla="*/ 37 h 413"/>
                <a:gd name="T22" fmla="*/ 16 w 63"/>
                <a:gd name="T23" fmla="*/ 32 h 413"/>
                <a:gd name="T24" fmla="*/ 17 w 63"/>
                <a:gd name="T25" fmla="*/ 27 h 413"/>
                <a:gd name="T26" fmla="*/ 17 w 63"/>
                <a:gd name="T27" fmla="*/ 22 h 413"/>
                <a:gd name="T28" fmla="*/ 17 w 63"/>
                <a:gd name="T29" fmla="*/ 16 h 413"/>
                <a:gd name="T30" fmla="*/ 17 w 63"/>
                <a:gd name="T31" fmla="*/ 11 h 413"/>
                <a:gd name="T32" fmla="*/ 16 w 63"/>
                <a:gd name="T33" fmla="*/ 6 h 413"/>
                <a:gd name="T34" fmla="*/ 15 w 63"/>
                <a:gd name="T35" fmla="*/ 0 h 413"/>
                <a:gd name="T36" fmla="*/ 7 w 63"/>
                <a:gd name="T37" fmla="*/ 1 h 413"/>
                <a:gd name="T38" fmla="*/ 8 w 63"/>
                <a:gd name="T39" fmla="*/ 6 h 413"/>
                <a:gd name="T40" fmla="*/ 8 w 63"/>
                <a:gd name="T41" fmla="*/ 11 h 413"/>
                <a:gd name="T42" fmla="*/ 9 w 63"/>
                <a:gd name="T43" fmla="*/ 16 h 413"/>
                <a:gd name="T44" fmla="*/ 9 w 63"/>
                <a:gd name="T45" fmla="*/ 22 h 413"/>
                <a:gd name="T46" fmla="*/ 8 w 63"/>
                <a:gd name="T47" fmla="*/ 27 h 413"/>
                <a:gd name="T48" fmla="*/ 8 w 63"/>
                <a:gd name="T49" fmla="*/ 32 h 413"/>
                <a:gd name="T50" fmla="*/ 8 w 63"/>
                <a:gd name="T51" fmla="*/ 37 h 413"/>
                <a:gd name="T52" fmla="*/ 7 w 63"/>
                <a:gd name="T53" fmla="*/ 41 h 413"/>
                <a:gd name="T54" fmla="*/ 6 w 63"/>
                <a:gd name="T55" fmla="*/ 46 h 413"/>
                <a:gd name="T56" fmla="*/ 5 w 63"/>
                <a:gd name="T57" fmla="*/ 51 h 413"/>
                <a:gd name="T58" fmla="*/ 4 w 63"/>
                <a:gd name="T59" fmla="*/ 56 h 413"/>
                <a:gd name="T60" fmla="*/ 4 w 63"/>
                <a:gd name="T61" fmla="*/ 60 h 413"/>
                <a:gd name="T62" fmla="*/ 2 w 63"/>
                <a:gd name="T63" fmla="*/ 65 h 413"/>
                <a:gd name="T64" fmla="*/ 2 w 63"/>
                <a:gd name="T65" fmla="*/ 70 h 413"/>
                <a:gd name="T66" fmla="*/ 1 w 63"/>
                <a:gd name="T67" fmla="*/ 75 h 413"/>
                <a:gd name="T68" fmla="*/ 0 w 63"/>
                <a:gd name="T69" fmla="*/ 80 h 413"/>
                <a:gd name="T70" fmla="*/ 4 w 63"/>
                <a:gd name="T71" fmla="*/ 83 h 413"/>
                <a:gd name="T72" fmla="*/ 0 w 63"/>
                <a:gd name="T73" fmla="*/ 80 h 413"/>
                <a:gd name="T74" fmla="*/ 0 w 63"/>
                <a:gd name="T75" fmla="*/ 83 h 413"/>
                <a:gd name="T76" fmla="*/ 4 w 63"/>
                <a:gd name="T77" fmla="*/ 83 h 413"/>
                <a:gd name="T78" fmla="*/ 5 w 63"/>
                <a:gd name="T79" fmla="*/ 77 h 41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 h="413">
                  <a:moveTo>
                    <a:pt x="17" y="384"/>
                  </a:moveTo>
                  <a:lnTo>
                    <a:pt x="31" y="399"/>
                  </a:lnTo>
                  <a:lnTo>
                    <a:pt x="33" y="375"/>
                  </a:lnTo>
                  <a:lnTo>
                    <a:pt x="37" y="352"/>
                  </a:lnTo>
                  <a:lnTo>
                    <a:pt x="40" y="328"/>
                  </a:lnTo>
                  <a:lnTo>
                    <a:pt x="43" y="304"/>
                  </a:lnTo>
                  <a:lnTo>
                    <a:pt x="47" y="281"/>
                  </a:lnTo>
                  <a:lnTo>
                    <a:pt x="50" y="257"/>
                  </a:lnTo>
                  <a:lnTo>
                    <a:pt x="53" y="233"/>
                  </a:lnTo>
                  <a:lnTo>
                    <a:pt x="56" y="208"/>
                  </a:lnTo>
                  <a:lnTo>
                    <a:pt x="59" y="184"/>
                  </a:lnTo>
                  <a:lnTo>
                    <a:pt x="61" y="160"/>
                  </a:lnTo>
                  <a:lnTo>
                    <a:pt x="62" y="135"/>
                  </a:lnTo>
                  <a:lnTo>
                    <a:pt x="63" y="108"/>
                  </a:lnTo>
                  <a:lnTo>
                    <a:pt x="63" y="82"/>
                  </a:lnTo>
                  <a:lnTo>
                    <a:pt x="62" y="55"/>
                  </a:lnTo>
                  <a:lnTo>
                    <a:pt x="60" y="28"/>
                  </a:lnTo>
                  <a:lnTo>
                    <a:pt x="56" y="0"/>
                  </a:lnTo>
                  <a:lnTo>
                    <a:pt x="26" y="4"/>
                  </a:lnTo>
                  <a:lnTo>
                    <a:pt x="29" y="30"/>
                  </a:lnTo>
                  <a:lnTo>
                    <a:pt x="31" y="57"/>
                  </a:lnTo>
                  <a:lnTo>
                    <a:pt x="32" y="82"/>
                  </a:lnTo>
                  <a:lnTo>
                    <a:pt x="32" y="108"/>
                  </a:lnTo>
                  <a:lnTo>
                    <a:pt x="31" y="132"/>
                  </a:lnTo>
                  <a:lnTo>
                    <a:pt x="30" y="158"/>
                  </a:lnTo>
                  <a:lnTo>
                    <a:pt x="28" y="182"/>
                  </a:lnTo>
                  <a:lnTo>
                    <a:pt x="26" y="206"/>
                  </a:lnTo>
                  <a:lnTo>
                    <a:pt x="22" y="229"/>
                  </a:lnTo>
                  <a:lnTo>
                    <a:pt x="19" y="253"/>
                  </a:lnTo>
                  <a:lnTo>
                    <a:pt x="16" y="277"/>
                  </a:lnTo>
                  <a:lnTo>
                    <a:pt x="13" y="300"/>
                  </a:lnTo>
                  <a:lnTo>
                    <a:pt x="9" y="324"/>
                  </a:lnTo>
                  <a:lnTo>
                    <a:pt x="6" y="348"/>
                  </a:lnTo>
                  <a:lnTo>
                    <a:pt x="3" y="373"/>
                  </a:lnTo>
                  <a:lnTo>
                    <a:pt x="1" y="397"/>
                  </a:lnTo>
                  <a:lnTo>
                    <a:pt x="15" y="413"/>
                  </a:lnTo>
                  <a:lnTo>
                    <a:pt x="1" y="397"/>
                  </a:lnTo>
                  <a:lnTo>
                    <a:pt x="0" y="412"/>
                  </a:lnTo>
                  <a:lnTo>
                    <a:pt x="15" y="413"/>
                  </a:lnTo>
                  <a:lnTo>
                    <a:pt x="17" y="384"/>
                  </a:lnTo>
                  <a:close/>
                </a:path>
              </a:pathLst>
            </a:custGeom>
            <a:solidFill>
              <a:srgbClr val="000000"/>
            </a:solidFill>
            <a:ln w="12700" cmpd="sng">
              <a:solidFill>
                <a:srgbClr val="000000"/>
              </a:solidFill>
              <a:round/>
              <a:headEnd/>
              <a:tailEnd/>
            </a:ln>
          </p:spPr>
          <p:txBody>
            <a:bodyPr/>
            <a:lstStyle/>
            <a:p>
              <a:endParaRPr lang="fr-FR"/>
            </a:p>
          </p:txBody>
        </p:sp>
        <p:sp>
          <p:nvSpPr>
            <p:cNvPr id="6205" name="Freeform 425"/>
            <p:cNvSpPr>
              <a:spLocks/>
            </p:cNvSpPr>
            <p:nvPr/>
          </p:nvSpPr>
          <p:spPr bwMode="auto">
            <a:xfrm>
              <a:off x="3197" y="1898"/>
              <a:ext cx="22" cy="6"/>
            </a:xfrm>
            <a:custGeom>
              <a:avLst/>
              <a:gdLst>
                <a:gd name="T0" fmla="*/ 14 w 85"/>
                <a:gd name="T1" fmla="*/ 3 h 34"/>
                <a:gd name="T2" fmla="*/ 18 w 85"/>
                <a:gd name="T3" fmla="*/ 1 h 34"/>
                <a:gd name="T4" fmla="*/ 16 w 85"/>
                <a:gd name="T5" fmla="*/ 1 h 34"/>
                <a:gd name="T6" fmla="*/ 14 w 85"/>
                <a:gd name="T7" fmla="*/ 1 h 34"/>
                <a:gd name="T8" fmla="*/ 12 w 85"/>
                <a:gd name="T9" fmla="*/ 0 h 34"/>
                <a:gd name="T10" fmla="*/ 10 w 85"/>
                <a:gd name="T11" fmla="*/ 0 h 34"/>
                <a:gd name="T12" fmla="*/ 7 w 85"/>
                <a:gd name="T13" fmla="*/ 0 h 34"/>
                <a:gd name="T14" fmla="*/ 5 w 85"/>
                <a:gd name="T15" fmla="*/ 0 h 34"/>
                <a:gd name="T16" fmla="*/ 3 w 85"/>
                <a:gd name="T17" fmla="*/ 0 h 34"/>
                <a:gd name="T18" fmla="*/ 1 w 85"/>
                <a:gd name="T19" fmla="*/ 0 h 34"/>
                <a:gd name="T20" fmla="*/ 0 w 85"/>
                <a:gd name="T21" fmla="*/ 5 h 34"/>
                <a:gd name="T22" fmla="*/ 2 w 85"/>
                <a:gd name="T23" fmla="*/ 5 h 34"/>
                <a:gd name="T24" fmla="*/ 4 w 85"/>
                <a:gd name="T25" fmla="*/ 5 h 34"/>
                <a:gd name="T26" fmla="*/ 7 w 85"/>
                <a:gd name="T27" fmla="*/ 5 h 34"/>
                <a:gd name="T28" fmla="*/ 9 w 85"/>
                <a:gd name="T29" fmla="*/ 5 h 34"/>
                <a:gd name="T30" fmla="*/ 11 w 85"/>
                <a:gd name="T31" fmla="*/ 5 h 34"/>
                <a:gd name="T32" fmla="*/ 13 w 85"/>
                <a:gd name="T33" fmla="*/ 6 h 34"/>
                <a:gd name="T34" fmla="*/ 16 w 85"/>
                <a:gd name="T35" fmla="*/ 6 h 34"/>
                <a:gd name="T36" fmla="*/ 18 w 85"/>
                <a:gd name="T37" fmla="*/ 6 h 34"/>
                <a:gd name="T38" fmla="*/ 22 w 85"/>
                <a:gd name="T39" fmla="*/ 4 h 34"/>
                <a:gd name="T40" fmla="*/ 18 w 85"/>
                <a:gd name="T41" fmla="*/ 6 h 34"/>
                <a:gd name="T42" fmla="*/ 21 w 85"/>
                <a:gd name="T43" fmla="*/ 6 h 34"/>
                <a:gd name="T44" fmla="*/ 22 w 85"/>
                <a:gd name="T45" fmla="*/ 4 h 34"/>
                <a:gd name="T46" fmla="*/ 14 w 85"/>
                <a:gd name="T47" fmla="*/ 3 h 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5" h="34">
                  <a:moveTo>
                    <a:pt x="54" y="15"/>
                  </a:moveTo>
                  <a:lnTo>
                    <a:pt x="71" y="4"/>
                  </a:lnTo>
                  <a:lnTo>
                    <a:pt x="62" y="3"/>
                  </a:lnTo>
                  <a:lnTo>
                    <a:pt x="53" y="3"/>
                  </a:lnTo>
                  <a:lnTo>
                    <a:pt x="45" y="2"/>
                  </a:lnTo>
                  <a:lnTo>
                    <a:pt x="37" y="2"/>
                  </a:lnTo>
                  <a:lnTo>
                    <a:pt x="28" y="1"/>
                  </a:lnTo>
                  <a:lnTo>
                    <a:pt x="20" y="1"/>
                  </a:lnTo>
                  <a:lnTo>
                    <a:pt x="11" y="0"/>
                  </a:lnTo>
                  <a:lnTo>
                    <a:pt x="2" y="0"/>
                  </a:lnTo>
                  <a:lnTo>
                    <a:pt x="0" y="29"/>
                  </a:lnTo>
                  <a:lnTo>
                    <a:pt x="9" y="29"/>
                  </a:lnTo>
                  <a:lnTo>
                    <a:pt x="17" y="30"/>
                  </a:lnTo>
                  <a:lnTo>
                    <a:pt x="26" y="30"/>
                  </a:lnTo>
                  <a:lnTo>
                    <a:pt x="35" y="31"/>
                  </a:lnTo>
                  <a:lnTo>
                    <a:pt x="42" y="31"/>
                  </a:lnTo>
                  <a:lnTo>
                    <a:pt x="51" y="32"/>
                  </a:lnTo>
                  <a:lnTo>
                    <a:pt x="60" y="32"/>
                  </a:lnTo>
                  <a:lnTo>
                    <a:pt x="69" y="33"/>
                  </a:lnTo>
                  <a:lnTo>
                    <a:pt x="85" y="22"/>
                  </a:lnTo>
                  <a:lnTo>
                    <a:pt x="69" y="33"/>
                  </a:lnTo>
                  <a:lnTo>
                    <a:pt x="82" y="34"/>
                  </a:lnTo>
                  <a:lnTo>
                    <a:pt x="85" y="22"/>
                  </a:lnTo>
                  <a:lnTo>
                    <a:pt x="54" y="15"/>
                  </a:lnTo>
                  <a:close/>
                </a:path>
              </a:pathLst>
            </a:custGeom>
            <a:solidFill>
              <a:srgbClr val="000000"/>
            </a:solidFill>
            <a:ln w="12700" cmpd="sng">
              <a:solidFill>
                <a:srgbClr val="000000"/>
              </a:solidFill>
              <a:round/>
              <a:headEnd/>
              <a:tailEnd/>
            </a:ln>
          </p:spPr>
          <p:txBody>
            <a:bodyPr/>
            <a:lstStyle/>
            <a:p>
              <a:endParaRPr lang="fr-FR"/>
            </a:p>
          </p:txBody>
        </p:sp>
        <p:sp>
          <p:nvSpPr>
            <p:cNvPr id="6206" name="Freeform 426"/>
            <p:cNvSpPr>
              <a:spLocks/>
            </p:cNvSpPr>
            <p:nvPr/>
          </p:nvSpPr>
          <p:spPr bwMode="auto">
            <a:xfrm>
              <a:off x="3211" y="1808"/>
              <a:ext cx="40" cy="94"/>
            </a:xfrm>
            <a:custGeom>
              <a:avLst/>
              <a:gdLst>
                <a:gd name="T0" fmla="*/ 40 w 148"/>
                <a:gd name="T1" fmla="*/ 6 h 467"/>
                <a:gd name="T2" fmla="*/ 32 w 148"/>
                <a:gd name="T3" fmla="*/ 6 h 467"/>
                <a:gd name="T4" fmla="*/ 29 w 148"/>
                <a:gd name="T5" fmla="*/ 13 h 467"/>
                <a:gd name="T6" fmla="*/ 26 w 148"/>
                <a:gd name="T7" fmla="*/ 19 h 467"/>
                <a:gd name="T8" fmla="*/ 23 w 148"/>
                <a:gd name="T9" fmla="*/ 24 h 467"/>
                <a:gd name="T10" fmla="*/ 21 w 148"/>
                <a:gd name="T11" fmla="*/ 30 h 467"/>
                <a:gd name="T12" fmla="*/ 18 w 148"/>
                <a:gd name="T13" fmla="*/ 36 h 467"/>
                <a:gd name="T14" fmla="*/ 16 w 148"/>
                <a:gd name="T15" fmla="*/ 41 h 467"/>
                <a:gd name="T16" fmla="*/ 14 w 148"/>
                <a:gd name="T17" fmla="*/ 46 h 467"/>
                <a:gd name="T18" fmla="*/ 12 w 148"/>
                <a:gd name="T19" fmla="*/ 52 h 467"/>
                <a:gd name="T20" fmla="*/ 11 w 148"/>
                <a:gd name="T21" fmla="*/ 57 h 467"/>
                <a:gd name="T22" fmla="*/ 9 w 148"/>
                <a:gd name="T23" fmla="*/ 62 h 467"/>
                <a:gd name="T24" fmla="*/ 7 w 148"/>
                <a:gd name="T25" fmla="*/ 67 h 467"/>
                <a:gd name="T26" fmla="*/ 6 w 148"/>
                <a:gd name="T27" fmla="*/ 72 h 467"/>
                <a:gd name="T28" fmla="*/ 4 w 148"/>
                <a:gd name="T29" fmla="*/ 77 h 467"/>
                <a:gd name="T30" fmla="*/ 3 w 148"/>
                <a:gd name="T31" fmla="*/ 82 h 467"/>
                <a:gd name="T32" fmla="*/ 2 w 148"/>
                <a:gd name="T33" fmla="*/ 88 h 467"/>
                <a:gd name="T34" fmla="*/ 0 w 148"/>
                <a:gd name="T35" fmla="*/ 93 h 467"/>
                <a:gd name="T36" fmla="*/ 8 w 148"/>
                <a:gd name="T37" fmla="*/ 94 h 467"/>
                <a:gd name="T38" fmla="*/ 10 w 148"/>
                <a:gd name="T39" fmla="*/ 89 h 467"/>
                <a:gd name="T40" fmla="*/ 11 w 148"/>
                <a:gd name="T41" fmla="*/ 84 h 467"/>
                <a:gd name="T42" fmla="*/ 12 w 148"/>
                <a:gd name="T43" fmla="*/ 79 h 467"/>
                <a:gd name="T44" fmla="*/ 14 w 148"/>
                <a:gd name="T45" fmla="*/ 73 h 467"/>
                <a:gd name="T46" fmla="*/ 15 w 148"/>
                <a:gd name="T47" fmla="*/ 68 h 467"/>
                <a:gd name="T48" fmla="*/ 17 w 148"/>
                <a:gd name="T49" fmla="*/ 63 h 467"/>
                <a:gd name="T50" fmla="*/ 19 w 148"/>
                <a:gd name="T51" fmla="*/ 58 h 467"/>
                <a:gd name="T52" fmla="*/ 21 w 148"/>
                <a:gd name="T53" fmla="*/ 53 h 467"/>
                <a:gd name="T54" fmla="*/ 22 w 148"/>
                <a:gd name="T55" fmla="*/ 48 h 467"/>
                <a:gd name="T56" fmla="*/ 24 w 148"/>
                <a:gd name="T57" fmla="*/ 42 h 467"/>
                <a:gd name="T58" fmla="*/ 26 w 148"/>
                <a:gd name="T59" fmla="*/ 37 h 467"/>
                <a:gd name="T60" fmla="*/ 28 w 148"/>
                <a:gd name="T61" fmla="*/ 32 h 467"/>
                <a:gd name="T62" fmla="*/ 31 w 148"/>
                <a:gd name="T63" fmla="*/ 26 h 467"/>
                <a:gd name="T64" fmla="*/ 34 w 148"/>
                <a:gd name="T65" fmla="*/ 21 h 467"/>
                <a:gd name="T66" fmla="*/ 37 w 148"/>
                <a:gd name="T67" fmla="*/ 15 h 467"/>
                <a:gd name="T68" fmla="*/ 40 w 148"/>
                <a:gd name="T69" fmla="*/ 9 h 467"/>
                <a:gd name="T70" fmla="*/ 32 w 148"/>
                <a:gd name="T71" fmla="*/ 9 h 467"/>
                <a:gd name="T72" fmla="*/ 40 w 148"/>
                <a:gd name="T73" fmla="*/ 6 h 467"/>
                <a:gd name="T74" fmla="*/ 36 w 148"/>
                <a:gd name="T75" fmla="*/ 0 h 467"/>
                <a:gd name="T76" fmla="*/ 32 w 148"/>
                <a:gd name="T77" fmla="*/ 6 h 467"/>
                <a:gd name="T78" fmla="*/ 40 w 148"/>
                <a:gd name="T79" fmla="*/ 6 h 46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8" h="467">
                  <a:moveTo>
                    <a:pt x="148" y="31"/>
                  </a:moveTo>
                  <a:lnTo>
                    <a:pt x="119" y="32"/>
                  </a:lnTo>
                  <a:lnTo>
                    <a:pt x="107" y="63"/>
                  </a:lnTo>
                  <a:lnTo>
                    <a:pt x="97" y="92"/>
                  </a:lnTo>
                  <a:lnTo>
                    <a:pt x="86" y="121"/>
                  </a:lnTo>
                  <a:lnTo>
                    <a:pt x="77" y="149"/>
                  </a:lnTo>
                  <a:lnTo>
                    <a:pt x="68" y="177"/>
                  </a:lnTo>
                  <a:lnTo>
                    <a:pt x="59" y="203"/>
                  </a:lnTo>
                  <a:lnTo>
                    <a:pt x="52" y="231"/>
                  </a:lnTo>
                  <a:lnTo>
                    <a:pt x="45" y="256"/>
                  </a:lnTo>
                  <a:lnTo>
                    <a:pt x="39" y="282"/>
                  </a:lnTo>
                  <a:lnTo>
                    <a:pt x="32" y="309"/>
                  </a:lnTo>
                  <a:lnTo>
                    <a:pt x="27" y="334"/>
                  </a:lnTo>
                  <a:lnTo>
                    <a:pt x="21" y="359"/>
                  </a:lnTo>
                  <a:lnTo>
                    <a:pt x="16" y="384"/>
                  </a:lnTo>
                  <a:lnTo>
                    <a:pt x="11" y="409"/>
                  </a:lnTo>
                  <a:lnTo>
                    <a:pt x="6" y="435"/>
                  </a:lnTo>
                  <a:lnTo>
                    <a:pt x="0" y="460"/>
                  </a:lnTo>
                  <a:lnTo>
                    <a:pt x="31" y="467"/>
                  </a:lnTo>
                  <a:lnTo>
                    <a:pt x="36" y="442"/>
                  </a:lnTo>
                  <a:lnTo>
                    <a:pt x="42" y="415"/>
                  </a:lnTo>
                  <a:lnTo>
                    <a:pt x="46" y="390"/>
                  </a:lnTo>
                  <a:lnTo>
                    <a:pt x="52" y="365"/>
                  </a:lnTo>
                  <a:lnTo>
                    <a:pt x="57" y="340"/>
                  </a:lnTo>
                  <a:lnTo>
                    <a:pt x="63" y="315"/>
                  </a:lnTo>
                  <a:lnTo>
                    <a:pt x="69" y="289"/>
                  </a:lnTo>
                  <a:lnTo>
                    <a:pt x="76" y="263"/>
                  </a:lnTo>
                  <a:lnTo>
                    <a:pt x="82" y="237"/>
                  </a:lnTo>
                  <a:lnTo>
                    <a:pt x="88" y="211"/>
                  </a:lnTo>
                  <a:lnTo>
                    <a:pt x="97" y="185"/>
                  </a:lnTo>
                  <a:lnTo>
                    <a:pt x="105" y="158"/>
                  </a:lnTo>
                  <a:lnTo>
                    <a:pt x="114" y="130"/>
                  </a:lnTo>
                  <a:lnTo>
                    <a:pt x="125" y="102"/>
                  </a:lnTo>
                  <a:lnTo>
                    <a:pt x="136" y="73"/>
                  </a:lnTo>
                  <a:lnTo>
                    <a:pt x="148" y="43"/>
                  </a:lnTo>
                  <a:lnTo>
                    <a:pt x="119" y="44"/>
                  </a:lnTo>
                  <a:lnTo>
                    <a:pt x="148" y="31"/>
                  </a:lnTo>
                  <a:lnTo>
                    <a:pt x="134" y="0"/>
                  </a:lnTo>
                  <a:lnTo>
                    <a:pt x="119" y="32"/>
                  </a:lnTo>
                  <a:lnTo>
                    <a:pt x="148" y="31"/>
                  </a:lnTo>
                  <a:close/>
                </a:path>
              </a:pathLst>
            </a:custGeom>
            <a:solidFill>
              <a:srgbClr val="000000"/>
            </a:solidFill>
            <a:ln w="12700" cmpd="sng">
              <a:solidFill>
                <a:srgbClr val="000000"/>
              </a:solidFill>
              <a:round/>
              <a:headEnd/>
              <a:tailEnd/>
            </a:ln>
          </p:spPr>
          <p:txBody>
            <a:bodyPr/>
            <a:lstStyle/>
            <a:p>
              <a:endParaRPr lang="fr-FR"/>
            </a:p>
          </p:txBody>
        </p:sp>
        <p:sp>
          <p:nvSpPr>
            <p:cNvPr id="6207" name="Freeform 427"/>
            <p:cNvSpPr>
              <a:spLocks/>
            </p:cNvSpPr>
            <p:nvPr/>
          </p:nvSpPr>
          <p:spPr bwMode="auto">
            <a:xfrm>
              <a:off x="3243" y="1814"/>
              <a:ext cx="37" cy="93"/>
            </a:xfrm>
            <a:custGeom>
              <a:avLst/>
              <a:gdLst>
                <a:gd name="T0" fmla="*/ 33 w 135"/>
                <a:gd name="T1" fmla="*/ 87 h 460"/>
                <a:gd name="T2" fmla="*/ 37 w 135"/>
                <a:gd name="T3" fmla="*/ 90 h 460"/>
                <a:gd name="T4" fmla="*/ 35 w 135"/>
                <a:gd name="T5" fmla="*/ 84 h 460"/>
                <a:gd name="T6" fmla="*/ 34 w 135"/>
                <a:gd name="T7" fmla="*/ 78 h 460"/>
                <a:gd name="T8" fmla="*/ 33 w 135"/>
                <a:gd name="T9" fmla="*/ 73 h 460"/>
                <a:gd name="T10" fmla="*/ 32 w 135"/>
                <a:gd name="T11" fmla="*/ 67 h 460"/>
                <a:gd name="T12" fmla="*/ 31 w 135"/>
                <a:gd name="T13" fmla="*/ 61 h 460"/>
                <a:gd name="T14" fmla="*/ 29 w 135"/>
                <a:gd name="T15" fmla="*/ 56 h 460"/>
                <a:gd name="T16" fmla="*/ 28 w 135"/>
                <a:gd name="T17" fmla="*/ 50 h 460"/>
                <a:gd name="T18" fmla="*/ 27 w 135"/>
                <a:gd name="T19" fmla="*/ 44 h 460"/>
                <a:gd name="T20" fmla="*/ 25 w 135"/>
                <a:gd name="T21" fmla="*/ 39 h 460"/>
                <a:gd name="T22" fmla="*/ 23 w 135"/>
                <a:gd name="T23" fmla="*/ 33 h 460"/>
                <a:gd name="T24" fmla="*/ 21 w 135"/>
                <a:gd name="T25" fmla="*/ 27 h 460"/>
                <a:gd name="T26" fmla="*/ 19 w 135"/>
                <a:gd name="T27" fmla="*/ 22 h 460"/>
                <a:gd name="T28" fmla="*/ 17 w 135"/>
                <a:gd name="T29" fmla="*/ 17 h 460"/>
                <a:gd name="T30" fmla="*/ 14 w 135"/>
                <a:gd name="T31" fmla="*/ 11 h 460"/>
                <a:gd name="T32" fmla="*/ 11 w 135"/>
                <a:gd name="T33" fmla="*/ 5 h 460"/>
                <a:gd name="T34" fmla="*/ 8 w 135"/>
                <a:gd name="T35" fmla="*/ 0 h 460"/>
                <a:gd name="T36" fmla="*/ 0 w 135"/>
                <a:gd name="T37" fmla="*/ 3 h 460"/>
                <a:gd name="T38" fmla="*/ 3 w 135"/>
                <a:gd name="T39" fmla="*/ 8 h 460"/>
                <a:gd name="T40" fmla="*/ 6 w 135"/>
                <a:gd name="T41" fmla="*/ 13 h 460"/>
                <a:gd name="T42" fmla="*/ 9 w 135"/>
                <a:gd name="T43" fmla="*/ 18 h 460"/>
                <a:gd name="T44" fmla="*/ 11 w 135"/>
                <a:gd name="T45" fmla="*/ 23 h 460"/>
                <a:gd name="T46" fmla="*/ 13 w 135"/>
                <a:gd name="T47" fmla="*/ 29 h 460"/>
                <a:gd name="T48" fmla="*/ 15 w 135"/>
                <a:gd name="T49" fmla="*/ 34 h 460"/>
                <a:gd name="T50" fmla="*/ 16 w 135"/>
                <a:gd name="T51" fmla="*/ 40 h 460"/>
                <a:gd name="T52" fmla="*/ 18 w 135"/>
                <a:gd name="T53" fmla="*/ 45 h 460"/>
                <a:gd name="T54" fmla="*/ 19 w 135"/>
                <a:gd name="T55" fmla="*/ 51 h 460"/>
                <a:gd name="T56" fmla="*/ 21 w 135"/>
                <a:gd name="T57" fmla="*/ 57 h 460"/>
                <a:gd name="T58" fmla="*/ 22 w 135"/>
                <a:gd name="T59" fmla="*/ 62 h 460"/>
                <a:gd name="T60" fmla="*/ 24 w 135"/>
                <a:gd name="T61" fmla="*/ 68 h 460"/>
                <a:gd name="T62" fmla="*/ 25 w 135"/>
                <a:gd name="T63" fmla="*/ 73 h 460"/>
                <a:gd name="T64" fmla="*/ 26 w 135"/>
                <a:gd name="T65" fmla="*/ 79 h 460"/>
                <a:gd name="T66" fmla="*/ 27 w 135"/>
                <a:gd name="T67" fmla="*/ 85 h 460"/>
                <a:gd name="T68" fmla="*/ 29 w 135"/>
                <a:gd name="T69" fmla="*/ 90 h 460"/>
                <a:gd name="T70" fmla="*/ 33 w 135"/>
                <a:gd name="T71" fmla="*/ 93 h 460"/>
                <a:gd name="T72" fmla="*/ 29 w 135"/>
                <a:gd name="T73" fmla="*/ 90 h 460"/>
                <a:gd name="T74" fmla="*/ 29 w 135"/>
                <a:gd name="T75" fmla="*/ 93 h 460"/>
                <a:gd name="T76" fmla="*/ 33 w 135"/>
                <a:gd name="T77" fmla="*/ 93 h 460"/>
                <a:gd name="T78" fmla="*/ 33 w 135"/>
                <a:gd name="T79" fmla="*/ 87 h 4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35" h="460">
                  <a:moveTo>
                    <a:pt x="120" y="430"/>
                  </a:moveTo>
                  <a:lnTo>
                    <a:pt x="135" y="443"/>
                  </a:lnTo>
                  <a:lnTo>
                    <a:pt x="129" y="415"/>
                  </a:lnTo>
                  <a:lnTo>
                    <a:pt x="125" y="386"/>
                  </a:lnTo>
                  <a:lnTo>
                    <a:pt x="121" y="359"/>
                  </a:lnTo>
                  <a:lnTo>
                    <a:pt x="116" y="331"/>
                  </a:lnTo>
                  <a:lnTo>
                    <a:pt x="112" y="303"/>
                  </a:lnTo>
                  <a:lnTo>
                    <a:pt x="106" y="275"/>
                  </a:lnTo>
                  <a:lnTo>
                    <a:pt x="102" y="247"/>
                  </a:lnTo>
                  <a:lnTo>
                    <a:pt x="97" y="219"/>
                  </a:lnTo>
                  <a:lnTo>
                    <a:pt x="90" y="191"/>
                  </a:lnTo>
                  <a:lnTo>
                    <a:pt x="85" y="163"/>
                  </a:lnTo>
                  <a:lnTo>
                    <a:pt x="77" y="135"/>
                  </a:lnTo>
                  <a:lnTo>
                    <a:pt x="68" y="108"/>
                  </a:lnTo>
                  <a:lnTo>
                    <a:pt x="61" y="82"/>
                  </a:lnTo>
                  <a:lnTo>
                    <a:pt x="51" y="54"/>
                  </a:lnTo>
                  <a:lnTo>
                    <a:pt x="41" y="27"/>
                  </a:lnTo>
                  <a:lnTo>
                    <a:pt x="29" y="0"/>
                  </a:lnTo>
                  <a:lnTo>
                    <a:pt x="0" y="13"/>
                  </a:lnTo>
                  <a:lnTo>
                    <a:pt x="12" y="38"/>
                  </a:lnTo>
                  <a:lnTo>
                    <a:pt x="22" y="64"/>
                  </a:lnTo>
                  <a:lnTo>
                    <a:pt x="32" y="90"/>
                  </a:lnTo>
                  <a:lnTo>
                    <a:pt x="40" y="116"/>
                  </a:lnTo>
                  <a:lnTo>
                    <a:pt x="46" y="144"/>
                  </a:lnTo>
                  <a:lnTo>
                    <a:pt x="54" y="170"/>
                  </a:lnTo>
                  <a:lnTo>
                    <a:pt x="59" y="197"/>
                  </a:lnTo>
                  <a:lnTo>
                    <a:pt x="66" y="225"/>
                  </a:lnTo>
                  <a:lnTo>
                    <a:pt x="71" y="251"/>
                  </a:lnTo>
                  <a:lnTo>
                    <a:pt x="76" y="280"/>
                  </a:lnTo>
                  <a:lnTo>
                    <a:pt x="81" y="307"/>
                  </a:lnTo>
                  <a:lnTo>
                    <a:pt x="86" y="335"/>
                  </a:lnTo>
                  <a:lnTo>
                    <a:pt x="90" y="363"/>
                  </a:lnTo>
                  <a:lnTo>
                    <a:pt x="94" y="391"/>
                  </a:lnTo>
                  <a:lnTo>
                    <a:pt x="99" y="419"/>
                  </a:lnTo>
                  <a:lnTo>
                    <a:pt x="104" y="447"/>
                  </a:lnTo>
                  <a:lnTo>
                    <a:pt x="120" y="460"/>
                  </a:lnTo>
                  <a:lnTo>
                    <a:pt x="104" y="447"/>
                  </a:lnTo>
                  <a:lnTo>
                    <a:pt x="106" y="460"/>
                  </a:lnTo>
                  <a:lnTo>
                    <a:pt x="120" y="460"/>
                  </a:lnTo>
                  <a:lnTo>
                    <a:pt x="120" y="430"/>
                  </a:lnTo>
                  <a:close/>
                </a:path>
              </a:pathLst>
            </a:custGeom>
            <a:solidFill>
              <a:srgbClr val="000000"/>
            </a:solidFill>
            <a:ln w="12700" cmpd="sng">
              <a:solidFill>
                <a:srgbClr val="000000"/>
              </a:solidFill>
              <a:round/>
              <a:headEnd/>
              <a:tailEnd/>
            </a:ln>
          </p:spPr>
          <p:txBody>
            <a:bodyPr/>
            <a:lstStyle/>
            <a:p>
              <a:endParaRPr lang="fr-FR"/>
            </a:p>
          </p:txBody>
        </p:sp>
        <p:sp>
          <p:nvSpPr>
            <p:cNvPr id="6208" name="Freeform 428"/>
            <p:cNvSpPr>
              <a:spLocks/>
            </p:cNvSpPr>
            <p:nvPr/>
          </p:nvSpPr>
          <p:spPr bwMode="auto">
            <a:xfrm>
              <a:off x="3276" y="1901"/>
              <a:ext cx="27" cy="6"/>
            </a:xfrm>
            <a:custGeom>
              <a:avLst/>
              <a:gdLst>
                <a:gd name="T0" fmla="*/ 18 w 101"/>
                <a:gd name="T1" fmla="*/ 3 h 30"/>
                <a:gd name="T2" fmla="*/ 23 w 101"/>
                <a:gd name="T3" fmla="*/ 0 h 30"/>
                <a:gd name="T4" fmla="*/ 20 w 101"/>
                <a:gd name="T5" fmla="*/ 0 h 30"/>
                <a:gd name="T6" fmla="*/ 17 w 101"/>
                <a:gd name="T7" fmla="*/ 0 h 30"/>
                <a:gd name="T8" fmla="*/ 14 w 101"/>
                <a:gd name="T9" fmla="*/ 0 h 30"/>
                <a:gd name="T10" fmla="*/ 11 w 101"/>
                <a:gd name="T11" fmla="*/ 0 h 30"/>
                <a:gd name="T12" fmla="*/ 8 w 101"/>
                <a:gd name="T13" fmla="*/ 0 h 30"/>
                <a:gd name="T14" fmla="*/ 5 w 101"/>
                <a:gd name="T15" fmla="*/ 0 h 30"/>
                <a:gd name="T16" fmla="*/ 2 w 101"/>
                <a:gd name="T17" fmla="*/ 0 h 30"/>
                <a:gd name="T18" fmla="*/ 0 w 101"/>
                <a:gd name="T19" fmla="*/ 0 h 30"/>
                <a:gd name="T20" fmla="*/ 0 w 101"/>
                <a:gd name="T21" fmla="*/ 6 h 30"/>
                <a:gd name="T22" fmla="*/ 2 w 101"/>
                <a:gd name="T23" fmla="*/ 6 h 30"/>
                <a:gd name="T24" fmla="*/ 5 w 101"/>
                <a:gd name="T25" fmla="*/ 6 h 30"/>
                <a:gd name="T26" fmla="*/ 8 w 101"/>
                <a:gd name="T27" fmla="*/ 6 h 30"/>
                <a:gd name="T28" fmla="*/ 11 w 101"/>
                <a:gd name="T29" fmla="*/ 6 h 30"/>
                <a:gd name="T30" fmla="*/ 14 w 101"/>
                <a:gd name="T31" fmla="*/ 6 h 30"/>
                <a:gd name="T32" fmla="*/ 17 w 101"/>
                <a:gd name="T33" fmla="*/ 6 h 30"/>
                <a:gd name="T34" fmla="*/ 20 w 101"/>
                <a:gd name="T35" fmla="*/ 6 h 30"/>
                <a:gd name="T36" fmla="*/ 23 w 101"/>
                <a:gd name="T37" fmla="*/ 6 h 30"/>
                <a:gd name="T38" fmla="*/ 27 w 101"/>
                <a:gd name="T39" fmla="*/ 3 h 30"/>
                <a:gd name="T40" fmla="*/ 23 w 101"/>
                <a:gd name="T41" fmla="*/ 6 h 30"/>
                <a:gd name="T42" fmla="*/ 27 w 101"/>
                <a:gd name="T43" fmla="*/ 6 h 30"/>
                <a:gd name="T44" fmla="*/ 27 w 101"/>
                <a:gd name="T45" fmla="*/ 3 h 30"/>
                <a:gd name="T46" fmla="*/ 18 w 101"/>
                <a:gd name="T47" fmla="*/ 3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1" h="30">
                  <a:moveTo>
                    <a:pt x="69" y="16"/>
                  </a:moveTo>
                  <a:lnTo>
                    <a:pt x="85" y="0"/>
                  </a:lnTo>
                  <a:lnTo>
                    <a:pt x="74" y="0"/>
                  </a:lnTo>
                  <a:lnTo>
                    <a:pt x="63" y="0"/>
                  </a:lnTo>
                  <a:lnTo>
                    <a:pt x="52" y="0"/>
                  </a:lnTo>
                  <a:lnTo>
                    <a:pt x="42" y="0"/>
                  </a:lnTo>
                  <a:lnTo>
                    <a:pt x="31" y="0"/>
                  </a:lnTo>
                  <a:lnTo>
                    <a:pt x="20" y="0"/>
                  </a:lnTo>
                  <a:lnTo>
                    <a:pt x="9" y="0"/>
                  </a:lnTo>
                  <a:lnTo>
                    <a:pt x="0" y="0"/>
                  </a:lnTo>
                  <a:lnTo>
                    <a:pt x="0" y="30"/>
                  </a:lnTo>
                  <a:lnTo>
                    <a:pt x="9" y="30"/>
                  </a:lnTo>
                  <a:lnTo>
                    <a:pt x="20" y="30"/>
                  </a:lnTo>
                  <a:lnTo>
                    <a:pt x="31" y="30"/>
                  </a:lnTo>
                  <a:lnTo>
                    <a:pt x="42" y="30"/>
                  </a:lnTo>
                  <a:lnTo>
                    <a:pt x="52" y="30"/>
                  </a:lnTo>
                  <a:lnTo>
                    <a:pt x="63" y="30"/>
                  </a:lnTo>
                  <a:lnTo>
                    <a:pt x="74" y="30"/>
                  </a:lnTo>
                  <a:lnTo>
                    <a:pt x="85" y="30"/>
                  </a:lnTo>
                  <a:lnTo>
                    <a:pt x="100" y="14"/>
                  </a:lnTo>
                  <a:lnTo>
                    <a:pt x="85" y="30"/>
                  </a:lnTo>
                  <a:lnTo>
                    <a:pt x="101" y="30"/>
                  </a:lnTo>
                  <a:lnTo>
                    <a:pt x="100" y="14"/>
                  </a:lnTo>
                  <a:lnTo>
                    <a:pt x="69" y="16"/>
                  </a:lnTo>
                  <a:close/>
                </a:path>
              </a:pathLst>
            </a:custGeom>
            <a:solidFill>
              <a:srgbClr val="000000"/>
            </a:solidFill>
            <a:ln w="12700" cmpd="sng">
              <a:solidFill>
                <a:srgbClr val="000000"/>
              </a:solidFill>
              <a:round/>
              <a:headEnd/>
              <a:tailEnd/>
            </a:ln>
          </p:spPr>
          <p:txBody>
            <a:bodyPr/>
            <a:lstStyle/>
            <a:p>
              <a:endParaRPr lang="fr-FR"/>
            </a:p>
          </p:txBody>
        </p:sp>
        <p:sp>
          <p:nvSpPr>
            <p:cNvPr id="6209" name="Freeform 429"/>
            <p:cNvSpPr>
              <a:spLocks/>
            </p:cNvSpPr>
            <p:nvPr/>
          </p:nvSpPr>
          <p:spPr bwMode="auto">
            <a:xfrm>
              <a:off x="3287" y="1817"/>
              <a:ext cx="16" cy="87"/>
            </a:xfrm>
            <a:custGeom>
              <a:avLst/>
              <a:gdLst>
                <a:gd name="T0" fmla="*/ 0 w 60"/>
                <a:gd name="T1" fmla="*/ 1 h 434"/>
                <a:gd name="T2" fmla="*/ 0 w 60"/>
                <a:gd name="T3" fmla="*/ 1 h 434"/>
                <a:gd name="T4" fmla="*/ 1 w 60"/>
                <a:gd name="T5" fmla="*/ 6 h 434"/>
                <a:gd name="T6" fmla="*/ 1 w 60"/>
                <a:gd name="T7" fmla="*/ 11 h 434"/>
                <a:gd name="T8" fmla="*/ 1 w 60"/>
                <a:gd name="T9" fmla="*/ 17 h 434"/>
                <a:gd name="T10" fmla="*/ 2 w 60"/>
                <a:gd name="T11" fmla="*/ 22 h 434"/>
                <a:gd name="T12" fmla="*/ 2 w 60"/>
                <a:gd name="T13" fmla="*/ 28 h 434"/>
                <a:gd name="T14" fmla="*/ 3 w 60"/>
                <a:gd name="T15" fmla="*/ 33 h 434"/>
                <a:gd name="T16" fmla="*/ 3 w 60"/>
                <a:gd name="T17" fmla="*/ 38 h 434"/>
                <a:gd name="T18" fmla="*/ 4 w 60"/>
                <a:gd name="T19" fmla="*/ 44 h 434"/>
                <a:gd name="T20" fmla="*/ 4 w 60"/>
                <a:gd name="T21" fmla="*/ 49 h 434"/>
                <a:gd name="T22" fmla="*/ 5 w 60"/>
                <a:gd name="T23" fmla="*/ 55 h 434"/>
                <a:gd name="T24" fmla="*/ 5 w 60"/>
                <a:gd name="T25" fmla="*/ 60 h 434"/>
                <a:gd name="T26" fmla="*/ 6 w 60"/>
                <a:gd name="T27" fmla="*/ 65 h 434"/>
                <a:gd name="T28" fmla="*/ 6 w 60"/>
                <a:gd name="T29" fmla="*/ 71 h 434"/>
                <a:gd name="T30" fmla="*/ 7 w 60"/>
                <a:gd name="T31" fmla="*/ 76 h 434"/>
                <a:gd name="T32" fmla="*/ 7 w 60"/>
                <a:gd name="T33" fmla="*/ 82 h 434"/>
                <a:gd name="T34" fmla="*/ 8 w 60"/>
                <a:gd name="T35" fmla="*/ 87 h 434"/>
                <a:gd name="T36" fmla="*/ 16 w 60"/>
                <a:gd name="T37" fmla="*/ 87 h 434"/>
                <a:gd name="T38" fmla="*/ 15 w 60"/>
                <a:gd name="T39" fmla="*/ 81 h 434"/>
                <a:gd name="T40" fmla="*/ 15 w 60"/>
                <a:gd name="T41" fmla="*/ 76 h 434"/>
                <a:gd name="T42" fmla="*/ 15 w 60"/>
                <a:gd name="T43" fmla="*/ 70 h 434"/>
                <a:gd name="T44" fmla="*/ 14 w 60"/>
                <a:gd name="T45" fmla="*/ 65 h 434"/>
                <a:gd name="T46" fmla="*/ 13 w 60"/>
                <a:gd name="T47" fmla="*/ 60 h 434"/>
                <a:gd name="T48" fmla="*/ 13 w 60"/>
                <a:gd name="T49" fmla="*/ 54 h 434"/>
                <a:gd name="T50" fmla="*/ 13 w 60"/>
                <a:gd name="T51" fmla="*/ 49 h 434"/>
                <a:gd name="T52" fmla="*/ 12 w 60"/>
                <a:gd name="T53" fmla="*/ 43 h 434"/>
                <a:gd name="T54" fmla="*/ 11 w 60"/>
                <a:gd name="T55" fmla="*/ 38 h 434"/>
                <a:gd name="T56" fmla="*/ 11 w 60"/>
                <a:gd name="T57" fmla="*/ 33 h 434"/>
                <a:gd name="T58" fmla="*/ 10 w 60"/>
                <a:gd name="T59" fmla="*/ 27 h 434"/>
                <a:gd name="T60" fmla="*/ 10 w 60"/>
                <a:gd name="T61" fmla="*/ 22 h 434"/>
                <a:gd name="T62" fmla="*/ 10 w 60"/>
                <a:gd name="T63" fmla="*/ 16 h 434"/>
                <a:gd name="T64" fmla="*/ 9 w 60"/>
                <a:gd name="T65" fmla="*/ 11 h 434"/>
                <a:gd name="T66" fmla="*/ 9 w 60"/>
                <a:gd name="T67" fmla="*/ 6 h 434"/>
                <a:gd name="T68" fmla="*/ 8 w 60"/>
                <a:gd name="T69" fmla="*/ 0 h 434"/>
                <a:gd name="T70" fmla="*/ 8 w 60"/>
                <a:gd name="T71" fmla="*/ 0 h 434"/>
                <a:gd name="T72" fmla="*/ 8 w 60"/>
                <a:gd name="T73" fmla="*/ 0 h 434"/>
                <a:gd name="T74" fmla="*/ 8 w 60"/>
                <a:gd name="T75" fmla="*/ 0 h 434"/>
                <a:gd name="T76" fmla="*/ 8 w 60"/>
                <a:gd name="T77" fmla="*/ 0 h 434"/>
                <a:gd name="T78" fmla="*/ 0 w 60"/>
                <a:gd name="T79" fmla="*/ 1 h 4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0" h="434">
                  <a:moveTo>
                    <a:pt x="0" y="6"/>
                  </a:moveTo>
                  <a:lnTo>
                    <a:pt x="0" y="4"/>
                  </a:lnTo>
                  <a:lnTo>
                    <a:pt x="2" y="31"/>
                  </a:lnTo>
                  <a:lnTo>
                    <a:pt x="3" y="57"/>
                  </a:lnTo>
                  <a:lnTo>
                    <a:pt x="5" y="84"/>
                  </a:lnTo>
                  <a:lnTo>
                    <a:pt x="8" y="112"/>
                  </a:lnTo>
                  <a:lnTo>
                    <a:pt x="9" y="138"/>
                  </a:lnTo>
                  <a:lnTo>
                    <a:pt x="11" y="165"/>
                  </a:lnTo>
                  <a:lnTo>
                    <a:pt x="12" y="192"/>
                  </a:lnTo>
                  <a:lnTo>
                    <a:pt x="14" y="218"/>
                  </a:lnTo>
                  <a:lnTo>
                    <a:pt x="16" y="246"/>
                  </a:lnTo>
                  <a:lnTo>
                    <a:pt x="17" y="273"/>
                  </a:lnTo>
                  <a:lnTo>
                    <a:pt x="20" y="300"/>
                  </a:lnTo>
                  <a:lnTo>
                    <a:pt x="22" y="326"/>
                  </a:lnTo>
                  <a:lnTo>
                    <a:pt x="24" y="354"/>
                  </a:lnTo>
                  <a:lnTo>
                    <a:pt x="25" y="381"/>
                  </a:lnTo>
                  <a:lnTo>
                    <a:pt x="27" y="407"/>
                  </a:lnTo>
                  <a:lnTo>
                    <a:pt x="29" y="434"/>
                  </a:lnTo>
                  <a:lnTo>
                    <a:pt x="60" y="432"/>
                  </a:lnTo>
                  <a:lnTo>
                    <a:pt x="58" y="405"/>
                  </a:lnTo>
                  <a:lnTo>
                    <a:pt x="56" y="379"/>
                  </a:lnTo>
                  <a:lnTo>
                    <a:pt x="55" y="351"/>
                  </a:lnTo>
                  <a:lnTo>
                    <a:pt x="52" y="324"/>
                  </a:lnTo>
                  <a:lnTo>
                    <a:pt x="50" y="298"/>
                  </a:lnTo>
                  <a:lnTo>
                    <a:pt x="48" y="271"/>
                  </a:lnTo>
                  <a:lnTo>
                    <a:pt x="47" y="244"/>
                  </a:lnTo>
                  <a:lnTo>
                    <a:pt x="45" y="216"/>
                  </a:lnTo>
                  <a:lnTo>
                    <a:pt x="43" y="190"/>
                  </a:lnTo>
                  <a:lnTo>
                    <a:pt x="41" y="163"/>
                  </a:lnTo>
                  <a:lnTo>
                    <a:pt x="39" y="136"/>
                  </a:lnTo>
                  <a:lnTo>
                    <a:pt x="38" y="110"/>
                  </a:lnTo>
                  <a:lnTo>
                    <a:pt x="36" y="82"/>
                  </a:lnTo>
                  <a:lnTo>
                    <a:pt x="34" y="55"/>
                  </a:lnTo>
                  <a:lnTo>
                    <a:pt x="33" y="29"/>
                  </a:lnTo>
                  <a:lnTo>
                    <a:pt x="31" y="2"/>
                  </a:lnTo>
                  <a:lnTo>
                    <a:pt x="31" y="0"/>
                  </a:lnTo>
                  <a:lnTo>
                    <a:pt x="31" y="2"/>
                  </a:lnTo>
                  <a:lnTo>
                    <a:pt x="31" y="1"/>
                  </a:lnTo>
                  <a:lnTo>
                    <a:pt x="31" y="0"/>
                  </a:lnTo>
                  <a:lnTo>
                    <a:pt x="0" y="6"/>
                  </a:lnTo>
                  <a:close/>
                </a:path>
              </a:pathLst>
            </a:custGeom>
            <a:solidFill>
              <a:srgbClr val="000000"/>
            </a:solidFill>
            <a:ln w="12700" cmpd="sng">
              <a:solidFill>
                <a:srgbClr val="000000"/>
              </a:solidFill>
              <a:round/>
              <a:headEnd/>
              <a:tailEnd/>
            </a:ln>
          </p:spPr>
          <p:txBody>
            <a:bodyPr/>
            <a:lstStyle/>
            <a:p>
              <a:endParaRPr lang="fr-FR"/>
            </a:p>
          </p:txBody>
        </p:sp>
        <p:sp>
          <p:nvSpPr>
            <p:cNvPr id="6210" name="Freeform 430"/>
            <p:cNvSpPr>
              <a:spLocks/>
            </p:cNvSpPr>
            <p:nvPr/>
          </p:nvSpPr>
          <p:spPr bwMode="auto">
            <a:xfrm>
              <a:off x="3280" y="1747"/>
              <a:ext cx="15" cy="71"/>
            </a:xfrm>
            <a:custGeom>
              <a:avLst/>
              <a:gdLst>
                <a:gd name="T0" fmla="*/ 10 w 55"/>
                <a:gd name="T1" fmla="*/ 3 h 353"/>
                <a:gd name="T2" fmla="*/ 3 w 55"/>
                <a:gd name="T3" fmla="*/ 5 h 353"/>
                <a:gd name="T4" fmla="*/ 2 w 55"/>
                <a:gd name="T5" fmla="*/ 9 h 353"/>
                <a:gd name="T6" fmla="*/ 1 w 55"/>
                <a:gd name="T7" fmla="*/ 12 h 353"/>
                <a:gd name="T8" fmla="*/ 1 w 55"/>
                <a:gd name="T9" fmla="*/ 16 h 353"/>
                <a:gd name="T10" fmla="*/ 0 w 55"/>
                <a:gd name="T11" fmla="*/ 21 h 353"/>
                <a:gd name="T12" fmla="*/ 0 w 55"/>
                <a:gd name="T13" fmla="*/ 25 h 353"/>
                <a:gd name="T14" fmla="*/ 0 w 55"/>
                <a:gd name="T15" fmla="*/ 29 h 353"/>
                <a:gd name="T16" fmla="*/ 0 w 55"/>
                <a:gd name="T17" fmla="*/ 33 h 353"/>
                <a:gd name="T18" fmla="*/ 0 w 55"/>
                <a:gd name="T19" fmla="*/ 37 h 353"/>
                <a:gd name="T20" fmla="*/ 1 w 55"/>
                <a:gd name="T21" fmla="*/ 41 h 353"/>
                <a:gd name="T22" fmla="*/ 1 w 55"/>
                <a:gd name="T23" fmla="*/ 45 h 353"/>
                <a:gd name="T24" fmla="*/ 2 w 55"/>
                <a:gd name="T25" fmla="*/ 50 h 353"/>
                <a:gd name="T26" fmla="*/ 3 w 55"/>
                <a:gd name="T27" fmla="*/ 54 h 353"/>
                <a:gd name="T28" fmla="*/ 4 w 55"/>
                <a:gd name="T29" fmla="*/ 58 h 353"/>
                <a:gd name="T30" fmla="*/ 4 w 55"/>
                <a:gd name="T31" fmla="*/ 63 h 353"/>
                <a:gd name="T32" fmla="*/ 5 w 55"/>
                <a:gd name="T33" fmla="*/ 67 h 353"/>
                <a:gd name="T34" fmla="*/ 7 w 55"/>
                <a:gd name="T35" fmla="*/ 71 h 353"/>
                <a:gd name="T36" fmla="*/ 15 w 55"/>
                <a:gd name="T37" fmla="*/ 70 h 353"/>
                <a:gd name="T38" fmla="*/ 14 w 55"/>
                <a:gd name="T39" fmla="*/ 66 h 353"/>
                <a:gd name="T40" fmla="*/ 13 w 55"/>
                <a:gd name="T41" fmla="*/ 62 h 353"/>
                <a:gd name="T42" fmla="*/ 12 w 55"/>
                <a:gd name="T43" fmla="*/ 58 h 353"/>
                <a:gd name="T44" fmla="*/ 11 w 55"/>
                <a:gd name="T45" fmla="*/ 53 h 353"/>
                <a:gd name="T46" fmla="*/ 10 w 55"/>
                <a:gd name="T47" fmla="*/ 49 h 353"/>
                <a:gd name="T48" fmla="*/ 10 w 55"/>
                <a:gd name="T49" fmla="*/ 45 h 353"/>
                <a:gd name="T50" fmla="*/ 9 w 55"/>
                <a:gd name="T51" fmla="*/ 41 h 353"/>
                <a:gd name="T52" fmla="*/ 9 w 55"/>
                <a:gd name="T53" fmla="*/ 37 h 353"/>
                <a:gd name="T54" fmla="*/ 8 w 55"/>
                <a:gd name="T55" fmla="*/ 33 h 353"/>
                <a:gd name="T56" fmla="*/ 8 w 55"/>
                <a:gd name="T57" fmla="*/ 29 h 353"/>
                <a:gd name="T58" fmla="*/ 8 w 55"/>
                <a:gd name="T59" fmla="*/ 25 h 353"/>
                <a:gd name="T60" fmla="*/ 9 w 55"/>
                <a:gd name="T61" fmla="*/ 21 h 353"/>
                <a:gd name="T62" fmla="*/ 9 w 55"/>
                <a:gd name="T63" fmla="*/ 17 h 353"/>
                <a:gd name="T64" fmla="*/ 10 w 55"/>
                <a:gd name="T65" fmla="*/ 13 h 353"/>
                <a:gd name="T66" fmla="*/ 10 w 55"/>
                <a:gd name="T67" fmla="*/ 9 h 353"/>
                <a:gd name="T68" fmla="*/ 11 w 55"/>
                <a:gd name="T69" fmla="*/ 6 h 353"/>
                <a:gd name="T70" fmla="*/ 4 w 55"/>
                <a:gd name="T71" fmla="*/ 8 h 353"/>
                <a:gd name="T72" fmla="*/ 10 w 55"/>
                <a:gd name="T73" fmla="*/ 3 h 353"/>
                <a:gd name="T74" fmla="*/ 4 w 55"/>
                <a:gd name="T75" fmla="*/ 0 h 353"/>
                <a:gd name="T76" fmla="*/ 3 w 55"/>
                <a:gd name="T77" fmla="*/ 5 h 353"/>
                <a:gd name="T78" fmla="*/ 10 w 55"/>
                <a:gd name="T79" fmla="*/ 3 h 35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5" h="353">
                  <a:moveTo>
                    <a:pt x="35" y="16"/>
                  </a:moveTo>
                  <a:lnTo>
                    <a:pt x="10" y="24"/>
                  </a:lnTo>
                  <a:lnTo>
                    <a:pt x="6" y="43"/>
                  </a:lnTo>
                  <a:lnTo>
                    <a:pt x="4" y="62"/>
                  </a:lnTo>
                  <a:lnTo>
                    <a:pt x="2" y="82"/>
                  </a:lnTo>
                  <a:lnTo>
                    <a:pt x="1" y="102"/>
                  </a:lnTo>
                  <a:lnTo>
                    <a:pt x="0" y="123"/>
                  </a:lnTo>
                  <a:lnTo>
                    <a:pt x="0" y="143"/>
                  </a:lnTo>
                  <a:lnTo>
                    <a:pt x="0" y="164"/>
                  </a:lnTo>
                  <a:lnTo>
                    <a:pt x="1" y="184"/>
                  </a:lnTo>
                  <a:lnTo>
                    <a:pt x="3" y="205"/>
                  </a:lnTo>
                  <a:lnTo>
                    <a:pt x="4" y="226"/>
                  </a:lnTo>
                  <a:lnTo>
                    <a:pt x="6" y="248"/>
                  </a:lnTo>
                  <a:lnTo>
                    <a:pt x="10" y="269"/>
                  </a:lnTo>
                  <a:lnTo>
                    <a:pt x="13" y="290"/>
                  </a:lnTo>
                  <a:lnTo>
                    <a:pt x="16" y="311"/>
                  </a:lnTo>
                  <a:lnTo>
                    <a:pt x="20" y="332"/>
                  </a:lnTo>
                  <a:lnTo>
                    <a:pt x="24" y="353"/>
                  </a:lnTo>
                  <a:lnTo>
                    <a:pt x="55" y="347"/>
                  </a:lnTo>
                  <a:lnTo>
                    <a:pt x="50" y="328"/>
                  </a:lnTo>
                  <a:lnTo>
                    <a:pt x="47" y="307"/>
                  </a:lnTo>
                  <a:lnTo>
                    <a:pt x="44" y="286"/>
                  </a:lnTo>
                  <a:lnTo>
                    <a:pt x="40" y="265"/>
                  </a:lnTo>
                  <a:lnTo>
                    <a:pt x="37" y="244"/>
                  </a:lnTo>
                  <a:lnTo>
                    <a:pt x="35" y="224"/>
                  </a:lnTo>
                  <a:lnTo>
                    <a:pt x="34" y="203"/>
                  </a:lnTo>
                  <a:lnTo>
                    <a:pt x="32" y="182"/>
                  </a:lnTo>
                  <a:lnTo>
                    <a:pt x="30" y="164"/>
                  </a:lnTo>
                  <a:lnTo>
                    <a:pt x="30" y="143"/>
                  </a:lnTo>
                  <a:lnTo>
                    <a:pt x="30" y="123"/>
                  </a:lnTo>
                  <a:lnTo>
                    <a:pt x="32" y="104"/>
                  </a:lnTo>
                  <a:lnTo>
                    <a:pt x="33" y="84"/>
                  </a:lnTo>
                  <a:lnTo>
                    <a:pt x="35" y="66"/>
                  </a:lnTo>
                  <a:lnTo>
                    <a:pt x="37" y="47"/>
                  </a:lnTo>
                  <a:lnTo>
                    <a:pt x="40" y="31"/>
                  </a:lnTo>
                  <a:lnTo>
                    <a:pt x="15" y="39"/>
                  </a:lnTo>
                  <a:lnTo>
                    <a:pt x="35" y="16"/>
                  </a:lnTo>
                  <a:lnTo>
                    <a:pt x="15" y="0"/>
                  </a:lnTo>
                  <a:lnTo>
                    <a:pt x="10" y="24"/>
                  </a:lnTo>
                  <a:lnTo>
                    <a:pt x="35" y="16"/>
                  </a:lnTo>
                  <a:close/>
                </a:path>
              </a:pathLst>
            </a:custGeom>
            <a:solidFill>
              <a:srgbClr val="000000"/>
            </a:solidFill>
            <a:ln w="12700" cmpd="sng">
              <a:solidFill>
                <a:srgbClr val="000000"/>
              </a:solidFill>
              <a:round/>
              <a:headEnd/>
              <a:tailEnd/>
            </a:ln>
          </p:spPr>
          <p:txBody>
            <a:bodyPr/>
            <a:lstStyle/>
            <a:p>
              <a:endParaRPr lang="fr-FR"/>
            </a:p>
          </p:txBody>
        </p:sp>
        <p:sp>
          <p:nvSpPr>
            <p:cNvPr id="6211" name="Freeform 431"/>
            <p:cNvSpPr>
              <a:spLocks/>
            </p:cNvSpPr>
            <p:nvPr/>
          </p:nvSpPr>
          <p:spPr bwMode="auto">
            <a:xfrm>
              <a:off x="3284" y="1750"/>
              <a:ext cx="36" cy="22"/>
            </a:xfrm>
            <a:custGeom>
              <a:avLst/>
              <a:gdLst>
                <a:gd name="T0" fmla="*/ 36 w 133"/>
                <a:gd name="T1" fmla="*/ 20 h 109"/>
                <a:gd name="T2" fmla="*/ 34 w 133"/>
                <a:gd name="T3" fmla="*/ 17 h 109"/>
                <a:gd name="T4" fmla="*/ 31 w 133"/>
                <a:gd name="T5" fmla="*/ 15 h 109"/>
                <a:gd name="T6" fmla="*/ 28 w 133"/>
                <a:gd name="T7" fmla="*/ 13 h 109"/>
                <a:gd name="T8" fmla="*/ 24 w 133"/>
                <a:gd name="T9" fmla="*/ 11 h 109"/>
                <a:gd name="T10" fmla="*/ 20 w 133"/>
                <a:gd name="T11" fmla="*/ 9 h 109"/>
                <a:gd name="T12" fmla="*/ 16 w 133"/>
                <a:gd name="T13" fmla="*/ 6 h 109"/>
                <a:gd name="T14" fmla="*/ 12 w 133"/>
                <a:gd name="T15" fmla="*/ 4 h 109"/>
                <a:gd name="T16" fmla="*/ 9 w 133"/>
                <a:gd name="T17" fmla="*/ 2 h 109"/>
                <a:gd name="T18" fmla="*/ 5 w 133"/>
                <a:gd name="T19" fmla="*/ 0 h 109"/>
                <a:gd name="T20" fmla="*/ 0 w 133"/>
                <a:gd name="T21" fmla="*/ 5 h 109"/>
                <a:gd name="T22" fmla="*/ 3 w 133"/>
                <a:gd name="T23" fmla="*/ 6 h 109"/>
                <a:gd name="T24" fmla="*/ 7 w 133"/>
                <a:gd name="T25" fmla="*/ 9 h 109"/>
                <a:gd name="T26" fmla="*/ 11 w 133"/>
                <a:gd name="T27" fmla="*/ 11 h 109"/>
                <a:gd name="T28" fmla="*/ 15 w 133"/>
                <a:gd name="T29" fmla="*/ 13 h 109"/>
                <a:gd name="T30" fmla="*/ 18 w 133"/>
                <a:gd name="T31" fmla="*/ 16 h 109"/>
                <a:gd name="T32" fmla="*/ 22 w 133"/>
                <a:gd name="T33" fmla="*/ 18 h 109"/>
                <a:gd name="T34" fmla="*/ 26 w 133"/>
                <a:gd name="T35" fmla="*/ 20 h 109"/>
                <a:gd name="T36" fmla="*/ 29 w 133"/>
                <a:gd name="T37" fmla="*/ 22 h 109"/>
                <a:gd name="T38" fmla="*/ 28 w 133"/>
                <a:gd name="T39" fmla="*/ 19 h 109"/>
                <a:gd name="T40" fmla="*/ 36 w 133"/>
                <a:gd name="T41" fmla="*/ 20 h 109"/>
                <a:gd name="T42" fmla="*/ 36 w 133"/>
                <a:gd name="T43" fmla="*/ 18 h 109"/>
                <a:gd name="T44" fmla="*/ 34 w 133"/>
                <a:gd name="T45" fmla="*/ 17 h 109"/>
                <a:gd name="T46" fmla="*/ 36 w 133"/>
                <a:gd name="T47" fmla="*/ 20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3" h="109">
                  <a:moveTo>
                    <a:pt x="132" y="99"/>
                  </a:moveTo>
                  <a:lnTo>
                    <a:pt x="127" y="86"/>
                  </a:lnTo>
                  <a:lnTo>
                    <a:pt x="115" y="76"/>
                  </a:lnTo>
                  <a:lnTo>
                    <a:pt x="102" y="65"/>
                  </a:lnTo>
                  <a:lnTo>
                    <a:pt x="88" y="54"/>
                  </a:lnTo>
                  <a:lnTo>
                    <a:pt x="73" y="43"/>
                  </a:lnTo>
                  <a:lnTo>
                    <a:pt x="59" y="31"/>
                  </a:lnTo>
                  <a:lnTo>
                    <a:pt x="45" y="21"/>
                  </a:lnTo>
                  <a:lnTo>
                    <a:pt x="32" y="9"/>
                  </a:lnTo>
                  <a:lnTo>
                    <a:pt x="20" y="0"/>
                  </a:lnTo>
                  <a:lnTo>
                    <a:pt x="0" y="23"/>
                  </a:lnTo>
                  <a:lnTo>
                    <a:pt x="12" y="32"/>
                  </a:lnTo>
                  <a:lnTo>
                    <a:pt x="25" y="44"/>
                  </a:lnTo>
                  <a:lnTo>
                    <a:pt x="40" y="54"/>
                  </a:lnTo>
                  <a:lnTo>
                    <a:pt x="54" y="66"/>
                  </a:lnTo>
                  <a:lnTo>
                    <a:pt x="68" y="77"/>
                  </a:lnTo>
                  <a:lnTo>
                    <a:pt x="82" y="88"/>
                  </a:lnTo>
                  <a:lnTo>
                    <a:pt x="95" y="99"/>
                  </a:lnTo>
                  <a:lnTo>
                    <a:pt x="107" y="109"/>
                  </a:lnTo>
                  <a:lnTo>
                    <a:pt x="102" y="95"/>
                  </a:lnTo>
                  <a:lnTo>
                    <a:pt x="132" y="99"/>
                  </a:lnTo>
                  <a:lnTo>
                    <a:pt x="133" y="91"/>
                  </a:lnTo>
                  <a:lnTo>
                    <a:pt x="127" y="86"/>
                  </a:lnTo>
                  <a:lnTo>
                    <a:pt x="132" y="99"/>
                  </a:lnTo>
                  <a:close/>
                </a:path>
              </a:pathLst>
            </a:custGeom>
            <a:solidFill>
              <a:srgbClr val="000000"/>
            </a:solidFill>
            <a:ln w="12700" cmpd="sng">
              <a:solidFill>
                <a:srgbClr val="000000"/>
              </a:solidFill>
              <a:round/>
              <a:headEnd/>
              <a:tailEnd/>
            </a:ln>
          </p:spPr>
          <p:txBody>
            <a:bodyPr/>
            <a:lstStyle/>
            <a:p>
              <a:endParaRPr lang="fr-FR"/>
            </a:p>
          </p:txBody>
        </p:sp>
        <p:sp>
          <p:nvSpPr>
            <p:cNvPr id="6212" name="Freeform 432"/>
            <p:cNvSpPr>
              <a:spLocks/>
            </p:cNvSpPr>
            <p:nvPr/>
          </p:nvSpPr>
          <p:spPr bwMode="auto">
            <a:xfrm>
              <a:off x="3285" y="1769"/>
              <a:ext cx="35" cy="43"/>
            </a:xfrm>
            <a:custGeom>
              <a:avLst/>
              <a:gdLst>
                <a:gd name="T0" fmla="*/ 6 w 127"/>
                <a:gd name="T1" fmla="*/ 37 h 213"/>
                <a:gd name="T2" fmla="*/ 9 w 127"/>
                <a:gd name="T3" fmla="*/ 41 h 213"/>
                <a:gd name="T4" fmla="*/ 9 w 127"/>
                <a:gd name="T5" fmla="*/ 38 h 213"/>
                <a:gd name="T6" fmla="*/ 10 w 127"/>
                <a:gd name="T7" fmla="*/ 36 h 213"/>
                <a:gd name="T8" fmla="*/ 11 w 127"/>
                <a:gd name="T9" fmla="*/ 34 h 213"/>
                <a:gd name="T10" fmla="*/ 13 w 127"/>
                <a:gd name="T11" fmla="*/ 31 h 213"/>
                <a:gd name="T12" fmla="*/ 15 w 127"/>
                <a:gd name="T13" fmla="*/ 29 h 213"/>
                <a:gd name="T14" fmla="*/ 17 w 127"/>
                <a:gd name="T15" fmla="*/ 27 h 213"/>
                <a:gd name="T16" fmla="*/ 19 w 127"/>
                <a:gd name="T17" fmla="*/ 24 h 213"/>
                <a:gd name="T18" fmla="*/ 21 w 127"/>
                <a:gd name="T19" fmla="*/ 22 h 213"/>
                <a:gd name="T20" fmla="*/ 23 w 127"/>
                <a:gd name="T21" fmla="*/ 20 h 213"/>
                <a:gd name="T22" fmla="*/ 26 w 127"/>
                <a:gd name="T23" fmla="*/ 17 h 213"/>
                <a:gd name="T24" fmla="*/ 28 w 127"/>
                <a:gd name="T25" fmla="*/ 15 h 213"/>
                <a:gd name="T26" fmla="*/ 30 w 127"/>
                <a:gd name="T27" fmla="*/ 12 h 213"/>
                <a:gd name="T28" fmla="*/ 32 w 127"/>
                <a:gd name="T29" fmla="*/ 9 h 213"/>
                <a:gd name="T30" fmla="*/ 33 w 127"/>
                <a:gd name="T31" fmla="*/ 7 h 213"/>
                <a:gd name="T32" fmla="*/ 34 w 127"/>
                <a:gd name="T33" fmla="*/ 4 h 213"/>
                <a:gd name="T34" fmla="*/ 35 w 127"/>
                <a:gd name="T35" fmla="*/ 1 h 213"/>
                <a:gd name="T36" fmla="*/ 27 w 127"/>
                <a:gd name="T37" fmla="*/ 0 h 213"/>
                <a:gd name="T38" fmla="*/ 26 w 127"/>
                <a:gd name="T39" fmla="*/ 2 h 213"/>
                <a:gd name="T40" fmla="*/ 25 w 127"/>
                <a:gd name="T41" fmla="*/ 5 h 213"/>
                <a:gd name="T42" fmla="*/ 24 w 127"/>
                <a:gd name="T43" fmla="*/ 7 h 213"/>
                <a:gd name="T44" fmla="*/ 22 w 127"/>
                <a:gd name="T45" fmla="*/ 9 h 213"/>
                <a:gd name="T46" fmla="*/ 21 w 127"/>
                <a:gd name="T47" fmla="*/ 12 h 213"/>
                <a:gd name="T48" fmla="*/ 18 w 127"/>
                <a:gd name="T49" fmla="*/ 14 h 213"/>
                <a:gd name="T50" fmla="*/ 16 w 127"/>
                <a:gd name="T51" fmla="*/ 16 h 213"/>
                <a:gd name="T52" fmla="*/ 14 w 127"/>
                <a:gd name="T53" fmla="*/ 19 h 213"/>
                <a:gd name="T54" fmla="*/ 12 w 127"/>
                <a:gd name="T55" fmla="*/ 21 h 213"/>
                <a:gd name="T56" fmla="*/ 10 w 127"/>
                <a:gd name="T57" fmla="*/ 23 h 213"/>
                <a:gd name="T58" fmla="*/ 7 w 127"/>
                <a:gd name="T59" fmla="*/ 26 h 213"/>
                <a:gd name="T60" fmla="*/ 5 w 127"/>
                <a:gd name="T61" fmla="*/ 29 h 213"/>
                <a:gd name="T62" fmla="*/ 4 w 127"/>
                <a:gd name="T63" fmla="*/ 31 h 213"/>
                <a:gd name="T64" fmla="*/ 2 w 127"/>
                <a:gd name="T65" fmla="*/ 34 h 213"/>
                <a:gd name="T66" fmla="*/ 1 w 127"/>
                <a:gd name="T67" fmla="*/ 37 h 213"/>
                <a:gd name="T68" fmla="*/ 0 w 127"/>
                <a:gd name="T69" fmla="*/ 40 h 213"/>
                <a:gd name="T70" fmla="*/ 3 w 127"/>
                <a:gd name="T71" fmla="*/ 43 h 213"/>
                <a:gd name="T72" fmla="*/ 0 w 127"/>
                <a:gd name="T73" fmla="*/ 40 h 213"/>
                <a:gd name="T74" fmla="*/ 0 w 127"/>
                <a:gd name="T75" fmla="*/ 42 h 213"/>
                <a:gd name="T76" fmla="*/ 3 w 127"/>
                <a:gd name="T77" fmla="*/ 43 h 213"/>
                <a:gd name="T78" fmla="*/ 6 w 127"/>
                <a:gd name="T79" fmla="*/ 37 h 21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7" h="213">
                  <a:moveTo>
                    <a:pt x="21" y="185"/>
                  </a:moveTo>
                  <a:lnTo>
                    <a:pt x="31" y="201"/>
                  </a:lnTo>
                  <a:lnTo>
                    <a:pt x="33" y="190"/>
                  </a:lnTo>
                  <a:lnTo>
                    <a:pt x="37" y="177"/>
                  </a:lnTo>
                  <a:lnTo>
                    <a:pt x="41" y="168"/>
                  </a:lnTo>
                  <a:lnTo>
                    <a:pt x="48" y="155"/>
                  </a:lnTo>
                  <a:lnTo>
                    <a:pt x="53" y="144"/>
                  </a:lnTo>
                  <a:lnTo>
                    <a:pt x="61" y="133"/>
                  </a:lnTo>
                  <a:lnTo>
                    <a:pt x="69" y="121"/>
                  </a:lnTo>
                  <a:lnTo>
                    <a:pt x="77" y="108"/>
                  </a:lnTo>
                  <a:lnTo>
                    <a:pt x="85" y="98"/>
                  </a:lnTo>
                  <a:lnTo>
                    <a:pt x="93" y="85"/>
                  </a:lnTo>
                  <a:lnTo>
                    <a:pt x="101" y="72"/>
                  </a:lnTo>
                  <a:lnTo>
                    <a:pt x="109" y="59"/>
                  </a:lnTo>
                  <a:lnTo>
                    <a:pt x="115" y="46"/>
                  </a:lnTo>
                  <a:lnTo>
                    <a:pt x="120" y="33"/>
                  </a:lnTo>
                  <a:lnTo>
                    <a:pt x="125" y="18"/>
                  </a:lnTo>
                  <a:lnTo>
                    <a:pt x="127" y="4"/>
                  </a:lnTo>
                  <a:lnTo>
                    <a:pt x="97" y="0"/>
                  </a:lnTo>
                  <a:lnTo>
                    <a:pt x="95" y="12"/>
                  </a:lnTo>
                  <a:lnTo>
                    <a:pt x="91" y="24"/>
                  </a:lnTo>
                  <a:lnTo>
                    <a:pt x="87" y="34"/>
                  </a:lnTo>
                  <a:lnTo>
                    <a:pt x="80" y="46"/>
                  </a:lnTo>
                  <a:lnTo>
                    <a:pt x="75" y="58"/>
                  </a:lnTo>
                  <a:lnTo>
                    <a:pt x="67" y="68"/>
                  </a:lnTo>
                  <a:lnTo>
                    <a:pt x="59" y="81"/>
                  </a:lnTo>
                  <a:lnTo>
                    <a:pt x="51" y="93"/>
                  </a:lnTo>
                  <a:lnTo>
                    <a:pt x="43" y="104"/>
                  </a:lnTo>
                  <a:lnTo>
                    <a:pt x="35" y="116"/>
                  </a:lnTo>
                  <a:lnTo>
                    <a:pt x="27" y="129"/>
                  </a:lnTo>
                  <a:lnTo>
                    <a:pt x="19" y="143"/>
                  </a:lnTo>
                  <a:lnTo>
                    <a:pt x="13" y="155"/>
                  </a:lnTo>
                  <a:lnTo>
                    <a:pt x="8" y="169"/>
                  </a:lnTo>
                  <a:lnTo>
                    <a:pt x="3" y="183"/>
                  </a:lnTo>
                  <a:lnTo>
                    <a:pt x="1" y="197"/>
                  </a:lnTo>
                  <a:lnTo>
                    <a:pt x="10" y="213"/>
                  </a:lnTo>
                  <a:lnTo>
                    <a:pt x="1" y="197"/>
                  </a:lnTo>
                  <a:lnTo>
                    <a:pt x="0" y="208"/>
                  </a:lnTo>
                  <a:lnTo>
                    <a:pt x="10" y="213"/>
                  </a:lnTo>
                  <a:lnTo>
                    <a:pt x="21" y="185"/>
                  </a:lnTo>
                  <a:close/>
                </a:path>
              </a:pathLst>
            </a:custGeom>
            <a:solidFill>
              <a:srgbClr val="000000"/>
            </a:solidFill>
            <a:ln w="12700" cmpd="sng">
              <a:solidFill>
                <a:srgbClr val="000000"/>
              </a:solidFill>
              <a:round/>
              <a:headEnd/>
              <a:tailEnd/>
            </a:ln>
          </p:spPr>
          <p:txBody>
            <a:bodyPr/>
            <a:lstStyle/>
            <a:p>
              <a:endParaRPr lang="fr-FR"/>
            </a:p>
          </p:txBody>
        </p:sp>
        <p:sp>
          <p:nvSpPr>
            <p:cNvPr id="6213" name="Freeform 433"/>
            <p:cNvSpPr>
              <a:spLocks/>
            </p:cNvSpPr>
            <p:nvPr/>
          </p:nvSpPr>
          <p:spPr bwMode="auto">
            <a:xfrm>
              <a:off x="3286" y="1807"/>
              <a:ext cx="10" cy="18"/>
            </a:xfrm>
            <a:custGeom>
              <a:avLst/>
              <a:gdLst>
                <a:gd name="T0" fmla="*/ 3 w 36"/>
                <a:gd name="T1" fmla="*/ 12 h 92"/>
                <a:gd name="T2" fmla="*/ 8 w 36"/>
                <a:gd name="T3" fmla="*/ 12 h 92"/>
                <a:gd name="T4" fmla="*/ 8 w 36"/>
                <a:gd name="T5" fmla="*/ 13 h 92"/>
                <a:gd name="T6" fmla="*/ 8 w 36"/>
                <a:gd name="T7" fmla="*/ 12 h 92"/>
                <a:gd name="T8" fmla="*/ 9 w 36"/>
                <a:gd name="T9" fmla="*/ 11 h 92"/>
                <a:gd name="T10" fmla="*/ 9 w 36"/>
                <a:gd name="T11" fmla="*/ 9 h 92"/>
                <a:gd name="T12" fmla="*/ 10 w 36"/>
                <a:gd name="T13" fmla="*/ 7 h 92"/>
                <a:gd name="T14" fmla="*/ 10 w 36"/>
                <a:gd name="T15" fmla="*/ 5 h 92"/>
                <a:gd name="T16" fmla="*/ 9 w 36"/>
                <a:gd name="T17" fmla="*/ 2 h 92"/>
                <a:gd name="T18" fmla="*/ 6 w 36"/>
                <a:gd name="T19" fmla="*/ 0 h 92"/>
                <a:gd name="T20" fmla="*/ 3 w 36"/>
                <a:gd name="T21" fmla="*/ 5 h 92"/>
                <a:gd name="T22" fmla="*/ 1 w 36"/>
                <a:gd name="T23" fmla="*/ 5 h 92"/>
                <a:gd name="T24" fmla="*/ 1 w 36"/>
                <a:gd name="T25" fmla="*/ 5 h 92"/>
                <a:gd name="T26" fmla="*/ 1 w 36"/>
                <a:gd name="T27" fmla="*/ 6 h 92"/>
                <a:gd name="T28" fmla="*/ 1 w 36"/>
                <a:gd name="T29" fmla="*/ 8 h 92"/>
                <a:gd name="T30" fmla="*/ 0 w 36"/>
                <a:gd name="T31" fmla="*/ 10 h 92"/>
                <a:gd name="T32" fmla="*/ 0 w 36"/>
                <a:gd name="T33" fmla="*/ 12 h 92"/>
                <a:gd name="T34" fmla="*/ 1 w 36"/>
                <a:gd name="T35" fmla="*/ 15 h 92"/>
                <a:gd name="T36" fmla="*/ 4 w 36"/>
                <a:gd name="T37" fmla="*/ 17 h 92"/>
                <a:gd name="T38" fmla="*/ 8 w 36"/>
                <a:gd name="T39" fmla="*/ 17 h 92"/>
                <a:gd name="T40" fmla="*/ 4 w 36"/>
                <a:gd name="T41" fmla="*/ 17 h 92"/>
                <a:gd name="T42" fmla="*/ 6 w 36"/>
                <a:gd name="T43" fmla="*/ 18 h 92"/>
                <a:gd name="T44" fmla="*/ 8 w 36"/>
                <a:gd name="T45" fmla="*/ 17 h 92"/>
                <a:gd name="T46" fmla="*/ 3 w 36"/>
                <a:gd name="T47" fmla="*/ 12 h 9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6" h="92">
                  <a:moveTo>
                    <a:pt x="11" y="63"/>
                  </a:moveTo>
                  <a:lnTo>
                    <a:pt x="27" y="61"/>
                  </a:lnTo>
                  <a:lnTo>
                    <a:pt x="30" y="64"/>
                  </a:lnTo>
                  <a:lnTo>
                    <a:pt x="30" y="63"/>
                  </a:lnTo>
                  <a:lnTo>
                    <a:pt x="31" y="56"/>
                  </a:lnTo>
                  <a:lnTo>
                    <a:pt x="34" y="48"/>
                  </a:lnTo>
                  <a:lnTo>
                    <a:pt x="36" y="36"/>
                  </a:lnTo>
                  <a:lnTo>
                    <a:pt x="36" y="25"/>
                  </a:lnTo>
                  <a:lnTo>
                    <a:pt x="34" y="12"/>
                  </a:lnTo>
                  <a:lnTo>
                    <a:pt x="20" y="0"/>
                  </a:lnTo>
                  <a:lnTo>
                    <a:pt x="9" y="28"/>
                  </a:lnTo>
                  <a:lnTo>
                    <a:pt x="5" y="25"/>
                  </a:lnTo>
                  <a:lnTo>
                    <a:pt x="5" y="27"/>
                  </a:lnTo>
                  <a:lnTo>
                    <a:pt x="5" y="32"/>
                  </a:lnTo>
                  <a:lnTo>
                    <a:pt x="3" y="41"/>
                  </a:lnTo>
                  <a:lnTo>
                    <a:pt x="1" y="52"/>
                  </a:lnTo>
                  <a:lnTo>
                    <a:pt x="0" y="63"/>
                  </a:lnTo>
                  <a:lnTo>
                    <a:pt x="2" y="77"/>
                  </a:lnTo>
                  <a:lnTo>
                    <a:pt x="14" y="88"/>
                  </a:lnTo>
                  <a:lnTo>
                    <a:pt x="30" y="86"/>
                  </a:lnTo>
                  <a:lnTo>
                    <a:pt x="14" y="88"/>
                  </a:lnTo>
                  <a:lnTo>
                    <a:pt x="23" y="92"/>
                  </a:lnTo>
                  <a:lnTo>
                    <a:pt x="30" y="86"/>
                  </a:lnTo>
                  <a:lnTo>
                    <a:pt x="11" y="63"/>
                  </a:lnTo>
                  <a:close/>
                </a:path>
              </a:pathLst>
            </a:custGeom>
            <a:solidFill>
              <a:srgbClr val="000000"/>
            </a:solidFill>
            <a:ln w="12700" cmpd="sng">
              <a:solidFill>
                <a:srgbClr val="000000"/>
              </a:solidFill>
              <a:round/>
              <a:headEnd/>
              <a:tailEnd/>
            </a:ln>
          </p:spPr>
          <p:txBody>
            <a:bodyPr/>
            <a:lstStyle/>
            <a:p>
              <a:endParaRPr lang="fr-FR"/>
            </a:p>
          </p:txBody>
        </p:sp>
        <p:sp>
          <p:nvSpPr>
            <p:cNvPr id="6214" name="Freeform 434"/>
            <p:cNvSpPr>
              <a:spLocks/>
            </p:cNvSpPr>
            <p:nvPr/>
          </p:nvSpPr>
          <p:spPr bwMode="auto">
            <a:xfrm>
              <a:off x="3289" y="1766"/>
              <a:ext cx="49" cy="57"/>
            </a:xfrm>
            <a:custGeom>
              <a:avLst/>
              <a:gdLst>
                <a:gd name="T0" fmla="*/ 42 w 181"/>
                <a:gd name="T1" fmla="*/ 4 h 285"/>
                <a:gd name="T2" fmla="*/ 41 w 181"/>
                <a:gd name="T3" fmla="*/ 2 h 285"/>
                <a:gd name="T4" fmla="*/ 40 w 181"/>
                <a:gd name="T5" fmla="*/ 5 h 285"/>
                <a:gd name="T6" fmla="*/ 40 w 181"/>
                <a:gd name="T7" fmla="*/ 8 h 285"/>
                <a:gd name="T8" fmla="*/ 38 w 181"/>
                <a:gd name="T9" fmla="*/ 12 h 285"/>
                <a:gd name="T10" fmla="*/ 37 w 181"/>
                <a:gd name="T11" fmla="*/ 15 h 285"/>
                <a:gd name="T12" fmla="*/ 34 w 181"/>
                <a:gd name="T13" fmla="*/ 19 h 285"/>
                <a:gd name="T14" fmla="*/ 32 w 181"/>
                <a:gd name="T15" fmla="*/ 23 h 285"/>
                <a:gd name="T16" fmla="*/ 30 w 181"/>
                <a:gd name="T17" fmla="*/ 26 h 285"/>
                <a:gd name="T18" fmla="*/ 27 w 181"/>
                <a:gd name="T19" fmla="*/ 30 h 285"/>
                <a:gd name="T20" fmla="*/ 24 w 181"/>
                <a:gd name="T21" fmla="*/ 33 h 285"/>
                <a:gd name="T22" fmla="*/ 21 w 181"/>
                <a:gd name="T23" fmla="*/ 36 h 285"/>
                <a:gd name="T24" fmla="*/ 17 w 181"/>
                <a:gd name="T25" fmla="*/ 40 h 285"/>
                <a:gd name="T26" fmla="*/ 14 w 181"/>
                <a:gd name="T27" fmla="*/ 42 h 285"/>
                <a:gd name="T28" fmla="*/ 10 w 181"/>
                <a:gd name="T29" fmla="*/ 46 h 285"/>
                <a:gd name="T30" fmla="*/ 7 w 181"/>
                <a:gd name="T31" fmla="*/ 48 h 285"/>
                <a:gd name="T32" fmla="*/ 4 w 181"/>
                <a:gd name="T33" fmla="*/ 50 h 285"/>
                <a:gd name="T34" fmla="*/ 0 w 181"/>
                <a:gd name="T35" fmla="*/ 52 h 285"/>
                <a:gd name="T36" fmla="*/ 5 w 181"/>
                <a:gd name="T37" fmla="*/ 57 h 285"/>
                <a:gd name="T38" fmla="*/ 9 w 181"/>
                <a:gd name="T39" fmla="*/ 55 h 285"/>
                <a:gd name="T40" fmla="*/ 13 w 181"/>
                <a:gd name="T41" fmla="*/ 52 h 285"/>
                <a:gd name="T42" fmla="*/ 16 w 181"/>
                <a:gd name="T43" fmla="*/ 49 h 285"/>
                <a:gd name="T44" fmla="*/ 20 w 181"/>
                <a:gd name="T45" fmla="*/ 46 h 285"/>
                <a:gd name="T46" fmla="*/ 24 w 181"/>
                <a:gd name="T47" fmla="*/ 43 h 285"/>
                <a:gd name="T48" fmla="*/ 27 w 181"/>
                <a:gd name="T49" fmla="*/ 40 h 285"/>
                <a:gd name="T50" fmla="*/ 31 w 181"/>
                <a:gd name="T51" fmla="*/ 36 h 285"/>
                <a:gd name="T52" fmla="*/ 34 w 181"/>
                <a:gd name="T53" fmla="*/ 33 h 285"/>
                <a:gd name="T54" fmla="*/ 37 w 181"/>
                <a:gd name="T55" fmla="*/ 29 h 285"/>
                <a:gd name="T56" fmla="*/ 40 w 181"/>
                <a:gd name="T57" fmla="*/ 25 h 285"/>
                <a:gd name="T58" fmla="*/ 42 w 181"/>
                <a:gd name="T59" fmla="*/ 21 h 285"/>
                <a:gd name="T60" fmla="*/ 44 w 181"/>
                <a:gd name="T61" fmla="*/ 17 h 285"/>
                <a:gd name="T62" fmla="*/ 46 w 181"/>
                <a:gd name="T63" fmla="*/ 13 h 285"/>
                <a:gd name="T64" fmla="*/ 48 w 181"/>
                <a:gd name="T65" fmla="*/ 10 h 285"/>
                <a:gd name="T66" fmla="*/ 49 w 181"/>
                <a:gd name="T67" fmla="*/ 6 h 285"/>
                <a:gd name="T68" fmla="*/ 49 w 181"/>
                <a:gd name="T69" fmla="*/ 2 h 285"/>
                <a:gd name="T70" fmla="*/ 48 w 181"/>
                <a:gd name="T71" fmla="*/ 0 h 285"/>
                <a:gd name="T72" fmla="*/ 49 w 181"/>
                <a:gd name="T73" fmla="*/ 2 h 285"/>
                <a:gd name="T74" fmla="*/ 49 w 181"/>
                <a:gd name="T75" fmla="*/ 1 h 285"/>
                <a:gd name="T76" fmla="*/ 48 w 181"/>
                <a:gd name="T77" fmla="*/ 0 h 285"/>
                <a:gd name="T78" fmla="*/ 42 w 181"/>
                <a:gd name="T79" fmla="*/ 4 h 28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1" h="285">
                  <a:moveTo>
                    <a:pt x="154" y="18"/>
                  </a:moveTo>
                  <a:lnTo>
                    <a:pt x="150" y="9"/>
                  </a:lnTo>
                  <a:lnTo>
                    <a:pt x="149" y="25"/>
                  </a:lnTo>
                  <a:lnTo>
                    <a:pt x="146" y="41"/>
                  </a:lnTo>
                  <a:lnTo>
                    <a:pt x="142" y="58"/>
                  </a:lnTo>
                  <a:lnTo>
                    <a:pt x="135" y="76"/>
                  </a:lnTo>
                  <a:lnTo>
                    <a:pt x="127" y="95"/>
                  </a:lnTo>
                  <a:lnTo>
                    <a:pt x="119" y="113"/>
                  </a:lnTo>
                  <a:lnTo>
                    <a:pt x="110" y="129"/>
                  </a:lnTo>
                  <a:lnTo>
                    <a:pt x="99" y="148"/>
                  </a:lnTo>
                  <a:lnTo>
                    <a:pt x="87" y="165"/>
                  </a:lnTo>
                  <a:lnTo>
                    <a:pt x="76" y="182"/>
                  </a:lnTo>
                  <a:lnTo>
                    <a:pt x="63" y="198"/>
                  </a:lnTo>
                  <a:lnTo>
                    <a:pt x="51" y="212"/>
                  </a:lnTo>
                  <a:lnTo>
                    <a:pt x="38" y="228"/>
                  </a:lnTo>
                  <a:lnTo>
                    <a:pt x="25" y="240"/>
                  </a:lnTo>
                  <a:lnTo>
                    <a:pt x="13" y="252"/>
                  </a:lnTo>
                  <a:lnTo>
                    <a:pt x="0" y="262"/>
                  </a:lnTo>
                  <a:lnTo>
                    <a:pt x="19" y="285"/>
                  </a:lnTo>
                  <a:lnTo>
                    <a:pt x="32" y="273"/>
                  </a:lnTo>
                  <a:lnTo>
                    <a:pt x="47" y="261"/>
                  </a:lnTo>
                  <a:lnTo>
                    <a:pt x="60" y="247"/>
                  </a:lnTo>
                  <a:lnTo>
                    <a:pt x="75" y="231"/>
                  </a:lnTo>
                  <a:lnTo>
                    <a:pt x="87" y="215"/>
                  </a:lnTo>
                  <a:lnTo>
                    <a:pt x="100" y="198"/>
                  </a:lnTo>
                  <a:lnTo>
                    <a:pt x="113" y="182"/>
                  </a:lnTo>
                  <a:lnTo>
                    <a:pt x="125" y="163"/>
                  </a:lnTo>
                  <a:lnTo>
                    <a:pt x="136" y="144"/>
                  </a:lnTo>
                  <a:lnTo>
                    <a:pt x="147" y="125"/>
                  </a:lnTo>
                  <a:lnTo>
                    <a:pt x="156" y="105"/>
                  </a:lnTo>
                  <a:lnTo>
                    <a:pt x="163" y="86"/>
                  </a:lnTo>
                  <a:lnTo>
                    <a:pt x="170" y="67"/>
                  </a:lnTo>
                  <a:lnTo>
                    <a:pt x="176" y="48"/>
                  </a:lnTo>
                  <a:lnTo>
                    <a:pt x="180" y="29"/>
                  </a:lnTo>
                  <a:lnTo>
                    <a:pt x="181" y="9"/>
                  </a:lnTo>
                  <a:lnTo>
                    <a:pt x="178" y="0"/>
                  </a:lnTo>
                  <a:lnTo>
                    <a:pt x="181" y="9"/>
                  </a:lnTo>
                  <a:lnTo>
                    <a:pt x="181" y="4"/>
                  </a:lnTo>
                  <a:lnTo>
                    <a:pt x="178" y="0"/>
                  </a:lnTo>
                  <a:lnTo>
                    <a:pt x="154" y="18"/>
                  </a:lnTo>
                  <a:close/>
                </a:path>
              </a:pathLst>
            </a:custGeom>
            <a:solidFill>
              <a:srgbClr val="000000"/>
            </a:solidFill>
            <a:ln w="12700" cmpd="sng">
              <a:solidFill>
                <a:srgbClr val="000000"/>
              </a:solidFill>
              <a:round/>
              <a:headEnd/>
              <a:tailEnd/>
            </a:ln>
          </p:spPr>
          <p:txBody>
            <a:bodyPr/>
            <a:lstStyle/>
            <a:p>
              <a:endParaRPr lang="fr-FR"/>
            </a:p>
          </p:txBody>
        </p:sp>
        <p:sp>
          <p:nvSpPr>
            <p:cNvPr id="6215" name="Freeform 435"/>
            <p:cNvSpPr>
              <a:spLocks/>
            </p:cNvSpPr>
            <p:nvPr/>
          </p:nvSpPr>
          <p:spPr bwMode="auto">
            <a:xfrm>
              <a:off x="3300" y="1734"/>
              <a:ext cx="37" cy="36"/>
            </a:xfrm>
            <a:custGeom>
              <a:avLst/>
              <a:gdLst>
                <a:gd name="T0" fmla="*/ 1 w 136"/>
                <a:gd name="T1" fmla="*/ 5 h 179"/>
                <a:gd name="T2" fmla="*/ 0 w 136"/>
                <a:gd name="T3" fmla="*/ 4 h 179"/>
                <a:gd name="T4" fmla="*/ 5 w 136"/>
                <a:gd name="T5" fmla="*/ 9 h 179"/>
                <a:gd name="T6" fmla="*/ 8 w 136"/>
                <a:gd name="T7" fmla="*/ 13 h 179"/>
                <a:gd name="T8" fmla="*/ 12 w 136"/>
                <a:gd name="T9" fmla="*/ 16 h 179"/>
                <a:gd name="T10" fmla="*/ 15 w 136"/>
                <a:gd name="T11" fmla="*/ 20 h 179"/>
                <a:gd name="T12" fmla="*/ 18 w 136"/>
                <a:gd name="T13" fmla="*/ 24 h 179"/>
                <a:gd name="T14" fmla="*/ 21 w 136"/>
                <a:gd name="T15" fmla="*/ 27 h 179"/>
                <a:gd name="T16" fmla="*/ 26 w 136"/>
                <a:gd name="T17" fmla="*/ 31 h 179"/>
                <a:gd name="T18" fmla="*/ 30 w 136"/>
                <a:gd name="T19" fmla="*/ 36 h 179"/>
                <a:gd name="T20" fmla="*/ 37 w 136"/>
                <a:gd name="T21" fmla="*/ 32 h 179"/>
                <a:gd name="T22" fmla="*/ 32 w 136"/>
                <a:gd name="T23" fmla="*/ 28 h 179"/>
                <a:gd name="T24" fmla="*/ 28 w 136"/>
                <a:gd name="T25" fmla="*/ 24 h 179"/>
                <a:gd name="T26" fmla="*/ 25 w 136"/>
                <a:gd name="T27" fmla="*/ 21 h 179"/>
                <a:gd name="T28" fmla="*/ 22 w 136"/>
                <a:gd name="T29" fmla="*/ 17 h 179"/>
                <a:gd name="T30" fmla="*/ 19 w 136"/>
                <a:gd name="T31" fmla="*/ 13 h 179"/>
                <a:gd name="T32" fmla="*/ 16 w 136"/>
                <a:gd name="T33" fmla="*/ 9 h 179"/>
                <a:gd name="T34" fmla="*/ 11 w 136"/>
                <a:gd name="T35" fmla="*/ 5 h 179"/>
                <a:gd name="T36" fmla="*/ 7 w 136"/>
                <a:gd name="T37" fmla="*/ 1 h 179"/>
                <a:gd name="T38" fmla="*/ 5 w 136"/>
                <a:gd name="T39" fmla="*/ 0 h 179"/>
                <a:gd name="T40" fmla="*/ 7 w 136"/>
                <a:gd name="T41" fmla="*/ 1 h 179"/>
                <a:gd name="T42" fmla="*/ 6 w 136"/>
                <a:gd name="T43" fmla="*/ 0 h 179"/>
                <a:gd name="T44" fmla="*/ 5 w 136"/>
                <a:gd name="T45" fmla="*/ 0 h 179"/>
                <a:gd name="T46" fmla="*/ 1 w 136"/>
                <a:gd name="T47" fmla="*/ 5 h 17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6" h="179">
                  <a:moveTo>
                    <a:pt x="5" y="26"/>
                  </a:moveTo>
                  <a:lnTo>
                    <a:pt x="0" y="21"/>
                  </a:lnTo>
                  <a:lnTo>
                    <a:pt x="18" y="43"/>
                  </a:lnTo>
                  <a:lnTo>
                    <a:pt x="31" y="63"/>
                  </a:lnTo>
                  <a:lnTo>
                    <a:pt x="43" y="81"/>
                  </a:lnTo>
                  <a:lnTo>
                    <a:pt x="54" y="99"/>
                  </a:lnTo>
                  <a:lnTo>
                    <a:pt x="66" y="117"/>
                  </a:lnTo>
                  <a:lnTo>
                    <a:pt x="78" y="136"/>
                  </a:lnTo>
                  <a:lnTo>
                    <a:pt x="94" y="156"/>
                  </a:lnTo>
                  <a:lnTo>
                    <a:pt x="112" y="179"/>
                  </a:lnTo>
                  <a:lnTo>
                    <a:pt x="136" y="161"/>
                  </a:lnTo>
                  <a:lnTo>
                    <a:pt x="118" y="140"/>
                  </a:lnTo>
                  <a:lnTo>
                    <a:pt x="104" y="120"/>
                  </a:lnTo>
                  <a:lnTo>
                    <a:pt x="92" y="102"/>
                  </a:lnTo>
                  <a:lnTo>
                    <a:pt x="80" y="84"/>
                  </a:lnTo>
                  <a:lnTo>
                    <a:pt x="69" y="66"/>
                  </a:lnTo>
                  <a:lnTo>
                    <a:pt x="57" y="46"/>
                  </a:lnTo>
                  <a:lnTo>
                    <a:pt x="42" y="27"/>
                  </a:lnTo>
                  <a:lnTo>
                    <a:pt x="24" y="5"/>
                  </a:lnTo>
                  <a:lnTo>
                    <a:pt x="20" y="0"/>
                  </a:lnTo>
                  <a:lnTo>
                    <a:pt x="24" y="5"/>
                  </a:lnTo>
                  <a:lnTo>
                    <a:pt x="22" y="1"/>
                  </a:lnTo>
                  <a:lnTo>
                    <a:pt x="20" y="0"/>
                  </a:lnTo>
                  <a:lnTo>
                    <a:pt x="5" y="26"/>
                  </a:lnTo>
                  <a:close/>
                </a:path>
              </a:pathLst>
            </a:custGeom>
            <a:solidFill>
              <a:srgbClr val="000000"/>
            </a:solidFill>
            <a:ln w="12700" cmpd="sng">
              <a:solidFill>
                <a:srgbClr val="000000"/>
              </a:solidFill>
              <a:round/>
              <a:headEnd/>
              <a:tailEnd/>
            </a:ln>
          </p:spPr>
          <p:txBody>
            <a:bodyPr/>
            <a:lstStyle/>
            <a:p>
              <a:endParaRPr lang="fr-FR"/>
            </a:p>
          </p:txBody>
        </p:sp>
        <p:sp>
          <p:nvSpPr>
            <p:cNvPr id="6216" name="Freeform 436"/>
            <p:cNvSpPr>
              <a:spLocks/>
            </p:cNvSpPr>
            <p:nvPr/>
          </p:nvSpPr>
          <p:spPr bwMode="auto">
            <a:xfrm>
              <a:off x="3258" y="1722"/>
              <a:ext cx="48" cy="17"/>
            </a:xfrm>
            <a:custGeom>
              <a:avLst/>
              <a:gdLst>
                <a:gd name="T0" fmla="*/ 0 w 178"/>
                <a:gd name="T1" fmla="*/ 3 h 88"/>
                <a:gd name="T2" fmla="*/ 4 w 178"/>
                <a:gd name="T3" fmla="*/ 6 h 88"/>
                <a:gd name="T4" fmla="*/ 8 w 178"/>
                <a:gd name="T5" fmla="*/ 6 h 88"/>
                <a:gd name="T6" fmla="*/ 13 w 178"/>
                <a:gd name="T7" fmla="*/ 7 h 88"/>
                <a:gd name="T8" fmla="*/ 18 w 178"/>
                <a:gd name="T9" fmla="*/ 8 h 88"/>
                <a:gd name="T10" fmla="*/ 23 w 178"/>
                <a:gd name="T11" fmla="*/ 9 h 88"/>
                <a:gd name="T12" fmla="*/ 28 w 178"/>
                <a:gd name="T13" fmla="*/ 11 h 88"/>
                <a:gd name="T14" fmla="*/ 33 w 178"/>
                <a:gd name="T15" fmla="*/ 13 h 88"/>
                <a:gd name="T16" fmla="*/ 38 w 178"/>
                <a:gd name="T17" fmla="*/ 15 h 88"/>
                <a:gd name="T18" fmla="*/ 44 w 178"/>
                <a:gd name="T19" fmla="*/ 17 h 88"/>
                <a:gd name="T20" fmla="*/ 48 w 178"/>
                <a:gd name="T21" fmla="*/ 12 h 88"/>
                <a:gd name="T22" fmla="*/ 42 w 178"/>
                <a:gd name="T23" fmla="*/ 10 h 88"/>
                <a:gd name="T24" fmla="*/ 37 w 178"/>
                <a:gd name="T25" fmla="*/ 8 h 88"/>
                <a:gd name="T26" fmla="*/ 32 w 178"/>
                <a:gd name="T27" fmla="*/ 6 h 88"/>
                <a:gd name="T28" fmla="*/ 26 w 178"/>
                <a:gd name="T29" fmla="*/ 4 h 88"/>
                <a:gd name="T30" fmla="*/ 21 w 178"/>
                <a:gd name="T31" fmla="*/ 3 h 88"/>
                <a:gd name="T32" fmla="*/ 16 w 178"/>
                <a:gd name="T33" fmla="*/ 1 h 88"/>
                <a:gd name="T34" fmla="*/ 10 w 178"/>
                <a:gd name="T35" fmla="*/ 0 h 88"/>
                <a:gd name="T36" fmla="*/ 4 w 178"/>
                <a:gd name="T37" fmla="*/ 0 h 88"/>
                <a:gd name="T38" fmla="*/ 8 w 178"/>
                <a:gd name="T39" fmla="*/ 2 h 88"/>
                <a:gd name="T40" fmla="*/ 0 w 178"/>
                <a:gd name="T41" fmla="*/ 3 h 88"/>
                <a:gd name="T42" fmla="*/ 1 w 178"/>
                <a:gd name="T43" fmla="*/ 6 h 88"/>
                <a:gd name="T44" fmla="*/ 4 w 178"/>
                <a:gd name="T45" fmla="*/ 6 h 88"/>
                <a:gd name="T46" fmla="*/ 0 w 178"/>
                <a:gd name="T47" fmla="*/ 3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78" h="88">
                  <a:moveTo>
                    <a:pt x="0" y="17"/>
                  </a:moveTo>
                  <a:lnTo>
                    <a:pt x="14" y="29"/>
                  </a:lnTo>
                  <a:lnTo>
                    <a:pt x="31" y="31"/>
                  </a:lnTo>
                  <a:lnTo>
                    <a:pt x="49" y="34"/>
                  </a:lnTo>
                  <a:lnTo>
                    <a:pt x="66" y="40"/>
                  </a:lnTo>
                  <a:lnTo>
                    <a:pt x="85" y="48"/>
                  </a:lnTo>
                  <a:lnTo>
                    <a:pt x="104" y="55"/>
                  </a:lnTo>
                  <a:lnTo>
                    <a:pt x="121" y="66"/>
                  </a:lnTo>
                  <a:lnTo>
                    <a:pt x="142" y="76"/>
                  </a:lnTo>
                  <a:lnTo>
                    <a:pt x="163" y="88"/>
                  </a:lnTo>
                  <a:lnTo>
                    <a:pt x="178" y="62"/>
                  </a:lnTo>
                  <a:lnTo>
                    <a:pt x="157" y="51"/>
                  </a:lnTo>
                  <a:lnTo>
                    <a:pt x="136" y="40"/>
                  </a:lnTo>
                  <a:lnTo>
                    <a:pt x="117" y="30"/>
                  </a:lnTo>
                  <a:lnTo>
                    <a:pt x="96" y="21"/>
                  </a:lnTo>
                  <a:lnTo>
                    <a:pt x="77" y="13"/>
                  </a:lnTo>
                  <a:lnTo>
                    <a:pt x="58" y="7"/>
                  </a:lnTo>
                  <a:lnTo>
                    <a:pt x="36" y="2"/>
                  </a:lnTo>
                  <a:lnTo>
                    <a:pt x="16" y="0"/>
                  </a:lnTo>
                  <a:lnTo>
                    <a:pt x="30" y="11"/>
                  </a:lnTo>
                  <a:lnTo>
                    <a:pt x="0" y="17"/>
                  </a:lnTo>
                  <a:lnTo>
                    <a:pt x="3" y="29"/>
                  </a:lnTo>
                  <a:lnTo>
                    <a:pt x="14" y="29"/>
                  </a:lnTo>
                  <a:lnTo>
                    <a:pt x="0" y="17"/>
                  </a:lnTo>
                  <a:close/>
                </a:path>
              </a:pathLst>
            </a:custGeom>
            <a:solidFill>
              <a:srgbClr val="000000"/>
            </a:solidFill>
            <a:ln w="12700" cmpd="sng">
              <a:solidFill>
                <a:srgbClr val="000000"/>
              </a:solidFill>
              <a:round/>
              <a:headEnd/>
              <a:tailEnd/>
            </a:ln>
          </p:spPr>
          <p:txBody>
            <a:bodyPr/>
            <a:lstStyle/>
            <a:p>
              <a:endParaRPr lang="fr-FR"/>
            </a:p>
          </p:txBody>
        </p:sp>
        <p:sp>
          <p:nvSpPr>
            <p:cNvPr id="6217" name="Freeform 437"/>
            <p:cNvSpPr>
              <a:spLocks/>
            </p:cNvSpPr>
            <p:nvPr/>
          </p:nvSpPr>
          <p:spPr bwMode="auto">
            <a:xfrm>
              <a:off x="3254" y="1710"/>
              <a:ext cx="12" cy="15"/>
            </a:xfrm>
            <a:custGeom>
              <a:avLst/>
              <a:gdLst>
                <a:gd name="T0" fmla="*/ 4 w 42"/>
                <a:gd name="T1" fmla="*/ 6 h 74"/>
                <a:gd name="T2" fmla="*/ 0 w 42"/>
                <a:gd name="T3" fmla="*/ 4 h 74"/>
                <a:gd name="T4" fmla="*/ 0 w 42"/>
                <a:gd name="T5" fmla="*/ 5 h 74"/>
                <a:gd name="T6" fmla="*/ 1 w 42"/>
                <a:gd name="T7" fmla="*/ 6 h 74"/>
                <a:gd name="T8" fmla="*/ 1 w 42"/>
                <a:gd name="T9" fmla="*/ 8 h 74"/>
                <a:gd name="T10" fmla="*/ 2 w 42"/>
                <a:gd name="T11" fmla="*/ 9 h 74"/>
                <a:gd name="T12" fmla="*/ 2 w 42"/>
                <a:gd name="T13" fmla="*/ 10 h 74"/>
                <a:gd name="T14" fmla="*/ 3 w 42"/>
                <a:gd name="T15" fmla="*/ 12 h 74"/>
                <a:gd name="T16" fmla="*/ 3 w 42"/>
                <a:gd name="T17" fmla="*/ 14 h 74"/>
                <a:gd name="T18" fmla="*/ 3 w 42"/>
                <a:gd name="T19" fmla="*/ 15 h 74"/>
                <a:gd name="T20" fmla="*/ 12 w 42"/>
                <a:gd name="T21" fmla="*/ 14 h 74"/>
                <a:gd name="T22" fmla="*/ 12 w 42"/>
                <a:gd name="T23" fmla="*/ 12 h 74"/>
                <a:gd name="T24" fmla="*/ 11 w 42"/>
                <a:gd name="T25" fmla="*/ 11 h 74"/>
                <a:gd name="T26" fmla="*/ 11 w 42"/>
                <a:gd name="T27" fmla="*/ 10 h 74"/>
                <a:gd name="T28" fmla="*/ 11 w 42"/>
                <a:gd name="T29" fmla="*/ 8 h 74"/>
                <a:gd name="T30" fmla="*/ 10 w 42"/>
                <a:gd name="T31" fmla="*/ 7 h 74"/>
                <a:gd name="T32" fmla="*/ 10 w 42"/>
                <a:gd name="T33" fmla="*/ 5 h 74"/>
                <a:gd name="T34" fmla="*/ 9 w 42"/>
                <a:gd name="T35" fmla="*/ 4 h 74"/>
                <a:gd name="T36" fmla="*/ 9 w 42"/>
                <a:gd name="T37" fmla="*/ 2 h 74"/>
                <a:gd name="T38" fmla="*/ 5 w 42"/>
                <a:gd name="T39" fmla="*/ 0 h 74"/>
                <a:gd name="T40" fmla="*/ 9 w 42"/>
                <a:gd name="T41" fmla="*/ 2 h 74"/>
                <a:gd name="T42" fmla="*/ 8 w 42"/>
                <a:gd name="T43" fmla="*/ 0 h 74"/>
                <a:gd name="T44" fmla="*/ 5 w 42"/>
                <a:gd name="T45" fmla="*/ 0 h 74"/>
                <a:gd name="T46" fmla="*/ 4 w 42"/>
                <a:gd name="T47" fmla="*/ 6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2" h="74">
                  <a:moveTo>
                    <a:pt x="13" y="29"/>
                  </a:moveTo>
                  <a:lnTo>
                    <a:pt x="0" y="18"/>
                  </a:lnTo>
                  <a:lnTo>
                    <a:pt x="1" y="25"/>
                  </a:lnTo>
                  <a:lnTo>
                    <a:pt x="3" y="31"/>
                  </a:lnTo>
                  <a:lnTo>
                    <a:pt x="4" y="39"/>
                  </a:lnTo>
                  <a:lnTo>
                    <a:pt x="6" y="46"/>
                  </a:lnTo>
                  <a:lnTo>
                    <a:pt x="7" y="51"/>
                  </a:lnTo>
                  <a:lnTo>
                    <a:pt x="9" y="60"/>
                  </a:lnTo>
                  <a:lnTo>
                    <a:pt x="11" y="67"/>
                  </a:lnTo>
                  <a:lnTo>
                    <a:pt x="12" y="74"/>
                  </a:lnTo>
                  <a:lnTo>
                    <a:pt x="42" y="68"/>
                  </a:lnTo>
                  <a:lnTo>
                    <a:pt x="41" y="61"/>
                  </a:lnTo>
                  <a:lnTo>
                    <a:pt x="39" y="53"/>
                  </a:lnTo>
                  <a:lnTo>
                    <a:pt x="38" y="47"/>
                  </a:lnTo>
                  <a:lnTo>
                    <a:pt x="37" y="40"/>
                  </a:lnTo>
                  <a:lnTo>
                    <a:pt x="35" y="33"/>
                  </a:lnTo>
                  <a:lnTo>
                    <a:pt x="34" y="25"/>
                  </a:lnTo>
                  <a:lnTo>
                    <a:pt x="31" y="19"/>
                  </a:lnTo>
                  <a:lnTo>
                    <a:pt x="30" y="12"/>
                  </a:lnTo>
                  <a:lnTo>
                    <a:pt x="17" y="0"/>
                  </a:lnTo>
                  <a:lnTo>
                    <a:pt x="30" y="12"/>
                  </a:lnTo>
                  <a:lnTo>
                    <a:pt x="28" y="2"/>
                  </a:lnTo>
                  <a:lnTo>
                    <a:pt x="17" y="0"/>
                  </a:lnTo>
                  <a:lnTo>
                    <a:pt x="13" y="29"/>
                  </a:lnTo>
                  <a:close/>
                </a:path>
              </a:pathLst>
            </a:custGeom>
            <a:solidFill>
              <a:srgbClr val="000000"/>
            </a:solidFill>
            <a:ln w="12700" cmpd="sng">
              <a:solidFill>
                <a:srgbClr val="000000"/>
              </a:solidFill>
              <a:round/>
              <a:headEnd/>
              <a:tailEnd/>
            </a:ln>
          </p:spPr>
          <p:txBody>
            <a:bodyPr/>
            <a:lstStyle/>
            <a:p>
              <a:endParaRPr lang="fr-FR"/>
            </a:p>
          </p:txBody>
        </p:sp>
        <p:sp>
          <p:nvSpPr>
            <p:cNvPr id="6218" name="Freeform 438"/>
            <p:cNvSpPr>
              <a:spLocks/>
            </p:cNvSpPr>
            <p:nvPr/>
          </p:nvSpPr>
          <p:spPr bwMode="auto">
            <a:xfrm>
              <a:off x="3236" y="1709"/>
              <a:ext cx="22" cy="7"/>
            </a:xfrm>
            <a:custGeom>
              <a:avLst/>
              <a:gdLst>
                <a:gd name="T0" fmla="*/ 7 w 86"/>
                <a:gd name="T1" fmla="*/ 4 h 35"/>
                <a:gd name="T2" fmla="*/ 3 w 86"/>
                <a:gd name="T3" fmla="*/ 6 h 35"/>
                <a:gd name="T4" fmla="*/ 5 w 86"/>
                <a:gd name="T5" fmla="*/ 6 h 35"/>
                <a:gd name="T6" fmla="*/ 7 w 86"/>
                <a:gd name="T7" fmla="*/ 6 h 35"/>
                <a:gd name="T8" fmla="*/ 10 w 86"/>
                <a:gd name="T9" fmla="*/ 6 h 35"/>
                <a:gd name="T10" fmla="*/ 12 w 86"/>
                <a:gd name="T11" fmla="*/ 6 h 35"/>
                <a:gd name="T12" fmla="*/ 15 w 86"/>
                <a:gd name="T13" fmla="*/ 7 h 35"/>
                <a:gd name="T14" fmla="*/ 17 w 86"/>
                <a:gd name="T15" fmla="*/ 7 h 35"/>
                <a:gd name="T16" fmla="*/ 19 w 86"/>
                <a:gd name="T17" fmla="*/ 7 h 35"/>
                <a:gd name="T18" fmla="*/ 21 w 86"/>
                <a:gd name="T19" fmla="*/ 7 h 35"/>
                <a:gd name="T20" fmla="*/ 22 w 86"/>
                <a:gd name="T21" fmla="*/ 1 h 35"/>
                <a:gd name="T22" fmla="*/ 20 w 86"/>
                <a:gd name="T23" fmla="*/ 1 h 35"/>
                <a:gd name="T24" fmla="*/ 18 w 86"/>
                <a:gd name="T25" fmla="*/ 1 h 35"/>
                <a:gd name="T26" fmla="*/ 16 w 86"/>
                <a:gd name="T27" fmla="*/ 1 h 35"/>
                <a:gd name="T28" fmla="*/ 13 w 86"/>
                <a:gd name="T29" fmla="*/ 1 h 35"/>
                <a:gd name="T30" fmla="*/ 10 w 86"/>
                <a:gd name="T31" fmla="*/ 1 h 35"/>
                <a:gd name="T32" fmla="*/ 8 w 86"/>
                <a:gd name="T33" fmla="*/ 0 h 35"/>
                <a:gd name="T34" fmla="*/ 6 w 86"/>
                <a:gd name="T35" fmla="*/ 0 h 35"/>
                <a:gd name="T36" fmla="*/ 4 w 86"/>
                <a:gd name="T37" fmla="*/ 0 h 35"/>
                <a:gd name="T38" fmla="*/ 0 w 86"/>
                <a:gd name="T39" fmla="*/ 2 h 35"/>
                <a:gd name="T40" fmla="*/ 4 w 86"/>
                <a:gd name="T41" fmla="*/ 0 h 35"/>
                <a:gd name="T42" fmla="*/ 1 w 86"/>
                <a:gd name="T43" fmla="*/ 0 h 35"/>
                <a:gd name="T44" fmla="*/ 0 w 86"/>
                <a:gd name="T45" fmla="*/ 2 h 35"/>
                <a:gd name="T46" fmla="*/ 7 w 86"/>
                <a:gd name="T47" fmla="*/ 4 h 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6" h="35">
                  <a:moveTo>
                    <a:pt x="26" y="22"/>
                  </a:moveTo>
                  <a:lnTo>
                    <a:pt x="11" y="30"/>
                  </a:lnTo>
                  <a:lnTo>
                    <a:pt x="20" y="31"/>
                  </a:lnTo>
                  <a:lnTo>
                    <a:pt x="28" y="31"/>
                  </a:lnTo>
                  <a:lnTo>
                    <a:pt x="38" y="32"/>
                  </a:lnTo>
                  <a:lnTo>
                    <a:pt x="48" y="32"/>
                  </a:lnTo>
                  <a:lnTo>
                    <a:pt x="58" y="33"/>
                  </a:lnTo>
                  <a:lnTo>
                    <a:pt x="68" y="34"/>
                  </a:lnTo>
                  <a:lnTo>
                    <a:pt x="76" y="34"/>
                  </a:lnTo>
                  <a:lnTo>
                    <a:pt x="82" y="35"/>
                  </a:lnTo>
                  <a:lnTo>
                    <a:pt x="86" y="6"/>
                  </a:lnTo>
                  <a:lnTo>
                    <a:pt x="79" y="5"/>
                  </a:lnTo>
                  <a:lnTo>
                    <a:pt x="70" y="5"/>
                  </a:lnTo>
                  <a:lnTo>
                    <a:pt x="62" y="4"/>
                  </a:lnTo>
                  <a:lnTo>
                    <a:pt x="50" y="3"/>
                  </a:lnTo>
                  <a:lnTo>
                    <a:pt x="40" y="3"/>
                  </a:lnTo>
                  <a:lnTo>
                    <a:pt x="31" y="2"/>
                  </a:lnTo>
                  <a:lnTo>
                    <a:pt x="22" y="2"/>
                  </a:lnTo>
                  <a:lnTo>
                    <a:pt x="15" y="1"/>
                  </a:lnTo>
                  <a:lnTo>
                    <a:pt x="0" y="9"/>
                  </a:lnTo>
                  <a:lnTo>
                    <a:pt x="15" y="1"/>
                  </a:lnTo>
                  <a:lnTo>
                    <a:pt x="4" y="0"/>
                  </a:lnTo>
                  <a:lnTo>
                    <a:pt x="0" y="9"/>
                  </a:lnTo>
                  <a:lnTo>
                    <a:pt x="26" y="22"/>
                  </a:lnTo>
                  <a:close/>
                </a:path>
              </a:pathLst>
            </a:custGeom>
            <a:solidFill>
              <a:srgbClr val="000000"/>
            </a:solidFill>
            <a:ln w="12700" cmpd="sng">
              <a:solidFill>
                <a:srgbClr val="000000"/>
              </a:solidFill>
              <a:round/>
              <a:headEnd/>
              <a:tailEnd/>
            </a:ln>
          </p:spPr>
          <p:txBody>
            <a:bodyPr/>
            <a:lstStyle/>
            <a:p>
              <a:endParaRPr lang="fr-FR"/>
            </a:p>
          </p:txBody>
        </p:sp>
        <p:sp>
          <p:nvSpPr>
            <p:cNvPr id="6219" name="Freeform 439"/>
            <p:cNvSpPr>
              <a:spLocks/>
            </p:cNvSpPr>
            <p:nvPr/>
          </p:nvSpPr>
          <p:spPr bwMode="auto">
            <a:xfrm>
              <a:off x="3206" y="1796"/>
              <a:ext cx="80" cy="7"/>
            </a:xfrm>
            <a:custGeom>
              <a:avLst/>
              <a:gdLst>
                <a:gd name="T0" fmla="*/ 0 w 293"/>
                <a:gd name="T1" fmla="*/ 3 h 32"/>
                <a:gd name="T2" fmla="*/ 0 w 293"/>
                <a:gd name="T3" fmla="*/ 7 h 32"/>
                <a:gd name="T4" fmla="*/ 80 w 293"/>
                <a:gd name="T5" fmla="*/ 7 h 32"/>
                <a:gd name="T6" fmla="*/ 80 w 293"/>
                <a:gd name="T7" fmla="*/ 0 h 32"/>
                <a:gd name="T8" fmla="*/ 0 w 293"/>
                <a:gd name="T9" fmla="*/ 0 h 32"/>
                <a:gd name="T10" fmla="*/ 0 w 293"/>
                <a:gd name="T11" fmla="*/ 3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3" h="32">
                  <a:moveTo>
                    <a:pt x="0" y="15"/>
                  </a:moveTo>
                  <a:lnTo>
                    <a:pt x="0" y="30"/>
                  </a:lnTo>
                  <a:lnTo>
                    <a:pt x="293" y="32"/>
                  </a:lnTo>
                  <a:lnTo>
                    <a:pt x="293" y="2"/>
                  </a:lnTo>
                  <a:lnTo>
                    <a:pt x="0" y="0"/>
                  </a:lnTo>
                  <a:lnTo>
                    <a:pt x="0" y="15"/>
                  </a:lnTo>
                  <a:close/>
                </a:path>
              </a:pathLst>
            </a:custGeom>
            <a:solidFill>
              <a:srgbClr val="000000"/>
            </a:solidFill>
            <a:ln w="12700" cmpd="sng">
              <a:solidFill>
                <a:srgbClr val="000000"/>
              </a:solidFill>
              <a:round/>
              <a:headEnd/>
              <a:tailEnd/>
            </a:ln>
          </p:spPr>
          <p:txBody>
            <a:bodyPr/>
            <a:lstStyle/>
            <a:p>
              <a:endParaRPr lang="fr-FR"/>
            </a:p>
          </p:txBody>
        </p:sp>
        <p:sp>
          <p:nvSpPr>
            <p:cNvPr id="6220" name="Freeform 440"/>
            <p:cNvSpPr>
              <a:spLocks/>
            </p:cNvSpPr>
            <p:nvPr/>
          </p:nvSpPr>
          <p:spPr bwMode="auto">
            <a:xfrm>
              <a:off x="3246" y="1722"/>
              <a:ext cx="21" cy="16"/>
            </a:xfrm>
            <a:custGeom>
              <a:avLst/>
              <a:gdLst>
                <a:gd name="T0" fmla="*/ 1 w 75"/>
                <a:gd name="T1" fmla="*/ 15 h 83"/>
                <a:gd name="T2" fmla="*/ 6 w 75"/>
                <a:gd name="T3" fmla="*/ 14 h 83"/>
                <a:gd name="T4" fmla="*/ 21 w 75"/>
                <a:gd name="T5" fmla="*/ 3 h 83"/>
                <a:gd name="T6" fmla="*/ 15 w 75"/>
                <a:gd name="T7" fmla="*/ 0 h 83"/>
                <a:gd name="T8" fmla="*/ 0 w 75"/>
                <a:gd name="T9" fmla="*/ 11 h 83"/>
                <a:gd name="T10" fmla="*/ 5 w 75"/>
                <a:gd name="T11" fmla="*/ 10 h 83"/>
                <a:gd name="T12" fmla="*/ 1 w 75"/>
                <a:gd name="T13" fmla="*/ 15 h 83"/>
                <a:gd name="T14" fmla="*/ 4 w 75"/>
                <a:gd name="T15" fmla="*/ 16 h 83"/>
                <a:gd name="T16" fmla="*/ 6 w 75"/>
                <a:gd name="T17" fmla="*/ 14 h 83"/>
                <a:gd name="T18" fmla="*/ 1 w 75"/>
                <a:gd name="T19" fmla="*/ 15 h 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83">
                  <a:moveTo>
                    <a:pt x="4" y="77"/>
                  </a:moveTo>
                  <a:lnTo>
                    <a:pt x="22" y="74"/>
                  </a:lnTo>
                  <a:lnTo>
                    <a:pt x="75" y="18"/>
                  </a:lnTo>
                  <a:lnTo>
                    <a:pt x="53" y="0"/>
                  </a:lnTo>
                  <a:lnTo>
                    <a:pt x="0" y="55"/>
                  </a:lnTo>
                  <a:lnTo>
                    <a:pt x="19" y="52"/>
                  </a:lnTo>
                  <a:lnTo>
                    <a:pt x="4" y="77"/>
                  </a:lnTo>
                  <a:lnTo>
                    <a:pt x="14" y="83"/>
                  </a:lnTo>
                  <a:lnTo>
                    <a:pt x="22" y="74"/>
                  </a:lnTo>
                  <a:lnTo>
                    <a:pt x="4" y="77"/>
                  </a:lnTo>
                  <a:close/>
                </a:path>
              </a:pathLst>
            </a:custGeom>
            <a:solidFill>
              <a:srgbClr val="000000"/>
            </a:solidFill>
            <a:ln w="12700" cmpd="sng">
              <a:solidFill>
                <a:srgbClr val="000000"/>
              </a:solidFill>
              <a:round/>
              <a:headEnd/>
              <a:tailEnd/>
            </a:ln>
          </p:spPr>
          <p:txBody>
            <a:bodyPr/>
            <a:lstStyle/>
            <a:p>
              <a:endParaRPr lang="fr-FR"/>
            </a:p>
          </p:txBody>
        </p:sp>
        <p:sp>
          <p:nvSpPr>
            <p:cNvPr id="6221" name="Freeform 441"/>
            <p:cNvSpPr>
              <a:spLocks/>
            </p:cNvSpPr>
            <p:nvPr/>
          </p:nvSpPr>
          <p:spPr bwMode="auto">
            <a:xfrm>
              <a:off x="3227" y="1723"/>
              <a:ext cx="24" cy="14"/>
            </a:xfrm>
            <a:custGeom>
              <a:avLst/>
              <a:gdLst>
                <a:gd name="T0" fmla="*/ 2 w 92"/>
                <a:gd name="T1" fmla="*/ 2 h 71"/>
                <a:gd name="T2" fmla="*/ 0 w 92"/>
                <a:gd name="T3" fmla="*/ 5 h 71"/>
                <a:gd name="T4" fmla="*/ 20 w 92"/>
                <a:gd name="T5" fmla="*/ 14 h 71"/>
                <a:gd name="T6" fmla="*/ 24 w 92"/>
                <a:gd name="T7" fmla="*/ 9 h 71"/>
                <a:gd name="T8" fmla="*/ 4 w 92"/>
                <a:gd name="T9" fmla="*/ 0 h 71"/>
                <a:gd name="T10" fmla="*/ 2 w 92"/>
                <a:gd name="T11" fmla="*/ 2 h 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2" h="71">
                  <a:moveTo>
                    <a:pt x="8" y="12"/>
                  </a:moveTo>
                  <a:lnTo>
                    <a:pt x="0" y="25"/>
                  </a:lnTo>
                  <a:lnTo>
                    <a:pt x="77" y="71"/>
                  </a:lnTo>
                  <a:lnTo>
                    <a:pt x="92" y="46"/>
                  </a:lnTo>
                  <a:lnTo>
                    <a:pt x="16" y="0"/>
                  </a:lnTo>
                  <a:lnTo>
                    <a:pt x="8" y="12"/>
                  </a:lnTo>
                  <a:close/>
                </a:path>
              </a:pathLst>
            </a:custGeom>
            <a:solidFill>
              <a:srgbClr val="000000"/>
            </a:solidFill>
            <a:ln w="12700" cmpd="sng">
              <a:solidFill>
                <a:srgbClr val="000000"/>
              </a:solidFill>
              <a:round/>
              <a:headEnd/>
              <a:tailEnd/>
            </a:ln>
          </p:spPr>
          <p:txBody>
            <a:bodyPr/>
            <a:lstStyle/>
            <a:p>
              <a:endParaRPr lang="fr-FR"/>
            </a:p>
          </p:txBody>
        </p:sp>
        <p:sp>
          <p:nvSpPr>
            <p:cNvPr id="6222" name="Freeform 442"/>
            <p:cNvSpPr>
              <a:spLocks/>
            </p:cNvSpPr>
            <p:nvPr/>
          </p:nvSpPr>
          <p:spPr bwMode="auto">
            <a:xfrm>
              <a:off x="3245" y="1734"/>
              <a:ext cx="9" cy="65"/>
            </a:xfrm>
            <a:custGeom>
              <a:avLst/>
              <a:gdLst>
                <a:gd name="T0" fmla="*/ 4 w 31"/>
                <a:gd name="T1" fmla="*/ 65 h 324"/>
                <a:gd name="T2" fmla="*/ 9 w 31"/>
                <a:gd name="T3" fmla="*/ 65 h 324"/>
                <a:gd name="T4" fmla="*/ 9 w 31"/>
                <a:gd name="T5" fmla="*/ 0 h 324"/>
                <a:gd name="T6" fmla="*/ 0 w 31"/>
                <a:gd name="T7" fmla="*/ 0 h 324"/>
                <a:gd name="T8" fmla="*/ 0 w 31"/>
                <a:gd name="T9" fmla="*/ 65 h 324"/>
                <a:gd name="T10" fmla="*/ 4 w 31"/>
                <a:gd name="T11" fmla="*/ 65 h 3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 h="324">
                  <a:moveTo>
                    <a:pt x="15" y="324"/>
                  </a:moveTo>
                  <a:lnTo>
                    <a:pt x="31" y="324"/>
                  </a:lnTo>
                  <a:lnTo>
                    <a:pt x="31" y="0"/>
                  </a:lnTo>
                  <a:lnTo>
                    <a:pt x="0" y="0"/>
                  </a:lnTo>
                  <a:lnTo>
                    <a:pt x="0" y="324"/>
                  </a:lnTo>
                  <a:lnTo>
                    <a:pt x="15" y="324"/>
                  </a:lnTo>
                  <a:close/>
                </a:path>
              </a:pathLst>
            </a:custGeom>
            <a:solidFill>
              <a:srgbClr val="000000"/>
            </a:solidFill>
            <a:ln w="12700" cmpd="sng">
              <a:solidFill>
                <a:srgbClr val="000000"/>
              </a:solidFill>
              <a:round/>
              <a:headEnd/>
              <a:tailEnd/>
            </a:ln>
          </p:spPr>
          <p:txBody>
            <a:bodyPr/>
            <a:lstStyle/>
            <a:p>
              <a:endParaRPr lang="fr-FR"/>
            </a:p>
          </p:txBody>
        </p:sp>
      </p:grpSp>
      <p:sp>
        <p:nvSpPr>
          <p:cNvPr id="6156" name="Text Box 443"/>
          <p:cNvSpPr txBox="1">
            <a:spLocks noChangeArrowheads="1"/>
          </p:cNvSpPr>
          <p:nvPr/>
        </p:nvSpPr>
        <p:spPr bwMode="auto">
          <a:xfrm>
            <a:off x="2986454" y="3619501"/>
            <a:ext cx="186543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spcBef>
                <a:spcPct val="50000"/>
              </a:spcBef>
            </a:pPr>
            <a:r>
              <a:rPr lang="fr-CH" altLang="fr-FR" sz="2000" b="1" dirty="0">
                <a:solidFill>
                  <a:srgbClr val="FF0000"/>
                </a:solidFill>
                <a:latin typeface="Arial" charset="0"/>
              </a:rPr>
              <a:t>Concepteur</a:t>
            </a:r>
            <a:endParaRPr lang="fr-FR" altLang="fr-FR" sz="2000" b="1" dirty="0">
              <a:solidFill>
                <a:srgbClr val="FF0000"/>
              </a:solidFill>
              <a:latin typeface="Arial" charset="0"/>
            </a:endParaRPr>
          </a:p>
        </p:txBody>
      </p:sp>
      <p:sp>
        <p:nvSpPr>
          <p:cNvPr id="6157" name="AutoShape 444"/>
          <p:cNvSpPr>
            <a:spLocks noChangeArrowheads="1"/>
          </p:cNvSpPr>
          <p:nvPr/>
        </p:nvSpPr>
        <p:spPr bwMode="auto">
          <a:xfrm rot="2153875">
            <a:off x="2681654" y="2789238"/>
            <a:ext cx="838200" cy="533400"/>
          </a:xfrm>
          <a:prstGeom prst="leftArrow">
            <a:avLst>
              <a:gd name="adj1" fmla="val 50000"/>
              <a:gd name="adj2" fmla="val 42560"/>
            </a:avLst>
          </a:prstGeom>
          <a:ln>
            <a:headEnd/>
            <a:tailEnd/>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style>
          <a:lnRef idx="2">
            <a:schemeClr val="accent4"/>
          </a:lnRef>
          <a:fillRef idx="1">
            <a:schemeClr val="lt1"/>
          </a:fillRef>
          <a:effectRef idx="0">
            <a:schemeClr val="accent4"/>
          </a:effectRef>
          <a:fontRef idx="minor">
            <a:schemeClr val="dk1"/>
          </a:fontRef>
        </p:style>
        <p:txBody>
          <a:bodyPr wrap="none" lIns="92075" tIns="46038" rIns="92075" bIns="46038"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grpSp>
        <p:nvGrpSpPr>
          <p:cNvPr id="8" name="Groupe 7"/>
          <p:cNvGrpSpPr/>
          <p:nvPr/>
        </p:nvGrpSpPr>
        <p:grpSpPr>
          <a:xfrm>
            <a:off x="5032131" y="1581150"/>
            <a:ext cx="3928697" cy="1004888"/>
            <a:chOff x="5032131" y="1581150"/>
            <a:chExt cx="3928697" cy="1004888"/>
          </a:xfrm>
        </p:grpSpPr>
        <p:sp>
          <p:nvSpPr>
            <p:cNvPr id="6158" name="Rectangle 446"/>
            <p:cNvSpPr>
              <a:spLocks noChangeArrowheads="1"/>
            </p:cNvSpPr>
            <p:nvPr/>
          </p:nvSpPr>
          <p:spPr bwMode="auto">
            <a:xfrm>
              <a:off x="5125916" y="1965325"/>
              <a:ext cx="1138604" cy="312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90000"/>
                </a:lnSpc>
                <a:spcBef>
                  <a:spcPct val="20000"/>
                </a:spcBef>
                <a:buClr>
                  <a:srgbClr val="66FF33"/>
                </a:buClr>
                <a:buSzPct val="75000"/>
                <a:buFont typeface="Monotype Sorts" pitchFamily="2" charset="2"/>
                <a:buNone/>
              </a:pPr>
              <a:r>
                <a:rPr kumimoji="1" lang="fr-CH" altLang="fr-FR" sz="1600" b="1"/>
                <a:t>Personne</a:t>
              </a:r>
              <a:endParaRPr kumimoji="1" lang="fr-FR" altLang="fr-FR" sz="1600" b="1"/>
            </a:p>
          </p:txBody>
        </p:sp>
        <p:sp>
          <p:nvSpPr>
            <p:cNvPr id="6159" name="Rectangle 447"/>
            <p:cNvSpPr>
              <a:spLocks noChangeArrowheads="1"/>
            </p:cNvSpPr>
            <p:nvPr/>
          </p:nvSpPr>
          <p:spPr bwMode="auto">
            <a:xfrm>
              <a:off x="5032131" y="1581150"/>
              <a:ext cx="3928697" cy="1004888"/>
            </a:xfrm>
            <a:prstGeom prst="rect">
              <a:avLst/>
            </a:prstGeom>
            <a:noFill/>
            <a:ln w="9525">
              <a:solidFill>
                <a:schemeClr val="bg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075" tIns="46038" rIns="92075" bIns="46038"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6160" name="Rectangle 448"/>
            <p:cNvSpPr>
              <a:spLocks noChangeArrowheads="1"/>
            </p:cNvSpPr>
            <p:nvPr/>
          </p:nvSpPr>
          <p:spPr bwMode="auto">
            <a:xfrm>
              <a:off x="5146431" y="1931988"/>
              <a:ext cx="1085850" cy="342900"/>
            </a:xfrm>
            <a:prstGeom prst="rect">
              <a:avLst/>
            </a:prstGeom>
            <a:noFill/>
            <a:ln w="12700" cap="sq">
              <a:solidFill>
                <a:srgbClr val="FF3300"/>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6161" name="Rectangle 449"/>
            <p:cNvSpPr>
              <a:spLocks noChangeArrowheads="1"/>
            </p:cNvSpPr>
            <p:nvPr/>
          </p:nvSpPr>
          <p:spPr bwMode="auto">
            <a:xfrm>
              <a:off x="7888166" y="1884363"/>
              <a:ext cx="952500" cy="381000"/>
            </a:xfrm>
            <a:prstGeom prst="rect">
              <a:avLst/>
            </a:prstGeom>
            <a:noFill/>
            <a:ln w="12700" cap="sq">
              <a:solidFill>
                <a:srgbClr val="FF3300"/>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6162" name="AutoShape 450"/>
            <p:cNvSpPr>
              <a:spLocks noChangeArrowheads="1"/>
            </p:cNvSpPr>
            <p:nvPr/>
          </p:nvSpPr>
          <p:spPr bwMode="auto">
            <a:xfrm>
              <a:off x="6594231" y="1784350"/>
              <a:ext cx="1028700" cy="628650"/>
            </a:xfrm>
            <a:prstGeom prst="diamond">
              <a:avLst/>
            </a:prstGeom>
            <a:noFill/>
            <a:ln w="12700" cap="sq">
              <a:solidFill>
                <a:srgbClr val="FF3300"/>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6163" name="Line 451"/>
            <p:cNvSpPr>
              <a:spLocks noChangeShapeType="1"/>
            </p:cNvSpPr>
            <p:nvPr/>
          </p:nvSpPr>
          <p:spPr bwMode="auto">
            <a:xfrm>
              <a:off x="6251331" y="2089150"/>
              <a:ext cx="381000" cy="0"/>
            </a:xfrm>
            <a:prstGeom prst="line">
              <a:avLst/>
            </a:prstGeom>
            <a:noFill/>
            <a:ln w="12700" cap="sq">
              <a:solidFill>
                <a:srgbClr val="FF33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fr-FR"/>
            </a:p>
          </p:txBody>
        </p:sp>
        <p:sp>
          <p:nvSpPr>
            <p:cNvPr id="6164" name="Line 452"/>
            <p:cNvSpPr>
              <a:spLocks noChangeShapeType="1"/>
            </p:cNvSpPr>
            <p:nvPr/>
          </p:nvSpPr>
          <p:spPr bwMode="auto">
            <a:xfrm>
              <a:off x="7622931" y="2089150"/>
              <a:ext cx="279889" cy="0"/>
            </a:xfrm>
            <a:prstGeom prst="line">
              <a:avLst/>
            </a:prstGeom>
            <a:noFill/>
            <a:ln w="12700" cap="sq">
              <a:solidFill>
                <a:srgbClr val="FF33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fr-FR"/>
            </a:p>
          </p:txBody>
        </p:sp>
        <p:sp>
          <p:nvSpPr>
            <p:cNvPr id="6165" name="Rectangle 453"/>
            <p:cNvSpPr>
              <a:spLocks noChangeArrowheads="1"/>
            </p:cNvSpPr>
            <p:nvPr/>
          </p:nvSpPr>
          <p:spPr bwMode="auto">
            <a:xfrm>
              <a:off x="7916008" y="1922464"/>
              <a:ext cx="940963" cy="3145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90000"/>
                </a:lnSpc>
                <a:spcBef>
                  <a:spcPct val="20000"/>
                </a:spcBef>
                <a:buClr>
                  <a:srgbClr val="66FF33"/>
                </a:buClr>
                <a:buSzPct val="75000"/>
                <a:buFont typeface="Monotype Sorts" pitchFamily="2" charset="2"/>
                <a:buNone/>
              </a:pPr>
              <a:r>
                <a:rPr kumimoji="1" lang="fr-CH" altLang="fr-FR" sz="1600" b="1"/>
                <a:t>Voiture</a:t>
              </a:r>
              <a:endParaRPr kumimoji="1" lang="fr-FR" altLang="fr-FR" sz="1600" b="1">
                <a:solidFill>
                  <a:schemeClr val="bg1"/>
                </a:solidFill>
              </a:endParaRPr>
            </a:p>
          </p:txBody>
        </p:sp>
        <p:sp>
          <p:nvSpPr>
            <p:cNvPr id="6166" name="Rectangle 454"/>
            <p:cNvSpPr>
              <a:spLocks noChangeArrowheads="1"/>
            </p:cNvSpPr>
            <p:nvPr/>
          </p:nvSpPr>
          <p:spPr bwMode="auto">
            <a:xfrm>
              <a:off x="6646985" y="1938338"/>
              <a:ext cx="952500" cy="312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90000"/>
                </a:lnSpc>
                <a:spcBef>
                  <a:spcPct val="20000"/>
                </a:spcBef>
                <a:buClr>
                  <a:srgbClr val="66FF33"/>
                </a:buClr>
                <a:buSzPct val="75000"/>
                <a:buFont typeface="Monotype Sorts" pitchFamily="2" charset="2"/>
                <a:buNone/>
              </a:pPr>
              <a:r>
                <a:rPr kumimoji="1" lang="fr-CH" altLang="fr-FR" sz="1600" b="1" dirty="0"/>
                <a:t>conduit</a:t>
              </a:r>
              <a:endParaRPr kumimoji="1" lang="fr-FR" altLang="fr-FR" sz="1600" b="1" dirty="0">
                <a:solidFill>
                  <a:schemeClr val="bg1"/>
                </a:solidFill>
              </a:endParaRPr>
            </a:p>
          </p:txBody>
        </p:sp>
      </p:grpSp>
      <p:sp>
        <p:nvSpPr>
          <p:cNvPr id="6167" name="Rectangle 455"/>
          <p:cNvSpPr>
            <a:spLocks noChangeArrowheads="1"/>
          </p:cNvSpPr>
          <p:nvPr/>
        </p:nvSpPr>
        <p:spPr bwMode="auto">
          <a:xfrm>
            <a:off x="5231800" y="2286089"/>
            <a:ext cx="3563476" cy="3699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90000"/>
              </a:lnSpc>
              <a:spcBef>
                <a:spcPct val="20000"/>
              </a:spcBef>
              <a:buClr>
                <a:srgbClr val="66FF33"/>
              </a:buClr>
              <a:buSzPct val="75000"/>
              <a:buFont typeface="Monotype Sorts" pitchFamily="2" charset="2"/>
              <a:buNone/>
            </a:pPr>
            <a:r>
              <a:rPr lang="fr-CH" altLang="fr-FR" sz="2000" b="1" dirty="0">
                <a:solidFill>
                  <a:srgbClr val="0070C0"/>
                </a:solidFill>
                <a:latin typeface="Arial" charset="0"/>
              </a:rPr>
              <a:t>Schéma/modèle conceptuel</a:t>
            </a:r>
            <a:endParaRPr lang="fr-FR" altLang="fr-FR" b="1" dirty="0">
              <a:solidFill>
                <a:srgbClr val="0070C0"/>
              </a:solidFill>
              <a:latin typeface="Arial" charset="0"/>
            </a:endParaRPr>
          </a:p>
        </p:txBody>
      </p:sp>
      <p:sp>
        <p:nvSpPr>
          <p:cNvPr id="6168" name="AutoShape 456"/>
          <p:cNvSpPr>
            <a:spLocks noChangeArrowheads="1"/>
          </p:cNvSpPr>
          <p:nvPr/>
        </p:nvSpPr>
        <p:spPr bwMode="auto">
          <a:xfrm rot="8624297">
            <a:off x="6953073" y="964068"/>
            <a:ext cx="838200" cy="533400"/>
          </a:xfrm>
          <a:prstGeom prst="leftArrow">
            <a:avLst>
              <a:gd name="adj1" fmla="val 50000"/>
              <a:gd name="adj2" fmla="val 42560"/>
            </a:avLst>
          </a:prstGeom>
          <a:ln>
            <a:headEnd/>
            <a:tailEnd/>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style>
          <a:lnRef idx="2">
            <a:schemeClr val="accent4"/>
          </a:lnRef>
          <a:fillRef idx="1">
            <a:schemeClr val="lt1"/>
          </a:fillRef>
          <a:effectRef idx="0">
            <a:schemeClr val="accent4"/>
          </a:effectRef>
          <a:fontRef idx="minor">
            <a:schemeClr val="dk1"/>
          </a:fontRef>
        </p:style>
        <p:txBody>
          <a:bodyPr wrap="none" lIns="92075" tIns="46038" rIns="92075" bIns="46038"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6169" name="Text Box 459"/>
          <p:cNvSpPr txBox="1">
            <a:spLocks noChangeArrowheads="1"/>
          </p:cNvSpPr>
          <p:nvPr/>
        </p:nvSpPr>
        <p:spPr bwMode="auto">
          <a:xfrm>
            <a:off x="3771900" y="5302250"/>
            <a:ext cx="719749" cy="8863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80000"/>
              </a:lnSpc>
              <a:spcBef>
                <a:spcPct val="20000"/>
              </a:spcBef>
              <a:buClr>
                <a:srgbClr val="66FF33"/>
              </a:buClr>
              <a:buSzPct val="75000"/>
              <a:buFont typeface="Monotype Sorts" pitchFamily="2" charset="2"/>
              <a:buNone/>
            </a:pPr>
            <a:r>
              <a:rPr kumimoji="1" lang="fr-CH" altLang="fr-FR" sz="1200" b="1"/>
              <a:t>Personne</a:t>
            </a:r>
          </a:p>
          <a:p>
            <a:pPr>
              <a:lnSpc>
                <a:spcPct val="80000"/>
              </a:lnSpc>
              <a:spcBef>
                <a:spcPct val="20000"/>
              </a:spcBef>
              <a:buClr>
                <a:srgbClr val="66FF33"/>
              </a:buClr>
              <a:buSzPct val="75000"/>
              <a:buFont typeface="Monotype Sorts" pitchFamily="2" charset="2"/>
              <a:buNone/>
            </a:pPr>
            <a:r>
              <a:rPr kumimoji="1" lang="fr-CH" altLang="fr-FR" sz="1200"/>
              <a:t>Dupont</a:t>
            </a:r>
          </a:p>
          <a:p>
            <a:pPr>
              <a:lnSpc>
                <a:spcPct val="80000"/>
              </a:lnSpc>
              <a:spcBef>
                <a:spcPct val="20000"/>
              </a:spcBef>
              <a:buClr>
                <a:srgbClr val="66FF33"/>
              </a:buClr>
              <a:buSzPct val="75000"/>
              <a:buFont typeface="Monotype Sorts" pitchFamily="2" charset="2"/>
              <a:buNone/>
            </a:pPr>
            <a:r>
              <a:rPr kumimoji="1" lang="fr-CH" altLang="fr-FR" sz="1200"/>
              <a:t>Durant</a:t>
            </a:r>
          </a:p>
          <a:p>
            <a:pPr>
              <a:lnSpc>
                <a:spcPct val="80000"/>
              </a:lnSpc>
              <a:spcBef>
                <a:spcPct val="20000"/>
              </a:spcBef>
              <a:buClr>
                <a:srgbClr val="66FF33"/>
              </a:buClr>
              <a:buSzPct val="75000"/>
              <a:buFont typeface="Monotype Sorts" pitchFamily="2" charset="2"/>
              <a:buNone/>
            </a:pPr>
            <a:r>
              <a:rPr kumimoji="1" lang="fr-CH" altLang="fr-FR" sz="1200"/>
              <a:t>Rochat</a:t>
            </a:r>
          </a:p>
          <a:p>
            <a:pPr>
              <a:lnSpc>
                <a:spcPct val="80000"/>
              </a:lnSpc>
              <a:spcBef>
                <a:spcPct val="20000"/>
              </a:spcBef>
              <a:buClr>
                <a:srgbClr val="66FF33"/>
              </a:buClr>
              <a:buSzPct val="75000"/>
              <a:buFont typeface="Monotype Sorts" pitchFamily="2" charset="2"/>
              <a:buNone/>
            </a:pPr>
            <a:r>
              <a:rPr kumimoji="1" lang="fr-CH" altLang="fr-FR" sz="1200"/>
              <a:t>…</a:t>
            </a:r>
            <a:endParaRPr kumimoji="1" lang="fr-FR" altLang="fr-FR" sz="1200"/>
          </a:p>
        </p:txBody>
      </p:sp>
      <p:sp>
        <p:nvSpPr>
          <p:cNvPr id="6170" name="Text Box 461"/>
          <p:cNvSpPr txBox="1">
            <a:spLocks noChangeArrowheads="1"/>
          </p:cNvSpPr>
          <p:nvPr/>
        </p:nvSpPr>
        <p:spPr bwMode="auto">
          <a:xfrm>
            <a:off x="6777404" y="3954463"/>
            <a:ext cx="1809750" cy="1249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90000"/>
              </a:lnSpc>
              <a:spcBef>
                <a:spcPct val="20000"/>
              </a:spcBef>
              <a:buClr>
                <a:srgbClr val="66FF33"/>
              </a:buClr>
              <a:buSzPct val="75000"/>
              <a:buFont typeface="Monotype Sorts" pitchFamily="2" charset="2"/>
              <a:buNone/>
            </a:pPr>
            <a:r>
              <a:rPr kumimoji="1" lang="fr-CH" altLang="fr-FR" sz="1800"/>
              <a:t>Table Personne </a:t>
            </a:r>
          </a:p>
          <a:p>
            <a:pPr>
              <a:lnSpc>
                <a:spcPct val="90000"/>
              </a:lnSpc>
              <a:spcBef>
                <a:spcPct val="20000"/>
              </a:spcBef>
              <a:buClr>
                <a:srgbClr val="66FF33"/>
              </a:buClr>
              <a:buSzPct val="75000"/>
              <a:buFont typeface="Monotype Sorts" pitchFamily="2" charset="2"/>
              <a:buNone/>
            </a:pPr>
            <a:r>
              <a:rPr kumimoji="1" lang="fr-CH" altLang="fr-FR" sz="1800"/>
              <a:t>Table Voiture </a:t>
            </a:r>
          </a:p>
          <a:p>
            <a:pPr>
              <a:lnSpc>
                <a:spcPct val="90000"/>
              </a:lnSpc>
              <a:spcBef>
                <a:spcPct val="20000"/>
              </a:spcBef>
              <a:buClr>
                <a:srgbClr val="66FF33"/>
              </a:buClr>
              <a:buSzPct val="75000"/>
              <a:buFont typeface="Monotype Sorts" pitchFamily="2" charset="2"/>
              <a:buNone/>
            </a:pPr>
            <a:r>
              <a:rPr kumimoji="1" lang="fr-CH" altLang="fr-FR" sz="1800"/>
              <a:t>Table Conduit</a:t>
            </a:r>
          </a:p>
          <a:p>
            <a:pPr>
              <a:lnSpc>
                <a:spcPct val="90000"/>
              </a:lnSpc>
              <a:spcBef>
                <a:spcPct val="20000"/>
              </a:spcBef>
              <a:buClr>
                <a:srgbClr val="66FF33"/>
              </a:buClr>
              <a:buSzPct val="75000"/>
              <a:buFont typeface="Monotype Sorts" pitchFamily="2" charset="2"/>
              <a:buNone/>
            </a:pPr>
            <a:r>
              <a:rPr kumimoji="1" lang="fr-CH" altLang="fr-FR" sz="1800"/>
              <a:t>…</a:t>
            </a:r>
            <a:endParaRPr kumimoji="1" lang="fr-FR" altLang="fr-FR" sz="1800"/>
          </a:p>
        </p:txBody>
      </p:sp>
      <p:sp>
        <p:nvSpPr>
          <p:cNvPr id="6171" name="Rectangle 462"/>
          <p:cNvSpPr>
            <a:spLocks noChangeArrowheads="1"/>
          </p:cNvSpPr>
          <p:nvPr/>
        </p:nvSpPr>
        <p:spPr bwMode="auto">
          <a:xfrm>
            <a:off x="6121755" y="5197127"/>
            <a:ext cx="3121047" cy="3699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90000"/>
              </a:lnSpc>
              <a:spcBef>
                <a:spcPct val="20000"/>
              </a:spcBef>
              <a:buClr>
                <a:srgbClr val="66FF33"/>
              </a:buClr>
              <a:buSzPct val="75000"/>
              <a:buFont typeface="Monotype Sorts" pitchFamily="2" charset="2"/>
              <a:buNone/>
            </a:pPr>
            <a:r>
              <a:rPr lang="fr-CH" altLang="fr-FR" sz="2000" b="1" dirty="0">
                <a:solidFill>
                  <a:srgbClr val="0070C0"/>
                </a:solidFill>
                <a:latin typeface="Arial" charset="0"/>
              </a:rPr>
              <a:t>Schéma/modèle logique</a:t>
            </a:r>
            <a:endParaRPr lang="fr-FR" altLang="fr-FR" b="1" dirty="0">
              <a:solidFill>
                <a:srgbClr val="0070C0"/>
              </a:solidFill>
              <a:latin typeface="Arial" charset="0"/>
            </a:endParaRPr>
          </a:p>
        </p:txBody>
      </p:sp>
      <p:sp>
        <p:nvSpPr>
          <p:cNvPr id="6172" name="Rectangle 463"/>
          <p:cNvSpPr>
            <a:spLocks noChangeArrowheads="1"/>
          </p:cNvSpPr>
          <p:nvPr/>
        </p:nvSpPr>
        <p:spPr bwMode="auto">
          <a:xfrm>
            <a:off x="6711462" y="3862388"/>
            <a:ext cx="2054469" cy="1409700"/>
          </a:xfrm>
          <a:prstGeom prst="rect">
            <a:avLst/>
          </a:prstGeom>
          <a:noFill/>
          <a:ln w="9525">
            <a:solidFill>
              <a:schemeClr val="bg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075" tIns="46038" rIns="92075" bIns="46038"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6173" name="AutoShape 464"/>
          <p:cNvSpPr>
            <a:spLocks noChangeArrowheads="1"/>
          </p:cNvSpPr>
          <p:nvPr/>
        </p:nvSpPr>
        <p:spPr bwMode="auto">
          <a:xfrm rot="-5473500">
            <a:off x="6676354" y="2971007"/>
            <a:ext cx="1122363" cy="533400"/>
          </a:xfrm>
          <a:prstGeom prst="leftArrow">
            <a:avLst>
              <a:gd name="adj1" fmla="val 39130"/>
              <a:gd name="adj2" fmla="val 50671"/>
            </a:avLst>
          </a:prstGeom>
          <a:ln>
            <a:headEnd/>
            <a:tailEnd/>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style>
          <a:lnRef idx="2">
            <a:schemeClr val="accent4"/>
          </a:lnRef>
          <a:fillRef idx="1">
            <a:schemeClr val="lt1"/>
          </a:fillRef>
          <a:effectRef idx="0">
            <a:schemeClr val="accent4"/>
          </a:effectRef>
          <a:fontRef idx="minor">
            <a:schemeClr val="dk1"/>
          </a:fontRef>
        </p:style>
        <p:txBody>
          <a:bodyPr wrap="none" lIns="92075" tIns="46038" rIns="92075" bIns="46038"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6174" name="AutoShape 466"/>
          <p:cNvSpPr>
            <a:spLocks noChangeArrowheads="1"/>
          </p:cNvSpPr>
          <p:nvPr/>
        </p:nvSpPr>
        <p:spPr bwMode="auto">
          <a:xfrm>
            <a:off x="3569677" y="4230688"/>
            <a:ext cx="2193681" cy="2279650"/>
          </a:xfrm>
          <a:prstGeom prst="flowChartMagneticDisk">
            <a:avLst/>
          </a:prstGeom>
          <a:noFill/>
          <a:ln w="38100">
            <a:solidFill>
              <a:srgbClr val="FF33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075" tIns="46038" rIns="92075" bIns="46038" anchor="ctr"/>
          <a:lstStyle>
            <a:lvl1pPr marL="457200" indent="-457200" eaLnBrk="0" hangingPunct="0">
              <a:defRPr sz="2400">
                <a:solidFill>
                  <a:schemeClr val="tx1"/>
                </a:solidFill>
                <a:latin typeface="Tahoma" pitchFamily="34" charset="0"/>
              </a:defRPr>
            </a:lvl1pPr>
            <a:lvl2pPr marL="914400" indent="-457200" eaLnBrk="0" hangingPunct="0">
              <a:defRPr sz="2400">
                <a:solidFill>
                  <a:schemeClr val="tx1"/>
                </a:solidFill>
                <a:latin typeface="Tahoma" pitchFamily="34" charset="0"/>
              </a:defRPr>
            </a:lvl2pPr>
            <a:lvl3pPr marL="1371600" indent="-457200" eaLnBrk="0" hangingPunct="0">
              <a:defRPr sz="2400">
                <a:solidFill>
                  <a:schemeClr val="tx1"/>
                </a:solidFill>
                <a:latin typeface="Tahoma" pitchFamily="34" charset="0"/>
              </a:defRPr>
            </a:lvl3pPr>
            <a:lvl4pPr marL="1828800" indent="-457200" eaLnBrk="0" hangingPunct="0">
              <a:defRPr sz="2400">
                <a:solidFill>
                  <a:schemeClr val="tx1"/>
                </a:solidFill>
                <a:latin typeface="Tahoma" pitchFamily="34" charset="0"/>
              </a:defRPr>
            </a:lvl4pPr>
            <a:lvl5pPr marL="2286000" indent="-457200" eaLnBrk="0" hangingPunct="0">
              <a:defRPr sz="2400">
                <a:solidFill>
                  <a:schemeClr val="tx1"/>
                </a:solidFill>
                <a:latin typeface="Tahoma" pitchFamily="34" charset="0"/>
              </a:defRPr>
            </a:lvl5pPr>
            <a:lvl6pPr marL="2743200" indent="-457200" eaLnBrk="0" fontAlgn="base" hangingPunct="0">
              <a:spcBef>
                <a:spcPct val="0"/>
              </a:spcBef>
              <a:spcAft>
                <a:spcPct val="0"/>
              </a:spcAft>
              <a:defRPr sz="2400">
                <a:solidFill>
                  <a:schemeClr val="tx1"/>
                </a:solidFill>
                <a:latin typeface="Tahoma" pitchFamily="34" charset="0"/>
              </a:defRPr>
            </a:lvl6pPr>
            <a:lvl7pPr marL="3200400" indent="-457200" eaLnBrk="0" fontAlgn="base" hangingPunct="0">
              <a:spcBef>
                <a:spcPct val="0"/>
              </a:spcBef>
              <a:spcAft>
                <a:spcPct val="0"/>
              </a:spcAft>
              <a:defRPr sz="2400">
                <a:solidFill>
                  <a:schemeClr val="tx1"/>
                </a:solidFill>
                <a:latin typeface="Tahoma" pitchFamily="34" charset="0"/>
              </a:defRPr>
            </a:lvl7pPr>
            <a:lvl8pPr marL="3657600" indent="-457200" eaLnBrk="0" fontAlgn="base" hangingPunct="0">
              <a:spcBef>
                <a:spcPct val="0"/>
              </a:spcBef>
              <a:spcAft>
                <a:spcPct val="0"/>
              </a:spcAft>
              <a:defRPr sz="2400">
                <a:solidFill>
                  <a:schemeClr val="tx1"/>
                </a:solidFill>
                <a:latin typeface="Tahoma" pitchFamily="34" charset="0"/>
              </a:defRPr>
            </a:lvl8pPr>
            <a:lvl9pPr marL="4114800" indent="-457200" eaLnBrk="0" fontAlgn="base" hangingPunct="0">
              <a:spcBef>
                <a:spcPct val="0"/>
              </a:spcBef>
              <a:spcAft>
                <a:spcPct val="0"/>
              </a:spcAft>
              <a:defRPr sz="2400">
                <a:solidFill>
                  <a:schemeClr val="tx1"/>
                </a:solidFill>
                <a:latin typeface="Tahoma" pitchFamily="34" charset="0"/>
              </a:defRPr>
            </a:lvl9pPr>
          </a:lstStyle>
          <a:p>
            <a:pPr algn="ctr">
              <a:lnSpc>
                <a:spcPct val="90000"/>
              </a:lnSpc>
              <a:spcBef>
                <a:spcPct val="20000"/>
              </a:spcBef>
              <a:buClr>
                <a:srgbClr val="66FF33"/>
              </a:buClr>
              <a:buSzPct val="75000"/>
              <a:buFont typeface="Monotype Sorts" pitchFamily="2" charset="2"/>
              <a:buNone/>
            </a:pPr>
            <a:endParaRPr kumimoji="1" lang="fr-FR" altLang="fr-FR" sz="2000">
              <a:solidFill>
                <a:srgbClr val="FF3300"/>
              </a:solidFill>
            </a:endParaRPr>
          </a:p>
        </p:txBody>
      </p:sp>
      <p:sp>
        <p:nvSpPr>
          <p:cNvPr id="6175" name="Text Box 467"/>
          <p:cNvSpPr txBox="1">
            <a:spLocks noChangeArrowheads="1"/>
          </p:cNvSpPr>
          <p:nvPr/>
        </p:nvSpPr>
        <p:spPr bwMode="auto">
          <a:xfrm>
            <a:off x="3782623" y="4266491"/>
            <a:ext cx="1980735" cy="536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90000"/>
              </a:lnSpc>
              <a:spcBef>
                <a:spcPct val="20000"/>
              </a:spcBef>
              <a:buClr>
                <a:srgbClr val="66FF33"/>
              </a:buClr>
              <a:buSzPct val="75000"/>
              <a:buFont typeface="Monotype Sorts" pitchFamily="2" charset="2"/>
              <a:buNone/>
            </a:pPr>
            <a:r>
              <a:rPr kumimoji="1" lang="fr-CH" altLang="fr-FR" sz="3200" dirty="0">
                <a:solidFill>
                  <a:srgbClr val="FF3300"/>
                </a:solidFill>
              </a:rPr>
              <a:t>BD Oracle</a:t>
            </a:r>
            <a:endParaRPr kumimoji="1" lang="fr-FR" altLang="fr-FR" sz="3200" dirty="0">
              <a:solidFill>
                <a:srgbClr val="FF3300"/>
              </a:solidFill>
            </a:endParaRPr>
          </a:p>
        </p:txBody>
      </p:sp>
      <p:sp>
        <p:nvSpPr>
          <p:cNvPr id="6176" name="Rectangle 468"/>
          <p:cNvSpPr>
            <a:spLocks noChangeArrowheads="1"/>
          </p:cNvSpPr>
          <p:nvPr/>
        </p:nvSpPr>
        <p:spPr bwMode="auto">
          <a:xfrm>
            <a:off x="3679582" y="5178425"/>
            <a:ext cx="800100" cy="1009650"/>
          </a:xfrm>
          <a:prstGeom prst="rect">
            <a:avLst/>
          </a:prstGeom>
          <a:noFill/>
          <a:ln w="9525">
            <a:solidFill>
              <a:srgbClr val="FF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075" tIns="46038" rIns="92075" bIns="46038"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6177" name="Rectangle 469"/>
          <p:cNvSpPr>
            <a:spLocks noChangeArrowheads="1"/>
          </p:cNvSpPr>
          <p:nvPr/>
        </p:nvSpPr>
        <p:spPr bwMode="auto">
          <a:xfrm>
            <a:off x="4702420" y="5138739"/>
            <a:ext cx="896815" cy="1112837"/>
          </a:xfrm>
          <a:prstGeom prst="rect">
            <a:avLst/>
          </a:prstGeom>
          <a:noFill/>
          <a:ln w="9525">
            <a:solidFill>
              <a:srgbClr val="FF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075" tIns="46038" rIns="92075" bIns="46038"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6178" name="Text Box 470"/>
          <p:cNvSpPr txBox="1">
            <a:spLocks noChangeArrowheads="1"/>
          </p:cNvSpPr>
          <p:nvPr/>
        </p:nvSpPr>
        <p:spPr bwMode="auto">
          <a:xfrm>
            <a:off x="4739054" y="5264150"/>
            <a:ext cx="849271" cy="8863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80000"/>
              </a:lnSpc>
              <a:spcBef>
                <a:spcPct val="20000"/>
              </a:spcBef>
              <a:buClr>
                <a:srgbClr val="66FF33"/>
              </a:buClr>
              <a:buSzPct val="75000"/>
              <a:buFont typeface="Monotype Sorts" pitchFamily="2" charset="2"/>
              <a:buNone/>
            </a:pPr>
            <a:r>
              <a:rPr kumimoji="1" lang="fr-CH" altLang="fr-FR" sz="1200" b="1"/>
              <a:t>Voiture</a:t>
            </a:r>
          </a:p>
          <a:p>
            <a:pPr>
              <a:lnSpc>
                <a:spcPct val="80000"/>
              </a:lnSpc>
              <a:spcBef>
                <a:spcPct val="20000"/>
              </a:spcBef>
              <a:buClr>
                <a:srgbClr val="66FF33"/>
              </a:buClr>
              <a:buSzPct val="75000"/>
              <a:buFont typeface="Monotype Sorts" pitchFamily="2" charset="2"/>
              <a:buNone/>
            </a:pPr>
            <a:r>
              <a:rPr kumimoji="1" lang="fr-CH" altLang="fr-FR" sz="1200"/>
              <a:t>Ford KA</a:t>
            </a:r>
          </a:p>
          <a:p>
            <a:pPr>
              <a:lnSpc>
                <a:spcPct val="80000"/>
              </a:lnSpc>
              <a:spcBef>
                <a:spcPct val="20000"/>
              </a:spcBef>
              <a:buClr>
                <a:srgbClr val="66FF33"/>
              </a:buClr>
              <a:buSzPct val="75000"/>
              <a:buFont typeface="Monotype Sorts" pitchFamily="2" charset="2"/>
              <a:buNone/>
            </a:pPr>
            <a:r>
              <a:rPr kumimoji="1" lang="fr-CH" altLang="fr-FR" sz="1200"/>
              <a:t>Peugeot 106</a:t>
            </a:r>
          </a:p>
          <a:p>
            <a:pPr>
              <a:lnSpc>
                <a:spcPct val="80000"/>
              </a:lnSpc>
              <a:spcBef>
                <a:spcPct val="20000"/>
              </a:spcBef>
              <a:buClr>
                <a:srgbClr val="66FF33"/>
              </a:buClr>
              <a:buSzPct val="75000"/>
              <a:buFont typeface="Monotype Sorts" pitchFamily="2" charset="2"/>
              <a:buNone/>
            </a:pPr>
            <a:r>
              <a:rPr kumimoji="1" lang="fr-CH" altLang="fr-FR" sz="1200"/>
              <a:t>Toyota yaris</a:t>
            </a:r>
          </a:p>
          <a:p>
            <a:pPr>
              <a:lnSpc>
                <a:spcPct val="80000"/>
              </a:lnSpc>
              <a:spcBef>
                <a:spcPct val="20000"/>
              </a:spcBef>
              <a:buClr>
                <a:srgbClr val="66FF33"/>
              </a:buClr>
              <a:buSzPct val="75000"/>
              <a:buFont typeface="Monotype Sorts" pitchFamily="2" charset="2"/>
              <a:buNone/>
            </a:pPr>
            <a:r>
              <a:rPr kumimoji="1" lang="fr-CH" altLang="fr-FR" sz="1200"/>
              <a:t>…</a:t>
            </a:r>
            <a:endParaRPr kumimoji="1" lang="fr-FR" altLang="fr-FR" sz="1200"/>
          </a:p>
        </p:txBody>
      </p:sp>
      <p:sp>
        <p:nvSpPr>
          <p:cNvPr id="6179" name="AutoShape 471"/>
          <p:cNvSpPr>
            <a:spLocks noChangeArrowheads="1"/>
          </p:cNvSpPr>
          <p:nvPr/>
        </p:nvSpPr>
        <p:spPr bwMode="auto">
          <a:xfrm rot="-1746019">
            <a:off x="5808785" y="4567238"/>
            <a:ext cx="838200" cy="533400"/>
          </a:xfrm>
          <a:prstGeom prst="leftArrow">
            <a:avLst>
              <a:gd name="adj1" fmla="val 50000"/>
              <a:gd name="adj2" fmla="val 42560"/>
            </a:avLst>
          </a:prstGeom>
          <a:ln>
            <a:headEnd/>
            <a:tailEnd/>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style>
          <a:lnRef idx="2">
            <a:schemeClr val="accent4"/>
          </a:lnRef>
          <a:fillRef idx="1">
            <a:schemeClr val="lt1"/>
          </a:fillRef>
          <a:effectRef idx="0">
            <a:schemeClr val="accent4"/>
          </a:effectRef>
          <a:fontRef idx="minor">
            <a:schemeClr val="dk1"/>
          </a:fontRef>
        </p:style>
        <p:txBody>
          <a:bodyPr wrap="none" lIns="92075" tIns="46038" rIns="92075" bIns="46038"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6180" name="AutoShape 472"/>
          <p:cNvSpPr>
            <a:spLocks noChangeArrowheads="1"/>
          </p:cNvSpPr>
          <p:nvPr/>
        </p:nvSpPr>
        <p:spPr bwMode="auto">
          <a:xfrm rot="2737876">
            <a:off x="2099042" y="3776663"/>
            <a:ext cx="1660525" cy="609600"/>
          </a:xfrm>
          <a:prstGeom prst="rightArrow">
            <a:avLst>
              <a:gd name="adj1" fmla="val 50000"/>
              <a:gd name="adj2" fmla="val 62861"/>
            </a:avLst>
          </a:prstGeom>
          <a:ln>
            <a:headEnd/>
            <a:tailEnd/>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style>
          <a:lnRef idx="2">
            <a:schemeClr val="accent4"/>
          </a:lnRef>
          <a:fillRef idx="1">
            <a:schemeClr val="lt1"/>
          </a:fillRef>
          <a:effectRef idx="0">
            <a:schemeClr val="accent4"/>
          </a:effectRef>
          <a:fontRef idx="minor">
            <a:schemeClr val="dk1"/>
          </a:fontRef>
        </p:style>
        <p:txBody>
          <a:bodyPr wrap="none" lIns="92075" tIns="46038" rIns="92075" bIns="46038"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3" name="Flèche droite 2"/>
          <p:cNvSpPr/>
          <p:nvPr/>
        </p:nvSpPr>
        <p:spPr>
          <a:xfrm>
            <a:off x="1660174" y="5783432"/>
            <a:ext cx="1845026" cy="4917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1939315" y="6510338"/>
            <a:ext cx="2570761" cy="369332"/>
          </a:xfrm>
          <a:prstGeom prst="rect">
            <a:avLst/>
          </a:prstGeom>
          <a:noFill/>
        </p:spPr>
        <p:txBody>
          <a:bodyPr wrap="none" rtlCol="0">
            <a:spAutoFit/>
          </a:bodyPr>
          <a:lstStyle/>
          <a:p>
            <a:r>
              <a:rPr lang="fr-FR" dirty="0"/>
              <a:t> (Oracle </a:t>
            </a:r>
            <a:r>
              <a:rPr lang="fr-FR" dirty="0" err="1"/>
              <a:t>sql</a:t>
            </a:r>
            <a:r>
              <a:rPr lang="fr-FR" dirty="0"/>
              <a:t> </a:t>
            </a:r>
            <a:r>
              <a:rPr lang="fr-FR" dirty="0" err="1"/>
              <a:t>developer</a:t>
            </a:r>
            <a:r>
              <a:rPr lang="fr-FR" dirty="0"/>
              <a:t>, …)</a:t>
            </a:r>
          </a:p>
        </p:txBody>
      </p:sp>
      <p:sp>
        <p:nvSpPr>
          <p:cNvPr id="5" name="Flèche droite 4"/>
          <p:cNvSpPr/>
          <p:nvPr/>
        </p:nvSpPr>
        <p:spPr>
          <a:xfrm>
            <a:off x="1170386" y="4901799"/>
            <a:ext cx="2424336" cy="881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951416" y="4792062"/>
            <a:ext cx="2571858" cy="369332"/>
          </a:xfrm>
          <a:prstGeom prst="rect">
            <a:avLst/>
          </a:prstGeom>
          <a:noFill/>
        </p:spPr>
        <p:txBody>
          <a:bodyPr wrap="none" rtlCol="0">
            <a:spAutoFit/>
          </a:bodyPr>
          <a:lstStyle/>
          <a:p>
            <a:r>
              <a:rPr lang="fr-FR" dirty="0"/>
              <a:t>Programmes Java, </a:t>
            </a:r>
            <a:r>
              <a:rPr lang="fr-FR" dirty="0" err="1"/>
              <a:t>Php</a:t>
            </a:r>
            <a:r>
              <a:rPr lang="fr-FR" dirty="0"/>
              <a:t>, …</a:t>
            </a:r>
          </a:p>
        </p:txBody>
      </p:sp>
      <p:pic>
        <p:nvPicPr>
          <p:cNvPr id="2058" name="Picture 10"/>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243842" y="4954189"/>
            <a:ext cx="705558" cy="7167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60" name="Picture 1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448448" y="5683250"/>
            <a:ext cx="784794" cy="81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61" name="Picture 13" descr="C:\Program Files\Microsoft Office\MEDIA\CAGCAT10\j0233018.wmf"/>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8122426" y="260648"/>
            <a:ext cx="929456" cy="944166"/>
          </a:xfrm>
          <a:prstGeom prst="rect">
            <a:avLst/>
          </a:prstGeom>
          <a:noFill/>
          <a:extLst>
            <a:ext uri="{909E8E84-426E-40dd-AFC4-6F175D3DCCD1}">
              <a14:hiddenFill xmlns:a14="http://schemas.microsoft.com/office/drawing/2010/main" xmlns="">
                <a:solidFill>
                  <a:srgbClr val="FFFFFF"/>
                </a:solidFill>
              </a14:hiddenFill>
            </a:ext>
          </a:extLst>
        </p:spPr>
      </p:pic>
      <p:sp>
        <p:nvSpPr>
          <p:cNvPr id="640" name="AutoShape 456"/>
          <p:cNvSpPr>
            <a:spLocks noChangeArrowheads="1"/>
          </p:cNvSpPr>
          <p:nvPr/>
        </p:nvSpPr>
        <p:spPr bwMode="auto">
          <a:xfrm rot="8624297">
            <a:off x="4469423" y="2974975"/>
            <a:ext cx="838200" cy="533400"/>
          </a:xfrm>
          <a:prstGeom prst="leftArrow">
            <a:avLst>
              <a:gd name="adj1" fmla="val 50000"/>
              <a:gd name="adj2" fmla="val 42560"/>
            </a:avLst>
          </a:prstGeom>
          <a:ln>
            <a:headEnd/>
            <a:tailEnd/>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style>
          <a:lnRef idx="2">
            <a:schemeClr val="accent4"/>
          </a:lnRef>
          <a:fillRef idx="1">
            <a:schemeClr val="lt1"/>
          </a:fillRef>
          <a:effectRef idx="0">
            <a:schemeClr val="accent4"/>
          </a:effectRef>
          <a:fontRef idx="minor">
            <a:schemeClr val="dk1"/>
          </a:fontRef>
        </p:style>
        <p:txBody>
          <a:bodyPr wrap="none" lIns="92075" tIns="46038" rIns="92075" bIns="46038"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641" name="Text Box 443"/>
          <p:cNvSpPr txBox="1">
            <a:spLocks noChangeArrowheads="1"/>
          </p:cNvSpPr>
          <p:nvPr/>
        </p:nvSpPr>
        <p:spPr bwMode="auto">
          <a:xfrm>
            <a:off x="313104" y="4427100"/>
            <a:ext cx="186543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spcBef>
                <a:spcPct val="50000"/>
              </a:spcBef>
            </a:pPr>
            <a:r>
              <a:rPr lang="fr-CH" altLang="fr-FR" sz="2000" b="1" dirty="0">
                <a:solidFill>
                  <a:srgbClr val="FF0000"/>
                </a:solidFill>
                <a:latin typeface="Arial" charset="0"/>
              </a:rPr>
              <a:t>Développeurs</a:t>
            </a:r>
            <a:endParaRPr lang="fr-FR" altLang="fr-FR" sz="2000" b="1" dirty="0">
              <a:solidFill>
                <a:srgbClr val="FF0000"/>
              </a:solidFill>
              <a:latin typeface="Arial" charset="0"/>
            </a:endParaRPr>
          </a:p>
        </p:txBody>
      </p:sp>
      <p:sp>
        <p:nvSpPr>
          <p:cNvPr id="642" name="Rectangle 462"/>
          <p:cNvSpPr>
            <a:spLocks noChangeArrowheads="1"/>
          </p:cNvSpPr>
          <p:nvPr/>
        </p:nvSpPr>
        <p:spPr bwMode="auto">
          <a:xfrm>
            <a:off x="5562711" y="6336228"/>
            <a:ext cx="2266646" cy="3699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nSpc>
                <a:spcPct val="90000"/>
              </a:lnSpc>
              <a:spcBef>
                <a:spcPct val="20000"/>
              </a:spcBef>
              <a:buClr>
                <a:srgbClr val="66FF33"/>
              </a:buClr>
              <a:buSzPct val="75000"/>
              <a:buFont typeface="Monotype Sorts" pitchFamily="2" charset="2"/>
              <a:buNone/>
            </a:pPr>
            <a:r>
              <a:rPr lang="fr-CH" altLang="fr-FR" sz="2000" b="1" dirty="0">
                <a:solidFill>
                  <a:srgbClr val="0070C0"/>
                </a:solidFill>
                <a:latin typeface="Arial" charset="0"/>
              </a:rPr>
              <a:t>Modèle physique</a:t>
            </a:r>
            <a:endParaRPr lang="fr-FR" altLang="fr-FR" b="1" dirty="0">
              <a:solidFill>
                <a:srgbClr val="0070C0"/>
              </a:solidFill>
              <a:latin typeface="Arial" charset="0"/>
            </a:endParaRPr>
          </a:p>
        </p:txBody>
      </p:sp>
    </p:spTree>
    <p:extLst>
      <p:ext uri="{BB962C8B-B14F-4D97-AF65-F5344CB8AC3E}">
        <p14:creationId xmlns:p14="http://schemas.microsoft.com/office/powerpoint/2010/main" val="1576421566"/>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648965" y="260648"/>
            <a:ext cx="8747571" cy="1143000"/>
          </a:xfrm>
        </p:spPr>
        <p:txBody>
          <a:bodyPr>
            <a:noAutofit/>
          </a:bodyPr>
          <a:lstStyle/>
          <a:p>
            <a:pPr eaLnBrk="1" fontAlgn="auto" hangingPunct="1">
              <a:spcAft>
                <a:spcPts val="0"/>
              </a:spcAft>
              <a:defRPr/>
            </a:pPr>
            <a:r>
              <a:rPr lang="fr-FR" sz="3200" b="1" dirty="0">
                <a:solidFill>
                  <a:srgbClr val="00B050"/>
                </a:solidFill>
              </a:rPr>
              <a:t>Principes fondamentaux de la </a:t>
            </a:r>
            <a:r>
              <a:rPr lang="fr-FR" sz="3200" b="1">
                <a:solidFill>
                  <a:srgbClr val="00B050"/>
                </a:solidFill>
              </a:rPr>
              <a:t>modélisation </a:t>
            </a:r>
            <a:br>
              <a:rPr lang="fr-FR" sz="3200" b="1">
                <a:solidFill>
                  <a:srgbClr val="00B050"/>
                </a:solidFill>
              </a:rPr>
            </a:br>
            <a:r>
              <a:rPr lang="fr-FR" sz="3200" b="1">
                <a:solidFill>
                  <a:srgbClr val="00B050"/>
                </a:solidFill>
              </a:rPr>
              <a:t>conceptuelle </a:t>
            </a:r>
            <a:r>
              <a:rPr lang="fr-FR" sz="3200" b="1" dirty="0">
                <a:solidFill>
                  <a:srgbClr val="00B050"/>
                </a:solidFill>
              </a:rPr>
              <a:t>des données (MCD)</a:t>
            </a:r>
            <a:r>
              <a:rPr lang="fr-FR" b="1" dirty="0">
                <a:solidFill>
                  <a:srgbClr val="00B050"/>
                </a:solidFill>
              </a:rPr>
              <a:t> </a:t>
            </a:r>
          </a:p>
        </p:txBody>
      </p:sp>
      <p:sp>
        <p:nvSpPr>
          <p:cNvPr id="9220" name="Rectangle 6"/>
          <p:cNvSpPr>
            <a:spLocks noChangeArrowheads="1"/>
          </p:cNvSpPr>
          <p:nvPr/>
        </p:nvSpPr>
        <p:spPr bwMode="auto">
          <a:xfrm>
            <a:off x="827584" y="1412776"/>
            <a:ext cx="8173541" cy="5570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eaLnBrk="1" hangingPunct="1">
              <a:spcBef>
                <a:spcPct val="0"/>
              </a:spcBef>
              <a:buClrTx/>
              <a:buSzTx/>
              <a:buFontTx/>
              <a:buChar char="•"/>
            </a:pPr>
            <a:r>
              <a:rPr lang="fr-FR" altLang="fr-FR" sz="2400" dirty="0"/>
              <a:t> Le </a:t>
            </a:r>
            <a:r>
              <a:rPr lang="fr-FR" altLang="fr-FR" sz="2400" b="1" dirty="0"/>
              <a:t>MCD</a:t>
            </a:r>
            <a:r>
              <a:rPr lang="fr-FR" altLang="fr-FR" sz="2400" dirty="0"/>
              <a:t> est un </a:t>
            </a:r>
            <a:r>
              <a:rPr lang="fr-FR" altLang="fr-FR" sz="2400" b="1" dirty="0">
                <a:solidFill>
                  <a:srgbClr val="FF0000"/>
                </a:solidFill>
              </a:rPr>
              <a:t>formalisme/notation graphique</a:t>
            </a:r>
            <a:r>
              <a:rPr lang="fr-FR" altLang="fr-FR" sz="2400" dirty="0"/>
              <a:t> et a pour but d'écrire de façon précise les données qui seront utilisées par le système d'information (développeurs, utilisateurs, autres programmes informatiques)</a:t>
            </a:r>
          </a:p>
          <a:p>
            <a:pPr eaLnBrk="1" hangingPunct="1">
              <a:spcBef>
                <a:spcPct val="0"/>
              </a:spcBef>
              <a:buClrTx/>
              <a:buSzTx/>
              <a:buFontTx/>
              <a:buChar char="•"/>
            </a:pPr>
            <a:endParaRPr lang="fr-FR" altLang="fr-FR" sz="2400" dirty="0"/>
          </a:p>
          <a:p>
            <a:pPr eaLnBrk="1" hangingPunct="1">
              <a:spcBef>
                <a:spcPct val="0"/>
              </a:spcBef>
              <a:buClrTx/>
              <a:buSzTx/>
              <a:buFontTx/>
              <a:buChar char="•"/>
            </a:pPr>
            <a:r>
              <a:rPr lang="fr-FR" altLang="fr-FR" sz="2400" dirty="0"/>
              <a:t>Il s'agit donc d'une </a:t>
            </a:r>
            <a:r>
              <a:rPr lang="fr-FR" altLang="fr-FR" sz="2400" dirty="0">
                <a:solidFill>
                  <a:srgbClr val="FF0000"/>
                </a:solidFill>
              </a:rPr>
              <a:t>représentation des données</a:t>
            </a:r>
            <a:r>
              <a:rPr lang="fr-FR" altLang="fr-FR" sz="2400" dirty="0"/>
              <a:t>, facilement compréhensible, permettant de décrire le système d'information à </a:t>
            </a:r>
            <a:r>
              <a:rPr lang="fr-FR" altLang="fr-FR" sz="2400" dirty="0">
                <a:solidFill>
                  <a:srgbClr val="FF0000"/>
                </a:solidFill>
              </a:rPr>
              <a:t>l'aide d'entités et de liens entre entités </a:t>
            </a:r>
          </a:p>
          <a:p>
            <a:pPr eaLnBrk="1" hangingPunct="1">
              <a:spcBef>
                <a:spcPct val="0"/>
              </a:spcBef>
              <a:buClrTx/>
              <a:buSzTx/>
              <a:buFontTx/>
              <a:buChar char="•"/>
            </a:pPr>
            <a:endParaRPr lang="fr-FR" altLang="fr-FR" sz="2400" dirty="0"/>
          </a:p>
          <a:p>
            <a:pPr eaLnBrk="1" hangingPunct="1">
              <a:spcBef>
                <a:spcPct val="0"/>
              </a:spcBef>
              <a:buClrTx/>
              <a:buSzTx/>
              <a:buFontTx/>
              <a:buChar char="•"/>
            </a:pPr>
            <a:r>
              <a:rPr lang="fr-FR" altLang="fr-FR" sz="2400" dirty="0"/>
              <a:t> Un MCD permet de </a:t>
            </a:r>
            <a:r>
              <a:rPr lang="fr-FR" altLang="fr-FR" sz="2400" dirty="0">
                <a:solidFill>
                  <a:srgbClr val="FF0000"/>
                </a:solidFill>
              </a:rPr>
              <a:t>recenser et d’organiser les données</a:t>
            </a:r>
            <a:r>
              <a:rPr lang="fr-FR" altLang="fr-FR" sz="2400" dirty="0"/>
              <a:t> du système d’information du domaine étudié</a:t>
            </a:r>
          </a:p>
          <a:p>
            <a:pPr eaLnBrk="1" hangingPunct="1">
              <a:spcBef>
                <a:spcPct val="0"/>
              </a:spcBef>
              <a:buClrTx/>
              <a:buSzTx/>
              <a:buFontTx/>
              <a:buNone/>
            </a:pPr>
            <a:endParaRPr lang="fr-FR" altLang="fr-FR" sz="2400" dirty="0"/>
          </a:p>
          <a:p>
            <a:pPr eaLnBrk="1" hangingPunct="1">
              <a:spcBef>
                <a:spcPct val="0"/>
              </a:spcBef>
              <a:buClrTx/>
              <a:buSzTx/>
              <a:buFontTx/>
              <a:buChar char="•"/>
            </a:pPr>
            <a:r>
              <a:rPr lang="fr-FR" altLang="fr-FR" sz="2400" dirty="0"/>
              <a:t> Il permet donc une </a:t>
            </a:r>
            <a:r>
              <a:rPr lang="fr-FR" altLang="fr-FR" sz="2400" dirty="0">
                <a:solidFill>
                  <a:srgbClr val="FF0000"/>
                </a:solidFill>
              </a:rPr>
              <a:t>représentation</a:t>
            </a:r>
            <a:r>
              <a:rPr lang="fr-FR" altLang="fr-FR" sz="2400" dirty="0"/>
              <a:t> du “ réel perçu ” sous une </a:t>
            </a:r>
            <a:r>
              <a:rPr lang="fr-FR" altLang="fr-FR" sz="2400" dirty="0">
                <a:solidFill>
                  <a:srgbClr val="FF0000"/>
                </a:solidFill>
              </a:rPr>
              <a:t>forme graphique </a:t>
            </a:r>
            <a:r>
              <a:rPr lang="fr-FR" altLang="fr-FR" sz="2400" dirty="0"/>
              <a:t>assez simple à interpréter </a:t>
            </a:r>
          </a:p>
          <a:p>
            <a:pPr lvl="1" eaLnBrk="1" hangingPunct="1">
              <a:spcBef>
                <a:spcPct val="0"/>
              </a:spcBef>
              <a:buClrTx/>
              <a:buFontTx/>
              <a:buNone/>
            </a:pPr>
            <a:r>
              <a:rPr lang="fr-FR" altLang="fr-FR" sz="2000" dirty="0"/>
              <a:t>   </a:t>
            </a:r>
            <a:endParaRPr lang="fr-FR" altLang="fr-FR" sz="2000" dirty="0">
              <a:solidFill>
                <a:srgbClr val="002060"/>
              </a:solidFill>
              <a:latin typeface="Comic Sans MS" pitchFamily="66" charset="0"/>
            </a:endParaRPr>
          </a:p>
        </p:txBody>
      </p:sp>
    </p:spTree>
    <p:extLst>
      <p:ext uri="{BB962C8B-B14F-4D97-AF65-F5344CB8AC3E}">
        <p14:creationId xmlns:p14="http://schemas.microsoft.com/office/powerpoint/2010/main" val="969488313"/>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38032" y="116632"/>
            <a:ext cx="8254448" cy="1143000"/>
          </a:xfrm>
        </p:spPr>
        <p:txBody>
          <a:bodyPr>
            <a:normAutofit fontScale="90000"/>
          </a:bodyPr>
          <a:lstStyle/>
          <a:p>
            <a:pPr eaLnBrk="1" hangingPunct="1"/>
            <a:r>
              <a:rPr lang="fr-FR" altLang="fr-FR" sz="3600" b="1" dirty="0">
                <a:cs typeface="Times New Roman" pitchFamily="18" charset="0"/>
              </a:rPr>
              <a:t>Le schéma </a:t>
            </a:r>
            <a:r>
              <a:rPr lang="fr-FR" altLang="fr-FR" sz="3600" b="1" dirty="0">
                <a:solidFill>
                  <a:srgbClr val="7030A0"/>
                </a:solidFill>
                <a:cs typeface="Times New Roman" pitchFamily="18" charset="0"/>
              </a:rPr>
              <a:t>Entité Association (EA) </a:t>
            </a:r>
            <a:r>
              <a:rPr lang="fr-FR" altLang="fr-FR" sz="3600" b="1" dirty="0">
                <a:cs typeface="Times New Roman" pitchFamily="18" charset="0"/>
              </a:rPr>
              <a:t>pour la modélisation conceptuelle des données  (</a:t>
            </a:r>
            <a:r>
              <a:rPr lang="fr-FR" altLang="fr-FR" sz="3600" b="1" dirty="0">
                <a:solidFill>
                  <a:srgbClr val="7030A0"/>
                </a:solidFill>
                <a:cs typeface="Times New Roman" pitchFamily="18" charset="0"/>
              </a:rPr>
              <a:t>MCD</a:t>
            </a:r>
            <a:r>
              <a:rPr lang="fr-FR" altLang="fr-FR" sz="3600" b="1" dirty="0">
                <a:cs typeface="Times New Roman" pitchFamily="18" charset="0"/>
              </a:rPr>
              <a:t>)</a:t>
            </a:r>
            <a:endParaRPr lang="fr-CH" altLang="fr-FR" sz="3600" b="1" dirty="0">
              <a:cs typeface="Times New Roman" pitchFamily="18" charset="0"/>
            </a:endParaRPr>
          </a:p>
        </p:txBody>
      </p:sp>
      <p:sp>
        <p:nvSpPr>
          <p:cNvPr id="48138" name="Rectangle 10"/>
          <p:cNvSpPr>
            <a:spLocks noChangeArrowheads="1"/>
          </p:cNvSpPr>
          <p:nvPr/>
        </p:nvSpPr>
        <p:spPr bwMode="auto">
          <a:xfrm>
            <a:off x="545987" y="1340768"/>
            <a:ext cx="73152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dirty="0">
                <a:latin typeface="Comic Sans MS" pitchFamily="66" charset="0"/>
                <a:cs typeface="Times New Roman" pitchFamily="18" charset="0"/>
              </a:rPr>
              <a:t>Un MCD correspond à tous les objets du système d'information et à des relations entre ces objets</a:t>
            </a:r>
            <a:r>
              <a:rPr lang="fr-CH" altLang="fr-FR" dirty="0">
                <a:latin typeface="Comic Sans MS" pitchFamily="66" charset="0"/>
              </a:rPr>
              <a:t> </a:t>
            </a:r>
          </a:p>
        </p:txBody>
      </p:sp>
      <p:sp>
        <p:nvSpPr>
          <p:cNvPr id="48139" name="Text Box 11"/>
          <p:cNvSpPr txBox="1">
            <a:spLocks noChangeArrowheads="1"/>
          </p:cNvSpPr>
          <p:nvPr/>
        </p:nvSpPr>
        <p:spPr bwMode="auto">
          <a:xfrm>
            <a:off x="755576" y="2247255"/>
            <a:ext cx="793198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u="sng" dirty="0">
                <a:solidFill>
                  <a:srgbClr val="339933"/>
                </a:solidFill>
                <a:latin typeface="Comic Sans MS" pitchFamily="66" charset="0"/>
                <a:cs typeface="Times New Roman" pitchFamily="18" charset="0"/>
              </a:rPr>
              <a:t>Le modèle se base sur les principaux concepts suivants</a:t>
            </a:r>
            <a:endParaRPr lang="fr-CH" altLang="fr-FR" dirty="0">
              <a:solidFill>
                <a:srgbClr val="339933"/>
              </a:solidFill>
              <a:latin typeface="Comic Sans MS" pitchFamily="66" charset="0"/>
              <a:cs typeface="Times New Roman" pitchFamily="18" charset="0"/>
            </a:endParaRPr>
          </a:p>
        </p:txBody>
      </p:sp>
      <p:sp>
        <p:nvSpPr>
          <p:cNvPr id="48140" name="Rectangle 12"/>
          <p:cNvSpPr>
            <a:spLocks noChangeArrowheads="1"/>
          </p:cNvSpPr>
          <p:nvPr/>
        </p:nvSpPr>
        <p:spPr bwMode="auto">
          <a:xfrm>
            <a:off x="1041287" y="2708920"/>
            <a:ext cx="731520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marL="765175" indent="-288925"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eaLnBrk="1" hangingPunct="1">
              <a:buFontTx/>
              <a:buChar char="•"/>
            </a:pPr>
            <a:r>
              <a:rPr lang="fr-FR" altLang="fr-FR" sz="2000" dirty="0">
                <a:latin typeface="Comic Sans MS" pitchFamily="66" charset="0"/>
                <a:cs typeface="Times New Roman" pitchFamily="18" charset="0"/>
              </a:rPr>
              <a:t>les </a:t>
            </a:r>
            <a:r>
              <a:rPr lang="fr-FR" altLang="fr-FR" sz="2000" b="1" dirty="0">
                <a:latin typeface="Comic Sans MS" pitchFamily="66" charset="0"/>
                <a:cs typeface="Times New Roman" pitchFamily="18" charset="0"/>
              </a:rPr>
              <a:t>entités</a:t>
            </a:r>
            <a:r>
              <a:rPr lang="fr-CH" altLang="fr-FR" sz="2000" dirty="0">
                <a:latin typeface="Comic Sans MS" pitchFamily="66" charset="0"/>
                <a:cs typeface="Times New Roman" pitchFamily="18" charset="0"/>
              </a:rPr>
              <a:t>, </a:t>
            </a:r>
            <a:r>
              <a:rPr lang="fr-FR" altLang="fr-FR" sz="2000" dirty="0">
                <a:latin typeface="Comic Sans MS" pitchFamily="66" charset="0"/>
                <a:cs typeface="Times New Roman" pitchFamily="18" charset="0"/>
              </a:rPr>
              <a:t>les </a:t>
            </a:r>
            <a:r>
              <a:rPr lang="fr-FR" altLang="fr-FR" sz="2000" b="1" dirty="0">
                <a:latin typeface="Comic Sans MS" pitchFamily="66" charset="0"/>
                <a:cs typeface="Times New Roman" pitchFamily="18" charset="0"/>
              </a:rPr>
              <a:t>propriétés, </a:t>
            </a:r>
            <a:r>
              <a:rPr lang="fr-FR" altLang="fr-FR" sz="2000" dirty="0">
                <a:latin typeface="Comic Sans MS" pitchFamily="66" charset="0"/>
                <a:cs typeface="Times New Roman" pitchFamily="18" charset="0"/>
              </a:rPr>
              <a:t>les </a:t>
            </a:r>
            <a:r>
              <a:rPr lang="fr-FR" altLang="fr-FR" sz="2000" b="1" dirty="0">
                <a:latin typeface="Comic Sans MS" pitchFamily="66" charset="0"/>
                <a:cs typeface="Times New Roman" pitchFamily="18" charset="0"/>
              </a:rPr>
              <a:t>relations</a:t>
            </a:r>
            <a:r>
              <a:rPr lang="fr-FR" altLang="fr-FR" sz="2000" dirty="0">
                <a:latin typeface="Comic Sans MS" pitchFamily="66" charset="0"/>
                <a:cs typeface="Times New Roman" pitchFamily="18" charset="0"/>
              </a:rPr>
              <a:t> </a:t>
            </a:r>
          </a:p>
          <a:p>
            <a:pPr lvl="1" eaLnBrk="1" hangingPunct="1">
              <a:buFontTx/>
              <a:buChar char="•"/>
            </a:pPr>
            <a:r>
              <a:rPr lang="fr-CH" altLang="fr-FR" sz="2000" dirty="0">
                <a:latin typeface="Comic Sans MS" pitchFamily="66" charset="0"/>
                <a:cs typeface="Times New Roman" pitchFamily="18" charset="0"/>
              </a:rPr>
              <a:t>Les</a:t>
            </a:r>
            <a:r>
              <a:rPr lang="fr-CH" altLang="fr-FR" sz="2000" b="1" dirty="0">
                <a:latin typeface="Comic Sans MS" pitchFamily="66" charset="0"/>
                <a:cs typeface="Times New Roman" pitchFamily="18" charset="0"/>
              </a:rPr>
              <a:t> cardinalités, l</a:t>
            </a:r>
            <a:r>
              <a:rPr lang="fr-CH" altLang="fr-FR" sz="2000" dirty="0">
                <a:latin typeface="Comic Sans MS" pitchFamily="66" charset="0"/>
                <a:cs typeface="Times New Roman" pitchFamily="18" charset="0"/>
              </a:rPr>
              <a:t>es </a:t>
            </a:r>
            <a:r>
              <a:rPr lang="fr-CH" altLang="fr-FR" sz="2000" b="1" dirty="0">
                <a:latin typeface="Comic Sans MS" pitchFamily="66" charset="0"/>
                <a:cs typeface="Times New Roman" pitchFamily="18" charset="0"/>
              </a:rPr>
              <a:t>contraintes  </a:t>
            </a:r>
          </a:p>
        </p:txBody>
      </p:sp>
      <p:sp>
        <p:nvSpPr>
          <p:cNvPr id="24584" name="Text Box 13"/>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pic>
        <p:nvPicPr>
          <p:cNvPr id="10" name="Picture 8" descr="c2321M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887" y="3532311"/>
            <a:ext cx="6858000" cy="3313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AutoShape 10"/>
          <p:cNvSpPr>
            <a:spLocks noChangeArrowheads="1"/>
          </p:cNvSpPr>
          <p:nvPr/>
        </p:nvSpPr>
        <p:spPr bwMode="auto">
          <a:xfrm>
            <a:off x="3604518" y="3861048"/>
            <a:ext cx="854075" cy="320675"/>
          </a:xfrm>
          <a:prstGeom prst="wedgeRoundRectCallout">
            <a:avLst>
              <a:gd name="adj1" fmla="val -140708"/>
              <a:gd name="adj2" fmla="val 85644"/>
              <a:gd name="adj3" fmla="val 16667"/>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altLang="fr-FR" sz="1400" b="1" dirty="0">
                <a:solidFill>
                  <a:srgbClr val="FF0000"/>
                </a:solidFill>
                <a:latin typeface="Arial" charset="0"/>
              </a:rPr>
              <a:t>Entité</a:t>
            </a:r>
          </a:p>
        </p:txBody>
      </p:sp>
      <p:sp>
        <p:nvSpPr>
          <p:cNvPr id="13" name="AutoShape 12"/>
          <p:cNvSpPr>
            <a:spLocks noChangeArrowheads="1"/>
          </p:cNvSpPr>
          <p:nvPr/>
        </p:nvSpPr>
        <p:spPr bwMode="auto">
          <a:xfrm>
            <a:off x="6283468" y="5733256"/>
            <a:ext cx="1066800" cy="304800"/>
          </a:xfrm>
          <a:prstGeom prst="wedgeRoundRectCallout">
            <a:avLst>
              <a:gd name="adj1" fmla="val -85120"/>
              <a:gd name="adj2" fmla="val -289065"/>
              <a:gd name="adj3" fmla="val 16667"/>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altLang="fr-FR" sz="1400" b="1" dirty="0">
                <a:solidFill>
                  <a:srgbClr val="FF0000"/>
                </a:solidFill>
                <a:latin typeface="Arial" charset="0"/>
              </a:rPr>
              <a:t>Propriété</a:t>
            </a:r>
          </a:p>
        </p:txBody>
      </p:sp>
      <p:sp>
        <p:nvSpPr>
          <p:cNvPr id="14" name="AutoShape 11"/>
          <p:cNvSpPr>
            <a:spLocks noChangeArrowheads="1"/>
          </p:cNvSpPr>
          <p:nvPr/>
        </p:nvSpPr>
        <p:spPr bwMode="auto">
          <a:xfrm>
            <a:off x="4203587" y="5906320"/>
            <a:ext cx="990600" cy="381000"/>
          </a:xfrm>
          <a:prstGeom prst="wedgeRoundRectCallout">
            <a:avLst>
              <a:gd name="adj1" fmla="val -34296"/>
              <a:gd name="adj2" fmla="val -224583"/>
              <a:gd name="adj3" fmla="val 16667"/>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altLang="fr-FR" sz="1400" b="1">
                <a:solidFill>
                  <a:srgbClr val="FF0000"/>
                </a:solidFill>
                <a:latin typeface="Arial" charset="0"/>
              </a:rPr>
              <a:t>Relation</a:t>
            </a:r>
          </a:p>
        </p:txBody>
      </p:sp>
    </p:spTree>
    <p:extLst>
      <p:ext uri="{BB962C8B-B14F-4D97-AF65-F5344CB8AC3E}">
        <p14:creationId xmlns:p14="http://schemas.microsoft.com/office/powerpoint/2010/main" val="361041900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138"/>
                                        </p:tgtEl>
                                        <p:attrNameLst>
                                          <p:attrName>style.visibility</p:attrName>
                                        </p:attrNameLst>
                                      </p:cBhvr>
                                      <p:to>
                                        <p:strVal val="visible"/>
                                      </p:to>
                                    </p:set>
                                    <p:anim calcmode="lin" valueType="num">
                                      <p:cBhvr additive="base">
                                        <p:cTn id="7" dur="500" fill="hold"/>
                                        <p:tgtEl>
                                          <p:spTgt spid="48138"/>
                                        </p:tgtEl>
                                        <p:attrNameLst>
                                          <p:attrName>ppt_x</p:attrName>
                                        </p:attrNameLst>
                                      </p:cBhvr>
                                      <p:tavLst>
                                        <p:tav tm="0">
                                          <p:val>
                                            <p:strVal val="1+#ppt_w/2"/>
                                          </p:val>
                                        </p:tav>
                                        <p:tav tm="100000">
                                          <p:val>
                                            <p:strVal val="#ppt_x"/>
                                          </p:val>
                                        </p:tav>
                                      </p:tavLst>
                                    </p:anim>
                                    <p:anim calcmode="lin" valueType="num">
                                      <p:cBhvr additive="base">
                                        <p:cTn id="8" dur="500" fill="hold"/>
                                        <p:tgtEl>
                                          <p:spTgt spid="481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8139"/>
                                        </p:tgtEl>
                                        <p:attrNameLst>
                                          <p:attrName>style.visibility</p:attrName>
                                        </p:attrNameLst>
                                      </p:cBhvr>
                                      <p:to>
                                        <p:strVal val="visible"/>
                                      </p:to>
                                    </p:set>
                                    <p:animEffect transition="in" filter="checkerboard(across)">
                                      <p:cBhvr>
                                        <p:cTn id="13" dur="500"/>
                                        <p:tgtEl>
                                          <p:spTgt spid="4813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48140">
                                            <p:txEl>
                                              <p:pRg st="0" end="0"/>
                                            </p:txEl>
                                          </p:spTgt>
                                        </p:tgtEl>
                                        <p:attrNameLst>
                                          <p:attrName>style.visibility</p:attrName>
                                        </p:attrNameLst>
                                      </p:cBhvr>
                                      <p:to>
                                        <p:strVal val="visible"/>
                                      </p:to>
                                    </p:set>
                                    <p:anim calcmode="lin" valueType="num">
                                      <p:cBhvr additive="base">
                                        <p:cTn id="18" dur="500" fill="hold"/>
                                        <p:tgtEl>
                                          <p:spTgt spid="48140">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48140">
                                            <p:txEl>
                                              <p:pRg st="0" end="0"/>
                                            </p:txEl>
                                          </p:spTgt>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48140">
                                            <p:txEl>
                                              <p:pRg st="1" end="1"/>
                                            </p:txEl>
                                          </p:spTgt>
                                        </p:tgtEl>
                                        <p:attrNameLst>
                                          <p:attrName>style.visibility</p:attrName>
                                        </p:attrNameLst>
                                      </p:cBhvr>
                                      <p:to>
                                        <p:strVal val="visible"/>
                                      </p:to>
                                    </p:set>
                                    <p:anim calcmode="lin" valueType="num">
                                      <p:cBhvr additive="base">
                                        <p:cTn id="22" dur="500" fill="hold"/>
                                        <p:tgtEl>
                                          <p:spTgt spid="48140">
                                            <p:txEl>
                                              <p:pRg st="1" end="1"/>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4814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ox(in)">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0-#ppt_w/2"/>
                                          </p:val>
                                        </p:tav>
                                        <p:tav tm="100000">
                                          <p:val>
                                            <p:strVal val="#ppt_x"/>
                                          </p:val>
                                        </p:tav>
                                      </p:tavLst>
                                    </p:anim>
                                    <p:anim calcmode="lin" valueType="num">
                                      <p:cBhvr additive="base">
                                        <p:cTn id="4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8" grpId="0" autoUpdateAnimBg="0"/>
      <p:bldP spid="48139" grpId="0" autoUpdateAnimBg="0"/>
      <p:bldP spid="48140" grpId="0" build="p" autoUpdateAnimBg="0"/>
      <p:bldP spid="12" grpId="0" animBg="1" autoUpdateAnimBg="0"/>
      <p:bldP spid="13" grpId="0" animBg="1" autoUpdateAnimBg="0"/>
      <p:bldP spid="14"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742172" y="116632"/>
            <a:ext cx="765316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2800" b="1" u="sng" dirty="0">
                <a:solidFill>
                  <a:srgbClr val="339933"/>
                </a:solidFill>
                <a:latin typeface="Comic Sans MS" pitchFamily="66" charset="0"/>
                <a:cs typeface="Times New Roman" pitchFamily="18" charset="0"/>
              </a:rPr>
              <a:t>Notions d'entité et de propriétés</a:t>
            </a:r>
            <a:r>
              <a:rPr lang="fr-CH" altLang="fr-FR" sz="2800" b="1" u="sng" dirty="0">
                <a:solidFill>
                  <a:srgbClr val="339933"/>
                </a:solidFill>
                <a:latin typeface="Comic Sans MS" pitchFamily="66" charset="0"/>
                <a:cs typeface="Times New Roman" pitchFamily="18" charset="0"/>
              </a:rPr>
              <a:t> </a:t>
            </a:r>
          </a:p>
        </p:txBody>
      </p:sp>
      <p:sp>
        <p:nvSpPr>
          <p:cNvPr id="52229" name="Rectangle 5"/>
          <p:cNvSpPr>
            <a:spLocks noGrp="1" noChangeArrowheads="1"/>
          </p:cNvSpPr>
          <p:nvPr>
            <p:ph type="body" sz="half" idx="1"/>
          </p:nvPr>
        </p:nvSpPr>
        <p:spPr>
          <a:xfrm>
            <a:off x="293373" y="710710"/>
            <a:ext cx="7162800" cy="478904"/>
          </a:xfrm>
          <a:noFill/>
        </p:spPr>
        <p:txBody>
          <a:bodyPr>
            <a:noAutofit/>
          </a:bodyPr>
          <a:lstStyle/>
          <a:p>
            <a:pPr eaLnBrk="1" hangingPunct="1">
              <a:lnSpc>
                <a:spcPct val="90000"/>
              </a:lnSpc>
              <a:buFontTx/>
              <a:buNone/>
            </a:pPr>
            <a:r>
              <a:rPr lang="fr-FR" altLang="fr-FR" sz="2400" b="1" dirty="0">
                <a:cs typeface="Times New Roman" pitchFamily="18" charset="0"/>
              </a:rPr>
              <a:t>Entité</a:t>
            </a:r>
            <a:r>
              <a:rPr lang="fr-FR" altLang="fr-FR" sz="2000" dirty="0">
                <a:cs typeface="Times New Roman" pitchFamily="18" charset="0"/>
              </a:rPr>
              <a:t> : permet de modéliser un ensemble d'objets de même nature</a:t>
            </a:r>
          </a:p>
          <a:p>
            <a:pPr eaLnBrk="1" hangingPunct="1">
              <a:lnSpc>
                <a:spcPct val="90000"/>
              </a:lnSpc>
              <a:buFontTx/>
              <a:buNone/>
            </a:pPr>
            <a:r>
              <a:rPr lang="fr-FR" altLang="fr-FR" sz="2000" dirty="0">
                <a:cs typeface="Times New Roman" pitchFamily="18" charset="0"/>
              </a:rPr>
              <a:t>Exemple : Voiture, Etudiant, Cours, Client, Club, ….</a:t>
            </a:r>
            <a:r>
              <a:rPr lang="fr-CH" altLang="fr-FR" sz="2000" dirty="0">
                <a:cs typeface="Times New Roman" pitchFamily="18" charset="0"/>
              </a:rPr>
              <a:t> </a:t>
            </a:r>
          </a:p>
        </p:txBody>
      </p:sp>
      <p:sp>
        <p:nvSpPr>
          <p:cNvPr id="26630" name="Rectangle 6"/>
          <p:cNvSpPr>
            <a:spLocks noChangeArrowheads="1"/>
          </p:cNvSpPr>
          <p:nvPr/>
        </p:nvSpPr>
        <p:spPr bwMode="auto">
          <a:xfrm>
            <a:off x="4433888" y="33147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52233" name="Rectangle 9"/>
          <p:cNvSpPr>
            <a:spLocks noChangeArrowheads="1"/>
          </p:cNvSpPr>
          <p:nvPr/>
        </p:nvSpPr>
        <p:spPr bwMode="auto">
          <a:xfrm>
            <a:off x="1018439" y="2382083"/>
            <a:ext cx="4344451" cy="3778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chemeClr val="tx1"/>
                </a:solidFill>
                <a:latin typeface="Comic Sans MS" pitchFamily="66" charset="0"/>
              </a:defRPr>
            </a:lvl2pPr>
            <a:lvl3pPr marL="1143000" indent="-228600" eaLnBrk="0" hangingPunct="0">
              <a:spcBef>
                <a:spcPct val="20000"/>
              </a:spcBef>
              <a:buChar char="•"/>
              <a:defRPr sz="24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Comic Sans MS" pitchFamily="66" charset="0"/>
              </a:defRPr>
            </a:lvl4pPr>
            <a:lvl5pPr marL="2057400" indent="-228600" eaLnBrk="0" hangingPunct="0">
              <a:spcBef>
                <a:spcPct val="20000"/>
              </a:spcBef>
              <a:buChar char="»"/>
              <a:defRPr sz="2000">
                <a:solidFill>
                  <a:schemeClr val="tx1"/>
                </a:solidFill>
                <a:latin typeface="Comic Sans MS" pitchFamily="66" charset="0"/>
              </a:defRPr>
            </a:lvl5pPr>
            <a:lvl6pPr marL="2514600" indent="-228600" eaLnBrk="0" fontAlgn="base" hangingPunct="0">
              <a:spcBef>
                <a:spcPct val="20000"/>
              </a:spcBef>
              <a:spcAft>
                <a:spcPct val="0"/>
              </a:spcAft>
              <a:buChar char="»"/>
              <a:defRPr sz="2000">
                <a:solidFill>
                  <a:schemeClr val="tx1"/>
                </a:solidFill>
                <a:latin typeface="Comic Sans MS" pitchFamily="66" charset="0"/>
              </a:defRPr>
            </a:lvl6pPr>
            <a:lvl7pPr marL="2971800" indent="-228600" eaLnBrk="0" fontAlgn="base" hangingPunct="0">
              <a:spcBef>
                <a:spcPct val="20000"/>
              </a:spcBef>
              <a:spcAft>
                <a:spcPct val="0"/>
              </a:spcAft>
              <a:buChar char="»"/>
              <a:defRPr sz="2000">
                <a:solidFill>
                  <a:schemeClr val="tx1"/>
                </a:solidFill>
                <a:latin typeface="Comic Sans MS" pitchFamily="66" charset="0"/>
              </a:defRPr>
            </a:lvl7pPr>
            <a:lvl8pPr marL="3429000" indent="-228600" eaLnBrk="0" fontAlgn="base" hangingPunct="0">
              <a:spcBef>
                <a:spcPct val="20000"/>
              </a:spcBef>
              <a:spcAft>
                <a:spcPct val="0"/>
              </a:spcAft>
              <a:buChar char="»"/>
              <a:defRPr sz="2000">
                <a:solidFill>
                  <a:schemeClr val="tx1"/>
                </a:solidFill>
                <a:latin typeface="Comic Sans MS" pitchFamily="66" charset="0"/>
              </a:defRPr>
            </a:lvl8pPr>
            <a:lvl9pPr marL="3886200" indent="-228600" eaLnBrk="0" fontAlgn="base" hangingPunct="0">
              <a:spcBef>
                <a:spcPct val="20000"/>
              </a:spcBef>
              <a:spcAft>
                <a:spcPct val="0"/>
              </a:spcAft>
              <a:buChar char="»"/>
              <a:defRPr sz="2000">
                <a:solidFill>
                  <a:schemeClr val="tx1"/>
                </a:solidFill>
                <a:latin typeface="Comic Sans MS" pitchFamily="66" charset="0"/>
              </a:defRPr>
            </a:lvl9pPr>
          </a:lstStyle>
          <a:p>
            <a:pPr eaLnBrk="1" hangingPunct="1">
              <a:buFontTx/>
              <a:buNone/>
            </a:pPr>
            <a:r>
              <a:rPr lang="fr-FR" altLang="fr-FR" sz="2000" dirty="0">
                <a:cs typeface="Times New Roman" pitchFamily="18" charset="0"/>
              </a:rPr>
              <a:t>Une entité est représentée par</a:t>
            </a:r>
          </a:p>
        </p:txBody>
      </p:sp>
      <p:sp>
        <p:nvSpPr>
          <p:cNvPr id="26633" name="Rectangle 15"/>
          <p:cNvSpPr>
            <a:spLocks noChangeArrowheads="1"/>
          </p:cNvSpPr>
          <p:nvPr/>
        </p:nvSpPr>
        <p:spPr bwMode="auto">
          <a:xfrm>
            <a:off x="3943350" y="29622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pic>
        <p:nvPicPr>
          <p:cNvPr id="5223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619844"/>
            <a:ext cx="2362200" cy="1754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35" name="Text Box 16"/>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18" name="Rectangle 18"/>
          <p:cNvSpPr txBox="1">
            <a:spLocks noChangeArrowheads="1"/>
          </p:cNvSpPr>
          <p:nvPr/>
        </p:nvSpPr>
        <p:spPr>
          <a:xfrm>
            <a:off x="2299335" y="4880101"/>
            <a:ext cx="6900104" cy="609600"/>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9pPr>
          </a:lstStyle>
          <a:p>
            <a:pPr>
              <a:lnSpc>
                <a:spcPct val="90000"/>
              </a:lnSpc>
              <a:buFontTx/>
              <a:buNone/>
            </a:pPr>
            <a:r>
              <a:rPr lang="fr-FR" altLang="fr-FR" sz="1800" dirty="0">
                <a:cs typeface="Times New Roman" pitchFamily="18" charset="0"/>
              </a:rPr>
              <a:t>Chacun de ces clients représente une </a:t>
            </a:r>
            <a:r>
              <a:rPr lang="fr-FR" altLang="fr-FR" sz="1800" b="1" u="sng" dirty="0">
                <a:solidFill>
                  <a:srgbClr val="FF0000"/>
                </a:solidFill>
                <a:cs typeface="Times New Roman" pitchFamily="18" charset="0"/>
              </a:rPr>
              <a:t>occurrence</a:t>
            </a:r>
            <a:r>
              <a:rPr lang="fr-FR" altLang="fr-FR" sz="1800" dirty="0">
                <a:cs typeface="Times New Roman" pitchFamily="18" charset="0"/>
              </a:rPr>
              <a:t> de l'entité </a:t>
            </a:r>
            <a:r>
              <a:rPr lang="fr-FR" altLang="fr-FR" sz="1800" i="1" dirty="0">
                <a:cs typeface="Times New Roman" pitchFamily="18" charset="0"/>
              </a:rPr>
              <a:t>Client</a:t>
            </a:r>
            <a:endParaRPr lang="fr-FR" altLang="fr-FR" sz="1800" dirty="0">
              <a:cs typeface="Times New Roman" pitchFamily="18" charset="0"/>
            </a:endParaRPr>
          </a:p>
        </p:txBody>
      </p:sp>
      <p:sp>
        <p:nvSpPr>
          <p:cNvPr id="19" name="Rectangle 5"/>
          <p:cNvSpPr txBox="1">
            <a:spLocks noChangeArrowheads="1"/>
          </p:cNvSpPr>
          <p:nvPr/>
        </p:nvSpPr>
        <p:spPr>
          <a:xfrm>
            <a:off x="289520" y="1667272"/>
            <a:ext cx="7162800" cy="60960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9pPr>
          </a:lstStyle>
          <a:p>
            <a:pPr>
              <a:buFontTx/>
              <a:buNone/>
            </a:pPr>
            <a:r>
              <a:rPr lang="fr-FR" altLang="fr-FR" sz="2000" dirty="0">
                <a:cs typeface="Times New Roman" pitchFamily="18" charset="0"/>
              </a:rPr>
              <a:t>P</a:t>
            </a:r>
            <a:r>
              <a:rPr lang="fr-FR" altLang="fr-FR" sz="2000" b="1" dirty="0">
                <a:cs typeface="Times New Roman" pitchFamily="18" charset="0"/>
              </a:rPr>
              <a:t>ropriété</a:t>
            </a:r>
            <a:r>
              <a:rPr lang="fr-FR" altLang="fr-FR" sz="2000" dirty="0">
                <a:cs typeface="Times New Roman" pitchFamily="18" charset="0"/>
              </a:rPr>
              <a:t> est une donnée élémentaire d'une entité</a:t>
            </a:r>
          </a:p>
          <a:p>
            <a:pPr>
              <a:buFontTx/>
              <a:buNone/>
            </a:pPr>
            <a:r>
              <a:rPr lang="fr-FR" altLang="fr-FR" sz="2000" dirty="0">
                <a:cs typeface="Times New Roman" pitchFamily="18" charset="0"/>
              </a:rPr>
              <a:t>Exemple : nom, prénom, marque, carburant, etc.</a:t>
            </a:r>
          </a:p>
        </p:txBody>
      </p:sp>
      <p:pic>
        <p:nvPicPr>
          <p:cNvPr id="2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058332"/>
            <a:ext cx="1509713" cy="1905000"/>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1688" y="2372740"/>
            <a:ext cx="3352800" cy="2352675"/>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Rectangle 16"/>
          <p:cNvSpPr>
            <a:spLocks noChangeArrowheads="1"/>
          </p:cNvSpPr>
          <p:nvPr/>
        </p:nvSpPr>
        <p:spPr bwMode="auto">
          <a:xfrm>
            <a:off x="2483767" y="3134740"/>
            <a:ext cx="320670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1600" b="1" dirty="0">
                <a:latin typeface="Comic Sans MS" pitchFamily="66" charset="0"/>
                <a:cs typeface="Times New Roman" pitchFamily="18" charset="0"/>
              </a:rPr>
              <a:t>quelques exemples de clients</a:t>
            </a:r>
            <a:r>
              <a:rPr lang="fr-CH" altLang="fr-FR" sz="1600" b="1" dirty="0"/>
              <a:t> </a:t>
            </a:r>
          </a:p>
        </p:txBody>
      </p:sp>
      <p:sp>
        <p:nvSpPr>
          <p:cNvPr id="23" name="Line 17"/>
          <p:cNvSpPr>
            <a:spLocks noChangeShapeType="1"/>
          </p:cNvSpPr>
          <p:nvPr/>
        </p:nvSpPr>
        <p:spPr bwMode="auto">
          <a:xfrm>
            <a:off x="2442079" y="3744340"/>
            <a:ext cx="275703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fr-FR"/>
          </a:p>
        </p:txBody>
      </p:sp>
      <p:sp>
        <p:nvSpPr>
          <p:cNvPr id="24" name="ZoneTexte 23"/>
          <p:cNvSpPr txBox="1"/>
          <p:nvPr/>
        </p:nvSpPr>
        <p:spPr>
          <a:xfrm>
            <a:off x="959461" y="2687419"/>
            <a:ext cx="1155037" cy="381541"/>
          </a:xfrm>
          <a:prstGeom prst="rect">
            <a:avLst/>
          </a:prstGeom>
          <a:noFill/>
        </p:spPr>
        <p:txBody>
          <a:bodyPr wrap="none" rtlCol="0">
            <a:spAutoFit/>
          </a:bodyPr>
          <a:lstStyle/>
          <a:p>
            <a:r>
              <a:rPr lang="fr-FR" sz="2400" b="1" dirty="0">
                <a:solidFill>
                  <a:srgbClr val="FF0000"/>
                </a:solidFill>
              </a:rPr>
              <a:t>Exemple</a:t>
            </a:r>
          </a:p>
        </p:txBody>
      </p:sp>
      <p:sp>
        <p:nvSpPr>
          <p:cNvPr id="30" name="Rectangle 8"/>
          <p:cNvSpPr>
            <a:spLocks noChangeArrowheads="1"/>
          </p:cNvSpPr>
          <p:nvPr/>
        </p:nvSpPr>
        <p:spPr bwMode="auto">
          <a:xfrm>
            <a:off x="771194" y="5184901"/>
            <a:ext cx="807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chemeClr val="tx1"/>
                </a:solidFill>
                <a:latin typeface="Comic Sans MS" pitchFamily="66" charset="0"/>
              </a:defRPr>
            </a:lvl2pPr>
            <a:lvl3pPr marL="1143000" indent="-228600" eaLnBrk="0" hangingPunct="0">
              <a:spcBef>
                <a:spcPct val="20000"/>
              </a:spcBef>
              <a:buChar char="•"/>
              <a:defRPr sz="24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Comic Sans MS" pitchFamily="66" charset="0"/>
              </a:defRPr>
            </a:lvl4pPr>
            <a:lvl5pPr marL="2057400" indent="-228600" eaLnBrk="0" hangingPunct="0">
              <a:spcBef>
                <a:spcPct val="20000"/>
              </a:spcBef>
              <a:buChar char="»"/>
              <a:defRPr sz="2000">
                <a:solidFill>
                  <a:schemeClr val="tx1"/>
                </a:solidFill>
                <a:latin typeface="Comic Sans MS" pitchFamily="66" charset="0"/>
              </a:defRPr>
            </a:lvl5pPr>
            <a:lvl6pPr marL="2514600" indent="-228600" eaLnBrk="0" fontAlgn="base" hangingPunct="0">
              <a:spcBef>
                <a:spcPct val="20000"/>
              </a:spcBef>
              <a:spcAft>
                <a:spcPct val="0"/>
              </a:spcAft>
              <a:buChar char="»"/>
              <a:defRPr sz="2000">
                <a:solidFill>
                  <a:schemeClr val="tx1"/>
                </a:solidFill>
                <a:latin typeface="Comic Sans MS" pitchFamily="66" charset="0"/>
              </a:defRPr>
            </a:lvl6pPr>
            <a:lvl7pPr marL="2971800" indent="-228600" eaLnBrk="0" fontAlgn="base" hangingPunct="0">
              <a:spcBef>
                <a:spcPct val="20000"/>
              </a:spcBef>
              <a:spcAft>
                <a:spcPct val="0"/>
              </a:spcAft>
              <a:buChar char="»"/>
              <a:defRPr sz="2000">
                <a:solidFill>
                  <a:schemeClr val="tx1"/>
                </a:solidFill>
                <a:latin typeface="Comic Sans MS" pitchFamily="66" charset="0"/>
              </a:defRPr>
            </a:lvl7pPr>
            <a:lvl8pPr marL="3429000" indent="-228600" eaLnBrk="0" fontAlgn="base" hangingPunct="0">
              <a:spcBef>
                <a:spcPct val="20000"/>
              </a:spcBef>
              <a:spcAft>
                <a:spcPct val="0"/>
              </a:spcAft>
              <a:buChar char="»"/>
              <a:defRPr sz="2000">
                <a:solidFill>
                  <a:schemeClr val="tx1"/>
                </a:solidFill>
                <a:latin typeface="Comic Sans MS" pitchFamily="66" charset="0"/>
              </a:defRPr>
            </a:lvl8pPr>
            <a:lvl9pPr marL="3886200" indent="-228600" eaLnBrk="0" fontAlgn="base" hangingPunct="0">
              <a:spcBef>
                <a:spcPct val="20000"/>
              </a:spcBef>
              <a:spcAft>
                <a:spcPct val="0"/>
              </a:spcAft>
              <a:buChar char="»"/>
              <a:defRPr sz="2000">
                <a:solidFill>
                  <a:schemeClr val="tx1"/>
                </a:solidFill>
                <a:latin typeface="Comic Sans MS" pitchFamily="66" charset="0"/>
              </a:defRPr>
            </a:lvl9pPr>
          </a:lstStyle>
          <a:p>
            <a:pPr eaLnBrk="1" hangingPunct="1">
              <a:buFontTx/>
              <a:buNone/>
            </a:pPr>
            <a:r>
              <a:rPr lang="fr-CH" altLang="fr-FR" sz="2000" dirty="0">
                <a:cs typeface="Times New Roman" pitchFamily="18" charset="0"/>
              </a:rPr>
              <a:t>Une propriété est unique dans un MCD; et ne peut pas être rattachée à  plusieurs entités différentes</a:t>
            </a:r>
          </a:p>
          <a:p>
            <a:pPr eaLnBrk="1" hangingPunct="1">
              <a:buFontTx/>
              <a:buNone/>
            </a:pPr>
            <a:r>
              <a:rPr lang="fr-CH" altLang="fr-FR" sz="2000" b="1" dirty="0">
                <a:cs typeface="Times New Roman" pitchFamily="18" charset="0"/>
              </a:rPr>
              <a:t>		</a:t>
            </a:r>
          </a:p>
          <a:p>
            <a:pPr eaLnBrk="1" hangingPunct="1">
              <a:buFontTx/>
              <a:buNone/>
            </a:pPr>
            <a:r>
              <a:rPr lang="fr-CH" altLang="fr-FR" sz="2000" b="1" dirty="0">
                <a:cs typeface="Times New Roman" pitchFamily="18" charset="0"/>
              </a:rPr>
              <a:t>	</a:t>
            </a:r>
            <a:endParaRPr lang="fr-CH" altLang="fr-FR" sz="2000" dirty="0">
              <a:cs typeface="Times New Roman" pitchFamily="18" charset="0"/>
            </a:endParaRPr>
          </a:p>
        </p:txBody>
      </p:sp>
      <p:pic>
        <p:nvPicPr>
          <p:cNvPr id="31" name="Picture 7"/>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6372" y="5209297"/>
            <a:ext cx="685800" cy="568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 name="Rectangle 8"/>
          <p:cNvSpPr>
            <a:spLocks noChangeArrowheads="1"/>
          </p:cNvSpPr>
          <p:nvPr/>
        </p:nvSpPr>
        <p:spPr bwMode="auto">
          <a:xfrm>
            <a:off x="919275" y="5996876"/>
            <a:ext cx="7493463" cy="8611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chemeClr val="tx1"/>
                </a:solidFill>
                <a:latin typeface="Comic Sans MS" pitchFamily="66" charset="0"/>
              </a:defRPr>
            </a:lvl2pPr>
            <a:lvl3pPr marL="1143000" indent="-228600" eaLnBrk="0" hangingPunct="0">
              <a:spcBef>
                <a:spcPct val="20000"/>
              </a:spcBef>
              <a:buChar char="•"/>
              <a:defRPr sz="24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Comic Sans MS" pitchFamily="66" charset="0"/>
              </a:defRPr>
            </a:lvl4pPr>
            <a:lvl5pPr marL="2057400" indent="-228600" eaLnBrk="0" hangingPunct="0">
              <a:spcBef>
                <a:spcPct val="20000"/>
              </a:spcBef>
              <a:buChar char="»"/>
              <a:defRPr sz="2000">
                <a:solidFill>
                  <a:schemeClr val="tx1"/>
                </a:solidFill>
                <a:latin typeface="Comic Sans MS" pitchFamily="66" charset="0"/>
              </a:defRPr>
            </a:lvl5pPr>
            <a:lvl6pPr marL="2514600" indent="-228600" eaLnBrk="0" fontAlgn="base" hangingPunct="0">
              <a:spcBef>
                <a:spcPct val="20000"/>
              </a:spcBef>
              <a:spcAft>
                <a:spcPct val="0"/>
              </a:spcAft>
              <a:buChar char="»"/>
              <a:defRPr sz="2000">
                <a:solidFill>
                  <a:schemeClr val="tx1"/>
                </a:solidFill>
                <a:latin typeface="Comic Sans MS" pitchFamily="66" charset="0"/>
              </a:defRPr>
            </a:lvl6pPr>
            <a:lvl7pPr marL="2971800" indent="-228600" eaLnBrk="0" fontAlgn="base" hangingPunct="0">
              <a:spcBef>
                <a:spcPct val="20000"/>
              </a:spcBef>
              <a:spcAft>
                <a:spcPct val="0"/>
              </a:spcAft>
              <a:buChar char="»"/>
              <a:defRPr sz="2000">
                <a:solidFill>
                  <a:schemeClr val="tx1"/>
                </a:solidFill>
                <a:latin typeface="Comic Sans MS" pitchFamily="66" charset="0"/>
              </a:defRPr>
            </a:lvl7pPr>
            <a:lvl8pPr marL="3429000" indent="-228600" eaLnBrk="0" fontAlgn="base" hangingPunct="0">
              <a:spcBef>
                <a:spcPct val="20000"/>
              </a:spcBef>
              <a:spcAft>
                <a:spcPct val="0"/>
              </a:spcAft>
              <a:buChar char="»"/>
              <a:defRPr sz="2000">
                <a:solidFill>
                  <a:schemeClr val="tx1"/>
                </a:solidFill>
                <a:latin typeface="Comic Sans MS" pitchFamily="66" charset="0"/>
              </a:defRPr>
            </a:lvl8pPr>
            <a:lvl9pPr marL="3886200" indent="-228600" eaLnBrk="0" fontAlgn="base" hangingPunct="0">
              <a:spcBef>
                <a:spcPct val="20000"/>
              </a:spcBef>
              <a:spcAft>
                <a:spcPct val="0"/>
              </a:spcAft>
              <a:buChar char="»"/>
              <a:defRPr sz="2000">
                <a:solidFill>
                  <a:schemeClr val="tx1"/>
                </a:solidFill>
                <a:latin typeface="Comic Sans MS" pitchFamily="66" charset="0"/>
              </a:defRPr>
            </a:lvl9pPr>
          </a:lstStyle>
          <a:p>
            <a:pPr eaLnBrk="1" hangingPunct="1">
              <a:buFontTx/>
              <a:buNone/>
            </a:pPr>
            <a:r>
              <a:rPr lang="fr-FR" altLang="fr-FR" sz="2000" dirty="0">
                <a:cs typeface="Times New Roman" pitchFamily="18" charset="0"/>
              </a:rPr>
              <a:t>A l’intérieur de chaque occurrence, une propriété ne prend qu’une </a:t>
            </a:r>
            <a:r>
              <a:rPr lang="fr-FR" altLang="fr-FR" sz="2000" dirty="0">
                <a:solidFill>
                  <a:srgbClr val="FF0000"/>
                </a:solidFill>
                <a:cs typeface="Times New Roman" pitchFamily="18" charset="0"/>
              </a:rPr>
              <a:t>seule</a:t>
            </a:r>
            <a:r>
              <a:rPr lang="fr-FR" altLang="fr-FR" sz="2000" dirty="0">
                <a:cs typeface="Times New Roman" pitchFamily="18" charset="0"/>
              </a:rPr>
              <a:t> valeur au </a:t>
            </a:r>
            <a:r>
              <a:rPr lang="fr-FR" altLang="fr-FR" sz="2000" dirty="0">
                <a:solidFill>
                  <a:srgbClr val="FF0000"/>
                </a:solidFill>
                <a:cs typeface="Times New Roman" pitchFamily="18" charset="0"/>
              </a:rPr>
              <a:t>maximum</a:t>
            </a:r>
            <a:r>
              <a:rPr lang="fr-FR" altLang="fr-FR" sz="2000" dirty="0">
                <a:cs typeface="Times New Roman" pitchFamily="18" charset="0"/>
              </a:rPr>
              <a:t>. Cette valeur est </a:t>
            </a:r>
            <a:r>
              <a:rPr lang="fr-FR" altLang="fr-FR" sz="2000" dirty="0">
                <a:solidFill>
                  <a:srgbClr val="FF0000"/>
                </a:solidFill>
                <a:cs typeface="Times New Roman" pitchFamily="18" charset="0"/>
              </a:rPr>
              <a:t>atomique</a:t>
            </a:r>
            <a:r>
              <a:rPr lang="fr-CH" altLang="fr-FR" sz="2000" dirty="0">
                <a:cs typeface="Times New Roman" pitchFamily="18" charset="0"/>
              </a:rPr>
              <a:t> </a:t>
            </a:r>
            <a:r>
              <a:rPr lang="fr-CH" altLang="fr-FR" sz="2000" b="1" dirty="0">
                <a:cs typeface="Times New Roman" pitchFamily="18" charset="0"/>
              </a:rPr>
              <a:t>		</a:t>
            </a:r>
          </a:p>
          <a:p>
            <a:pPr eaLnBrk="1" hangingPunct="1">
              <a:buFontTx/>
              <a:buNone/>
            </a:pPr>
            <a:r>
              <a:rPr lang="fr-CH" altLang="fr-FR" sz="2000" b="1" dirty="0">
                <a:cs typeface="Times New Roman" pitchFamily="18" charset="0"/>
              </a:rPr>
              <a:t>	</a:t>
            </a:r>
          </a:p>
        </p:txBody>
      </p:sp>
      <p:pic>
        <p:nvPicPr>
          <p:cNvPr id="33" name="Picture 7"/>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98766" y="6003925"/>
            <a:ext cx="685800" cy="568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4" name="Connecteur droit avec flèche 3"/>
          <p:cNvCxnSpPr/>
          <p:nvPr/>
        </p:nvCxnSpPr>
        <p:spPr>
          <a:xfrm flipV="1">
            <a:off x="5090120" y="1288374"/>
            <a:ext cx="1628815" cy="132703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4362101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checkerboard(across)">
                                      <p:cBhvr>
                                        <p:cTn id="7" dur="500"/>
                                        <p:tgtEl>
                                          <p:spTgt spid="52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2229">
                                            <p:txEl>
                                              <p:pRg st="0" end="0"/>
                                            </p:txEl>
                                          </p:spTgt>
                                        </p:tgtEl>
                                        <p:attrNameLst>
                                          <p:attrName>style.visibility</p:attrName>
                                        </p:attrNameLst>
                                      </p:cBhvr>
                                      <p:to>
                                        <p:strVal val="visible"/>
                                      </p:to>
                                    </p:set>
                                    <p:anim calcmode="lin" valueType="num">
                                      <p:cBhvr additive="base">
                                        <p:cTn id="12" dur="500" fill="hold"/>
                                        <p:tgtEl>
                                          <p:spTgt spid="52229">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22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2229">
                                            <p:txEl>
                                              <p:pRg st="1" end="1"/>
                                            </p:txEl>
                                          </p:spTgt>
                                        </p:tgtEl>
                                        <p:attrNameLst>
                                          <p:attrName>style.visibility</p:attrName>
                                        </p:attrNameLst>
                                      </p:cBhvr>
                                      <p:to>
                                        <p:strVal val="visible"/>
                                      </p:to>
                                    </p:set>
                                    <p:anim calcmode="lin" valueType="num">
                                      <p:cBhvr additive="base">
                                        <p:cTn id="18" dur="500" fill="hold"/>
                                        <p:tgtEl>
                                          <p:spTgt spid="52229">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22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9">
                                            <p:txEl>
                                              <p:pRg st="0" end="0"/>
                                            </p:txEl>
                                          </p:spTgt>
                                        </p:tgtEl>
                                        <p:attrNameLst>
                                          <p:attrName>style.visibility</p:attrName>
                                        </p:attrNameLst>
                                      </p:cBhvr>
                                      <p:to>
                                        <p:strVal val="visible"/>
                                      </p:to>
                                    </p:set>
                                    <p:anim calcmode="lin" valueType="num">
                                      <p:cBhvr additive="base">
                                        <p:cTn id="24"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9">
                                            <p:txEl>
                                              <p:pRg st="1" end="1"/>
                                            </p:txEl>
                                          </p:spTgt>
                                        </p:tgtEl>
                                        <p:attrNameLst>
                                          <p:attrName>style.visibility</p:attrName>
                                        </p:attrNameLst>
                                      </p:cBhvr>
                                      <p:to>
                                        <p:strVal val="visible"/>
                                      </p:to>
                                    </p:set>
                                    <p:anim calcmode="lin" valueType="num">
                                      <p:cBhvr additive="base">
                                        <p:cTn id="30" dur="500" fill="hold"/>
                                        <p:tgtEl>
                                          <p:spTgt spid="19">
                                            <p:txEl>
                                              <p:pRg st="1" end="1"/>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52233">
                                            <p:txEl>
                                              <p:pRg st="0" end="0"/>
                                            </p:txEl>
                                          </p:spTgt>
                                        </p:tgtEl>
                                        <p:attrNameLst>
                                          <p:attrName>style.visibility</p:attrName>
                                        </p:attrNameLst>
                                      </p:cBhvr>
                                      <p:to>
                                        <p:strVal val="visible"/>
                                      </p:to>
                                    </p:set>
                                    <p:anim calcmode="lin" valueType="num">
                                      <p:cBhvr additive="base">
                                        <p:cTn id="36" dur="500" fill="hold"/>
                                        <p:tgtEl>
                                          <p:spTgt spid="52233">
                                            <p:txEl>
                                              <p:pRg st="0" end="0"/>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5223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strips(downLeft)">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52238"/>
                                        </p:tgtEl>
                                        <p:attrNameLst>
                                          <p:attrName>style.visibility</p:attrName>
                                        </p:attrNameLst>
                                      </p:cBhvr>
                                      <p:to>
                                        <p:strVal val="visible"/>
                                      </p:to>
                                    </p:set>
                                    <p:anim calcmode="lin" valueType="num">
                                      <p:cBhvr additive="base">
                                        <p:cTn id="47" dur="500" fill="hold"/>
                                        <p:tgtEl>
                                          <p:spTgt spid="52238"/>
                                        </p:tgtEl>
                                        <p:attrNameLst>
                                          <p:attrName>ppt_x</p:attrName>
                                        </p:attrNameLst>
                                      </p:cBhvr>
                                      <p:tavLst>
                                        <p:tav tm="0">
                                          <p:val>
                                            <p:strVal val="0-#ppt_w/2"/>
                                          </p:val>
                                        </p:tav>
                                        <p:tav tm="100000">
                                          <p:val>
                                            <p:strVal val="#ppt_x"/>
                                          </p:val>
                                        </p:tav>
                                      </p:tavLst>
                                    </p:anim>
                                    <p:anim calcmode="lin" valueType="num">
                                      <p:cBhvr additive="base">
                                        <p:cTn id="48" dur="500" fill="hold"/>
                                        <p:tgtEl>
                                          <p:spTgt spid="52238"/>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strips(downLeft)">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2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2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2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499"/>
                                          </p:stCondLst>
                                        </p:cTn>
                                        <p:tgtEl>
                                          <p:spTgt spid="21"/>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grpId="0" nodeType="clickEffect">
                                  <p:stCondLst>
                                    <p:cond delay="0"/>
                                  </p:stCondLst>
                                  <p:childTnLst>
                                    <p:set>
                                      <p:cBhvr>
                                        <p:cTn id="73" dur="1" fill="hold">
                                          <p:stCondLst>
                                            <p:cond delay="0"/>
                                          </p:stCondLst>
                                        </p:cTn>
                                        <p:tgtEl>
                                          <p:spTgt spid="18">
                                            <p:txEl>
                                              <p:pRg st="0" end="0"/>
                                            </p:txEl>
                                          </p:spTgt>
                                        </p:tgtEl>
                                        <p:attrNameLst>
                                          <p:attrName>style.visibility</p:attrName>
                                        </p:attrNameLst>
                                      </p:cBhvr>
                                      <p:to>
                                        <p:strVal val="visible"/>
                                      </p:to>
                                    </p:set>
                                    <p:anim calcmode="lin" valueType="num">
                                      <p:cBhvr additive="base">
                                        <p:cTn id="7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2" fill="hold" grpId="0" nodeType="clickEffect">
                                  <p:stCondLst>
                                    <p:cond delay="0"/>
                                  </p:stCondLst>
                                  <p:childTnLst>
                                    <p:set>
                                      <p:cBhvr>
                                        <p:cTn id="79" dur="1" fill="hold">
                                          <p:stCondLst>
                                            <p:cond delay="0"/>
                                          </p:stCondLst>
                                        </p:cTn>
                                        <p:tgtEl>
                                          <p:spTgt spid="30">
                                            <p:txEl>
                                              <p:pRg st="0" end="0"/>
                                            </p:txEl>
                                          </p:spTgt>
                                        </p:tgtEl>
                                        <p:attrNameLst>
                                          <p:attrName>style.visibility</p:attrName>
                                        </p:attrNameLst>
                                      </p:cBhvr>
                                      <p:to>
                                        <p:strVal val="visible"/>
                                      </p:to>
                                    </p:set>
                                    <p:anim calcmode="lin" valueType="num">
                                      <p:cBhvr additive="base">
                                        <p:cTn id="80"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81"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2" fill="hold" grpId="0" nodeType="clickEffect">
                                  <p:stCondLst>
                                    <p:cond delay="0"/>
                                  </p:stCondLst>
                                  <p:childTnLst>
                                    <p:set>
                                      <p:cBhvr>
                                        <p:cTn id="85" dur="1" fill="hold">
                                          <p:stCondLst>
                                            <p:cond delay="0"/>
                                          </p:stCondLst>
                                        </p:cTn>
                                        <p:tgtEl>
                                          <p:spTgt spid="30">
                                            <p:txEl>
                                              <p:pRg st="1" end="1"/>
                                            </p:txEl>
                                          </p:spTgt>
                                        </p:tgtEl>
                                        <p:attrNameLst>
                                          <p:attrName>style.visibility</p:attrName>
                                        </p:attrNameLst>
                                      </p:cBhvr>
                                      <p:to>
                                        <p:strVal val="visible"/>
                                      </p:to>
                                    </p:set>
                                    <p:anim calcmode="lin" valueType="num">
                                      <p:cBhvr additive="base">
                                        <p:cTn id="86" dur="500" fill="hold"/>
                                        <p:tgtEl>
                                          <p:spTgt spid="30">
                                            <p:txEl>
                                              <p:pRg st="1" end="1"/>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2" fill="hold" grpId="0" nodeType="clickEffect">
                                  <p:stCondLst>
                                    <p:cond delay="0"/>
                                  </p:stCondLst>
                                  <p:childTnLst>
                                    <p:set>
                                      <p:cBhvr>
                                        <p:cTn id="91" dur="1" fill="hold">
                                          <p:stCondLst>
                                            <p:cond delay="0"/>
                                          </p:stCondLst>
                                        </p:cTn>
                                        <p:tgtEl>
                                          <p:spTgt spid="30">
                                            <p:txEl>
                                              <p:pRg st="2" end="2"/>
                                            </p:txEl>
                                          </p:spTgt>
                                        </p:tgtEl>
                                        <p:attrNameLst>
                                          <p:attrName>style.visibility</p:attrName>
                                        </p:attrNameLst>
                                      </p:cBhvr>
                                      <p:to>
                                        <p:strVal val="visible"/>
                                      </p:to>
                                    </p:set>
                                    <p:anim calcmode="lin" valueType="num">
                                      <p:cBhvr additive="base">
                                        <p:cTn id="92" dur="500" fill="hold"/>
                                        <p:tgtEl>
                                          <p:spTgt spid="30">
                                            <p:txEl>
                                              <p:pRg st="2" end="2"/>
                                            </p:txEl>
                                          </p:spTgt>
                                        </p:tgtEl>
                                        <p:attrNameLst>
                                          <p:attrName>ppt_x</p:attrName>
                                        </p:attrNameLst>
                                      </p:cBhvr>
                                      <p:tavLst>
                                        <p:tav tm="0">
                                          <p:val>
                                            <p:strVal val="1+#ppt_w/2"/>
                                          </p:val>
                                        </p:tav>
                                        <p:tav tm="100000">
                                          <p:val>
                                            <p:strVal val="#ppt_x"/>
                                          </p:val>
                                        </p:tav>
                                      </p:tavLst>
                                    </p:anim>
                                    <p:anim calcmode="lin" valueType="num">
                                      <p:cBhvr additive="base">
                                        <p:cTn id="93" dur="500" fill="hold"/>
                                        <p:tgtEl>
                                          <p:spTgt spid="3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499"/>
                                          </p:stCondLst>
                                        </p:cTn>
                                        <p:tgtEl>
                                          <p:spTgt spid="31"/>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 presetClass="entr" presetSubtype="2" fill="hold" grpId="0" nodeType="clickEffect">
                                  <p:stCondLst>
                                    <p:cond delay="0"/>
                                  </p:stCondLst>
                                  <p:childTnLst>
                                    <p:set>
                                      <p:cBhvr>
                                        <p:cTn id="101" dur="1" fill="hold">
                                          <p:stCondLst>
                                            <p:cond delay="0"/>
                                          </p:stCondLst>
                                        </p:cTn>
                                        <p:tgtEl>
                                          <p:spTgt spid="32">
                                            <p:txEl>
                                              <p:pRg st="0" end="0"/>
                                            </p:txEl>
                                          </p:spTgt>
                                        </p:tgtEl>
                                        <p:attrNameLst>
                                          <p:attrName>style.visibility</p:attrName>
                                        </p:attrNameLst>
                                      </p:cBhvr>
                                      <p:to>
                                        <p:strVal val="visible"/>
                                      </p:to>
                                    </p:set>
                                    <p:anim calcmode="lin" valueType="num">
                                      <p:cBhvr additive="base">
                                        <p:cTn id="102"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2" fill="hold" grpId="0" nodeType="clickEffect">
                                  <p:stCondLst>
                                    <p:cond delay="0"/>
                                  </p:stCondLst>
                                  <p:childTnLst>
                                    <p:set>
                                      <p:cBhvr>
                                        <p:cTn id="107" dur="1" fill="hold">
                                          <p:stCondLst>
                                            <p:cond delay="0"/>
                                          </p:stCondLst>
                                        </p:cTn>
                                        <p:tgtEl>
                                          <p:spTgt spid="32">
                                            <p:txEl>
                                              <p:pRg st="1" end="1"/>
                                            </p:txEl>
                                          </p:spTgt>
                                        </p:tgtEl>
                                        <p:attrNameLst>
                                          <p:attrName>style.visibility</p:attrName>
                                        </p:attrNameLst>
                                      </p:cBhvr>
                                      <p:to>
                                        <p:strVal val="visible"/>
                                      </p:to>
                                    </p:set>
                                    <p:anim calcmode="lin" valueType="num">
                                      <p:cBhvr additive="base">
                                        <p:cTn id="108" dur="500" fill="hold"/>
                                        <p:tgtEl>
                                          <p:spTgt spid="32">
                                            <p:txEl>
                                              <p:pRg st="1" end="1"/>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3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49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utoUpdateAnimBg="0"/>
      <p:bldP spid="52229" grpId="0" build="p" autoUpdateAnimBg="0"/>
      <p:bldP spid="52233" grpId="0" build="p" autoUpdateAnimBg="0"/>
      <p:bldP spid="18" grpId="0" build="p" autoUpdateAnimBg="0"/>
      <p:bldP spid="19" grpId="0" build="p" autoUpdateAnimBg="0"/>
      <p:bldP spid="22" grpId="0" autoUpdateAnimBg="0"/>
      <p:bldP spid="23" grpId="0" animBg="1"/>
      <p:bldP spid="24" grpId="0"/>
      <p:bldP spid="30" grpId="0" build="p" autoUpdateAnimBg="0"/>
      <p:bldP spid="32"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534194" y="260648"/>
            <a:ext cx="8077200" cy="720080"/>
          </a:xfrm>
        </p:spPr>
        <p:txBody>
          <a:bodyPr>
            <a:normAutofit fontScale="90000"/>
          </a:bodyPr>
          <a:lstStyle/>
          <a:p>
            <a:pPr eaLnBrk="1" hangingPunct="1"/>
            <a:r>
              <a:rPr lang="fr-FR" altLang="fr-FR" b="1" dirty="0">
                <a:solidFill>
                  <a:srgbClr val="00B050"/>
                </a:solidFill>
              </a:rPr>
              <a:t>Exemple de dictionnaire de données pour décrire toutes les propriétés </a:t>
            </a:r>
          </a:p>
        </p:txBody>
      </p:sp>
      <p:pic>
        <p:nvPicPr>
          <p:cNvPr id="922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868" y="1372940"/>
            <a:ext cx="8202612" cy="4720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95123634"/>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3"/>
          <p:cNvSpPr txBox="1">
            <a:spLocks noChangeArrowheads="1"/>
          </p:cNvSpPr>
          <p:nvPr/>
        </p:nvSpPr>
        <p:spPr bwMode="auto">
          <a:xfrm>
            <a:off x="755576" y="116632"/>
            <a:ext cx="8352928"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4000" b="1" u="sng" dirty="0">
                <a:solidFill>
                  <a:srgbClr val="339933"/>
                </a:solidFill>
                <a:latin typeface="+mj-lt"/>
                <a:cs typeface="Times New Roman" pitchFamily="18" charset="0"/>
              </a:rPr>
              <a:t>Exemple d’identification d’entités à partir de textes</a:t>
            </a:r>
            <a:r>
              <a:rPr lang="fr-CH" altLang="fr-FR" sz="4000" b="1" u="sng" dirty="0">
                <a:solidFill>
                  <a:srgbClr val="339933"/>
                </a:solidFill>
                <a:latin typeface="+mj-lt"/>
                <a:cs typeface="Times New Roman" pitchFamily="18" charset="0"/>
              </a:rPr>
              <a:t> </a:t>
            </a:r>
          </a:p>
        </p:txBody>
      </p:sp>
      <p:sp>
        <p:nvSpPr>
          <p:cNvPr id="34821" name="Rectangle 5"/>
          <p:cNvSpPr>
            <a:spLocks noGrp="1" noChangeArrowheads="1"/>
          </p:cNvSpPr>
          <p:nvPr>
            <p:ph type="body" sz="half" idx="1"/>
          </p:nvPr>
        </p:nvSpPr>
        <p:spPr>
          <a:xfrm>
            <a:off x="818373" y="1592560"/>
            <a:ext cx="8153400" cy="3276600"/>
          </a:xfrm>
          <a:noFill/>
        </p:spPr>
        <p:txBody>
          <a:bodyPr>
            <a:noAutofit/>
          </a:bodyPr>
          <a:lstStyle/>
          <a:p>
            <a:pPr marL="533400" indent="-533400" eaLnBrk="1" hangingPunct="1">
              <a:buFontTx/>
              <a:buAutoNum type="arabicPeriod"/>
            </a:pPr>
            <a:r>
              <a:rPr lang="fr-FR" altLang="fr-FR" sz="2400" dirty="0">
                <a:cs typeface="Times New Roman" pitchFamily="18" charset="0"/>
              </a:rPr>
              <a:t>Les passagers d’un vol d’une société aérienne…</a:t>
            </a:r>
          </a:p>
          <a:p>
            <a:pPr marL="400050" lvl="1" indent="0">
              <a:buNone/>
            </a:pPr>
            <a:r>
              <a:rPr lang="fr-FR" altLang="fr-FR" dirty="0">
                <a:cs typeface="Times New Roman" pitchFamily="18" charset="0"/>
              </a:rPr>
              <a:t>** Passager, Vol, Société</a:t>
            </a:r>
            <a:endParaRPr lang="fr-CH" altLang="fr-FR" dirty="0">
              <a:cs typeface="Times New Roman" pitchFamily="18" charset="0"/>
            </a:endParaRPr>
          </a:p>
          <a:p>
            <a:pPr marL="533400" indent="-533400" eaLnBrk="1" hangingPunct="1">
              <a:buFontTx/>
              <a:buAutoNum type="arabicPeriod"/>
            </a:pPr>
            <a:endParaRPr lang="fr-CH" altLang="fr-FR" sz="2400" dirty="0">
              <a:cs typeface="Times New Roman" pitchFamily="18" charset="0"/>
            </a:endParaRPr>
          </a:p>
          <a:p>
            <a:pPr marL="533400" indent="-533400" eaLnBrk="1" hangingPunct="1">
              <a:buFontTx/>
              <a:buAutoNum type="arabicPeriod"/>
            </a:pPr>
            <a:r>
              <a:rPr lang="fr-FR" altLang="fr-FR" sz="2400" dirty="0">
                <a:cs typeface="Times New Roman" pitchFamily="18" charset="0"/>
              </a:rPr>
              <a:t>Les résultats sportifs de l’entraînement d’un coureur… </a:t>
            </a:r>
            <a:r>
              <a:rPr lang="fr-CH" altLang="fr-FR" sz="2400" dirty="0">
                <a:cs typeface="Times New Roman" pitchFamily="18" charset="0"/>
              </a:rPr>
              <a:t> </a:t>
            </a:r>
          </a:p>
          <a:p>
            <a:pPr marL="400050" lvl="1" indent="0">
              <a:buNone/>
            </a:pPr>
            <a:r>
              <a:rPr lang="fr-CH" altLang="fr-FR" dirty="0">
                <a:cs typeface="Times New Roman" pitchFamily="18" charset="0"/>
              </a:rPr>
              <a:t>** Résultat, Entrainement, Coureur</a:t>
            </a:r>
          </a:p>
          <a:p>
            <a:pPr marL="533400" indent="-533400" eaLnBrk="1" hangingPunct="1">
              <a:buFontTx/>
              <a:buAutoNum type="arabicPeriod"/>
            </a:pPr>
            <a:endParaRPr lang="fr-CH" altLang="fr-FR" sz="2400" dirty="0">
              <a:cs typeface="Times New Roman" pitchFamily="18" charset="0"/>
            </a:endParaRPr>
          </a:p>
          <a:p>
            <a:pPr marL="533400" indent="-533400" eaLnBrk="1" hangingPunct="1">
              <a:buFontTx/>
              <a:buAutoNum type="arabicPeriod"/>
            </a:pPr>
            <a:r>
              <a:rPr lang="fr-FR" altLang="fr-FR" sz="2400" dirty="0">
                <a:cs typeface="Times New Roman" pitchFamily="18" charset="0"/>
              </a:rPr>
              <a:t>Les médicaments d’une pharmacie…</a:t>
            </a:r>
          </a:p>
          <a:p>
            <a:pPr marL="400050" lvl="1" indent="0">
              <a:buNone/>
            </a:pPr>
            <a:r>
              <a:rPr lang="fr-FR" altLang="fr-FR" dirty="0">
                <a:cs typeface="Times New Roman" pitchFamily="18" charset="0"/>
              </a:rPr>
              <a:t>** Pharmacie, Médicament</a:t>
            </a:r>
            <a:endParaRPr lang="fr-CH" altLang="fr-FR" dirty="0">
              <a:cs typeface="Times New Roman" pitchFamily="18" charset="0"/>
            </a:endParaRPr>
          </a:p>
        </p:txBody>
      </p:sp>
      <p:sp>
        <p:nvSpPr>
          <p:cNvPr id="34822" name="Rectangle 6"/>
          <p:cNvSpPr>
            <a:spLocks noChangeArrowheads="1"/>
          </p:cNvSpPr>
          <p:nvPr/>
        </p:nvSpPr>
        <p:spPr bwMode="auto">
          <a:xfrm>
            <a:off x="4433888" y="33147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34824" name="Text Box 9"/>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Tree>
    <p:extLst>
      <p:ext uri="{BB962C8B-B14F-4D97-AF65-F5344CB8AC3E}">
        <p14:creationId xmlns:p14="http://schemas.microsoft.com/office/powerpoint/2010/main" val="3198250875"/>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Text Box 3"/>
          <p:cNvSpPr txBox="1">
            <a:spLocks noChangeArrowheads="1"/>
          </p:cNvSpPr>
          <p:nvPr/>
        </p:nvSpPr>
        <p:spPr bwMode="auto">
          <a:xfrm>
            <a:off x="697276" y="116632"/>
            <a:ext cx="7403116"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4000" b="1" u="sng" dirty="0">
                <a:solidFill>
                  <a:srgbClr val="339933"/>
                </a:solidFill>
                <a:latin typeface="+mj-lt"/>
                <a:cs typeface="Times New Roman" pitchFamily="18" charset="0"/>
              </a:rPr>
              <a:t>La notion d'identifiant</a:t>
            </a:r>
            <a:r>
              <a:rPr lang="fr-CH" altLang="fr-FR" sz="4000" b="1" u="sng" dirty="0">
                <a:solidFill>
                  <a:srgbClr val="339933"/>
                </a:solidFill>
                <a:latin typeface="+mj-lt"/>
                <a:cs typeface="Times New Roman" pitchFamily="18" charset="0"/>
              </a:rPr>
              <a:t>  </a:t>
            </a:r>
          </a:p>
        </p:txBody>
      </p:sp>
      <p:sp>
        <p:nvSpPr>
          <p:cNvPr id="64517" name="Rectangle 5"/>
          <p:cNvSpPr>
            <a:spLocks noGrp="1" noChangeArrowheads="1"/>
          </p:cNvSpPr>
          <p:nvPr>
            <p:ph type="body" sz="half" idx="1"/>
          </p:nvPr>
        </p:nvSpPr>
        <p:spPr>
          <a:xfrm>
            <a:off x="683568" y="863112"/>
            <a:ext cx="7162800" cy="1413760"/>
          </a:xfrm>
          <a:noFill/>
        </p:spPr>
        <p:txBody>
          <a:bodyPr/>
          <a:lstStyle/>
          <a:p>
            <a:pPr>
              <a:lnSpc>
                <a:spcPct val="90000"/>
              </a:lnSpc>
            </a:pPr>
            <a:r>
              <a:rPr lang="fr-FR" altLang="fr-FR" sz="2000" dirty="0">
                <a:cs typeface="Times New Roman" pitchFamily="18" charset="0"/>
              </a:rPr>
              <a:t>Permet de distinguer les différentes occurrences d’une entité</a:t>
            </a:r>
          </a:p>
          <a:p>
            <a:pPr>
              <a:lnSpc>
                <a:spcPct val="90000"/>
              </a:lnSpc>
            </a:pPr>
            <a:r>
              <a:rPr lang="fr-FR" altLang="fr-FR" sz="2000" dirty="0">
                <a:cs typeface="Times New Roman" pitchFamily="18" charset="0"/>
              </a:rPr>
              <a:t>Composé d'une ou de plusieurs propriétés de l'entité</a:t>
            </a:r>
          </a:p>
          <a:p>
            <a:pPr>
              <a:lnSpc>
                <a:spcPct val="90000"/>
              </a:lnSpc>
            </a:pPr>
            <a:r>
              <a:rPr lang="fr-FR" altLang="fr-FR" sz="2000" dirty="0">
                <a:cs typeface="Times New Roman" pitchFamily="18" charset="0"/>
              </a:rPr>
              <a:t>Chaque occurrence d’une entité doit avoir une valeur différente pour l’identifiant, donc unique</a:t>
            </a:r>
            <a:endParaRPr lang="fr-CH" altLang="fr-FR" sz="2000" dirty="0">
              <a:cs typeface="Times New Roman" pitchFamily="18" charset="0"/>
            </a:endParaRPr>
          </a:p>
        </p:txBody>
      </p:sp>
      <p:sp>
        <p:nvSpPr>
          <p:cNvPr id="32774" name="Rectangle 6"/>
          <p:cNvSpPr>
            <a:spLocks noChangeArrowheads="1"/>
          </p:cNvSpPr>
          <p:nvPr/>
        </p:nvSpPr>
        <p:spPr bwMode="auto">
          <a:xfrm>
            <a:off x="4433888" y="33147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32777" name="Rectangle 9"/>
          <p:cNvSpPr>
            <a:spLocks noChangeArrowheads="1"/>
          </p:cNvSpPr>
          <p:nvPr/>
        </p:nvSpPr>
        <p:spPr bwMode="auto">
          <a:xfrm>
            <a:off x="3943350" y="29622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32778" name="Text Box 11"/>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12" name="Rectangle 5"/>
          <p:cNvSpPr txBox="1">
            <a:spLocks noChangeArrowheads="1"/>
          </p:cNvSpPr>
          <p:nvPr/>
        </p:nvSpPr>
        <p:spPr>
          <a:xfrm>
            <a:off x="1027112" y="4437112"/>
            <a:ext cx="8153400" cy="2199413"/>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9pPr>
          </a:lstStyle>
          <a:p>
            <a:r>
              <a:rPr lang="fr-FR" altLang="fr-FR" sz="2000" dirty="0">
                <a:cs typeface="Times New Roman" pitchFamily="18" charset="0"/>
              </a:rPr>
              <a:t>Une propriété </a:t>
            </a:r>
            <a:r>
              <a:rPr lang="fr-FR" altLang="fr-FR" sz="2000" b="1" dirty="0">
                <a:cs typeface="Times New Roman" pitchFamily="18" charset="0"/>
              </a:rPr>
              <a:t>naturelle</a:t>
            </a:r>
            <a:r>
              <a:rPr lang="fr-FR" altLang="fr-FR" sz="2000" dirty="0">
                <a:cs typeface="Times New Roman" pitchFamily="18" charset="0"/>
              </a:rPr>
              <a:t> </a:t>
            </a:r>
            <a:br>
              <a:rPr lang="fr-FR" altLang="fr-FR" sz="2000" dirty="0">
                <a:cs typeface="Times New Roman" pitchFamily="18" charset="0"/>
              </a:rPr>
            </a:br>
            <a:r>
              <a:rPr lang="fr-FR" altLang="fr-FR" sz="2000" u="sng" dirty="0">
                <a:cs typeface="Times New Roman" pitchFamily="18" charset="0"/>
              </a:rPr>
              <a:t>Exemple</a:t>
            </a:r>
            <a:r>
              <a:rPr lang="fr-FR" altLang="fr-FR" sz="2000" dirty="0">
                <a:cs typeface="Times New Roman" pitchFamily="18" charset="0"/>
              </a:rPr>
              <a:t>: Le nom d'un pays pour une entité </a:t>
            </a:r>
            <a:r>
              <a:rPr lang="fr-FR" altLang="fr-FR" sz="2000" i="1" dirty="0">
                <a:cs typeface="Times New Roman" pitchFamily="18" charset="0"/>
              </a:rPr>
              <a:t>Pays</a:t>
            </a:r>
            <a:r>
              <a:rPr lang="fr-FR" altLang="fr-FR" sz="2000" dirty="0">
                <a:cs typeface="Times New Roman" pitchFamily="18" charset="0"/>
              </a:rPr>
              <a:t> </a:t>
            </a:r>
          </a:p>
          <a:p>
            <a:r>
              <a:rPr lang="fr-FR" altLang="fr-FR" sz="2000" dirty="0">
                <a:cs typeface="Times New Roman" pitchFamily="18" charset="0"/>
              </a:rPr>
              <a:t>Une propriété </a:t>
            </a:r>
            <a:r>
              <a:rPr lang="fr-FR" altLang="fr-FR" sz="2000" b="1" dirty="0">
                <a:cs typeface="Times New Roman" pitchFamily="18" charset="0"/>
              </a:rPr>
              <a:t>artificielle</a:t>
            </a:r>
            <a:r>
              <a:rPr lang="fr-FR" altLang="fr-FR" sz="2000" dirty="0">
                <a:cs typeface="Times New Roman" pitchFamily="18" charset="0"/>
              </a:rPr>
              <a:t> qui est inventée par le créateur du MCD </a:t>
            </a:r>
            <a:br>
              <a:rPr lang="fr-FR" altLang="fr-FR" sz="2000" dirty="0">
                <a:cs typeface="Times New Roman" pitchFamily="18" charset="0"/>
              </a:rPr>
            </a:br>
            <a:r>
              <a:rPr lang="fr-FR" altLang="fr-FR" sz="2000" u="sng" dirty="0">
                <a:cs typeface="Times New Roman" pitchFamily="18" charset="0"/>
              </a:rPr>
              <a:t>Exemple</a:t>
            </a:r>
            <a:r>
              <a:rPr lang="fr-FR" altLang="fr-FR" sz="2000" dirty="0">
                <a:cs typeface="Times New Roman" pitchFamily="18" charset="0"/>
              </a:rPr>
              <a:t>: Le numéro d'un client pour une entité </a:t>
            </a:r>
            <a:r>
              <a:rPr lang="fr-FR" altLang="fr-FR" sz="2000" i="1" dirty="0">
                <a:cs typeface="Times New Roman" pitchFamily="18" charset="0"/>
              </a:rPr>
              <a:t>Client</a:t>
            </a:r>
            <a:endParaRPr lang="fr-FR" altLang="fr-FR" sz="2000" dirty="0">
              <a:cs typeface="Times New Roman" pitchFamily="18" charset="0"/>
            </a:endParaRPr>
          </a:p>
          <a:p>
            <a:r>
              <a:rPr lang="fr-FR" altLang="fr-FR" sz="2000" dirty="0">
                <a:cs typeface="Times New Roman" pitchFamily="18" charset="0"/>
              </a:rPr>
              <a:t>Une </a:t>
            </a:r>
            <a:r>
              <a:rPr lang="fr-FR" altLang="fr-FR" sz="2000" b="1" dirty="0">
                <a:cs typeface="Times New Roman" pitchFamily="18" charset="0"/>
              </a:rPr>
              <a:t>composition</a:t>
            </a:r>
            <a:r>
              <a:rPr lang="fr-FR" altLang="fr-FR" sz="2000" dirty="0">
                <a:cs typeface="Times New Roman" pitchFamily="18" charset="0"/>
              </a:rPr>
              <a:t> de propriétés </a:t>
            </a:r>
            <a:br>
              <a:rPr lang="fr-FR" altLang="fr-FR" sz="2000" dirty="0">
                <a:cs typeface="Times New Roman" pitchFamily="18" charset="0"/>
              </a:rPr>
            </a:br>
            <a:r>
              <a:rPr lang="fr-FR" altLang="fr-FR" sz="2000" u="sng" dirty="0">
                <a:cs typeface="Times New Roman" pitchFamily="18" charset="0"/>
              </a:rPr>
              <a:t>Exemple</a:t>
            </a:r>
            <a:r>
              <a:rPr lang="fr-FR" altLang="fr-FR" sz="2000" dirty="0">
                <a:cs typeface="Times New Roman" pitchFamily="18" charset="0"/>
              </a:rPr>
              <a:t>: Le nom et la localité pour une entité </a:t>
            </a:r>
            <a:r>
              <a:rPr lang="fr-FR" altLang="fr-FR" sz="2000" i="1" dirty="0">
                <a:cs typeface="Times New Roman" pitchFamily="18" charset="0"/>
              </a:rPr>
              <a:t>Entreprise</a:t>
            </a:r>
            <a:r>
              <a:rPr lang="fr-FR" altLang="fr-FR" sz="2000" dirty="0">
                <a:cs typeface="Times New Roman" pitchFamily="18" charset="0"/>
              </a:rPr>
              <a:t> </a:t>
            </a:r>
          </a:p>
        </p:txBody>
      </p:sp>
      <p:sp>
        <p:nvSpPr>
          <p:cNvPr id="3" name="ZoneTexte 2"/>
          <p:cNvSpPr txBox="1"/>
          <p:nvPr/>
        </p:nvSpPr>
        <p:spPr>
          <a:xfrm>
            <a:off x="781939" y="4077072"/>
            <a:ext cx="6326091" cy="461665"/>
          </a:xfrm>
          <a:prstGeom prst="rect">
            <a:avLst/>
          </a:prstGeom>
          <a:noFill/>
        </p:spPr>
        <p:txBody>
          <a:bodyPr wrap="none" rtlCol="0">
            <a:spAutoFit/>
          </a:bodyPr>
          <a:lstStyle/>
          <a:p>
            <a:r>
              <a:rPr lang="fr-FR" sz="2400" dirty="0"/>
              <a:t>Différentes possibilités pour choisir un identifiant</a:t>
            </a:r>
          </a:p>
        </p:txBody>
      </p:sp>
      <p:pic>
        <p:nvPicPr>
          <p:cNvPr id="1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327" y="2204864"/>
            <a:ext cx="1509713" cy="1905000"/>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ZoneTexte 3"/>
          <p:cNvSpPr txBox="1"/>
          <p:nvPr/>
        </p:nvSpPr>
        <p:spPr>
          <a:xfrm>
            <a:off x="5144853" y="2500610"/>
            <a:ext cx="3300647" cy="461665"/>
          </a:xfrm>
          <a:prstGeom prst="rect">
            <a:avLst/>
          </a:prstGeom>
          <a:noFill/>
        </p:spPr>
        <p:txBody>
          <a:bodyPr wrap="none" rtlCol="0">
            <a:spAutoFit/>
          </a:bodyPr>
          <a:lstStyle/>
          <a:p>
            <a:r>
              <a:rPr lang="fr-FR" sz="2400" b="1" dirty="0">
                <a:solidFill>
                  <a:srgbClr val="FF0000"/>
                </a:solidFill>
              </a:rPr>
              <a:t>L’identifiant est souligné</a:t>
            </a:r>
          </a:p>
        </p:txBody>
      </p:sp>
    </p:spTree>
    <p:extLst>
      <p:ext uri="{BB962C8B-B14F-4D97-AF65-F5344CB8AC3E}">
        <p14:creationId xmlns:p14="http://schemas.microsoft.com/office/powerpoint/2010/main" val="146534752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4515"/>
                                        </p:tgtEl>
                                        <p:attrNameLst>
                                          <p:attrName>style.visibility</p:attrName>
                                        </p:attrNameLst>
                                      </p:cBhvr>
                                      <p:to>
                                        <p:strVal val="visible"/>
                                      </p:to>
                                    </p:set>
                                    <p:animEffect transition="in" filter="checkerboard(across)">
                                      <p:cBhvr>
                                        <p:cTn id="7" dur="500"/>
                                        <p:tgtEl>
                                          <p:spTgt spid="64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4517">
                                            <p:txEl>
                                              <p:pRg st="0" end="0"/>
                                            </p:txEl>
                                          </p:spTgt>
                                        </p:tgtEl>
                                        <p:attrNameLst>
                                          <p:attrName>style.visibility</p:attrName>
                                        </p:attrNameLst>
                                      </p:cBhvr>
                                      <p:to>
                                        <p:strVal val="visible"/>
                                      </p:to>
                                    </p:set>
                                    <p:anim calcmode="lin" valueType="num">
                                      <p:cBhvr additive="base">
                                        <p:cTn id="12" dur="500" fill="hold"/>
                                        <p:tgtEl>
                                          <p:spTgt spid="64517">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645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4517">
                                            <p:txEl>
                                              <p:pRg st="1" end="1"/>
                                            </p:txEl>
                                          </p:spTgt>
                                        </p:tgtEl>
                                        <p:attrNameLst>
                                          <p:attrName>style.visibility</p:attrName>
                                        </p:attrNameLst>
                                      </p:cBhvr>
                                      <p:to>
                                        <p:strVal val="visible"/>
                                      </p:to>
                                    </p:set>
                                    <p:anim calcmode="lin" valueType="num">
                                      <p:cBhvr additive="base">
                                        <p:cTn id="18" dur="500" fill="hold"/>
                                        <p:tgtEl>
                                          <p:spTgt spid="64517">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645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64517">
                                            <p:txEl>
                                              <p:pRg st="2" end="2"/>
                                            </p:txEl>
                                          </p:spTgt>
                                        </p:tgtEl>
                                        <p:attrNameLst>
                                          <p:attrName>style.visibility</p:attrName>
                                        </p:attrNameLst>
                                      </p:cBhvr>
                                      <p:to>
                                        <p:strVal val="visible"/>
                                      </p:to>
                                    </p:set>
                                    <p:anim calcmode="lin" valueType="num">
                                      <p:cBhvr additive="base">
                                        <p:cTn id="24" dur="500" fill="hold"/>
                                        <p:tgtEl>
                                          <p:spTgt spid="64517">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451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linds(horizontal)">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linds(horizontal)">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 calcmode="lin" valueType="num">
                                      <p:cBhvr additive="base">
                                        <p:cTn id="44"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12">
                                            <p:txEl>
                                              <p:pRg st="1" end="1"/>
                                            </p:txEl>
                                          </p:spTgt>
                                        </p:tgtEl>
                                        <p:attrNameLst>
                                          <p:attrName>style.visibility</p:attrName>
                                        </p:attrNameLst>
                                      </p:cBhvr>
                                      <p:to>
                                        <p:strVal val="visible"/>
                                      </p:to>
                                    </p:set>
                                    <p:anim calcmode="lin" valueType="num">
                                      <p:cBhvr additive="base">
                                        <p:cTn id="50" dur="500" fill="hold"/>
                                        <p:tgtEl>
                                          <p:spTgt spid="12">
                                            <p:txEl>
                                              <p:pRg st="1" end="1"/>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12">
                                            <p:txEl>
                                              <p:pRg st="2" end="2"/>
                                            </p:txEl>
                                          </p:spTgt>
                                        </p:tgtEl>
                                        <p:attrNameLst>
                                          <p:attrName>style.visibility</p:attrName>
                                        </p:attrNameLst>
                                      </p:cBhvr>
                                      <p:to>
                                        <p:strVal val="visible"/>
                                      </p:to>
                                    </p:set>
                                    <p:anim calcmode="lin" valueType="num">
                                      <p:cBhvr additive="base">
                                        <p:cTn id="56" dur="500" fill="hold"/>
                                        <p:tgtEl>
                                          <p:spTgt spid="12">
                                            <p:txEl>
                                              <p:pRg st="2" end="2"/>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utoUpdateAnimBg="0"/>
      <p:bldP spid="64517" grpId="0" build="p" autoUpdateAnimBg="0"/>
      <p:bldP spid="12" grpId="0" build="p" autoUpdateAnimBg="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Text Box 3"/>
          <p:cNvSpPr txBox="1">
            <a:spLocks noChangeArrowheads="1"/>
          </p:cNvSpPr>
          <p:nvPr/>
        </p:nvSpPr>
        <p:spPr bwMode="auto">
          <a:xfrm>
            <a:off x="755576" y="116632"/>
            <a:ext cx="7848872"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4000" b="1" u="sng" dirty="0">
                <a:solidFill>
                  <a:srgbClr val="339933"/>
                </a:solidFill>
                <a:latin typeface="+mj-lt"/>
                <a:cs typeface="Times New Roman" pitchFamily="18" charset="0"/>
              </a:rPr>
              <a:t>La notion de relation/association </a:t>
            </a:r>
            <a:endParaRPr lang="fr-CH" altLang="fr-FR" sz="4000" b="1" u="sng" dirty="0">
              <a:solidFill>
                <a:srgbClr val="339933"/>
              </a:solidFill>
              <a:latin typeface="+mj-lt"/>
              <a:cs typeface="Times New Roman" pitchFamily="18" charset="0"/>
            </a:endParaRPr>
          </a:p>
        </p:txBody>
      </p:sp>
      <p:sp>
        <p:nvSpPr>
          <p:cNvPr id="70663" name="Rectangle 7"/>
          <p:cNvSpPr>
            <a:spLocks noChangeArrowheads="1"/>
          </p:cNvSpPr>
          <p:nvPr/>
        </p:nvSpPr>
        <p:spPr bwMode="auto">
          <a:xfrm>
            <a:off x="2057400" y="5777458"/>
            <a:ext cx="67056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chemeClr val="tx1"/>
                </a:solidFill>
                <a:latin typeface="Comic Sans MS" pitchFamily="66" charset="0"/>
              </a:defRPr>
            </a:lvl2pPr>
            <a:lvl3pPr marL="1143000" indent="-228600" eaLnBrk="0" hangingPunct="0">
              <a:spcBef>
                <a:spcPct val="20000"/>
              </a:spcBef>
              <a:buChar char="•"/>
              <a:defRPr sz="24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Comic Sans MS" pitchFamily="66" charset="0"/>
              </a:defRPr>
            </a:lvl4pPr>
            <a:lvl5pPr marL="2057400" indent="-228600" eaLnBrk="0" hangingPunct="0">
              <a:spcBef>
                <a:spcPct val="20000"/>
              </a:spcBef>
              <a:buChar char="»"/>
              <a:defRPr sz="2000">
                <a:solidFill>
                  <a:schemeClr val="tx1"/>
                </a:solidFill>
                <a:latin typeface="Comic Sans MS" pitchFamily="66" charset="0"/>
              </a:defRPr>
            </a:lvl5pPr>
            <a:lvl6pPr marL="2514600" indent="-228600" eaLnBrk="0" fontAlgn="base" hangingPunct="0">
              <a:spcBef>
                <a:spcPct val="20000"/>
              </a:spcBef>
              <a:spcAft>
                <a:spcPct val="0"/>
              </a:spcAft>
              <a:buChar char="»"/>
              <a:defRPr sz="2000">
                <a:solidFill>
                  <a:schemeClr val="tx1"/>
                </a:solidFill>
                <a:latin typeface="Comic Sans MS" pitchFamily="66" charset="0"/>
              </a:defRPr>
            </a:lvl6pPr>
            <a:lvl7pPr marL="2971800" indent="-228600" eaLnBrk="0" fontAlgn="base" hangingPunct="0">
              <a:spcBef>
                <a:spcPct val="20000"/>
              </a:spcBef>
              <a:spcAft>
                <a:spcPct val="0"/>
              </a:spcAft>
              <a:buChar char="»"/>
              <a:defRPr sz="2000">
                <a:solidFill>
                  <a:schemeClr val="tx1"/>
                </a:solidFill>
                <a:latin typeface="Comic Sans MS" pitchFamily="66" charset="0"/>
              </a:defRPr>
            </a:lvl7pPr>
            <a:lvl8pPr marL="3429000" indent="-228600" eaLnBrk="0" fontAlgn="base" hangingPunct="0">
              <a:spcBef>
                <a:spcPct val="20000"/>
              </a:spcBef>
              <a:spcAft>
                <a:spcPct val="0"/>
              </a:spcAft>
              <a:buChar char="»"/>
              <a:defRPr sz="2000">
                <a:solidFill>
                  <a:schemeClr val="tx1"/>
                </a:solidFill>
                <a:latin typeface="Comic Sans MS" pitchFamily="66" charset="0"/>
              </a:defRPr>
            </a:lvl8pPr>
            <a:lvl9pPr marL="3886200" indent="-228600" eaLnBrk="0" fontAlgn="base" hangingPunct="0">
              <a:spcBef>
                <a:spcPct val="20000"/>
              </a:spcBef>
              <a:spcAft>
                <a:spcPct val="0"/>
              </a:spcAft>
              <a:buChar char="»"/>
              <a:defRPr sz="2000">
                <a:solidFill>
                  <a:schemeClr val="tx1"/>
                </a:solidFill>
                <a:latin typeface="Comic Sans MS" pitchFamily="66" charset="0"/>
              </a:defRPr>
            </a:lvl9pPr>
          </a:lstStyle>
          <a:p>
            <a:pPr eaLnBrk="1" hangingPunct="1"/>
            <a:r>
              <a:rPr lang="fr-FR" altLang="fr-FR" sz="2000" dirty="0">
                <a:cs typeface="Times New Roman" pitchFamily="18" charset="0"/>
              </a:rPr>
              <a:t>les relations binaires, qui sont liées à 2 entités</a:t>
            </a:r>
            <a:r>
              <a:rPr lang="fr-CH" altLang="fr-FR" sz="2000" dirty="0">
                <a:cs typeface="Times New Roman" pitchFamily="18" charset="0"/>
              </a:rPr>
              <a:t> </a:t>
            </a:r>
          </a:p>
          <a:p>
            <a:pPr eaLnBrk="1" hangingPunct="1"/>
            <a:r>
              <a:rPr lang="fr-FR" altLang="fr-FR" sz="2000" dirty="0">
                <a:cs typeface="Times New Roman" pitchFamily="18" charset="0"/>
              </a:rPr>
              <a:t>les relations ternaires ou </a:t>
            </a:r>
            <a:r>
              <a:rPr lang="fr-FR" altLang="fr-FR" sz="2000" dirty="0" err="1">
                <a:cs typeface="Times New Roman" pitchFamily="18" charset="0"/>
              </a:rPr>
              <a:t>N-aires</a:t>
            </a:r>
            <a:r>
              <a:rPr lang="fr-FR" altLang="fr-FR" sz="2000" dirty="0">
                <a:cs typeface="Times New Roman" pitchFamily="18" charset="0"/>
              </a:rPr>
              <a:t>, qui sont liées à au moins 3 entités</a:t>
            </a:r>
            <a:r>
              <a:rPr lang="fr-CH" altLang="fr-FR" sz="2000" dirty="0">
                <a:cs typeface="Times New Roman" pitchFamily="18" charset="0"/>
              </a:rPr>
              <a:t> </a:t>
            </a:r>
            <a:endParaRPr lang="fr-CH" altLang="fr-FR" sz="2000" b="1" dirty="0">
              <a:cs typeface="Times New Roman" pitchFamily="18" charset="0"/>
            </a:endParaRPr>
          </a:p>
          <a:p>
            <a:pPr eaLnBrk="1" hangingPunct="1">
              <a:buFontTx/>
              <a:buNone/>
            </a:pPr>
            <a:r>
              <a:rPr lang="fr-CH" altLang="fr-FR" sz="2000" b="1" dirty="0">
                <a:cs typeface="Times New Roman" pitchFamily="18" charset="0"/>
              </a:rPr>
              <a:t>	</a:t>
            </a:r>
          </a:p>
        </p:txBody>
      </p:sp>
      <p:sp>
        <p:nvSpPr>
          <p:cNvPr id="70665" name="Rectangle 9"/>
          <p:cNvSpPr>
            <a:spLocks noChangeArrowheads="1"/>
          </p:cNvSpPr>
          <p:nvPr/>
        </p:nvSpPr>
        <p:spPr bwMode="auto">
          <a:xfrm>
            <a:off x="838200" y="782046"/>
            <a:ext cx="7924800" cy="175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CH" altLang="fr-FR" sz="1800" dirty="0">
                <a:latin typeface="Comic Sans MS" pitchFamily="66" charset="0"/>
                <a:cs typeface="Times New Roman" pitchFamily="18" charset="0"/>
              </a:rPr>
              <a:t>Décrit un </a:t>
            </a:r>
            <a:r>
              <a:rPr lang="fr-CH" altLang="fr-FR" sz="1800" dirty="0">
                <a:solidFill>
                  <a:srgbClr val="FF0000"/>
                </a:solidFill>
                <a:latin typeface="Comic Sans MS" pitchFamily="66" charset="0"/>
                <a:cs typeface="Times New Roman" pitchFamily="18" charset="0"/>
              </a:rPr>
              <a:t>lien</a:t>
            </a:r>
            <a:r>
              <a:rPr lang="fr-CH" altLang="fr-FR" sz="1800" dirty="0">
                <a:latin typeface="Comic Sans MS" pitchFamily="66" charset="0"/>
                <a:cs typeface="Times New Roman" pitchFamily="18" charset="0"/>
              </a:rPr>
              <a:t> entre deux ou plusieurs entités, donc entre les occurrences de ces entités</a:t>
            </a:r>
          </a:p>
          <a:p>
            <a:pPr algn="just" eaLnBrk="1" hangingPunct="1">
              <a:spcBef>
                <a:spcPct val="50000"/>
              </a:spcBef>
            </a:pPr>
            <a:r>
              <a:rPr lang="fr-CH" altLang="fr-FR" sz="1800" dirty="0">
                <a:latin typeface="Comic Sans MS" pitchFamily="66" charset="0"/>
                <a:cs typeface="Times New Roman" pitchFamily="18" charset="0"/>
              </a:rPr>
              <a:t>Chaque relation </a:t>
            </a:r>
            <a:r>
              <a:rPr lang="fr-CH" altLang="fr-FR" sz="1800" dirty="0">
                <a:solidFill>
                  <a:srgbClr val="0070C0"/>
                </a:solidFill>
                <a:latin typeface="Comic Sans MS" pitchFamily="66" charset="0"/>
                <a:cs typeface="Times New Roman" pitchFamily="18" charset="0"/>
              </a:rPr>
              <a:t>possède</a:t>
            </a:r>
            <a:r>
              <a:rPr lang="fr-CH" altLang="fr-FR" sz="1800" dirty="0">
                <a:latin typeface="Comic Sans MS" pitchFamily="66" charset="0"/>
                <a:cs typeface="Times New Roman" pitchFamily="18" charset="0"/>
              </a:rPr>
              <a:t> un </a:t>
            </a:r>
            <a:r>
              <a:rPr lang="fr-CH" altLang="fr-FR" sz="1800" dirty="0">
                <a:solidFill>
                  <a:srgbClr val="FF0000"/>
                </a:solidFill>
                <a:latin typeface="Comic Sans MS" pitchFamily="66" charset="0"/>
                <a:cs typeface="Times New Roman" pitchFamily="18" charset="0"/>
              </a:rPr>
              <a:t>nom</a:t>
            </a:r>
            <a:r>
              <a:rPr lang="fr-CH" altLang="fr-FR" sz="1800" dirty="0">
                <a:latin typeface="Comic Sans MS" pitchFamily="66" charset="0"/>
                <a:cs typeface="Times New Roman" pitchFamily="18" charset="0"/>
              </a:rPr>
              <a:t>, généralement un verbe à l'infinitif </a:t>
            </a:r>
          </a:p>
          <a:p>
            <a:pPr algn="just" eaLnBrk="1" hangingPunct="1">
              <a:spcBef>
                <a:spcPct val="50000"/>
              </a:spcBef>
            </a:pPr>
            <a:r>
              <a:rPr lang="fr-CH" altLang="fr-FR" sz="1800" dirty="0">
                <a:latin typeface="Comic Sans MS" pitchFamily="66" charset="0"/>
                <a:cs typeface="Times New Roman" pitchFamily="18" charset="0"/>
              </a:rPr>
              <a:t>Elle n’a pas d'identifiant propre, elle est implicitement identifiée par les identifiants des entités auxquelles elle est liée</a:t>
            </a:r>
          </a:p>
        </p:txBody>
      </p:sp>
      <p:pic>
        <p:nvPicPr>
          <p:cNvPr id="70669" name="Picture 1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34419" y="5737225"/>
            <a:ext cx="685800" cy="568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0670" name="Rectangle 14"/>
          <p:cNvSpPr>
            <a:spLocks noChangeArrowheads="1"/>
          </p:cNvSpPr>
          <p:nvPr/>
        </p:nvSpPr>
        <p:spPr bwMode="auto">
          <a:xfrm>
            <a:off x="2001630" y="5301208"/>
            <a:ext cx="68908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2000" dirty="0">
                <a:latin typeface="Comic Sans MS" pitchFamily="66" charset="0"/>
                <a:cs typeface="Times New Roman" pitchFamily="18" charset="0"/>
              </a:rPr>
              <a:t>Nous distinguons deux types de relations/associations</a:t>
            </a:r>
            <a:endParaRPr lang="fr-CH" altLang="fr-FR" sz="2000" dirty="0">
              <a:latin typeface="Comic Sans MS" pitchFamily="66" charset="0"/>
            </a:endParaRPr>
          </a:p>
        </p:txBody>
      </p:sp>
      <p:sp>
        <p:nvSpPr>
          <p:cNvPr id="35850" name="Text Box 15"/>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pic>
        <p:nvPicPr>
          <p:cNvPr id="12" name="Picture 1034" descr="C:\DATA\Mémoire\Librairie d'images\c2324mn.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139952" y="2492896"/>
            <a:ext cx="5640288" cy="28373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ZoneTexte 2"/>
          <p:cNvSpPr txBox="1"/>
          <p:nvPr/>
        </p:nvSpPr>
        <p:spPr>
          <a:xfrm>
            <a:off x="7446640" y="899428"/>
            <a:ext cx="1733872" cy="369332"/>
          </a:xfrm>
          <a:prstGeom prst="rect">
            <a:avLst/>
          </a:prstGeom>
          <a:noFill/>
        </p:spPr>
        <p:txBody>
          <a:bodyPr wrap="square" rtlCol="0">
            <a:spAutoFit/>
          </a:bodyPr>
          <a:lstStyle/>
          <a:p>
            <a:r>
              <a:rPr lang="fr-FR" b="1" dirty="0"/>
              <a:t>Représentation</a:t>
            </a:r>
          </a:p>
        </p:txBody>
      </p:sp>
      <p:cxnSp>
        <p:nvCxnSpPr>
          <p:cNvPr id="5" name="Connecteur droit avec flèche 4"/>
          <p:cNvCxnSpPr/>
          <p:nvPr/>
        </p:nvCxnSpPr>
        <p:spPr>
          <a:xfrm>
            <a:off x="8690250" y="1219214"/>
            <a:ext cx="72750" cy="139206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17" name="Picture 3"/>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90090" y="2771032"/>
            <a:ext cx="3622095" cy="23680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51918066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checkerboard(across)">
                                      <p:cBhvr>
                                        <p:cTn id="7" dur="500"/>
                                        <p:tgtEl>
                                          <p:spTgt spid="70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0665">
                                            <p:txEl>
                                              <p:pRg st="0" end="0"/>
                                            </p:txEl>
                                          </p:spTgt>
                                        </p:tgtEl>
                                        <p:attrNameLst>
                                          <p:attrName>style.visibility</p:attrName>
                                        </p:attrNameLst>
                                      </p:cBhvr>
                                      <p:to>
                                        <p:strVal val="visible"/>
                                      </p:to>
                                    </p:set>
                                    <p:anim calcmode="lin" valueType="num">
                                      <p:cBhvr additive="base">
                                        <p:cTn id="12" dur="500" fill="hold"/>
                                        <p:tgtEl>
                                          <p:spTgt spid="70665">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706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70665">
                                            <p:txEl>
                                              <p:pRg st="1" end="1"/>
                                            </p:txEl>
                                          </p:spTgt>
                                        </p:tgtEl>
                                        <p:attrNameLst>
                                          <p:attrName>style.visibility</p:attrName>
                                        </p:attrNameLst>
                                      </p:cBhvr>
                                      <p:to>
                                        <p:strVal val="visible"/>
                                      </p:to>
                                    </p:set>
                                    <p:anim calcmode="lin" valueType="num">
                                      <p:cBhvr additive="base">
                                        <p:cTn id="18" dur="500" fill="hold"/>
                                        <p:tgtEl>
                                          <p:spTgt spid="70665">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7066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70665">
                                            <p:txEl>
                                              <p:pRg st="2" end="2"/>
                                            </p:txEl>
                                          </p:spTgt>
                                        </p:tgtEl>
                                        <p:attrNameLst>
                                          <p:attrName>style.visibility</p:attrName>
                                        </p:attrNameLst>
                                      </p:cBhvr>
                                      <p:to>
                                        <p:strVal val="visible"/>
                                      </p:to>
                                    </p:set>
                                    <p:anim calcmode="lin" valueType="num">
                                      <p:cBhvr additive="base">
                                        <p:cTn id="24" dur="500" fill="hold"/>
                                        <p:tgtEl>
                                          <p:spTgt spid="70665">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7066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7066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70670"/>
                                        </p:tgtEl>
                                        <p:attrNameLst>
                                          <p:attrName>style.visibility</p:attrName>
                                        </p:attrNameLst>
                                      </p:cBhvr>
                                      <p:to>
                                        <p:strVal val="visible"/>
                                      </p:to>
                                    </p:set>
                                    <p:anim calcmode="lin" valueType="num">
                                      <p:cBhvr additive="base">
                                        <p:cTn id="48" dur="500" fill="hold"/>
                                        <p:tgtEl>
                                          <p:spTgt spid="70670"/>
                                        </p:tgtEl>
                                        <p:attrNameLst>
                                          <p:attrName>ppt_x</p:attrName>
                                        </p:attrNameLst>
                                      </p:cBhvr>
                                      <p:tavLst>
                                        <p:tav tm="0">
                                          <p:val>
                                            <p:strVal val="1+#ppt_w/2"/>
                                          </p:val>
                                        </p:tav>
                                        <p:tav tm="100000">
                                          <p:val>
                                            <p:strVal val="#ppt_x"/>
                                          </p:val>
                                        </p:tav>
                                      </p:tavLst>
                                    </p:anim>
                                    <p:anim calcmode="lin" valueType="num">
                                      <p:cBhvr additive="base">
                                        <p:cTn id="49" dur="500" fill="hold"/>
                                        <p:tgtEl>
                                          <p:spTgt spid="70670"/>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70663">
                                            <p:txEl>
                                              <p:pRg st="0" end="0"/>
                                            </p:txEl>
                                          </p:spTgt>
                                        </p:tgtEl>
                                        <p:attrNameLst>
                                          <p:attrName>style.visibility</p:attrName>
                                        </p:attrNameLst>
                                      </p:cBhvr>
                                      <p:to>
                                        <p:strVal val="visible"/>
                                      </p:to>
                                    </p:set>
                                    <p:anim calcmode="lin" valueType="num">
                                      <p:cBhvr additive="base">
                                        <p:cTn id="54" dur="500" fill="hold"/>
                                        <p:tgtEl>
                                          <p:spTgt spid="70663">
                                            <p:txEl>
                                              <p:pRg st="0" end="0"/>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706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70663">
                                            <p:txEl>
                                              <p:pRg st="1" end="1"/>
                                            </p:txEl>
                                          </p:spTgt>
                                        </p:tgtEl>
                                        <p:attrNameLst>
                                          <p:attrName>style.visibility</p:attrName>
                                        </p:attrNameLst>
                                      </p:cBhvr>
                                      <p:to>
                                        <p:strVal val="visible"/>
                                      </p:to>
                                    </p:set>
                                    <p:anim calcmode="lin" valueType="num">
                                      <p:cBhvr additive="base">
                                        <p:cTn id="60" dur="500" fill="hold"/>
                                        <p:tgtEl>
                                          <p:spTgt spid="70663">
                                            <p:txEl>
                                              <p:pRg st="1" end="1"/>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706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70663">
                                            <p:txEl>
                                              <p:pRg st="2" end="2"/>
                                            </p:txEl>
                                          </p:spTgt>
                                        </p:tgtEl>
                                        <p:attrNameLst>
                                          <p:attrName>style.visibility</p:attrName>
                                        </p:attrNameLst>
                                      </p:cBhvr>
                                      <p:to>
                                        <p:strVal val="visible"/>
                                      </p:to>
                                    </p:set>
                                    <p:anim calcmode="lin" valueType="num">
                                      <p:cBhvr additive="base">
                                        <p:cTn id="66" dur="500" fill="hold"/>
                                        <p:tgtEl>
                                          <p:spTgt spid="70663">
                                            <p:txEl>
                                              <p:pRg st="2" end="2"/>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706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utoUpdateAnimBg="0"/>
      <p:bldP spid="70663" grpId="0" build="p" autoUpdateAnimBg="0"/>
      <p:bldP spid="70665" grpId="0" build="p" autoUpdateAnimBg="0"/>
      <p:bldP spid="70670" grpId="0" autoUpdateAnimBg="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Espace réservé du numéro de diapositive 4"/>
          <p:cNvSpPr>
            <a:spLocks noGrp="1"/>
          </p:cNvSpPr>
          <p:nvPr>
            <p:ph type="sldNum" sz="quarter" idx="10"/>
          </p:nvPr>
        </p:nvSpPr>
        <p:spPr/>
        <p:txBody>
          <a:bodyPr/>
          <a:lstStyle/>
          <a:p>
            <a:pPr>
              <a:defRPr/>
            </a:pPr>
            <a:fld id="{646234B9-B7CB-43F9-9858-346A851BDF1B}" type="slidenum">
              <a:rPr lang="fr-CH" altLang="fr-FR"/>
              <a:pPr>
                <a:defRPr/>
              </a:pPr>
              <a:t>2</a:t>
            </a:fld>
            <a:endParaRPr lang="fr-CH" altLang="fr-FR"/>
          </a:p>
        </p:txBody>
      </p:sp>
      <p:sp>
        <p:nvSpPr>
          <p:cNvPr id="8195" name="Rectangle 2"/>
          <p:cNvSpPr>
            <a:spLocks noGrp="1" noChangeArrowheads="1"/>
          </p:cNvSpPr>
          <p:nvPr>
            <p:ph type="title"/>
          </p:nvPr>
        </p:nvSpPr>
        <p:spPr>
          <a:xfrm>
            <a:off x="368300" y="28173"/>
            <a:ext cx="8077200" cy="808539"/>
          </a:xfrm>
        </p:spPr>
        <p:txBody>
          <a:bodyPr/>
          <a:lstStyle/>
          <a:p>
            <a:pPr eaLnBrk="1" hangingPunct="1"/>
            <a:r>
              <a:rPr lang="fr-CH" altLang="fr-FR" dirty="0"/>
              <a:t>Objectifs du module</a:t>
            </a:r>
          </a:p>
        </p:txBody>
      </p:sp>
      <p:sp>
        <p:nvSpPr>
          <p:cNvPr id="15363" name="Rectangle 3"/>
          <p:cNvSpPr>
            <a:spLocks noGrp="1" noChangeArrowheads="1"/>
          </p:cNvSpPr>
          <p:nvPr>
            <p:ph type="body" sz="half" idx="1"/>
          </p:nvPr>
        </p:nvSpPr>
        <p:spPr>
          <a:xfrm>
            <a:off x="520700" y="836712"/>
            <a:ext cx="8443788" cy="6021288"/>
          </a:xfrm>
        </p:spPr>
        <p:txBody>
          <a:bodyPr>
            <a:normAutofit/>
          </a:bodyPr>
          <a:lstStyle/>
          <a:p>
            <a:pPr marL="0" indent="0" eaLnBrk="1" hangingPunct="1">
              <a:lnSpc>
                <a:spcPct val="90000"/>
              </a:lnSpc>
              <a:buNone/>
            </a:pPr>
            <a:endParaRPr lang="fr-CH" altLang="fr-FR" sz="2400" b="1" dirty="0">
              <a:solidFill>
                <a:srgbClr val="FF0000"/>
              </a:solidFill>
            </a:endParaRPr>
          </a:p>
          <a:p>
            <a:pPr lvl="1">
              <a:lnSpc>
                <a:spcPct val="90000"/>
              </a:lnSpc>
            </a:pPr>
            <a:r>
              <a:rPr lang="fr-CH" altLang="fr-FR" b="1" dirty="0">
                <a:solidFill>
                  <a:srgbClr val="FF0000"/>
                </a:solidFill>
              </a:rPr>
              <a:t>Comprendre</a:t>
            </a:r>
            <a:r>
              <a:rPr lang="fr-CH" altLang="fr-FR" dirty="0"/>
              <a:t> les besoins d’une modélisation des données </a:t>
            </a:r>
          </a:p>
          <a:p>
            <a:pPr marL="457200" lvl="1" indent="0">
              <a:lnSpc>
                <a:spcPct val="90000"/>
              </a:lnSpc>
              <a:buNone/>
            </a:pPr>
            <a:endParaRPr lang="fr-CH" altLang="fr-FR" dirty="0"/>
          </a:p>
          <a:p>
            <a:pPr lvl="1">
              <a:lnSpc>
                <a:spcPct val="90000"/>
              </a:lnSpc>
            </a:pPr>
            <a:r>
              <a:rPr lang="fr-CH" altLang="fr-FR" b="1" dirty="0">
                <a:solidFill>
                  <a:srgbClr val="FF0000"/>
                </a:solidFill>
              </a:rPr>
              <a:t>Apprendre</a:t>
            </a:r>
            <a:r>
              <a:rPr lang="fr-CH" altLang="fr-FR" b="1" dirty="0">
                <a:solidFill>
                  <a:srgbClr val="00B050"/>
                </a:solidFill>
              </a:rPr>
              <a:t> </a:t>
            </a:r>
            <a:r>
              <a:rPr lang="fr-CH" altLang="fr-FR" b="1" dirty="0">
                <a:solidFill>
                  <a:srgbClr val="FF0000"/>
                </a:solidFill>
              </a:rPr>
              <a:t>à modéliser </a:t>
            </a:r>
            <a:r>
              <a:rPr lang="fr-CH" altLang="fr-FR" b="1" dirty="0">
                <a:solidFill>
                  <a:srgbClr val="00B050"/>
                </a:solidFill>
              </a:rPr>
              <a:t>les données : Modèle conceptuel de données (MCD), Modèle Entité-Association (EA) </a:t>
            </a:r>
            <a:r>
              <a:rPr lang="fr-CH" altLang="fr-FR" dirty="0"/>
              <a:t>appelé aussi </a:t>
            </a:r>
            <a:r>
              <a:rPr lang="fr-CH" altLang="fr-FR" b="1" dirty="0">
                <a:solidFill>
                  <a:srgbClr val="00B050"/>
                </a:solidFill>
              </a:rPr>
              <a:t>Modèle Entité-Relation (ER)</a:t>
            </a:r>
          </a:p>
          <a:p>
            <a:pPr marL="457200" lvl="1" indent="0">
              <a:lnSpc>
                <a:spcPct val="90000"/>
              </a:lnSpc>
              <a:buNone/>
            </a:pPr>
            <a:endParaRPr lang="fr-CH" altLang="fr-FR" b="1" dirty="0">
              <a:solidFill>
                <a:srgbClr val="00B050"/>
              </a:solidFill>
            </a:endParaRPr>
          </a:p>
          <a:p>
            <a:pPr lvl="1">
              <a:lnSpc>
                <a:spcPct val="90000"/>
              </a:lnSpc>
            </a:pPr>
            <a:r>
              <a:rPr lang="fr-CH" altLang="fr-FR" b="1" dirty="0">
                <a:solidFill>
                  <a:srgbClr val="FF0000"/>
                </a:solidFill>
              </a:rPr>
              <a:t>Savoir normaliser </a:t>
            </a:r>
            <a:r>
              <a:rPr lang="fr-CH" altLang="fr-FR" dirty="0"/>
              <a:t>un MCD (Eliminer les incohérences et ambiguités)</a:t>
            </a:r>
          </a:p>
          <a:p>
            <a:pPr marL="457200" lvl="1" indent="0">
              <a:lnSpc>
                <a:spcPct val="90000"/>
              </a:lnSpc>
              <a:buNone/>
            </a:pPr>
            <a:endParaRPr lang="fr-CH" altLang="fr-FR" dirty="0"/>
          </a:p>
          <a:p>
            <a:pPr lvl="1">
              <a:lnSpc>
                <a:spcPct val="90000"/>
              </a:lnSpc>
            </a:pPr>
            <a:r>
              <a:rPr lang="fr-CH" altLang="fr-FR" b="1" dirty="0">
                <a:solidFill>
                  <a:srgbClr val="FF0000"/>
                </a:solidFill>
              </a:rPr>
              <a:t>Savoir transformer </a:t>
            </a:r>
            <a:r>
              <a:rPr lang="fr-CH" altLang="fr-FR" dirty="0"/>
              <a:t>un MCD en un MLD (Modèle logique de données, MR : Modèle Relationnel)</a:t>
            </a:r>
          </a:p>
          <a:p>
            <a:pPr marL="457200" lvl="1" indent="0">
              <a:lnSpc>
                <a:spcPct val="90000"/>
              </a:lnSpc>
              <a:buNone/>
            </a:pPr>
            <a:endParaRPr lang="fr-CH" altLang="fr-FR" dirty="0"/>
          </a:p>
          <a:p>
            <a:pPr lvl="1">
              <a:lnSpc>
                <a:spcPct val="90000"/>
              </a:lnSpc>
            </a:pPr>
            <a:r>
              <a:rPr lang="fr-CH" altLang="fr-FR" b="1" dirty="0">
                <a:solidFill>
                  <a:srgbClr val="FF0000"/>
                </a:solidFill>
              </a:rPr>
              <a:t>Savoir normaliser</a:t>
            </a:r>
            <a:r>
              <a:rPr lang="fr-CH" altLang="fr-FR" dirty="0">
                <a:solidFill>
                  <a:srgbClr val="FF0000"/>
                </a:solidFill>
              </a:rPr>
              <a:t> </a:t>
            </a:r>
            <a:r>
              <a:rPr lang="fr-CH" altLang="fr-FR" dirty="0"/>
              <a:t>un MLD</a:t>
            </a:r>
          </a:p>
          <a:p>
            <a:pPr marL="457200" lvl="1" indent="0">
              <a:lnSpc>
                <a:spcPct val="90000"/>
              </a:lnSpc>
              <a:buNone/>
            </a:pPr>
            <a:endParaRPr lang="fr-CH" altLang="fr-FR" sz="2000" dirty="0"/>
          </a:p>
        </p:txBody>
      </p:sp>
      <p:sp>
        <p:nvSpPr>
          <p:cNvPr id="8200" name="Text Box 8"/>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Analyse des systèmes d’information</a:t>
            </a:r>
          </a:p>
        </p:txBody>
      </p:sp>
    </p:spTree>
    <p:extLst>
      <p:ext uri="{BB962C8B-B14F-4D97-AF65-F5344CB8AC3E}">
        <p14:creationId xmlns:p14="http://schemas.microsoft.com/office/powerpoint/2010/main" val="63317147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 calcmode="lin" valueType="num">
                                      <p:cBhvr additive="base">
                                        <p:cTn id="7" dur="500" fill="hold"/>
                                        <p:tgtEl>
                                          <p:spTgt spid="1536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36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anim calcmode="lin" valueType="num">
                                      <p:cBhvr additive="base">
                                        <p:cTn id="11" dur="500" fill="hold"/>
                                        <p:tgtEl>
                                          <p:spTgt spid="15363">
                                            <p:txEl>
                                              <p:pRg st="3" end="3"/>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5363">
                                            <p:txEl>
                                              <p:pRg st="3" end="3"/>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363">
                                            <p:txEl>
                                              <p:pRg st="5" end="5"/>
                                            </p:txEl>
                                          </p:spTgt>
                                        </p:tgtEl>
                                        <p:attrNameLst>
                                          <p:attrName>style.visibility</p:attrName>
                                        </p:attrNameLst>
                                      </p:cBhvr>
                                      <p:to>
                                        <p:strVal val="visible"/>
                                      </p:to>
                                    </p:set>
                                    <p:anim calcmode="lin" valueType="num">
                                      <p:cBhvr additive="base">
                                        <p:cTn id="15" dur="500" fill="hold"/>
                                        <p:tgtEl>
                                          <p:spTgt spid="15363">
                                            <p:txEl>
                                              <p:pRg st="5" end="5"/>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363">
                                            <p:txEl>
                                              <p:pRg st="5" end="5"/>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363">
                                            <p:txEl>
                                              <p:pRg st="7" end="7"/>
                                            </p:txEl>
                                          </p:spTgt>
                                        </p:tgtEl>
                                        <p:attrNameLst>
                                          <p:attrName>style.visibility</p:attrName>
                                        </p:attrNameLst>
                                      </p:cBhvr>
                                      <p:to>
                                        <p:strVal val="visible"/>
                                      </p:to>
                                    </p:set>
                                    <p:anim calcmode="lin" valueType="num">
                                      <p:cBhvr additive="base">
                                        <p:cTn id="19" dur="500" fill="hold"/>
                                        <p:tgtEl>
                                          <p:spTgt spid="15363">
                                            <p:txEl>
                                              <p:pRg st="7" end="7"/>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363">
                                            <p:txEl>
                                              <p:pRg st="7" end="7"/>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5363">
                                            <p:txEl>
                                              <p:pRg st="9" end="9"/>
                                            </p:txEl>
                                          </p:spTgt>
                                        </p:tgtEl>
                                        <p:attrNameLst>
                                          <p:attrName>style.visibility</p:attrName>
                                        </p:attrNameLst>
                                      </p:cBhvr>
                                      <p:to>
                                        <p:strVal val="visible"/>
                                      </p:to>
                                    </p:set>
                                    <p:anim calcmode="lin" valueType="num">
                                      <p:cBhvr additive="base">
                                        <p:cTn id="23" dur="500" fill="hold"/>
                                        <p:tgtEl>
                                          <p:spTgt spid="15363">
                                            <p:txEl>
                                              <p:pRg st="9" end="9"/>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536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5" name="Text Box 1027"/>
          <p:cNvSpPr txBox="1">
            <a:spLocks noChangeArrowheads="1"/>
          </p:cNvSpPr>
          <p:nvPr/>
        </p:nvSpPr>
        <p:spPr bwMode="auto">
          <a:xfrm>
            <a:off x="576064" y="71301"/>
            <a:ext cx="8892480"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4000" b="1" u="sng" dirty="0">
                <a:solidFill>
                  <a:srgbClr val="339933"/>
                </a:solidFill>
                <a:latin typeface="+mj-lt"/>
                <a:cs typeface="Times New Roman" pitchFamily="18" charset="0"/>
              </a:rPr>
              <a:t>Exemple d’occurrence des entités </a:t>
            </a:r>
          </a:p>
          <a:p>
            <a:pPr eaLnBrk="1" hangingPunct="1"/>
            <a:r>
              <a:rPr lang="fr-FR" altLang="fr-FR" sz="4000" b="1" u="sng" dirty="0">
                <a:solidFill>
                  <a:srgbClr val="339933"/>
                </a:solidFill>
                <a:latin typeface="+mj-lt"/>
                <a:cs typeface="Times New Roman" pitchFamily="18" charset="0"/>
              </a:rPr>
              <a:t>d’une relation/association </a:t>
            </a:r>
            <a:endParaRPr lang="fr-CH" altLang="fr-FR" sz="4000" b="1" u="sng" dirty="0">
              <a:solidFill>
                <a:srgbClr val="339933"/>
              </a:solidFill>
              <a:latin typeface="+mj-lt"/>
              <a:cs typeface="Times New Roman" pitchFamily="18" charset="0"/>
            </a:endParaRPr>
          </a:p>
        </p:txBody>
      </p:sp>
      <p:sp>
        <p:nvSpPr>
          <p:cNvPr id="37893" name="Rectangle 1032"/>
          <p:cNvSpPr>
            <a:spLocks noChangeArrowheads="1"/>
          </p:cNvSpPr>
          <p:nvPr/>
        </p:nvSpPr>
        <p:spPr bwMode="auto">
          <a:xfrm>
            <a:off x="3176588" y="22574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pic>
        <p:nvPicPr>
          <p:cNvPr id="74759" name="Picture 10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85" y="2160916"/>
            <a:ext cx="4515896" cy="4220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4761" name="Picture 103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080883" y="4783020"/>
            <a:ext cx="685800" cy="568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4762" name="Rectangle 1034"/>
          <p:cNvSpPr>
            <a:spLocks noChangeArrowheads="1"/>
          </p:cNvSpPr>
          <p:nvPr/>
        </p:nvSpPr>
        <p:spPr bwMode="auto">
          <a:xfrm>
            <a:off x="6009609" y="4515693"/>
            <a:ext cx="3048000" cy="2225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2000" dirty="0">
                <a:latin typeface="Comic Sans MS" pitchFamily="66" charset="0"/>
                <a:cs typeface="Times New Roman" pitchFamily="18" charset="0"/>
              </a:rPr>
              <a:t>Pour chaque occurrence d’une relation, l’identifiant, composé des identifiants des entités liées à la relation, doit être unique</a:t>
            </a:r>
            <a:r>
              <a:rPr lang="fr-CH" altLang="fr-FR" sz="2000" dirty="0">
                <a:latin typeface="Comic Sans MS" pitchFamily="66" charset="0"/>
              </a:rPr>
              <a:t> </a:t>
            </a:r>
          </a:p>
        </p:txBody>
      </p:sp>
      <p:sp>
        <p:nvSpPr>
          <p:cNvPr id="37897" name="Text Box 1035"/>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3" name="Rectangle 2"/>
          <p:cNvSpPr/>
          <p:nvPr/>
        </p:nvSpPr>
        <p:spPr>
          <a:xfrm>
            <a:off x="504056" y="1414517"/>
            <a:ext cx="8532440" cy="646331"/>
          </a:xfrm>
          <a:prstGeom prst="rect">
            <a:avLst/>
          </a:prstGeom>
        </p:spPr>
        <p:txBody>
          <a:bodyPr wrap="square">
            <a:spAutoFit/>
          </a:bodyPr>
          <a:lstStyle/>
          <a:p>
            <a:pPr algn="just">
              <a:spcBef>
                <a:spcPct val="50000"/>
              </a:spcBef>
            </a:pPr>
            <a:r>
              <a:rPr lang="fr-CH" altLang="fr-FR" dirty="0">
                <a:latin typeface="Comic Sans MS" pitchFamily="66" charset="0"/>
                <a:cs typeface="Times New Roman" pitchFamily="18" charset="0"/>
              </a:rPr>
              <a:t>Une relation n’a pas d'identifiant propre, elle est implicitement identifiée par les identifiants des entités auxquelles elle est liée </a:t>
            </a:r>
          </a:p>
        </p:txBody>
      </p:sp>
      <p:sp>
        <p:nvSpPr>
          <p:cNvPr id="4" name="ZoneTexte 3"/>
          <p:cNvSpPr txBox="1"/>
          <p:nvPr/>
        </p:nvSpPr>
        <p:spPr>
          <a:xfrm>
            <a:off x="5004048" y="3164775"/>
            <a:ext cx="3663750" cy="1200329"/>
          </a:xfrm>
          <a:prstGeom prst="rect">
            <a:avLst/>
          </a:prstGeom>
          <a:noFill/>
        </p:spPr>
        <p:txBody>
          <a:bodyPr wrap="square" rtlCol="0">
            <a:spAutoFit/>
          </a:bodyPr>
          <a:lstStyle/>
          <a:p>
            <a:r>
              <a:rPr lang="fr-FR" sz="2400" dirty="0">
                <a:solidFill>
                  <a:srgbClr val="FF0000"/>
                </a:solidFill>
              </a:rPr>
              <a:t>Ecrire (A001, L001) </a:t>
            </a:r>
          </a:p>
          <a:p>
            <a:r>
              <a:rPr lang="fr-FR" sz="2400" dirty="0">
                <a:solidFill>
                  <a:srgbClr val="FF0000"/>
                </a:solidFill>
              </a:rPr>
              <a:t>Ecrire (A001, L002)</a:t>
            </a:r>
          </a:p>
          <a:p>
            <a:r>
              <a:rPr lang="fr-FR" sz="2400" dirty="0">
                <a:solidFill>
                  <a:srgbClr val="FF0000"/>
                </a:solidFill>
              </a:rPr>
              <a:t>Ecrire (A002, L003</a:t>
            </a:r>
            <a:r>
              <a:rPr lang="fr-FR" dirty="0">
                <a:solidFill>
                  <a:srgbClr val="FF0000"/>
                </a:solidFill>
              </a:rPr>
              <a:t>)</a:t>
            </a:r>
          </a:p>
        </p:txBody>
      </p:sp>
      <p:sp>
        <p:nvSpPr>
          <p:cNvPr id="13" name="Rectangle 12"/>
          <p:cNvSpPr/>
          <p:nvPr/>
        </p:nvSpPr>
        <p:spPr>
          <a:xfrm>
            <a:off x="4752528" y="2339588"/>
            <a:ext cx="4572000" cy="784830"/>
          </a:xfrm>
          <a:prstGeom prst="rect">
            <a:avLst/>
          </a:prstGeom>
        </p:spPr>
        <p:txBody>
          <a:bodyPr>
            <a:spAutoFit/>
          </a:bodyPr>
          <a:lstStyle/>
          <a:p>
            <a:pPr algn="just">
              <a:spcBef>
                <a:spcPct val="50000"/>
              </a:spcBef>
            </a:pPr>
            <a:r>
              <a:rPr lang="fr-CH" altLang="fr-FR" dirty="0">
                <a:latin typeface="Comic Sans MS" pitchFamily="66" charset="0"/>
                <a:cs typeface="Times New Roman" pitchFamily="18" charset="0"/>
              </a:rPr>
              <a:t>L’identifiant implicite de Ecrire est :</a:t>
            </a:r>
          </a:p>
          <a:p>
            <a:pPr algn="just">
              <a:spcBef>
                <a:spcPct val="50000"/>
              </a:spcBef>
            </a:pPr>
            <a:r>
              <a:rPr lang="fr-CH" altLang="fr-FR" dirty="0">
                <a:latin typeface="Comic Sans MS" pitchFamily="66" charset="0"/>
                <a:cs typeface="Times New Roman" pitchFamily="18" charset="0"/>
              </a:rPr>
              <a:t> Ecrire (</a:t>
            </a:r>
            <a:r>
              <a:rPr lang="fr-CH" altLang="fr-FR" b="1" u="sng" dirty="0" err="1">
                <a:solidFill>
                  <a:srgbClr val="00B050"/>
                </a:solidFill>
                <a:latin typeface="Comic Sans MS" pitchFamily="66" charset="0"/>
                <a:cs typeface="Times New Roman" pitchFamily="18" charset="0"/>
              </a:rPr>
              <a:t>No_Auteur</a:t>
            </a:r>
            <a:r>
              <a:rPr lang="fr-CH" altLang="fr-FR" b="1" dirty="0">
                <a:solidFill>
                  <a:srgbClr val="00B050"/>
                </a:solidFill>
                <a:latin typeface="Comic Sans MS" pitchFamily="66" charset="0"/>
                <a:cs typeface="Times New Roman" pitchFamily="18" charset="0"/>
              </a:rPr>
              <a:t>, </a:t>
            </a:r>
            <a:r>
              <a:rPr lang="fr-CH" altLang="fr-FR" b="1" u="sng" dirty="0" err="1">
                <a:solidFill>
                  <a:srgbClr val="00B050"/>
                </a:solidFill>
                <a:latin typeface="Comic Sans MS" pitchFamily="66" charset="0"/>
                <a:cs typeface="Times New Roman" pitchFamily="18" charset="0"/>
              </a:rPr>
              <a:t>No_Livre</a:t>
            </a:r>
            <a:r>
              <a:rPr lang="fr-CH" altLang="fr-FR" b="1" u="sng" dirty="0">
                <a:solidFill>
                  <a:srgbClr val="00B050"/>
                </a:solidFill>
                <a:latin typeface="Comic Sans MS" pitchFamily="66" charset="0"/>
                <a:cs typeface="Times New Roman" pitchFamily="18" charset="0"/>
              </a:rPr>
              <a:t>)</a:t>
            </a:r>
          </a:p>
        </p:txBody>
      </p:sp>
      <p:sp>
        <p:nvSpPr>
          <p:cNvPr id="6" name="ZoneTexte 5"/>
          <p:cNvSpPr txBox="1"/>
          <p:nvPr/>
        </p:nvSpPr>
        <p:spPr>
          <a:xfrm>
            <a:off x="928097" y="6444044"/>
            <a:ext cx="4868039" cy="369332"/>
          </a:xfrm>
          <a:prstGeom prst="rect">
            <a:avLst/>
          </a:prstGeom>
          <a:noFill/>
        </p:spPr>
        <p:txBody>
          <a:bodyPr wrap="none" rtlCol="0">
            <a:spAutoFit/>
          </a:bodyPr>
          <a:lstStyle/>
          <a:p>
            <a:r>
              <a:rPr lang="fr-FR" dirty="0"/>
              <a:t>Il ne faut pas dire 2 fois l’auteur A001 a écrit L001</a:t>
            </a:r>
          </a:p>
        </p:txBody>
      </p:sp>
    </p:spTree>
    <p:extLst>
      <p:ext uri="{BB962C8B-B14F-4D97-AF65-F5344CB8AC3E}">
        <p14:creationId xmlns:p14="http://schemas.microsoft.com/office/powerpoint/2010/main" val="11835380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74759"/>
                                        </p:tgtEl>
                                        <p:attrNameLst>
                                          <p:attrName>style.visibility</p:attrName>
                                        </p:attrNameLst>
                                      </p:cBhvr>
                                      <p:to>
                                        <p:strVal val="visible"/>
                                      </p:to>
                                    </p:set>
                                    <p:anim calcmode="lin" valueType="num">
                                      <p:cBhvr additive="base">
                                        <p:cTn id="11" dur="500" fill="hold"/>
                                        <p:tgtEl>
                                          <p:spTgt spid="74759"/>
                                        </p:tgtEl>
                                        <p:attrNameLst>
                                          <p:attrName>ppt_x</p:attrName>
                                        </p:attrNameLst>
                                      </p:cBhvr>
                                      <p:tavLst>
                                        <p:tav tm="0">
                                          <p:val>
                                            <p:strVal val="0-#ppt_w/2"/>
                                          </p:val>
                                        </p:tav>
                                        <p:tav tm="100000">
                                          <p:val>
                                            <p:strVal val="#ppt_x"/>
                                          </p:val>
                                        </p:tav>
                                      </p:tavLst>
                                    </p:anim>
                                    <p:anim calcmode="lin" valueType="num">
                                      <p:cBhvr additive="base">
                                        <p:cTn id="12" dur="500" fill="hold"/>
                                        <p:tgtEl>
                                          <p:spTgt spid="7475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747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4762"/>
                                        </p:tgtEl>
                                        <p:attrNameLst>
                                          <p:attrName>style.visibility</p:attrName>
                                        </p:attrNameLst>
                                      </p:cBhvr>
                                      <p:to>
                                        <p:strVal val="visible"/>
                                      </p:to>
                                    </p:set>
                                    <p:anim calcmode="lin" valueType="num">
                                      <p:cBhvr additive="base">
                                        <p:cTn id="29" dur="500" fill="hold"/>
                                        <p:tgtEl>
                                          <p:spTgt spid="74762"/>
                                        </p:tgtEl>
                                        <p:attrNameLst>
                                          <p:attrName>ppt_x</p:attrName>
                                        </p:attrNameLst>
                                      </p:cBhvr>
                                      <p:tavLst>
                                        <p:tav tm="0">
                                          <p:val>
                                            <p:strVal val="1+#ppt_w/2"/>
                                          </p:val>
                                        </p:tav>
                                        <p:tav tm="100000">
                                          <p:val>
                                            <p:strVal val="#ppt_x"/>
                                          </p:val>
                                        </p:tav>
                                      </p:tavLst>
                                    </p:anim>
                                    <p:anim calcmode="lin" valueType="num">
                                      <p:cBhvr additive="base">
                                        <p:cTn id="30" dur="500" fill="hold"/>
                                        <p:tgtEl>
                                          <p:spTgt spid="7476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2" grpId="0" autoUpdateAnimBg="0"/>
      <p:bldP spid="3" grpId="0"/>
      <p:bldP spid="4" grpId="0"/>
      <p:bldP spid="13"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Text Box 3"/>
          <p:cNvSpPr txBox="1">
            <a:spLocks noChangeArrowheads="1"/>
          </p:cNvSpPr>
          <p:nvPr/>
        </p:nvSpPr>
        <p:spPr bwMode="auto">
          <a:xfrm>
            <a:off x="683568" y="116632"/>
            <a:ext cx="7632848"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4000" b="1" u="sng" dirty="0">
                <a:solidFill>
                  <a:srgbClr val="339933"/>
                </a:solidFill>
                <a:latin typeface="+mj-lt"/>
                <a:cs typeface="Times New Roman" pitchFamily="18" charset="0"/>
              </a:rPr>
              <a:t>Les cardinalités d'une relation</a:t>
            </a:r>
            <a:r>
              <a:rPr lang="fr-CH" altLang="fr-FR" sz="4000" b="1" u="sng" dirty="0">
                <a:solidFill>
                  <a:srgbClr val="339933"/>
                </a:solidFill>
                <a:latin typeface="+mj-lt"/>
                <a:cs typeface="Times New Roman" pitchFamily="18" charset="0"/>
              </a:rPr>
              <a:t> </a:t>
            </a:r>
          </a:p>
        </p:txBody>
      </p:sp>
      <p:sp>
        <p:nvSpPr>
          <p:cNvPr id="76807" name="Rectangle 7"/>
          <p:cNvSpPr>
            <a:spLocks noChangeArrowheads="1"/>
          </p:cNvSpPr>
          <p:nvPr/>
        </p:nvSpPr>
        <p:spPr bwMode="auto">
          <a:xfrm>
            <a:off x="762000" y="822191"/>
            <a:ext cx="8202488" cy="2246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fr-CH" altLang="fr-FR" sz="2000" dirty="0">
                <a:latin typeface="Comic Sans MS" pitchFamily="66" charset="0"/>
                <a:cs typeface="Times New Roman" pitchFamily="18" charset="0"/>
              </a:rPr>
              <a:t>Les cardinalités </a:t>
            </a:r>
            <a:r>
              <a:rPr lang="fr-CH" altLang="fr-FR" sz="2000" dirty="0">
                <a:solidFill>
                  <a:srgbClr val="FF0000"/>
                </a:solidFill>
                <a:latin typeface="Comic Sans MS" pitchFamily="66" charset="0"/>
                <a:cs typeface="Times New Roman" pitchFamily="18" charset="0"/>
              </a:rPr>
              <a:t>précisent</a:t>
            </a:r>
            <a:r>
              <a:rPr lang="fr-CH" altLang="fr-FR" sz="2000" dirty="0">
                <a:latin typeface="Comic Sans MS" pitchFamily="66" charset="0"/>
                <a:cs typeface="Times New Roman" pitchFamily="18" charset="0"/>
              </a:rPr>
              <a:t> la participation de l'entité concernée à la relation</a:t>
            </a:r>
          </a:p>
          <a:p>
            <a:pPr algn="just" eaLnBrk="1" hangingPunct="1">
              <a:spcBef>
                <a:spcPct val="50000"/>
              </a:spcBef>
            </a:pPr>
            <a:r>
              <a:rPr lang="fr-CH" altLang="fr-FR" sz="2000" dirty="0">
                <a:latin typeface="Comic Sans MS" pitchFamily="66" charset="0"/>
                <a:cs typeface="Times New Roman" pitchFamily="18" charset="0"/>
              </a:rPr>
              <a:t>Cette précision (cardinalité) apparait sous la forme </a:t>
            </a:r>
            <a:r>
              <a:rPr lang="fr-CH" altLang="fr-FR" sz="2000" b="1" dirty="0">
                <a:solidFill>
                  <a:srgbClr val="0070C0"/>
                </a:solidFill>
                <a:latin typeface="Comic Sans MS" pitchFamily="66" charset="0"/>
                <a:cs typeface="Times New Roman" pitchFamily="18" charset="0"/>
              </a:rPr>
              <a:t>N1, N2 </a:t>
            </a:r>
            <a:r>
              <a:rPr lang="fr-CH" altLang="fr-FR" sz="2000" dirty="0">
                <a:latin typeface="Comic Sans MS" pitchFamily="66" charset="0"/>
                <a:cs typeface="Times New Roman" pitchFamily="18" charset="0"/>
              </a:rPr>
              <a:t>sur la patte (extrémité) de la relation du côté de l’entité </a:t>
            </a:r>
          </a:p>
          <a:p>
            <a:pPr algn="just" eaLnBrk="1" hangingPunct="1">
              <a:spcBef>
                <a:spcPct val="50000"/>
              </a:spcBef>
            </a:pPr>
            <a:r>
              <a:rPr lang="fr-CH" altLang="fr-FR" sz="2000" dirty="0">
                <a:latin typeface="Comic Sans MS" pitchFamily="66" charset="0"/>
                <a:cs typeface="Times New Roman" pitchFamily="18" charset="0"/>
              </a:rPr>
              <a:t>Le </a:t>
            </a:r>
            <a:r>
              <a:rPr lang="fr-CH" altLang="fr-FR" sz="2000" dirty="0">
                <a:solidFill>
                  <a:srgbClr val="FF0000"/>
                </a:solidFill>
                <a:latin typeface="Comic Sans MS" pitchFamily="66" charset="0"/>
                <a:cs typeface="Times New Roman" pitchFamily="18" charset="0"/>
              </a:rPr>
              <a:t>premier nombre </a:t>
            </a:r>
            <a:r>
              <a:rPr lang="fr-CH" altLang="fr-FR" sz="2000" b="1" dirty="0">
                <a:solidFill>
                  <a:srgbClr val="0070C0"/>
                </a:solidFill>
                <a:latin typeface="Comic Sans MS" pitchFamily="66" charset="0"/>
                <a:cs typeface="Times New Roman" pitchFamily="18" charset="0"/>
              </a:rPr>
              <a:t>N1</a:t>
            </a:r>
            <a:r>
              <a:rPr lang="fr-CH" altLang="fr-FR" sz="2000" dirty="0">
                <a:latin typeface="Comic Sans MS" pitchFamily="66" charset="0"/>
                <a:cs typeface="Times New Roman" pitchFamily="18" charset="0"/>
              </a:rPr>
              <a:t> indique la </a:t>
            </a:r>
            <a:r>
              <a:rPr lang="fr-CH" altLang="fr-FR" sz="2000" dirty="0">
                <a:solidFill>
                  <a:srgbClr val="FF0000"/>
                </a:solidFill>
                <a:latin typeface="Comic Sans MS" pitchFamily="66" charset="0"/>
                <a:cs typeface="Times New Roman" pitchFamily="18" charset="0"/>
              </a:rPr>
              <a:t>cardinalité minimale</a:t>
            </a:r>
            <a:r>
              <a:rPr lang="fr-CH" altLang="fr-FR" sz="2000" dirty="0">
                <a:latin typeface="Comic Sans MS" pitchFamily="66" charset="0"/>
                <a:cs typeface="Times New Roman" pitchFamily="18" charset="0"/>
              </a:rPr>
              <a:t>, le </a:t>
            </a:r>
            <a:r>
              <a:rPr lang="fr-CH" altLang="fr-FR" sz="2000" dirty="0">
                <a:solidFill>
                  <a:srgbClr val="FF0000"/>
                </a:solidFill>
                <a:latin typeface="Comic Sans MS" pitchFamily="66" charset="0"/>
                <a:cs typeface="Times New Roman" pitchFamily="18" charset="0"/>
              </a:rPr>
              <a:t>deuxième nombre </a:t>
            </a:r>
            <a:r>
              <a:rPr lang="fr-CH" altLang="fr-FR" sz="2000" b="1" dirty="0">
                <a:solidFill>
                  <a:srgbClr val="0070C0"/>
                </a:solidFill>
                <a:latin typeface="Comic Sans MS" pitchFamily="66" charset="0"/>
                <a:cs typeface="Times New Roman" pitchFamily="18" charset="0"/>
              </a:rPr>
              <a:t>N2</a:t>
            </a:r>
            <a:r>
              <a:rPr lang="fr-CH" altLang="fr-FR" sz="2000" dirty="0">
                <a:latin typeface="Comic Sans MS" pitchFamily="66" charset="0"/>
                <a:cs typeface="Times New Roman" pitchFamily="18" charset="0"/>
              </a:rPr>
              <a:t> la cardinalité </a:t>
            </a:r>
            <a:r>
              <a:rPr lang="fr-CH" altLang="fr-FR" sz="2000" dirty="0">
                <a:solidFill>
                  <a:srgbClr val="FF0000"/>
                </a:solidFill>
                <a:latin typeface="Comic Sans MS" pitchFamily="66" charset="0"/>
                <a:cs typeface="Times New Roman" pitchFamily="18" charset="0"/>
              </a:rPr>
              <a:t>maximale</a:t>
            </a:r>
            <a:endParaRPr lang="fr-CH" altLang="fr-FR" sz="1800" dirty="0">
              <a:latin typeface="Comic Sans MS" pitchFamily="66" charset="0"/>
              <a:cs typeface="Times New Roman" pitchFamily="18" charset="0"/>
            </a:endParaRPr>
          </a:p>
        </p:txBody>
      </p:sp>
      <p:sp>
        <p:nvSpPr>
          <p:cNvPr id="38919" name="Text Box 11"/>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141312"/>
            <a:ext cx="6248400" cy="3559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AutoShape 12"/>
          <p:cNvSpPr>
            <a:spLocks/>
          </p:cNvSpPr>
          <p:nvPr/>
        </p:nvSpPr>
        <p:spPr bwMode="auto">
          <a:xfrm>
            <a:off x="1839590" y="5694363"/>
            <a:ext cx="1112838" cy="512763"/>
          </a:xfrm>
          <a:prstGeom prst="callout2">
            <a:avLst>
              <a:gd name="adj1" fmla="val 75231"/>
              <a:gd name="adj2" fmla="val 106847"/>
              <a:gd name="adj3" fmla="val 75231"/>
              <a:gd name="adj4" fmla="val 159773"/>
              <a:gd name="adj5" fmla="val -165014"/>
              <a:gd name="adj6" fmla="val 212838"/>
            </a:avLst>
          </a:prstGeom>
          <a:noFill/>
          <a:ln w="9525">
            <a:solidFill>
              <a:srgbClr val="000000"/>
            </a:solidFill>
            <a:prstDash val="sysDot"/>
            <a:miter lim="800000"/>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2700" tIns="12700" rIns="12700" bIns="12700"/>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fr-FR" altLang="fr-FR" sz="1600" b="1">
                <a:latin typeface="Arial" charset="0"/>
              </a:rPr>
              <a:t>Cardinalité minimale</a:t>
            </a:r>
          </a:p>
        </p:txBody>
      </p:sp>
      <p:sp>
        <p:nvSpPr>
          <p:cNvPr id="12" name="AutoShape 13"/>
          <p:cNvSpPr>
            <a:spLocks/>
          </p:cNvSpPr>
          <p:nvPr/>
        </p:nvSpPr>
        <p:spPr bwMode="auto">
          <a:xfrm>
            <a:off x="5868144" y="5715027"/>
            <a:ext cx="1568450" cy="547688"/>
          </a:xfrm>
          <a:prstGeom prst="callout2">
            <a:avLst>
              <a:gd name="adj1" fmla="val 23190"/>
              <a:gd name="adj2" fmla="val -4856"/>
              <a:gd name="adj3" fmla="val 23190"/>
              <a:gd name="adj4" fmla="val -43523"/>
              <a:gd name="adj5" fmla="val -156523"/>
              <a:gd name="adj6" fmla="val -82593"/>
            </a:avLst>
          </a:prstGeom>
          <a:noFill/>
          <a:ln w="9525">
            <a:solidFill>
              <a:srgbClr val="000000"/>
            </a:solidFill>
            <a:prstDash val="sysDot"/>
            <a:miter lim="800000"/>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2700" tIns="12700" rIns="12700" bIns="12700"/>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altLang="fr-FR" sz="1600" b="1">
                <a:latin typeface="Arial" charset="0"/>
              </a:rPr>
              <a:t>Cardinalité maximale</a:t>
            </a:r>
          </a:p>
        </p:txBody>
      </p:sp>
      <p:sp>
        <p:nvSpPr>
          <p:cNvPr id="13" name="AutoShape 11"/>
          <p:cNvSpPr>
            <a:spLocks/>
          </p:cNvSpPr>
          <p:nvPr/>
        </p:nvSpPr>
        <p:spPr bwMode="auto">
          <a:xfrm>
            <a:off x="4608612" y="3717032"/>
            <a:ext cx="563563" cy="217488"/>
          </a:xfrm>
          <a:prstGeom prst="callout2">
            <a:avLst>
              <a:gd name="adj1" fmla="val 58394"/>
              <a:gd name="adj2" fmla="val -13523"/>
              <a:gd name="adj3" fmla="val 58394"/>
              <a:gd name="adj4" fmla="val -74648"/>
              <a:gd name="adj5" fmla="val 459852"/>
              <a:gd name="adj6" fmla="val -136056"/>
            </a:avLst>
          </a:prstGeom>
          <a:noFill/>
          <a:ln w="9525">
            <a:solidFill>
              <a:srgbClr val="000000"/>
            </a:solidFill>
            <a:prstDash val="sysDot"/>
            <a:miter lim="800000"/>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2700" tIns="12700" rIns="12700" bIns="12700"/>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altLang="fr-FR" sz="1600" b="1" dirty="0">
                <a:latin typeface="Arial" charset="0"/>
              </a:rPr>
              <a:t>Patte</a:t>
            </a:r>
            <a:endParaRPr lang="fr-FR" altLang="fr-FR" sz="1200" dirty="0"/>
          </a:p>
        </p:txBody>
      </p:sp>
    </p:spTree>
    <p:extLst>
      <p:ext uri="{BB962C8B-B14F-4D97-AF65-F5344CB8AC3E}">
        <p14:creationId xmlns:p14="http://schemas.microsoft.com/office/powerpoint/2010/main" val="386157731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807">
                                            <p:txEl>
                                              <p:pRg st="0" end="0"/>
                                            </p:txEl>
                                          </p:spTgt>
                                        </p:tgtEl>
                                        <p:attrNameLst>
                                          <p:attrName>style.visibility</p:attrName>
                                        </p:attrNameLst>
                                      </p:cBhvr>
                                      <p:to>
                                        <p:strVal val="visible"/>
                                      </p:to>
                                    </p:set>
                                    <p:anim calcmode="lin" valueType="num">
                                      <p:cBhvr additive="base">
                                        <p:cTn id="7" dur="500" fill="hold"/>
                                        <p:tgtEl>
                                          <p:spTgt spid="768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8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6807">
                                            <p:txEl>
                                              <p:pRg st="1" end="1"/>
                                            </p:txEl>
                                          </p:spTgt>
                                        </p:tgtEl>
                                        <p:attrNameLst>
                                          <p:attrName>style.visibility</p:attrName>
                                        </p:attrNameLst>
                                      </p:cBhvr>
                                      <p:to>
                                        <p:strVal val="visible"/>
                                      </p:to>
                                    </p:set>
                                    <p:anim calcmode="lin" valueType="num">
                                      <p:cBhvr additive="base">
                                        <p:cTn id="13" dur="500" fill="hold"/>
                                        <p:tgtEl>
                                          <p:spTgt spid="7680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68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6807">
                                            <p:txEl>
                                              <p:pRg st="2" end="2"/>
                                            </p:txEl>
                                          </p:spTgt>
                                        </p:tgtEl>
                                        <p:attrNameLst>
                                          <p:attrName>style.visibility</p:attrName>
                                        </p:attrNameLst>
                                      </p:cBhvr>
                                      <p:to>
                                        <p:strVal val="visible"/>
                                      </p:to>
                                    </p:set>
                                    <p:anim calcmode="lin" valueType="num">
                                      <p:cBhvr additive="base">
                                        <p:cTn id="19" dur="500" fill="hold"/>
                                        <p:tgtEl>
                                          <p:spTgt spid="7680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68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0-#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7" grpId="0" build="p" autoUpdateAnimBg="0"/>
      <p:bldP spid="11" grpId="0" animBg="1" autoUpdateAnimBg="0"/>
      <p:bldP spid="12" grpId="0" animBg="1" autoUpdateAnimBg="0"/>
      <p:bldP spid="13"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9" name="Rectangle 5"/>
          <p:cNvSpPr>
            <a:spLocks noChangeArrowheads="1"/>
          </p:cNvSpPr>
          <p:nvPr/>
        </p:nvSpPr>
        <p:spPr bwMode="auto">
          <a:xfrm>
            <a:off x="755576" y="638686"/>
            <a:ext cx="7848600" cy="28623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itchFamily="18" charset="0"/>
              </a:defRPr>
            </a:lvl1pPr>
            <a:lvl2pPr marL="914400"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eaLnBrk="1" hangingPunct="1"/>
            <a:r>
              <a:rPr lang="fr-CH" altLang="fr-FR" sz="2000" dirty="0">
                <a:latin typeface="Comic Sans MS" pitchFamily="66" charset="0"/>
                <a:cs typeface="Times New Roman" pitchFamily="18" charset="0"/>
              </a:rPr>
              <a:t>La </a:t>
            </a:r>
            <a:r>
              <a:rPr lang="fr-CH" altLang="fr-FR" sz="2000" dirty="0">
                <a:solidFill>
                  <a:srgbClr val="00B050"/>
                </a:solidFill>
                <a:latin typeface="Comic Sans MS" pitchFamily="66" charset="0"/>
                <a:cs typeface="Times New Roman" pitchFamily="18" charset="0"/>
              </a:rPr>
              <a:t>cardinalité minimale </a:t>
            </a:r>
            <a:r>
              <a:rPr lang="fr-CH" altLang="fr-FR" sz="2000" dirty="0">
                <a:latin typeface="Comic Sans MS" pitchFamily="66" charset="0"/>
                <a:cs typeface="Times New Roman" pitchFamily="18" charset="0"/>
              </a:rPr>
              <a:t>exprime le nombre minimum de fois qu’une occurrence d'une entité participe à une relation. </a:t>
            </a:r>
            <a:r>
              <a:rPr lang="fr-CH" altLang="fr-FR" sz="2000" dirty="0">
                <a:solidFill>
                  <a:srgbClr val="0070C0"/>
                </a:solidFill>
                <a:latin typeface="Comic Sans MS" pitchFamily="66" charset="0"/>
                <a:cs typeface="Times New Roman" pitchFamily="18" charset="0"/>
              </a:rPr>
              <a:t>Cette cardinalité est généralement 0 ou 1</a:t>
            </a:r>
          </a:p>
          <a:p>
            <a:pPr eaLnBrk="1" hangingPunct="1"/>
            <a:endParaRPr lang="fr-FR" altLang="fr-FR" sz="2000" dirty="0">
              <a:solidFill>
                <a:srgbClr val="0070C0"/>
              </a:solidFill>
              <a:latin typeface="Comic Sans MS" pitchFamily="66" charset="0"/>
              <a:cs typeface="Times New Roman" pitchFamily="18" charset="0"/>
            </a:endParaRPr>
          </a:p>
          <a:p>
            <a:pPr eaLnBrk="1" hangingPunct="1">
              <a:buFontTx/>
              <a:buChar char="•"/>
            </a:pPr>
            <a:r>
              <a:rPr lang="fr-FR" altLang="fr-FR" sz="2000" dirty="0">
                <a:latin typeface="Comic Sans MS" pitchFamily="66" charset="0"/>
                <a:cs typeface="Times New Roman" pitchFamily="18" charset="0"/>
              </a:rPr>
              <a:t>Cardinalité </a:t>
            </a:r>
            <a:r>
              <a:rPr lang="fr-FR" altLang="fr-FR" sz="2000" dirty="0">
                <a:solidFill>
                  <a:srgbClr val="FF0000"/>
                </a:solidFill>
                <a:latin typeface="Comic Sans MS" pitchFamily="66" charset="0"/>
                <a:cs typeface="Times New Roman" pitchFamily="18" charset="0"/>
              </a:rPr>
              <a:t>minimale = 0</a:t>
            </a:r>
            <a:r>
              <a:rPr lang="fr-FR" altLang="fr-FR" sz="2000" dirty="0">
                <a:latin typeface="Comic Sans MS" pitchFamily="66" charset="0"/>
                <a:cs typeface="Times New Roman" pitchFamily="18" charset="0"/>
              </a:rPr>
              <a:t> : Certaines occurrences de l'entité ne participent pas à la relation</a:t>
            </a:r>
            <a:r>
              <a:rPr lang="fr-CH" altLang="fr-FR" sz="2000" dirty="0">
                <a:latin typeface="Comic Sans MS" pitchFamily="66" charset="0"/>
                <a:cs typeface="Times New Roman" pitchFamily="18" charset="0"/>
              </a:rPr>
              <a:t> </a:t>
            </a:r>
          </a:p>
          <a:p>
            <a:pPr eaLnBrk="1" hangingPunct="1"/>
            <a:endParaRPr lang="fr-CH" altLang="fr-FR" sz="2000" dirty="0">
              <a:latin typeface="Comic Sans MS" pitchFamily="66" charset="0"/>
              <a:cs typeface="Times New Roman" pitchFamily="18" charset="0"/>
            </a:endParaRPr>
          </a:p>
          <a:p>
            <a:pPr eaLnBrk="1" hangingPunct="1">
              <a:buFontTx/>
              <a:buChar char="•"/>
            </a:pPr>
            <a:r>
              <a:rPr lang="fr-FR" altLang="fr-FR" sz="2000" dirty="0">
                <a:latin typeface="Comic Sans MS" pitchFamily="66" charset="0"/>
                <a:cs typeface="Times New Roman" pitchFamily="18" charset="0"/>
              </a:rPr>
              <a:t>Cardinalité </a:t>
            </a:r>
            <a:r>
              <a:rPr lang="fr-FR" altLang="fr-FR" sz="2000" dirty="0">
                <a:solidFill>
                  <a:srgbClr val="FF0000"/>
                </a:solidFill>
                <a:latin typeface="Comic Sans MS" pitchFamily="66" charset="0"/>
                <a:cs typeface="Times New Roman" pitchFamily="18" charset="0"/>
              </a:rPr>
              <a:t>minimale = 1</a:t>
            </a:r>
            <a:r>
              <a:rPr lang="fr-FR" altLang="fr-FR" sz="2000" dirty="0">
                <a:latin typeface="Comic Sans MS" pitchFamily="66" charset="0"/>
                <a:cs typeface="Times New Roman" pitchFamily="18" charset="0"/>
              </a:rPr>
              <a:t> : Chaque occurrence de l'entité participe au moins une fois à la relation</a:t>
            </a:r>
            <a:r>
              <a:rPr lang="fr-CH" altLang="fr-FR" sz="2000" dirty="0">
                <a:latin typeface="Comic Sans MS" pitchFamily="66" charset="0"/>
                <a:cs typeface="Times New Roman" pitchFamily="18" charset="0"/>
              </a:rPr>
              <a:t> </a:t>
            </a:r>
            <a:endParaRPr lang="fr-FR" altLang="fr-FR" sz="2000" dirty="0">
              <a:latin typeface="Comic Sans MS" pitchFamily="66" charset="0"/>
              <a:cs typeface="Times New Roman" pitchFamily="18" charset="0"/>
            </a:endParaRPr>
          </a:p>
        </p:txBody>
      </p:sp>
      <p:sp>
        <p:nvSpPr>
          <p:cNvPr id="47110" name="Text Box 9"/>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8" name="Rectangle 5"/>
          <p:cNvSpPr>
            <a:spLocks noChangeArrowheads="1"/>
          </p:cNvSpPr>
          <p:nvPr/>
        </p:nvSpPr>
        <p:spPr bwMode="auto">
          <a:xfrm>
            <a:off x="738173" y="3554551"/>
            <a:ext cx="7848600" cy="31700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itchFamily="18" charset="0"/>
              </a:defRPr>
            </a:lvl1pPr>
            <a:lvl2pPr marL="914400"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eaLnBrk="1" hangingPunct="1"/>
            <a:r>
              <a:rPr lang="fr-CH" altLang="fr-FR" sz="2000" dirty="0">
                <a:latin typeface="Comic Sans MS" pitchFamily="66" charset="0"/>
                <a:cs typeface="Times New Roman" pitchFamily="18" charset="0"/>
              </a:rPr>
              <a:t>La </a:t>
            </a:r>
            <a:r>
              <a:rPr lang="fr-CH" altLang="fr-FR" sz="2000" dirty="0">
                <a:solidFill>
                  <a:srgbClr val="00B050"/>
                </a:solidFill>
                <a:latin typeface="Comic Sans MS" pitchFamily="66" charset="0"/>
                <a:cs typeface="Times New Roman" pitchFamily="18" charset="0"/>
              </a:rPr>
              <a:t>cardinalité maximale </a:t>
            </a:r>
            <a:r>
              <a:rPr lang="fr-CH" altLang="fr-FR" sz="2000" dirty="0">
                <a:latin typeface="Comic Sans MS" pitchFamily="66" charset="0"/>
                <a:cs typeface="Times New Roman" pitchFamily="18" charset="0"/>
              </a:rPr>
              <a:t>exprime le nombre maximum de fois qu’une occurrence d'une entité participe à une relation. </a:t>
            </a:r>
            <a:r>
              <a:rPr lang="fr-CH" altLang="fr-FR" sz="2000" dirty="0">
                <a:solidFill>
                  <a:srgbClr val="0070C0"/>
                </a:solidFill>
                <a:latin typeface="Comic Sans MS" pitchFamily="66" charset="0"/>
                <a:cs typeface="Times New Roman" pitchFamily="18" charset="0"/>
              </a:rPr>
              <a:t>Cette cardinalité vaut souvent 1 ou n</a:t>
            </a:r>
            <a:r>
              <a:rPr lang="fr-CH" altLang="fr-FR" sz="2000" dirty="0">
                <a:latin typeface="Comic Sans MS" pitchFamily="66" charset="0"/>
                <a:cs typeface="Times New Roman" pitchFamily="18" charset="0"/>
              </a:rPr>
              <a:t>, avec n indiquant une valeur &gt;1 mais pas connue à priori</a:t>
            </a:r>
          </a:p>
          <a:p>
            <a:pPr eaLnBrk="1" hangingPunct="1"/>
            <a:endParaRPr lang="fr-FR" altLang="fr-FR" sz="2000" dirty="0">
              <a:latin typeface="Comic Sans MS" pitchFamily="66" charset="0"/>
              <a:cs typeface="Times New Roman" pitchFamily="18" charset="0"/>
            </a:endParaRPr>
          </a:p>
          <a:p>
            <a:pPr eaLnBrk="1" hangingPunct="1">
              <a:buFontTx/>
              <a:buChar char="•"/>
            </a:pPr>
            <a:r>
              <a:rPr lang="fr-FR" altLang="fr-FR" sz="2000" dirty="0">
                <a:latin typeface="Comic Sans MS" pitchFamily="66" charset="0"/>
                <a:cs typeface="Times New Roman" pitchFamily="18" charset="0"/>
              </a:rPr>
              <a:t>Cardinalité </a:t>
            </a:r>
            <a:r>
              <a:rPr lang="fr-FR" altLang="fr-FR" sz="2000" dirty="0">
                <a:solidFill>
                  <a:srgbClr val="FF0000"/>
                </a:solidFill>
                <a:latin typeface="Comic Sans MS" pitchFamily="66" charset="0"/>
                <a:cs typeface="Times New Roman" pitchFamily="18" charset="0"/>
              </a:rPr>
              <a:t>maximale = 1</a:t>
            </a:r>
            <a:r>
              <a:rPr lang="fr-FR" altLang="fr-FR" sz="2000" dirty="0">
                <a:latin typeface="Comic Sans MS" pitchFamily="66" charset="0"/>
                <a:cs typeface="Times New Roman" pitchFamily="18" charset="0"/>
              </a:rPr>
              <a:t> : Chaque occurrence de l'entité participe au maximum une seule fois à la relation</a:t>
            </a:r>
            <a:r>
              <a:rPr lang="fr-CH" altLang="fr-FR" sz="2000" dirty="0">
                <a:latin typeface="Comic Sans MS" pitchFamily="66" charset="0"/>
                <a:cs typeface="Times New Roman" pitchFamily="18" charset="0"/>
              </a:rPr>
              <a:t> </a:t>
            </a:r>
          </a:p>
          <a:p>
            <a:pPr eaLnBrk="1" hangingPunct="1"/>
            <a:endParaRPr lang="fr-CH" altLang="fr-FR" sz="2000" dirty="0">
              <a:latin typeface="Comic Sans MS" pitchFamily="66" charset="0"/>
              <a:cs typeface="Times New Roman" pitchFamily="18" charset="0"/>
            </a:endParaRPr>
          </a:p>
          <a:p>
            <a:pPr eaLnBrk="1" hangingPunct="1">
              <a:buFontTx/>
              <a:buChar char="•"/>
            </a:pPr>
            <a:r>
              <a:rPr lang="fr-FR" altLang="fr-FR" sz="2000" dirty="0">
                <a:latin typeface="Comic Sans MS" pitchFamily="66" charset="0"/>
                <a:cs typeface="Times New Roman" pitchFamily="18" charset="0"/>
              </a:rPr>
              <a:t>Cardinalité </a:t>
            </a:r>
            <a:r>
              <a:rPr lang="fr-FR" altLang="fr-FR" sz="2000" dirty="0">
                <a:solidFill>
                  <a:srgbClr val="FF0000"/>
                </a:solidFill>
                <a:latin typeface="Comic Sans MS" pitchFamily="66" charset="0"/>
                <a:cs typeface="Times New Roman" pitchFamily="18" charset="0"/>
              </a:rPr>
              <a:t>maximale = n</a:t>
            </a:r>
            <a:r>
              <a:rPr lang="fr-FR" altLang="fr-FR" sz="2000" dirty="0">
                <a:latin typeface="Comic Sans MS" pitchFamily="66" charset="0"/>
                <a:cs typeface="Times New Roman" pitchFamily="18" charset="0"/>
              </a:rPr>
              <a:t> : Chaque occurrence de l'entité peut participer plusieurs fois à la relation</a:t>
            </a:r>
            <a:r>
              <a:rPr lang="fr-CH" altLang="fr-FR" sz="2000" dirty="0">
                <a:latin typeface="Comic Sans MS" pitchFamily="66" charset="0"/>
                <a:cs typeface="Times New Roman" pitchFamily="18" charset="0"/>
              </a:rPr>
              <a:t> </a:t>
            </a:r>
            <a:endParaRPr lang="fr-FR" altLang="fr-FR" sz="2000" dirty="0">
              <a:latin typeface="Comic Sans MS" pitchFamily="66" charset="0"/>
              <a:cs typeface="Times New Roman" pitchFamily="18" charset="0"/>
            </a:endParaRPr>
          </a:p>
        </p:txBody>
      </p:sp>
      <p:sp>
        <p:nvSpPr>
          <p:cNvPr id="7" name="Text Box 3"/>
          <p:cNvSpPr txBox="1">
            <a:spLocks noChangeArrowheads="1"/>
          </p:cNvSpPr>
          <p:nvPr/>
        </p:nvSpPr>
        <p:spPr bwMode="auto">
          <a:xfrm>
            <a:off x="683568" y="44624"/>
            <a:ext cx="7632848"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4000" b="1" u="sng" dirty="0">
                <a:solidFill>
                  <a:srgbClr val="339933"/>
                </a:solidFill>
                <a:latin typeface="+mj-lt"/>
                <a:cs typeface="Times New Roman" pitchFamily="18" charset="0"/>
              </a:rPr>
              <a:t>La signification des cardinalités</a:t>
            </a:r>
            <a:endParaRPr lang="fr-CH" altLang="fr-FR" sz="4000" b="1" u="sng" dirty="0">
              <a:solidFill>
                <a:srgbClr val="339933"/>
              </a:solidFill>
              <a:latin typeface="+mj-lt"/>
              <a:cs typeface="Times New Roman" pitchFamily="18" charset="0"/>
            </a:endParaRPr>
          </a:p>
        </p:txBody>
      </p:sp>
    </p:spTree>
    <p:extLst>
      <p:ext uri="{BB962C8B-B14F-4D97-AF65-F5344CB8AC3E}">
        <p14:creationId xmlns:p14="http://schemas.microsoft.com/office/powerpoint/2010/main" val="282029573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189">
                                            <p:txEl>
                                              <p:pRg st="0" end="0"/>
                                            </p:txEl>
                                          </p:spTgt>
                                        </p:tgtEl>
                                        <p:attrNameLst>
                                          <p:attrName>style.visibility</p:attrName>
                                        </p:attrNameLst>
                                      </p:cBhvr>
                                      <p:to>
                                        <p:strVal val="visible"/>
                                      </p:to>
                                    </p:set>
                                    <p:anim calcmode="lin" valueType="num">
                                      <p:cBhvr additive="base">
                                        <p:cTn id="7" dur="500" fill="hold"/>
                                        <p:tgtEl>
                                          <p:spTgt spid="9318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31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3189">
                                            <p:txEl>
                                              <p:pRg st="2" end="2"/>
                                            </p:txEl>
                                          </p:spTgt>
                                        </p:tgtEl>
                                        <p:attrNameLst>
                                          <p:attrName>style.visibility</p:attrName>
                                        </p:attrNameLst>
                                      </p:cBhvr>
                                      <p:to>
                                        <p:strVal val="visible"/>
                                      </p:to>
                                    </p:set>
                                    <p:anim calcmode="lin" valueType="num">
                                      <p:cBhvr additive="base">
                                        <p:cTn id="13" dur="500" fill="hold"/>
                                        <p:tgtEl>
                                          <p:spTgt spid="9318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318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3189">
                                            <p:txEl>
                                              <p:pRg st="4" end="4"/>
                                            </p:txEl>
                                          </p:spTgt>
                                        </p:tgtEl>
                                        <p:attrNameLst>
                                          <p:attrName>style.visibility</p:attrName>
                                        </p:attrNameLst>
                                      </p:cBhvr>
                                      <p:to>
                                        <p:strVal val="visible"/>
                                      </p:to>
                                    </p:set>
                                    <p:anim calcmode="lin" valueType="num">
                                      <p:cBhvr additive="base">
                                        <p:cTn id="19" dur="500" fill="hold"/>
                                        <p:tgtEl>
                                          <p:spTgt spid="9318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318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additive="base">
                                        <p:cTn id="25"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 calcmode="lin" valueType="num">
                                      <p:cBhvr additive="base">
                                        <p:cTn id="31"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build="p" autoUpdateAnimBg="0"/>
      <p:bldP spid="8"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626368" y="-99392"/>
            <a:ext cx="365760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4000" b="1" u="sng" dirty="0">
                <a:solidFill>
                  <a:srgbClr val="339933"/>
                </a:solidFill>
                <a:latin typeface="+mj-lt"/>
                <a:cs typeface="Times New Roman" pitchFamily="18" charset="0"/>
              </a:rPr>
              <a:t>Exemple</a:t>
            </a:r>
            <a:endParaRPr lang="fr-CH" altLang="fr-FR" sz="4000" b="1" u="sng" dirty="0">
              <a:solidFill>
                <a:srgbClr val="339933"/>
              </a:solidFill>
              <a:latin typeface="+mj-lt"/>
              <a:cs typeface="Times New Roman" pitchFamily="18" charset="0"/>
            </a:endParaRPr>
          </a:p>
        </p:txBody>
      </p:sp>
      <p:sp>
        <p:nvSpPr>
          <p:cNvPr id="82954" name="Rectangle 10"/>
          <p:cNvSpPr>
            <a:spLocks noChangeArrowheads="1"/>
          </p:cNvSpPr>
          <p:nvPr/>
        </p:nvSpPr>
        <p:spPr bwMode="auto">
          <a:xfrm>
            <a:off x="254837" y="501923"/>
            <a:ext cx="4536504" cy="31700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2000" dirty="0">
                <a:latin typeface="Comic Sans MS" pitchFamily="66" charset="0"/>
                <a:cs typeface="Times New Roman" pitchFamily="18" charset="0"/>
              </a:rPr>
              <a:t>Entre l'entité </a:t>
            </a:r>
            <a:r>
              <a:rPr lang="fr-FR" altLang="fr-FR" sz="2000" i="1" dirty="0">
                <a:latin typeface="Comic Sans MS" pitchFamily="66" charset="0"/>
                <a:cs typeface="Times New Roman" pitchFamily="18" charset="0"/>
              </a:rPr>
              <a:t>Client</a:t>
            </a:r>
            <a:r>
              <a:rPr lang="fr-FR" altLang="fr-FR" sz="2000" dirty="0">
                <a:latin typeface="Comic Sans MS" pitchFamily="66" charset="0"/>
                <a:cs typeface="Times New Roman" pitchFamily="18" charset="0"/>
              </a:rPr>
              <a:t> et la relation </a:t>
            </a:r>
            <a:r>
              <a:rPr lang="fr-FR" altLang="fr-FR" sz="2000" i="1" dirty="0">
                <a:latin typeface="Comic Sans MS" pitchFamily="66" charset="0"/>
                <a:cs typeface="Times New Roman" pitchFamily="18" charset="0"/>
              </a:rPr>
              <a:t>Passer</a:t>
            </a:r>
            <a:r>
              <a:rPr lang="fr-FR" altLang="fr-FR" sz="2000" dirty="0">
                <a:latin typeface="Comic Sans MS" pitchFamily="66" charset="0"/>
                <a:cs typeface="Times New Roman" pitchFamily="18" charset="0"/>
              </a:rPr>
              <a:t>, nous avons :</a:t>
            </a:r>
          </a:p>
          <a:p>
            <a:pPr eaLnBrk="1" hangingPunct="1"/>
            <a:endParaRPr lang="fr-FR" altLang="fr-FR" sz="2000" dirty="0">
              <a:latin typeface="Comic Sans MS" pitchFamily="66" charset="0"/>
              <a:cs typeface="Times New Roman" pitchFamily="18" charset="0"/>
            </a:endParaRPr>
          </a:p>
          <a:p>
            <a:pPr eaLnBrk="1" hangingPunct="1"/>
            <a:r>
              <a:rPr lang="fr-FR" altLang="fr-FR" sz="2000" dirty="0">
                <a:latin typeface="Comic Sans MS" pitchFamily="66" charset="0"/>
                <a:cs typeface="Times New Roman" pitchFamily="18" charset="0"/>
              </a:rPr>
              <a:t>Cardinalité </a:t>
            </a:r>
            <a:r>
              <a:rPr lang="fr-FR" altLang="fr-FR" sz="2000" dirty="0">
                <a:solidFill>
                  <a:srgbClr val="FF0000"/>
                </a:solidFill>
                <a:latin typeface="Comic Sans MS" pitchFamily="66" charset="0"/>
                <a:cs typeface="Times New Roman" pitchFamily="18" charset="0"/>
              </a:rPr>
              <a:t>minimale = 1</a:t>
            </a:r>
            <a:r>
              <a:rPr lang="fr-FR" altLang="fr-FR" sz="2000" dirty="0">
                <a:latin typeface="Comic Sans MS" pitchFamily="66" charset="0"/>
                <a:cs typeface="Times New Roman" pitchFamily="18" charset="0"/>
              </a:rPr>
              <a:t> , </a:t>
            </a:r>
            <a:r>
              <a:rPr lang="fr-FR" altLang="fr-FR" sz="2000" i="1" dirty="0">
                <a:latin typeface="Comic Sans MS" pitchFamily="66" charset="0"/>
                <a:cs typeface="Times New Roman" pitchFamily="18" charset="0"/>
              </a:rPr>
              <a:t>ce qui veut dire que chaque client passe au moins une commande</a:t>
            </a:r>
            <a:r>
              <a:rPr lang="fr-CH" altLang="fr-FR" sz="2000" dirty="0">
                <a:latin typeface="Comic Sans MS" pitchFamily="66" charset="0"/>
                <a:cs typeface="Times New Roman" pitchFamily="18" charset="0"/>
              </a:rPr>
              <a:t> </a:t>
            </a:r>
          </a:p>
          <a:p>
            <a:pPr eaLnBrk="1" hangingPunct="1"/>
            <a:endParaRPr lang="fr-CH" altLang="fr-FR" sz="2000" dirty="0">
              <a:latin typeface="Comic Sans MS" pitchFamily="66" charset="0"/>
              <a:cs typeface="Times New Roman" pitchFamily="18" charset="0"/>
            </a:endParaRPr>
          </a:p>
          <a:p>
            <a:pPr eaLnBrk="1" hangingPunct="1"/>
            <a:r>
              <a:rPr lang="fr-FR" altLang="fr-FR" sz="2000" dirty="0">
                <a:latin typeface="Comic Sans MS" pitchFamily="66" charset="0"/>
                <a:cs typeface="Times New Roman" pitchFamily="18" charset="0"/>
              </a:rPr>
              <a:t>Cardinalité </a:t>
            </a:r>
            <a:r>
              <a:rPr lang="fr-FR" altLang="fr-FR" sz="2000" dirty="0">
                <a:solidFill>
                  <a:srgbClr val="FF0000"/>
                </a:solidFill>
                <a:latin typeface="Comic Sans MS" pitchFamily="66" charset="0"/>
                <a:cs typeface="Times New Roman" pitchFamily="18" charset="0"/>
              </a:rPr>
              <a:t>maximale = n</a:t>
            </a:r>
            <a:r>
              <a:rPr lang="fr-FR" altLang="fr-FR" sz="2000" dirty="0">
                <a:latin typeface="Comic Sans MS" pitchFamily="66" charset="0"/>
                <a:cs typeface="Times New Roman" pitchFamily="18" charset="0"/>
              </a:rPr>
              <a:t> , </a:t>
            </a:r>
            <a:r>
              <a:rPr lang="fr-FR" altLang="fr-FR" sz="2000" i="1" dirty="0">
                <a:latin typeface="Comic Sans MS" pitchFamily="66" charset="0"/>
                <a:cs typeface="Times New Roman" pitchFamily="18" charset="0"/>
              </a:rPr>
              <a:t>ce qui veut dire que chaque client peut passer plusieurs (n) commandes</a:t>
            </a:r>
            <a:r>
              <a:rPr lang="fr-CH" altLang="fr-FR" sz="2000" dirty="0">
                <a:latin typeface="Comic Sans MS" pitchFamily="66" charset="0"/>
                <a:cs typeface="Times New Roman" pitchFamily="18" charset="0"/>
              </a:rPr>
              <a:t> </a:t>
            </a:r>
          </a:p>
        </p:txBody>
      </p:sp>
      <p:pic>
        <p:nvPicPr>
          <p:cNvPr id="82955" name="Picture 11" descr="C:\DATA\Mémoire\Librairie d'images\c2324m14.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953000" y="375113"/>
            <a:ext cx="4191000" cy="3227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956" name="Oval 12"/>
          <p:cNvSpPr>
            <a:spLocks noChangeArrowheads="1"/>
          </p:cNvSpPr>
          <p:nvPr/>
        </p:nvSpPr>
        <p:spPr bwMode="auto">
          <a:xfrm>
            <a:off x="5148064" y="1052736"/>
            <a:ext cx="2133600" cy="1600200"/>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fr-FR" altLang="fr-FR">
              <a:solidFill>
                <a:srgbClr val="FF0000"/>
              </a:solidFill>
            </a:endParaRPr>
          </a:p>
        </p:txBody>
      </p:sp>
      <p:sp>
        <p:nvSpPr>
          <p:cNvPr id="41992" name="Text Box 13"/>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pic>
        <p:nvPicPr>
          <p:cNvPr id="10" name="Picture 6" descr="C:\DATA\Mémoire\Librairie d'images\c2324m14.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953000" y="3742543"/>
            <a:ext cx="4191000" cy="2982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Oval 7"/>
          <p:cNvSpPr>
            <a:spLocks noChangeArrowheads="1"/>
          </p:cNvSpPr>
          <p:nvPr/>
        </p:nvSpPr>
        <p:spPr bwMode="auto">
          <a:xfrm>
            <a:off x="6647852" y="4433496"/>
            <a:ext cx="2133600" cy="1600200"/>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fr-FR" altLang="fr-FR">
              <a:solidFill>
                <a:srgbClr val="FF0000"/>
              </a:solidFill>
            </a:endParaRPr>
          </a:p>
        </p:txBody>
      </p:sp>
      <p:sp>
        <p:nvSpPr>
          <p:cNvPr id="12" name="Rectangle 5"/>
          <p:cNvSpPr>
            <a:spLocks noChangeArrowheads="1"/>
          </p:cNvSpPr>
          <p:nvPr/>
        </p:nvSpPr>
        <p:spPr bwMode="auto">
          <a:xfrm>
            <a:off x="133477" y="3742543"/>
            <a:ext cx="4521990" cy="3140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2000" dirty="0">
                <a:latin typeface="Comic Sans MS" pitchFamily="66" charset="0"/>
                <a:cs typeface="Times New Roman" pitchFamily="18" charset="0"/>
              </a:rPr>
              <a:t>Entre l'entité </a:t>
            </a:r>
            <a:r>
              <a:rPr lang="fr-FR" altLang="fr-FR" sz="2000" i="1" dirty="0">
                <a:latin typeface="Comic Sans MS" pitchFamily="66" charset="0"/>
                <a:cs typeface="Times New Roman" pitchFamily="18" charset="0"/>
              </a:rPr>
              <a:t>Commande</a:t>
            </a:r>
            <a:r>
              <a:rPr lang="fr-FR" altLang="fr-FR" sz="2000" dirty="0">
                <a:latin typeface="Comic Sans MS" pitchFamily="66" charset="0"/>
                <a:cs typeface="Times New Roman" pitchFamily="18" charset="0"/>
              </a:rPr>
              <a:t> et la relation </a:t>
            </a:r>
            <a:r>
              <a:rPr lang="fr-FR" altLang="fr-FR" sz="2000" i="1" dirty="0">
                <a:latin typeface="Comic Sans MS" pitchFamily="66" charset="0"/>
                <a:cs typeface="Times New Roman" pitchFamily="18" charset="0"/>
              </a:rPr>
              <a:t>Passer</a:t>
            </a:r>
            <a:r>
              <a:rPr lang="fr-CH" altLang="fr-FR" sz="2000" dirty="0">
                <a:latin typeface="Comic Sans MS" pitchFamily="66" charset="0"/>
                <a:cs typeface="Times New Roman" pitchFamily="18" charset="0"/>
              </a:rPr>
              <a:t> </a:t>
            </a:r>
            <a:r>
              <a:rPr lang="fr-FR" altLang="fr-FR" sz="2000" dirty="0">
                <a:latin typeface="Comic Sans MS" pitchFamily="66" charset="0"/>
                <a:cs typeface="Times New Roman" pitchFamily="18" charset="0"/>
              </a:rPr>
              <a:t>, nous avons :</a:t>
            </a:r>
          </a:p>
          <a:p>
            <a:pPr eaLnBrk="1" hangingPunct="1"/>
            <a:endParaRPr lang="fr-FR" altLang="fr-FR" sz="2000" dirty="0">
              <a:latin typeface="Comic Sans MS" pitchFamily="66" charset="0"/>
              <a:cs typeface="Times New Roman" pitchFamily="18" charset="0"/>
            </a:endParaRPr>
          </a:p>
          <a:p>
            <a:pPr eaLnBrk="1" hangingPunct="1"/>
            <a:r>
              <a:rPr lang="fr-FR" altLang="fr-FR" sz="2000" dirty="0">
                <a:latin typeface="Comic Sans MS" pitchFamily="66" charset="0"/>
                <a:cs typeface="Times New Roman" pitchFamily="18" charset="0"/>
              </a:rPr>
              <a:t>Cardinalité </a:t>
            </a:r>
            <a:r>
              <a:rPr lang="fr-FR" altLang="fr-FR" sz="2000" dirty="0">
                <a:solidFill>
                  <a:srgbClr val="FF0000"/>
                </a:solidFill>
                <a:latin typeface="Comic Sans MS" pitchFamily="66" charset="0"/>
                <a:cs typeface="Times New Roman" pitchFamily="18" charset="0"/>
              </a:rPr>
              <a:t>minimale = 1</a:t>
            </a:r>
            <a:r>
              <a:rPr lang="fr-FR" altLang="fr-FR" sz="2000" dirty="0">
                <a:latin typeface="Comic Sans MS" pitchFamily="66" charset="0"/>
                <a:cs typeface="Times New Roman" pitchFamily="18" charset="0"/>
              </a:rPr>
              <a:t> , </a:t>
            </a:r>
            <a:r>
              <a:rPr lang="fr-FR" altLang="fr-FR" sz="2000" i="1" dirty="0">
                <a:latin typeface="Comic Sans MS" pitchFamily="66" charset="0"/>
                <a:cs typeface="Times New Roman" pitchFamily="18" charset="0"/>
              </a:rPr>
              <a:t>donc chaque commande est passée par au moins un client</a:t>
            </a:r>
            <a:r>
              <a:rPr lang="fr-CH" altLang="fr-FR" sz="2000" dirty="0">
                <a:latin typeface="Comic Sans MS" pitchFamily="66" charset="0"/>
                <a:cs typeface="Times New Roman" pitchFamily="18" charset="0"/>
              </a:rPr>
              <a:t> </a:t>
            </a:r>
          </a:p>
          <a:p>
            <a:pPr eaLnBrk="1" hangingPunct="1"/>
            <a:endParaRPr lang="fr-CH" altLang="fr-FR" sz="2000" dirty="0">
              <a:latin typeface="Comic Sans MS" pitchFamily="66" charset="0"/>
              <a:cs typeface="Times New Roman" pitchFamily="18" charset="0"/>
            </a:endParaRPr>
          </a:p>
          <a:p>
            <a:pPr eaLnBrk="1" hangingPunct="1"/>
            <a:r>
              <a:rPr lang="fr-FR" altLang="fr-FR" sz="2000" dirty="0">
                <a:latin typeface="Comic Sans MS" pitchFamily="66" charset="0"/>
                <a:cs typeface="Times New Roman" pitchFamily="18" charset="0"/>
              </a:rPr>
              <a:t>Cardinalité </a:t>
            </a:r>
            <a:r>
              <a:rPr lang="fr-FR" altLang="fr-FR" sz="2000" dirty="0">
                <a:solidFill>
                  <a:srgbClr val="FF0000"/>
                </a:solidFill>
                <a:latin typeface="Comic Sans MS" pitchFamily="66" charset="0"/>
                <a:cs typeface="Times New Roman" pitchFamily="18" charset="0"/>
              </a:rPr>
              <a:t>maximale =1</a:t>
            </a:r>
            <a:r>
              <a:rPr lang="fr-FR" altLang="fr-FR" sz="2000" dirty="0">
                <a:latin typeface="Comic Sans MS" pitchFamily="66" charset="0"/>
                <a:cs typeface="Times New Roman" pitchFamily="18" charset="0"/>
              </a:rPr>
              <a:t> , </a:t>
            </a:r>
            <a:r>
              <a:rPr lang="fr-FR" altLang="fr-FR" sz="2000" i="1" dirty="0">
                <a:latin typeface="Comic Sans MS" pitchFamily="66" charset="0"/>
                <a:cs typeface="Times New Roman" pitchFamily="18" charset="0"/>
              </a:rPr>
              <a:t>chaque commande est passée au maximum par un seul client</a:t>
            </a:r>
            <a:r>
              <a:rPr lang="fr-CH" altLang="fr-FR" sz="2000" dirty="0">
                <a:latin typeface="Comic Sans MS" pitchFamily="66" charset="0"/>
                <a:cs typeface="Times New Roman" pitchFamily="18" charset="0"/>
              </a:rPr>
              <a:t> </a:t>
            </a:r>
          </a:p>
        </p:txBody>
      </p:sp>
    </p:spTree>
    <p:extLst>
      <p:ext uri="{BB962C8B-B14F-4D97-AF65-F5344CB8AC3E}">
        <p14:creationId xmlns:p14="http://schemas.microsoft.com/office/powerpoint/2010/main" val="278638046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2955"/>
                                        </p:tgtEl>
                                        <p:attrNameLst>
                                          <p:attrName>style.visibility</p:attrName>
                                        </p:attrNameLst>
                                      </p:cBhvr>
                                      <p:to>
                                        <p:strVal val="visible"/>
                                      </p:to>
                                    </p:set>
                                    <p:anim calcmode="lin" valueType="num">
                                      <p:cBhvr additive="base">
                                        <p:cTn id="7" dur="500" fill="hold"/>
                                        <p:tgtEl>
                                          <p:spTgt spid="82955"/>
                                        </p:tgtEl>
                                        <p:attrNameLst>
                                          <p:attrName>ppt_x</p:attrName>
                                        </p:attrNameLst>
                                      </p:cBhvr>
                                      <p:tavLst>
                                        <p:tav tm="0">
                                          <p:val>
                                            <p:strVal val="0-#ppt_w/2"/>
                                          </p:val>
                                        </p:tav>
                                        <p:tav tm="100000">
                                          <p:val>
                                            <p:strVal val="#ppt_x"/>
                                          </p:val>
                                        </p:tav>
                                      </p:tavLst>
                                    </p:anim>
                                    <p:anim calcmode="lin" valueType="num">
                                      <p:cBhvr additive="base">
                                        <p:cTn id="8" dur="500" fill="hold"/>
                                        <p:tgtEl>
                                          <p:spTgt spid="829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56"/>
                                        </p:tgtEl>
                                        <p:attrNameLst>
                                          <p:attrName>style.visibility</p:attrName>
                                        </p:attrNameLst>
                                      </p:cBhvr>
                                      <p:to>
                                        <p:strVal val="visible"/>
                                      </p:to>
                                    </p:set>
                                    <p:anim calcmode="lin" valueType="num">
                                      <p:cBhvr additive="base">
                                        <p:cTn id="13" dur="500" fill="hold"/>
                                        <p:tgtEl>
                                          <p:spTgt spid="82956"/>
                                        </p:tgtEl>
                                        <p:attrNameLst>
                                          <p:attrName>ppt_x</p:attrName>
                                        </p:attrNameLst>
                                      </p:cBhvr>
                                      <p:tavLst>
                                        <p:tav tm="0">
                                          <p:val>
                                            <p:strVal val="0-#ppt_w/2"/>
                                          </p:val>
                                        </p:tav>
                                        <p:tav tm="100000">
                                          <p:val>
                                            <p:strVal val="#ppt_x"/>
                                          </p:val>
                                        </p:tav>
                                      </p:tavLst>
                                    </p:anim>
                                    <p:anim calcmode="lin" valueType="num">
                                      <p:cBhvr additive="base">
                                        <p:cTn id="14" dur="500" fill="hold"/>
                                        <p:tgtEl>
                                          <p:spTgt spid="8295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954">
                                            <p:txEl>
                                              <p:pRg st="0" end="0"/>
                                            </p:txEl>
                                          </p:spTgt>
                                        </p:tgtEl>
                                        <p:attrNameLst>
                                          <p:attrName>style.visibility</p:attrName>
                                        </p:attrNameLst>
                                      </p:cBhvr>
                                      <p:to>
                                        <p:strVal val="visible"/>
                                      </p:to>
                                    </p:set>
                                    <p:anim calcmode="lin" valueType="num">
                                      <p:cBhvr additive="base">
                                        <p:cTn id="19" dur="500" fill="hold"/>
                                        <p:tgtEl>
                                          <p:spTgt spid="8295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29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954">
                                            <p:txEl>
                                              <p:pRg st="2" end="2"/>
                                            </p:txEl>
                                          </p:spTgt>
                                        </p:tgtEl>
                                        <p:attrNameLst>
                                          <p:attrName>style.visibility</p:attrName>
                                        </p:attrNameLst>
                                      </p:cBhvr>
                                      <p:to>
                                        <p:strVal val="visible"/>
                                      </p:to>
                                    </p:set>
                                    <p:anim calcmode="lin" valueType="num">
                                      <p:cBhvr additive="base">
                                        <p:cTn id="25" dur="500" fill="hold"/>
                                        <p:tgtEl>
                                          <p:spTgt spid="8295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295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2954">
                                            <p:txEl>
                                              <p:pRg st="4" end="4"/>
                                            </p:txEl>
                                          </p:spTgt>
                                        </p:tgtEl>
                                        <p:attrNameLst>
                                          <p:attrName>style.visibility</p:attrName>
                                        </p:attrNameLst>
                                      </p:cBhvr>
                                      <p:to>
                                        <p:strVal val="visible"/>
                                      </p:to>
                                    </p:set>
                                    <p:anim calcmode="lin" valueType="num">
                                      <p:cBhvr additive="base">
                                        <p:cTn id="31" dur="500" fill="hold"/>
                                        <p:tgtEl>
                                          <p:spTgt spid="8295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295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0-#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
                                            <p:txEl>
                                              <p:pRg st="0" end="0"/>
                                            </p:txEl>
                                          </p:spTgt>
                                        </p:tgtEl>
                                        <p:attrNameLst>
                                          <p:attrName>style.visibility</p:attrName>
                                        </p:attrNameLst>
                                      </p:cBhvr>
                                      <p:to>
                                        <p:strVal val="visible"/>
                                      </p:to>
                                    </p:set>
                                    <p:anim calcmode="lin" valueType="num">
                                      <p:cBhvr additive="base">
                                        <p:cTn id="49"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
                                            <p:txEl>
                                              <p:pRg st="2" end="2"/>
                                            </p:txEl>
                                          </p:spTgt>
                                        </p:tgtEl>
                                        <p:attrNameLst>
                                          <p:attrName>style.visibility</p:attrName>
                                        </p:attrNameLst>
                                      </p:cBhvr>
                                      <p:to>
                                        <p:strVal val="visible"/>
                                      </p:to>
                                    </p:set>
                                    <p:anim calcmode="lin" valueType="num">
                                      <p:cBhvr additive="base">
                                        <p:cTn id="55"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2">
                                            <p:txEl>
                                              <p:pRg st="4" end="4"/>
                                            </p:txEl>
                                          </p:spTgt>
                                        </p:tgtEl>
                                        <p:attrNameLst>
                                          <p:attrName>style.visibility</p:attrName>
                                        </p:attrNameLst>
                                      </p:cBhvr>
                                      <p:to>
                                        <p:strVal val="visible"/>
                                      </p:to>
                                    </p:set>
                                    <p:anim calcmode="lin" valueType="num">
                                      <p:cBhvr additive="base">
                                        <p:cTn id="61" dur="500" fill="hold"/>
                                        <p:tgtEl>
                                          <p:spTgt spid="12">
                                            <p:txEl>
                                              <p:pRg st="4" end="4"/>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4" grpId="0" build="p" autoUpdateAnimBg="0"/>
      <p:bldP spid="82956" grpId="0" animBg="1" autoUpdateAnimBg="0"/>
      <p:bldP spid="11" grpId="0" animBg="1" autoUpdateAnimBg="0"/>
      <p:bldP spid="12"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3" name="Text Box 1027"/>
          <p:cNvSpPr txBox="1">
            <a:spLocks noChangeArrowheads="1"/>
          </p:cNvSpPr>
          <p:nvPr/>
        </p:nvSpPr>
        <p:spPr bwMode="auto">
          <a:xfrm>
            <a:off x="251520" y="116632"/>
            <a:ext cx="525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Un autre exemple</a:t>
            </a:r>
            <a:endParaRPr lang="fr-CH" altLang="fr-FR" b="1" u="sng" dirty="0">
              <a:solidFill>
                <a:srgbClr val="339933"/>
              </a:solidFill>
              <a:latin typeface="Comic Sans MS" pitchFamily="66" charset="0"/>
              <a:cs typeface="Times New Roman" pitchFamily="18" charset="0"/>
            </a:endParaRPr>
          </a:p>
        </p:txBody>
      </p:sp>
      <p:pic>
        <p:nvPicPr>
          <p:cNvPr id="87047" name="Picture 1031" descr="C:\DATA\Mémoire\Librairie d'images\c2324m15.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308502" y="596063"/>
            <a:ext cx="7315200" cy="2832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4038" name="Text Box 1033"/>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3" name="ZoneTexte 2"/>
          <p:cNvSpPr txBox="1"/>
          <p:nvPr/>
        </p:nvSpPr>
        <p:spPr>
          <a:xfrm>
            <a:off x="1619672" y="4221088"/>
            <a:ext cx="3629968" cy="461665"/>
          </a:xfrm>
          <a:prstGeom prst="rect">
            <a:avLst/>
          </a:prstGeom>
          <a:noFill/>
        </p:spPr>
        <p:txBody>
          <a:bodyPr wrap="none" rtlCol="0">
            <a:spAutoFit/>
          </a:bodyPr>
          <a:lstStyle/>
          <a:p>
            <a:r>
              <a:rPr lang="fr-FR" sz="2400" dirty="0">
                <a:solidFill>
                  <a:srgbClr val="FF0000"/>
                </a:solidFill>
              </a:rPr>
              <a:t>Interprétez les cardinalités?</a:t>
            </a:r>
          </a:p>
        </p:txBody>
      </p:sp>
    </p:spTree>
    <p:extLst>
      <p:ext uri="{BB962C8B-B14F-4D97-AF65-F5344CB8AC3E}">
        <p14:creationId xmlns:p14="http://schemas.microsoft.com/office/powerpoint/2010/main" val="250480024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checkerboard(across)">
                                      <p:cBhvr>
                                        <p:cTn id="7" dur="500"/>
                                        <p:tgtEl>
                                          <p:spTgt spid="87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87047"/>
                                        </p:tgtEl>
                                        <p:attrNameLst>
                                          <p:attrName>style.visibility</p:attrName>
                                        </p:attrNameLst>
                                      </p:cBhvr>
                                      <p:to>
                                        <p:strVal val="visible"/>
                                      </p:to>
                                    </p:set>
                                    <p:anim calcmode="lin" valueType="num">
                                      <p:cBhvr additive="base">
                                        <p:cTn id="12" dur="500" fill="hold"/>
                                        <p:tgtEl>
                                          <p:spTgt spid="87047"/>
                                        </p:tgtEl>
                                        <p:attrNameLst>
                                          <p:attrName>ppt_x</p:attrName>
                                        </p:attrNameLst>
                                      </p:cBhvr>
                                      <p:tavLst>
                                        <p:tav tm="0">
                                          <p:val>
                                            <p:strVal val="0-#ppt_w/2"/>
                                          </p:val>
                                        </p:tav>
                                        <p:tav tm="100000">
                                          <p:val>
                                            <p:strVal val="#ppt_x"/>
                                          </p:val>
                                        </p:tav>
                                      </p:tavLst>
                                    </p:anim>
                                    <p:anim calcmode="lin" valueType="num">
                                      <p:cBhvr additive="base">
                                        <p:cTn id="13" dur="500" fill="hold"/>
                                        <p:tgtEl>
                                          <p:spTgt spid="870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3" name="Text Box 1027"/>
          <p:cNvSpPr txBox="1">
            <a:spLocks noChangeArrowheads="1"/>
          </p:cNvSpPr>
          <p:nvPr/>
        </p:nvSpPr>
        <p:spPr bwMode="auto">
          <a:xfrm>
            <a:off x="251520" y="116632"/>
            <a:ext cx="525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Un autre exemple</a:t>
            </a:r>
            <a:endParaRPr lang="fr-CH" altLang="fr-FR" b="1" u="sng" dirty="0">
              <a:solidFill>
                <a:srgbClr val="339933"/>
              </a:solidFill>
              <a:latin typeface="Comic Sans MS" pitchFamily="66" charset="0"/>
              <a:cs typeface="Times New Roman" pitchFamily="18" charset="0"/>
            </a:endParaRPr>
          </a:p>
        </p:txBody>
      </p:sp>
      <p:pic>
        <p:nvPicPr>
          <p:cNvPr id="87047" name="Picture 1031" descr="C:\DATA\Mémoire\Librairie d'images\c2324m15.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308502" y="596063"/>
            <a:ext cx="7315200" cy="2832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4038" name="Text Box 1033"/>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3" name="ZoneTexte 2"/>
          <p:cNvSpPr txBox="1"/>
          <p:nvPr/>
        </p:nvSpPr>
        <p:spPr>
          <a:xfrm>
            <a:off x="703333" y="4221087"/>
            <a:ext cx="8378704" cy="646331"/>
          </a:xfrm>
          <a:prstGeom prst="rect">
            <a:avLst/>
          </a:prstGeom>
          <a:noFill/>
        </p:spPr>
        <p:txBody>
          <a:bodyPr wrap="none" rtlCol="0">
            <a:spAutoFit/>
          </a:bodyPr>
          <a:lstStyle/>
          <a:p>
            <a:r>
              <a:rPr lang="fr-FR" dirty="0"/>
              <a:t>Un employé utilise 0 ou plusieurs ordis, donc y a des employés qui n’utilisent pas d’ordis</a:t>
            </a:r>
          </a:p>
          <a:p>
            <a:r>
              <a:rPr lang="fr-FR" dirty="0"/>
              <a:t>Un ordinateur est utilisé </a:t>
            </a:r>
            <a:r>
              <a:rPr lang="fr-FR"/>
              <a:t>par 1 </a:t>
            </a:r>
            <a:r>
              <a:rPr lang="fr-FR" dirty="0"/>
              <a:t>ou plusieurs personnes</a:t>
            </a:r>
          </a:p>
        </p:txBody>
      </p:sp>
    </p:spTree>
    <p:extLst>
      <p:ext uri="{BB962C8B-B14F-4D97-AF65-F5344CB8AC3E}">
        <p14:creationId xmlns:p14="http://schemas.microsoft.com/office/powerpoint/2010/main" val="111856690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checkerboard(across)">
                                      <p:cBhvr>
                                        <p:cTn id="7" dur="500"/>
                                        <p:tgtEl>
                                          <p:spTgt spid="87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87047"/>
                                        </p:tgtEl>
                                        <p:attrNameLst>
                                          <p:attrName>style.visibility</p:attrName>
                                        </p:attrNameLst>
                                      </p:cBhvr>
                                      <p:to>
                                        <p:strVal val="visible"/>
                                      </p:to>
                                    </p:set>
                                    <p:anim calcmode="lin" valueType="num">
                                      <p:cBhvr additive="base">
                                        <p:cTn id="12" dur="500" fill="hold"/>
                                        <p:tgtEl>
                                          <p:spTgt spid="87047"/>
                                        </p:tgtEl>
                                        <p:attrNameLst>
                                          <p:attrName>ppt_x</p:attrName>
                                        </p:attrNameLst>
                                      </p:cBhvr>
                                      <p:tavLst>
                                        <p:tav tm="0">
                                          <p:val>
                                            <p:strVal val="0-#ppt_w/2"/>
                                          </p:val>
                                        </p:tav>
                                        <p:tav tm="100000">
                                          <p:val>
                                            <p:strVal val="#ppt_x"/>
                                          </p:val>
                                        </p:tav>
                                      </p:tavLst>
                                    </p:anim>
                                    <p:anim calcmode="lin" valueType="num">
                                      <p:cBhvr additive="base">
                                        <p:cTn id="13" dur="500" fill="hold"/>
                                        <p:tgtEl>
                                          <p:spTgt spid="870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3"/>
          <p:cNvSpPr txBox="1">
            <a:spLocks noChangeArrowheads="1"/>
          </p:cNvSpPr>
          <p:nvPr/>
        </p:nvSpPr>
        <p:spPr bwMode="auto">
          <a:xfrm>
            <a:off x="323528" y="116632"/>
            <a:ext cx="7620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Exemple : lecture d’un MCD </a:t>
            </a:r>
            <a:r>
              <a:rPr lang="fr-CH" altLang="fr-FR" b="1" u="sng" dirty="0">
                <a:solidFill>
                  <a:srgbClr val="339933"/>
                </a:solidFill>
                <a:latin typeface="Comic Sans MS" pitchFamily="66" charset="0"/>
                <a:cs typeface="Times New Roman" pitchFamily="18" charset="0"/>
              </a:rPr>
              <a:t> </a:t>
            </a:r>
          </a:p>
        </p:txBody>
      </p:sp>
      <p:pic>
        <p:nvPicPr>
          <p:cNvPr id="5325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566" y="764704"/>
            <a:ext cx="7391400" cy="317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254" name="Text Box 16"/>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8" name="ZoneTexte 7"/>
          <p:cNvSpPr txBox="1"/>
          <p:nvPr/>
        </p:nvSpPr>
        <p:spPr>
          <a:xfrm>
            <a:off x="1619672" y="4221088"/>
            <a:ext cx="2691121" cy="461665"/>
          </a:xfrm>
          <a:prstGeom prst="rect">
            <a:avLst/>
          </a:prstGeom>
          <a:noFill/>
        </p:spPr>
        <p:txBody>
          <a:bodyPr wrap="none" rtlCol="0">
            <a:spAutoFit/>
          </a:bodyPr>
          <a:lstStyle/>
          <a:p>
            <a:r>
              <a:rPr lang="fr-FR" sz="2400" dirty="0">
                <a:solidFill>
                  <a:srgbClr val="FF0000"/>
                </a:solidFill>
              </a:rPr>
              <a:t>Interprétez le MCD?</a:t>
            </a:r>
          </a:p>
        </p:txBody>
      </p:sp>
    </p:spTree>
    <p:extLst>
      <p:ext uri="{BB962C8B-B14F-4D97-AF65-F5344CB8AC3E}">
        <p14:creationId xmlns:p14="http://schemas.microsoft.com/office/powerpoint/2010/main" val="2452101854"/>
      </p:ext>
    </p:extLst>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3"/>
          <p:cNvSpPr txBox="1">
            <a:spLocks noChangeArrowheads="1"/>
          </p:cNvSpPr>
          <p:nvPr/>
        </p:nvSpPr>
        <p:spPr bwMode="auto">
          <a:xfrm>
            <a:off x="323528" y="116632"/>
            <a:ext cx="7620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Exemple : lecture d’un MCD </a:t>
            </a:r>
            <a:r>
              <a:rPr lang="fr-CH" altLang="fr-FR" b="1" u="sng" dirty="0">
                <a:solidFill>
                  <a:srgbClr val="339933"/>
                </a:solidFill>
                <a:latin typeface="Comic Sans MS" pitchFamily="66" charset="0"/>
                <a:cs typeface="Times New Roman" pitchFamily="18" charset="0"/>
              </a:rPr>
              <a:t> </a:t>
            </a:r>
          </a:p>
        </p:txBody>
      </p:sp>
      <p:pic>
        <p:nvPicPr>
          <p:cNvPr id="5325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573833"/>
            <a:ext cx="6192688" cy="2662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254" name="Text Box 16"/>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8" name="ZoneTexte 7"/>
          <p:cNvSpPr txBox="1"/>
          <p:nvPr/>
        </p:nvSpPr>
        <p:spPr>
          <a:xfrm>
            <a:off x="469121" y="3181032"/>
            <a:ext cx="8999423" cy="3908762"/>
          </a:xfrm>
          <a:prstGeom prst="rect">
            <a:avLst/>
          </a:prstGeom>
          <a:noFill/>
        </p:spPr>
        <p:txBody>
          <a:bodyPr wrap="square" rtlCol="0">
            <a:spAutoFit/>
          </a:bodyPr>
          <a:lstStyle/>
          <a:p>
            <a:r>
              <a:rPr lang="fr-CH" altLang="fr-FR" sz="2400" dirty="0">
                <a:cs typeface="Times New Roman" pitchFamily="18" charset="0"/>
              </a:rPr>
              <a:t>- </a:t>
            </a:r>
            <a:r>
              <a:rPr lang="fr-CH" altLang="fr-FR" sz="2000" dirty="0">
                <a:cs typeface="Times New Roman" pitchFamily="18" charset="0"/>
              </a:rPr>
              <a:t>Un </a:t>
            </a:r>
            <a:r>
              <a:rPr lang="fr-CH" altLang="fr-FR" sz="2000">
                <a:cs typeface="Times New Roman" pitchFamily="18" charset="0"/>
              </a:rPr>
              <a:t>client </a:t>
            </a:r>
            <a:r>
              <a:rPr lang="fr-CH" altLang="fr-FR" sz="2000" smtClean="0">
                <a:cs typeface="Times New Roman" pitchFamily="18" charset="0"/>
              </a:rPr>
              <a:t>est </a:t>
            </a:r>
            <a:r>
              <a:rPr lang="fr-CH" altLang="fr-FR" sz="2000" dirty="0">
                <a:cs typeface="Times New Roman" pitchFamily="18" charset="0"/>
              </a:rPr>
              <a:t>décrit par un </a:t>
            </a:r>
            <a:r>
              <a:rPr lang="fr-CH" altLang="fr-FR" sz="2000" dirty="0" err="1">
                <a:cs typeface="Times New Roman" pitchFamily="18" charset="0"/>
              </a:rPr>
              <a:t>No_client</a:t>
            </a:r>
            <a:r>
              <a:rPr lang="fr-CH" altLang="fr-FR" sz="2000" dirty="0">
                <a:cs typeface="Times New Roman" pitchFamily="18" charset="0"/>
              </a:rPr>
              <a:t>, un nom, ….</a:t>
            </a:r>
          </a:p>
          <a:p>
            <a:pPr marL="342900" indent="-342900">
              <a:buFontTx/>
              <a:buChar char="-"/>
            </a:pPr>
            <a:r>
              <a:rPr lang="fr-CH" altLang="fr-FR" sz="2000" dirty="0" err="1">
                <a:cs typeface="Times New Roman" pitchFamily="18" charset="0"/>
              </a:rPr>
              <a:t>No_Client</a:t>
            </a:r>
            <a:r>
              <a:rPr lang="fr-CH" altLang="fr-FR" sz="2000" dirty="0">
                <a:cs typeface="Times New Roman" pitchFamily="18" charset="0"/>
              </a:rPr>
              <a:t> est l’identifiant de l’entité Client</a:t>
            </a:r>
          </a:p>
          <a:p>
            <a:pPr marL="342900" indent="-342900">
              <a:buFontTx/>
              <a:buChar char="-"/>
            </a:pPr>
            <a:r>
              <a:rPr lang="fr-CH" altLang="fr-FR" sz="2000" dirty="0">
                <a:cs typeface="Times New Roman" pitchFamily="18" charset="0"/>
              </a:rPr>
              <a:t>Une carte_membre est décrite par un No_Carte, un </a:t>
            </a:r>
            <a:r>
              <a:rPr lang="fr-CH" altLang="fr-FR" sz="2000" dirty="0" err="1">
                <a:cs typeface="Times New Roman" pitchFamily="18" charset="0"/>
              </a:rPr>
              <a:t>type_abonnement</a:t>
            </a:r>
            <a:r>
              <a:rPr lang="fr-CH" altLang="fr-FR" sz="2000" dirty="0">
                <a:cs typeface="Times New Roman" pitchFamily="18" charset="0"/>
              </a:rPr>
              <a:t> et une date de création.</a:t>
            </a:r>
          </a:p>
          <a:p>
            <a:r>
              <a:rPr lang="fr-CH" altLang="fr-FR" sz="2000" dirty="0">
                <a:cs typeface="Times New Roman" pitchFamily="18" charset="0"/>
              </a:rPr>
              <a:t>- </a:t>
            </a:r>
            <a:r>
              <a:rPr lang="fr-CH" altLang="fr-FR" sz="2000" dirty="0" err="1">
                <a:cs typeface="Times New Roman" pitchFamily="18" charset="0"/>
              </a:rPr>
              <a:t>No_Carte</a:t>
            </a:r>
            <a:r>
              <a:rPr lang="fr-CH" altLang="fr-FR" sz="2000" dirty="0">
                <a:cs typeface="Times New Roman" pitchFamily="18" charset="0"/>
              </a:rPr>
              <a:t> est l’identifiant de l’entité </a:t>
            </a:r>
            <a:r>
              <a:rPr lang="fr-CH" altLang="fr-FR" sz="2000" dirty="0" err="1">
                <a:cs typeface="Times New Roman" pitchFamily="18" charset="0"/>
              </a:rPr>
              <a:t>Carte_membre</a:t>
            </a:r>
            <a:endParaRPr lang="fr-CH" altLang="fr-FR" sz="2000" dirty="0">
              <a:cs typeface="Times New Roman" pitchFamily="18" charset="0"/>
            </a:endParaRPr>
          </a:p>
          <a:p>
            <a:r>
              <a:rPr lang="fr-CH" altLang="fr-FR" sz="2000" dirty="0">
                <a:cs typeface="Times New Roman" pitchFamily="18" charset="0"/>
              </a:rPr>
              <a:t>- Une occurrence d'un client peut donc très bien exister sans carte </a:t>
            </a:r>
          </a:p>
          <a:p>
            <a:r>
              <a:rPr lang="fr-CH" altLang="fr-FR" sz="2000" dirty="0">
                <a:cs typeface="Times New Roman" pitchFamily="18" charset="0"/>
              </a:rPr>
              <a:t>de membre, mais une carte de membre ne peut jamais</a:t>
            </a:r>
          </a:p>
          <a:p>
            <a:r>
              <a:rPr lang="fr-CH" altLang="fr-FR" sz="2000" dirty="0">
                <a:cs typeface="Times New Roman" pitchFamily="18" charset="0"/>
              </a:rPr>
              <a:t> exister sans client </a:t>
            </a:r>
          </a:p>
          <a:p>
            <a:r>
              <a:rPr lang="fr-CH" altLang="fr-FR" sz="2000" dirty="0">
                <a:cs typeface="Times New Roman" pitchFamily="18" charset="0"/>
              </a:rPr>
              <a:t>-&gt; </a:t>
            </a:r>
            <a:r>
              <a:rPr lang="fr-CH" altLang="fr-FR" sz="2000" i="1" dirty="0">
                <a:solidFill>
                  <a:srgbClr val="FF0000"/>
                </a:solidFill>
                <a:cs typeface="Times New Roman" pitchFamily="18" charset="0"/>
              </a:rPr>
              <a:t>Client</a:t>
            </a:r>
            <a:r>
              <a:rPr lang="fr-CH" altLang="fr-FR" sz="2000" dirty="0">
                <a:solidFill>
                  <a:srgbClr val="FF0000"/>
                </a:solidFill>
                <a:cs typeface="Times New Roman" pitchFamily="18" charset="0"/>
              </a:rPr>
              <a:t> est </a:t>
            </a:r>
            <a:r>
              <a:rPr lang="fr-CH" altLang="fr-FR" sz="2000" b="1" dirty="0">
                <a:solidFill>
                  <a:srgbClr val="FF0000"/>
                </a:solidFill>
                <a:cs typeface="Times New Roman" pitchFamily="18" charset="0"/>
              </a:rPr>
              <a:t>l'entité indépendante</a:t>
            </a:r>
            <a:r>
              <a:rPr lang="fr-CH" altLang="fr-FR" sz="2000" dirty="0">
                <a:solidFill>
                  <a:srgbClr val="FF0000"/>
                </a:solidFill>
                <a:cs typeface="Times New Roman" pitchFamily="18" charset="0"/>
              </a:rPr>
              <a:t> par rapport à la relation </a:t>
            </a:r>
            <a:r>
              <a:rPr lang="fr-CH" altLang="fr-FR" sz="2000" i="1" dirty="0">
                <a:solidFill>
                  <a:srgbClr val="FF0000"/>
                </a:solidFill>
                <a:cs typeface="Times New Roman" pitchFamily="18" charset="0"/>
              </a:rPr>
              <a:t>disposer</a:t>
            </a:r>
          </a:p>
          <a:p>
            <a:r>
              <a:rPr lang="fr-CH" altLang="fr-FR" sz="2000" b="1" dirty="0">
                <a:cs typeface="Times New Roman" pitchFamily="18" charset="0"/>
              </a:rPr>
              <a:t>La cardinalité minimale nous indique donc si une entité est indépendante ou dépendante</a:t>
            </a:r>
            <a:endParaRPr lang="fr-CH" altLang="fr-FR" sz="2000" dirty="0">
              <a:cs typeface="Times New Roman" pitchFamily="18" charset="0"/>
            </a:endParaRPr>
          </a:p>
          <a:p>
            <a:r>
              <a:rPr lang="fr-CH" altLang="fr-FR" sz="2400" dirty="0">
                <a:solidFill>
                  <a:srgbClr val="FF0000"/>
                </a:solidFill>
                <a:cs typeface="Times New Roman" pitchFamily="18" charset="0"/>
              </a:rPr>
              <a:t> </a:t>
            </a:r>
          </a:p>
        </p:txBody>
      </p:sp>
    </p:spTree>
    <p:extLst>
      <p:ext uri="{BB962C8B-B14F-4D97-AF65-F5344CB8AC3E}">
        <p14:creationId xmlns:p14="http://schemas.microsoft.com/office/powerpoint/2010/main" val="505677206"/>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987424" y="269632"/>
            <a:ext cx="8077200" cy="1143000"/>
          </a:xfrm>
        </p:spPr>
        <p:txBody>
          <a:bodyPr/>
          <a:lstStyle/>
          <a:p>
            <a:pPr eaLnBrk="1" hangingPunct="1"/>
            <a:r>
              <a:rPr lang="fr-FR" altLang="fr-FR" sz="3200" b="1" dirty="0">
                <a:solidFill>
                  <a:srgbClr val="008000"/>
                </a:solidFill>
              </a:rPr>
              <a:t>Cardinalités</a:t>
            </a:r>
          </a:p>
        </p:txBody>
      </p:sp>
      <p:sp>
        <p:nvSpPr>
          <p:cNvPr id="33796" name="Rectangle 3"/>
          <p:cNvSpPr>
            <a:spLocks noGrp="1" noChangeArrowheads="1"/>
          </p:cNvSpPr>
          <p:nvPr>
            <p:ph type="body" idx="1"/>
          </p:nvPr>
        </p:nvSpPr>
        <p:spPr>
          <a:xfrm>
            <a:off x="225424" y="1484784"/>
            <a:ext cx="8955088" cy="4876800"/>
          </a:xfrm>
        </p:spPr>
        <p:txBody>
          <a:bodyPr/>
          <a:lstStyle/>
          <a:p>
            <a:pPr eaLnBrk="1" hangingPunct="1">
              <a:buFont typeface="Wingdings" pitchFamily="2" charset="2"/>
              <a:buNone/>
            </a:pPr>
            <a:r>
              <a:rPr lang="fr-FR" altLang="fr-FR"/>
              <a:t>    </a:t>
            </a:r>
          </a:p>
        </p:txBody>
      </p:sp>
      <p:sp>
        <p:nvSpPr>
          <p:cNvPr id="33797" name="Rectangle 4"/>
          <p:cNvSpPr>
            <a:spLocks noChangeArrowheads="1"/>
          </p:cNvSpPr>
          <p:nvPr/>
        </p:nvSpPr>
        <p:spPr bwMode="auto">
          <a:xfrm>
            <a:off x="548952" y="1828800"/>
            <a:ext cx="8610600" cy="47244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33798" name="Line 5"/>
          <p:cNvSpPr>
            <a:spLocks noChangeShapeType="1"/>
          </p:cNvSpPr>
          <p:nvPr/>
        </p:nvSpPr>
        <p:spPr bwMode="auto">
          <a:xfrm>
            <a:off x="530224" y="2971800"/>
            <a:ext cx="8610600" cy="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fr-FR"/>
          </a:p>
        </p:txBody>
      </p:sp>
      <p:sp>
        <p:nvSpPr>
          <p:cNvPr id="33799" name="Line 6"/>
          <p:cNvSpPr>
            <a:spLocks noChangeShapeType="1"/>
          </p:cNvSpPr>
          <p:nvPr/>
        </p:nvSpPr>
        <p:spPr bwMode="auto">
          <a:xfrm>
            <a:off x="530224" y="4267200"/>
            <a:ext cx="8610600" cy="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fr-FR"/>
          </a:p>
        </p:txBody>
      </p:sp>
      <p:sp>
        <p:nvSpPr>
          <p:cNvPr id="33800" name="Line 7"/>
          <p:cNvSpPr>
            <a:spLocks noChangeShapeType="1"/>
          </p:cNvSpPr>
          <p:nvPr/>
        </p:nvSpPr>
        <p:spPr bwMode="auto">
          <a:xfrm>
            <a:off x="530224" y="5486400"/>
            <a:ext cx="8534400" cy="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fr-FR"/>
          </a:p>
        </p:txBody>
      </p:sp>
      <p:sp>
        <p:nvSpPr>
          <p:cNvPr id="33801" name="Line 8"/>
          <p:cNvSpPr>
            <a:spLocks noChangeShapeType="1"/>
          </p:cNvSpPr>
          <p:nvPr/>
        </p:nvSpPr>
        <p:spPr bwMode="auto">
          <a:xfrm>
            <a:off x="1444624" y="1981200"/>
            <a:ext cx="0" cy="45720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fr-FR"/>
          </a:p>
        </p:txBody>
      </p:sp>
      <p:sp>
        <p:nvSpPr>
          <p:cNvPr id="33802" name="Line 9"/>
          <p:cNvSpPr>
            <a:spLocks noChangeShapeType="1"/>
          </p:cNvSpPr>
          <p:nvPr/>
        </p:nvSpPr>
        <p:spPr bwMode="auto">
          <a:xfrm>
            <a:off x="6626224" y="1905000"/>
            <a:ext cx="0" cy="46482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fr-FR"/>
          </a:p>
        </p:txBody>
      </p:sp>
      <p:pic>
        <p:nvPicPr>
          <p:cNvPr id="33803" name="Picture 10" descr="r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0024" y="1905000"/>
            <a:ext cx="2514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804" name="Picture 11" descr="rt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6224" y="2971800"/>
            <a:ext cx="2514600"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805" name="Picture 12" descr="rp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224" y="4267200"/>
            <a:ext cx="2438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806" name="Picture 13" descr="rp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6224" y="5486400"/>
            <a:ext cx="25146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807" name="Text Box 14"/>
          <p:cNvSpPr txBox="1">
            <a:spLocks noChangeArrowheads="1"/>
          </p:cNvSpPr>
          <p:nvPr/>
        </p:nvSpPr>
        <p:spPr bwMode="auto">
          <a:xfrm>
            <a:off x="530224" y="4267200"/>
            <a:ext cx="8540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fr-FR" altLang="fr-FR">
                <a:solidFill>
                  <a:schemeClr val="accent2"/>
                </a:solidFill>
              </a:rPr>
              <a:t>0,N</a:t>
            </a:r>
          </a:p>
        </p:txBody>
      </p:sp>
      <p:sp>
        <p:nvSpPr>
          <p:cNvPr id="33808" name="Text Box 15"/>
          <p:cNvSpPr txBox="1">
            <a:spLocks noChangeArrowheads="1"/>
          </p:cNvSpPr>
          <p:nvPr/>
        </p:nvSpPr>
        <p:spPr bwMode="auto">
          <a:xfrm>
            <a:off x="530224" y="4572000"/>
            <a:ext cx="8382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fr-FR" altLang="fr-FR">
                <a:solidFill>
                  <a:srgbClr val="FF0000"/>
                </a:solidFill>
              </a:rPr>
              <a:t>&lt;-&gt;</a:t>
            </a:r>
          </a:p>
          <a:p>
            <a:pPr eaLnBrk="1" hangingPunct="1"/>
            <a:r>
              <a:rPr lang="fr-FR" altLang="fr-FR">
                <a:solidFill>
                  <a:srgbClr val="669900"/>
                </a:solidFill>
              </a:rPr>
              <a:t>0,1</a:t>
            </a:r>
          </a:p>
        </p:txBody>
      </p:sp>
      <p:sp>
        <p:nvSpPr>
          <p:cNvPr id="33809" name="Text Box 16"/>
          <p:cNvSpPr txBox="1">
            <a:spLocks noChangeArrowheads="1"/>
          </p:cNvSpPr>
          <p:nvPr/>
        </p:nvSpPr>
        <p:spPr bwMode="auto">
          <a:xfrm>
            <a:off x="606424" y="5410200"/>
            <a:ext cx="762000"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fr-FR" altLang="fr-FR">
                <a:solidFill>
                  <a:schemeClr val="accent2"/>
                </a:solidFill>
              </a:rPr>
              <a:t>1,N</a:t>
            </a:r>
            <a:r>
              <a:rPr lang="fr-FR" altLang="fr-FR">
                <a:solidFill>
                  <a:srgbClr val="FF0000"/>
                </a:solidFill>
              </a:rPr>
              <a:t>&lt;-&gt; </a:t>
            </a:r>
            <a:r>
              <a:rPr lang="fr-FR" altLang="fr-FR">
                <a:solidFill>
                  <a:srgbClr val="669900"/>
                </a:solidFill>
              </a:rPr>
              <a:t>0,N</a:t>
            </a:r>
          </a:p>
        </p:txBody>
      </p:sp>
      <p:sp>
        <p:nvSpPr>
          <p:cNvPr id="33810" name="Text Box 17"/>
          <p:cNvSpPr txBox="1">
            <a:spLocks noChangeArrowheads="1"/>
          </p:cNvSpPr>
          <p:nvPr/>
        </p:nvSpPr>
        <p:spPr bwMode="auto">
          <a:xfrm>
            <a:off x="666749" y="1828800"/>
            <a:ext cx="739775"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fr-FR" altLang="fr-FR">
                <a:solidFill>
                  <a:schemeClr val="accent2"/>
                </a:solidFill>
              </a:rPr>
              <a:t>0,1</a:t>
            </a:r>
          </a:p>
          <a:p>
            <a:pPr eaLnBrk="1" hangingPunct="1"/>
            <a:r>
              <a:rPr lang="fr-FR" altLang="fr-FR" dirty="0">
                <a:solidFill>
                  <a:srgbClr val="FF0000"/>
                </a:solidFill>
              </a:rPr>
              <a:t>&lt;-&gt;</a:t>
            </a:r>
          </a:p>
          <a:p>
            <a:pPr eaLnBrk="1" hangingPunct="1"/>
            <a:r>
              <a:rPr lang="fr-FR" altLang="fr-FR" dirty="0">
                <a:solidFill>
                  <a:srgbClr val="669900"/>
                </a:solidFill>
              </a:rPr>
              <a:t>1,1</a:t>
            </a:r>
          </a:p>
        </p:txBody>
      </p:sp>
      <p:sp>
        <p:nvSpPr>
          <p:cNvPr id="33811" name="Text Box 18"/>
          <p:cNvSpPr txBox="1">
            <a:spLocks noChangeArrowheads="1"/>
          </p:cNvSpPr>
          <p:nvPr/>
        </p:nvSpPr>
        <p:spPr bwMode="auto">
          <a:xfrm>
            <a:off x="530224" y="3048000"/>
            <a:ext cx="914400"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fr-FR" altLang="fr-FR">
                <a:solidFill>
                  <a:schemeClr val="accent2"/>
                </a:solidFill>
              </a:rPr>
              <a:t>1, N</a:t>
            </a:r>
          </a:p>
          <a:p>
            <a:pPr eaLnBrk="1" hangingPunct="1"/>
            <a:r>
              <a:rPr lang="fr-FR" altLang="fr-FR">
                <a:solidFill>
                  <a:schemeClr val="hlink"/>
                </a:solidFill>
              </a:rPr>
              <a:t>&lt;-&gt;</a:t>
            </a:r>
          </a:p>
          <a:p>
            <a:pPr eaLnBrk="1" hangingPunct="1"/>
            <a:r>
              <a:rPr lang="fr-FR" altLang="fr-FR">
                <a:solidFill>
                  <a:srgbClr val="669900"/>
                </a:solidFill>
              </a:rPr>
              <a:t>1,N</a:t>
            </a:r>
          </a:p>
        </p:txBody>
      </p:sp>
      <p:sp>
        <p:nvSpPr>
          <p:cNvPr id="33812" name="Text Box 19"/>
          <p:cNvSpPr txBox="1">
            <a:spLocks noChangeArrowheads="1"/>
          </p:cNvSpPr>
          <p:nvPr/>
        </p:nvSpPr>
        <p:spPr bwMode="auto">
          <a:xfrm>
            <a:off x="606424" y="3048000"/>
            <a:ext cx="838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fr-FR" altLang="fr-FR"/>
          </a:p>
        </p:txBody>
      </p:sp>
      <p:sp>
        <p:nvSpPr>
          <p:cNvPr id="33813" name="Text Box 21"/>
          <p:cNvSpPr txBox="1">
            <a:spLocks noChangeArrowheads="1"/>
          </p:cNvSpPr>
          <p:nvPr/>
        </p:nvSpPr>
        <p:spPr bwMode="auto">
          <a:xfrm>
            <a:off x="1520824" y="1828800"/>
            <a:ext cx="5197475"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fr-FR" altLang="fr-FR" sz="1800" dirty="0"/>
              <a:t>TOUTE occurrence de A a un homologue </a:t>
            </a:r>
          </a:p>
          <a:p>
            <a:pPr eaLnBrk="1" hangingPunct="1"/>
            <a:r>
              <a:rPr lang="fr-FR" altLang="fr-FR" sz="1800" dirty="0"/>
              <a:t>UNIQUE parmi</a:t>
            </a:r>
            <a:r>
              <a:rPr lang="fr-FR" altLang="fr-FR" dirty="0"/>
              <a:t> </a:t>
            </a:r>
            <a:r>
              <a:rPr lang="fr-FR" altLang="fr-FR" sz="1800" dirty="0"/>
              <a:t>les occurrence de B et réciproquement</a:t>
            </a:r>
          </a:p>
        </p:txBody>
      </p:sp>
      <p:sp>
        <p:nvSpPr>
          <p:cNvPr id="33814" name="Text Box 22"/>
          <p:cNvSpPr txBox="1">
            <a:spLocks noChangeArrowheads="1"/>
          </p:cNvSpPr>
          <p:nvPr/>
        </p:nvSpPr>
        <p:spPr bwMode="auto">
          <a:xfrm>
            <a:off x="1504949" y="3003550"/>
            <a:ext cx="4128316"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fr-FR" altLang="fr-FR" sz="1800" dirty="0"/>
              <a:t>Toute occurrence de A a </a:t>
            </a:r>
            <a:r>
              <a:rPr lang="fr-FR" altLang="fr-FR" sz="1800" dirty="0">
                <a:solidFill>
                  <a:srgbClr val="FF0000"/>
                </a:solidFill>
              </a:rPr>
              <a:t>AU MOINS</a:t>
            </a:r>
            <a:r>
              <a:rPr lang="fr-FR" altLang="fr-FR" sz="1800" dirty="0"/>
              <a:t> un </a:t>
            </a:r>
          </a:p>
          <a:p>
            <a:pPr eaLnBrk="1" hangingPunct="1"/>
            <a:r>
              <a:rPr lang="fr-FR" altLang="fr-FR" sz="1800" dirty="0"/>
              <a:t>homologue parmi les occurrences de B </a:t>
            </a:r>
          </a:p>
          <a:p>
            <a:pPr eaLnBrk="1" hangingPunct="1"/>
            <a:r>
              <a:rPr lang="fr-FR" altLang="fr-FR" sz="1800" dirty="0"/>
              <a:t>et réciproquement</a:t>
            </a:r>
          </a:p>
        </p:txBody>
      </p:sp>
      <p:sp>
        <p:nvSpPr>
          <p:cNvPr id="33815" name="Text Box 23"/>
          <p:cNvSpPr txBox="1">
            <a:spLocks noChangeArrowheads="1"/>
          </p:cNvSpPr>
          <p:nvPr/>
        </p:nvSpPr>
        <p:spPr bwMode="auto">
          <a:xfrm>
            <a:off x="1444624" y="4343400"/>
            <a:ext cx="487680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fr-FR" altLang="fr-FR" sz="1800" dirty="0"/>
              <a:t>UNE occurrence de A peut avoir </a:t>
            </a:r>
            <a:r>
              <a:rPr lang="fr-FR" altLang="fr-FR" sz="1800" dirty="0" smtClean="0"/>
              <a:t>0,1,ou </a:t>
            </a:r>
            <a:r>
              <a:rPr lang="fr-FR" altLang="fr-FR" sz="1800"/>
              <a:t>N </a:t>
            </a:r>
            <a:r>
              <a:rPr lang="fr-FR" altLang="fr-FR" sz="1800" smtClean="0"/>
              <a:t>homologues </a:t>
            </a:r>
            <a:r>
              <a:rPr lang="fr-FR" altLang="fr-FR" sz="1800" dirty="0"/>
              <a:t>B. UNE occurrence de B est limitée à 0 ou 1 homologue</a:t>
            </a:r>
          </a:p>
        </p:txBody>
      </p:sp>
      <p:sp>
        <p:nvSpPr>
          <p:cNvPr id="33816" name="Text Box 24"/>
          <p:cNvSpPr txBox="1">
            <a:spLocks noChangeArrowheads="1"/>
          </p:cNvSpPr>
          <p:nvPr/>
        </p:nvSpPr>
        <p:spPr bwMode="auto">
          <a:xfrm>
            <a:off x="1444624" y="5562600"/>
            <a:ext cx="510540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fr-FR" altLang="fr-FR" sz="1800" dirty="0"/>
              <a:t>TOUTE occurrence de A a </a:t>
            </a:r>
            <a:r>
              <a:rPr lang="fr-FR" altLang="fr-FR" sz="1800" dirty="0">
                <a:solidFill>
                  <a:srgbClr val="FF0000"/>
                </a:solidFill>
              </a:rPr>
              <a:t>AU MOINS </a:t>
            </a:r>
            <a:r>
              <a:rPr lang="fr-FR" altLang="fr-FR" sz="1800" dirty="0"/>
              <a:t>un</a:t>
            </a:r>
          </a:p>
          <a:p>
            <a:pPr eaLnBrk="1" hangingPunct="1"/>
            <a:r>
              <a:rPr lang="fr-FR" altLang="fr-FR" sz="1800" dirty="0"/>
              <a:t> homologue. Mais UNE occurrence de B peut ne pas en avoir, en avoir 1 ou plusieurs. </a:t>
            </a:r>
          </a:p>
        </p:txBody>
      </p:sp>
      <p:sp>
        <p:nvSpPr>
          <p:cNvPr id="2" name="Ellipse 1"/>
          <p:cNvSpPr/>
          <p:nvPr/>
        </p:nvSpPr>
        <p:spPr>
          <a:xfrm>
            <a:off x="6845076" y="2336631"/>
            <a:ext cx="85949" cy="6366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20435959"/>
      </p:ext>
    </p:extLst>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3" name="Text Box 1027"/>
          <p:cNvSpPr txBox="1">
            <a:spLocks noChangeArrowheads="1"/>
          </p:cNvSpPr>
          <p:nvPr/>
        </p:nvSpPr>
        <p:spPr bwMode="auto">
          <a:xfrm>
            <a:off x="251520" y="116632"/>
            <a:ext cx="525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La dépendance d'une relation</a:t>
            </a:r>
            <a:r>
              <a:rPr lang="fr-CH" altLang="fr-FR" b="1" u="sng" dirty="0">
                <a:solidFill>
                  <a:srgbClr val="339933"/>
                </a:solidFill>
                <a:latin typeface="Comic Sans MS" pitchFamily="66" charset="0"/>
                <a:cs typeface="Times New Roman" pitchFamily="18" charset="0"/>
              </a:rPr>
              <a:t> </a:t>
            </a:r>
          </a:p>
        </p:txBody>
      </p:sp>
      <p:pic>
        <p:nvPicPr>
          <p:cNvPr id="107525" name="Picture 102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9100" y="1978174"/>
            <a:ext cx="685800" cy="568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7526" name="Rectangle 1030"/>
          <p:cNvSpPr>
            <a:spLocks noChangeArrowheads="1"/>
          </p:cNvSpPr>
          <p:nvPr/>
        </p:nvSpPr>
        <p:spPr bwMode="auto">
          <a:xfrm>
            <a:off x="611560" y="628076"/>
            <a:ext cx="828092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fr-CH" altLang="fr-FR" sz="2000" dirty="0">
                <a:latin typeface="Comic Sans MS" pitchFamily="66" charset="0"/>
                <a:cs typeface="Times New Roman" pitchFamily="18" charset="0"/>
              </a:rPr>
              <a:t>On dit qu'une entité est </a:t>
            </a:r>
            <a:r>
              <a:rPr lang="fr-CH" altLang="fr-FR" sz="2000" dirty="0">
                <a:solidFill>
                  <a:srgbClr val="FF0000"/>
                </a:solidFill>
                <a:latin typeface="Comic Sans MS" pitchFamily="66" charset="0"/>
                <a:cs typeface="Times New Roman" pitchFamily="18" charset="0"/>
              </a:rPr>
              <a:t>indépendante</a:t>
            </a:r>
            <a:r>
              <a:rPr lang="fr-CH" altLang="fr-FR" sz="2000" dirty="0">
                <a:latin typeface="Comic Sans MS" pitchFamily="66" charset="0"/>
                <a:cs typeface="Times New Roman" pitchFamily="18" charset="0"/>
              </a:rPr>
              <a:t> par rapport à une relation lorsque sa cardinalité </a:t>
            </a:r>
            <a:r>
              <a:rPr lang="fr-CH" altLang="fr-FR" sz="2000" dirty="0">
                <a:solidFill>
                  <a:srgbClr val="FF0000"/>
                </a:solidFill>
                <a:latin typeface="Comic Sans MS" pitchFamily="66" charset="0"/>
                <a:cs typeface="Times New Roman" pitchFamily="18" charset="0"/>
              </a:rPr>
              <a:t>minimale vaut 0</a:t>
            </a:r>
            <a:r>
              <a:rPr lang="fr-CH" altLang="fr-FR" sz="2000" dirty="0">
                <a:latin typeface="Comic Sans MS" pitchFamily="66" charset="0"/>
                <a:cs typeface="Times New Roman" pitchFamily="18" charset="0"/>
              </a:rPr>
              <a:t>, et </a:t>
            </a:r>
            <a:r>
              <a:rPr lang="fr-CH" altLang="fr-FR" sz="2000" dirty="0">
                <a:solidFill>
                  <a:srgbClr val="FF0000"/>
                </a:solidFill>
                <a:latin typeface="Comic Sans MS" pitchFamily="66" charset="0"/>
                <a:cs typeface="Times New Roman" pitchFamily="18" charset="0"/>
              </a:rPr>
              <a:t>dépendante</a:t>
            </a:r>
            <a:r>
              <a:rPr lang="fr-CH" altLang="fr-FR" sz="2000" dirty="0">
                <a:latin typeface="Comic Sans MS" pitchFamily="66" charset="0"/>
                <a:cs typeface="Times New Roman" pitchFamily="18" charset="0"/>
              </a:rPr>
              <a:t> par rapport à une relation lorsque sa cardinalité </a:t>
            </a:r>
            <a:r>
              <a:rPr lang="fr-CH" altLang="fr-FR" sz="2000" dirty="0">
                <a:solidFill>
                  <a:srgbClr val="FF0000"/>
                </a:solidFill>
                <a:latin typeface="Comic Sans MS" pitchFamily="66" charset="0"/>
                <a:cs typeface="Times New Roman" pitchFamily="18" charset="0"/>
              </a:rPr>
              <a:t>minimale vaut 1</a:t>
            </a:r>
            <a:endParaRPr lang="fr-CH" altLang="fr-FR" sz="2000" dirty="0">
              <a:latin typeface="Comic Sans MS" pitchFamily="66" charset="0"/>
              <a:cs typeface="Times New Roman" pitchFamily="18" charset="0"/>
            </a:endParaRPr>
          </a:p>
        </p:txBody>
      </p:sp>
      <p:sp>
        <p:nvSpPr>
          <p:cNvPr id="54279" name="Text Box 1032"/>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9" name="Rectangle 7"/>
          <p:cNvSpPr>
            <a:spLocks noChangeArrowheads="1"/>
          </p:cNvSpPr>
          <p:nvPr/>
        </p:nvSpPr>
        <p:spPr bwMode="auto">
          <a:xfrm>
            <a:off x="1272480" y="1844824"/>
            <a:ext cx="76200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fr-CH" altLang="fr-FR" sz="2000" dirty="0">
                <a:latin typeface="Comic Sans MS" pitchFamily="66" charset="0"/>
                <a:cs typeface="Times New Roman" pitchFamily="18" charset="0"/>
              </a:rPr>
              <a:t>Une relation ne peut pas être liée uniquement à des entités dépendantes ayant en plus une cardinalité maximale de 1   ! ! !</a:t>
            </a:r>
          </a:p>
        </p:txBody>
      </p:sp>
      <p:pic>
        <p:nvPicPr>
          <p:cNvPr id="1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140968"/>
            <a:ext cx="5791200" cy="247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ZoneTexte 2"/>
          <p:cNvSpPr txBox="1"/>
          <p:nvPr/>
        </p:nvSpPr>
        <p:spPr>
          <a:xfrm>
            <a:off x="4328644" y="4843442"/>
            <a:ext cx="2361352" cy="523220"/>
          </a:xfrm>
          <a:prstGeom prst="rect">
            <a:avLst/>
          </a:prstGeom>
          <a:noFill/>
        </p:spPr>
        <p:txBody>
          <a:bodyPr wrap="none" rtlCol="0">
            <a:spAutoFit/>
          </a:bodyPr>
          <a:lstStyle/>
          <a:p>
            <a:r>
              <a:rPr lang="fr-FR" dirty="0"/>
              <a:t>Ce modèle est </a:t>
            </a:r>
            <a:r>
              <a:rPr lang="fr-FR" sz="2800" b="1" dirty="0">
                <a:solidFill>
                  <a:srgbClr val="FF0000"/>
                </a:solidFill>
              </a:rPr>
              <a:t>FAUX</a:t>
            </a:r>
          </a:p>
        </p:txBody>
      </p:sp>
      <p:sp>
        <p:nvSpPr>
          <p:cNvPr id="12" name="Rectangle 11"/>
          <p:cNvSpPr>
            <a:spLocks noChangeArrowheads="1"/>
          </p:cNvSpPr>
          <p:nvPr/>
        </p:nvSpPr>
        <p:spPr bwMode="auto">
          <a:xfrm>
            <a:off x="1524000" y="6002338"/>
            <a:ext cx="76200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fr-CH" altLang="fr-FR" sz="2000" dirty="0">
                <a:latin typeface="Comic Sans MS" pitchFamily="66" charset="0"/>
                <a:cs typeface="Times New Roman" pitchFamily="18" charset="0"/>
              </a:rPr>
              <a:t>Dans ce cas il faut réunir les propriétés des deux entités dans une seule entité</a:t>
            </a:r>
          </a:p>
        </p:txBody>
      </p:sp>
      <p:sp>
        <p:nvSpPr>
          <p:cNvPr id="5" name="Flèche droite 4"/>
          <p:cNvSpPr/>
          <p:nvPr/>
        </p:nvSpPr>
        <p:spPr>
          <a:xfrm>
            <a:off x="251520" y="6165304"/>
            <a:ext cx="1272480" cy="40694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124723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7526">
                                            <p:txEl>
                                              <p:pRg st="0" end="0"/>
                                            </p:txEl>
                                          </p:spTgt>
                                        </p:tgtEl>
                                        <p:attrNameLst>
                                          <p:attrName>style.visibility</p:attrName>
                                        </p:attrNameLst>
                                      </p:cBhvr>
                                      <p:to>
                                        <p:strVal val="visible"/>
                                      </p:to>
                                    </p:set>
                                    <p:anim calcmode="lin" valueType="num">
                                      <p:cBhvr additive="base">
                                        <p:cTn id="7" dur="500" fill="hold"/>
                                        <p:tgtEl>
                                          <p:spTgt spid="10752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75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7525"/>
                                        </p:tgtEl>
                                        <p:attrNameLst>
                                          <p:attrName>style.visibility</p:attrName>
                                        </p:attrNameLst>
                                      </p:cBhvr>
                                      <p:to>
                                        <p:strVal val="visible"/>
                                      </p:to>
                                    </p:set>
                                    <p:animEffect transition="in" filter="blinds(horizontal)">
                                      <p:cBhvr>
                                        <p:cTn id="13" dur="500"/>
                                        <p:tgtEl>
                                          <p:spTgt spid="107525"/>
                                        </p:tgtEl>
                                      </p:cBhvr>
                                    </p:animEffect>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par>
                                <p:cTn id="24" presetID="3" presetClass="entr" presetSubtype="1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6" grpId="0" build="p" autoUpdateAnimBg="0"/>
      <p:bldP spid="9" grpId="0" build="p" autoUpdateAnimBg="0"/>
      <p:bldP spid="3" grpId="0"/>
      <p:bldP spid="12" grpId="1" build="allAtOnce"/>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Espace réservé du numéro de diapositive 4"/>
          <p:cNvSpPr>
            <a:spLocks noGrp="1"/>
          </p:cNvSpPr>
          <p:nvPr>
            <p:ph type="sldNum" sz="quarter" idx="10"/>
          </p:nvPr>
        </p:nvSpPr>
        <p:spPr/>
        <p:txBody>
          <a:bodyPr/>
          <a:lstStyle/>
          <a:p>
            <a:pPr>
              <a:defRPr/>
            </a:pPr>
            <a:fld id="{646234B9-B7CB-43F9-9858-346A851BDF1B}" type="slidenum">
              <a:rPr lang="fr-CH" altLang="fr-FR"/>
              <a:pPr>
                <a:defRPr/>
              </a:pPr>
              <a:t>3</a:t>
            </a:fld>
            <a:endParaRPr lang="fr-CH" altLang="fr-FR"/>
          </a:p>
        </p:txBody>
      </p:sp>
      <p:sp>
        <p:nvSpPr>
          <p:cNvPr id="8195" name="Rectangle 2"/>
          <p:cNvSpPr>
            <a:spLocks noGrp="1" noChangeArrowheads="1"/>
          </p:cNvSpPr>
          <p:nvPr>
            <p:ph type="title"/>
          </p:nvPr>
        </p:nvSpPr>
        <p:spPr>
          <a:xfrm>
            <a:off x="368300" y="28173"/>
            <a:ext cx="8077200" cy="808539"/>
          </a:xfrm>
        </p:spPr>
        <p:txBody>
          <a:bodyPr/>
          <a:lstStyle/>
          <a:p>
            <a:pPr eaLnBrk="1" hangingPunct="1"/>
            <a:r>
              <a:rPr lang="fr-CH" altLang="fr-FR" dirty="0"/>
              <a:t>Travail et évaluation</a:t>
            </a:r>
          </a:p>
        </p:txBody>
      </p:sp>
      <p:sp>
        <p:nvSpPr>
          <p:cNvPr id="15363" name="Rectangle 3"/>
          <p:cNvSpPr>
            <a:spLocks noGrp="1" noChangeArrowheads="1"/>
          </p:cNvSpPr>
          <p:nvPr>
            <p:ph type="body" sz="half" idx="1"/>
          </p:nvPr>
        </p:nvSpPr>
        <p:spPr>
          <a:xfrm>
            <a:off x="520700" y="836712"/>
            <a:ext cx="8443788" cy="2160240"/>
          </a:xfrm>
        </p:spPr>
        <p:txBody>
          <a:bodyPr>
            <a:normAutofit/>
          </a:bodyPr>
          <a:lstStyle/>
          <a:p>
            <a:pPr marL="457200" lvl="1" indent="0">
              <a:lnSpc>
                <a:spcPct val="90000"/>
              </a:lnSpc>
              <a:buNone/>
            </a:pPr>
            <a:endParaRPr lang="fr-CH" altLang="fr-FR" sz="2000" dirty="0"/>
          </a:p>
          <a:p>
            <a:pPr>
              <a:lnSpc>
                <a:spcPct val="90000"/>
              </a:lnSpc>
            </a:pPr>
            <a:r>
              <a:rPr lang="fr-CH" altLang="fr-FR" sz="2500" b="1" dirty="0">
                <a:solidFill>
                  <a:srgbClr val="FF0000"/>
                </a:solidFill>
              </a:rPr>
              <a:t>TD/TP</a:t>
            </a:r>
          </a:p>
          <a:p>
            <a:pPr lvl="1">
              <a:lnSpc>
                <a:spcPct val="90000"/>
              </a:lnSpc>
            </a:pPr>
            <a:r>
              <a:rPr lang="fr-CH" altLang="fr-FR" dirty="0"/>
              <a:t>Exercices de mise en œuvre des concepts du cours</a:t>
            </a:r>
          </a:p>
          <a:p>
            <a:pPr marL="0" indent="0" eaLnBrk="1" hangingPunct="1">
              <a:lnSpc>
                <a:spcPct val="90000"/>
              </a:lnSpc>
              <a:buNone/>
            </a:pPr>
            <a:endParaRPr lang="fr-CH" altLang="fr-FR" sz="2400" dirty="0"/>
          </a:p>
          <a:p>
            <a:pPr eaLnBrk="1" hangingPunct="1">
              <a:lnSpc>
                <a:spcPct val="90000"/>
              </a:lnSpc>
            </a:pPr>
            <a:endParaRPr lang="fr-CH" altLang="fr-FR" sz="2400" dirty="0"/>
          </a:p>
        </p:txBody>
      </p:sp>
      <p:sp>
        <p:nvSpPr>
          <p:cNvPr id="15364" name="Rectangle 4"/>
          <p:cNvSpPr>
            <a:spLocks noGrp="1" noChangeArrowheads="1"/>
          </p:cNvSpPr>
          <p:nvPr>
            <p:ph type="body" sz="half" idx="2"/>
          </p:nvPr>
        </p:nvSpPr>
        <p:spPr>
          <a:xfrm>
            <a:off x="520700" y="3212976"/>
            <a:ext cx="8153400" cy="1676400"/>
          </a:xfrm>
        </p:spPr>
        <p:txBody>
          <a:bodyPr>
            <a:normAutofit/>
          </a:bodyPr>
          <a:lstStyle/>
          <a:p>
            <a:pPr eaLnBrk="1" hangingPunct="1">
              <a:lnSpc>
                <a:spcPct val="90000"/>
              </a:lnSpc>
            </a:pPr>
            <a:r>
              <a:rPr lang="fr-CH" altLang="fr-FR" sz="2400" b="1" dirty="0">
                <a:solidFill>
                  <a:srgbClr val="FF0000"/>
                </a:solidFill>
              </a:rPr>
              <a:t>Notes</a:t>
            </a:r>
            <a:r>
              <a:rPr lang="fr-CH" altLang="fr-FR" sz="2400" dirty="0">
                <a:solidFill>
                  <a:srgbClr val="FF0000"/>
                </a:solidFill>
              </a:rPr>
              <a:t> </a:t>
            </a:r>
            <a:r>
              <a:rPr lang="fr-CH" altLang="fr-FR" sz="2400" dirty="0"/>
              <a:t>:</a:t>
            </a:r>
          </a:p>
          <a:p>
            <a:pPr lvl="1">
              <a:lnSpc>
                <a:spcPct val="90000"/>
              </a:lnSpc>
            </a:pPr>
            <a:r>
              <a:rPr lang="fr-CH" altLang="fr-FR" sz="2000" dirty="0"/>
              <a:t>1 note de DS de groupe : 1/3</a:t>
            </a:r>
          </a:p>
          <a:p>
            <a:pPr lvl="1">
              <a:lnSpc>
                <a:spcPct val="90000"/>
              </a:lnSpc>
            </a:pPr>
            <a:r>
              <a:rPr lang="fr-CH" altLang="fr-FR" sz="2000" dirty="0"/>
              <a:t>1 note de DS de Promo : 2/3</a:t>
            </a:r>
          </a:p>
          <a:p>
            <a:pPr lvl="1">
              <a:lnSpc>
                <a:spcPct val="90000"/>
              </a:lnSpc>
            </a:pPr>
            <a:r>
              <a:rPr lang="fr-CH" altLang="fr-FR" sz="2000" dirty="0"/>
              <a:t>Bonus selon participation dans la résolution des exercices</a:t>
            </a:r>
          </a:p>
        </p:txBody>
      </p:sp>
      <p:sp>
        <p:nvSpPr>
          <p:cNvPr id="8200" name="Text Box 8"/>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Analyse des systèmes d’information</a:t>
            </a:r>
          </a:p>
        </p:txBody>
      </p:sp>
    </p:spTree>
    <p:extLst>
      <p:ext uri="{BB962C8B-B14F-4D97-AF65-F5344CB8AC3E}">
        <p14:creationId xmlns:p14="http://schemas.microsoft.com/office/powerpoint/2010/main" val="75088513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 calcmode="lin" valueType="num">
                                      <p:cBhvr additive="base">
                                        <p:cTn id="7" dur="500" fill="hold"/>
                                        <p:tgtEl>
                                          <p:spTgt spid="1536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36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anim calcmode="lin" valueType="num">
                                      <p:cBhvr additive="base">
                                        <p:cTn id="11" dur="500" fill="hold"/>
                                        <p:tgtEl>
                                          <p:spTgt spid="15363">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53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5364">
                                            <p:txEl>
                                              <p:pRg st="0" end="0"/>
                                            </p:txEl>
                                          </p:spTgt>
                                        </p:tgtEl>
                                        <p:attrNameLst>
                                          <p:attrName>style.visibility</p:attrName>
                                        </p:attrNameLst>
                                      </p:cBhvr>
                                      <p:to>
                                        <p:strVal val="visible"/>
                                      </p:to>
                                    </p:set>
                                    <p:anim calcmode="lin" valueType="num">
                                      <p:cBhvr additive="base">
                                        <p:cTn id="17" dur="500" fill="hold"/>
                                        <p:tgtEl>
                                          <p:spTgt spid="15364">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5364">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5364">
                                            <p:txEl>
                                              <p:pRg st="1" end="1"/>
                                            </p:txEl>
                                          </p:spTgt>
                                        </p:tgtEl>
                                        <p:attrNameLst>
                                          <p:attrName>style.visibility</p:attrName>
                                        </p:attrNameLst>
                                      </p:cBhvr>
                                      <p:to>
                                        <p:strVal val="visible"/>
                                      </p:to>
                                    </p:set>
                                    <p:anim calcmode="lin" valueType="num">
                                      <p:cBhvr additive="base">
                                        <p:cTn id="21" dur="500" fill="hold"/>
                                        <p:tgtEl>
                                          <p:spTgt spid="15364">
                                            <p:txEl>
                                              <p:pRg st="1" end="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5364">
                                            <p:txEl>
                                              <p:pRg st="1" end="1"/>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5364">
                                            <p:txEl>
                                              <p:pRg st="2" end="2"/>
                                            </p:txEl>
                                          </p:spTgt>
                                        </p:tgtEl>
                                        <p:attrNameLst>
                                          <p:attrName>style.visibility</p:attrName>
                                        </p:attrNameLst>
                                      </p:cBhvr>
                                      <p:to>
                                        <p:strVal val="visible"/>
                                      </p:to>
                                    </p:set>
                                    <p:anim calcmode="lin" valueType="num">
                                      <p:cBhvr additive="base">
                                        <p:cTn id="25" dur="500" fill="hold"/>
                                        <p:tgtEl>
                                          <p:spTgt spid="15364">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5364">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5364">
                                            <p:txEl>
                                              <p:pRg st="3" end="3"/>
                                            </p:txEl>
                                          </p:spTgt>
                                        </p:tgtEl>
                                        <p:attrNameLst>
                                          <p:attrName>style.visibility</p:attrName>
                                        </p:attrNameLst>
                                      </p:cBhvr>
                                      <p:to>
                                        <p:strVal val="visible"/>
                                      </p:to>
                                    </p:set>
                                    <p:anim calcmode="lin" valueType="num">
                                      <p:cBhvr additive="base">
                                        <p:cTn id="29" dur="500" fill="hold"/>
                                        <p:tgtEl>
                                          <p:spTgt spid="15364">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536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P spid="15364"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9" name="Text Box 3"/>
          <p:cNvSpPr txBox="1">
            <a:spLocks noChangeArrowheads="1"/>
          </p:cNvSpPr>
          <p:nvPr/>
        </p:nvSpPr>
        <p:spPr bwMode="auto">
          <a:xfrm>
            <a:off x="323528" y="40037"/>
            <a:ext cx="525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Propriétés d'une relation</a:t>
            </a:r>
            <a:r>
              <a:rPr lang="fr-CH" altLang="fr-FR" b="1" u="sng" dirty="0">
                <a:solidFill>
                  <a:srgbClr val="339933"/>
                </a:solidFill>
                <a:latin typeface="Comic Sans MS" pitchFamily="66" charset="0"/>
                <a:cs typeface="Times New Roman" pitchFamily="18" charset="0"/>
              </a:rPr>
              <a:t> </a:t>
            </a:r>
          </a:p>
        </p:txBody>
      </p:sp>
      <p:sp>
        <p:nvSpPr>
          <p:cNvPr id="111622" name="Rectangle 6"/>
          <p:cNvSpPr>
            <a:spLocks noChangeArrowheads="1"/>
          </p:cNvSpPr>
          <p:nvPr/>
        </p:nvSpPr>
        <p:spPr bwMode="auto">
          <a:xfrm>
            <a:off x="323528" y="525274"/>
            <a:ext cx="7620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fr-FR" altLang="fr-FR" sz="2000" dirty="0">
                <a:latin typeface="Comic Sans MS" pitchFamily="66" charset="0"/>
                <a:cs typeface="Times New Roman" pitchFamily="18" charset="0"/>
              </a:rPr>
              <a:t>Une relation peut généralement être dotée de propriétés</a:t>
            </a:r>
            <a:r>
              <a:rPr lang="fr-CH" altLang="fr-FR" sz="2000" dirty="0">
                <a:latin typeface="Comic Sans MS" pitchFamily="66" charset="0"/>
                <a:cs typeface="Times New Roman" pitchFamily="18" charset="0"/>
              </a:rPr>
              <a:t> </a:t>
            </a:r>
          </a:p>
        </p:txBody>
      </p:sp>
      <p:sp>
        <p:nvSpPr>
          <p:cNvPr id="111625" name="Rectangle 9"/>
          <p:cNvSpPr>
            <a:spLocks noChangeArrowheads="1"/>
          </p:cNvSpPr>
          <p:nvPr/>
        </p:nvSpPr>
        <p:spPr bwMode="auto">
          <a:xfrm>
            <a:off x="638200" y="1340768"/>
            <a:ext cx="2133600" cy="1465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1800" dirty="0">
                <a:latin typeface="Comic Sans MS" pitchFamily="66" charset="0"/>
                <a:cs typeface="Times New Roman" pitchFamily="18" charset="0"/>
              </a:rPr>
              <a:t>Pourquoi est-ce qu’on ne peut pas associer la propriété </a:t>
            </a:r>
            <a:r>
              <a:rPr lang="fr-FR" altLang="fr-FR" sz="1800" i="1" dirty="0">
                <a:latin typeface="Comic Sans MS" pitchFamily="66" charset="0"/>
                <a:cs typeface="Times New Roman" pitchFamily="18" charset="0"/>
              </a:rPr>
              <a:t>Année</a:t>
            </a:r>
            <a:r>
              <a:rPr lang="fr-FR" altLang="fr-FR" sz="1800" dirty="0">
                <a:latin typeface="Comic Sans MS" pitchFamily="66" charset="0"/>
                <a:cs typeface="Times New Roman" pitchFamily="18" charset="0"/>
              </a:rPr>
              <a:t> à une des entités ?</a:t>
            </a:r>
            <a:r>
              <a:rPr lang="fr-CH" altLang="fr-FR" sz="1800" dirty="0">
                <a:latin typeface="Comic Sans MS" pitchFamily="66" charset="0"/>
                <a:cs typeface="Times New Roman" pitchFamily="18" charset="0"/>
              </a:rPr>
              <a:t> </a:t>
            </a:r>
          </a:p>
        </p:txBody>
      </p:sp>
      <p:pic>
        <p:nvPicPr>
          <p:cNvPr id="11162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0337" y="922149"/>
            <a:ext cx="5867400" cy="278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7352" name="Text Box 12"/>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10" name="Rectangle 5"/>
          <p:cNvSpPr>
            <a:spLocks noChangeArrowheads="1"/>
          </p:cNvSpPr>
          <p:nvPr/>
        </p:nvSpPr>
        <p:spPr bwMode="auto">
          <a:xfrm>
            <a:off x="601471" y="3739451"/>
            <a:ext cx="8435025"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fr-CH" altLang="fr-FR" sz="2000" dirty="0">
                <a:latin typeface="Comic Sans MS" pitchFamily="66" charset="0"/>
                <a:cs typeface="Times New Roman" pitchFamily="18" charset="0"/>
              </a:rPr>
              <a:t>Attention: Cette propriété peut même devenir une partie de l'identifiant. Dans ce cas, elle est </a:t>
            </a:r>
            <a:r>
              <a:rPr lang="fr-CH" altLang="fr-FR" sz="2000" dirty="0">
                <a:solidFill>
                  <a:srgbClr val="FF0000"/>
                </a:solidFill>
                <a:effectLst>
                  <a:outerShdw blurRad="38100" dist="38100" dir="2700000" algn="tl">
                    <a:srgbClr val="000000">
                      <a:alpha val="43137"/>
                    </a:srgbClr>
                  </a:outerShdw>
                </a:effectLst>
                <a:latin typeface="Comic Sans MS" pitchFamily="66" charset="0"/>
                <a:cs typeface="Times New Roman" pitchFamily="18" charset="0"/>
              </a:rPr>
              <a:t>soulignée</a:t>
            </a:r>
            <a:endParaRPr lang="fr-CH" altLang="fr-FR" sz="2000" dirty="0">
              <a:latin typeface="Comic Sans MS" pitchFamily="66" charset="0"/>
              <a:cs typeface="Times New Roman" pitchFamily="18" charset="0"/>
            </a:endParaRPr>
          </a:p>
        </p:txBody>
      </p:sp>
      <p:pic>
        <p:nvPicPr>
          <p:cNvPr id="11" name="Picture 11" descr="C:\DATA\Mémoire\Librairie d'images\c2324m18.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587115" y="4447337"/>
            <a:ext cx="5334000" cy="2281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ZoneTexte 2"/>
          <p:cNvSpPr txBox="1"/>
          <p:nvPr/>
        </p:nvSpPr>
        <p:spPr>
          <a:xfrm>
            <a:off x="597707" y="5805264"/>
            <a:ext cx="3974293" cy="646331"/>
          </a:xfrm>
          <a:prstGeom prst="rect">
            <a:avLst/>
          </a:prstGeom>
          <a:noFill/>
        </p:spPr>
        <p:txBody>
          <a:bodyPr wrap="none" rtlCol="0">
            <a:spAutoFit/>
          </a:bodyPr>
          <a:lstStyle/>
          <a:p>
            <a:r>
              <a:rPr lang="fr-FR" dirty="0"/>
              <a:t>L’identifiant de la relation enseigner </a:t>
            </a:r>
          </a:p>
          <a:p>
            <a:r>
              <a:rPr lang="fr-FR" dirty="0"/>
              <a:t>Est : </a:t>
            </a:r>
            <a:r>
              <a:rPr lang="fr-FR" b="1" u="sng" dirty="0" err="1">
                <a:effectLst>
                  <a:outerShdw blurRad="38100" dist="38100" dir="2700000" algn="tl">
                    <a:srgbClr val="000000">
                      <a:alpha val="43137"/>
                    </a:srgbClr>
                  </a:outerShdw>
                </a:effectLst>
              </a:rPr>
              <a:t>No_Matricule</a:t>
            </a:r>
            <a:r>
              <a:rPr lang="fr-FR" b="1" u="sng" dirty="0">
                <a:effectLst>
                  <a:outerShdw blurRad="38100" dist="38100" dir="2700000" algn="tl">
                    <a:srgbClr val="000000">
                      <a:alpha val="43137"/>
                    </a:srgbClr>
                  </a:outerShdw>
                </a:effectLst>
              </a:rPr>
              <a:t>, </a:t>
            </a:r>
            <a:r>
              <a:rPr lang="fr-FR" b="1" u="sng" dirty="0" err="1">
                <a:effectLst>
                  <a:outerShdw blurRad="38100" dist="38100" dir="2700000" algn="tl">
                    <a:srgbClr val="000000">
                      <a:alpha val="43137"/>
                    </a:srgbClr>
                  </a:outerShdw>
                </a:effectLst>
              </a:rPr>
              <a:t>Code_Classe</a:t>
            </a:r>
            <a:r>
              <a:rPr lang="fr-FR" b="1" u="sng" dirty="0">
                <a:effectLst>
                  <a:outerShdw blurRad="38100" dist="38100" dir="2700000" algn="tl">
                    <a:srgbClr val="000000">
                      <a:alpha val="43137"/>
                    </a:srgbClr>
                  </a:outerShdw>
                </a:effectLst>
              </a:rPr>
              <a:t>, Année</a:t>
            </a:r>
          </a:p>
        </p:txBody>
      </p:sp>
      <p:sp>
        <p:nvSpPr>
          <p:cNvPr id="4" name="ZoneTexte 3"/>
          <p:cNvSpPr txBox="1"/>
          <p:nvPr/>
        </p:nvSpPr>
        <p:spPr>
          <a:xfrm>
            <a:off x="716210" y="4726885"/>
            <a:ext cx="2775670" cy="646331"/>
          </a:xfrm>
          <a:prstGeom prst="rect">
            <a:avLst/>
          </a:prstGeom>
          <a:noFill/>
        </p:spPr>
        <p:txBody>
          <a:bodyPr wrap="none" rtlCol="0">
            <a:spAutoFit/>
          </a:bodyPr>
          <a:lstStyle/>
          <a:p>
            <a:r>
              <a:rPr lang="fr-FR" dirty="0"/>
              <a:t>Un prof peut avoir la même </a:t>
            </a:r>
          </a:p>
          <a:p>
            <a:r>
              <a:rPr lang="fr-FR" dirty="0"/>
              <a:t>classe plusieurs années </a:t>
            </a:r>
          </a:p>
        </p:txBody>
      </p:sp>
    </p:spTree>
    <p:extLst>
      <p:ext uri="{BB962C8B-B14F-4D97-AF65-F5344CB8AC3E}">
        <p14:creationId xmlns:p14="http://schemas.microsoft.com/office/powerpoint/2010/main" val="178779105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622">
                                            <p:txEl>
                                              <p:pRg st="0" end="0"/>
                                            </p:txEl>
                                          </p:spTgt>
                                        </p:tgtEl>
                                        <p:attrNameLst>
                                          <p:attrName>style.visibility</p:attrName>
                                        </p:attrNameLst>
                                      </p:cBhvr>
                                      <p:to>
                                        <p:strVal val="visible"/>
                                      </p:to>
                                    </p:set>
                                    <p:anim calcmode="lin" valueType="num">
                                      <p:cBhvr additive="base">
                                        <p:cTn id="7" dur="500" fill="hold"/>
                                        <p:tgtEl>
                                          <p:spTgt spid="11162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16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1626"/>
                                        </p:tgtEl>
                                        <p:attrNameLst>
                                          <p:attrName>style.visibility</p:attrName>
                                        </p:attrNameLst>
                                      </p:cBhvr>
                                      <p:to>
                                        <p:strVal val="visible"/>
                                      </p:to>
                                    </p:set>
                                    <p:anim calcmode="lin" valueType="num">
                                      <p:cBhvr additive="base">
                                        <p:cTn id="13" dur="500" fill="hold"/>
                                        <p:tgtEl>
                                          <p:spTgt spid="111626"/>
                                        </p:tgtEl>
                                        <p:attrNameLst>
                                          <p:attrName>ppt_x</p:attrName>
                                        </p:attrNameLst>
                                      </p:cBhvr>
                                      <p:tavLst>
                                        <p:tav tm="0">
                                          <p:val>
                                            <p:strVal val="0-#ppt_w/2"/>
                                          </p:val>
                                        </p:tav>
                                        <p:tav tm="100000">
                                          <p:val>
                                            <p:strVal val="#ppt_x"/>
                                          </p:val>
                                        </p:tav>
                                      </p:tavLst>
                                    </p:anim>
                                    <p:anim calcmode="lin" valueType="num">
                                      <p:cBhvr additive="base">
                                        <p:cTn id="14" dur="500" fill="hold"/>
                                        <p:tgtEl>
                                          <p:spTgt spid="11162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1625"/>
                                        </p:tgtEl>
                                        <p:attrNameLst>
                                          <p:attrName>style.visibility</p:attrName>
                                        </p:attrNameLst>
                                      </p:cBhvr>
                                      <p:to>
                                        <p:strVal val="visible"/>
                                      </p:to>
                                    </p:set>
                                    <p:anim calcmode="lin" valueType="num">
                                      <p:cBhvr additive="base">
                                        <p:cTn id="19" dur="500" fill="hold"/>
                                        <p:tgtEl>
                                          <p:spTgt spid="111625"/>
                                        </p:tgtEl>
                                        <p:attrNameLst>
                                          <p:attrName>ppt_x</p:attrName>
                                        </p:attrNameLst>
                                      </p:cBhvr>
                                      <p:tavLst>
                                        <p:tav tm="0">
                                          <p:val>
                                            <p:strVal val="0-#ppt_w/2"/>
                                          </p:val>
                                        </p:tav>
                                        <p:tav tm="100000">
                                          <p:val>
                                            <p:strVal val="#ppt_x"/>
                                          </p:val>
                                        </p:tav>
                                      </p:tavLst>
                                    </p:anim>
                                    <p:anim calcmode="lin" valueType="num">
                                      <p:cBhvr additive="base">
                                        <p:cTn id="20" dur="500" fill="hold"/>
                                        <p:tgtEl>
                                          <p:spTgt spid="11162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 calcmode="lin" valueType="num">
                                      <p:cBhvr additive="base">
                                        <p:cTn id="25"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2" grpId="0" build="p" autoUpdateAnimBg="0"/>
      <p:bldP spid="111625" grpId="0" autoUpdateAnimBg="0"/>
      <p:bldP spid="10" grpId="0" build="p" autoUpdateAnimBg="0"/>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7" name="Rectangle 5"/>
          <p:cNvSpPr>
            <a:spLocks noChangeArrowheads="1"/>
          </p:cNvSpPr>
          <p:nvPr/>
        </p:nvSpPr>
        <p:spPr bwMode="auto">
          <a:xfrm>
            <a:off x="762000" y="120500"/>
            <a:ext cx="8274496"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fr-CH" altLang="fr-FR" sz="2000" dirty="0">
                <a:latin typeface="Comic Sans MS" pitchFamily="66" charset="0"/>
                <a:cs typeface="Times New Roman" pitchFamily="18" charset="0"/>
              </a:rPr>
              <a:t>Attention: Une relation à cardinalité 1,1 n'est jamais 			porteuse de propriétés. Dans ce cas, les 			propriétés migrent dans l'entité portant cette 		</a:t>
            </a:r>
            <a:r>
              <a:rPr lang="fr-CH" altLang="fr-FR" sz="2000">
                <a:latin typeface="Comic Sans MS" pitchFamily="66" charset="0"/>
                <a:cs typeface="Times New Roman" pitchFamily="18" charset="0"/>
              </a:rPr>
              <a:t>cardinalité 1,1</a:t>
            </a:r>
            <a:endParaRPr lang="fr-CH" altLang="fr-FR" sz="2000" dirty="0">
              <a:latin typeface="Comic Sans MS" pitchFamily="66" charset="0"/>
              <a:cs typeface="Times New Roman" pitchFamily="18" charset="0"/>
            </a:endParaRPr>
          </a:p>
        </p:txBody>
      </p:sp>
      <p:pic>
        <p:nvPicPr>
          <p:cNvPr id="115721" name="Picture 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99592" y="776138"/>
            <a:ext cx="685800" cy="568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5724" name="Picture 12" descr="C:\DATA\Mémoire\Librairie d'images\c2324m19.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446398" y="1556792"/>
            <a:ext cx="7302066" cy="2519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401" name="Text Box 14"/>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pic>
        <p:nvPicPr>
          <p:cNvPr id="11" name="Picture 1037" descr="C:\DATA\Mémoire\Librairie d'images\c2324m20.gif"/>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1375594" y="4103687"/>
            <a:ext cx="7516885" cy="2773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ZoneTexte 2"/>
          <p:cNvSpPr txBox="1"/>
          <p:nvPr/>
        </p:nvSpPr>
        <p:spPr>
          <a:xfrm>
            <a:off x="4345961" y="2020198"/>
            <a:ext cx="859274" cy="461665"/>
          </a:xfrm>
          <a:prstGeom prst="rect">
            <a:avLst/>
          </a:prstGeom>
          <a:noFill/>
        </p:spPr>
        <p:txBody>
          <a:bodyPr wrap="none" rtlCol="0">
            <a:spAutoFit/>
          </a:bodyPr>
          <a:lstStyle/>
          <a:p>
            <a:r>
              <a:rPr lang="fr-FR" sz="2400" b="1" dirty="0">
                <a:solidFill>
                  <a:srgbClr val="FF0000"/>
                </a:solidFill>
              </a:rPr>
              <a:t>FAUX</a:t>
            </a:r>
          </a:p>
        </p:txBody>
      </p:sp>
      <p:sp>
        <p:nvSpPr>
          <p:cNvPr id="13" name="ZoneTexte 12"/>
          <p:cNvSpPr txBox="1"/>
          <p:nvPr/>
        </p:nvSpPr>
        <p:spPr>
          <a:xfrm>
            <a:off x="4345961" y="4581128"/>
            <a:ext cx="933461" cy="461665"/>
          </a:xfrm>
          <a:prstGeom prst="rect">
            <a:avLst/>
          </a:prstGeom>
          <a:noFill/>
        </p:spPr>
        <p:txBody>
          <a:bodyPr wrap="none" rtlCol="0">
            <a:spAutoFit/>
          </a:bodyPr>
          <a:lstStyle/>
          <a:p>
            <a:r>
              <a:rPr lang="fr-FR" sz="2400" b="1" dirty="0">
                <a:solidFill>
                  <a:srgbClr val="0070C0"/>
                </a:solidFill>
              </a:rPr>
              <a:t>JUSTE</a:t>
            </a:r>
          </a:p>
        </p:txBody>
      </p:sp>
    </p:spTree>
    <p:extLst>
      <p:ext uri="{BB962C8B-B14F-4D97-AF65-F5344CB8AC3E}">
        <p14:creationId xmlns:p14="http://schemas.microsoft.com/office/powerpoint/2010/main" val="238011262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5724"/>
                                        </p:tgtEl>
                                        <p:attrNameLst>
                                          <p:attrName>style.visibility</p:attrName>
                                        </p:attrNameLst>
                                      </p:cBhvr>
                                      <p:to>
                                        <p:strVal val="visible"/>
                                      </p:to>
                                    </p:set>
                                    <p:anim calcmode="lin" valueType="num">
                                      <p:cBhvr additive="base">
                                        <p:cTn id="7" dur="500"/>
                                        <p:tgtEl>
                                          <p:spTgt spid="115724"/>
                                        </p:tgtEl>
                                        <p:attrNameLst>
                                          <p:attrName>ppt_y</p:attrName>
                                        </p:attrNameLst>
                                      </p:cBhvr>
                                      <p:tavLst>
                                        <p:tav tm="0">
                                          <p:val>
                                            <p:strVal val="#ppt_y+#ppt_h*1.125000"/>
                                          </p:val>
                                        </p:tav>
                                        <p:tav tm="100000">
                                          <p:val>
                                            <p:strVal val="#ppt_y"/>
                                          </p:val>
                                        </p:tav>
                                      </p:tavLst>
                                    </p:anim>
                                    <p:animEffect transition="in" filter="wipe(up)">
                                      <p:cBhvr>
                                        <p:cTn id="8" dur="500"/>
                                        <p:tgtEl>
                                          <p:spTgt spid="115724"/>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755576" y="2660"/>
            <a:ext cx="8077200" cy="1143000"/>
          </a:xfrm>
        </p:spPr>
        <p:txBody>
          <a:bodyPr>
            <a:normAutofit/>
          </a:bodyPr>
          <a:lstStyle/>
          <a:p>
            <a:pPr eaLnBrk="1" hangingPunct="1"/>
            <a:r>
              <a:rPr lang="fr-FR" altLang="fr-FR" sz="3200" dirty="0"/>
              <a:t>Une entité peut être impliquée dans différentes relations avec diverses autres entités </a:t>
            </a:r>
          </a:p>
        </p:txBody>
      </p:sp>
      <p:sp>
        <p:nvSpPr>
          <p:cNvPr id="34820" name="Rectangle 3"/>
          <p:cNvSpPr>
            <a:spLocks noGrp="1" noChangeArrowheads="1"/>
          </p:cNvSpPr>
          <p:nvPr>
            <p:ph type="body" idx="1"/>
          </p:nvPr>
        </p:nvSpPr>
        <p:spPr>
          <a:xfrm>
            <a:off x="755576" y="836713"/>
            <a:ext cx="8077200" cy="4176464"/>
          </a:xfrm>
        </p:spPr>
        <p:txBody>
          <a:bodyPr/>
          <a:lstStyle/>
          <a:p>
            <a:pPr eaLnBrk="1" hangingPunct="1">
              <a:buFont typeface="Wingdings" pitchFamily="2" charset="2"/>
              <a:buNone/>
            </a:pPr>
            <a:endParaRPr lang="fr-FR" altLang="fr-FR" sz="2400" dirty="0"/>
          </a:p>
          <a:p>
            <a:pPr eaLnBrk="1" hangingPunct="1"/>
            <a:endParaRPr lang="fr-FR" altLang="fr-FR" sz="2400" dirty="0"/>
          </a:p>
        </p:txBody>
      </p:sp>
      <p:sp>
        <p:nvSpPr>
          <p:cNvPr id="2" name="ZoneTexte 1"/>
          <p:cNvSpPr txBox="1"/>
          <p:nvPr/>
        </p:nvSpPr>
        <p:spPr>
          <a:xfrm>
            <a:off x="514292" y="5795972"/>
            <a:ext cx="8594212" cy="369332"/>
          </a:xfrm>
          <a:prstGeom prst="rect">
            <a:avLst/>
          </a:prstGeom>
          <a:noFill/>
        </p:spPr>
        <p:txBody>
          <a:bodyPr wrap="none" rtlCol="0">
            <a:spAutoFit/>
          </a:bodyPr>
          <a:lstStyle/>
          <a:p>
            <a:r>
              <a:rPr lang="fr-FR" dirty="0"/>
              <a:t>L’entité Séjour est en relation  (Effectuer) avec Client et en relation (avoir lieu) avec Hôtel </a:t>
            </a:r>
          </a:p>
        </p:txBody>
      </p:sp>
      <p:pic>
        <p:nvPicPr>
          <p:cNvPr id="8" name="Picture 1035" descr="D:\Data\Mémoire\Librairie d'images\hotel3.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827584" y="1844824"/>
            <a:ext cx="7272808" cy="374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7649962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755576" y="2660"/>
            <a:ext cx="8077200" cy="1143000"/>
          </a:xfrm>
        </p:spPr>
        <p:txBody>
          <a:bodyPr/>
          <a:lstStyle/>
          <a:p>
            <a:pPr eaLnBrk="1" hangingPunct="1"/>
            <a:r>
              <a:rPr lang="fr-FR" altLang="fr-FR" sz="3200" dirty="0"/>
              <a:t>Deux entités peuvent être liées par plusieurs relations/associations</a:t>
            </a:r>
          </a:p>
        </p:txBody>
      </p:sp>
      <p:sp>
        <p:nvSpPr>
          <p:cNvPr id="34820" name="Rectangle 3"/>
          <p:cNvSpPr>
            <a:spLocks noGrp="1" noChangeArrowheads="1"/>
          </p:cNvSpPr>
          <p:nvPr>
            <p:ph type="body" idx="1"/>
          </p:nvPr>
        </p:nvSpPr>
        <p:spPr>
          <a:xfrm>
            <a:off x="755576" y="836713"/>
            <a:ext cx="8077200" cy="4176464"/>
          </a:xfrm>
        </p:spPr>
        <p:txBody>
          <a:bodyPr/>
          <a:lstStyle/>
          <a:p>
            <a:pPr eaLnBrk="1" hangingPunct="1">
              <a:buFont typeface="Wingdings" pitchFamily="2" charset="2"/>
              <a:buNone/>
            </a:pPr>
            <a:endParaRPr lang="fr-FR" altLang="fr-FR" sz="2400" dirty="0"/>
          </a:p>
          <a:p>
            <a:pPr eaLnBrk="1" hangingPunct="1"/>
            <a:endParaRPr lang="fr-FR" altLang="fr-FR" sz="2400" dirty="0"/>
          </a:p>
        </p:txBody>
      </p:sp>
      <p:pic>
        <p:nvPicPr>
          <p:cNvPr id="7" name="Picture 18" descr="c2332n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691680" y="1412776"/>
            <a:ext cx="6608688" cy="273630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2" name="ZoneTexte 1"/>
          <p:cNvSpPr txBox="1"/>
          <p:nvPr/>
        </p:nvSpPr>
        <p:spPr>
          <a:xfrm>
            <a:off x="1547664" y="5013176"/>
            <a:ext cx="5755871" cy="1323439"/>
          </a:xfrm>
          <a:prstGeom prst="rect">
            <a:avLst/>
          </a:prstGeom>
          <a:noFill/>
        </p:spPr>
        <p:txBody>
          <a:bodyPr wrap="none" rtlCol="0">
            <a:spAutoFit/>
          </a:bodyPr>
          <a:lstStyle/>
          <a:p>
            <a:r>
              <a:rPr lang="fr-FR" sz="2000" dirty="0"/>
              <a:t>Une personne possède ou pas de maisons</a:t>
            </a:r>
          </a:p>
          <a:p>
            <a:r>
              <a:rPr lang="fr-FR" sz="2000" dirty="0"/>
              <a:t>Toute personne habite une et une maison</a:t>
            </a:r>
          </a:p>
          <a:p>
            <a:r>
              <a:rPr lang="fr-FR" sz="2000" dirty="0"/>
              <a:t>Une maison est possédée par au moins une personne</a:t>
            </a:r>
          </a:p>
          <a:p>
            <a:r>
              <a:rPr lang="fr-FR" sz="2000" dirty="0"/>
              <a:t>Une maison est habitée par au moins une personne</a:t>
            </a:r>
          </a:p>
        </p:txBody>
      </p:sp>
    </p:spTree>
    <p:extLst>
      <p:ext uri="{BB962C8B-B14F-4D97-AF65-F5344CB8AC3E}">
        <p14:creationId xmlns:p14="http://schemas.microsoft.com/office/powerpoint/2010/main" val="209087039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755576" y="2660"/>
            <a:ext cx="8077200" cy="1143000"/>
          </a:xfrm>
        </p:spPr>
        <p:txBody>
          <a:bodyPr/>
          <a:lstStyle/>
          <a:p>
            <a:pPr eaLnBrk="1" hangingPunct="1"/>
            <a:r>
              <a:rPr lang="fr-FR" altLang="fr-FR" sz="3200" dirty="0"/>
              <a:t>Relation/association réflexive</a:t>
            </a:r>
          </a:p>
        </p:txBody>
      </p:sp>
      <p:sp>
        <p:nvSpPr>
          <p:cNvPr id="34820" name="Rectangle 3"/>
          <p:cNvSpPr>
            <a:spLocks noGrp="1" noChangeArrowheads="1"/>
          </p:cNvSpPr>
          <p:nvPr>
            <p:ph type="body" idx="1"/>
          </p:nvPr>
        </p:nvSpPr>
        <p:spPr>
          <a:xfrm>
            <a:off x="755576" y="836713"/>
            <a:ext cx="7344816" cy="792088"/>
          </a:xfrm>
        </p:spPr>
        <p:txBody>
          <a:bodyPr/>
          <a:lstStyle/>
          <a:p>
            <a:pPr eaLnBrk="1" hangingPunct="1">
              <a:buFont typeface="Wingdings" pitchFamily="2" charset="2"/>
              <a:buNone/>
            </a:pPr>
            <a:r>
              <a:rPr lang="fr-FR" altLang="fr-FR" sz="2400" dirty="0"/>
              <a:t>Une relation peut lier une entité à elle même</a:t>
            </a:r>
          </a:p>
          <a:p>
            <a:pPr eaLnBrk="1" hangingPunct="1"/>
            <a:endParaRPr lang="fr-FR" altLang="fr-FR" sz="2400" dirty="0"/>
          </a:p>
        </p:txBody>
      </p:sp>
      <p:pic>
        <p:nvPicPr>
          <p:cNvPr id="6" name="Picture 15" descr="c2332n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661406" y="1340768"/>
            <a:ext cx="5256584" cy="399313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2" name="ZoneTexte 1"/>
          <p:cNvSpPr txBox="1"/>
          <p:nvPr/>
        </p:nvSpPr>
        <p:spPr>
          <a:xfrm>
            <a:off x="1547664" y="5593377"/>
            <a:ext cx="6499087" cy="707886"/>
          </a:xfrm>
          <a:prstGeom prst="rect">
            <a:avLst/>
          </a:prstGeom>
          <a:noFill/>
        </p:spPr>
        <p:txBody>
          <a:bodyPr wrap="none" rtlCol="0">
            <a:spAutoFit/>
          </a:bodyPr>
          <a:lstStyle/>
          <a:p>
            <a:r>
              <a:rPr lang="fr-FR" sz="2000" dirty="0"/>
              <a:t>Une personne est mariée ou pas à une autre personne</a:t>
            </a:r>
          </a:p>
          <a:p>
            <a:r>
              <a:rPr lang="fr-FR" sz="2000" dirty="0"/>
              <a:t>Une personne est épouse ou pas d’une seule  autre personne</a:t>
            </a:r>
          </a:p>
        </p:txBody>
      </p:sp>
    </p:spTree>
    <p:extLst>
      <p:ext uri="{BB962C8B-B14F-4D97-AF65-F5344CB8AC3E}">
        <p14:creationId xmlns:p14="http://schemas.microsoft.com/office/powerpoint/2010/main" val="1555471615"/>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755576" y="2660"/>
            <a:ext cx="8077200" cy="618028"/>
          </a:xfrm>
        </p:spPr>
        <p:txBody>
          <a:bodyPr>
            <a:normAutofit fontScale="90000"/>
          </a:bodyPr>
          <a:lstStyle/>
          <a:p>
            <a:pPr eaLnBrk="1" hangingPunct="1"/>
            <a:r>
              <a:rPr lang="fr-FR" altLang="fr-FR" sz="3200" dirty="0"/>
              <a:t>Relation/association ternaire : lie au moins 3 entités</a:t>
            </a:r>
          </a:p>
        </p:txBody>
      </p:sp>
      <p:grpSp>
        <p:nvGrpSpPr>
          <p:cNvPr id="5" name="Groupe 4"/>
          <p:cNvGrpSpPr/>
          <p:nvPr/>
        </p:nvGrpSpPr>
        <p:grpSpPr>
          <a:xfrm>
            <a:off x="1215806" y="3454327"/>
            <a:ext cx="7259881" cy="3310730"/>
            <a:chOff x="222072" y="2605110"/>
            <a:chExt cx="8816158" cy="3805905"/>
          </a:xfrm>
        </p:grpSpPr>
        <p:sp>
          <p:nvSpPr>
            <p:cNvPr id="9" name="Ellipse 8"/>
            <p:cNvSpPr/>
            <p:nvPr/>
          </p:nvSpPr>
          <p:spPr>
            <a:xfrm>
              <a:off x="6517950" y="3365840"/>
              <a:ext cx="2520280" cy="14401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p:cNvSpPr txBox="1"/>
            <p:nvPr/>
          </p:nvSpPr>
          <p:spPr>
            <a:xfrm>
              <a:off x="7238030" y="3574377"/>
              <a:ext cx="1298241" cy="369332"/>
            </a:xfrm>
            <a:prstGeom prst="rect">
              <a:avLst/>
            </a:prstGeom>
            <a:noFill/>
          </p:spPr>
          <p:txBody>
            <a:bodyPr wrap="none" rtlCol="0">
              <a:spAutoFit/>
            </a:bodyPr>
            <a:lstStyle/>
            <a:p>
              <a:r>
                <a:rPr lang="fr-FR" dirty="0"/>
                <a:t>Impitoyable</a:t>
              </a:r>
            </a:p>
          </p:txBody>
        </p:sp>
        <p:sp>
          <p:nvSpPr>
            <p:cNvPr id="11" name="ZoneTexte 10"/>
            <p:cNvSpPr txBox="1"/>
            <p:nvPr/>
          </p:nvSpPr>
          <p:spPr>
            <a:xfrm>
              <a:off x="6949998" y="3943709"/>
              <a:ext cx="859274" cy="369332"/>
            </a:xfrm>
            <a:prstGeom prst="rect">
              <a:avLst/>
            </a:prstGeom>
            <a:noFill/>
          </p:spPr>
          <p:txBody>
            <a:bodyPr wrap="none" rtlCol="0">
              <a:spAutoFit/>
            </a:bodyPr>
            <a:lstStyle/>
            <a:p>
              <a:r>
                <a:rPr lang="fr-FR" dirty="0"/>
                <a:t>Vertigo</a:t>
              </a:r>
            </a:p>
          </p:txBody>
        </p:sp>
        <p:sp>
          <p:nvSpPr>
            <p:cNvPr id="12" name="ZoneTexte 11"/>
            <p:cNvSpPr txBox="1"/>
            <p:nvPr/>
          </p:nvSpPr>
          <p:spPr>
            <a:xfrm>
              <a:off x="7483642" y="4312152"/>
              <a:ext cx="807016" cy="369332"/>
            </a:xfrm>
            <a:prstGeom prst="rect">
              <a:avLst/>
            </a:prstGeom>
            <a:noFill/>
          </p:spPr>
          <p:txBody>
            <a:bodyPr wrap="none" rtlCol="0">
              <a:spAutoFit/>
            </a:bodyPr>
            <a:lstStyle/>
            <a:p>
              <a:r>
                <a:rPr lang="fr-FR" dirty="0"/>
                <a:t>Titanic</a:t>
              </a:r>
            </a:p>
          </p:txBody>
        </p:sp>
        <p:sp>
          <p:nvSpPr>
            <p:cNvPr id="13" name="ZoneTexte 12"/>
            <p:cNvSpPr txBox="1"/>
            <p:nvPr/>
          </p:nvSpPr>
          <p:spPr>
            <a:xfrm>
              <a:off x="7551962" y="2789776"/>
              <a:ext cx="670376" cy="369332"/>
            </a:xfrm>
            <a:prstGeom prst="rect">
              <a:avLst/>
            </a:prstGeom>
            <a:noFill/>
          </p:spPr>
          <p:txBody>
            <a:bodyPr wrap="none" rtlCol="0">
              <a:spAutoFit/>
            </a:bodyPr>
            <a:lstStyle/>
            <a:p>
              <a:r>
                <a:rPr lang="fr-FR" dirty="0"/>
                <a:t>Films</a:t>
              </a:r>
            </a:p>
          </p:txBody>
        </p:sp>
        <p:sp>
          <p:nvSpPr>
            <p:cNvPr id="14" name="Ellipse 13"/>
            <p:cNvSpPr/>
            <p:nvPr/>
          </p:nvSpPr>
          <p:spPr>
            <a:xfrm>
              <a:off x="3030384" y="2954942"/>
              <a:ext cx="2520280" cy="14401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ZoneTexte 14"/>
            <p:cNvSpPr txBox="1"/>
            <p:nvPr/>
          </p:nvSpPr>
          <p:spPr>
            <a:xfrm>
              <a:off x="4518650" y="3205045"/>
              <a:ext cx="723275" cy="369332"/>
            </a:xfrm>
            <a:prstGeom prst="rect">
              <a:avLst/>
            </a:prstGeom>
            <a:noFill/>
          </p:spPr>
          <p:txBody>
            <a:bodyPr wrap="none" rtlCol="0">
              <a:spAutoFit/>
            </a:bodyPr>
            <a:lstStyle/>
            <a:p>
              <a:r>
                <a:rPr lang="fr-FR" dirty="0"/>
                <a:t>14-16</a:t>
              </a:r>
            </a:p>
          </p:txBody>
        </p:sp>
        <p:sp>
          <p:nvSpPr>
            <p:cNvPr id="16" name="ZoneTexte 15"/>
            <p:cNvSpPr txBox="1"/>
            <p:nvPr/>
          </p:nvSpPr>
          <p:spPr>
            <a:xfrm>
              <a:off x="3462431" y="3409008"/>
              <a:ext cx="723275" cy="369332"/>
            </a:xfrm>
            <a:prstGeom prst="rect">
              <a:avLst/>
            </a:prstGeom>
            <a:noFill/>
          </p:spPr>
          <p:txBody>
            <a:bodyPr wrap="none" rtlCol="0">
              <a:spAutoFit/>
            </a:bodyPr>
            <a:lstStyle/>
            <a:p>
              <a:r>
                <a:rPr lang="fr-FR" dirty="0"/>
                <a:t>16-18</a:t>
              </a:r>
            </a:p>
          </p:txBody>
        </p:sp>
        <p:sp>
          <p:nvSpPr>
            <p:cNvPr id="17" name="ZoneTexte 16"/>
            <p:cNvSpPr txBox="1"/>
            <p:nvPr/>
          </p:nvSpPr>
          <p:spPr>
            <a:xfrm>
              <a:off x="4078797" y="3780482"/>
              <a:ext cx="723275" cy="369332"/>
            </a:xfrm>
            <a:prstGeom prst="rect">
              <a:avLst/>
            </a:prstGeom>
            <a:noFill/>
          </p:spPr>
          <p:txBody>
            <a:bodyPr wrap="none" rtlCol="0">
              <a:spAutoFit/>
            </a:bodyPr>
            <a:lstStyle/>
            <a:p>
              <a:r>
                <a:rPr lang="fr-FR" dirty="0"/>
                <a:t>18-20</a:t>
              </a:r>
            </a:p>
          </p:txBody>
        </p:sp>
        <p:sp>
          <p:nvSpPr>
            <p:cNvPr id="18" name="ZoneTexte 17"/>
            <p:cNvSpPr txBox="1"/>
            <p:nvPr/>
          </p:nvSpPr>
          <p:spPr>
            <a:xfrm>
              <a:off x="4595691" y="2605110"/>
              <a:ext cx="1909946" cy="369332"/>
            </a:xfrm>
            <a:prstGeom prst="rect">
              <a:avLst/>
            </a:prstGeom>
            <a:noFill/>
          </p:spPr>
          <p:txBody>
            <a:bodyPr wrap="none" rtlCol="0">
              <a:spAutoFit/>
            </a:bodyPr>
            <a:lstStyle/>
            <a:p>
              <a:r>
                <a:rPr lang="fr-FR" dirty="0"/>
                <a:t>Créneaux Horaires</a:t>
              </a:r>
            </a:p>
          </p:txBody>
        </p:sp>
        <p:sp>
          <p:nvSpPr>
            <p:cNvPr id="19" name="Ellipse 18"/>
            <p:cNvSpPr/>
            <p:nvPr/>
          </p:nvSpPr>
          <p:spPr>
            <a:xfrm>
              <a:off x="222072" y="4350674"/>
              <a:ext cx="2520280" cy="14401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ZoneTexte 19"/>
            <p:cNvSpPr txBox="1"/>
            <p:nvPr/>
          </p:nvSpPr>
          <p:spPr>
            <a:xfrm>
              <a:off x="942152" y="4559211"/>
              <a:ext cx="792205" cy="369332"/>
            </a:xfrm>
            <a:prstGeom prst="rect">
              <a:avLst/>
            </a:prstGeom>
            <a:noFill/>
          </p:spPr>
          <p:txBody>
            <a:bodyPr wrap="none" rtlCol="0">
              <a:spAutoFit/>
            </a:bodyPr>
            <a:lstStyle/>
            <a:p>
              <a:r>
                <a:rPr lang="fr-FR" dirty="0"/>
                <a:t>Salle 1</a:t>
              </a:r>
            </a:p>
          </p:txBody>
        </p:sp>
        <p:sp>
          <p:nvSpPr>
            <p:cNvPr id="21" name="ZoneTexte 20"/>
            <p:cNvSpPr txBox="1"/>
            <p:nvPr/>
          </p:nvSpPr>
          <p:spPr>
            <a:xfrm>
              <a:off x="654120" y="4928543"/>
              <a:ext cx="792205" cy="369332"/>
            </a:xfrm>
            <a:prstGeom prst="rect">
              <a:avLst/>
            </a:prstGeom>
            <a:noFill/>
          </p:spPr>
          <p:txBody>
            <a:bodyPr wrap="none" rtlCol="0">
              <a:spAutoFit/>
            </a:bodyPr>
            <a:lstStyle/>
            <a:p>
              <a:r>
                <a:rPr lang="fr-FR" dirty="0"/>
                <a:t>Salle 3</a:t>
              </a:r>
            </a:p>
          </p:txBody>
        </p:sp>
        <p:sp>
          <p:nvSpPr>
            <p:cNvPr id="22" name="ZoneTexte 21"/>
            <p:cNvSpPr txBox="1"/>
            <p:nvPr/>
          </p:nvSpPr>
          <p:spPr>
            <a:xfrm>
              <a:off x="1187764" y="5296986"/>
              <a:ext cx="792205" cy="369332"/>
            </a:xfrm>
            <a:prstGeom prst="rect">
              <a:avLst/>
            </a:prstGeom>
            <a:noFill/>
          </p:spPr>
          <p:txBody>
            <a:bodyPr wrap="none" rtlCol="0">
              <a:spAutoFit/>
            </a:bodyPr>
            <a:lstStyle/>
            <a:p>
              <a:r>
                <a:rPr lang="fr-FR" dirty="0"/>
                <a:t>Salle 2</a:t>
              </a:r>
            </a:p>
          </p:txBody>
        </p:sp>
        <p:sp>
          <p:nvSpPr>
            <p:cNvPr id="23" name="ZoneTexte 22"/>
            <p:cNvSpPr txBox="1"/>
            <p:nvPr/>
          </p:nvSpPr>
          <p:spPr>
            <a:xfrm>
              <a:off x="1256084" y="3774610"/>
              <a:ext cx="712054" cy="369332"/>
            </a:xfrm>
            <a:prstGeom prst="rect">
              <a:avLst/>
            </a:prstGeom>
            <a:noFill/>
          </p:spPr>
          <p:txBody>
            <a:bodyPr wrap="none" rtlCol="0">
              <a:spAutoFit/>
            </a:bodyPr>
            <a:lstStyle/>
            <a:p>
              <a:r>
                <a:rPr lang="fr-FR" dirty="0"/>
                <a:t>Salles</a:t>
              </a:r>
            </a:p>
          </p:txBody>
        </p:sp>
        <p:sp>
          <p:nvSpPr>
            <p:cNvPr id="24" name="Ellipse 23"/>
            <p:cNvSpPr/>
            <p:nvPr/>
          </p:nvSpPr>
          <p:spPr>
            <a:xfrm>
              <a:off x="3824069" y="4970855"/>
              <a:ext cx="2520280" cy="14401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Ellipse 24"/>
            <p:cNvSpPr/>
            <p:nvPr/>
          </p:nvSpPr>
          <p:spPr>
            <a:xfrm>
              <a:off x="4996537" y="5594310"/>
              <a:ext cx="109609"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5015128" y="5872900"/>
              <a:ext cx="109609"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5369047" y="6160932"/>
              <a:ext cx="109609"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necteur droit 27"/>
            <p:cNvCxnSpPr>
              <a:endCxn id="25" idx="2"/>
            </p:cNvCxnSpPr>
            <p:nvPr/>
          </p:nvCxnSpPr>
          <p:spPr>
            <a:xfrm>
              <a:off x="1734357" y="4743877"/>
              <a:ext cx="3262180" cy="922441"/>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a:stCxn id="25" idx="6"/>
              <a:endCxn id="12" idx="1"/>
            </p:cNvCxnSpPr>
            <p:nvPr/>
          </p:nvCxnSpPr>
          <p:spPr>
            <a:xfrm flipV="1">
              <a:off x="5106146" y="4496818"/>
              <a:ext cx="2377496" cy="11695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a:stCxn id="25" idx="7"/>
            </p:cNvCxnSpPr>
            <p:nvPr/>
          </p:nvCxnSpPr>
          <p:spPr>
            <a:xfrm flipH="1" flipV="1">
              <a:off x="3824069" y="3780482"/>
              <a:ext cx="1266025" cy="183491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a:endCxn id="26" idx="1"/>
            </p:cNvCxnSpPr>
            <p:nvPr/>
          </p:nvCxnSpPr>
          <p:spPr>
            <a:xfrm>
              <a:off x="1979969" y="5481652"/>
              <a:ext cx="3051211" cy="4123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a:stCxn id="26" idx="1"/>
            </p:cNvCxnSpPr>
            <p:nvPr/>
          </p:nvCxnSpPr>
          <p:spPr>
            <a:xfrm flipH="1" flipV="1">
              <a:off x="3800866" y="3780482"/>
              <a:ext cx="1230314" cy="211350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a:stCxn id="26" idx="0"/>
            </p:cNvCxnSpPr>
            <p:nvPr/>
          </p:nvCxnSpPr>
          <p:spPr>
            <a:xfrm flipV="1">
              <a:off x="5069933" y="4216716"/>
              <a:ext cx="1920891" cy="16561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a:endCxn id="27" idx="6"/>
            </p:cNvCxnSpPr>
            <p:nvPr/>
          </p:nvCxnSpPr>
          <p:spPr>
            <a:xfrm flipH="1">
              <a:off x="5478656" y="4559211"/>
              <a:ext cx="2073306" cy="167372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a:endCxn id="27" idx="0"/>
            </p:cNvCxnSpPr>
            <p:nvPr/>
          </p:nvCxnSpPr>
          <p:spPr>
            <a:xfrm>
              <a:off x="4880288" y="3593674"/>
              <a:ext cx="543564" cy="256725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a:stCxn id="27" idx="2"/>
            </p:cNvCxnSpPr>
            <p:nvPr/>
          </p:nvCxnSpPr>
          <p:spPr>
            <a:xfrm flipH="1" flipV="1">
              <a:off x="2022272" y="5481652"/>
              <a:ext cx="3346775" cy="75128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pic>
        <p:nvPicPr>
          <p:cNvPr id="39" name="Picture 2" descr="Une illu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00" y="717261"/>
            <a:ext cx="4813459" cy="2737066"/>
          </a:xfrm>
          <a:prstGeom prst="rect">
            <a:avLst/>
          </a:prstGeom>
          <a:noFill/>
          <a:extLst>
            <a:ext uri="{909E8E84-426E-40dd-AFC4-6F175D3DCCD1}">
              <a14:hiddenFill xmlns:a14="http://schemas.microsoft.com/office/drawing/2010/main" xmlns="">
                <a:solidFill>
                  <a:srgbClr val="FFFFFF"/>
                </a:solidFill>
              </a14:hiddenFill>
            </a:ext>
          </a:extLst>
        </p:spPr>
      </p:pic>
      <p:sp>
        <p:nvSpPr>
          <p:cNvPr id="40" name="ZoneTexte 39"/>
          <p:cNvSpPr txBox="1"/>
          <p:nvPr/>
        </p:nvSpPr>
        <p:spPr>
          <a:xfrm>
            <a:off x="5266548" y="1052736"/>
            <a:ext cx="3900363" cy="646331"/>
          </a:xfrm>
          <a:prstGeom prst="rect">
            <a:avLst/>
          </a:prstGeom>
          <a:noFill/>
        </p:spPr>
        <p:txBody>
          <a:bodyPr wrap="none" rtlCol="0">
            <a:spAutoFit/>
          </a:bodyPr>
          <a:lstStyle/>
          <a:p>
            <a:r>
              <a:rPr lang="fr-FR" dirty="0"/>
              <a:t>Un film est projeté  dans une salle </a:t>
            </a:r>
          </a:p>
          <a:p>
            <a:r>
              <a:rPr lang="fr-FR" dirty="0"/>
              <a:t>à un moment donné (créneau horaire)</a:t>
            </a:r>
          </a:p>
        </p:txBody>
      </p:sp>
    </p:spTree>
    <p:extLst>
      <p:ext uri="{BB962C8B-B14F-4D97-AF65-F5344CB8AC3E}">
        <p14:creationId xmlns:p14="http://schemas.microsoft.com/office/powerpoint/2010/main" val="3308208313"/>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Une illu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593777"/>
            <a:ext cx="6981428" cy="331705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ZoneTexte 1"/>
          <p:cNvSpPr txBox="1"/>
          <p:nvPr/>
        </p:nvSpPr>
        <p:spPr>
          <a:xfrm>
            <a:off x="827584" y="548679"/>
            <a:ext cx="2685159" cy="461665"/>
          </a:xfrm>
          <a:prstGeom prst="rect">
            <a:avLst/>
          </a:prstGeom>
          <a:noFill/>
        </p:spPr>
        <p:txBody>
          <a:bodyPr wrap="none" rtlCol="0">
            <a:spAutoFit/>
          </a:bodyPr>
          <a:lstStyle/>
          <a:p>
            <a:r>
              <a:rPr lang="fr-FR" sz="2400" dirty="0"/>
              <a:t>Ternaire ou Binaire?</a:t>
            </a:r>
          </a:p>
        </p:txBody>
      </p:sp>
      <p:sp>
        <p:nvSpPr>
          <p:cNvPr id="3" name="ZoneTexte 2"/>
          <p:cNvSpPr txBox="1"/>
          <p:nvPr/>
        </p:nvSpPr>
        <p:spPr>
          <a:xfrm>
            <a:off x="827092" y="1194421"/>
            <a:ext cx="6840134" cy="400110"/>
          </a:xfrm>
          <a:prstGeom prst="rect">
            <a:avLst/>
          </a:prstGeom>
          <a:noFill/>
        </p:spPr>
        <p:txBody>
          <a:bodyPr wrap="none" rtlCol="0">
            <a:spAutoFit/>
          </a:bodyPr>
          <a:lstStyle/>
          <a:p>
            <a:r>
              <a:rPr lang="fr-FR" sz="2000" dirty="0"/>
              <a:t>Il est conseillé de n’avoir que des relations/associations binaires</a:t>
            </a:r>
          </a:p>
        </p:txBody>
      </p:sp>
      <p:sp>
        <p:nvSpPr>
          <p:cNvPr id="4" name="ZoneTexte 3"/>
          <p:cNvSpPr txBox="1"/>
          <p:nvPr/>
        </p:nvSpPr>
        <p:spPr>
          <a:xfrm>
            <a:off x="739253" y="1594531"/>
            <a:ext cx="8276825" cy="707886"/>
          </a:xfrm>
          <a:prstGeom prst="rect">
            <a:avLst/>
          </a:prstGeom>
          <a:noFill/>
        </p:spPr>
        <p:txBody>
          <a:bodyPr wrap="none" rtlCol="0">
            <a:spAutoFit/>
          </a:bodyPr>
          <a:lstStyle/>
          <a:p>
            <a:r>
              <a:rPr lang="fr-FR" sz="2000" dirty="0"/>
              <a:t>Le MCD Films avec des associations ternaires peut être transformé en un MCD </a:t>
            </a:r>
          </a:p>
          <a:p>
            <a:r>
              <a:rPr lang="fr-FR" sz="2000" dirty="0"/>
              <a:t>avec des associations seulement binaires </a:t>
            </a:r>
          </a:p>
        </p:txBody>
      </p:sp>
    </p:spTree>
    <p:extLst>
      <p:ext uri="{BB962C8B-B14F-4D97-AF65-F5344CB8AC3E}">
        <p14:creationId xmlns:p14="http://schemas.microsoft.com/office/powerpoint/2010/main" val="1439979583"/>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755576" y="2660"/>
            <a:ext cx="8077200" cy="906060"/>
          </a:xfrm>
        </p:spPr>
        <p:txBody>
          <a:bodyPr>
            <a:normAutofit/>
          </a:bodyPr>
          <a:lstStyle/>
          <a:p>
            <a:pPr eaLnBrk="1" hangingPunct="1"/>
            <a:r>
              <a:rPr lang="fr-FR" altLang="fr-FR" sz="2800" dirty="0"/>
              <a:t>Relation/association ternaire : un autre exemple </a:t>
            </a:r>
          </a:p>
        </p:txBody>
      </p:sp>
      <p:sp>
        <p:nvSpPr>
          <p:cNvPr id="2" name="ZoneTexte 1"/>
          <p:cNvSpPr txBox="1"/>
          <p:nvPr/>
        </p:nvSpPr>
        <p:spPr>
          <a:xfrm>
            <a:off x="899592" y="5930529"/>
            <a:ext cx="7161704" cy="400110"/>
          </a:xfrm>
          <a:prstGeom prst="rect">
            <a:avLst/>
          </a:prstGeom>
          <a:noFill/>
        </p:spPr>
        <p:txBody>
          <a:bodyPr wrap="none" rtlCol="0">
            <a:spAutoFit/>
          </a:bodyPr>
          <a:lstStyle/>
          <a:p>
            <a:r>
              <a:rPr lang="fr-FR" sz="2000" dirty="0"/>
              <a:t>L’enseignement concerne un enseignant, une matière et une classe</a:t>
            </a:r>
          </a:p>
        </p:txBody>
      </p:sp>
      <p:pic>
        <p:nvPicPr>
          <p:cNvPr id="7" name="Picture 14" descr="c2332n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115616" y="692696"/>
            <a:ext cx="6552728" cy="486324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3" name="ZoneTexte 2"/>
          <p:cNvSpPr txBox="1"/>
          <p:nvPr/>
        </p:nvSpPr>
        <p:spPr>
          <a:xfrm>
            <a:off x="899592" y="6299861"/>
            <a:ext cx="6570197" cy="400110"/>
          </a:xfrm>
          <a:prstGeom prst="rect">
            <a:avLst/>
          </a:prstGeom>
          <a:noFill/>
        </p:spPr>
        <p:txBody>
          <a:bodyPr wrap="none" rtlCol="0">
            <a:spAutoFit/>
          </a:bodyPr>
          <a:lstStyle/>
          <a:p>
            <a:r>
              <a:rPr lang="fr-FR" sz="2000" b="1" dirty="0">
                <a:solidFill>
                  <a:srgbClr val="FF0000"/>
                </a:solidFill>
              </a:rPr>
              <a:t>Comment définir les cardinalités pour une relation ternaire?</a:t>
            </a:r>
          </a:p>
        </p:txBody>
      </p:sp>
    </p:spTree>
    <p:extLst>
      <p:ext uri="{BB962C8B-B14F-4D97-AF65-F5344CB8AC3E}">
        <p14:creationId xmlns:p14="http://schemas.microsoft.com/office/powerpoint/2010/main" val="224295581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755576" y="2660"/>
            <a:ext cx="8077200" cy="1143000"/>
          </a:xfrm>
        </p:spPr>
        <p:txBody>
          <a:bodyPr/>
          <a:lstStyle/>
          <a:p>
            <a:pPr eaLnBrk="1" hangingPunct="1"/>
            <a:r>
              <a:rPr lang="fr-FR" altLang="fr-FR" sz="3200" dirty="0"/>
              <a:t>Cardinalités d’une relation/association ternaire</a:t>
            </a:r>
          </a:p>
        </p:txBody>
      </p:sp>
      <p:sp>
        <p:nvSpPr>
          <p:cNvPr id="34820" name="Rectangle 3"/>
          <p:cNvSpPr>
            <a:spLocks noGrp="1" noChangeArrowheads="1"/>
          </p:cNvSpPr>
          <p:nvPr>
            <p:ph type="body" idx="1"/>
          </p:nvPr>
        </p:nvSpPr>
        <p:spPr>
          <a:xfrm>
            <a:off x="755576" y="980728"/>
            <a:ext cx="7344816" cy="5544616"/>
          </a:xfrm>
        </p:spPr>
        <p:txBody>
          <a:bodyPr>
            <a:normAutofit fontScale="92500" lnSpcReduction="10000"/>
          </a:bodyPr>
          <a:lstStyle/>
          <a:p>
            <a:pPr eaLnBrk="1" hangingPunct="1">
              <a:buFont typeface="Wingdings" pitchFamily="2" charset="2"/>
              <a:buNone/>
            </a:pPr>
            <a:r>
              <a:rPr lang="fr-FR" altLang="fr-FR" sz="2400" dirty="0"/>
              <a:t>Il faut calculer les occurrences pour chaque patte …</a:t>
            </a:r>
          </a:p>
          <a:p>
            <a:pPr eaLnBrk="1" hangingPunct="1">
              <a:buFont typeface="Wingdings" pitchFamily="2" charset="2"/>
              <a:buNone/>
            </a:pPr>
            <a:r>
              <a:rPr lang="fr-FR" altLang="fr-FR" sz="2600" dirty="0">
                <a:solidFill>
                  <a:srgbClr val="FF0000"/>
                </a:solidFill>
              </a:rPr>
              <a:t>Pour un enseignant X </a:t>
            </a:r>
            <a:r>
              <a:rPr lang="fr-FR" altLang="fr-FR" sz="2400" dirty="0"/>
              <a:t>combien de couples (matière, classe) pouvons nous créer?</a:t>
            </a:r>
          </a:p>
          <a:p>
            <a:pPr eaLnBrk="1" hangingPunct="1">
              <a:buFont typeface="Wingdings" pitchFamily="2" charset="2"/>
              <a:buNone/>
            </a:pPr>
            <a:r>
              <a:rPr lang="fr-FR" altLang="fr-FR" sz="2400" dirty="0"/>
              <a:t>  </a:t>
            </a:r>
            <a:r>
              <a:rPr lang="fr-FR" altLang="fr-FR" sz="2400" b="1" dirty="0" err="1">
                <a:solidFill>
                  <a:srgbClr val="00B050"/>
                </a:solidFill>
              </a:rPr>
              <a:t>card</a:t>
            </a:r>
            <a:r>
              <a:rPr lang="fr-FR" altLang="fr-FR" sz="2400" b="1" dirty="0">
                <a:solidFill>
                  <a:srgbClr val="00B050"/>
                </a:solidFill>
              </a:rPr>
              <a:t> min = 0 </a:t>
            </a:r>
            <a:r>
              <a:rPr lang="fr-FR" altLang="fr-FR" sz="2400" dirty="0"/>
              <a:t>car un enseignant peut ne pas enseigner du tout</a:t>
            </a:r>
          </a:p>
          <a:p>
            <a:pPr eaLnBrk="1" hangingPunct="1">
              <a:buFont typeface="Wingdings" pitchFamily="2" charset="2"/>
              <a:buNone/>
            </a:pPr>
            <a:r>
              <a:rPr lang="fr-FR" altLang="fr-FR" sz="2400" dirty="0"/>
              <a:t>  </a:t>
            </a:r>
            <a:r>
              <a:rPr lang="fr-FR" altLang="fr-FR" sz="2400" b="1" dirty="0" err="1">
                <a:solidFill>
                  <a:srgbClr val="00B050"/>
                </a:solidFill>
              </a:rPr>
              <a:t>card</a:t>
            </a:r>
            <a:r>
              <a:rPr lang="fr-FR" altLang="fr-FR" sz="2400" b="1" dirty="0">
                <a:solidFill>
                  <a:srgbClr val="00B050"/>
                </a:solidFill>
              </a:rPr>
              <a:t> max = N </a:t>
            </a:r>
            <a:r>
              <a:rPr lang="fr-FR" altLang="fr-FR" sz="2400" dirty="0"/>
              <a:t>car un enseignant peut enseigner plus</a:t>
            </a:r>
          </a:p>
          <a:p>
            <a:pPr>
              <a:buNone/>
            </a:pPr>
            <a:r>
              <a:rPr lang="fr-FR" altLang="fr-FR" sz="2600" dirty="0">
                <a:solidFill>
                  <a:srgbClr val="FF0000"/>
                </a:solidFill>
              </a:rPr>
              <a:t>Pour une matière Y </a:t>
            </a:r>
            <a:r>
              <a:rPr lang="fr-FR" altLang="fr-FR" sz="2400" dirty="0"/>
              <a:t>combien de couples (enseignant, classe) pouvons nous créer?</a:t>
            </a:r>
          </a:p>
          <a:p>
            <a:pPr>
              <a:buNone/>
            </a:pPr>
            <a:r>
              <a:rPr lang="fr-FR" altLang="fr-FR" sz="2400" dirty="0"/>
              <a:t>  </a:t>
            </a:r>
            <a:r>
              <a:rPr lang="fr-FR" altLang="fr-FR" sz="2400" b="1" dirty="0" err="1">
                <a:solidFill>
                  <a:srgbClr val="00B050"/>
                </a:solidFill>
              </a:rPr>
              <a:t>card</a:t>
            </a:r>
            <a:r>
              <a:rPr lang="fr-FR" altLang="fr-FR" sz="2400" b="1" dirty="0">
                <a:solidFill>
                  <a:srgbClr val="00B050"/>
                </a:solidFill>
              </a:rPr>
              <a:t> min = 0 </a:t>
            </a:r>
            <a:r>
              <a:rPr lang="fr-FR" altLang="fr-FR" sz="2400" dirty="0"/>
              <a:t>car une matière peut ne pas être enseignée du tout</a:t>
            </a:r>
          </a:p>
          <a:p>
            <a:pPr>
              <a:buNone/>
            </a:pPr>
            <a:r>
              <a:rPr lang="fr-FR" altLang="fr-FR" sz="2400" dirty="0"/>
              <a:t>  </a:t>
            </a:r>
            <a:r>
              <a:rPr lang="fr-FR" altLang="fr-FR" sz="2400" b="1" dirty="0" err="1">
                <a:solidFill>
                  <a:srgbClr val="00B050"/>
                </a:solidFill>
              </a:rPr>
              <a:t>card</a:t>
            </a:r>
            <a:r>
              <a:rPr lang="fr-FR" altLang="fr-FR" sz="2400" b="1" dirty="0">
                <a:solidFill>
                  <a:srgbClr val="00B050"/>
                </a:solidFill>
              </a:rPr>
              <a:t> max = N </a:t>
            </a:r>
            <a:r>
              <a:rPr lang="fr-FR" altLang="fr-FR" sz="2400" dirty="0"/>
              <a:t>car une matière peut être enseignée plusieurs fois</a:t>
            </a:r>
          </a:p>
          <a:p>
            <a:pPr>
              <a:buNone/>
            </a:pPr>
            <a:r>
              <a:rPr lang="fr-FR" altLang="fr-FR" sz="2600" dirty="0">
                <a:solidFill>
                  <a:srgbClr val="FF0000"/>
                </a:solidFill>
              </a:rPr>
              <a:t>Pour une classe Z </a:t>
            </a:r>
            <a:r>
              <a:rPr lang="fr-FR" altLang="fr-FR" sz="2400" dirty="0"/>
              <a:t>combien de couples (enseignant, matière) pouvons nous créer?</a:t>
            </a:r>
          </a:p>
          <a:p>
            <a:pPr>
              <a:buNone/>
            </a:pPr>
            <a:r>
              <a:rPr lang="fr-FR" altLang="fr-FR" sz="2400" dirty="0"/>
              <a:t>  </a:t>
            </a:r>
            <a:r>
              <a:rPr lang="fr-FR" altLang="fr-FR" sz="2400" b="1" dirty="0" err="1">
                <a:solidFill>
                  <a:srgbClr val="00B050"/>
                </a:solidFill>
              </a:rPr>
              <a:t>card</a:t>
            </a:r>
            <a:r>
              <a:rPr lang="fr-FR" altLang="fr-FR" sz="2400" b="1" dirty="0">
                <a:solidFill>
                  <a:srgbClr val="00B050"/>
                </a:solidFill>
              </a:rPr>
              <a:t> min = 1 </a:t>
            </a:r>
            <a:r>
              <a:rPr lang="fr-FR" altLang="fr-FR" sz="2400" dirty="0"/>
              <a:t>car une classe doit suivre au moins une matière</a:t>
            </a:r>
          </a:p>
          <a:p>
            <a:pPr>
              <a:buNone/>
            </a:pPr>
            <a:r>
              <a:rPr lang="fr-FR" altLang="fr-FR" sz="2400" dirty="0"/>
              <a:t>  </a:t>
            </a:r>
            <a:r>
              <a:rPr lang="fr-FR" altLang="fr-FR" sz="2400" b="1" dirty="0" err="1">
                <a:solidFill>
                  <a:srgbClr val="00B050"/>
                </a:solidFill>
              </a:rPr>
              <a:t>card</a:t>
            </a:r>
            <a:r>
              <a:rPr lang="fr-FR" altLang="fr-FR" sz="2400" b="1" dirty="0">
                <a:solidFill>
                  <a:srgbClr val="00B050"/>
                </a:solidFill>
              </a:rPr>
              <a:t> max = N </a:t>
            </a:r>
            <a:r>
              <a:rPr lang="fr-FR" altLang="fr-FR" sz="2400" dirty="0"/>
              <a:t>car une classe suivra plusieurs matières </a:t>
            </a:r>
          </a:p>
          <a:p>
            <a:pPr>
              <a:buNone/>
            </a:pPr>
            <a:endParaRPr lang="fr-FR" altLang="fr-FR" sz="2400" dirty="0"/>
          </a:p>
          <a:p>
            <a:pPr eaLnBrk="1" hangingPunct="1">
              <a:buFont typeface="Wingdings" pitchFamily="2" charset="2"/>
              <a:buNone/>
            </a:pPr>
            <a:endParaRPr lang="fr-FR" altLang="fr-FR" sz="2400" dirty="0"/>
          </a:p>
          <a:p>
            <a:pPr eaLnBrk="1" hangingPunct="1">
              <a:buFont typeface="Wingdings" pitchFamily="2" charset="2"/>
              <a:buNone/>
            </a:pPr>
            <a:endParaRPr lang="fr-FR" altLang="fr-FR" sz="2400" dirty="0"/>
          </a:p>
        </p:txBody>
      </p:sp>
    </p:spTree>
    <p:extLst>
      <p:ext uri="{BB962C8B-B14F-4D97-AF65-F5344CB8AC3E}">
        <p14:creationId xmlns:p14="http://schemas.microsoft.com/office/powerpoint/2010/main" val="4059523590"/>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9"/>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914400" y="4191000"/>
            <a:ext cx="8229600" cy="1330325"/>
          </a:xfrm>
          <a:noFill/>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26629" name="Picture 10"/>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a:xfrm>
            <a:off x="899592" y="1340768"/>
            <a:ext cx="6324600" cy="1389063"/>
          </a:xfrm>
          <a:noFill/>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8" name="Text Box 2051"/>
          <p:cNvSpPr txBox="1">
            <a:spLocks noChangeArrowheads="1"/>
          </p:cNvSpPr>
          <p:nvPr/>
        </p:nvSpPr>
        <p:spPr bwMode="auto">
          <a:xfrm>
            <a:off x="467544" y="188640"/>
            <a:ext cx="525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Exercices : Lecture de </a:t>
            </a:r>
            <a:r>
              <a:rPr lang="fr-FR" altLang="fr-FR" b="1" u="sng" dirty="0" err="1">
                <a:solidFill>
                  <a:srgbClr val="339933"/>
                </a:solidFill>
                <a:latin typeface="Comic Sans MS" pitchFamily="66" charset="0"/>
                <a:cs typeface="Times New Roman" pitchFamily="18" charset="0"/>
              </a:rPr>
              <a:t>MCDs</a:t>
            </a:r>
            <a:r>
              <a:rPr lang="fr-CH" altLang="fr-FR" b="1" u="sng" dirty="0">
                <a:solidFill>
                  <a:srgbClr val="339933"/>
                </a:solidFill>
                <a:latin typeface="Comic Sans MS" pitchFamily="66" charset="0"/>
                <a:cs typeface="Times New Roman" pitchFamily="18" charset="0"/>
              </a:rPr>
              <a:t> </a:t>
            </a:r>
          </a:p>
        </p:txBody>
      </p:sp>
      <p:sp>
        <p:nvSpPr>
          <p:cNvPr id="3" name="ZoneTexte 2"/>
          <p:cNvSpPr txBox="1"/>
          <p:nvPr/>
        </p:nvSpPr>
        <p:spPr>
          <a:xfrm>
            <a:off x="1324342" y="868070"/>
            <a:ext cx="1124902" cy="369332"/>
          </a:xfrm>
          <a:prstGeom prst="rect">
            <a:avLst/>
          </a:prstGeom>
          <a:noFill/>
        </p:spPr>
        <p:txBody>
          <a:bodyPr wrap="none" rtlCol="0">
            <a:spAutoFit/>
          </a:bodyPr>
          <a:lstStyle/>
          <a:p>
            <a:r>
              <a:rPr lang="fr-FR" dirty="0"/>
              <a:t>Exercice 1</a:t>
            </a:r>
          </a:p>
        </p:txBody>
      </p:sp>
      <p:sp>
        <p:nvSpPr>
          <p:cNvPr id="10" name="ZoneTexte 9"/>
          <p:cNvSpPr txBox="1"/>
          <p:nvPr/>
        </p:nvSpPr>
        <p:spPr>
          <a:xfrm>
            <a:off x="1324341" y="3501008"/>
            <a:ext cx="1124902" cy="369332"/>
          </a:xfrm>
          <a:prstGeom prst="rect">
            <a:avLst/>
          </a:prstGeom>
          <a:noFill/>
        </p:spPr>
        <p:txBody>
          <a:bodyPr wrap="none" rtlCol="0">
            <a:spAutoFit/>
          </a:bodyPr>
          <a:lstStyle/>
          <a:p>
            <a:r>
              <a:rPr lang="fr-FR" dirty="0"/>
              <a:t>Exercice 2</a:t>
            </a:r>
          </a:p>
        </p:txBody>
      </p:sp>
    </p:spTree>
    <p:extLst>
      <p:ext uri="{BB962C8B-B14F-4D97-AF65-F5344CB8AC3E}">
        <p14:creationId xmlns:p14="http://schemas.microsoft.com/office/powerpoint/2010/main" val="54616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Espace réservé du numéro de diapositive 4"/>
          <p:cNvSpPr>
            <a:spLocks noGrp="1"/>
          </p:cNvSpPr>
          <p:nvPr>
            <p:ph type="sldNum" sz="quarter" idx="10"/>
          </p:nvPr>
        </p:nvSpPr>
        <p:spPr/>
        <p:txBody>
          <a:bodyPr/>
          <a:lstStyle/>
          <a:p>
            <a:pPr>
              <a:defRPr/>
            </a:pPr>
            <a:fld id="{646234B9-B7CB-43F9-9858-346A851BDF1B}" type="slidenum">
              <a:rPr lang="fr-CH" altLang="fr-FR"/>
              <a:pPr>
                <a:defRPr/>
              </a:pPr>
              <a:t>4</a:t>
            </a:fld>
            <a:endParaRPr lang="fr-CH" altLang="fr-FR"/>
          </a:p>
        </p:txBody>
      </p:sp>
      <p:sp>
        <p:nvSpPr>
          <p:cNvPr id="8195" name="Rectangle 2"/>
          <p:cNvSpPr>
            <a:spLocks noGrp="1" noChangeArrowheads="1"/>
          </p:cNvSpPr>
          <p:nvPr>
            <p:ph type="title"/>
          </p:nvPr>
        </p:nvSpPr>
        <p:spPr/>
        <p:txBody>
          <a:bodyPr/>
          <a:lstStyle/>
          <a:p>
            <a:pPr eaLnBrk="1" hangingPunct="1"/>
            <a:r>
              <a:rPr lang="fr-CH" altLang="fr-FR" dirty="0"/>
              <a:t>Système d’information (SI)</a:t>
            </a:r>
          </a:p>
        </p:txBody>
      </p:sp>
      <p:sp>
        <p:nvSpPr>
          <p:cNvPr id="15364" name="Rectangle 4"/>
          <p:cNvSpPr>
            <a:spLocks noGrp="1" noChangeArrowheads="1"/>
          </p:cNvSpPr>
          <p:nvPr>
            <p:ph type="body" sz="half" idx="2"/>
          </p:nvPr>
        </p:nvSpPr>
        <p:spPr>
          <a:xfrm>
            <a:off x="989429" y="4653136"/>
            <a:ext cx="8153400" cy="1524000"/>
          </a:xfrm>
        </p:spPr>
        <p:txBody>
          <a:bodyPr>
            <a:normAutofit lnSpcReduction="10000"/>
          </a:bodyPr>
          <a:lstStyle/>
          <a:p>
            <a:pPr eaLnBrk="1" hangingPunct="1">
              <a:lnSpc>
                <a:spcPct val="90000"/>
              </a:lnSpc>
            </a:pPr>
            <a:r>
              <a:rPr lang="fr-CH" altLang="fr-FR" sz="2400" dirty="0"/>
              <a:t>Consultation de données</a:t>
            </a:r>
          </a:p>
          <a:p>
            <a:pPr eaLnBrk="1" hangingPunct="1">
              <a:lnSpc>
                <a:spcPct val="90000"/>
              </a:lnSpc>
            </a:pPr>
            <a:r>
              <a:rPr lang="fr-CH" altLang="fr-FR" sz="2400" dirty="0"/>
              <a:t>Ajout de données</a:t>
            </a:r>
          </a:p>
          <a:p>
            <a:pPr eaLnBrk="1" hangingPunct="1">
              <a:lnSpc>
                <a:spcPct val="90000"/>
              </a:lnSpc>
            </a:pPr>
            <a:r>
              <a:rPr lang="fr-CH" altLang="fr-FR" sz="2400" dirty="0"/>
              <a:t>Suppression de données</a:t>
            </a:r>
          </a:p>
          <a:p>
            <a:pPr eaLnBrk="1" hangingPunct="1">
              <a:lnSpc>
                <a:spcPct val="90000"/>
              </a:lnSpc>
            </a:pPr>
            <a:r>
              <a:rPr lang="fr-CH" altLang="fr-FR" sz="2400" dirty="0"/>
              <a:t>Modification de données</a:t>
            </a:r>
          </a:p>
        </p:txBody>
      </p:sp>
      <p:sp>
        <p:nvSpPr>
          <p:cNvPr id="15365" name="Text Box 5"/>
          <p:cNvSpPr txBox="1">
            <a:spLocks noChangeArrowheads="1"/>
          </p:cNvSpPr>
          <p:nvPr/>
        </p:nvSpPr>
        <p:spPr bwMode="auto">
          <a:xfrm>
            <a:off x="742598" y="1747814"/>
            <a:ext cx="171167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CH" altLang="fr-FR" u="sng" dirty="0">
                <a:solidFill>
                  <a:srgbClr val="339933"/>
                </a:solidFill>
                <a:latin typeface="Comic Sans MS" pitchFamily="66" charset="0"/>
              </a:rPr>
              <a:t>Définition:</a:t>
            </a:r>
          </a:p>
        </p:txBody>
      </p:sp>
      <p:sp>
        <p:nvSpPr>
          <p:cNvPr id="15366" name="Text Box 6"/>
          <p:cNvSpPr txBox="1">
            <a:spLocks noChangeArrowheads="1"/>
          </p:cNvSpPr>
          <p:nvPr/>
        </p:nvSpPr>
        <p:spPr bwMode="auto">
          <a:xfrm>
            <a:off x="899592" y="4221088"/>
            <a:ext cx="36439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CH" altLang="fr-FR" u="sng" dirty="0">
                <a:solidFill>
                  <a:srgbClr val="339933"/>
                </a:solidFill>
                <a:latin typeface="Comic Sans MS" pitchFamily="66" charset="0"/>
              </a:rPr>
              <a:t>Traitement dans une BD</a:t>
            </a:r>
          </a:p>
        </p:txBody>
      </p:sp>
      <p:sp>
        <p:nvSpPr>
          <p:cNvPr id="8200" name="Text Box 8"/>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Analyse des systèmes d’information</a:t>
            </a:r>
          </a:p>
        </p:txBody>
      </p:sp>
      <p:sp>
        <p:nvSpPr>
          <p:cNvPr id="3" name="Rectangle 2"/>
          <p:cNvSpPr/>
          <p:nvPr/>
        </p:nvSpPr>
        <p:spPr>
          <a:xfrm>
            <a:off x="1043608" y="2276872"/>
            <a:ext cx="7488832" cy="1200328"/>
          </a:xfrm>
          <a:prstGeom prst="rect">
            <a:avLst/>
          </a:prstGeom>
        </p:spPr>
        <p:txBody>
          <a:bodyPr wrap="square">
            <a:spAutoFit/>
          </a:bodyPr>
          <a:lstStyle/>
          <a:p>
            <a:r>
              <a:rPr lang="fr-FR" sz="2400" dirty="0"/>
              <a:t>Le </a:t>
            </a:r>
            <a:r>
              <a:rPr lang="fr-FR" sz="2400" b="1" dirty="0"/>
              <a:t>système d'information</a:t>
            </a:r>
            <a:r>
              <a:rPr lang="fr-FR" sz="2400" dirty="0"/>
              <a:t> (SI) est un ensemble organisé de ressources permettant de </a:t>
            </a:r>
            <a:r>
              <a:rPr lang="fr-FR" sz="2400" dirty="0">
                <a:solidFill>
                  <a:srgbClr val="FF0000"/>
                </a:solidFill>
              </a:rPr>
              <a:t>collecter, stocker, traiter </a:t>
            </a:r>
            <a:r>
              <a:rPr lang="fr-FR" sz="2400" dirty="0"/>
              <a:t>et </a:t>
            </a:r>
            <a:r>
              <a:rPr lang="fr-FR" sz="2400" dirty="0">
                <a:solidFill>
                  <a:srgbClr val="FF0000"/>
                </a:solidFill>
              </a:rPr>
              <a:t>distribuer</a:t>
            </a:r>
            <a:r>
              <a:rPr lang="fr-FR" sz="2400" dirty="0"/>
              <a:t> de l'information au sein d’une organisation</a:t>
            </a:r>
          </a:p>
        </p:txBody>
      </p:sp>
      <p:sp>
        <p:nvSpPr>
          <p:cNvPr id="12" name="Text Box 6"/>
          <p:cNvSpPr txBox="1">
            <a:spLocks noChangeArrowheads="1"/>
          </p:cNvSpPr>
          <p:nvPr/>
        </p:nvSpPr>
        <p:spPr bwMode="auto">
          <a:xfrm>
            <a:off x="899592" y="3645024"/>
            <a:ext cx="536502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CH" altLang="fr-FR" u="sng" dirty="0">
                <a:solidFill>
                  <a:srgbClr val="339933"/>
                </a:solidFill>
                <a:latin typeface="Comic Sans MS" pitchFamily="66" charset="0"/>
              </a:rPr>
              <a:t>Ressources: </a:t>
            </a:r>
            <a:r>
              <a:rPr lang="fr-CH" altLang="fr-FR" dirty="0">
                <a:solidFill>
                  <a:srgbClr val="339933"/>
                </a:solidFill>
                <a:latin typeface="Comic Sans MS" pitchFamily="66" charset="0"/>
              </a:rPr>
              <a:t>Bases de données (BDs) </a:t>
            </a:r>
          </a:p>
        </p:txBody>
      </p:sp>
    </p:spTree>
    <p:extLst>
      <p:ext uri="{BB962C8B-B14F-4D97-AF65-F5344CB8AC3E}">
        <p14:creationId xmlns:p14="http://schemas.microsoft.com/office/powerpoint/2010/main" val="162486243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checkerboard(across)">
                                      <p:cBhvr>
                                        <p:cTn id="7" dur="500"/>
                                        <p:tgtEl>
                                          <p:spTgt spid="15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366"/>
                                        </p:tgtEl>
                                        <p:attrNameLst>
                                          <p:attrName>style.visibility</p:attrName>
                                        </p:attrNameLst>
                                      </p:cBhvr>
                                      <p:to>
                                        <p:strVal val="visible"/>
                                      </p:to>
                                    </p:set>
                                    <p:animEffect transition="in" filter="checkerboard(across)">
                                      <p:cBhvr>
                                        <p:cTn id="12" dur="500"/>
                                        <p:tgtEl>
                                          <p:spTgt spid="153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5364">
                                            <p:txEl>
                                              <p:pRg st="0" end="0"/>
                                            </p:txEl>
                                          </p:spTgt>
                                        </p:tgtEl>
                                        <p:attrNameLst>
                                          <p:attrName>style.visibility</p:attrName>
                                        </p:attrNameLst>
                                      </p:cBhvr>
                                      <p:to>
                                        <p:strVal val="visible"/>
                                      </p:to>
                                    </p:set>
                                    <p:anim calcmode="lin" valueType="num">
                                      <p:cBhvr additive="base">
                                        <p:cTn id="17" dur="500" fill="hold"/>
                                        <p:tgtEl>
                                          <p:spTgt spid="15364">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53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5364">
                                            <p:txEl>
                                              <p:pRg st="1" end="1"/>
                                            </p:txEl>
                                          </p:spTgt>
                                        </p:tgtEl>
                                        <p:attrNameLst>
                                          <p:attrName>style.visibility</p:attrName>
                                        </p:attrNameLst>
                                      </p:cBhvr>
                                      <p:to>
                                        <p:strVal val="visible"/>
                                      </p:to>
                                    </p:set>
                                    <p:anim calcmode="lin" valueType="num">
                                      <p:cBhvr additive="base">
                                        <p:cTn id="23" dur="500" fill="hold"/>
                                        <p:tgtEl>
                                          <p:spTgt spid="15364">
                                            <p:txEl>
                                              <p:pRg st="1" end="1"/>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536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5364">
                                            <p:txEl>
                                              <p:pRg st="2" end="2"/>
                                            </p:txEl>
                                          </p:spTgt>
                                        </p:tgtEl>
                                        <p:attrNameLst>
                                          <p:attrName>style.visibility</p:attrName>
                                        </p:attrNameLst>
                                      </p:cBhvr>
                                      <p:to>
                                        <p:strVal val="visible"/>
                                      </p:to>
                                    </p:set>
                                    <p:anim calcmode="lin" valueType="num">
                                      <p:cBhvr additive="base">
                                        <p:cTn id="29" dur="500" fill="hold"/>
                                        <p:tgtEl>
                                          <p:spTgt spid="15364">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53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5364">
                                            <p:txEl>
                                              <p:pRg st="3" end="3"/>
                                            </p:txEl>
                                          </p:spTgt>
                                        </p:tgtEl>
                                        <p:attrNameLst>
                                          <p:attrName>style.visibility</p:attrName>
                                        </p:attrNameLst>
                                      </p:cBhvr>
                                      <p:to>
                                        <p:strVal val="visible"/>
                                      </p:to>
                                    </p:set>
                                    <p:anim calcmode="lin" valueType="num">
                                      <p:cBhvr additive="base">
                                        <p:cTn id="35" dur="500" fill="hold"/>
                                        <p:tgtEl>
                                          <p:spTgt spid="15364">
                                            <p:txEl>
                                              <p:pRg st="3" end="3"/>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536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checkerboard(across)">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autoUpdateAnimBg="0"/>
      <p:bldP spid="15365" grpId="0" autoUpdateAnimBg="0"/>
      <p:bldP spid="15366" grpId="0" autoUpdateAnimBg="0"/>
      <p:bldP spid="1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5" name="Text Box 2051"/>
          <p:cNvSpPr txBox="1">
            <a:spLocks noChangeArrowheads="1"/>
          </p:cNvSpPr>
          <p:nvPr/>
        </p:nvSpPr>
        <p:spPr bwMode="auto">
          <a:xfrm>
            <a:off x="467544" y="188640"/>
            <a:ext cx="8208912"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Exercice 1, partie 1 : proposez un MCD pour la  Gestion d’une école</a:t>
            </a:r>
            <a:r>
              <a:rPr lang="fr-CH" altLang="fr-FR" b="1" u="sng" dirty="0">
                <a:solidFill>
                  <a:srgbClr val="339933"/>
                </a:solidFill>
                <a:latin typeface="Comic Sans MS" pitchFamily="66" charset="0"/>
                <a:cs typeface="Times New Roman" pitchFamily="18" charset="0"/>
              </a:rPr>
              <a:t> </a:t>
            </a:r>
          </a:p>
        </p:txBody>
      </p:sp>
      <p:sp>
        <p:nvSpPr>
          <p:cNvPr id="136197" name="Rectangle 2053"/>
          <p:cNvSpPr>
            <a:spLocks noChangeArrowheads="1"/>
          </p:cNvSpPr>
          <p:nvPr/>
        </p:nvSpPr>
        <p:spPr bwMode="auto">
          <a:xfrm>
            <a:off x="611560" y="1412776"/>
            <a:ext cx="8305800" cy="50167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fr-CH" altLang="fr-FR" sz="2000" u="sng" dirty="0">
                <a:latin typeface="Comic Sans MS" pitchFamily="66" charset="0"/>
                <a:cs typeface="Times New Roman" pitchFamily="18" charset="0"/>
              </a:rPr>
              <a:t>PARTIE 1</a:t>
            </a:r>
            <a:endParaRPr lang="fr-CH" altLang="fr-FR" sz="2000" dirty="0">
              <a:latin typeface="Comic Sans MS" pitchFamily="66" charset="0"/>
              <a:cs typeface="Times New Roman" pitchFamily="18" charset="0"/>
            </a:endParaRPr>
          </a:p>
          <a:p>
            <a:pPr algn="just" eaLnBrk="1" hangingPunct="1">
              <a:spcBef>
                <a:spcPct val="50000"/>
              </a:spcBef>
            </a:pPr>
            <a:r>
              <a:rPr lang="fr-CH" altLang="fr-FR" sz="2000" dirty="0">
                <a:latin typeface="Comic Sans MS" pitchFamily="66" charset="0"/>
                <a:cs typeface="Times New Roman" pitchFamily="18" charset="0"/>
              </a:rPr>
              <a:t>Dans une école, on veut informatiser le système d'information qui gère les classes</a:t>
            </a:r>
          </a:p>
          <a:p>
            <a:pPr algn="just" eaLnBrk="1" hangingPunct="1">
              <a:spcBef>
                <a:spcPct val="50000"/>
              </a:spcBef>
            </a:pPr>
            <a:r>
              <a:rPr lang="fr-CH" altLang="fr-FR" sz="2000" dirty="0">
                <a:latin typeface="Comic Sans MS" pitchFamily="66" charset="0"/>
                <a:cs typeface="Times New Roman" pitchFamily="18" charset="0"/>
              </a:rPr>
              <a:t>Proposez un MCD sachant que </a:t>
            </a:r>
          </a:p>
          <a:p>
            <a:pPr algn="just" eaLnBrk="1" hangingPunct="1">
              <a:spcBef>
                <a:spcPct val="50000"/>
              </a:spcBef>
            </a:pPr>
            <a:r>
              <a:rPr lang="fr-CH" altLang="fr-FR" sz="2000" dirty="0">
                <a:latin typeface="Symbol" pitchFamily="18" charset="2"/>
                <a:cs typeface="Times New Roman" pitchFamily="18" charset="0"/>
              </a:rPr>
              <a:t>·</a:t>
            </a:r>
            <a:r>
              <a:rPr lang="fr-CH" altLang="fr-FR" sz="2000" dirty="0">
                <a:cs typeface="Times New Roman" pitchFamily="18" charset="0"/>
              </a:rPr>
              <a:t> </a:t>
            </a:r>
            <a:r>
              <a:rPr lang="fr-CH" altLang="fr-FR" sz="2000" dirty="0">
                <a:latin typeface="Comic Sans MS" pitchFamily="66" charset="0"/>
                <a:cs typeface="Times New Roman" pitchFamily="18" charset="0"/>
              </a:rPr>
              <a:t>Un élève est caractérisé par son no. matricule, son nom et prénom, ainsi que sa date de naissance</a:t>
            </a:r>
          </a:p>
          <a:p>
            <a:pPr algn="just" eaLnBrk="1" hangingPunct="1">
              <a:spcBef>
                <a:spcPct val="50000"/>
              </a:spcBef>
            </a:pPr>
            <a:r>
              <a:rPr lang="fr-CH" altLang="fr-FR" sz="2000" dirty="0">
                <a:latin typeface="Symbol" pitchFamily="18" charset="2"/>
                <a:cs typeface="Times New Roman" pitchFamily="18" charset="0"/>
              </a:rPr>
              <a:t>·</a:t>
            </a:r>
            <a:r>
              <a:rPr lang="fr-CH" altLang="fr-FR" sz="2000" dirty="0">
                <a:cs typeface="Times New Roman" pitchFamily="18" charset="0"/>
              </a:rPr>
              <a:t> </a:t>
            </a:r>
            <a:r>
              <a:rPr lang="fr-CH" altLang="fr-FR" sz="2000" dirty="0">
                <a:latin typeface="Comic Sans MS" pitchFamily="66" charset="0"/>
                <a:cs typeface="Times New Roman" pitchFamily="18" charset="0"/>
              </a:rPr>
              <a:t>Une classe est caractérisée par le nom de la classe (par exemple 13CG2) et par une indication du cycle (valeurs possibles: "inférieur", "moyen", "supérieur")</a:t>
            </a:r>
          </a:p>
          <a:p>
            <a:pPr algn="just" eaLnBrk="1" hangingPunct="1">
              <a:spcBef>
                <a:spcPct val="50000"/>
              </a:spcBef>
            </a:pPr>
            <a:r>
              <a:rPr lang="fr-CH" altLang="fr-FR" sz="2000" dirty="0">
                <a:latin typeface="Symbol" pitchFamily="18" charset="2"/>
                <a:cs typeface="Times New Roman" pitchFamily="18" charset="0"/>
              </a:rPr>
              <a:t>·</a:t>
            </a:r>
            <a:r>
              <a:rPr lang="fr-CH" altLang="fr-FR" sz="2000" dirty="0">
                <a:cs typeface="Times New Roman" pitchFamily="18" charset="0"/>
              </a:rPr>
              <a:t> </a:t>
            </a:r>
            <a:r>
              <a:rPr lang="fr-CH" altLang="fr-FR" sz="2000" dirty="0">
                <a:latin typeface="Comic Sans MS" pitchFamily="66" charset="0"/>
                <a:cs typeface="Times New Roman" pitchFamily="18" charset="0"/>
              </a:rPr>
              <a:t>Il faudra prévoir de connaître la fréquentation des classes des élèves sur plusieurs années consécutives</a:t>
            </a:r>
          </a:p>
          <a:p>
            <a:pPr algn="just" eaLnBrk="1" hangingPunct="1">
              <a:spcBef>
                <a:spcPct val="50000"/>
              </a:spcBef>
            </a:pPr>
            <a:r>
              <a:rPr lang="fr-CH" altLang="fr-FR" sz="2000" dirty="0">
                <a:latin typeface="Symbol" pitchFamily="18" charset="2"/>
                <a:cs typeface="Times New Roman" pitchFamily="18" charset="0"/>
              </a:rPr>
              <a:t>·</a:t>
            </a:r>
            <a:r>
              <a:rPr lang="fr-CH" altLang="fr-FR" sz="2000" dirty="0">
                <a:cs typeface="Times New Roman" pitchFamily="18" charset="0"/>
              </a:rPr>
              <a:t> </a:t>
            </a:r>
            <a:r>
              <a:rPr lang="fr-CH" altLang="fr-FR" sz="2000" dirty="0">
                <a:latin typeface="Comic Sans MS" pitchFamily="66" charset="0"/>
                <a:cs typeface="Times New Roman" pitchFamily="18" charset="0"/>
              </a:rPr>
              <a:t>Un élève enregistré dans le système fréquente au moins une classe au cours des années</a:t>
            </a:r>
          </a:p>
        </p:txBody>
      </p:sp>
      <p:sp>
        <p:nvSpPr>
          <p:cNvPr id="69638" name="Rectangle 2054"/>
          <p:cNvSpPr>
            <a:spLocks noChangeArrowheads="1"/>
          </p:cNvSpPr>
          <p:nvPr/>
        </p:nvSpPr>
        <p:spPr bwMode="auto">
          <a:xfrm>
            <a:off x="2890838" y="27098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69639" name="Rectangle 2055"/>
          <p:cNvSpPr>
            <a:spLocks noChangeArrowheads="1"/>
          </p:cNvSpPr>
          <p:nvPr/>
        </p:nvSpPr>
        <p:spPr bwMode="auto">
          <a:xfrm>
            <a:off x="2686050" y="25336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69640" name="Rectangle 2056"/>
          <p:cNvSpPr>
            <a:spLocks noChangeArrowheads="1"/>
          </p:cNvSpPr>
          <p:nvPr/>
        </p:nvSpPr>
        <p:spPr bwMode="auto">
          <a:xfrm>
            <a:off x="2957513" y="27384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69641" name="Rectangle 2057"/>
          <p:cNvSpPr>
            <a:spLocks noChangeArrowheads="1"/>
          </p:cNvSpPr>
          <p:nvPr/>
        </p:nvSpPr>
        <p:spPr bwMode="auto">
          <a:xfrm>
            <a:off x="2809875" y="27098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69642" name="Rectangle 2058"/>
          <p:cNvSpPr>
            <a:spLocks noChangeArrowheads="1"/>
          </p:cNvSpPr>
          <p:nvPr/>
        </p:nvSpPr>
        <p:spPr bwMode="auto">
          <a:xfrm>
            <a:off x="2814638" y="27336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69643" name="Rectangle 2059"/>
          <p:cNvSpPr>
            <a:spLocks noChangeArrowheads="1"/>
          </p:cNvSpPr>
          <p:nvPr/>
        </p:nvSpPr>
        <p:spPr bwMode="auto">
          <a:xfrm>
            <a:off x="1895475" y="18240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69644" name="Text Box 2060"/>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Tree>
    <p:extLst>
      <p:ext uri="{BB962C8B-B14F-4D97-AF65-F5344CB8AC3E}">
        <p14:creationId xmlns:p14="http://schemas.microsoft.com/office/powerpoint/2010/main" val="197919866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6197">
                                            <p:txEl>
                                              <p:pRg st="3" end="3"/>
                                            </p:txEl>
                                          </p:spTgt>
                                        </p:tgtEl>
                                        <p:attrNameLst>
                                          <p:attrName>style.visibility</p:attrName>
                                        </p:attrNameLst>
                                      </p:cBhvr>
                                      <p:to>
                                        <p:strVal val="visible"/>
                                      </p:to>
                                    </p:set>
                                    <p:anim calcmode="lin" valueType="num">
                                      <p:cBhvr additive="base">
                                        <p:cTn id="7" dur="500" fill="hold"/>
                                        <p:tgtEl>
                                          <p:spTgt spid="13619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197">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36197">
                                            <p:txEl>
                                              <p:pRg st="4" end="4"/>
                                            </p:txEl>
                                          </p:spTgt>
                                        </p:tgtEl>
                                        <p:attrNameLst>
                                          <p:attrName>style.visibility</p:attrName>
                                        </p:attrNameLst>
                                      </p:cBhvr>
                                      <p:to>
                                        <p:strVal val="visible"/>
                                      </p:to>
                                    </p:set>
                                    <p:anim calcmode="lin" valueType="num">
                                      <p:cBhvr additive="base">
                                        <p:cTn id="12" dur="500" fill="hold"/>
                                        <p:tgtEl>
                                          <p:spTgt spid="136197">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6197">
                                            <p:txEl>
                                              <p:pRg st="4" end="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36197">
                                            <p:txEl>
                                              <p:pRg st="5" end="5"/>
                                            </p:txEl>
                                          </p:spTgt>
                                        </p:tgtEl>
                                        <p:attrNameLst>
                                          <p:attrName>style.visibility</p:attrName>
                                        </p:attrNameLst>
                                      </p:cBhvr>
                                      <p:to>
                                        <p:strVal val="visible"/>
                                      </p:to>
                                    </p:set>
                                    <p:anim calcmode="lin" valueType="num">
                                      <p:cBhvr additive="base">
                                        <p:cTn id="17" dur="500" fill="hold"/>
                                        <p:tgtEl>
                                          <p:spTgt spid="136197">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6197">
                                            <p:txEl>
                                              <p:pRg st="5" end="5"/>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36197">
                                            <p:txEl>
                                              <p:pRg st="6" end="6"/>
                                            </p:txEl>
                                          </p:spTgt>
                                        </p:tgtEl>
                                        <p:attrNameLst>
                                          <p:attrName>style.visibility</p:attrName>
                                        </p:attrNameLst>
                                      </p:cBhvr>
                                      <p:to>
                                        <p:strVal val="visible"/>
                                      </p:to>
                                    </p:set>
                                    <p:anim calcmode="lin" valueType="num">
                                      <p:cBhvr additive="base">
                                        <p:cTn id="22" dur="500" fill="hold"/>
                                        <p:tgtEl>
                                          <p:spTgt spid="136197">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3619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3" name="Text Box 1027"/>
          <p:cNvSpPr txBox="1">
            <a:spLocks noChangeArrowheads="1"/>
          </p:cNvSpPr>
          <p:nvPr/>
        </p:nvSpPr>
        <p:spPr bwMode="auto">
          <a:xfrm>
            <a:off x="467544" y="188640"/>
            <a:ext cx="7977956"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Solution Exercice 1, partie 1 Gestion d’une école, partie 1</a:t>
            </a:r>
            <a:r>
              <a:rPr lang="fr-CH" altLang="fr-FR" b="1" u="sng" dirty="0">
                <a:solidFill>
                  <a:srgbClr val="339933"/>
                </a:solidFill>
                <a:latin typeface="Comic Sans MS" pitchFamily="66" charset="0"/>
                <a:cs typeface="Times New Roman" pitchFamily="18" charset="0"/>
              </a:rPr>
              <a:t> </a:t>
            </a:r>
          </a:p>
        </p:txBody>
      </p:sp>
      <p:sp>
        <p:nvSpPr>
          <p:cNvPr id="70661" name="Rectangle 1030"/>
          <p:cNvSpPr>
            <a:spLocks noChangeArrowheads="1"/>
          </p:cNvSpPr>
          <p:nvPr/>
        </p:nvSpPr>
        <p:spPr bwMode="auto">
          <a:xfrm>
            <a:off x="2890838" y="27098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2" name="Rectangle 1031"/>
          <p:cNvSpPr>
            <a:spLocks noChangeArrowheads="1"/>
          </p:cNvSpPr>
          <p:nvPr/>
        </p:nvSpPr>
        <p:spPr bwMode="auto">
          <a:xfrm>
            <a:off x="2686050" y="25336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3" name="Rectangle 1032"/>
          <p:cNvSpPr>
            <a:spLocks noChangeArrowheads="1"/>
          </p:cNvSpPr>
          <p:nvPr/>
        </p:nvSpPr>
        <p:spPr bwMode="auto">
          <a:xfrm>
            <a:off x="2957513" y="27384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4" name="Rectangle 1033"/>
          <p:cNvSpPr>
            <a:spLocks noChangeArrowheads="1"/>
          </p:cNvSpPr>
          <p:nvPr/>
        </p:nvSpPr>
        <p:spPr bwMode="auto">
          <a:xfrm>
            <a:off x="2809875" y="27098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5" name="Rectangle 1034"/>
          <p:cNvSpPr>
            <a:spLocks noChangeArrowheads="1"/>
          </p:cNvSpPr>
          <p:nvPr/>
        </p:nvSpPr>
        <p:spPr bwMode="auto">
          <a:xfrm>
            <a:off x="2814638" y="27336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6" name="Rectangle 1035"/>
          <p:cNvSpPr>
            <a:spLocks noChangeArrowheads="1"/>
          </p:cNvSpPr>
          <p:nvPr/>
        </p:nvSpPr>
        <p:spPr bwMode="auto">
          <a:xfrm>
            <a:off x="1895475" y="18240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7" name="Rectangle 1037"/>
          <p:cNvSpPr>
            <a:spLocks noChangeArrowheads="1"/>
          </p:cNvSpPr>
          <p:nvPr/>
        </p:nvSpPr>
        <p:spPr bwMode="auto">
          <a:xfrm>
            <a:off x="2352675" y="23574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70" name="Text Box 1039"/>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Tree>
    <p:extLst>
      <p:ext uri="{BB962C8B-B14F-4D97-AF65-F5344CB8AC3E}">
        <p14:creationId xmlns:p14="http://schemas.microsoft.com/office/powerpoint/2010/main" val="1811943822"/>
      </p:ext>
    </p:extLst>
  </p:cSld>
  <p:clrMapOvr>
    <a:masterClrMapping/>
  </p:clrMapOvr>
  <p:transition spd="slow">
    <p:wipe dir="d"/>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3" name="Text Box 1027"/>
          <p:cNvSpPr txBox="1">
            <a:spLocks noChangeArrowheads="1"/>
          </p:cNvSpPr>
          <p:nvPr/>
        </p:nvSpPr>
        <p:spPr bwMode="auto">
          <a:xfrm>
            <a:off x="467544" y="188640"/>
            <a:ext cx="7977956"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Solution Exercice 1, partie 1 Gestion d’une école, partie 1</a:t>
            </a:r>
            <a:r>
              <a:rPr lang="fr-CH" altLang="fr-FR" b="1" u="sng" dirty="0">
                <a:solidFill>
                  <a:srgbClr val="339933"/>
                </a:solidFill>
                <a:latin typeface="Comic Sans MS" pitchFamily="66" charset="0"/>
                <a:cs typeface="Times New Roman" pitchFamily="18" charset="0"/>
              </a:rPr>
              <a:t> </a:t>
            </a:r>
          </a:p>
        </p:txBody>
      </p:sp>
      <p:sp>
        <p:nvSpPr>
          <p:cNvPr id="70661" name="Rectangle 1030"/>
          <p:cNvSpPr>
            <a:spLocks noChangeArrowheads="1"/>
          </p:cNvSpPr>
          <p:nvPr/>
        </p:nvSpPr>
        <p:spPr bwMode="auto">
          <a:xfrm>
            <a:off x="2890838" y="27098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2" name="Rectangle 1031"/>
          <p:cNvSpPr>
            <a:spLocks noChangeArrowheads="1"/>
          </p:cNvSpPr>
          <p:nvPr/>
        </p:nvSpPr>
        <p:spPr bwMode="auto">
          <a:xfrm>
            <a:off x="2686050" y="25336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3" name="Rectangle 1032"/>
          <p:cNvSpPr>
            <a:spLocks noChangeArrowheads="1"/>
          </p:cNvSpPr>
          <p:nvPr/>
        </p:nvSpPr>
        <p:spPr bwMode="auto">
          <a:xfrm>
            <a:off x="2957513" y="27384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4" name="Rectangle 1033"/>
          <p:cNvSpPr>
            <a:spLocks noChangeArrowheads="1"/>
          </p:cNvSpPr>
          <p:nvPr/>
        </p:nvSpPr>
        <p:spPr bwMode="auto">
          <a:xfrm>
            <a:off x="2809875" y="27098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5" name="Rectangle 1034"/>
          <p:cNvSpPr>
            <a:spLocks noChangeArrowheads="1"/>
          </p:cNvSpPr>
          <p:nvPr/>
        </p:nvSpPr>
        <p:spPr bwMode="auto">
          <a:xfrm>
            <a:off x="2814638" y="27336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6" name="Rectangle 1035"/>
          <p:cNvSpPr>
            <a:spLocks noChangeArrowheads="1"/>
          </p:cNvSpPr>
          <p:nvPr/>
        </p:nvSpPr>
        <p:spPr bwMode="auto">
          <a:xfrm>
            <a:off x="1895475" y="18240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0667" name="Rectangle 1037"/>
          <p:cNvSpPr>
            <a:spLocks noChangeArrowheads="1"/>
          </p:cNvSpPr>
          <p:nvPr/>
        </p:nvSpPr>
        <p:spPr bwMode="auto">
          <a:xfrm>
            <a:off x="2352675" y="23574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pic>
        <p:nvPicPr>
          <p:cNvPr id="70668" name="Picture 10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340768"/>
            <a:ext cx="8052339" cy="4536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0670" name="Text Box 1039"/>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Tree>
    <p:extLst>
      <p:ext uri="{BB962C8B-B14F-4D97-AF65-F5344CB8AC3E}">
        <p14:creationId xmlns:p14="http://schemas.microsoft.com/office/powerpoint/2010/main" val="2746775939"/>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3" name="Rectangle 5"/>
          <p:cNvSpPr>
            <a:spLocks noChangeArrowheads="1"/>
          </p:cNvSpPr>
          <p:nvPr/>
        </p:nvSpPr>
        <p:spPr bwMode="auto">
          <a:xfrm>
            <a:off x="650010" y="1870327"/>
            <a:ext cx="8305800" cy="4247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fr-CH" altLang="fr-FR" sz="2000" u="sng" dirty="0">
                <a:latin typeface="Comic Sans MS" pitchFamily="66" charset="0"/>
                <a:cs typeface="Times New Roman" pitchFamily="18" charset="0"/>
              </a:rPr>
              <a:t>PARTIE 2</a:t>
            </a:r>
            <a:endParaRPr lang="fr-CH" altLang="fr-FR" sz="2000" dirty="0">
              <a:latin typeface="Comic Sans MS" pitchFamily="66" charset="0"/>
              <a:cs typeface="Times New Roman" pitchFamily="18" charset="0"/>
            </a:endParaRPr>
          </a:p>
          <a:p>
            <a:pPr algn="just" eaLnBrk="1" hangingPunct="1">
              <a:spcBef>
                <a:spcPct val="50000"/>
              </a:spcBef>
            </a:pPr>
            <a:r>
              <a:rPr lang="fr-CH" altLang="fr-FR" sz="2000" dirty="0">
                <a:latin typeface="Comic Sans MS" pitchFamily="66" charset="0"/>
                <a:cs typeface="Times New Roman" pitchFamily="18" charset="0"/>
              </a:rPr>
              <a:t>Il s'agit maintenant de concevoir une extension au MCD précédent qui permet de représenter la situation suivante</a:t>
            </a:r>
          </a:p>
          <a:p>
            <a:pPr algn="just" eaLnBrk="1" hangingPunct="1">
              <a:spcBef>
                <a:spcPct val="50000"/>
              </a:spcBef>
            </a:pPr>
            <a:r>
              <a:rPr lang="fr-CH" altLang="fr-FR" sz="2000" dirty="0">
                <a:latin typeface="Symbol" pitchFamily="18" charset="2"/>
                <a:cs typeface="Times New Roman" pitchFamily="18" charset="0"/>
              </a:rPr>
              <a:t>·</a:t>
            </a:r>
            <a:r>
              <a:rPr lang="fr-CH" altLang="fr-FR" sz="2000" dirty="0">
                <a:cs typeface="Times New Roman" pitchFamily="18" charset="0"/>
              </a:rPr>
              <a:t> </a:t>
            </a:r>
            <a:r>
              <a:rPr lang="fr-CH" altLang="fr-FR" sz="2000" dirty="0">
                <a:latin typeface="Comic Sans MS" pitchFamily="66" charset="0"/>
                <a:cs typeface="Times New Roman" pitchFamily="18" charset="0"/>
              </a:rPr>
              <a:t>La direction de l'école désire également saisir tous les professeurs dans le système d'information. Un professeur est caractérisé par un code interne </a:t>
            </a:r>
            <a:r>
              <a:rPr lang="fr-CH" altLang="fr-FR" sz="2000" u="sng" dirty="0">
                <a:latin typeface="Comic Sans MS" pitchFamily="66" charset="0"/>
                <a:cs typeface="Times New Roman" pitchFamily="18" charset="0"/>
              </a:rPr>
              <a:t>unique</a:t>
            </a:r>
            <a:r>
              <a:rPr lang="fr-CH" altLang="fr-FR" sz="2000" dirty="0">
                <a:latin typeface="Comic Sans MS" pitchFamily="66" charset="0"/>
                <a:cs typeface="Times New Roman" pitchFamily="18" charset="0"/>
              </a:rPr>
              <a:t> (par exemple </a:t>
            </a:r>
            <a:r>
              <a:rPr lang="fr-CH" altLang="fr-FR" sz="2000" dirty="0" err="1">
                <a:latin typeface="Comic Sans MS" pitchFamily="66" charset="0"/>
                <a:cs typeface="Times New Roman" pitchFamily="18" charset="0"/>
              </a:rPr>
              <a:t>Jemp</a:t>
            </a:r>
            <a:r>
              <a:rPr lang="fr-CH" altLang="fr-FR" sz="2000" dirty="0">
                <a:latin typeface="Comic Sans MS" pitchFamily="66" charset="0"/>
                <a:cs typeface="Times New Roman" pitchFamily="18" charset="0"/>
              </a:rPr>
              <a:t> Muller aura le code JEMU), son nom et prénom et la matière qu'il enseigne</a:t>
            </a:r>
            <a:r>
              <a:rPr lang="fr-CH" altLang="fr-FR" sz="2000" b="1" dirty="0">
                <a:latin typeface="Comic Sans MS" pitchFamily="66" charset="0"/>
                <a:cs typeface="Times New Roman" pitchFamily="18" charset="0"/>
              </a:rPr>
              <a:t>. Nous supposons que chaque professeur enseigne une seule matière</a:t>
            </a:r>
            <a:endParaRPr lang="fr-CH" altLang="fr-FR" sz="2000" dirty="0">
              <a:latin typeface="Comic Sans MS" pitchFamily="66" charset="0"/>
              <a:cs typeface="Times New Roman" pitchFamily="18" charset="0"/>
            </a:endParaRPr>
          </a:p>
          <a:p>
            <a:pPr algn="just" eaLnBrk="1" hangingPunct="1">
              <a:spcBef>
                <a:spcPct val="50000"/>
              </a:spcBef>
            </a:pPr>
            <a:r>
              <a:rPr lang="fr-CH" altLang="fr-FR" sz="2000" dirty="0">
                <a:latin typeface="Symbol" pitchFamily="18" charset="2"/>
                <a:cs typeface="Times New Roman" pitchFamily="18" charset="0"/>
              </a:rPr>
              <a:t>·</a:t>
            </a:r>
            <a:r>
              <a:rPr lang="fr-CH" altLang="fr-FR" sz="2000" dirty="0">
                <a:cs typeface="Times New Roman" pitchFamily="18" charset="0"/>
              </a:rPr>
              <a:t> </a:t>
            </a:r>
            <a:r>
              <a:rPr lang="fr-CH" altLang="fr-FR" sz="2000" dirty="0">
                <a:latin typeface="Comic Sans MS" pitchFamily="66" charset="0"/>
                <a:cs typeface="Times New Roman" pitchFamily="18" charset="0"/>
              </a:rPr>
              <a:t>Modélisez le fait que chaque classe est enseignée chaque année par un ou plusieurs enseignants. Un enseignant peut bien sûr donner des cours dans plusieurs classes, mais peut également ne pas donner des cours pendant une ou plusieurs années</a:t>
            </a:r>
          </a:p>
        </p:txBody>
      </p:sp>
      <p:sp>
        <p:nvSpPr>
          <p:cNvPr id="71686" name="Rectangle 6"/>
          <p:cNvSpPr>
            <a:spLocks noChangeArrowheads="1"/>
          </p:cNvSpPr>
          <p:nvPr/>
        </p:nvSpPr>
        <p:spPr bwMode="auto">
          <a:xfrm>
            <a:off x="2890838" y="27098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1687" name="Rectangle 7"/>
          <p:cNvSpPr>
            <a:spLocks noChangeArrowheads="1"/>
          </p:cNvSpPr>
          <p:nvPr/>
        </p:nvSpPr>
        <p:spPr bwMode="auto">
          <a:xfrm>
            <a:off x="2686050" y="25336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1688" name="Rectangle 8"/>
          <p:cNvSpPr>
            <a:spLocks noChangeArrowheads="1"/>
          </p:cNvSpPr>
          <p:nvPr/>
        </p:nvSpPr>
        <p:spPr bwMode="auto">
          <a:xfrm>
            <a:off x="2957513" y="27384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1689" name="Rectangle 9"/>
          <p:cNvSpPr>
            <a:spLocks noChangeArrowheads="1"/>
          </p:cNvSpPr>
          <p:nvPr/>
        </p:nvSpPr>
        <p:spPr bwMode="auto">
          <a:xfrm>
            <a:off x="2809875" y="27098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1690" name="Rectangle 10"/>
          <p:cNvSpPr>
            <a:spLocks noChangeArrowheads="1"/>
          </p:cNvSpPr>
          <p:nvPr/>
        </p:nvSpPr>
        <p:spPr bwMode="auto">
          <a:xfrm>
            <a:off x="2814638" y="27336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1691" name="Rectangle 11"/>
          <p:cNvSpPr>
            <a:spLocks noChangeArrowheads="1"/>
          </p:cNvSpPr>
          <p:nvPr/>
        </p:nvSpPr>
        <p:spPr bwMode="auto">
          <a:xfrm>
            <a:off x="1895475" y="18240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1692" name="Text Box 12"/>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14" name="Text Box 2051"/>
          <p:cNvSpPr txBox="1">
            <a:spLocks noChangeArrowheads="1"/>
          </p:cNvSpPr>
          <p:nvPr/>
        </p:nvSpPr>
        <p:spPr bwMode="auto">
          <a:xfrm>
            <a:off x="467544" y="188640"/>
            <a:ext cx="8208912"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Exercice 1, partie 2 : proposez un MCD pour la  Gestion d’une école</a:t>
            </a:r>
            <a:r>
              <a:rPr lang="fr-CH" altLang="fr-FR" b="1" u="sng" dirty="0">
                <a:solidFill>
                  <a:srgbClr val="339933"/>
                </a:solidFill>
                <a:latin typeface="Comic Sans MS" pitchFamily="66" charset="0"/>
                <a:cs typeface="Times New Roman" pitchFamily="18" charset="0"/>
              </a:rPr>
              <a:t> </a:t>
            </a:r>
          </a:p>
        </p:txBody>
      </p:sp>
    </p:spTree>
    <p:extLst>
      <p:ext uri="{BB962C8B-B14F-4D97-AF65-F5344CB8AC3E}">
        <p14:creationId xmlns:p14="http://schemas.microsoft.com/office/powerpoint/2010/main" val="189365839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0293">
                                            <p:txEl>
                                              <p:pRg st="1" end="1"/>
                                            </p:txEl>
                                          </p:spTgt>
                                        </p:tgtEl>
                                        <p:attrNameLst>
                                          <p:attrName>style.visibility</p:attrName>
                                        </p:attrNameLst>
                                      </p:cBhvr>
                                      <p:to>
                                        <p:strVal val="visible"/>
                                      </p:to>
                                    </p:set>
                                    <p:anim calcmode="lin" valueType="num">
                                      <p:cBhvr additive="base">
                                        <p:cTn id="7" dur="500" fill="hold"/>
                                        <p:tgtEl>
                                          <p:spTgt spid="14029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0293">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with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40293">
                                            <p:txEl>
                                              <p:pRg st="2" end="2"/>
                                            </p:txEl>
                                          </p:spTgt>
                                        </p:tgtEl>
                                        <p:attrNameLst>
                                          <p:attrName>style.visibility</p:attrName>
                                        </p:attrNameLst>
                                      </p:cBhvr>
                                      <p:to>
                                        <p:strVal val="visible"/>
                                      </p:to>
                                    </p:set>
                                    <p:anim calcmode="lin" valueType="num">
                                      <p:cBhvr additive="base">
                                        <p:cTn id="12" dur="500" fill="hold"/>
                                        <p:tgtEl>
                                          <p:spTgt spid="140293">
                                            <p:txEl>
                                              <p:pRg st="2" end="2"/>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40293">
                                            <p:txEl>
                                              <p:pRg st="2" end="2"/>
                                            </p:txEl>
                                          </p:spTgt>
                                        </p:tgtEl>
                                        <p:attrNameLst>
                                          <p:attrName>ppt_y</p:attrName>
                                        </p:attrNameLst>
                                      </p:cBhvr>
                                      <p:tavLst>
                                        <p:tav tm="0">
                                          <p:val>
                                            <p:strVal val="#ppt_y"/>
                                          </p:val>
                                        </p:tav>
                                        <p:tav tm="100000">
                                          <p:val>
                                            <p:strVal val="#ppt_y"/>
                                          </p:val>
                                        </p:tav>
                                      </p:tavLst>
                                    </p:anim>
                                  </p:childTnLst>
                                </p:cTn>
                              </p:par>
                            </p:childTnLst>
                          </p:cTn>
                        </p:par>
                        <p:par>
                          <p:cTn id="14" fill="hold" nodeType="with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40293">
                                            <p:txEl>
                                              <p:pRg st="3" end="3"/>
                                            </p:txEl>
                                          </p:spTgt>
                                        </p:tgtEl>
                                        <p:attrNameLst>
                                          <p:attrName>style.visibility</p:attrName>
                                        </p:attrNameLst>
                                      </p:cBhvr>
                                      <p:to>
                                        <p:strVal val="visible"/>
                                      </p:to>
                                    </p:set>
                                    <p:anim calcmode="lin" valueType="num">
                                      <p:cBhvr additive="base">
                                        <p:cTn id="17" dur="500" fill="hold"/>
                                        <p:tgtEl>
                                          <p:spTgt spid="140293">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4029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2053"/>
          <p:cNvSpPr>
            <a:spLocks noChangeArrowheads="1"/>
          </p:cNvSpPr>
          <p:nvPr/>
        </p:nvSpPr>
        <p:spPr bwMode="auto">
          <a:xfrm>
            <a:off x="2890838" y="27098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0" name="Rectangle 2054"/>
          <p:cNvSpPr>
            <a:spLocks noChangeArrowheads="1"/>
          </p:cNvSpPr>
          <p:nvPr/>
        </p:nvSpPr>
        <p:spPr bwMode="auto">
          <a:xfrm>
            <a:off x="2686050" y="25336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1" name="Rectangle 2055"/>
          <p:cNvSpPr>
            <a:spLocks noChangeArrowheads="1"/>
          </p:cNvSpPr>
          <p:nvPr/>
        </p:nvSpPr>
        <p:spPr bwMode="auto">
          <a:xfrm>
            <a:off x="2957513" y="27384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2" name="Rectangle 2056"/>
          <p:cNvSpPr>
            <a:spLocks noChangeArrowheads="1"/>
          </p:cNvSpPr>
          <p:nvPr/>
        </p:nvSpPr>
        <p:spPr bwMode="auto">
          <a:xfrm>
            <a:off x="2809875" y="27098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3" name="Rectangle 2057"/>
          <p:cNvSpPr>
            <a:spLocks noChangeArrowheads="1"/>
          </p:cNvSpPr>
          <p:nvPr/>
        </p:nvSpPr>
        <p:spPr bwMode="auto">
          <a:xfrm>
            <a:off x="2814638" y="27336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4" name="Rectangle 2058"/>
          <p:cNvSpPr>
            <a:spLocks noChangeArrowheads="1"/>
          </p:cNvSpPr>
          <p:nvPr/>
        </p:nvSpPr>
        <p:spPr bwMode="auto">
          <a:xfrm>
            <a:off x="1895475" y="18240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5" name="Rectangle 2059"/>
          <p:cNvSpPr>
            <a:spLocks noChangeArrowheads="1"/>
          </p:cNvSpPr>
          <p:nvPr/>
        </p:nvSpPr>
        <p:spPr bwMode="auto">
          <a:xfrm>
            <a:off x="2352675" y="23574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7" name="Rectangle 2063"/>
          <p:cNvSpPr>
            <a:spLocks noChangeArrowheads="1"/>
          </p:cNvSpPr>
          <p:nvPr/>
        </p:nvSpPr>
        <p:spPr bwMode="auto">
          <a:xfrm>
            <a:off x="2443163" y="18573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9" name="Text Box 2064"/>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17" name="Text Box 1027"/>
          <p:cNvSpPr txBox="1">
            <a:spLocks noChangeArrowheads="1"/>
          </p:cNvSpPr>
          <p:nvPr/>
        </p:nvSpPr>
        <p:spPr bwMode="auto">
          <a:xfrm>
            <a:off x="467544" y="188640"/>
            <a:ext cx="7977956"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Solution Exercice 1, partie 2 Gestion d’une école, partie 2</a:t>
            </a:r>
            <a:r>
              <a:rPr lang="fr-CH" altLang="fr-FR" b="1" u="sng" dirty="0">
                <a:solidFill>
                  <a:srgbClr val="339933"/>
                </a:solidFill>
                <a:latin typeface="Comic Sans MS" pitchFamily="66" charset="0"/>
                <a:cs typeface="Times New Roman" pitchFamily="18" charset="0"/>
              </a:rPr>
              <a:t> </a:t>
            </a:r>
          </a:p>
        </p:txBody>
      </p:sp>
    </p:spTree>
    <p:extLst>
      <p:ext uri="{BB962C8B-B14F-4D97-AF65-F5344CB8AC3E}">
        <p14:creationId xmlns:p14="http://schemas.microsoft.com/office/powerpoint/2010/main" val="208793132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2053"/>
          <p:cNvSpPr>
            <a:spLocks noChangeArrowheads="1"/>
          </p:cNvSpPr>
          <p:nvPr/>
        </p:nvSpPr>
        <p:spPr bwMode="auto">
          <a:xfrm>
            <a:off x="2890838" y="27098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0" name="Rectangle 2054"/>
          <p:cNvSpPr>
            <a:spLocks noChangeArrowheads="1"/>
          </p:cNvSpPr>
          <p:nvPr/>
        </p:nvSpPr>
        <p:spPr bwMode="auto">
          <a:xfrm>
            <a:off x="2686050" y="25336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1" name="Rectangle 2055"/>
          <p:cNvSpPr>
            <a:spLocks noChangeArrowheads="1"/>
          </p:cNvSpPr>
          <p:nvPr/>
        </p:nvSpPr>
        <p:spPr bwMode="auto">
          <a:xfrm>
            <a:off x="2957513" y="27384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2" name="Rectangle 2056"/>
          <p:cNvSpPr>
            <a:spLocks noChangeArrowheads="1"/>
          </p:cNvSpPr>
          <p:nvPr/>
        </p:nvSpPr>
        <p:spPr bwMode="auto">
          <a:xfrm>
            <a:off x="2809875" y="27098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3" name="Rectangle 2057"/>
          <p:cNvSpPr>
            <a:spLocks noChangeArrowheads="1"/>
          </p:cNvSpPr>
          <p:nvPr/>
        </p:nvSpPr>
        <p:spPr bwMode="auto">
          <a:xfrm>
            <a:off x="2814638" y="27336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4" name="Rectangle 2058"/>
          <p:cNvSpPr>
            <a:spLocks noChangeArrowheads="1"/>
          </p:cNvSpPr>
          <p:nvPr/>
        </p:nvSpPr>
        <p:spPr bwMode="auto">
          <a:xfrm>
            <a:off x="1895475" y="18240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5" name="Rectangle 2059"/>
          <p:cNvSpPr>
            <a:spLocks noChangeArrowheads="1"/>
          </p:cNvSpPr>
          <p:nvPr/>
        </p:nvSpPr>
        <p:spPr bwMode="auto">
          <a:xfrm>
            <a:off x="2352675" y="23574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72717" name="Rectangle 2063"/>
          <p:cNvSpPr>
            <a:spLocks noChangeArrowheads="1"/>
          </p:cNvSpPr>
          <p:nvPr/>
        </p:nvSpPr>
        <p:spPr bwMode="auto">
          <a:xfrm>
            <a:off x="2443163" y="18573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pic>
        <p:nvPicPr>
          <p:cNvPr id="72718" name="Picture 2062" descr="C:\DATA\Mémoire\Librairie d'images\mcdecol1.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33462" y="1052736"/>
            <a:ext cx="7715001" cy="4464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2719" name="Text Box 2064"/>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17" name="Text Box 1027"/>
          <p:cNvSpPr txBox="1">
            <a:spLocks noChangeArrowheads="1"/>
          </p:cNvSpPr>
          <p:nvPr/>
        </p:nvSpPr>
        <p:spPr bwMode="auto">
          <a:xfrm>
            <a:off x="467544" y="188640"/>
            <a:ext cx="7977956"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b="1" u="sng" dirty="0">
                <a:solidFill>
                  <a:srgbClr val="339933"/>
                </a:solidFill>
                <a:latin typeface="Comic Sans MS" pitchFamily="66" charset="0"/>
                <a:cs typeface="Times New Roman" pitchFamily="18" charset="0"/>
              </a:rPr>
              <a:t>Solution Exercice 1, partie 2 Gestion d’une école, partie 2</a:t>
            </a:r>
            <a:r>
              <a:rPr lang="fr-CH" altLang="fr-FR" b="1" u="sng" dirty="0">
                <a:solidFill>
                  <a:srgbClr val="339933"/>
                </a:solidFill>
                <a:latin typeface="Comic Sans MS" pitchFamily="66" charset="0"/>
                <a:cs typeface="Times New Roman" pitchFamily="18" charset="0"/>
              </a:rPr>
              <a:t> </a:t>
            </a:r>
          </a:p>
        </p:txBody>
      </p:sp>
    </p:spTree>
    <p:extLst>
      <p:ext uri="{BB962C8B-B14F-4D97-AF65-F5344CB8AC3E}">
        <p14:creationId xmlns:p14="http://schemas.microsoft.com/office/powerpoint/2010/main" val="14930727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1259632" y="2286000"/>
            <a:ext cx="7511392" cy="1470025"/>
          </a:xfrm>
        </p:spPr>
        <p:txBody>
          <a:bodyPr>
            <a:normAutofit fontScale="90000"/>
          </a:bodyPr>
          <a:lstStyle/>
          <a:p>
            <a:r>
              <a:rPr lang="fr-FR" dirty="0"/>
              <a:t>Transformation de MCD en MLD (Modèle Logique des </a:t>
            </a:r>
            <a:r>
              <a:rPr lang="fr-FR" dirty="0" err="1"/>
              <a:t>Donnees</a:t>
            </a:r>
            <a:r>
              <a:rPr lang="fr-FR" dirty="0"/>
              <a:t>)</a:t>
            </a:r>
          </a:p>
        </p:txBody>
      </p:sp>
      <p:pic>
        <p:nvPicPr>
          <p:cNvPr id="8" name="Image 3" descr="logo.pdf">
            <a:extLst>
              <a:ext uri="{FF2B5EF4-FFF2-40B4-BE49-F238E27FC236}">
                <a16:creationId xmlns:a16="http://schemas.microsoft.com/office/drawing/2014/main" id="{6B5A4A61-7849-1040-B0D0-526E72BE5D6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084168" y="332656"/>
            <a:ext cx="2730500" cy="1282700"/>
          </a:xfrm>
          <a:prstGeom prst="rect">
            <a:avLst/>
          </a:prstGeom>
        </p:spPr>
      </p:pic>
    </p:spTree>
    <p:extLst>
      <p:ext uri="{BB962C8B-B14F-4D97-AF65-F5344CB8AC3E}">
        <p14:creationId xmlns:p14="http://schemas.microsoft.com/office/powerpoint/2010/main" val="3245828085"/>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ouble flèche horizontale 10"/>
          <p:cNvSpPr/>
          <p:nvPr/>
        </p:nvSpPr>
        <p:spPr>
          <a:xfrm>
            <a:off x="4903670" y="3742923"/>
            <a:ext cx="648072" cy="3379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384082" y="89927"/>
            <a:ext cx="6317627" cy="523220"/>
          </a:xfrm>
          <a:prstGeom prst="rect">
            <a:avLst/>
          </a:prstGeom>
          <a:noFill/>
        </p:spPr>
        <p:txBody>
          <a:bodyPr wrap="none" rtlCol="0">
            <a:spAutoFit/>
          </a:bodyPr>
          <a:lstStyle/>
          <a:p>
            <a:r>
              <a:rPr lang="fr-FR" sz="2800" dirty="0"/>
              <a:t>Deux représentations d’une même réalité </a:t>
            </a:r>
          </a:p>
        </p:txBody>
      </p:sp>
      <p:sp>
        <p:nvSpPr>
          <p:cNvPr id="13" name="Espace réservé du contenu 12"/>
          <p:cNvSpPr>
            <a:spLocks noGrp="1"/>
          </p:cNvSpPr>
          <p:nvPr>
            <p:ph sz="half" idx="2"/>
          </p:nvPr>
        </p:nvSpPr>
        <p:spPr/>
        <p:txBody>
          <a:bodyPr/>
          <a:lstStyle/>
          <a:p>
            <a:endParaRPr lang="fr-FR"/>
          </a:p>
        </p:txBody>
      </p:sp>
      <p:pic>
        <p:nvPicPr>
          <p:cNvPr id="2053"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466" y="626270"/>
            <a:ext cx="4571999" cy="61904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4"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580112" y="609372"/>
            <a:ext cx="4234664" cy="603386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220802321"/>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8"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55576" y="836712"/>
            <a:ext cx="7920880" cy="5743476"/>
          </a:xfrm>
          <a:noFill/>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8" name="Rectangle 5"/>
          <p:cNvSpPr txBox="1">
            <a:spLocks noChangeArrowheads="1"/>
          </p:cNvSpPr>
          <p:nvPr/>
        </p:nvSpPr>
        <p:spPr>
          <a:xfrm>
            <a:off x="755576" y="0"/>
            <a:ext cx="8077200" cy="836712"/>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0" lang="fr-FR" sz="4400" kern="1200">
                <a:solidFill>
                  <a:schemeClr val="tx1"/>
                </a:solidFill>
                <a:latin typeface="+mj-lt"/>
                <a:ea typeface="+mj-ea"/>
                <a:cs typeface="+mj-cs"/>
              </a:defRPr>
            </a:lvl1pPr>
          </a:lstStyle>
          <a:p>
            <a:r>
              <a:rPr lang="en-GB" altLang="fr-FR"/>
              <a:t>Passage MCD - MLD</a:t>
            </a:r>
            <a:endParaRPr lang="en-GB" altLang="fr-FR" dirty="0"/>
          </a:p>
        </p:txBody>
      </p:sp>
    </p:spTree>
    <p:extLst>
      <p:ext uri="{BB962C8B-B14F-4D97-AF65-F5344CB8AC3E}">
        <p14:creationId xmlns:p14="http://schemas.microsoft.com/office/powerpoint/2010/main" val="12585141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5"/>
          <p:cNvSpPr>
            <a:spLocks noGrp="1" noChangeArrowheads="1"/>
          </p:cNvSpPr>
          <p:nvPr>
            <p:ph type="title"/>
          </p:nvPr>
        </p:nvSpPr>
        <p:spPr>
          <a:xfrm>
            <a:off x="755576" y="0"/>
            <a:ext cx="8077200" cy="1700808"/>
          </a:xfrm>
        </p:spPr>
        <p:txBody>
          <a:bodyPr>
            <a:normAutofit fontScale="90000"/>
          </a:bodyPr>
          <a:lstStyle/>
          <a:p>
            <a:pPr eaLnBrk="1" hangingPunct="1"/>
            <a:r>
              <a:rPr lang="en-GB" altLang="fr-FR" b="1" dirty="0">
                <a:solidFill>
                  <a:srgbClr val="008000"/>
                </a:solidFill>
              </a:rPr>
              <a:t>Passage </a:t>
            </a:r>
            <a:r>
              <a:rPr lang="en-GB" altLang="fr-FR" b="1" dirty="0" err="1">
                <a:solidFill>
                  <a:srgbClr val="008000"/>
                </a:solidFill>
              </a:rPr>
              <a:t>Modèle</a:t>
            </a:r>
            <a:r>
              <a:rPr lang="en-GB" altLang="fr-FR" b="1" dirty="0">
                <a:solidFill>
                  <a:srgbClr val="008000"/>
                </a:solidFill>
              </a:rPr>
              <a:t> </a:t>
            </a:r>
            <a:r>
              <a:rPr lang="en-GB" altLang="fr-FR" b="1" dirty="0" err="1">
                <a:solidFill>
                  <a:srgbClr val="008000"/>
                </a:solidFill>
              </a:rPr>
              <a:t>Conceptuel</a:t>
            </a:r>
            <a:r>
              <a:rPr lang="en-GB" altLang="fr-FR" b="1" dirty="0">
                <a:solidFill>
                  <a:srgbClr val="008000"/>
                </a:solidFill>
              </a:rPr>
              <a:t> des </a:t>
            </a:r>
            <a:r>
              <a:rPr lang="en-GB" altLang="fr-FR" b="1" dirty="0" err="1">
                <a:solidFill>
                  <a:srgbClr val="008000"/>
                </a:solidFill>
              </a:rPr>
              <a:t>Données</a:t>
            </a:r>
            <a:r>
              <a:rPr lang="en-GB" altLang="fr-FR" b="1" dirty="0">
                <a:solidFill>
                  <a:srgbClr val="008000"/>
                </a:solidFill>
              </a:rPr>
              <a:t> au </a:t>
            </a:r>
            <a:r>
              <a:rPr lang="en-GB" altLang="fr-FR" b="1" dirty="0" err="1">
                <a:solidFill>
                  <a:srgbClr val="008000"/>
                </a:solidFill>
              </a:rPr>
              <a:t>Modèle</a:t>
            </a:r>
            <a:r>
              <a:rPr lang="en-GB" altLang="fr-FR" b="1" dirty="0">
                <a:solidFill>
                  <a:srgbClr val="008000"/>
                </a:solidFill>
              </a:rPr>
              <a:t> </a:t>
            </a:r>
            <a:r>
              <a:rPr lang="en-GB" altLang="fr-FR" b="1" dirty="0" err="1">
                <a:solidFill>
                  <a:srgbClr val="008000"/>
                </a:solidFill>
              </a:rPr>
              <a:t>Logique</a:t>
            </a:r>
            <a:r>
              <a:rPr lang="en-GB" altLang="fr-FR" b="1" dirty="0">
                <a:solidFill>
                  <a:srgbClr val="008000"/>
                </a:solidFill>
              </a:rPr>
              <a:t> de </a:t>
            </a:r>
            <a:r>
              <a:rPr lang="en-GB" altLang="fr-FR" b="1" dirty="0" err="1">
                <a:solidFill>
                  <a:srgbClr val="008000"/>
                </a:solidFill>
              </a:rPr>
              <a:t>Données</a:t>
            </a:r>
            <a:endParaRPr lang="en-GB" altLang="fr-FR" b="1" dirty="0">
              <a:solidFill>
                <a:srgbClr val="008000"/>
              </a:solidFill>
            </a:endParaRPr>
          </a:p>
        </p:txBody>
      </p:sp>
      <p:sp>
        <p:nvSpPr>
          <p:cNvPr id="36869" name="Rectangle 6"/>
          <p:cNvSpPr>
            <a:spLocks noGrp="1" noChangeArrowheads="1"/>
          </p:cNvSpPr>
          <p:nvPr>
            <p:ph type="body" idx="1"/>
          </p:nvPr>
        </p:nvSpPr>
        <p:spPr>
          <a:xfrm>
            <a:off x="762000" y="1828320"/>
            <a:ext cx="8077200" cy="4841040"/>
          </a:xfrm>
        </p:spPr>
        <p:txBody>
          <a:bodyPr>
            <a:normAutofit/>
          </a:bodyPr>
          <a:lstStyle/>
          <a:p>
            <a:pPr eaLnBrk="1" hangingPunct="1"/>
            <a:r>
              <a:rPr lang="en-GB" altLang="fr-FR" dirty="0" err="1"/>
              <a:t>Constats</a:t>
            </a:r>
            <a:endParaRPr lang="en-GB" altLang="fr-FR" dirty="0"/>
          </a:p>
          <a:p>
            <a:pPr lvl="1"/>
            <a:r>
              <a:rPr lang="en-GB" altLang="fr-FR" dirty="0"/>
              <a:t>MCD </a:t>
            </a:r>
          </a:p>
          <a:p>
            <a:pPr lvl="2"/>
            <a:r>
              <a:rPr lang="en-GB" altLang="fr-FR" dirty="0" err="1"/>
              <a:t>N’est</a:t>
            </a:r>
            <a:r>
              <a:rPr lang="en-GB" altLang="fr-FR" dirty="0"/>
              <a:t> pas </a:t>
            </a:r>
            <a:r>
              <a:rPr lang="en-GB" altLang="fr-FR" dirty="0" err="1"/>
              <a:t>destiné</a:t>
            </a:r>
            <a:r>
              <a:rPr lang="en-GB" altLang="fr-FR" dirty="0"/>
              <a:t> à </a:t>
            </a:r>
            <a:r>
              <a:rPr lang="en-GB" altLang="fr-FR" dirty="0" err="1"/>
              <a:t>être</a:t>
            </a:r>
            <a:r>
              <a:rPr lang="en-GB" altLang="fr-FR" dirty="0"/>
              <a:t> </a:t>
            </a:r>
            <a:r>
              <a:rPr lang="en-GB" altLang="fr-FR" dirty="0" err="1"/>
              <a:t>utilisé</a:t>
            </a:r>
            <a:r>
              <a:rPr lang="en-GB" altLang="fr-FR" dirty="0"/>
              <a:t> pour stocker, et </a:t>
            </a:r>
            <a:r>
              <a:rPr lang="en-GB" altLang="fr-FR" dirty="0" err="1"/>
              <a:t>manipuler</a:t>
            </a:r>
            <a:r>
              <a:rPr lang="en-GB" altLang="fr-FR" dirty="0"/>
              <a:t> des </a:t>
            </a:r>
            <a:r>
              <a:rPr lang="en-GB" altLang="fr-FR" dirty="0" err="1"/>
              <a:t>données</a:t>
            </a:r>
            <a:endParaRPr lang="en-GB" altLang="fr-FR" dirty="0"/>
          </a:p>
          <a:p>
            <a:pPr lvl="2"/>
            <a:r>
              <a:rPr lang="en-GB" altLang="fr-FR" dirty="0" err="1"/>
              <a:t>Permet</a:t>
            </a:r>
            <a:r>
              <a:rPr lang="en-GB" altLang="fr-FR" dirty="0"/>
              <a:t> de </a:t>
            </a:r>
            <a:r>
              <a:rPr lang="en-GB" altLang="fr-FR" dirty="0" err="1"/>
              <a:t>modéliser</a:t>
            </a:r>
            <a:r>
              <a:rPr lang="en-GB" altLang="fr-FR" dirty="0"/>
              <a:t> un </a:t>
            </a:r>
            <a:r>
              <a:rPr lang="en-GB" altLang="fr-FR" dirty="0" err="1"/>
              <a:t>domaine</a:t>
            </a:r>
            <a:r>
              <a:rPr lang="en-GB" altLang="fr-FR" dirty="0"/>
              <a:t> </a:t>
            </a:r>
            <a:r>
              <a:rPr lang="en-GB" altLang="fr-FR" dirty="0" err="1"/>
              <a:t>complexe</a:t>
            </a:r>
            <a:r>
              <a:rPr lang="en-GB" altLang="fr-FR" dirty="0"/>
              <a:t> </a:t>
            </a:r>
            <a:r>
              <a:rPr lang="en-GB" altLang="fr-FR" dirty="0" err="1"/>
              <a:t>indépendament</a:t>
            </a:r>
            <a:r>
              <a:rPr lang="en-GB" altLang="fr-FR" dirty="0"/>
              <a:t> des techniques de </a:t>
            </a:r>
            <a:r>
              <a:rPr lang="en-GB" altLang="fr-FR" dirty="0" err="1"/>
              <a:t>stockage</a:t>
            </a:r>
            <a:r>
              <a:rPr lang="en-GB" altLang="fr-FR" dirty="0"/>
              <a:t> des </a:t>
            </a:r>
            <a:r>
              <a:rPr lang="en-GB" altLang="fr-FR" dirty="0" err="1"/>
              <a:t>données</a:t>
            </a:r>
            <a:endParaRPr lang="en-GB" altLang="fr-FR" dirty="0"/>
          </a:p>
          <a:p>
            <a:pPr lvl="1"/>
            <a:r>
              <a:rPr lang="en-GB" altLang="fr-FR" sz="2800" dirty="0"/>
              <a:t>MLD : </a:t>
            </a:r>
            <a:r>
              <a:rPr lang="en-GB" altLang="fr-FR" sz="2800" dirty="0" err="1"/>
              <a:t>Modèle</a:t>
            </a:r>
            <a:r>
              <a:rPr lang="en-GB" altLang="fr-FR" sz="2800" dirty="0"/>
              <a:t> </a:t>
            </a:r>
            <a:r>
              <a:rPr lang="en-GB" altLang="fr-FR" sz="2800" dirty="0" err="1"/>
              <a:t>logique</a:t>
            </a:r>
            <a:r>
              <a:rPr lang="en-GB" altLang="fr-FR" sz="2800" dirty="0"/>
              <a:t> des </a:t>
            </a:r>
            <a:r>
              <a:rPr lang="en-GB" altLang="fr-FR" sz="2800" dirty="0" err="1"/>
              <a:t>données</a:t>
            </a:r>
            <a:r>
              <a:rPr lang="en-GB" altLang="fr-FR" sz="2800" dirty="0"/>
              <a:t>  </a:t>
            </a:r>
          </a:p>
          <a:p>
            <a:pPr lvl="2"/>
            <a:r>
              <a:rPr lang="en-GB" altLang="fr-FR" dirty="0" err="1"/>
              <a:t>C’est</a:t>
            </a:r>
            <a:r>
              <a:rPr lang="en-GB" altLang="fr-FR" dirty="0"/>
              <a:t> </a:t>
            </a:r>
            <a:r>
              <a:rPr lang="en-GB" altLang="fr-FR" dirty="0" err="1"/>
              <a:t>une</a:t>
            </a:r>
            <a:r>
              <a:rPr lang="en-GB" altLang="fr-FR" dirty="0"/>
              <a:t> REPRESENTATION </a:t>
            </a:r>
            <a:r>
              <a:rPr lang="en-GB" altLang="fr-FR" dirty="0" err="1"/>
              <a:t>dans</a:t>
            </a:r>
            <a:r>
              <a:rPr lang="en-GB" altLang="fr-FR" dirty="0"/>
              <a:t> le </a:t>
            </a:r>
            <a:r>
              <a:rPr lang="en-GB" altLang="fr-FR" dirty="0" err="1"/>
              <a:t>modèle</a:t>
            </a:r>
            <a:r>
              <a:rPr lang="en-GB" altLang="fr-FR" dirty="0"/>
              <a:t> </a:t>
            </a:r>
            <a:r>
              <a:rPr lang="en-GB" altLang="fr-FR" dirty="0" err="1"/>
              <a:t>relationnel</a:t>
            </a:r>
            <a:r>
              <a:rPr lang="en-GB" altLang="fr-FR" dirty="0"/>
              <a:t>  </a:t>
            </a:r>
            <a:r>
              <a:rPr lang="en-GB" altLang="fr-FR" dirty="0" err="1"/>
              <a:t>tel</a:t>
            </a:r>
            <a:r>
              <a:rPr lang="en-GB" altLang="fr-FR" dirty="0"/>
              <a:t> </a:t>
            </a:r>
            <a:r>
              <a:rPr lang="en-GB" altLang="fr-FR" dirty="0" err="1"/>
              <a:t>qu'il</a:t>
            </a:r>
            <a:r>
              <a:rPr lang="en-GB" altLang="fr-FR" dirty="0"/>
              <a:t> sera </a:t>
            </a:r>
            <a:r>
              <a:rPr lang="en-GB" altLang="fr-FR" dirty="0" err="1"/>
              <a:t>implémenté</a:t>
            </a:r>
            <a:r>
              <a:rPr lang="en-GB" altLang="fr-FR" dirty="0"/>
              <a:t> </a:t>
            </a:r>
            <a:r>
              <a:rPr lang="en-GB" altLang="fr-FR" dirty="0" err="1"/>
              <a:t>dans</a:t>
            </a:r>
            <a:r>
              <a:rPr lang="en-GB" altLang="fr-FR" dirty="0"/>
              <a:t> </a:t>
            </a:r>
            <a:r>
              <a:rPr lang="en-GB" altLang="fr-FR" dirty="0" err="1"/>
              <a:t>une</a:t>
            </a:r>
            <a:r>
              <a:rPr lang="en-GB" altLang="fr-FR" dirty="0"/>
              <a:t> base de </a:t>
            </a:r>
            <a:r>
              <a:rPr lang="en-GB" altLang="fr-FR" dirty="0" err="1"/>
              <a:t>données</a:t>
            </a:r>
            <a:r>
              <a:rPr lang="en-GB" altLang="fr-FR" dirty="0"/>
              <a:t>	</a:t>
            </a:r>
          </a:p>
          <a:p>
            <a:pPr lvl="2"/>
            <a:endParaRPr lang="fr-FR" altLang="fr-FR" dirty="0"/>
          </a:p>
        </p:txBody>
      </p:sp>
    </p:spTree>
    <p:extLst>
      <p:ext uri="{BB962C8B-B14F-4D97-AF65-F5344CB8AC3E}">
        <p14:creationId xmlns:p14="http://schemas.microsoft.com/office/powerpoint/2010/main" val="3753227909"/>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762000" y="44624"/>
            <a:ext cx="8077200" cy="1143000"/>
          </a:xfrm>
        </p:spPr>
        <p:txBody>
          <a:bodyPr>
            <a:normAutofit/>
          </a:bodyPr>
          <a:lstStyle/>
          <a:p>
            <a:pPr eaLnBrk="1" hangingPunct="1"/>
            <a:r>
              <a:rPr lang="fr-CH" altLang="fr-FR" sz="4000" b="1" dirty="0">
                <a:solidFill>
                  <a:srgbClr val="00B050"/>
                </a:solidFill>
              </a:rPr>
              <a:t>Système d’information</a:t>
            </a:r>
          </a:p>
        </p:txBody>
      </p:sp>
      <p:sp>
        <p:nvSpPr>
          <p:cNvPr id="15363" name="Rectangle 3"/>
          <p:cNvSpPr>
            <a:spLocks noGrp="1" noChangeArrowheads="1"/>
          </p:cNvSpPr>
          <p:nvPr>
            <p:ph type="body" sz="half" idx="1"/>
          </p:nvPr>
        </p:nvSpPr>
        <p:spPr>
          <a:xfrm>
            <a:off x="619744" y="4370040"/>
            <a:ext cx="7924800" cy="1219200"/>
          </a:xfrm>
        </p:spPr>
        <p:txBody>
          <a:bodyPr>
            <a:normAutofit lnSpcReduction="10000"/>
          </a:bodyPr>
          <a:lstStyle/>
          <a:p>
            <a:pPr eaLnBrk="1" hangingPunct="1">
              <a:lnSpc>
                <a:spcPct val="90000"/>
              </a:lnSpc>
            </a:pPr>
            <a:r>
              <a:rPr lang="fr-CH" altLang="fr-FR" sz="2400" dirty="0"/>
              <a:t>Contient des données (celles qui sont utiles)</a:t>
            </a:r>
          </a:p>
          <a:p>
            <a:pPr eaLnBrk="1" hangingPunct="1">
              <a:lnSpc>
                <a:spcPct val="90000"/>
              </a:lnSpc>
            </a:pPr>
            <a:r>
              <a:rPr lang="fr-CH" altLang="fr-FR" sz="2400" dirty="0"/>
              <a:t>Traite les données entrantes</a:t>
            </a:r>
          </a:p>
          <a:p>
            <a:pPr eaLnBrk="1" hangingPunct="1">
              <a:lnSpc>
                <a:spcPct val="90000"/>
              </a:lnSpc>
            </a:pPr>
            <a:r>
              <a:rPr lang="fr-CH" altLang="fr-FR" sz="2400" dirty="0"/>
              <a:t>Produit des informations sortantes</a:t>
            </a:r>
          </a:p>
        </p:txBody>
      </p:sp>
      <p:sp>
        <p:nvSpPr>
          <p:cNvPr id="15365" name="Text Box 5"/>
          <p:cNvSpPr txBox="1">
            <a:spLocks noChangeArrowheads="1"/>
          </p:cNvSpPr>
          <p:nvPr/>
        </p:nvSpPr>
        <p:spPr bwMode="auto">
          <a:xfrm>
            <a:off x="467544" y="3912990"/>
            <a:ext cx="38004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CH" altLang="fr-FR" u="sng" dirty="0">
                <a:solidFill>
                  <a:srgbClr val="339933"/>
                </a:solidFill>
                <a:latin typeface="Comic Sans MS" pitchFamily="66" charset="0"/>
              </a:rPr>
              <a:t>Un système d’information</a:t>
            </a:r>
          </a:p>
        </p:txBody>
      </p:sp>
      <p:sp>
        <p:nvSpPr>
          <p:cNvPr id="8200" name="Text Box 8"/>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Analyse des systèmes d’information</a:t>
            </a:r>
          </a:p>
        </p:txBody>
      </p:sp>
      <p:sp>
        <p:nvSpPr>
          <p:cNvPr id="9" name="Text Box 5"/>
          <p:cNvSpPr txBox="1">
            <a:spLocks noChangeArrowheads="1"/>
          </p:cNvSpPr>
          <p:nvPr/>
        </p:nvSpPr>
        <p:spPr bwMode="auto">
          <a:xfrm>
            <a:off x="614317" y="1090907"/>
            <a:ext cx="7127611"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CH" altLang="fr-FR" u="sng" dirty="0">
                <a:solidFill>
                  <a:srgbClr val="339933"/>
                </a:solidFill>
                <a:latin typeface="Comic Sans MS" pitchFamily="66" charset="0"/>
              </a:rPr>
              <a:t>Importance des données dans une organisation </a:t>
            </a:r>
            <a:endParaRPr lang="fr-CH" altLang="fr-FR" dirty="0">
              <a:latin typeface="Comic Sans MS" pitchFamily="66" charset="0"/>
            </a:endParaRPr>
          </a:p>
          <a:p>
            <a:pPr marL="342900" indent="-342900" eaLnBrk="1" hangingPunct="1">
              <a:buFont typeface="Arial" charset="0"/>
              <a:buChar char="•"/>
            </a:pPr>
            <a:r>
              <a:rPr lang="fr-CH" altLang="fr-FR" dirty="0">
                <a:latin typeface="Comic Sans MS" pitchFamily="66" charset="0"/>
              </a:rPr>
              <a:t> </a:t>
            </a:r>
            <a:r>
              <a:rPr lang="fr-CH" altLang="fr-FR" dirty="0">
                <a:latin typeface="+mn-lt"/>
              </a:rPr>
              <a:t>Entreprise, administration, …</a:t>
            </a:r>
          </a:p>
          <a:p>
            <a:pPr marL="342900" indent="-342900" eaLnBrk="1" hangingPunct="1">
              <a:buFont typeface="Arial" charset="0"/>
              <a:buChar char="•"/>
            </a:pPr>
            <a:r>
              <a:rPr lang="fr-CH" altLang="fr-FR" dirty="0">
                <a:latin typeface="+mn-lt"/>
              </a:rPr>
              <a:t> Les applications informatiques ont besoin de données</a:t>
            </a:r>
          </a:p>
          <a:p>
            <a:pPr marL="342900" indent="-342900" eaLnBrk="1" hangingPunct="1">
              <a:buFont typeface="Arial" charset="0"/>
              <a:buChar char="•"/>
            </a:pPr>
            <a:r>
              <a:rPr lang="fr-CH" altLang="fr-FR" dirty="0">
                <a:latin typeface="+mn-lt"/>
              </a:rPr>
              <a:t> Exemples : PostBAC, site Web de ventes en ligne, </a:t>
            </a:r>
          </a:p>
          <a:p>
            <a:pPr marL="342900" indent="-342900" eaLnBrk="1" hangingPunct="1">
              <a:buFont typeface="Arial" charset="0"/>
              <a:buChar char="•"/>
            </a:pPr>
            <a:r>
              <a:rPr lang="fr-CH" altLang="fr-FR" dirty="0" err="1">
                <a:latin typeface="+mn-lt"/>
              </a:rPr>
              <a:t>AdeWeb</a:t>
            </a:r>
            <a:r>
              <a:rPr lang="fr-CH" altLang="fr-FR" dirty="0">
                <a:latin typeface="+mn-lt"/>
              </a:rPr>
              <a:t>, </a:t>
            </a:r>
            <a:r>
              <a:rPr lang="fr-CH" altLang="fr-FR" dirty="0" err="1">
                <a:latin typeface="+mn-lt"/>
              </a:rPr>
              <a:t>Izly</a:t>
            </a:r>
            <a:r>
              <a:rPr lang="fr-CH" altLang="fr-FR">
                <a:latin typeface="+mn-lt"/>
              </a:rPr>
              <a:t>, </a:t>
            </a:r>
            <a:r>
              <a:rPr lang="fr-CH" altLang="fr-FR" smtClean="0">
                <a:latin typeface="+mn-lt"/>
              </a:rPr>
              <a:t>…</a:t>
            </a:r>
          </a:p>
        </p:txBody>
      </p:sp>
    </p:spTree>
    <p:extLst>
      <p:ext uri="{BB962C8B-B14F-4D97-AF65-F5344CB8AC3E}">
        <p14:creationId xmlns:p14="http://schemas.microsoft.com/office/powerpoint/2010/main" val="252917035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checkerboard(across)">
                                      <p:cBhvr>
                                        <p:cTn id="12" dur="500"/>
                                        <p:tgtEl>
                                          <p:spTgt spid="1536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5363">
                                            <p:txEl>
                                              <p:pRg st="0" end="0"/>
                                            </p:txEl>
                                          </p:spTgt>
                                        </p:tgtEl>
                                        <p:attrNameLst>
                                          <p:attrName>style.visibility</p:attrName>
                                        </p:attrNameLst>
                                      </p:cBhvr>
                                      <p:to>
                                        <p:strVal val="visible"/>
                                      </p:to>
                                    </p:set>
                                    <p:anim calcmode="lin" valueType="num">
                                      <p:cBhvr additive="base">
                                        <p:cTn id="17" dur="500" fill="hold"/>
                                        <p:tgtEl>
                                          <p:spTgt spid="15363">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5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5363">
                                            <p:txEl>
                                              <p:pRg st="1" end="1"/>
                                            </p:txEl>
                                          </p:spTgt>
                                        </p:tgtEl>
                                        <p:attrNameLst>
                                          <p:attrName>style.visibility</p:attrName>
                                        </p:attrNameLst>
                                      </p:cBhvr>
                                      <p:to>
                                        <p:strVal val="visible"/>
                                      </p:to>
                                    </p:set>
                                    <p:anim calcmode="lin" valueType="num">
                                      <p:cBhvr additive="base">
                                        <p:cTn id="23" dur="500" fill="hold"/>
                                        <p:tgtEl>
                                          <p:spTgt spid="15363">
                                            <p:txEl>
                                              <p:pRg st="1" end="1"/>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5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5363">
                                            <p:txEl>
                                              <p:pRg st="2" end="2"/>
                                            </p:txEl>
                                          </p:spTgt>
                                        </p:tgtEl>
                                        <p:attrNameLst>
                                          <p:attrName>style.visibility</p:attrName>
                                        </p:attrNameLst>
                                      </p:cBhvr>
                                      <p:to>
                                        <p:strVal val="visible"/>
                                      </p:to>
                                    </p:set>
                                    <p:anim calcmode="lin" valueType="num">
                                      <p:cBhvr additive="base">
                                        <p:cTn id="29" dur="500" fill="hold"/>
                                        <p:tgtEl>
                                          <p:spTgt spid="15363">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53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P spid="15365" grpId="0" autoUpdateAnimBg="0"/>
      <p:bldP spid="9"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5"/>
          <p:cNvSpPr>
            <a:spLocks noGrp="1" noChangeArrowheads="1"/>
          </p:cNvSpPr>
          <p:nvPr>
            <p:ph type="title"/>
          </p:nvPr>
        </p:nvSpPr>
        <p:spPr>
          <a:xfrm>
            <a:off x="545306" y="116632"/>
            <a:ext cx="8275166" cy="648072"/>
          </a:xfrm>
        </p:spPr>
        <p:txBody>
          <a:bodyPr>
            <a:normAutofit fontScale="90000"/>
          </a:bodyPr>
          <a:lstStyle/>
          <a:p>
            <a:pPr eaLnBrk="1" hangingPunct="1"/>
            <a:r>
              <a:rPr lang="en-GB" altLang="fr-FR" dirty="0" err="1"/>
              <a:t>Règles</a:t>
            </a:r>
            <a:r>
              <a:rPr lang="en-GB" altLang="fr-FR" dirty="0"/>
              <a:t> de passage MCD </a:t>
            </a:r>
            <a:r>
              <a:rPr lang="en-GB" altLang="fr-FR" dirty="0" err="1"/>
              <a:t>vers</a:t>
            </a:r>
            <a:r>
              <a:rPr lang="en-GB" altLang="fr-FR" dirty="0"/>
              <a:t> MLD</a:t>
            </a:r>
          </a:p>
        </p:txBody>
      </p:sp>
      <p:sp>
        <p:nvSpPr>
          <p:cNvPr id="41989" name="Rectangle 6"/>
          <p:cNvSpPr>
            <a:spLocks noGrp="1" noChangeArrowheads="1"/>
          </p:cNvSpPr>
          <p:nvPr>
            <p:ph type="body" idx="1"/>
          </p:nvPr>
        </p:nvSpPr>
        <p:spPr>
          <a:xfrm>
            <a:off x="683568" y="2060848"/>
            <a:ext cx="8347174" cy="1944215"/>
          </a:xfrm>
        </p:spPr>
        <p:txBody>
          <a:bodyPr>
            <a:normAutofit fontScale="92500" lnSpcReduction="20000"/>
          </a:bodyPr>
          <a:lstStyle/>
          <a:p>
            <a:pPr lvl="1"/>
            <a:r>
              <a:rPr lang="en-GB" altLang="fr-FR" dirty="0"/>
              <a:t>Nom table = nom </a:t>
            </a:r>
            <a:r>
              <a:rPr lang="en-GB" altLang="fr-FR" dirty="0" err="1"/>
              <a:t>entité</a:t>
            </a:r>
            <a:r>
              <a:rPr lang="en-GB" altLang="fr-FR" dirty="0"/>
              <a:t> </a:t>
            </a:r>
          </a:p>
          <a:p>
            <a:pPr lvl="1" eaLnBrk="1" hangingPunct="1"/>
            <a:r>
              <a:rPr lang="en-GB" altLang="fr-FR" dirty="0" err="1"/>
              <a:t>attributs</a:t>
            </a:r>
            <a:r>
              <a:rPr lang="en-GB" altLang="fr-FR" dirty="0"/>
              <a:t> table = </a:t>
            </a:r>
            <a:r>
              <a:rPr lang="en-GB" altLang="fr-FR" dirty="0" err="1"/>
              <a:t>propriétés</a:t>
            </a:r>
            <a:r>
              <a:rPr lang="en-GB" altLang="fr-FR" dirty="0"/>
              <a:t> de </a:t>
            </a:r>
            <a:r>
              <a:rPr lang="en-GB" altLang="fr-FR" dirty="0" err="1"/>
              <a:t>l'entité</a:t>
            </a:r>
            <a:r>
              <a:rPr lang="en-GB" altLang="fr-FR" dirty="0"/>
              <a:t> (on </a:t>
            </a:r>
            <a:r>
              <a:rPr lang="en-GB" altLang="fr-FR" dirty="0" err="1"/>
              <a:t>peut</a:t>
            </a:r>
            <a:r>
              <a:rPr lang="en-GB" altLang="fr-FR" dirty="0"/>
              <a:t> </a:t>
            </a:r>
            <a:r>
              <a:rPr lang="en-GB" altLang="fr-FR" dirty="0" err="1"/>
              <a:t>eventuellement</a:t>
            </a:r>
            <a:r>
              <a:rPr lang="en-GB" altLang="fr-FR" dirty="0"/>
              <a:t> changer/</a:t>
            </a:r>
            <a:r>
              <a:rPr lang="en-GB" altLang="fr-FR" dirty="0" err="1"/>
              <a:t>écourter</a:t>
            </a:r>
            <a:r>
              <a:rPr lang="en-GB" altLang="fr-FR" dirty="0"/>
              <a:t> les </a:t>
            </a:r>
            <a:r>
              <a:rPr lang="en-GB" altLang="fr-FR" dirty="0" err="1"/>
              <a:t>noms</a:t>
            </a:r>
            <a:r>
              <a:rPr lang="en-GB" altLang="fr-FR" dirty="0"/>
              <a:t>)</a:t>
            </a:r>
          </a:p>
          <a:p>
            <a:pPr lvl="1" eaLnBrk="1" hangingPunct="1"/>
            <a:r>
              <a:rPr lang="en-GB" altLang="fr-FR" dirty="0"/>
              <a:t>la </a:t>
            </a:r>
            <a:r>
              <a:rPr lang="en-GB" altLang="fr-FR" dirty="0" err="1"/>
              <a:t>clé</a:t>
            </a:r>
            <a:r>
              <a:rPr lang="en-GB" altLang="fr-FR" dirty="0"/>
              <a:t> </a:t>
            </a:r>
            <a:r>
              <a:rPr lang="en-GB" altLang="fr-FR" dirty="0" err="1"/>
              <a:t>primaire</a:t>
            </a:r>
            <a:r>
              <a:rPr lang="en-GB" altLang="fr-FR" dirty="0"/>
              <a:t> table = </a:t>
            </a:r>
            <a:r>
              <a:rPr lang="en-GB" altLang="fr-FR" dirty="0" err="1"/>
              <a:t>identifiant</a:t>
            </a:r>
            <a:r>
              <a:rPr lang="en-GB" altLang="fr-FR" dirty="0"/>
              <a:t> de </a:t>
            </a:r>
            <a:r>
              <a:rPr lang="en-GB" altLang="fr-FR" dirty="0" err="1"/>
              <a:t>l'entité</a:t>
            </a:r>
            <a:r>
              <a:rPr lang="en-GB" altLang="fr-FR" dirty="0"/>
              <a:t/>
            </a:r>
            <a:br>
              <a:rPr lang="en-GB" altLang="fr-FR" dirty="0"/>
            </a:br>
            <a:r>
              <a:rPr lang="en-GB" altLang="fr-FR" dirty="0"/>
              <a:t>  </a:t>
            </a:r>
          </a:p>
        </p:txBody>
      </p:sp>
      <p:sp>
        <p:nvSpPr>
          <p:cNvPr id="2" name="ZoneTexte 1"/>
          <p:cNvSpPr txBox="1"/>
          <p:nvPr/>
        </p:nvSpPr>
        <p:spPr>
          <a:xfrm>
            <a:off x="0" y="1052736"/>
            <a:ext cx="5724128" cy="738664"/>
          </a:xfrm>
          <a:prstGeom prst="rect">
            <a:avLst/>
          </a:prstGeom>
          <a:noFill/>
        </p:spPr>
        <p:txBody>
          <a:bodyPr wrap="square" rtlCol="0">
            <a:spAutoFit/>
          </a:bodyPr>
          <a:lstStyle/>
          <a:p>
            <a:r>
              <a:rPr lang="fr-FR" sz="2400" b="1" dirty="0">
                <a:solidFill>
                  <a:srgbClr val="FF0000"/>
                </a:solidFill>
              </a:rPr>
              <a:t>REGLE 1 </a:t>
            </a:r>
            <a:r>
              <a:rPr lang="fr-FR" sz="2400" dirty="0">
                <a:solidFill>
                  <a:srgbClr val="FF0000"/>
                </a:solidFill>
              </a:rPr>
              <a:t>:</a:t>
            </a:r>
            <a:r>
              <a:rPr lang="en-GB" altLang="fr-FR" sz="2400" dirty="0">
                <a:solidFill>
                  <a:srgbClr val="FF0000"/>
                </a:solidFill>
              </a:rPr>
              <a:t> </a:t>
            </a:r>
            <a:r>
              <a:rPr lang="en-GB" altLang="fr-FR" sz="2400" dirty="0" err="1"/>
              <a:t>Une</a:t>
            </a:r>
            <a:r>
              <a:rPr lang="en-GB" altLang="fr-FR" sz="2400" dirty="0"/>
              <a:t> ENTITE </a:t>
            </a:r>
            <a:r>
              <a:rPr lang="en-GB" altLang="fr-FR" sz="2400" dirty="0" err="1"/>
              <a:t>devient</a:t>
            </a:r>
            <a:r>
              <a:rPr lang="en-GB" altLang="fr-FR" sz="2400" dirty="0"/>
              <a:t> </a:t>
            </a:r>
            <a:r>
              <a:rPr lang="en-GB" altLang="fr-FR" sz="2400" dirty="0" err="1"/>
              <a:t>une</a:t>
            </a:r>
            <a:r>
              <a:rPr lang="en-GB" altLang="fr-FR" sz="2400" dirty="0"/>
              <a:t> table</a:t>
            </a:r>
          </a:p>
          <a:p>
            <a:endParaRPr lang="fr-FR" dirty="0"/>
          </a:p>
        </p:txBody>
      </p:sp>
    </p:spTree>
    <p:extLst>
      <p:ext uri="{BB962C8B-B14F-4D97-AF65-F5344CB8AC3E}">
        <p14:creationId xmlns:p14="http://schemas.microsoft.com/office/powerpoint/2010/main" val="3042076522"/>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5"/>
          <p:cNvSpPr>
            <a:spLocks noGrp="1" noChangeArrowheads="1"/>
          </p:cNvSpPr>
          <p:nvPr>
            <p:ph type="title"/>
          </p:nvPr>
        </p:nvSpPr>
        <p:spPr>
          <a:xfrm>
            <a:off x="467544" y="0"/>
            <a:ext cx="8275166" cy="648072"/>
          </a:xfrm>
        </p:spPr>
        <p:txBody>
          <a:bodyPr>
            <a:normAutofit fontScale="90000"/>
          </a:bodyPr>
          <a:lstStyle/>
          <a:p>
            <a:pPr eaLnBrk="1" hangingPunct="1"/>
            <a:r>
              <a:rPr lang="en-GB" altLang="fr-FR" dirty="0" err="1"/>
              <a:t>Règles</a:t>
            </a:r>
            <a:r>
              <a:rPr lang="en-GB" altLang="fr-FR" dirty="0"/>
              <a:t> de passage MCD </a:t>
            </a:r>
            <a:r>
              <a:rPr lang="en-GB" altLang="fr-FR" dirty="0" err="1"/>
              <a:t>vers</a:t>
            </a:r>
            <a:r>
              <a:rPr lang="en-GB" altLang="fr-FR" dirty="0"/>
              <a:t> MLD</a:t>
            </a:r>
          </a:p>
        </p:txBody>
      </p:sp>
      <p:pic>
        <p:nvPicPr>
          <p:cNvPr id="4199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879" y="4531125"/>
            <a:ext cx="7481887" cy="2316039"/>
          </a:xfrm>
          <a:prstGeom prst="rect">
            <a:avLst/>
          </a:prstGeom>
          <a:noFill/>
          <a:ln>
            <a:noFill/>
          </a:ln>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 name="Groupe 6"/>
          <p:cNvGrpSpPr/>
          <p:nvPr/>
        </p:nvGrpSpPr>
        <p:grpSpPr>
          <a:xfrm>
            <a:off x="2341221" y="2077244"/>
            <a:ext cx="5638800" cy="2057400"/>
            <a:chOff x="2286000" y="4114800"/>
            <a:chExt cx="5638800" cy="2057400"/>
          </a:xfrm>
        </p:grpSpPr>
        <p:pic>
          <p:nvPicPr>
            <p:cNvPr id="8" name="Picture 17" descr="C:\DATA\Mémoire\Librairie d'images\c2332n1.gif"/>
            <p:cNvPicPr>
              <a:picLocks noChangeAspect="1" noChangeArrowheads="1"/>
            </p:cNvPicPr>
            <p:nvPr/>
          </p:nvPicPr>
          <p:blipFill>
            <a:blip r:embed="rId4" r:link="rId5" cstate="email">
              <a:extLst>
                <a:ext uri="{28A0092B-C50C-407E-A947-70E740481C1C}">
                  <a14:useLocalDpi xmlns:a14="http://schemas.microsoft.com/office/drawing/2010/main" val="0"/>
                </a:ext>
              </a:extLst>
            </a:blip>
            <a:srcRect/>
            <a:stretch>
              <a:fillRect/>
            </a:stretch>
          </p:blipFill>
          <p:spPr bwMode="auto">
            <a:xfrm>
              <a:off x="2286000" y="4572000"/>
              <a:ext cx="1503363" cy="16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9" descr="C:\DATA\Mémoire\Librairie d'images\c2332n2.gif"/>
            <p:cNvPicPr>
              <a:picLocks noChangeAspect="1" noChangeArrowheads="1"/>
            </p:cNvPicPr>
            <p:nvPr/>
          </p:nvPicPr>
          <p:blipFill>
            <a:blip r:embed="rId6" r:link="rId7" cstate="email">
              <a:extLst>
                <a:ext uri="{28A0092B-C50C-407E-A947-70E740481C1C}">
                  <a14:useLocalDpi xmlns:a14="http://schemas.microsoft.com/office/drawing/2010/main" val="0"/>
                </a:ext>
              </a:extLst>
            </a:blip>
            <a:srcRect/>
            <a:stretch>
              <a:fillRect/>
            </a:stretch>
          </p:blipFill>
          <p:spPr bwMode="auto">
            <a:xfrm>
              <a:off x="6248400" y="4572000"/>
              <a:ext cx="16764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AutoShape 22"/>
            <p:cNvSpPr>
              <a:spLocks noChangeArrowheads="1"/>
            </p:cNvSpPr>
            <p:nvPr/>
          </p:nvSpPr>
          <p:spPr bwMode="auto">
            <a:xfrm>
              <a:off x="4648200" y="4114800"/>
              <a:ext cx="1189038" cy="457200"/>
            </a:xfrm>
            <a:prstGeom prst="wedgeRoundRectCallout">
              <a:avLst>
                <a:gd name="adj1" fmla="val 85245"/>
                <a:gd name="adj2" fmla="val 178472"/>
                <a:gd name="adj3" fmla="val 16667"/>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fr-FR" altLang="fr-FR" sz="1200" b="1">
                  <a:latin typeface="Arial" pitchFamily="34" charset="0"/>
                </a:rPr>
                <a:t>Lettres majuscules</a:t>
              </a:r>
            </a:p>
          </p:txBody>
        </p:sp>
        <p:sp>
          <p:nvSpPr>
            <p:cNvPr id="12" name="Rectangle 23"/>
            <p:cNvSpPr>
              <a:spLocks noChangeArrowheads="1"/>
            </p:cNvSpPr>
            <p:nvPr/>
          </p:nvSpPr>
          <p:spPr bwMode="auto">
            <a:xfrm>
              <a:off x="6324600" y="4267200"/>
              <a:ext cx="1447800"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1100" b="1">
                  <a:solidFill>
                    <a:schemeClr val="accent2"/>
                  </a:solidFill>
                  <a:latin typeface="Arial" pitchFamily="34" charset="0"/>
                  <a:cs typeface="Arial" pitchFamily="34" charset="0"/>
                </a:rPr>
                <a:t>Table "Entreprise"</a:t>
              </a:r>
              <a:r>
                <a:rPr lang="fr-CH" altLang="fr-FR" sz="1100">
                  <a:solidFill>
                    <a:schemeClr val="accent2"/>
                  </a:solidFill>
                </a:rPr>
                <a:t> </a:t>
              </a:r>
              <a:endParaRPr lang="fr-CH" altLang="fr-FR">
                <a:solidFill>
                  <a:schemeClr val="accent2"/>
                </a:solidFill>
              </a:endParaRPr>
            </a:p>
          </p:txBody>
        </p:sp>
        <p:sp>
          <p:nvSpPr>
            <p:cNvPr id="13" name="Rectangle 24"/>
            <p:cNvSpPr>
              <a:spLocks noChangeArrowheads="1"/>
            </p:cNvSpPr>
            <p:nvPr/>
          </p:nvSpPr>
          <p:spPr bwMode="auto">
            <a:xfrm>
              <a:off x="2362200" y="4267200"/>
              <a:ext cx="1447800"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sz="1100" b="1">
                  <a:solidFill>
                    <a:schemeClr val="accent2"/>
                  </a:solidFill>
                  <a:latin typeface="Arial" pitchFamily="34" charset="0"/>
                  <a:cs typeface="Arial" pitchFamily="34" charset="0"/>
                </a:rPr>
                <a:t>Entité "Entreprise"</a:t>
              </a:r>
              <a:r>
                <a:rPr lang="fr-CH" altLang="fr-FR" sz="1100">
                  <a:solidFill>
                    <a:schemeClr val="accent2"/>
                  </a:solidFill>
                </a:rPr>
                <a:t> </a:t>
              </a:r>
              <a:endParaRPr lang="fr-CH" altLang="fr-FR">
                <a:solidFill>
                  <a:schemeClr val="accent2"/>
                </a:solidFill>
              </a:endParaRPr>
            </a:p>
          </p:txBody>
        </p:sp>
      </p:grpSp>
      <p:sp>
        <p:nvSpPr>
          <p:cNvPr id="3" name="ZoneTexte 2"/>
          <p:cNvSpPr txBox="1"/>
          <p:nvPr/>
        </p:nvSpPr>
        <p:spPr>
          <a:xfrm>
            <a:off x="278205" y="2230170"/>
            <a:ext cx="1164999" cy="369332"/>
          </a:xfrm>
          <a:prstGeom prst="rect">
            <a:avLst/>
          </a:prstGeom>
          <a:noFill/>
        </p:spPr>
        <p:txBody>
          <a:bodyPr wrap="none" rtlCol="0">
            <a:spAutoFit/>
          </a:bodyPr>
          <a:lstStyle/>
          <a:p>
            <a:r>
              <a:rPr lang="fr-FR" b="1" dirty="0"/>
              <a:t>Exemple 1</a:t>
            </a:r>
          </a:p>
        </p:txBody>
      </p:sp>
      <p:sp>
        <p:nvSpPr>
          <p:cNvPr id="15" name="ZoneTexte 14"/>
          <p:cNvSpPr txBox="1"/>
          <p:nvPr/>
        </p:nvSpPr>
        <p:spPr>
          <a:xfrm>
            <a:off x="-44061" y="4223774"/>
            <a:ext cx="1164999" cy="369332"/>
          </a:xfrm>
          <a:prstGeom prst="rect">
            <a:avLst/>
          </a:prstGeom>
          <a:noFill/>
        </p:spPr>
        <p:txBody>
          <a:bodyPr wrap="none" rtlCol="0">
            <a:spAutoFit/>
          </a:bodyPr>
          <a:lstStyle/>
          <a:p>
            <a:r>
              <a:rPr lang="fr-FR" b="1" dirty="0"/>
              <a:t>Exemple 2</a:t>
            </a:r>
          </a:p>
        </p:txBody>
      </p:sp>
      <p:sp>
        <p:nvSpPr>
          <p:cNvPr id="16" name="ZoneTexte 15"/>
          <p:cNvSpPr txBox="1"/>
          <p:nvPr/>
        </p:nvSpPr>
        <p:spPr>
          <a:xfrm>
            <a:off x="0" y="801577"/>
            <a:ext cx="5724128" cy="738664"/>
          </a:xfrm>
          <a:prstGeom prst="rect">
            <a:avLst/>
          </a:prstGeom>
          <a:noFill/>
        </p:spPr>
        <p:txBody>
          <a:bodyPr wrap="square" rtlCol="0">
            <a:spAutoFit/>
          </a:bodyPr>
          <a:lstStyle/>
          <a:p>
            <a:r>
              <a:rPr lang="fr-FR" sz="2400" b="1" dirty="0">
                <a:solidFill>
                  <a:srgbClr val="FF0000"/>
                </a:solidFill>
              </a:rPr>
              <a:t>REGLE 1 </a:t>
            </a:r>
            <a:r>
              <a:rPr lang="fr-FR" sz="2400" dirty="0">
                <a:solidFill>
                  <a:srgbClr val="FF0000"/>
                </a:solidFill>
              </a:rPr>
              <a:t>:</a:t>
            </a:r>
            <a:r>
              <a:rPr lang="en-GB" altLang="fr-FR" sz="2400" dirty="0">
                <a:solidFill>
                  <a:srgbClr val="FF0000"/>
                </a:solidFill>
              </a:rPr>
              <a:t> </a:t>
            </a:r>
            <a:r>
              <a:rPr lang="en-GB" altLang="fr-FR" sz="2400" dirty="0" err="1"/>
              <a:t>Une</a:t>
            </a:r>
            <a:r>
              <a:rPr lang="en-GB" altLang="fr-FR" sz="2400" dirty="0"/>
              <a:t> ENTITE </a:t>
            </a:r>
            <a:r>
              <a:rPr lang="en-GB" altLang="fr-FR" sz="2400" dirty="0" err="1"/>
              <a:t>devient</a:t>
            </a:r>
            <a:r>
              <a:rPr lang="en-GB" altLang="fr-FR" sz="2400" dirty="0"/>
              <a:t> </a:t>
            </a:r>
            <a:r>
              <a:rPr lang="en-GB" altLang="fr-FR" sz="2400" dirty="0" err="1"/>
              <a:t>une</a:t>
            </a:r>
            <a:r>
              <a:rPr lang="en-GB" altLang="fr-FR" sz="2400" dirty="0"/>
              <a:t> table</a:t>
            </a:r>
          </a:p>
          <a:p>
            <a:endParaRPr lang="fr-FR" dirty="0"/>
          </a:p>
        </p:txBody>
      </p:sp>
    </p:spTree>
    <p:extLst>
      <p:ext uri="{BB962C8B-B14F-4D97-AF65-F5344CB8AC3E}">
        <p14:creationId xmlns:p14="http://schemas.microsoft.com/office/powerpoint/2010/main" val="574101440"/>
      </p:ext>
    </p:extLst>
  </p:cSld>
  <p:clrMapOvr>
    <a:masterClrMapping/>
  </p:clrMapOvr>
  <p:transition spd="slow">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type="body" sz="half" idx="1"/>
          </p:nvPr>
        </p:nvSpPr>
        <p:spPr>
          <a:xfrm>
            <a:off x="539552" y="2060848"/>
            <a:ext cx="8568952" cy="3168352"/>
          </a:xfrm>
        </p:spPr>
        <p:txBody>
          <a:bodyPr>
            <a:noAutofit/>
          </a:bodyPr>
          <a:lstStyle/>
          <a:p>
            <a:pPr eaLnBrk="1" hangingPunct="1"/>
            <a:r>
              <a:rPr lang="en-GB" altLang="fr-FR" b="1" dirty="0">
                <a:solidFill>
                  <a:srgbClr val="FF0000"/>
                </a:solidFill>
              </a:rPr>
              <a:t>REGLE N°2 </a:t>
            </a:r>
            <a:r>
              <a:rPr lang="en-GB" altLang="fr-FR" dirty="0"/>
              <a:t>: </a:t>
            </a:r>
            <a:r>
              <a:rPr lang="en-GB" altLang="fr-FR" dirty="0" err="1"/>
              <a:t>une</a:t>
            </a:r>
            <a:r>
              <a:rPr lang="en-GB" altLang="fr-FR" dirty="0"/>
              <a:t> </a:t>
            </a:r>
            <a:r>
              <a:rPr lang="en-GB" altLang="fr-FR" b="1" dirty="0">
                <a:solidFill>
                  <a:srgbClr val="FF0000"/>
                </a:solidFill>
              </a:rPr>
              <a:t>association </a:t>
            </a:r>
            <a:r>
              <a:rPr lang="en-GB" altLang="fr-FR" b="1" dirty="0" err="1">
                <a:solidFill>
                  <a:srgbClr val="FF0000"/>
                </a:solidFill>
              </a:rPr>
              <a:t>binaire</a:t>
            </a:r>
            <a:r>
              <a:rPr lang="en-GB" altLang="fr-FR" b="1" dirty="0">
                <a:solidFill>
                  <a:srgbClr val="FF0000"/>
                </a:solidFill>
              </a:rPr>
              <a:t>  </a:t>
            </a:r>
            <a:r>
              <a:rPr lang="en-GB" altLang="fr-FR" dirty="0"/>
              <a:t>avec </a:t>
            </a:r>
            <a:r>
              <a:rPr lang="en-GB" altLang="fr-FR" b="1" dirty="0" err="1">
                <a:solidFill>
                  <a:srgbClr val="FF0000"/>
                </a:solidFill>
              </a:rPr>
              <a:t>cardinalité</a:t>
            </a:r>
            <a:r>
              <a:rPr lang="en-GB" altLang="fr-FR" b="1" dirty="0">
                <a:solidFill>
                  <a:srgbClr val="FF0000"/>
                </a:solidFill>
              </a:rPr>
              <a:t> 1,1 </a:t>
            </a:r>
            <a:r>
              <a:rPr lang="en-GB" altLang="fr-FR" b="1" dirty="0" err="1">
                <a:solidFill>
                  <a:srgbClr val="FF0000"/>
                </a:solidFill>
              </a:rPr>
              <a:t>ou</a:t>
            </a:r>
            <a:r>
              <a:rPr lang="en-GB" altLang="fr-FR" b="1" dirty="0">
                <a:solidFill>
                  <a:srgbClr val="FF0000"/>
                </a:solidFill>
              </a:rPr>
              <a:t> 0, 1 </a:t>
            </a:r>
            <a:r>
              <a:rPr lang="en-GB" altLang="fr-FR" dirty="0"/>
              <a:t>du </a:t>
            </a:r>
            <a:r>
              <a:rPr lang="en-GB" altLang="fr-FR" dirty="0" err="1"/>
              <a:t>côté</a:t>
            </a:r>
            <a:r>
              <a:rPr lang="en-GB" altLang="fr-FR" dirty="0"/>
              <a:t> </a:t>
            </a:r>
            <a:r>
              <a:rPr lang="en-GB" altLang="fr-FR" dirty="0" err="1"/>
              <a:t>d’une</a:t>
            </a:r>
            <a:r>
              <a:rPr lang="en-GB" altLang="fr-FR" dirty="0"/>
              <a:t> </a:t>
            </a:r>
            <a:r>
              <a:rPr lang="en-GB" altLang="fr-FR" dirty="0" err="1"/>
              <a:t>entité</a:t>
            </a:r>
            <a:r>
              <a:rPr lang="en-GB" altLang="fr-FR" dirty="0"/>
              <a:t> E </a:t>
            </a:r>
            <a:r>
              <a:rPr lang="en-GB" altLang="fr-FR" dirty="0" err="1"/>
              <a:t>devient</a:t>
            </a:r>
            <a:r>
              <a:rPr lang="en-GB" altLang="fr-FR" dirty="0"/>
              <a:t> un </a:t>
            </a:r>
            <a:r>
              <a:rPr lang="en-GB" altLang="fr-FR" dirty="0" err="1"/>
              <a:t>attribut</a:t>
            </a:r>
            <a:r>
              <a:rPr lang="en-GB" altLang="fr-FR" dirty="0"/>
              <a:t> </a:t>
            </a:r>
            <a:r>
              <a:rPr lang="en-GB" altLang="fr-FR" dirty="0" err="1"/>
              <a:t>dans</a:t>
            </a:r>
            <a:r>
              <a:rPr lang="en-GB" altLang="fr-FR" dirty="0"/>
              <a:t> la table </a:t>
            </a:r>
            <a:r>
              <a:rPr lang="en-GB" altLang="fr-FR" dirty="0" err="1"/>
              <a:t>associée</a:t>
            </a:r>
            <a:r>
              <a:rPr lang="en-GB" altLang="fr-FR" dirty="0"/>
              <a:t> </a:t>
            </a:r>
            <a:r>
              <a:rPr lang="en-GB" altLang="fr-FR" dirty="0" err="1"/>
              <a:t>à</a:t>
            </a:r>
            <a:r>
              <a:rPr lang="en-GB" altLang="fr-FR" dirty="0"/>
              <a:t> E (et de </a:t>
            </a:r>
            <a:r>
              <a:rPr lang="en-GB" altLang="fr-FR" dirty="0" err="1"/>
              <a:t>l’autre</a:t>
            </a:r>
            <a:r>
              <a:rPr lang="en-GB" altLang="fr-FR" dirty="0"/>
              <a:t> </a:t>
            </a:r>
            <a:r>
              <a:rPr lang="en-GB" altLang="fr-FR" dirty="0" err="1"/>
              <a:t>côté</a:t>
            </a:r>
            <a:r>
              <a:rPr lang="en-GB" altLang="fr-FR" dirty="0"/>
              <a:t> la </a:t>
            </a:r>
            <a:r>
              <a:rPr lang="en-GB" altLang="fr-FR" dirty="0" err="1"/>
              <a:t>cardinalité</a:t>
            </a:r>
            <a:r>
              <a:rPr lang="en-GB" altLang="fr-FR" dirty="0"/>
              <a:t> </a:t>
            </a:r>
            <a:r>
              <a:rPr lang="en-GB" altLang="fr-FR" dirty="0" err="1"/>
              <a:t>est</a:t>
            </a:r>
            <a:r>
              <a:rPr lang="en-GB" altLang="fr-FR" dirty="0"/>
              <a:t> 0,N </a:t>
            </a:r>
            <a:r>
              <a:rPr lang="en-GB" altLang="fr-FR" dirty="0" err="1"/>
              <a:t>ou</a:t>
            </a:r>
            <a:r>
              <a:rPr lang="en-GB" altLang="fr-FR" dirty="0"/>
              <a:t> 1,N). </a:t>
            </a:r>
            <a:r>
              <a:rPr lang="en-GB" altLang="fr-FR" dirty="0" err="1"/>
              <a:t>Cet</a:t>
            </a:r>
            <a:r>
              <a:rPr lang="en-GB" altLang="fr-FR" dirty="0"/>
              <a:t> </a:t>
            </a:r>
            <a:r>
              <a:rPr lang="en-GB" altLang="fr-FR" dirty="0" err="1"/>
              <a:t>attribut</a:t>
            </a:r>
            <a:r>
              <a:rPr lang="en-GB" altLang="fr-FR" dirty="0"/>
              <a:t> </a:t>
            </a:r>
            <a:r>
              <a:rPr lang="en-GB" altLang="fr-FR" dirty="0" err="1"/>
              <a:t>est</a:t>
            </a:r>
            <a:r>
              <a:rPr lang="en-GB" altLang="fr-FR" dirty="0"/>
              <a:t> </a:t>
            </a:r>
            <a:r>
              <a:rPr lang="en-GB" altLang="fr-FR" dirty="0" err="1"/>
              <a:t>une</a:t>
            </a:r>
            <a:r>
              <a:rPr lang="en-GB" altLang="fr-FR" dirty="0"/>
              <a:t> </a:t>
            </a:r>
            <a:r>
              <a:rPr lang="en-GB" altLang="fr-FR" dirty="0" err="1"/>
              <a:t>clé</a:t>
            </a:r>
            <a:r>
              <a:rPr lang="en-GB" altLang="fr-FR" dirty="0"/>
              <a:t> </a:t>
            </a:r>
            <a:r>
              <a:rPr lang="en-GB" altLang="fr-FR" dirty="0" err="1"/>
              <a:t>étrangère</a:t>
            </a:r>
            <a:r>
              <a:rPr lang="en-GB" altLang="fr-FR" dirty="0"/>
              <a:t> qui </a:t>
            </a:r>
            <a:r>
              <a:rPr lang="en-GB" altLang="fr-FR" dirty="0" err="1"/>
              <a:t>doit</a:t>
            </a:r>
            <a:r>
              <a:rPr lang="en-GB" altLang="fr-FR" dirty="0"/>
              <a:t> </a:t>
            </a:r>
            <a:r>
              <a:rPr lang="en-GB" altLang="fr-FR" dirty="0" err="1"/>
              <a:t>référencer</a:t>
            </a:r>
            <a:r>
              <a:rPr lang="en-GB" altLang="fr-FR" dirty="0"/>
              <a:t> la </a:t>
            </a:r>
            <a:r>
              <a:rPr lang="en-GB" altLang="fr-FR" dirty="0" err="1"/>
              <a:t>clé</a:t>
            </a:r>
            <a:r>
              <a:rPr lang="en-GB" altLang="fr-FR" dirty="0"/>
              <a:t> </a:t>
            </a:r>
            <a:r>
              <a:rPr lang="en-GB" altLang="fr-FR" dirty="0" err="1"/>
              <a:t>primaire</a:t>
            </a:r>
            <a:r>
              <a:rPr lang="en-GB" altLang="fr-FR" dirty="0"/>
              <a:t> de la table issue de </a:t>
            </a:r>
            <a:r>
              <a:rPr lang="en-GB" altLang="fr-FR" dirty="0" err="1"/>
              <a:t>l’autre</a:t>
            </a:r>
            <a:r>
              <a:rPr lang="en-GB" altLang="fr-FR" dirty="0"/>
              <a:t> </a:t>
            </a:r>
            <a:r>
              <a:rPr lang="en-GB" altLang="fr-FR" dirty="0" err="1"/>
              <a:t>entité</a:t>
            </a:r>
            <a:r>
              <a:rPr lang="en-GB" altLang="fr-FR" dirty="0"/>
              <a:t> </a:t>
            </a:r>
            <a:r>
              <a:rPr lang="en-GB" altLang="fr-FR" dirty="0" err="1"/>
              <a:t>impliquée</a:t>
            </a:r>
            <a:r>
              <a:rPr lang="en-GB" altLang="fr-FR" dirty="0"/>
              <a:t> </a:t>
            </a:r>
            <a:r>
              <a:rPr lang="en-GB" altLang="fr-FR" dirty="0" err="1"/>
              <a:t>dans</a:t>
            </a:r>
            <a:r>
              <a:rPr lang="en-GB" altLang="fr-FR" dirty="0"/>
              <a:t> </a:t>
            </a:r>
            <a:r>
              <a:rPr lang="en-GB" altLang="fr-FR" dirty="0" err="1"/>
              <a:t>l’association</a:t>
            </a:r>
            <a:endParaRPr lang="fr-FR" altLang="fr-FR" dirty="0"/>
          </a:p>
        </p:txBody>
      </p:sp>
      <p:sp>
        <p:nvSpPr>
          <p:cNvPr id="8" name="Rectangle 5"/>
          <p:cNvSpPr>
            <a:spLocks noGrp="1" noChangeArrowheads="1"/>
          </p:cNvSpPr>
          <p:nvPr>
            <p:ph type="title"/>
          </p:nvPr>
        </p:nvSpPr>
        <p:spPr>
          <a:xfrm>
            <a:off x="545306" y="116632"/>
            <a:ext cx="8275166" cy="648072"/>
          </a:xfrm>
        </p:spPr>
        <p:txBody>
          <a:bodyPr>
            <a:normAutofit fontScale="90000"/>
          </a:bodyPr>
          <a:lstStyle/>
          <a:p>
            <a:pPr eaLnBrk="1" hangingPunct="1"/>
            <a:r>
              <a:rPr lang="en-GB" altLang="fr-FR" dirty="0" err="1"/>
              <a:t>Règles</a:t>
            </a:r>
            <a:r>
              <a:rPr lang="en-GB" altLang="fr-FR" dirty="0"/>
              <a:t> de passage MCD </a:t>
            </a:r>
            <a:r>
              <a:rPr lang="en-GB" altLang="fr-FR" dirty="0" err="1"/>
              <a:t>vers</a:t>
            </a:r>
            <a:r>
              <a:rPr lang="en-GB" altLang="fr-FR" dirty="0"/>
              <a:t> MLD</a:t>
            </a:r>
          </a:p>
        </p:txBody>
      </p:sp>
    </p:spTree>
    <p:extLst>
      <p:ext uri="{BB962C8B-B14F-4D97-AF65-F5344CB8AC3E}">
        <p14:creationId xmlns:p14="http://schemas.microsoft.com/office/powerpoint/2010/main" val="23339879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4"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131404" y="3501008"/>
            <a:ext cx="7025208" cy="3187378"/>
          </a:xfrm>
          <a:noFill/>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7" name="Picture 10" descr="C:\DATA\Mémoire\Librairie d'images\c2332n3.gif"/>
          <p:cNvPicPr>
            <a:picLocks noChangeAspect="1" noChangeArrowheads="1"/>
          </p:cNvPicPr>
          <p:nvPr/>
        </p:nvPicPr>
        <p:blipFill>
          <a:blip r:embed="rId4" r:link="rId5" cstate="email">
            <a:extLst>
              <a:ext uri="{28A0092B-C50C-407E-A947-70E740481C1C}">
                <a14:useLocalDpi xmlns:a14="http://schemas.microsoft.com/office/drawing/2010/main" val="0"/>
              </a:ext>
            </a:extLst>
          </a:blip>
          <a:srcRect/>
          <a:stretch>
            <a:fillRect/>
          </a:stretch>
        </p:blipFill>
        <p:spPr bwMode="auto">
          <a:xfrm>
            <a:off x="323528" y="908720"/>
            <a:ext cx="4052712" cy="2448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ZoneTexte 9"/>
          <p:cNvSpPr txBox="1"/>
          <p:nvPr/>
        </p:nvSpPr>
        <p:spPr>
          <a:xfrm>
            <a:off x="648072" y="105073"/>
            <a:ext cx="5724128" cy="738664"/>
          </a:xfrm>
          <a:prstGeom prst="rect">
            <a:avLst/>
          </a:prstGeom>
          <a:noFill/>
        </p:spPr>
        <p:txBody>
          <a:bodyPr wrap="square" rtlCol="0">
            <a:spAutoFit/>
          </a:bodyPr>
          <a:lstStyle/>
          <a:p>
            <a:r>
              <a:rPr lang="fr-FR" sz="2400" b="1" dirty="0">
                <a:solidFill>
                  <a:srgbClr val="FF0000"/>
                </a:solidFill>
              </a:rPr>
              <a:t>REGLE 2 </a:t>
            </a:r>
            <a:endParaRPr lang="en-GB" altLang="fr-FR" sz="2400" dirty="0"/>
          </a:p>
          <a:p>
            <a:endParaRPr lang="fr-FR" dirty="0"/>
          </a:p>
        </p:txBody>
      </p:sp>
      <p:sp>
        <p:nvSpPr>
          <p:cNvPr id="2" name="TextBox 1"/>
          <p:cNvSpPr txBox="1"/>
          <p:nvPr/>
        </p:nvSpPr>
        <p:spPr>
          <a:xfrm>
            <a:off x="4851648" y="476672"/>
            <a:ext cx="3707904" cy="3000821"/>
          </a:xfrm>
          <a:prstGeom prst="rect">
            <a:avLst/>
          </a:prstGeom>
          <a:noFill/>
        </p:spPr>
        <p:txBody>
          <a:bodyPr wrap="square" rtlCol="0">
            <a:spAutoFit/>
          </a:bodyPr>
          <a:lstStyle/>
          <a:p>
            <a:pPr marL="285750" indent="-285750">
              <a:lnSpc>
                <a:spcPct val="150000"/>
              </a:lnSpc>
              <a:buFont typeface="Arial" charset="0"/>
              <a:buChar char="•"/>
            </a:pPr>
            <a:r>
              <a:rPr lang="en-US" dirty="0"/>
              <a:t>La </a:t>
            </a:r>
            <a:r>
              <a:rPr lang="en-US" dirty="0" err="1"/>
              <a:t>clé</a:t>
            </a:r>
            <a:r>
              <a:rPr lang="en-US" dirty="0"/>
              <a:t> </a:t>
            </a:r>
            <a:r>
              <a:rPr lang="en-GB" altLang="fr-FR" dirty="0" err="1">
                <a:solidFill>
                  <a:srgbClr val="000004"/>
                </a:solidFill>
              </a:rPr>
              <a:t>étrangère</a:t>
            </a:r>
            <a:r>
              <a:rPr lang="en-GB" altLang="fr-FR" dirty="0">
                <a:solidFill>
                  <a:srgbClr val="000004"/>
                </a:solidFill>
              </a:rPr>
              <a:t> </a:t>
            </a:r>
            <a:r>
              <a:rPr lang="en-GB" altLang="fr-FR" dirty="0" err="1">
                <a:solidFill>
                  <a:srgbClr val="000004"/>
                </a:solidFill>
              </a:rPr>
              <a:t>est</a:t>
            </a:r>
            <a:r>
              <a:rPr lang="en-GB" altLang="fr-FR" dirty="0">
                <a:solidFill>
                  <a:srgbClr val="000004"/>
                </a:solidFill>
              </a:rPr>
              <a:t> </a:t>
            </a:r>
            <a:r>
              <a:rPr lang="en-GB" altLang="fr-FR" dirty="0" err="1">
                <a:solidFill>
                  <a:srgbClr val="000004"/>
                </a:solidFill>
              </a:rPr>
              <a:t>une</a:t>
            </a:r>
            <a:r>
              <a:rPr lang="en-US" dirty="0"/>
              <a:t> </a:t>
            </a:r>
            <a:r>
              <a:rPr lang="en-GB" altLang="fr-FR" dirty="0">
                <a:solidFill>
                  <a:srgbClr val="000004"/>
                </a:solidFill>
              </a:rPr>
              <a:t>CONTRAINTE D'INTEGRITE REFERENTIELLE : </a:t>
            </a:r>
            <a:r>
              <a:rPr lang="en-US" dirty="0"/>
              <a:t>#</a:t>
            </a:r>
            <a:r>
              <a:rPr lang="en-US" dirty="0" err="1"/>
              <a:t>cdserv</a:t>
            </a:r>
            <a:endParaRPr lang="en-US" dirty="0"/>
          </a:p>
          <a:p>
            <a:pPr marL="285750" indent="-285750">
              <a:lnSpc>
                <a:spcPct val="150000"/>
              </a:lnSpc>
              <a:buFont typeface="Arial" charset="0"/>
              <a:buChar char="•"/>
            </a:pPr>
            <a:r>
              <a:rPr lang="en-GB" altLang="fr-FR" dirty="0" err="1">
                <a:solidFill>
                  <a:srgbClr val="000004"/>
                </a:solidFill>
              </a:rPr>
              <a:t>Toute</a:t>
            </a:r>
            <a:r>
              <a:rPr lang="en-GB" altLang="fr-FR" dirty="0">
                <a:solidFill>
                  <a:srgbClr val="000004"/>
                </a:solidFill>
              </a:rPr>
              <a:t> </a:t>
            </a:r>
            <a:r>
              <a:rPr lang="en-GB" altLang="fr-FR" dirty="0" err="1">
                <a:solidFill>
                  <a:srgbClr val="000004"/>
                </a:solidFill>
              </a:rPr>
              <a:t>valeur</a:t>
            </a:r>
            <a:r>
              <a:rPr lang="en-GB" altLang="fr-FR" dirty="0">
                <a:solidFill>
                  <a:srgbClr val="000004"/>
                </a:solidFill>
              </a:rPr>
              <a:t> de la </a:t>
            </a:r>
            <a:r>
              <a:rPr lang="en-GB" altLang="fr-FR" dirty="0" err="1">
                <a:solidFill>
                  <a:srgbClr val="000004"/>
                </a:solidFill>
              </a:rPr>
              <a:t>clé</a:t>
            </a:r>
            <a:r>
              <a:rPr lang="en-GB" altLang="fr-FR" dirty="0">
                <a:solidFill>
                  <a:srgbClr val="000004"/>
                </a:solidFill>
              </a:rPr>
              <a:t> </a:t>
            </a:r>
            <a:r>
              <a:rPr lang="en-GB" altLang="fr-FR" dirty="0" err="1">
                <a:solidFill>
                  <a:srgbClr val="000004"/>
                </a:solidFill>
              </a:rPr>
              <a:t>étrangère</a:t>
            </a:r>
            <a:r>
              <a:rPr lang="en-GB" altLang="fr-FR" dirty="0">
                <a:solidFill>
                  <a:srgbClr val="000004"/>
                </a:solidFill>
              </a:rPr>
              <a:t> </a:t>
            </a:r>
            <a:r>
              <a:rPr lang="en-GB" altLang="fr-FR" dirty="0" err="1">
                <a:solidFill>
                  <a:srgbClr val="000004"/>
                </a:solidFill>
              </a:rPr>
              <a:t>réfère</a:t>
            </a:r>
            <a:r>
              <a:rPr lang="en-GB" altLang="fr-FR" dirty="0">
                <a:solidFill>
                  <a:srgbClr val="000004"/>
                </a:solidFill>
              </a:rPr>
              <a:t> </a:t>
            </a:r>
            <a:r>
              <a:rPr lang="en-GB" altLang="fr-FR" dirty="0" err="1">
                <a:solidFill>
                  <a:srgbClr val="000004"/>
                </a:solidFill>
              </a:rPr>
              <a:t>à</a:t>
            </a:r>
            <a:r>
              <a:rPr lang="en-GB" altLang="fr-FR" dirty="0">
                <a:solidFill>
                  <a:srgbClr val="000004"/>
                </a:solidFill>
              </a:rPr>
              <a:t> </a:t>
            </a:r>
            <a:r>
              <a:rPr lang="en-GB" altLang="fr-FR" dirty="0" err="1">
                <a:solidFill>
                  <a:srgbClr val="000004"/>
                </a:solidFill>
              </a:rPr>
              <a:t>une</a:t>
            </a:r>
            <a:r>
              <a:rPr lang="en-GB" altLang="fr-FR" dirty="0">
                <a:solidFill>
                  <a:srgbClr val="000004"/>
                </a:solidFill>
              </a:rPr>
              <a:t> </a:t>
            </a:r>
            <a:r>
              <a:rPr lang="en-GB" altLang="fr-FR" dirty="0" err="1">
                <a:solidFill>
                  <a:srgbClr val="000004"/>
                </a:solidFill>
              </a:rPr>
              <a:t>valeur</a:t>
            </a:r>
            <a:r>
              <a:rPr lang="en-GB" altLang="fr-FR" dirty="0">
                <a:solidFill>
                  <a:srgbClr val="000004"/>
                </a:solidFill>
              </a:rPr>
              <a:t> </a:t>
            </a:r>
            <a:r>
              <a:rPr lang="en-GB" altLang="fr-FR" dirty="0" err="1">
                <a:solidFill>
                  <a:srgbClr val="000004"/>
                </a:solidFill>
              </a:rPr>
              <a:t>identique</a:t>
            </a:r>
            <a:r>
              <a:rPr lang="en-GB" altLang="fr-FR" dirty="0">
                <a:solidFill>
                  <a:srgbClr val="000004"/>
                </a:solidFill>
              </a:rPr>
              <a:t> de la </a:t>
            </a:r>
            <a:r>
              <a:rPr lang="en-GB" altLang="fr-FR" dirty="0" err="1">
                <a:solidFill>
                  <a:srgbClr val="000004"/>
                </a:solidFill>
              </a:rPr>
              <a:t>clé</a:t>
            </a:r>
            <a:r>
              <a:rPr lang="en-GB" altLang="fr-FR" dirty="0">
                <a:solidFill>
                  <a:srgbClr val="000004"/>
                </a:solidFill>
              </a:rPr>
              <a:t> </a:t>
            </a:r>
            <a:r>
              <a:rPr lang="en-GB" altLang="fr-FR" dirty="0" err="1">
                <a:solidFill>
                  <a:srgbClr val="000004"/>
                </a:solidFill>
              </a:rPr>
              <a:t>primaire</a:t>
            </a:r>
            <a:r>
              <a:rPr lang="en-GB" altLang="fr-FR" dirty="0">
                <a:solidFill>
                  <a:srgbClr val="000004"/>
                </a:solidFill>
              </a:rPr>
              <a:t> de la table </a:t>
            </a:r>
            <a:r>
              <a:rPr lang="en-GB" altLang="fr-FR" dirty="0" err="1">
                <a:solidFill>
                  <a:srgbClr val="000004"/>
                </a:solidFill>
              </a:rPr>
              <a:t>associée</a:t>
            </a:r>
            <a:r>
              <a:rPr lang="en-GB" altLang="fr-FR" dirty="0">
                <a:solidFill>
                  <a:srgbClr val="000004"/>
                </a:solidFill>
              </a:rPr>
              <a:t>, </a:t>
            </a:r>
            <a:r>
              <a:rPr lang="en-GB" altLang="fr-FR" dirty="0" err="1">
                <a:solidFill>
                  <a:srgbClr val="000004"/>
                </a:solidFill>
              </a:rPr>
              <a:t>ici</a:t>
            </a:r>
            <a:r>
              <a:rPr lang="en-GB" altLang="fr-FR" dirty="0">
                <a:solidFill>
                  <a:srgbClr val="000004"/>
                </a:solidFill>
              </a:rPr>
              <a:t> </a:t>
            </a:r>
            <a:r>
              <a:rPr lang="en-GB" altLang="fr-FR" dirty="0" err="1">
                <a:solidFill>
                  <a:srgbClr val="000004"/>
                </a:solidFill>
              </a:rPr>
              <a:t>CodeSer</a:t>
            </a:r>
            <a:endParaRPr lang="en-US" dirty="0"/>
          </a:p>
        </p:txBody>
      </p:sp>
    </p:spTree>
    <p:extLst>
      <p:ext uri="{BB962C8B-B14F-4D97-AF65-F5344CB8AC3E}">
        <p14:creationId xmlns:p14="http://schemas.microsoft.com/office/powerpoint/2010/main" val="37330041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Création des deux tables en SQL</a:t>
            </a:r>
          </a:p>
        </p:txBody>
      </p:sp>
      <p:sp>
        <p:nvSpPr>
          <p:cNvPr id="6" name="Espace réservé du contenu 5"/>
          <p:cNvSpPr>
            <a:spLocks noGrp="1"/>
          </p:cNvSpPr>
          <p:nvPr>
            <p:ph idx="1"/>
          </p:nvPr>
        </p:nvSpPr>
        <p:spPr/>
        <p:txBody>
          <a:bodyPr>
            <a:normAutofit fontScale="92500"/>
          </a:bodyPr>
          <a:lstStyle/>
          <a:p>
            <a:pPr marL="0" indent="0">
              <a:buNone/>
            </a:pPr>
            <a:r>
              <a:rPr lang="fr-FR" sz="2000" dirty="0"/>
              <a:t>Création de la table SERVICE</a:t>
            </a:r>
          </a:p>
          <a:p>
            <a:pPr marL="0" indent="0">
              <a:buNone/>
            </a:pPr>
            <a:r>
              <a:rPr lang="fr-FR" sz="2000" b="1" dirty="0">
                <a:solidFill>
                  <a:srgbClr val="FF0000"/>
                </a:solidFill>
              </a:rPr>
              <a:t>CREATE</a:t>
            </a:r>
            <a:r>
              <a:rPr lang="fr-FR" sz="2000" dirty="0">
                <a:solidFill>
                  <a:srgbClr val="FF0000"/>
                </a:solidFill>
              </a:rPr>
              <a:t> </a:t>
            </a:r>
            <a:r>
              <a:rPr lang="fr-FR" sz="2000" b="1" dirty="0">
                <a:solidFill>
                  <a:srgbClr val="FF0000"/>
                </a:solidFill>
              </a:rPr>
              <a:t>TABLE</a:t>
            </a:r>
            <a:r>
              <a:rPr lang="fr-FR" sz="2000" dirty="0"/>
              <a:t> SERVICE (</a:t>
            </a:r>
          </a:p>
          <a:p>
            <a:pPr marL="0" indent="0">
              <a:buNone/>
            </a:pPr>
            <a:r>
              <a:rPr lang="fr-FR" sz="2000" dirty="0" err="1"/>
              <a:t>CodeSer</a:t>
            </a:r>
            <a:r>
              <a:rPr lang="fr-FR" sz="2000" dirty="0"/>
              <a:t> </a:t>
            </a:r>
            <a:r>
              <a:rPr lang="fr-FR" sz="2000" dirty="0" err="1"/>
              <a:t>Number</a:t>
            </a:r>
            <a:r>
              <a:rPr lang="fr-FR" sz="2000" dirty="0"/>
              <a:t> (4), </a:t>
            </a:r>
            <a:r>
              <a:rPr lang="fr-FR" sz="2000" dirty="0" err="1"/>
              <a:t>NomSer</a:t>
            </a:r>
            <a:r>
              <a:rPr lang="fr-FR" sz="2000" dirty="0"/>
              <a:t> Varchar2(30), </a:t>
            </a:r>
            <a:r>
              <a:rPr lang="fr-FR" sz="2000" dirty="0" err="1"/>
              <a:t>Eff</a:t>
            </a:r>
            <a:r>
              <a:rPr lang="fr-FR" sz="2000" dirty="0"/>
              <a:t> </a:t>
            </a:r>
            <a:r>
              <a:rPr lang="fr-FR" sz="2000" dirty="0" err="1"/>
              <a:t>Number</a:t>
            </a:r>
            <a:r>
              <a:rPr lang="fr-FR" sz="2000" dirty="0"/>
              <a:t>(3), </a:t>
            </a:r>
            <a:r>
              <a:rPr lang="fr-FR" sz="2000" dirty="0" err="1"/>
              <a:t>Resp</a:t>
            </a:r>
            <a:r>
              <a:rPr lang="fr-FR" sz="2000" dirty="0"/>
              <a:t> Varchar2(40),</a:t>
            </a:r>
          </a:p>
          <a:p>
            <a:pPr marL="0" indent="0">
              <a:buNone/>
            </a:pPr>
            <a:r>
              <a:rPr lang="fr-FR" sz="2000" b="1" dirty="0" err="1">
                <a:solidFill>
                  <a:srgbClr val="FF0000"/>
                </a:solidFill>
              </a:rPr>
              <a:t>Constraint</a:t>
            </a:r>
            <a:r>
              <a:rPr lang="fr-FR" sz="2000" dirty="0">
                <a:solidFill>
                  <a:srgbClr val="FF0000"/>
                </a:solidFill>
              </a:rPr>
              <a:t> </a:t>
            </a:r>
            <a:r>
              <a:rPr lang="fr-FR" sz="2000" dirty="0" err="1"/>
              <a:t>PK_Service</a:t>
            </a:r>
            <a:r>
              <a:rPr lang="fr-FR" sz="2000" dirty="0"/>
              <a:t> </a:t>
            </a:r>
            <a:r>
              <a:rPr lang="fr-FR" sz="2000" b="1" dirty="0" err="1">
                <a:solidFill>
                  <a:srgbClr val="FF0000"/>
                </a:solidFill>
              </a:rPr>
              <a:t>Primary</a:t>
            </a:r>
            <a:r>
              <a:rPr lang="fr-FR" sz="2000" dirty="0">
                <a:solidFill>
                  <a:srgbClr val="FF0000"/>
                </a:solidFill>
              </a:rPr>
              <a:t> </a:t>
            </a:r>
            <a:r>
              <a:rPr lang="fr-FR" sz="2000" b="1" dirty="0">
                <a:solidFill>
                  <a:srgbClr val="FF0000"/>
                </a:solidFill>
              </a:rPr>
              <a:t>key</a:t>
            </a:r>
            <a:r>
              <a:rPr lang="fr-FR" sz="2000" dirty="0">
                <a:solidFill>
                  <a:srgbClr val="FF0000"/>
                </a:solidFill>
              </a:rPr>
              <a:t> </a:t>
            </a:r>
            <a:r>
              <a:rPr lang="fr-FR" sz="2000" dirty="0"/>
              <a:t>(</a:t>
            </a:r>
            <a:r>
              <a:rPr lang="fr-FR" sz="2000" dirty="0" err="1"/>
              <a:t>CodeSer</a:t>
            </a:r>
            <a:r>
              <a:rPr lang="fr-FR" sz="2000" dirty="0"/>
              <a:t>)  );</a:t>
            </a:r>
          </a:p>
          <a:p>
            <a:endParaRPr lang="fr-FR" sz="2000" dirty="0"/>
          </a:p>
          <a:p>
            <a:pPr marL="0" indent="0">
              <a:buNone/>
            </a:pPr>
            <a:r>
              <a:rPr lang="fr-FR" sz="2000" dirty="0"/>
              <a:t>Création de la table EMPLOYE</a:t>
            </a:r>
          </a:p>
          <a:p>
            <a:endParaRPr lang="fr-FR" sz="2000" dirty="0"/>
          </a:p>
          <a:p>
            <a:pPr marL="0" indent="0">
              <a:buNone/>
            </a:pPr>
            <a:r>
              <a:rPr lang="fr-FR" sz="2000" b="1" dirty="0">
                <a:solidFill>
                  <a:srgbClr val="FF0000"/>
                </a:solidFill>
              </a:rPr>
              <a:t>CREATE</a:t>
            </a:r>
            <a:r>
              <a:rPr lang="fr-FR" sz="2000" dirty="0">
                <a:solidFill>
                  <a:srgbClr val="FF0000"/>
                </a:solidFill>
              </a:rPr>
              <a:t> </a:t>
            </a:r>
            <a:r>
              <a:rPr lang="fr-FR" sz="2000" b="1" dirty="0">
                <a:solidFill>
                  <a:srgbClr val="FF0000"/>
                </a:solidFill>
              </a:rPr>
              <a:t>TABLE</a:t>
            </a:r>
            <a:r>
              <a:rPr lang="fr-FR" sz="2000" dirty="0"/>
              <a:t> EMPLOYE (</a:t>
            </a:r>
          </a:p>
          <a:p>
            <a:pPr marL="0" indent="0">
              <a:buNone/>
            </a:pPr>
            <a:r>
              <a:rPr lang="fr-FR" sz="2000" dirty="0"/>
              <a:t>Mat </a:t>
            </a:r>
            <a:r>
              <a:rPr lang="fr-FR" sz="2000" dirty="0" err="1"/>
              <a:t>Number</a:t>
            </a:r>
            <a:r>
              <a:rPr lang="fr-FR" sz="2000" dirty="0"/>
              <a:t> (6), Nom Varchar2(30), </a:t>
            </a:r>
            <a:r>
              <a:rPr lang="fr-FR" sz="2000" dirty="0" err="1"/>
              <a:t>Pren</a:t>
            </a:r>
            <a:r>
              <a:rPr lang="fr-FR" sz="2000" dirty="0"/>
              <a:t> varchar2 (40), </a:t>
            </a:r>
            <a:r>
              <a:rPr lang="fr-FR" sz="2000" dirty="0" err="1"/>
              <a:t>Dtem</a:t>
            </a:r>
            <a:r>
              <a:rPr lang="fr-FR" sz="2000" dirty="0"/>
              <a:t> date, </a:t>
            </a:r>
            <a:r>
              <a:rPr lang="fr-FR" sz="2000" dirty="0" err="1"/>
              <a:t>Cdserv</a:t>
            </a:r>
            <a:r>
              <a:rPr lang="fr-FR" sz="2000" dirty="0"/>
              <a:t> </a:t>
            </a:r>
            <a:r>
              <a:rPr lang="fr-FR" sz="2000" dirty="0" err="1"/>
              <a:t>Number</a:t>
            </a:r>
            <a:r>
              <a:rPr lang="fr-FR" sz="2000" dirty="0"/>
              <a:t>(4),</a:t>
            </a:r>
          </a:p>
          <a:p>
            <a:pPr marL="0" indent="0">
              <a:buNone/>
            </a:pPr>
            <a:r>
              <a:rPr lang="fr-FR" sz="2000" b="1" dirty="0" err="1">
                <a:solidFill>
                  <a:srgbClr val="FF0000"/>
                </a:solidFill>
              </a:rPr>
              <a:t>Constraint</a:t>
            </a:r>
            <a:r>
              <a:rPr lang="fr-FR" sz="2000" dirty="0">
                <a:solidFill>
                  <a:srgbClr val="FF0000"/>
                </a:solidFill>
              </a:rPr>
              <a:t> </a:t>
            </a:r>
            <a:r>
              <a:rPr lang="fr-FR" sz="2000" dirty="0"/>
              <a:t>PK_EMPLOYE </a:t>
            </a:r>
            <a:r>
              <a:rPr lang="fr-FR" sz="2000" b="1" dirty="0" err="1">
                <a:solidFill>
                  <a:srgbClr val="FF0000"/>
                </a:solidFill>
              </a:rPr>
              <a:t>Primary</a:t>
            </a:r>
            <a:r>
              <a:rPr lang="fr-FR" sz="2000" dirty="0">
                <a:solidFill>
                  <a:srgbClr val="FF0000"/>
                </a:solidFill>
              </a:rPr>
              <a:t> </a:t>
            </a:r>
            <a:r>
              <a:rPr lang="fr-FR" sz="2000" b="1" dirty="0">
                <a:solidFill>
                  <a:srgbClr val="FF0000"/>
                </a:solidFill>
              </a:rPr>
              <a:t>Key</a:t>
            </a:r>
            <a:r>
              <a:rPr lang="fr-FR" sz="2000" dirty="0"/>
              <a:t> (Mat),</a:t>
            </a:r>
          </a:p>
          <a:p>
            <a:pPr marL="0" indent="0">
              <a:buNone/>
            </a:pPr>
            <a:r>
              <a:rPr lang="fr-FR" sz="2000" b="1" dirty="0" err="1">
                <a:solidFill>
                  <a:srgbClr val="FF0000"/>
                </a:solidFill>
              </a:rPr>
              <a:t>Constraint</a:t>
            </a:r>
            <a:r>
              <a:rPr lang="fr-FR" sz="2000" dirty="0">
                <a:solidFill>
                  <a:srgbClr val="FF0000"/>
                </a:solidFill>
              </a:rPr>
              <a:t> </a:t>
            </a:r>
            <a:r>
              <a:rPr lang="fr-FR" sz="2000" dirty="0"/>
              <a:t>FK_EMPLOYE </a:t>
            </a:r>
            <a:r>
              <a:rPr lang="fr-FR" sz="2000" b="1" dirty="0" err="1">
                <a:solidFill>
                  <a:srgbClr val="FF0000"/>
                </a:solidFill>
              </a:rPr>
              <a:t>Foreign</a:t>
            </a:r>
            <a:r>
              <a:rPr lang="fr-FR" sz="2000" dirty="0">
                <a:solidFill>
                  <a:srgbClr val="FF0000"/>
                </a:solidFill>
              </a:rPr>
              <a:t> </a:t>
            </a:r>
            <a:r>
              <a:rPr lang="fr-FR" sz="2000" b="1" dirty="0">
                <a:solidFill>
                  <a:srgbClr val="FF0000"/>
                </a:solidFill>
              </a:rPr>
              <a:t>Key</a:t>
            </a:r>
            <a:r>
              <a:rPr lang="fr-FR" sz="2000" dirty="0">
                <a:solidFill>
                  <a:srgbClr val="FF0000"/>
                </a:solidFill>
              </a:rPr>
              <a:t> </a:t>
            </a:r>
            <a:r>
              <a:rPr lang="fr-FR" sz="2000" dirty="0"/>
              <a:t>(</a:t>
            </a:r>
            <a:r>
              <a:rPr lang="fr-FR" sz="2000" dirty="0" err="1"/>
              <a:t>Cdserv</a:t>
            </a:r>
            <a:r>
              <a:rPr lang="fr-FR" sz="2000" dirty="0"/>
              <a:t>) </a:t>
            </a:r>
            <a:r>
              <a:rPr lang="fr-FR" sz="2000" dirty="0" err="1"/>
              <a:t>References</a:t>
            </a:r>
            <a:r>
              <a:rPr lang="fr-FR" sz="2000" dirty="0"/>
              <a:t> Service(</a:t>
            </a:r>
            <a:r>
              <a:rPr lang="fr-FR" sz="2000" dirty="0" err="1"/>
              <a:t>CodeSer</a:t>
            </a:r>
            <a:r>
              <a:rPr lang="fr-FR" sz="2000" dirty="0"/>
              <a:t>) );</a:t>
            </a:r>
          </a:p>
        </p:txBody>
      </p:sp>
      <p:sp>
        <p:nvSpPr>
          <p:cNvPr id="9" name="ZoneTexte 8"/>
          <p:cNvSpPr txBox="1"/>
          <p:nvPr/>
        </p:nvSpPr>
        <p:spPr>
          <a:xfrm>
            <a:off x="107504" y="105073"/>
            <a:ext cx="5724128" cy="738664"/>
          </a:xfrm>
          <a:prstGeom prst="rect">
            <a:avLst/>
          </a:prstGeom>
          <a:noFill/>
        </p:spPr>
        <p:txBody>
          <a:bodyPr wrap="square" rtlCol="0">
            <a:spAutoFit/>
          </a:bodyPr>
          <a:lstStyle/>
          <a:p>
            <a:r>
              <a:rPr lang="fr-FR" sz="2400" b="1" dirty="0">
                <a:solidFill>
                  <a:srgbClr val="FF0000"/>
                </a:solidFill>
              </a:rPr>
              <a:t>REGLE 2 </a:t>
            </a:r>
            <a:endParaRPr lang="en-GB" altLang="fr-FR" sz="2400" dirty="0"/>
          </a:p>
          <a:p>
            <a:endParaRPr lang="fr-FR" dirty="0"/>
          </a:p>
        </p:txBody>
      </p:sp>
    </p:spTree>
    <p:extLst>
      <p:ext uri="{BB962C8B-B14F-4D97-AF65-F5344CB8AC3E}">
        <p14:creationId xmlns:p14="http://schemas.microsoft.com/office/powerpoint/2010/main" val="520130801"/>
      </p:ext>
    </p:extLst>
  </p:cSld>
  <p:clrMapOvr>
    <a:masterClrMapping/>
  </p:clrMapOvr>
  <p:transition spd="slow">
    <p:wipe dir="d"/>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1140" name="Picture 14" descr="c2332n9"/>
          <p:cNvPicPr>
            <a:picLocks noGrp="1" noChangeAspect="1" noChangeArrowheads="1"/>
          </p:cNvPicPr>
          <p:nvPr>
            <p:ph sz="half" idx="1"/>
          </p:nvPr>
        </p:nvPicPr>
        <p:blipFill>
          <a:blip r:embed="rId3" cstate="email">
            <a:extLst>
              <a:ext uri="{28A0092B-C50C-407E-A947-70E740481C1C}">
                <a14:useLocalDpi xmlns:a14="http://schemas.microsoft.com/office/drawing/2010/main" val="0"/>
              </a:ext>
            </a:extLst>
          </a:blip>
          <a:srcRect/>
          <a:stretch>
            <a:fillRect/>
          </a:stretch>
        </p:blipFill>
        <p:spPr>
          <a:xfrm>
            <a:off x="679451" y="3140968"/>
            <a:ext cx="3810000" cy="2304256"/>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91141" name="Picture 16" descr="c2332n10"/>
          <p:cNvPicPr>
            <a:picLocks noGrp="1" noChangeAspect="1" noChangeArrowheads="1"/>
          </p:cNvPicPr>
          <p:nvPr>
            <p:ph sz="quarter" idx="2"/>
          </p:nvPr>
        </p:nvPicPr>
        <p:blipFill>
          <a:blip r:embed="rId4" cstate="email">
            <a:extLst>
              <a:ext uri="{28A0092B-C50C-407E-A947-70E740481C1C}">
                <a14:useLocalDpi xmlns:a14="http://schemas.microsoft.com/office/drawing/2010/main" val="0"/>
              </a:ext>
            </a:extLst>
          </a:blip>
          <a:srcRect/>
          <a:stretch>
            <a:fillRect/>
          </a:stretch>
        </p:blipFill>
        <p:spPr>
          <a:xfrm>
            <a:off x="4643438" y="2637111"/>
            <a:ext cx="4100513" cy="159992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91143" name="Rectangle 4"/>
          <p:cNvSpPr>
            <a:spLocks noChangeArrowheads="1"/>
          </p:cNvSpPr>
          <p:nvPr/>
        </p:nvSpPr>
        <p:spPr bwMode="auto">
          <a:xfrm>
            <a:off x="4124325" y="2952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91144" name="Rectangle 5"/>
          <p:cNvSpPr>
            <a:spLocks noChangeArrowheads="1"/>
          </p:cNvSpPr>
          <p:nvPr/>
        </p:nvSpPr>
        <p:spPr bwMode="auto">
          <a:xfrm>
            <a:off x="4048125" y="29527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91145" name="Rectangle 6"/>
          <p:cNvSpPr>
            <a:spLocks noChangeArrowheads="1"/>
          </p:cNvSpPr>
          <p:nvPr/>
        </p:nvSpPr>
        <p:spPr bwMode="auto">
          <a:xfrm>
            <a:off x="3433763" y="28622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91146" name="Rectangle 7"/>
          <p:cNvSpPr>
            <a:spLocks noChangeArrowheads="1"/>
          </p:cNvSpPr>
          <p:nvPr/>
        </p:nvSpPr>
        <p:spPr bwMode="auto">
          <a:xfrm>
            <a:off x="3419475" y="28717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fr-FR" altLang="fr-FR"/>
          </a:p>
        </p:txBody>
      </p:sp>
      <p:sp>
        <p:nvSpPr>
          <p:cNvPr id="91147" name="Text Box 8"/>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pic>
        <p:nvPicPr>
          <p:cNvPr id="91149" name="Picture 18" descr="c2332n11"/>
          <p:cNvPicPr>
            <a:picLocks noGrp="1" noChangeAspect="1" noChangeArrowheads="1"/>
          </p:cNvPicPr>
          <p:nvPr>
            <p:ph sz="quarter" idx="3"/>
          </p:nvPr>
        </p:nvPicPr>
        <p:blipFill>
          <a:blip r:embed="rId5" cstate="email">
            <a:extLst>
              <a:ext uri="{28A0092B-C50C-407E-A947-70E740481C1C}">
                <a14:useLocalDpi xmlns:a14="http://schemas.microsoft.com/office/drawing/2010/main" val="0"/>
              </a:ext>
            </a:extLst>
          </a:blip>
          <a:srcRect/>
          <a:stretch>
            <a:fillRect/>
          </a:stretch>
        </p:blipFill>
        <p:spPr>
          <a:xfrm>
            <a:off x="4578459" y="5146596"/>
            <a:ext cx="3810000" cy="15843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91150" name="Line 20"/>
          <p:cNvSpPr>
            <a:spLocks noChangeShapeType="1"/>
          </p:cNvSpPr>
          <p:nvPr/>
        </p:nvSpPr>
        <p:spPr bwMode="auto">
          <a:xfrm>
            <a:off x="4638676" y="4751388"/>
            <a:ext cx="6492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fr-FR"/>
          </a:p>
        </p:txBody>
      </p:sp>
      <p:sp>
        <p:nvSpPr>
          <p:cNvPr id="91151" name="Text Box 21"/>
          <p:cNvSpPr txBox="1">
            <a:spLocks noChangeArrowheads="1"/>
          </p:cNvSpPr>
          <p:nvPr/>
        </p:nvSpPr>
        <p:spPr bwMode="auto">
          <a:xfrm>
            <a:off x="6367463" y="4476750"/>
            <a:ext cx="5032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CH" altLang="fr-FR">
                <a:latin typeface="Comic Sans MS" pitchFamily="66" charset="0"/>
              </a:rPr>
              <a:t>ou</a:t>
            </a:r>
            <a:endParaRPr lang="fr-FR" altLang="fr-FR">
              <a:latin typeface="Comic Sans MS" pitchFamily="66" charset="0"/>
            </a:endParaRPr>
          </a:p>
        </p:txBody>
      </p:sp>
      <p:sp>
        <p:nvSpPr>
          <p:cNvPr id="18" name="Rectangle 5"/>
          <p:cNvSpPr txBox="1">
            <a:spLocks noChangeArrowheads="1"/>
          </p:cNvSpPr>
          <p:nvPr/>
        </p:nvSpPr>
        <p:spPr>
          <a:xfrm>
            <a:off x="611560" y="1052736"/>
            <a:ext cx="8645152" cy="156396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a:lstStyle>
          <a:p>
            <a:pPr marL="0" indent="0">
              <a:buNone/>
            </a:pPr>
            <a:r>
              <a:rPr lang="fr-FR" altLang="fr-FR" sz="2000" b="1" dirty="0">
                <a:solidFill>
                  <a:srgbClr val="FF0000"/>
                </a:solidFill>
              </a:rPr>
              <a:t>REGLE N°3 </a:t>
            </a:r>
            <a:r>
              <a:rPr lang="fr-FR" altLang="fr-FR" sz="2000" dirty="0"/>
              <a:t>: une </a:t>
            </a:r>
            <a:r>
              <a:rPr lang="fr-FR" altLang="fr-FR" sz="2000" b="1" dirty="0">
                <a:solidFill>
                  <a:srgbClr val="FF0000"/>
                </a:solidFill>
              </a:rPr>
              <a:t>association binaire  </a:t>
            </a:r>
            <a:r>
              <a:rPr lang="fr-FR" altLang="fr-FR" sz="2000" dirty="0"/>
              <a:t>avec </a:t>
            </a:r>
            <a:r>
              <a:rPr lang="fr-FR" altLang="fr-FR" sz="2000" b="1" dirty="0">
                <a:solidFill>
                  <a:srgbClr val="FF0000"/>
                </a:solidFill>
              </a:rPr>
              <a:t>cardinalités 0,1 et 0,1</a:t>
            </a:r>
            <a:r>
              <a:rPr lang="fr-FR" altLang="fr-FR" sz="2000" b="1" dirty="0"/>
              <a:t> des deux côtés de </a:t>
            </a:r>
            <a:r>
              <a:rPr lang="fr-FR" altLang="fr-FR" sz="2000" dirty="0"/>
              <a:t>l’association. On rajoute la clé primaire d’une des entités dans les attributs de la deuxième entité et elle devient clé étrangère</a:t>
            </a:r>
          </a:p>
          <a:p>
            <a:pPr marL="0" indent="0">
              <a:buNone/>
            </a:pPr>
            <a:r>
              <a:rPr lang="fr-FR" altLang="fr-FR" sz="2000" dirty="0"/>
              <a:t>  </a:t>
            </a:r>
            <a:r>
              <a:rPr lang="fr-FR" altLang="fr-FR" sz="2000" dirty="0">
                <a:sym typeface="Wingdings" panose="05000000000000000000" pitchFamily="2" charset="2"/>
              </a:rPr>
              <a:t> 2 solutions possibles, à décider selon les règles de gestion du métier, quelle est la table à créer en premier ? </a:t>
            </a:r>
            <a:endParaRPr lang="fr-FR" altLang="fr-FR" sz="2000" dirty="0"/>
          </a:p>
          <a:p>
            <a:r>
              <a:rPr lang="fr-FR" altLang="fr-FR" sz="2000" dirty="0"/>
              <a:t>Ici serait la table ENTREPRISE</a:t>
            </a:r>
          </a:p>
        </p:txBody>
      </p:sp>
      <p:sp>
        <p:nvSpPr>
          <p:cNvPr id="19" name="Rectangle 5"/>
          <p:cNvSpPr>
            <a:spLocks noGrp="1" noChangeArrowheads="1"/>
          </p:cNvSpPr>
          <p:nvPr>
            <p:ph type="title"/>
          </p:nvPr>
        </p:nvSpPr>
        <p:spPr>
          <a:xfrm>
            <a:off x="545306" y="116632"/>
            <a:ext cx="8275166" cy="648072"/>
          </a:xfrm>
        </p:spPr>
        <p:txBody>
          <a:bodyPr>
            <a:normAutofit fontScale="90000"/>
          </a:bodyPr>
          <a:lstStyle/>
          <a:p>
            <a:pPr eaLnBrk="1" hangingPunct="1"/>
            <a:r>
              <a:rPr lang="en-GB" altLang="fr-FR" dirty="0" err="1"/>
              <a:t>Règles</a:t>
            </a:r>
            <a:r>
              <a:rPr lang="en-GB" altLang="fr-FR" dirty="0"/>
              <a:t> de passage MCD </a:t>
            </a:r>
            <a:r>
              <a:rPr lang="en-GB" altLang="fr-FR" dirty="0" err="1"/>
              <a:t>vers</a:t>
            </a:r>
            <a:r>
              <a:rPr lang="en-GB" altLang="fr-FR" dirty="0"/>
              <a:t> MLD</a:t>
            </a:r>
          </a:p>
        </p:txBody>
      </p:sp>
    </p:spTree>
    <p:extLst>
      <p:ext uri="{BB962C8B-B14F-4D97-AF65-F5344CB8AC3E}">
        <p14:creationId xmlns:p14="http://schemas.microsoft.com/office/powerpoint/2010/main" val="474111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6"/>
          <p:cNvSpPr>
            <a:spLocks noGrp="1" noChangeArrowheads="1"/>
          </p:cNvSpPr>
          <p:nvPr>
            <p:ph type="body" idx="1"/>
          </p:nvPr>
        </p:nvSpPr>
        <p:spPr>
          <a:xfrm>
            <a:off x="683568" y="836712"/>
            <a:ext cx="8077200" cy="4297363"/>
          </a:xfrm>
        </p:spPr>
        <p:txBody>
          <a:bodyPr>
            <a:normAutofit lnSpcReduction="10000"/>
          </a:bodyPr>
          <a:lstStyle/>
          <a:p>
            <a:pPr eaLnBrk="1" hangingPunct="1"/>
            <a:r>
              <a:rPr lang="en-GB" altLang="fr-FR" b="1" dirty="0">
                <a:solidFill>
                  <a:srgbClr val="FF0000"/>
                </a:solidFill>
              </a:rPr>
              <a:t>REGLE N°4 </a:t>
            </a:r>
            <a:r>
              <a:rPr lang="en-GB" altLang="fr-FR" dirty="0"/>
              <a:t>: </a:t>
            </a:r>
            <a:r>
              <a:rPr lang="en-GB" altLang="fr-FR" dirty="0" err="1"/>
              <a:t>une</a:t>
            </a:r>
            <a:r>
              <a:rPr lang="en-GB" altLang="fr-FR" dirty="0"/>
              <a:t> association </a:t>
            </a:r>
            <a:r>
              <a:rPr lang="en-GB" altLang="fr-FR" dirty="0" err="1"/>
              <a:t>binaire</a:t>
            </a:r>
            <a:r>
              <a:rPr lang="en-GB" altLang="fr-FR" dirty="0"/>
              <a:t> de </a:t>
            </a:r>
            <a:r>
              <a:rPr lang="en-GB" altLang="fr-FR" dirty="0" err="1"/>
              <a:t>plusieurs</a:t>
            </a:r>
            <a:r>
              <a:rPr lang="en-GB" altLang="fr-FR" dirty="0"/>
              <a:t> à </a:t>
            </a:r>
            <a:r>
              <a:rPr lang="en-GB" altLang="fr-FR" dirty="0" err="1"/>
              <a:t>plusieurs</a:t>
            </a:r>
            <a:r>
              <a:rPr lang="en-GB" altLang="fr-FR" dirty="0"/>
              <a:t> </a:t>
            </a:r>
            <a:r>
              <a:rPr lang="en-GB" altLang="fr-FR" dirty="0" err="1"/>
              <a:t>devient</a:t>
            </a:r>
            <a:r>
              <a:rPr lang="en-GB" altLang="fr-FR"/>
              <a:t> </a:t>
            </a:r>
            <a:endParaRPr lang="en-GB" altLang="fr-FR" dirty="0"/>
          </a:p>
          <a:p>
            <a:pPr lvl="1" eaLnBrk="1" hangingPunct="1"/>
            <a:r>
              <a:rPr lang="en-GB" altLang="fr-FR" dirty="0" err="1"/>
              <a:t>Une</a:t>
            </a:r>
            <a:r>
              <a:rPr lang="en-GB" altLang="fr-FR" dirty="0"/>
              <a:t> nouvelle table</a:t>
            </a:r>
          </a:p>
          <a:p>
            <a:pPr lvl="1" eaLnBrk="1" hangingPunct="1"/>
            <a:r>
              <a:rPr lang="en-GB" altLang="fr-FR" dirty="0"/>
              <a:t>La </a:t>
            </a:r>
            <a:r>
              <a:rPr lang="en-GB" altLang="fr-FR" dirty="0" err="1"/>
              <a:t>clé</a:t>
            </a:r>
            <a:r>
              <a:rPr lang="en-GB" altLang="fr-FR" dirty="0"/>
              <a:t> </a:t>
            </a:r>
            <a:r>
              <a:rPr lang="en-GB" altLang="fr-FR" dirty="0" err="1"/>
              <a:t>primaire</a:t>
            </a:r>
            <a:r>
              <a:rPr lang="en-GB" altLang="fr-FR" dirty="0"/>
              <a:t> </a:t>
            </a:r>
            <a:r>
              <a:rPr lang="en-GB" altLang="fr-FR" dirty="0" err="1"/>
              <a:t>est</a:t>
            </a:r>
            <a:r>
              <a:rPr lang="en-GB" altLang="fr-FR" dirty="0"/>
              <a:t> </a:t>
            </a:r>
            <a:r>
              <a:rPr lang="en-GB" altLang="fr-FR" dirty="0" err="1"/>
              <a:t>constituée</a:t>
            </a:r>
            <a:r>
              <a:rPr lang="en-GB" altLang="fr-FR" dirty="0"/>
              <a:t> des </a:t>
            </a:r>
            <a:r>
              <a:rPr lang="en-GB" altLang="fr-FR" dirty="0" err="1"/>
              <a:t>clés</a:t>
            </a:r>
            <a:r>
              <a:rPr lang="en-GB" altLang="fr-FR" dirty="0"/>
              <a:t> </a:t>
            </a:r>
            <a:r>
              <a:rPr lang="en-GB" altLang="fr-FR" dirty="0" err="1"/>
              <a:t>primaires</a:t>
            </a:r>
            <a:r>
              <a:rPr lang="en-GB" altLang="fr-FR" dirty="0"/>
              <a:t> des </a:t>
            </a:r>
            <a:r>
              <a:rPr lang="en-GB" altLang="fr-FR" dirty="0" err="1"/>
              <a:t>deux</a:t>
            </a:r>
            <a:r>
              <a:rPr lang="en-GB" altLang="fr-FR" dirty="0"/>
              <a:t> </a:t>
            </a:r>
            <a:r>
              <a:rPr lang="en-GB" altLang="fr-FR" dirty="0" err="1"/>
              <a:t>entités</a:t>
            </a:r>
            <a:endParaRPr lang="en-GB" altLang="fr-FR" dirty="0"/>
          </a:p>
          <a:p>
            <a:pPr lvl="1" eaLnBrk="1" hangingPunct="1"/>
            <a:r>
              <a:rPr lang="en-GB" altLang="fr-FR" dirty="0" err="1"/>
              <a:t>Chacun</a:t>
            </a:r>
            <a:r>
              <a:rPr lang="en-GB" altLang="fr-FR" dirty="0"/>
              <a:t> des </a:t>
            </a:r>
            <a:r>
              <a:rPr lang="en-GB" altLang="fr-FR" dirty="0" err="1"/>
              <a:t>attributs</a:t>
            </a:r>
            <a:r>
              <a:rPr lang="en-GB" altLang="fr-FR" dirty="0"/>
              <a:t> de la </a:t>
            </a:r>
            <a:r>
              <a:rPr lang="en-GB" altLang="fr-FR" dirty="0" err="1"/>
              <a:t>clé</a:t>
            </a:r>
            <a:r>
              <a:rPr lang="en-GB" altLang="fr-FR" dirty="0"/>
              <a:t> </a:t>
            </a:r>
            <a:r>
              <a:rPr lang="en-GB" altLang="fr-FR" dirty="0" err="1"/>
              <a:t>primaire</a:t>
            </a:r>
            <a:r>
              <a:rPr lang="en-GB" altLang="fr-FR" dirty="0"/>
              <a:t> </a:t>
            </a:r>
            <a:r>
              <a:rPr lang="en-GB" altLang="fr-FR" dirty="0" err="1"/>
              <a:t>est</a:t>
            </a:r>
            <a:r>
              <a:rPr lang="en-GB" altLang="fr-FR" dirty="0"/>
              <a:t> </a:t>
            </a:r>
            <a:r>
              <a:rPr lang="en-GB" altLang="fr-FR" dirty="0" err="1"/>
              <a:t>lui</a:t>
            </a:r>
            <a:r>
              <a:rPr lang="en-GB" altLang="fr-FR" dirty="0"/>
              <a:t> </a:t>
            </a:r>
            <a:r>
              <a:rPr lang="en-GB" altLang="fr-FR" dirty="0" err="1"/>
              <a:t>même</a:t>
            </a:r>
            <a:r>
              <a:rPr lang="en-GB" altLang="fr-FR" dirty="0"/>
              <a:t> </a:t>
            </a:r>
            <a:r>
              <a:rPr lang="en-GB" altLang="fr-FR" dirty="0" err="1"/>
              <a:t>clé</a:t>
            </a:r>
            <a:r>
              <a:rPr lang="en-GB" altLang="fr-FR" dirty="0"/>
              <a:t> </a:t>
            </a:r>
            <a:r>
              <a:rPr lang="en-GB" altLang="fr-FR" dirty="0" err="1"/>
              <a:t>étrangère</a:t>
            </a:r>
            <a:r>
              <a:rPr lang="en-GB" altLang="fr-FR" dirty="0"/>
              <a:t> </a:t>
            </a:r>
          </a:p>
          <a:p>
            <a:pPr lvl="1" eaLnBrk="1" hangingPunct="1"/>
            <a:r>
              <a:rPr lang="en-GB" altLang="fr-FR" dirty="0"/>
              <a:t>Les </a:t>
            </a:r>
            <a:r>
              <a:rPr lang="en-GB" altLang="fr-FR" dirty="0" err="1"/>
              <a:t>propriétés</a:t>
            </a:r>
            <a:r>
              <a:rPr lang="en-GB" altLang="fr-FR" dirty="0"/>
              <a:t> de </a:t>
            </a:r>
            <a:r>
              <a:rPr lang="en-GB" altLang="fr-FR" dirty="0" err="1"/>
              <a:t>l’association</a:t>
            </a:r>
            <a:r>
              <a:rPr lang="en-GB" altLang="fr-FR" dirty="0"/>
              <a:t> </a:t>
            </a:r>
            <a:r>
              <a:rPr lang="en-GB" altLang="fr-FR" dirty="0" err="1"/>
              <a:t>deviennent</a:t>
            </a:r>
            <a:r>
              <a:rPr lang="en-GB" altLang="fr-FR" dirty="0"/>
              <a:t> des </a:t>
            </a:r>
            <a:r>
              <a:rPr lang="en-GB" altLang="fr-FR" dirty="0" err="1"/>
              <a:t>attributs</a:t>
            </a:r>
            <a:r>
              <a:rPr lang="en-GB" altLang="fr-FR" dirty="0"/>
              <a:t> de la nouvelle table</a:t>
            </a:r>
          </a:p>
        </p:txBody>
      </p:sp>
      <p:sp>
        <p:nvSpPr>
          <p:cNvPr id="7" name="Rectangle 5"/>
          <p:cNvSpPr>
            <a:spLocks noGrp="1" noChangeArrowheads="1"/>
          </p:cNvSpPr>
          <p:nvPr>
            <p:ph type="title"/>
          </p:nvPr>
        </p:nvSpPr>
        <p:spPr>
          <a:xfrm>
            <a:off x="545306" y="116632"/>
            <a:ext cx="8275166" cy="648072"/>
          </a:xfrm>
        </p:spPr>
        <p:txBody>
          <a:bodyPr>
            <a:normAutofit fontScale="90000"/>
          </a:bodyPr>
          <a:lstStyle/>
          <a:p>
            <a:pPr eaLnBrk="1" hangingPunct="1"/>
            <a:r>
              <a:rPr lang="en-GB" altLang="fr-FR" dirty="0" err="1"/>
              <a:t>Règles</a:t>
            </a:r>
            <a:r>
              <a:rPr lang="en-GB" altLang="fr-FR" dirty="0"/>
              <a:t> de passage MCD </a:t>
            </a:r>
            <a:r>
              <a:rPr lang="en-GB" altLang="fr-FR" dirty="0" err="1"/>
              <a:t>vers</a:t>
            </a:r>
            <a:r>
              <a:rPr lang="en-GB" altLang="fr-FR" dirty="0"/>
              <a:t> MLD</a:t>
            </a:r>
          </a:p>
        </p:txBody>
      </p:sp>
    </p:spTree>
    <p:extLst>
      <p:ext uri="{BB962C8B-B14F-4D97-AF65-F5344CB8AC3E}">
        <p14:creationId xmlns:p14="http://schemas.microsoft.com/office/powerpoint/2010/main" val="3351810365"/>
      </p:ext>
    </p:extLst>
  </p:cSld>
  <p:clrMapOvr>
    <a:masterClrMapping/>
  </p:clrMapOvr>
  <p:transition spd="slow">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5" name="Picture 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3568" y="1484784"/>
            <a:ext cx="8153400" cy="3552825"/>
          </a:xfrm>
          <a:noFill/>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6" name="Rectangle 5"/>
          <p:cNvSpPr>
            <a:spLocks noGrp="1" noChangeArrowheads="1"/>
          </p:cNvSpPr>
          <p:nvPr>
            <p:ph type="title"/>
          </p:nvPr>
        </p:nvSpPr>
        <p:spPr>
          <a:xfrm>
            <a:off x="545306" y="116632"/>
            <a:ext cx="8275166" cy="648072"/>
          </a:xfrm>
        </p:spPr>
        <p:txBody>
          <a:bodyPr>
            <a:normAutofit fontScale="90000"/>
          </a:bodyPr>
          <a:lstStyle/>
          <a:p>
            <a:pPr eaLnBrk="1" hangingPunct="1"/>
            <a:r>
              <a:rPr lang="en-GB" altLang="fr-FR" dirty="0" err="1"/>
              <a:t>Règles</a:t>
            </a:r>
            <a:r>
              <a:rPr lang="en-GB" altLang="fr-FR" dirty="0"/>
              <a:t> de passage MCD </a:t>
            </a:r>
            <a:r>
              <a:rPr lang="en-GB" altLang="fr-FR" dirty="0" err="1"/>
              <a:t>vers</a:t>
            </a:r>
            <a:r>
              <a:rPr lang="en-GB" altLang="fr-FR" dirty="0"/>
              <a:t> MLD</a:t>
            </a:r>
          </a:p>
        </p:txBody>
      </p:sp>
      <p:sp>
        <p:nvSpPr>
          <p:cNvPr id="2" name="Rectangle 1"/>
          <p:cNvSpPr/>
          <p:nvPr/>
        </p:nvSpPr>
        <p:spPr>
          <a:xfrm>
            <a:off x="0" y="908720"/>
            <a:ext cx="1234440" cy="369332"/>
          </a:xfrm>
          <a:prstGeom prst="rect">
            <a:avLst/>
          </a:prstGeom>
        </p:spPr>
        <p:txBody>
          <a:bodyPr wrap="none">
            <a:spAutoFit/>
          </a:bodyPr>
          <a:lstStyle/>
          <a:p>
            <a:r>
              <a:rPr lang="en-GB" altLang="fr-FR" b="1" dirty="0">
                <a:solidFill>
                  <a:srgbClr val="FF0000"/>
                </a:solidFill>
              </a:rPr>
              <a:t>REGLE N°4 </a:t>
            </a:r>
            <a:endParaRPr lang="fr-FR" dirty="0"/>
          </a:p>
        </p:txBody>
      </p:sp>
    </p:spTree>
    <p:extLst>
      <p:ext uri="{BB962C8B-B14F-4D97-AF65-F5344CB8AC3E}">
        <p14:creationId xmlns:p14="http://schemas.microsoft.com/office/powerpoint/2010/main" val="599885195"/>
      </p:ext>
    </p:extLst>
  </p:cSld>
  <p:clrMapOvr>
    <a:masterClrMapping/>
  </p:clrMapOvr>
  <p:transition spd="slow">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9"/>
          <p:cNvSpPr>
            <a:spLocks noGrp="1" noChangeArrowheads="1"/>
          </p:cNvSpPr>
          <p:nvPr>
            <p:ph type="body" sz="half" idx="1"/>
          </p:nvPr>
        </p:nvSpPr>
        <p:spPr>
          <a:xfrm>
            <a:off x="467544" y="908720"/>
            <a:ext cx="8153400" cy="1981200"/>
          </a:xfrm>
        </p:spPr>
        <p:txBody>
          <a:bodyPr/>
          <a:lstStyle/>
          <a:p>
            <a:pPr eaLnBrk="1" hangingPunct="1"/>
            <a:r>
              <a:rPr lang="en-GB" altLang="fr-FR" sz="2400" b="1" dirty="0">
                <a:solidFill>
                  <a:srgbClr val="FF0000"/>
                </a:solidFill>
              </a:rPr>
              <a:t>REGLE N°5 </a:t>
            </a:r>
            <a:r>
              <a:rPr lang="en-GB" altLang="fr-FR" sz="2400" dirty="0"/>
              <a:t>: </a:t>
            </a:r>
            <a:r>
              <a:rPr lang="en-GB" altLang="fr-FR" sz="2400" dirty="0" err="1"/>
              <a:t>Une</a:t>
            </a:r>
            <a:r>
              <a:rPr lang="en-GB" altLang="fr-FR" sz="2400" dirty="0"/>
              <a:t> association </a:t>
            </a:r>
            <a:r>
              <a:rPr lang="en-GB" altLang="fr-FR" sz="2400" dirty="0" err="1"/>
              <a:t>ternaire</a:t>
            </a:r>
            <a:r>
              <a:rPr lang="en-GB" altLang="fr-FR" sz="2400" dirty="0"/>
              <a:t>  </a:t>
            </a:r>
            <a:r>
              <a:rPr lang="en-GB" altLang="fr-FR" sz="2400" dirty="0">
                <a:sym typeface="Wingdings" panose="05000000000000000000" pitchFamily="2" charset="2"/>
              </a:rPr>
              <a:t> </a:t>
            </a:r>
            <a:r>
              <a:rPr lang="en-GB" altLang="fr-FR" sz="2400" dirty="0" err="1">
                <a:sym typeface="Wingdings" panose="05000000000000000000" pitchFamily="2" charset="2"/>
              </a:rPr>
              <a:t>appliquer</a:t>
            </a:r>
            <a:r>
              <a:rPr lang="en-GB" altLang="fr-FR" sz="2400" dirty="0">
                <a:sym typeface="Wingdings" panose="05000000000000000000" pitchFamily="2" charset="2"/>
              </a:rPr>
              <a:t> la </a:t>
            </a:r>
            <a:r>
              <a:rPr lang="en-GB" altLang="fr-FR" sz="2400" dirty="0" err="1">
                <a:sym typeface="Wingdings" panose="05000000000000000000" pitchFamily="2" charset="2"/>
              </a:rPr>
              <a:t>règle</a:t>
            </a:r>
            <a:r>
              <a:rPr lang="en-GB" altLang="fr-FR" sz="2400" dirty="0">
                <a:sym typeface="Wingdings" panose="05000000000000000000" pitchFamily="2" charset="2"/>
              </a:rPr>
              <a:t> 4. </a:t>
            </a:r>
            <a:r>
              <a:rPr lang="en-GB" altLang="fr-FR" sz="2400" dirty="0"/>
              <a:t>    </a:t>
            </a:r>
            <a:endParaRPr lang="fr-FR" altLang="fr-FR" sz="2400" dirty="0"/>
          </a:p>
        </p:txBody>
      </p:sp>
      <p:pic>
        <p:nvPicPr>
          <p:cNvPr id="47110" name="Picture 1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55576" y="1988840"/>
            <a:ext cx="7931224" cy="4391323"/>
          </a:xfrm>
        </p:spPr>
      </p:pic>
      <p:sp>
        <p:nvSpPr>
          <p:cNvPr id="8" name="Rectangle 5"/>
          <p:cNvSpPr>
            <a:spLocks noGrp="1" noChangeArrowheads="1"/>
          </p:cNvSpPr>
          <p:nvPr>
            <p:ph type="title"/>
          </p:nvPr>
        </p:nvSpPr>
        <p:spPr>
          <a:xfrm>
            <a:off x="545306" y="116632"/>
            <a:ext cx="8275166" cy="648072"/>
          </a:xfrm>
        </p:spPr>
        <p:txBody>
          <a:bodyPr>
            <a:normAutofit fontScale="90000"/>
          </a:bodyPr>
          <a:lstStyle/>
          <a:p>
            <a:pPr eaLnBrk="1" hangingPunct="1"/>
            <a:r>
              <a:rPr lang="en-GB" altLang="fr-FR" dirty="0" err="1"/>
              <a:t>Règles</a:t>
            </a:r>
            <a:r>
              <a:rPr lang="en-GB" altLang="fr-FR" dirty="0"/>
              <a:t> de passage MCD </a:t>
            </a:r>
            <a:r>
              <a:rPr lang="en-GB" altLang="fr-FR" dirty="0" err="1"/>
              <a:t>vers</a:t>
            </a:r>
            <a:r>
              <a:rPr lang="en-GB" altLang="fr-FR" dirty="0"/>
              <a:t> MLD</a:t>
            </a:r>
          </a:p>
        </p:txBody>
      </p:sp>
    </p:spTree>
    <p:extLst>
      <p:ext uri="{BB962C8B-B14F-4D97-AF65-F5344CB8AC3E}">
        <p14:creationId xmlns:p14="http://schemas.microsoft.com/office/powerpoint/2010/main" val="23719039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1259632" y="2286000"/>
            <a:ext cx="7511392" cy="1470025"/>
          </a:xfrm>
        </p:spPr>
        <p:txBody>
          <a:bodyPr>
            <a:normAutofit/>
          </a:bodyPr>
          <a:lstStyle/>
          <a:p>
            <a:r>
              <a:rPr lang="fr-FR" dirty="0"/>
              <a:t>Les dépendances Fonctionnelles</a:t>
            </a:r>
          </a:p>
        </p:txBody>
      </p:sp>
      <p:pic>
        <p:nvPicPr>
          <p:cNvPr id="8" name="Image 3" descr="logo.pdf">
            <a:extLst>
              <a:ext uri="{FF2B5EF4-FFF2-40B4-BE49-F238E27FC236}">
                <a16:creationId xmlns:a16="http://schemas.microsoft.com/office/drawing/2014/main" id="{F17F6F50-2F09-E64E-B5B4-015E00BFA1A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084168" y="332656"/>
            <a:ext cx="2730500" cy="1282700"/>
          </a:xfrm>
          <a:prstGeom prst="rect">
            <a:avLst/>
          </a:prstGeom>
        </p:spPr>
      </p:pic>
    </p:spTree>
    <p:extLst>
      <p:ext uri="{BB962C8B-B14F-4D97-AF65-F5344CB8AC3E}">
        <p14:creationId xmlns:p14="http://schemas.microsoft.com/office/powerpoint/2010/main" val="353975782"/>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Image 1"/>
          <p:cNvPicPr>
            <a:picLocks noChangeAspect="1"/>
          </p:cNvPicPr>
          <p:nvPr/>
        </p:nvPicPr>
        <p:blipFill>
          <a:blip r:embed="rId2"/>
          <a:stretch>
            <a:fillRect/>
          </a:stretch>
        </p:blipFill>
        <p:spPr>
          <a:xfrm>
            <a:off x="0" y="1772816"/>
            <a:ext cx="9144000" cy="3341306"/>
          </a:xfrm>
          <a:prstGeom prst="rect">
            <a:avLst/>
          </a:prstGeom>
        </p:spPr>
      </p:pic>
    </p:spTree>
    <p:extLst>
      <p:ext uri="{BB962C8B-B14F-4D97-AF65-F5344CB8AC3E}">
        <p14:creationId xmlns:p14="http://schemas.microsoft.com/office/powerpoint/2010/main" val="657449665"/>
      </p:ext>
    </p:extLst>
  </p:cSld>
  <p:clrMapOvr>
    <a:masterClrMapping/>
  </p:clrMapOvr>
  <p:transition spd="slow">
    <p:wipe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Rot="1" noChangeArrowheads="1"/>
          </p:cNvSpPr>
          <p:nvPr>
            <p:ph type="title"/>
          </p:nvPr>
        </p:nvSpPr>
        <p:spPr>
          <a:xfrm>
            <a:off x="467544" y="116632"/>
            <a:ext cx="8077200" cy="648072"/>
          </a:xfrm>
        </p:spPr>
        <p:txBody>
          <a:bodyPr>
            <a:normAutofit fontScale="90000"/>
          </a:bodyPr>
          <a:lstStyle/>
          <a:p>
            <a:pPr eaLnBrk="1" hangingPunct="1">
              <a:defRPr/>
            </a:pPr>
            <a:r>
              <a:rPr lang="fr-FR" dirty="0">
                <a:ea typeface="ＭＳ Ｐゴシック" pitchFamily="34" charset="-128"/>
              </a:rPr>
              <a:t>Les dépendances fonctionnelles</a:t>
            </a:r>
            <a:endParaRPr lang="fr-FR" sz="6000" dirty="0">
              <a:solidFill>
                <a:srgbClr val="FF3300"/>
              </a:solidFill>
              <a:ea typeface="ＭＳ Ｐゴシック" pitchFamily="34" charset="-128"/>
            </a:endParaRPr>
          </a:p>
        </p:txBody>
      </p:sp>
      <p:sp>
        <p:nvSpPr>
          <p:cNvPr id="3" name="Espace réservé du contenu 2"/>
          <p:cNvSpPr>
            <a:spLocks noGrp="1"/>
          </p:cNvSpPr>
          <p:nvPr>
            <p:ph idx="1"/>
          </p:nvPr>
        </p:nvSpPr>
        <p:spPr>
          <a:xfrm>
            <a:off x="395536" y="836713"/>
            <a:ext cx="8748464" cy="3456384"/>
          </a:xfrm>
        </p:spPr>
        <p:txBody>
          <a:bodyPr>
            <a:normAutofit fontScale="85000" lnSpcReduction="10000"/>
          </a:bodyPr>
          <a:lstStyle/>
          <a:p>
            <a:pPr>
              <a:defRPr/>
            </a:pPr>
            <a:r>
              <a:rPr lang="fr-FR" dirty="0"/>
              <a:t>Une donnée B dépend fonctionnellement (ou est en dépendance fonctionnelle) d’une donnée A lorsque la connaissance de A nous permet la connaissance de B</a:t>
            </a:r>
          </a:p>
          <a:p>
            <a:pPr>
              <a:defRPr/>
            </a:pPr>
            <a:r>
              <a:rPr lang="fr-FR" sz="2800" dirty="0"/>
              <a:t>A </a:t>
            </a:r>
            <a:r>
              <a:rPr lang="fr-FR" sz="2800" dirty="0">
                <a:sym typeface="Wingdings" panose="05000000000000000000" pitchFamily="2" charset="2"/>
              </a:rPr>
              <a:t> </a:t>
            </a:r>
            <a:r>
              <a:rPr lang="fr-FR" sz="2800" dirty="0"/>
              <a:t> B</a:t>
            </a:r>
            <a:endParaRPr lang="fr-FR" sz="2800" i="1" dirty="0"/>
          </a:p>
          <a:p>
            <a:pPr>
              <a:defRPr/>
            </a:pPr>
            <a:r>
              <a:rPr lang="fr-FR" sz="2400" i="1" dirty="0"/>
              <a:t>Exemple: </a:t>
            </a:r>
            <a:r>
              <a:rPr lang="fr-FR" sz="2400" b="1" dirty="0">
                <a:solidFill>
                  <a:schemeClr val="accent1"/>
                </a:solidFill>
              </a:rPr>
              <a:t>la connaissance de la valeur d’un numéro de client nous permet de connaître sans ambiguïté le nom de client</a:t>
            </a:r>
          </a:p>
          <a:p>
            <a:pPr>
              <a:defRPr/>
            </a:pPr>
            <a:endParaRPr lang="fr-FR" sz="2400" b="1" dirty="0">
              <a:solidFill>
                <a:schemeClr val="accent1"/>
              </a:solidFill>
            </a:endParaRPr>
          </a:p>
          <a:p>
            <a:pPr>
              <a:defRPr/>
            </a:pPr>
            <a:r>
              <a:rPr lang="fr-FR" b="1" dirty="0">
                <a:solidFill>
                  <a:schemeClr val="accent1"/>
                </a:solidFill>
              </a:rPr>
              <a:t>Chaque clé primaire détermine un contrainte fonctionnelle sur les autres attributs de la relation</a:t>
            </a:r>
          </a:p>
        </p:txBody>
      </p:sp>
      <p:sp>
        <p:nvSpPr>
          <p:cNvPr id="2" name="Rectangle 1"/>
          <p:cNvSpPr/>
          <p:nvPr/>
        </p:nvSpPr>
        <p:spPr>
          <a:xfrm>
            <a:off x="609409" y="4276253"/>
            <a:ext cx="8532440" cy="954107"/>
          </a:xfrm>
          <a:prstGeom prst="rect">
            <a:avLst/>
          </a:prstGeom>
        </p:spPr>
        <p:txBody>
          <a:bodyPr wrap="square">
            <a:spAutoFit/>
          </a:bodyPr>
          <a:lstStyle/>
          <a:p>
            <a:pPr>
              <a:defRPr/>
            </a:pPr>
            <a:r>
              <a:rPr lang="fr-FR" sz="2800" b="1" dirty="0"/>
              <a:t>Formalisme</a:t>
            </a:r>
            <a:endParaRPr lang="fr-FR" sz="2800" dirty="0"/>
          </a:p>
          <a:p>
            <a:pPr>
              <a:defRPr/>
            </a:pPr>
            <a:r>
              <a:rPr lang="fr-FR" sz="2800" i="1" dirty="0" err="1"/>
              <a:t>Numéro_adhérent</a:t>
            </a:r>
            <a:r>
              <a:rPr lang="fr-FR" sz="2800" i="1" dirty="0"/>
              <a:t>  	(</a:t>
            </a:r>
            <a:r>
              <a:rPr lang="fr-FR" sz="2800" i="1" dirty="0" err="1"/>
              <a:t>Nom_adhérent</a:t>
            </a:r>
            <a:r>
              <a:rPr lang="fr-FR" sz="2800" i="1" dirty="0"/>
              <a:t>, prénom, email)</a:t>
            </a:r>
          </a:p>
        </p:txBody>
      </p:sp>
      <p:cxnSp>
        <p:nvCxnSpPr>
          <p:cNvPr id="5" name="Connecteur droit avec flèche 4"/>
          <p:cNvCxnSpPr/>
          <p:nvPr/>
        </p:nvCxnSpPr>
        <p:spPr>
          <a:xfrm>
            <a:off x="3563888" y="4941168"/>
            <a:ext cx="6480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719669" y="5645858"/>
            <a:ext cx="7848872" cy="830997"/>
          </a:xfrm>
          <a:prstGeom prst="rect">
            <a:avLst/>
          </a:prstGeom>
        </p:spPr>
        <p:txBody>
          <a:bodyPr wrap="square">
            <a:spAutoFit/>
          </a:bodyPr>
          <a:lstStyle/>
          <a:p>
            <a:pPr>
              <a:defRPr/>
            </a:pPr>
            <a:r>
              <a:rPr lang="fr-FR" sz="2400" b="1" i="1" dirty="0"/>
              <a:t>(Numéro coureur, Numéro de course) 		Temps</a:t>
            </a:r>
          </a:p>
          <a:p>
            <a:pPr>
              <a:defRPr/>
            </a:pPr>
            <a:endParaRPr lang="fr-FR" sz="2400" i="1" dirty="0"/>
          </a:p>
        </p:txBody>
      </p:sp>
      <p:cxnSp>
        <p:nvCxnSpPr>
          <p:cNvPr id="9" name="Connecteur droit avec flèche 8"/>
          <p:cNvCxnSpPr/>
          <p:nvPr/>
        </p:nvCxnSpPr>
        <p:spPr>
          <a:xfrm>
            <a:off x="6084168" y="5877272"/>
            <a:ext cx="6480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0074273"/>
      </p:ext>
    </p:extLst>
  </p:cSld>
  <p:clrMapOvr>
    <a:masterClrMapping/>
  </p:clrMapOvr>
  <p:transition spd="slow">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Rot="1" noChangeArrowheads="1"/>
          </p:cNvSpPr>
          <p:nvPr>
            <p:ph type="title"/>
          </p:nvPr>
        </p:nvSpPr>
        <p:spPr>
          <a:xfrm>
            <a:off x="467544" y="116632"/>
            <a:ext cx="8077200" cy="648072"/>
          </a:xfrm>
        </p:spPr>
        <p:txBody>
          <a:bodyPr>
            <a:normAutofit fontScale="90000"/>
          </a:bodyPr>
          <a:lstStyle/>
          <a:p>
            <a:pPr eaLnBrk="1" hangingPunct="1">
              <a:defRPr/>
            </a:pPr>
            <a:r>
              <a:rPr lang="fr-FR" dirty="0">
                <a:ea typeface="ＭＳ Ｐゴシック" pitchFamily="34" charset="-128"/>
              </a:rPr>
              <a:t>Types de dépendances fonctionnelles</a:t>
            </a:r>
            <a:endParaRPr lang="fr-FR" sz="6000" dirty="0">
              <a:solidFill>
                <a:srgbClr val="FF3300"/>
              </a:solidFill>
              <a:ea typeface="ＭＳ Ｐゴシック" pitchFamily="34" charset="-128"/>
            </a:endParaRPr>
          </a:p>
        </p:txBody>
      </p:sp>
      <p:sp>
        <p:nvSpPr>
          <p:cNvPr id="10" name="Rectangle 9"/>
          <p:cNvSpPr/>
          <p:nvPr/>
        </p:nvSpPr>
        <p:spPr>
          <a:xfrm>
            <a:off x="539552" y="836712"/>
            <a:ext cx="7992888" cy="830997"/>
          </a:xfrm>
          <a:prstGeom prst="rect">
            <a:avLst/>
          </a:prstGeom>
        </p:spPr>
        <p:txBody>
          <a:bodyPr wrap="square">
            <a:spAutoFit/>
          </a:bodyPr>
          <a:lstStyle/>
          <a:p>
            <a:pPr>
              <a:defRPr/>
            </a:pPr>
            <a:r>
              <a:rPr lang="fr-FR" sz="2400" b="1" dirty="0">
                <a:solidFill>
                  <a:srgbClr val="FF0000"/>
                </a:solidFill>
              </a:rPr>
              <a:t>DF élémentaire </a:t>
            </a:r>
            <a:r>
              <a:rPr lang="fr-FR" sz="2400" dirty="0"/>
              <a:t>: Une DF A </a:t>
            </a:r>
            <a:r>
              <a:rPr lang="fr-FR" sz="2400" dirty="0">
                <a:sym typeface="Wingdings" panose="05000000000000000000" pitchFamily="2" charset="2"/>
              </a:rPr>
              <a:t> </a:t>
            </a:r>
            <a:r>
              <a:rPr lang="fr-FR" sz="2400" dirty="0"/>
              <a:t> B est élémentaire s’il n’existe pas un C, sous-ensemble de A telle que C </a:t>
            </a:r>
            <a:r>
              <a:rPr lang="fr-FR" sz="2400" dirty="0">
                <a:sym typeface="Wingdings" panose="05000000000000000000" pitchFamily="2" charset="2"/>
              </a:rPr>
              <a:t> B</a:t>
            </a:r>
            <a:endParaRPr lang="fr-FR" sz="2400" dirty="0"/>
          </a:p>
        </p:txBody>
      </p:sp>
      <p:sp>
        <p:nvSpPr>
          <p:cNvPr id="9" name="Rectangle 8"/>
          <p:cNvSpPr/>
          <p:nvPr/>
        </p:nvSpPr>
        <p:spPr>
          <a:xfrm>
            <a:off x="755576" y="2690336"/>
            <a:ext cx="8064896" cy="2308324"/>
          </a:xfrm>
          <a:prstGeom prst="rect">
            <a:avLst/>
          </a:prstGeom>
        </p:spPr>
        <p:txBody>
          <a:bodyPr wrap="square">
            <a:spAutoFit/>
          </a:bodyPr>
          <a:lstStyle/>
          <a:p>
            <a:pPr algn="just">
              <a:defRPr/>
            </a:pPr>
            <a:r>
              <a:rPr lang="fr-FR" sz="2400" dirty="0" err="1"/>
              <a:t>RéférenceProduit</a:t>
            </a:r>
            <a:r>
              <a:rPr lang="fr-FR" sz="2400" dirty="0"/>
              <a:t>  </a:t>
            </a:r>
            <a:r>
              <a:rPr lang="fr-FR" sz="2400" dirty="0">
                <a:sym typeface="Wingdings" panose="05000000000000000000" pitchFamily="2" charset="2"/>
              </a:rPr>
              <a:t>  </a:t>
            </a:r>
            <a:r>
              <a:rPr lang="fr-FR" sz="2400" dirty="0" err="1">
                <a:sym typeface="Wingdings" panose="05000000000000000000" pitchFamily="2" charset="2"/>
              </a:rPr>
              <a:t>D</a:t>
            </a:r>
            <a:r>
              <a:rPr lang="fr-FR" sz="2400" dirty="0" err="1"/>
              <a:t>ésignationProduit</a:t>
            </a:r>
            <a:endParaRPr lang="fr-FR" sz="2400" dirty="0"/>
          </a:p>
          <a:p>
            <a:pPr algn="just">
              <a:defRPr/>
            </a:pPr>
            <a:r>
              <a:rPr lang="fr-FR" sz="2400" dirty="0" err="1"/>
              <a:t>NuméroCommande</a:t>
            </a:r>
            <a:r>
              <a:rPr lang="fr-FR" sz="2400" dirty="0"/>
              <a:t>, </a:t>
            </a:r>
            <a:r>
              <a:rPr lang="fr-FR" sz="2400" dirty="0" err="1"/>
              <a:t>RéférenceProduit</a:t>
            </a:r>
            <a:r>
              <a:rPr lang="fr-FR" sz="2400" dirty="0"/>
              <a:t>  </a:t>
            </a:r>
            <a:r>
              <a:rPr lang="fr-FR" sz="2400" dirty="0">
                <a:sym typeface="Wingdings" panose="05000000000000000000" pitchFamily="2" charset="2"/>
              </a:rPr>
              <a:t></a:t>
            </a:r>
            <a:r>
              <a:rPr lang="fr-FR" sz="2400" dirty="0"/>
              <a:t>	</a:t>
            </a:r>
            <a:r>
              <a:rPr lang="fr-FR" sz="2400" dirty="0" err="1"/>
              <a:t>QuantitéProduit</a:t>
            </a:r>
            <a:endParaRPr lang="fr-FR" sz="2400" dirty="0"/>
          </a:p>
          <a:p>
            <a:pPr algn="just">
              <a:defRPr/>
            </a:pPr>
            <a:endParaRPr lang="fr-FR" sz="2400" dirty="0"/>
          </a:p>
          <a:p>
            <a:pPr algn="just">
              <a:defRPr/>
            </a:pPr>
            <a:endParaRPr lang="fr-FR" sz="2400" dirty="0"/>
          </a:p>
          <a:p>
            <a:pPr algn="just">
              <a:defRPr/>
            </a:pPr>
            <a:endParaRPr lang="fr-FR" sz="2400" dirty="0"/>
          </a:p>
          <a:p>
            <a:pPr algn="just">
              <a:defRPr/>
            </a:pPr>
            <a:r>
              <a:rPr lang="fr-FR" sz="2400" dirty="0" err="1"/>
              <a:t>NuméroCommande</a:t>
            </a:r>
            <a:r>
              <a:rPr lang="fr-FR" sz="2400" dirty="0"/>
              <a:t>, </a:t>
            </a:r>
            <a:r>
              <a:rPr lang="fr-FR" sz="2400" dirty="0" err="1"/>
              <a:t>RéférenceProduit</a:t>
            </a:r>
            <a:r>
              <a:rPr lang="fr-FR" sz="2400" dirty="0"/>
              <a:t>  </a:t>
            </a:r>
            <a:r>
              <a:rPr lang="fr-FR" sz="2400" dirty="0">
                <a:sym typeface="Wingdings" panose="05000000000000000000" pitchFamily="2" charset="2"/>
              </a:rPr>
              <a:t></a:t>
            </a:r>
            <a:r>
              <a:rPr lang="fr-FR" sz="2400" dirty="0"/>
              <a:t>	</a:t>
            </a:r>
            <a:r>
              <a:rPr lang="fr-FR" sz="2400" dirty="0" err="1"/>
              <a:t>DésignationProduit</a:t>
            </a:r>
            <a:endParaRPr lang="fr-FR" sz="2400" dirty="0"/>
          </a:p>
        </p:txBody>
      </p:sp>
      <p:sp>
        <p:nvSpPr>
          <p:cNvPr id="12" name="ZoneTexte 11"/>
          <p:cNvSpPr txBox="1"/>
          <p:nvPr/>
        </p:nvSpPr>
        <p:spPr>
          <a:xfrm>
            <a:off x="611560" y="2109628"/>
            <a:ext cx="4551824" cy="523220"/>
          </a:xfrm>
          <a:prstGeom prst="rect">
            <a:avLst/>
          </a:prstGeom>
          <a:noFill/>
        </p:spPr>
        <p:txBody>
          <a:bodyPr wrap="none" rtlCol="0">
            <a:spAutoFit/>
          </a:bodyPr>
          <a:lstStyle/>
          <a:p>
            <a:r>
              <a:rPr lang="fr-FR" sz="2800" b="1" dirty="0"/>
              <a:t>Exemples de DF élémentaires</a:t>
            </a:r>
          </a:p>
        </p:txBody>
      </p:sp>
      <p:sp>
        <p:nvSpPr>
          <p:cNvPr id="14" name="ZoneTexte 13"/>
          <p:cNvSpPr txBox="1"/>
          <p:nvPr/>
        </p:nvSpPr>
        <p:spPr>
          <a:xfrm>
            <a:off x="611560" y="3913892"/>
            <a:ext cx="7141066" cy="523220"/>
          </a:xfrm>
          <a:prstGeom prst="rect">
            <a:avLst/>
          </a:prstGeom>
          <a:noFill/>
        </p:spPr>
        <p:txBody>
          <a:bodyPr wrap="square" rtlCol="0">
            <a:spAutoFit/>
          </a:bodyPr>
          <a:lstStyle/>
          <a:p>
            <a:r>
              <a:rPr lang="fr-FR" sz="2800" b="1"/>
              <a:t>Exemple de DF </a:t>
            </a:r>
            <a:r>
              <a:rPr lang="fr-FR" sz="2800" b="1" dirty="0"/>
              <a:t>non élémentaire</a:t>
            </a:r>
          </a:p>
        </p:txBody>
      </p:sp>
    </p:spTree>
    <p:extLst>
      <p:ext uri="{BB962C8B-B14F-4D97-AF65-F5344CB8AC3E}">
        <p14:creationId xmlns:p14="http://schemas.microsoft.com/office/powerpoint/2010/main" val="2843713777"/>
      </p:ext>
    </p:extLst>
  </p:cSld>
  <p:clrMapOvr>
    <a:masterClrMapping/>
  </p:clrMapOvr>
  <p:transition spd="slow">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Rot="1" noChangeArrowheads="1"/>
          </p:cNvSpPr>
          <p:nvPr>
            <p:ph type="title"/>
          </p:nvPr>
        </p:nvSpPr>
        <p:spPr>
          <a:xfrm>
            <a:off x="467544" y="116632"/>
            <a:ext cx="8077200" cy="648072"/>
          </a:xfrm>
        </p:spPr>
        <p:txBody>
          <a:bodyPr>
            <a:normAutofit fontScale="90000"/>
          </a:bodyPr>
          <a:lstStyle/>
          <a:p>
            <a:pPr eaLnBrk="1" hangingPunct="1">
              <a:defRPr/>
            </a:pPr>
            <a:r>
              <a:rPr lang="fr-FR" dirty="0">
                <a:ea typeface="ＭＳ Ｐゴシック" pitchFamily="34" charset="-128"/>
              </a:rPr>
              <a:t>Types de dépendances fonctionnelles</a:t>
            </a:r>
            <a:endParaRPr lang="fr-FR" sz="6000" dirty="0">
              <a:solidFill>
                <a:srgbClr val="FF3300"/>
              </a:solidFill>
              <a:ea typeface="ＭＳ Ｐゴシック" pitchFamily="34" charset="-128"/>
            </a:endParaRPr>
          </a:p>
        </p:txBody>
      </p:sp>
      <p:sp>
        <p:nvSpPr>
          <p:cNvPr id="10" name="Rectangle 9"/>
          <p:cNvSpPr/>
          <p:nvPr/>
        </p:nvSpPr>
        <p:spPr>
          <a:xfrm>
            <a:off x="611560" y="836712"/>
            <a:ext cx="7992888" cy="830997"/>
          </a:xfrm>
          <a:prstGeom prst="rect">
            <a:avLst/>
          </a:prstGeom>
        </p:spPr>
        <p:txBody>
          <a:bodyPr wrap="square">
            <a:spAutoFit/>
          </a:bodyPr>
          <a:lstStyle/>
          <a:p>
            <a:pPr>
              <a:defRPr/>
            </a:pPr>
            <a:r>
              <a:rPr lang="fr-FR" sz="2400" b="1" dirty="0">
                <a:solidFill>
                  <a:srgbClr val="FF0000"/>
                </a:solidFill>
              </a:rPr>
              <a:t>DF directe </a:t>
            </a:r>
            <a:r>
              <a:rPr lang="fr-FR" sz="2400" dirty="0"/>
              <a:t>: Une DF A </a:t>
            </a:r>
            <a:r>
              <a:rPr lang="fr-FR" sz="2400" dirty="0">
                <a:sym typeface="Wingdings" panose="05000000000000000000" pitchFamily="2" charset="2"/>
              </a:rPr>
              <a:t> </a:t>
            </a:r>
            <a:r>
              <a:rPr lang="fr-FR" sz="2400" dirty="0"/>
              <a:t> B est directe s’il n’existe pas un C,  telle que A  </a:t>
            </a:r>
            <a:r>
              <a:rPr lang="fr-FR" sz="2400" dirty="0">
                <a:sym typeface="Wingdings" panose="05000000000000000000" pitchFamily="2" charset="2"/>
              </a:rPr>
              <a:t> </a:t>
            </a:r>
            <a:r>
              <a:rPr lang="fr-FR" sz="2400" dirty="0"/>
              <a:t> C et C </a:t>
            </a:r>
            <a:r>
              <a:rPr lang="fr-FR" sz="2400" dirty="0">
                <a:sym typeface="Wingdings" panose="05000000000000000000" pitchFamily="2" charset="2"/>
              </a:rPr>
              <a:t> B</a:t>
            </a:r>
            <a:endParaRPr lang="fr-FR" sz="2400" dirty="0"/>
          </a:p>
        </p:txBody>
      </p:sp>
      <p:sp>
        <p:nvSpPr>
          <p:cNvPr id="2" name="ZoneTexte 1"/>
          <p:cNvSpPr txBox="1"/>
          <p:nvPr/>
        </p:nvSpPr>
        <p:spPr>
          <a:xfrm>
            <a:off x="0" y="2348880"/>
            <a:ext cx="9144000" cy="2400657"/>
          </a:xfrm>
          <a:prstGeom prst="rect">
            <a:avLst/>
          </a:prstGeom>
          <a:noFill/>
        </p:spPr>
        <p:txBody>
          <a:bodyPr wrap="square" rtlCol="0">
            <a:spAutoFit/>
          </a:bodyPr>
          <a:lstStyle/>
          <a:p>
            <a:r>
              <a:rPr lang="fr-FR" sz="2400" b="1" dirty="0" err="1"/>
              <a:t>NumEmp</a:t>
            </a:r>
            <a:r>
              <a:rPr lang="fr-FR" sz="2400" dirty="0"/>
              <a:t>  </a:t>
            </a:r>
            <a:r>
              <a:rPr lang="fr-FR" sz="2400" dirty="0">
                <a:sym typeface="Wingdings" panose="05000000000000000000" pitchFamily="2" charset="2"/>
              </a:rPr>
              <a:t> </a:t>
            </a:r>
            <a:r>
              <a:rPr lang="fr-FR" sz="2400" b="1" dirty="0" err="1">
                <a:sym typeface="Wingdings" panose="05000000000000000000" pitchFamily="2" charset="2"/>
              </a:rPr>
              <a:t>NumService</a:t>
            </a:r>
            <a:r>
              <a:rPr lang="fr-FR" sz="2400" dirty="0">
                <a:sym typeface="Wingdings" panose="05000000000000000000" pitchFamily="2" charset="2"/>
              </a:rPr>
              <a:t>   </a:t>
            </a:r>
            <a:r>
              <a:rPr lang="fr-FR" sz="2000" i="1" dirty="0">
                <a:sym typeface="Wingdings" panose="05000000000000000000" pitchFamily="2" charset="2"/>
              </a:rPr>
              <a:t>Un employé est affecté à un seul service </a:t>
            </a:r>
          </a:p>
          <a:p>
            <a:r>
              <a:rPr lang="fr-FR" sz="2400" b="1" dirty="0" err="1">
                <a:sym typeface="Wingdings" panose="05000000000000000000" pitchFamily="2" charset="2"/>
              </a:rPr>
              <a:t>NumService</a:t>
            </a:r>
            <a:r>
              <a:rPr lang="fr-FR" sz="2400" b="1" dirty="0">
                <a:sym typeface="Wingdings" panose="05000000000000000000" pitchFamily="2" charset="2"/>
              </a:rPr>
              <a:t>   </a:t>
            </a:r>
            <a:r>
              <a:rPr lang="fr-FR" sz="2400" b="1" dirty="0" err="1">
                <a:sym typeface="Wingdings" panose="05000000000000000000" pitchFamily="2" charset="2"/>
              </a:rPr>
              <a:t>NumResponsable</a:t>
            </a:r>
            <a:r>
              <a:rPr lang="fr-FR" sz="2400" b="1" dirty="0">
                <a:sym typeface="Wingdings" panose="05000000000000000000" pitchFamily="2" charset="2"/>
              </a:rPr>
              <a:t>   </a:t>
            </a:r>
            <a:r>
              <a:rPr lang="fr-FR" sz="2000" i="1" dirty="0">
                <a:sym typeface="Wingdings" panose="05000000000000000000" pitchFamily="2" charset="2"/>
              </a:rPr>
              <a:t>Un service est géré par une seule personne</a:t>
            </a:r>
          </a:p>
          <a:p>
            <a:endParaRPr lang="fr-FR" dirty="0">
              <a:sym typeface="Wingdings" panose="05000000000000000000" pitchFamily="2" charset="2"/>
            </a:endParaRPr>
          </a:p>
          <a:p>
            <a:r>
              <a:rPr lang="fr-FR" sz="2400" b="1" dirty="0" err="1">
                <a:sym typeface="Wingdings" panose="05000000000000000000" pitchFamily="2" charset="2"/>
              </a:rPr>
              <a:t>NumEmp</a:t>
            </a:r>
            <a:r>
              <a:rPr lang="fr-FR" sz="2400" b="1" dirty="0">
                <a:sym typeface="Wingdings" panose="05000000000000000000" pitchFamily="2" charset="2"/>
              </a:rPr>
              <a:t>    </a:t>
            </a:r>
            <a:r>
              <a:rPr lang="fr-FR" sz="2400" b="1" dirty="0" err="1">
                <a:sym typeface="Wingdings" panose="05000000000000000000" pitchFamily="2" charset="2"/>
              </a:rPr>
              <a:t>NumResponsable</a:t>
            </a:r>
            <a:r>
              <a:rPr lang="fr-FR" sz="2400" b="1" dirty="0">
                <a:sym typeface="Wingdings" panose="05000000000000000000" pitchFamily="2" charset="2"/>
              </a:rPr>
              <a:t>    </a:t>
            </a:r>
          </a:p>
          <a:p>
            <a:endParaRPr lang="fr-FR" dirty="0">
              <a:sym typeface="Wingdings" panose="05000000000000000000" pitchFamily="2" charset="2"/>
            </a:endParaRPr>
          </a:p>
          <a:p>
            <a:r>
              <a:rPr lang="fr-FR" sz="2400" dirty="0">
                <a:sym typeface="Wingdings" panose="05000000000000000000" pitchFamily="2" charset="2"/>
              </a:rPr>
              <a:t>Les 2 premières DF sont </a:t>
            </a:r>
            <a:r>
              <a:rPr lang="fr-FR" sz="2400" dirty="0">
                <a:solidFill>
                  <a:srgbClr val="FF0000"/>
                </a:solidFill>
                <a:sym typeface="Wingdings" panose="05000000000000000000" pitchFamily="2" charset="2"/>
              </a:rPr>
              <a:t>directes</a:t>
            </a:r>
            <a:r>
              <a:rPr lang="fr-FR" sz="2400" dirty="0">
                <a:sym typeface="Wingdings" panose="05000000000000000000" pitchFamily="2" charset="2"/>
              </a:rPr>
              <a:t> mais </a:t>
            </a:r>
            <a:r>
              <a:rPr lang="fr-FR" sz="2400" dirty="0">
                <a:solidFill>
                  <a:srgbClr val="FF0000"/>
                </a:solidFill>
                <a:sym typeface="Wingdings" panose="05000000000000000000" pitchFamily="2" charset="2"/>
              </a:rPr>
              <a:t>pas la troisième</a:t>
            </a:r>
            <a:endParaRPr lang="fr-FR" sz="2400" dirty="0">
              <a:sym typeface="Wingdings" panose="05000000000000000000" pitchFamily="2" charset="2"/>
            </a:endParaRPr>
          </a:p>
          <a:p>
            <a:endParaRPr lang="fr-FR" dirty="0"/>
          </a:p>
        </p:txBody>
      </p:sp>
    </p:spTree>
    <p:extLst>
      <p:ext uri="{BB962C8B-B14F-4D97-AF65-F5344CB8AC3E}">
        <p14:creationId xmlns:p14="http://schemas.microsoft.com/office/powerpoint/2010/main" val="1112364109"/>
      </p:ext>
    </p:extLst>
  </p:cSld>
  <p:clrMapOvr>
    <a:masterClrMapping/>
  </p:clrMapOvr>
  <p:transition spd="slow">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1259632" y="2286000"/>
            <a:ext cx="7511392" cy="1470025"/>
          </a:xfrm>
        </p:spPr>
        <p:txBody>
          <a:bodyPr>
            <a:normAutofit/>
          </a:bodyPr>
          <a:lstStyle/>
          <a:p>
            <a:r>
              <a:rPr lang="fr-FR" dirty="0"/>
              <a:t>Normalisation des MCD et MLD</a:t>
            </a:r>
          </a:p>
        </p:txBody>
      </p:sp>
      <p:pic>
        <p:nvPicPr>
          <p:cNvPr id="8" name="Image 3" descr="logo.pdf">
            <a:extLst>
              <a:ext uri="{FF2B5EF4-FFF2-40B4-BE49-F238E27FC236}">
                <a16:creationId xmlns:a16="http://schemas.microsoft.com/office/drawing/2014/main" id="{83FAB381-DFC5-3749-A437-B8D87D7B16B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084168" y="332656"/>
            <a:ext cx="2730500" cy="1282700"/>
          </a:xfrm>
          <a:prstGeom prst="rect">
            <a:avLst/>
          </a:prstGeom>
        </p:spPr>
      </p:pic>
    </p:spTree>
    <p:extLst>
      <p:ext uri="{BB962C8B-B14F-4D97-AF65-F5344CB8AC3E}">
        <p14:creationId xmlns:p14="http://schemas.microsoft.com/office/powerpoint/2010/main" val="3685041064"/>
      </p:ext>
    </p:extLst>
  </p:cSld>
  <p:clrMapOvr>
    <a:masterClrMapping/>
  </p:clrMapOvr>
  <p:transition spd="slow">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25908" y="571525"/>
            <a:ext cx="8510588" cy="1057275"/>
          </a:xfrm>
        </p:spPr>
        <p:txBody>
          <a:bodyPr>
            <a:normAutofit fontScale="90000"/>
          </a:bodyPr>
          <a:lstStyle/>
          <a:p>
            <a:pPr eaLnBrk="1" hangingPunct="1">
              <a:defRPr/>
            </a:pPr>
            <a:r>
              <a:rPr lang="fr-FR" sz="3600" dirty="0">
                <a:ea typeface="ＭＳ Ｐゴシック" pitchFamily="34" charset="-128"/>
              </a:rPr>
              <a:t>MCD: </a:t>
            </a:r>
            <a:r>
              <a:rPr lang="fr-FR" sz="3600" b="1" dirty="0">
                <a:ea typeface="ＭＳ Ｐゴシック" pitchFamily="34" charset="-128"/>
              </a:rPr>
              <a:t>Les règles de Normalisation</a:t>
            </a:r>
            <a:br>
              <a:rPr lang="fr-FR" sz="3600" b="1" dirty="0">
                <a:ea typeface="ＭＳ Ｐゴシック" pitchFamily="34" charset="-128"/>
              </a:rPr>
            </a:br>
            <a:r>
              <a:rPr lang="fr-FR" sz="3600" b="1" dirty="0">
                <a:ea typeface="ＭＳ Ｐゴシック" pitchFamily="34" charset="-128"/>
              </a:rPr>
              <a:t>Ce sont des règles qui permettent d’obtenir un bon MCD </a:t>
            </a:r>
            <a:br>
              <a:rPr lang="fr-FR" sz="3600" b="1" dirty="0">
                <a:ea typeface="ＭＳ Ｐゴシック" pitchFamily="34" charset="-128"/>
              </a:rPr>
            </a:br>
            <a:r>
              <a:rPr lang="fr-FR" sz="3600" b="1" dirty="0">
                <a:solidFill>
                  <a:srgbClr val="FF0000"/>
                </a:solidFill>
                <a:ea typeface="ＭＳ Ｐゴシック" pitchFamily="34" charset="-128"/>
              </a:rPr>
              <a:t>- Première Forme Normale :</a:t>
            </a:r>
          </a:p>
        </p:txBody>
      </p:sp>
      <p:sp>
        <p:nvSpPr>
          <p:cNvPr id="5" name="Rectangle 4"/>
          <p:cNvSpPr>
            <a:spLocks noChangeArrowheads="1"/>
          </p:cNvSpPr>
          <p:nvPr/>
        </p:nvSpPr>
        <p:spPr bwMode="auto">
          <a:xfrm>
            <a:off x="627435" y="2055619"/>
            <a:ext cx="8697093" cy="2185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fr-FR" altLang="fr-FR" sz="2000" dirty="0"/>
              <a:t>Un attribut d’une entité ne peut prendre qu’</a:t>
            </a:r>
            <a:r>
              <a:rPr lang="fr-FR" altLang="ja-JP" sz="2000" dirty="0"/>
              <a:t>une valeur atomique </a:t>
            </a:r>
          </a:p>
          <a:p>
            <a:pPr eaLnBrk="1" hangingPunct="1"/>
            <a:r>
              <a:rPr lang="fr-FR" altLang="ja-JP" sz="2000" dirty="0"/>
              <a:t>et non pas un ensemble ou une liste de valeurs</a:t>
            </a:r>
          </a:p>
          <a:p>
            <a:pPr eaLnBrk="1" hangingPunct="1"/>
            <a:endParaRPr lang="fr-FR" altLang="ja-JP" sz="2000" dirty="0"/>
          </a:p>
          <a:p>
            <a:pPr marL="342900" indent="-342900" eaLnBrk="1" hangingPunct="1">
              <a:buFont typeface="Wingdings" charset="2"/>
              <a:buChar char="è"/>
            </a:pPr>
            <a:r>
              <a:rPr lang="fr-FR" altLang="ja-JP" sz="2000" dirty="0"/>
              <a:t>Si un attribut prend plusieurs valeurs, alors ces valeurs doivent faire l</a:t>
            </a:r>
            <a:r>
              <a:rPr lang="ja-JP" altLang="fr-FR" sz="2000" dirty="0"/>
              <a:t>’</a:t>
            </a:r>
            <a:r>
              <a:rPr lang="fr-FR" altLang="ja-JP" sz="2000" dirty="0"/>
              <a:t>objet d</a:t>
            </a:r>
            <a:r>
              <a:rPr lang="ja-JP" altLang="fr-FR" sz="2000" dirty="0"/>
              <a:t>’</a:t>
            </a:r>
            <a:r>
              <a:rPr lang="fr-FR" altLang="ja-JP" sz="2000" dirty="0"/>
              <a:t>une </a:t>
            </a:r>
            <a:r>
              <a:rPr lang="fr-FR" altLang="ja-JP" sz="2000" b="1" dirty="0"/>
              <a:t>entité supplémentaire, en association avec l‘entité initiale</a:t>
            </a:r>
            <a:endParaRPr lang="fr-FR" altLang="ja-JP" sz="2000" dirty="0"/>
          </a:p>
          <a:p>
            <a:pPr eaLnBrk="1" hangingPunct="1"/>
            <a:endParaRPr lang="fr-FR" altLang="fr-FR" sz="1600" i="1" dirty="0"/>
          </a:p>
        </p:txBody>
      </p:sp>
      <p:pic>
        <p:nvPicPr>
          <p:cNvPr id="17410" name="Picture 2"/>
          <p:cNvPicPr>
            <a:picLocks noChangeAspect="1" noChangeArrowheads="1"/>
          </p:cNvPicPr>
          <p:nvPr/>
        </p:nvPicPr>
        <p:blipFill>
          <a:blip r:embed="rId2" cstate="print"/>
          <a:srcRect/>
          <a:stretch>
            <a:fillRect/>
          </a:stretch>
        </p:blipFill>
        <p:spPr bwMode="auto">
          <a:xfrm>
            <a:off x="267395" y="4238188"/>
            <a:ext cx="1932073" cy="214314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7411" name="Picture 3"/>
          <p:cNvPicPr>
            <a:picLocks noChangeAspect="1" noChangeArrowheads="1"/>
          </p:cNvPicPr>
          <p:nvPr/>
        </p:nvPicPr>
        <p:blipFill>
          <a:blip r:embed="rId3" cstate="print"/>
          <a:srcRect/>
          <a:stretch>
            <a:fillRect/>
          </a:stretch>
        </p:blipFill>
        <p:spPr bwMode="auto">
          <a:xfrm rot="1808410">
            <a:off x="1780925" y="5138648"/>
            <a:ext cx="2171801" cy="88369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7412" name="Picture 4"/>
          <p:cNvPicPr>
            <a:picLocks noChangeAspect="1" noChangeArrowheads="1"/>
          </p:cNvPicPr>
          <p:nvPr/>
        </p:nvPicPr>
        <p:blipFill>
          <a:blip r:embed="rId4" cstate="print"/>
          <a:srcRect/>
          <a:stretch>
            <a:fillRect/>
          </a:stretch>
        </p:blipFill>
        <p:spPr bwMode="auto">
          <a:xfrm>
            <a:off x="3786183" y="4857760"/>
            <a:ext cx="5357818" cy="200024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3" name="ZoneTexte 2"/>
          <p:cNvSpPr txBox="1"/>
          <p:nvPr/>
        </p:nvSpPr>
        <p:spPr>
          <a:xfrm>
            <a:off x="563536" y="3831431"/>
            <a:ext cx="1339790" cy="461665"/>
          </a:xfrm>
          <a:prstGeom prst="rect">
            <a:avLst/>
          </a:prstGeom>
          <a:noFill/>
        </p:spPr>
        <p:txBody>
          <a:bodyPr wrap="none" rtlCol="0">
            <a:spAutoFit/>
          </a:bodyPr>
          <a:lstStyle/>
          <a:p>
            <a:r>
              <a:rPr lang="fr-FR" sz="2400" b="1"/>
              <a:t>Exemple </a:t>
            </a:r>
            <a:endParaRPr lang="fr-FR" sz="2400" b="1" dirty="0"/>
          </a:p>
        </p:txBody>
      </p:sp>
    </p:spTree>
    <p:extLst>
      <p:ext uri="{BB962C8B-B14F-4D97-AF65-F5344CB8AC3E}">
        <p14:creationId xmlns:p14="http://schemas.microsoft.com/office/powerpoint/2010/main" val="349905237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down)">
                                      <p:cBhvr>
                                        <p:cTn id="17" dur="500"/>
                                        <p:tgtEl>
                                          <p:spTgt spid="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7410"/>
                                        </p:tgtEl>
                                        <p:attrNameLst>
                                          <p:attrName>style.visibility</p:attrName>
                                        </p:attrNameLst>
                                      </p:cBhvr>
                                      <p:to>
                                        <p:strVal val="visible"/>
                                      </p:to>
                                    </p:set>
                                    <p:animEffect transition="in" filter="wipe(down)">
                                      <p:cBhvr>
                                        <p:cTn id="22" dur="500"/>
                                        <p:tgtEl>
                                          <p:spTgt spid="17410"/>
                                        </p:tgtEl>
                                      </p:cBhvr>
                                    </p:animEffect>
                                  </p:childTnLst>
                                </p:cTn>
                              </p:par>
                              <p:par>
                                <p:cTn id="23" presetID="22" presetClass="entr" presetSubtype="4" fill="hold" nodeType="withEffect">
                                  <p:stCondLst>
                                    <p:cond delay="0"/>
                                  </p:stCondLst>
                                  <p:childTnLst>
                                    <p:set>
                                      <p:cBhvr>
                                        <p:cTn id="24" dur="1" fill="hold">
                                          <p:stCondLst>
                                            <p:cond delay="0"/>
                                          </p:stCondLst>
                                        </p:cTn>
                                        <p:tgtEl>
                                          <p:spTgt spid="17411"/>
                                        </p:tgtEl>
                                        <p:attrNameLst>
                                          <p:attrName>style.visibility</p:attrName>
                                        </p:attrNameLst>
                                      </p:cBhvr>
                                      <p:to>
                                        <p:strVal val="visible"/>
                                      </p:to>
                                    </p:set>
                                    <p:animEffect transition="in" filter="wipe(down)">
                                      <p:cBhvr>
                                        <p:cTn id="25" dur="500"/>
                                        <p:tgtEl>
                                          <p:spTgt spid="17411"/>
                                        </p:tgtEl>
                                      </p:cBhvr>
                                    </p:animEffect>
                                  </p:childTnLst>
                                </p:cTn>
                              </p:par>
                              <p:par>
                                <p:cTn id="26" presetID="22" presetClass="entr" presetSubtype="4" fill="hold" nodeType="withEffect">
                                  <p:stCondLst>
                                    <p:cond delay="0"/>
                                  </p:stCondLst>
                                  <p:childTnLst>
                                    <p:set>
                                      <p:cBhvr>
                                        <p:cTn id="27" dur="1" fill="hold">
                                          <p:stCondLst>
                                            <p:cond delay="0"/>
                                          </p:stCondLst>
                                        </p:cTn>
                                        <p:tgtEl>
                                          <p:spTgt spid="17412"/>
                                        </p:tgtEl>
                                        <p:attrNameLst>
                                          <p:attrName>style.visibility</p:attrName>
                                        </p:attrNameLst>
                                      </p:cBhvr>
                                      <p:to>
                                        <p:strVal val="visible"/>
                                      </p:to>
                                    </p:set>
                                    <p:animEffect transition="in" filter="wipe(down)">
                                      <p:cBhvr>
                                        <p:cTn id="28" dur="500"/>
                                        <p:tgtEl>
                                          <p:spTgt spid="17412"/>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97916" y="427509"/>
            <a:ext cx="8510588" cy="1057275"/>
          </a:xfrm>
        </p:spPr>
        <p:txBody>
          <a:bodyPr>
            <a:normAutofit fontScale="90000"/>
          </a:bodyPr>
          <a:lstStyle/>
          <a:p>
            <a:pPr eaLnBrk="1" hangingPunct="1">
              <a:defRPr/>
            </a:pPr>
            <a:r>
              <a:rPr lang="fr-FR" sz="3600" dirty="0">
                <a:ea typeface="ＭＳ Ｐゴシック" pitchFamily="34" charset="-128"/>
              </a:rPr>
              <a:t>MCD: </a:t>
            </a:r>
            <a:r>
              <a:rPr lang="fr-FR" sz="3600" b="1" dirty="0">
                <a:ea typeface="ＭＳ Ｐゴシック" pitchFamily="34" charset="-128"/>
              </a:rPr>
              <a:t>Les règles de Normalisation </a:t>
            </a:r>
            <a:br>
              <a:rPr lang="fr-FR" sz="3600" b="1" dirty="0">
                <a:ea typeface="ＭＳ Ｐゴシック" pitchFamily="34" charset="-128"/>
              </a:rPr>
            </a:br>
            <a:r>
              <a:rPr lang="fr-FR" sz="3600" b="1" dirty="0">
                <a:ea typeface="ＭＳ Ｐゴシック" pitchFamily="34" charset="-128"/>
              </a:rPr>
              <a:t/>
            </a:r>
            <a:br>
              <a:rPr lang="fr-FR" sz="3600" b="1" dirty="0">
                <a:ea typeface="ＭＳ Ｐゴシック" pitchFamily="34" charset="-128"/>
              </a:rPr>
            </a:br>
            <a:r>
              <a:rPr lang="fr-FR" sz="3600" b="1" dirty="0">
                <a:solidFill>
                  <a:srgbClr val="FF0000"/>
                </a:solidFill>
                <a:ea typeface="ＭＳ Ｐゴシック" pitchFamily="34" charset="-128"/>
              </a:rPr>
              <a:t>- Deuxième Forme Normale :</a:t>
            </a:r>
          </a:p>
        </p:txBody>
      </p:sp>
      <p:sp>
        <p:nvSpPr>
          <p:cNvPr id="5" name="Rectangle 4"/>
          <p:cNvSpPr>
            <a:spLocks noChangeArrowheads="1"/>
          </p:cNvSpPr>
          <p:nvPr/>
        </p:nvSpPr>
        <p:spPr bwMode="auto">
          <a:xfrm>
            <a:off x="501774" y="1552489"/>
            <a:ext cx="8606730" cy="3748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nSpc>
                <a:spcPct val="80000"/>
              </a:lnSpc>
            </a:pPr>
            <a:r>
              <a:rPr lang="fr-FR" sz="2800" dirty="0">
                <a:solidFill>
                  <a:schemeClr val="accent1"/>
                </a:solidFill>
              </a:rPr>
              <a:t>   </a:t>
            </a:r>
          </a:p>
          <a:p>
            <a:pPr>
              <a:lnSpc>
                <a:spcPct val="80000"/>
              </a:lnSpc>
            </a:pPr>
            <a:r>
              <a:rPr lang="fr-FR" sz="2800" dirty="0">
                <a:solidFill>
                  <a:schemeClr val="accent1"/>
                </a:solidFill>
              </a:rPr>
              <a:t>La relation est en 1</a:t>
            </a:r>
            <a:r>
              <a:rPr lang="en-GB" sz="2800" baseline="30000" dirty="0" err="1">
                <a:solidFill>
                  <a:schemeClr val="accent1"/>
                </a:solidFill>
              </a:rPr>
              <a:t>è</a:t>
            </a:r>
            <a:r>
              <a:rPr lang="fr-FR" sz="2800" baseline="30000" dirty="0" err="1">
                <a:solidFill>
                  <a:schemeClr val="accent1"/>
                </a:solidFill>
              </a:rPr>
              <a:t>re</a:t>
            </a:r>
            <a:r>
              <a:rPr lang="fr-FR" sz="2800" dirty="0">
                <a:solidFill>
                  <a:schemeClr val="accent1"/>
                </a:solidFill>
              </a:rPr>
              <a:t> Forme Normale + </a:t>
            </a:r>
            <a:r>
              <a:rPr lang="fr-FR" altLang="fr-FR" sz="2800" dirty="0">
                <a:solidFill>
                  <a:schemeClr val="accent1"/>
                </a:solidFill>
                <a:sym typeface="Wingdings" pitchFamily="2" charset="2"/>
              </a:rPr>
              <a:t>DF élémentaire des attributs de la relation par rapport à l'identifiant</a:t>
            </a:r>
          </a:p>
          <a:p>
            <a:pPr>
              <a:lnSpc>
                <a:spcPct val="80000"/>
              </a:lnSpc>
            </a:pPr>
            <a:endParaRPr lang="fr-FR" altLang="fr-FR" sz="2800" dirty="0">
              <a:sym typeface="Wingdings" pitchFamily="2" charset="2"/>
            </a:endParaRPr>
          </a:p>
          <a:p>
            <a:pPr>
              <a:lnSpc>
                <a:spcPct val="80000"/>
              </a:lnSpc>
            </a:pPr>
            <a:endParaRPr lang="fr-FR" altLang="fr-FR" sz="2800" dirty="0">
              <a:sym typeface="Wingdings" pitchFamily="2" charset="2"/>
            </a:endParaRPr>
          </a:p>
          <a:p>
            <a:pPr>
              <a:lnSpc>
                <a:spcPct val="80000"/>
              </a:lnSpc>
            </a:pPr>
            <a:r>
              <a:rPr lang="fr-FR" altLang="fr-FR" sz="2800" dirty="0">
                <a:sym typeface="Wingdings" pitchFamily="2" charset="2"/>
              </a:rPr>
              <a:t>	Tout attribut d'une relation doit dépendre de 	tout identifiant de cette relation et jamais d’une 	partie de l’identifiant</a:t>
            </a:r>
            <a:endParaRPr lang="fr-FR" altLang="ja-JP" sz="2800" dirty="0"/>
          </a:p>
          <a:p>
            <a:pPr algn="just" eaLnBrk="1" hangingPunct="1"/>
            <a:endParaRPr lang="fr-FR" altLang="fr-FR" sz="3600" i="1" dirty="0"/>
          </a:p>
        </p:txBody>
      </p:sp>
      <p:sp>
        <p:nvSpPr>
          <p:cNvPr id="7" name="Rectangle 6"/>
          <p:cNvSpPr>
            <a:spLocks noChangeArrowheads="1"/>
          </p:cNvSpPr>
          <p:nvPr/>
        </p:nvSpPr>
        <p:spPr bwMode="auto">
          <a:xfrm>
            <a:off x="1123197" y="6456362"/>
            <a:ext cx="865187" cy="144463"/>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Tree>
    <p:extLst>
      <p:ext uri="{BB962C8B-B14F-4D97-AF65-F5344CB8AC3E}">
        <p14:creationId xmlns:p14="http://schemas.microsoft.com/office/powerpoint/2010/main" val="239253966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down)">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827584" y="3158112"/>
            <a:ext cx="827822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2400" dirty="0">
                <a:latin typeface="Comic Sans MS" pitchFamily="66" charset="0"/>
                <a:sym typeface="Wingdings" pitchFamily="2" charset="2"/>
              </a:rPr>
              <a:t>La relation ETUDIANT n'est pas en 2</a:t>
            </a:r>
            <a:r>
              <a:rPr lang="en-GB" altLang="fr-FR" sz="2400" baseline="30000" dirty="0" err="1">
                <a:latin typeface="Comic Sans MS" pitchFamily="66" charset="0"/>
                <a:sym typeface="Wingdings" pitchFamily="2" charset="2"/>
              </a:rPr>
              <a:t>ème</a:t>
            </a:r>
            <a:r>
              <a:rPr lang="en-GB" altLang="fr-FR" sz="2400" dirty="0">
                <a:latin typeface="Comic Sans MS" pitchFamily="66" charset="0"/>
                <a:sym typeface="Wingdings" pitchFamily="2" charset="2"/>
              </a:rPr>
              <a:t> </a:t>
            </a:r>
            <a:r>
              <a:rPr lang="fr-FR" altLang="fr-FR" sz="2400" dirty="0">
                <a:latin typeface="Comic Sans MS" pitchFamily="66" charset="0"/>
                <a:sym typeface="Wingdings" pitchFamily="2" charset="2"/>
              </a:rPr>
              <a:t>Forme Normale</a:t>
            </a:r>
          </a:p>
        </p:txBody>
      </p:sp>
      <p:sp>
        <p:nvSpPr>
          <p:cNvPr id="7" name="Rectangle 6"/>
          <p:cNvSpPr>
            <a:spLocks noChangeArrowheads="1"/>
          </p:cNvSpPr>
          <p:nvPr/>
        </p:nvSpPr>
        <p:spPr bwMode="auto">
          <a:xfrm>
            <a:off x="1123197" y="6456362"/>
            <a:ext cx="865187" cy="144463"/>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grpSp>
        <p:nvGrpSpPr>
          <p:cNvPr id="8" name="Group 58"/>
          <p:cNvGrpSpPr>
            <a:grpSpLocks noChangeAspect="1"/>
          </p:cNvGrpSpPr>
          <p:nvPr/>
        </p:nvGrpSpPr>
        <p:grpSpPr bwMode="auto">
          <a:xfrm>
            <a:off x="1051759" y="5521325"/>
            <a:ext cx="5616575" cy="1230312"/>
            <a:chOff x="476" y="3109"/>
            <a:chExt cx="3538" cy="775"/>
          </a:xfrm>
        </p:grpSpPr>
        <p:sp>
          <p:nvSpPr>
            <p:cNvPr id="19" name="AutoShape 57"/>
            <p:cNvSpPr>
              <a:spLocks noChangeAspect="1" noChangeArrowheads="1" noTextEdit="1"/>
            </p:cNvSpPr>
            <p:nvPr/>
          </p:nvSpPr>
          <p:spPr bwMode="auto">
            <a:xfrm>
              <a:off x="476" y="3109"/>
              <a:ext cx="3538" cy="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20" name="Line 59"/>
            <p:cNvSpPr>
              <a:spLocks noChangeShapeType="1"/>
            </p:cNvSpPr>
            <p:nvPr/>
          </p:nvSpPr>
          <p:spPr bwMode="auto">
            <a:xfrm flipH="1">
              <a:off x="832" y="3448"/>
              <a:ext cx="1382"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21" name="Rectangle 20"/>
            <p:cNvSpPr>
              <a:spLocks noChangeArrowheads="1"/>
            </p:cNvSpPr>
            <p:nvPr/>
          </p:nvSpPr>
          <p:spPr bwMode="auto">
            <a:xfrm>
              <a:off x="1465" y="3385"/>
              <a:ext cx="133" cy="11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200">
                  <a:solidFill>
                    <a:srgbClr val="000000"/>
                  </a:solidFill>
                </a:rPr>
                <a:t>0,n</a:t>
              </a:r>
              <a:endParaRPr lang="fr-FR" altLang="fr-FR"/>
            </a:p>
          </p:txBody>
        </p:sp>
        <p:sp>
          <p:nvSpPr>
            <p:cNvPr id="22" name="Rectangle 21"/>
            <p:cNvSpPr>
              <a:spLocks noChangeArrowheads="1"/>
            </p:cNvSpPr>
            <p:nvPr/>
          </p:nvSpPr>
          <p:spPr bwMode="auto">
            <a:xfrm>
              <a:off x="529" y="3162"/>
              <a:ext cx="705" cy="713"/>
            </a:xfrm>
            <a:prstGeom prst="rect">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23" name="Rectangle 22"/>
            <p:cNvSpPr>
              <a:spLocks noChangeArrowheads="1"/>
            </p:cNvSpPr>
            <p:nvPr/>
          </p:nvSpPr>
          <p:spPr bwMode="auto">
            <a:xfrm>
              <a:off x="485" y="3118"/>
              <a:ext cx="704" cy="713"/>
            </a:xfrm>
            <a:prstGeom prst="rect">
              <a:avLst/>
            </a:prstGeom>
            <a:solidFill>
              <a:srgbClr val="FFFFE8"/>
            </a:solidFill>
            <a:ln w="0">
              <a:solidFill>
                <a:srgbClr val="000000"/>
              </a:solidFill>
              <a:miter lim="800000"/>
              <a:headEnd/>
              <a:tailEnd/>
            </a:ln>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24" name="Line 63"/>
            <p:cNvSpPr>
              <a:spLocks noChangeShapeType="1"/>
            </p:cNvSpPr>
            <p:nvPr/>
          </p:nvSpPr>
          <p:spPr bwMode="auto">
            <a:xfrm>
              <a:off x="485" y="3287"/>
              <a:ext cx="704"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25" name="Rectangle 24"/>
            <p:cNvSpPr>
              <a:spLocks noChangeArrowheads="1"/>
            </p:cNvSpPr>
            <p:nvPr/>
          </p:nvSpPr>
          <p:spPr bwMode="auto">
            <a:xfrm>
              <a:off x="547" y="3145"/>
              <a:ext cx="480"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200">
                  <a:solidFill>
                    <a:srgbClr val="000000"/>
                  </a:solidFill>
                </a:rPr>
                <a:t>ETUDIANT</a:t>
              </a:r>
              <a:endParaRPr lang="fr-FR" altLang="fr-FR"/>
            </a:p>
          </p:txBody>
        </p:sp>
        <p:sp>
          <p:nvSpPr>
            <p:cNvPr id="26" name="Rectangle 25"/>
            <p:cNvSpPr>
              <a:spLocks noChangeArrowheads="1"/>
            </p:cNvSpPr>
            <p:nvPr/>
          </p:nvSpPr>
          <p:spPr bwMode="auto">
            <a:xfrm>
              <a:off x="529" y="3305"/>
              <a:ext cx="534"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200" b="1" u="sng"/>
                <a:t>N°_étudiant</a:t>
              </a:r>
            </a:p>
          </p:txBody>
        </p:sp>
        <p:sp>
          <p:nvSpPr>
            <p:cNvPr id="27" name="Rectangle 26"/>
            <p:cNvSpPr>
              <a:spLocks noChangeArrowheads="1"/>
            </p:cNvSpPr>
            <p:nvPr/>
          </p:nvSpPr>
          <p:spPr bwMode="auto">
            <a:xfrm>
              <a:off x="529" y="3430"/>
              <a:ext cx="202"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200">
                  <a:solidFill>
                    <a:srgbClr val="000000"/>
                  </a:solidFill>
                </a:rPr>
                <a:t>Nom</a:t>
              </a:r>
              <a:endParaRPr lang="fr-FR" altLang="fr-FR"/>
            </a:p>
          </p:txBody>
        </p:sp>
        <p:sp>
          <p:nvSpPr>
            <p:cNvPr id="28" name="Rectangle 27"/>
            <p:cNvSpPr>
              <a:spLocks noChangeArrowheads="1"/>
            </p:cNvSpPr>
            <p:nvPr/>
          </p:nvSpPr>
          <p:spPr bwMode="auto">
            <a:xfrm>
              <a:off x="529" y="3554"/>
              <a:ext cx="335"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200">
                  <a:solidFill>
                    <a:srgbClr val="000000"/>
                  </a:solidFill>
                </a:rPr>
                <a:t>Prénom</a:t>
              </a:r>
              <a:endParaRPr lang="fr-FR" altLang="fr-FR"/>
            </a:p>
          </p:txBody>
        </p:sp>
        <p:sp>
          <p:nvSpPr>
            <p:cNvPr id="29" name="Rectangle 28"/>
            <p:cNvSpPr>
              <a:spLocks noChangeArrowheads="1"/>
            </p:cNvSpPr>
            <p:nvPr/>
          </p:nvSpPr>
          <p:spPr bwMode="auto">
            <a:xfrm>
              <a:off x="529" y="3679"/>
              <a:ext cx="1"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ltLang="fr-FR"/>
            </a:p>
          </p:txBody>
        </p:sp>
        <p:sp>
          <p:nvSpPr>
            <p:cNvPr id="30" name="Line 69"/>
            <p:cNvSpPr>
              <a:spLocks noChangeShapeType="1"/>
            </p:cNvSpPr>
            <p:nvPr/>
          </p:nvSpPr>
          <p:spPr bwMode="auto">
            <a:xfrm>
              <a:off x="2214" y="3448"/>
              <a:ext cx="1354"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31" name="Rectangle 30"/>
            <p:cNvSpPr>
              <a:spLocks noChangeArrowheads="1"/>
            </p:cNvSpPr>
            <p:nvPr/>
          </p:nvSpPr>
          <p:spPr bwMode="auto">
            <a:xfrm>
              <a:off x="2757" y="3385"/>
              <a:ext cx="133" cy="11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200">
                  <a:solidFill>
                    <a:srgbClr val="000000"/>
                  </a:solidFill>
                </a:rPr>
                <a:t>0,n</a:t>
              </a:r>
              <a:endParaRPr lang="fr-FR" altLang="fr-FR"/>
            </a:p>
          </p:txBody>
        </p:sp>
        <p:sp>
          <p:nvSpPr>
            <p:cNvPr id="32" name="Rectangle 31"/>
            <p:cNvSpPr>
              <a:spLocks noChangeArrowheads="1"/>
            </p:cNvSpPr>
            <p:nvPr/>
          </p:nvSpPr>
          <p:spPr bwMode="auto">
            <a:xfrm>
              <a:off x="3230" y="3314"/>
              <a:ext cx="775" cy="463"/>
            </a:xfrm>
            <a:prstGeom prst="rect">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33" name="Rectangle 32"/>
            <p:cNvSpPr>
              <a:spLocks noChangeArrowheads="1"/>
            </p:cNvSpPr>
            <p:nvPr/>
          </p:nvSpPr>
          <p:spPr bwMode="auto">
            <a:xfrm>
              <a:off x="3185" y="3269"/>
              <a:ext cx="776" cy="464"/>
            </a:xfrm>
            <a:prstGeom prst="rect">
              <a:avLst/>
            </a:prstGeom>
            <a:solidFill>
              <a:srgbClr val="FFFFE8"/>
            </a:solidFill>
            <a:ln w="0">
              <a:solidFill>
                <a:srgbClr val="000000"/>
              </a:solidFill>
              <a:miter lim="800000"/>
              <a:headEnd/>
              <a:tailEnd/>
            </a:ln>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34" name="Line 73"/>
            <p:cNvSpPr>
              <a:spLocks noChangeShapeType="1"/>
            </p:cNvSpPr>
            <p:nvPr/>
          </p:nvSpPr>
          <p:spPr bwMode="auto">
            <a:xfrm>
              <a:off x="3185" y="3439"/>
              <a:ext cx="776"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35" name="Rectangle 34"/>
            <p:cNvSpPr>
              <a:spLocks noChangeArrowheads="1"/>
            </p:cNvSpPr>
            <p:nvPr/>
          </p:nvSpPr>
          <p:spPr bwMode="auto">
            <a:xfrm>
              <a:off x="3345" y="3296"/>
              <a:ext cx="369"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200">
                  <a:solidFill>
                    <a:srgbClr val="000000"/>
                  </a:solidFill>
                </a:rPr>
                <a:t>OPTION</a:t>
              </a:r>
              <a:endParaRPr lang="fr-FR" altLang="fr-FR"/>
            </a:p>
          </p:txBody>
        </p:sp>
        <p:sp>
          <p:nvSpPr>
            <p:cNvPr id="36" name="Rectangle 35"/>
            <p:cNvSpPr>
              <a:spLocks noChangeArrowheads="1"/>
            </p:cNvSpPr>
            <p:nvPr/>
          </p:nvSpPr>
          <p:spPr bwMode="auto">
            <a:xfrm>
              <a:off x="3230" y="3456"/>
              <a:ext cx="588"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200" b="1" u="sng">
                  <a:solidFill>
                    <a:srgbClr val="000000"/>
                  </a:solidFill>
                </a:rPr>
                <a:t>Code_option</a:t>
              </a:r>
              <a:endParaRPr lang="fr-FR" altLang="fr-FR"/>
            </a:p>
          </p:txBody>
        </p:sp>
        <p:sp>
          <p:nvSpPr>
            <p:cNvPr id="37" name="Rectangle 36"/>
            <p:cNvSpPr>
              <a:spLocks noChangeArrowheads="1"/>
            </p:cNvSpPr>
            <p:nvPr/>
          </p:nvSpPr>
          <p:spPr bwMode="auto">
            <a:xfrm>
              <a:off x="3230" y="3581"/>
              <a:ext cx="489"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200">
                  <a:solidFill>
                    <a:srgbClr val="000000"/>
                  </a:solidFill>
                </a:rPr>
                <a:t>Nom option</a:t>
              </a:r>
              <a:endParaRPr lang="fr-FR" altLang="fr-FR"/>
            </a:p>
          </p:txBody>
        </p:sp>
        <p:sp>
          <p:nvSpPr>
            <p:cNvPr id="38" name="AutoShape 77"/>
            <p:cNvSpPr>
              <a:spLocks noChangeArrowheads="1"/>
            </p:cNvSpPr>
            <p:nvPr/>
          </p:nvSpPr>
          <p:spPr bwMode="auto">
            <a:xfrm>
              <a:off x="1964" y="3323"/>
              <a:ext cx="597" cy="338"/>
            </a:xfrm>
            <a:prstGeom prst="roundRect">
              <a:avLst>
                <a:gd name="adj" fmla="val 39472"/>
              </a:avLst>
            </a:pr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39" name="AutoShape 78"/>
            <p:cNvSpPr>
              <a:spLocks noChangeArrowheads="1"/>
            </p:cNvSpPr>
            <p:nvPr/>
          </p:nvSpPr>
          <p:spPr bwMode="auto">
            <a:xfrm>
              <a:off x="1920" y="3278"/>
              <a:ext cx="597" cy="339"/>
            </a:xfrm>
            <a:prstGeom prst="roundRect">
              <a:avLst>
                <a:gd name="adj" fmla="val 39472"/>
              </a:avLst>
            </a:prstGeom>
            <a:solidFill>
              <a:schemeClr val="bg1"/>
            </a:solidFill>
            <a:ln w="0">
              <a:solidFill>
                <a:srgbClr val="000000"/>
              </a:solidFill>
              <a:round/>
              <a:headEnd/>
              <a:tailEnd/>
            </a:ln>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40" name="Line 79"/>
            <p:cNvSpPr>
              <a:spLocks noChangeShapeType="1"/>
            </p:cNvSpPr>
            <p:nvPr/>
          </p:nvSpPr>
          <p:spPr bwMode="auto">
            <a:xfrm>
              <a:off x="1920" y="3448"/>
              <a:ext cx="597"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41" name="Rectangle 40"/>
            <p:cNvSpPr>
              <a:spLocks noChangeArrowheads="1"/>
            </p:cNvSpPr>
            <p:nvPr/>
          </p:nvSpPr>
          <p:spPr bwMode="auto">
            <a:xfrm>
              <a:off x="1996" y="3305"/>
              <a:ext cx="357" cy="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200">
                  <a:solidFill>
                    <a:srgbClr val="000000"/>
                  </a:solidFill>
                </a:rPr>
                <a:t>SUIVRE</a:t>
              </a:r>
              <a:endParaRPr lang="fr-FR" altLang="fr-FR"/>
            </a:p>
          </p:txBody>
        </p:sp>
      </p:grpSp>
      <p:grpSp>
        <p:nvGrpSpPr>
          <p:cNvPr id="9" name="Group 82"/>
          <p:cNvGrpSpPr>
            <a:grpSpLocks noChangeAspect="1"/>
          </p:cNvGrpSpPr>
          <p:nvPr/>
        </p:nvGrpSpPr>
        <p:grpSpPr bwMode="auto">
          <a:xfrm>
            <a:off x="2051720" y="28643"/>
            <a:ext cx="2592387" cy="1366838"/>
            <a:chOff x="1002" y="2008"/>
            <a:chExt cx="971" cy="861"/>
          </a:xfrm>
        </p:grpSpPr>
        <p:sp>
          <p:nvSpPr>
            <p:cNvPr id="10" name="AutoShape 81"/>
            <p:cNvSpPr>
              <a:spLocks noChangeAspect="1" noChangeArrowheads="1" noTextEdit="1"/>
            </p:cNvSpPr>
            <p:nvPr/>
          </p:nvSpPr>
          <p:spPr bwMode="auto">
            <a:xfrm>
              <a:off x="1002" y="2008"/>
              <a:ext cx="971" cy="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11" name="Rectangle 10"/>
            <p:cNvSpPr>
              <a:spLocks noChangeArrowheads="1"/>
            </p:cNvSpPr>
            <p:nvPr/>
          </p:nvSpPr>
          <p:spPr bwMode="auto">
            <a:xfrm>
              <a:off x="1061" y="2067"/>
              <a:ext cx="902" cy="792"/>
            </a:xfrm>
            <a:prstGeom prst="rect">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12" name="Rectangle 11"/>
            <p:cNvSpPr>
              <a:spLocks noChangeArrowheads="1"/>
            </p:cNvSpPr>
            <p:nvPr/>
          </p:nvSpPr>
          <p:spPr bwMode="auto">
            <a:xfrm>
              <a:off x="1012" y="2018"/>
              <a:ext cx="902" cy="792"/>
            </a:xfrm>
            <a:prstGeom prst="rect">
              <a:avLst/>
            </a:prstGeom>
            <a:solidFill>
              <a:srgbClr val="FFFFE8"/>
            </a:solidFill>
            <a:ln w="0">
              <a:solidFill>
                <a:srgbClr val="000000"/>
              </a:solidFill>
              <a:miter lim="800000"/>
              <a:headEnd/>
              <a:tailEnd/>
            </a:ln>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13" name="Line 85"/>
            <p:cNvSpPr>
              <a:spLocks noChangeShapeType="1"/>
            </p:cNvSpPr>
            <p:nvPr/>
          </p:nvSpPr>
          <p:spPr bwMode="auto">
            <a:xfrm>
              <a:off x="1012" y="2206"/>
              <a:ext cx="902" cy="1"/>
            </a:xfrm>
            <a:prstGeom prst="line">
              <a:avLst/>
            </a:prstGeom>
            <a:noFill/>
            <a:ln w="0">
              <a:solidFill>
                <a:srgbClr val="000000"/>
              </a:solidFill>
              <a:round/>
              <a:headEnd/>
              <a:tailEnd/>
            </a:ln>
            <a:extLst>
              <a:ext uri="{909E8E84-426E-40dd-AFC4-6F175D3DCCD1}">
                <a14:hiddenFill xmlns:a14="http://schemas.microsoft.com/office/drawing/2010/main" xmlns="">
                  <a:noFill/>
                </a14:hiddenFill>
              </a:ext>
            </a:extLst>
          </p:spPr>
          <p:txBody>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fr-FR"/>
            </a:p>
          </p:txBody>
        </p:sp>
        <p:sp>
          <p:nvSpPr>
            <p:cNvPr id="14" name="Rectangle 13"/>
            <p:cNvSpPr>
              <a:spLocks noChangeArrowheads="1"/>
            </p:cNvSpPr>
            <p:nvPr/>
          </p:nvSpPr>
          <p:spPr bwMode="auto">
            <a:xfrm>
              <a:off x="1191" y="2048"/>
              <a:ext cx="33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400">
                  <a:solidFill>
                    <a:srgbClr val="000000"/>
                  </a:solidFill>
                </a:rPr>
                <a:t>ETUDIANT</a:t>
              </a:r>
              <a:endParaRPr lang="fr-FR" altLang="fr-FR"/>
            </a:p>
          </p:txBody>
        </p:sp>
        <p:sp>
          <p:nvSpPr>
            <p:cNvPr id="15" name="Rectangle 14"/>
            <p:cNvSpPr>
              <a:spLocks noChangeArrowheads="1"/>
            </p:cNvSpPr>
            <p:nvPr/>
          </p:nvSpPr>
          <p:spPr bwMode="auto">
            <a:xfrm>
              <a:off x="1061" y="2226"/>
              <a:ext cx="822"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400" b="1" u="sng">
                  <a:solidFill>
                    <a:srgbClr val="000000"/>
                  </a:solidFill>
                </a:rPr>
                <a:t>Code_Option, N°_étudiant</a:t>
              </a:r>
              <a:endParaRPr lang="fr-FR" altLang="fr-FR"/>
            </a:p>
          </p:txBody>
        </p:sp>
        <p:sp>
          <p:nvSpPr>
            <p:cNvPr id="16" name="Rectangle 15"/>
            <p:cNvSpPr>
              <a:spLocks noChangeArrowheads="1"/>
            </p:cNvSpPr>
            <p:nvPr/>
          </p:nvSpPr>
          <p:spPr bwMode="auto">
            <a:xfrm>
              <a:off x="1061" y="2364"/>
              <a:ext cx="14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400">
                  <a:solidFill>
                    <a:srgbClr val="000000"/>
                  </a:solidFill>
                </a:rPr>
                <a:t>Nom</a:t>
              </a:r>
              <a:endParaRPr lang="fr-FR" altLang="fr-FR"/>
            </a:p>
          </p:txBody>
        </p:sp>
        <p:sp>
          <p:nvSpPr>
            <p:cNvPr id="17" name="Rectangle 16"/>
            <p:cNvSpPr>
              <a:spLocks noChangeArrowheads="1"/>
            </p:cNvSpPr>
            <p:nvPr/>
          </p:nvSpPr>
          <p:spPr bwMode="auto">
            <a:xfrm>
              <a:off x="1061" y="2503"/>
              <a:ext cx="232"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400">
                  <a:solidFill>
                    <a:srgbClr val="000000"/>
                  </a:solidFill>
                </a:rPr>
                <a:t>Prénom</a:t>
              </a:r>
              <a:endParaRPr lang="fr-FR" altLang="fr-FR"/>
            </a:p>
          </p:txBody>
        </p:sp>
        <p:sp>
          <p:nvSpPr>
            <p:cNvPr id="18" name="Rectangle 17"/>
            <p:cNvSpPr>
              <a:spLocks noChangeArrowheads="1"/>
            </p:cNvSpPr>
            <p:nvPr/>
          </p:nvSpPr>
          <p:spPr bwMode="auto">
            <a:xfrm>
              <a:off x="1061" y="2641"/>
              <a:ext cx="339"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fr-FR" altLang="fr-FR" sz="1400">
                  <a:solidFill>
                    <a:srgbClr val="000000"/>
                  </a:solidFill>
                </a:rPr>
                <a:t>Nom option</a:t>
              </a:r>
              <a:endParaRPr lang="fr-FR" altLang="fr-FR"/>
            </a:p>
          </p:txBody>
        </p:sp>
      </p:grpSp>
      <p:sp>
        <p:nvSpPr>
          <p:cNvPr id="42" name="Flèche vers le bas 41"/>
          <p:cNvSpPr/>
          <p:nvPr/>
        </p:nvSpPr>
        <p:spPr>
          <a:xfrm>
            <a:off x="3275856" y="4581128"/>
            <a:ext cx="1062037" cy="10763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43" name="Tableau 42"/>
          <p:cNvGraphicFramePr>
            <a:graphicFrameLocks noGrp="1"/>
          </p:cNvGraphicFramePr>
          <p:nvPr>
            <p:extLst>
              <p:ext uri="{D42A27DB-BD31-4B8C-83A1-F6EECF244321}">
                <p14:modId xmlns:p14="http://schemas.microsoft.com/office/powerpoint/2010/main" val="1967293070"/>
              </p:ext>
            </p:extLst>
          </p:nvPr>
        </p:nvGraphicFramePr>
        <p:xfrm>
          <a:off x="1043608" y="1556792"/>
          <a:ext cx="7368480" cy="1478280"/>
        </p:xfrm>
        <a:graphic>
          <a:graphicData uri="http://schemas.openxmlformats.org/drawingml/2006/table">
            <a:tbl>
              <a:tblPr firstRow="1" bandRow="1">
                <a:tableStyleId>{5C22544A-7EE6-4342-B048-85BDC9FD1C3A}</a:tableStyleId>
              </a:tblPr>
              <a:tblGrid>
                <a:gridCol w="1473696">
                  <a:extLst>
                    <a:ext uri="{9D8B030D-6E8A-4147-A177-3AD203B41FA5}">
                      <a16:colId xmlns:a16="http://schemas.microsoft.com/office/drawing/2014/main" val="20000"/>
                    </a:ext>
                  </a:extLst>
                </a:gridCol>
                <a:gridCol w="1473696">
                  <a:extLst>
                    <a:ext uri="{9D8B030D-6E8A-4147-A177-3AD203B41FA5}">
                      <a16:colId xmlns:a16="http://schemas.microsoft.com/office/drawing/2014/main" val="20001"/>
                    </a:ext>
                  </a:extLst>
                </a:gridCol>
                <a:gridCol w="1473696">
                  <a:extLst>
                    <a:ext uri="{9D8B030D-6E8A-4147-A177-3AD203B41FA5}">
                      <a16:colId xmlns:a16="http://schemas.microsoft.com/office/drawing/2014/main" val="20002"/>
                    </a:ext>
                  </a:extLst>
                </a:gridCol>
                <a:gridCol w="1473696">
                  <a:extLst>
                    <a:ext uri="{9D8B030D-6E8A-4147-A177-3AD203B41FA5}">
                      <a16:colId xmlns:a16="http://schemas.microsoft.com/office/drawing/2014/main" val="20003"/>
                    </a:ext>
                  </a:extLst>
                </a:gridCol>
                <a:gridCol w="1473696">
                  <a:extLst>
                    <a:ext uri="{9D8B030D-6E8A-4147-A177-3AD203B41FA5}">
                      <a16:colId xmlns:a16="http://schemas.microsoft.com/office/drawing/2014/main" val="20004"/>
                    </a:ext>
                  </a:extLst>
                </a:gridCol>
              </a:tblGrid>
              <a:tr h="221744">
                <a:tc>
                  <a:txBody>
                    <a:bodyPr/>
                    <a:lstStyle/>
                    <a:p>
                      <a:r>
                        <a:rPr lang="fr-FR" dirty="0" err="1"/>
                        <a:t>Code_Option</a:t>
                      </a:r>
                      <a:endParaRPr lang="fr-FR" dirty="0"/>
                    </a:p>
                  </a:txBody>
                  <a:tcPr/>
                </a:tc>
                <a:tc>
                  <a:txBody>
                    <a:bodyPr/>
                    <a:lstStyle/>
                    <a:p>
                      <a:r>
                        <a:rPr lang="fr-FR" dirty="0" err="1"/>
                        <a:t>N°_étudiant</a:t>
                      </a:r>
                      <a:endParaRPr lang="fr-FR" dirty="0"/>
                    </a:p>
                  </a:txBody>
                  <a:tcPr/>
                </a:tc>
                <a:tc>
                  <a:txBody>
                    <a:bodyPr/>
                    <a:lstStyle/>
                    <a:p>
                      <a:r>
                        <a:rPr lang="fr-FR" dirty="0"/>
                        <a:t>Nom</a:t>
                      </a:r>
                    </a:p>
                  </a:txBody>
                  <a:tcPr/>
                </a:tc>
                <a:tc>
                  <a:txBody>
                    <a:bodyPr/>
                    <a:lstStyle/>
                    <a:p>
                      <a:r>
                        <a:rPr lang="fr-FR" dirty="0"/>
                        <a:t>Prénom</a:t>
                      </a:r>
                    </a:p>
                  </a:txBody>
                  <a:tcPr/>
                </a:tc>
                <a:tc>
                  <a:txBody>
                    <a:bodyPr/>
                    <a:lstStyle/>
                    <a:p>
                      <a:r>
                        <a:rPr lang="fr-FR" dirty="0" err="1"/>
                        <a:t>Nom_Option</a:t>
                      </a:r>
                      <a:endParaRPr lang="fr-FR" dirty="0"/>
                    </a:p>
                  </a:txBody>
                  <a:tcPr/>
                </a:tc>
                <a:extLst>
                  <a:ext uri="{0D108BD9-81ED-4DB2-BD59-A6C34878D82A}">
                    <a16:rowId xmlns:a16="http://schemas.microsoft.com/office/drawing/2014/main" val="10000"/>
                  </a:ext>
                </a:extLst>
              </a:tr>
              <a:tr h="370840">
                <a:tc>
                  <a:txBody>
                    <a:bodyPr/>
                    <a:lstStyle/>
                    <a:p>
                      <a:r>
                        <a:rPr lang="fr-FR" dirty="0"/>
                        <a:t>O1</a:t>
                      </a:r>
                    </a:p>
                  </a:txBody>
                  <a:tcPr/>
                </a:tc>
                <a:tc>
                  <a:txBody>
                    <a:bodyPr/>
                    <a:lstStyle/>
                    <a:p>
                      <a:r>
                        <a:rPr lang="fr-FR" dirty="0"/>
                        <a:t>E1</a:t>
                      </a:r>
                    </a:p>
                  </a:txBody>
                  <a:tcPr/>
                </a:tc>
                <a:tc>
                  <a:txBody>
                    <a:bodyPr/>
                    <a:lstStyle/>
                    <a:p>
                      <a:r>
                        <a:rPr lang="fr-FR" dirty="0"/>
                        <a:t>AA</a:t>
                      </a:r>
                    </a:p>
                  </a:txBody>
                  <a:tcPr/>
                </a:tc>
                <a:tc>
                  <a:txBody>
                    <a:bodyPr/>
                    <a:lstStyle/>
                    <a:p>
                      <a:r>
                        <a:rPr lang="fr-FR" dirty="0" err="1"/>
                        <a:t>aa</a:t>
                      </a:r>
                      <a:endParaRPr lang="fr-FR" dirty="0"/>
                    </a:p>
                  </a:txBody>
                  <a:tcPr/>
                </a:tc>
                <a:tc>
                  <a:txBody>
                    <a:bodyPr/>
                    <a:lstStyle/>
                    <a:p>
                      <a:r>
                        <a:rPr lang="fr-FR" dirty="0"/>
                        <a:t>Art</a:t>
                      </a:r>
                    </a:p>
                  </a:txBody>
                  <a:tcPr/>
                </a:tc>
                <a:extLst>
                  <a:ext uri="{0D108BD9-81ED-4DB2-BD59-A6C34878D82A}">
                    <a16:rowId xmlns:a16="http://schemas.microsoft.com/office/drawing/2014/main" val="10001"/>
                  </a:ext>
                </a:extLst>
              </a:tr>
              <a:tr h="370840">
                <a:tc>
                  <a:txBody>
                    <a:bodyPr/>
                    <a:lstStyle/>
                    <a:p>
                      <a:r>
                        <a:rPr lang="fr-FR" dirty="0"/>
                        <a:t>O2</a:t>
                      </a:r>
                    </a:p>
                  </a:txBody>
                  <a:tcPr/>
                </a:tc>
                <a:tc>
                  <a:txBody>
                    <a:bodyPr/>
                    <a:lstStyle/>
                    <a:p>
                      <a:r>
                        <a:rPr lang="fr-FR" dirty="0"/>
                        <a:t>E1</a:t>
                      </a:r>
                    </a:p>
                  </a:txBody>
                  <a:tcPr/>
                </a:tc>
                <a:tc>
                  <a:txBody>
                    <a:bodyPr/>
                    <a:lstStyle/>
                    <a:p>
                      <a:r>
                        <a:rPr lang="fr-FR" dirty="0"/>
                        <a:t>AA</a:t>
                      </a:r>
                    </a:p>
                  </a:txBody>
                  <a:tcPr/>
                </a:tc>
                <a:tc>
                  <a:txBody>
                    <a:bodyPr/>
                    <a:lstStyle/>
                    <a:p>
                      <a:r>
                        <a:rPr lang="fr-FR" dirty="0" err="1"/>
                        <a:t>aa</a:t>
                      </a:r>
                      <a:endParaRPr lang="fr-FR" dirty="0"/>
                    </a:p>
                  </a:txBody>
                  <a:tcPr/>
                </a:tc>
                <a:tc>
                  <a:txBody>
                    <a:bodyPr/>
                    <a:lstStyle/>
                    <a:p>
                      <a:r>
                        <a:rPr lang="fr-FR" dirty="0"/>
                        <a:t>Architecture</a:t>
                      </a:r>
                    </a:p>
                  </a:txBody>
                  <a:tcPr/>
                </a:tc>
                <a:extLst>
                  <a:ext uri="{0D108BD9-81ED-4DB2-BD59-A6C34878D82A}">
                    <a16:rowId xmlns:a16="http://schemas.microsoft.com/office/drawing/2014/main" val="10002"/>
                  </a:ext>
                </a:extLst>
              </a:tr>
              <a:tr h="370840">
                <a:tc>
                  <a:txBody>
                    <a:bodyPr/>
                    <a:lstStyle/>
                    <a:p>
                      <a:r>
                        <a:rPr lang="fr-FR" dirty="0"/>
                        <a:t>O1</a:t>
                      </a:r>
                    </a:p>
                  </a:txBody>
                  <a:tcPr/>
                </a:tc>
                <a:tc>
                  <a:txBody>
                    <a:bodyPr/>
                    <a:lstStyle/>
                    <a:p>
                      <a:r>
                        <a:rPr lang="fr-FR" dirty="0"/>
                        <a:t>E2</a:t>
                      </a:r>
                    </a:p>
                  </a:txBody>
                  <a:tcPr/>
                </a:tc>
                <a:tc>
                  <a:txBody>
                    <a:bodyPr/>
                    <a:lstStyle/>
                    <a:p>
                      <a:r>
                        <a:rPr lang="fr-FR" dirty="0"/>
                        <a:t>BB</a:t>
                      </a:r>
                    </a:p>
                  </a:txBody>
                  <a:tcPr/>
                </a:tc>
                <a:tc>
                  <a:txBody>
                    <a:bodyPr/>
                    <a:lstStyle/>
                    <a:p>
                      <a:r>
                        <a:rPr lang="fr-FR" dirty="0" err="1"/>
                        <a:t>Bb</a:t>
                      </a:r>
                      <a:endParaRPr lang="fr-FR" dirty="0"/>
                    </a:p>
                  </a:txBody>
                  <a:tcPr/>
                </a:tc>
                <a:tc>
                  <a:txBody>
                    <a:bodyPr/>
                    <a:lstStyle/>
                    <a:p>
                      <a:r>
                        <a:rPr lang="fr-FR" dirty="0"/>
                        <a:t>Art</a:t>
                      </a:r>
                    </a:p>
                  </a:txBody>
                  <a:tcPr/>
                </a:tc>
                <a:extLst>
                  <a:ext uri="{0D108BD9-81ED-4DB2-BD59-A6C34878D82A}">
                    <a16:rowId xmlns:a16="http://schemas.microsoft.com/office/drawing/2014/main" val="10003"/>
                  </a:ext>
                </a:extLst>
              </a:tr>
            </a:tbl>
          </a:graphicData>
        </a:graphic>
      </p:graphicFrame>
      <p:sp>
        <p:nvSpPr>
          <p:cNvPr id="44" name="ZoneTexte 43"/>
          <p:cNvSpPr txBox="1"/>
          <p:nvPr/>
        </p:nvSpPr>
        <p:spPr>
          <a:xfrm>
            <a:off x="2284080" y="3646765"/>
            <a:ext cx="3224024" cy="646331"/>
          </a:xfrm>
          <a:prstGeom prst="rect">
            <a:avLst/>
          </a:prstGeom>
          <a:noFill/>
        </p:spPr>
        <p:txBody>
          <a:bodyPr wrap="none" rtlCol="0">
            <a:spAutoFit/>
          </a:bodyPr>
          <a:lstStyle/>
          <a:p>
            <a:r>
              <a:rPr lang="fr-FR" dirty="0" err="1"/>
              <a:t>N°_étudiant</a:t>
            </a:r>
            <a:r>
              <a:rPr lang="fr-FR" dirty="0"/>
              <a:t>  </a:t>
            </a:r>
            <a:r>
              <a:rPr lang="fr-FR" dirty="0">
                <a:sym typeface="Wingdings" panose="05000000000000000000" pitchFamily="2" charset="2"/>
              </a:rPr>
              <a:t> (Nom, Prénom)</a:t>
            </a:r>
          </a:p>
          <a:p>
            <a:r>
              <a:rPr lang="fr-FR" dirty="0" err="1">
                <a:sym typeface="Wingdings" panose="05000000000000000000" pitchFamily="2" charset="2"/>
              </a:rPr>
              <a:t>Code_Option</a:t>
            </a:r>
            <a:r>
              <a:rPr lang="fr-FR" dirty="0">
                <a:sym typeface="Wingdings" panose="05000000000000000000" pitchFamily="2" charset="2"/>
              </a:rPr>
              <a:t>   </a:t>
            </a:r>
            <a:r>
              <a:rPr lang="fr-FR" dirty="0" err="1">
                <a:sym typeface="Wingdings" panose="05000000000000000000" pitchFamily="2" charset="2"/>
              </a:rPr>
              <a:t>Nom_Option</a:t>
            </a:r>
            <a:endParaRPr lang="fr-FR" dirty="0"/>
          </a:p>
        </p:txBody>
      </p:sp>
    </p:spTree>
    <p:extLst>
      <p:ext uri="{BB962C8B-B14F-4D97-AF65-F5344CB8AC3E}">
        <p14:creationId xmlns:p14="http://schemas.microsoft.com/office/powerpoint/2010/main" val="2725615858"/>
      </p:ext>
    </p:extLst>
  </p:cSld>
  <p:clrMapOvr>
    <a:masterClrMapping/>
  </p:clrMapOvr>
  <p:transition spd="slow">
    <p:wipe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1932" y="228600"/>
            <a:ext cx="7574484" cy="1057275"/>
          </a:xfrm>
        </p:spPr>
        <p:txBody>
          <a:bodyPr>
            <a:normAutofit fontScale="90000"/>
          </a:bodyPr>
          <a:lstStyle/>
          <a:p>
            <a:pPr eaLnBrk="1" hangingPunct="1">
              <a:defRPr/>
            </a:pPr>
            <a:r>
              <a:rPr lang="fr-FR" sz="3600" dirty="0">
                <a:ea typeface="ＭＳ Ｐゴシック" pitchFamily="34" charset="-128"/>
              </a:rPr>
              <a:t>MCD: </a:t>
            </a:r>
            <a:r>
              <a:rPr lang="fr-FR" sz="3600" b="1" dirty="0">
                <a:ea typeface="ＭＳ Ｐゴシック" pitchFamily="34" charset="-128"/>
              </a:rPr>
              <a:t>Les règles de Normalisation </a:t>
            </a:r>
            <a:br>
              <a:rPr lang="fr-FR" sz="3600" b="1" dirty="0">
                <a:ea typeface="ＭＳ Ｐゴシック" pitchFamily="34" charset="-128"/>
              </a:rPr>
            </a:br>
            <a:r>
              <a:rPr lang="fr-FR" sz="3600" b="1" dirty="0">
                <a:solidFill>
                  <a:srgbClr val="FF0000"/>
                </a:solidFill>
                <a:ea typeface="ＭＳ Ｐゴシック" pitchFamily="34" charset="-128"/>
              </a:rPr>
              <a:t>- Troisième Forme Normale :</a:t>
            </a:r>
          </a:p>
        </p:txBody>
      </p:sp>
      <p:sp>
        <p:nvSpPr>
          <p:cNvPr id="5" name="Rectangle 4"/>
          <p:cNvSpPr>
            <a:spLocks noChangeArrowheads="1"/>
          </p:cNvSpPr>
          <p:nvPr/>
        </p:nvSpPr>
        <p:spPr bwMode="auto">
          <a:xfrm>
            <a:off x="755576" y="1340768"/>
            <a:ext cx="8208912" cy="2677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fr-FR" altLang="fr-FR" sz="2800" dirty="0">
                <a:solidFill>
                  <a:schemeClr val="accent1"/>
                </a:solidFill>
                <a:sym typeface="Wingdings" pitchFamily="2" charset="2"/>
              </a:rPr>
              <a:t> </a:t>
            </a:r>
            <a:r>
              <a:rPr lang="fr-FR" sz="2800" dirty="0">
                <a:solidFill>
                  <a:schemeClr val="accent1"/>
                </a:solidFill>
              </a:rPr>
              <a:t>La relation est en </a:t>
            </a:r>
            <a:r>
              <a:rPr lang="fr-FR" altLang="fr-FR" sz="2800" dirty="0">
                <a:solidFill>
                  <a:schemeClr val="accent1"/>
                </a:solidFill>
                <a:sym typeface="Wingdings" pitchFamily="2" charset="2"/>
              </a:rPr>
              <a:t>2</a:t>
            </a:r>
            <a:r>
              <a:rPr lang="fr-FR" altLang="fr-FR" sz="2800" baseline="30000" dirty="0">
                <a:solidFill>
                  <a:schemeClr val="accent1"/>
                </a:solidFill>
                <a:sym typeface="Wingdings" pitchFamily="2" charset="2"/>
              </a:rPr>
              <a:t>ème</a:t>
            </a:r>
            <a:r>
              <a:rPr lang="fr-FR" altLang="fr-FR" sz="2800" dirty="0">
                <a:solidFill>
                  <a:schemeClr val="accent1"/>
                </a:solidFill>
                <a:sym typeface="Wingdings" pitchFamily="2" charset="2"/>
              </a:rPr>
              <a:t> forme normale + DF directe</a:t>
            </a:r>
          </a:p>
          <a:p>
            <a:r>
              <a:rPr lang="fr-FR" altLang="fr-FR" sz="2800" dirty="0">
                <a:solidFill>
                  <a:schemeClr val="accent1"/>
                </a:solidFill>
                <a:sym typeface="Wingdings" pitchFamily="2" charset="2"/>
              </a:rPr>
              <a:t>	</a:t>
            </a:r>
          </a:p>
          <a:p>
            <a:r>
              <a:rPr lang="fr-FR" altLang="fr-FR" sz="2800" dirty="0">
                <a:solidFill>
                  <a:schemeClr val="accent1"/>
                </a:solidFill>
                <a:sym typeface="Wingdings" pitchFamily="2" charset="2"/>
              </a:rPr>
              <a:t>	</a:t>
            </a:r>
            <a:r>
              <a:rPr lang="fr-FR" altLang="fr-FR" sz="2800" dirty="0">
                <a:sym typeface="Wingdings" pitchFamily="2" charset="2"/>
              </a:rPr>
              <a:t>Tout attribut d'une entité doit dépendre de 	l'identifiant par une DF directe</a:t>
            </a:r>
          </a:p>
          <a:p>
            <a:pPr algn="just" eaLnBrk="1" hangingPunct="1"/>
            <a:endParaRPr lang="fr-FR" altLang="ja-JP" sz="2800" dirty="0"/>
          </a:p>
        </p:txBody>
      </p:sp>
    </p:spTree>
    <p:extLst>
      <p:ext uri="{BB962C8B-B14F-4D97-AF65-F5344CB8AC3E}">
        <p14:creationId xmlns:p14="http://schemas.microsoft.com/office/powerpoint/2010/main" val="379102173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1891640" y="476672"/>
            <a:ext cx="7126470" cy="187220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2"/>
          <p:cNvPicPr>
            <a:picLocks noChangeAspect="1" noChangeArrowheads="1"/>
          </p:cNvPicPr>
          <p:nvPr/>
        </p:nvPicPr>
        <p:blipFill>
          <a:blip r:embed="rId3" cstate="print"/>
          <a:srcRect/>
          <a:stretch>
            <a:fillRect/>
          </a:stretch>
        </p:blipFill>
        <p:spPr bwMode="auto">
          <a:xfrm>
            <a:off x="0" y="8144"/>
            <a:ext cx="1914296" cy="221457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9" name="Rectangle 8"/>
          <p:cNvSpPr>
            <a:spLocks noChangeArrowheads="1"/>
          </p:cNvSpPr>
          <p:nvPr/>
        </p:nvSpPr>
        <p:spPr bwMode="auto">
          <a:xfrm>
            <a:off x="827584" y="5457418"/>
            <a:ext cx="771525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r>
              <a:rPr lang="fr-FR" altLang="ja-JP" sz="2000" dirty="0"/>
              <a:t>L</a:t>
            </a:r>
            <a:r>
              <a:rPr lang="ja-JP" altLang="fr-FR" sz="2000" dirty="0"/>
              <a:t>’</a:t>
            </a:r>
            <a:r>
              <a:rPr lang="fr-FR" altLang="ja-JP" sz="2000" dirty="0"/>
              <a:t>entité avions n</a:t>
            </a:r>
            <a:r>
              <a:rPr lang="ja-JP" altLang="fr-FR" sz="2000" dirty="0"/>
              <a:t>’</a:t>
            </a:r>
            <a:r>
              <a:rPr lang="fr-FR" altLang="ja-JP" sz="2000" dirty="0"/>
              <a:t>est pas en 3</a:t>
            </a:r>
            <a:r>
              <a:rPr lang="en-GB" altLang="ja-JP" sz="2000" baseline="30000" dirty="0" err="1"/>
              <a:t>ème</a:t>
            </a:r>
            <a:r>
              <a:rPr lang="fr-FR" altLang="ja-JP" sz="2000" dirty="0"/>
              <a:t> forme normale, car les attributs </a:t>
            </a:r>
            <a:r>
              <a:rPr lang="fr-FR" altLang="ja-JP" sz="2000" b="1" dirty="0">
                <a:solidFill>
                  <a:schemeClr val="accent1"/>
                </a:solidFill>
              </a:rPr>
              <a:t>capacité</a:t>
            </a:r>
            <a:r>
              <a:rPr lang="fr-FR" altLang="ja-JP" sz="2000" dirty="0"/>
              <a:t> et </a:t>
            </a:r>
            <a:r>
              <a:rPr lang="fr-FR" altLang="ja-JP" sz="2000" b="1" dirty="0">
                <a:solidFill>
                  <a:schemeClr val="accent1"/>
                </a:solidFill>
              </a:rPr>
              <a:t>constructeur</a:t>
            </a:r>
            <a:r>
              <a:rPr lang="fr-FR" altLang="ja-JP" sz="2000" dirty="0"/>
              <a:t> dépendent de l’attribut modèle</a:t>
            </a:r>
            <a:endParaRPr lang="fr-FR" altLang="fr-FR" sz="2000" dirty="0"/>
          </a:p>
        </p:txBody>
      </p:sp>
      <p:sp>
        <p:nvSpPr>
          <p:cNvPr id="8" name="ZoneTexte 7"/>
          <p:cNvSpPr txBox="1"/>
          <p:nvPr/>
        </p:nvSpPr>
        <p:spPr>
          <a:xfrm>
            <a:off x="691637" y="4005064"/>
            <a:ext cx="3508012" cy="646331"/>
          </a:xfrm>
          <a:prstGeom prst="rect">
            <a:avLst/>
          </a:prstGeom>
          <a:noFill/>
        </p:spPr>
        <p:txBody>
          <a:bodyPr wrap="none" rtlCol="0">
            <a:spAutoFit/>
          </a:bodyPr>
          <a:lstStyle/>
          <a:p>
            <a:endParaRPr lang="fr-FR" dirty="0">
              <a:sym typeface="Wingdings" panose="05000000000000000000" pitchFamily="2" charset="2"/>
            </a:endParaRPr>
          </a:p>
          <a:p>
            <a:r>
              <a:rPr lang="fr-FR" dirty="0">
                <a:sym typeface="Wingdings" panose="05000000000000000000" pitchFamily="2" charset="2"/>
              </a:rPr>
              <a:t>modèle   (capacité, constructeur)</a:t>
            </a:r>
            <a:endParaRPr lang="fr-FR" dirty="0"/>
          </a:p>
        </p:txBody>
      </p:sp>
      <p:sp>
        <p:nvSpPr>
          <p:cNvPr id="10" name="ZoneTexte 9"/>
          <p:cNvSpPr txBox="1"/>
          <p:nvPr/>
        </p:nvSpPr>
        <p:spPr>
          <a:xfrm>
            <a:off x="683568" y="2647519"/>
            <a:ext cx="3129255" cy="1477328"/>
          </a:xfrm>
          <a:prstGeom prst="rect">
            <a:avLst/>
          </a:prstGeom>
          <a:noFill/>
        </p:spPr>
        <p:txBody>
          <a:bodyPr wrap="none" rtlCol="0">
            <a:spAutoFit/>
          </a:bodyPr>
          <a:lstStyle/>
          <a:p>
            <a:r>
              <a:rPr lang="fr-FR" dirty="0" err="1"/>
              <a:t>numéro_avion</a:t>
            </a:r>
            <a:r>
              <a:rPr lang="fr-FR" dirty="0"/>
              <a:t> </a:t>
            </a:r>
            <a:r>
              <a:rPr lang="fr-FR" dirty="0">
                <a:sym typeface="Wingdings" panose="05000000000000000000" pitchFamily="2" charset="2"/>
              </a:rPr>
              <a:t> constructeur</a:t>
            </a:r>
          </a:p>
          <a:p>
            <a:r>
              <a:rPr lang="fr-FR" dirty="0" err="1">
                <a:sym typeface="Wingdings" panose="05000000000000000000" pitchFamily="2" charset="2"/>
              </a:rPr>
              <a:t>numéro_avion</a:t>
            </a:r>
            <a:r>
              <a:rPr lang="fr-FR" dirty="0">
                <a:sym typeface="Wingdings" panose="05000000000000000000" pitchFamily="2" charset="2"/>
              </a:rPr>
              <a:t>  modèle</a:t>
            </a:r>
          </a:p>
          <a:p>
            <a:r>
              <a:rPr lang="fr-FR" dirty="0" err="1"/>
              <a:t>numero_avion</a:t>
            </a:r>
            <a:r>
              <a:rPr lang="fr-FR" dirty="0"/>
              <a:t> </a:t>
            </a:r>
            <a:r>
              <a:rPr lang="fr-FR" dirty="0">
                <a:sym typeface="Wingdings" panose="05000000000000000000" pitchFamily="2" charset="2"/>
              </a:rPr>
              <a:t> capacité</a:t>
            </a:r>
          </a:p>
          <a:p>
            <a:r>
              <a:rPr lang="fr-FR" dirty="0" err="1">
                <a:sym typeface="Wingdings" panose="05000000000000000000" pitchFamily="2" charset="2"/>
              </a:rPr>
              <a:t>numéro_avion</a:t>
            </a:r>
            <a:r>
              <a:rPr lang="fr-FR" dirty="0">
                <a:sym typeface="Wingdings" panose="05000000000000000000" pitchFamily="2" charset="2"/>
              </a:rPr>
              <a:t>  constructeur</a:t>
            </a:r>
          </a:p>
          <a:p>
            <a:r>
              <a:rPr lang="fr-FR" dirty="0" err="1">
                <a:sym typeface="Wingdings" panose="05000000000000000000" pitchFamily="2" charset="2"/>
              </a:rPr>
              <a:t>numéro_avion</a:t>
            </a:r>
            <a:r>
              <a:rPr lang="fr-FR" dirty="0">
                <a:sym typeface="Wingdings" panose="05000000000000000000" pitchFamily="2" charset="2"/>
              </a:rPr>
              <a:t>  propriétaire</a:t>
            </a:r>
            <a:endParaRPr lang="fr-FR" dirty="0"/>
          </a:p>
        </p:txBody>
      </p:sp>
      <p:sp>
        <p:nvSpPr>
          <p:cNvPr id="11" name="Accolade fermante 10"/>
          <p:cNvSpPr/>
          <p:nvPr/>
        </p:nvSpPr>
        <p:spPr>
          <a:xfrm>
            <a:off x="4212473" y="2681781"/>
            <a:ext cx="262370" cy="19696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ZoneTexte 11"/>
          <p:cNvSpPr txBox="1"/>
          <p:nvPr/>
        </p:nvSpPr>
        <p:spPr>
          <a:xfrm>
            <a:off x="4860032" y="3246075"/>
            <a:ext cx="3497496" cy="830997"/>
          </a:xfrm>
          <a:prstGeom prst="rect">
            <a:avLst/>
          </a:prstGeom>
          <a:noFill/>
        </p:spPr>
        <p:txBody>
          <a:bodyPr wrap="none" rtlCol="0">
            <a:spAutoFit/>
          </a:bodyPr>
          <a:lstStyle/>
          <a:p>
            <a:r>
              <a:rPr lang="fr-FR" sz="2400" b="1" dirty="0"/>
              <a:t>DF élémentaires</a:t>
            </a:r>
          </a:p>
          <a:p>
            <a:r>
              <a:rPr lang="fr-FR" sz="2400" b="1" dirty="0"/>
              <a:t>Donc 2</a:t>
            </a:r>
            <a:r>
              <a:rPr lang="fr-FR" sz="2400" b="1" baseline="30000" dirty="0"/>
              <a:t>ème</a:t>
            </a:r>
            <a:r>
              <a:rPr lang="fr-FR" sz="2400" b="1" dirty="0"/>
              <a:t> Forme Normale</a:t>
            </a:r>
          </a:p>
        </p:txBody>
      </p:sp>
      <p:grpSp>
        <p:nvGrpSpPr>
          <p:cNvPr id="16" name="Group 15"/>
          <p:cNvGrpSpPr/>
          <p:nvPr/>
        </p:nvGrpSpPr>
        <p:grpSpPr>
          <a:xfrm>
            <a:off x="1547664" y="4738209"/>
            <a:ext cx="4158465" cy="635007"/>
            <a:chOff x="1547664" y="4738209"/>
            <a:chExt cx="4158465" cy="635007"/>
          </a:xfrm>
        </p:grpSpPr>
        <p:sp>
          <p:nvSpPr>
            <p:cNvPr id="13" name="ZoneTexte 11"/>
            <p:cNvSpPr txBox="1"/>
            <p:nvPr/>
          </p:nvSpPr>
          <p:spPr>
            <a:xfrm>
              <a:off x="3664288" y="4911551"/>
              <a:ext cx="2041841" cy="461665"/>
            </a:xfrm>
            <a:prstGeom prst="rect">
              <a:avLst/>
            </a:prstGeom>
            <a:noFill/>
          </p:spPr>
          <p:txBody>
            <a:bodyPr wrap="none" rtlCol="0">
              <a:spAutoFit/>
            </a:bodyPr>
            <a:lstStyle/>
            <a:p>
              <a:r>
                <a:rPr lang="fr-FR" sz="2400" b="1" dirty="0"/>
                <a:t>DF non directe</a:t>
              </a:r>
            </a:p>
          </p:txBody>
        </p:sp>
        <p:sp>
          <p:nvSpPr>
            <p:cNvPr id="15" name="Bent-Up Arrow 14"/>
            <p:cNvSpPr/>
            <p:nvPr/>
          </p:nvSpPr>
          <p:spPr>
            <a:xfrm flipH="1">
              <a:off x="1547664" y="4738209"/>
              <a:ext cx="1972608" cy="490991"/>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094950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821204" y="188640"/>
            <a:ext cx="1914296" cy="221457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8675" name="Picture 3"/>
          <p:cNvPicPr>
            <a:picLocks noChangeAspect="1" noChangeArrowheads="1"/>
          </p:cNvPicPr>
          <p:nvPr/>
        </p:nvPicPr>
        <p:blipFill>
          <a:blip r:embed="rId3" cstate="print"/>
          <a:srcRect/>
          <a:stretch>
            <a:fillRect/>
          </a:stretch>
        </p:blipFill>
        <p:spPr bwMode="auto">
          <a:xfrm rot="2226689">
            <a:off x="2418702" y="762267"/>
            <a:ext cx="2061283" cy="476251"/>
          </a:xfrm>
          <a:prstGeom prst="rect">
            <a:avLst/>
          </a:prstGeom>
          <a:ln>
            <a:noFill/>
          </a:ln>
          <a:effectLst>
            <a:softEdge rad="112500"/>
          </a:effectLst>
        </p:spPr>
      </p:pic>
      <p:graphicFrame>
        <p:nvGraphicFramePr>
          <p:cNvPr id="4" name="Tableau 3"/>
          <p:cNvGraphicFramePr>
            <a:graphicFrameLocks noGrp="1"/>
          </p:cNvGraphicFramePr>
          <p:nvPr>
            <p:extLst>
              <p:ext uri="{D42A27DB-BD31-4B8C-83A1-F6EECF244321}">
                <p14:modId xmlns:p14="http://schemas.microsoft.com/office/powerpoint/2010/main" val="1969406624"/>
              </p:ext>
            </p:extLst>
          </p:nvPr>
        </p:nvGraphicFramePr>
        <p:xfrm>
          <a:off x="749196" y="3506138"/>
          <a:ext cx="4974932" cy="1691640"/>
        </p:xfrm>
        <a:graphic>
          <a:graphicData uri="http://schemas.openxmlformats.org/drawingml/2006/table">
            <a:tbl>
              <a:tblPr firstRow="1" bandRow="1">
                <a:tableStyleId>{5C22544A-7EE6-4342-B048-85BDC9FD1C3A}</a:tableStyleId>
              </a:tblPr>
              <a:tblGrid>
                <a:gridCol w="870476">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2448272">
                  <a:extLst>
                    <a:ext uri="{9D8B030D-6E8A-4147-A177-3AD203B41FA5}">
                      <a16:colId xmlns:a16="http://schemas.microsoft.com/office/drawing/2014/main" val="20002"/>
                    </a:ext>
                  </a:extLst>
                </a:gridCol>
              </a:tblGrid>
              <a:tr h="370840">
                <a:tc>
                  <a:txBody>
                    <a:bodyPr/>
                    <a:lstStyle/>
                    <a:p>
                      <a:r>
                        <a:rPr lang="fr-FR" sz="1600" dirty="0" err="1"/>
                        <a:t>num</a:t>
                      </a:r>
                      <a:r>
                        <a:rPr lang="en-GB" sz="1600" dirty="0" err="1"/>
                        <a:t>é</a:t>
                      </a:r>
                      <a:r>
                        <a:rPr lang="fr-FR" sz="1600" dirty="0" err="1"/>
                        <a:t>ro</a:t>
                      </a:r>
                      <a:r>
                        <a:rPr lang="fr-FR" sz="1600" dirty="0"/>
                        <a:t>-_avion</a:t>
                      </a:r>
                    </a:p>
                  </a:txBody>
                  <a:tcPr/>
                </a:tc>
                <a:tc>
                  <a:txBody>
                    <a:bodyPr/>
                    <a:lstStyle/>
                    <a:p>
                      <a:r>
                        <a:rPr lang="fr-FR" sz="1600" dirty="0"/>
                        <a:t>propriétaire</a:t>
                      </a:r>
                    </a:p>
                  </a:txBody>
                  <a:tcPr/>
                </a:tc>
                <a:tc>
                  <a:txBody>
                    <a:bodyPr/>
                    <a:lstStyle/>
                    <a:p>
                      <a:r>
                        <a:rPr lang="fr-FR" sz="1600" dirty="0"/>
                        <a:t>#</a:t>
                      </a:r>
                      <a:r>
                        <a:rPr lang="fr-FR" sz="1600" baseline="0" dirty="0"/>
                        <a:t> </a:t>
                      </a:r>
                      <a:r>
                        <a:rPr lang="fr-FR" sz="1600" dirty="0" err="1"/>
                        <a:t>Num</a:t>
                      </a:r>
                      <a:r>
                        <a:rPr lang="en-GB" sz="1600" dirty="0" err="1"/>
                        <a:t>é</a:t>
                      </a:r>
                      <a:r>
                        <a:rPr lang="fr-FR" sz="1600" dirty="0" err="1"/>
                        <a:t>ro_mod</a:t>
                      </a:r>
                      <a:r>
                        <a:rPr lang="en-GB" sz="1600" dirty="0" err="1"/>
                        <a:t>è</a:t>
                      </a:r>
                      <a:r>
                        <a:rPr lang="fr-FR" sz="1600" dirty="0"/>
                        <a:t>le</a:t>
                      </a:r>
                    </a:p>
                  </a:txBody>
                  <a:tcPr/>
                </a:tc>
                <a:extLst>
                  <a:ext uri="{0D108BD9-81ED-4DB2-BD59-A6C34878D82A}">
                    <a16:rowId xmlns:a16="http://schemas.microsoft.com/office/drawing/2014/main" val="10000"/>
                  </a:ext>
                </a:extLst>
              </a:tr>
              <a:tr h="370840">
                <a:tc>
                  <a:txBody>
                    <a:bodyPr/>
                    <a:lstStyle/>
                    <a:p>
                      <a:r>
                        <a:rPr lang="fr-FR" dirty="0"/>
                        <a:t>1</a:t>
                      </a:r>
                    </a:p>
                  </a:txBody>
                  <a:tcPr/>
                </a:tc>
                <a:tc>
                  <a:txBody>
                    <a:bodyPr/>
                    <a:lstStyle/>
                    <a:p>
                      <a:r>
                        <a:rPr lang="fr-FR" dirty="0"/>
                        <a:t>Air France</a:t>
                      </a:r>
                    </a:p>
                  </a:txBody>
                  <a:tcPr/>
                </a:tc>
                <a:tc>
                  <a:txBody>
                    <a:bodyPr/>
                    <a:lstStyle/>
                    <a:p>
                      <a:r>
                        <a:rPr lang="fr-FR" dirty="0"/>
                        <a:t>NM1</a:t>
                      </a:r>
                    </a:p>
                  </a:txBody>
                  <a:tcPr/>
                </a:tc>
                <a:extLst>
                  <a:ext uri="{0D108BD9-81ED-4DB2-BD59-A6C34878D82A}">
                    <a16:rowId xmlns:a16="http://schemas.microsoft.com/office/drawing/2014/main" val="10001"/>
                  </a:ext>
                </a:extLst>
              </a:tr>
              <a:tr h="370840">
                <a:tc>
                  <a:txBody>
                    <a:bodyPr/>
                    <a:lstStyle/>
                    <a:p>
                      <a:r>
                        <a:rPr lang="fr-FR" dirty="0"/>
                        <a:t>2</a:t>
                      </a:r>
                    </a:p>
                  </a:txBody>
                  <a:tcPr/>
                </a:tc>
                <a:tc>
                  <a:txBody>
                    <a:bodyPr/>
                    <a:lstStyle/>
                    <a:p>
                      <a:r>
                        <a:rPr lang="fr-FR" dirty="0"/>
                        <a:t>British Airways</a:t>
                      </a:r>
                    </a:p>
                  </a:txBody>
                  <a:tcPr/>
                </a:tc>
                <a:tc>
                  <a:txBody>
                    <a:bodyPr/>
                    <a:lstStyle/>
                    <a:p>
                      <a:r>
                        <a:rPr lang="fr-FR" dirty="0"/>
                        <a:t>NM2</a:t>
                      </a:r>
                    </a:p>
                  </a:txBody>
                  <a:tcPr/>
                </a:tc>
                <a:extLst>
                  <a:ext uri="{0D108BD9-81ED-4DB2-BD59-A6C34878D82A}">
                    <a16:rowId xmlns:a16="http://schemas.microsoft.com/office/drawing/2014/main" val="10002"/>
                  </a:ext>
                </a:extLst>
              </a:tr>
              <a:tr h="370840">
                <a:tc>
                  <a:txBody>
                    <a:bodyPr/>
                    <a:lstStyle/>
                    <a:p>
                      <a:r>
                        <a:rPr lang="fr-FR" dirty="0"/>
                        <a:t>3</a:t>
                      </a:r>
                    </a:p>
                  </a:txBody>
                  <a:tcPr/>
                </a:tc>
                <a:tc>
                  <a:txBody>
                    <a:bodyPr/>
                    <a:lstStyle/>
                    <a:p>
                      <a:r>
                        <a:rPr lang="fr-FR" dirty="0"/>
                        <a:t>KLM</a:t>
                      </a:r>
                    </a:p>
                  </a:txBody>
                  <a:tcPr/>
                </a:tc>
                <a:tc>
                  <a:txBody>
                    <a:bodyPr/>
                    <a:lstStyle/>
                    <a:p>
                      <a:r>
                        <a:rPr lang="fr-FR" dirty="0"/>
                        <a:t>NM1</a:t>
                      </a:r>
                    </a:p>
                  </a:txBody>
                  <a:tcPr/>
                </a:tc>
                <a:extLst>
                  <a:ext uri="{0D108BD9-81ED-4DB2-BD59-A6C34878D82A}">
                    <a16:rowId xmlns:a16="http://schemas.microsoft.com/office/drawing/2014/main" val="10003"/>
                  </a:ext>
                </a:extLst>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955707959"/>
              </p:ext>
            </p:extLst>
          </p:nvPr>
        </p:nvGraphicFramePr>
        <p:xfrm>
          <a:off x="3831880" y="5561920"/>
          <a:ext cx="5132608" cy="1107440"/>
        </p:xfrm>
        <a:graphic>
          <a:graphicData uri="http://schemas.openxmlformats.org/drawingml/2006/table">
            <a:tbl>
              <a:tblPr firstRow="1" bandRow="1">
                <a:tableStyleId>{5C22544A-7EE6-4342-B048-85BDC9FD1C3A}</a:tableStyleId>
              </a:tblPr>
              <a:tblGrid>
                <a:gridCol w="1656842">
                  <a:extLst>
                    <a:ext uri="{9D8B030D-6E8A-4147-A177-3AD203B41FA5}">
                      <a16:colId xmlns:a16="http://schemas.microsoft.com/office/drawing/2014/main" val="20000"/>
                    </a:ext>
                  </a:extLst>
                </a:gridCol>
                <a:gridCol w="878205">
                  <a:extLst>
                    <a:ext uri="{9D8B030D-6E8A-4147-A177-3AD203B41FA5}">
                      <a16:colId xmlns:a16="http://schemas.microsoft.com/office/drawing/2014/main" val="20001"/>
                    </a:ext>
                  </a:extLst>
                </a:gridCol>
                <a:gridCol w="1324420">
                  <a:extLst>
                    <a:ext uri="{9D8B030D-6E8A-4147-A177-3AD203B41FA5}">
                      <a16:colId xmlns:a16="http://schemas.microsoft.com/office/drawing/2014/main" val="20002"/>
                    </a:ext>
                  </a:extLst>
                </a:gridCol>
                <a:gridCol w="1273141">
                  <a:extLst>
                    <a:ext uri="{9D8B030D-6E8A-4147-A177-3AD203B41FA5}">
                      <a16:colId xmlns:a16="http://schemas.microsoft.com/office/drawing/2014/main" val="20003"/>
                    </a:ext>
                  </a:extLst>
                </a:gridCol>
              </a:tblGrid>
              <a:tr h="149736">
                <a:tc>
                  <a:txBody>
                    <a:bodyPr/>
                    <a:lstStyle/>
                    <a:p>
                      <a:r>
                        <a:rPr lang="fr-FR" sz="1600" dirty="0" err="1"/>
                        <a:t>Num</a:t>
                      </a:r>
                      <a:r>
                        <a:rPr lang="en-GB" sz="1600" dirty="0" err="1"/>
                        <a:t>é</a:t>
                      </a:r>
                      <a:r>
                        <a:rPr lang="fr-FR" sz="1600" dirty="0" err="1"/>
                        <a:t>ro_mod</a:t>
                      </a:r>
                      <a:r>
                        <a:rPr lang="en-GB" sz="1600" dirty="0" err="1"/>
                        <a:t>è</a:t>
                      </a:r>
                      <a:r>
                        <a:rPr lang="fr-FR" sz="1600" dirty="0"/>
                        <a:t>le</a:t>
                      </a:r>
                    </a:p>
                  </a:txBody>
                  <a:tcPr/>
                </a:tc>
                <a:tc>
                  <a:txBody>
                    <a:bodyPr/>
                    <a:lstStyle/>
                    <a:p>
                      <a:r>
                        <a:rPr lang="fr-FR" sz="1600" dirty="0"/>
                        <a:t>Modèle</a:t>
                      </a:r>
                    </a:p>
                  </a:txBody>
                  <a:tcPr/>
                </a:tc>
                <a:tc>
                  <a:txBody>
                    <a:bodyPr/>
                    <a:lstStyle/>
                    <a:p>
                      <a:r>
                        <a:rPr lang="fr-FR" sz="1600" dirty="0"/>
                        <a:t>Constructeur</a:t>
                      </a:r>
                    </a:p>
                  </a:txBody>
                  <a:tcPr/>
                </a:tc>
                <a:tc>
                  <a:txBody>
                    <a:bodyPr/>
                    <a:lstStyle/>
                    <a:p>
                      <a:r>
                        <a:rPr lang="fr-FR" dirty="0"/>
                        <a:t>capacité</a:t>
                      </a:r>
                    </a:p>
                  </a:txBody>
                  <a:tcPr/>
                </a:tc>
                <a:extLst>
                  <a:ext uri="{0D108BD9-81ED-4DB2-BD59-A6C34878D82A}">
                    <a16:rowId xmlns:a16="http://schemas.microsoft.com/office/drawing/2014/main" val="10000"/>
                  </a:ext>
                </a:extLst>
              </a:tr>
              <a:tr h="370840">
                <a:tc>
                  <a:txBody>
                    <a:bodyPr/>
                    <a:lstStyle/>
                    <a:p>
                      <a:r>
                        <a:rPr lang="fr-FR" dirty="0"/>
                        <a:t>NM1</a:t>
                      </a:r>
                    </a:p>
                  </a:txBody>
                  <a:tcPr/>
                </a:tc>
                <a:tc>
                  <a:txBody>
                    <a:bodyPr/>
                    <a:lstStyle/>
                    <a:p>
                      <a:r>
                        <a:rPr lang="fr-FR" dirty="0"/>
                        <a:t>A380</a:t>
                      </a:r>
                    </a:p>
                  </a:txBody>
                  <a:tcPr/>
                </a:tc>
                <a:tc>
                  <a:txBody>
                    <a:bodyPr/>
                    <a:lstStyle/>
                    <a:p>
                      <a:r>
                        <a:rPr lang="fr-FR" dirty="0" err="1"/>
                        <a:t>AirBus</a:t>
                      </a:r>
                      <a:endParaRPr lang="fr-FR" dirty="0"/>
                    </a:p>
                  </a:txBody>
                  <a:tcPr/>
                </a:tc>
                <a:tc>
                  <a:txBody>
                    <a:bodyPr/>
                    <a:lstStyle/>
                    <a:p>
                      <a:r>
                        <a:rPr lang="fr-FR" dirty="0"/>
                        <a:t>180</a:t>
                      </a:r>
                    </a:p>
                  </a:txBody>
                  <a:tcPr/>
                </a:tc>
                <a:extLst>
                  <a:ext uri="{0D108BD9-81ED-4DB2-BD59-A6C34878D82A}">
                    <a16:rowId xmlns:a16="http://schemas.microsoft.com/office/drawing/2014/main" val="10001"/>
                  </a:ext>
                </a:extLst>
              </a:tr>
              <a:tr h="370840">
                <a:tc>
                  <a:txBody>
                    <a:bodyPr/>
                    <a:lstStyle/>
                    <a:p>
                      <a:r>
                        <a:rPr lang="fr-FR"/>
                        <a:t>NM2</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B747</a:t>
                      </a:r>
                    </a:p>
                  </a:txBody>
                  <a:tcPr/>
                </a:tc>
                <a:tc>
                  <a:txBody>
                    <a:bodyPr/>
                    <a:lstStyle/>
                    <a:p>
                      <a:r>
                        <a:rPr lang="fr-FR" dirty="0"/>
                        <a:t>Boeing</a:t>
                      </a:r>
                    </a:p>
                  </a:txBody>
                  <a:tcPr/>
                </a:tc>
                <a:tc>
                  <a:txBody>
                    <a:bodyPr/>
                    <a:lstStyle/>
                    <a:p>
                      <a:r>
                        <a:rPr lang="fr-FR" dirty="0"/>
                        <a:t>314</a:t>
                      </a:r>
                    </a:p>
                  </a:txBody>
                  <a:tcPr/>
                </a:tc>
                <a:extLst>
                  <a:ext uri="{0D108BD9-81ED-4DB2-BD59-A6C34878D82A}">
                    <a16:rowId xmlns:a16="http://schemas.microsoft.com/office/drawing/2014/main" val="10002"/>
                  </a:ext>
                </a:extLst>
              </a:tr>
            </a:tbl>
          </a:graphicData>
        </a:graphic>
      </p:graphicFrame>
      <p:sp>
        <p:nvSpPr>
          <p:cNvPr id="6" name="ZoneTexte 5"/>
          <p:cNvSpPr txBox="1"/>
          <p:nvPr/>
        </p:nvSpPr>
        <p:spPr>
          <a:xfrm>
            <a:off x="769184" y="3068960"/>
            <a:ext cx="803938" cy="369332"/>
          </a:xfrm>
          <a:prstGeom prst="rect">
            <a:avLst/>
          </a:prstGeom>
          <a:noFill/>
        </p:spPr>
        <p:txBody>
          <a:bodyPr wrap="none" rtlCol="0">
            <a:spAutoFit/>
          </a:bodyPr>
          <a:lstStyle/>
          <a:p>
            <a:r>
              <a:rPr lang="fr-FR"/>
              <a:t>Avions</a:t>
            </a:r>
            <a:endParaRPr lang="fr-FR" dirty="0"/>
          </a:p>
        </p:txBody>
      </p:sp>
      <p:sp>
        <p:nvSpPr>
          <p:cNvPr id="11" name="ZoneTexte 10"/>
          <p:cNvSpPr txBox="1"/>
          <p:nvPr/>
        </p:nvSpPr>
        <p:spPr>
          <a:xfrm>
            <a:off x="3831880" y="5265623"/>
            <a:ext cx="4488998" cy="369332"/>
          </a:xfrm>
          <a:prstGeom prst="rect">
            <a:avLst/>
          </a:prstGeom>
          <a:noFill/>
        </p:spPr>
        <p:txBody>
          <a:bodyPr wrap="square" rtlCol="0">
            <a:spAutoFit/>
          </a:bodyPr>
          <a:lstStyle/>
          <a:p>
            <a:r>
              <a:rPr lang="fr-FR" dirty="0"/>
              <a:t>Modèles d’avion</a:t>
            </a:r>
          </a:p>
        </p:txBody>
      </p:sp>
      <p:grpSp>
        <p:nvGrpSpPr>
          <p:cNvPr id="3" name="Group 2"/>
          <p:cNvGrpSpPr/>
          <p:nvPr/>
        </p:nvGrpSpPr>
        <p:grpSpPr>
          <a:xfrm>
            <a:off x="2722362" y="1124744"/>
            <a:ext cx="6369659" cy="2184153"/>
            <a:chOff x="2722362" y="1124744"/>
            <a:chExt cx="6369659" cy="2184153"/>
          </a:xfrm>
        </p:grpSpPr>
        <p:pic>
          <p:nvPicPr>
            <p:cNvPr id="28676" name="Picture 4"/>
            <p:cNvPicPr>
              <a:picLocks noChangeAspect="1" noChangeArrowheads="1"/>
            </p:cNvPicPr>
            <p:nvPr/>
          </p:nvPicPr>
          <p:blipFill>
            <a:blip r:embed="rId4" cstate="print"/>
            <a:srcRect/>
            <a:stretch>
              <a:fillRect/>
            </a:stretch>
          </p:blipFill>
          <p:spPr bwMode="auto">
            <a:xfrm>
              <a:off x="2722362" y="1737261"/>
              <a:ext cx="5933398" cy="1571636"/>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10" name="ZoneTexte 9"/>
            <p:cNvSpPr txBox="1"/>
            <p:nvPr/>
          </p:nvSpPr>
          <p:spPr>
            <a:xfrm>
              <a:off x="4644008" y="1124744"/>
              <a:ext cx="4448013" cy="369332"/>
            </a:xfrm>
            <a:prstGeom prst="rect">
              <a:avLst/>
            </a:prstGeom>
            <a:noFill/>
          </p:spPr>
          <p:txBody>
            <a:bodyPr wrap="none" rtlCol="0">
              <a:spAutoFit/>
            </a:bodyPr>
            <a:lstStyle/>
            <a:p>
              <a:r>
                <a:rPr lang="fr-FR" dirty="0"/>
                <a:t>Attention c’est cardinalité</a:t>
              </a:r>
              <a:r>
                <a:rPr lang="en-GB" dirty="0"/>
                <a:t> </a:t>
              </a:r>
              <a:r>
                <a:rPr lang="fr-FR" dirty="0"/>
                <a:t>1,1 du côté avions</a:t>
              </a:r>
            </a:p>
          </p:txBody>
        </p:sp>
        <p:sp>
          <p:nvSpPr>
            <p:cNvPr id="2" name="Rectangle 1"/>
            <p:cNvSpPr/>
            <p:nvPr/>
          </p:nvSpPr>
          <p:spPr>
            <a:xfrm>
              <a:off x="4644008" y="2403218"/>
              <a:ext cx="360039" cy="3057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endParaRPr lang="en-US" dirty="0"/>
            </a:p>
          </p:txBody>
        </p:sp>
      </p:grpSp>
    </p:spTree>
    <p:extLst>
      <p:ext uri="{BB962C8B-B14F-4D97-AF65-F5344CB8AC3E}">
        <p14:creationId xmlns:p14="http://schemas.microsoft.com/office/powerpoint/2010/main" val="208454625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wipe(down)">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fontScale="90000"/>
          </a:bodyPr>
          <a:lstStyle/>
          <a:p>
            <a:pPr eaLnBrk="1" hangingPunct="1"/>
            <a:r>
              <a:rPr lang="fr-FR" altLang="fr-FR" b="1" dirty="0">
                <a:solidFill>
                  <a:srgbClr val="00B050"/>
                </a:solidFill>
                <a:cs typeface="Times New Roman" pitchFamily="18" charset="0"/>
              </a:rPr>
              <a:t>Sources d'information pour la collecte des données</a:t>
            </a:r>
            <a:r>
              <a:rPr lang="fr-CH" altLang="fr-FR" b="1" dirty="0">
                <a:solidFill>
                  <a:srgbClr val="00B050"/>
                </a:solidFill>
              </a:rPr>
              <a:t> à modéliser</a:t>
            </a:r>
          </a:p>
        </p:txBody>
      </p:sp>
      <p:sp>
        <p:nvSpPr>
          <p:cNvPr id="27651" name="Rectangle 3"/>
          <p:cNvSpPr>
            <a:spLocks noGrp="1" noChangeArrowheads="1"/>
          </p:cNvSpPr>
          <p:nvPr>
            <p:ph type="body" sz="half" idx="1"/>
          </p:nvPr>
        </p:nvSpPr>
        <p:spPr>
          <a:xfrm>
            <a:off x="685800" y="1484784"/>
            <a:ext cx="7924800" cy="4464496"/>
          </a:xfrm>
        </p:spPr>
        <p:txBody>
          <a:bodyPr>
            <a:normAutofit/>
          </a:bodyPr>
          <a:lstStyle/>
          <a:p>
            <a:pPr eaLnBrk="1" hangingPunct="1"/>
            <a:r>
              <a:rPr lang="fr-FR" altLang="fr-FR" dirty="0">
                <a:cs typeface="Times New Roman" pitchFamily="18" charset="0"/>
              </a:rPr>
              <a:t>L'interview avec les utilisateurs</a:t>
            </a:r>
            <a:r>
              <a:rPr lang="fr-CH" altLang="fr-FR" dirty="0">
                <a:cs typeface="Times New Roman" pitchFamily="18" charset="0"/>
              </a:rPr>
              <a:t> </a:t>
            </a:r>
          </a:p>
          <a:p>
            <a:pPr eaLnBrk="1" hangingPunct="1"/>
            <a:r>
              <a:rPr lang="fr-FR" altLang="fr-FR" dirty="0">
                <a:cs typeface="Times New Roman" pitchFamily="18" charset="0"/>
              </a:rPr>
              <a:t>L'étude de documents (Rapports, Bons de commandes, Factures …)</a:t>
            </a:r>
            <a:r>
              <a:rPr lang="fr-CH" altLang="fr-FR" dirty="0">
                <a:cs typeface="Times New Roman" pitchFamily="18" charset="0"/>
              </a:rPr>
              <a:t> </a:t>
            </a:r>
          </a:p>
          <a:p>
            <a:r>
              <a:rPr lang="fr-FR" altLang="fr-FR" dirty="0">
                <a:cs typeface="Times New Roman" pitchFamily="18" charset="0"/>
              </a:rPr>
              <a:t>L'interview avec les responsables des services impliqués</a:t>
            </a:r>
            <a:r>
              <a:rPr lang="fr-CH" altLang="fr-FR" dirty="0"/>
              <a:t> </a:t>
            </a:r>
          </a:p>
          <a:p>
            <a:r>
              <a:rPr lang="fr-FR" altLang="fr-FR" dirty="0">
                <a:cs typeface="Times New Roman" pitchFamily="18" charset="0"/>
              </a:rPr>
              <a:t>Si partage des tâches </a:t>
            </a:r>
            <a:r>
              <a:rPr lang="fr-FR" altLang="fr-FR" dirty="0">
                <a:cs typeface="Times New Roman" pitchFamily="18" charset="0"/>
                <a:sym typeface="Wingdings" pitchFamily="2" charset="2"/>
              </a:rPr>
              <a:t> </a:t>
            </a:r>
            <a:r>
              <a:rPr lang="fr-FR" altLang="fr-FR" dirty="0">
                <a:cs typeface="Times New Roman" pitchFamily="18" charset="0"/>
              </a:rPr>
              <a:t> coordonner les actions et comparer les résultats avec les autres membres</a:t>
            </a:r>
            <a:r>
              <a:rPr lang="fr-CH" altLang="fr-FR" dirty="0"/>
              <a:t> </a:t>
            </a:r>
          </a:p>
          <a:p>
            <a:r>
              <a:rPr lang="fr-FR" altLang="fr-FR" dirty="0">
                <a:cs typeface="Times New Roman" pitchFamily="18" charset="0"/>
              </a:rPr>
              <a:t>L'étude de l'application informatique existante</a:t>
            </a:r>
            <a:r>
              <a:rPr lang="fr-CH" altLang="fr-FR" sz="3200" dirty="0"/>
              <a:t> </a:t>
            </a:r>
          </a:p>
          <a:p>
            <a:endParaRPr lang="fr-CH" altLang="fr-FR" dirty="0"/>
          </a:p>
          <a:p>
            <a:pPr eaLnBrk="1" hangingPunct="1"/>
            <a:endParaRPr lang="fr-CH" altLang="fr-FR" dirty="0"/>
          </a:p>
        </p:txBody>
      </p:sp>
      <p:sp>
        <p:nvSpPr>
          <p:cNvPr id="14346" name="Text Box 10"/>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Démarche de modélisation des données</a:t>
            </a:r>
          </a:p>
        </p:txBody>
      </p:sp>
    </p:spTree>
    <p:extLst>
      <p:ext uri="{BB962C8B-B14F-4D97-AF65-F5344CB8AC3E}">
        <p14:creationId xmlns:p14="http://schemas.microsoft.com/office/powerpoint/2010/main" val="239101102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7651">
                                            <p:txEl>
                                              <p:pRg st="2" end="2"/>
                                            </p:txEl>
                                          </p:spTgt>
                                        </p:tgtEl>
                                        <p:attrNameLst>
                                          <p:attrName>style.visibility</p:attrName>
                                        </p:attrNameLst>
                                      </p:cBhvr>
                                      <p:to>
                                        <p:strVal val="visible"/>
                                      </p:to>
                                    </p:set>
                                    <p:anim calcmode="lin" valueType="num">
                                      <p:cBhvr additive="base">
                                        <p:cTn id="19" dur="500" fill="hold"/>
                                        <p:tgtEl>
                                          <p:spTgt spid="2765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7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7651">
                                            <p:txEl>
                                              <p:pRg st="3" end="3"/>
                                            </p:txEl>
                                          </p:spTgt>
                                        </p:tgtEl>
                                        <p:attrNameLst>
                                          <p:attrName>style.visibility</p:attrName>
                                        </p:attrNameLst>
                                      </p:cBhvr>
                                      <p:to>
                                        <p:strVal val="visible"/>
                                      </p:to>
                                    </p:set>
                                    <p:anim calcmode="lin" valueType="num">
                                      <p:cBhvr additive="base">
                                        <p:cTn id="25" dur="500" fill="hold"/>
                                        <p:tgtEl>
                                          <p:spTgt spid="2765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6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7651">
                                            <p:txEl>
                                              <p:pRg st="4" end="4"/>
                                            </p:txEl>
                                          </p:spTgt>
                                        </p:tgtEl>
                                        <p:attrNameLst>
                                          <p:attrName>style.visibility</p:attrName>
                                        </p:attrNameLst>
                                      </p:cBhvr>
                                      <p:to>
                                        <p:strVal val="visible"/>
                                      </p:to>
                                    </p:set>
                                    <p:anim calcmode="lin" valueType="num">
                                      <p:cBhvr additive="base">
                                        <p:cTn id="31" dur="500" fill="hold"/>
                                        <p:tgtEl>
                                          <p:spTgt spid="2765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765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1026"/>
          <p:cNvSpPr>
            <a:spLocks noGrp="1" noChangeArrowheads="1"/>
          </p:cNvSpPr>
          <p:nvPr>
            <p:ph type="title"/>
          </p:nvPr>
        </p:nvSpPr>
        <p:spPr>
          <a:xfrm>
            <a:off x="685800" y="44624"/>
            <a:ext cx="7772400" cy="1143000"/>
          </a:xfrm>
        </p:spPr>
        <p:txBody>
          <a:bodyPr>
            <a:normAutofit fontScale="90000"/>
          </a:bodyPr>
          <a:lstStyle/>
          <a:p>
            <a:pPr eaLnBrk="1" hangingPunct="1"/>
            <a:r>
              <a:rPr lang="fr-FR" altLang="fr-FR" b="1" dirty="0">
                <a:solidFill>
                  <a:srgbClr val="00B050"/>
                </a:solidFill>
                <a:cs typeface="Times New Roman" pitchFamily="18" charset="0"/>
              </a:rPr>
              <a:t>Pourquoi modéliser les données ?</a:t>
            </a:r>
            <a:r>
              <a:rPr lang="fr-CH" altLang="fr-FR" b="1" dirty="0">
                <a:solidFill>
                  <a:srgbClr val="00B050"/>
                </a:solidFill>
              </a:rPr>
              <a:t> </a:t>
            </a:r>
          </a:p>
        </p:txBody>
      </p:sp>
      <p:sp>
        <p:nvSpPr>
          <p:cNvPr id="39939" name="Text Box 1027"/>
          <p:cNvSpPr txBox="1">
            <a:spLocks noChangeArrowheads="1"/>
          </p:cNvSpPr>
          <p:nvPr/>
        </p:nvSpPr>
        <p:spPr bwMode="auto">
          <a:xfrm>
            <a:off x="990600" y="1263824"/>
            <a:ext cx="29479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CH" altLang="fr-FR" u="sng" dirty="0">
                <a:solidFill>
                  <a:srgbClr val="339933"/>
                </a:solidFill>
                <a:latin typeface="Comic Sans MS" pitchFamily="66" charset="0"/>
              </a:rPr>
              <a:t>Prenons un exemple</a:t>
            </a:r>
          </a:p>
        </p:txBody>
      </p:sp>
      <p:sp>
        <p:nvSpPr>
          <p:cNvPr id="39945" name="Rectangle 1033"/>
          <p:cNvSpPr>
            <a:spLocks noGrp="1" noChangeArrowheads="1"/>
          </p:cNvSpPr>
          <p:nvPr>
            <p:ph type="body" sz="half" idx="1"/>
          </p:nvPr>
        </p:nvSpPr>
        <p:spPr>
          <a:xfrm>
            <a:off x="990601" y="1772816"/>
            <a:ext cx="7924799" cy="2037184"/>
          </a:xfrm>
          <a:noFill/>
        </p:spPr>
        <p:txBody>
          <a:bodyPr>
            <a:noAutofit/>
          </a:bodyPr>
          <a:lstStyle/>
          <a:p>
            <a:pPr marL="104775" indent="-4763" eaLnBrk="1" hangingPunct="1">
              <a:buFontTx/>
              <a:buNone/>
            </a:pPr>
            <a:r>
              <a:rPr lang="fr-FR" altLang="fr-FR" sz="2400" dirty="0">
                <a:cs typeface="Times New Roman" pitchFamily="18" charset="0"/>
              </a:rPr>
              <a:t>Il s’agit de créer une base de données pour une caisse de maladie. On veut stocker tous les employés-membres de la caisse avec leur société-employeur</a:t>
            </a:r>
          </a:p>
          <a:p>
            <a:pPr marL="104775" indent="-4763" eaLnBrk="1" hangingPunct="1">
              <a:buFontTx/>
              <a:buNone/>
            </a:pPr>
            <a:r>
              <a:rPr lang="fr-FR" altLang="fr-FR" sz="2400" dirty="0">
                <a:cs typeface="Times New Roman" pitchFamily="18" charset="0"/>
              </a:rPr>
              <a:t>Afin de faciliter l’exercice, nous allons uniquement stocker les informations suivantes pour chaque employé</a:t>
            </a:r>
            <a:endParaRPr lang="fr-CH" altLang="fr-FR" sz="3200" dirty="0">
              <a:cs typeface="Times New Roman" pitchFamily="18" charset="0"/>
            </a:endParaRPr>
          </a:p>
        </p:txBody>
      </p:sp>
      <p:sp>
        <p:nvSpPr>
          <p:cNvPr id="39946" name="Rectangle 1034"/>
          <p:cNvSpPr>
            <a:spLocks noChangeArrowheads="1"/>
          </p:cNvSpPr>
          <p:nvPr/>
        </p:nvSpPr>
        <p:spPr bwMode="auto">
          <a:xfrm>
            <a:off x="1295400" y="3810000"/>
            <a:ext cx="5867400" cy="243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Comic Sans MS" pitchFamily="66" charset="0"/>
              </a:defRPr>
            </a:lvl1pPr>
            <a:lvl2pPr marL="742950" indent="-285750" eaLnBrk="0" hangingPunct="0">
              <a:spcBef>
                <a:spcPct val="20000"/>
              </a:spcBef>
              <a:buChar char="–"/>
              <a:defRPr sz="2800">
                <a:solidFill>
                  <a:schemeClr val="tx1"/>
                </a:solidFill>
                <a:latin typeface="Comic Sans MS" pitchFamily="66" charset="0"/>
              </a:defRPr>
            </a:lvl2pPr>
            <a:lvl3pPr marL="1143000" indent="-228600" eaLnBrk="0" hangingPunct="0">
              <a:spcBef>
                <a:spcPct val="20000"/>
              </a:spcBef>
              <a:buChar char="•"/>
              <a:defRPr sz="24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Comic Sans MS" pitchFamily="66" charset="0"/>
              </a:defRPr>
            </a:lvl4pPr>
            <a:lvl5pPr marL="2057400" indent="-228600" eaLnBrk="0" hangingPunct="0">
              <a:spcBef>
                <a:spcPct val="20000"/>
              </a:spcBef>
              <a:buChar char="»"/>
              <a:defRPr sz="2000">
                <a:solidFill>
                  <a:schemeClr val="tx1"/>
                </a:solidFill>
                <a:latin typeface="Comic Sans MS" pitchFamily="66" charset="0"/>
              </a:defRPr>
            </a:lvl5pPr>
            <a:lvl6pPr marL="2514600" indent="-228600" eaLnBrk="0" fontAlgn="base" hangingPunct="0">
              <a:spcBef>
                <a:spcPct val="20000"/>
              </a:spcBef>
              <a:spcAft>
                <a:spcPct val="0"/>
              </a:spcAft>
              <a:buChar char="»"/>
              <a:defRPr sz="2000">
                <a:solidFill>
                  <a:schemeClr val="tx1"/>
                </a:solidFill>
                <a:latin typeface="Comic Sans MS" pitchFamily="66" charset="0"/>
              </a:defRPr>
            </a:lvl6pPr>
            <a:lvl7pPr marL="2971800" indent="-228600" eaLnBrk="0" fontAlgn="base" hangingPunct="0">
              <a:spcBef>
                <a:spcPct val="20000"/>
              </a:spcBef>
              <a:spcAft>
                <a:spcPct val="0"/>
              </a:spcAft>
              <a:buChar char="»"/>
              <a:defRPr sz="2000">
                <a:solidFill>
                  <a:schemeClr val="tx1"/>
                </a:solidFill>
                <a:latin typeface="Comic Sans MS" pitchFamily="66" charset="0"/>
              </a:defRPr>
            </a:lvl7pPr>
            <a:lvl8pPr marL="3429000" indent="-228600" eaLnBrk="0" fontAlgn="base" hangingPunct="0">
              <a:spcBef>
                <a:spcPct val="20000"/>
              </a:spcBef>
              <a:spcAft>
                <a:spcPct val="0"/>
              </a:spcAft>
              <a:buChar char="»"/>
              <a:defRPr sz="2000">
                <a:solidFill>
                  <a:schemeClr val="tx1"/>
                </a:solidFill>
                <a:latin typeface="Comic Sans MS" pitchFamily="66" charset="0"/>
              </a:defRPr>
            </a:lvl8pPr>
            <a:lvl9pPr marL="3886200" indent="-228600" eaLnBrk="0" fontAlgn="base" hangingPunct="0">
              <a:spcBef>
                <a:spcPct val="20000"/>
              </a:spcBef>
              <a:spcAft>
                <a:spcPct val="0"/>
              </a:spcAft>
              <a:buChar char="»"/>
              <a:defRPr sz="2000">
                <a:solidFill>
                  <a:schemeClr val="tx1"/>
                </a:solidFill>
                <a:latin typeface="Comic Sans MS" pitchFamily="66" charset="0"/>
              </a:defRPr>
            </a:lvl9pPr>
          </a:lstStyle>
          <a:p>
            <a:pPr algn="just" eaLnBrk="1" hangingPunct="1">
              <a:lnSpc>
                <a:spcPct val="90000"/>
              </a:lnSpc>
            </a:pPr>
            <a:r>
              <a:rPr lang="fr-FR" altLang="fr-FR" sz="2400" dirty="0">
                <a:latin typeface="+mn-lt"/>
                <a:cs typeface="Times New Roman" pitchFamily="18" charset="0"/>
              </a:rPr>
              <a:t>le numéro de l’employé</a:t>
            </a:r>
            <a:r>
              <a:rPr lang="fr-CH" altLang="fr-FR" sz="2400" dirty="0">
                <a:latin typeface="+mn-lt"/>
                <a:cs typeface="Times New Roman" pitchFamily="18" charset="0"/>
              </a:rPr>
              <a:t> </a:t>
            </a:r>
          </a:p>
          <a:p>
            <a:pPr algn="just" eaLnBrk="1" hangingPunct="1">
              <a:lnSpc>
                <a:spcPct val="90000"/>
              </a:lnSpc>
            </a:pPr>
            <a:r>
              <a:rPr lang="fr-FR" altLang="fr-FR" sz="2400" dirty="0">
                <a:latin typeface="+mn-lt"/>
                <a:cs typeface="Times New Roman" pitchFamily="18" charset="0"/>
              </a:rPr>
              <a:t>le nom de l’employé</a:t>
            </a:r>
            <a:r>
              <a:rPr lang="fr-CH" altLang="fr-FR" sz="2400" dirty="0">
                <a:latin typeface="+mn-lt"/>
                <a:cs typeface="Times New Roman" pitchFamily="18" charset="0"/>
              </a:rPr>
              <a:t> </a:t>
            </a:r>
          </a:p>
          <a:p>
            <a:pPr algn="just" eaLnBrk="1" hangingPunct="1">
              <a:lnSpc>
                <a:spcPct val="90000"/>
              </a:lnSpc>
            </a:pPr>
            <a:r>
              <a:rPr lang="fr-FR" altLang="fr-FR" sz="2400" dirty="0">
                <a:latin typeface="+mn-lt"/>
                <a:cs typeface="Times New Roman" pitchFamily="18" charset="0"/>
              </a:rPr>
              <a:t>le prénom de l’employé</a:t>
            </a:r>
            <a:r>
              <a:rPr lang="fr-CH" altLang="fr-FR" sz="2400" dirty="0">
                <a:latin typeface="+mn-lt"/>
                <a:cs typeface="Times New Roman" pitchFamily="18" charset="0"/>
              </a:rPr>
              <a:t> </a:t>
            </a:r>
          </a:p>
          <a:p>
            <a:pPr algn="just" eaLnBrk="1" hangingPunct="1">
              <a:lnSpc>
                <a:spcPct val="90000"/>
              </a:lnSpc>
            </a:pPr>
            <a:r>
              <a:rPr lang="fr-FR" altLang="fr-FR" sz="2400" dirty="0">
                <a:latin typeface="+mn-lt"/>
                <a:cs typeface="Times New Roman" pitchFamily="18" charset="0"/>
              </a:rPr>
              <a:t>le numéro de son entreprise</a:t>
            </a:r>
            <a:r>
              <a:rPr lang="fr-CH" altLang="fr-FR" sz="2400" dirty="0">
                <a:latin typeface="+mn-lt"/>
                <a:cs typeface="Times New Roman" pitchFamily="18" charset="0"/>
              </a:rPr>
              <a:t> </a:t>
            </a:r>
          </a:p>
          <a:p>
            <a:pPr algn="just" eaLnBrk="1" hangingPunct="1">
              <a:lnSpc>
                <a:spcPct val="90000"/>
              </a:lnSpc>
            </a:pPr>
            <a:r>
              <a:rPr lang="fr-FR" altLang="fr-FR" sz="2400" dirty="0">
                <a:latin typeface="+mn-lt"/>
                <a:cs typeface="Times New Roman" pitchFamily="18" charset="0"/>
              </a:rPr>
              <a:t>le nom de son entreprise</a:t>
            </a:r>
            <a:r>
              <a:rPr lang="fr-CH" altLang="fr-FR" sz="2400" dirty="0">
                <a:latin typeface="+mn-lt"/>
                <a:cs typeface="Times New Roman" pitchFamily="18" charset="0"/>
              </a:rPr>
              <a:t> </a:t>
            </a:r>
          </a:p>
          <a:p>
            <a:pPr algn="just" eaLnBrk="1" hangingPunct="1">
              <a:lnSpc>
                <a:spcPct val="90000"/>
              </a:lnSpc>
            </a:pPr>
            <a:r>
              <a:rPr lang="fr-FR" altLang="fr-FR" sz="2400" dirty="0">
                <a:latin typeface="+mn-lt"/>
                <a:cs typeface="Times New Roman" pitchFamily="18" charset="0"/>
              </a:rPr>
              <a:t>la localité où se trouve l’entreprise</a:t>
            </a:r>
            <a:r>
              <a:rPr lang="fr-CH" altLang="fr-FR" sz="2400" dirty="0">
                <a:latin typeface="+mn-lt"/>
                <a:cs typeface="Times New Roman" pitchFamily="18" charset="0"/>
              </a:rPr>
              <a:t> </a:t>
            </a:r>
          </a:p>
        </p:txBody>
      </p:sp>
      <p:sp>
        <p:nvSpPr>
          <p:cNvPr id="20487" name="Text Box 1036"/>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Tree>
    <p:extLst>
      <p:ext uri="{BB962C8B-B14F-4D97-AF65-F5344CB8AC3E}">
        <p14:creationId xmlns:p14="http://schemas.microsoft.com/office/powerpoint/2010/main" val="28386974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checkerboard(across)">
                                      <p:cBhvr>
                                        <p:cTn id="7" dur="500"/>
                                        <p:tgtEl>
                                          <p:spTgt spid="399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9945">
                                            <p:txEl>
                                              <p:pRg st="0" end="0"/>
                                            </p:txEl>
                                          </p:spTgt>
                                        </p:tgtEl>
                                        <p:attrNameLst>
                                          <p:attrName>style.visibility</p:attrName>
                                        </p:attrNameLst>
                                      </p:cBhvr>
                                      <p:to>
                                        <p:strVal val="visible"/>
                                      </p:to>
                                    </p:set>
                                    <p:anim calcmode="lin" valueType="num">
                                      <p:cBhvr additive="base">
                                        <p:cTn id="12" dur="500" fill="hold"/>
                                        <p:tgtEl>
                                          <p:spTgt spid="39945">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99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9945">
                                            <p:txEl>
                                              <p:pRg st="1" end="1"/>
                                            </p:txEl>
                                          </p:spTgt>
                                        </p:tgtEl>
                                        <p:attrNameLst>
                                          <p:attrName>style.visibility</p:attrName>
                                        </p:attrNameLst>
                                      </p:cBhvr>
                                      <p:to>
                                        <p:strVal val="visible"/>
                                      </p:to>
                                    </p:set>
                                    <p:anim calcmode="lin" valueType="num">
                                      <p:cBhvr additive="base">
                                        <p:cTn id="18" dur="500" fill="hold"/>
                                        <p:tgtEl>
                                          <p:spTgt spid="39945">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994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9946">
                                            <p:txEl>
                                              <p:pRg st="0" end="0"/>
                                            </p:txEl>
                                          </p:spTgt>
                                        </p:tgtEl>
                                        <p:attrNameLst>
                                          <p:attrName>style.visibility</p:attrName>
                                        </p:attrNameLst>
                                      </p:cBhvr>
                                      <p:to>
                                        <p:strVal val="visible"/>
                                      </p:to>
                                    </p:set>
                                    <p:anim calcmode="lin" valueType="num">
                                      <p:cBhvr additive="base">
                                        <p:cTn id="24" dur="500" fill="hold"/>
                                        <p:tgtEl>
                                          <p:spTgt spid="39946">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99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39946">
                                            <p:txEl>
                                              <p:pRg st="1" end="1"/>
                                            </p:txEl>
                                          </p:spTgt>
                                        </p:tgtEl>
                                        <p:attrNameLst>
                                          <p:attrName>style.visibility</p:attrName>
                                        </p:attrNameLst>
                                      </p:cBhvr>
                                      <p:to>
                                        <p:strVal val="visible"/>
                                      </p:to>
                                    </p:set>
                                    <p:anim calcmode="lin" valueType="num">
                                      <p:cBhvr additive="base">
                                        <p:cTn id="30" dur="500" fill="hold"/>
                                        <p:tgtEl>
                                          <p:spTgt spid="39946">
                                            <p:txEl>
                                              <p:pRg st="1" end="1"/>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994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39946">
                                            <p:txEl>
                                              <p:pRg st="2" end="2"/>
                                            </p:txEl>
                                          </p:spTgt>
                                        </p:tgtEl>
                                        <p:attrNameLst>
                                          <p:attrName>style.visibility</p:attrName>
                                        </p:attrNameLst>
                                      </p:cBhvr>
                                      <p:to>
                                        <p:strVal val="visible"/>
                                      </p:to>
                                    </p:set>
                                    <p:anim calcmode="lin" valueType="num">
                                      <p:cBhvr additive="base">
                                        <p:cTn id="36" dur="500" fill="hold"/>
                                        <p:tgtEl>
                                          <p:spTgt spid="39946">
                                            <p:txEl>
                                              <p:pRg st="2" end="2"/>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3994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39946">
                                            <p:txEl>
                                              <p:pRg st="3" end="3"/>
                                            </p:txEl>
                                          </p:spTgt>
                                        </p:tgtEl>
                                        <p:attrNameLst>
                                          <p:attrName>style.visibility</p:attrName>
                                        </p:attrNameLst>
                                      </p:cBhvr>
                                      <p:to>
                                        <p:strVal val="visible"/>
                                      </p:to>
                                    </p:set>
                                    <p:anim calcmode="lin" valueType="num">
                                      <p:cBhvr additive="base">
                                        <p:cTn id="42" dur="500" fill="hold"/>
                                        <p:tgtEl>
                                          <p:spTgt spid="39946">
                                            <p:txEl>
                                              <p:pRg st="3" end="3"/>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3994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39946">
                                            <p:txEl>
                                              <p:pRg st="4" end="4"/>
                                            </p:txEl>
                                          </p:spTgt>
                                        </p:tgtEl>
                                        <p:attrNameLst>
                                          <p:attrName>style.visibility</p:attrName>
                                        </p:attrNameLst>
                                      </p:cBhvr>
                                      <p:to>
                                        <p:strVal val="visible"/>
                                      </p:to>
                                    </p:set>
                                    <p:anim calcmode="lin" valueType="num">
                                      <p:cBhvr additive="base">
                                        <p:cTn id="48" dur="500" fill="hold"/>
                                        <p:tgtEl>
                                          <p:spTgt spid="39946">
                                            <p:txEl>
                                              <p:pRg st="4" end="4"/>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3994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39946">
                                            <p:txEl>
                                              <p:pRg st="5" end="5"/>
                                            </p:txEl>
                                          </p:spTgt>
                                        </p:tgtEl>
                                        <p:attrNameLst>
                                          <p:attrName>style.visibility</p:attrName>
                                        </p:attrNameLst>
                                      </p:cBhvr>
                                      <p:to>
                                        <p:strVal val="visible"/>
                                      </p:to>
                                    </p:set>
                                    <p:anim calcmode="lin" valueType="num">
                                      <p:cBhvr additive="base">
                                        <p:cTn id="54" dur="500" fill="hold"/>
                                        <p:tgtEl>
                                          <p:spTgt spid="39946">
                                            <p:txEl>
                                              <p:pRg st="5" end="5"/>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3994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utoUpdateAnimBg="0"/>
      <p:bldP spid="39945" grpId="0" build="p" autoUpdateAnimBg="0"/>
      <p:bldP spid="39946"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66725" y="188640"/>
            <a:ext cx="7772400" cy="1143000"/>
          </a:xfrm>
        </p:spPr>
        <p:txBody>
          <a:bodyPr>
            <a:normAutofit/>
          </a:bodyPr>
          <a:lstStyle/>
          <a:p>
            <a:pPr eaLnBrk="1" hangingPunct="1"/>
            <a:r>
              <a:rPr lang="fr-FR" altLang="fr-FR" sz="4000" b="1" dirty="0">
                <a:solidFill>
                  <a:srgbClr val="00B050"/>
                </a:solidFill>
                <a:cs typeface="Times New Roman" pitchFamily="18" charset="0"/>
              </a:rPr>
              <a:t>Pourquoi modéliser ?</a:t>
            </a:r>
            <a:r>
              <a:rPr lang="fr-CH" altLang="fr-FR" sz="4000" b="1" dirty="0">
                <a:solidFill>
                  <a:srgbClr val="00B050"/>
                </a:solidFill>
              </a:rPr>
              <a:t> </a:t>
            </a:r>
          </a:p>
        </p:txBody>
      </p:sp>
      <p:sp>
        <p:nvSpPr>
          <p:cNvPr id="41987" name="Text Box 3"/>
          <p:cNvSpPr txBox="1">
            <a:spLocks noChangeArrowheads="1"/>
          </p:cNvSpPr>
          <p:nvPr/>
        </p:nvSpPr>
        <p:spPr bwMode="auto">
          <a:xfrm>
            <a:off x="715511" y="1268760"/>
            <a:ext cx="6724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fr-FR" altLang="fr-FR" dirty="0">
                <a:solidFill>
                  <a:srgbClr val="339933"/>
                </a:solidFill>
                <a:latin typeface="Comic Sans MS" pitchFamily="66" charset="0"/>
                <a:cs typeface="Times New Roman" pitchFamily="18" charset="0"/>
              </a:rPr>
              <a:t>A première vue, la solution suivante s’impose</a:t>
            </a:r>
            <a:endParaRPr lang="fr-CH" altLang="fr-FR" u="sng" dirty="0">
              <a:solidFill>
                <a:srgbClr val="339933"/>
              </a:solidFill>
              <a:latin typeface="Comic Sans MS" pitchFamily="66" charset="0"/>
            </a:endParaRPr>
          </a:p>
        </p:txBody>
      </p:sp>
      <p:graphicFrame>
        <p:nvGraphicFramePr>
          <p:cNvPr id="41992" name="Object 8"/>
          <p:cNvGraphicFramePr>
            <a:graphicFrameLocks noChangeAspect="1"/>
          </p:cNvGraphicFramePr>
          <p:nvPr>
            <p:extLst>
              <p:ext uri="{D42A27DB-BD31-4B8C-83A1-F6EECF244321}">
                <p14:modId xmlns:p14="http://schemas.microsoft.com/office/powerpoint/2010/main" val="617100030"/>
              </p:ext>
            </p:extLst>
          </p:nvPr>
        </p:nvGraphicFramePr>
        <p:xfrm>
          <a:off x="467544" y="1916832"/>
          <a:ext cx="8153400" cy="1909763"/>
        </p:xfrm>
        <a:graphic>
          <a:graphicData uri="http://schemas.openxmlformats.org/presentationml/2006/ole">
            <mc:AlternateContent xmlns:mc="http://schemas.openxmlformats.org/markup-compatibility/2006">
              <mc:Choice xmlns:v="urn:schemas-microsoft-com:vml" Requires="v">
                <p:oleObj spid="_x0000_s1283" name="Document" r:id="rId4" imgW="5917692" imgH="1385316" progId="Word.Document.8">
                  <p:embed/>
                </p:oleObj>
              </mc:Choice>
              <mc:Fallback>
                <p:oleObj name="Document" r:id="rId4" imgW="5917692" imgH="138531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916832"/>
                        <a:ext cx="8153400" cy="190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1510" name="Text Box 9"/>
          <p:cNvSpPr txBox="1">
            <a:spLocks noChangeArrowheads="1"/>
          </p:cNvSpPr>
          <p:nvPr/>
        </p:nvSpPr>
        <p:spPr bwMode="auto">
          <a:xfrm>
            <a:off x="3586163" y="6572250"/>
            <a:ext cx="48593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r>
              <a:rPr lang="fr-CH" altLang="fr-FR" sz="1400">
                <a:solidFill>
                  <a:schemeClr val="bg1"/>
                </a:solidFill>
                <a:latin typeface="Comic Sans MS" pitchFamily="66" charset="0"/>
              </a:rPr>
              <a:t>Méthode de modélisation des données</a:t>
            </a:r>
          </a:p>
        </p:txBody>
      </p:sp>
      <p:sp>
        <p:nvSpPr>
          <p:cNvPr id="2" name="ZoneTexte 1"/>
          <p:cNvSpPr txBox="1"/>
          <p:nvPr/>
        </p:nvSpPr>
        <p:spPr>
          <a:xfrm>
            <a:off x="683568" y="4005064"/>
            <a:ext cx="7507504" cy="461665"/>
          </a:xfrm>
          <a:prstGeom prst="rect">
            <a:avLst/>
          </a:prstGeom>
          <a:noFill/>
        </p:spPr>
        <p:txBody>
          <a:bodyPr wrap="none" rtlCol="0">
            <a:spAutoFit/>
          </a:bodyPr>
          <a:lstStyle/>
          <a:p>
            <a:r>
              <a:rPr lang="fr-FR" sz="2400" smtClean="0"/>
              <a:t>Quels sont les problèmes </a:t>
            </a:r>
            <a:r>
              <a:rPr lang="fr-FR" sz="2400" dirty="0"/>
              <a:t>posés avec </a:t>
            </a:r>
            <a:r>
              <a:rPr lang="fr-FR" sz="2400"/>
              <a:t>cette </a:t>
            </a:r>
            <a:r>
              <a:rPr lang="fr-FR" sz="2400" smtClean="0"/>
              <a:t>représentation ?</a:t>
            </a:r>
            <a:endParaRPr lang="fr-FR" sz="2400" dirty="0"/>
          </a:p>
        </p:txBody>
      </p:sp>
    </p:spTree>
    <p:extLst>
      <p:ext uri="{BB962C8B-B14F-4D97-AF65-F5344CB8AC3E}">
        <p14:creationId xmlns:p14="http://schemas.microsoft.com/office/powerpoint/2010/main" val="167353335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1992"/>
                                        </p:tgtEl>
                                        <p:attrNameLst>
                                          <p:attrName>style.visibility</p:attrName>
                                        </p:attrNameLst>
                                      </p:cBhvr>
                                      <p:to>
                                        <p:strVal val="visible"/>
                                      </p:to>
                                    </p:set>
                                    <p:anim calcmode="lin" valueType="num">
                                      <p:cBhvr additive="base">
                                        <p:cTn id="7" dur="500" fill="hold"/>
                                        <p:tgtEl>
                                          <p:spTgt spid="41992"/>
                                        </p:tgtEl>
                                        <p:attrNameLst>
                                          <p:attrName>ppt_x</p:attrName>
                                        </p:attrNameLst>
                                      </p:cBhvr>
                                      <p:tavLst>
                                        <p:tav tm="0">
                                          <p:val>
                                            <p:strVal val="0-#ppt_w/2"/>
                                          </p:val>
                                        </p:tav>
                                        <p:tav tm="100000">
                                          <p:val>
                                            <p:strVal val="#ppt_x"/>
                                          </p:val>
                                        </p:tav>
                                      </p:tavLst>
                                    </p:anim>
                                    <p:anim calcmode="lin" valueType="num">
                                      <p:cBhvr additive="base">
                                        <p:cTn id="8" dur="500" fill="hold"/>
                                        <p:tgtEl>
                                          <p:spTgt spid="419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Form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4567</Words>
  <Application>Microsoft Office PowerPoint</Application>
  <PresentationFormat>Affichage à l'écran (4:3)</PresentationFormat>
  <Paragraphs>793</Paragraphs>
  <Slides>69</Slides>
  <Notes>48</Notes>
  <HiddenSlides>0</HiddenSlides>
  <MMClips>0</MMClips>
  <ScaleCrop>false</ScaleCrop>
  <HeadingPairs>
    <vt:vector size="8" baseType="variant">
      <vt:variant>
        <vt:lpstr>Polices utilisées</vt:lpstr>
      </vt:variant>
      <vt:variant>
        <vt:i4>13</vt:i4>
      </vt:variant>
      <vt:variant>
        <vt:lpstr>Thème</vt:lpstr>
      </vt:variant>
      <vt:variant>
        <vt:i4>1</vt:i4>
      </vt:variant>
      <vt:variant>
        <vt:lpstr>Serveurs OLE incorporés</vt:lpstr>
      </vt:variant>
      <vt:variant>
        <vt:i4>1</vt:i4>
      </vt:variant>
      <vt:variant>
        <vt:lpstr>Titres des diapositives</vt:lpstr>
      </vt:variant>
      <vt:variant>
        <vt:i4>69</vt:i4>
      </vt:variant>
    </vt:vector>
  </HeadingPairs>
  <TitlesOfParts>
    <vt:vector size="84" baseType="lpstr">
      <vt:lpstr>ＭＳ Ｐゴシック</vt:lpstr>
      <vt:lpstr>Arial</vt:lpstr>
      <vt:lpstr>Calibri</vt:lpstr>
      <vt:lpstr>Comic Sans MS</vt:lpstr>
      <vt:lpstr>Georgia</vt:lpstr>
      <vt:lpstr>Gill Sans MT</vt:lpstr>
      <vt:lpstr>lucida</vt:lpstr>
      <vt:lpstr>Monotype Sorts</vt:lpstr>
      <vt:lpstr>Symbol</vt:lpstr>
      <vt:lpstr>Tahoma</vt:lpstr>
      <vt:lpstr>Times</vt:lpstr>
      <vt:lpstr>Times New Roman</vt:lpstr>
      <vt:lpstr>Wingdings</vt:lpstr>
      <vt:lpstr>Formation</vt:lpstr>
      <vt:lpstr>Document</vt:lpstr>
      <vt:lpstr>Modélisation Des Données (MDD)</vt:lpstr>
      <vt:lpstr>Objectifs du module</vt:lpstr>
      <vt:lpstr>Travail et évaluation</vt:lpstr>
      <vt:lpstr>Système d’information (SI)</vt:lpstr>
      <vt:lpstr>Système d’information</vt:lpstr>
      <vt:lpstr>Présentation PowerPoint</vt:lpstr>
      <vt:lpstr>Sources d'information pour la collecte des données à modéliser</vt:lpstr>
      <vt:lpstr>Pourquoi modéliser les données ? </vt:lpstr>
      <vt:lpstr>Pourquoi modéliser ? </vt:lpstr>
      <vt:lpstr>Pourquoi modéliser ? </vt:lpstr>
      <vt:lpstr>Méthode Générale de modélisation des données  </vt:lpstr>
      <vt:lpstr>Autrement dit ….</vt:lpstr>
      <vt:lpstr>Principes fondamentaux de la modélisation  conceptuelle des données (MCD) </vt:lpstr>
      <vt:lpstr>Le schéma Entité Association (EA) pour la modélisation conceptuelle des données  (MCD)</vt:lpstr>
      <vt:lpstr>Présentation PowerPoint</vt:lpstr>
      <vt:lpstr>Exemple de dictionnaire de données pour décrire toutes les propriétés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Cardinalités</vt:lpstr>
      <vt:lpstr>Présentation PowerPoint</vt:lpstr>
      <vt:lpstr>Présentation PowerPoint</vt:lpstr>
      <vt:lpstr>Présentation PowerPoint</vt:lpstr>
      <vt:lpstr>Une entité peut être impliquée dans différentes relations avec diverses autres entités </vt:lpstr>
      <vt:lpstr>Deux entités peuvent être liées par plusieurs relations/associations</vt:lpstr>
      <vt:lpstr>Relation/association réflexive</vt:lpstr>
      <vt:lpstr>Relation/association ternaire : lie au moins 3 entités</vt:lpstr>
      <vt:lpstr>Présentation PowerPoint</vt:lpstr>
      <vt:lpstr>Relation/association ternaire : un autre exemple </vt:lpstr>
      <vt:lpstr>Cardinalités d’une relation/association ternaire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Transformation de MCD en MLD (Modèle Logique des Donnees)</vt:lpstr>
      <vt:lpstr>Présentation PowerPoint</vt:lpstr>
      <vt:lpstr>Présentation PowerPoint</vt:lpstr>
      <vt:lpstr>Passage Modèle Conceptuel des Données au Modèle Logique de Données</vt:lpstr>
      <vt:lpstr>Règles de passage MCD vers MLD</vt:lpstr>
      <vt:lpstr>Règles de passage MCD vers MLD</vt:lpstr>
      <vt:lpstr>Règles de passage MCD vers MLD</vt:lpstr>
      <vt:lpstr>Présentation PowerPoint</vt:lpstr>
      <vt:lpstr>Création des deux tables en SQL</vt:lpstr>
      <vt:lpstr>Règles de passage MCD vers MLD</vt:lpstr>
      <vt:lpstr>Règles de passage MCD vers MLD</vt:lpstr>
      <vt:lpstr>Règles de passage MCD vers MLD</vt:lpstr>
      <vt:lpstr>Règles de passage MCD vers MLD</vt:lpstr>
      <vt:lpstr>Les dépendances Fonctionnelles</vt:lpstr>
      <vt:lpstr>Les dépendances fonctionnelles</vt:lpstr>
      <vt:lpstr>Types de dépendances fonctionnelles</vt:lpstr>
      <vt:lpstr>Types de dépendances fonctionnelles</vt:lpstr>
      <vt:lpstr>Normalisation des MCD et MLD</vt:lpstr>
      <vt:lpstr>MCD: Les règles de Normalisation Ce sont des règles qui permettent d’obtenir un bon MCD  - Première Forme Normale :</vt:lpstr>
      <vt:lpstr>MCD: Les règles de Normalisation   - Deuxième Forme Normale :</vt:lpstr>
      <vt:lpstr>Présentation PowerPoint</vt:lpstr>
      <vt:lpstr>MCD: Les règles de Normalisation  - Troisième Forme Normale :</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2018-09-11T21:15:27Z</cp:lastPrinted>
  <dcterms:created xsi:type="dcterms:W3CDTF">2015-09-23T12:08:08Z</dcterms:created>
  <dcterms:modified xsi:type="dcterms:W3CDTF">2019-09-19T06:47:26Z</dcterms:modified>
</cp:coreProperties>
</file>