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9" r:id="rId2"/>
    <p:sldId id="310" r:id="rId3"/>
    <p:sldId id="305" r:id="rId4"/>
    <p:sldId id="290" r:id="rId5"/>
    <p:sldId id="291" r:id="rId6"/>
    <p:sldId id="292" r:id="rId7"/>
    <p:sldId id="293" r:id="rId8"/>
    <p:sldId id="294" r:id="rId9"/>
    <p:sldId id="295" r:id="rId10"/>
    <p:sldId id="299" r:id="rId11"/>
    <p:sldId id="296" r:id="rId12"/>
    <p:sldId id="297" r:id="rId13"/>
    <p:sldId id="298" r:id="rId14"/>
    <p:sldId id="300" r:id="rId15"/>
    <p:sldId id="301" r:id="rId16"/>
    <p:sldId id="302" r:id="rId17"/>
    <p:sldId id="303" r:id="rId18"/>
    <p:sldId id="307" r:id="rId19"/>
    <p:sldId id="308" r:id="rId20"/>
    <p:sldId id="306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1" r:id="rId31"/>
    <p:sldId id="322" r:id="rId32"/>
    <p:sldId id="323" r:id="rId33"/>
    <p:sldId id="324" r:id="rId34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79CC93D-E52E-4D84-901B-11D7331DD495}">
          <p14:sldIdLst>
            <p14:sldId id="259"/>
            <p14:sldId id="310"/>
            <p14:sldId id="305"/>
          </p14:sldIdLst>
        </p14:section>
        <p14:section name="Vue d’ensemble et objectifs" id="{ABA716BF-3A5C-4ADB-94C9-CFEF84EBA240}">
          <p14:sldIdLst>
            <p14:sldId id="290"/>
            <p14:sldId id="291"/>
            <p14:sldId id="292"/>
            <p14:sldId id="293"/>
            <p14:sldId id="294"/>
            <p14:sldId id="295"/>
            <p14:sldId id="299"/>
            <p14:sldId id="296"/>
            <p14:sldId id="297"/>
            <p14:sldId id="298"/>
            <p14:sldId id="300"/>
            <p14:sldId id="301"/>
            <p14:sldId id="302"/>
            <p14:sldId id="303"/>
            <p14:sldId id="307"/>
            <p14:sldId id="308"/>
            <p14:sldId id="306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4"/>
          </p14:sldIdLst>
        </p14:section>
        <p14:section name="Annexe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02/10/2016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782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02/10/2016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07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9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58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09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284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576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7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41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108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940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2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153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111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28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2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92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61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33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85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2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84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Langage SQL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+mn-lt"/>
              </a:rPr>
              <a:t>Djamal Benslimane</a:t>
            </a:r>
            <a:endParaRPr lang="fr-F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/>
              <a:t>5</a:t>
            </a:r>
            <a:r>
              <a:rPr lang="fr-FR" dirty="0" smtClean="0"/>
              <a:t>. Intersection, Union, Différence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5"/>
            <a:ext cx="8077200" cy="476903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Intersection</a:t>
            </a:r>
          </a:p>
          <a:p>
            <a:pPr lvl="1"/>
            <a:r>
              <a:rPr lang="fr-FR" dirty="0" smtClean="0"/>
              <a:t>Select col1, col2, col3 </a:t>
            </a:r>
            <a:r>
              <a:rPr lang="fr-FR" dirty="0" err="1" smtClean="0"/>
              <a:t>from</a:t>
            </a:r>
            <a:r>
              <a:rPr lang="fr-FR" dirty="0" smtClean="0"/>
              <a:t> … </a:t>
            </a:r>
            <a:r>
              <a:rPr lang="fr-FR" dirty="0" err="1" smtClean="0"/>
              <a:t>where</a:t>
            </a:r>
            <a:r>
              <a:rPr lang="fr-FR" dirty="0" smtClean="0"/>
              <a:t> …</a:t>
            </a:r>
          </a:p>
          <a:p>
            <a:pPr marL="457200" lvl="1" indent="0">
              <a:buNone/>
            </a:pPr>
            <a:r>
              <a:rPr lang="fr-FR" b="1" dirty="0" err="1" smtClean="0">
                <a:solidFill>
                  <a:srgbClr val="FF0000"/>
                </a:solidFill>
              </a:rPr>
              <a:t>Intersect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fr-FR" dirty="0" smtClean="0"/>
              <a:t>Select att1, att2, att3 </a:t>
            </a:r>
            <a:r>
              <a:rPr lang="fr-FR" dirty="0" err="1" smtClean="0"/>
              <a:t>from</a:t>
            </a:r>
            <a:r>
              <a:rPr lang="fr-FR" dirty="0" smtClean="0"/>
              <a:t> … </a:t>
            </a:r>
            <a:r>
              <a:rPr lang="fr-FR" dirty="0" err="1" smtClean="0"/>
              <a:t>where</a:t>
            </a:r>
            <a:r>
              <a:rPr lang="fr-FR" dirty="0" smtClean="0"/>
              <a:t> ..</a:t>
            </a:r>
          </a:p>
          <a:p>
            <a:pPr marL="457200" lvl="1" indent="0">
              <a:buNone/>
            </a:pPr>
            <a:r>
              <a:rPr lang="fr-FR" dirty="0" smtClean="0"/>
              <a:t>Même nombre de colonnes et </a:t>
            </a:r>
            <a:r>
              <a:rPr lang="fr-FR" dirty="0" err="1" smtClean="0"/>
              <a:t>meme</a:t>
            </a:r>
            <a:r>
              <a:rPr lang="fr-FR" dirty="0" smtClean="0"/>
              <a:t> types</a:t>
            </a:r>
          </a:p>
          <a:p>
            <a:r>
              <a:rPr lang="fr-FR" dirty="0" smtClean="0"/>
              <a:t>Union</a:t>
            </a:r>
            <a:endParaRPr lang="fr-FR" dirty="0"/>
          </a:p>
          <a:p>
            <a:pPr lvl="1"/>
            <a:r>
              <a:rPr lang="fr-FR" dirty="0"/>
              <a:t>Select col1, col2, col3 </a:t>
            </a:r>
            <a:r>
              <a:rPr lang="fr-FR" dirty="0" err="1"/>
              <a:t>from</a:t>
            </a:r>
            <a:r>
              <a:rPr lang="fr-FR" dirty="0"/>
              <a:t> … </a:t>
            </a:r>
            <a:r>
              <a:rPr lang="fr-FR" dirty="0" err="1"/>
              <a:t>where</a:t>
            </a:r>
            <a:r>
              <a:rPr lang="fr-FR" dirty="0"/>
              <a:t> …</a:t>
            </a:r>
          </a:p>
          <a:p>
            <a:pPr marL="457200" lvl="1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union</a:t>
            </a:r>
            <a:endParaRPr lang="fr-F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dirty="0"/>
              <a:t>Select att1, att2, att3 </a:t>
            </a:r>
            <a:r>
              <a:rPr lang="fr-FR" dirty="0" err="1"/>
              <a:t>from</a:t>
            </a:r>
            <a:r>
              <a:rPr lang="fr-FR" dirty="0"/>
              <a:t> …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smtClean="0"/>
              <a:t>..</a:t>
            </a:r>
          </a:p>
          <a:p>
            <a:r>
              <a:rPr lang="fr-FR" dirty="0" smtClean="0"/>
              <a:t>Différence</a:t>
            </a:r>
            <a:endParaRPr lang="fr-FR" dirty="0"/>
          </a:p>
          <a:p>
            <a:pPr lvl="1"/>
            <a:r>
              <a:rPr lang="fr-FR" dirty="0"/>
              <a:t>Select col1, col2, col3 </a:t>
            </a:r>
            <a:r>
              <a:rPr lang="fr-FR" dirty="0" err="1"/>
              <a:t>from</a:t>
            </a:r>
            <a:r>
              <a:rPr lang="fr-FR" dirty="0"/>
              <a:t> … </a:t>
            </a:r>
            <a:r>
              <a:rPr lang="fr-FR" dirty="0" err="1"/>
              <a:t>where</a:t>
            </a:r>
            <a:r>
              <a:rPr lang="fr-FR" dirty="0"/>
              <a:t> …</a:t>
            </a:r>
          </a:p>
          <a:p>
            <a:pPr marL="457200" lvl="1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minus</a:t>
            </a:r>
            <a:endParaRPr lang="fr-F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dirty="0"/>
              <a:t>Select att1, att2, att3 </a:t>
            </a:r>
            <a:r>
              <a:rPr lang="fr-FR" dirty="0" err="1"/>
              <a:t>from</a:t>
            </a:r>
            <a:r>
              <a:rPr lang="fr-FR" dirty="0"/>
              <a:t> … </a:t>
            </a:r>
            <a:r>
              <a:rPr lang="fr-FR" dirty="0" err="1"/>
              <a:t>where</a:t>
            </a:r>
            <a:r>
              <a:rPr lang="fr-FR" dirty="0"/>
              <a:t> ..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319455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6632"/>
            <a:ext cx="8814727" cy="7560839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select * </a:t>
            </a:r>
            <a:r>
              <a:rPr lang="fr-FR" dirty="0" err="1"/>
              <a:t>from</a:t>
            </a:r>
            <a:r>
              <a:rPr lang="fr-FR" dirty="0"/>
              <a:t> cours;</a:t>
            </a:r>
          </a:p>
          <a:p>
            <a:r>
              <a:rPr lang="fr-FR" dirty="0"/>
              <a:t>Select </a:t>
            </a:r>
            <a:r>
              <a:rPr lang="fr-FR" dirty="0" err="1"/>
              <a:t>nomC</a:t>
            </a:r>
            <a:r>
              <a:rPr lang="fr-FR" dirty="0"/>
              <a:t>, cycle, </a:t>
            </a:r>
            <a:r>
              <a:rPr lang="fr-FR" dirty="0" err="1"/>
              <a:t>Nens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cours;</a:t>
            </a:r>
          </a:p>
          <a:p>
            <a:r>
              <a:rPr lang="fr-FR" dirty="0"/>
              <a:t>select nom, </a:t>
            </a:r>
            <a:r>
              <a:rPr lang="fr-FR" dirty="0" err="1"/>
              <a:t>adr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personne;</a:t>
            </a:r>
          </a:p>
          <a:p>
            <a:r>
              <a:rPr lang="fr-FR" dirty="0"/>
              <a:t>select NE, </a:t>
            </a:r>
            <a:r>
              <a:rPr lang="fr-FR" dirty="0" err="1"/>
              <a:t>nomC</a:t>
            </a:r>
            <a:r>
              <a:rPr lang="fr-FR" dirty="0"/>
              <a:t>, note*1.2, </a:t>
            </a:r>
            <a:r>
              <a:rPr lang="fr-FR" dirty="0" err="1"/>
              <a:t>annee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Obtenu;</a:t>
            </a:r>
          </a:p>
          <a:p>
            <a:r>
              <a:rPr lang="fr-FR" dirty="0"/>
              <a:t>select NE as </a:t>
            </a:r>
            <a:r>
              <a:rPr lang="fr-FR" dirty="0" err="1"/>
              <a:t>numetudiant</a:t>
            </a:r>
            <a:r>
              <a:rPr lang="fr-FR" dirty="0"/>
              <a:t>, </a:t>
            </a:r>
            <a:r>
              <a:rPr lang="fr-FR" dirty="0" err="1"/>
              <a:t>nomC</a:t>
            </a:r>
            <a:r>
              <a:rPr lang="fr-FR" dirty="0"/>
              <a:t>, note*2 as </a:t>
            </a:r>
            <a:r>
              <a:rPr lang="fr-FR" dirty="0" err="1"/>
              <a:t>noteFinale</a:t>
            </a:r>
            <a:r>
              <a:rPr lang="fr-FR" dirty="0"/>
              <a:t>, </a:t>
            </a:r>
            <a:r>
              <a:rPr lang="fr-FR" dirty="0" err="1"/>
              <a:t>annee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Obtenu;</a:t>
            </a:r>
          </a:p>
          <a:p>
            <a:r>
              <a:rPr lang="fr-FR" dirty="0"/>
              <a:t>select * </a:t>
            </a:r>
            <a:r>
              <a:rPr lang="fr-FR" dirty="0" err="1"/>
              <a:t>from</a:t>
            </a:r>
            <a:r>
              <a:rPr lang="fr-FR" dirty="0"/>
              <a:t> personne </a:t>
            </a:r>
            <a:r>
              <a:rPr lang="fr-FR" dirty="0" err="1"/>
              <a:t>order</a:t>
            </a:r>
            <a:r>
              <a:rPr lang="fr-FR" dirty="0"/>
              <a:t> by </a:t>
            </a:r>
            <a:r>
              <a:rPr lang="fr-FR" dirty="0" err="1"/>
              <a:t>adr</a:t>
            </a:r>
            <a:r>
              <a:rPr lang="fr-FR" dirty="0"/>
              <a:t> </a:t>
            </a:r>
            <a:r>
              <a:rPr lang="fr-FR" dirty="0" err="1"/>
              <a:t>asc</a:t>
            </a:r>
            <a:r>
              <a:rPr lang="fr-FR" dirty="0"/>
              <a:t>;</a:t>
            </a:r>
          </a:p>
          <a:p>
            <a:r>
              <a:rPr lang="fr-FR" dirty="0"/>
              <a:t>Select * </a:t>
            </a:r>
            <a:r>
              <a:rPr lang="fr-FR" dirty="0" err="1"/>
              <a:t>from</a:t>
            </a:r>
            <a:r>
              <a:rPr lang="fr-FR" dirty="0"/>
              <a:t> personne </a:t>
            </a:r>
            <a:r>
              <a:rPr lang="fr-FR" dirty="0" err="1"/>
              <a:t>order</a:t>
            </a:r>
            <a:r>
              <a:rPr lang="fr-FR" dirty="0"/>
              <a:t> by </a:t>
            </a:r>
            <a:r>
              <a:rPr lang="fr-FR" dirty="0" err="1"/>
              <a:t>adr</a:t>
            </a:r>
            <a:r>
              <a:rPr lang="fr-FR" dirty="0"/>
              <a:t> </a:t>
            </a:r>
            <a:r>
              <a:rPr lang="fr-FR" dirty="0" err="1"/>
              <a:t>asc</a:t>
            </a:r>
            <a:r>
              <a:rPr lang="fr-FR" dirty="0"/>
              <a:t>, nom </a:t>
            </a:r>
            <a:r>
              <a:rPr lang="fr-FR" dirty="0" err="1"/>
              <a:t>desc</a:t>
            </a:r>
            <a:r>
              <a:rPr lang="fr-FR" dirty="0"/>
              <a:t>;</a:t>
            </a:r>
          </a:p>
          <a:p>
            <a:r>
              <a:rPr lang="fr-FR" dirty="0"/>
              <a:t>select DISTINCT NE </a:t>
            </a:r>
            <a:r>
              <a:rPr lang="fr-FR" dirty="0" err="1"/>
              <a:t>from</a:t>
            </a:r>
            <a:r>
              <a:rPr lang="fr-FR" dirty="0"/>
              <a:t> obtenu;</a:t>
            </a:r>
          </a:p>
          <a:p>
            <a:r>
              <a:rPr lang="fr-FR" dirty="0"/>
              <a:t>Select * </a:t>
            </a:r>
            <a:r>
              <a:rPr lang="fr-FR" dirty="0" err="1"/>
              <a:t>from</a:t>
            </a:r>
            <a:r>
              <a:rPr lang="fr-FR" dirty="0"/>
              <a:t> cours </a:t>
            </a:r>
            <a:r>
              <a:rPr lang="fr-FR" dirty="0" err="1"/>
              <a:t>where</a:t>
            </a:r>
            <a:r>
              <a:rPr lang="fr-FR" dirty="0"/>
              <a:t> cycle = 2 and </a:t>
            </a:r>
            <a:r>
              <a:rPr lang="fr-FR" dirty="0" err="1"/>
              <a:t>nomC</a:t>
            </a:r>
            <a:r>
              <a:rPr lang="fr-FR" dirty="0"/>
              <a:t>='BD';</a:t>
            </a:r>
          </a:p>
          <a:p>
            <a:r>
              <a:rPr lang="fr-FR" dirty="0"/>
              <a:t>select * </a:t>
            </a:r>
            <a:r>
              <a:rPr lang="fr-FR" dirty="0" err="1"/>
              <a:t>from</a:t>
            </a:r>
            <a:r>
              <a:rPr lang="fr-FR" dirty="0"/>
              <a:t> cours </a:t>
            </a:r>
            <a:r>
              <a:rPr lang="fr-FR" dirty="0" err="1"/>
              <a:t>where</a:t>
            </a:r>
            <a:r>
              <a:rPr lang="fr-FR" dirty="0"/>
              <a:t> cycle = 1 and </a:t>
            </a:r>
            <a:r>
              <a:rPr lang="fr-FR" dirty="0" err="1"/>
              <a:t>nomC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'a%';</a:t>
            </a:r>
          </a:p>
          <a:p>
            <a:r>
              <a:rPr lang="fr-FR" dirty="0"/>
              <a:t>Select * </a:t>
            </a:r>
            <a:r>
              <a:rPr lang="fr-FR" dirty="0" err="1"/>
              <a:t>from</a:t>
            </a:r>
            <a:r>
              <a:rPr lang="fr-FR" dirty="0"/>
              <a:t> cours </a:t>
            </a:r>
            <a:r>
              <a:rPr lang="fr-FR" dirty="0" err="1"/>
              <a:t>where</a:t>
            </a:r>
            <a:r>
              <a:rPr lang="fr-FR" dirty="0"/>
              <a:t> cycle = 1 and </a:t>
            </a:r>
            <a:r>
              <a:rPr lang="fr-FR" dirty="0" err="1"/>
              <a:t>nomC</a:t>
            </a:r>
            <a:r>
              <a:rPr lang="fr-FR" dirty="0"/>
              <a:t> not </a:t>
            </a:r>
            <a:r>
              <a:rPr lang="fr-FR" dirty="0" err="1"/>
              <a:t>like</a:t>
            </a:r>
            <a:r>
              <a:rPr lang="fr-FR" dirty="0"/>
              <a:t> 'a%';</a:t>
            </a:r>
          </a:p>
          <a:p>
            <a:r>
              <a:rPr lang="fr-FR" dirty="0"/>
              <a:t>select * </a:t>
            </a:r>
            <a:r>
              <a:rPr lang="fr-FR" dirty="0" err="1"/>
              <a:t>from</a:t>
            </a:r>
            <a:r>
              <a:rPr lang="fr-FR" dirty="0"/>
              <a:t> personne, enseignant;</a:t>
            </a:r>
          </a:p>
          <a:p>
            <a:r>
              <a:rPr lang="fr-FR" dirty="0"/>
              <a:t>select * </a:t>
            </a:r>
            <a:r>
              <a:rPr lang="fr-FR" dirty="0" err="1"/>
              <a:t>from</a:t>
            </a:r>
            <a:r>
              <a:rPr lang="fr-FR" dirty="0"/>
              <a:t> personne, enseignant </a:t>
            </a:r>
            <a:r>
              <a:rPr lang="fr-FR" dirty="0" err="1"/>
              <a:t>where</a:t>
            </a:r>
            <a:r>
              <a:rPr lang="fr-FR" dirty="0"/>
              <a:t> personne.NP = enseignant.NP;</a:t>
            </a:r>
          </a:p>
          <a:p>
            <a:r>
              <a:rPr lang="fr-FR" dirty="0"/>
              <a:t>Select Personne.NP, nom </a:t>
            </a:r>
            <a:r>
              <a:rPr lang="fr-FR" dirty="0" err="1"/>
              <a:t>from</a:t>
            </a:r>
            <a:r>
              <a:rPr lang="fr-FR" dirty="0"/>
              <a:t> personne, enseignant </a:t>
            </a:r>
            <a:r>
              <a:rPr lang="fr-FR" dirty="0" err="1"/>
              <a:t>where</a:t>
            </a:r>
            <a:r>
              <a:rPr lang="fr-FR" dirty="0"/>
              <a:t> personne.NP = enseignant.NP;</a:t>
            </a:r>
          </a:p>
          <a:p>
            <a:r>
              <a:rPr lang="fr-FR" dirty="0"/>
              <a:t>Select Personne.NP, nom </a:t>
            </a:r>
            <a:r>
              <a:rPr lang="fr-FR" dirty="0" err="1"/>
              <a:t>from</a:t>
            </a:r>
            <a:r>
              <a:rPr lang="fr-FR" dirty="0"/>
              <a:t> personne, enseignant </a:t>
            </a:r>
            <a:r>
              <a:rPr lang="fr-FR" dirty="0" err="1"/>
              <a:t>where</a:t>
            </a:r>
            <a:r>
              <a:rPr lang="fr-FR" dirty="0"/>
              <a:t> personne.NP = enseignant.NP and enseignant.NP=3333;</a:t>
            </a:r>
          </a:p>
          <a:p>
            <a:r>
              <a:rPr lang="fr-FR" dirty="0"/>
              <a:t>Select distinct R1.NE </a:t>
            </a:r>
            <a:r>
              <a:rPr lang="fr-FR" dirty="0" err="1"/>
              <a:t>from</a:t>
            </a:r>
            <a:r>
              <a:rPr lang="fr-FR" dirty="0"/>
              <a:t> obtenu R1, obtenu R2 </a:t>
            </a:r>
            <a:r>
              <a:rPr lang="fr-FR" dirty="0" err="1"/>
              <a:t>where</a:t>
            </a:r>
            <a:r>
              <a:rPr lang="fr-FR" dirty="0"/>
              <a:t> R1.NE = R2.NE and R1.nomc != R2.nomC</a:t>
            </a:r>
            <a:r>
              <a:rPr lang="fr-FR" dirty="0" smtClean="0"/>
              <a:t>;</a:t>
            </a:r>
          </a:p>
          <a:p>
            <a:r>
              <a:rPr lang="en-US" dirty="0"/>
              <a:t>select NP from </a:t>
            </a:r>
            <a:r>
              <a:rPr lang="en-US" dirty="0" err="1"/>
              <a:t>personne</a:t>
            </a:r>
            <a:r>
              <a:rPr lang="en-US" dirty="0"/>
              <a:t> intersect select NP from </a:t>
            </a:r>
            <a:r>
              <a:rPr lang="en-US" dirty="0" err="1"/>
              <a:t>etudiant</a:t>
            </a:r>
            <a:r>
              <a:rPr lang="en-US" dirty="0"/>
              <a:t>;</a:t>
            </a:r>
            <a:endParaRPr lang="fr-FR" dirty="0"/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42266827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6. </a:t>
            </a:r>
            <a:r>
              <a:rPr lang="fr-FR" sz="3600" dirty="0" smtClean="0"/>
              <a:t>Les fonctions d’agrégation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5"/>
            <a:ext cx="8077200" cy="4769032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Ce sont des fonctions qui opèrent </a:t>
            </a:r>
            <a:r>
              <a:rPr lang="fr-FR" smtClean="0"/>
              <a:t>sur une </a:t>
            </a:r>
            <a:r>
              <a:rPr lang="fr-FR" dirty="0" smtClean="0"/>
              <a:t>colonne pour en calculer la somme, la max, le min …</a:t>
            </a:r>
          </a:p>
          <a:p>
            <a:pPr lvl="1"/>
            <a:r>
              <a:rPr lang="fr-FR" dirty="0" smtClean="0"/>
              <a:t>Existe 5 fonctions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SUM(col)</a:t>
            </a:r>
            <a:r>
              <a:rPr lang="fr-FR" dirty="0" smtClean="0"/>
              <a:t> : renvoie la somme des valeurs de col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Count(col) </a:t>
            </a:r>
            <a:r>
              <a:rPr lang="fr-FR" dirty="0" smtClean="0"/>
              <a:t>: renvoie le nombre de valeurs de col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AVG(col) </a:t>
            </a:r>
            <a:r>
              <a:rPr lang="fr-FR" dirty="0" smtClean="0"/>
              <a:t>: renvoie la moyenne des valeurs de col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MAX(col) </a:t>
            </a:r>
            <a:r>
              <a:rPr lang="fr-FR" dirty="0" smtClean="0"/>
              <a:t>: renvoie la maximum des valeurs de col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MIN(col) </a:t>
            </a:r>
            <a:r>
              <a:rPr lang="fr-FR" dirty="0" smtClean="0"/>
              <a:t>: renvoie le minimum des valeurs de col</a:t>
            </a:r>
          </a:p>
          <a:p>
            <a:pPr marL="914400" lvl="2" indent="0">
              <a:buNone/>
            </a:pPr>
            <a:r>
              <a:rPr lang="fr-FR" dirty="0" smtClean="0"/>
              <a:t>Ces fonctions ignorent les NULL</a:t>
            </a:r>
          </a:p>
          <a:p>
            <a:endParaRPr lang="fr-FR" dirty="0" smtClean="0"/>
          </a:p>
          <a:p>
            <a:r>
              <a:rPr lang="fr-FR" dirty="0" smtClean="0"/>
              <a:t>Ces fonctions s’utilisent partout dans une requête sauf dans la clause WHERE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3411001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6. </a:t>
            </a:r>
            <a:r>
              <a:rPr lang="fr-FR" dirty="0"/>
              <a:t>Les fonctions d’agrégation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4"/>
            <a:ext cx="8077200" cy="5472607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fr-FR" dirty="0" smtClean="0"/>
              <a:t>Exemples</a:t>
            </a:r>
          </a:p>
          <a:p>
            <a:pPr lvl="2"/>
            <a:r>
              <a:rPr lang="fr-FR" dirty="0" smtClean="0"/>
              <a:t>Nombre d’étudiants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Select count(</a:t>
            </a:r>
            <a:r>
              <a:rPr lang="fr-FR" dirty="0" smtClean="0"/>
              <a:t>NP</a:t>
            </a:r>
            <a:r>
              <a:rPr lang="fr-FR" b="1" dirty="0" smtClean="0">
                <a:solidFill>
                  <a:srgbClr val="FF0000"/>
                </a:solidFill>
              </a:rPr>
              <a:t>)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etudiant</a:t>
            </a:r>
            <a:endParaRPr lang="fr-FR" dirty="0" smtClean="0"/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>
                <a:solidFill>
                  <a:srgbClr val="FF0000"/>
                </a:solidFill>
              </a:rPr>
              <a:t> count(</a:t>
            </a:r>
            <a:r>
              <a:rPr lang="fr-FR" dirty="0" smtClean="0"/>
              <a:t>*)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etudiant</a:t>
            </a:r>
            <a:endParaRPr lang="fr-FR" dirty="0" smtClean="0"/>
          </a:p>
          <a:p>
            <a:pPr lvl="3"/>
            <a:r>
              <a:rPr lang="fr-FR" b="1" dirty="0">
                <a:solidFill>
                  <a:srgbClr val="FF0000"/>
                </a:solidFill>
              </a:rPr>
              <a:t>Select count(</a:t>
            </a:r>
            <a:r>
              <a:rPr lang="fr-FR" dirty="0"/>
              <a:t>NP</a:t>
            </a:r>
            <a:r>
              <a:rPr lang="fr-FR" b="1" dirty="0" smtClean="0">
                <a:solidFill>
                  <a:srgbClr val="FF0000"/>
                </a:solidFill>
              </a:rPr>
              <a:t>) as</a:t>
            </a:r>
            <a:r>
              <a:rPr lang="fr-FR" dirty="0" smtClean="0"/>
              <a:t> </a:t>
            </a:r>
            <a:r>
              <a:rPr lang="fr-FR" dirty="0" err="1" smtClean="0"/>
              <a:t>nombre_total</a:t>
            </a:r>
            <a:r>
              <a:rPr lang="fr-FR" dirty="0" smtClean="0"/>
              <a:t> </a:t>
            </a:r>
            <a:r>
              <a:rPr lang="fr-FR" b="1" dirty="0" err="1">
                <a:solidFill>
                  <a:srgbClr val="FF0000"/>
                </a:solidFill>
              </a:rPr>
              <a:t>from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etudiant</a:t>
            </a:r>
            <a:endParaRPr lang="fr-FR" dirty="0" smtClean="0"/>
          </a:p>
          <a:p>
            <a:pPr lvl="3"/>
            <a:endParaRPr lang="fr-FR" dirty="0" smtClean="0"/>
          </a:p>
          <a:p>
            <a:pPr lvl="2"/>
            <a:r>
              <a:rPr lang="fr-FR" dirty="0" smtClean="0"/>
              <a:t>Nombre d’étudiants ayant obtenu des modules (ne pas compter ceux qui n’ont pas encore obtenu des modules)</a:t>
            </a:r>
          </a:p>
          <a:p>
            <a:pPr lvl="3"/>
            <a:r>
              <a:rPr lang="fr-FR" b="1" dirty="0">
                <a:solidFill>
                  <a:srgbClr val="FF0000"/>
                </a:solidFill>
              </a:rPr>
              <a:t>select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count</a:t>
            </a:r>
            <a:r>
              <a:rPr lang="fr-FR" dirty="0"/>
              <a:t>(</a:t>
            </a:r>
            <a:r>
              <a:rPr lang="fr-FR" b="1" dirty="0">
                <a:solidFill>
                  <a:srgbClr val="FF0000"/>
                </a:solidFill>
              </a:rPr>
              <a:t>distinct</a:t>
            </a:r>
            <a:r>
              <a:rPr lang="fr-FR" dirty="0"/>
              <a:t> NE)</a:t>
            </a:r>
            <a:r>
              <a:rPr lang="fr-FR" dirty="0">
                <a:solidFill>
                  <a:srgbClr val="FF0000"/>
                </a:solidFill>
              </a:rPr>
              <a:t>as</a:t>
            </a:r>
            <a:r>
              <a:rPr lang="fr-FR" dirty="0"/>
              <a:t> </a:t>
            </a:r>
            <a:r>
              <a:rPr lang="fr-FR" dirty="0" err="1"/>
              <a:t>nombreEtudiants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obtenu;</a:t>
            </a:r>
          </a:p>
          <a:p>
            <a:pPr lvl="3"/>
            <a:endParaRPr lang="fr-FR" dirty="0" smtClean="0"/>
          </a:p>
          <a:p>
            <a:pPr lvl="3"/>
            <a:endParaRPr lang="fr-FR" dirty="0" smtClean="0"/>
          </a:p>
          <a:p>
            <a:pPr lvl="2"/>
            <a:r>
              <a:rPr lang="fr-FR" dirty="0" smtClean="0"/>
              <a:t>La plus grosse note en </a:t>
            </a:r>
            <a:r>
              <a:rPr lang="fr-FR" dirty="0" err="1" smtClean="0"/>
              <a:t>algo</a:t>
            </a:r>
            <a:endParaRPr lang="fr-FR" dirty="0" smtClean="0"/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Select max(</a:t>
            </a:r>
            <a:r>
              <a:rPr lang="fr-FR" b="1" dirty="0" smtClean="0"/>
              <a:t>note</a:t>
            </a:r>
            <a:r>
              <a:rPr lang="fr-FR" b="1" dirty="0" smtClean="0">
                <a:solidFill>
                  <a:srgbClr val="FF0000"/>
                </a:solidFill>
              </a:rPr>
              <a:t>) as </a:t>
            </a:r>
            <a:r>
              <a:rPr lang="fr-FR" dirty="0" err="1" smtClean="0"/>
              <a:t>maxalgo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obtenu </a:t>
            </a:r>
            <a:r>
              <a:rPr lang="fr-FR" b="1" dirty="0" err="1" smtClean="0">
                <a:solidFill>
                  <a:srgbClr val="FF0000"/>
                </a:solidFill>
              </a:rPr>
              <a:t>where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nomC</a:t>
            </a:r>
            <a:r>
              <a:rPr lang="fr-FR" dirty="0" smtClean="0"/>
              <a:t>=‘</a:t>
            </a:r>
            <a:r>
              <a:rPr lang="fr-FR" dirty="0" err="1" smtClean="0"/>
              <a:t>algo</a:t>
            </a:r>
            <a:r>
              <a:rPr lang="fr-FR" dirty="0" smtClean="0"/>
              <a:t>’;</a:t>
            </a:r>
          </a:p>
          <a:p>
            <a:pPr lvl="3"/>
            <a:endParaRPr lang="fr-FR" dirty="0" smtClean="0"/>
          </a:p>
          <a:p>
            <a:pPr lvl="2"/>
            <a:r>
              <a:rPr lang="fr-FR" dirty="0" smtClean="0"/>
              <a:t>La plus grosse et la plus faible note d’</a:t>
            </a:r>
            <a:r>
              <a:rPr lang="fr-FR" dirty="0" err="1" smtClean="0"/>
              <a:t>algo</a:t>
            </a:r>
            <a:endParaRPr lang="fr-FR" dirty="0" smtClean="0"/>
          </a:p>
          <a:p>
            <a:pPr lvl="3"/>
            <a:r>
              <a:rPr lang="fr-FR" b="1" dirty="0">
                <a:solidFill>
                  <a:srgbClr val="FF0000"/>
                </a:solidFill>
              </a:rPr>
              <a:t>Select max(</a:t>
            </a:r>
            <a:r>
              <a:rPr lang="fr-FR" b="1" dirty="0"/>
              <a:t>note</a:t>
            </a:r>
            <a:r>
              <a:rPr lang="fr-FR" b="1" dirty="0">
                <a:solidFill>
                  <a:srgbClr val="FF0000"/>
                </a:solidFill>
              </a:rPr>
              <a:t>) as </a:t>
            </a:r>
            <a:r>
              <a:rPr lang="fr-FR" dirty="0" err="1" smtClean="0"/>
              <a:t>maxalgo</a:t>
            </a:r>
            <a:r>
              <a:rPr lang="fr-FR" dirty="0" smtClean="0"/>
              <a:t>, </a:t>
            </a:r>
            <a:r>
              <a:rPr lang="fr-FR" b="1" dirty="0" smtClean="0">
                <a:solidFill>
                  <a:srgbClr val="FF0000"/>
                </a:solidFill>
              </a:rPr>
              <a:t>min(</a:t>
            </a:r>
            <a:r>
              <a:rPr lang="fr-FR" b="1" dirty="0" smtClean="0"/>
              <a:t>note</a:t>
            </a:r>
            <a:r>
              <a:rPr lang="fr-FR" b="1" dirty="0" smtClean="0">
                <a:solidFill>
                  <a:srgbClr val="FF0000"/>
                </a:solidFill>
              </a:rPr>
              <a:t>) as </a:t>
            </a:r>
            <a:r>
              <a:rPr lang="fr-FR" dirty="0" err="1" smtClean="0"/>
              <a:t>minalgo</a:t>
            </a:r>
            <a:r>
              <a:rPr lang="fr-FR" dirty="0" smtClean="0"/>
              <a:t>  </a:t>
            </a:r>
            <a:r>
              <a:rPr lang="fr-FR" b="1" dirty="0" err="1">
                <a:solidFill>
                  <a:srgbClr val="FF0000"/>
                </a:solidFill>
              </a:rPr>
              <a:t>from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obtenu </a:t>
            </a:r>
            <a:r>
              <a:rPr lang="fr-FR" b="1" dirty="0" err="1">
                <a:solidFill>
                  <a:srgbClr val="FF0000"/>
                </a:solidFill>
              </a:rPr>
              <a:t>where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/>
              <a:t>nomC</a:t>
            </a:r>
            <a:r>
              <a:rPr lang="fr-FR" dirty="0"/>
              <a:t>=‘</a:t>
            </a:r>
            <a:r>
              <a:rPr lang="fr-FR" dirty="0" err="1"/>
              <a:t>algo</a:t>
            </a:r>
            <a:r>
              <a:rPr lang="fr-FR" dirty="0" smtClean="0"/>
              <a:t>’;</a:t>
            </a:r>
          </a:p>
          <a:p>
            <a:pPr lvl="3"/>
            <a:endParaRPr lang="fr-FR" dirty="0" smtClean="0"/>
          </a:p>
          <a:p>
            <a:pPr lvl="2"/>
            <a:r>
              <a:rPr lang="fr-FR" dirty="0" smtClean="0"/>
              <a:t>L’étudiant qui a eu la plus grosse note</a:t>
            </a:r>
          </a:p>
          <a:p>
            <a:pPr lvl="3"/>
            <a:r>
              <a:rPr lang="fr-FR" dirty="0" smtClean="0"/>
              <a:t>C’est compliqué … la requête suivante ne le fait pas</a:t>
            </a:r>
          </a:p>
          <a:p>
            <a:pPr lvl="3"/>
            <a:r>
              <a:rPr lang="fr-FR" dirty="0"/>
              <a:t>Select max(note) as </a:t>
            </a:r>
            <a:r>
              <a:rPr lang="fr-FR" dirty="0" err="1" smtClean="0"/>
              <a:t>maxalgo</a:t>
            </a:r>
            <a:r>
              <a:rPr lang="fr-FR" dirty="0" smtClean="0"/>
              <a:t>, NE </a:t>
            </a:r>
            <a:r>
              <a:rPr lang="fr-FR" dirty="0" err="1"/>
              <a:t>from</a:t>
            </a:r>
            <a:r>
              <a:rPr lang="fr-FR" dirty="0"/>
              <a:t> obtenu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nomC</a:t>
            </a:r>
            <a:r>
              <a:rPr lang="fr-FR" dirty="0"/>
              <a:t>=‘</a:t>
            </a:r>
            <a:r>
              <a:rPr lang="fr-FR" dirty="0" err="1"/>
              <a:t>algo</a:t>
            </a:r>
            <a:r>
              <a:rPr lang="fr-FR" dirty="0"/>
              <a:t>’;</a:t>
            </a:r>
          </a:p>
          <a:p>
            <a:pPr lvl="3"/>
            <a:endParaRPr lang="fr-FR" dirty="0" smtClean="0"/>
          </a:p>
          <a:p>
            <a:pPr lvl="2"/>
            <a:endParaRPr lang="fr-FR" dirty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3411001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7. Groupement de lignes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5"/>
            <a:ext cx="8077200" cy="476903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Un groupe de lignes est un ensemble de lignes reliées logiquement  par les valeurs de certains attributs.</a:t>
            </a:r>
          </a:p>
          <a:p>
            <a:r>
              <a:rPr lang="fr-FR" dirty="0" smtClean="0"/>
              <a:t>Exemple de groupes : les étudiants qui suivent le même module, les personnes qui habitent la même ville, etc.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/>
              <a:t> …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… </a:t>
            </a:r>
            <a:r>
              <a:rPr lang="fr-FR" b="1" dirty="0" err="1" smtClean="0">
                <a:solidFill>
                  <a:srgbClr val="FF0000"/>
                </a:solidFill>
              </a:rPr>
              <a:t>where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… </a:t>
            </a:r>
            <a:r>
              <a:rPr lang="fr-FR" b="1" dirty="0" smtClean="0">
                <a:solidFill>
                  <a:srgbClr val="FF0000"/>
                </a:solidFill>
              </a:rPr>
              <a:t>group by </a:t>
            </a:r>
            <a:r>
              <a:rPr lang="fr-FR" dirty="0" smtClean="0"/>
              <a:t>colonne1, colonne2;</a:t>
            </a:r>
          </a:p>
          <a:p>
            <a:endParaRPr lang="fr-FR" dirty="0" smtClean="0"/>
          </a:p>
          <a:p>
            <a:r>
              <a:rPr lang="fr-FR" dirty="0" smtClean="0"/>
              <a:t>Les lignes qui partagent les mêmes valeurs de colonn1 et colonne2 seront dans le même groupe.</a:t>
            </a:r>
          </a:p>
          <a:p>
            <a:r>
              <a:rPr lang="fr-FR" dirty="0" smtClean="0"/>
              <a:t>De chaque groupe on n’</a:t>
            </a:r>
            <a:r>
              <a:rPr lang="fr-FR" dirty="0" err="1" smtClean="0"/>
              <a:t>extracte</a:t>
            </a:r>
            <a:r>
              <a:rPr lang="fr-FR" dirty="0" smtClean="0"/>
              <a:t> que :</a:t>
            </a:r>
          </a:p>
          <a:p>
            <a:pPr lvl="1"/>
            <a:r>
              <a:rPr lang="fr-FR" dirty="0" smtClean="0"/>
              <a:t>Les colonnes du group by</a:t>
            </a:r>
          </a:p>
          <a:p>
            <a:pPr lvl="1"/>
            <a:r>
              <a:rPr lang="fr-FR" dirty="0" smtClean="0"/>
              <a:t>Le résultat d’une fonction d’agrégation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Exemple : </a:t>
            </a:r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/>
              <a:t>  NE, count(*) </a:t>
            </a:r>
            <a:r>
              <a:rPr lang="fr-FR" b="1" dirty="0" smtClean="0">
                <a:solidFill>
                  <a:srgbClr val="FF0000"/>
                </a:solidFill>
              </a:rPr>
              <a:t>as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nbre_cours_obtenus</a:t>
            </a:r>
            <a:r>
              <a:rPr lang="fr-FR" dirty="0" smtClean="0"/>
              <a:t>  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obtenu </a:t>
            </a:r>
            <a:r>
              <a:rPr lang="fr-FR" b="1" dirty="0" smtClean="0">
                <a:solidFill>
                  <a:srgbClr val="FF0000"/>
                </a:solidFill>
              </a:rPr>
              <a:t>group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by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NE;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6116229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7. Groupement de lignes conditionnel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5"/>
            <a:ext cx="8077200" cy="47690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de </a:t>
            </a:r>
            <a:r>
              <a:rPr lang="en-US" dirty="0" err="1" smtClean="0"/>
              <a:t>pouvoir</a:t>
            </a:r>
            <a:r>
              <a:rPr lang="en-US" dirty="0" smtClean="0"/>
              <a:t> </a:t>
            </a:r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groupes</a:t>
            </a:r>
            <a:r>
              <a:rPr lang="en-US" dirty="0" smtClean="0"/>
              <a:t> et de </a:t>
            </a:r>
            <a:r>
              <a:rPr lang="en-US" dirty="0" err="1" smtClean="0"/>
              <a:t>n’en</a:t>
            </a:r>
            <a:r>
              <a:rPr lang="en-US" dirty="0" smtClean="0"/>
              <a:t> </a:t>
            </a:r>
            <a:r>
              <a:rPr lang="en-US" dirty="0" err="1" smtClean="0"/>
              <a:t>garder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certains</a:t>
            </a:r>
            <a:r>
              <a:rPr lang="en-US" dirty="0" smtClean="0"/>
              <a:t>, </a:t>
            </a:r>
            <a:r>
              <a:rPr lang="en-US" dirty="0" err="1" smtClean="0"/>
              <a:t>ceux</a:t>
            </a:r>
            <a:r>
              <a:rPr lang="en-US" dirty="0" smtClean="0"/>
              <a:t> qui </a:t>
            </a:r>
            <a:r>
              <a:rPr lang="en-US" dirty="0" err="1" smtClean="0"/>
              <a:t>vérifient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condition.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…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… </a:t>
            </a:r>
            <a:r>
              <a:rPr lang="en-US" b="1" dirty="0" smtClean="0">
                <a:solidFill>
                  <a:srgbClr val="FF0000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rgbClr val="FF0000"/>
                </a:solidFill>
              </a:rPr>
              <a:t>having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condition_de_groupe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Condition de </a:t>
            </a:r>
            <a:r>
              <a:rPr lang="en-US" dirty="0" err="1" smtClean="0"/>
              <a:t>groupe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d’agrégation</a:t>
            </a:r>
            <a:r>
              <a:rPr lang="en-US" dirty="0"/>
              <a:t> </a:t>
            </a:r>
            <a:r>
              <a:rPr lang="en-US" dirty="0" smtClean="0"/>
              <a:t>et/</a:t>
            </a:r>
            <a:r>
              <a:rPr lang="en-US" dirty="0" err="1" smtClean="0"/>
              <a:t>ou</a:t>
            </a:r>
            <a:r>
              <a:rPr lang="en-US" dirty="0" smtClean="0"/>
              <a:t> les </a:t>
            </a:r>
            <a:r>
              <a:rPr lang="en-US" dirty="0" err="1" smtClean="0"/>
              <a:t>colonnes</a:t>
            </a:r>
            <a:r>
              <a:rPr lang="en-US" dirty="0" smtClean="0"/>
              <a:t> du group by;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adr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personne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group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adr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count(*)&gt;1;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villes</a:t>
            </a:r>
            <a:r>
              <a:rPr lang="en-US" dirty="0" smtClean="0"/>
              <a:t> qui </a:t>
            </a:r>
            <a:r>
              <a:rPr lang="en-US" dirty="0" err="1" smtClean="0"/>
              <a:t>ont</a:t>
            </a:r>
            <a:r>
              <a:rPr lang="en-US" dirty="0" smtClean="0"/>
              <a:t> au </a:t>
            </a:r>
            <a:r>
              <a:rPr lang="en-US" dirty="0" err="1" smtClean="0"/>
              <a:t>moins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personnes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8975548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8. Les sous-requêtes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5"/>
            <a:ext cx="8077200" cy="47690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</a:t>
            </a:r>
            <a:r>
              <a:rPr lang="en-US" dirty="0" err="1" smtClean="0"/>
              <a:t>d’inclure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autre</a:t>
            </a:r>
            <a:r>
              <a:rPr lang="en-US" dirty="0" smtClean="0"/>
              <a:t>. Le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d’imbrications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quelconque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Les </a:t>
            </a:r>
            <a:r>
              <a:rPr lang="en-US" dirty="0" err="1" smtClean="0"/>
              <a:t>étudiants</a:t>
            </a:r>
            <a:r>
              <a:rPr lang="en-US" dirty="0" smtClean="0"/>
              <a:t> habitant Dijon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NE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etudiant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NP </a:t>
            </a:r>
            <a:r>
              <a:rPr lang="en-US" b="1" dirty="0" smtClean="0"/>
              <a:t>in</a:t>
            </a:r>
            <a:r>
              <a:rPr lang="en-US" b="1" dirty="0" smtClean="0">
                <a:solidFill>
                  <a:schemeClr val="accent1"/>
                </a:solidFill>
              </a:rPr>
              <a:t> (select NP from </a:t>
            </a:r>
            <a:r>
              <a:rPr lang="en-US" b="1" dirty="0" err="1" smtClean="0">
                <a:solidFill>
                  <a:schemeClr val="accent1"/>
                </a:solidFill>
              </a:rPr>
              <a:t>Personne</a:t>
            </a:r>
            <a:r>
              <a:rPr lang="en-US" b="1" dirty="0" smtClean="0">
                <a:solidFill>
                  <a:schemeClr val="accent1"/>
                </a:solidFill>
              </a:rPr>
              <a:t> where </a:t>
            </a:r>
            <a:r>
              <a:rPr lang="en-US" b="1" dirty="0" err="1" smtClean="0">
                <a:solidFill>
                  <a:schemeClr val="accent1"/>
                </a:solidFill>
              </a:rPr>
              <a:t>adr</a:t>
            </a:r>
            <a:r>
              <a:rPr lang="en-US" b="1" dirty="0" smtClean="0">
                <a:solidFill>
                  <a:schemeClr val="accent1"/>
                </a:solidFill>
              </a:rPr>
              <a:t>=‘</a:t>
            </a:r>
            <a:r>
              <a:rPr lang="en-US" b="1" dirty="0" err="1" smtClean="0">
                <a:solidFill>
                  <a:schemeClr val="accent1"/>
                </a:solidFill>
              </a:rPr>
              <a:t>dijon</a:t>
            </a:r>
            <a:r>
              <a:rPr lang="en-US" b="1" dirty="0" smtClean="0">
                <a:solidFill>
                  <a:schemeClr val="accent1"/>
                </a:solidFill>
              </a:rPr>
              <a:t>’)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/>
              <a:t>Le </a:t>
            </a:r>
            <a:r>
              <a:rPr lang="en-US" dirty="0" err="1"/>
              <a:t>numéro</a:t>
            </a:r>
            <a:r>
              <a:rPr lang="en-US" dirty="0"/>
              <a:t> </a:t>
            </a:r>
            <a:r>
              <a:rPr lang="en-US" dirty="0" err="1"/>
              <a:t>d’étudiant</a:t>
            </a:r>
            <a:r>
              <a:rPr lang="en-US" dirty="0"/>
              <a:t> qui a la </a:t>
            </a:r>
            <a:r>
              <a:rPr lang="en-US" dirty="0" err="1" smtClean="0"/>
              <a:t>meilleure</a:t>
            </a:r>
            <a:r>
              <a:rPr lang="en-US" dirty="0" smtClean="0"/>
              <a:t> </a:t>
            </a:r>
            <a:r>
              <a:rPr lang="en-US" dirty="0"/>
              <a:t>note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algo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obtenu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 note in </a:t>
            </a:r>
            <a:r>
              <a:rPr lang="en-US" b="1" dirty="0">
                <a:solidFill>
                  <a:srgbClr val="009ED6"/>
                </a:solidFill>
              </a:rPr>
              <a:t>(select max(note) from </a:t>
            </a:r>
            <a:r>
              <a:rPr lang="en-US" b="1" dirty="0" err="1">
                <a:solidFill>
                  <a:srgbClr val="009ED6"/>
                </a:solidFill>
              </a:rPr>
              <a:t>obtenu</a:t>
            </a:r>
            <a:r>
              <a:rPr lang="en-US" b="1" dirty="0">
                <a:solidFill>
                  <a:srgbClr val="009ED6"/>
                </a:solidFill>
              </a:rPr>
              <a:t> 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4570907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8. d’autres exemples de sous-requêtes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5"/>
            <a:ext cx="8077200" cy="4769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 *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obtenu</a:t>
            </a:r>
            <a:r>
              <a:rPr lang="en-US" dirty="0" smtClean="0"/>
              <a:t>, (select * from </a:t>
            </a:r>
            <a:r>
              <a:rPr lang="en-US" dirty="0" err="1" smtClean="0"/>
              <a:t>cours</a:t>
            </a:r>
            <a:r>
              <a:rPr lang="en-US" dirty="0" smtClean="0"/>
              <a:t> where </a:t>
            </a:r>
            <a:r>
              <a:rPr lang="en-US" dirty="0" err="1" smtClean="0"/>
              <a:t>nomc</a:t>
            </a:r>
            <a:r>
              <a:rPr lang="en-US" dirty="0" smtClean="0"/>
              <a:t>!=‘</a:t>
            </a:r>
            <a:r>
              <a:rPr lang="en-US" dirty="0" err="1" smtClean="0"/>
              <a:t>système</a:t>
            </a:r>
            <a:r>
              <a:rPr lang="en-US" dirty="0" smtClean="0"/>
              <a:t>’) C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obtenu.nomC</a:t>
            </a:r>
            <a:r>
              <a:rPr lang="en-US" dirty="0" smtClean="0"/>
              <a:t>=</a:t>
            </a:r>
            <a:r>
              <a:rPr lang="en-US" dirty="0" err="1" smtClean="0"/>
              <a:t>C.nomC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9ED6"/>
                </a:solidFill>
              </a:rPr>
              <a:t>Une</a:t>
            </a:r>
            <a:r>
              <a:rPr lang="en-US" b="1" dirty="0" smtClean="0">
                <a:solidFill>
                  <a:srgbClr val="009ED6"/>
                </a:solidFill>
              </a:rPr>
              <a:t> sous </a:t>
            </a:r>
            <a:r>
              <a:rPr lang="en-US" b="1" dirty="0" err="1" smtClean="0">
                <a:solidFill>
                  <a:srgbClr val="009ED6"/>
                </a:solidFill>
              </a:rPr>
              <a:t>requête</a:t>
            </a:r>
            <a:r>
              <a:rPr lang="en-US" b="1" dirty="0" smtClean="0">
                <a:solidFill>
                  <a:srgbClr val="009ED6"/>
                </a:solidFill>
              </a:rPr>
              <a:t> </a:t>
            </a:r>
            <a:r>
              <a:rPr lang="en-US" b="1" dirty="0" err="1" smtClean="0">
                <a:solidFill>
                  <a:srgbClr val="009ED6"/>
                </a:solidFill>
              </a:rPr>
              <a:t>peut</a:t>
            </a:r>
            <a:r>
              <a:rPr lang="en-US" b="1" dirty="0" smtClean="0">
                <a:solidFill>
                  <a:srgbClr val="009ED6"/>
                </a:solidFill>
              </a:rPr>
              <a:t> </a:t>
            </a:r>
            <a:r>
              <a:rPr lang="en-US" b="1" dirty="0" err="1" smtClean="0">
                <a:solidFill>
                  <a:srgbClr val="009ED6"/>
                </a:solidFill>
              </a:rPr>
              <a:t>êter</a:t>
            </a:r>
            <a:r>
              <a:rPr lang="en-US" b="1" dirty="0" smtClean="0">
                <a:solidFill>
                  <a:srgbClr val="009ED6"/>
                </a:solidFill>
              </a:rPr>
              <a:t> </a:t>
            </a:r>
            <a:r>
              <a:rPr lang="en-US" b="1" dirty="0" err="1" smtClean="0">
                <a:solidFill>
                  <a:srgbClr val="009ED6"/>
                </a:solidFill>
              </a:rPr>
              <a:t>utilisée</a:t>
            </a:r>
            <a:r>
              <a:rPr lang="en-US" b="1" dirty="0" smtClean="0">
                <a:solidFill>
                  <a:srgbClr val="009ED6"/>
                </a:solidFill>
              </a:rPr>
              <a:t> </a:t>
            </a:r>
            <a:r>
              <a:rPr lang="en-US" b="1" dirty="0" err="1" smtClean="0">
                <a:solidFill>
                  <a:srgbClr val="009ED6"/>
                </a:solidFill>
              </a:rPr>
              <a:t>dans</a:t>
            </a:r>
            <a:r>
              <a:rPr lang="en-US" b="1" dirty="0" smtClean="0">
                <a:solidFill>
                  <a:srgbClr val="009ED6"/>
                </a:solidFill>
              </a:rPr>
              <a:t> le from </a:t>
            </a:r>
            <a:endParaRPr lang="en-US" b="1" dirty="0">
              <a:solidFill>
                <a:srgbClr val="009ED6"/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2438692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8. Condition  sur une sous-</a:t>
            </a:r>
            <a:r>
              <a:rPr lang="fr-FR" dirty="0" err="1" smtClean="0"/>
              <a:t>requete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5"/>
            <a:ext cx="8077200" cy="4769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b="1" dirty="0" err="1">
                <a:solidFill>
                  <a:srgbClr val="009ED6"/>
                </a:solidFill>
              </a:rPr>
              <a:t>colonne</a:t>
            </a:r>
            <a:r>
              <a:rPr lang="en-US" b="1" dirty="0">
                <a:solidFill>
                  <a:srgbClr val="009ED6"/>
                </a:solidFill>
              </a:rPr>
              <a:t> IN (sous-</a:t>
            </a:r>
            <a:r>
              <a:rPr lang="en-US" b="1" dirty="0" err="1">
                <a:solidFill>
                  <a:srgbClr val="009ED6"/>
                </a:solidFill>
              </a:rPr>
              <a:t>requete</a:t>
            </a:r>
            <a:r>
              <a:rPr lang="en-US" b="1" dirty="0">
                <a:solidFill>
                  <a:srgbClr val="009ED6"/>
                </a:solidFill>
              </a:rPr>
              <a:t>) </a:t>
            </a:r>
            <a:r>
              <a:rPr lang="en-US" dirty="0" smtClean="0"/>
              <a:t>: 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de </a:t>
            </a:r>
            <a:r>
              <a:rPr lang="en-US" dirty="0" err="1" smtClean="0"/>
              <a:t>colonne</a:t>
            </a:r>
            <a:r>
              <a:rPr lang="en-US" dirty="0" smtClean="0"/>
              <a:t> fait </a:t>
            </a:r>
            <a:r>
              <a:rPr lang="en-US" dirty="0" err="1" smtClean="0"/>
              <a:t>partie</a:t>
            </a:r>
            <a:r>
              <a:rPr lang="en-US" dirty="0" smtClean="0"/>
              <a:t> du </a:t>
            </a:r>
            <a:r>
              <a:rPr lang="en-US" dirty="0" err="1" smtClean="0"/>
              <a:t>résultat</a:t>
            </a:r>
            <a:r>
              <a:rPr lang="en-US" dirty="0" smtClean="0"/>
              <a:t> de la sous-</a:t>
            </a:r>
            <a:r>
              <a:rPr lang="en-US" dirty="0" err="1" smtClean="0"/>
              <a:t>requête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009ED6"/>
                </a:solidFill>
              </a:rPr>
              <a:t>colonne</a:t>
            </a:r>
            <a:r>
              <a:rPr lang="en-US" b="1" dirty="0" smtClean="0">
                <a:solidFill>
                  <a:srgbClr val="009ED6"/>
                </a:solidFill>
              </a:rPr>
              <a:t> &gt;= (sous-</a:t>
            </a:r>
            <a:r>
              <a:rPr lang="en-US" b="1" dirty="0" err="1" smtClean="0">
                <a:solidFill>
                  <a:srgbClr val="009ED6"/>
                </a:solidFill>
              </a:rPr>
              <a:t>requête</a:t>
            </a:r>
            <a:r>
              <a:rPr lang="en-US" b="1" dirty="0" smtClean="0">
                <a:solidFill>
                  <a:srgbClr val="009ED6"/>
                </a:solidFill>
              </a:rPr>
              <a:t>) : </a:t>
            </a:r>
            <a:r>
              <a:rPr lang="en-US" dirty="0"/>
              <a:t>ne </a:t>
            </a:r>
            <a:r>
              <a:rPr lang="en-US" dirty="0" err="1"/>
              <a:t>peut</a:t>
            </a:r>
            <a:r>
              <a:rPr lang="en-US" dirty="0"/>
              <a:t> marcher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sous-</a:t>
            </a:r>
            <a:r>
              <a:rPr lang="en-US" dirty="0" err="1"/>
              <a:t>requete</a:t>
            </a:r>
            <a:r>
              <a:rPr lang="en-US" dirty="0"/>
              <a:t> </a:t>
            </a:r>
            <a:r>
              <a:rPr lang="en-US" dirty="0" err="1"/>
              <a:t>renvoie</a:t>
            </a:r>
            <a:r>
              <a:rPr lang="en-US" dirty="0"/>
              <a:t> 1 et 1 </a:t>
            </a:r>
            <a:r>
              <a:rPr lang="en-US" dirty="0" err="1"/>
              <a:t>seul</a:t>
            </a:r>
            <a:r>
              <a:rPr lang="en-US" dirty="0"/>
              <a:t> </a:t>
            </a:r>
            <a:r>
              <a:rPr lang="en-US" dirty="0" err="1"/>
              <a:t>elément</a:t>
            </a:r>
            <a:endParaRPr lang="en-US" dirty="0"/>
          </a:p>
          <a:p>
            <a:pPr>
              <a:buFontTx/>
              <a:buChar char="-"/>
            </a:pPr>
            <a:r>
              <a:rPr lang="en-US" b="1" dirty="0" err="1">
                <a:solidFill>
                  <a:srgbClr val="009ED6"/>
                </a:solidFill>
              </a:rPr>
              <a:t>c</a:t>
            </a:r>
            <a:r>
              <a:rPr lang="en-US" b="1" dirty="0" err="1" smtClean="0">
                <a:solidFill>
                  <a:srgbClr val="009ED6"/>
                </a:solidFill>
              </a:rPr>
              <a:t>olonne</a:t>
            </a:r>
            <a:r>
              <a:rPr lang="en-US" b="1" dirty="0" smtClean="0">
                <a:solidFill>
                  <a:srgbClr val="009ED6"/>
                </a:solidFill>
              </a:rPr>
              <a:t> &gt;= any (sous-</a:t>
            </a:r>
            <a:r>
              <a:rPr lang="en-US" b="1" dirty="0" err="1" smtClean="0">
                <a:solidFill>
                  <a:srgbClr val="009ED6"/>
                </a:solidFill>
              </a:rPr>
              <a:t>requête</a:t>
            </a:r>
            <a:r>
              <a:rPr lang="en-US" b="1" dirty="0" smtClean="0">
                <a:solidFill>
                  <a:srgbClr val="009ED6"/>
                </a:solidFill>
              </a:rPr>
              <a:t>) : </a:t>
            </a:r>
            <a:r>
              <a:rPr lang="en-US" dirty="0"/>
              <a:t>on </a:t>
            </a:r>
            <a:r>
              <a:rPr lang="en-US" dirty="0" err="1"/>
              <a:t>vérifie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de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supérieure</a:t>
            </a:r>
            <a:r>
              <a:rPr lang="en-US" dirty="0"/>
              <a:t> à au </a:t>
            </a:r>
            <a:r>
              <a:rPr lang="en-US" dirty="0" err="1"/>
              <a:t>moins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du </a:t>
            </a:r>
            <a:r>
              <a:rPr lang="en-US" dirty="0" err="1"/>
              <a:t>résultat</a:t>
            </a:r>
            <a:r>
              <a:rPr lang="en-US" dirty="0"/>
              <a:t> de la sous-</a:t>
            </a:r>
            <a:r>
              <a:rPr lang="en-US" dirty="0" err="1"/>
              <a:t>requete</a:t>
            </a:r>
            <a:endParaRPr lang="en-US" dirty="0"/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009ED6"/>
                </a:solidFill>
              </a:rPr>
              <a:t>colonne</a:t>
            </a:r>
            <a:r>
              <a:rPr lang="en-US" b="1" dirty="0" smtClean="0">
                <a:solidFill>
                  <a:srgbClr val="009ED6"/>
                </a:solidFill>
              </a:rPr>
              <a:t> &gt;= all (sous-</a:t>
            </a:r>
            <a:r>
              <a:rPr lang="en-US" b="1" dirty="0" err="1" smtClean="0">
                <a:solidFill>
                  <a:srgbClr val="009ED6"/>
                </a:solidFill>
              </a:rPr>
              <a:t>requête</a:t>
            </a:r>
            <a:r>
              <a:rPr lang="en-US" b="1" dirty="0" smtClean="0">
                <a:solidFill>
                  <a:srgbClr val="009ED6"/>
                </a:solidFill>
              </a:rPr>
              <a:t>) : </a:t>
            </a:r>
            <a:r>
              <a:rPr lang="en-US" dirty="0"/>
              <a:t>on </a:t>
            </a:r>
            <a:r>
              <a:rPr lang="en-US" dirty="0" err="1"/>
              <a:t>vérifie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de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supérieure</a:t>
            </a:r>
            <a:r>
              <a:rPr lang="en-US" dirty="0"/>
              <a:t> à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éléments</a:t>
            </a:r>
            <a:r>
              <a:rPr lang="en-US" dirty="0"/>
              <a:t> du </a:t>
            </a:r>
            <a:r>
              <a:rPr lang="en-US" dirty="0" err="1"/>
              <a:t>résultat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7816359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8. Exemples avec Condition  sur une sous-</a:t>
            </a:r>
            <a:r>
              <a:rPr lang="fr-FR" dirty="0" err="1" smtClean="0"/>
              <a:t>requete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5"/>
            <a:ext cx="8077200" cy="476903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NE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obtenu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note &gt;= all (</a:t>
            </a:r>
            <a:r>
              <a:rPr lang="en-US" b="1" dirty="0" smtClean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note </a:t>
            </a:r>
            <a:r>
              <a:rPr lang="en-US" b="1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obtenu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équivalent</a:t>
            </a:r>
            <a:r>
              <a:rPr lang="en-US" dirty="0" smtClean="0"/>
              <a:t> à 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NE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obtenu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note IN (</a:t>
            </a:r>
            <a:r>
              <a:rPr lang="en-US" b="1" dirty="0" smtClean="0">
                <a:solidFill>
                  <a:schemeClr val="accent1"/>
                </a:solidFill>
              </a:rPr>
              <a:t>select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distinct</a:t>
            </a:r>
            <a:r>
              <a:rPr lang="en-US" dirty="0" smtClean="0"/>
              <a:t> max(note) </a:t>
            </a:r>
            <a:r>
              <a:rPr lang="en-US" b="1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obtenu</a:t>
            </a:r>
            <a:r>
              <a:rPr lang="en-US" dirty="0" smtClean="0"/>
              <a:t>);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818274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4"/>
            <a:ext cx="8077200" cy="5616623"/>
          </a:xfrm>
        </p:spPr>
        <p:txBody>
          <a:bodyPr>
            <a:normAutofit/>
          </a:bodyPr>
          <a:lstStyle/>
          <a:p>
            <a:r>
              <a:rPr lang="fr-FR" dirty="0" smtClean="0"/>
              <a:t>Langage de manipulation de données (LMD)</a:t>
            </a:r>
          </a:p>
          <a:p>
            <a:pPr lvl="1"/>
            <a:r>
              <a:rPr lang="fr-FR" b="1" dirty="0" smtClean="0">
                <a:solidFill>
                  <a:srgbClr val="009ED6"/>
                </a:solidFill>
              </a:rPr>
              <a:t>Interrogation/consultation de données</a:t>
            </a:r>
          </a:p>
          <a:p>
            <a:pPr lvl="1"/>
            <a:r>
              <a:rPr lang="fr-FR" b="1" dirty="0" smtClean="0">
                <a:solidFill>
                  <a:srgbClr val="009ED6"/>
                </a:solidFill>
              </a:rPr>
              <a:t>Mise à jour des données (insertion, modification et suppression des données)</a:t>
            </a:r>
          </a:p>
          <a:p>
            <a:r>
              <a:rPr lang="fr-FR" dirty="0" smtClean="0"/>
              <a:t>Langage </a:t>
            </a:r>
            <a:r>
              <a:rPr lang="fr-FR" dirty="0"/>
              <a:t>de définition des </a:t>
            </a:r>
            <a:r>
              <a:rPr lang="fr-FR" dirty="0" smtClean="0"/>
              <a:t>données (LDD)</a:t>
            </a:r>
            <a:endParaRPr lang="fr-FR" dirty="0"/>
          </a:p>
          <a:p>
            <a:pPr lvl="1"/>
            <a:r>
              <a:rPr lang="fr-FR" b="1" dirty="0" smtClean="0">
                <a:solidFill>
                  <a:srgbClr val="009ED6"/>
                </a:solidFill>
              </a:rPr>
              <a:t>Création des schémas de tables</a:t>
            </a:r>
          </a:p>
          <a:p>
            <a:r>
              <a:rPr lang="fr-FR" dirty="0" smtClean="0"/>
              <a:t>Langage </a:t>
            </a:r>
            <a:r>
              <a:rPr lang="fr-FR" dirty="0"/>
              <a:t>d’administration des données</a:t>
            </a:r>
          </a:p>
          <a:p>
            <a:pPr lvl="1"/>
            <a:r>
              <a:rPr lang="fr-FR" b="1" dirty="0" smtClean="0">
                <a:solidFill>
                  <a:srgbClr val="009ED6"/>
                </a:solidFill>
              </a:rPr>
              <a:t>Création des utilisateurs, gestion des droits d’accès, etc.</a:t>
            </a:r>
            <a:endParaRPr lang="fr-FR" b="1" dirty="0">
              <a:solidFill>
                <a:srgbClr val="009ED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1794790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88640"/>
            <a:ext cx="8202488" cy="6336703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Select count(NP)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etudiant</a:t>
            </a:r>
            <a:r>
              <a:rPr lang="fr-FR" dirty="0"/>
              <a:t>;</a:t>
            </a:r>
          </a:p>
          <a:p>
            <a:r>
              <a:rPr lang="fr-FR" dirty="0"/>
              <a:t>select count(*)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etudiant</a:t>
            </a:r>
            <a:r>
              <a:rPr lang="fr-FR" dirty="0"/>
              <a:t>;</a:t>
            </a:r>
          </a:p>
          <a:p>
            <a:r>
              <a:rPr lang="fr-FR" dirty="0"/>
              <a:t>select count(distinct NE)as </a:t>
            </a:r>
            <a:r>
              <a:rPr lang="fr-FR" dirty="0" err="1"/>
              <a:t>nombreEtudiants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obtenu;</a:t>
            </a:r>
          </a:p>
          <a:p>
            <a:r>
              <a:rPr lang="fr-FR" dirty="0"/>
              <a:t>Select count(NE)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smtClean="0"/>
              <a:t>Obtenu;</a:t>
            </a:r>
            <a:endParaRPr lang="fr-FR" dirty="0"/>
          </a:p>
          <a:p>
            <a:r>
              <a:rPr lang="fr-FR" dirty="0"/>
              <a:t>Select count(NP) as </a:t>
            </a:r>
            <a:r>
              <a:rPr lang="fr-FR" dirty="0" err="1"/>
              <a:t>nombre_total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etudiant</a:t>
            </a:r>
            <a:r>
              <a:rPr lang="fr-FR" dirty="0"/>
              <a:t>;</a:t>
            </a:r>
          </a:p>
          <a:p>
            <a:r>
              <a:rPr lang="fr-FR" dirty="0"/>
              <a:t>Select max(note) as </a:t>
            </a:r>
            <a:r>
              <a:rPr lang="fr-FR" dirty="0" err="1"/>
              <a:t>maxalgo</a:t>
            </a:r>
            <a:r>
              <a:rPr lang="fr-FR" dirty="0"/>
              <a:t>, min(note) as </a:t>
            </a:r>
            <a:r>
              <a:rPr lang="fr-FR" dirty="0" err="1"/>
              <a:t>minalgo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obtenu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nomC</a:t>
            </a:r>
            <a:r>
              <a:rPr lang="fr-FR" dirty="0"/>
              <a:t>='</a:t>
            </a:r>
            <a:r>
              <a:rPr lang="fr-FR" dirty="0" err="1"/>
              <a:t>algo</a:t>
            </a:r>
            <a:r>
              <a:rPr lang="fr-FR" dirty="0"/>
              <a:t>';</a:t>
            </a:r>
          </a:p>
          <a:p>
            <a:r>
              <a:rPr lang="fr-FR" dirty="0"/>
              <a:t>Select max(note) as </a:t>
            </a:r>
            <a:r>
              <a:rPr lang="fr-FR" dirty="0" err="1"/>
              <a:t>maxalgo</a:t>
            </a:r>
            <a:r>
              <a:rPr lang="fr-FR" dirty="0"/>
              <a:t>, NE </a:t>
            </a:r>
            <a:r>
              <a:rPr lang="fr-FR" dirty="0" err="1"/>
              <a:t>from</a:t>
            </a:r>
            <a:r>
              <a:rPr lang="fr-FR" dirty="0"/>
              <a:t> obtenu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nomC</a:t>
            </a:r>
            <a:r>
              <a:rPr lang="fr-FR" dirty="0"/>
              <a:t>='</a:t>
            </a:r>
            <a:r>
              <a:rPr lang="fr-FR" dirty="0" err="1"/>
              <a:t>algo</a:t>
            </a:r>
            <a:r>
              <a:rPr lang="fr-FR" dirty="0"/>
              <a:t>';</a:t>
            </a:r>
          </a:p>
          <a:p>
            <a:r>
              <a:rPr lang="fr-FR" dirty="0"/>
              <a:t>select  NE, count(*) as </a:t>
            </a:r>
            <a:r>
              <a:rPr lang="fr-FR" dirty="0" err="1"/>
              <a:t>nbre_cours_obtenus</a:t>
            </a:r>
            <a:r>
              <a:rPr lang="fr-FR" dirty="0"/>
              <a:t>   </a:t>
            </a:r>
            <a:r>
              <a:rPr lang="fr-FR" dirty="0" err="1"/>
              <a:t>from</a:t>
            </a:r>
            <a:r>
              <a:rPr lang="fr-FR" dirty="0"/>
              <a:t> obtenu group by NE;</a:t>
            </a:r>
          </a:p>
          <a:p>
            <a:r>
              <a:rPr lang="fr-FR" dirty="0"/>
              <a:t>select  NE, count(*) as </a:t>
            </a:r>
            <a:r>
              <a:rPr lang="fr-FR" dirty="0" err="1"/>
              <a:t>nbre_cours_obtenus</a:t>
            </a:r>
            <a:r>
              <a:rPr lang="fr-FR" dirty="0"/>
              <a:t>  </a:t>
            </a:r>
            <a:r>
              <a:rPr lang="fr-FR" dirty="0" err="1"/>
              <a:t>from</a:t>
            </a:r>
            <a:r>
              <a:rPr lang="fr-FR" dirty="0"/>
              <a:t> obtenu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nomC</a:t>
            </a:r>
            <a:r>
              <a:rPr lang="fr-FR" dirty="0"/>
              <a:t>!='</a:t>
            </a:r>
            <a:r>
              <a:rPr lang="fr-FR" dirty="0" err="1"/>
              <a:t>algo</a:t>
            </a:r>
            <a:r>
              <a:rPr lang="fr-FR" dirty="0"/>
              <a:t>'  group by NE;</a:t>
            </a:r>
          </a:p>
          <a:p>
            <a:r>
              <a:rPr lang="fr-FR" dirty="0"/>
              <a:t>Select </a:t>
            </a:r>
            <a:r>
              <a:rPr lang="fr-FR" dirty="0" err="1"/>
              <a:t>adr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personne group by </a:t>
            </a:r>
            <a:r>
              <a:rPr lang="fr-FR" dirty="0" err="1"/>
              <a:t>adr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count(*)&gt;1;</a:t>
            </a:r>
          </a:p>
          <a:p>
            <a:r>
              <a:rPr lang="fr-FR" dirty="0"/>
              <a:t>Select  </a:t>
            </a:r>
            <a:r>
              <a:rPr lang="fr-FR" dirty="0" smtClean="0"/>
              <a:t>*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/>
              <a:t>obtenu, (select * </a:t>
            </a:r>
            <a:r>
              <a:rPr lang="fr-FR" dirty="0" err="1"/>
              <a:t>from</a:t>
            </a:r>
            <a:r>
              <a:rPr lang="fr-FR" dirty="0"/>
              <a:t> cours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nomc</a:t>
            </a:r>
            <a:r>
              <a:rPr lang="fr-FR" dirty="0"/>
              <a:t>!='système') C </a:t>
            </a:r>
            <a:r>
              <a:rPr lang="fr-FR" dirty="0" smtClean="0"/>
              <a:t>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/>
              <a:t>obtenu.nomC</a:t>
            </a:r>
            <a:r>
              <a:rPr lang="fr-FR" dirty="0"/>
              <a:t>=</a:t>
            </a:r>
            <a:r>
              <a:rPr lang="fr-FR" dirty="0" err="1"/>
              <a:t>C.nomC</a:t>
            </a:r>
            <a:r>
              <a:rPr lang="fr-FR" dirty="0" smtClean="0"/>
              <a:t>;</a:t>
            </a:r>
          </a:p>
          <a:p>
            <a:r>
              <a:rPr lang="en-US" dirty="0"/>
              <a:t>Select NE from </a:t>
            </a:r>
            <a:r>
              <a:rPr lang="en-US" dirty="0" err="1"/>
              <a:t>obtenu</a:t>
            </a:r>
            <a:r>
              <a:rPr lang="en-US" dirty="0"/>
              <a:t> where note &gt;= all (select note from </a:t>
            </a:r>
            <a:r>
              <a:rPr lang="en-US" dirty="0" err="1"/>
              <a:t>obtenu</a:t>
            </a:r>
            <a:r>
              <a:rPr lang="en-US" dirty="0"/>
              <a:t>);</a:t>
            </a:r>
          </a:p>
          <a:p>
            <a:r>
              <a:rPr lang="en-US" dirty="0"/>
              <a:t>Select NE from </a:t>
            </a:r>
            <a:r>
              <a:rPr lang="en-US" dirty="0" err="1"/>
              <a:t>obtenu</a:t>
            </a:r>
            <a:r>
              <a:rPr lang="en-US" dirty="0"/>
              <a:t> where note IN (select distinct max(note) from </a:t>
            </a:r>
            <a:r>
              <a:rPr lang="en-US" dirty="0" err="1"/>
              <a:t>obtenu</a:t>
            </a:r>
            <a:r>
              <a:rPr lang="en-US" dirty="0"/>
              <a:t>);</a:t>
            </a: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0020840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958" y="28173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9 L’opérateur </a:t>
            </a:r>
            <a:r>
              <a:rPr lang="fr-FR" dirty="0" err="1" smtClean="0"/>
              <a:t>Exists</a:t>
            </a:r>
            <a:r>
              <a:rPr lang="fr-FR" dirty="0" smtClean="0"/>
              <a:t> </a:t>
            </a:r>
            <a:endParaRPr lang="fr-FR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276561" y="70392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Permet de vérifier si le résultat d’une sous-requête est vide ou pas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755576" y="1213564"/>
            <a:ext cx="7750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condition </a:t>
            </a:r>
            <a:r>
              <a:rPr lang="fr-FR" sz="2400" b="1" dirty="0" err="1" smtClean="0">
                <a:solidFill>
                  <a:srgbClr val="FF0000"/>
                </a:solidFill>
              </a:rPr>
              <a:t>Where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exists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(sous-</a:t>
            </a:r>
            <a:r>
              <a:rPr lang="fr-FR" sz="2400" dirty="0" err="1" smtClean="0"/>
              <a:t>requete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  - est </a:t>
            </a:r>
            <a:r>
              <a:rPr lang="fr-FR" sz="2400" b="1" dirty="0" smtClean="0">
                <a:solidFill>
                  <a:srgbClr val="00B050"/>
                </a:solidFill>
              </a:rPr>
              <a:t>vraie</a:t>
            </a:r>
            <a:r>
              <a:rPr lang="fr-FR" sz="2400" dirty="0" smtClean="0"/>
              <a:t> si la sous-requête  renvoie au moins un </a:t>
            </a:r>
            <a:r>
              <a:rPr lang="fr-FR" sz="2400" dirty="0" err="1" smtClean="0"/>
              <a:t>tuple</a:t>
            </a:r>
            <a:endParaRPr lang="fr-FR" sz="2400" dirty="0" smtClean="0"/>
          </a:p>
          <a:p>
            <a:r>
              <a:rPr lang="fr-FR" sz="2400" dirty="0"/>
              <a:t> </a:t>
            </a:r>
            <a:r>
              <a:rPr lang="fr-FR" sz="2400" dirty="0" smtClean="0"/>
              <a:t> - est </a:t>
            </a:r>
            <a:r>
              <a:rPr lang="fr-FR" sz="2400" b="1" dirty="0" smtClean="0">
                <a:solidFill>
                  <a:srgbClr val="00B050"/>
                </a:solidFill>
              </a:rPr>
              <a:t>fausse</a:t>
            </a:r>
            <a:r>
              <a:rPr lang="fr-FR" sz="2400" dirty="0" smtClean="0"/>
              <a:t> sinon</a:t>
            </a:r>
          </a:p>
          <a:p>
            <a:r>
              <a:rPr lang="fr-FR" sz="2400" dirty="0"/>
              <a:t>La condition </a:t>
            </a:r>
            <a:r>
              <a:rPr lang="fr-FR" sz="2400" b="1" dirty="0" err="1">
                <a:solidFill>
                  <a:srgbClr val="FF0000"/>
                </a:solidFill>
              </a:rPr>
              <a:t>Where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not </a:t>
            </a:r>
            <a:r>
              <a:rPr lang="fr-FR" sz="2400" b="1" dirty="0" err="1" smtClean="0">
                <a:solidFill>
                  <a:srgbClr val="FF0000"/>
                </a:solidFill>
              </a:rPr>
              <a:t>exists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dirty="0"/>
              <a:t>(sous-</a:t>
            </a:r>
            <a:r>
              <a:rPr lang="fr-FR" sz="2400" dirty="0" err="1"/>
              <a:t>requete</a:t>
            </a:r>
            <a:r>
              <a:rPr lang="fr-FR" sz="2400" dirty="0"/>
              <a:t>)</a:t>
            </a:r>
          </a:p>
          <a:p>
            <a:r>
              <a:rPr lang="fr-FR" sz="2400" dirty="0"/>
              <a:t>  - est vraie si la sous-requête  </a:t>
            </a:r>
            <a:r>
              <a:rPr lang="fr-FR" sz="2400" dirty="0" smtClean="0"/>
              <a:t>ne renvoie aucun </a:t>
            </a:r>
            <a:r>
              <a:rPr lang="fr-FR" sz="2400" dirty="0" err="1" smtClean="0"/>
              <a:t>tuple</a:t>
            </a:r>
            <a:endParaRPr lang="fr-FR" sz="2400" dirty="0"/>
          </a:p>
          <a:p>
            <a:r>
              <a:rPr lang="fr-FR" sz="2400" dirty="0"/>
              <a:t>  - est fausse </a:t>
            </a:r>
            <a:r>
              <a:rPr lang="fr-FR" sz="2400" dirty="0" smtClean="0"/>
              <a:t>sinon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3102" y="3332891"/>
            <a:ext cx="838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Exemple 1</a:t>
            </a:r>
            <a:r>
              <a:rPr lang="fr-FR" sz="2400" b="1" dirty="0" smtClean="0">
                <a:solidFill>
                  <a:srgbClr val="FF0000"/>
                </a:solidFill>
              </a:rPr>
              <a:t> :</a:t>
            </a:r>
            <a:r>
              <a:rPr lang="fr-FR" sz="2400" b="1" dirty="0" smtClean="0"/>
              <a:t> le produit le plus léger 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Select</a:t>
            </a:r>
            <a:r>
              <a:rPr lang="fr-FR" sz="2400" b="1" dirty="0" smtClean="0"/>
              <a:t> NP </a:t>
            </a:r>
            <a:r>
              <a:rPr lang="fr-FR" sz="2400" b="1" dirty="0" err="1" smtClean="0">
                <a:solidFill>
                  <a:srgbClr val="FF0000"/>
                </a:solidFill>
              </a:rPr>
              <a:t>from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smtClean="0"/>
              <a:t>P P1  </a:t>
            </a:r>
            <a:r>
              <a:rPr lang="fr-FR" sz="2400" b="1" dirty="0" err="1" smtClean="0">
                <a:solidFill>
                  <a:srgbClr val="FF0000"/>
                </a:solidFill>
              </a:rPr>
              <a:t>where</a:t>
            </a:r>
            <a:r>
              <a:rPr lang="fr-FR" sz="2400" b="1" dirty="0" smtClean="0">
                <a:solidFill>
                  <a:srgbClr val="FF0000"/>
                </a:solidFill>
              </a:rPr>
              <a:t>  </a:t>
            </a:r>
          </a:p>
          <a:p>
            <a:r>
              <a:rPr lang="fr-FR" sz="2400" b="1" dirty="0"/>
              <a:t>	</a:t>
            </a:r>
            <a:r>
              <a:rPr lang="fr-FR" sz="2400" b="1" dirty="0" smtClean="0">
                <a:solidFill>
                  <a:srgbClr val="FF0000"/>
                </a:solidFill>
              </a:rPr>
              <a:t>not </a:t>
            </a:r>
            <a:r>
              <a:rPr lang="fr-FR" sz="2400" b="1" dirty="0" err="1" smtClean="0">
                <a:solidFill>
                  <a:srgbClr val="FF0000"/>
                </a:solidFill>
              </a:rPr>
              <a:t>exists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smtClean="0"/>
              <a:t>(select * </a:t>
            </a:r>
            <a:r>
              <a:rPr lang="fr-FR" sz="2400" b="1" dirty="0" err="1" smtClean="0"/>
              <a:t>From</a:t>
            </a:r>
            <a:r>
              <a:rPr lang="fr-FR" sz="2400" b="1" dirty="0" smtClean="0"/>
              <a:t> P P2 </a:t>
            </a:r>
            <a:r>
              <a:rPr lang="fr-FR" sz="2400" b="1" dirty="0" err="1" smtClean="0"/>
              <a:t>where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rgbClr val="00B0F0"/>
                </a:solidFill>
              </a:rPr>
              <a:t>P1.Poids</a:t>
            </a:r>
            <a:r>
              <a:rPr lang="fr-FR" sz="2400" b="1" dirty="0" smtClean="0"/>
              <a:t> &gt; P2.Poids)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3102" y="4725144"/>
            <a:ext cx="8703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Exemple</a:t>
            </a:r>
            <a:r>
              <a:rPr lang="en-US" sz="2400" b="1" dirty="0" smtClean="0"/>
              <a:t> 2 : les </a:t>
            </a:r>
            <a:r>
              <a:rPr lang="en-US" sz="2400" b="1" dirty="0" err="1" smtClean="0"/>
              <a:t>numéros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d’usines</a:t>
            </a:r>
            <a:r>
              <a:rPr lang="en-US" sz="2400" b="1" dirty="0" smtClean="0"/>
              <a:t> qui ne </a:t>
            </a:r>
            <a:r>
              <a:rPr lang="en-US" sz="2400" b="1" dirty="0" err="1" smtClean="0"/>
              <a:t>recoivent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aucun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produit</a:t>
            </a:r>
            <a:r>
              <a:rPr lang="en-US" sz="2400" b="1" dirty="0" smtClean="0"/>
              <a:t> rouge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Select</a:t>
            </a:r>
            <a:r>
              <a:rPr lang="en-US" sz="2400" b="1" dirty="0" smtClean="0"/>
              <a:t> </a:t>
            </a:r>
            <a:r>
              <a:rPr lang="en-US" sz="2400" b="1" dirty="0"/>
              <a:t>NU </a:t>
            </a:r>
            <a:r>
              <a:rPr lang="en-US" sz="2400" b="1" dirty="0">
                <a:solidFill>
                  <a:srgbClr val="FF0000"/>
                </a:solidFill>
              </a:rPr>
              <a:t>from</a:t>
            </a:r>
            <a:r>
              <a:rPr lang="en-US" sz="2400" b="1" dirty="0"/>
              <a:t> U </a:t>
            </a:r>
            <a:r>
              <a:rPr lang="en-US" sz="2400" b="1" dirty="0">
                <a:solidFill>
                  <a:srgbClr val="FF0000"/>
                </a:solidFill>
              </a:rPr>
              <a:t>where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not exists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 </a:t>
            </a:r>
            <a:r>
              <a:rPr lang="en-US" sz="2400" b="1" dirty="0" smtClean="0"/>
              <a:t>(</a:t>
            </a:r>
            <a:r>
              <a:rPr lang="en-US" sz="2400" b="1" dirty="0">
                <a:solidFill>
                  <a:srgbClr val="FF0000"/>
                </a:solidFill>
              </a:rPr>
              <a:t>select</a:t>
            </a:r>
            <a:r>
              <a:rPr lang="en-US" sz="2400" b="1" dirty="0"/>
              <a:t> * </a:t>
            </a:r>
            <a:r>
              <a:rPr lang="en-US" sz="2400" b="1" dirty="0">
                <a:solidFill>
                  <a:srgbClr val="FF0000"/>
                </a:solidFill>
              </a:rPr>
              <a:t>from</a:t>
            </a:r>
            <a:r>
              <a:rPr lang="en-US" sz="2400" b="1" dirty="0"/>
              <a:t> P, PUF </a:t>
            </a:r>
            <a:r>
              <a:rPr lang="en-US" sz="2400" b="1" dirty="0">
                <a:solidFill>
                  <a:srgbClr val="FF0000"/>
                </a:solidFill>
              </a:rPr>
              <a:t>where</a:t>
            </a:r>
            <a:r>
              <a:rPr lang="en-US" sz="2400" b="1" dirty="0"/>
              <a:t> P.NP=PUF.NP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b="1" dirty="0"/>
              <a:t> </a:t>
            </a:r>
            <a:r>
              <a:rPr lang="en-US" sz="2400" b="1" dirty="0" err="1"/>
              <a:t>couleur</a:t>
            </a:r>
            <a:r>
              <a:rPr lang="en-US" sz="2400" b="1" dirty="0"/>
              <a:t>='rouge'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PUF.NU=U.NU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21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098564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958" y="28173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9 L’opérateur </a:t>
            </a:r>
            <a:r>
              <a:rPr lang="fr-FR" dirty="0" err="1" smtClean="0"/>
              <a:t>Exists</a:t>
            </a:r>
            <a:r>
              <a:rPr lang="fr-FR" dirty="0" smtClean="0"/>
              <a:t> </a:t>
            </a:r>
            <a:endParaRPr lang="fr-FR" sz="3600" dirty="0"/>
          </a:p>
        </p:txBody>
      </p:sp>
      <p:sp>
        <p:nvSpPr>
          <p:cNvPr id="9" name="ZoneTexte 8"/>
          <p:cNvSpPr txBox="1"/>
          <p:nvPr/>
        </p:nvSpPr>
        <p:spPr>
          <a:xfrm>
            <a:off x="251520" y="764704"/>
            <a:ext cx="8380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Exemple 3</a:t>
            </a:r>
            <a:r>
              <a:rPr lang="fr-FR" sz="2400" b="1" dirty="0" smtClean="0">
                <a:solidFill>
                  <a:srgbClr val="FF0000"/>
                </a:solidFill>
              </a:rPr>
              <a:t> :</a:t>
            </a:r>
            <a:r>
              <a:rPr lang="fr-FR" sz="2400" b="1" dirty="0" smtClean="0"/>
              <a:t> le produit qui n’est pas le plus léger</a:t>
            </a:r>
          </a:p>
          <a:p>
            <a:r>
              <a:rPr lang="fr-FR" sz="2400" b="1" dirty="0" smtClean="0"/>
              <a:t> 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Select</a:t>
            </a:r>
            <a:r>
              <a:rPr lang="fr-FR" sz="2400" b="1" dirty="0" smtClean="0"/>
              <a:t> NP </a:t>
            </a:r>
            <a:r>
              <a:rPr lang="fr-FR" sz="2400" b="1" dirty="0" err="1" smtClean="0">
                <a:solidFill>
                  <a:srgbClr val="FF0000"/>
                </a:solidFill>
              </a:rPr>
              <a:t>from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smtClean="0"/>
              <a:t>P P1  </a:t>
            </a:r>
            <a:r>
              <a:rPr lang="fr-FR" sz="2400" b="1" dirty="0" err="1" smtClean="0">
                <a:solidFill>
                  <a:srgbClr val="FF0000"/>
                </a:solidFill>
              </a:rPr>
              <a:t>where</a:t>
            </a:r>
            <a:r>
              <a:rPr lang="fr-FR" sz="2400" b="1" dirty="0" smtClean="0">
                <a:solidFill>
                  <a:srgbClr val="FF0000"/>
                </a:solidFill>
              </a:rPr>
              <a:t>  </a:t>
            </a:r>
          </a:p>
          <a:p>
            <a:r>
              <a:rPr lang="fr-FR" sz="2400" b="1" dirty="0"/>
              <a:t>	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 smtClean="0">
                <a:solidFill>
                  <a:srgbClr val="FF0000"/>
                </a:solidFill>
              </a:rPr>
              <a:t>exists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smtClean="0"/>
              <a:t>(select * </a:t>
            </a:r>
            <a:r>
              <a:rPr lang="fr-FR" sz="2400" b="1" dirty="0" err="1" smtClean="0"/>
              <a:t>From</a:t>
            </a:r>
            <a:r>
              <a:rPr lang="fr-FR" sz="2400" b="1" dirty="0" smtClean="0"/>
              <a:t> P P2 </a:t>
            </a:r>
            <a:r>
              <a:rPr lang="fr-FR" sz="2400" b="1" dirty="0" err="1" smtClean="0"/>
              <a:t>where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rgbClr val="00B0F0"/>
                </a:solidFill>
              </a:rPr>
              <a:t>P1.Poids</a:t>
            </a:r>
            <a:r>
              <a:rPr lang="fr-FR" sz="2400" b="1" dirty="0" smtClean="0"/>
              <a:t> &gt; P2.Poids)</a:t>
            </a:r>
            <a:endParaRPr lang="fr-FR" sz="24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22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5974763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norme SQL 92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23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3683691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Jointure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62000" y="1196752"/>
            <a:ext cx="8077200" cy="53285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Liste </a:t>
            </a:r>
            <a:r>
              <a:rPr lang="fr-FR" dirty="0"/>
              <a:t>des employés avec le nom du département où ils travaillent :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 </a:t>
            </a:r>
            <a:endParaRPr lang="fr-FR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EMP </a:t>
            </a:r>
            <a:r>
              <a:rPr lang="en-US" b="1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DEPT </a:t>
            </a:r>
            <a:r>
              <a:rPr lang="en-US" b="1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EMP.deptno</a:t>
            </a:r>
            <a:r>
              <a:rPr lang="en-US" dirty="0"/>
              <a:t> = </a:t>
            </a:r>
            <a:r>
              <a:rPr lang="en-US" dirty="0" err="1" smtClean="0"/>
              <a:t>DEPT.deptno</a:t>
            </a:r>
            <a:r>
              <a:rPr lang="en-US" dirty="0"/>
              <a:t> </a:t>
            </a:r>
            <a:r>
              <a:rPr lang="en-US" dirty="0" smtClean="0"/>
              <a:t>;</a:t>
            </a:r>
            <a:endParaRPr lang="fr-FR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SELECT</a:t>
            </a:r>
            <a:r>
              <a:rPr lang="fr-FR" dirty="0"/>
              <a:t> </a:t>
            </a:r>
            <a:r>
              <a:rPr lang="fr-FR" dirty="0" err="1" smtClean="0"/>
              <a:t>ename</a:t>
            </a:r>
            <a:r>
              <a:rPr lang="fr-FR" dirty="0" smtClean="0"/>
              <a:t>, </a:t>
            </a:r>
            <a:r>
              <a:rPr lang="fr-FR" dirty="0" err="1" smtClean="0"/>
              <a:t>dname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FROM</a:t>
            </a:r>
            <a:r>
              <a:rPr lang="fr-FR" dirty="0"/>
              <a:t> EMP </a:t>
            </a:r>
            <a:r>
              <a:rPr lang="fr-FR" b="1" dirty="0">
                <a:solidFill>
                  <a:srgbClr val="FF0000"/>
                </a:solidFill>
              </a:rPr>
              <a:t>INNER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JOIN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DEPT </a:t>
            </a:r>
            <a:r>
              <a:rPr lang="fr-FR" b="1" dirty="0">
                <a:solidFill>
                  <a:srgbClr val="FF0000"/>
                </a:solidFill>
              </a:rPr>
              <a:t>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EMP.deptno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DEPT.deptno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Ces 2 requêtes sont équivalentes à :</a:t>
            </a:r>
          </a:p>
          <a:p>
            <a:pPr marL="0" indent="0">
              <a:buNone/>
            </a:pPr>
            <a:r>
              <a:rPr lang="fr-FR" dirty="0"/>
              <a:t>SELECT </a:t>
            </a:r>
            <a:r>
              <a:rPr lang="fr-FR" dirty="0" err="1"/>
              <a:t>ename</a:t>
            </a:r>
            <a:r>
              <a:rPr lang="fr-FR" dirty="0"/>
              <a:t>, </a:t>
            </a:r>
            <a:r>
              <a:rPr lang="fr-FR" dirty="0" err="1"/>
              <a:t>dnam</a:t>
            </a:r>
            <a:r>
              <a:rPr lang="en-US" dirty="0"/>
              <a:t>e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FROM EMP, DEPT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EMP.deptno</a:t>
            </a:r>
            <a:r>
              <a:rPr lang="en-US" dirty="0"/>
              <a:t> = </a:t>
            </a:r>
            <a:r>
              <a:rPr lang="en-US" dirty="0" err="1"/>
              <a:t>DEPT.deptno</a:t>
            </a:r>
            <a:r>
              <a:rPr lang="en-US" dirty="0"/>
              <a:t> 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Cette façon de faire est encore très souvent utilisée, même avec les SGBD qui supportent la syntaxe SQL2.</a:t>
            </a: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24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0034221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1109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Produit cartésien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SELECT</a:t>
            </a:r>
            <a:r>
              <a:rPr lang="fr-FR" dirty="0" smtClean="0"/>
              <a:t> </a:t>
            </a:r>
            <a:r>
              <a:rPr lang="fr-FR" dirty="0" err="1"/>
              <a:t>ename</a:t>
            </a:r>
            <a:r>
              <a:rPr lang="fr-FR" dirty="0"/>
              <a:t>, </a:t>
            </a:r>
            <a:r>
              <a:rPr lang="fr-FR" dirty="0" err="1" smtClean="0"/>
              <a:t>dname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FROM</a:t>
            </a:r>
            <a:r>
              <a:rPr lang="fr-FR" dirty="0" smtClean="0"/>
              <a:t> </a:t>
            </a:r>
            <a:r>
              <a:rPr lang="fr-FR" dirty="0"/>
              <a:t>EMP </a:t>
            </a:r>
            <a:r>
              <a:rPr lang="fr-FR" b="1" dirty="0">
                <a:solidFill>
                  <a:srgbClr val="FF0000"/>
                </a:solidFill>
              </a:rPr>
              <a:t>CROSS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JOIN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DEPT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Ceci </a:t>
            </a:r>
            <a:r>
              <a:rPr lang="fr-FR" dirty="0"/>
              <a:t>est équivalent à :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 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EMP, DEPT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25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8600215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077200" cy="711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Jointure Naturelle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Equi-jointure</a:t>
            </a:r>
            <a:r>
              <a:rPr lang="fr-FR" dirty="0" smtClean="0"/>
              <a:t> </a:t>
            </a:r>
            <a:r>
              <a:rPr lang="fr-FR" dirty="0"/>
              <a:t>entre les attributs de même </a:t>
            </a:r>
            <a:r>
              <a:rPr lang="fr-FR" dirty="0" smtClean="0"/>
              <a:t>nom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dname</a:t>
            </a:r>
            <a:endParaRPr lang="fr-FR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EMP </a:t>
            </a:r>
            <a:r>
              <a:rPr lang="en-US" b="1" dirty="0">
                <a:solidFill>
                  <a:srgbClr val="FF0000"/>
                </a:solidFill>
              </a:rPr>
              <a:t>NATURAL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DEPT</a:t>
            </a:r>
            <a:endParaRPr lang="fr-FR" dirty="0"/>
          </a:p>
          <a:p>
            <a:endParaRPr lang="en-US" dirty="0" smtClean="0"/>
          </a:p>
          <a:p>
            <a:r>
              <a:rPr lang="en-US" dirty="0" err="1" smtClean="0"/>
              <a:t>Ceci</a:t>
            </a:r>
            <a:r>
              <a:rPr lang="en-US" dirty="0" smtClean="0"/>
              <a:t> </a:t>
            </a:r>
            <a:r>
              <a:rPr lang="en-US" dirty="0" err="1"/>
              <a:t>est</a:t>
            </a:r>
            <a:r>
              <a:rPr lang="en-US" dirty="0"/>
              <a:t> equivalent à 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, </a:t>
            </a:r>
            <a:r>
              <a:rPr lang="en-US" dirty="0" err="1" smtClean="0"/>
              <a:t>dept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where </a:t>
            </a:r>
            <a:r>
              <a:rPr lang="en-US" dirty="0" err="1"/>
              <a:t>emp.deptno</a:t>
            </a:r>
            <a:r>
              <a:rPr lang="en-US" dirty="0"/>
              <a:t>=</a:t>
            </a:r>
            <a:r>
              <a:rPr lang="en-US" dirty="0" err="1"/>
              <a:t>dept.deptno</a:t>
            </a:r>
            <a:r>
              <a:rPr lang="en-US" dirty="0"/>
              <a:t>;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26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0466794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/>
              <a:t>Jointure Naturelle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96753"/>
            <a:ext cx="8077200" cy="46970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Attention, ne pas préfixer les colonnes par les tables qui les contiennent dans le cas d’une jointure naturelle :</a:t>
            </a:r>
          </a:p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/>
              <a:t>requête suivante provoque une erreur 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DEPT.deptno</a:t>
            </a:r>
            <a:r>
              <a:rPr lang="en-US" dirty="0"/>
              <a:t>  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FROM</a:t>
            </a:r>
            <a:r>
              <a:rPr lang="fr-FR" dirty="0"/>
              <a:t> EMP </a:t>
            </a:r>
            <a:r>
              <a:rPr lang="fr-FR" b="1" dirty="0">
                <a:solidFill>
                  <a:srgbClr val="FF0000"/>
                </a:solidFill>
              </a:rPr>
              <a:t>NATURAL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JOIN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DEPT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faut écrire :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dirty="0" err="1"/>
              <a:t>deptno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EMP </a:t>
            </a:r>
            <a:r>
              <a:rPr lang="en-US" b="1" dirty="0">
                <a:solidFill>
                  <a:srgbClr val="FF0000"/>
                </a:solidFill>
              </a:rPr>
              <a:t>NATURAL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DEPT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 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27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5091620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11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Jointure Naturelle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5"/>
            <a:ext cx="8077200" cy="47690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Jointure naturelle  sur une partie seulement des colonnes communes : il faut utiliser la clause  </a:t>
            </a:r>
            <a:r>
              <a:rPr lang="fr-FR" b="1" dirty="0">
                <a:solidFill>
                  <a:srgbClr val="FF0000"/>
                </a:solidFill>
              </a:rPr>
              <a:t>JOIN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USING</a:t>
            </a:r>
            <a:r>
              <a:rPr lang="fr-FR" dirty="0">
                <a:solidFill>
                  <a:srgbClr val="FF0000"/>
                </a:solidFill>
              </a:rPr>
              <a:t>  </a:t>
            </a:r>
            <a:r>
              <a:rPr lang="fr-FR" dirty="0"/>
              <a:t>(s'il y a plusieurs colonnes, le séparateur de colonnes est la virgule). </a:t>
            </a:r>
          </a:p>
          <a:p>
            <a:r>
              <a:rPr lang="fr-FR" dirty="0"/>
              <a:t>La requête suivante est équivalente à la précédente :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dname</a:t>
            </a:r>
            <a:endParaRPr lang="fr-FR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EMP </a:t>
            </a:r>
            <a:r>
              <a:rPr lang="en-US" b="1" dirty="0" smtClean="0">
                <a:solidFill>
                  <a:srgbClr val="FF0000"/>
                </a:solidFill>
              </a:rPr>
              <a:t>JOIN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DEPT </a:t>
            </a:r>
            <a:r>
              <a:rPr lang="en-US" b="1" dirty="0">
                <a:solidFill>
                  <a:srgbClr val="FF0000"/>
                </a:solidFill>
              </a:rPr>
              <a:t>USING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deptno</a:t>
            </a:r>
            <a:r>
              <a:rPr lang="en-US" dirty="0"/>
              <a:t>)</a:t>
            </a:r>
            <a:endParaRPr lang="fr-FR" dirty="0"/>
          </a:p>
          <a:p>
            <a:r>
              <a:rPr lang="fr-FR" dirty="0" err="1" smtClean="0"/>
              <a:t>Rq</a:t>
            </a:r>
            <a:r>
              <a:rPr lang="fr-FR" dirty="0" smtClean="0"/>
              <a:t> : il n’y a plus le NATURAL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28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053363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Jointure externe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836712"/>
            <a:ext cx="8077200" cy="5760641"/>
          </a:xfrm>
        </p:spPr>
        <p:txBody>
          <a:bodyPr>
            <a:normAutofit fontScale="47500" lnSpcReduction="20000"/>
          </a:bodyPr>
          <a:lstStyle/>
          <a:p>
            <a:r>
              <a:rPr lang="fr-FR" sz="3800" dirty="0" smtClean="0"/>
              <a:t> </a:t>
            </a:r>
            <a:r>
              <a:rPr lang="fr-FR" sz="3800" dirty="0"/>
              <a:t>liste des </a:t>
            </a:r>
            <a:r>
              <a:rPr lang="fr-FR" sz="3800" dirty="0" err="1" smtClean="0"/>
              <a:t>départemensts</a:t>
            </a:r>
            <a:r>
              <a:rPr lang="fr-FR" sz="3800" dirty="0" smtClean="0"/>
              <a:t> (</a:t>
            </a:r>
            <a:r>
              <a:rPr lang="fr-FR" sz="3800" dirty="0" err="1" smtClean="0"/>
              <a:t>numero</a:t>
            </a:r>
            <a:r>
              <a:rPr lang="fr-FR" sz="3800" dirty="0" smtClean="0"/>
              <a:t> et nom) et </a:t>
            </a:r>
            <a:r>
              <a:rPr lang="fr-FR" sz="3800" dirty="0"/>
              <a:t>de leur </a:t>
            </a:r>
            <a:r>
              <a:rPr lang="fr-FR" sz="3800" dirty="0" smtClean="0"/>
              <a:t>employés:</a:t>
            </a:r>
            <a:endParaRPr lang="fr-FR" sz="3800" dirty="0"/>
          </a:p>
          <a:p>
            <a:pPr marL="0" indent="0">
              <a:buNone/>
            </a:pPr>
            <a:r>
              <a:rPr lang="fr-FR" sz="3800" b="1" dirty="0"/>
              <a:t>SELECT</a:t>
            </a:r>
            <a:r>
              <a:rPr lang="fr-FR" sz="3800" dirty="0"/>
              <a:t> </a:t>
            </a:r>
            <a:r>
              <a:rPr lang="fr-FR" sz="3800" dirty="0" err="1"/>
              <a:t>DEPT.deptno</a:t>
            </a:r>
            <a:r>
              <a:rPr lang="fr-FR" sz="3800" dirty="0"/>
              <a:t>, </a:t>
            </a:r>
            <a:r>
              <a:rPr lang="fr-FR" sz="3800" dirty="0" err="1"/>
              <a:t>dname</a:t>
            </a:r>
            <a:r>
              <a:rPr lang="fr-FR" sz="3800" dirty="0"/>
              <a:t>, </a:t>
            </a:r>
            <a:r>
              <a:rPr lang="fr-FR" sz="3800" dirty="0" err="1"/>
              <a:t>ename</a:t>
            </a:r>
            <a:endParaRPr lang="fr-FR" sz="3800" dirty="0"/>
          </a:p>
          <a:p>
            <a:pPr marL="0" indent="0">
              <a:buNone/>
            </a:pPr>
            <a:r>
              <a:rPr lang="en-US" sz="3800" b="1" dirty="0"/>
              <a:t>FROM</a:t>
            </a:r>
            <a:r>
              <a:rPr lang="en-US" sz="3800" dirty="0"/>
              <a:t> DEPT </a:t>
            </a:r>
            <a:r>
              <a:rPr lang="en-US" sz="3800" b="1" dirty="0"/>
              <a:t>JOIN</a:t>
            </a:r>
            <a:r>
              <a:rPr lang="en-US" sz="3800" dirty="0"/>
              <a:t> EMP </a:t>
            </a:r>
            <a:r>
              <a:rPr lang="en-US" sz="3800" b="1" dirty="0"/>
              <a:t>ON</a:t>
            </a:r>
            <a:r>
              <a:rPr lang="en-US" sz="3800" dirty="0"/>
              <a:t> </a:t>
            </a:r>
            <a:r>
              <a:rPr lang="en-US" sz="3800" dirty="0" err="1"/>
              <a:t>DEPT.deptno</a:t>
            </a:r>
            <a:r>
              <a:rPr lang="en-US" sz="3800" dirty="0"/>
              <a:t> = </a:t>
            </a:r>
            <a:r>
              <a:rPr lang="en-US" sz="3800" dirty="0" err="1"/>
              <a:t>EMP.deptno</a:t>
            </a:r>
            <a:endParaRPr lang="fr-FR" sz="3800" dirty="0"/>
          </a:p>
          <a:p>
            <a:pPr marL="0" indent="0">
              <a:buNone/>
            </a:pPr>
            <a:endParaRPr lang="fr-FR" sz="3800" dirty="0"/>
          </a:p>
          <a:p>
            <a:pPr marL="0" indent="0">
              <a:buNone/>
            </a:pPr>
            <a:r>
              <a:rPr lang="fr-FR" sz="3800" dirty="0" smtClean="0"/>
              <a:t>un </a:t>
            </a:r>
            <a:r>
              <a:rPr lang="fr-FR" sz="3800" dirty="0"/>
              <a:t>département qui n'a pas d'employé n'apparaîtra jamais dans </a:t>
            </a:r>
            <a:r>
              <a:rPr lang="fr-FR" sz="3800" dirty="0" smtClean="0"/>
              <a:t>le résultat.</a:t>
            </a:r>
          </a:p>
          <a:p>
            <a:pPr marL="0" indent="0">
              <a:buNone/>
            </a:pPr>
            <a:r>
              <a:rPr lang="fr-FR" sz="3800" dirty="0" smtClean="0"/>
              <a:t>On </a:t>
            </a:r>
            <a:r>
              <a:rPr lang="fr-FR" sz="3800" dirty="0"/>
              <a:t>pourrait pourtant désirer une liste des divers départements, avec leurs employés s'ils en ont, sans omettre les départements sans employés. On écrira alors :</a:t>
            </a:r>
          </a:p>
          <a:p>
            <a:pPr marL="0" indent="0">
              <a:buNone/>
            </a:pPr>
            <a:r>
              <a:rPr lang="fr-FR" sz="3800" dirty="0"/>
              <a:t> </a:t>
            </a:r>
          </a:p>
          <a:p>
            <a:pPr marL="0" indent="0">
              <a:buNone/>
            </a:pPr>
            <a:r>
              <a:rPr lang="en-US" sz="3800" b="1" dirty="0"/>
              <a:t>SELECT</a:t>
            </a:r>
            <a:r>
              <a:rPr lang="en-US" sz="3800" dirty="0"/>
              <a:t> </a:t>
            </a:r>
            <a:r>
              <a:rPr lang="en-US" sz="3800" dirty="0" err="1"/>
              <a:t>DEPT.deptno</a:t>
            </a:r>
            <a:r>
              <a:rPr lang="en-US" sz="3800" dirty="0"/>
              <a:t>, </a:t>
            </a:r>
            <a:r>
              <a:rPr lang="en-US" sz="3800" dirty="0" err="1"/>
              <a:t>dname</a:t>
            </a:r>
            <a:r>
              <a:rPr lang="en-US" sz="3800" dirty="0"/>
              <a:t>, </a:t>
            </a:r>
            <a:r>
              <a:rPr lang="en-US" sz="3800" dirty="0" err="1"/>
              <a:t>ename</a:t>
            </a:r>
            <a:endParaRPr lang="fr-FR" sz="3800" dirty="0"/>
          </a:p>
          <a:p>
            <a:pPr marL="0" indent="0">
              <a:buNone/>
            </a:pPr>
            <a:r>
              <a:rPr lang="en-US" sz="3800" b="1" dirty="0"/>
              <a:t>FROM</a:t>
            </a:r>
            <a:r>
              <a:rPr lang="en-US" sz="3800" dirty="0"/>
              <a:t> </a:t>
            </a:r>
            <a:r>
              <a:rPr lang="en-US" sz="3800" dirty="0" err="1"/>
              <a:t>emp</a:t>
            </a:r>
            <a:r>
              <a:rPr lang="en-US" sz="3800" dirty="0"/>
              <a:t> </a:t>
            </a:r>
            <a:r>
              <a:rPr lang="en-US" sz="3800" b="1" dirty="0">
                <a:solidFill>
                  <a:srgbClr val="FF0000"/>
                </a:solidFill>
              </a:rPr>
              <a:t>RIGHT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b="1" dirty="0">
                <a:solidFill>
                  <a:srgbClr val="FF0000"/>
                </a:solidFill>
              </a:rPr>
              <a:t>OUTER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b="1" dirty="0">
                <a:solidFill>
                  <a:srgbClr val="FF0000"/>
                </a:solidFill>
              </a:rPr>
              <a:t>JOIN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dirty="0" err="1"/>
              <a:t>dept</a:t>
            </a:r>
            <a:r>
              <a:rPr lang="en-US" sz="3800" dirty="0"/>
              <a:t> </a:t>
            </a:r>
            <a:r>
              <a:rPr lang="en-US" sz="3800" b="1" dirty="0">
                <a:solidFill>
                  <a:srgbClr val="FF0000"/>
                </a:solidFill>
              </a:rPr>
              <a:t>ON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dirty="0" err="1"/>
              <a:t>emp.deptno</a:t>
            </a:r>
            <a:r>
              <a:rPr lang="en-US" sz="3800" dirty="0"/>
              <a:t> = </a:t>
            </a:r>
            <a:r>
              <a:rPr lang="en-US" sz="3800" dirty="0" err="1" smtClean="0"/>
              <a:t>dept.deptno</a:t>
            </a:r>
            <a:r>
              <a:rPr lang="en-US" sz="3800" dirty="0" smtClean="0"/>
              <a:t>;</a:t>
            </a:r>
          </a:p>
          <a:p>
            <a:pPr marL="0" indent="0">
              <a:buNone/>
            </a:pPr>
            <a:endParaRPr lang="fr-FR" sz="3800" dirty="0" smtClean="0"/>
          </a:p>
          <a:p>
            <a:pPr marL="0" indent="0">
              <a:buNone/>
            </a:pPr>
            <a:r>
              <a:rPr lang="fr-FR" sz="3800" dirty="0" smtClean="0">
                <a:solidFill>
                  <a:srgbClr val="FF0000"/>
                </a:solidFill>
              </a:rPr>
              <a:t>RIGHT</a:t>
            </a:r>
            <a:r>
              <a:rPr lang="fr-FR" sz="3800" dirty="0" smtClean="0"/>
              <a:t> </a:t>
            </a:r>
            <a:r>
              <a:rPr lang="fr-FR" sz="3800" dirty="0"/>
              <a:t>indique que la table dans laquelle on veut afficher toutes les lignes (la table </a:t>
            </a:r>
            <a:r>
              <a:rPr lang="fr-FR" sz="3800" dirty="0" err="1"/>
              <a:t>dept</a:t>
            </a:r>
            <a:r>
              <a:rPr lang="fr-FR" sz="3800" dirty="0"/>
              <a:t>) est à droite de OUTER </a:t>
            </a:r>
            <a:r>
              <a:rPr lang="fr-FR" sz="3800" dirty="0" smtClean="0"/>
              <a:t>JOIN.</a:t>
            </a:r>
          </a:p>
          <a:p>
            <a:pPr marL="0" indent="0">
              <a:buNone/>
            </a:pPr>
            <a:endParaRPr lang="fr-FR" sz="3800" dirty="0" smtClean="0"/>
          </a:p>
          <a:p>
            <a:pPr marL="0" indent="0">
              <a:buNone/>
            </a:pPr>
            <a:r>
              <a:rPr lang="fr-FR" sz="3800" b="1" dirty="0">
                <a:solidFill>
                  <a:srgbClr val="FF0000"/>
                </a:solidFill>
              </a:rPr>
              <a:t>LEFT</a:t>
            </a:r>
            <a:r>
              <a:rPr lang="fr-FR" sz="3800" dirty="0"/>
              <a:t> </a:t>
            </a:r>
            <a:r>
              <a:rPr lang="fr-FR" sz="3800" b="1" dirty="0">
                <a:solidFill>
                  <a:srgbClr val="FF0000"/>
                </a:solidFill>
              </a:rPr>
              <a:t>OUTER</a:t>
            </a:r>
            <a:r>
              <a:rPr lang="fr-FR" sz="3800" dirty="0">
                <a:solidFill>
                  <a:srgbClr val="FF0000"/>
                </a:solidFill>
              </a:rPr>
              <a:t> </a:t>
            </a:r>
            <a:r>
              <a:rPr lang="fr-FR" sz="3800" b="1" dirty="0">
                <a:solidFill>
                  <a:srgbClr val="FF0000"/>
                </a:solidFill>
              </a:rPr>
              <a:t>JOIN</a:t>
            </a:r>
            <a:r>
              <a:rPr lang="fr-FR" sz="3800" dirty="0"/>
              <a:t> qui est utilisé si on veut afficher toutes les lignes de la table de </a:t>
            </a:r>
            <a:r>
              <a:rPr lang="fr-FR" sz="3800" dirty="0" smtClean="0"/>
              <a:t>gauche</a:t>
            </a:r>
          </a:p>
          <a:p>
            <a:pPr marL="0" indent="0">
              <a:buNone/>
            </a:pPr>
            <a:endParaRPr lang="en-US" sz="3800" b="1" dirty="0" smtClean="0"/>
          </a:p>
          <a:p>
            <a:pPr marL="0" indent="0">
              <a:buNone/>
            </a:pPr>
            <a:r>
              <a:rPr lang="en-US" sz="3800" b="1" dirty="0" smtClean="0"/>
              <a:t>SELECT</a:t>
            </a:r>
            <a:r>
              <a:rPr lang="en-US" sz="3800" dirty="0" smtClean="0"/>
              <a:t> </a:t>
            </a:r>
            <a:r>
              <a:rPr lang="en-US" sz="3800" dirty="0" err="1"/>
              <a:t>DEPT.deptno</a:t>
            </a:r>
            <a:r>
              <a:rPr lang="en-US" sz="3800" dirty="0"/>
              <a:t>, </a:t>
            </a:r>
            <a:r>
              <a:rPr lang="en-US" sz="3800" dirty="0" err="1"/>
              <a:t>dname</a:t>
            </a:r>
            <a:r>
              <a:rPr lang="en-US" sz="3800" dirty="0"/>
              <a:t>, </a:t>
            </a:r>
            <a:r>
              <a:rPr lang="en-US" sz="3800" dirty="0" err="1"/>
              <a:t>ename</a:t>
            </a:r>
            <a:endParaRPr lang="fr-FR" sz="3800" dirty="0"/>
          </a:p>
          <a:p>
            <a:pPr marL="0" indent="0">
              <a:buNone/>
            </a:pPr>
            <a:r>
              <a:rPr lang="en-US" sz="3800" b="1" dirty="0"/>
              <a:t>FROM</a:t>
            </a:r>
            <a:r>
              <a:rPr lang="en-US" sz="3800" dirty="0"/>
              <a:t> </a:t>
            </a:r>
            <a:r>
              <a:rPr lang="en-US" sz="3800" dirty="0" smtClean="0"/>
              <a:t>DEPT </a:t>
            </a:r>
            <a:r>
              <a:rPr lang="en-US" sz="3800" b="1" dirty="0" smtClean="0">
                <a:solidFill>
                  <a:srgbClr val="FF0000"/>
                </a:solidFill>
              </a:rPr>
              <a:t>LEFT OUTER</a:t>
            </a:r>
            <a:r>
              <a:rPr lang="en-US" sz="3800" dirty="0" smtClean="0">
                <a:solidFill>
                  <a:srgbClr val="FF0000"/>
                </a:solidFill>
              </a:rPr>
              <a:t> </a:t>
            </a:r>
            <a:r>
              <a:rPr lang="en-US" sz="3800" b="1" dirty="0">
                <a:solidFill>
                  <a:srgbClr val="FF0000"/>
                </a:solidFill>
              </a:rPr>
              <a:t>JOIN</a:t>
            </a:r>
            <a:r>
              <a:rPr lang="en-US" sz="3800" dirty="0">
                <a:solidFill>
                  <a:srgbClr val="FF0000"/>
                </a:solidFill>
              </a:rPr>
              <a:t> </a:t>
            </a:r>
            <a:r>
              <a:rPr lang="en-US" sz="3800" dirty="0" err="1" smtClean="0"/>
              <a:t>emp</a:t>
            </a:r>
            <a:r>
              <a:rPr lang="en-US" sz="3800" dirty="0" smtClean="0"/>
              <a:t> </a:t>
            </a:r>
            <a:r>
              <a:rPr lang="en-US" sz="3800" b="1" dirty="0" smtClean="0">
                <a:solidFill>
                  <a:srgbClr val="FF0000"/>
                </a:solidFill>
              </a:rPr>
              <a:t>ON</a:t>
            </a:r>
            <a:r>
              <a:rPr lang="en-US" sz="3800" dirty="0" smtClean="0">
                <a:solidFill>
                  <a:srgbClr val="FF0000"/>
                </a:solidFill>
              </a:rPr>
              <a:t> </a:t>
            </a:r>
            <a:r>
              <a:rPr lang="en-US" sz="3800" dirty="0" err="1"/>
              <a:t>emp.deptno</a:t>
            </a:r>
            <a:r>
              <a:rPr lang="en-US" sz="3800" dirty="0"/>
              <a:t> = </a:t>
            </a:r>
            <a:r>
              <a:rPr lang="en-US" sz="3800" dirty="0" err="1"/>
              <a:t>dept.deptno</a:t>
            </a:r>
            <a:r>
              <a:rPr lang="en-US" sz="3800" dirty="0"/>
              <a:t>;</a:t>
            </a:r>
          </a:p>
          <a:p>
            <a:pPr marL="0" indent="0">
              <a:buNone/>
            </a:pPr>
            <a:endParaRPr lang="fr-FR" sz="38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29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1753932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Connexion avec </a:t>
            </a:r>
            <a:r>
              <a:rPr lang="fr-FR" b="1" dirty="0" smtClean="0">
                <a:solidFill>
                  <a:srgbClr val="FF0000"/>
                </a:solidFill>
              </a:rPr>
              <a:t>oracle </a:t>
            </a:r>
            <a:r>
              <a:rPr lang="fr-FR" b="1" dirty="0" err="1" smtClean="0">
                <a:solidFill>
                  <a:srgbClr val="FF0000"/>
                </a:solidFill>
              </a:rPr>
              <a:t>sql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developer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4"/>
            <a:ext cx="8077200" cy="5616623"/>
          </a:xfrm>
        </p:spPr>
        <p:txBody>
          <a:bodyPr>
            <a:normAutofit/>
          </a:bodyPr>
          <a:lstStyle/>
          <a:p>
            <a:r>
              <a:rPr lang="fr-FR" dirty="0" smtClean="0"/>
              <a:t>Adresse du serveur ORACLE (nom d’</a:t>
            </a:r>
            <a:r>
              <a:rPr lang="fr-FR" dirty="0" err="1" smtClean="0"/>
              <a:t>hote</a:t>
            </a:r>
            <a:r>
              <a:rPr lang="fr-FR" dirty="0" smtClean="0"/>
              <a:t>) : 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009ED6"/>
                </a:solidFill>
              </a:rPr>
              <a:t>iutdoua-oracle.univ-lyon1.fr</a:t>
            </a:r>
            <a:endParaRPr lang="fr-FR" b="1" dirty="0">
              <a:solidFill>
                <a:srgbClr val="009ED6"/>
              </a:solidFill>
            </a:endParaRPr>
          </a:p>
          <a:p>
            <a:r>
              <a:rPr lang="fr-FR" dirty="0" smtClean="0"/>
              <a:t>Nom de La </a:t>
            </a:r>
            <a:r>
              <a:rPr lang="fr-FR" dirty="0"/>
              <a:t>base </a:t>
            </a:r>
            <a:r>
              <a:rPr lang="fr-FR" dirty="0" smtClean="0"/>
              <a:t>de donnée (SID) :  </a:t>
            </a:r>
            <a:r>
              <a:rPr lang="fr-FR" b="1" dirty="0" err="1">
                <a:solidFill>
                  <a:srgbClr val="009ED6"/>
                </a:solidFill>
              </a:rPr>
              <a:t>orcl</a:t>
            </a:r>
            <a:endParaRPr lang="fr-FR" b="1" dirty="0">
              <a:solidFill>
                <a:srgbClr val="009ED6"/>
              </a:solidFill>
            </a:endParaRPr>
          </a:p>
          <a:p>
            <a:r>
              <a:rPr lang="fr-FR" dirty="0" smtClean="0"/>
              <a:t>port </a:t>
            </a:r>
            <a:r>
              <a:rPr lang="fr-FR" dirty="0"/>
              <a:t>utilisé </a:t>
            </a:r>
            <a:r>
              <a:rPr lang="fr-FR" dirty="0" smtClean="0"/>
              <a:t>:  </a:t>
            </a:r>
            <a:r>
              <a:rPr lang="fr-FR" b="1" dirty="0">
                <a:solidFill>
                  <a:srgbClr val="009ED6"/>
                </a:solidFill>
              </a:rPr>
              <a:t>1521</a:t>
            </a:r>
          </a:p>
          <a:p>
            <a:endParaRPr lang="fr-FR" dirty="0" smtClean="0"/>
          </a:p>
          <a:p>
            <a:r>
              <a:rPr lang="fr-FR" dirty="0" smtClean="0"/>
              <a:t>Login (nom d’utilisateur) :   </a:t>
            </a:r>
            <a:r>
              <a:rPr lang="fr-FR" b="1" dirty="0" err="1" smtClean="0">
                <a:solidFill>
                  <a:srgbClr val="009ED6"/>
                </a:solidFill>
              </a:rPr>
              <a:t>pxxxxxxx</a:t>
            </a:r>
            <a:r>
              <a:rPr lang="fr-FR" b="1" dirty="0" smtClean="0">
                <a:solidFill>
                  <a:srgbClr val="009ED6"/>
                </a:solidFill>
              </a:rPr>
              <a:t> </a:t>
            </a:r>
          </a:p>
          <a:p>
            <a:r>
              <a:rPr lang="fr-FR" dirty="0" smtClean="0"/>
              <a:t>mot </a:t>
            </a:r>
            <a:r>
              <a:rPr lang="fr-FR" dirty="0"/>
              <a:t>de passe </a:t>
            </a:r>
            <a:r>
              <a:rPr lang="fr-FR" dirty="0" smtClean="0"/>
              <a:t>:  </a:t>
            </a:r>
            <a:r>
              <a:rPr lang="fr-FR" b="1" dirty="0" smtClean="0">
                <a:solidFill>
                  <a:srgbClr val="009ED6"/>
                </a:solidFill>
              </a:rPr>
              <a:t>code </a:t>
            </a:r>
            <a:r>
              <a:rPr lang="fr-FR" b="1" dirty="0">
                <a:solidFill>
                  <a:srgbClr val="009ED6"/>
                </a:solidFill>
              </a:rPr>
              <a:t>BIP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1103200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077200" cy="711096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Fonction </a:t>
            </a:r>
            <a:r>
              <a:rPr lang="fr-FR" b="1" dirty="0"/>
              <a:t>de choix (CASE)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764704"/>
            <a:ext cx="8077200" cy="59046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Une </a:t>
            </a:r>
            <a:r>
              <a:rPr lang="fr-FR" dirty="0"/>
              <a:t>fonction de choix existe dans la norme SQL2 (et dans Oracle depuis la version 9i). Elle correspond à la structure switch du langage C. Elle remplace avantageusement la fonction </a:t>
            </a:r>
            <a:r>
              <a:rPr lang="fr-FR" dirty="0" err="1"/>
              <a:t>decode</a:t>
            </a:r>
            <a:r>
              <a:rPr lang="fr-FR" dirty="0"/>
              <a:t> d'Oracle.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existe deux syntaxes pour CASE : une qui donne une valeur suivant des conditions quelconques et une qui donne une valeur suivant la valeur d'une expression.</a:t>
            </a:r>
          </a:p>
          <a:p>
            <a:pPr marL="0" indent="0">
              <a:buNone/>
            </a:pPr>
            <a:r>
              <a:rPr lang="fr-FR" dirty="0"/>
              <a:t> </a:t>
            </a:r>
            <a:r>
              <a:rPr lang="en-US" b="1" dirty="0" err="1" smtClean="0"/>
              <a:t>Syntaxe</a:t>
            </a:r>
            <a:r>
              <a:rPr lang="en-US" b="1" dirty="0" smtClean="0"/>
              <a:t> </a:t>
            </a:r>
            <a:r>
              <a:rPr lang="en-US" b="1" dirty="0"/>
              <a:t>1 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CASE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condition1 </a:t>
            </a:r>
            <a:r>
              <a:rPr lang="en-US" b="1" dirty="0">
                <a:solidFill>
                  <a:srgbClr val="FF0000"/>
                </a:solidFill>
              </a:rPr>
              <a:t>THEN</a:t>
            </a:r>
            <a:r>
              <a:rPr lang="en-US" dirty="0"/>
              <a:t> expression1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[</a:t>
            </a:r>
            <a:r>
              <a:rPr lang="fr-FR" b="1" dirty="0">
                <a:solidFill>
                  <a:srgbClr val="FF0000"/>
                </a:solidFill>
              </a:rPr>
              <a:t>WHEN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condition2 </a:t>
            </a:r>
            <a:r>
              <a:rPr lang="fr-FR" b="1" dirty="0">
                <a:solidFill>
                  <a:srgbClr val="FF0000"/>
                </a:solidFill>
              </a:rPr>
              <a:t>THEN</a:t>
            </a:r>
            <a:r>
              <a:rPr lang="fr-FR" dirty="0"/>
              <a:t> expression2 ]</a:t>
            </a:r>
          </a:p>
          <a:p>
            <a:pPr marL="0" indent="0">
              <a:buNone/>
            </a:pPr>
            <a:r>
              <a:rPr lang="fr-FR" dirty="0"/>
              <a:t>. . .</a:t>
            </a:r>
          </a:p>
          <a:p>
            <a:pPr marL="0" indent="0">
              <a:buNone/>
            </a:pPr>
            <a:r>
              <a:rPr lang="fr-FR" dirty="0"/>
              <a:t>[</a:t>
            </a:r>
            <a:r>
              <a:rPr lang="fr-FR" b="1" dirty="0">
                <a:solidFill>
                  <a:srgbClr val="FF0000"/>
                </a:solidFill>
              </a:rPr>
              <a:t>ELSE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/>
              <a:t>expression_défaut</a:t>
            </a:r>
            <a:r>
              <a:rPr lang="fr-FR" dirty="0"/>
              <a:t> ]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END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30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442556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56708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Fonction de choix (CASE)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Syntaxe</a:t>
            </a:r>
            <a:r>
              <a:rPr lang="en-US" b="1" dirty="0"/>
              <a:t> 2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expression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valeur1 </a:t>
            </a:r>
            <a:r>
              <a:rPr lang="en-US" b="1" dirty="0">
                <a:solidFill>
                  <a:srgbClr val="FF0000"/>
                </a:solidFill>
              </a:rPr>
              <a:t>THEN</a:t>
            </a:r>
            <a:r>
              <a:rPr lang="en-US" dirty="0"/>
              <a:t> expression1</a:t>
            </a:r>
            <a:endParaRPr lang="fr-FR" dirty="0"/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WHEN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/>
              <a:t>valeur2 </a:t>
            </a:r>
            <a:r>
              <a:rPr lang="fr-FR" b="1" dirty="0">
                <a:solidFill>
                  <a:srgbClr val="FF0000"/>
                </a:solidFill>
              </a:rPr>
              <a:t>THEN</a:t>
            </a:r>
            <a:r>
              <a:rPr lang="fr-FR" dirty="0"/>
              <a:t> expression2 ]</a:t>
            </a:r>
          </a:p>
          <a:p>
            <a:pPr marL="0" indent="0">
              <a:buNone/>
            </a:pPr>
            <a:r>
              <a:rPr lang="fr-FR" dirty="0"/>
              <a:t>. . .</a:t>
            </a:r>
          </a:p>
          <a:p>
            <a:pPr marL="0" indent="0">
              <a:buNone/>
            </a:pPr>
            <a:r>
              <a:rPr lang="fr-FR" dirty="0"/>
              <a:t>[</a:t>
            </a:r>
            <a:r>
              <a:rPr lang="fr-FR" b="1" dirty="0">
                <a:solidFill>
                  <a:srgbClr val="FF0000"/>
                </a:solidFill>
              </a:rPr>
              <a:t>ELSE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/>
              <a:t>expression_défaut</a:t>
            </a:r>
            <a:r>
              <a:rPr lang="fr-FR" dirty="0"/>
              <a:t>]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END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31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615325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96753"/>
            <a:ext cx="8077200" cy="46970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Exemple 1 </a:t>
            </a:r>
            <a:r>
              <a:rPr lang="fr-FR" dirty="0" smtClean="0"/>
              <a:t>: Liste </a:t>
            </a:r>
            <a:r>
              <a:rPr lang="fr-FR" dirty="0"/>
              <a:t>des employés avec leur catégorie (président = 1, </a:t>
            </a:r>
            <a:r>
              <a:rPr lang="fr-FR" dirty="0" smtClean="0"/>
              <a:t>Manager= </a:t>
            </a:r>
            <a:r>
              <a:rPr lang="fr-FR" dirty="0"/>
              <a:t>2, autre = 3), en appelant la colonne Niveau :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fr-FR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ename</a:t>
            </a:r>
            <a:r>
              <a:rPr lang="en-US" dirty="0"/>
              <a:t>,</a:t>
            </a:r>
            <a:endParaRPr lang="fr-FR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>
                <a:solidFill>
                  <a:srgbClr val="FF0000"/>
                </a:solidFill>
              </a:rPr>
              <a:t>CASE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WHEN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(JOB= 'PRESIDENT') </a:t>
            </a:r>
            <a:r>
              <a:rPr lang="en-US" b="1" dirty="0">
                <a:solidFill>
                  <a:srgbClr val="FF0000"/>
                </a:solidFill>
              </a:rPr>
              <a:t>THEN</a:t>
            </a:r>
            <a:r>
              <a:rPr lang="en-US" dirty="0"/>
              <a:t> 1</a:t>
            </a:r>
            <a:endParaRPr lang="fr-FR" dirty="0"/>
          </a:p>
          <a:p>
            <a:pPr marL="0" indent="0">
              <a:buNone/>
            </a:pPr>
            <a:r>
              <a:rPr lang="en-US" b="1" dirty="0" smtClean="0"/>
              <a:t>        </a:t>
            </a:r>
            <a:r>
              <a:rPr lang="en-US" b="1" dirty="0" smtClean="0">
                <a:solidFill>
                  <a:srgbClr val="FF0000"/>
                </a:solidFill>
              </a:rPr>
              <a:t>WHEN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(JOB= ‘MANAGER') </a:t>
            </a:r>
            <a:r>
              <a:rPr lang="en-US" b="1" dirty="0">
                <a:solidFill>
                  <a:srgbClr val="FF0000"/>
                </a:solidFill>
              </a:rPr>
              <a:t>THEN</a:t>
            </a:r>
            <a:r>
              <a:rPr lang="en-US" dirty="0"/>
              <a:t> 2</a:t>
            </a:r>
            <a:endParaRPr lang="fr-FR" dirty="0"/>
          </a:p>
          <a:p>
            <a:pPr marL="0" indent="0">
              <a:buNone/>
            </a:pP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FF0000"/>
                </a:solidFill>
              </a:rPr>
              <a:t>ELSE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3</a:t>
            </a:r>
            <a:endParaRPr lang="fr-FR" dirty="0"/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 </a:t>
            </a:r>
            <a:r>
              <a:rPr lang="en-US" dirty="0"/>
              <a:t>as </a:t>
            </a:r>
            <a:r>
              <a:rPr lang="en-US" dirty="0" err="1"/>
              <a:t>Niveau</a:t>
            </a:r>
            <a:endParaRPr lang="fr-FR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;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56708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Fonction de choix (CASE)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32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6041292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052737"/>
            <a:ext cx="8077200" cy="48410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/>
              <a:t>Exemple </a:t>
            </a:r>
            <a:r>
              <a:rPr lang="fr-FR" b="1" dirty="0" smtClean="0"/>
              <a:t>2 </a:t>
            </a:r>
            <a:r>
              <a:rPr lang="fr-FR" dirty="0"/>
              <a:t>: Liste des employés avec leur catégorie (président = 1, </a:t>
            </a:r>
            <a:r>
              <a:rPr lang="fr-FR" dirty="0" smtClean="0"/>
              <a:t>manager= </a:t>
            </a:r>
            <a:r>
              <a:rPr lang="fr-FR" dirty="0"/>
              <a:t>2, autre = 3), en appelant la colonne Niveau 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/>
              <a:t>ename</a:t>
            </a:r>
            <a:r>
              <a:rPr lang="en-US" dirty="0"/>
              <a:t>,</a:t>
            </a:r>
            <a:endParaRPr lang="fr-FR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CASE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JOB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WHEN</a:t>
            </a:r>
            <a:r>
              <a:rPr lang="en-US" dirty="0" smtClean="0">
                <a:solidFill>
                  <a:srgbClr val="FF0000"/>
                </a:solidFill>
              </a:rPr>
              <a:t> ‘</a:t>
            </a:r>
            <a:r>
              <a:rPr lang="en-US" dirty="0" smtClean="0"/>
              <a:t>PRESIDENT' </a:t>
            </a:r>
            <a:r>
              <a:rPr lang="en-US" b="1" dirty="0">
                <a:solidFill>
                  <a:srgbClr val="FF0000"/>
                </a:solidFill>
              </a:rPr>
              <a:t>THEN</a:t>
            </a:r>
            <a:r>
              <a:rPr lang="en-US" dirty="0"/>
              <a:t> 1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WHEN</a:t>
            </a:r>
            <a:r>
              <a:rPr lang="en-US" dirty="0" smtClean="0">
                <a:solidFill>
                  <a:srgbClr val="FF0000"/>
                </a:solidFill>
              </a:rPr>
              <a:t> ‘</a:t>
            </a:r>
            <a:r>
              <a:rPr lang="en-US" dirty="0" smtClean="0"/>
              <a:t>MNAGER' </a:t>
            </a:r>
            <a:r>
              <a:rPr lang="en-US" b="1" dirty="0">
                <a:solidFill>
                  <a:srgbClr val="FF0000"/>
                </a:solidFill>
              </a:rPr>
              <a:t>THEN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2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3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  </a:t>
            </a:r>
            <a:r>
              <a:rPr lang="en-US" dirty="0"/>
              <a:t>as </a:t>
            </a:r>
            <a:r>
              <a:rPr lang="en-US" dirty="0" err="1"/>
              <a:t>Niveau</a:t>
            </a:r>
            <a:endParaRPr lang="fr-FR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;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56708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Fonction de choix (CASE)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33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0855194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1. Projection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4"/>
            <a:ext cx="8077200" cy="5616623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Affichage de toute la table :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/>
              <a:t> *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une_table</a:t>
            </a:r>
            <a:r>
              <a:rPr lang="fr-FR" dirty="0" smtClean="0"/>
              <a:t>;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Select</a:t>
            </a:r>
            <a:r>
              <a:rPr lang="fr-FR" dirty="0"/>
              <a:t> </a:t>
            </a:r>
            <a:r>
              <a:rPr lang="fr-FR" dirty="0" err="1" smtClean="0"/>
              <a:t>liste_des_attributs</a:t>
            </a:r>
            <a:r>
              <a:rPr lang="fr-FR" dirty="0" smtClean="0"/>
              <a:t> </a:t>
            </a:r>
            <a:r>
              <a:rPr lang="fr-FR" b="1" dirty="0" err="1">
                <a:solidFill>
                  <a:srgbClr val="FF0000"/>
                </a:solidFill>
              </a:rPr>
              <a:t>from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/>
              <a:t>une_table</a:t>
            </a:r>
            <a:r>
              <a:rPr lang="fr-FR" dirty="0"/>
              <a:t>; </a:t>
            </a:r>
            <a:endParaRPr lang="fr-FR" dirty="0" smtClean="0"/>
          </a:p>
          <a:p>
            <a:pPr lvl="1"/>
            <a:r>
              <a:rPr lang="fr-FR" dirty="0" smtClean="0"/>
              <a:t>Exemple :  </a:t>
            </a:r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*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cours;</a:t>
            </a:r>
          </a:p>
          <a:p>
            <a:pPr marL="457200" lvl="1" indent="0">
              <a:buNone/>
            </a:pPr>
            <a:r>
              <a:rPr lang="fr-FR" dirty="0" smtClean="0"/>
              <a:t>		</a:t>
            </a:r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/>
              <a:t> </a:t>
            </a:r>
            <a:r>
              <a:rPr lang="fr-FR" dirty="0" err="1" smtClean="0"/>
              <a:t>nomC</a:t>
            </a:r>
            <a:r>
              <a:rPr lang="fr-FR" dirty="0" smtClean="0"/>
              <a:t>, cycle, </a:t>
            </a:r>
            <a:r>
              <a:rPr lang="fr-FR" dirty="0" err="1" smtClean="0"/>
              <a:t>Nens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cours;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Projection simple sur quelques colonnes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/>
              <a:t> colonne1, colonne 2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une_table</a:t>
            </a:r>
            <a:r>
              <a:rPr lang="fr-FR" dirty="0" smtClean="0"/>
              <a:t>; </a:t>
            </a:r>
          </a:p>
          <a:p>
            <a:pPr lvl="1"/>
            <a:r>
              <a:rPr lang="fr-FR" dirty="0" smtClean="0"/>
              <a:t>Exemple : </a:t>
            </a:r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nom, </a:t>
            </a:r>
            <a:r>
              <a:rPr lang="fr-FR" dirty="0" err="1" smtClean="0"/>
              <a:t>adr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personne;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Projection étendue : implication de calculs dans les projections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expression1, expression2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une_table</a:t>
            </a:r>
            <a:endParaRPr lang="fr-FR" dirty="0" smtClean="0"/>
          </a:p>
          <a:p>
            <a:pPr lvl="1"/>
            <a:r>
              <a:rPr lang="fr-FR" dirty="0" smtClean="0"/>
              <a:t>Exemple : </a:t>
            </a:r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NE, </a:t>
            </a:r>
            <a:r>
              <a:rPr lang="fr-FR" dirty="0" err="1" smtClean="0"/>
              <a:t>nomC</a:t>
            </a:r>
            <a:r>
              <a:rPr lang="fr-FR" dirty="0" smtClean="0"/>
              <a:t>, note*1.2, </a:t>
            </a:r>
            <a:r>
              <a:rPr lang="fr-FR" dirty="0" err="1" smtClean="0"/>
              <a:t>annee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Obtenu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Renommage des colonnes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colonne1 </a:t>
            </a:r>
            <a:r>
              <a:rPr lang="fr-FR" b="1" dirty="0" smtClean="0">
                <a:solidFill>
                  <a:srgbClr val="FF0000"/>
                </a:solidFill>
              </a:rPr>
              <a:t>as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col, expression </a:t>
            </a:r>
            <a:r>
              <a:rPr lang="fr-FR" b="1" dirty="0" smtClean="0">
                <a:solidFill>
                  <a:srgbClr val="FF0000"/>
                </a:solidFill>
              </a:rPr>
              <a:t>as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col2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une_table</a:t>
            </a:r>
            <a:endParaRPr lang="fr-FR" dirty="0" smtClean="0"/>
          </a:p>
          <a:p>
            <a:pPr lvl="1"/>
            <a:r>
              <a:rPr lang="fr-FR" dirty="0" smtClean="0"/>
              <a:t>Exemple : </a:t>
            </a:r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NE </a:t>
            </a:r>
            <a:r>
              <a:rPr lang="fr-FR" b="1" dirty="0" smtClean="0">
                <a:solidFill>
                  <a:srgbClr val="FF0000"/>
                </a:solidFill>
              </a:rPr>
              <a:t>as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numetudiant</a:t>
            </a:r>
            <a:r>
              <a:rPr lang="fr-FR" dirty="0" smtClean="0"/>
              <a:t>, </a:t>
            </a:r>
            <a:r>
              <a:rPr lang="fr-FR" dirty="0" err="1"/>
              <a:t>nomC</a:t>
            </a:r>
            <a:r>
              <a:rPr lang="fr-FR" dirty="0"/>
              <a:t>, </a:t>
            </a:r>
            <a:r>
              <a:rPr lang="fr-FR" dirty="0" smtClean="0"/>
              <a:t>note*2 </a:t>
            </a:r>
            <a:r>
              <a:rPr lang="fr-FR" b="1" dirty="0" smtClean="0">
                <a:solidFill>
                  <a:srgbClr val="FF0000"/>
                </a:solidFill>
              </a:rPr>
              <a:t>as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/>
              <a:t>noteFinale</a:t>
            </a:r>
            <a:r>
              <a:rPr lang="fr-FR" dirty="0" smtClean="0"/>
              <a:t>, </a:t>
            </a:r>
            <a:r>
              <a:rPr lang="fr-FR" dirty="0" err="1"/>
              <a:t>annee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from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Obtenu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013178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2. </a:t>
            </a:r>
            <a:r>
              <a:rPr lang="fr-FR" sz="3600" dirty="0" smtClean="0"/>
              <a:t>Tri des données et occurrences uniques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4"/>
            <a:ext cx="8077200" cy="525658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Tri : tout résultat peut être trié (</a:t>
            </a:r>
            <a:r>
              <a:rPr lang="fr-FR" dirty="0" err="1" smtClean="0"/>
              <a:t>odonné</a:t>
            </a:r>
            <a:r>
              <a:rPr lang="fr-FR" dirty="0" smtClean="0"/>
              <a:t>) sur une ou plusieurs colonnes par ordre croissant ou décroissant</a:t>
            </a:r>
          </a:p>
          <a:p>
            <a:pPr lvl="1"/>
            <a:r>
              <a:rPr lang="fr-FR" dirty="0" smtClean="0"/>
              <a:t>Select … </a:t>
            </a:r>
            <a:r>
              <a:rPr lang="fr-FR" dirty="0" err="1" smtClean="0"/>
              <a:t>From</a:t>
            </a:r>
            <a:r>
              <a:rPr lang="fr-FR" dirty="0" smtClean="0"/>
              <a:t> … </a:t>
            </a:r>
            <a:r>
              <a:rPr lang="fr-FR" b="1" dirty="0" err="1" smtClean="0">
                <a:solidFill>
                  <a:srgbClr val="FF0000"/>
                </a:solidFill>
              </a:rPr>
              <a:t>order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by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col1 </a:t>
            </a:r>
            <a:r>
              <a:rPr lang="fr-FR" b="1" dirty="0" err="1" smtClean="0">
                <a:solidFill>
                  <a:srgbClr val="FF0000"/>
                </a:solidFill>
              </a:rPr>
              <a:t>asc</a:t>
            </a:r>
            <a:r>
              <a:rPr lang="fr-FR" b="1" dirty="0" err="1"/>
              <a:t>|</a:t>
            </a:r>
            <a:r>
              <a:rPr lang="fr-FR" b="1" dirty="0" err="1" smtClean="0">
                <a:solidFill>
                  <a:srgbClr val="FF0000"/>
                </a:solidFill>
              </a:rPr>
              <a:t>desc</a:t>
            </a:r>
            <a:r>
              <a:rPr lang="fr-FR" dirty="0" smtClean="0"/>
              <a:t>, col2 </a:t>
            </a:r>
            <a:r>
              <a:rPr lang="fr-FR" b="1" dirty="0" err="1" smtClean="0">
                <a:solidFill>
                  <a:srgbClr val="FF0000"/>
                </a:solidFill>
              </a:rPr>
              <a:t>asc</a:t>
            </a:r>
            <a:r>
              <a:rPr lang="fr-FR" b="1" dirty="0" err="1" smtClean="0">
                <a:solidFill>
                  <a:srgbClr val="003300"/>
                </a:solidFill>
              </a:rPr>
              <a:t>|</a:t>
            </a:r>
            <a:r>
              <a:rPr lang="fr-FR" b="1" dirty="0" err="1" smtClean="0">
                <a:solidFill>
                  <a:srgbClr val="FF0000"/>
                </a:solidFill>
              </a:rPr>
              <a:t>desc</a:t>
            </a:r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Exemple :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*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personne </a:t>
            </a:r>
            <a:r>
              <a:rPr lang="fr-FR" b="1" dirty="0" err="1" smtClean="0">
                <a:solidFill>
                  <a:srgbClr val="FF0000"/>
                </a:solidFill>
              </a:rPr>
              <a:t>order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by</a:t>
            </a:r>
            <a:r>
              <a:rPr lang="fr-FR" dirty="0" smtClean="0"/>
              <a:t> </a:t>
            </a:r>
            <a:r>
              <a:rPr lang="fr-FR" dirty="0" err="1" smtClean="0"/>
              <a:t>adr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asc</a:t>
            </a:r>
            <a:r>
              <a:rPr lang="fr-FR" dirty="0" smtClean="0"/>
              <a:t>;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*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personne </a:t>
            </a:r>
            <a:r>
              <a:rPr lang="fr-FR" b="1" dirty="0" err="1" smtClean="0">
                <a:solidFill>
                  <a:srgbClr val="FF0000"/>
                </a:solidFill>
              </a:rPr>
              <a:t>order</a:t>
            </a:r>
            <a:r>
              <a:rPr lang="fr-FR" b="1" dirty="0" smtClean="0">
                <a:solidFill>
                  <a:srgbClr val="FF0000"/>
                </a:solidFill>
              </a:rPr>
              <a:t> by</a:t>
            </a:r>
            <a:r>
              <a:rPr lang="fr-FR" dirty="0" smtClean="0"/>
              <a:t> </a:t>
            </a:r>
            <a:r>
              <a:rPr lang="fr-FR" dirty="0" err="1" smtClean="0"/>
              <a:t>adr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asc</a:t>
            </a:r>
            <a:r>
              <a:rPr lang="fr-FR" dirty="0" smtClean="0"/>
              <a:t>, nom </a:t>
            </a:r>
            <a:r>
              <a:rPr lang="fr-FR" b="1" dirty="0" err="1" smtClean="0">
                <a:solidFill>
                  <a:srgbClr val="FF0000"/>
                </a:solidFill>
              </a:rPr>
              <a:t>desc</a:t>
            </a:r>
            <a:r>
              <a:rPr lang="fr-FR" dirty="0" smtClean="0"/>
              <a:t>;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Occurrences uniques : pour supprimer des lignes identiques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Select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distinct</a:t>
            </a:r>
            <a:r>
              <a:rPr lang="fr-FR" dirty="0" smtClean="0"/>
              <a:t> … </a:t>
            </a:r>
            <a:r>
              <a:rPr lang="fr-FR" dirty="0" err="1" smtClean="0"/>
              <a:t>from</a:t>
            </a:r>
            <a:r>
              <a:rPr lang="fr-FR" dirty="0" smtClean="0"/>
              <a:t> … ;</a:t>
            </a:r>
          </a:p>
          <a:p>
            <a:pPr lvl="1"/>
            <a:r>
              <a:rPr lang="fr-FR" dirty="0" smtClean="0"/>
              <a:t>Exemple : </a:t>
            </a:r>
            <a:r>
              <a:rPr lang="fr-FR" b="1" dirty="0" smtClean="0">
                <a:solidFill>
                  <a:srgbClr val="FF0000"/>
                </a:solidFill>
              </a:rPr>
              <a:t>select distinct</a:t>
            </a:r>
            <a:r>
              <a:rPr lang="fr-FR" dirty="0" smtClean="0"/>
              <a:t> NE </a:t>
            </a:r>
            <a:r>
              <a:rPr lang="fr-FR" b="1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obtenu;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5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5348485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/>
              <a:t>3</a:t>
            </a:r>
            <a:r>
              <a:rPr lang="fr-FR" dirty="0" smtClean="0"/>
              <a:t>. </a:t>
            </a:r>
            <a:r>
              <a:rPr lang="fr-FR" sz="3600" dirty="0" smtClean="0"/>
              <a:t>Sélections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4"/>
            <a:ext cx="8077200" cy="5472607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Select …. </a:t>
            </a:r>
            <a:r>
              <a:rPr lang="fr-FR" dirty="0" err="1" smtClean="0"/>
              <a:t>From</a:t>
            </a:r>
            <a:r>
              <a:rPr lang="fr-FR" dirty="0" smtClean="0"/>
              <a:t> … </a:t>
            </a:r>
            <a:r>
              <a:rPr lang="fr-FR" b="1" dirty="0" err="1" smtClean="0">
                <a:solidFill>
                  <a:srgbClr val="FF0000"/>
                </a:solidFill>
              </a:rPr>
              <a:t>where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conditions </a:t>
            </a:r>
            <a:r>
              <a:rPr lang="fr-FR" dirty="0" err="1" smtClean="0"/>
              <a:t>order</a:t>
            </a:r>
            <a:r>
              <a:rPr lang="fr-FR" dirty="0" smtClean="0"/>
              <a:t> by …</a:t>
            </a:r>
          </a:p>
          <a:p>
            <a:pPr lvl="2"/>
            <a:r>
              <a:rPr lang="fr-FR" dirty="0" smtClean="0"/>
              <a:t>L’</a:t>
            </a:r>
            <a:r>
              <a:rPr lang="fr-FR" dirty="0" err="1" smtClean="0"/>
              <a:t>order</a:t>
            </a:r>
            <a:r>
              <a:rPr lang="fr-FR" dirty="0" smtClean="0"/>
              <a:t> by n’est pas obligatoire</a:t>
            </a:r>
          </a:p>
          <a:p>
            <a:pPr lvl="2"/>
            <a:r>
              <a:rPr lang="fr-FR" dirty="0" smtClean="0"/>
              <a:t>Conditions : conditions élémentaires reliées par des opérateurs logiques and, or, not.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Condition élémentaire :  </a:t>
            </a:r>
          </a:p>
          <a:p>
            <a:pPr lvl="2"/>
            <a:r>
              <a:rPr lang="fr-FR" b="1" dirty="0" smtClean="0"/>
              <a:t>colonne operateur valeur</a:t>
            </a:r>
          </a:p>
          <a:p>
            <a:pPr lvl="3"/>
            <a:r>
              <a:rPr lang="fr-FR" dirty="0" smtClean="0"/>
              <a:t>Exemples :      </a:t>
            </a:r>
            <a:r>
              <a:rPr lang="fr-FR" dirty="0" err="1" smtClean="0"/>
              <a:t>age</a:t>
            </a:r>
            <a:r>
              <a:rPr lang="fr-FR" dirty="0" smtClean="0"/>
              <a:t> &gt; 20                                </a:t>
            </a:r>
            <a:r>
              <a:rPr lang="fr-FR" dirty="0" err="1" smtClean="0"/>
              <a:t>adr</a:t>
            </a:r>
            <a:r>
              <a:rPr lang="fr-FR" dirty="0" smtClean="0"/>
              <a:t>!= ‘paris’ </a:t>
            </a:r>
          </a:p>
          <a:p>
            <a:pPr lvl="2"/>
            <a:r>
              <a:rPr lang="fr-FR" b="1" dirty="0" smtClean="0"/>
              <a:t>Colonne in (val1, val2, val3)  </a:t>
            </a:r>
          </a:p>
          <a:p>
            <a:pPr lvl="3"/>
            <a:r>
              <a:rPr lang="fr-FR" dirty="0" smtClean="0"/>
              <a:t>Exemple : ville </a:t>
            </a:r>
            <a:r>
              <a:rPr lang="fr-FR" dirty="0" smtClean="0">
                <a:solidFill>
                  <a:srgbClr val="FF0000"/>
                </a:solidFill>
              </a:rPr>
              <a:t>in</a:t>
            </a:r>
            <a:r>
              <a:rPr lang="fr-FR" dirty="0" smtClean="0"/>
              <a:t> (‘paris’, ‘</a:t>
            </a:r>
            <a:r>
              <a:rPr lang="fr-FR" dirty="0" err="1" smtClean="0"/>
              <a:t>londres</a:t>
            </a:r>
            <a:r>
              <a:rPr lang="fr-FR" dirty="0" smtClean="0"/>
              <a:t>’, ‘</a:t>
            </a:r>
            <a:r>
              <a:rPr lang="fr-FR" dirty="0" err="1" smtClean="0"/>
              <a:t>lyon</a:t>
            </a:r>
            <a:r>
              <a:rPr lang="fr-FR" dirty="0" smtClean="0"/>
              <a:t>’)</a:t>
            </a:r>
          </a:p>
          <a:p>
            <a:pPr lvl="2"/>
            <a:r>
              <a:rPr lang="fr-FR" b="1" dirty="0" smtClean="0"/>
              <a:t>Colonne </a:t>
            </a:r>
            <a:r>
              <a:rPr lang="fr-FR" b="1" dirty="0" err="1" smtClean="0">
                <a:solidFill>
                  <a:srgbClr val="FF0000"/>
                </a:solidFill>
              </a:rPr>
              <a:t>between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/>
              <a:t>val1 </a:t>
            </a:r>
            <a:r>
              <a:rPr lang="fr-FR" b="1" dirty="0" smtClean="0">
                <a:solidFill>
                  <a:srgbClr val="FF0000"/>
                </a:solidFill>
              </a:rPr>
              <a:t>and </a:t>
            </a:r>
            <a:r>
              <a:rPr lang="fr-FR" b="1" dirty="0" smtClean="0"/>
              <a:t>val2</a:t>
            </a:r>
          </a:p>
          <a:p>
            <a:pPr lvl="3"/>
            <a:r>
              <a:rPr lang="fr-FR" dirty="0" smtClean="0"/>
              <a:t>Exemple : </a:t>
            </a:r>
            <a:r>
              <a:rPr lang="fr-FR" dirty="0" err="1" smtClean="0"/>
              <a:t>age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between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15 </a:t>
            </a:r>
            <a:r>
              <a:rPr lang="fr-FR" b="1" dirty="0" smtClean="0">
                <a:solidFill>
                  <a:srgbClr val="FF0000"/>
                </a:solidFill>
              </a:rPr>
              <a:t>and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25</a:t>
            </a:r>
          </a:p>
          <a:p>
            <a:pPr lvl="2"/>
            <a:r>
              <a:rPr lang="fr-FR" b="1" dirty="0" smtClean="0"/>
              <a:t>Colonne </a:t>
            </a:r>
            <a:r>
              <a:rPr lang="fr-FR" b="1" dirty="0" smtClean="0">
                <a:solidFill>
                  <a:srgbClr val="FF0000"/>
                </a:solidFill>
              </a:rPr>
              <a:t>not </a:t>
            </a:r>
            <a:r>
              <a:rPr lang="fr-FR" b="1" dirty="0" err="1" smtClean="0">
                <a:solidFill>
                  <a:srgbClr val="FF0000"/>
                </a:solidFill>
              </a:rPr>
              <a:t>between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/>
              <a:t>val 1 </a:t>
            </a:r>
            <a:r>
              <a:rPr lang="fr-FR" b="1" dirty="0" smtClean="0">
                <a:solidFill>
                  <a:srgbClr val="FF0000"/>
                </a:solidFill>
              </a:rPr>
              <a:t>and </a:t>
            </a:r>
            <a:r>
              <a:rPr lang="fr-FR" b="1" dirty="0" smtClean="0"/>
              <a:t>val2</a:t>
            </a:r>
          </a:p>
          <a:p>
            <a:pPr lvl="3"/>
            <a:r>
              <a:rPr lang="fr-FR" dirty="0" smtClean="0"/>
              <a:t> exemple : </a:t>
            </a:r>
            <a:r>
              <a:rPr lang="fr-FR" dirty="0" err="1" smtClean="0"/>
              <a:t>age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not </a:t>
            </a:r>
            <a:r>
              <a:rPr lang="fr-FR" b="1" dirty="0" err="1" smtClean="0">
                <a:solidFill>
                  <a:srgbClr val="FF0000"/>
                </a:solidFill>
              </a:rPr>
              <a:t>between</a:t>
            </a:r>
            <a:r>
              <a:rPr lang="fr-FR" dirty="0" smtClean="0"/>
              <a:t> 15 </a:t>
            </a:r>
            <a:r>
              <a:rPr lang="fr-FR" b="1" dirty="0" smtClean="0">
                <a:solidFill>
                  <a:srgbClr val="FF0000"/>
                </a:solidFill>
              </a:rPr>
              <a:t>and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20</a:t>
            </a:r>
          </a:p>
          <a:p>
            <a:pPr lvl="2"/>
            <a:r>
              <a:rPr lang="fr-FR" b="1" dirty="0" smtClean="0"/>
              <a:t>Colonne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NULL       </a:t>
            </a:r>
            <a:r>
              <a:rPr lang="fr-FR" dirty="0" smtClean="0"/>
              <a:t>pour récupérer les colonnes qui n’ont pas de valeurs</a:t>
            </a:r>
          </a:p>
          <a:p>
            <a:pPr lvl="2"/>
            <a:r>
              <a:rPr lang="fr-FR" b="1" dirty="0" smtClean="0"/>
              <a:t>Colonne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NOT </a:t>
            </a:r>
            <a:r>
              <a:rPr lang="fr-FR" b="1" dirty="0" err="1" smtClean="0">
                <a:solidFill>
                  <a:srgbClr val="FF0000"/>
                </a:solidFill>
              </a:rPr>
              <a:t>null</a:t>
            </a:r>
            <a:r>
              <a:rPr lang="fr-FR" b="1" dirty="0" smtClean="0">
                <a:solidFill>
                  <a:srgbClr val="FF0000"/>
                </a:solidFill>
              </a:rPr>
              <a:t>     </a:t>
            </a:r>
            <a:r>
              <a:rPr lang="fr-FR" dirty="0" smtClean="0"/>
              <a:t>pour récupérer les colonnes qui ont des valeurs</a:t>
            </a:r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725017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/>
              <a:t>3</a:t>
            </a:r>
            <a:r>
              <a:rPr lang="fr-FR" dirty="0" smtClean="0"/>
              <a:t>. </a:t>
            </a:r>
            <a:r>
              <a:rPr lang="fr-FR" sz="3600" dirty="0" smtClean="0"/>
              <a:t>Sélections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836712"/>
            <a:ext cx="8077200" cy="5832647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Conditions complexes :  </a:t>
            </a:r>
          </a:p>
          <a:p>
            <a:pPr lvl="2"/>
            <a:r>
              <a:rPr lang="fr-FR" dirty="0" smtClean="0"/>
              <a:t>Age&gt; 25 </a:t>
            </a:r>
            <a:r>
              <a:rPr lang="fr-FR" b="1" dirty="0" smtClean="0">
                <a:solidFill>
                  <a:srgbClr val="FF0000"/>
                </a:solidFill>
              </a:rPr>
              <a:t>and</a:t>
            </a:r>
            <a:r>
              <a:rPr lang="fr-FR" dirty="0" smtClean="0"/>
              <a:t> ville in (‘paris’, ‘</a:t>
            </a:r>
            <a:r>
              <a:rPr lang="fr-FR" dirty="0" err="1" smtClean="0"/>
              <a:t>lyon</a:t>
            </a:r>
            <a:r>
              <a:rPr lang="fr-FR" dirty="0" smtClean="0"/>
              <a:t>’, ‘</a:t>
            </a:r>
            <a:r>
              <a:rPr lang="fr-FR" dirty="0" err="1" smtClean="0"/>
              <a:t>londres</a:t>
            </a:r>
            <a:r>
              <a:rPr lang="fr-FR" dirty="0" smtClean="0"/>
              <a:t>’)</a:t>
            </a:r>
          </a:p>
          <a:p>
            <a:pPr lvl="2"/>
            <a:r>
              <a:rPr lang="fr-FR" dirty="0"/>
              <a:t>Age&gt; 25 </a:t>
            </a:r>
            <a:r>
              <a:rPr lang="fr-FR" b="1" dirty="0" smtClean="0">
                <a:solidFill>
                  <a:srgbClr val="FF0000"/>
                </a:solidFill>
              </a:rPr>
              <a:t>or </a:t>
            </a:r>
            <a:r>
              <a:rPr lang="fr-FR" dirty="0" smtClean="0"/>
              <a:t>ville </a:t>
            </a:r>
            <a:r>
              <a:rPr lang="fr-FR" dirty="0"/>
              <a:t>in (‘paris’, ‘</a:t>
            </a:r>
            <a:r>
              <a:rPr lang="fr-FR" dirty="0" err="1"/>
              <a:t>lyon</a:t>
            </a:r>
            <a:r>
              <a:rPr lang="fr-FR" dirty="0"/>
              <a:t>’, ‘</a:t>
            </a:r>
            <a:r>
              <a:rPr lang="fr-FR" dirty="0" err="1"/>
              <a:t>londres</a:t>
            </a:r>
            <a:r>
              <a:rPr lang="fr-FR" dirty="0" smtClean="0"/>
              <a:t>’)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cycle = 2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nomC</a:t>
            </a:r>
            <a:r>
              <a:rPr lang="en-US" dirty="0"/>
              <a:t>='BD</a:t>
            </a:r>
            <a:r>
              <a:rPr lang="en-US" dirty="0" smtClean="0"/>
              <a:t>';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Utilisation</a:t>
            </a:r>
            <a:r>
              <a:rPr lang="en-US" dirty="0" smtClean="0"/>
              <a:t> des </a:t>
            </a:r>
            <a:r>
              <a:rPr lang="en-US" dirty="0" err="1" smtClean="0"/>
              <a:t>caractères</a:t>
            </a:r>
            <a:r>
              <a:rPr lang="en-US" dirty="0" smtClean="0"/>
              <a:t> </a:t>
            </a:r>
            <a:r>
              <a:rPr lang="en-US" dirty="0" err="1" smtClean="0"/>
              <a:t>spéciaux</a:t>
            </a:r>
            <a:r>
              <a:rPr lang="en-US" dirty="0" smtClean="0"/>
              <a:t> pour les conditions </a:t>
            </a:r>
            <a:r>
              <a:rPr lang="en-US" dirty="0" err="1" smtClean="0"/>
              <a:t>sur</a:t>
            </a:r>
            <a:r>
              <a:rPr lang="en-US" dirty="0" smtClean="0"/>
              <a:t> des </a:t>
            </a:r>
            <a:r>
              <a:rPr lang="en-US" dirty="0" err="1" smtClean="0"/>
              <a:t>chaines</a:t>
            </a:r>
            <a:r>
              <a:rPr lang="en-US" dirty="0" smtClean="0"/>
              <a:t> de </a:t>
            </a:r>
            <a:r>
              <a:rPr lang="en-US" dirty="0" err="1" smtClean="0"/>
              <a:t>caractères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2 </a:t>
            </a:r>
            <a:r>
              <a:rPr lang="en-US" dirty="0" err="1" smtClean="0"/>
              <a:t>caractères</a:t>
            </a:r>
            <a:r>
              <a:rPr lang="en-US" dirty="0" smtClean="0"/>
              <a:t> </a:t>
            </a:r>
            <a:r>
              <a:rPr lang="en-US" dirty="0" err="1" smtClean="0"/>
              <a:t>spéciaux</a:t>
            </a:r>
            <a:r>
              <a:rPr lang="en-US" dirty="0" smtClean="0"/>
              <a:t> :</a:t>
            </a:r>
          </a:p>
          <a:p>
            <a:pPr marL="1371600" lvl="3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%</a:t>
            </a:r>
            <a:r>
              <a:rPr lang="en-US" dirty="0"/>
              <a:t>  </a:t>
            </a:r>
            <a:r>
              <a:rPr lang="en-US" dirty="0" err="1"/>
              <a:t>désigne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chaine</a:t>
            </a:r>
            <a:r>
              <a:rPr lang="en-US" dirty="0"/>
              <a:t> de </a:t>
            </a:r>
            <a:r>
              <a:rPr lang="en-US" dirty="0" err="1"/>
              <a:t>caractères</a:t>
            </a:r>
            <a:r>
              <a:rPr lang="en-US" dirty="0"/>
              <a:t> </a:t>
            </a:r>
            <a:r>
              <a:rPr lang="en-US" dirty="0" err="1"/>
              <a:t>quelconque</a:t>
            </a:r>
            <a:r>
              <a:rPr lang="en-US" dirty="0"/>
              <a:t> y </a:t>
            </a:r>
            <a:r>
              <a:rPr lang="en-US" dirty="0" err="1"/>
              <a:t>compris</a:t>
            </a:r>
            <a:r>
              <a:rPr lang="en-US" dirty="0"/>
              <a:t> la </a:t>
            </a:r>
            <a:r>
              <a:rPr lang="en-US" dirty="0" err="1"/>
              <a:t>chaine</a:t>
            </a:r>
            <a:r>
              <a:rPr lang="en-US" dirty="0"/>
              <a:t> </a:t>
            </a:r>
            <a:r>
              <a:rPr lang="en-US" dirty="0" smtClean="0"/>
              <a:t>vide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_</a:t>
            </a:r>
            <a:r>
              <a:rPr lang="en-US" dirty="0"/>
              <a:t> </a:t>
            </a:r>
            <a:r>
              <a:rPr lang="en-US" dirty="0" err="1"/>
              <a:t>désigne</a:t>
            </a:r>
            <a:r>
              <a:rPr lang="en-US" dirty="0"/>
              <a:t> un et un </a:t>
            </a:r>
            <a:r>
              <a:rPr lang="en-US" dirty="0" err="1"/>
              <a:t>seul</a:t>
            </a:r>
            <a:r>
              <a:rPr lang="en-US" dirty="0"/>
              <a:t> </a:t>
            </a:r>
            <a:r>
              <a:rPr lang="en-US" dirty="0" err="1"/>
              <a:t>caractère</a:t>
            </a:r>
            <a:r>
              <a:rPr lang="en-US" dirty="0"/>
              <a:t> y </a:t>
            </a:r>
            <a:r>
              <a:rPr lang="en-US" dirty="0" err="1"/>
              <a:t>compris</a:t>
            </a:r>
            <a:r>
              <a:rPr lang="en-US" dirty="0"/>
              <a:t> le </a:t>
            </a:r>
            <a:r>
              <a:rPr lang="en-US" dirty="0" err="1"/>
              <a:t>caractère</a:t>
            </a:r>
            <a:r>
              <a:rPr lang="en-US" dirty="0"/>
              <a:t> </a:t>
            </a:r>
            <a:r>
              <a:rPr lang="en-US" dirty="0" smtClean="0"/>
              <a:t>blanc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Exemples</a:t>
            </a:r>
            <a:r>
              <a:rPr lang="en-US" dirty="0" smtClean="0"/>
              <a:t> 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nomC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like</a:t>
            </a:r>
            <a:r>
              <a:rPr lang="en-US" dirty="0" smtClean="0"/>
              <a:t> ‘%S’ pour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noms</a:t>
            </a:r>
            <a:r>
              <a:rPr lang="en-US" dirty="0" smtClean="0"/>
              <a:t> de </a:t>
            </a:r>
            <a:r>
              <a:rPr lang="en-US" dirty="0" err="1" smtClean="0"/>
              <a:t>cours</a:t>
            </a:r>
            <a:r>
              <a:rPr lang="en-US" dirty="0" smtClean="0"/>
              <a:t> se </a:t>
            </a:r>
            <a:r>
              <a:rPr lang="en-US" dirty="0" err="1" smtClean="0"/>
              <a:t>terminant</a:t>
            </a:r>
            <a:r>
              <a:rPr lang="en-US" dirty="0" smtClean="0"/>
              <a:t> par S.</a:t>
            </a:r>
          </a:p>
          <a:p>
            <a:pPr lvl="3"/>
            <a:r>
              <a:rPr lang="en-US" dirty="0" err="1" smtClean="0"/>
              <a:t>Nomc</a:t>
            </a:r>
            <a:r>
              <a:rPr lang="en-US" dirty="0" smtClean="0"/>
              <a:t> like ‘</a:t>
            </a:r>
            <a:r>
              <a:rPr lang="en-US" dirty="0" err="1" smtClean="0"/>
              <a:t>a__o</a:t>
            </a:r>
            <a:r>
              <a:rPr lang="en-US" dirty="0" smtClean="0"/>
              <a:t>’  pour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noms</a:t>
            </a:r>
            <a:r>
              <a:rPr lang="en-US" dirty="0" smtClean="0"/>
              <a:t> de </a:t>
            </a:r>
            <a:r>
              <a:rPr lang="en-US" dirty="0" err="1" smtClean="0"/>
              <a:t>cours</a:t>
            </a:r>
            <a:r>
              <a:rPr lang="en-US" dirty="0" smtClean="0"/>
              <a:t> à 4 </a:t>
            </a:r>
            <a:r>
              <a:rPr lang="en-US" dirty="0" err="1" smtClean="0"/>
              <a:t>caractères</a:t>
            </a:r>
            <a:r>
              <a:rPr lang="en-US" dirty="0" smtClean="0"/>
              <a:t>, </a:t>
            </a:r>
            <a:r>
              <a:rPr lang="en-US" dirty="0" err="1" smtClean="0"/>
              <a:t>commencant</a:t>
            </a:r>
            <a:r>
              <a:rPr lang="en-US" dirty="0" smtClean="0"/>
              <a:t> par a et se </a:t>
            </a:r>
            <a:r>
              <a:rPr lang="en-US" dirty="0" err="1" smtClean="0"/>
              <a:t>terminant</a:t>
            </a:r>
            <a:r>
              <a:rPr lang="en-US" dirty="0" smtClean="0"/>
              <a:t> par o</a:t>
            </a:r>
          </a:p>
          <a:p>
            <a:pPr lvl="3"/>
            <a:r>
              <a:rPr lang="en-US" dirty="0" err="1" smtClean="0"/>
              <a:t>nomC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like</a:t>
            </a:r>
            <a:r>
              <a:rPr lang="en-US" dirty="0" smtClean="0"/>
              <a:t> ‘a%’  pour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noms</a:t>
            </a:r>
            <a:r>
              <a:rPr lang="en-US" dirty="0" smtClean="0"/>
              <a:t> de </a:t>
            </a:r>
            <a:r>
              <a:rPr lang="en-US" dirty="0" err="1" smtClean="0"/>
              <a:t>cours</a:t>
            </a:r>
            <a:r>
              <a:rPr lang="en-US" dirty="0" smtClean="0"/>
              <a:t> ne </a:t>
            </a:r>
            <a:r>
              <a:rPr lang="en-US" dirty="0" err="1" smtClean="0"/>
              <a:t>commencant</a:t>
            </a:r>
            <a:r>
              <a:rPr lang="en-US" dirty="0" smtClean="0"/>
              <a:t> pas par a</a:t>
            </a:r>
          </a:p>
          <a:p>
            <a:pPr lvl="3"/>
            <a:endParaRPr lang="en-US" dirty="0" smtClean="0"/>
          </a:p>
          <a:p>
            <a:pPr lvl="2"/>
            <a:r>
              <a:rPr lang="en-US" dirty="0" err="1" smtClean="0"/>
              <a:t>Requetes</a:t>
            </a:r>
            <a:r>
              <a:rPr lang="en-US" dirty="0" smtClean="0"/>
              <a:t> :  </a:t>
            </a:r>
          </a:p>
          <a:p>
            <a:pPr lvl="3"/>
            <a:r>
              <a:rPr lang="en-US" dirty="0" smtClean="0"/>
              <a:t>select * from </a:t>
            </a:r>
            <a:r>
              <a:rPr lang="en-US" dirty="0" err="1" smtClean="0"/>
              <a:t>cours</a:t>
            </a:r>
            <a:r>
              <a:rPr lang="en-US" dirty="0" smtClean="0"/>
              <a:t> where cycle = 1 and </a:t>
            </a:r>
            <a:r>
              <a:rPr lang="en-US" dirty="0" err="1" smtClean="0"/>
              <a:t>nomC</a:t>
            </a:r>
            <a:r>
              <a:rPr lang="en-US" dirty="0" smtClean="0"/>
              <a:t> like ‘a%’</a:t>
            </a:r>
          </a:p>
          <a:p>
            <a:pPr lvl="3"/>
            <a:r>
              <a:rPr lang="en-US" dirty="0" smtClean="0"/>
              <a:t>Select * from </a:t>
            </a:r>
            <a:r>
              <a:rPr lang="en-US" dirty="0" err="1" smtClean="0"/>
              <a:t>cours</a:t>
            </a:r>
            <a:r>
              <a:rPr lang="en-US" dirty="0" smtClean="0"/>
              <a:t> where cycle = 1 and </a:t>
            </a:r>
            <a:r>
              <a:rPr lang="en-US" dirty="0" err="1" smtClean="0"/>
              <a:t>nomC</a:t>
            </a:r>
            <a:r>
              <a:rPr lang="en-US" dirty="0" smtClean="0"/>
              <a:t> not like ‘a%’:</a:t>
            </a:r>
          </a:p>
          <a:p>
            <a:pPr lvl="3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17730011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4. </a:t>
            </a:r>
            <a:r>
              <a:rPr lang="fr-FR" sz="3600" dirty="0" smtClean="0"/>
              <a:t>Produit cartésien et Jointure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4"/>
            <a:ext cx="8077200" cy="518457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Produit cartésien</a:t>
            </a:r>
          </a:p>
          <a:p>
            <a:pPr lvl="3"/>
            <a:r>
              <a:rPr lang="en-US" dirty="0" smtClean="0"/>
              <a:t>Select …. From table1, table2, table3</a:t>
            </a:r>
          </a:p>
          <a:p>
            <a:pPr lvl="3"/>
            <a:r>
              <a:rPr lang="en-US" dirty="0" err="1" smtClean="0"/>
              <a:t>Exemple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*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personne</a:t>
            </a:r>
            <a:r>
              <a:rPr lang="en-US" dirty="0" smtClean="0"/>
              <a:t>, </a:t>
            </a:r>
            <a:r>
              <a:rPr lang="en-US" dirty="0" err="1" smtClean="0"/>
              <a:t>enseignant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Jointure : le where </a:t>
            </a:r>
            <a:r>
              <a:rPr lang="en-US" dirty="0" err="1" smtClean="0"/>
              <a:t>permet</a:t>
            </a:r>
            <a:r>
              <a:rPr lang="en-US" dirty="0" smtClean="0"/>
              <a:t> de faire les jointures de tables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…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table1, table2, table3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conditions</a:t>
            </a:r>
          </a:p>
          <a:p>
            <a:pPr lvl="2"/>
            <a:r>
              <a:rPr lang="en-US" dirty="0" err="1" smtClean="0"/>
              <a:t>Exemple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*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personne</a:t>
            </a:r>
            <a:r>
              <a:rPr lang="en-US" dirty="0" smtClean="0"/>
              <a:t>, </a:t>
            </a:r>
            <a:r>
              <a:rPr lang="en-US" dirty="0" err="1" smtClean="0"/>
              <a:t>enseignant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personne.NP = enseignant.NP;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Jointure + projection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Personne.NP, nom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personne</a:t>
            </a:r>
            <a:r>
              <a:rPr lang="en-US" dirty="0"/>
              <a:t>, </a:t>
            </a:r>
            <a:r>
              <a:rPr lang="en-US" dirty="0" err="1"/>
              <a:t>enseignant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 personne.NP = </a:t>
            </a:r>
            <a:r>
              <a:rPr lang="en-US" dirty="0" smtClean="0"/>
              <a:t>enseignant.NP;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Jointure + projection + selection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Personne.NP, nom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personne</a:t>
            </a:r>
            <a:r>
              <a:rPr lang="en-US" dirty="0"/>
              <a:t>, </a:t>
            </a:r>
            <a:r>
              <a:rPr lang="en-US" dirty="0" err="1"/>
              <a:t>enseignant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 personne.NP = </a:t>
            </a:r>
            <a:r>
              <a:rPr lang="en-US" dirty="0" smtClean="0"/>
              <a:t>enseignant.NP </a:t>
            </a:r>
            <a:r>
              <a:rPr lang="en-US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enseignant.NP=3333;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7126991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639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4. </a:t>
            </a:r>
            <a:r>
              <a:rPr lang="fr-FR" sz="3600" dirty="0" smtClean="0"/>
              <a:t>Produit cartésien et Jointure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24745"/>
            <a:ext cx="8077200" cy="47690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Alias de tables : il est possible de renommer des tables dans la requête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P.NP</a:t>
            </a:r>
            <a:r>
              <a:rPr lang="en-US" dirty="0"/>
              <a:t>, nom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 smtClean="0"/>
              <a:t>personne</a:t>
            </a:r>
            <a:r>
              <a:rPr lang="en-US" dirty="0" smtClean="0"/>
              <a:t> P, </a:t>
            </a:r>
            <a:r>
              <a:rPr lang="en-US" dirty="0" err="1"/>
              <a:t>enseignant</a:t>
            </a:r>
            <a:r>
              <a:rPr lang="en-US" dirty="0"/>
              <a:t> </a:t>
            </a:r>
            <a:r>
              <a:rPr lang="en-US" dirty="0" smtClean="0"/>
              <a:t> E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P.NP </a:t>
            </a:r>
            <a:r>
              <a:rPr lang="en-US" dirty="0"/>
              <a:t>= E</a:t>
            </a:r>
            <a:r>
              <a:rPr lang="en-US" dirty="0" smtClean="0"/>
              <a:t>.NP </a:t>
            </a:r>
            <a:r>
              <a:rPr lang="en-US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E.NP=3333;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Auto-jointure : jointure </a:t>
            </a:r>
            <a:r>
              <a:rPr lang="en-US" dirty="0" err="1" smtClean="0"/>
              <a:t>d’une</a:t>
            </a:r>
            <a:r>
              <a:rPr lang="en-US" dirty="0" smtClean="0"/>
              <a:t> table avec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copie</a:t>
            </a:r>
            <a:endParaRPr lang="en-US" dirty="0" smtClean="0"/>
          </a:p>
          <a:p>
            <a:pPr lvl="2"/>
            <a:r>
              <a:rPr lang="en-US" dirty="0" err="1" smtClean="0"/>
              <a:t>Numéros</a:t>
            </a:r>
            <a:r>
              <a:rPr lang="en-US" dirty="0" smtClean="0"/>
              <a:t> </a:t>
            </a:r>
            <a:r>
              <a:rPr lang="en-US" dirty="0" err="1" smtClean="0"/>
              <a:t>d’étudiants</a:t>
            </a:r>
            <a:r>
              <a:rPr lang="en-US" dirty="0" smtClean="0"/>
              <a:t> </a:t>
            </a:r>
            <a:r>
              <a:rPr lang="en-US" dirty="0" err="1" smtClean="0"/>
              <a:t>ayant</a:t>
            </a:r>
            <a:r>
              <a:rPr lang="en-US" dirty="0" smtClean="0"/>
              <a:t> </a:t>
            </a:r>
            <a:r>
              <a:rPr lang="en-US" dirty="0" err="1" smtClean="0"/>
              <a:t>obtenu</a:t>
            </a:r>
            <a:r>
              <a:rPr lang="en-US" dirty="0" smtClean="0"/>
              <a:t> au </a:t>
            </a:r>
            <a:r>
              <a:rPr lang="en-US" dirty="0" err="1" smtClean="0"/>
              <a:t>moins</a:t>
            </a:r>
            <a:r>
              <a:rPr lang="en-US" dirty="0" smtClean="0"/>
              <a:t> 2 </a:t>
            </a:r>
            <a:r>
              <a:rPr lang="en-US" dirty="0" err="1" smtClean="0"/>
              <a:t>cours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  R1.NE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obtenu</a:t>
            </a:r>
            <a:r>
              <a:rPr lang="en-US" dirty="0" smtClean="0"/>
              <a:t> R1, </a:t>
            </a:r>
            <a:r>
              <a:rPr lang="en-US" dirty="0" err="1" smtClean="0"/>
              <a:t>obtenu</a:t>
            </a:r>
            <a:r>
              <a:rPr lang="en-US" dirty="0" smtClean="0"/>
              <a:t> R2 </a:t>
            </a: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R1.NE = R2.NE </a:t>
            </a:r>
            <a:r>
              <a:rPr lang="en-US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R1.nomc != R2.nomC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7641624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2339</Words>
  <Application>Microsoft Office PowerPoint</Application>
  <PresentationFormat>Affichage à l'écran (4:3)</PresentationFormat>
  <Paragraphs>438</Paragraphs>
  <Slides>33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Formation</vt:lpstr>
      <vt:lpstr>Langage SQL</vt:lpstr>
      <vt:lpstr>SQL</vt:lpstr>
      <vt:lpstr>Connexion avec oracle sql developer</vt:lpstr>
      <vt:lpstr>1. Projection</vt:lpstr>
      <vt:lpstr>2. Tri des données et occurrences uniques</vt:lpstr>
      <vt:lpstr>3. Sélections</vt:lpstr>
      <vt:lpstr>3. Sélections</vt:lpstr>
      <vt:lpstr>4. Produit cartésien et Jointure</vt:lpstr>
      <vt:lpstr>4. Produit cartésien et Jointure</vt:lpstr>
      <vt:lpstr>5. Intersection, Union, Différence</vt:lpstr>
      <vt:lpstr>Présentation PowerPoint</vt:lpstr>
      <vt:lpstr>6. Les fonctions d’agrégation</vt:lpstr>
      <vt:lpstr>6. Les fonctions d’agrégation</vt:lpstr>
      <vt:lpstr>7. Groupement de lignes</vt:lpstr>
      <vt:lpstr>7. Groupement de lignes conditionnel</vt:lpstr>
      <vt:lpstr>8. Les sous-requêtes </vt:lpstr>
      <vt:lpstr>8. d’autres exemples de sous-requêtes</vt:lpstr>
      <vt:lpstr>8. Condition  sur une sous-requete</vt:lpstr>
      <vt:lpstr>8. Exemples avec Condition  sur une sous-requete</vt:lpstr>
      <vt:lpstr>Présentation PowerPoint</vt:lpstr>
      <vt:lpstr>9 L’opérateur Exists </vt:lpstr>
      <vt:lpstr>9 L’opérateur Exists </vt:lpstr>
      <vt:lpstr>La norme SQL 92</vt:lpstr>
      <vt:lpstr>Jointure </vt:lpstr>
      <vt:lpstr> Produit cartésien  </vt:lpstr>
      <vt:lpstr>Jointure Naturelle</vt:lpstr>
      <vt:lpstr>Jointure Naturelle</vt:lpstr>
      <vt:lpstr>Jointure Naturelle</vt:lpstr>
      <vt:lpstr>Jointure externe</vt:lpstr>
      <vt:lpstr>Fonction de choix (CASE) </vt:lpstr>
      <vt:lpstr>Fonction de choix (CASE)</vt:lpstr>
      <vt:lpstr>Fonction de choix (CASE)</vt:lpstr>
      <vt:lpstr>Fonction de choix (CASE)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2015-09-23T12:08:08Z</dcterms:created>
  <dcterms:modified xsi:type="dcterms:W3CDTF">2016-10-03T17:20:26Z</dcterms:modified>
</cp:coreProperties>
</file>