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8.xml" ContentType="application/vnd.openxmlformats-officedocument.presentationml.notesSlide+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hdphoto2.wdp" ContentType="image/vnd.ms-photo"/>
  <Override PartName="/ppt/media/hdphoto1.wdp" ContentType="image/vnd.ms-photo"/>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6.png" ContentType="image/png"/>
  <Override PartName="/ppt/media/image7.png" ContentType="image/png"/>
  <Override PartName="/ppt/media/image8.png" ContentType="image/png"/>
  <Override PartName="/ppt/media/image9.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Cliquez pour déplacer la diapo</a:t>
            </a:r>
            <a:endParaRPr b="0" lang="en-US" sz="1800" spc="-1" strike="noStrike">
              <a:solidFill>
                <a:srgbClr val="000000"/>
              </a:solidFill>
              <a:latin typeface="Calibri"/>
            </a:endParaRPr>
          </a:p>
        </p:txBody>
      </p:sp>
      <p:sp>
        <p:nvSpPr>
          <p:cNvPr id="143" name="PlaceHolder 2"/>
          <p:cNvSpPr>
            <a:spLocks noGrp="1"/>
          </p:cNvSpPr>
          <p:nvPr>
            <p:ph type="body"/>
          </p:nvPr>
        </p:nvSpPr>
        <p:spPr>
          <a:xfrm>
            <a:off x="756000" y="5078520"/>
            <a:ext cx="6047640" cy="4811040"/>
          </a:xfrm>
          <a:prstGeom prst="rect">
            <a:avLst/>
          </a:prstGeom>
        </p:spPr>
        <p:txBody>
          <a:bodyPr lIns="0" rIns="0" tIns="0" bIns="0"/>
          <a:p>
            <a:r>
              <a:rPr b="0" lang="fr-FR" sz="2000" spc="-1" strike="noStrike">
                <a:latin typeface="Arial"/>
              </a:rPr>
              <a:t>Cliquez pour modifier le format des notes</a:t>
            </a:r>
            <a:endParaRPr b="0" lang="fr-FR" sz="2000" spc="-1" strike="noStrike">
              <a:latin typeface="Arial"/>
            </a:endParaRPr>
          </a:p>
        </p:txBody>
      </p:sp>
      <p:sp>
        <p:nvSpPr>
          <p:cNvPr id="144" name="PlaceHolder 3"/>
          <p:cNvSpPr>
            <a:spLocks noGrp="1"/>
          </p:cNvSpPr>
          <p:nvPr>
            <p:ph type="hdr"/>
          </p:nvPr>
        </p:nvSpPr>
        <p:spPr>
          <a:xfrm>
            <a:off x="0" y="0"/>
            <a:ext cx="3280680" cy="534240"/>
          </a:xfrm>
          <a:prstGeom prst="rect">
            <a:avLst/>
          </a:prstGeom>
        </p:spPr>
        <p:txBody>
          <a:bodyPr lIns="0" rIns="0" tIns="0" bIns="0"/>
          <a:p>
            <a:r>
              <a:rPr b="0" lang="fr-FR" sz="1400" spc="-1" strike="noStrike">
                <a:latin typeface="Times New Roman"/>
              </a:rPr>
              <a:t>&lt;en-tête&gt;</a:t>
            </a:r>
            <a:endParaRPr b="0" lang="fr-FR" sz="1400" spc="-1" strike="noStrike">
              <a:latin typeface="Times New Roman"/>
            </a:endParaRPr>
          </a:p>
        </p:txBody>
      </p:sp>
      <p:sp>
        <p:nvSpPr>
          <p:cNvPr id="145" name="PlaceHolder 4"/>
          <p:cNvSpPr>
            <a:spLocks noGrp="1"/>
          </p:cNvSpPr>
          <p:nvPr>
            <p:ph type="dt"/>
          </p:nvPr>
        </p:nvSpPr>
        <p:spPr>
          <a:xfrm>
            <a:off x="4278960" y="0"/>
            <a:ext cx="3280680" cy="534240"/>
          </a:xfrm>
          <a:prstGeom prst="rect">
            <a:avLst/>
          </a:prstGeom>
        </p:spPr>
        <p:txBody>
          <a:bodyPr lIns="0" rIns="0" tIns="0" bIns="0"/>
          <a:p>
            <a:pPr algn="r"/>
            <a:r>
              <a:rPr b="0" lang="fr-FR" sz="1400" spc="-1" strike="noStrike">
                <a:latin typeface="Times New Roman"/>
              </a:rPr>
              <a:t>&lt;date/heure&gt;</a:t>
            </a:r>
            <a:endParaRPr b="0" lang="fr-FR" sz="1400" spc="-1" strike="noStrike">
              <a:latin typeface="Times New Roman"/>
            </a:endParaRPr>
          </a:p>
        </p:txBody>
      </p:sp>
      <p:sp>
        <p:nvSpPr>
          <p:cNvPr id="146" name="PlaceHolder 5"/>
          <p:cNvSpPr>
            <a:spLocks noGrp="1"/>
          </p:cNvSpPr>
          <p:nvPr>
            <p:ph type="ftr"/>
          </p:nvPr>
        </p:nvSpPr>
        <p:spPr>
          <a:xfrm>
            <a:off x="0" y="10157400"/>
            <a:ext cx="3280680" cy="534240"/>
          </a:xfrm>
          <a:prstGeom prst="rect">
            <a:avLst/>
          </a:prstGeom>
        </p:spPr>
        <p:txBody>
          <a:bodyPr lIns="0" rIns="0" tIns="0" bIns="0" anchor="b"/>
          <a:p>
            <a:r>
              <a:rPr b="0" lang="fr-FR" sz="1400" spc="-1" strike="noStrike">
                <a:latin typeface="Times New Roman"/>
              </a:rPr>
              <a:t>&lt;pied de page&gt;</a:t>
            </a:r>
            <a:endParaRPr b="0" lang="fr-FR" sz="1400" spc="-1" strike="noStrike">
              <a:latin typeface="Times New Roman"/>
            </a:endParaRPr>
          </a:p>
        </p:txBody>
      </p:sp>
      <p:sp>
        <p:nvSpPr>
          <p:cNvPr id="147" name="PlaceHolder 6"/>
          <p:cNvSpPr>
            <a:spLocks noGrp="1"/>
          </p:cNvSpPr>
          <p:nvPr>
            <p:ph type="sldNum"/>
          </p:nvPr>
        </p:nvSpPr>
        <p:spPr>
          <a:xfrm>
            <a:off x="4278960" y="10157400"/>
            <a:ext cx="3280680" cy="534240"/>
          </a:xfrm>
          <a:prstGeom prst="rect">
            <a:avLst/>
          </a:prstGeom>
        </p:spPr>
        <p:txBody>
          <a:bodyPr lIns="0" rIns="0" tIns="0" bIns="0" anchor="b"/>
          <a:p>
            <a:pPr algn="r"/>
            <a:fld id="{A52B35CC-8081-4FE4-9CAF-C995AC8FDA12}"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hyperlink" Target="https://www.ssi.gouv.fr/particulier/bonnes-pratiques/crypto-le-webdoc/crypto-sensu/" TargetMode="External"/><Relationship Id="rId2" Type="http://schemas.openxmlformats.org/officeDocument/2006/relationships/hyperlink" Target="http://www.bibmath.net/crypto/index.php?action=affiche&amp;quoi=substi/cesar" TargetMode="External"/><Relationship Id="rId3" Type="http://schemas.openxmlformats.org/officeDocument/2006/relationships/slide" Target="../slides/slide10.xml"/><Relationship Id="rId4"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hyperlink" Target="http://therese.eveilleau.pagesperso-orange.fr/pages/truc_mat/textes/chaine.htm" TargetMode="External"/><Relationship Id="rId2" Type="http://schemas.openxmlformats.org/officeDocument/2006/relationships/slide" Target="../slides/slide11.xml"/><Relationship Id="rId3"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hyperlink" Target="https://www.cnil.fr/fr/comprendre-les-grands-principes-de-la-cryptologie-et-du-chiffrement" TargetMode="External"/><Relationship Id="rId2" Type="http://schemas.openxmlformats.org/officeDocument/2006/relationships/hyperlink" Target="https://www.ssi.gouv.fr/particulier/bonnes-pratiques/crypto-le-webdoc/crypto-sensu/" TargetMode="External"/><Relationship Id="rId3" Type="http://schemas.openxmlformats.org/officeDocument/2006/relationships/slide" Target="../slides/slide18.xml"/><Relationship Id="rId4"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www.cnil.fr/fr/comprendre-les-grands-principes-de-la-cryptologie-et-du-chiffrement" TargetMode="External"/><Relationship Id="rId2" Type="http://schemas.openxmlformats.org/officeDocument/2006/relationships/hyperlink" Target="https://www.ssi.gouv.fr/particulier/bonnes-pratiques/crypto-le-webdoc/crypto-sensu/" TargetMode="External"/><Relationship Id="rId3" Type="http://schemas.openxmlformats.org/officeDocument/2006/relationships/slide" Target="../slides/slide7.xml"/><Relationship Id="rId4"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www.apprendre-en-ligne.net/crypto/subst/atbash.html" TargetMode="External"/><Relationship Id="rId2" Type="http://schemas.openxmlformats.org/officeDocument/2006/relationships/hyperlink" Target="https://www.ssi.gouv.fr/particulier/bonnes-pratiques/crypto-le-webdoc/crypto-sensu/" TargetMode="External"/><Relationship Id="rId3" Type="http://schemas.openxmlformats.org/officeDocument/2006/relationships/hyperlink" Target="http://www.bibmath.net/crypto/index.php?action=affiche&amp;quoi=ancienne/atbash" TargetMode="External"/><Relationship Id="rId4" Type="http://schemas.openxmlformats.org/officeDocument/2006/relationships/slide" Target="../slides/slide8.xml"/><Relationship Id="rId5"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hyperlink" Target="https://www.supinfo.com/cours/1ARI/chapitres/01-introduction-cryptologie" TargetMode="External"/><Relationship Id="rId2" Type="http://schemas.openxmlformats.org/officeDocument/2006/relationships/slide" Target="../slides/slide9.xml"/><Relationship Id="rId3"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6040" cy="3085920"/>
          </a:xfrm>
          <a:prstGeom prst="rect">
            <a:avLst/>
          </a:prstGeom>
        </p:spPr>
      </p:sp>
      <p:sp>
        <p:nvSpPr>
          <p:cNvPr id="27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endParaRPr b="0" lang="fr-FR" sz="2000" spc="-1" strike="noStrike">
              <a:latin typeface="Arial"/>
            </a:endParaRPr>
          </a:p>
          <a:p>
            <a:pPr marL="216000" indent="-216000">
              <a:lnSpc>
                <a:spcPct val="100000"/>
              </a:lnSpc>
            </a:pPr>
            <a:r>
              <a:rPr b="0" lang="fr-FR" sz="2000" spc="-1" strike="noStrike">
                <a:latin typeface="Arial"/>
              </a:rPr>
              <a:t>ROT-13 ?? Dérivé du code de césar mais à 13 positions. De cette manière lettres par couple. Réutilisé à l’arrivée du web dans quelques forums afin de cacher une réponse à une devinette ou la fin d’un films pour que cela ne soit pas lu involontairement &gt; maintenant technologie permet de cacher une info qui sera affiché suite à un clic seulement.</a:t>
            </a:r>
            <a:endParaRPr b="0" lang="fr-FR" sz="2000" spc="-1" strike="noStrike">
              <a:latin typeface="Arial"/>
            </a:endParaRPr>
          </a:p>
          <a:p>
            <a:pPr marL="216000" indent="-216000">
              <a:lnSpc>
                <a:spcPct val="100000"/>
              </a:lnSpc>
            </a:pPr>
            <a:endParaRPr b="0" lang="fr-FR" sz="2000" spc="-1" strike="noStrike">
              <a:latin typeface="Arial"/>
            </a:endParaRPr>
          </a:p>
          <a:p>
            <a:pPr>
              <a:lnSpc>
                <a:spcPct val="100000"/>
              </a:lnSpc>
            </a:pPr>
            <a:r>
              <a:rPr b="0" lang="fr-FR" sz="2000" spc="-1" strike="noStrike" u="sng">
                <a:solidFill>
                  <a:srgbClr val="000000"/>
                </a:solidFill>
                <a:uFillTx/>
                <a:latin typeface="Arial"/>
                <a:hlinkClick r:id="rId1"/>
              </a:rPr>
              <a:t>https://www.ssi.gouv.fr/particulier/bonnes-pratiques/crypto-le-webdoc/crypto-sensu/</a:t>
            </a:r>
            <a:endParaRPr b="0" lang="fr-FR" sz="2000" spc="-1" strike="noStrike">
              <a:latin typeface="Arial"/>
            </a:endParaRPr>
          </a:p>
          <a:p>
            <a:pPr>
              <a:lnSpc>
                <a:spcPct val="100000"/>
              </a:lnSpc>
            </a:pPr>
            <a:r>
              <a:rPr b="0" lang="fr-FR" sz="2000" spc="-1" strike="noStrike" u="sng">
                <a:solidFill>
                  <a:srgbClr val="000000"/>
                </a:solidFill>
                <a:uFillTx/>
                <a:latin typeface="Arial"/>
                <a:hlinkClick r:id="rId2"/>
              </a:rPr>
              <a:t>http://www.bibmath.net/crypto/index.php?action=affiche&amp;quoi=substi/cesar</a:t>
            </a:r>
            <a:endParaRPr b="0" lang="fr-FR" sz="2000" spc="-1" strike="noStrike">
              <a:latin typeface="Arial"/>
            </a:endParaRPr>
          </a:p>
          <a:p>
            <a:pPr>
              <a:lnSpc>
                <a:spcPct val="100000"/>
              </a:lnSpc>
            </a:pPr>
            <a:endParaRPr b="0" lang="fr-FR" sz="2000" spc="-1" strike="noStrike">
              <a:latin typeface="Arial"/>
            </a:endParaRPr>
          </a:p>
        </p:txBody>
      </p:sp>
      <p:sp>
        <p:nvSpPr>
          <p:cNvPr id="279" name="TextShape 3"/>
          <p:cNvSpPr txBox="1"/>
          <p:nvPr/>
        </p:nvSpPr>
        <p:spPr>
          <a:xfrm>
            <a:off x="3884760" y="8685360"/>
            <a:ext cx="2971440" cy="458280"/>
          </a:xfrm>
          <a:prstGeom prst="rect">
            <a:avLst/>
          </a:prstGeom>
          <a:noFill/>
          <a:ln>
            <a:noFill/>
          </a:ln>
        </p:spPr>
        <p:txBody>
          <a:bodyPr anchor="b"/>
          <a:p>
            <a:pPr algn="r">
              <a:lnSpc>
                <a:spcPct val="100000"/>
              </a:lnSpc>
            </a:pPr>
            <a:fld id="{1F775A99-176B-49C4-BF29-A360863235A9}"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6040" cy="3085920"/>
          </a:xfrm>
          <a:prstGeom prst="rect">
            <a:avLst/>
          </a:prstGeom>
        </p:spPr>
      </p:sp>
      <p:sp>
        <p:nvSpPr>
          <p:cNvPr id="281" name="PlaceHolder 2"/>
          <p:cNvSpPr>
            <a:spLocks noGrp="1"/>
          </p:cNvSpPr>
          <p:nvPr>
            <p:ph type="body"/>
          </p:nvPr>
        </p:nvSpPr>
        <p:spPr>
          <a:xfrm>
            <a:off x="685800" y="4400640"/>
            <a:ext cx="5486040" cy="3600000"/>
          </a:xfrm>
          <a:prstGeom prst="rect">
            <a:avLst/>
          </a:prstGeom>
        </p:spPr>
        <p:txBody>
          <a:bodyPr/>
          <a:p>
            <a:pPr marL="457200">
              <a:lnSpc>
                <a:spcPct val="100000"/>
              </a:lnSpc>
            </a:pPr>
            <a:r>
              <a:rPr b="0" lang="fr-FR" sz="2000" spc="-1" strike="noStrike">
                <a:latin typeface="Arial"/>
              </a:rPr>
              <a:t>"En classant les symboles par ordre décroissant de leur fréquence d'occurrence, on les remplace par les lettres correspondantes, jusqu'à épuiser tous les symboles du cryptogramme à décrypter« </a:t>
            </a:r>
            <a:endParaRPr b="0" lang="fr-FR" sz="2000" spc="-1" strike="noStrike">
              <a:latin typeface="Arial"/>
            </a:endParaRPr>
          </a:p>
          <a:p>
            <a:pPr marL="457200">
              <a:lnSpc>
                <a:spcPct val="100000"/>
              </a:lnSpc>
            </a:pPr>
            <a:r>
              <a:rPr b="1" i="1" lang="fr-FR" sz="2000" spc="-1" strike="noStrike">
                <a:latin typeface="Arial"/>
              </a:rPr>
              <a:t>Manuscrit sur le déchiffrement des messages cryptographiques</a:t>
            </a:r>
            <a:endParaRPr b="0" lang="fr-FR" sz="2000" spc="-1" strike="noStrike">
              <a:latin typeface="Arial"/>
            </a:endParaRPr>
          </a:p>
          <a:p>
            <a:pPr marL="457200">
              <a:lnSpc>
                <a:spcPct val="100000"/>
              </a:lnSpc>
            </a:pPr>
            <a:endParaRPr b="0" lang="fr-FR" sz="2000" spc="-1" strike="noStrike">
              <a:latin typeface="Arial"/>
            </a:endParaRPr>
          </a:p>
          <a:p>
            <a:pPr lvl="1" marL="628560" indent="-171000">
              <a:lnSpc>
                <a:spcPct val="100000"/>
              </a:lnSpc>
              <a:buClr>
                <a:srgbClr val="000000"/>
              </a:buClr>
              <a:buFont typeface="Wingdings" charset="2"/>
              <a:buChar char=""/>
            </a:pPr>
            <a:r>
              <a:rPr b="0" i="1" lang="fr-FR" sz="2000" spc="-1" strike="noStrike">
                <a:latin typeface="Arial"/>
              </a:rPr>
              <a:t>Demande de connaitre la langue d’origine du message</a:t>
            </a:r>
            <a:endParaRPr b="0" lang="fr-FR" sz="2000" spc="-1" strike="noStrike">
              <a:latin typeface="Arial"/>
            </a:endParaRPr>
          </a:p>
          <a:p>
            <a:pPr>
              <a:lnSpc>
                <a:spcPct val="100000"/>
              </a:lnSpc>
            </a:pPr>
            <a:endParaRPr b="0" lang="fr-FR" sz="2000" spc="-1" strike="noStrike">
              <a:latin typeface="Arial"/>
            </a:endParaRPr>
          </a:p>
          <a:p>
            <a:pPr marL="457200">
              <a:lnSpc>
                <a:spcPct val="100000"/>
              </a:lnSpc>
            </a:pPr>
            <a:r>
              <a:rPr b="0" i="1" lang="fr-FR" sz="2000" spc="-1" strike="noStrike">
                <a:latin typeface="Arial"/>
              </a:rPr>
              <a:t>26! Environ 4x10^26</a:t>
            </a:r>
            <a:endParaRPr b="0" lang="fr-FR" sz="2000" spc="-1" strike="noStrike">
              <a:latin typeface="Arial"/>
            </a:endParaRPr>
          </a:p>
          <a:p>
            <a:pPr marL="457200">
              <a:lnSpc>
                <a:spcPct val="100000"/>
              </a:lnSpc>
            </a:pPr>
            <a:endParaRPr b="0" lang="fr-FR" sz="2000" spc="-1" strike="noStrike">
              <a:latin typeface="Arial"/>
            </a:endParaRPr>
          </a:p>
          <a:p>
            <a:pPr marL="457200">
              <a:lnSpc>
                <a:spcPct val="100000"/>
              </a:lnSpc>
            </a:pPr>
            <a:r>
              <a:rPr b="0" lang="fr-FR" sz="2000" spc="-1" strike="noStrike" u="sng">
                <a:solidFill>
                  <a:srgbClr val="000000"/>
                </a:solidFill>
                <a:uFillTx/>
                <a:latin typeface="Arial"/>
                <a:hlinkClick r:id="rId1"/>
              </a:rPr>
              <a:t>http://therese.eveilleau.pagesperso-orange.fr/pages/truc_mat/textes/chaine.htm</a:t>
            </a:r>
            <a:endParaRPr b="0" lang="fr-FR" sz="2000" spc="-1" strike="noStrike">
              <a:latin typeface="Arial"/>
            </a:endParaRPr>
          </a:p>
          <a:p>
            <a:pPr marL="457200">
              <a:lnSpc>
                <a:spcPct val="100000"/>
              </a:lnSpc>
            </a:pPr>
            <a:endParaRPr b="0" lang="fr-FR" sz="2000" spc="-1" strike="noStrike">
              <a:latin typeface="Arial"/>
            </a:endParaRPr>
          </a:p>
        </p:txBody>
      </p:sp>
      <p:sp>
        <p:nvSpPr>
          <p:cNvPr id="282" name="TextShape 3"/>
          <p:cNvSpPr txBox="1"/>
          <p:nvPr/>
        </p:nvSpPr>
        <p:spPr>
          <a:xfrm>
            <a:off x="3884760" y="8685360"/>
            <a:ext cx="2971440" cy="458280"/>
          </a:xfrm>
          <a:prstGeom prst="rect">
            <a:avLst/>
          </a:prstGeom>
          <a:noFill/>
          <a:ln>
            <a:noFill/>
          </a:ln>
        </p:spPr>
        <p:txBody>
          <a:bodyPr anchor="b"/>
          <a:p>
            <a:pPr algn="r">
              <a:lnSpc>
                <a:spcPct val="100000"/>
              </a:lnSpc>
            </a:pPr>
            <a:fld id="{4B9527BB-EE01-480F-A24E-1BAA963E9A1D}"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6040" cy="3085920"/>
          </a:xfrm>
          <a:prstGeom prst="rect">
            <a:avLst/>
          </a:prstGeom>
        </p:spPr>
      </p:sp>
      <p:sp>
        <p:nvSpPr>
          <p:cNvPr id="284"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FR" sz="1200" spc="-1" strike="noStrike">
                <a:solidFill>
                  <a:srgbClr val="000000"/>
                </a:solidFill>
                <a:latin typeface="+mn-lt"/>
                <a:ea typeface="+mn-ea"/>
              </a:rPr>
              <a:t>« </a:t>
            </a:r>
            <a:r>
              <a:rPr b="1" lang="fr-FR" sz="1200" spc="-1" strike="noStrike">
                <a:solidFill>
                  <a:srgbClr val="000000"/>
                </a:solidFill>
                <a:latin typeface="+mn-lt"/>
                <a:ea typeface="+mn-ea"/>
              </a:rPr>
              <a:t>chiffrement hybride</a:t>
            </a:r>
            <a:r>
              <a:rPr b="0" lang="fr-FR" sz="1200" spc="-1" strike="noStrike">
                <a:solidFill>
                  <a:srgbClr val="000000"/>
                </a:solidFill>
                <a:latin typeface="+mn-lt"/>
                <a:ea typeface="+mn-ea"/>
              </a:rPr>
              <a:t> ».</a:t>
            </a:r>
            <a:endParaRPr b="0" lang="fr-FR" sz="1200" spc="-1" strike="noStrike">
              <a:latin typeface="Arial"/>
            </a:endParaRPr>
          </a:p>
          <a:p>
            <a:pPr marL="216000" indent="-216000">
              <a:lnSpc>
                <a:spcPct val="100000"/>
              </a:lnSpc>
            </a:pPr>
            <a:r>
              <a:rPr b="0" lang="fr-FR" sz="1200" spc="-1" strike="noStrike">
                <a:solidFill>
                  <a:srgbClr val="000000"/>
                </a:solidFill>
                <a:latin typeface="+mn-lt"/>
                <a:ea typeface="+mn-ea"/>
              </a:rPr>
              <a:t>Cette fois, une clé secrète est déterminée par une des deux parties souhaitant communiquer et celle-ci est envoyée chiffrée par un chiffrement asymétrique. Une fois connue des deux parties, celles-ci communiquent en chiffrant symétriquement leurs échanges. Cette technique est notamment appliquée lorsque </a:t>
            </a:r>
            <a:r>
              <a:rPr b="1" lang="fr-FR" sz="1200" spc="-1" strike="noStrike">
                <a:solidFill>
                  <a:srgbClr val="000000"/>
                </a:solidFill>
                <a:latin typeface="+mn-lt"/>
                <a:ea typeface="+mn-ea"/>
              </a:rPr>
              <a:t>vous visitez un site dont l’adresse débute par « https ».</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lang="fr-FR" sz="2000" spc="-1" strike="noStrike">
                <a:solidFill>
                  <a:srgbClr val="000000"/>
                </a:solidFill>
                <a:latin typeface="+mn-lt"/>
                <a:ea typeface="+mn-ea"/>
              </a:rPr>
              <a:t>SYMETRIQUE :</a:t>
            </a:r>
            <a:endParaRPr b="0" lang="fr-FR" sz="2000" spc="-1" strike="noStrike">
              <a:latin typeface="Arial"/>
            </a:endParaRPr>
          </a:p>
          <a:p>
            <a:pPr marL="216000" indent="-216000">
              <a:lnSpc>
                <a:spcPct val="100000"/>
              </a:lnSpc>
            </a:pPr>
            <a:r>
              <a:rPr b="0" lang="fr-FR" sz="1200" spc="-1" strike="noStrike" cap="all">
                <a:solidFill>
                  <a:srgbClr val="000000"/>
                </a:solidFill>
                <a:latin typeface="+mn-lt"/>
                <a:ea typeface="+mn-ea"/>
              </a:rPr>
              <a:t>LES + : </a:t>
            </a:r>
            <a:r>
              <a:rPr b="1" lang="fr-FR" sz="1200" spc="-1" strike="noStrike">
                <a:solidFill>
                  <a:srgbClr val="000000"/>
                </a:solidFill>
                <a:latin typeface="+mn-lt"/>
                <a:ea typeface="+mn-ea"/>
              </a:rPr>
              <a:t>rapide</a:t>
            </a:r>
            <a:r>
              <a:rPr b="0" lang="fr-FR" sz="1200" spc="-1" strike="noStrike">
                <a:solidFill>
                  <a:srgbClr val="000000"/>
                </a:solidFill>
                <a:latin typeface="+mn-lt"/>
                <a:ea typeface="+mn-ea"/>
              </a:rPr>
              <a:t> </a:t>
            </a:r>
            <a:endParaRPr b="0" lang="fr-FR" sz="1200" spc="-1" strike="noStrike">
              <a:latin typeface="Arial"/>
            </a:endParaRPr>
          </a:p>
          <a:p>
            <a:pPr marL="216000" indent="-216000">
              <a:lnSpc>
                <a:spcPct val="100000"/>
              </a:lnSpc>
            </a:pPr>
            <a:r>
              <a:rPr b="0" lang="fr-FR" sz="1200" spc="-1" strike="noStrike" cap="all">
                <a:solidFill>
                  <a:srgbClr val="000000"/>
                </a:solidFill>
                <a:latin typeface="+mn-lt"/>
                <a:ea typeface="+mn-ea"/>
              </a:rPr>
              <a:t>LES - : </a:t>
            </a:r>
            <a:r>
              <a:rPr b="0" lang="fr-FR" sz="1200" spc="-1" strike="noStrike">
                <a:solidFill>
                  <a:srgbClr val="000000"/>
                </a:solidFill>
                <a:latin typeface="+mn-lt"/>
                <a:ea typeface="+mn-ea"/>
              </a:rPr>
              <a:t>sécurité repose sur le secret de la clé pose le problème de la </a:t>
            </a:r>
            <a:r>
              <a:rPr b="1" lang="fr-FR" sz="1200" spc="-1" strike="noStrike">
                <a:solidFill>
                  <a:srgbClr val="000000"/>
                </a:solidFill>
                <a:latin typeface="+mn-lt"/>
                <a:ea typeface="+mn-ea"/>
              </a:rPr>
              <a:t>transmission</a:t>
            </a:r>
            <a:r>
              <a:rPr b="0" lang="fr-FR" sz="1200" spc="-1" strike="noStrike">
                <a:solidFill>
                  <a:srgbClr val="000000"/>
                </a:solidFill>
                <a:latin typeface="+mn-lt"/>
                <a:ea typeface="+mn-ea"/>
              </a:rPr>
              <a:t> de cette clé. </a:t>
            </a:r>
            <a:br/>
            <a:r>
              <a:rPr b="0" lang="fr-FR" sz="1200" spc="-1" strike="noStrike">
                <a:solidFill>
                  <a:srgbClr val="000000"/>
                </a:solidFill>
                <a:latin typeface="+mn-lt"/>
                <a:ea typeface="+mn-ea"/>
              </a:rPr>
              <a:t>           partage d’autant de clés qu’il y a de paires de correspondants</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lang="fr-FR" sz="1200" spc="-1" strike="noStrike">
                <a:solidFill>
                  <a:srgbClr val="000000"/>
                </a:solidFill>
                <a:latin typeface="+mn-lt"/>
                <a:ea typeface="+mn-ea"/>
              </a:rPr>
              <a:t>ASYMETRIQUE :</a:t>
            </a:r>
            <a:endParaRPr b="0" lang="fr-FR" sz="1200" spc="-1" strike="noStrike">
              <a:latin typeface="Arial"/>
            </a:endParaRPr>
          </a:p>
          <a:p>
            <a:pPr marL="216000" indent="-216000">
              <a:lnSpc>
                <a:spcPct val="100000"/>
              </a:lnSpc>
            </a:pPr>
            <a:r>
              <a:rPr b="0" lang="fr-FR" sz="1200" spc="-1" strike="noStrike" cap="all">
                <a:solidFill>
                  <a:srgbClr val="000000"/>
                </a:solidFill>
                <a:latin typeface="+mn-lt"/>
                <a:ea typeface="+mn-ea"/>
              </a:rPr>
              <a:t>LES + : </a:t>
            </a:r>
            <a:r>
              <a:rPr b="0" lang="fr-FR" sz="1200" spc="-1" strike="noStrike">
                <a:solidFill>
                  <a:srgbClr val="000000"/>
                </a:solidFill>
                <a:latin typeface="+mn-lt"/>
                <a:ea typeface="+mn-ea"/>
              </a:rPr>
              <a:t>moins de clés, une seule par utilisateur et transmission des clés secrètes est remplacée par distribution des clés publiques.</a:t>
            </a:r>
            <a:endParaRPr b="0" lang="fr-FR" sz="1200" spc="-1" strike="noStrike">
              <a:latin typeface="Arial"/>
            </a:endParaRPr>
          </a:p>
          <a:p>
            <a:pPr marL="216000" indent="-216000">
              <a:lnSpc>
                <a:spcPct val="100000"/>
              </a:lnSpc>
            </a:pPr>
            <a:r>
              <a:rPr b="0" lang="fr-FR" sz="1200" spc="-1" strike="noStrike" cap="all">
                <a:solidFill>
                  <a:srgbClr val="000000"/>
                </a:solidFill>
                <a:latin typeface="+mn-lt"/>
                <a:ea typeface="+mn-ea"/>
              </a:rPr>
              <a:t>LES - : </a:t>
            </a:r>
            <a:r>
              <a:rPr b="0" lang="fr-FR" sz="1200" spc="-1" strike="noStrike">
                <a:solidFill>
                  <a:srgbClr val="000000"/>
                </a:solidFill>
                <a:latin typeface="+mn-lt"/>
                <a:ea typeface="+mn-ea"/>
              </a:rPr>
              <a:t>nature des calculs à réaliser rend l’opération bien plus longue…</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lang="fr-FR" sz="2000" spc="-1" strike="noStrike">
                <a:solidFill>
                  <a:srgbClr val="000000"/>
                </a:solidFill>
                <a:latin typeface="+mn-lt"/>
                <a:ea typeface="+mn-ea"/>
              </a:rPr>
              <a:t>Source cnil : </a:t>
            </a:r>
            <a:r>
              <a:rPr b="0" lang="fr-FR" sz="2000" spc="-1" strike="noStrike" u="sng">
                <a:solidFill>
                  <a:srgbClr val="000000"/>
                </a:solidFill>
                <a:uFillTx/>
                <a:latin typeface="+mn-lt"/>
                <a:ea typeface="+mn-ea"/>
                <a:hlinkClick r:id="rId1"/>
              </a:rPr>
              <a:t>https://www.cnil.fr/fr/comprendre-les-grands-principes-de-la-cryptologie-et-du-chiffrement</a:t>
            </a:r>
            <a:endParaRPr b="0" lang="fr-FR" sz="2000" spc="-1" strike="noStrike">
              <a:latin typeface="Arial"/>
            </a:endParaRPr>
          </a:p>
          <a:p>
            <a:pPr marL="216000" indent="-216000">
              <a:lnSpc>
                <a:spcPct val="100000"/>
              </a:lnSpc>
            </a:pPr>
            <a:r>
              <a:rPr b="0" lang="fr-FR" sz="2000" spc="-1" strike="noStrike" u="sng">
                <a:solidFill>
                  <a:srgbClr val="000000"/>
                </a:solidFill>
                <a:uFillTx/>
                <a:latin typeface="+mn-lt"/>
                <a:ea typeface="+mn-ea"/>
                <a:hlinkClick r:id="rId2"/>
              </a:rPr>
              <a:t>https://www.ssi.gouv.fr/particulier/bonnes-pratiques/crypto-le-webdoc/crypto-sensu/</a:t>
            </a:r>
            <a:endParaRPr b="0" lang="fr-FR" sz="2000" spc="-1" strike="noStrike">
              <a:latin typeface="Arial"/>
            </a:endParaRPr>
          </a:p>
          <a:p>
            <a:pPr marL="216000" indent="-216000">
              <a:lnSpc>
                <a:spcPct val="100000"/>
              </a:lnSpc>
            </a:pPr>
            <a:endParaRPr b="0" lang="fr-FR" sz="2000" spc="-1" strike="noStrike">
              <a:latin typeface="Arial"/>
            </a:endParaRPr>
          </a:p>
        </p:txBody>
      </p:sp>
      <p:sp>
        <p:nvSpPr>
          <p:cNvPr id="285" name="TextShape 3"/>
          <p:cNvSpPr txBox="1"/>
          <p:nvPr/>
        </p:nvSpPr>
        <p:spPr>
          <a:xfrm>
            <a:off x="3884760" y="8685360"/>
            <a:ext cx="2971440" cy="458280"/>
          </a:xfrm>
          <a:prstGeom prst="rect">
            <a:avLst/>
          </a:prstGeom>
          <a:noFill/>
          <a:ln>
            <a:noFill/>
          </a:ln>
        </p:spPr>
        <p:txBody>
          <a:bodyPr anchor="b"/>
          <a:p>
            <a:pPr algn="r">
              <a:lnSpc>
                <a:spcPct val="100000"/>
              </a:lnSpc>
            </a:pPr>
            <a:fld id="{AD12CAFA-4A30-4259-9FB0-519DCA385E73}"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685800" y="1143000"/>
            <a:ext cx="5486040" cy="3085920"/>
          </a:xfrm>
          <a:prstGeom prst="rect">
            <a:avLst/>
          </a:prstGeom>
        </p:spPr>
      </p:sp>
      <p:sp>
        <p:nvSpPr>
          <p:cNvPr id="257"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i="1" lang="fr-FR" sz="1200" spc="-1" strike="noStrike">
                <a:solidFill>
                  <a:srgbClr val="000000"/>
                </a:solidFill>
                <a:latin typeface="+mn-lt"/>
                <a:ea typeface="+mn-ea"/>
              </a:rPr>
              <a:t>"Plus le système est ouvert et connu des pirates, plus c'est dangereux"</a:t>
            </a:r>
            <a:endParaRPr b="0" lang="fr-FR" sz="1200" spc="-1" strike="noStrike">
              <a:latin typeface="Arial"/>
            </a:endParaRPr>
          </a:p>
          <a:p>
            <a:pPr marL="216000" indent="-216000">
              <a:lnSpc>
                <a:spcPct val="100000"/>
              </a:lnSpc>
            </a:pPr>
            <a:r>
              <a:rPr b="1" lang="fr-FR" sz="1200" spc="-1" strike="noStrike">
                <a:solidFill>
                  <a:srgbClr val="000000"/>
                </a:solidFill>
                <a:latin typeface="+mn-lt"/>
                <a:ea typeface="+mn-ea"/>
              </a:rPr>
              <a:t>-- Marcel Vigouroux</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i="1" lang="fr-FR" sz="2000" spc="-1" strike="noStrike">
                <a:solidFill>
                  <a:srgbClr val="000000"/>
                </a:solidFill>
                <a:latin typeface="+mn-lt"/>
                <a:ea typeface="+mn-ea"/>
              </a:rPr>
              <a:t>"Seul un ordinateur éteint, enfermé dans un coffre-fort et enterré six pieds sous terre dans un endroit tenu secret peut être considéré comme sécurisé, et encore."</a:t>
            </a:r>
            <a:endParaRPr b="0" lang="fr-FR" sz="2000" spc="-1" strike="noStrike">
              <a:latin typeface="Arial"/>
            </a:endParaRPr>
          </a:p>
          <a:p>
            <a:pPr marL="216000" indent="-216000">
              <a:lnSpc>
                <a:spcPct val="100000"/>
              </a:lnSpc>
            </a:pPr>
            <a:r>
              <a:rPr b="1" lang="fr-FR" sz="2000" spc="-1" strike="noStrike">
                <a:solidFill>
                  <a:srgbClr val="000000"/>
                </a:solidFill>
                <a:latin typeface="+mn-lt"/>
                <a:ea typeface="+mn-ea"/>
              </a:rPr>
              <a:t>-- Bruce Schneier</a:t>
            </a:r>
            <a:endParaRPr b="0" lang="fr-FR" sz="2000" spc="-1" strike="noStrike">
              <a:latin typeface="Arial"/>
            </a:endParaRPr>
          </a:p>
          <a:p>
            <a:pPr marL="216000" indent="-216000">
              <a:lnSpc>
                <a:spcPct val="100000"/>
              </a:lnSpc>
            </a:pPr>
            <a:endParaRPr b="0" lang="fr-FR" sz="2000" spc="-1" strike="noStrike">
              <a:latin typeface="Arial"/>
            </a:endParaRPr>
          </a:p>
          <a:p>
            <a:pPr marL="216000" indent="-216000">
              <a:lnSpc>
                <a:spcPct val="100000"/>
              </a:lnSpc>
            </a:pPr>
            <a:r>
              <a:rPr b="0" i="1" lang="fr-FR" sz="1200" spc="-1" strike="noStrike">
                <a:solidFill>
                  <a:srgbClr val="000000"/>
                </a:solidFill>
                <a:latin typeface="+mn-lt"/>
                <a:ea typeface="+mn-ea"/>
              </a:rPr>
              <a:t>"Ceux qui sont prêts à sacrifier un peu de liberté en échange d'un peu de sécurité ne méritent ni l'une ni l'autre".</a:t>
            </a:r>
            <a:endParaRPr b="0" lang="fr-FR" sz="1200" spc="-1" strike="noStrike">
              <a:latin typeface="Arial"/>
            </a:endParaRPr>
          </a:p>
          <a:p>
            <a:pPr marL="216000" indent="-216000">
              <a:lnSpc>
                <a:spcPct val="100000"/>
              </a:lnSpc>
            </a:pPr>
            <a:r>
              <a:rPr b="1" lang="fr-FR" sz="1200" spc="-1" strike="noStrike">
                <a:solidFill>
                  <a:srgbClr val="000000"/>
                </a:solidFill>
                <a:latin typeface="+mn-lt"/>
                <a:ea typeface="+mn-ea"/>
              </a:rPr>
              <a:t>-- Benjamin Franklin</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lang="fr-FR" sz="1200" spc="-1" strike="noStrike">
                <a:solidFill>
                  <a:srgbClr val="000000"/>
                </a:solidFill>
                <a:latin typeface="+mn-lt"/>
                <a:ea typeface="+mn-ea"/>
              </a:rPr>
              <a:t>« Trois personnes peuvent garde un secret - si deux d'entre elles sont mortes. »</a:t>
            </a:r>
            <a:endParaRPr b="0" lang="fr-FR" sz="1200" spc="-1" strike="noStrike">
              <a:latin typeface="Arial"/>
            </a:endParaRPr>
          </a:p>
          <a:p>
            <a:pPr>
              <a:lnSpc>
                <a:spcPct val="100000"/>
              </a:lnSpc>
            </a:pPr>
            <a:r>
              <a:rPr b="1" lang="fr-FR" sz="1200" spc="-1" strike="noStrike">
                <a:solidFill>
                  <a:srgbClr val="000000"/>
                </a:solidFill>
                <a:latin typeface="+mn-lt"/>
                <a:ea typeface="+mn-ea"/>
              </a:rPr>
              <a:t>-- Benjamin Franklin</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000000"/>
                </a:solidFill>
                <a:latin typeface="+mn-lt"/>
                <a:ea typeface="+mn-ea"/>
              </a:rPr>
              <a:t>« Celui qui cache son secret est maître de sa route. »</a:t>
            </a:r>
            <a:endParaRPr b="0" lang="fr-FR" sz="1200" spc="-1" strike="noStrike">
              <a:latin typeface="Arial"/>
            </a:endParaRPr>
          </a:p>
          <a:p>
            <a:pPr>
              <a:lnSpc>
                <a:spcPct val="100000"/>
              </a:lnSpc>
            </a:pPr>
            <a:r>
              <a:rPr b="1" lang="fr-FR" sz="1200" spc="-1" strike="noStrike">
                <a:solidFill>
                  <a:srgbClr val="000000"/>
                </a:solidFill>
                <a:latin typeface="+mn-lt"/>
                <a:ea typeface="+mn-ea"/>
              </a:rPr>
              <a:t>-- Proverbe arabe</a:t>
            </a:r>
            <a:endParaRPr b="0" lang="fr-FR" sz="1200" spc="-1" strike="noStrike">
              <a:latin typeface="Arial"/>
            </a:endParaRPr>
          </a:p>
          <a:p>
            <a:pPr>
              <a:lnSpc>
                <a:spcPct val="100000"/>
              </a:lnSpc>
            </a:pPr>
            <a:endParaRPr b="0" lang="fr-FR" sz="1200" spc="-1" strike="noStrike">
              <a:latin typeface="Arial"/>
            </a:endParaRPr>
          </a:p>
        </p:txBody>
      </p:sp>
      <p:sp>
        <p:nvSpPr>
          <p:cNvPr id="258" name="TextShape 3"/>
          <p:cNvSpPr txBox="1"/>
          <p:nvPr/>
        </p:nvSpPr>
        <p:spPr>
          <a:xfrm>
            <a:off x="3884760" y="8685360"/>
            <a:ext cx="2971440" cy="458280"/>
          </a:xfrm>
          <a:prstGeom prst="rect">
            <a:avLst/>
          </a:prstGeom>
          <a:noFill/>
          <a:ln>
            <a:noFill/>
          </a:ln>
        </p:spPr>
        <p:txBody>
          <a:bodyPr anchor="b"/>
          <a:p>
            <a:pPr algn="r">
              <a:lnSpc>
                <a:spcPct val="100000"/>
              </a:lnSpc>
            </a:pPr>
            <a:fld id="{693FC948-E97D-4D51-B0FC-28343358A6A4}"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685800" y="1143000"/>
            <a:ext cx="5486040" cy="3085920"/>
          </a:xfrm>
          <a:prstGeom prst="rect">
            <a:avLst/>
          </a:prstGeom>
        </p:spPr>
      </p:sp>
      <p:sp>
        <p:nvSpPr>
          <p:cNvPr id="260"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FR" sz="2000" spc="-1" strike="noStrike">
                <a:latin typeface="Arial"/>
              </a:rPr>
              <a:t>Cryptologie : science du secret qui regroupe</a:t>
            </a:r>
            <a:endParaRPr b="0" lang="fr-FR" sz="2000" spc="-1" strike="noStrike">
              <a:latin typeface="Arial"/>
            </a:endParaRPr>
          </a:p>
          <a:p>
            <a:pPr marL="216000" indent="-216000">
              <a:lnSpc>
                <a:spcPct val="100000"/>
              </a:lnSpc>
            </a:pPr>
            <a:r>
              <a:rPr b="0" lang="fr-FR" sz="2000" spc="-1" strike="noStrike">
                <a:latin typeface="Arial"/>
              </a:rPr>
              <a:t>La cryptographie : l’écriture secrète de message afin d’en protéger le contenu en le rendant inintelligible </a:t>
            </a:r>
            <a:endParaRPr b="0" lang="fr-FR" sz="2000" spc="-1" strike="noStrike">
              <a:latin typeface="Arial"/>
            </a:endParaRPr>
          </a:p>
          <a:p>
            <a:pPr marL="216000" indent="-216000">
              <a:lnSpc>
                <a:spcPct val="100000"/>
              </a:lnSpc>
            </a:pPr>
            <a:r>
              <a:rPr b="0" lang="fr-FR" sz="2000" spc="-1" strike="noStrike">
                <a:latin typeface="Arial"/>
              </a:rPr>
              <a:t>la cryptanalyse : techniques et méthodes pour retrouver le texte original à partir du texte crypté</a:t>
            </a:r>
            <a:endParaRPr b="0" lang="fr-FR" sz="2000" spc="-1" strike="noStrike">
              <a:latin typeface="Arial"/>
            </a:endParaRPr>
          </a:p>
          <a:p>
            <a:pPr marL="216000" indent="-216000">
              <a:lnSpc>
                <a:spcPct val="100000"/>
              </a:lnSpc>
            </a:pPr>
            <a:r>
              <a:rPr b="0" lang="fr-FR" sz="2000" spc="-1" strike="noStrike">
                <a:latin typeface="Arial"/>
              </a:rPr>
              <a:t>la stéganographie : l’art de la dissimulation son objet est de faire passer inaperçu un message dans un autre message</a:t>
            </a:r>
            <a:endParaRPr b="0" lang="fr-FR" sz="2000" spc="-1" strike="noStrike">
              <a:latin typeface="Arial"/>
            </a:endParaRPr>
          </a:p>
          <a:p>
            <a:pPr marL="216000" indent="-216000">
              <a:lnSpc>
                <a:spcPct val="100000"/>
              </a:lnSpc>
            </a:pPr>
            <a:endParaRPr b="0" lang="fr-FR" sz="2000" spc="-1" strike="noStrike">
              <a:latin typeface="Arial"/>
            </a:endParaRPr>
          </a:p>
          <a:p>
            <a:pPr marL="216000" indent="-216000">
              <a:lnSpc>
                <a:spcPct val="100000"/>
              </a:lnSpc>
            </a:pPr>
            <a:r>
              <a:rPr b="0" lang="fr-FR" sz="2000" spc="-1" strike="noStrike">
                <a:latin typeface="Arial"/>
              </a:rPr>
              <a:t>Source : chiffrer.info et wiki</a:t>
            </a:r>
            <a:endParaRPr b="0" lang="fr-FR" sz="2000" spc="-1" strike="noStrike">
              <a:latin typeface="Arial"/>
            </a:endParaRPr>
          </a:p>
          <a:p>
            <a:pPr marL="216000" indent="-216000">
              <a:lnSpc>
                <a:spcPct val="100000"/>
              </a:lnSpc>
            </a:pPr>
            <a:endParaRPr b="0" lang="fr-FR" sz="2000" spc="-1" strike="noStrike">
              <a:latin typeface="Arial"/>
            </a:endParaRPr>
          </a:p>
        </p:txBody>
      </p:sp>
      <p:sp>
        <p:nvSpPr>
          <p:cNvPr id="261" name="TextShape 3"/>
          <p:cNvSpPr txBox="1"/>
          <p:nvPr/>
        </p:nvSpPr>
        <p:spPr>
          <a:xfrm>
            <a:off x="3884760" y="8685360"/>
            <a:ext cx="2971440" cy="458280"/>
          </a:xfrm>
          <a:prstGeom prst="rect">
            <a:avLst/>
          </a:prstGeom>
          <a:noFill/>
          <a:ln>
            <a:noFill/>
          </a:ln>
        </p:spPr>
        <p:txBody>
          <a:bodyPr anchor="b"/>
          <a:p>
            <a:pPr algn="r">
              <a:lnSpc>
                <a:spcPct val="100000"/>
              </a:lnSpc>
            </a:pPr>
            <a:fld id="{A4C362E0-BCAC-4025-B48D-FAFF31A22F54}"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685800" y="1143000"/>
            <a:ext cx="5486040" cy="3085920"/>
          </a:xfrm>
          <a:prstGeom prst="rect">
            <a:avLst/>
          </a:prstGeom>
        </p:spPr>
      </p:sp>
      <p:sp>
        <p:nvSpPr>
          <p:cNvPr id="263"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FR" sz="2000" spc="-1" strike="noStrike">
                <a:latin typeface="Arial"/>
              </a:rPr>
              <a:t> </a:t>
            </a:r>
            <a:r>
              <a:rPr b="0" lang="fr-FR" sz="2000" spc="-1" strike="noStrike">
                <a:latin typeface="Arial"/>
              </a:rPr>
              <a:t>Cryptographie :</a:t>
            </a:r>
            <a:endParaRPr b="0" lang="fr-FR" sz="2000" spc="-1" strike="noStrike">
              <a:latin typeface="Arial"/>
            </a:endParaRPr>
          </a:p>
          <a:p>
            <a:pPr marL="216000" indent="-216000">
              <a:lnSpc>
                <a:spcPct val="100000"/>
              </a:lnSpc>
            </a:pPr>
            <a:r>
              <a:rPr b="0" lang="fr-FR" sz="2400" spc="-1" strike="noStrike">
                <a:latin typeface="Arial"/>
              </a:rPr>
              <a:t> </a:t>
            </a:r>
            <a:r>
              <a:rPr b="0" lang="fr-FR" sz="2400" spc="-1" strike="noStrike">
                <a:latin typeface="Arial"/>
              </a:rPr>
              <a:t>Chiffrer / Chiffrement : </a:t>
            </a:r>
            <a:r>
              <a:rPr b="0" lang="fr-FR" sz="2000" spc="-1" strike="noStrike">
                <a:latin typeface="Arial"/>
              </a:rPr>
              <a:t>rendre la compréhension d’un document impossible à toute personne qui n’a pas la clé de (dé)chiffrement</a:t>
            </a:r>
            <a:endParaRPr b="0" lang="fr-FR" sz="2000" spc="-1" strike="noStrike">
              <a:latin typeface="Arial"/>
            </a:endParaRPr>
          </a:p>
          <a:p>
            <a:pPr marL="216000" indent="-216000">
              <a:lnSpc>
                <a:spcPct val="100000"/>
              </a:lnSpc>
            </a:pPr>
            <a:endParaRPr b="0" lang="fr-FR" sz="2000" spc="-1" strike="noStrike">
              <a:latin typeface="Arial"/>
            </a:endParaRPr>
          </a:p>
          <a:p>
            <a:pPr marL="216000" indent="-216000">
              <a:lnSpc>
                <a:spcPct val="100000"/>
              </a:lnSpc>
            </a:pPr>
            <a:r>
              <a:rPr b="0" lang="fr-FR" sz="2000" spc="-1" strike="noStrike">
                <a:latin typeface="Arial"/>
              </a:rPr>
              <a:t> </a:t>
            </a:r>
            <a:r>
              <a:rPr b="0" lang="fr-FR" sz="2000" spc="-1" strike="noStrike">
                <a:latin typeface="Arial"/>
              </a:rPr>
              <a:t>Cryptanalyse :</a:t>
            </a:r>
            <a:endParaRPr b="0" lang="fr-FR" sz="2000" spc="-1" strike="noStrike">
              <a:latin typeface="Arial"/>
            </a:endParaRPr>
          </a:p>
          <a:p>
            <a:pPr marL="216000" indent="-216000">
              <a:lnSpc>
                <a:spcPct val="100000"/>
              </a:lnSpc>
            </a:pPr>
            <a:r>
              <a:rPr b="0" lang="fr-FR" sz="2000" spc="-1" strike="noStrike">
                <a:latin typeface="Arial"/>
              </a:rPr>
              <a:t> </a:t>
            </a:r>
            <a:r>
              <a:rPr b="0" lang="fr-FR" sz="2400" spc="-1" strike="noStrike">
                <a:latin typeface="Arial"/>
              </a:rPr>
              <a:t>Déchiffrer / Déchiffrement : </a:t>
            </a:r>
            <a:r>
              <a:rPr b="0" lang="fr-FR" sz="2000" spc="-1" strike="noStrike">
                <a:latin typeface="Arial"/>
              </a:rPr>
              <a:t>consiste à retrouver le texte original d’un message chiffré dont </a:t>
            </a:r>
            <a:r>
              <a:rPr b="1" lang="fr-FR" sz="2000" spc="-1" strike="noStrike">
                <a:latin typeface="Arial"/>
              </a:rPr>
              <a:t>on possède la clé </a:t>
            </a:r>
            <a:r>
              <a:rPr b="0" lang="fr-FR" sz="2000" spc="-1" strike="noStrike">
                <a:latin typeface="Arial"/>
              </a:rPr>
              <a:t>de (dé)chiffrement</a:t>
            </a:r>
            <a:endParaRPr b="0" lang="fr-FR" sz="2000" spc="-1" strike="noStrike">
              <a:latin typeface="Arial"/>
            </a:endParaRPr>
          </a:p>
          <a:p>
            <a:pPr marL="216000" indent="-216000">
              <a:lnSpc>
                <a:spcPct val="100000"/>
              </a:lnSpc>
            </a:pPr>
            <a:r>
              <a:rPr b="0" lang="fr-FR" sz="2400" spc="-1" strike="noStrike">
                <a:latin typeface="Arial"/>
              </a:rPr>
              <a:t>Décrypter / Décryptement / Décryptage : </a:t>
            </a:r>
            <a:r>
              <a:rPr b="0" lang="fr-FR" sz="2000" spc="-1" strike="noStrike">
                <a:latin typeface="Arial"/>
              </a:rPr>
              <a:t>consiste à retrouver le texte original d’un message chiffré dont </a:t>
            </a:r>
            <a:r>
              <a:rPr b="1" lang="fr-FR" sz="2000" spc="-1" strike="noStrike">
                <a:latin typeface="Arial"/>
              </a:rPr>
              <a:t>on ne possède pas la clé </a:t>
            </a:r>
            <a:r>
              <a:rPr b="0" lang="fr-FR" sz="2000" spc="-1" strike="noStrike">
                <a:latin typeface="Arial"/>
              </a:rPr>
              <a:t>de (dé)chiffrement</a:t>
            </a:r>
            <a:endParaRPr b="0" lang="fr-FR" sz="2000" spc="-1" strike="noStrike">
              <a:latin typeface="Arial"/>
            </a:endParaRPr>
          </a:p>
          <a:p>
            <a:pPr marL="216000" indent="-216000">
              <a:lnSpc>
                <a:spcPct val="100000"/>
              </a:lnSpc>
            </a:pPr>
            <a:endParaRPr b="0" lang="fr-FR" sz="2000" spc="-1" strike="noStrike">
              <a:latin typeface="Arial"/>
            </a:endParaRPr>
          </a:p>
          <a:p>
            <a:pPr lvl="1" marL="228600" indent="-216000">
              <a:lnSpc>
                <a:spcPct val="100000"/>
              </a:lnSpc>
              <a:spcBef>
                <a:spcPts val="1001"/>
              </a:spcBef>
              <a:buClr>
                <a:srgbClr val="666666"/>
              </a:buClr>
              <a:buFont typeface="Wingdings 3" charset="2"/>
              <a:buChar char=""/>
            </a:pPr>
            <a:r>
              <a:rPr b="0" lang="fr-FR" sz="2000" spc="-1" strike="noStrike">
                <a:latin typeface="Arial"/>
              </a:rPr>
              <a:t>NB : </a:t>
            </a:r>
            <a:r>
              <a:rPr b="0" lang="fr-FR" sz="2400" spc="-1" strike="noStrike">
                <a:latin typeface="Arial"/>
              </a:rPr>
              <a:t>Crypter / Cryptage </a:t>
            </a:r>
            <a:r>
              <a:rPr b="0" lang="fr-FR" sz="2000" spc="-1" strike="noStrike">
                <a:latin typeface="Arial"/>
              </a:rPr>
              <a:t>est incorrect car impossible de créer un message chiffré sans posséder de clé de chiffrement.</a:t>
            </a:r>
            <a:endParaRPr b="0" lang="fr-FR" sz="2000" spc="-1" strike="noStrike">
              <a:latin typeface="Arial"/>
            </a:endParaRPr>
          </a:p>
          <a:p>
            <a:pPr>
              <a:lnSpc>
                <a:spcPct val="100000"/>
              </a:lnSpc>
              <a:spcBef>
                <a:spcPts val="1001"/>
              </a:spcBef>
            </a:pPr>
            <a:endParaRPr b="0" lang="fr-FR" sz="2000" spc="-1" strike="noStrike">
              <a:latin typeface="Arial"/>
            </a:endParaRPr>
          </a:p>
          <a:p>
            <a:pPr marL="228600" indent="-216000">
              <a:lnSpc>
                <a:spcPct val="100000"/>
              </a:lnSpc>
              <a:spcBef>
                <a:spcPts val="1001"/>
              </a:spcBef>
            </a:pPr>
            <a:endParaRPr b="0" lang="fr-FR" sz="2000" spc="-1" strike="noStrike">
              <a:latin typeface="Arial"/>
            </a:endParaRPr>
          </a:p>
          <a:p>
            <a:pPr marL="228600">
              <a:lnSpc>
                <a:spcPct val="100000"/>
              </a:lnSpc>
              <a:spcBef>
                <a:spcPts val="1001"/>
              </a:spcBef>
            </a:pPr>
            <a:r>
              <a:rPr b="0" lang="fr-FR" sz="2000" spc="-1" strike="noStrike">
                <a:latin typeface="Arial"/>
              </a:rPr>
              <a:t>Source : chiffrer.info et wiki</a:t>
            </a:r>
            <a:endParaRPr b="0" lang="fr-FR" sz="2000" spc="-1" strike="noStrike">
              <a:latin typeface="Arial"/>
            </a:endParaRPr>
          </a:p>
          <a:p>
            <a:pPr marL="228600">
              <a:lnSpc>
                <a:spcPct val="100000"/>
              </a:lnSpc>
              <a:spcBef>
                <a:spcPts val="1001"/>
              </a:spcBef>
            </a:pPr>
            <a:endParaRPr b="0" lang="fr-FR" sz="2000" spc="-1" strike="noStrike">
              <a:latin typeface="Arial"/>
            </a:endParaRPr>
          </a:p>
          <a:p>
            <a:pPr marL="228600">
              <a:lnSpc>
                <a:spcPct val="100000"/>
              </a:lnSpc>
            </a:pPr>
            <a:endParaRPr b="0" lang="fr-FR" sz="2000" spc="-1" strike="noStrike">
              <a:latin typeface="Arial"/>
            </a:endParaRPr>
          </a:p>
        </p:txBody>
      </p:sp>
      <p:sp>
        <p:nvSpPr>
          <p:cNvPr id="264" name="TextShape 3"/>
          <p:cNvSpPr txBox="1"/>
          <p:nvPr/>
        </p:nvSpPr>
        <p:spPr>
          <a:xfrm>
            <a:off x="3884760" y="8685360"/>
            <a:ext cx="2971440" cy="458280"/>
          </a:xfrm>
          <a:prstGeom prst="rect">
            <a:avLst/>
          </a:prstGeom>
          <a:noFill/>
          <a:ln>
            <a:noFill/>
          </a:ln>
        </p:spPr>
        <p:txBody>
          <a:bodyPr anchor="b"/>
          <a:p>
            <a:pPr algn="r">
              <a:lnSpc>
                <a:spcPct val="100000"/>
              </a:lnSpc>
            </a:pPr>
            <a:fld id="{353B777F-C4BB-474C-A475-06198BC17837}"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685800" y="1143000"/>
            <a:ext cx="5486040" cy="3085920"/>
          </a:xfrm>
          <a:prstGeom prst="rect">
            <a:avLst/>
          </a:prstGeom>
        </p:spPr>
      </p:sp>
      <p:sp>
        <p:nvSpPr>
          <p:cNvPr id="266" name="PlaceHolder 2"/>
          <p:cNvSpPr>
            <a:spLocks noGrp="1"/>
          </p:cNvSpPr>
          <p:nvPr>
            <p:ph type="body"/>
          </p:nvPr>
        </p:nvSpPr>
        <p:spPr>
          <a:xfrm>
            <a:off x="685800" y="4400640"/>
            <a:ext cx="5486040" cy="3600000"/>
          </a:xfrm>
          <a:prstGeom prst="rect">
            <a:avLst/>
          </a:prstGeom>
        </p:spPr>
        <p:txBody>
          <a:bodyPr/>
          <a:p>
            <a:pPr marL="216000" indent="-216000">
              <a:lnSpc>
                <a:spcPct val="100000"/>
              </a:lnSpc>
            </a:pPr>
            <a:endParaRPr b="0" lang="fr-FR" sz="2000" spc="-1" strike="noStrike">
              <a:latin typeface="Arial"/>
            </a:endParaRPr>
          </a:p>
          <a:p>
            <a:pPr marL="216000" indent="-216000">
              <a:lnSpc>
                <a:spcPct val="100000"/>
              </a:lnSpc>
            </a:pPr>
            <a:r>
              <a:rPr b="0" lang="fr-FR" sz="1200" spc="-1" strike="noStrike">
                <a:solidFill>
                  <a:srgbClr val="000000"/>
                </a:solidFill>
                <a:latin typeface="+mn-lt"/>
                <a:ea typeface="+mn-ea"/>
              </a:rPr>
              <a:t>Une des premières traces de cryptographie remonte à 2000 ans avant J.C. en Egypte, où des scribes utilisent des hiéroglyphes non usuels sur des pierres tombales. Le but étant de masquer l'identité des défunts afin d'éviter tous pillages.</a:t>
            </a:r>
            <a:endParaRPr b="0" lang="fr-FR" sz="1200" spc="-1" strike="noStrike">
              <a:latin typeface="Arial"/>
            </a:endParaRPr>
          </a:p>
          <a:p>
            <a:pPr marL="216000" indent="-216000">
              <a:lnSpc>
                <a:spcPct val="100000"/>
              </a:lnSpc>
            </a:pPr>
            <a:endParaRPr b="0" lang="fr-FR" sz="1200" spc="-1" strike="noStrike">
              <a:latin typeface="Arial"/>
            </a:endParaRPr>
          </a:p>
        </p:txBody>
      </p:sp>
      <p:sp>
        <p:nvSpPr>
          <p:cNvPr id="267" name="TextShape 3"/>
          <p:cNvSpPr txBox="1"/>
          <p:nvPr/>
        </p:nvSpPr>
        <p:spPr>
          <a:xfrm>
            <a:off x="3884760" y="8685360"/>
            <a:ext cx="2971440" cy="458280"/>
          </a:xfrm>
          <a:prstGeom prst="rect">
            <a:avLst/>
          </a:prstGeom>
          <a:noFill/>
          <a:ln>
            <a:noFill/>
          </a:ln>
        </p:spPr>
        <p:txBody>
          <a:bodyPr anchor="b"/>
          <a:p>
            <a:pPr algn="r">
              <a:lnSpc>
                <a:spcPct val="100000"/>
              </a:lnSpc>
            </a:pPr>
            <a:fld id="{E5ECA0F7-7D3F-4CC4-A3DB-AD0583D8849C}"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685800" y="1143000"/>
            <a:ext cx="5486040" cy="3085920"/>
          </a:xfrm>
          <a:prstGeom prst="rect">
            <a:avLst/>
          </a:prstGeom>
        </p:spPr>
      </p:sp>
      <p:sp>
        <p:nvSpPr>
          <p:cNvPr id="269"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FR" sz="1200" spc="-1" strike="noStrike">
                <a:solidFill>
                  <a:srgbClr val="000000"/>
                </a:solidFill>
                <a:latin typeface="+mn-lt"/>
                <a:ea typeface="+mn-ea"/>
              </a:rPr>
              <a:t>« </a:t>
            </a:r>
            <a:r>
              <a:rPr b="1" lang="fr-FR" sz="1200" spc="-1" strike="noStrike">
                <a:solidFill>
                  <a:srgbClr val="000000"/>
                </a:solidFill>
                <a:latin typeface="+mn-lt"/>
                <a:ea typeface="+mn-ea"/>
              </a:rPr>
              <a:t>chiffrement hybride</a:t>
            </a:r>
            <a:r>
              <a:rPr b="0" lang="fr-FR" sz="1200" spc="-1" strike="noStrike">
                <a:solidFill>
                  <a:srgbClr val="000000"/>
                </a:solidFill>
                <a:latin typeface="+mn-lt"/>
                <a:ea typeface="+mn-ea"/>
              </a:rPr>
              <a:t> ».</a:t>
            </a:r>
            <a:endParaRPr b="0" lang="fr-FR" sz="1200" spc="-1" strike="noStrike">
              <a:latin typeface="Arial"/>
            </a:endParaRPr>
          </a:p>
          <a:p>
            <a:pPr marL="216000" indent="-216000">
              <a:lnSpc>
                <a:spcPct val="100000"/>
              </a:lnSpc>
            </a:pPr>
            <a:r>
              <a:rPr b="0" lang="fr-FR" sz="1200" spc="-1" strike="noStrike">
                <a:solidFill>
                  <a:srgbClr val="000000"/>
                </a:solidFill>
                <a:latin typeface="+mn-lt"/>
                <a:ea typeface="+mn-ea"/>
              </a:rPr>
              <a:t>Cette fois, une clé secrète est déterminée par une des deux parties souhaitant communiquer et celle-ci est envoyée chiffrée par un chiffrement asymétrique. Une fois connue des deux parties, celles-ci communiquent en chiffrant symétriquement leurs échanges. Cette technique est notamment appliquée lorsque </a:t>
            </a:r>
            <a:r>
              <a:rPr b="1" lang="fr-FR" sz="1200" spc="-1" strike="noStrike">
                <a:solidFill>
                  <a:srgbClr val="000000"/>
                </a:solidFill>
                <a:latin typeface="+mn-lt"/>
                <a:ea typeface="+mn-ea"/>
              </a:rPr>
              <a:t>vous visitez un site dont l’adresse débute par « https ».</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lang="fr-FR" sz="2000" spc="-1" strike="noStrike">
                <a:solidFill>
                  <a:srgbClr val="000000"/>
                </a:solidFill>
                <a:latin typeface="+mn-lt"/>
                <a:ea typeface="+mn-ea"/>
              </a:rPr>
              <a:t>SYMETRIQUE :</a:t>
            </a:r>
            <a:endParaRPr b="0" lang="fr-FR" sz="2000" spc="-1" strike="noStrike">
              <a:latin typeface="Arial"/>
            </a:endParaRPr>
          </a:p>
          <a:p>
            <a:pPr marL="216000" indent="-216000">
              <a:lnSpc>
                <a:spcPct val="100000"/>
              </a:lnSpc>
            </a:pPr>
            <a:r>
              <a:rPr b="0" lang="fr-FR" sz="1200" spc="-1" strike="noStrike" cap="all">
                <a:solidFill>
                  <a:srgbClr val="000000"/>
                </a:solidFill>
                <a:latin typeface="+mn-lt"/>
                <a:ea typeface="+mn-ea"/>
              </a:rPr>
              <a:t>LES + : </a:t>
            </a:r>
            <a:r>
              <a:rPr b="1" lang="fr-FR" sz="1200" spc="-1" strike="noStrike">
                <a:solidFill>
                  <a:srgbClr val="000000"/>
                </a:solidFill>
                <a:latin typeface="+mn-lt"/>
                <a:ea typeface="+mn-ea"/>
              </a:rPr>
              <a:t>rapide</a:t>
            </a:r>
            <a:r>
              <a:rPr b="0" lang="fr-FR" sz="1200" spc="-1" strike="noStrike">
                <a:solidFill>
                  <a:srgbClr val="000000"/>
                </a:solidFill>
                <a:latin typeface="+mn-lt"/>
                <a:ea typeface="+mn-ea"/>
              </a:rPr>
              <a:t> </a:t>
            </a:r>
            <a:endParaRPr b="0" lang="fr-FR" sz="1200" spc="-1" strike="noStrike">
              <a:latin typeface="Arial"/>
            </a:endParaRPr>
          </a:p>
          <a:p>
            <a:pPr marL="216000" indent="-216000">
              <a:lnSpc>
                <a:spcPct val="100000"/>
              </a:lnSpc>
            </a:pPr>
            <a:r>
              <a:rPr b="0" lang="fr-FR" sz="1200" spc="-1" strike="noStrike" cap="all">
                <a:solidFill>
                  <a:srgbClr val="000000"/>
                </a:solidFill>
                <a:latin typeface="+mn-lt"/>
                <a:ea typeface="+mn-ea"/>
              </a:rPr>
              <a:t>LES - : </a:t>
            </a:r>
            <a:r>
              <a:rPr b="0" lang="fr-FR" sz="1200" spc="-1" strike="noStrike">
                <a:solidFill>
                  <a:srgbClr val="000000"/>
                </a:solidFill>
                <a:latin typeface="+mn-lt"/>
                <a:ea typeface="+mn-ea"/>
              </a:rPr>
              <a:t>sécurité repose sur le secret de la clé pose le problème de la </a:t>
            </a:r>
            <a:r>
              <a:rPr b="1" lang="fr-FR" sz="1200" spc="-1" strike="noStrike">
                <a:solidFill>
                  <a:srgbClr val="000000"/>
                </a:solidFill>
                <a:latin typeface="+mn-lt"/>
                <a:ea typeface="+mn-ea"/>
              </a:rPr>
              <a:t>transmission</a:t>
            </a:r>
            <a:r>
              <a:rPr b="0" lang="fr-FR" sz="1200" spc="-1" strike="noStrike">
                <a:solidFill>
                  <a:srgbClr val="000000"/>
                </a:solidFill>
                <a:latin typeface="+mn-lt"/>
                <a:ea typeface="+mn-ea"/>
              </a:rPr>
              <a:t> de cette clé. </a:t>
            </a:r>
            <a:br/>
            <a:r>
              <a:rPr b="0" lang="fr-FR" sz="1200" spc="-1" strike="noStrike">
                <a:solidFill>
                  <a:srgbClr val="000000"/>
                </a:solidFill>
                <a:latin typeface="+mn-lt"/>
                <a:ea typeface="+mn-ea"/>
              </a:rPr>
              <a:t>           partage d’autant de clés qu’il y a de paires de correspondants</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lang="fr-FR" sz="1200" spc="-1" strike="noStrike">
                <a:solidFill>
                  <a:srgbClr val="000000"/>
                </a:solidFill>
                <a:latin typeface="+mn-lt"/>
                <a:ea typeface="+mn-ea"/>
              </a:rPr>
              <a:t>ASYMETRIQUE :</a:t>
            </a:r>
            <a:endParaRPr b="0" lang="fr-FR" sz="1200" spc="-1" strike="noStrike">
              <a:latin typeface="Arial"/>
            </a:endParaRPr>
          </a:p>
          <a:p>
            <a:pPr marL="216000" indent="-216000">
              <a:lnSpc>
                <a:spcPct val="100000"/>
              </a:lnSpc>
            </a:pPr>
            <a:r>
              <a:rPr b="0" lang="fr-FR" sz="1200" spc="-1" strike="noStrike" cap="all">
                <a:solidFill>
                  <a:srgbClr val="000000"/>
                </a:solidFill>
                <a:latin typeface="+mn-lt"/>
                <a:ea typeface="+mn-ea"/>
              </a:rPr>
              <a:t>LES + : </a:t>
            </a:r>
            <a:r>
              <a:rPr b="0" lang="fr-FR" sz="1200" spc="-1" strike="noStrike">
                <a:solidFill>
                  <a:srgbClr val="000000"/>
                </a:solidFill>
                <a:latin typeface="+mn-lt"/>
                <a:ea typeface="+mn-ea"/>
              </a:rPr>
              <a:t>moins de clés, une seule par utilisateur et transmission des clés secrètes est remplacée par distribution des clés publiques.</a:t>
            </a:r>
            <a:endParaRPr b="0" lang="fr-FR" sz="1200" spc="-1" strike="noStrike">
              <a:latin typeface="Arial"/>
            </a:endParaRPr>
          </a:p>
          <a:p>
            <a:pPr marL="216000" indent="-216000">
              <a:lnSpc>
                <a:spcPct val="100000"/>
              </a:lnSpc>
            </a:pPr>
            <a:r>
              <a:rPr b="0" lang="fr-FR" sz="1200" spc="-1" strike="noStrike" cap="all">
                <a:solidFill>
                  <a:srgbClr val="000000"/>
                </a:solidFill>
                <a:latin typeface="+mn-lt"/>
                <a:ea typeface="+mn-ea"/>
              </a:rPr>
              <a:t>LES - : </a:t>
            </a:r>
            <a:r>
              <a:rPr b="0" lang="fr-FR" sz="1200" spc="-1" strike="noStrike">
                <a:solidFill>
                  <a:srgbClr val="000000"/>
                </a:solidFill>
                <a:latin typeface="+mn-lt"/>
                <a:ea typeface="+mn-ea"/>
              </a:rPr>
              <a:t>nature des calculs à réaliser rend l’opération bien plus longue…</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lang="fr-FR" sz="2000" spc="-1" strike="noStrike">
                <a:solidFill>
                  <a:srgbClr val="000000"/>
                </a:solidFill>
                <a:latin typeface="+mn-lt"/>
                <a:ea typeface="+mn-ea"/>
              </a:rPr>
              <a:t>Source cnil : </a:t>
            </a:r>
            <a:r>
              <a:rPr b="0" lang="fr-FR" sz="2000" spc="-1" strike="noStrike" u="sng">
                <a:solidFill>
                  <a:srgbClr val="000000"/>
                </a:solidFill>
                <a:uFillTx/>
                <a:latin typeface="+mn-lt"/>
                <a:ea typeface="+mn-ea"/>
                <a:hlinkClick r:id="rId1"/>
              </a:rPr>
              <a:t>https://www.cnil.fr/fr/comprendre-les-grands-principes-de-la-cryptologie-et-du-chiffrement</a:t>
            </a:r>
            <a:endParaRPr b="0" lang="fr-FR" sz="2000" spc="-1" strike="noStrike">
              <a:latin typeface="Arial"/>
            </a:endParaRPr>
          </a:p>
          <a:p>
            <a:pPr marL="216000" indent="-216000">
              <a:lnSpc>
                <a:spcPct val="100000"/>
              </a:lnSpc>
            </a:pPr>
            <a:r>
              <a:rPr b="0" lang="fr-FR" sz="2000" spc="-1" strike="noStrike" u="sng">
                <a:solidFill>
                  <a:srgbClr val="000000"/>
                </a:solidFill>
                <a:uFillTx/>
                <a:latin typeface="+mn-lt"/>
                <a:ea typeface="+mn-ea"/>
                <a:hlinkClick r:id="rId2"/>
              </a:rPr>
              <a:t>https://www.ssi.gouv.fr/particulier/bonnes-pratiques/crypto-le-webdoc/crypto-sensu/</a:t>
            </a:r>
            <a:endParaRPr b="0" lang="fr-FR" sz="2000" spc="-1" strike="noStrike">
              <a:latin typeface="Arial"/>
            </a:endParaRPr>
          </a:p>
          <a:p>
            <a:pPr marL="216000" indent="-216000">
              <a:lnSpc>
                <a:spcPct val="100000"/>
              </a:lnSpc>
            </a:pPr>
            <a:endParaRPr b="0" lang="fr-FR" sz="2000" spc="-1" strike="noStrike">
              <a:latin typeface="Arial"/>
            </a:endParaRPr>
          </a:p>
        </p:txBody>
      </p:sp>
      <p:sp>
        <p:nvSpPr>
          <p:cNvPr id="270" name="TextShape 3"/>
          <p:cNvSpPr txBox="1"/>
          <p:nvPr/>
        </p:nvSpPr>
        <p:spPr>
          <a:xfrm>
            <a:off x="3884760" y="8685360"/>
            <a:ext cx="2971440" cy="458280"/>
          </a:xfrm>
          <a:prstGeom prst="rect">
            <a:avLst/>
          </a:prstGeom>
          <a:noFill/>
          <a:ln>
            <a:noFill/>
          </a:ln>
        </p:spPr>
        <p:txBody>
          <a:bodyPr anchor="b"/>
          <a:p>
            <a:pPr algn="r">
              <a:lnSpc>
                <a:spcPct val="100000"/>
              </a:lnSpc>
            </a:pPr>
            <a:fld id="{701AE276-A650-4C59-B26D-05CD3E3C04D6}"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685800" y="1143000"/>
            <a:ext cx="5486040" cy="3085920"/>
          </a:xfrm>
          <a:prstGeom prst="rect">
            <a:avLst/>
          </a:prstGeom>
        </p:spPr>
      </p:sp>
      <p:sp>
        <p:nvSpPr>
          <p:cNvPr id="272"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FR" sz="1200" spc="-1" strike="noStrike">
                <a:solidFill>
                  <a:srgbClr val="000000"/>
                </a:solidFill>
                <a:latin typeface="+mn-lt"/>
                <a:ea typeface="+mn-ea"/>
              </a:rPr>
              <a:t>Le code </a:t>
            </a:r>
            <a:r>
              <a:rPr b="0" i="1" lang="fr-FR" sz="1200" spc="-1" strike="noStrike">
                <a:solidFill>
                  <a:srgbClr val="000000"/>
                </a:solidFill>
                <a:latin typeface="+mn-lt"/>
                <a:ea typeface="+mn-ea"/>
              </a:rPr>
              <a:t>atbash</a:t>
            </a:r>
            <a:r>
              <a:rPr b="0" lang="fr-FR" sz="1200" spc="-1" strike="noStrike">
                <a:solidFill>
                  <a:srgbClr val="000000"/>
                </a:solidFill>
                <a:latin typeface="+mn-lt"/>
                <a:ea typeface="+mn-ea"/>
              </a:rPr>
              <a:t> est un chiffre de substitution hébreu, l’un des tout premiers du genre. Il repose sur un principe de substitution alphabétique inversée consistant à remplacer chaque lettre, selon la place qu’elle occupe dans l’alphabet, par la lettre occupant la même place en sens inverse. a devient donc Z, b devient Y, etc. L’atbash était utilisé dans des textes religieux tels que l’Ancien Testament et consistait davantage, pour ceux qui l’employaient, à éveiller l’intérêt et la curiosité de leur lectorat qu’à réellement occulter le sens de leurs propos.</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lang="fr-FR" sz="1200" spc="-1" strike="noStrike">
                <a:solidFill>
                  <a:srgbClr val="000000"/>
                </a:solidFill>
                <a:latin typeface="+mn-lt"/>
                <a:ea typeface="+mn-ea"/>
              </a:rPr>
              <a:t>Aussi Albam et Atbah</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lang="fr-FR" sz="2000" spc="-1" strike="noStrike" u="sng">
                <a:solidFill>
                  <a:srgbClr val="000000"/>
                </a:solidFill>
                <a:uFillTx/>
                <a:latin typeface="+mn-lt"/>
                <a:ea typeface="+mn-ea"/>
                <a:hlinkClick r:id="rId1"/>
              </a:rPr>
              <a:t>https://www.apprendre-en-ligne.net/crypto/subst/atbash.html</a:t>
            </a:r>
            <a:endParaRPr b="0" lang="fr-FR" sz="2000" spc="-1" strike="noStrike">
              <a:latin typeface="Arial"/>
            </a:endParaRPr>
          </a:p>
          <a:p>
            <a:pPr>
              <a:lnSpc>
                <a:spcPct val="100000"/>
              </a:lnSpc>
            </a:pPr>
            <a:r>
              <a:rPr b="0" lang="fr-FR" sz="2000" spc="-1" strike="noStrike" u="sng">
                <a:solidFill>
                  <a:srgbClr val="000000"/>
                </a:solidFill>
                <a:uFillTx/>
                <a:latin typeface="+mn-lt"/>
                <a:ea typeface="+mn-ea"/>
                <a:hlinkClick r:id="rId2"/>
              </a:rPr>
              <a:t>https://www.ssi.gouv.fr/particulier/bonnes-pratiques/crypto-le-webdoc/crypto-sensu/</a:t>
            </a:r>
            <a:endParaRPr b="0" lang="fr-FR" sz="2000" spc="-1" strike="noStrike">
              <a:latin typeface="Arial"/>
            </a:endParaRPr>
          </a:p>
          <a:p>
            <a:pPr>
              <a:lnSpc>
                <a:spcPct val="100000"/>
              </a:lnSpc>
            </a:pPr>
            <a:r>
              <a:rPr b="0" lang="fr-FR" sz="2000" spc="-1" strike="noStrike" u="sng">
                <a:solidFill>
                  <a:srgbClr val="000000"/>
                </a:solidFill>
                <a:uFillTx/>
                <a:latin typeface="+mn-lt"/>
                <a:ea typeface="+mn-ea"/>
                <a:hlinkClick r:id="rId3"/>
              </a:rPr>
              <a:t>http://www.bibmath.net/crypto/index.php?action=affiche&amp;quoi=ancienne/atbash</a:t>
            </a:r>
            <a:endParaRPr b="0" lang="fr-FR" sz="2000" spc="-1" strike="noStrike">
              <a:latin typeface="Arial"/>
            </a:endParaRPr>
          </a:p>
          <a:p>
            <a:pPr>
              <a:lnSpc>
                <a:spcPct val="100000"/>
              </a:lnSpc>
            </a:pPr>
            <a:endParaRPr b="0" lang="fr-FR" sz="2000" spc="-1" strike="noStrike">
              <a:latin typeface="Arial"/>
            </a:endParaRPr>
          </a:p>
        </p:txBody>
      </p:sp>
      <p:sp>
        <p:nvSpPr>
          <p:cNvPr id="273" name="TextShape 3"/>
          <p:cNvSpPr txBox="1"/>
          <p:nvPr/>
        </p:nvSpPr>
        <p:spPr>
          <a:xfrm>
            <a:off x="3884760" y="8685360"/>
            <a:ext cx="2971440" cy="458280"/>
          </a:xfrm>
          <a:prstGeom prst="rect">
            <a:avLst/>
          </a:prstGeom>
          <a:noFill/>
          <a:ln>
            <a:noFill/>
          </a:ln>
        </p:spPr>
        <p:txBody>
          <a:bodyPr anchor="b"/>
          <a:p>
            <a:pPr algn="r">
              <a:lnSpc>
                <a:spcPct val="100000"/>
              </a:lnSpc>
            </a:pPr>
            <a:fld id="{C03AF0CD-2FF2-4A59-B19C-2A986B2E26B3}"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685800" y="1143000"/>
            <a:ext cx="5486040" cy="3085920"/>
          </a:xfrm>
          <a:prstGeom prst="rect">
            <a:avLst/>
          </a:prstGeom>
        </p:spPr>
      </p:sp>
      <p:sp>
        <p:nvSpPr>
          <p:cNvPr id="275"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FR" sz="1200" spc="-1" strike="noStrike">
                <a:solidFill>
                  <a:srgbClr val="000000"/>
                </a:solidFill>
                <a:latin typeface="+mn-lt"/>
                <a:ea typeface="+mn-ea"/>
              </a:rPr>
              <a:t>l'on utilisa une </a:t>
            </a:r>
            <a:r>
              <a:rPr b="1" lang="fr-FR" sz="1200" spc="-1" strike="noStrike">
                <a:solidFill>
                  <a:srgbClr val="000000"/>
                </a:solidFill>
                <a:latin typeface="+mn-lt"/>
                <a:ea typeface="+mn-ea"/>
              </a:rPr>
              <a:t>scytale</a:t>
            </a:r>
            <a:r>
              <a:rPr b="0" lang="fr-FR" sz="1200" spc="-1" strike="noStrike">
                <a:solidFill>
                  <a:srgbClr val="000000"/>
                </a:solidFill>
                <a:latin typeface="+mn-lt"/>
                <a:ea typeface="+mn-ea"/>
              </a:rPr>
              <a:t>, sorte de bâton entouré d’une lanière de cuir sur laquelle on écrivait le message à chiffrer. La lanière déroulée porte les mêmes lettres que le message d’origine, mais dans un ordre différent. C’est le premier exemple connu de </a:t>
            </a:r>
            <a:r>
              <a:rPr b="1" lang="fr-FR" sz="1200" spc="-1" strike="noStrike">
                <a:solidFill>
                  <a:srgbClr val="000000"/>
                </a:solidFill>
                <a:latin typeface="+mn-lt"/>
                <a:ea typeface="+mn-ea"/>
              </a:rPr>
              <a:t>chiffre de transposition</a:t>
            </a:r>
            <a:r>
              <a:rPr b="0" lang="fr-FR" sz="1200" spc="-1" strike="noStrike">
                <a:solidFill>
                  <a:srgbClr val="000000"/>
                </a:solidFill>
                <a:latin typeface="+mn-lt"/>
                <a:ea typeface="+mn-ea"/>
              </a:rPr>
              <a:t>. Pour déchiffrer le message, le destinataire n’avait qu’à enrouler la lanière sur un bâton de même diamètre que celui de l’expéditeur.</a:t>
            </a: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endParaRPr b="0" lang="fr-FR" sz="1200" spc="-1" strike="noStrike">
              <a:latin typeface="Arial"/>
            </a:endParaRPr>
          </a:p>
          <a:p>
            <a:pPr marL="216000" indent="-216000">
              <a:lnSpc>
                <a:spcPct val="100000"/>
              </a:lnSpc>
            </a:pPr>
            <a:r>
              <a:rPr b="0" lang="fr-FR" sz="2000" spc="-1" strike="noStrike" u="sng">
                <a:solidFill>
                  <a:srgbClr val="000000"/>
                </a:solidFill>
                <a:uFillTx/>
                <a:latin typeface="+mn-lt"/>
                <a:ea typeface="+mn-ea"/>
                <a:hlinkClick r:id="rId1"/>
              </a:rPr>
              <a:t>https://www.supinfo.com/cours/1ARI/chapitres/01-introduction-cryptologie</a:t>
            </a:r>
            <a:endParaRPr b="0" lang="fr-FR" sz="2000" spc="-1" strike="noStrike">
              <a:latin typeface="Arial"/>
            </a:endParaRPr>
          </a:p>
        </p:txBody>
      </p:sp>
      <p:sp>
        <p:nvSpPr>
          <p:cNvPr id="276" name="TextShape 3"/>
          <p:cNvSpPr txBox="1"/>
          <p:nvPr/>
        </p:nvSpPr>
        <p:spPr>
          <a:xfrm>
            <a:off x="3884760" y="8685360"/>
            <a:ext cx="2971440" cy="458280"/>
          </a:xfrm>
          <a:prstGeom prst="rect">
            <a:avLst/>
          </a:prstGeom>
          <a:noFill/>
          <a:ln>
            <a:noFill/>
          </a:ln>
        </p:spPr>
        <p:txBody>
          <a:bodyPr anchor="b"/>
          <a:p>
            <a:pPr algn="r">
              <a:lnSpc>
                <a:spcPct val="100000"/>
              </a:lnSpc>
            </a:pPr>
            <a:fld id="{855074E3-A259-410C-81E3-5C62314B3050}" type="slidenum">
              <a:rPr b="0" lang="fr-FR" sz="1200" spc="-1" strike="noStrike">
                <a:latin typeface="Times New Roman"/>
              </a:rPr>
              <a:t>&lt;numéro&gt;</a:t>
            </a:fld>
            <a:endParaRPr b="0" lang="fr-FR"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34" name="PlaceHolder 2"/>
          <p:cNvSpPr>
            <a:spLocks noGrp="1"/>
          </p:cNvSpPr>
          <p:nvPr>
            <p:ph type="body"/>
          </p:nvPr>
        </p:nvSpPr>
        <p:spPr>
          <a:xfrm>
            <a:off x="680400" y="2336760"/>
            <a:ext cx="961344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35" name="PlaceHolder 3"/>
          <p:cNvSpPr>
            <a:spLocks noGrp="1"/>
          </p:cNvSpPr>
          <p:nvPr>
            <p:ph type="body"/>
          </p:nvPr>
        </p:nvSpPr>
        <p:spPr>
          <a:xfrm>
            <a:off x="680400" y="4216680"/>
            <a:ext cx="961344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37"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38"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39" name="PlaceHolder 4"/>
          <p:cNvSpPr>
            <a:spLocks noGrp="1"/>
          </p:cNvSpPr>
          <p:nvPr>
            <p:ph type="body"/>
          </p:nvPr>
        </p:nvSpPr>
        <p:spPr>
          <a:xfrm>
            <a:off x="68040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40" name="PlaceHolder 5"/>
          <p:cNvSpPr>
            <a:spLocks noGrp="1"/>
          </p:cNvSpPr>
          <p:nvPr>
            <p:ph type="body"/>
          </p:nvPr>
        </p:nvSpPr>
        <p:spPr>
          <a:xfrm>
            <a:off x="560664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42" name="PlaceHolder 2"/>
          <p:cNvSpPr>
            <a:spLocks noGrp="1"/>
          </p:cNvSpPr>
          <p:nvPr>
            <p:ph type="body"/>
          </p:nvPr>
        </p:nvSpPr>
        <p:spPr>
          <a:xfrm>
            <a:off x="680400" y="233676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43" name="PlaceHolder 3"/>
          <p:cNvSpPr>
            <a:spLocks noGrp="1"/>
          </p:cNvSpPr>
          <p:nvPr>
            <p:ph type="body"/>
          </p:nvPr>
        </p:nvSpPr>
        <p:spPr>
          <a:xfrm>
            <a:off x="3930840" y="233676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44" name="PlaceHolder 4"/>
          <p:cNvSpPr>
            <a:spLocks noGrp="1"/>
          </p:cNvSpPr>
          <p:nvPr>
            <p:ph type="body"/>
          </p:nvPr>
        </p:nvSpPr>
        <p:spPr>
          <a:xfrm>
            <a:off x="7181280" y="233676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45" name="PlaceHolder 5"/>
          <p:cNvSpPr>
            <a:spLocks noGrp="1"/>
          </p:cNvSpPr>
          <p:nvPr>
            <p:ph type="body"/>
          </p:nvPr>
        </p:nvSpPr>
        <p:spPr>
          <a:xfrm>
            <a:off x="680400" y="421668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46" name="PlaceHolder 6"/>
          <p:cNvSpPr>
            <a:spLocks noGrp="1"/>
          </p:cNvSpPr>
          <p:nvPr>
            <p:ph type="body"/>
          </p:nvPr>
        </p:nvSpPr>
        <p:spPr>
          <a:xfrm>
            <a:off x="3930840" y="421668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47" name="PlaceHolder 7"/>
          <p:cNvSpPr>
            <a:spLocks noGrp="1"/>
          </p:cNvSpPr>
          <p:nvPr>
            <p:ph type="body"/>
          </p:nvPr>
        </p:nvSpPr>
        <p:spPr>
          <a:xfrm>
            <a:off x="7181280" y="421668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subTitle"/>
          </p:nvPr>
        </p:nvSpPr>
        <p:spPr>
          <a:xfrm>
            <a:off x="680400" y="2336760"/>
            <a:ext cx="9613440" cy="35989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62" name="PlaceHolder 2"/>
          <p:cNvSpPr>
            <a:spLocks noGrp="1"/>
          </p:cNvSpPr>
          <p:nvPr>
            <p:ph type="body"/>
          </p:nvPr>
        </p:nvSpPr>
        <p:spPr>
          <a:xfrm>
            <a:off x="680400" y="2336760"/>
            <a:ext cx="9613440" cy="35989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68040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
        <p:nvSpPr>
          <p:cNvPr id="65" name="PlaceHolder 3"/>
          <p:cNvSpPr>
            <a:spLocks noGrp="1"/>
          </p:cNvSpPr>
          <p:nvPr>
            <p:ph type="body"/>
          </p:nvPr>
        </p:nvSpPr>
        <p:spPr>
          <a:xfrm>
            <a:off x="560664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80400" y="753120"/>
            <a:ext cx="9613440" cy="50108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69"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70" name="PlaceHolder 3"/>
          <p:cNvSpPr>
            <a:spLocks noGrp="1"/>
          </p:cNvSpPr>
          <p:nvPr>
            <p:ph type="body"/>
          </p:nvPr>
        </p:nvSpPr>
        <p:spPr>
          <a:xfrm>
            <a:off x="560664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
        <p:nvSpPr>
          <p:cNvPr id="71" name="PlaceHolder 4"/>
          <p:cNvSpPr>
            <a:spLocks noGrp="1"/>
          </p:cNvSpPr>
          <p:nvPr>
            <p:ph type="body"/>
          </p:nvPr>
        </p:nvSpPr>
        <p:spPr>
          <a:xfrm>
            <a:off x="68040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3" name="PlaceHolder 2"/>
          <p:cNvSpPr>
            <a:spLocks noGrp="1"/>
          </p:cNvSpPr>
          <p:nvPr>
            <p:ph type="subTitle"/>
          </p:nvPr>
        </p:nvSpPr>
        <p:spPr>
          <a:xfrm>
            <a:off x="680400" y="2336760"/>
            <a:ext cx="9613440" cy="35989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73" name="PlaceHolder 2"/>
          <p:cNvSpPr>
            <a:spLocks noGrp="1"/>
          </p:cNvSpPr>
          <p:nvPr>
            <p:ph type="body"/>
          </p:nvPr>
        </p:nvSpPr>
        <p:spPr>
          <a:xfrm>
            <a:off x="68040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
        <p:nvSpPr>
          <p:cNvPr id="74"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75" name="PlaceHolder 4"/>
          <p:cNvSpPr>
            <a:spLocks noGrp="1"/>
          </p:cNvSpPr>
          <p:nvPr>
            <p:ph type="body"/>
          </p:nvPr>
        </p:nvSpPr>
        <p:spPr>
          <a:xfrm>
            <a:off x="560664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77"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78"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79" name="PlaceHolder 4"/>
          <p:cNvSpPr>
            <a:spLocks noGrp="1"/>
          </p:cNvSpPr>
          <p:nvPr>
            <p:ph type="body"/>
          </p:nvPr>
        </p:nvSpPr>
        <p:spPr>
          <a:xfrm>
            <a:off x="680400" y="4216680"/>
            <a:ext cx="961344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81" name="PlaceHolder 2"/>
          <p:cNvSpPr>
            <a:spLocks noGrp="1"/>
          </p:cNvSpPr>
          <p:nvPr>
            <p:ph type="body"/>
          </p:nvPr>
        </p:nvSpPr>
        <p:spPr>
          <a:xfrm>
            <a:off x="680400" y="2336760"/>
            <a:ext cx="961344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82" name="PlaceHolder 3"/>
          <p:cNvSpPr>
            <a:spLocks noGrp="1"/>
          </p:cNvSpPr>
          <p:nvPr>
            <p:ph type="body"/>
          </p:nvPr>
        </p:nvSpPr>
        <p:spPr>
          <a:xfrm>
            <a:off x="680400" y="4216680"/>
            <a:ext cx="961344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84"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85"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86" name="PlaceHolder 4"/>
          <p:cNvSpPr>
            <a:spLocks noGrp="1"/>
          </p:cNvSpPr>
          <p:nvPr>
            <p:ph type="body"/>
          </p:nvPr>
        </p:nvSpPr>
        <p:spPr>
          <a:xfrm>
            <a:off x="68040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87" name="PlaceHolder 5"/>
          <p:cNvSpPr>
            <a:spLocks noGrp="1"/>
          </p:cNvSpPr>
          <p:nvPr>
            <p:ph type="body"/>
          </p:nvPr>
        </p:nvSpPr>
        <p:spPr>
          <a:xfrm>
            <a:off x="560664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89" name="PlaceHolder 2"/>
          <p:cNvSpPr>
            <a:spLocks noGrp="1"/>
          </p:cNvSpPr>
          <p:nvPr>
            <p:ph type="body"/>
          </p:nvPr>
        </p:nvSpPr>
        <p:spPr>
          <a:xfrm>
            <a:off x="680400" y="233676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90" name="PlaceHolder 3"/>
          <p:cNvSpPr>
            <a:spLocks noGrp="1"/>
          </p:cNvSpPr>
          <p:nvPr>
            <p:ph type="body"/>
          </p:nvPr>
        </p:nvSpPr>
        <p:spPr>
          <a:xfrm>
            <a:off x="3930840" y="233676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91" name="PlaceHolder 4"/>
          <p:cNvSpPr>
            <a:spLocks noGrp="1"/>
          </p:cNvSpPr>
          <p:nvPr>
            <p:ph type="body"/>
          </p:nvPr>
        </p:nvSpPr>
        <p:spPr>
          <a:xfrm>
            <a:off x="7181280" y="233676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92" name="PlaceHolder 5"/>
          <p:cNvSpPr>
            <a:spLocks noGrp="1"/>
          </p:cNvSpPr>
          <p:nvPr>
            <p:ph type="body"/>
          </p:nvPr>
        </p:nvSpPr>
        <p:spPr>
          <a:xfrm>
            <a:off x="680400" y="421668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93" name="PlaceHolder 6"/>
          <p:cNvSpPr>
            <a:spLocks noGrp="1"/>
          </p:cNvSpPr>
          <p:nvPr>
            <p:ph type="body"/>
          </p:nvPr>
        </p:nvSpPr>
        <p:spPr>
          <a:xfrm>
            <a:off x="3930840" y="421668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94" name="PlaceHolder 7"/>
          <p:cNvSpPr>
            <a:spLocks noGrp="1"/>
          </p:cNvSpPr>
          <p:nvPr>
            <p:ph type="body"/>
          </p:nvPr>
        </p:nvSpPr>
        <p:spPr>
          <a:xfrm>
            <a:off x="7181280" y="421668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07" name="PlaceHolder 2"/>
          <p:cNvSpPr>
            <a:spLocks noGrp="1"/>
          </p:cNvSpPr>
          <p:nvPr>
            <p:ph type="subTitle"/>
          </p:nvPr>
        </p:nvSpPr>
        <p:spPr>
          <a:xfrm>
            <a:off x="680400" y="2336760"/>
            <a:ext cx="9613440" cy="35989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680400" y="2336760"/>
            <a:ext cx="9613440" cy="35989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11" name="PlaceHolder 2"/>
          <p:cNvSpPr>
            <a:spLocks noGrp="1"/>
          </p:cNvSpPr>
          <p:nvPr>
            <p:ph type="body"/>
          </p:nvPr>
        </p:nvSpPr>
        <p:spPr>
          <a:xfrm>
            <a:off x="68040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
        <p:nvSpPr>
          <p:cNvPr id="112" name="PlaceHolder 3"/>
          <p:cNvSpPr>
            <a:spLocks noGrp="1"/>
          </p:cNvSpPr>
          <p:nvPr>
            <p:ph type="body"/>
          </p:nvPr>
        </p:nvSpPr>
        <p:spPr>
          <a:xfrm>
            <a:off x="560664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680400" y="2336760"/>
            <a:ext cx="9613440" cy="35989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680400" y="753120"/>
            <a:ext cx="9613440" cy="50108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16"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17" name="PlaceHolder 3"/>
          <p:cNvSpPr>
            <a:spLocks noGrp="1"/>
          </p:cNvSpPr>
          <p:nvPr>
            <p:ph type="body"/>
          </p:nvPr>
        </p:nvSpPr>
        <p:spPr>
          <a:xfrm>
            <a:off x="560664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
        <p:nvSpPr>
          <p:cNvPr id="118" name="PlaceHolder 4"/>
          <p:cNvSpPr>
            <a:spLocks noGrp="1"/>
          </p:cNvSpPr>
          <p:nvPr>
            <p:ph type="body"/>
          </p:nvPr>
        </p:nvSpPr>
        <p:spPr>
          <a:xfrm>
            <a:off x="68040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20" name="PlaceHolder 2"/>
          <p:cNvSpPr>
            <a:spLocks noGrp="1"/>
          </p:cNvSpPr>
          <p:nvPr>
            <p:ph type="body"/>
          </p:nvPr>
        </p:nvSpPr>
        <p:spPr>
          <a:xfrm>
            <a:off x="68040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
        <p:nvSpPr>
          <p:cNvPr id="121"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22" name="PlaceHolder 4"/>
          <p:cNvSpPr>
            <a:spLocks noGrp="1"/>
          </p:cNvSpPr>
          <p:nvPr>
            <p:ph type="body"/>
          </p:nvPr>
        </p:nvSpPr>
        <p:spPr>
          <a:xfrm>
            <a:off x="560664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24"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25"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26" name="PlaceHolder 4"/>
          <p:cNvSpPr>
            <a:spLocks noGrp="1"/>
          </p:cNvSpPr>
          <p:nvPr>
            <p:ph type="body"/>
          </p:nvPr>
        </p:nvSpPr>
        <p:spPr>
          <a:xfrm>
            <a:off x="680400" y="4216680"/>
            <a:ext cx="961344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28" name="PlaceHolder 2"/>
          <p:cNvSpPr>
            <a:spLocks noGrp="1"/>
          </p:cNvSpPr>
          <p:nvPr>
            <p:ph type="body"/>
          </p:nvPr>
        </p:nvSpPr>
        <p:spPr>
          <a:xfrm>
            <a:off x="680400" y="2336760"/>
            <a:ext cx="961344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29" name="PlaceHolder 3"/>
          <p:cNvSpPr>
            <a:spLocks noGrp="1"/>
          </p:cNvSpPr>
          <p:nvPr>
            <p:ph type="body"/>
          </p:nvPr>
        </p:nvSpPr>
        <p:spPr>
          <a:xfrm>
            <a:off x="680400" y="4216680"/>
            <a:ext cx="961344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31"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32"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33" name="PlaceHolder 4"/>
          <p:cNvSpPr>
            <a:spLocks noGrp="1"/>
          </p:cNvSpPr>
          <p:nvPr>
            <p:ph type="body"/>
          </p:nvPr>
        </p:nvSpPr>
        <p:spPr>
          <a:xfrm>
            <a:off x="68040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34" name="PlaceHolder 5"/>
          <p:cNvSpPr>
            <a:spLocks noGrp="1"/>
          </p:cNvSpPr>
          <p:nvPr>
            <p:ph type="body"/>
          </p:nvPr>
        </p:nvSpPr>
        <p:spPr>
          <a:xfrm>
            <a:off x="560664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36" name="PlaceHolder 2"/>
          <p:cNvSpPr>
            <a:spLocks noGrp="1"/>
          </p:cNvSpPr>
          <p:nvPr>
            <p:ph type="body"/>
          </p:nvPr>
        </p:nvSpPr>
        <p:spPr>
          <a:xfrm>
            <a:off x="680400" y="233676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37" name="PlaceHolder 3"/>
          <p:cNvSpPr>
            <a:spLocks noGrp="1"/>
          </p:cNvSpPr>
          <p:nvPr>
            <p:ph type="body"/>
          </p:nvPr>
        </p:nvSpPr>
        <p:spPr>
          <a:xfrm>
            <a:off x="3930840" y="233676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38" name="PlaceHolder 4"/>
          <p:cNvSpPr>
            <a:spLocks noGrp="1"/>
          </p:cNvSpPr>
          <p:nvPr>
            <p:ph type="body"/>
          </p:nvPr>
        </p:nvSpPr>
        <p:spPr>
          <a:xfrm>
            <a:off x="7181280" y="233676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39" name="PlaceHolder 5"/>
          <p:cNvSpPr>
            <a:spLocks noGrp="1"/>
          </p:cNvSpPr>
          <p:nvPr>
            <p:ph type="body"/>
          </p:nvPr>
        </p:nvSpPr>
        <p:spPr>
          <a:xfrm>
            <a:off x="680400" y="421668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40" name="PlaceHolder 6"/>
          <p:cNvSpPr>
            <a:spLocks noGrp="1"/>
          </p:cNvSpPr>
          <p:nvPr>
            <p:ph type="body"/>
          </p:nvPr>
        </p:nvSpPr>
        <p:spPr>
          <a:xfrm>
            <a:off x="3930840" y="421668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141" name="PlaceHolder 7"/>
          <p:cNvSpPr>
            <a:spLocks noGrp="1"/>
          </p:cNvSpPr>
          <p:nvPr>
            <p:ph type="body"/>
          </p:nvPr>
        </p:nvSpPr>
        <p:spPr>
          <a:xfrm>
            <a:off x="7181280" y="4216680"/>
            <a:ext cx="309528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17" name="PlaceHolder 2"/>
          <p:cNvSpPr>
            <a:spLocks noGrp="1"/>
          </p:cNvSpPr>
          <p:nvPr>
            <p:ph type="body"/>
          </p:nvPr>
        </p:nvSpPr>
        <p:spPr>
          <a:xfrm>
            <a:off x="68040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
        <p:nvSpPr>
          <p:cNvPr id="18" name="PlaceHolder 3"/>
          <p:cNvSpPr>
            <a:spLocks noGrp="1"/>
          </p:cNvSpPr>
          <p:nvPr>
            <p:ph type="body"/>
          </p:nvPr>
        </p:nvSpPr>
        <p:spPr>
          <a:xfrm>
            <a:off x="560664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80400" y="753120"/>
            <a:ext cx="9613440" cy="50108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22"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23" name="PlaceHolder 3"/>
          <p:cNvSpPr>
            <a:spLocks noGrp="1"/>
          </p:cNvSpPr>
          <p:nvPr>
            <p:ph type="body"/>
          </p:nvPr>
        </p:nvSpPr>
        <p:spPr>
          <a:xfrm>
            <a:off x="560664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
        <p:nvSpPr>
          <p:cNvPr id="24" name="PlaceHolder 4"/>
          <p:cNvSpPr>
            <a:spLocks noGrp="1"/>
          </p:cNvSpPr>
          <p:nvPr>
            <p:ph type="body"/>
          </p:nvPr>
        </p:nvSpPr>
        <p:spPr>
          <a:xfrm>
            <a:off x="68040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26" name="PlaceHolder 2"/>
          <p:cNvSpPr>
            <a:spLocks noGrp="1"/>
          </p:cNvSpPr>
          <p:nvPr>
            <p:ph type="body"/>
          </p:nvPr>
        </p:nvSpPr>
        <p:spPr>
          <a:xfrm>
            <a:off x="680400" y="2336760"/>
            <a:ext cx="4691160" cy="3598920"/>
          </a:xfrm>
          <a:prstGeom prst="rect">
            <a:avLst/>
          </a:prstGeom>
        </p:spPr>
        <p:txBody>
          <a:bodyPr lIns="0" rIns="0" tIns="0" bIns="0">
            <a:normAutofit/>
          </a:bodyPr>
          <a:p>
            <a:endParaRPr b="0" lang="en-US" sz="2400" spc="-1" strike="noStrike">
              <a:solidFill>
                <a:srgbClr val="000000"/>
              </a:solidFill>
              <a:latin typeface="Calibri"/>
            </a:endParaRPr>
          </a:p>
        </p:txBody>
      </p:sp>
      <p:sp>
        <p:nvSpPr>
          <p:cNvPr id="27"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28" name="PlaceHolder 4"/>
          <p:cNvSpPr>
            <a:spLocks noGrp="1"/>
          </p:cNvSpPr>
          <p:nvPr>
            <p:ph type="body"/>
          </p:nvPr>
        </p:nvSpPr>
        <p:spPr>
          <a:xfrm>
            <a:off x="5606640" y="421668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31"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000000"/>
              </a:solidFill>
              <a:latin typeface="Calibri"/>
            </a:endParaRPr>
          </a:p>
        </p:txBody>
      </p:sp>
      <p:sp>
        <p:nvSpPr>
          <p:cNvPr id="32" name="PlaceHolder 4"/>
          <p:cNvSpPr>
            <a:spLocks noGrp="1"/>
          </p:cNvSpPr>
          <p:nvPr>
            <p:ph type="body"/>
          </p:nvPr>
        </p:nvSpPr>
        <p:spPr>
          <a:xfrm>
            <a:off x="680400" y="4216680"/>
            <a:ext cx="9613440" cy="171648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91760" cy="6857640"/>
          </a:xfrm>
          <a:prstGeom prst="rect">
            <a:avLst/>
          </a:prstGeom>
          <a:ln>
            <a:noFill/>
          </a:ln>
        </p:spPr>
      </p:pic>
      <p:sp>
        <p:nvSpPr>
          <p:cNvPr id="1" name="CustomShape 1"/>
          <p:cNvSpPr/>
          <p:nvPr/>
        </p:nvSpPr>
        <p:spPr>
          <a:xfrm>
            <a:off x="87840" y="6331680"/>
            <a:ext cx="11886840" cy="360"/>
          </a:xfrm>
          <a:custGeom>
            <a:avLst/>
            <a:gdLst/>
            <a:ahLst/>
            <a:rect l="l" t="t" r="r" b="b"/>
            <a:pathLst>
              <a:path w="21600" h="21600">
                <a:moveTo>
                  <a:pt x="0" y="0"/>
                </a:moveTo>
                <a:lnTo>
                  <a:pt x="21600" y="21600"/>
                </a:lnTo>
              </a:path>
            </a:pathLst>
          </a:custGeom>
          <a:noFill/>
          <a:ln w="28440">
            <a:solidFill>
              <a:schemeClr val="accent2"/>
            </a:solidFill>
            <a:custDash>
              <a:ds d="100000" sp="100000"/>
            </a:custDash>
            <a:round/>
            <a:tailEnd len="med" type="triangle" w="med"/>
          </a:ln>
          <a:effectLst>
            <a:outerShdw algn="tr" blurRad="50800" dir="8100000" dist="38100" rotWithShape="0">
              <a:srgbClr val="000000">
                <a:alpha val="40000"/>
              </a:srgbClr>
            </a:outerShdw>
          </a:effectLst>
        </p:spPr>
        <p:style>
          <a:lnRef idx="0"/>
          <a:fillRef idx="0"/>
          <a:effectRef idx="0"/>
          <a:fontRef idx="minor"/>
        </p:style>
      </p:sp>
      <p:pic>
        <p:nvPicPr>
          <p:cNvPr id="2" name="Image 13" descr=""/>
          <p:cNvPicPr/>
          <p:nvPr/>
        </p:nvPicPr>
        <p:blipFill>
          <a:blip r:embed="rId3">
            <a:extLst>
              <a:ext uri="{BEBA8EAE-BF5A-486C-A8C5-ECC9F3942E4B}">
                <a14:imgProps xmlns:a14="http://schemas.microsoft.com/office/drawing/2010/main">
                  <a14:imgLayer r:embed="rId4">
                    <a14:imgEffect>
                      <a14:brightnessContrast amount="25000" contrast="20000"/>
                    </a14:imgEffect>
                  </a14:imgLayer>
                </a14:imgProps>
              </a:ext>
            </a:extLst>
          </a:blip>
          <a:srcRect l="21335" t="0" r="0" b="0"/>
          <a:stretch/>
        </p:blipFill>
        <p:spPr>
          <a:xfrm>
            <a:off x="6480" y="0"/>
            <a:ext cx="8967600" cy="6857640"/>
          </a:xfrm>
          <a:prstGeom prst="rect">
            <a:avLst/>
          </a:prstGeom>
          <a:ln>
            <a:noFill/>
          </a:ln>
        </p:spPr>
      </p:pic>
      <p:pic>
        <p:nvPicPr>
          <p:cNvPr id="3" name="Picture 6" descr=""/>
          <p:cNvPicPr/>
          <p:nvPr/>
        </p:nvPicPr>
        <p:blipFill>
          <a:blip r:embed="rId5"/>
          <a:stretch/>
        </p:blipFill>
        <p:spPr>
          <a:xfrm>
            <a:off x="6480" y="6320160"/>
            <a:ext cx="8967600" cy="275760"/>
          </a:xfrm>
          <a:prstGeom prst="rect">
            <a:avLst/>
          </a:prstGeom>
          <a:ln>
            <a:noFill/>
          </a:ln>
        </p:spPr>
      </p:pic>
      <p:pic>
        <p:nvPicPr>
          <p:cNvPr id="4" name="Picture 7" descr=""/>
          <p:cNvPicPr/>
          <p:nvPr/>
        </p:nvPicPr>
        <p:blipFill>
          <a:blip r:embed="rId6"/>
          <a:stretch/>
        </p:blipFill>
        <p:spPr>
          <a:xfrm>
            <a:off x="9111600" y="4243680"/>
            <a:ext cx="3076920" cy="276480"/>
          </a:xfrm>
          <a:prstGeom prst="rect">
            <a:avLst/>
          </a:prstGeom>
          <a:ln>
            <a:noFill/>
          </a:ln>
        </p:spPr>
      </p:pic>
      <p:sp>
        <p:nvSpPr>
          <p:cNvPr id="5" name="CustomShape 2"/>
          <p:cNvSpPr/>
          <p:nvPr/>
        </p:nvSpPr>
        <p:spPr>
          <a:xfrm>
            <a:off x="6480" y="4681440"/>
            <a:ext cx="8967600" cy="1659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 name="CustomShape 3"/>
          <p:cNvSpPr/>
          <p:nvPr/>
        </p:nvSpPr>
        <p:spPr>
          <a:xfrm>
            <a:off x="9111600" y="0"/>
            <a:ext cx="307692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 name="PlaceHolder 4"/>
          <p:cNvSpPr>
            <a:spLocks noGrp="1"/>
          </p:cNvSpPr>
          <p:nvPr>
            <p:ph type="title"/>
          </p:nvPr>
        </p:nvSpPr>
        <p:spPr>
          <a:xfrm>
            <a:off x="411840" y="4798440"/>
            <a:ext cx="8143920" cy="1372680"/>
          </a:xfrm>
          <a:prstGeom prst="rect">
            <a:avLst/>
          </a:prstGeom>
        </p:spPr>
        <p:txBody>
          <a:bodyPr anchor="b"/>
          <a:p>
            <a:pPr algn="r">
              <a:lnSpc>
                <a:spcPct val="90000"/>
              </a:lnSpc>
            </a:pPr>
            <a:r>
              <a:rPr b="0" lang="en-US" sz="5400" spc="-1" strike="noStrike">
                <a:solidFill>
                  <a:srgbClr val="000000"/>
                </a:solidFill>
                <a:latin typeface="Candara"/>
              </a:rPr>
              <a:t>M</a:t>
            </a:r>
            <a:r>
              <a:rPr b="0" lang="en-US" sz="5400" spc="-1" strike="noStrike">
                <a:solidFill>
                  <a:srgbClr val="000000"/>
                </a:solidFill>
                <a:latin typeface="Candara"/>
              </a:rPr>
              <a:t>o</a:t>
            </a:r>
            <a:r>
              <a:rPr b="0" lang="en-US" sz="5400" spc="-1" strike="noStrike">
                <a:solidFill>
                  <a:srgbClr val="000000"/>
                </a:solidFill>
                <a:latin typeface="Candara"/>
              </a:rPr>
              <a:t>d</a:t>
            </a:r>
            <a:r>
              <a:rPr b="0" lang="en-US" sz="5400" spc="-1" strike="noStrike">
                <a:solidFill>
                  <a:srgbClr val="000000"/>
                </a:solidFill>
                <a:latin typeface="Candara"/>
              </a:rPr>
              <a:t>i</a:t>
            </a:r>
            <a:r>
              <a:rPr b="0" lang="en-US" sz="5400" spc="-1" strike="noStrike">
                <a:solidFill>
                  <a:srgbClr val="000000"/>
                </a:solidFill>
                <a:latin typeface="Candara"/>
              </a:rPr>
              <a:t>f</a:t>
            </a:r>
            <a:r>
              <a:rPr b="0" lang="en-US" sz="5400" spc="-1" strike="noStrike">
                <a:solidFill>
                  <a:srgbClr val="000000"/>
                </a:solidFill>
                <a:latin typeface="Candara"/>
              </a:rPr>
              <a:t>i</a:t>
            </a:r>
            <a:r>
              <a:rPr b="0" lang="en-US" sz="5400" spc="-1" strike="noStrike">
                <a:solidFill>
                  <a:srgbClr val="000000"/>
                </a:solidFill>
                <a:latin typeface="Candara"/>
              </a:rPr>
              <a:t>e</a:t>
            </a:r>
            <a:r>
              <a:rPr b="0" lang="en-US" sz="5400" spc="-1" strike="noStrike">
                <a:solidFill>
                  <a:srgbClr val="000000"/>
                </a:solidFill>
                <a:latin typeface="Candara"/>
              </a:rPr>
              <a:t>z</a:t>
            </a:r>
            <a:r>
              <a:rPr b="0" lang="en-US" sz="5400" spc="-1" strike="noStrike">
                <a:solidFill>
                  <a:srgbClr val="000000"/>
                </a:solidFill>
                <a:latin typeface="Candara"/>
              </a:rPr>
              <a:t> </a:t>
            </a:r>
            <a:r>
              <a:rPr b="0" lang="en-US" sz="5400" spc="-1" strike="noStrike">
                <a:solidFill>
                  <a:srgbClr val="000000"/>
                </a:solidFill>
                <a:latin typeface="Candara"/>
              </a:rPr>
              <a:t>l</a:t>
            </a:r>
            <a:r>
              <a:rPr b="0" lang="en-US" sz="5400" spc="-1" strike="noStrike">
                <a:solidFill>
                  <a:srgbClr val="000000"/>
                </a:solidFill>
                <a:latin typeface="Candara"/>
              </a:rPr>
              <a:t>e</a:t>
            </a:r>
            <a:r>
              <a:rPr b="0" lang="en-US" sz="5400" spc="-1" strike="noStrike">
                <a:solidFill>
                  <a:srgbClr val="000000"/>
                </a:solidFill>
                <a:latin typeface="Candara"/>
              </a:rPr>
              <a:t> </a:t>
            </a:r>
            <a:r>
              <a:rPr b="0" lang="en-US" sz="5400" spc="-1" strike="noStrike">
                <a:solidFill>
                  <a:srgbClr val="000000"/>
                </a:solidFill>
                <a:latin typeface="Candara"/>
              </a:rPr>
              <a:t>s</a:t>
            </a:r>
            <a:r>
              <a:rPr b="0" lang="en-US" sz="5400" spc="-1" strike="noStrike">
                <a:solidFill>
                  <a:srgbClr val="000000"/>
                </a:solidFill>
                <a:latin typeface="Candara"/>
              </a:rPr>
              <a:t>t</a:t>
            </a:r>
            <a:r>
              <a:rPr b="0" lang="en-US" sz="5400" spc="-1" strike="noStrike">
                <a:solidFill>
                  <a:srgbClr val="000000"/>
                </a:solidFill>
                <a:latin typeface="Candara"/>
              </a:rPr>
              <a:t>y</a:t>
            </a:r>
            <a:r>
              <a:rPr b="0" lang="en-US" sz="5400" spc="-1" strike="noStrike">
                <a:solidFill>
                  <a:srgbClr val="000000"/>
                </a:solidFill>
                <a:latin typeface="Candara"/>
              </a:rPr>
              <a:t>l</a:t>
            </a:r>
            <a:r>
              <a:rPr b="0" lang="en-US" sz="5400" spc="-1" strike="noStrike">
                <a:solidFill>
                  <a:srgbClr val="000000"/>
                </a:solidFill>
                <a:latin typeface="Candara"/>
              </a:rPr>
              <a:t>e</a:t>
            </a:r>
            <a:r>
              <a:rPr b="0" lang="en-US" sz="5400" spc="-1" strike="noStrike">
                <a:solidFill>
                  <a:srgbClr val="000000"/>
                </a:solidFill>
                <a:latin typeface="Candara"/>
              </a:rPr>
              <a:t> </a:t>
            </a:r>
            <a:r>
              <a:rPr b="0" lang="en-US" sz="5400" spc="-1" strike="noStrike">
                <a:solidFill>
                  <a:srgbClr val="000000"/>
                </a:solidFill>
                <a:latin typeface="Candara"/>
              </a:rPr>
              <a:t>d</a:t>
            </a:r>
            <a:r>
              <a:rPr b="0" lang="en-US" sz="5400" spc="-1" strike="noStrike">
                <a:solidFill>
                  <a:srgbClr val="000000"/>
                </a:solidFill>
                <a:latin typeface="Candara"/>
              </a:rPr>
              <a:t>u</a:t>
            </a:r>
            <a:r>
              <a:rPr b="0" lang="en-US" sz="5400" spc="-1" strike="noStrike">
                <a:solidFill>
                  <a:srgbClr val="000000"/>
                </a:solidFill>
                <a:latin typeface="Candara"/>
              </a:rPr>
              <a:t> </a:t>
            </a:r>
            <a:r>
              <a:rPr b="0" lang="en-US" sz="5400" spc="-1" strike="noStrike">
                <a:solidFill>
                  <a:srgbClr val="000000"/>
                </a:solidFill>
                <a:latin typeface="Candara"/>
              </a:rPr>
              <a:t>t</a:t>
            </a:r>
            <a:r>
              <a:rPr b="0" lang="en-US" sz="5400" spc="-1" strike="noStrike">
                <a:solidFill>
                  <a:srgbClr val="000000"/>
                </a:solidFill>
                <a:latin typeface="Candara"/>
              </a:rPr>
              <a:t>i</a:t>
            </a:r>
            <a:r>
              <a:rPr b="0" lang="en-US" sz="5400" spc="-1" strike="noStrike">
                <a:solidFill>
                  <a:srgbClr val="000000"/>
                </a:solidFill>
                <a:latin typeface="Candara"/>
              </a:rPr>
              <a:t>t</a:t>
            </a:r>
            <a:r>
              <a:rPr b="0" lang="en-US" sz="5400" spc="-1" strike="noStrike">
                <a:solidFill>
                  <a:srgbClr val="000000"/>
                </a:solidFill>
                <a:latin typeface="Candara"/>
              </a:rPr>
              <a:t>r</a:t>
            </a:r>
            <a:r>
              <a:rPr b="0" lang="en-US" sz="5400" spc="-1" strike="noStrike">
                <a:solidFill>
                  <a:srgbClr val="000000"/>
                </a:solidFill>
                <a:latin typeface="Candara"/>
              </a:rPr>
              <a:t>e</a:t>
            </a:r>
            <a:endParaRPr b="0" lang="en-US" sz="5400" spc="-1" strike="noStrike">
              <a:solidFill>
                <a:srgbClr val="000000"/>
              </a:solidFill>
              <a:latin typeface="Calibri"/>
            </a:endParaRPr>
          </a:p>
        </p:txBody>
      </p:sp>
      <p:sp>
        <p:nvSpPr>
          <p:cNvPr id="8" name="PlaceHolder 5"/>
          <p:cNvSpPr>
            <a:spLocks noGrp="1"/>
          </p:cNvSpPr>
          <p:nvPr>
            <p:ph type="dt"/>
          </p:nvPr>
        </p:nvSpPr>
        <p:spPr>
          <a:xfrm>
            <a:off x="7551000" y="5945400"/>
            <a:ext cx="2742840" cy="364680"/>
          </a:xfrm>
          <a:prstGeom prst="rect">
            <a:avLst/>
          </a:prstGeom>
        </p:spPr>
        <p:txBody>
          <a:bodyPr anchor="ctr"/>
          <a:p>
            <a:pPr algn="r">
              <a:lnSpc>
                <a:spcPct val="100000"/>
              </a:lnSpc>
            </a:pPr>
            <a:fld id="{DED6B2F4-763F-482C-B248-7991F2EFCE68}" type="datetime1">
              <a:rPr b="0" lang="fr-FR" sz="1050" spc="-1" strike="noStrike">
                <a:solidFill>
                  <a:srgbClr val="8b8b8b"/>
                </a:solidFill>
                <a:latin typeface="Calibri"/>
              </a:rPr>
              <a:t>07/12/2019</a:t>
            </a:fld>
            <a:endParaRPr b="0" lang="fr-FR" sz="1050" spc="-1" strike="noStrike">
              <a:latin typeface="Times New Roman"/>
            </a:endParaRPr>
          </a:p>
        </p:txBody>
      </p:sp>
      <p:sp>
        <p:nvSpPr>
          <p:cNvPr id="9" name="PlaceHolder 6"/>
          <p:cNvSpPr>
            <a:spLocks noGrp="1"/>
          </p:cNvSpPr>
          <p:nvPr>
            <p:ph type="ftr"/>
          </p:nvPr>
        </p:nvSpPr>
        <p:spPr>
          <a:xfrm>
            <a:off x="680400" y="5936040"/>
            <a:ext cx="6870240" cy="364680"/>
          </a:xfrm>
          <a:prstGeom prst="rect">
            <a:avLst/>
          </a:prstGeom>
        </p:spPr>
        <p:txBody>
          <a:bodyPr anchor="ctr"/>
          <a:p>
            <a:endParaRPr b="0" lang="fr-FR" sz="2400" spc="-1" strike="noStrike">
              <a:latin typeface="Times New Roman"/>
            </a:endParaRPr>
          </a:p>
        </p:txBody>
      </p:sp>
      <p:sp>
        <p:nvSpPr>
          <p:cNvPr id="10" name="PlaceHolder 7"/>
          <p:cNvSpPr>
            <a:spLocks noGrp="1"/>
          </p:cNvSpPr>
          <p:nvPr>
            <p:ph type="sldNum"/>
          </p:nvPr>
        </p:nvSpPr>
        <p:spPr>
          <a:xfrm>
            <a:off x="9255240" y="2750400"/>
            <a:ext cx="1171440" cy="1356120"/>
          </a:xfrm>
          <a:prstGeom prst="rect">
            <a:avLst/>
          </a:prstGeom>
        </p:spPr>
        <p:txBody>
          <a:bodyPr anchor="ctr"/>
          <a:p>
            <a:pPr>
              <a:lnSpc>
                <a:spcPct val="100000"/>
              </a:lnSpc>
            </a:pPr>
            <a:fld id="{CA94229B-3A45-41A6-9F17-3C382672276A}" type="slidenum">
              <a:rPr b="0" lang="fr-FR" sz="3600" spc="-1" strike="noStrike">
                <a:solidFill>
                  <a:srgbClr val="ffffff"/>
                </a:solidFill>
                <a:latin typeface="Calibri"/>
              </a:rPr>
              <a:t>&lt;numéro&gt;</a:t>
            </a:fld>
            <a:endParaRPr b="0" lang="fr-FR" sz="3600" spc="-1" strike="noStrike">
              <a:latin typeface="Times New Roman"/>
            </a:endParaRPr>
          </a:p>
        </p:txBody>
      </p:sp>
      <p:sp>
        <p:nvSpPr>
          <p:cNvPr id="11"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Cliquez pour éditer le format du plan de texte</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niveau de plan</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alibri"/>
              </a:rPr>
              <a:t>Troisième niveau de plan</a:t>
            </a:r>
            <a:endParaRPr b="0" lang="en-US" sz="16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alibri"/>
              </a:rPr>
              <a:t>Quatrième niveau de plan</a:t>
            </a:r>
            <a:endParaRPr b="0" lang="en-US" sz="16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Cinquième niveau de plan</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Sixième niveau de plan</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Septième niveau de plan</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Picture 6" descr=""/>
          <p:cNvPicPr/>
          <p:nvPr/>
        </p:nvPicPr>
        <p:blipFill>
          <a:blip r:embed="rId2"/>
          <a:stretch/>
        </p:blipFill>
        <p:spPr>
          <a:xfrm>
            <a:off x="0" y="0"/>
            <a:ext cx="12191760" cy="6857640"/>
          </a:xfrm>
          <a:prstGeom prst="rect">
            <a:avLst/>
          </a:prstGeom>
          <a:ln>
            <a:noFill/>
          </a:ln>
        </p:spPr>
      </p:pic>
      <p:sp>
        <p:nvSpPr>
          <p:cNvPr id="49" name="CustomShape 1"/>
          <p:cNvSpPr/>
          <p:nvPr/>
        </p:nvSpPr>
        <p:spPr>
          <a:xfrm>
            <a:off x="87840" y="6331680"/>
            <a:ext cx="11886840" cy="360"/>
          </a:xfrm>
          <a:custGeom>
            <a:avLst/>
            <a:gdLst/>
            <a:ahLst/>
            <a:rect l="l" t="t" r="r" b="b"/>
            <a:pathLst>
              <a:path w="21600" h="21600">
                <a:moveTo>
                  <a:pt x="0" y="0"/>
                </a:moveTo>
                <a:lnTo>
                  <a:pt x="21600" y="21600"/>
                </a:lnTo>
              </a:path>
            </a:pathLst>
          </a:custGeom>
          <a:noFill/>
          <a:ln w="28440">
            <a:solidFill>
              <a:schemeClr val="accent2"/>
            </a:solidFill>
            <a:custDash>
              <a:ds d="100000" sp="100000"/>
            </a:custDash>
            <a:round/>
            <a:tailEnd len="med" type="triangle" w="med"/>
          </a:ln>
          <a:effectLst>
            <a:outerShdw algn="tr" blurRad="50800" dir="8100000" dist="38100" rotWithShape="0">
              <a:srgbClr val="000000">
                <a:alpha val="40000"/>
              </a:srgbClr>
            </a:outerShdw>
          </a:effectLst>
        </p:spPr>
        <p:style>
          <a:lnRef idx="0"/>
          <a:fillRef idx="0"/>
          <a:effectRef idx="0"/>
          <a:fontRef idx="minor"/>
        </p:style>
      </p:sp>
      <p:pic>
        <p:nvPicPr>
          <p:cNvPr id="50" name="Picture 6" descr=""/>
          <p:cNvPicPr/>
          <p:nvPr/>
        </p:nvPicPr>
        <p:blipFill>
          <a:blip r:embed="rId3"/>
          <a:stretch/>
        </p:blipFill>
        <p:spPr>
          <a:xfrm>
            <a:off x="0" y="4087080"/>
            <a:ext cx="10437480" cy="320760"/>
          </a:xfrm>
          <a:prstGeom prst="rect">
            <a:avLst/>
          </a:prstGeom>
          <a:ln>
            <a:noFill/>
          </a:ln>
        </p:spPr>
      </p:pic>
      <p:pic>
        <p:nvPicPr>
          <p:cNvPr id="51" name="Picture 7" descr=""/>
          <p:cNvPicPr/>
          <p:nvPr/>
        </p:nvPicPr>
        <p:blipFill>
          <a:blip r:embed="rId4"/>
          <a:stretch/>
        </p:blipFill>
        <p:spPr>
          <a:xfrm>
            <a:off x="10585800" y="4087800"/>
            <a:ext cx="1602720" cy="144000"/>
          </a:xfrm>
          <a:prstGeom prst="rect">
            <a:avLst/>
          </a:prstGeom>
          <a:ln>
            <a:noFill/>
          </a:ln>
        </p:spPr>
      </p:pic>
      <p:sp>
        <p:nvSpPr>
          <p:cNvPr id="52" name="CustomShape 2"/>
          <p:cNvSpPr/>
          <p:nvPr/>
        </p:nvSpPr>
        <p:spPr>
          <a:xfrm>
            <a:off x="0" y="2726280"/>
            <a:ext cx="10437480" cy="13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3" name="CustomShape 3"/>
          <p:cNvSpPr/>
          <p:nvPr/>
        </p:nvSpPr>
        <p:spPr>
          <a:xfrm>
            <a:off x="10585800" y="27262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4" name="PlaceHolder 4"/>
          <p:cNvSpPr>
            <a:spLocks noGrp="1"/>
          </p:cNvSpPr>
          <p:nvPr>
            <p:ph type="title"/>
          </p:nvPr>
        </p:nvSpPr>
        <p:spPr>
          <a:xfrm>
            <a:off x="680400" y="2869920"/>
            <a:ext cx="9613440" cy="1090440"/>
          </a:xfrm>
          <a:prstGeom prst="rect">
            <a:avLst/>
          </a:prstGeom>
        </p:spPr>
        <p:txBody>
          <a:bodyPr anchor="ctr">
            <a:normAutofit/>
          </a:bodyPr>
          <a:p>
            <a:pPr algn="r">
              <a:lnSpc>
                <a:spcPct val="90000"/>
              </a:lnSpc>
            </a:pPr>
            <a:r>
              <a:rPr b="0" lang="en-US" sz="3600" spc="-1" strike="noStrike">
                <a:solidFill>
                  <a:srgbClr val="000000"/>
                </a:solidFill>
                <a:latin typeface="Candara"/>
              </a:rPr>
              <a:t>Modifiez le style du titre</a:t>
            </a:r>
            <a:endParaRPr b="0" lang="en-US" sz="3600" spc="-1" strike="noStrike">
              <a:solidFill>
                <a:srgbClr val="000000"/>
              </a:solidFill>
              <a:latin typeface="Calibri"/>
            </a:endParaRPr>
          </a:p>
        </p:txBody>
      </p:sp>
      <p:sp>
        <p:nvSpPr>
          <p:cNvPr id="55" name="PlaceHolder 5"/>
          <p:cNvSpPr>
            <a:spLocks noGrp="1"/>
          </p:cNvSpPr>
          <p:nvPr>
            <p:ph type="body"/>
          </p:nvPr>
        </p:nvSpPr>
        <p:spPr>
          <a:xfrm>
            <a:off x="680400" y="4232160"/>
            <a:ext cx="9613440" cy="1703520"/>
          </a:xfrm>
          <a:prstGeom prst="rect">
            <a:avLst/>
          </a:prstGeom>
        </p:spPr>
        <p:txBody>
          <a:bodyPr>
            <a:normAutofit/>
          </a:bodyPr>
          <a:p>
            <a:pPr algn="r">
              <a:lnSpc>
                <a:spcPct val="90000"/>
              </a:lnSpc>
              <a:spcBef>
                <a:spcPts val="1001"/>
              </a:spcBef>
            </a:pPr>
            <a:r>
              <a:rPr b="0" lang="en-US" sz="2000" spc="-1" strike="noStrike">
                <a:solidFill>
                  <a:srgbClr val="8b8b8b"/>
                </a:solidFill>
                <a:latin typeface="Calibri"/>
              </a:rPr>
              <a:t>Cliquez pour modifier les styles du texte du masque</a:t>
            </a:r>
            <a:endParaRPr b="0" lang="en-US" sz="2000" spc="-1" strike="noStrike">
              <a:solidFill>
                <a:srgbClr val="000000"/>
              </a:solidFill>
              <a:latin typeface="Calibri"/>
            </a:endParaRPr>
          </a:p>
        </p:txBody>
      </p:sp>
      <p:sp>
        <p:nvSpPr>
          <p:cNvPr id="56" name="PlaceHolder 6"/>
          <p:cNvSpPr>
            <a:spLocks noGrp="1"/>
          </p:cNvSpPr>
          <p:nvPr>
            <p:ph type="dt"/>
          </p:nvPr>
        </p:nvSpPr>
        <p:spPr>
          <a:xfrm>
            <a:off x="7551000" y="5936040"/>
            <a:ext cx="2742840" cy="364680"/>
          </a:xfrm>
          <a:prstGeom prst="rect">
            <a:avLst/>
          </a:prstGeom>
        </p:spPr>
        <p:txBody>
          <a:bodyPr anchor="ctr"/>
          <a:p>
            <a:pPr algn="r">
              <a:lnSpc>
                <a:spcPct val="100000"/>
              </a:lnSpc>
            </a:pPr>
            <a:fld id="{0D6B6A1C-46A8-4425-B088-02B07CA7F92A}" type="datetime1">
              <a:rPr b="0" lang="fr-FR" sz="1050" spc="-1" strike="noStrike">
                <a:solidFill>
                  <a:srgbClr val="8b8b8b"/>
                </a:solidFill>
                <a:latin typeface="Calibri"/>
              </a:rPr>
              <a:t>07/12/2019</a:t>
            </a:fld>
            <a:endParaRPr b="0" lang="fr-FR" sz="1050" spc="-1" strike="noStrike">
              <a:latin typeface="Times New Roman"/>
            </a:endParaRPr>
          </a:p>
        </p:txBody>
      </p:sp>
      <p:sp>
        <p:nvSpPr>
          <p:cNvPr id="57" name="PlaceHolder 7"/>
          <p:cNvSpPr>
            <a:spLocks noGrp="1"/>
          </p:cNvSpPr>
          <p:nvPr>
            <p:ph type="ftr"/>
          </p:nvPr>
        </p:nvSpPr>
        <p:spPr>
          <a:xfrm>
            <a:off x="680400" y="5936040"/>
            <a:ext cx="6870240" cy="364680"/>
          </a:xfrm>
          <a:prstGeom prst="rect">
            <a:avLst/>
          </a:prstGeom>
        </p:spPr>
        <p:txBody>
          <a:bodyPr anchor="ctr"/>
          <a:p>
            <a:endParaRPr b="0" lang="fr-FR" sz="2400" spc="-1" strike="noStrike">
              <a:latin typeface="Times New Roman"/>
            </a:endParaRPr>
          </a:p>
        </p:txBody>
      </p:sp>
      <p:sp>
        <p:nvSpPr>
          <p:cNvPr id="58" name="PlaceHolder 8"/>
          <p:cNvSpPr>
            <a:spLocks noGrp="1"/>
          </p:cNvSpPr>
          <p:nvPr>
            <p:ph type="sldNum"/>
          </p:nvPr>
        </p:nvSpPr>
        <p:spPr>
          <a:xfrm>
            <a:off x="10729440" y="2869920"/>
            <a:ext cx="1153800" cy="1090440"/>
          </a:xfrm>
          <a:prstGeom prst="rect">
            <a:avLst/>
          </a:prstGeom>
        </p:spPr>
        <p:txBody>
          <a:bodyPr anchor="ctr"/>
          <a:p>
            <a:pPr>
              <a:lnSpc>
                <a:spcPct val="100000"/>
              </a:lnSpc>
            </a:pPr>
            <a:fld id="{5EAB9443-07C2-4FBB-8A0B-F3B2865A27DB}" type="slidenum">
              <a:rPr b="0" lang="fr-FR" sz="3600" spc="-1" strike="noStrike">
                <a:solidFill>
                  <a:srgbClr val="ffffff"/>
                </a:solidFill>
                <a:latin typeface="Calibri"/>
              </a:rPr>
              <a:t>&lt;numéro&gt;</a:t>
            </a:fld>
            <a:endParaRPr b="0" lang="fr-FR"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5" name="Picture 6" descr=""/>
          <p:cNvPicPr/>
          <p:nvPr/>
        </p:nvPicPr>
        <p:blipFill>
          <a:blip r:embed="rId2"/>
          <a:stretch/>
        </p:blipFill>
        <p:spPr>
          <a:xfrm>
            <a:off x="0" y="0"/>
            <a:ext cx="12191760" cy="6857640"/>
          </a:xfrm>
          <a:prstGeom prst="rect">
            <a:avLst/>
          </a:prstGeom>
          <a:ln>
            <a:noFill/>
          </a:ln>
        </p:spPr>
      </p:pic>
      <p:sp>
        <p:nvSpPr>
          <p:cNvPr id="96" name="CustomShape 1"/>
          <p:cNvSpPr/>
          <p:nvPr/>
        </p:nvSpPr>
        <p:spPr>
          <a:xfrm>
            <a:off x="87840" y="6331680"/>
            <a:ext cx="11886840" cy="360"/>
          </a:xfrm>
          <a:custGeom>
            <a:avLst/>
            <a:gdLst/>
            <a:ahLst/>
            <a:rect l="l" t="t" r="r" b="b"/>
            <a:pathLst>
              <a:path w="21600" h="21600">
                <a:moveTo>
                  <a:pt x="0" y="0"/>
                </a:moveTo>
                <a:lnTo>
                  <a:pt x="21600" y="21600"/>
                </a:lnTo>
              </a:path>
            </a:pathLst>
          </a:custGeom>
          <a:noFill/>
          <a:ln w="28440">
            <a:solidFill>
              <a:schemeClr val="accent2"/>
            </a:solidFill>
            <a:custDash>
              <a:ds d="100000" sp="100000"/>
            </a:custDash>
            <a:round/>
            <a:tailEnd len="med" type="triangle" w="med"/>
          </a:ln>
          <a:effectLst>
            <a:outerShdw algn="tr" blurRad="50800" dir="8100000" dist="38100" rotWithShape="0">
              <a:srgbClr val="000000">
                <a:alpha val="40000"/>
              </a:srgbClr>
            </a:outerShdw>
          </a:effectLst>
        </p:spPr>
        <p:style>
          <a:lnRef idx="0"/>
          <a:fillRef idx="0"/>
          <a:effectRef idx="0"/>
          <a:fontRef idx="minor"/>
        </p:style>
      </p:sp>
      <p:pic>
        <p:nvPicPr>
          <p:cNvPr id="97" name="Picture 14" descr=""/>
          <p:cNvPicPr/>
          <p:nvPr/>
        </p:nvPicPr>
        <p:blipFill>
          <a:blip r:embed="rId3"/>
          <a:stretch/>
        </p:blipFill>
        <p:spPr>
          <a:xfrm>
            <a:off x="0" y="1970280"/>
            <a:ext cx="10437480" cy="320760"/>
          </a:xfrm>
          <a:prstGeom prst="rect">
            <a:avLst/>
          </a:prstGeom>
          <a:ln>
            <a:noFill/>
          </a:ln>
        </p:spPr>
      </p:pic>
      <p:pic>
        <p:nvPicPr>
          <p:cNvPr id="98" name="Picture 15" descr=""/>
          <p:cNvPicPr/>
          <p:nvPr/>
        </p:nvPicPr>
        <p:blipFill>
          <a:blip r:embed="rId4"/>
          <a:stretch/>
        </p:blipFill>
        <p:spPr>
          <a:xfrm>
            <a:off x="10585800" y="1971360"/>
            <a:ext cx="1602720" cy="144000"/>
          </a:xfrm>
          <a:prstGeom prst="rect">
            <a:avLst/>
          </a:prstGeom>
          <a:ln>
            <a:noFill/>
          </a:ln>
        </p:spPr>
      </p:pic>
      <p:sp>
        <p:nvSpPr>
          <p:cNvPr id="99" name="CustomShape 2"/>
          <p:cNvSpPr/>
          <p:nvPr/>
        </p:nvSpPr>
        <p:spPr>
          <a:xfrm>
            <a:off x="0" y="609480"/>
            <a:ext cx="10437480" cy="13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0" name="CustomShape 3"/>
          <p:cNvSpPr/>
          <p:nvPr/>
        </p:nvSpPr>
        <p:spPr>
          <a:xfrm>
            <a:off x="10585800" y="6094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1" name="PlaceHolder 4"/>
          <p:cNvSpPr>
            <a:spLocks noGrp="1"/>
          </p:cNvSpPr>
          <p:nvPr>
            <p:ph type="title"/>
          </p:nvPr>
        </p:nvSpPr>
        <p:spPr>
          <a:xfrm>
            <a:off x="680400" y="753120"/>
            <a:ext cx="9613440" cy="1080720"/>
          </a:xfrm>
          <a:prstGeom prst="rect">
            <a:avLst/>
          </a:prstGeom>
        </p:spPr>
        <p:txBody>
          <a:bodyPr anchor="ctr"/>
          <a:p>
            <a:pPr>
              <a:lnSpc>
                <a:spcPct val="90000"/>
              </a:lnSpc>
            </a:pPr>
            <a:r>
              <a:rPr b="0" lang="en-US" sz="3600" spc="-1" strike="noStrike">
                <a:solidFill>
                  <a:srgbClr val="000000"/>
                </a:solidFill>
                <a:latin typeface="Candara"/>
              </a:rPr>
              <a:t>Modifiez le style du titre</a:t>
            </a:r>
            <a:endParaRPr b="0" lang="en-US" sz="3600" spc="-1" strike="noStrike">
              <a:solidFill>
                <a:srgbClr val="000000"/>
              </a:solidFill>
              <a:latin typeface="Calibri"/>
            </a:endParaRPr>
          </a:p>
        </p:txBody>
      </p:sp>
      <p:sp>
        <p:nvSpPr>
          <p:cNvPr id="102" name="PlaceHolder 5"/>
          <p:cNvSpPr>
            <a:spLocks noGrp="1"/>
          </p:cNvSpPr>
          <p:nvPr>
            <p:ph type="body"/>
          </p:nvPr>
        </p:nvSpPr>
        <p:spPr>
          <a:xfrm>
            <a:off x="680400" y="2336760"/>
            <a:ext cx="9613440" cy="3598920"/>
          </a:xfrm>
          <a:prstGeom prst="rect">
            <a:avLst/>
          </a:prstGeom>
        </p:spPr>
        <p:txBody>
          <a:bodyPr/>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Cliquez pour modifier les styles du texte du masque</a:t>
            </a:r>
            <a:endParaRPr b="0" lang="en-US" sz="24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000" spc="-1" strike="noStrike">
                <a:solidFill>
                  <a:srgbClr val="000000"/>
                </a:solidFill>
                <a:latin typeface="Calibri"/>
              </a:rPr>
              <a:t>Deuxième niveau</a:t>
            </a:r>
            <a:endParaRPr b="0" lang="en-US" sz="2000" spc="-1" strike="noStrike">
              <a:solidFill>
                <a:srgbClr val="000000"/>
              </a:solidFill>
              <a:latin typeface="Calibri"/>
            </a:endParaRPr>
          </a:p>
          <a:p>
            <a:pPr lvl="2" marL="1143000" indent="-228240">
              <a:lnSpc>
                <a:spcPct val="90000"/>
              </a:lnSpc>
              <a:spcBef>
                <a:spcPts val="499"/>
              </a:spcBef>
              <a:buClr>
                <a:srgbClr val="c8e5dc"/>
              </a:buClr>
              <a:buFont typeface="Wingdings" charset="2"/>
              <a:buChar char=""/>
            </a:pPr>
            <a:r>
              <a:rPr b="0" lang="en-US" sz="1800" spc="-1" strike="noStrike">
                <a:solidFill>
                  <a:srgbClr val="000000"/>
                </a:solidFill>
                <a:latin typeface="Calibri"/>
              </a:rPr>
              <a:t>Troisième niveau</a:t>
            </a:r>
            <a:endParaRPr b="0" lang="en-US" sz="1800" spc="-1" strike="noStrike">
              <a:solidFill>
                <a:srgbClr val="000000"/>
              </a:solidFill>
              <a:latin typeface="Calibri"/>
            </a:endParaRPr>
          </a:p>
          <a:p>
            <a:pPr lvl="3" marL="1600200" indent="-228240">
              <a:lnSpc>
                <a:spcPct val="90000"/>
              </a:lnSpc>
              <a:spcBef>
                <a:spcPts val="499"/>
              </a:spcBef>
              <a:buClr>
                <a:srgbClr val="b1c6d7"/>
              </a:buClr>
              <a:buFont typeface="Arial"/>
              <a:buChar char="•"/>
            </a:pPr>
            <a:r>
              <a:rPr b="0" lang="en-US" sz="1600" spc="-1" strike="noStrike">
                <a:solidFill>
                  <a:srgbClr val="000000"/>
                </a:solidFill>
                <a:latin typeface="Calibri"/>
              </a:rPr>
              <a:t>Quatrième niveau</a:t>
            </a:r>
            <a:endParaRPr b="0" lang="en-US" sz="16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600" spc="-1" strike="noStrike">
                <a:solidFill>
                  <a:srgbClr val="000000"/>
                </a:solidFill>
                <a:latin typeface="Calibri"/>
              </a:rPr>
              <a:t>Cinquième niveau</a:t>
            </a:r>
            <a:endParaRPr b="0" lang="en-US" sz="1600" spc="-1" strike="noStrike">
              <a:solidFill>
                <a:srgbClr val="000000"/>
              </a:solidFill>
              <a:latin typeface="Calibri"/>
            </a:endParaRPr>
          </a:p>
        </p:txBody>
      </p:sp>
      <p:sp>
        <p:nvSpPr>
          <p:cNvPr id="103" name="PlaceHolder 6"/>
          <p:cNvSpPr>
            <a:spLocks noGrp="1"/>
          </p:cNvSpPr>
          <p:nvPr>
            <p:ph type="dt"/>
          </p:nvPr>
        </p:nvSpPr>
        <p:spPr>
          <a:xfrm>
            <a:off x="7551000" y="5936040"/>
            <a:ext cx="2742840" cy="364680"/>
          </a:xfrm>
          <a:prstGeom prst="rect">
            <a:avLst/>
          </a:prstGeom>
        </p:spPr>
        <p:txBody>
          <a:bodyPr anchor="ctr"/>
          <a:p>
            <a:pPr algn="r">
              <a:lnSpc>
                <a:spcPct val="100000"/>
              </a:lnSpc>
            </a:pPr>
            <a:fld id="{4D3307CD-C28D-4F40-8761-984C273D1223}" type="datetime1">
              <a:rPr b="0" lang="fr-FR" sz="1050" spc="-1" strike="noStrike">
                <a:solidFill>
                  <a:srgbClr val="8b8b8b"/>
                </a:solidFill>
                <a:latin typeface="Calibri"/>
              </a:rPr>
              <a:t>07/12/2019</a:t>
            </a:fld>
            <a:endParaRPr b="0" lang="fr-FR" sz="1050" spc="-1" strike="noStrike">
              <a:latin typeface="Times New Roman"/>
            </a:endParaRPr>
          </a:p>
        </p:txBody>
      </p:sp>
      <p:sp>
        <p:nvSpPr>
          <p:cNvPr id="104" name="PlaceHolder 7"/>
          <p:cNvSpPr>
            <a:spLocks noGrp="1"/>
          </p:cNvSpPr>
          <p:nvPr>
            <p:ph type="ftr"/>
          </p:nvPr>
        </p:nvSpPr>
        <p:spPr>
          <a:xfrm>
            <a:off x="680400" y="5936040"/>
            <a:ext cx="6870240" cy="364680"/>
          </a:xfrm>
          <a:prstGeom prst="rect">
            <a:avLst/>
          </a:prstGeom>
        </p:spPr>
        <p:txBody>
          <a:bodyPr anchor="ctr"/>
          <a:p>
            <a:endParaRPr b="0" lang="fr-FR" sz="2400" spc="-1" strike="noStrike">
              <a:latin typeface="Times New Roman"/>
            </a:endParaRPr>
          </a:p>
        </p:txBody>
      </p:sp>
      <p:sp>
        <p:nvSpPr>
          <p:cNvPr id="105" name="PlaceHolder 8"/>
          <p:cNvSpPr>
            <a:spLocks noGrp="1"/>
          </p:cNvSpPr>
          <p:nvPr>
            <p:ph type="sldNum"/>
          </p:nvPr>
        </p:nvSpPr>
        <p:spPr>
          <a:xfrm>
            <a:off x="10729440" y="753120"/>
            <a:ext cx="1153800" cy="1090440"/>
          </a:xfrm>
          <a:prstGeom prst="rect">
            <a:avLst/>
          </a:prstGeom>
        </p:spPr>
        <p:txBody>
          <a:bodyPr anchor="ctr"/>
          <a:p>
            <a:pPr>
              <a:lnSpc>
                <a:spcPct val="100000"/>
              </a:lnSpc>
            </a:pPr>
            <a:fld id="{99482604-9791-413A-8D64-1DDFEB4AB54E}" type="slidenum">
              <a:rPr b="0" lang="fr-FR" sz="3600" spc="-1" strike="noStrike">
                <a:solidFill>
                  <a:srgbClr val="ffffff"/>
                </a:solidFill>
                <a:latin typeface="Calibri"/>
              </a:rPr>
              <a:t>&lt;numéro&gt;</a:t>
            </a:fld>
            <a:endParaRPr b="0" lang="fr-FR"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microsoft.com/office/2007/relationships/hdphoto" Target="../media/hdphoto2.wdp"/><Relationship Id="rId3" Type="http://schemas.openxmlformats.org/officeDocument/2006/relationships/slideLayout" Target="../slideLayouts/slideLayout25.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9786240" y="5894640"/>
            <a:ext cx="2405520" cy="963000"/>
          </a:xfrm>
          <a:prstGeom prst="rect">
            <a:avLst/>
          </a:prstGeom>
          <a:noFill/>
          <a:ln>
            <a:noFill/>
          </a:ln>
        </p:spPr>
        <p:txBody>
          <a:bodyPr>
            <a:normAutofit/>
          </a:bodyPr>
          <a:p>
            <a:pPr algn="r">
              <a:lnSpc>
                <a:spcPct val="110000"/>
              </a:lnSpc>
            </a:pPr>
            <a:r>
              <a:rPr b="0" lang="fr-FR" sz="1800" spc="-1" strike="noStrike">
                <a:solidFill>
                  <a:srgbClr val="ffffff"/>
                </a:solidFill>
                <a:latin typeface="Calibri"/>
              </a:rPr>
              <a:t> </a:t>
            </a:r>
            <a:r>
              <a:rPr b="0" lang="fr-FR" sz="1800" spc="-1" strike="noStrike">
                <a:solidFill>
                  <a:srgbClr val="ffffff"/>
                </a:solidFill>
                <a:latin typeface="Calibri"/>
              </a:rPr>
              <a:t>Sophie BASSARGETTE </a:t>
            </a:r>
            <a:endParaRPr b="0" lang="fr-FR" sz="1800" spc="-1" strike="noStrike">
              <a:latin typeface="Arial"/>
            </a:endParaRPr>
          </a:p>
          <a:p>
            <a:pPr algn="r">
              <a:lnSpc>
                <a:spcPct val="110000"/>
              </a:lnSpc>
            </a:pPr>
            <a:r>
              <a:rPr b="0" lang="fr-FR" sz="1800" spc="-1" strike="noStrike">
                <a:solidFill>
                  <a:srgbClr val="ffffff"/>
                </a:solidFill>
                <a:latin typeface="Calibri"/>
              </a:rPr>
              <a:t>Laurent FONTAINE</a:t>
            </a:r>
            <a:endParaRPr b="0" lang="fr-FR" sz="1800" spc="-1" strike="noStrike">
              <a:latin typeface="Arial"/>
            </a:endParaRPr>
          </a:p>
          <a:p>
            <a:pPr algn="r">
              <a:lnSpc>
                <a:spcPct val="110000"/>
              </a:lnSpc>
            </a:pPr>
            <a:r>
              <a:rPr b="0" lang="fr-FR" sz="1800" spc="-1" strike="noStrike">
                <a:solidFill>
                  <a:srgbClr val="ffffff"/>
                </a:solidFill>
                <a:latin typeface="Calibri"/>
              </a:rPr>
              <a:t>Stéphanie EON</a:t>
            </a:r>
            <a:endParaRPr b="0" lang="fr-FR" sz="1800" spc="-1" strike="noStrike">
              <a:latin typeface="Arial"/>
            </a:endParaRPr>
          </a:p>
        </p:txBody>
      </p:sp>
      <p:sp>
        <p:nvSpPr>
          <p:cNvPr id="149" name="TextShape 2"/>
          <p:cNvSpPr txBox="1"/>
          <p:nvPr/>
        </p:nvSpPr>
        <p:spPr>
          <a:xfrm>
            <a:off x="0" y="4394160"/>
            <a:ext cx="8966160" cy="1967760"/>
          </a:xfrm>
          <a:prstGeom prst="rect">
            <a:avLst/>
          </a:prstGeom>
          <a:noFill/>
          <a:ln>
            <a:noFill/>
          </a:ln>
        </p:spPr>
        <p:txBody>
          <a:bodyPr anchor="ctr"/>
          <a:p>
            <a:pPr algn="r">
              <a:lnSpc>
                <a:spcPct val="90000"/>
              </a:lnSpc>
            </a:pPr>
            <a:r>
              <a:rPr b="1" lang="en-US" sz="3600" spc="-1" strike="noStrike">
                <a:solidFill>
                  <a:srgbClr val="3a5b63"/>
                </a:solidFill>
                <a:latin typeface="Candara"/>
              </a:rPr>
              <a:t>En quoi l’ évolution des techniques et des enjeux a façonné la cryptologie moderne ?</a:t>
            </a:r>
            <a:endParaRPr b="0" lang="en-US" sz="36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Chiffre </a:t>
            </a:r>
            <a:r>
              <a:rPr b="0" i="1" lang="en-US" sz="3600" spc="-1" strike="noStrike">
                <a:solidFill>
                  <a:srgbClr val="000000"/>
                </a:solidFill>
                <a:latin typeface="Candara"/>
              </a:rPr>
              <a:t>de César</a:t>
            </a:r>
            <a:endParaRPr b="0" lang="en-US" sz="3600" spc="-1" strike="noStrike">
              <a:solidFill>
                <a:srgbClr val="000000"/>
              </a:solidFill>
              <a:latin typeface="Calibri"/>
            </a:endParaRPr>
          </a:p>
        </p:txBody>
      </p:sp>
      <p:sp>
        <p:nvSpPr>
          <p:cNvPr id="198" name="TextShape 2"/>
          <p:cNvSpPr txBox="1"/>
          <p:nvPr/>
        </p:nvSpPr>
        <p:spPr>
          <a:xfrm>
            <a:off x="253080" y="2360160"/>
            <a:ext cx="11511360" cy="3598920"/>
          </a:xfrm>
          <a:prstGeom prst="rect">
            <a:avLst/>
          </a:prstGeom>
          <a:noFill/>
          <a:ln>
            <a:noFill/>
          </a:ln>
        </p:spPr>
        <p:txBody>
          <a:bodyPr/>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1</a:t>
            </a:r>
            <a:r>
              <a:rPr b="0" lang="en-US" sz="2400" spc="-1" strike="noStrike" baseline="30000">
                <a:solidFill>
                  <a:srgbClr val="000000"/>
                </a:solidFill>
                <a:latin typeface="Calibri"/>
              </a:rPr>
              <a:t>er</a:t>
            </a:r>
            <a:r>
              <a:rPr b="0" lang="en-US" sz="2400" spc="-1" strike="noStrike">
                <a:solidFill>
                  <a:srgbClr val="000000"/>
                </a:solidFill>
                <a:latin typeface="Calibri"/>
              </a:rPr>
              <a:t> siècle av JC</a:t>
            </a:r>
            <a:endParaRPr b="0" lang="en-US" sz="24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Technique : </a:t>
            </a:r>
            <a:endParaRPr b="0" lang="en-US" sz="24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000" spc="-1" strike="noStrike">
                <a:solidFill>
                  <a:srgbClr val="000000"/>
                </a:solidFill>
                <a:latin typeface="Calibri"/>
              </a:rPr>
              <a:t> </a:t>
            </a:r>
            <a:r>
              <a:rPr b="0" lang="en-US" sz="2000" spc="-1" strike="noStrike">
                <a:solidFill>
                  <a:srgbClr val="000000"/>
                </a:solidFill>
                <a:latin typeface="Calibri"/>
              </a:rPr>
              <a:t>Chiffre de substitution monoalphabétique par décalage de lettre</a:t>
            </a:r>
            <a:endParaRPr b="0" lang="en-US" sz="20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000" spc="-1" strike="noStrike">
                <a:solidFill>
                  <a:srgbClr val="000000"/>
                </a:solidFill>
                <a:latin typeface="Calibri"/>
              </a:rPr>
              <a:t> </a:t>
            </a:r>
            <a:r>
              <a:rPr b="0" lang="en-US" sz="2000" spc="-1" strike="noStrike">
                <a:solidFill>
                  <a:srgbClr val="000000"/>
                </a:solidFill>
                <a:latin typeface="Calibri"/>
              </a:rPr>
              <a:t>On remplace chaque lettre par celle présente 3 positions à droite. </a:t>
            </a:r>
            <a:endParaRPr b="0" lang="en-US" sz="2000" spc="-1" strike="noStrike">
              <a:solidFill>
                <a:srgbClr val="000000"/>
              </a:solidFill>
              <a:latin typeface="Calibri"/>
            </a:endParaRPr>
          </a:p>
          <a:p>
            <a:pPr marL="457200">
              <a:lnSpc>
                <a:spcPct val="90000"/>
              </a:lnSpc>
              <a:spcBef>
                <a:spcPts val="499"/>
              </a:spcBef>
            </a:pPr>
            <a:endParaRPr b="0" lang="en-US" sz="2000" spc="-1" strike="noStrike">
              <a:solidFill>
                <a:srgbClr val="000000"/>
              </a:solidFill>
              <a:latin typeface="Calibri"/>
            </a:endParaRPr>
          </a:p>
          <a:p>
            <a:pPr marL="457200">
              <a:lnSpc>
                <a:spcPct val="90000"/>
              </a:lnSpc>
              <a:spcBef>
                <a:spcPts val="499"/>
              </a:spcBef>
            </a:pPr>
            <a:endParaRPr b="0" lang="en-US" sz="2000" spc="-1" strike="noStrike">
              <a:solidFill>
                <a:srgbClr val="000000"/>
              </a:solidFill>
              <a:latin typeface="Calibri"/>
            </a:endParaRPr>
          </a:p>
          <a:p>
            <a:pPr marL="457200">
              <a:lnSpc>
                <a:spcPct val="90000"/>
              </a:lnSpc>
              <a:spcBef>
                <a:spcPts val="499"/>
              </a:spcBef>
            </a:pPr>
            <a:r>
              <a:rPr b="0" lang="en-US" sz="2000" spc="-1" strike="noStrike">
                <a:solidFill>
                  <a:srgbClr val="000000"/>
                </a:solidFill>
                <a:latin typeface="Calibri"/>
              </a:rPr>
              <a:t>	</a:t>
            </a:r>
            <a:endParaRPr b="0" lang="en-US" sz="20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Enjeu : utilisé dans des correspondances militaires principalement mais aussi privées</a:t>
            </a:r>
            <a:endParaRPr b="0" lang="en-US" sz="2400" spc="-1" strike="noStrike">
              <a:solidFill>
                <a:srgbClr val="000000"/>
              </a:solidFill>
              <a:latin typeface="Calibri"/>
            </a:endParaRPr>
          </a:p>
        </p:txBody>
      </p:sp>
      <p:sp>
        <p:nvSpPr>
          <p:cNvPr id="199" name="TextShape 3"/>
          <p:cNvSpPr txBox="1"/>
          <p:nvPr/>
        </p:nvSpPr>
        <p:spPr>
          <a:xfrm>
            <a:off x="10729440" y="753120"/>
            <a:ext cx="1153800" cy="1090440"/>
          </a:xfrm>
          <a:prstGeom prst="rect">
            <a:avLst/>
          </a:prstGeom>
          <a:noFill/>
          <a:ln>
            <a:noFill/>
          </a:ln>
        </p:spPr>
        <p:txBody>
          <a:bodyPr anchor="ctr"/>
          <a:p>
            <a:pPr>
              <a:lnSpc>
                <a:spcPct val="100000"/>
              </a:lnSpc>
            </a:pPr>
            <a:fld id="{F08A410C-3709-4DC9-A9A7-FFCDCC22C03E}" type="slidenum">
              <a:rPr b="0" lang="fr-FR" sz="3600" spc="-1" strike="noStrike">
                <a:solidFill>
                  <a:srgbClr val="ffffff"/>
                </a:solidFill>
                <a:latin typeface="Calibri"/>
              </a:rPr>
              <a:t>&lt;numéro&gt;</a:t>
            </a:fld>
            <a:endParaRPr b="0" lang="fr-FR" sz="3600" spc="-1" strike="noStrike">
              <a:latin typeface="Times New Roman"/>
            </a:endParaRPr>
          </a:p>
        </p:txBody>
      </p:sp>
      <p:sp>
        <p:nvSpPr>
          <p:cNvPr id="200" name="CustomShape 4"/>
          <p:cNvSpPr/>
          <p:nvPr/>
        </p:nvSpPr>
        <p:spPr>
          <a:xfrm>
            <a:off x="2622960" y="6112080"/>
            <a:ext cx="175176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1ers Chiffrements</a:t>
            </a:r>
            <a:endParaRPr b="0" lang="fr-FR" sz="1200" spc="-1" strike="noStrike">
              <a:latin typeface="Arial"/>
            </a:endParaRPr>
          </a:p>
        </p:txBody>
      </p:sp>
      <p:graphicFrame>
        <p:nvGraphicFramePr>
          <p:cNvPr id="201" name="Table 5"/>
          <p:cNvGraphicFramePr/>
          <p:nvPr/>
        </p:nvGraphicFramePr>
        <p:xfrm>
          <a:off x="2048760" y="3998520"/>
          <a:ext cx="7919640" cy="741240"/>
        </p:xfrm>
        <a:graphic>
          <a:graphicData uri="http://schemas.openxmlformats.org/drawingml/2006/table">
            <a:tbl>
              <a:tblPr/>
              <a:tblGrid>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5640"/>
              </a:tblGrid>
              <a:tr h="370800">
                <a:tc>
                  <a:txBody>
                    <a:bodyPr/>
                    <a:p>
                      <a:pPr>
                        <a:lnSpc>
                          <a:spcPct val="100000"/>
                        </a:lnSpc>
                      </a:pPr>
                      <a:r>
                        <a:rPr b="0" lang="fr-FR" sz="1800" spc="-1" strike="noStrike">
                          <a:solidFill>
                            <a:srgbClr val="000000"/>
                          </a:solidFill>
                          <a:latin typeface="Calibri"/>
                        </a:rPr>
                        <a:t>a</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b</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c</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d</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e</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f</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g</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h</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i</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j</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k</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l</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m</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n</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o</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p</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q</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r</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s</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t</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u</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v</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w</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x</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y</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z</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r>
              <a:tr h="370440">
                <a:tc>
                  <a:txBody>
                    <a:bodyPr/>
                    <a:p>
                      <a:pPr>
                        <a:lnSpc>
                          <a:spcPct val="100000"/>
                        </a:lnSpc>
                      </a:pPr>
                      <a:r>
                        <a:rPr b="0" lang="fr-FR" sz="1800" spc="-1" strike="noStrike">
                          <a:solidFill>
                            <a:srgbClr val="000000"/>
                          </a:solidFill>
                          <a:latin typeface="Calibri"/>
                        </a:rPr>
                        <a:t>D</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E</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F</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G</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H</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I</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J</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K</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L</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M</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N</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O</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P</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Q</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R</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S</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T</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U</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V</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W</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X</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Y</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Z</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A</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B</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C</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Al-Kindi, pionnier en cryptanalyse </a:t>
            </a:r>
            <a:endParaRPr b="0" lang="en-US" sz="3600" spc="-1" strike="noStrike">
              <a:solidFill>
                <a:srgbClr val="000000"/>
              </a:solidFill>
              <a:latin typeface="Calibri"/>
            </a:endParaRPr>
          </a:p>
        </p:txBody>
      </p:sp>
      <p:sp>
        <p:nvSpPr>
          <p:cNvPr id="203" name="TextShape 2"/>
          <p:cNvSpPr txBox="1"/>
          <p:nvPr/>
        </p:nvSpPr>
        <p:spPr>
          <a:xfrm>
            <a:off x="680400" y="2336760"/>
            <a:ext cx="10778400" cy="3598920"/>
          </a:xfrm>
          <a:prstGeom prst="rect">
            <a:avLst/>
          </a:prstGeom>
          <a:noFill/>
          <a:ln>
            <a:noFill/>
          </a:ln>
        </p:spPr>
        <p:txBody>
          <a:bodyPr/>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Médecin, mathématicien et linguiste du 9</a:t>
            </a:r>
            <a:r>
              <a:rPr b="0" lang="en-US" sz="2400" spc="-1" strike="noStrike" baseline="30000">
                <a:solidFill>
                  <a:srgbClr val="000000"/>
                </a:solidFill>
                <a:latin typeface="Calibri"/>
              </a:rPr>
              <a:t>e</a:t>
            </a:r>
            <a:r>
              <a:rPr b="0" lang="en-US" sz="2400" spc="-1" strike="noStrike">
                <a:solidFill>
                  <a:srgbClr val="000000"/>
                </a:solidFill>
                <a:latin typeface="Calibri"/>
              </a:rPr>
              <a:t> siècle</a:t>
            </a:r>
            <a:endParaRPr b="0" lang="en-US" sz="24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Technique :</a:t>
            </a:r>
            <a:endParaRPr b="0" lang="en-US" sz="24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000" spc="-1" strike="noStrike">
                <a:solidFill>
                  <a:srgbClr val="000000"/>
                </a:solidFill>
                <a:latin typeface="Calibri"/>
              </a:rPr>
              <a:t> </a:t>
            </a:r>
            <a:r>
              <a:rPr b="0" lang="en-US" sz="2000" spc="-1" strike="noStrike">
                <a:solidFill>
                  <a:srgbClr val="000000"/>
                </a:solidFill>
                <a:latin typeface="Calibri"/>
              </a:rPr>
              <a:t>Etudier les fréquences de chaque lettre, les lettres doubles NN, LL...  et associations CH, QU…</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Enjeu : </a:t>
            </a:r>
            <a:r>
              <a:rPr b="0" lang="en-US" sz="2000" spc="-1" strike="noStrike">
                <a:solidFill>
                  <a:srgbClr val="000000"/>
                </a:solidFill>
                <a:latin typeface="Calibri"/>
              </a:rPr>
              <a:t>Pouvoir comprendre les messages </a:t>
            </a:r>
            <a:endParaRPr b="0" lang="en-US" sz="2000" spc="-1" strike="noStrike">
              <a:solidFill>
                <a:srgbClr val="000000"/>
              </a:solidFill>
              <a:latin typeface="Calibri"/>
            </a:endParaRPr>
          </a:p>
          <a:p>
            <a:pPr marL="457200">
              <a:lnSpc>
                <a:spcPct val="90000"/>
              </a:lnSpc>
              <a:spcBef>
                <a:spcPts val="499"/>
              </a:spcBef>
            </a:pPr>
            <a:r>
              <a:rPr b="0" lang="en-US" sz="2000" spc="-1" strike="noStrike">
                <a:solidFill>
                  <a:srgbClr val="000000"/>
                </a:solidFill>
                <a:latin typeface="Calibri"/>
              </a:rPr>
              <a:t>interceptés plus rapidement que d’essayer </a:t>
            </a:r>
            <a:endParaRPr b="0" lang="en-US" sz="2000" spc="-1" strike="noStrike">
              <a:solidFill>
                <a:srgbClr val="000000"/>
              </a:solidFill>
              <a:latin typeface="Calibri"/>
            </a:endParaRPr>
          </a:p>
          <a:p>
            <a:pPr marL="457200">
              <a:lnSpc>
                <a:spcPct val="90000"/>
              </a:lnSpc>
              <a:spcBef>
                <a:spcPts val="499"/>
              </a:spcBef>
            </a:pPr>
            <a:r>
              <a:rPr b="0" lang="en-US" sz="2000" spc="-1" strike="noStrike">
                <a:solidFill>
                  <a:srgbClr val="000000"/>
                </a:solidFill>
                <a:latin typeface="Calibri"/>
              </a:rPr>
              <a:t>les 26! substitutions possibles</a:t>
            </a:r>
            <a:endParaRPr b="0" lang="en-US" sz="2000" spc="-1" strike="noStrike">
              <a:solidFill>
                <a:srgbClr val="000000"/>
              </a:solidFill>
              <a:latin typeface="Calibri"/>
            </a:endParaRPr>
          </a:p>
          <a:p>
            <a:pPr marL="457200" algn="r">
              <a:lnSpc>
                <a:spcPct val="90000"/>
              </a:lnSpc>
              <a:spcBef>
                <a:spcPts val="499"/>
              </a:spcBef>
            </a:pPr>
            <a:endParaRPr b="0" lang="en-US" sz="2000" spc="-1" strike="noStrike">
              <a:solidFill>
                <a:srgbClr val="000000"/>
              </a:solidFill>
              <a:latin typeface="Calibri"/>
            </a:endParaRPr>
          </a:p>
          <a:p>
            <a:pPr marL="457200" algn="r">
              <a:lnSpc>
                <a:spcPct val="90000"/>
              </a:lnSpc>
              <a:spcBef>
                <a:spcPts val="499"/>
              </a:spcBef>
            </a:pPr>
            <a:endParaRPr b="0" lang="en-US" sz="2000" spc="-1" strike="noStrike">
              <a:solidFill>
                <a:srgbClr val="000000"/>
              </a:solidFill>
              <a:latin typeface="Calibri"/>
            </a:endParaRPr>
          </a:p>
        </p:txBody>
      </p:sp>
      <p:sp>
        <p:nvSpPr>
          <p:cNvPr id="204" name="TextShape 3"/>
          <p:cNvSpPr txBox="1"/>
          <p:nvPr/>
        </p:nvSpPr>
        <p:spPr>
          <a:xfrm>
            <a:off x="10729440" y="753120"/>
            <a:ext cx="1153800" cy="1090440"/>
          </a:xfrm>
          <a:prstGeom prst="rect">
            <a:avLst/>
          </a:prstGeom>
          <a:noFill/>
          <a:ln>
            <a:noFill/>
          </a:ln>
        </p:spPr>
        <p:txBody>
          <a:bodyPr anchor="ctr"/>
          <a:p>
            <a:pPr>
              <a:lnSpc>
                <a:spcPct val="100000"/>
              </a:lnSpc>
            </a:pPr>
            <a:fld id="{A81F19E6-91B9-4B5C-9002-6740CA05C2EB}" type="slidenum">
              <a:rPr b="0" lang="fr-FR" sz="3600" spc="-1" strike="noStrike">
                <a:solidFill>
                  <a:srgbClr val="ffffff"/>
                </a:solidFill>
                <a:latin typeface="Calibri"/>
              </a:rPr>
              <a:t>&lt;numéro&gt;</a:t>
            </a:fld>
            <a:endParaRPr b="0" lang="fr-FR" sz="3600" spc="-1" strike="noStrike">
              <a:latin typeface="Times New Roman"/>
            </a:endParaRPr>
          </a:p>
        </p:txBody>
      </p:sp>
      <p:sp>
        <p:nvSpPr>
          <p:cNvPr id="205" name="CustomShape 4"/>
          <p:cNvSpPr/>
          <p:nvPr/>
        </p:nvSpPr>
        <p:spPr>
          <a:xfrm>
            <a:off x="2622960" y="6112080"/>
            <a:ext cx="175176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1ers Chiffrements</a:t>
            </a:r>
            <a:endParaRPr b="0" lang="fr-FR" sz="1200" spc="-1" strike="noStrike">
              <a:latin typeface="Arial"/>
            </a:endParaRPr>
          </a:p>
        </p:txBody>
      </p:sp>
      <p:pic>
        <p:nvPicPr>
          <p:cNvPr id="206" name="Image 7" descr=""/>
          <p:cNvPicPr/>
          <p:nvPr/>
        </p:nvPicPr>
        <p:blipFill>
          <a:blip r:embed="rId1">
            <a:extLst>
              <a:ext uri="{BEBA8EAE-BF5A-486C-A8C5-ECC9F3942E4B}">
                <a14:imgProps xmlns:a14="http://schemas.microsoft.com/office/drawing/2010/main">
                  <a14:imgLayer r:embed="rId2">
                    <a14:imgEffect>
                      <a14:saturation sat="33000"/>
                    </a14:imgEffect>
                  </a14:imgLayer>
                </a14:imgProps>
              </a:ext>
            </a:extLst>
          </a:blip>
          <a:stretch/>
        </p:blipFill>
        <p:spPr>
          <a:xfrm>
            <a:off x="5981040" y="3429000"/>
            <a:ext cx="6086160" cy="29048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Rapidement obsolète</a:t>
            </a:r>
            <a:endParaRPr b="0" lang="en-US" sz="3600" spc="-1" strike="noStrike">
              <a:solidFill>
                <a:srgbClr val="000000"/>
              </a:solidFill>
              <a:latin typeface="Calibri"/>
            </a:endParaRPr>
          </a:p>
        </p:txBody>
      </p:sp>
      <p:sp>
        <p:nvSpPr>
          <p:cNvPr id="208"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A venir….</a:t>
            </a:r>
            <a:endParaRPr b="0" lang="en-US" sz="24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Chiffre facilement décryptables qui laisseront place à une évolution des techniques….. Bla bla bla</a:t>
            </a:r>
            <a:endParaRPr b="0" lang="en-US" sz="2400" spc="-1" strike="noStrike">
              <a:solidFill>
                <a:srgbClr val="000000"/>
              </a:solidFill>
              <a:latin typeface="Calibri"/>
            </a:endParaRPr>
          </a:p>
        </p:txBody>
      </p:sp>
      <p:sp>
        <p:nvSpPr>
          <p:cNvPr id="209" name="TextShape 3"/>
          <p:cNvSpPr txBox="1"/>
          <p:nvPr/>
        </p:nvSpPr>
        <p:spPr>
          <a:xfrm>
            <a:off x="10729440" y="753120"/>
            <a:ext cx="1153800" cy="1090440"/>
          </a:xfrm>
          <a:prstGeom prst="rect">
            <a:avLst/>
          </a:prstGeom>
          <a:noFill/>
          <a:ln>
            <a:noFill/>
          </a:ln>
        </p:spPr>
        <p:txBody>
          <a:bodyPr anchor="ctr"/>
          <a:p>
            <a:pPr>
              <a:lnSpc>
                <a:spcPct val="100000"/>
              </a:lnSpc>
            </a:pPr>
            <a:fld id="{3E769128-6E6B-4BC9-BE09-C50200A6EEE8}" type="slidenum">
              <a:rPr b="0" lang="fr-FR" sz="3600" spc="-1" strike="noStrike">
                <a:solidFill>
                  <a:srgbClr val="ffffff"/>
                </a:solidFill>
                <a:latin typeface="Calibri"/>
              </a:rPr>
              <a:t>&lt;numéro&gt;</a:t>
            </a:fld>
            <a:endParaRPr b="0" lang="fr-FR" sz="3600" spc="-1" strike="noStrike">
              <a:latin typeface="Times New Roman"/>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680400" y="2869920"/>
            <a:ext cx="9613440" cy="1090440"/>
          </a:xfrm>
          <a:prstGeom prst="rect">
            <a:avLst/>
          </a:prstGeom>
          <a:noFill/>
          <a:ln>
            <a:noFill/>
          </a:ln>
        </p:spPr>
        <p:txBody>
          <a:bodyPr anchor="ctr"/>
          <a:p>
            <a:pPr algn="r">
              <a:lnSpc>
                <a:spcPct val="90000"/>
              </a:lnSpc>
            </a:pPr>
            <a:r>
              <a:rPr b="0" lang="en-US" sz="3600" spc="-1" strike="noStrike">
                <a:solidFill>
                  <a:srgbClr val="000000"/>
                </a:solidFill>
                <a:latin typeface="Candara"/>
              </a:rPr>
              <a:t>Enjeux politique</a:t>
            </a:r>
            <a:endParaRPr b="0" lang="en-US" sz="3600" spc="-1" strike="noStrike">
              <a:solidFill>
                <a:srgbClr val="000000"/>
              </a:solidFill>
              <a:latin typeface="Calibri"/>
            </a:endParaRPr>
          </a:p>
        </p:txBody>
      </p:sp>
      <p:sp>
        <p:nvSpPr>
          <p:cNvPr id="211" name="TextShape 2"/>
          <p:cNvSpPr txBox="1"/>
          <p:nvPr/>
        </p:nvSpPr>
        <p:spPr>
          <a:xfrm>
            <a:off x="680400" y="4232160"/>
            <a:ext cx="9613440" cy="1703520"/>
          </a:xfrm>
          <a:prstGeom prst="rect">
            <a:avLst/>
          </a:prstGeom>
          <a:noFill/>
          <a:ln>
            <a:noFill/>
          </a:ln>
        </p:spPr>
        <p:txBody>
          <a:bodyPr/>
          <a:p>
            <a:pPr algn="r">
              <a:lnSpc>
                <a:spcPct val="90000"/>
              </a:lnSpc>
              <a:spcBef>
                <a:spcPts val="1001"/>
              </a:spcBef>
            </a:pPr>
            <a:r>
              <a:rPr b="0" i="1" lang="en-US" sz="2000" spc="-1" strike="noStrike">
                <a:solidFill>
                  <a:srgbClr val="8b8b8b"/>
                </a:solidFill>
                <a:latin typeface="Calibri"/>
              </a:rPr>
              <a:t>" La cryptographie a été un élément tout à fait important de la victoire des alliés contre l'Allemagne et le Japon. Pendant la guerre froide, il est devenu un des instruments de lutte entre services de renseignement de l'Est et de l'Ouest. "</a:t>
            </a:r>
            <a:endParaRPr b="0" lang="en-US" sz="2000" spc="-1" strike="noStrike">
              <a:solidFill>
                <a:srgbClr val="000000"/>
              </a:solidFill>
              <a:latin typeface="Calibri"/>
            </a:endParaRPr>
          </a:p>
          <a:p>
            <a:pPr algn="r">
              <a:lnSpc>
                <a:spcPct val="90000"/>
              </a:lnSpc>
              <a:spcBef>
                <a:spcPts val="1001"/>
              </a:spcBef>
            </a:pPr>
            <a:r>
              <a:rPr b="1" lang="en-US" sz="2000" spc="-1" strike="noStrike">
                <a:solidFill>
                  <a:srgbClr val="8b8b8b"/>
                </a:solidFill>
                <a:latin typeface="Calibri"/>
              </a:rPr>
              <a:t>-- Pierre Lacoste, </a:t>
            </a:r>
            <a:r>
              <a:rPr b="0" lang="en-US" sz="2000" spc="-1" strike="noStrike">
                <a:solidFill>
                  <a:srgbClr val="8b8b8b"/>
                </a:solidFill>
                <a:latin typeface="Calibri"/>
              </a:rPr>
              <a:t>l'ancien patron de la DGSE (services secrets francais)</a:t>
            </a:r>
            <a:endParaRPr b="0" lang="en-US" sz="2000" spc="-1" strike="noStrike">
              <a:solidFill>
                <a:srgbClr val="000000"/>
              </a:solidFill>
              <a:latin typeface="Calibri"/>
            </a:endParaRPr>
          </a:p>
          <a:p>
            <a:pPr algn="r">
              <a:lnSpc>
                <a:spcPct val="90000"/>
              </a:lnSpc>
              <a:spcBef>
                <a:spcPts val="1001"/>
              </a:spcBef>
            </a:pPr>
            <a:endParaRPr b="0" lang="en-US" sz="2000" spc="-1" strike="noStrike">
              <a:solidFill>
                <a:srgbClr val="000000"/>
              </a:solidFill>
              <a:latin typeface="Calibri"/>
            </a:endParaRPr>
          </a:p>
        </p:txBody>
      </p:sp>
      <p:sp>
        <p:nvSpPr>
          <p:cNvPr id="212" name="TextShape 3"/>
          <p:cNvSpPr txBox="1"/>
          <p:nvPr/>
        </p:nvSpPr>
        <p:spPr>
          <a:xfrm>
            <a:off x="10729440" y="2869920"/>
            <a:ext cx="1153800" cy="1090440"/>
          </a:xfrm>
          <a:prstGeom prst="rect">
            <a:avLst/>
          </a:prstGeom>
          <a:noFill/>
          <a:ln>
            <a:noFill/>
          </a:ln>
        </p:spPr>
        <p:txBody>
          <a:bodyPr anchor="ctr"/>
          <a:p>
            <a:pPr>
              <a:lnSpc>
                <a:spcPct val="100000"/>
              </a:lnSpc>
            </a:pPr>
            <a:fld id="{A51D381B-7BE1-4250-BE64-3EAA2B70D94A}" type="slidenum">
              <a:rPr b="0" lang="fr-FR" sz="3600" spc="-1" strike="noStrike">
                <a:solidFill>
                  <a:srgbClr val="ffffff"/>
                </a:solidFill>
                <a:latin typeface="Calibri"/>
              </a:rPr>
              <a:t>&lt;numéro&gt;</a:t>
            </a:fld>
            <a:endParaRPr b="0" lang="fr-FR" sz="3600" spc="-1" strike="noStrike">
              <a:latin typeface="Times New Roman"/>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000000"/>
              </a:solidFill>
              <a:latin typeface="Calibri"/>
            </a:endParaRPr>
          </a:p>
        </p:txBody>
      </p:sp>
      <p:sp>
        <p:nvSpPr>
          <p:cNvPr id="214" name="TextShape 2"/>
          <p:cNvSpPr txBox="1"/>
          <p:nvPr/>
        </p:nvSpPr>
        <p:spPr>
          <a:xfrm>
            <a:off x="680400" y="2336760"/>
            <a:ext cx="9613440" cy="3598920"/>
          </a:xfrm>
          <a:prstGeom prst="rect">
            <a:avLst/>
          </a:prstGeom>
          <a:noFill/>
          <a:ln>
            <a:noFill/>
          </a:ln>
        </p:spPr>
        <p:txBody>
          <a:bodyPr/>
          <a:p>
            <a:endParaRPr b="0" lang="en-US" sz="2400" spc="-1" strike="noStrike">
              <a:solidFill>
                <a:srgbClr val="000000"/>
              </a:solidFill>
              <a:latin typeface="Calibri"/>
            </a:endParaRPr>
          </a:p>
        </p:txBody>
      </p:sp>
      <p:sp>
        <p:nvSpPr>
          <p:cNvPr id="215" name="TextShape 3"/>
          <p:cNvSpPr txBox="1"/>
          <p:nvPr/>
        </p:nvSpPr>
        <p:spPr>
          <a:xfrm>
            <a:off x="10729440" y="753120"/>
            <a:ext cx="1153800" cy="1090440"/>
          </a:xfrm>
          <a:prstGeom prst="rect">
            <a:avLst/>
          </a:prstGeom>
          <a:noFill/>
          <a:ln>
            <a:noFill/>
          </a:ln>
        </p:spPr>
        <p:txBody>
          <a:bodyPr anchor="ctr"/>
          <a:p>
            <a:pPr>
              <a:lnSpc>
                <a:spcPct val="100000"/>
              </a:lnSpc>
            </a:pPr>
            <a:fld id="{5545243C-6BFE-4F65-9552-1DABA1A70435}" type="slidenum">
              <a:rPr b="0" lang="fr-FR" sz="3600" spc="-1" strike="noStrike">
                <a:solidFill>
                  <a:srgbClr val="ffffff"/>
                </a:solidFill>
                <a:latin typeface="Calibri"/>
              </a:rPr>
              <a:t>&lt;numéro&gt;</a:t>
            </a:fld>
            <a:endParaRPr b="0" lang="fr-FR" sz="3600" spc="-1" strike="noStrike">
              <a:latin typeface="Times New Roman"/>
            </a:endParaRPr>
          </a:p>
        </p:txBody>
      </p:sp>
      <p:sp>
        <p:nvSpPr>
          <p:cNvPr id="216" name="CustomShape 4"/>
          <p:cNvSpPr/>
          <p:nvPr/>
        </p:nvSpPr>
        <p:spPr>
          <a:xfrm>
            <a:off x="4796640" y="6112080"/>
            <a:ext cx="169164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Enjeux politiques</a:t>
            </a:r>
            <a:endParaRPr b="0" lang="fr-FR" sz="1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000000"/>
              </a:solidFill>
              <a:latin typeface="Calibri"/>
            </a:endParaRPr>
          </a:p>
        </p:txBody>
      </p:sp>
      <p:sp>
        <p:nvSpPr>
          <p:cNvPr id="218" name="TextShape 2"/>
          <p:cNvSpPr txBox="1"/>
          <p:nvPr/>
        </p:nvSpPr>
        <p:spPr>
          <a:xfrm>
            <a:off x="680400" y="2336760"/>
            <a:ext cx="9613440" cy="3598920"/>
          </a:xfrm>
          <a:prstGeom prst="rect">
            <a:avLst/>
          </a:prstGeom>
          <a:noFill/>
          <a:ln>
            <a:noFill/>
          </a:ln>
        </p:spPr>
        <p:txBody>
          <a:bodyPr/>
          <a:p>
            <a:endParaRPr b="0" lang="en-US" sz="2400" spc="-1" strike="noStrike">
              <a:solidFill>
                <a:srgbClr val="000000"/>
              </a:solidFill>
              <a:latin typeface="Calibri"/>
            </a:endParaRPr>
          </a:p>
        </p:txBody>
      </p:sp>
      <p:sp>
        <p:nvSpPr>
          <p:cNvPr id="219" name="TextShape 3"/>
          <p:cNvSpPr txBox="1"/>
          <p:nvPr/>
        </p:nvSpPr>
        <p:spPr>
          <a:xfrm>
            <a:off x="10729440" y="753120"/>
            <a:ext cx="1153800" cy="1090440"/>
          </a:xfrm>
          <a:prstGeom prst="rect">
            <a:avLst/>
          </a:prstGeom>
          <a:noFill/>
          <a:ln>
            <a:noFill/>
          </a:ln>
        </p:spPr>
        <p:txBody>
          <a:bodyPr anchor="ctr"/>
          <a:p>
            <a:pPr>
              <a:lnSpc>
                <a:spcPct val="100000"/>
              </a:lnSpc>
            </a:pPr>
            <a:fld id="{336F1067-ADF3-401F-B358-8CFFD97400D4}" type="slidenum">
              <a:rPr b="0" lang="fr-FR" sz="3600" spc="-1" strike="noStrike">
                <a:solidFill>
                  <a:srgbClr val="ffffff"/>
                </a:solidFill>
                <a:latin typeface="Calibri"/>
              </a:rPr>
              <a:t>&lt;numéro&gt;</a:t>
            </a:fld>
            <a:endParaRPr b="0" lang="fr-FR" sz="3600" spc="-1" strike="noStrike">
              <a:latin typeface="Times New Roman"/>
            </a:endParaRPr>
          </a:p>
        </p:txBody>
      </p:sp>
      <p:sp>
        <p:nvSpPr>
          <p:cNvPr id="220" name="CustomShape 4"/>
          <p:cNvSpPr/>
          <p:nvPr/>
        </p:nvSpPr>
        <p:spPr>
          <a:xfrm>
            <a:off x="4796640" y="6112080"/>
            <a:ext cx="169164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Enjeux politiques</a:t>
            </a:r>
            <a:endParaRPr b="0" lang="fr-FR" sz="1200" spc="-1" strike="noStrike">
              <a:latin typeface="Arial"/>
            </a:endParaRPr>
          </a:p>
        </p:txBody>
      </p:sp>
      <p:pic>
        <p:nvPicPr>
          <p:cNvPr id="221" name="Image 4" descr=""/>
          <p:cNvPicPr/>
          <p:nvPr/>
        </p:nvPicPr>
        <p:blipFill>
          <a:blip r:embed="rId1"/>
          <a:stretch/>
        </p:blipFill>
        <p:spPr>
          <a:xfrm>
            <a:off x="-2467080" y="1328760"/>
            <a:ext cx="17125560" cy="42001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680400" y="2869920"/>
            <a:ext cx="9613440" cy="1090440"/>
          </a:xfrm>
          <a:prstGeom prst="rect">
            <a:avLst/>
          </a:prstGeom>
          <a:noFill/>
          <a:ln>
            <a:noFill/>
          </a:ln>
        </p:spPr>
        <p:txBody>
          <a:bodyPr anchor="ctr"/>
          <a:p>
            <a:pPr algn="r">
              <a:lnSpc>
                <a:spcPct val="90000"/>
              </a:lnSpc>
            </a:pPr>
            <a:r>
              <a:rPr b="0" lang="en-US" sz="3600" spc="-1" strike="noStrike">
                <a:solidFill>
                  <a:srgbClr val="000000"/>
                </a:solidFill>
                <a:latin typeface="Candara"/>
              </a:rPr>
              <a:t>Enjeux individuel</a:t>
            </a:r>
            <a:endParaRPr b="0" lang="en-US" sz="3600" spc="-1" strike="noStrike">
              <a:solidFill>
                <a:srgbClr val="000000"/>
              </a:solidFill>
              <a:latin typeface="Calibri"/>
            </a:endParaRPr>
          </a:p>
        </p:txBody>
      </p:sp>
      <p:sp>
        <p:nvSpPr>
          <p:cNvPr id="223" name="TextShape 2"/>
          <p:cNvSpPr txBox="1"/>
          <p:nvPr/>
        </p:nvSpPr>
        <p:spPr>
          <a:xfrm>
            <a:off x="680400" y="4232160"/>
            <a:ext cx="9613440" cy="1703520"/>
          </a:xfrm>
          <a:prstGeom prst="rect">
            <a:avLst/>
          </a:prstGeom>
          <a:noFill/>
          <a:ln>
            <a:noFill/>
          </a:ln>
        </p:spPr>
        <p:txBody>
          <a:bodyPr/>
          <a:p>
            <a:pPr algn="r">
              <a:lnSpc>
                <a:spcPct val="90000"/>
              </a:lnSpc>
              <a:spcBef>
                <a:spcPts val="1001"/>
              </a:spcBef>
            </a:pPr>
            <a:r>
              <a:rPr b="0" i="1" lang="en-US" sz="2000" spc="-1" strike="noStrike">
                <a:solidFill>
                  <a:srgbClr val="808080"/>
                </a:solidFill>
                <a:latin typeface="lemonde_italic"/>
              </a:rPr>
              <a:t>« Avec l’Internet et le Web, la demande en cryptologie a explosé. Et paradoxalement, la cryptologie est passée d’une science du secret à une science de confiance. » </a:t>
            </a:r>
            <a:endParaRPr b="0" lang="en-US" sz="2000" spc="-1" strike="noStrike">
              <a:solidFill>
                <a:srgbClr val="000000"/>
              </a:solidFill>
              <a:latin typeface="Calibri"/>
            </a:endParaRPr>
          </a:p>
          <a:p>
            <a:pPr algn="r">
              <a:lnSpc>
                <a:spcPct val="90000"/>
              </a:lnSpc>
              <a:spcBef>
                <a:spcPts val="1001"/>
              </a:spcBef>
            </a:pPr>
            <a:r>
              <a:rPr b="1" lang="en-US" sz="2000" spc="-1" strike="noStrike">
                <a:solidFill>
                  <a:srgbClr val="808080"/>
                </a:solidFill>
                <a:latin typeface="lemonde_italic"/>
              </a:rPr>
              <a:t>--  Jacques Stern</a:t>
            </a:r>
            <a:r>
              <a:rPr b="0" i="1" lang="en-US" sz="2000" spc="-1" strike="noStrike">
                <a:solidFill>
                  <a:srgbClr val="808080"/>
                </a:solidFill>
                <a:latin typeface="lemonde_italic"/>
              </a:rPr>
              <a:t>, cryptologue</a:t>
            </a:r>
            <a:endParaRPr b="0" lang="en-US" sz="2000" spc="-1" strike="noStrike">
              <a:solidFill>
                <a:srgbClr val="000000"/>
              </a:solidFill>
              <a:latin typeface="Calibri"/>
            </a:endParaRPr>
          </a:p>
        </p:txBody>
      </p:sp>
      <p:sp>
        <p:nvSpPr>
          <p:cNvPr id="224" name="TextShape 3"/>
          <p:cNvSpPr txBox="1"/>
          <p:nvPr/>
        </p:nvSpPr>
        <p:spPr>
          <a:xfrm>
            <a:off x="10729440" y="2869920"/>
            <a:ext cx="1153800" cy="1090440"/>
          </a:xfrm>
          <a:prstGeom prst="rect">
            <a:avLst/>
          </a:prstGeom>
          <a:noFill/>
          <a:ln>
            <a:noFill/>
          </a:ln>
        </p:spPr>
        <p:txBody>
          <a:bodyPr anchor="ctr"/>
          <a:p>
            <a:pPr>
              <a:lnSpc>
                <a:spcPct val="100000"/>
              </a:lnSpc>
            </a:pPr>
            <a:fld id="{9B4C2A67-C7E9-41E9-AA5B-DED4B9DBDA82}" type="slidenum">
              <a:rPr b="0" lang="fr-FR" sz="3600" spc="-1" strike="noStrike">
                <a:solidFill>
                  <a:srgbClr val="ffffff"/>
                </a:solidFill>
                <a:latin typeface="Calibri"/>
              </a:rPr>
              <a:t>&lt;numéro&gt;</a:t>
            </a:fld>
            <a:endParaRPr b="0" lang="fr-FR" sz="3600" spc="-1" strike="noStrike">
              <a:latin typeface="Times New Roman"/>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Cryptographie moderne</a:t>
            </a:r>
            <a:endParaRPr b="0" lang="en-US" sz="3600" spc="-1" strike="noStrike">
              <a:solidFill>
                <a:srgbClr val="000000"/>
              </a:solidFill>
              <a:latin typeface="Calibri"/>
            </a:endParaRPr>
          </a:p>
        </p:txBody>
      </p:sp>
      <p:sp>
        <p:nvSpPr>
          <p:cNvPr id="226"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Applications civiles du chiffrement</a:t>
            </a:r>
            <a:endParaRPr b="0" lang="en-US" sz="24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Généralisation des outils informatiques</a:t>
            </a:r>
            <a:endParaRPr b="0" lang="en-US" sz="2400" spc="-1" strike="noStrike">
              <a:solidFill>
                <a:srgbClr val="000000"/>
              </a:solidFill>
              <a:latin typeface="Calibri"/>
            </a:endParaRPr>
          </a:p>
        </p:txBody>
      </p:sp>
      <p:sp>
        <p:nvSpPr>
          <p:cNvPr id="227" name="TextShape 3"/>
          <p:cNvSpPr txBox="1"/>
          <p:nvPr/>
        </p:nvSpPr>
        <p:spPr>
          <a:xfrm>
            <a:off x="10729440" y="753120"/>
            <a:ext cx="1153800" cy="1090440"/>
          </a:xfrm>
          <a:prstGeom prst="rect">
            <a:avLst/>
          </a:prstGeom>
          <a:noFill/>
          <a:ln>
            <a:noFill/>
          </a:ln>
        </p:spPr>
        <p:txBody>
          <a:bodyPr anchor="ctr"/>
          <a:p>
            <a:pPr>
              <a:lnSpc>
                <a:spcPct val="100000"/>
              </a:lnSpc>
            </a:pPr>
            <a:fld id="{C7A62964-D204-489B-A5A8-8701C9369BCB}" type="slidenum">
              <a:rPr b="0" lang="fr-FR" sz="3600" spc="-1" strike="noStrike">
                <a:solidFill>
                  <a:srgbClr val="ffffff"/>
                </a:solidFill>
                <a:latin typeface="Calibri"/>
              </a:rPr>
              <a:t>&lt;numéro&gt;</a:t>
            </a:fld>
            <a:endParaRPr b="0" lang="fr-FR" sz="3600" spc="-1" strike="noStrike">
              <a:latin typeface="Times New Roman"/>
            </a:endParaRPr>
          </a:p>
        </p:txBody>
      </p:sp>
      <p:sp>
        <p:nvSpPr>
          <p:cNvPr id="228" name="CustomShape 4"/>
          <p:cNvSpPr/>
          <p:nvPr/>
        </p:nvSpPr>
        <p:spPr>
          <a:xfrm>
            <a:off x="6909840" y="6112080"/>
            <a:ext cx="177156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Enjeux individuels</a:t>
            </a:r>
            <a:endParaRPr b="0" lang="fr-FR" sz="1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Cryptosystèmes : symétrique et asymétrique</a:t>
            </a:r>
            <a:endParaRPr b="0" lang="en-US" sz="3600" spc="-1" strike="noStrike">
              <a:solidFill>
                <a:srgbClr val="000000"/>
              </a:solidFill>
              <a:latin typeface="Calibri"/>
            </a:endParaRPr>
          </a:p>
        </p:txBody>
      </p:sp>
      <p:sp>
        <p:nvSpPr>
          <p:cNvPr id="230" name="TextShape 2"/>
          <p:cNvSpPr txBox="1"/>
          <p:nvPr/>
        </p:nvSpPr>
        <p:spPr>
          <a:xfrm>
            <a:off x="10729440" y="753120"/>
            <a:ext cx="1153800" cy="1090440"/>
          </a:xfrm>
          <a:prstGeom prst="rect">
            <a:avLst/>
          </a:prstGeom>
          <a:noFill/>
          <a:ln>
            <a:noFill/>
          </a:ln>
        </p:spPr>
        <p:txBody>
          <a:bodyPr anchor="ctr"/>
          <a:p>
            <a:pPr>
              <a:lnSpc>
                <a:spcPct val="100000"/>
              </a:lnSpc>
            </a:pPr>
            <a:fld id="{CA6DFA11-65BA-4022-B28C-19F57668798D}" type="slidenum">
              <a:rPr b="0" lang="fr-FR" sz="3600" spc="-1" strike="noStrike">
                <a:solidFill>
                  <a:srgbClr val="ffffff"/>
                </a:solidFill>
                <a:latin typeface="Calibri"/>
              </a:rPr>
              <a:t>&lt;numéro&gt;</a:t>
            </a:fld>
            <a:endParaRPr b="0" lang="fr-FR" sz="3600" spc="-1" strike="noStrike">
              <a:latin typeface="Times New Roman"/>
            </a:endParaRPr>
          </a:p>
        </p:txBody>
      </p:sp>
      <p:sp>
        <p:nvSpPr>
          <p:cNvPr id="231" name="CustomShape 3"/>
          <p:cNvSpPr/>
          <p:nvPr/>
        </p:nvSpPr>
        <p:spPr>
          <a:xfrm>
            <a:off x="680400" y="6104880"/>
            <a:ext cx="1521000" cy="434520"/>
          </a:xfrm>
          <a:prstGeom prst="homePlate">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Quelques notions</a:t>
            </a:r>
            <a:endParaRPr b="0" lang="fr-FR" sz="1200" spc="-1" strike="noStrike">
              <a:latin typeface="Arial"/>
            </a:endParaRPr>
          </a:p>
        </p:txBody>
      </p:sp>
      <p:sp>
        <p:nvSpPr>
          <p:cNvPr id="232" name="CustomShape 4"/>
          <p:cNvSpPr/>
          <p:nvPr/>
        </p:nvSpPr>
        <p:spPr>
          <a:xfrm>
            <a:off x="0" y="5568480"/>
            <a:ext cx="2355840" cy="32796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p:style>
      </p:sp>
      <p:pic>
        <p:nvPicPr>
          <p:cNvPr id="233" name="Image 7" descr=""/>
          <p:cNvPicPr/>
          <p:nvPr/>
        </p:nvPicPr>
        <p:blipFill>
          <a:blip r:embed="rId1"/>
          <a:stretch/>
        </p:blipFill>
        <p:spPr>
          <a:xfrm>
            <a:off x="1125720" y="4764960"/>
            <a:ext cx="3110040" cy="910440"/>
          </a:xfrm>
          <a:prstGeom prst="rect">
            <a:avLst/>
          </a:prstGeom>
          <a:ln>
            <a:noFill/>
          </a:ln>
        </p:spPr>
      </p:pic>
      <p:pic>
        <p:nvPicPr>
          <p:cNvPr id="234" name="Image 9" descr=""/>
          <p:cNvPicPr/>
          <p:nvPr/>
        </p:nvPicPr>
        <p:blipFill>
          <a:blip r:embed="rId2"/>
          <a:stretch/>
        </p:blipFill>
        <p:spPr>
          <a:xfrm>
            <a:off x="7401600" y="4764960"/>
            <a:ext cx="3110040" cy="1131480"/>
          </a:xfrm>
          <a:prstGeom prst="rect">
            <a:avLst/>
          </a:prstGeom>
          <a:ln>
            <a:noFill/>
          </a:ln>
        </p:spPr>
      </p:pic>
      <p:pic>
        <p:nvPicPr>
          <p:cNvPr id="235" name="Image 14" descr=""/>
          <p:cNvPicPr/>
          <p:nvPr/>
        </p:nvPicPr>
        <p:blipFill>
          <a:blip r:embed="rId3"/>
          <a:stretch/>
        </p:blipFill>
        <p:spPr>
          <a:xfrm>
            <a:off x="95400" y="2481120"/>
            <a:ext cx="12001320" cy="1895040"/>
          </a:xfrm>
          <a:prstGeom prst="rect">
            <a:avLst/>
          </a:prstGeom>
          <a:ln>
            <a:noFill/>
          </a:ln>
        </p:spPr>
      </p:pic>
      <p:sp>
        <p:nvSpPr>
          <p:cNvPr id="236" name="Line 5"/>
          <p:cNvSpPr/>
          <p:nvPr/>
        </p:nvSpPr>
        <p:spPr>
          <a:xfrm flipH="1">
            <a:off x="5973840" y="2598480"/>
            <a:ext cx="3960" cy="3297960"/>
          </a:xfrm>
          <a:prstGeom prst="line">
            <a:avLst/>
          </a:prstGeom>
          <a:ln w="12600">
            <a:round/>
          </a:ln>
        </p:spPr>
        <p:style>
          <a:lnRef idx="1">
            <a:schemeClr val="accent1"/>
          </a:lnRef>
          <a:fillRef idx="0">
            <a:schemeClr val="accent1"/>
          </a:fillRef>
          <a:effectRef idx="0">
            <a:schemeClr val="accent1"/>
          </a:effectRef>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HACHAGE</a:t>
            </a:r>
            <a:endParaRPr b="0" lang="en-US" sz="3600" spc="-1" strike="noStrike">
              <a:solidFill>
                <a:srgbClr val="000000"/>
              </a:solidFill>
              <a:latin typeface="Candara"/>
            </a:endParaRPr>
          </a:p>
        </p:txBody>
      </p:sp>
      <p:sp>
        <p:nvSpPr>
          <p:cNvPr id="238" name="TextShape 2"/>
          <p:cNvSpPr txBox="1"/>
          <p:nvPr/>
        </p:nvSpPr>
        <p:spPr>
          <a:xfrm>
            <a:off x="680400" y="2336760"/>
            <a:ext cx="9613440" cy="3598920"/>
          </a:xfrm>
          <a:prstGeom prst="rect">
            <a:avLst/>
          </a:prstGeom>
          <a:noFill/>
          <a:ln>
            <a:noFill/>
          </a:ln>
        </p:spPr>
        <p:txBody>
          <a:bodyPr/>
          <a:p>
            <a:endParaRPr b="0" lang="en-US" sz="2400" spc="-1" strike="noStrike">
              <a:solidFill>
                <a:srgbClr val="000000"/>
              </a:solidFill>
              <a:latin typeface="Calibri"/>
            </a:endParaRPr>
          </a:p>
        </p:txBody>
      </p:sp>
      <p:sp>
        <p:nvSpPr>
          <p:cNvPr id="239" name="TextShape 3"/>
          <p:cNvSpPr txBox="1"/>
          <p:nvPr/>
        </p:nvSpPr>
        <p:spPr>
          <a:xfrm>
            <a:off x="10729440" y="753120"/>
            <a:ext cx="1153800" cy="1090440"/>
          </a:xfrm>
          <a:prstGeom prst="rect">
            <a:avLst/>
          </a:prstGeom>
          <a:noFill/>
          <a:ln>
            <a:noFill/>
          </a:ln>
        </p:spPr>
        <p:txBody>
          <a:bodyPr anchor="ctr"/>
          <a:p>
            <a:pPr>
              <a:lnSpc>
                <a:spcPct val="100000"/>
              </a:lnSpc>
            </a:pPr>
            <a:fld id="{9E96E844-CE7B-4773-B584-456FE944FBCD}" type="slidenum">
              <a:rPr b="0" lang="fr-FR" sz="3600" spc="-1" strike="noStrike">
                <a:solidFill>
                  <a:srgbClr val="ffffff"/>
                </a:solidFill>
                <a:latin typeface="Calibri"/>
              </a:rPr>
              <a:t>&lt;numéro&gt;</a:t>
            </a:fld>
            <a:endParaRPr b="0" lang="fr-FR" sz="3600" spc="-1" strike="noStrike">
              <a:latin typeface="Times New Roman"/>
            </a:endParaRPr>
          </a:p>
        </p:txBody>
      </p:sp>
      <p:sp>
        <p:nvSpPr>
          <p:cNvPr id="240" name="CustomShape 4"/>
          <p:cNvSpPr/>
          <p:nvPr/>
        </p:nvSpPr>
        <p:spPr>
          <a:xfrm>
            <a:off x="6909840" y="6112080"/>
            <a:ext cx="177156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Enjeux individuels</a:t>
            </a:r>
            <a:endParaRPr b="0" lang="fr-FR"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680400" y="2869920"/>
            <a:ext cx="9613440" cy="1090440"/>
          </a:xfrm>
          <a:prstGeom prst="rect">
            <a:avLst/>
          </a:prstGeom>
          <a:noFill/>
          <a:ln>
            <a:noFill/>
          </a:ln>
        </p:spPr>
        <p:txBody>
          <a:bodyPr anchor="ctr"/>
          <a:p>
            <a:pPr algn="r">
              <a:lnSpc>
                <a:spcPct val="90000"/>
              </a:lnSpc>
            </a:pPr>
            <a:r>
              <a:rPr b="0" lang="en-US" sz="3600" spc="-1" strike="noStrike">
                <a:solidFill>
                  <a:srgbClr val="000000"/>
                </a:solidFill>
                <a:latin typeface="Candara"/>
              </a:rPr>
              <a:t>Quelques notions</a:t>
            </a:r>
            <a:endParaRPr b="0" lang="en-US" sz="3600" spc="-1" strike="noStrike">
              <a:solidFill>
                <a:srgbClr val="000000"/>
              </a:solidFill>
              <a:latin typeface="Calibri"/>
            </a:endParaRPr>
          </a:p>
        </p:txBody>
      </p:sp>
      <p:sp>
        <p:nvSpPr>
          <p:cNvPr id="151" name="TextShape 2"/>
          <p:cNvSpPr txBox="1"/>
          <p:nvPr/>
        </p:nvSpPr>
        <p:spPr>
          <a:xfrm>
            <a:off x="680400" y="4232160"/>
            <a:ext cx="9613440" cy="1703520"/>
          </a:xfrm>
          <a:prstGeom prst="rect">
            <a:avLst/>
          </a:prstGeom>
          <a:noFill/>
          <a:ln>
            <a:noFill/>
          </a:ln>
        </p:spPr>
        <p:txBody>
          <a:bodyPr>
            <a:normAutofit/>
          </a:bodyPr>
          <a:p>
            <a:pPr algn="r">
              <a:lnSpc>
                <a:spcPct val="90000"/>
              </a:lnSpc>
              <a:spcBef>
                <a:spcPts val="1001"/>
              </a:spcBef>
            </a:pPr>
            <a:r>
              <a:rPr b="0" i="1" lang="en-US" sz="2000" spc="-1" strike="noStrike">
                <a:solidFill>
                  <a:srgbClr val="8b8b8b"/>
                </a:solidFill>
                <a:latin typeface="Calibri"/>
              </a:rPr>
              <a:t>« Trois personnes peuvent garde un secret - si deux d'entre elles sont mortes. »</a:t>
            </a:r>
            <a:endParaRPr b="0" lang="en-US" sz="2000" spc="-1" strike="noStrike">
              <a:solidFill>
                <a:srgbClr val="000000"/>
              </a:solidFill>
              <a:latin typeface="Calibri"/>
            </a:endParaRPr>
          </a:p>
          <a:p>
            <a:pPr algn="r">
              <a:lnSpc>
                <a:spcPct val="90000"/>
              </a:lnSpc>
              <a:spcBef>
                <a:spcPts val="1001"/>
              </a:spcBef>
            </a:pPr>
            <a:r>
              <a:rPr b="1" i="1" lang="en-US" sz="2000" spc="-1" strike="noStrike">
                <a:solidFill>
                  <a:srgbClr val="8b8b8b"/>
                </a:solidFill>
                <a:latin typeface="Calibri"/>
              </a:rPr>
              <a:t>-- Benjamin Franklin</a:t>
            </a:r>
            <a:endParaRPr b="0" lang="en-US" sz="2000" spc="-1" strike="noStrike">
              <a:solidFill>
                <a:srgbClr val="000000"/>
              </a:solidFill>
              <a:latin typeface="Calibri"/>
            </a:endParaRPr>
          </a:p>
          <a:p>
            <a:pPr algn="r">
              <a:lnSpc>
                <a:spcPct val="90000"/>
              </a:lnSpc>
              <a:spcBef>
                <a:spcPts val="1001"/>
              </a:spcBef>
            </a:pPr>
            <a:endParaRPr b="0" lang="en-US" sz="2000" spc="-1" strike="noStrike">
              <a:solidFill>
                <a:srgbClr val="000000"/>
              </a:solidFill>
              <a:latin typeface="Calibri"/>
            </a:endParaRPr>
          </a:p>
        </p:txBody>
      </p:sp>
      <p:sp>
        <p:nvSpPr>
          <p:cNvPr id="152" name="TextShape 3"/>
          <p:cNvSpPr txBox="1"/>
          <p:nvPr/>
        </p:nvSpPr>
        <p:spPr>
          <a:xfrm>
            <a:off x="10729440" y="2869920"/>
            <a:ext cx="1153800" cy="1090440"/>
          </a:xfrm>
          <a:prstGeom prst="rect">
            <a:avLst/>
          </a:prstGeom>
          <a:noFill/>
          <a:ln>
            <a:noFill/>
          </a:ln>
        </p:spPr>
        <p:txBody>
          <a:bodyPr anchor="ctr"/>
          <a:p>
            <a:pPr>
              <a:lnSpc>
                <a:spcPct val="100000"/>
              </a:lnSpc>
            </a:pPr>
            <a:fld id="{C11938F9-5066-461F-A194-373F46F1D204}" type="slidenum">
              <a:rPr b="0" lang="fr-FR" sz="3600" spc="-1" strike="noStrike">
                <a:solidFill>
                  <a:srgbClr val="ffffff"/>
                </a:solidFill>
                <a:latin typeface="Calibri"/>
              </a:rPr>
              <a:t>&lt;numéro&gt;</a:t>
            </a:fld>
            <a:endParaRPr b="0" lang="fr-FR" sz="36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SSL</a:t>
            </a:r>
            <a:endParaRPr b="0" lang="en-US" sz="3600" spc="-1" strike="noStrike">
              <a:solidFill>
                <a:srgbClr val="000000"/>
              </a:solidFill>
              <a:latin typeface="Candara"/>
            </a:endParaRPr>
          </a:p>
        </p:txBody>
      </p:sp>
      <p:sp>
        <p:nvSpPr>
          <p:cNvPr id="242" name="TextShape 2"/>
          <p:cNvSpPr txBox="1"/>
          <p:nvPr/>
        </p:nvSpPr>
        <p:spPr>
          <a:xfrm>
            <a:off x="680400" y="2336760"/>
            <a:ext cx="9613440" cy="3598920"/>
          </a:xfrm>
          <a:prstGeom prst="rect">
            <a:avLst/>
          </a:prstGeom>
          <a:noFill/>
          <a:ln>
            <a:noFill/>
          </a:ln>
        </p:spPr>
        <p:txBody>
          <a:bodyPr/>
          <a:p>
            <a:endParaRPr b="0" lang="en-US" sz="2400" spc="-1" strike="noStrike">
              <a:solidFill>
                <a:srgbClr val="000000"/>
              </a:solidFill>
              <a:latin typeface="Calibri"/>
            </a:endParaRPr>
          </a:p>
        </p:txBody>
      </p:sp>
      <p:sp>
        <p:nvSpPr>
          <p:cNvPr id="243" name="TextShape 3"/>
          <p:cNvSpPr txBox="1"/>
          <p:nvPr/>
        </p:nvSpPr>
        <p:spPr>
          <a:xfrm>
            <a:off x="10729440" y="753120"/>
            <a:ext cx="1153800" cy="1090440"/>
          </a:xfrm>
          <a:prstGeom prst="rect">
            <a:avLst/>
          </a:prstGeom>
          <a:noFill/>
          <a:ln>
            <a:noFill/>
          </a:ln>
        </p:spPr>
        <p:txBody>
          <a:bodyPr anchor="ctr"/>
          <a:p>
            <a:pPr>
              <a:lnSpc>
                <a:spcPct val="100000"/>
              </a:lnSpc>
            </a:pPr>
            <a:fld id="{75EFF7E1-099B-49EF-93A9-EF44F9D0A659}" type="slidenum">
              <a:rPr b="0" lang="fr-FR" sz="3600" spc="-1" strike="noStrike">
                <a:solidFill>
                  <a:srgbClr val="ffffff"/>
                </a:solidFill>
                <a:latin typeface="Calibri"/>
              </a:rPr>
              <a:t>&lt;numéro&gt;</a:t>
            </a:fld>
            <a:endParaRPr b="0" lang="fr-FR" sz="3600" spc="-1" strike="noStrike">
              <a:latin typeface="Times New Roman"/>
            </a:endParaRPr>
          </a:p>
        </p:txBody>
      </p:sp>
      <p:sp>
        <p:nvSpPr>
          <p:cNvPr id="244" name="CustomShape 4"/>
          <p:cNvSpPr/>
          <p:nvPr/>
        </p:nvSpPr>
        <p:spPr>
          <a:xfrm>
            <a:off x="6909840" y="6112080"/>
            <a:ext cx="177156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Enjeux individuels</a:t>
            </a:r>
            <a:endParaRPr b="0" lang="fr-FR" sz="1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80400" y="2869920"/>
            <a:ext cx="9613440" cy="1090440"/>
          </a:xfrm>
          <a:prstGeom prst="rect">
            <a:avLst/>
          </a:prstGeom>
          <a:noFill/>
          <a:ln>
            <a:noFill/>
          </a:ln>
        </p:spPr>
        <p:txBody>
          <a:bodyPr anchor="ctr"/>
          <a:p>
            <a:pPr algn="r">
              <a:lnSpc>
                <a:spcPct val="90000"/>
              </a:lnSpc>
            </a:pPr>
            <a:r>
              <a:rPr b="0" lang="en-US" sz="3600" spc="-1" strike="noStrike">
                <a:solidFill>
                  <a:srgbClr val="000000"/>
                </a:solidFill>
                <a:latin typeface="Candara"/>
              </a:rPr>
              <a:t>Futur</a:t>
            </a:r>
            <a:endParaRPr b="0" lang="en-US" sz="3600" spc="-1" strike="noStrike">
              <a:solidFill>
                <a:srgbClr val="000000"/>
              </a:solidFill>
              <a:latin typeface="Calibri"/>
            </a:endParaRPr>
          </a:p>
        </p:txBody>
      </p:sp>
      <p:sp>
        <p:nvSpPr>
          <p:cNvPr id="246" name="TextShape 2"/>
          <p:cNvSpPr txBox="1"/>
          <p:nvPr/>
        </p:nvSpPr>
        <p:spPr>
          <a:xfrm>
            <a:off x="680400" y="4232160"/>
            <a:ext cx="9613440" cy="1703520"/>
          </a:xfrm>
          <a:prstGeom prst="rect">
            <a:avLst/>
          </a:prstGeom>
          <a:noFill/>
          <a:ln>
            <a:noFill/>
          </a:ln>
        </p:spPr>
        <p:txBody>
          <a:bodyPr/>
          <a:p>
            <a:endParaRPr b="0" lang="en-US" sz="2400" spc="-1" strike="noStrike">
              <a:solidFill>
                <a:srgbClr val="000000"/>
              </a:solidFill>
              <a:latin typeface="Calibri"/>
            </a:endParaRPr>
          </a:p>
        </p:txBody>
      </p:sp>
      <p:sp>
        <p:nvSpPr>
          <p:cNvPr id="247" name="TextShape 3"/>
          <p:cNvSpPr txBox="1"/>
          <p:nvPr/>
        </p:nvSpPr>
        <p:spPr>
          <a:xfrm>
            <a:off x="10729440" y="2869920"/>
            <a:ext cx="1153800" cy="1090440"/>
          </a:xfrm>
          <a:prstGeom prst="rect">
            <a:avLst/>
          </a:prstGeom>
          <a:noFill/>
          <a:ln>
            <a:noFill/>
          </a:ln>
        </p:spPr>
        <p:txBody>
          <a:bodyPr anchor="ctr"/>
          <a:p>
            <a:pPr>
              <a:lnSpc>
                <a:spcPct val="100000"/>
              </a:lnSpc>
            </a:pPr>
            <a:fld id="{EFF6A41F-3771-41D6-8568-EDB4A3B0625D}" type="slidenum">
              <a:rPr b="0" lang="fr-FR" sz="3600" spc="-1" strike="noStrike">
                <a:solidFill>
                  <a:srgbClr val="ffffff"/>
                </a:solidFill>
                <a:latin typeface="Calibri"/>
              </a:rPr>
              <a:t>&lt;numéro&gt;</a:t>
            </a:fld>
            <a:endParaRPr b="0" lang="fr-FR" sz="3600" spc="-1" strike="noStrike">
              <a:latin typeface="Times New Roman"/>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680400" y="753120"/>
            <a:ext cx="9613440" cy="1080720"/>
          </a:xfrm>
          <a:prstGeom prst="rect">
            <a:avLst/>
          </a:prstGeom>
          <a:noFill/>
          <a:ln>
            <a:noFill/>
          </a:ln>
        </p:spPr>
        <p:txBody>
          <a:bodyPr anchor="ctr"/>
          <a:p>
            <a:pPr>
              <a:lnSpc>
                <a:spcPct val="90000"/>
              </a:lnSpc>
            </a:pPr>
            <a:r>
              <a:rPr b="0" lang="en-US" sz="2400" spc="-1" strike="noStrike">
                <a:solidFill>
                  <a:srgbClr val="000000"/>
                </a:solidFill>
                <a:latin typeface="Calibri"/>
              </a:rPr>
              <a:t>CONCLUSION</a:t>
            </a:r>
            <a:endParaRPr b="0" lang="en-US" sz="2400" spc="-1" strike="noStrike">
              <a:solidFill>
                <a:srgbClr val="000000"/>
              </a:solidFill>
              <a:latin typeface="Candara"/>
            </a:endParaRPr>
          </a:p>
        </p:txBody>
      </p:sp>
      <p:sp>
        <p:nvSpPr>
          <p:cNvPr id="249" name="TextShape 2"/>
          <p:cNvSpPr txBox="1"/>
          <p:nvPr/>
        </p:nvSpPr>
        <p:spPr>
          <a:xfrm>
            <a:off x="680400" y="2336760"/>
            <a:ext cx="9613440" cy="3598920"/>
          </a:xfrm>
          <a:prstGeom prst="rect">
            <a:avLst/>
          </a:prstGeom>
          <a:noFill/>
          <a:ln>
            <a:noFill/>
          </a:ln>
        </p:spPr>
        <p:txBody>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Homophonie</a:t>
            </a:r>
            <a:endParaRPr b="0" lang="en-US" sz="24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Ordinateur quantique</a:t>
            </a:r>
            <a:endParaRPr b="0" lang="en-US" sz="2400" spc="-1" strike="noStrike">
              <a:solidFill>
                <a:srgbClr val="000000"/>
              </a:solidFill>
              <a:latin typeface="Calibri"/>
            </a:endParaRPr>
          </a:p>
        </p:txBody>
      </p:sp>
      <p:sp>
        <p:nvSpPr>
          <p:cNvPr id="250" name="TextShape 3"/>
          <p:cNvSpPr txBox="1"/>
          <p:nvPr/>
        </p:nvSpPr>
        <p:spPr>
          <a:xfrm>
            <a:off x="10729440" y="753120"/>
            <a:ext cx="1153800" cy="1090440"/>
          </a:xfrm>
          <a:prstGeom prst="rect">
            <a:avLst/>
          </a:prstGeom>
          <a:noFill/>
          <a:ln>
            <a:noFill/>
          </a:ln>
        </p:spPr>
        <p:txBody>
          <a:bodyPr anchor="ctr"/>
          <a:p>
            <a:pPr>
              <a:lnSpc>
                <a:spcPct val="100000"/>
              </a:lnSpc>
            </a:pPr>
            <a:fld id="{605438E0-2985-4CBE-814C-CC1827D4B8A6}" type="slidenum">
              <a:rPr b="0" lang="fr-FR" sz="3600" spc="-1" strike="noStrike">
                <a:solidFill>
                  <a:srgbClr val="ffffff"/>
                </a:solidFill>
                <a:latin typeface="Calibri"/>
              </a:rPr>
              <a:t>&lt;numéro&gt;</a:t>
            </a:fld>
            <a:endParaRPr b="0" lang="fr-FR" sz="3600" spc="-1" strike="noStrike">
              <a:latin typeface="Times New Roman"/>
            </a:endParaRPr>
          </a:p>
        </p:txBody>
      </p:sp>
      <p:sp>
        <p:nvSpPr>
          <p:cNvPr id="251" name="CustomShape 4"/>
          <p:cNvSpPr/>
          <p:nvPr/>
        </p:nvSpPr>
        <p:spPr>
          <a:xfrm>
            <a:off x="9103320" y="6112080"/>
            <a:ext cx="177156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Futur</a:t>
            </a:r>
            <a:endParaRPr b="0" lang="fr-FR" sz="1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680400" y="753120"/>
            <a:ext cx="9613440" cy="1080720"/>
          </a:xfrm>
          <a:prstGeom prst="rect">
            <a:avLst/>
          </a:prstGeom>
          <a:noFill/>
          <a:ln>
            <a:noFill/>
          </a:ln>
        </p:spPr>
        <p:txBody>
          <a:bodyPr anchor="ctr"/>
          <a:p>
            <a:r>
              <a:rPr b="0" lang="en-US" sz="1800" spc="-1" strike="noStrike">
                <a:solidFill>
                  <a:srgbClr val="000000"/>
                </a:solidFill>
                <a:latin typeface="Calibri"/>
              </a:rPr>
              <a:t>DES QUESTIONS ?</a:t>
            </a:r>
            <a:endParaRPr b="0" lang="en-US" sz="1800" spc="-1" strike="noStrike">
              <a:solidFill>
                <a:srgbClr val="000000"/>
              </a:solidFill>
              <a:latin typeface="Calibri"/>
            </a:endParaRPr>
          </a:p>
        </p:txBody>
      </p:sp>
      <p:sp>
        <p:nvSpPr>
          <p:cNvPr id="253"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Merci de votre attention !</a:t>
            </a:r>
            <a:endParaRPr b="0" lang="en-US" sz="2400" spc="-1" strike="noStrike">
              <a:solidFill>
                <a:srgbClr val="000000"/>
              </a:solidFill>
              <a:latin typeface="Calibri"/>
            </a:endParaRPr>
          </a:p>
        </p:txBody>
      </p:sp>
      <p:sp>
        <p:nvSpPr>
          <p:cNvPr id="254" name="TextShape 3"/>
          <p:cNvSpPr txBox="1"/>
          <p:nvPr/>
        </p:nvSpPr>
        <p:spPr>
          <a:xfrm>
            <a:off x="10729440" y="753120"/>
            <a:ext cx="1153800" cy="1090440"/>
          </a:xfrm>
          <a:prstGeom prst="rect">
            <a:avLst/>
          </a:prstGeom>
          <a:noFill/>
          <a:ln>
            <a:noFill/>
          </a:ln>
        </p:spPr>
        <p:txBody>
          <a:bodyPr anchor="ctr"/>
          <a:p>
            <a:pPr>
              <a:lnSpc>
                <a:spcPct val="100000"/>
              </a:lnSpc>
            </a:pPr>
            <a:fld id="{C4004B82-14A9-4399-830F-4689EC124437}" type="slidenum">
              <a:rPr b="0" lang="fr-FR" sz="3600" spc="-1" strike="noStrike">
                <a:solidFill>
                  <a:srgbClr val="ffffff"/>
                </a:solidFill>
                <a:latin typeface="Calibri"/>
              </a:rPr>
              <a:t>&lt;numéro&gt;</a:t>
            </a:fld>
            <a:endParaRPr b="0" lang="fr-FR" sz="3600" spc="-1" strike="noStrike">
              <a:latin typeface="Times New Roman"/>
            </a:endParaRPr>
          </a:p>
        </p:txBody>
      </p:sp>
      <p:sp>
        <p:nvSpPr>
          <p:cNvPr id="255" name="CustomShape 4"/>
          <p:cNvSpPr/>
          <p:nvPr/>
        </p:nvSpPr>
        <p:spPr>
          <a:xfrm>
            <a:off x="9103320" y="6112080"/>
            <a:ext cx="177156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Futur</a:t>
            </a:r>
            <a:endParaRPr b="0" lang="fr-FR" sz="1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Cryptologie, science du secret qui regroupe :</a:t>
            </a:r>
            <a:endParaRPr b="0" lang="en-US" sz="3600" spc="-1" strike="noStrike">
              <a:solidFill>
                <a:srgbClr val="000000"/>
              </a:solidFill>
              <a:latin typeface="Calibri"/>
            </a:endParaRPr>
          </a:p>
        </p:txBody>
      </p:sp>
      <p:sp>
        <p:nvSpPr>
          <p:cNvPr id="154" name="TextShape 2"/>
          <p:cNvSpPr txBox="1"/>
          <p:nvPr/>
        </p:nvSpPr>
        <p:spPr>
          <a:xfrm>
            <a:off x="669240" y="2344680"/>
            <a:ext cx="10913040" cy="3456720"/>
          </a:xfrm>
          <a:prstGeom prst="rect">
            <a:avLst/>
          </a:prstGeom>
          <a:noFill/>
          <a:ln>
            <a:noFill/>
          </a:ln>
        </p:spPr>
        <p:txBody>
          <a:bodyPr/>
          <a:p>
            <a:pPr lvl="1" marL="685800" indent="-228240">
              <a:lnSpc>
                <a:spcPct val="90000"/>
              </a:lnSpc>
              <a:spcBef>
                <a:spcPts val="499"/>
              </a:spcBef>
              <a:buClr>
                <a:srgbClr val="bce2e6"/>
              </a:buClr>
              <a:buFont typeface="Wingdings 3" charset="2"/>
              <a:buChar char=""/>
            </a:pPr>
            <a:r>
              <a:rPr b="0" lang="en-US" sz="2400" spc="-1" strike="noStrike">
                <a:solidFill>
                  <a:srgbClr val="000000"/>
                </a:solidFill>
                <a:latin typeface="Calibri"/>
              </a:rPr>
              <a:t> </a:t>
            </a:r>
            <a:r>
              <a:rPr b="0" lang="en-US" sz="2800" spc="-1" strike="noStrike">
                <a:solidFill>
                  <a:srgbClr val="000000"/>
                </a:solidFill>
                <a:latin typeface="Calibri"/>
              </a:rPr>
              <a:t>La cryptographie : </a:t>
            </a:r>
            <a:r>
              <a:rPr b="0" lang="en-US" sz="2400" spc="-1" strike="noStrike">
                <a:solidFill>
                  <a:srgbClr val="000000"/>
                </a:solidFill>
                <a:latin typeface="Calibri"/>
              </a:rPr>
              <a:t>rendre un message inintelligible </a:t>
            </a:r>
            <a:endParaRPr b="0" lang="en-US" sz="24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400" spc="-1" strike="noStrike">
                <a:solidFill>
                  <a:srgbClr val="000000"/>
                </a:solidFill>
                <a:latin typeface="Calibri"/>
              </a:rPr>
              <a:t> </a:t>
            </a:r>
            <a:r>
              <a:rPr b="0" lang="en-US" sz="2800" spc="-1" strike="noStrike">
                <a:solidFill>
                  <a:srgbClr val="000000"/>
                </a:solidFill>
                <a:latin typeface="Calibri"/>
              </a:rPr>
              <a:t>La cryptanalyse : </a:t>
            </a:r>
            <a:r>
              <a:rPr b="0" lang="en-US" sz="2400" spc="-1" strike="noStrike">
                <a:solidFill>
                  <a:srgbClr val="000000"/>
                </a:solidFill>
                <a:latin typeface="Calibri"/>
              </a:rPr>
              <a:t>retrouver le message original à partir du texte crypté</a:t>
            </a:r>
            <a:endParaRPr b="0" lang="en-US" sz="24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400" spc="-1" strike="noStrike">
                <a:solidFill>
                  <a:srgbClr val="000000"/>
                </a:solidFill>
                <a:latin typeface="Calibri"/>
              </a:rPr>
              <a:t> </a:t>
            </a:r>
            <a:r>
              <a:rPr b="0" lang="en-US" sz="2800" spc="-1" strike="noStrike">
                <a:solidFill>
                  <a:srgbClr val="000000"/>
                </a:solidFill>
                <a:latin typeface="Calibri"/>
              </a:rPr>
              <a:t>La stéganographie : </a:t>
            </a:r>
            <a:r>
              <a:rPr b="0" lang="en-US" sz="2400" spc="-1" strike="noStrike">
                <a:solidFill>
                  <a:srgbClr val="000000"/>
                </a:solidFill>
                <a:latin typeface="Calibri"/>
              </a:rPr>
              <a:t>dissimuler un message dans un autre message, image…</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155" name="TextShape 3"/>
          <p:cNvSpPr txBox="1"/>
          <p:nvPr/>
        </p:nvSpPr>
        <p:spPr>
          <a:xfrm>
            <a:off x="10729440" y="753120"/>
            <a:ext cx="1153800" cy="1090440"/>
          </a:xfrm>
          <a:prstGeom prst="rect">
            <a:avLst/>
          </a:prstGeom>
          <a:noFill/>
          <a:ln>
            <a:noFill/>
          </a:ln>
        </p:spPr>
        <p:txBody>
          <a:bodyPr anchor="ctr"/>
          <a:p>
            <a:pPr>
              <a:lnSpc>
                <a:spcPct val="100000"/>
              </a:lnSpc>
            </a:pPr>
            <a:fld id="{1E343688-CD7E-4DC1-B0B6-2F1C43785889}" type="slidenum">
              <a:rPr b="0" lang="fr-FR" sz="3600" spc="-1" strike="noStrike">
                <a:solidFill>
                  <a:srgbClr val="ffffff"/>
                </a:solidFill>
                <a:latin typeface="Calibri"/>
              </a:rPr>
              <a:t>&lt;numéro&gt;</a:t>
            </a:fld>
            <a:endParaRPr b="0" lang="fr-FR" sz="3600" spc="-1" strike="noStrike">
              <a:latin typeface="Times New Roman"/>
            </a:endParaRPr>
          </a:p>
        </p:txBody>
      </p:sp>
      <p:sp>
        <p:nvSpPr>
          <p:cNvPr id="156" name="CustomShape 4"/>
          <p:cNvSpPr/>
          <p:nvPr/>
        </p:nvSpPr>
        <p:spPr>
          <a:xfrm>
            <a:off x="680400" y="6112080"/>
            <a:ext cx="1521000" cy="434520"/>
          </a:xfrm>
          <a:prstGeom prst="homePlate">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000000"/>
                </a:solidFill>
                <a:latin typeface="Calibri"/>
              </a:rPr>
              <a:t>Quelques notions</a:t>
            </a:r>
            <a:endParaRPr b="0" lang="fr-FR" sz="1200" spc="-1" strike="noStrike">
              <a:latin typeface="Arial"/>
            </a:endParaRPr>
          </a:p>
        </p:txBody>
      </p:sp>
      <p:sp>
        <p:nvSpPr>
          <p:cNvPr id="157" name="CustomShape 5"/>
          <p:cNvSpPr/>
          <p:nvPr/>
        </p:nvSpPr>
        <p:spPr>
          <a:xfrm>
            <a:off x="6811560" y="4073400"/>
            <a:ext cx="1875240" cy="6382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326757"/>
                </a:solidFill>
                <a:latin typeface="Calibri"/>
              </a:rPr>
              <a:t>CRYPTOGRAPHIE</a:t>
            </a:r>
            <a:endParaRPr b="0" lang="fr-FR" sz="1800" spc="-1" strike="noStrike">
              <a:latin typeface="Arial"/>
            </a:endParaRPr>
          </a:p>
        </p:txBody>
      </p:sp>
      <p:sp>
        <p:nvSpPr>
          <p:cNvPr id="158" name="CustomShape 6"/>
          <p:cNvSpPr/>
          <p:nvPr/>
        </p:nvSpPr>
        <p:spPr>
          <a:xfrm>
            <a:off x="3058560" y="5359680"/>
            <a:ext cx="2004120" cy="6382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1a4a5d"/>
                </a:solidFill>
                <a:latin typeface="Calibri"/>
              </a:rPr>
              <a:t>STÉGANOGRAPHIE</a:t>
            </a:r>
            <a:endParaRPr b="0" lang="fr-FR" sz="1800" spc="-1" strike="noStrike">
              <a:latin typeface="Arial"/>
            </a:endParaRPr>
          </a:p>
        </p:txBody>
      </p:sp>
      <p:grpSp>
        <p:nvGrpSpPr>
          <p:cNvPr id="159" name="Group 7"/>
          <p:cNvGrpSpPr/>
          <p:nvPr/>
        </p:nvGrpSpPr>
        <p:grpSpPr>
          <a:xfrm>
            <a:off x="1356840" y="4364640"/>
            <a:ext cx="9066960" cy="1126440"/>
            <a:chOff x="1356840" y="4364640"/>
            <a:chExt cx="9066960" cy="1126440"/>
          </a:xfrm>
        </p:grpSpPr>
        <p:sp>
          <p:nvSpPr>
            <p:cNvPr id="160" name="CustomShape 8"/>
            <p:cNvSpPr/>
            <p:nvPr/>
          </p:nvSpPr>
          <p:spPr>
            <a:xfrm>
              <a:off x="1356840" y="4377600"/>
              <a:ext cx="1424160" cy="1113480"/>
            </a:xfrm>
            <a:prstGeom prst="roundRect">
              <a:avLst>
                <a:gd name="adj" fmla="val 10000"/>
              </a:avLst>
            </a:prstGeom>
            <a:solidFill>
              <a:schemeClr val="lt1">
                <a:hueOff val="0"/>
                <a:satOff val="0"/>
                <a:lumOff val="0"/>
                <a:alphaOff val="0"/>
              </a:schemeClr>
            </a:solidFill>
            <a:ln>
              <a:solidFill>
                <a:schemeClr val="accent2">
                  <a:shade val="80000"/>
                  <a:hueOff val="0"/>
                  <a:satOff val="0"/>
                  <a:lumOff val="0"/>
                  <a:alphaOff val="0"/>
                </a:schemeClr>
              </a:solidFill>
              <a:round/>
            </a:ln>
          </p:spPr>
          <p:style>
            <a:lnRef idx="2"/>
            <a:fillRef idx="0"/>
            <a:effectRef idx="0"/>
            <a:fontRef idx="minor"/>
          </p:style>
          <p:txBody>
            <a:bodyPr lIns="109080" rIns="76320" tIns="109080" bIns="108720" anchor="ctr"/>
            <a:p>
              <a:pPr algn="ctr">
                <a:lnSpc>
                  <a:spcPct val="90000"/>
                </a:lnSpc>
                <a:spcAft>
                  <a:spcPts val="700"/>
                </a:spcAft>
              </a:pPr>
              <a:r>
                <a:rPr b="0" lang="fr-FR" sz="2000" spc="-1" strike="noStrike">
                  <a:solidFill>
                    <a:srgbClr val="1a4a5d"/>
                  </a:solidFill>
                  <a:latin typeface="Calibri"/>
                </a:rPr>
                <a:t>Message clair</a:t>
              </a:r>
              <a:endParaRPr b="0" lang="fr-FR" sz="2000" spc="-1" strike="noStrike">
                <a:latin typeface="Arial"/>
              </a:endParaRPr>
            </a:p>
          </p:txBody>
        </p:sp>
        <p:sp>
          <p:nvSpPr>
            <p:cNvPr id="161" name="CustomShape 9"/>
            <p:cNvSpPr/>
            <p:nvPr/>
          </p:nvSpPr>
          <p:spPr>
            <a:xfrm>
              <a:off x="3380760" y="4698360"/>
              <a:ext cx="1270080" cy="471960"/>
            </a:xfrm>
            <a:prstGeom prst="rightArrow">
              <a:avLst>
                <a:gd name="adj1" fmla="val 60000"/>
                <a:gd name="adj2" fmla="val 50000"/>
              </a:avLst>
            </a:prstGeom>
            <a:solidFill>
              <a:schemeClr val="accent2">
                <a:tint val="60000"/>
                <a:hueOff val="0"/>
                <a:satOff val="0"/>
                <a:lumOff val="0"/>
                <a:alphaOff val="0"/>
              </a:schemeClr>
            </a:solidFill>
            <a:ln>
              <a:noFill/>
            </a:ln>
          </p:spPr>
          <p:style>
            <a:lnRef idx="0"/>
            <a:fillRef idx="0"/>
            <a:effectRef idx="0"/>
            <a:fontRef idx="minor"/>
          </p:style>
        </p:sp>
        <p:sp>
          <p:nvSpPr>
            <p:cNvPr id="162" name="CustomShape 10"/>
            <p:cNvSpPr/>
            <p:nvPr/>
          </p:nvSpPr>
          <p:spPr>
            <a:xfrm>
              <a:off x="5178240" y="4377600"/>
              <a:ext cx="1424160" cy="1113480"/>
            </a:xfrm>
            <a:prstGeom prst="roundRect">
              <a:avLst>
                <a:gd name="adj" fmla="val 10000"/>
              </a:avLst>
            </a:prstGeom>
            <a:solidFill>
              <a:schemeClr val="lt1">
                <a:hueOff val="0"/>
                <a:satOff val="0"/>
                <a:lumOff val="0"/>
                <a:alphaOff val="0"/>
              </a:schemeClr>
            </a:solidFill>
            <a:ln>
              <a:solidFill>
                <a:schemeClr val="accent2">
                  <a:shade val="80000"/>
                  <a:hueOff val="0"/>
                  <a:satOff val="0"/>
                  <a:lumOff val="0"/>
                  <a:alphaOff val="0"/>
                </a:schemeClr>
              </a:solidFill>
              <a:round/>
            </a:ln>
          </p:spPr>
          <p:style>
            <a:lnRef idx="2"/>
            <a:fillRef idx="0"/>
            <a:effectRef idx="0"/>
            <a:fontRef idx="minor"/>
          </p:style>
          <p:txBody>
            <a:bodyPr lIns="109080" rIns="76320" tIns="109080" bIns="108720" anchor="ctr"/>
            <a:p>
              <a:pPr algn="ctr">
                <a:lnSpc>
                  <a:spcPct val="90000"/>
                </a:lnSpc>
                <a:spcAft>
                  <a:spcPts val="700"/>
                </a:spcAft>
              </a:pPr>
              <a:r>
                <a:rPr b="0" lang="fr-FR" sz="2000" spc="-1" strike="noStrike">
                  <a:solidFill>
                    <a:srgbClr val="1a4a5d"/>
                  </a:solidFill>
                  <a:latin typeface="Calibri"/>
                </a:rPr>
                <a:t>Message clair</a:t>
              </a:r>
              <a:endParaRPr b="0" lang="fr-FR" sz="2000" spc="-1" strike="noStrike">
                <a:latin typeface="Arial"/>
              </a:endParaRPr>
            </a:p>
          </p:txBody>
        </p:sp>
        <p:sp>
          <p:nvSpPr>
            <p:cNvPr id="163" name="CustomShape 11"/>
            <p:cNvSpPr/>
            <p:nvPr/>
          </p:nvSpPr>
          <p:spPr>
            <a:xfrm>
              <a:off x="7178400" y="4364640"/>
              <a:ext cx="1270080" cy="471960"/>
            </a:xfrm>
            <a:prstGeom prst="rightArrow">
              <a:avLst>
                <a:gd name="adj1" fmla="val 60000"/>
                <a:gd name="adj2" fmla="val 50000"/>
              </a:avLst>
            </a:prstGeom>
            <a:solidFill>
              <a:schemeClr val="accent3">
                <a:lumMod val="40000"/>
                <a:lumOff val="60000"/>
              </a:schemeClr>
            </a:solidFill>
            <a:ln>
              <a:noFill/>
            </a:ln>
          </p:spPr>
          <p:style>
            <a:lnRef idx="0"/>
            <a:fillRef idx="0"/>
            <a:effectRef idx="0"/>
            <a:fontRef idx="minor"/>
          </p:style>
        </p:sp>
        <p:sp>
          <p:nvSpPr>
            <p:cNvPr id="164" name="CustomShape 12"/>
            <p:cNvSpPr/>
            <p:nvPr/>
          </p:nvSpPr>
          <p:spPr>
            <a:xfrm>
              <a:off x="8999640" y="4377600"/>
              <a:ext cx="1424160" cy="1113480"/>
            </a:xfrm>
            <a:prstGeom prst="roundRect">
              <a:avLst>
                <a:gd name="adj" fmla="val 10000"/>
              </a:avLst>
            </a:prstGeom>
            <a:solidFill>
              <a:schemeClr val="lt1">
                <a:hueOff val="0"/>
                <a:satOff val="0"/>
                <a:lumOff val="0"/>
                <a:alphaOff val="0"/>
              </a:schemeClr>
            </a:solidFill>
            <a:ln>
              <a:solidFill>
                <a:schemeClr val="accent2">
                  <a:shade val="80000"/>
                  <a:hueOff val="0"/>
                  <a:satOff val="0"/>
                  <a:lumOff val="0"/>
                  <a:alphaOff val="0"/>
                </a:schemeClr>
              </a:solidFill>
              <a:round/>
            </a:ln>
          </p:spPr>
          <p:style>
            <a:lnRef idx="2"/>
            <a:fillRef idx="0"/>
            <a:effectRef idx="0"/>
            <a:fontRef idx="minor"/>
          </p:style>
          <p:txBody>
            <a:bodyPr lIns="109080" rIns="76320" tIns="109080" bIns="108720" anchor="ctr"/>
            <a:p>
              <a:pPr algn="ctr">
                <a:lnSpc>
                  <a:spcPct val="90000"/>
                </a:lnSpc>
                <a:spcAft>
                  <a:spcPts val="700"/>
                </a:spcAft>
              </a:pPr>
              <a:r>
                <a:rPr b="0" lang="fr-FR" sz="2000" spc="-1" strike="noStrike">
                  <a:solidFill>
                    <a:srgbClr val="1a4a5d"/>
                  </a:solidFill>
                  <a:latin typeface="Calibri"/>
                </a:rPr>
                <a:t>Message crypté</a:t>
              </a:r>
              <a:endParaRPr b="0" lang="fr-FR" sz="2000" spc="-1" strike="noStrike">
                <a:latin typeface="Arial"/>
              </a:endParaRPr>
            </a:p>
          </p:txBody>
        </p:sp>
      </p:grpSp>
      <p:grpSp>
        <p:nvGrpSpPr>
          <p:cNvPr id="165" name="Group 13"/>
          <p:cNvGrpSpPr/>
          <p:nvPr/>
        </p:nvGrpSpPr>
        <p:grpSpPr>
          <a:xfrm>
            <a:off x="0" y="0"/>
            <a:ext cx="36000" cy="36000"/>
            <a:chOff x="0" y="0"/>
            <a:chExt cx="36000" cy="36000"/>
          </a:xfrm>
        </p:grpSpPr>
      </p:grpSp>
      <p:sp>
        <p:nvSpPr>
          <p:cNvPr id="166" name="CustomShape 14"/>
          <p:cNvSpPr/>
          <p:nvPr/>
        </p:nvSpPr>
        <p:spPr>
          <a:xfrm>
            <a:off x="6811560" y="5507640"/>
            <a:ext cx="1875240" cy="6382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266066"/>
                </a:solidFill>
                <a:latin typeface="Calibri"/>
              </a:rPr>
              <a:t>CRYPTANALYSE</a:t>
            </a:r>
            <a:endParaRPr b="0" lang="fr-FR" sz="1800" spc="-1" strike="noStrike">
              <a:latin typeface="Arial"/>
            </a:endParaRPr>
          </a:p>
        </p:txBody>
      </p:sp>
      <p:grpSp>
        <p:nvGrpSpPr>
          <p:cNvPr id="167" name="Group 15"/>
          <p:cNvGrpSpPr/>
          <p:nvPr/>
        </p:nvGrpSpPr>
        <p:grpSpPr>
          <a:xfrm>
            <a:off x="7156800" y="5072400"/>
            <a:ext cx="1213560" cy="471960"/>
            <a:chOff x="7156800" y="5072400"/>
            <a:chExt cx="1213560" cy="471960"/>
          </a:xfrm>
        </p:grpSpPr>
        <p:sp>
          <p:nvSpPr>
            <p:cNvPr id="168" name="CustomShape 16"/>
            <p:cNvSpPr/>
            <p:nvPr/>
          </p:nvSpPr>
          <p:spPr>
            <a:xfrm rot="10800000">
              <a:off x="7156800" y="5072400"/>
              <a:ext cx="1213560" cy="471960"/>
            </a:xfrm>
            <a:prstGeom prst="rightArrow">
              <a:avLst>
                <a:gd name="adj1" fmla="val 60000"/>
                <a:gd name="adj2" fmla="val 50000"/>
              </a:avLst>
            </a:prstGeom>
            <a:solidFill>
              <a:schemeClr val="accent2">
                <a:lumMod val="40000"/>
                <a:lumOff val="60000"/>
              </a:schemeClr>
            </a:solidFill>
            <a:ln>
              <a:noFill/>
            </a:ln>
          </p:spPr>
          <p:style>
            <a:lnRef idx="0">
              <a:schemeClr val="lt1">
                <a:hueOff val="0"/>
                <a:satOff val="0"/>
                <a:lumOff val="0"/>
                <a:alphaOff val="0"/>
              </a:schemeClr>
            </a:lnRef>
            <a:fillRef idx="1">
              <a:schemeClr val="accent2">
                <a:hueOff val="-1446200"/>
                <a:satOff val="-9924"/>
                <a:lumOff val="5098"/>
                <a:alphaOff val="0"/>
              </a:schemeClr>
            </a:fillRef>
            <a:effectRef idx="0">
              <a:schemeClr val="accent2">
                <a:hueOff val="-1446200"/>
                <a:satOff val="-9924"/>
                <a:lumOff val="5098"/>
                <a:alphaOff val="0"/>
              </a:schemeClr>
            </a:effectRef>
            <a:fontRef idx="minor"/>
          </p:style>
        </p:sp>
        <p:sp>
          <p:nvSpPr>
            <p:cNvPr id="169" name="CustomShape 17"/>
            <p:cNvSpPr/>
            <p:nvPr/>
          </p:nvSpPr>
          <p:spPr>
            <a:xfrm rot="10800000">
              <a:off x="7329240" y="5166720"/>
              <a:ext cx="1041120" cy="282960"/>
            </a:xfrm>
            <a:prstGeom prst="rect">
              <a:avLst/>
            </a:prstGeom>
            <a:solidFill>
              <a:schemeClr val="accent2">
                <a:lumMod val="40000"/>
                <a:lumOff val="60000"/>
              </a:schemeClr>
            </a:solidFill>
            <a:ln>
              <a:noFill/>
            </a:ln>
          </p:spPr>
          <p:style>
            <a:lnRef idx="0"/>
            <a:fillRef idx="0"/>
            <a:effectRef idx="0"/>
            <a:fontRef idx="minor"/>
          </p:style>
        </p:sp>
      </p:gr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Lexique</a:t>
            </a:r>
            <a:endParaRPr b="0" lang="en-US" sz="3600" spc="-1" strike="noStrike">
              <a:solidFill>
                <a:srgbClr val="000000"/>
              </a:solidFill>
              <a:latin typeface="Calibri"/>
            </a:endParaRPr>
          </a:p>
        </p:txBody>
      </p:sp>
      <p:sp>
        <p:nvSpPr>
          <p:cNvPr id="171" name="TextShape 2"/>
          <p:cNvSpPr txBox="1"/>
          <p:nvPr/>
        </p:nvSpPr>
        <p:spPr>
          <a:xfrm>
            <a:off x="680400" y="2098440"/>
            <a:ext cx="10585080" cy="4137840"/>
          </a:xfrm>
          <a:prstGeom prst="rect">
            <a:avLst/>
          </a:prstGeom>
          <a:noFill/>
          <a:ln>
            <a:noFill/>
          </a:ln>
        </p:spPr>
        <p:txBody>
          <a:bodyPr>
            <a:normAutofit/>
          </a:bodyPr>
          <a:p>
            <a:pPr marL="228600" indent="-228240">
              <a:lnSpc>
                <a:spcPct val="90000"/>
              </a:lnSpc>
              <a:spcBef>
                <a:spcPts val="1001"/>
              </a:spcBef>
              <a:buClr>
                <a:srgbClr val="7fc1db"/>
              </a:buClr>
              <a:buFont typeface="Wingdings 3" charset="2"/>
              <a:buChar char=""/>
            </a:pPr>
            <a:r>
              <a:rPr b="0" lang="en-US" sz="2000" spc="-1" strike="noStrike">
                <a:solidFill>
                  <a:srgbClr val="000000"/>
                </a:solidFill>
                <a:latin typeface="Calibri"/>
              </a:rPr>
              <a:t> </a:t>
            </a:r>
            <a:r>
              <a:rPr b="0" lang="en-US" sz="2400" spc="-1" strike="noStrike">
                <a:solidFill>
                  <a:srgbClr val="000000"/>
                </a:solidFill>
                <a:latin typeface="Calibri"/>
              </a:rPr>
              <a:t>Cryptographie</a:t>
            </a:r>
            <a:r>
              <a:rPr b="0" lang="en-US" sz="2000" spc="-1" strike="noStrike">
                <a:solidFill>
                  <a:srgbClr val="000000"/>
                </a:solidFill>
                <a:latin typeface="Calibri"/>
              </a:rPr>
              <a:t> :</a:t>
            </a:r>
            <a:endParaRPr b="0" lang="en-US" sz="20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Chiffrer / Chiffrement </a:t>
            </a:r>
            <a:endParaRPr b="0" lang="en-US" sz="2400" spc="-1" strike="noStrike">
              <a:solidFill>
                <a:srgbClr val="000000"/>
              </a:solidFill>
              <a:latin typeface="Calibri"/>
            </a:endParaRPr>
          </a:p>
          <a:p>
            <a:pPr lvl="2" marL="1143000" indent="-228240">
              <a:lnSpc>
                <a:spcPct val="90000"/>
              </a:lnSpc>
              <a:spcBef>
                <a:spcPts val="499"/>
              </a:spcBef>
              <a:buClr>
                <a:srgbClr val="c8e5dc"/>
              </a:buClr>
              <a:buFont typeface="Wingdings" charset="2"/>
              <a:buChar char=""/>
            </a:pPr>
            <a:r>
              <a:rPr b="0" lang="en-US" sz="2200" spc="-1" strike="noStrike">
                <a:solidFill>
                  <a:srgbClr val="000000"/>
                </a:solidFill>
                <a:latin typeface="Calibri"/>
              </a:rPr>
              <a:t>Substitution : remplacement </a:t>
            </a:r>
            <a:r>
              <a:rPr b="0" lang="en-US" sz="2200" spc="-1" strike="noStrike">
                <a:solidFill>
                  <a:srgbClr val="000000"/>
                </a:solidFill>
                <a:latin typeface="Calibri"/>
              </a:rPr>
              <a:t>	</a:t>
            </a:r>
            <a:r>
              <a:rPr b="0" lang="en-US" sz="2200" spc="-1" strike="noStrike">
                <a:solidFill>
                  <a:srgbClr val="000000"/>
                </a:solidFill>
                <a:latin typeface="Calibri"/>
              </a:rPr>
              <a:t>	</a:t>
            </a:r>
            <a:r>
              <a:rPr b="0" lang="en-US" sz="2200" spc="-1" strike="noStrike">
                <a:solidFill>
                  <a:srgbClr val="000000"/>
                </a:solidFill>
                <a:latin typeface="Calibri"/>
              </a:rPr>
              <a:t>mot (code) ou lettre (chiffre)</a:t>
            </a:r>
            <a:endParaRPr b="0" lang="en-US" sz="2200" spc="-1" strike="noStrike">
              <a:solidFill>
                <a:srgbClr val="000000"/>
              </a:solidFill>
              <a:latin typeface="Calibri"/>
            </a:endParaRPr>
          </a:p>
          <a:p>
            <a:pPr lvl="2" marL="1143000" indent="-228240">
              <a:lnSpc>
                <a:spcPct val="90000"/>
              </a:lnSpc>
              <a:spcBef>
                <a:spcPts val="499"/>
              </a:spcBef>
              <a:buClr>
                <a:srgbClr val="c8e5dc"/>
              </a:buClr>
              <a:buFont typeface="Wingdings" charset="2"/>
              <a:buChar char=""/>
            </a:pPr>
            <a:r>
              <a:rPr b="0" lang="en-US" sz="2200" spc="-1" strike="noStrike">
                <a:solidFill>
                  <a:srgbClr val="000000"/>
                </a:solidFill>
                <a:latin typeface="Calibri"/>
              </a:rPr>
              <a:t>Transposition : décalage</a:t>
            </a:r>
            <a:endParaRPr b="0" lang="en-US" sz="2200" spc="-1" strike="noStrike">
              <a:solidFill>
                <a:srgbClr val="000000"/>
              </a:solidFill>
              <a:latin typeface="Calibri"/>
            </a:endParaRPr>
          </a:p>
          <a:p>
            <a:endParaRPr b="0" lang="en-US" sz="22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000" spc="-1" strike="noStrike">
                <a:solidFill>
                  <a:srgbClr val="000000"/>
                </a:solidFill>
                <a:latin typeface="Calibri"/>
              </a:rPr>
              <a:t> </a:t>
            </a:r>
            <a:r>
              <a:rPr b="0" lang="en-US" sz="2400" spc="-1" strike="noStrike">
                <a:solidFill>
                  <a:srgbClr val="000000"/>
                </a:solidFill>
                <a:latin typeface="Calibri"/>
              </a:rPr>
              <a:t>Cryptanalyse</a:t>
            </a:r>
            <a:r>
              <a:rPr b="0" lang="en-US" sz="2000" spc="-1" strike="noStrike">
                <a:solidFill>
                  <a:srgbClr val="000000"/>
                </a:solidFill>
                <a:latin typeface="Calibri"/>
              </a:rPr>
              <a:t> :</a:t>
            </a:r>
            <a:endParaRPr b="0" lang="en-US" sz="20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000" spc="-1" strike="noStrike">
                <a:solidFill>
                  <a:srgbClr val="000000"/>
                </a:solidFill>
                <a:latin typeface="Calibri"/>
              </a:rPr>
              <a:t> </a:t>
            </a:r>
            <a:r>
              <a:rPr b="0" lang="en-US" sz="2400" spc="-1" strike="noStrike">
                <a:solidFill>
                  <a:srgbClr val="000000"/>
                </a:solidFill>
                <a:latin typeface="Calibri"/>
              </a:rPr>
              <a:t>Déchiffrer / Déchiffrement : </a:t>
            </a:r>
            <a:r>
              <a:rPr b="1" lang="en-US" sz="2000" spc="-1" strike="noStrike">
                <a:solidFill>
                  <a:srgbClr val="000000"/>
                </a:solidFill>
                <a:latin typeface="Calibri"/>
              </a:rPr>
              <a:t>on possède la clé </a:t>
            </a:r>
            <a:r>
              <a:rPr b="0" lang="en-US" sz="2000" spc="-1" strike="noStrike">
                <a:solidFill>
                  <a:srgbClr val="000000"/>
                </a:solidFill>
                <a:latin typeface="Calibri"/>
              </a:rPr>
              <a:t>de (dé)chiffrement</a:t>
            </a:r>
            <a:endParaRPr b="0" lang="en-US" sz="20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400" spc="-1" strike="noStrike">
                <a:solidFill>
                  <a:srgbClr val="000000"/>
                </a:solidFill>
                <a:latin typeface="Calibri"/>
              </a:rPr>
              <a:t>Décrypter / Décryptement / Décryptage : </a:t>
            </a:r>
            <a:r>
              <a:rPr b="1" lang="en-US" sz="2000" spc="-1" strike="noStrike">
                <a:solidFill>
                  <a:srgbClr val="000000"/>
                </a:solidFill>
                <a:latin typeface="Calibri"/>
              </a:rPr>
              <a:t>on ne possède pas la clé </a:t>
            </a:r>
            <a:r>
              <a:rPr b="0" lang="en-US" sz="2000" spc="-1" strike="noStrike">
                <a:solidFill>
                  <a:srgbClr val="000000"/>
                </a:solidFill>
                <a:latin typeface="Calibri"/>
              </a:rPr>
              <a:t>de (dé)chiffrement</a:t>
            </a:r>
            <a:endParaRPr b="0" lang="en-US" sz="2000" spc="-1" strike="noStrike">
              <a:solidFill>
                <a:srgbClr val="000000"/>
              </a:solidFill>
              <a:latin typeface="Calibri"/>
            </a:endParaRPr>
          </a:p>
          <a:p>
            <a:endParaRPr b="0" lang="en-US" sz="2000" spc="-1" strike="noStrike">
              <a:solidFill>
                <a:srgbClr val="000000"/>
              </a:solidFill>
              <a:latin typeface="Calibri"/>
            </a:endParaRPr>
          </a:p>
          <a:p>
            <a:pPr lvl="1" marL="228600" indent="-228240">
              <a:lnSpc>
                <a:spcPct val="90000"/>
              </a:lnSpc>
              <a:spcBef>
                <a:spcPts val="1001"/>
              </a:spcBef>
              <a:buClr>
                <a:srgbClr val="7fc1db"/>
              </a:buClr>
              <a:buFont typeface="Wingdings 3" charset="2"/>
              <a:buChar char=""/>
            </a:pPr>
            <a:r>
              <a:rPr b="0" lang="en-US" sz="2000" spc="-1" strike="noStrike">
                <a:solidFill>
                  <a:srgbClr val="000000"/>
                </a:solidFill>
                <a:latin typeface="Calibri"/>
              </a:rPr>
              <a:t>NB : </a:t>
            </a:r>
            <a:r>
              <a:rPr b="0" lang="en-US" sz="2400" spc="-1" strike="noStrike">
                <a:solidFill>
                  <a:srgbClr val="000000"/>
                </a:solidFill>
                <a:latin typeface="Calibri"/>
              </a:rPr>
              <a:t>Crypter / Cryptage </a:t>
            </a:r>
            <a:r>
              <a:rPr b="0" lang="en-US" sz="2000" spc="-1" strike="noStrike">
                <a:solidFill>
                  <a:srgbClr val="000000"/>
                </a:solidFill>
                <a:latin typeface="Calibri"/>
              </a:rPr>
              <a:t>est incorrect car impossible de créer un message chiffré sans posséder de clé de chiffrement.</a:t>
            </a:r>
            <a:endParaRPr b="0" lang="en-US" sz="2000" spc="-1" strike="noStrike">
              <a:solidFill>
                <a:srgbClr val="000000"/>
              </a:solidFill>
              <a:latin typeface="Calibri"/>
            </a:endParaRPr>
          </a:p>
        </p:txBody>
      </p:sp>
      <p:sp>
        <p:nvSpPr>
          <p:cNvPr id="172" name="TextShape 3"/>
          <p:cNvSpPr txBox="1"/>
          <p:nvPr/>
        </p:nvSpPr>
        <p:spPr>
          <a:xfrm>
            <a:off x="10729440" y="753120"/>
            <a:ext cx="1153800" cy="1090440"/>
          </a:xfrm>
          <a:prstGeom prst="rect">
            <a:avLst/>
          </a:prstGeom>
          <a:noFill/>
          <a:ln>
            <a:noFill/>
          </a:ln>
        </p:spPr>
        <p:txBody>
          <a:bodyPr anchor="ctr"/>
          <a:p>
            <a:pPr>
              <a:lnSpc>
                <a:spcPct val="100000"/>
              </a:lnSpc>
            </a:pPr>
            <a:fld id="{E31BEE7A-C38F-4570-A2F6-59A20A10A183}" type="slidenum">
              <a:rPr b="0" lang="fr-FR" sz="3600" spc="-1" strike="noStrike">
                <a:solidFill>
                  <a:srgbClr val="ffffff"/>
                </a:solidFill>
                <a:latin typeface="Calibri"/>
              </a:rPr>
              <a:t>&lt;numéro&gt;</a:t>
            </a:fld>
            <a:endParaRPr b="0" lang="fr-FR" sz="3600" spc="-1" strike="noStrike">
              <a:latin typeface="Times New Roman"/>
            </a:endParaRPr>
          </a:p>
        </p:txBody>
      </p:sp>
      <p:sp>
        <p:nvSpPr>
          <p:cNvPr id="173" name="CustomShape 4"/>
          <p:cNvSpPr/>
          <p:nvPr/>
        </p:nvSpPr>
        <p:spPr>
          <a:xfrm>
            <a:off x="680400" y="6104880"/>
            <a:ext cx="1521000" cy="434520"/>
          </a:xfrm>
          <a:prstGeom prst="homePlate">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Quelques notions</a:t>
            </a:r>
            <a:endParaRPr b="0" lang="fr-FR" sz="1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80400" y="2869920"/>
            <a:ext cx="9613440" cy="1090440"/>
          </a:xfrm>
          <a:prstGeom prst="rect">
            <a:avLst/>
          </a:prstGeom>
          <a:noFill/>
          <a:ln>
            <a:noFill/>
          </a:ln>
        </p:spPr>
        <p:txBody>
          <a:bodyPr anchor="ctr"/>
          <a:p>
            <a:pPr algn="r">
              <a:lnSpc>
                <a:spcPct val="90000"/>
              </a:lnSpc>
            </a:pPr>
            <a:r>
              <a:rPr b="0" lang="en-US" sz="3600" spc="-1" strike="noStrike">
                <a:solidFill>
                  <a:srgbClr val="000000"/>
                </a:solidFill>
                <a:latin typeface="Candara"/>
              </a:rPr>
              <a:t>Les 1</a:t>
            </a:r>
            <a:r>
              <a:rPr b="0" lang="en-US" sz="3600" spc="-1" strike="noStrike" baseline="30000">
                <a:solidFill>
                  <a:srgbClr val="000000"/>
                </a:solidFill>
                <a:latin typeface="Candara"/>
              </a:rPr>
              <a:t>ers</a:t>
            </a:r>
            <a:r>
              <a:rPr b="0" lang="en-US" sz="3600" spc="-1" strike="noStrike">
                <a:solidFill>
                  <a:srgbClr val="000000"/>
                </a:solidFill>
                <a:latin typeface="Candara"/>
              </a:rPr>
              <a:t> chiffrements</a:t>
            </a:r>
            <a:endParaRPr b="0" lang="en-US" sz="3600" spc="-1" strike="noStrike">
              <a:solidFill>
                <a:srgbClr val="000000"/>
              </a:solidFill>
              <a:latin typeface="Calibri"/>
            </a:endParaRPr>
          </a:p>
        </p:txBody>
      </p:sp>
      <p:sp>
        <p:nvSpPr>
          <p:cNvPr id="175" name="TextShape 2"/>
          <p:cNvSpPr txBox="1"/>
          <p:nvPr/>
        </p:nvSpPr>
        <p:spPr>
          <a:xfrm>
            <a:off x="680400" y="4232160"/>
            <a:ext cx="9613440" cy="1703520"/>
          </a:xfrm>
          <a:prstGeom prst="rect">
            <a:avLst/>
          </a:prstGeom>
          <a:noFill/>
          <a:ln>
            <a:noFill/>
          </a:ln>
        </p:spPr>
        <p:txBody>
          <a:bodyPr/>
          <a:p>
            <a:pPr algn="r">
              <a:lnSpc>
                <a:spcPct val="90000"/>
              </a:lnSpc>
              <a:spcBef>
                <a:spcPts val="1001"/>
              </a:spcBef>
            </a:pPr>
            <a:r>
              <a:rPr b="0" i="1" lang="en-US" sz="2000" spc="-1" strike="noStrike">
                <a:solidFill>
                  <a:srgbClr val="8b8b8b"/>
                </a:solidFill>
                <a:latin typeface="Calibri"/>
              </a:rPr>
              <a:t>« Veni, vedi, vici »  (« Je suis venu, j'ai vu, j'ai vaincu)</a:t>
            </a:r>
            <a:endParaRPr b="0" lang="en-US" sz="2000" spc="-1" strike="noStrike">
              <a:solidFill>
                <a:srgbClr val="000000"/>
              </a:solidFill>
              <a:latin typeface="Calibri"/>
            </a:endParaRPr>
          </a:p>
          <a:p>
            <a:pPr algn="r">
              <a:lnSpc>
                <a:spcPct val="90000"/>
              </a:lnSpc>
              <a:spcBef>
                <a:spcPts val="1001"/>
              </a:spcBef>
            </a:pPr>
            <a:r>
              <a:rPr b="1" lang="en-US" sz="2000" spc="-1" strike="noStrike">
                <a:solidFill>
                  <a:srgbClr val="808080"/>
                </a:solidFill>
                <a:latin typeface="Calibri"/>
              </a:rPr>
              <a:t>--  Jules César</a:t>
            </a:r>
            <a:endParaRPr b="0" lang="en-US" sz="2000" spc="-1" strike="noStrike">
              <a:solidFill>
                <a:srgbClr val="000000"/>
              </a:solidFill>
              <a:latin typeface="Calibri"/>
            </a:endParaRPr>
          </a:p>
        </p:txBody>
      </p:sp>
      <p:sp>
        <p:nvSpPr>
          <p:cNvPr id="176" name="TextShape 3"/>
          <p:cNvSpPr txBox="1"/>
          <p:nvPr/>
        </p:nvSpPr>
        <p:spPr>
          <a:xfrm>
            <a:off x="10729440" y="2869920"/>
            <a:ext cx="1153800" cy="1090440"/>
          </a:xfrm>
          <a:prstGeom prst="rect">
            <a:avLst/>
          </a:prstGeom>
          <a:noFill/>
          <a:ln>
            <a:noFill/>
          </a:ln>
        </p:spPr>
        <p:txBody>
          <a:bodyPr anchor="ctr"/>
          <a:p>
            <a:pPr>
              <a:lnSpc>
                <a:spcPct val="100000"/>
              </a:lnSpc>
            </a:pPr>
            <a:fld id="{ACEB6AD6-815E-44FD-A1F8-EF1CADC81C61}" type="slidenum">
              <a:rPr b="0" lang="fr-FR" sz="3600" spc="-1" strike="noStrike">
                <a:solidFill>
                  <a:srgbClr val="ffffff"/>
                </a:solidFill>
                <a:latin typeface="Calibri"/>
              </a:rPr>
              <a:t>&lt;numéro&gt;</a:t>
            </a:fld>
            <a:endParaRPr b="0" lang="fr-FR" sz="36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000000"/>
              </a:solidFill>
              <a:latin typeface="Calibri"/>
            </a:endParaRPr>
          </a:p>
        </p:txBody>
      </p:sp>
      <p:sp>
        <p:nvSpPr>
          <p:cNvPr id="178" name="TextShape 2"/>
          <p:cNvSpPr txBox="1"/>
          <p:nvPr/>
        </p:nvSpPr>
        <p:spPr>
          <a:xfrm>
            <a:off x="680400" y="2336760"/>
            <a:ext cx="9613440" cy="3598920"/>
          </a:xfrm>
          <a:prstGeom prst="rect">
            <a:avLst/>
          </a:prstGeom>
          <a:noFill/>
          <a:ln>
            <a:noFill/>
          </a:ln>
        </p:spPr>
        <p:txBody>
          <a:bodyPr/>
          <a:p>
            <a:endParaRPr b="0" lang="en-US" sz="2400" spc="-1" strike="noStrike">
              <a:solidFill>
                <a:srgbClr val="000000"/>
              </a:solidFill>
              <a:latin typeface="Calibri"/>
            </a:endParaRPr>
          </a:p>
        </p:txBody>
      </p:sp>
      <p:sp>
        <p:nvSpPr>
          <p:cNvPr id="179" name="TextShape 3"/>
          <p:cNvSpPr txBox="1"/>
          <p:nvPr/>
        </p:nvSpPr>
        <p:spPr>
          <a:xfrm>
            <a:off x="10729440" y="753120"/>
            <a:ext cx="1153800" cy="1090440"/>
          </a:xfrm>
          <a:prstGeom prst="rect">
            <a:avLst/>
          </a:prstGeom>
          <a:noFill/>
          <a:ln>
            <a:noFill/>
          </a:ln>
        </p:spPr>
        <p:txBody>
          <a:bodyPr anchor="ctr"/>
          <a:p>
            <a:pPr>
              <a:lnSpc>
                <a:spcPct val="100000"/>
              </a:lnSpc>
            </a:pPr>
            <a:fld id="{95E39586-3208-4BB8-976D-A46DE10BD59A}" type="slidenum">
              <a:rPr b="0" lang="fr-FR" sz="3600" spc="-1" strike="noStrike">
                <a:solidFill>
                  <a:srgbClr val="ffffff"/>
                </a:solidFill>
                <a:latin typeface="Calibri"/>
              </a:rPr>
              <a:t>&lt;numéro&gt;</a:t>
            </a:fld>
            <a:endParaRPr b="0" lang="fr-FR" sz="3600" spc="-1" strike="noStrike">
              <a:latin typeface="Times New Roman"/>
            </a:endParaRPr>
          </a:p>
        </p:txBody>
      </p:sp>
      <p:pic>
        <p:nvPicPr>
          <p:cNvPr id="180" name="Image 4" descr=""/>
          <p:cNvPicPr/>
          <p:nvPr/>
        </p:nvPicPr>
        <p:blipFill>
          <a:blip r:embed="rId1"/>
          <a:stretch/>
        </p:blipFill>
        <p:spPr>
          <a:xfrm>
            <a:off x="1680120" y="55440"/>
            <a:ext cx="6811560" cy="55238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Cryptosystèmes : symétrique</a:t>
            </a:r>
            <a:endParaRPr b="0" lang="en-US" sz="3600" spc="-1" strike="noStrike">
              <a:solidFill>
                <a:srgbClr val="000000"/>
              </a:solidFill>
              <a:latin typeface="Calibri"/>
            </a:endParaRPr>
          </a:p>
        </p:txBody>
      </p:sp>
      <p:sp>
        <p:nvSpPr>
          <p:cNvPr id="182" name="TextShape 2"/>
          <p:cNvSpPr txBox="1"/>
          <p:nvPr/>
        </p:nvSpPr>
        <p:spPr>
          <a:xfrm>
            <a:off x="10729440" y="753120"/>
            <a:ext cx="1153800" cy="1090440"/>
          </a:xfrm>
          <a:prstGeom prst="rect">
            <a:avLst/>
          </a:prstGeom>
          <a:noFill/>
          <a:ln>
            <a:noFill/>
          </a:ln>
        </p:spPr>
        <p:txBody>
          <a:bodyPr anchor="ctr"/>
          <a:p>
            <a:pPr>
              <a:lnSpc>
                <a:spcPct val="100000"/>
              </a:lnSpc>
            </a:pPr>
            <a:fld id="{0218637A-E2FD-4CC0-A645-C5B9E64A0FF7}" type="slidenum">
              <a:rPr b="0" lang="fr-FR" sz="3600" spc="-1" strike="noStrike">
                <a:solidFill>
                  <a:srgbClr val="ffffff"/>
                </a:solidFill>
                <a:latin typeface="Calibri"/>
              </a:rPr>
              <a:t>&lt;numéro&gt;</a:t>
            </a:fld>
            <a:endParaRPr b="0" lang="fr-FR" sz="3600" spc="-1" strike="noStrike">
              <a:latin typeface="Times New Roman"/>
            </a:endParaRPr>
          </a:p>
        </p:txBody>
      </p:sp>
      <p:sp>
        <p:nvSpPr>
          <p:cNvPr id="183" name="CustomShape 3"/>
          <p:cNvSpPr/>
          <p:nvPr/>
        </p:nvSpPr>
        <p:spPr>
          <a:xfrm>
            <a:off x="680400" y="6104880"/>
            <a:ext cx="1521000" cy="434520"/>
          </a:xfrm>
          <a:prstGeom prst="homePlate">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Quelques notions</a:t>
            </a:r>
            <a:endParaRPr b="0" lang="fr-FR" sz="1200" spc="-1" strike="noStrike">
              <a:latin typeface="Arial"/>
            </a:endParaRPr>
          </a:p>
        </p:txBody>
      </p:sp>
      <p:sp>
        <p:nvSpPr>
          <p:cNvPr id="184" name="CustomShape 4"/>
          <p:cNvSpPr/>
          <p:nvPr/>
        </p:nvSpPr>
        <p:spPr>
          <a:xfrm>
            <a:off x="0" y="5568480"/>
            <a:ext cx="2355840" cy="32796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p:style>
      </p:sp>
      <p:pic>
        <p:nvPicPr>
          <p:cNvPr id="185" name="Image 7" descr=""/>
          <p:cNvPicPr/>
          <p:nvPr/>
        </p:nvPicPr>
        <p:blipFill>
          <a:blip r:embed="rId1"/>
          <a:stretch/>
        </p:blipFill>
        <p:spPr>
          <a:xfrm>
            <a:off x="4063320" y="4926600"/>
            <a:ext cx="3110040" cy="910440"/>
          </a:xfrm>
          <a:prstGeom prst="rect">
            <a:avLst/>
          </a:prstGeom>
          <a:ln>
            <a:noFill/>
          </a:ln>
        </p:spPr>
      </p:pic>
      <p:pic>
        <p:nvPicPr>
          <p:cNvPr id="186" name="Image 14" descr=""/>
          <p:cNvPicPr/>
          <p:nvPr/>
        </p:nvPicPr>
        <p:blipFill>
          <a:blip r:embed="rId2"/>
          <a:srcRect l="0" t="0" r="52666" b="0"/>
          <a:stretch/>
        </p:blipFill>
        <p:spPr>
          <a:xfrm>
            <a:off x="3197520" y="2633760"/>
            <a:ext cx="5684760" cy="18950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Chiffre </a:t>
            </a:r>
            <a:r>
              <a:rPr b="0" i="1" lang="en-US" sz="3600" spc="-1" strike="noStrike">
                <a:solidFill>
                  <a:srgbClr val="000000"/>
                </a:solidFill>
                <a:latin typeface="Candara"/>
              </a:rPr>
              <a:t>atbash (ou miroir)</a:t>
            </a:r>
            <a:endParaRPr b="0" lang="en-US" sz="3600" spc="-1" strike="noStrike">
              <a:solidFill>
                <a:srgbClr val="000000"/>
              </a:solidFill>
              <a:latin typeface="Calibri"/>
            </a:endParaRPr>
          </a:p>
        </p:txBody>
      </p:sp>
      <p:sp>
        <p:nvSpPr>
          <p:cNvPr id="188" name="TextShape 2"/>
          <p:cNvSpPr txBox="1"/>
          <p:nvPr/>
        </p:nvSpPr>
        <p:spPr>
          <a:xfrm>
            <a:off x="253080" y="2360160"/>
            <a:ext cx="11511360" cy="3598920"/>
          </a:xfrm>
          <a:prstGeom prst="rect">
            <a:avLst/>
          </a:prstGeom>
          <a:noFill/>
          <a:ln>
            <a:noFill/>
          </a:ln>
        </p:spPr>
        <p:txBody>
          <a:bodyPr/>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5</a:t>
            </a:r>
            <a:r>
              <a:rPr b="0" lang="en-US" sz="2400" spc="-1" strike="noStrike" baseline="30000">
                <a:solidFill>
                  <a:srgbClr val="000000"/>
                </a:solidFill>
                <a:latin typeface="Calibri"/>
              </a:rPr>
              <a:t>e</a:t>
            </a:r>
            <a:r>
              <a:rPr b="0" lang="en-US" sz="2400" spc="-1" strike="noStrike">
                <a:solidFill>
                  <a:srgbClr val="000000"/>
                </a:solidFill>
                <a:latin typeface="Calibri"/>
              </a:rPr>
              <a:t> siècle av JC, utilisé avec alphabet hébreu</a:t>
            </a:r>
            <a:endParaRPr b="0" lang="en-US" sz="24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Technique : </a:t>
            </a:r>
            <a:endParaRPr b="0" lang="en-US" sz="24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000" spc="-1" strike="noStrike">
                <a:solidFill>
                  <a:srgbClr val="000000"/>
                </a:solidFill>
                <a:latin typeface="Calibri"/>
              </a:rPr>
              <a:t> </a:t>
            </a:r>
            <a:r>
              <a:rPr b="0" lang="en-US" sz="2000" spc="-1" strike="noStrike">
                <a:solidFill>
                  <a:srgbClr val="000000"/>
                </a:solidFill>
                <a:latin typeface="Calibri"/>
              </a:rPr>
              <a:t>Chiffre de substitution monoalphabétique inversé</a:t>
            </a:r>
            <a:endParaRPr b="0" lang="en-US" sz="20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000" spc="-1" strike="noStrike">
                <a:solidFill>
                  <a:srgbClr val="000000"/>
                </a:solidFill>
                <a:latin typeface="Calibri"/>
              </a:rPr>
              <a:t> </a:t>
            </a:r>
            <a:r>
              <a:rPr b="0" lang="en-US" sz="2000" spc="-1" strike="noStrike">
                <a:solidFill>
                  <a:srgbClr val="000000"/>
                </a:solidFill>
                <a:latin typeface="Calibri"/>
              </a:rPr>
              <a:t>On remplace chaque lettre par son opposé en partant de la fin. </a:t>
            </a:r>
            <a:endParaRPr b="0" lang="en-US" sz="2000" spc="-1" strike="noStrike">
              <a:solidFill>
                <a:srgbClr val="000000"/>
              </a:solidFill>
              <a:latin typeface="Calibri"/>
            </a:endParaRPr>
          </a:p>
          <a:p>
            <a:pPr marL="457200">
              <a:lnSpc>
                <a:spcPct val="90000"/>
              </a:lnSpc>
              <a:spcBef>
                <a:spcPts val="499"/>
              </a:spcBef>
            </a:pPr>
            <a:r>
              <a:rPr b="0" lang="en-US" sz="2000" spc="-1" strike="noStrike">
                <a:solidFill>
                  <a:srgbClr val="000000"/>
                </a:solidFill>
                <a:latin typeface="Calibri"/>
              </a:rPr>
              <a:t>Adapté à notre alphabet latin :</a:t>
            </a:r>
            <a:endParaRPr b="0" lang="en-US" sz="2000" spc="-1" strike="noStrike">
              <a:solidFill>
                <a:srgbClr val="000000"/>
              </a:solidFill>
              <a:latin typeface="Calibri"/>
            </a:endParaRPr>
          </a:p>
          <a:p>
            <a:pPr marL="457200">
              <a:lnSpc>
                <a:spcPct val="90000"/>
              </a:lnSpc>
              <a:spcBef>
                <a:spcPts val="499"/>
              </a:spcBef>
            </a:pPr>
            <a:endParaRPr b="0" lang="en-US" sz="2000" spc="-1" strike="noStrike">
              <a:solidFill>
                <a:srgbClr val="000000"/>
              </a:solidFill>
              <a:latin typeface="Calibri"/>
            </a:endParaRPr>
          </a:p>
          <a:p>
            <a:pPr marL="457200">
              <a:lnSpc>
                <a:spcPct val="90000"/>
              </a:lnSpc>
              <a:spcBef>
                <a:spcPts val="499"/>
              </a:spcBef>
            </a:pPr>
            <a:r>
              <a:rPr b="0" lang="en-US" sz="2000" spc="-1" strike="noStrike">
                <a:solidFill>
                  <a:srgbClr val="000000"/>
                </a:solidFill>
                <a:latin typeface="Calibri"/>
              </a:rPr>
              <a:t>	</a:t>
            </a:r>
            <a:endParaRPr b="0" lang="en-US" sz="20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Enjeu : utilisé dans des textes religieux tels que l’Ancien Testament et consistait davantage à éveiller l’intérêt et la curiosité</a:t>
            </a:r>
            <a:endParaRPr b="0" lang="en-US" sz="2400" spc="-1" strike="noStrike">
              <a:solidFill>
                <a:srgbClr val="000000"/>
              </a:solidFill>
              <a:latin typeface="Calibri"/>
            </a:endParaRPr>
          </a:p>
        </p:txBody>
      </p:sp>
      <p:sp>
        <p:nvSpPr>
          <p:cNvPr id="189" name="TextShape 3"/>
          <p:cNvSpPr txBox="1"/>
          <p:nvPr/>
        </p:nvSpPr>
        <p:spPr>
          <a:xfrm>
            <a:off x="10729440" y="753120"/>
            <a:ext cx="1153800" cy="1090440"/>
          </a:xfrm>
          <a:prstGeom prst="rect">
            <a:avLst/>
          </a:prstGeom>
          <a:noFill/>
          <a:ln>
            <a:noFill/>
          </a:ln>
        </p:spPr>
        <p:txBody>
          <a:bodyPr anchor="ctr"/>
          <a:p>
            <a:pPr>
              <a:lnSpc>
                <a:spcPct val="100000"/>
              </a:lnSpc>
            </a:pPr>
            <a:fld id="{FE2AA3CB-8AFE-4FD1-811C-E5C47C113E22}" type="slidenum">
              <a:rPr b="0" lang="fr-FR" sz="3600" spc="-1" strike="noStrike">
                <a:solidFill>
                  <a:srgbClr val="ffffff"/>
                </a:solidFill>
                <a:latin typeface="Calibri"/>
              </a:rPr>
              <a:t>&lt;numéro&gt;</a:t>
            </a:fld>
            <a:endParaRPr b="0" lang="fr-FR" sz="3600" spc="-1" strike="noStrike">
              <a:latin typeface="Times New Roman"/>
            </a:endParaRPr>
          </a:p>
        </p:txBody>
      </p:sp>
      <p:sp>
        <p:nvSpPr>
          <p:cNvPr id="190" name="CustomShape 4"/>
          <p:cNvSpPr/>
          <p:nvPr/>
        </p:nvSpPr>
        <p:spPr>
          <a:xfrm>
            <a:off x="2622960" y="6112080"/>
            <a:ext cx="175176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1ers Chiffrements</a:t>
            </a:r>
            <a:endParaRPr b="0" lang="fr-FR" sz="1200" spc="-1" strike="noStrike">
              <a:latin typeface="Arial"/>
            </a:endParaRPr>
          </a:p>
        </p:txBody>
      </p:sp>
      <p:graphicFrame>
        <p:nvGraphicFramePr>
          <p:cNvPr id="191" name="Table 5"/>
          <p:cNvGraphicFramePr/>
          <p:nvPr/>
        </p:nvGraphicFramePr>
        <p:xfrm>
          <a:off x="4019040" y="3894480"/>
          <a:ext cx="7919640" cy="741240"/>
        </p:xfrm>
        <a:graphic>
          <a:graphicData uri="http://schemas.openxmlformats.org/drawingml/2006/table">
            <a:tbl>
              <a:tblPr/>
              <a:tblGrid>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4560"/>
                <a:gridCol w="305640"/>
              </a:tblGrid>
              <a:tr h="370800">
                <a:tc>
                  <a:txBody>
                    <a:bodyPr/>
                    <a:p>
                      <a:pPr>
                        <a:lnSpc>
                          <a:spcPct val="100000"/>
                        </a:lnSpc>
                      </a:pPr>
                      <a:r>
                        <a:rPr b="0" lang="fr-FR" sz="1800" spc="-1" strike="noStrike">
                          <a:solidFill>
                            <a:srgbClr val="000000"/>
                          </a:solidFill>
                          <a:latin typeface="Calibri"/>
                        </a:rPr>
                        <a:t>a</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b</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c</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d</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e</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f</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g</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h</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i</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j</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k</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l</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m</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n</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o</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p</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q</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r</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s</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t</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u</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v</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w</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x</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y</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z</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r>
              <a:tr h="370440">
                <a:tc>
                  <a:txBody>
                    <a:bodyPr/>
                    <a:p>
                      <a:pPr>
                        <a:lnSpc>
                          <a:spcPct val="100000"/>
                        </a:lnSpc>
                      </a:pPr>
                      <a:r>
                        <a:rPr b="0" lang="fr-FR" sz="1800" spc="-1" strike="noStrike">
                          <a:solidFill>
                            <a:srgbClr val="000000"/>
                          </a:solidFill>
                          <a:latin typeface="Calibri"/>
                        </a:rPr>
                        <a:t>Z</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Y</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X</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W</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V</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U</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T</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S</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R</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Q</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P</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O</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N</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M</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L</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K</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J</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I</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H</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G</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F</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E</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D</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C</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c>
                  <a:txBody>
                    <a:bodyPr/>
                    <a:p>
                      <a:pPr>
                        <a:lnSpc>
                          <a:spcPct val="100000"/>
                        </a:lnSpc>
                      </a:pPr>
                      <a:r>
                        <a:rPr b="0" lang="fr-FR" sz="1800" spc="-1" strike="noStrike">
                          <a:solidFill>
                            <a:srgbClr val="000000"/>
                          </a:solidFill>
                          <a:latin typeface="Calibri"/>
                        </a:rPr>
                        <a:t>B</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e9f2f4"/>
                    </a:solidFill>
                  </a:tcPr>
                </a:tc>
                <a:tc>
                  <a:txBody>
                    <a:bodyPr/>
                    <a:p>
                      <a:pPr>
                        <a:lnSpc>
                          <a:spcPct val="100000"/>
                        </a:lnSpc>
                      </a:pPr>
                      <a:r>
                        <a:rPr b="0" lang="fr-FR" sz="1800" spc="-1" strike="noStrike">
                          <a:solidFill>
                            <a:srgbClr val="000000"/>
                          </a:solidFill>
                          <a:latin typeface="Calibri"/>
                        </a:rPr>
                        <a:t>A</a:t>
                      </a:r>
                      <a:endParaRPr b="0" lang="fr-FR" sz="1800" spc="-1" strike="noStrike">
                        <a:latin typeface="Arial"/>
                      </a:endParaRPr>
                    </a:p>
                  </a:txBody>
                  <a:tcPr marL="91440" marR="91440">
                    <a:lnL w="12240">
                      <a:solidFill>
                        <a:srgbClr val="58b6c0"/>
                      </a:solidFill>
                    </a:lnL>
                    <a:lnR w="12240">
                      <a:solidFill>
                        <a:srgbClr val="58b6c0"/>
                      </a:solidFill>
                    </a:lnR>
                    <a:lnT w="12240">
                      <a:solidFill>
                        <a:srgbClr val="58b6c0"/>
                      </a:solidFill>
                    </a:lnT>
                    <a:lnB w="12240">
                      <a:solidFill>
                        <a:srgbClr val="58b6c0"/>
                      </a:solidFill>
                    </a:lnB>
                    <a:solidFill>
                      <a:srgbClr val="ffffff"/>
                    </a:solid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000000"/>
                </a:solidFill>
                <a:latin typeface="Candara"/>
              </a:rPr>
              <a:t>Scytale (ou bâton de Plutarque)</a:t>
            </a:r>
            <a:endParaRPr b="0" lang="en-US" sz="3600" spc="-1" strike="noStrike">
              <a:solidFill>
                <a:srgbClr val="000000"/>
              </a:solidFill>
              <a:latin typeface="Calibri"/>
            </a:endParaRPr>
          </a:p>
        </p:txBody>
      </p:sp>
      <p:sp>
        <p:nvSpPr>
          <p:cNvPr id="193" name="TextShape 2"/>
          <p:cNvSpPr txBox="1"/>
          <p:nvPr/>
        </p:nvSpPr>
        <p:spPr>
          <a:xfrm>
            <a:off x="253080" y="2360160"/>
            <a:ext cx="11511360" cy="3598920"/>
          </a:xfrm>
          <a:prstGeom prst="rect">
            <a:avLst/>
          </a:prstGeom>
          <a:noFill/>
          <a:ln>
            <a:noFill/>
          </a:ln>
        </p:spPr>
        <p:txBody>
          <a:bodyPr>
            <a:normAutofit/>
          </a:bodyPr>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5</a:t>
            </a:r>
            <a:r>
              <a:rPr b="0" lang="en-US" sz="2400" spc="-1" strike="noStrike" baseline="30000">
                <a:solidFill>
                  <a:srgbClr val="000000"/>
                </a:solidFill>
                <a:latin typeface="Calibri"/>
              </a:rPr>
              <a:t>e</a:t>
            </a:r>
            <a:r>
              <a:rPr b="0" lang="en-US" sz="2400" spc="-1" strike="noStrike">
                <a:solidFill>
                  <a:srgbClr val="000000"/>
                </a:solidFill>
                <a:latin typeface="Calibri"/>
              </a:rPr>
              <a:t> siècle av JC à Sparte (Grèce)</a:t>
            </a:r>
            <a:endParaRPr b="0" lang="en-US" sz="24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Technique : </a:t>
            </a:r>
            <a:endParaRPr b="0" lang="en-US" sz="24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000" spc="-1" strike="noStrike">
                <a:solidFill>
                  <a:srgbClr val="000000"/>
                </a:solidFill>
                <a:latin typeface="Calibri"/>
              </a:rPr>
              <a:t> </a:t>
            </a:r>
            <a:r>
              <a:rPr b="0" lang="en-US" sz="2000" spc="-1" strike="noStrike">
                <a:solidFill>
                  <a:srgbClr val="000000"/>
                </a:solidFill>
                <a:latin typeface="Calibri"/>
              </a:rPr>
              <a:t>Code de transposition</a:t>
            </a:r>
            <a:endParaRPr b="0" lang="en-US" sz="2000" spc="-1" strike="noStrike">
              <a:solidFill>
                <a:srgbClr val="000000"/>
              </a:solidFill>
              <a:latin typeface="Calibri"/>
            </a:endParaRPr>
          </a:p>
          <a:p>
            <a:pPr lvl="1" marL="685800" indent="-228240">
              <a:lnSpc>
                <a:spcPct val="90000"/>
              </a:lnSpc>
              <a:spcBef>
                <a:spcPts val="499"/>
              </a:spcBef>
              <a:buClr>
                <a:srgbClr val="bce2e6"/>
              </a:buClr>
              <a:buFont typeface="Wingdings 3" charset="2"/>
              <a:buChar char=""/>
            </a:pPr>
            <a:r>
              <a:rPr b="0" lang="en-US" sz="2000" spc="-1" strike="noStrike">
                <a:solidFill>
                  <a:srgbClr val="000000"/>
                </a:solidFill>
                <a:latin typeface="Calibri"/>
              </a:rPr>
              <a:t> </a:t>
            </a:r>
            <a:r>
              <a:rPr b="0" lang="en-US" sz="2000" spc="-1" strike="noStrike">
                <a:solidFill>
                  <a:srgbClr val="000000"/>
                </a:solidFill>
                <a:latin typeface="Calibri"/>
              </a:rPr>
              <a:t>Message est écrit sur une lanière en cuir roulée sur un bâton. </a:t>
            </a:r>
            <a:endParaRPr b="0" lang="en-US" sz="2000" spc="-1" strike="noStrike">
              <a:solidFill>
                <a:srgbClr val="000000"/>
              </a:solidFill>
              <a:latin typeface="Calibri"/>
            </a:endParaRPr>
          </a:p>
          <a:p>
            <a:pPr marL="457200">
              <a:lnSpc>
                <a:spcPct val="90000"/>
              </a:lnSpc>
              <a:spcBef>
                <a:spcPts val="499"/>
              </a:spcBef>
            </a:pPr>
            <a:r>
              <a:rPr b="0" lang="en-US" sz="2000" spc="-1" strike="noStrike">
                <a:solidFill>
                  <a:srgbClr val="000000"/>
                </a:solidFill>
                <a:latin typeface="Calibri"/>
              </a:rPr>
              <a:t>	</a:t>
            </a:r>
            <a:r>
              <a:rPr b="0" lang="en-US" sz="2000" spc="-1" strike="noStrike">
                <a:solidFill>
                  <a:srgbClr val="000000"/>
                </a:solidFill>
                <a:latin typeface="Calibri"/>
              </a:rPr>
              <a:t>Seul la lanière est transportée.</a:t>
            </a:r>
            <a:endParaRPr b="0" lang="en-US" sz="2000" spc="-1" strike="noStrike">
              <a:solidFill>
                <a:srgbClr val="000000"/>
              </a:solidFill>
              <a:latin typeface="Calibri"/>
            </a:endParaRPr>
          </a:p>
          <a:p>
            <a:pPr marL="457200">
              <a:lnSpc>
                <a:spcPct val="90000"/>
              </a:lnSpc>
              <a:spcBef>
                <a:spcPts val="499"/>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Arrivé à destination, le message sera de nouveau enroulée sur un baton </a:t>
            </a:r>
            <a:endParaRPr b="0" lang="en-US" sz="2000" spc="-1" strike="noStrike">
              <a:solidFill>
                <a:srgbClr val="000000"/>
              </a:solidFill>
              <a:latin typeface="Calibri"/>
            </a:endParaRPr>
          </a:p>
          <a:p>
            <a:pPr marL="457200">
              <a:lnSpc>
                <a:spcPct val="90000"/>
              </a:lnSpc>
              <a:spcBef>
                <a:spcPts val="499"/>
              </a:spcBef>
            </a:pPr>
            <a:r>
              <a:rPr b="0" lang="en-US" sz="2000" spc="-1" strike="noStrike">
                <a:solidFill>
                  <a:srgbClr val="000000"/>
                </a:solidFill>
                <a:latin typeface="Calibri"/>
              </a:rPr>
              <a:t>	</a:t>
            </a:r>
            <a:r>
              <a:rPr b="0" lang="en-US" sz="2000" spc="-1" strike="noStrike">
                <a:solidFill>
                  <a:srgbClr val="000000"/>
                </a:solidFill>
                <a:latin typeface="Calibri"/>
              </a:rPr>
              <a:t>de même diamètre pour être lu.</a:t>
            </a:r>
            <a:endParaRPr b="0" lang="en-US" sz="2000" spc="-1" strike="noStrike">
              <a:solidFill>
                <a:srgbClr val="000000"/>
              </a:solidFill>
              <a:latin typeface="Calibri"/>
            </a:endParaRPr>
          </a:p>
          <a:p>
            <a:pPr marL="457200">
              <a:lnSpc>
                <a:spcPct val="90000"/>
              </a:lnSpc>
              <a:spcBef>
                <a:spcPts val="499"/>
              </a:spcBef>
            </a:pPr>
            <a:endParaRPr b="0" lang="en-US" sz="2000" spc="-1" strike="noStrike">
              <a:solidFill>
                <a:srgbClr val="000000"/>
              </a:solidFill>
              <a:latin typeface="Calibri"/>
            </a:endParaRPr>
          </a:p>
          <a:p>
            <a:pPr marL="228600" indent="-228240">
              <a:lnSpc>
                <a:spcPct val="90000"/>
              </a:lnSpc>
              <a:spcBef>
                <a:spcPts val="1001"/>
              </a:spcBef>
              <a:buClr>
                <a:srgbClr val="7fc1db"/>
              </a:buClr>
              <a:buFont typeface="Wingdings 3" charset="2"/>
              <a:buChar char=""/>
            </a:pPr>
            <a:r>
              <a:rPr b="0" lang="en-US" sz="2400" spc="-1" strike="noStrike">
                <a:solidFill>
                  <a:srgbClr val="000000"/>
                </a:solidFill>
                <a:latin typeface="Calibri"/>
              </a:rPr>
              <a:t> </a:t>
            </a:r>
            <a:r>
              <a:rPr b="0" lang="en-US" sz="2400" spc="-1" strike="noStrike">
                <a:solidFill>
                  <a:srgbClr val="000000"/>
                </a:solidFill>
                <a:latin typeface="Calibri"/>
              </a:rPr>
              <a:t>Enjeu : utilisé dans des échanges militaires</a:t>
            </a:r>
            <a:endParaRPr b="0" lang="en-US" sz="2400" spc="-1" strike="noStrike">
              <a:solidFill>
                <a:srgbClr val="000000"/>
              </a:solidFill>
              <a:latin typeface="Calibri"/>
            </a:endParaRPr>
          </a:p>
        </p:txBody>
      </p:sp>
      <p:sp>
        <p:nvSpPr>
          <p:cNvPr id="194" name="TextShape 3"/>
          <p:cNvSpPr txBox="1"/>
          <p:nvPr/>
        </p:nvSpPr>
        <p:spPr>
          <a:xfrm>
            <a:off x="10729440" y="753120"/>
            <a:ext cx="1153800" cy="1090440"/>
          </a:xfrm>
          <a:prstGeom prst="rect">
            <a:avLst/>
          </a:prstGeom>
          <a:noFill/>
          <a:ln>
            <a:noFill/>
          </a:ln>
        </p:spPr>
        <p:txBody>
          <a:bodyPr anchor="ctr"/>
          <a:p>
            <a:pPr>
              <a:lnSpc>
                <a:spcPct val="100000"/>
              </a:lnSpc>
            </a:pPr>
            <a:fld id="{A3AD9F97-DC32-4D90-BA33-C3D23489DD4D}" type="slidenum">
              <a:rPr b="0" lang="fr-FR" sz="3600" spc="-1" strike="noStrike">
                <a:solidFill>
                  <a:srgbClr val="ffffff"/>
                </a:solidFill>
                <a:latin typeface="Calibri"/>
              </a:rPr>
              <a:t>&lt;numéro&gt;</a:t>
            </a:fld>
            <a:endParaRPr b="0" lang="fr-FR" sz="3600" spc="-1" strike="noStrike">
              <a:latin typeface="Times New Roman"/>
            </a:endParaRPr>
          </a:p>
        </p:txBody>
      </p:sp>
      <p:sp>
        <p:nvSpPr>
          <p:cNvPr id="195" name="CustomShape 4"/>
          <p:cNvSpPr/>
          <p:nvPr/>
        </p:nvSpPr>
        <p:spPr>
          <a:xfrm>
            <a:off x="2622960" y="6112080"/>
            <a:ext cx="1751760" cy="434520"/>
          </a:xfrm>
          <a:prstGeom prst="chevron">
            <a:avLst>
              <a:gd name="adj" fmla="val 50000"/>
            </a:avLst>
          </a:prstGeom>
          <a:solidFill>
            <a:schemeClr val="accent2">
              <a:alpha val="50000"/>
            </a:schemeClr>
          </a:solidFill>
          <a:ln>
            <a:noFill/>
          </a:ln>
        </p:spPr>
        <p:style>
          <a:lnRef idx="0"/>
          <a:fillRef idx="0"/>
          <a:effectRef idx="0"/>
          <a:fontRef idx="minor"/>
        </p:style>
        <p:txBody>
          <a:bodyPr lIns="90000" rIns="90000" tIns="45000" bIns="45000" anchor="ctr"/>
          <a:p>
            <a:pPr algn="ctr">
              <a:lnSpc>
                <a:spcPct val="100000"/>
              </a:lnSpc>
            </a:pPr>
            <a:r>
              <a:rPr b="0" i="1" lang="fr-FR" sz="1200" spc="-1" strike="noStrike">
                <a:solidFill>
                  <a:srgbClr val="ffffff"/>
                </a:solidFill>
                <a:latin typeface="Calibri"/>
              </a:rPr>
              <a:t>1ers Chiffrements</a:t>
            </a:r>
            <a:endParaRPr b="0" lang="fr-FR" sz="1200" spc="-1" strike="noStrike">
              <a:latin typeface="Arial"/>
            </a:endParaRPr>
          </a:p>
        </p:txBody>
      </p:sp>
      <p:pic>
        <p:nvPicPr>
          <p:cNvPr id="196" name="Picture 2" descr=""/>
          <p:cNvPicPr/>
          <p:nvPr/>
        </p:nvPicPr>
        <p:blipFill>
          <a:blip r:embed="rId1"/>
          <a:stretch/>
        </p:blipFill>
        <p:spPr>
          <a:xfrm>
            <a:off x="7672320" y="3994200"/>
            <a:ext cx="4092120" cy="23349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Berlin</Template>
  <TotalTime>396</TotalTime>
  <Application>LibreOffice/6.0.7.3$Linux_X86_64 LibreOffice_project/00m0$Build-3</Application>
  <Words>926</Words>
  <Paragraphs>324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2019-11-01T12:58:24Z</dcterms:created>
  <dc:creator>Stéphanie EON</dc:creator>
  <dc:description/>
  <dc:language>fr-FR</dc:language>
  <cp:lastModifiedBy/>
  <dcterms:modified xsi:type="dcterms:W3CDTF">2019-12-07T17:21:22Z</dcterms:modified>
  <cp:revision>61</cp:revision>
  <dc:subject/>
  <dc:title>En quoi l’ évolution des techniques et des enjeux a façonné la cryptologie moderne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