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9" r:id="rId3"/>
    <p:sldId id="257" r:id="rId4"/>
    <p:sldId id="263" r:id="rId5"/>
    <p:sldId id="260" r:id="rId6"/>
    <p:sldId id="283" r:id="rId7"/>
    <p:sldId id="278" r:id="rId8"/>
    <p:sldId id="280" r:id="rId9"/>
    <p:sldId id="265" r:id="rId10"/>
    <p:sldId id="279" r:id="rId11"/>
    <p:sldId id="274" r:id="rId12"/>
    <p:sldId id="282" r:id="rId13"/>
    <p:sldId id="261" r:id="rId14"/>
    <p:sldId id="268" r:id="rId15"/>
    <p:sldId id="275" r:id="rId16"/>
    <p:sldId id="262" r:id="rId17"/>
    <p:sldId id="269" r:id="rId18"/>
    <p:sldId id="281" r:id="rId19"/>
    <p:sldId id="276" r:id="rId20"/>
    <p:sldId id="271" r:id="rId21"/>
    <p:sldId id="272"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6340" autoAdjust="0"/>
  </p:normalViewPr>
  <p:slideViewPr>
    <p:cSldViewPr snapToGrid="0">
      <p:cViewPr varScale="1">
        <p:scale>
          <a:sx n="58" d="100"/>
          <a:sy n="58" d="100"/>
        </p:scale>
        <p:origin x="108" y="84"/>
      </p:cViewPr>
      <p:guideLst/>
    </p:cSldViewPr>
  </p:slideViewPr>
  <p:outlineViewPr>
    <p:cViewPr>
      <p:scale>
        <a:sx n="33" d="100"/>
        <a:sy n="33" d="100"/>
      </p:scale>
      <p:origin x="0" y="-575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9255F1-6606-43F8-966D-40A5D9768960}" type="doc">
      <dgm:prSet loTypeId="urn:microsoft.com/office/officeart/2005/8/layout/process1" loCatId="process" qsTypeId="urn:microsoft.com/office/officeart/2005/8/quickstyle/simple1" qsCatId="simple" csTypeId="urn:microsoft.com/office/officeart/2005/8/colors/accent2_1" csCatId="accent2" phldr="1"/>
      <dgm:spPr/>
    </dgm:pt>
    <dgm:pt modelId="{C1CABB10-ABD3-4415-BCE0-1F902C91B9F5}">
      <dgm:prSet phldrT="[Texte]" custT="1"/>
      <dgm:spPr/>
      <dgm:t>
        <a:bodyPr/>
        <a:lstStyle/>
        <a:p>
          <a:r>
            <a:rPr lang="fr-FR" sz="2000" dirty="0">
              <a:solidFill>
                <a:schemeClr val="accent1">
                  <a:lumMod val="50000"/>
                </a:schemeClr>
              </a:solidFill>
            </a:rPr>
            <a:t>Message clair</a:t>
          </a:r>
        </a:p>
      </dgm:t>
    </dgm:pt>
    <dgm:pt modelId="{6F2BC1C2-7EAA-4E5F-B8A8-FB5F584E4BBF}" type="parTrans" cxnId="{1A03F83B-03EA-4EB3-853E-83D1702C2E09}">
      <dgm:prSet/>
      <dgm:spPr/>
      <dgm:t>
        <a:bodyPr/>
        <a:lstStyle/>
        <a:p>
          <a:endParaRPr lang="fr-FR"/>
        </a:p>
      </dgm:t>
    </dgm:pt>
    <dgm:pt modelId="{19519151-81BE-4787-8641-AA9C0432FD81}" type="sibTrans" cxnId="{1A03F83B-03EA-4EB3-853E-83D1702C2E09}">
      <dgm:prSet/>
      <dgm:spPr/>
      <dgm:t>
        <a:bodyPr/>
        <a:lstStyle/>
        <a:p>
          <a:endParaRPr lang="fr-FR"/>
        </a:p>
      </dgm:t>
    </dgm:pt>
    <dgm:pt modelId="{835B5F41-A19E-4386-801B-DEF5170118EC}">
      <dgm:prSet phldrT="[Texte]" custT="1"/>
      <dgm:spPr/>
      <dgm:t>
        <a:bodyPr/>
        <a:lstStyle/>
        <a:p>
          <a:r>
            <a:rPr lang="fr-FR" sz="2000" dirty="0">
              <a:solidFill>
                <a:schemeClr val="accent1">
                  <a:lumMod val="50000"/>
                </a:schemeClr>
              </a:solidFill>
            </a:rPr>
            <a:t>Message clair</a:t>
          </a:r>
        </a:p>
      </dgm:t>
    </dgm:pt>
    <dgm:pt modelId="{97F96343-D9E0-4821-9489-5C3F57CF3948}" type="parTrans" cxnId="{DEBB2A5B-F950-4A99-8B9C-315C8BCDFF39}">
      <dgm:prSet/>
      <dgm:spPr/>
      <dgm:t>
        <a:bodyPr/>
        <a:lstStyle/>
        <a:p>
          <a:endParaRPr lang="fr-FR"/>
        </a:p>
      </dgm:t>
    </dgm:pt>
    <dgm:pt modelId="{D8E68977-6BF2-4724-AB4C-C83FD65F2E8B}" type="sibTrans" cxnId="{DEBB2A5B-F950-4A99-8B9C-315C8BCDFF39}">
      <dgm:prSet/>
      <dgm:spPr>
        <a:solidFill>
          <a:schemeClr val="accent3">
            <a:lumMod val="40000"/>
            <a:lumOff val="60000"/>
          </a:schemeClr>
        </a:solidFill>
      </dgm:spPr>
      <dgm:t>
        <a:bodyPr/>
        <a:lstStyle/>
        <a:p>
          <a:endParaRPr lang="fr-FR"/>
        </a:p>
      </dgm:t>
    </dgm:pt>
    <dgm:pt modelId="{2A01579E-426A-46F2-B51A-0C9593227642}">
      <dgm:prSet phldrT="[Texte]" custT="1"/>
      <dgm:spPr/>
      <dgm:t>
        <a:bodyPr/>
        <a:lstStyle/>
        <a:p>
          <a:r>
            <a:rPr lang="fr-FR" sz="2000" dirty="0">
              <a:solidFill>
                <a:schemeClr val="accent1">
                  <a:lumMod val="50000"/>
                </a:schemeClr>
              </a:solidFill>
            </a:rPr>
            <a:t>Message crypté</a:t>
          </a:r>
        </a:p>
      </dgm:t>
    </dgm:pt>
    <dgm:pt modelId="{260E5DAF-27E4-4041-B85F-1A8FBE3EDB13}" type="parTrans" cxnId="{F77694E6-5B3B-46A3-A653-4C4EE9D01C90}">
      <dgm:prSet/>
      <dgm:spPr/>
      <dgm:t>
        <a:bodyPr/>
        <a:lstStyle/>
        <a:p>
          <a:endParaRPr lang="fr-FR"/>
        </a:p>
      </dgm:t>
    </dgm:pt>
    <dgm:pt modelId="{B9A8D605-1119-4889-B3FB-27F7FB9C7646}" type="sibTrans" cxnId="{F77694E6-5B3B-46A3-A653-4C4EE9D01C90}">
      <dgm:prSet/>
      <dgm:spPr/>
      <dgm:t>
        <a:bodyPr/>
        <a:lstStyle/>
        <a:p>
          <a:endParaRPr lang="fr-FR"/>
        </a:p>
      </dgm:t>
    </dgm:pt>
    <dgm:pt modelId="{03F09719-832F-4B0A-8B12-C65A77967161}" type="pres">
      <dgm:prSet presAssocID="{029255F1-6606-43F8-966D-40A5D9768960}" presName="Name0" presStyleCnt="0">
        <dgm:presLayoutVars>
          <dgm:dir/>
          <dgm:resizeHandles val="exact"/>
        </dgm:presLayoutVars>
      </dgm:prSet>
      <dgm:spPr/>
    </dgm:pt>
    <dgm:pt modelId="{92977633-93B1-487A-BEB9-E7E80B35C4C7}" type="pres">
      <dgm:prSet presAssocID="{C1CABB10-ABD3-4415-BCE0-1F902C91B9F5}" presName="node" presStyleLbl="node1" presStyleIdx="0" presStyleCnt="3" custScaleX="23772">
        <dgm:presLayoutVars>
          <dgm:bulletEnabled val="1"/>
        </dgm:presLayoutVars>
      </dgm:prSet>
      <dgm:spPr/>
      <dgm:t>
        <a:bodyPr/>
        <a:lstStyle/>
        <a:p>
          <a:endParaRPr lang="fr-FR"/>
        </a:p>
      </dgm:t>
    </dgm:pt>
    <dgm:pt modelId="{AA83740E-1DDA-4AB5-BD08-ED817866E360}" type="pres">
      <dgm:prSet presAssocID="{19519151-81BE-4787-8641-AA9C0432FD81}" presName="sibTrans" presStyleLbl="sibTrans2D1" presStyleIdx="0" presStyleCnt="2" custScaleY="42410"/>
      <dgm:spPr/>
      <dgm:t>
        <a:bodyPr/>
        <a:lstStyle/>
        <a:p>
          <a:endParaRPr lang="fr-FR"/>
        </a:p>
      </dgm:t>
    </dgm:pt>
    <dgm:pt modelId="{BFEA978F-6A7B-4234-BF36-B22647336975}" type="pres">
      <dgm:prSet presAssocID="{19519151-81BE-4787-8641-AA9C0432FD81}" presName="connectorText" presStyleLbl="sibTrans2D1" presStyleIdx="0" presStyleCnt="2"/>
      <dgm:spPr/>
      <dgm:t>
        <a:bodyPr/>
        <a:lstStyle/>
        <a:p>
          <a:endParaRPr lang="fr-FR"/>
        </a:p>
      </dgm:t>
    </dgm:pt>
    <dgm:pt modelId="{4BA3EE1D-7341-48E3-8DA5-F5E108B26FBF}" type="pres">
      <dgm:prSet presAssocID="{835B5F41-A19E-4386-801B-DEF5170118EC}" presName="node" presStyleLbl="node1" presStyleIdx="1" presStyleCnt="3" custScaleX="23772">
        <dgm:presLayoutVars>
          <dgm:bulletEnabled val="1"/>
        </dgm:presLayoutVars>
      </dgm:prSet>
      <dgm:spPr/>
      <dgm:t>
        <a:bodyPr/>
        <a:lstStyle/>
        <a:p>
          <a:endParaRPr lang="fr-FR"/>
        </a:p>
      </dgm:t>
    </dgm:pt>
    <dgm:pt modelId="{A53EA7DD-2CC8-466F-A76F-A6079CAD2970}" type="pres">
      <dgm:prSet presAssocID="{D8E68977-6BF2-4724-AB4C-C83FD65F2E8B}" presName="sibTrans" presStyleLbl="sibTrans2D1" presStyleIdx="1" presStyleCnt="2" custScaleY="42410" custLinFactNeighborX="-1871" custLinFactNeighborY="-29961"/>
      <dgm:spPr/>
      <dgm:t>
        <a:bodyPr/>
        <a:lstStyle/>
        <a:p>
          <a:endParaRPr lang="fr-FR"/>
        </a:p>
      </dgm:t>
    </dgm:pt>
    <dgm:pt modelId="{2482067F-106B-4681-BB30-D663D29FDEF0}" type="pres">
      <dgm:prSet presAssocID="{D8E68977-6BF2-4724-AB4C-C83FD65F2E8B}" presName="connectorText" presStyleLbl="sibTrans2D1" presStyleIdx="1" presStyleCnt="2"/>
      <dgm:spPr/>
      <dgm:t>
        <a:bodyPr/>
        <a:lstStyle/>
        <a:p>
          <a:endParaRPr lang="fr-FR"/>
        </a:p>
      </dgm:t>
    </dgm:pt>
    <dgm:pt modelId="{B0016B51-8D11-45DD-BC30-694F3BA55D47}" type="pres">
      <dgm:prSet presAssocID="{2A01579E-426A-46F2-B51A-0C9593227642}" presName="node" presStyleLbl="node1" presStyleIdx="2" presStyleCnt="3" custScaleX="23772">
        <dgm:presLayoutVars>
          <dgm:bulletEnabled val="1"/>
        </dgm:presLayoutVars>
      </dgm:prSet>
      <dgm:spPr/>
      <dgm:t>
        <a:bodyPr/>
        <a:lstStyle/>
        <a:p>
          <a:endParaRPr lang="fr-FR"/>
        </a:p>
      </dgm:t>
    </dgm:pt>
  </dgm:ptLst>
  <dgm:cxnLst>
    <dgm:cxn modelId="{1DC2C7C6-1F22-418E-8F88-527047ABEB9E}" type="presOf" srcId="{19519151-81BE-4787-8641-AA9C0432FD81}" destId="{BFEA978F-6A7B-4234-BF36-B22647336975}" srcOrd="1" destOrd="0" presId="urn:microsoft.com/office/officeart/2005/8/layout/process1"/>
    <dgm:cxn modelId="{974F84A8-A641-4A5B-A437-99793393BCB8}" type="presOf" srcId="{2A01579E-426A-46F2-B51A-0C9593227642}" destId="{B0016B51-8D11-45DD-BC30-694F3BA55D47}" srcOrd="0" destOrd="0" presId="urn:microsoft.com/office/officeart/2005/8/layout/process1"/>
    <dgm:cxn modelId="{45B0F1A5-DD91-4451-99B5-278741FF2176}" type="presOf" srcId="{C1CABB10-ABD3-4415-BCE0-1F902C91B9F5}" destId="{92977633-93B1-487A-BEB9-E7E80B35C4C7}" srcOrd="0" destOrd="0" presId="urn:microsoft.com/office/officeart/2005/8/layout/process1"/>
    <dgm:cxn modelId="{CE474DED-BCF9-41C6-9F60-826D7C52C906}" type="presOf" srcId="{835B5F41-A19E-4386-801B-DEF5170118EC}" destId="{4BA3EE1D-7341-48E3-8DA5-F5E108B26FBF}" srcOrd="0" destOrd="0" presId="urn:microsoft.com/office/officeart/2005/8/layout/process1"/>
    <dgm:cxn modelId="{DEBB2A5B-F950-4A99-8B9C-315C8BCDFF39}" srcId="{029255F1-6606-43F8-966D-40A5D9768960}" destId="{835B5F41-A19E-4386-801B-DEF5170118EC}" srcOrd="1" destOrd="0" parTransId="{97F96343-D9E0-4821-9489-5C3F57CF3948}" sibTransId="{D8E68977-6BF2-4724-AB4C-C83FD65F2E8B}"/>
    <dgm:cxn modelId="{1A03F83B-03EA-4EB3-853E-83D1702C2E09}" srcId="{029255F1-6606-43F8-966D-40A5D9768960}" destId="{C1CABB10-ABD3-4415-BCE0-1F902C91B9F5}" srcOrd="0" destOrd="0" parTransId="{6F2BC1C2-7EAA-4E5F-B8A8-FB5F584E4BBF}" sibTransId="{19519151-81BE-4787-8641-AA9C0432FD81}"/>
    <dgm:cxn modelId="{F77694E6-5B3B-46A3-A653-4C4EE9D01C90}" srcId="{029255F1-6606-43F8-966D-40A5D9768960}" destId="{2A01579E-426A-46F2-B51A-0C9593227642}" srcOrd="2" destOrd="0" parTransId="{260E5DAF-27E4-4041-B85F-1A8FBE3EDB13}" sibTransId="{B9A8D605-1119-4889-B3FB-27F7FB9C7646}"/>
    <dgm:cxn modelId="{B7C29271-B867-4AFB-AAB9-E1E75A5924A9}" type="presOf" srcId="{D8E68977-6BF2-4724-AB4C-C83FD65F2E8B}" destId="{2482067F-106B-4681-BB30-D663D29FDEF0}" srcOrd="1" destOrd="0" presId="urn:microsoft.com/office/officeart/2005/8/layout/process1"/>
    <dgm:cxn modelId="{D2137A4F-467C-460D-A5D1-82941E387045}" type="presOf" srcId="{19519151-81BE-4787-8641-AA9C0432FD81}" destId="{AA83740E-1DDA-4AB5-BD08-ED817866E360}" srcOrd="0" destOrd="0" presId="urn:microsoft.com/office/officeart/2005/8/layout/process1"/>
    <dgm:cxn modelId="{DB6B45A8-55A6-43EF-B94E-EB6B0B2F4846}" type="presOf" srcId="{029255F1-6606-43F8-966D-40A5D9768960}" destId="{03F09719-832F-4B0A-8B12-C65A77967161}" srcOrd="0" destOrd="0" presId="urn:microsoft.com/office/officeart/2005/8/layout/process1"/>
    <dgm:cxn modelId="{FE19B0B0-E9A6-48EB-974F-4CA1327D4BD3}" type="presOf" srcId="{D8E68977-6BF2-4724-AB4C-C83FD65F2E8B}" destId="{A53EA7DD-2CC8-466F-A76F-A6079CAD2970}" srcOrd="0" destOrd="0" presId="urn:microsoft.com/office/officeart/2005/8/layout/process1"/>
    <dgm:cxn modelId="{0F1AE7C1-CD5B-4FE7-80FA-95379CF377DC}" type="presParOf" srcId="{03F09719-832F-4B0A-8B12-C65A77967161}" destId="{92977633-93B1-487A-BEB9-E7E80B35C4C7}" srcOrd="0" destOrd="0" presId="urn:microsoft.com/office/officeart/2005/8/layout/process1"/>
    <dgm:cxn modelId="{F52B0530-2355-4FB8-B90F-676F15779972}" type="presParOf" srcId="{03F09719-832F-4B0A-8B12-C65A77967161}" destId="{AA83740E-1DDA-4AB5-BD08-ED817866E360}" srcOrd="1" destOrd="0" presId="urn:microsoft.com/office/officeart/2005/8/layout/process1"/>
    <dgm:cxn modelId="{048A3696-C2D0-49E4-A813-43E4C62185CE}" type="presParOf" srcId="{AA83740E-1DDA-4AB5-BD08-ED817866E360}" destId="{BFEA978F-6A7B-4234-BF36-B22647336975}" srcOrd="0" destOrd="0" presId="urn:microsoft.com/office/officeart/2005/8/layout/process1"/>
    <dgm:cxn modelId="{5BE3E8AB-3D68-46AA-BEED-78CFBF40E64D}" type="presParOf" srcId="{03F09719-832F-4B0A-8B12-C65A77967161}" destId="{4BA3EE1D-7341-48E3-8DA5-F5E108B26FBF}" srcOrd="2" destOrd="0" presId="urn:microsoft.com/office/officeart/2005/8/layout/process1"/>
    <dgm:cxn modelId="{CA379FF7-6A99-4BC6-AD72-CEB2540F550D}" type="presParOf" srcId="{03F09719-832F-4B0A-8B12-C65A77967161}" destId="{A53EA7DD-2CC8-466F-A76F-A6079CAD2970}" srcOrd="3" destOrd="0" presId="urn:microsoft.com/office/officeart/2005/8/layout/process1"/>
    <dgm:cxn modelId="{DB0A299E-73BF-4D0B-B3EF-22525232C943}" type="presParOf" srcId="{A53EA7DD-2CC8-466F-A76F-A6079CAD2970}" destId="{2482067F-106B-4681-BB30-D663D29FDEF0}" srcOrd="0" destOrd="0" presId="urn:microsoft.com/office/officeart/2005/8/layout/process1"/>
    <dgm:cxn modelId="{BB701A89-8959-4EE1-BD40-2B19FBC909D2}" type="presParOf" srcId="{03F09719-832F-4B0A-8B12-C65A77967161}" destId="{B0016B51-8D11-45DD-BC30-694F3BA55D4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977633-93B1-487A-BEB9-E7E80B35C4C7}">
      <dsp:nvSpPr>
        <dsp:cNvPr id="0" name=""/>
        <dsp:cNvSpPr/>
      </dsp:nvSpPr>
      <dsp:spPr>
        <a:xfrm>
          <a:off x="9328" y="0"/>
          <a:ext cx="1424472" cy="1113692"/>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a:solidFill>
                <a:schemeClr val="accent1">
                  <a:lumMod val="50000"/>
                </a:schemeClr>
              </a:solidFill>
            </a:rPr>
            <a:t>Message clair</a:t>
          </a:r>
        </a:p>
      </dsp:txBody>
      <dsp:txXfrm>
        <a:off x="41947" y="32619"/>
        <a:ext cx="1359234" cy="1048454"/>
      </dsp:txXfrm>
    </dsp:sp>
    <dsp:sp modelId="{AA83740E-1DDA-4AB5-BD08-ED817866E360}">
      <dsp:nvSpPr>
        <dsp:cNvPr id="0" name=""/>
        <dsp:cNvSpPr/>
      </dsp:nvSpPr>
      <dsp:spPr>
        <a:xfrm>
          <a:off x="2033023" y="320687"/>
          <a:ext cx="1270352" cy="47231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fr-FR" sz="2000" kern="1200"/>
        </a:p>
      </dsp:txBody>
      <dsp:txXfrm>
        <a:off x="2033023" y="415150"/>
        <a:ext cx="1128657" cy="283390"/>
      </dsp:txXfrm>
    </dsp:sp>
    <dsp:sp modelId="{4BA3EE1D-7341-48E3-8DA5-F5E108B26FBF}">
      <dsp:nvSpPr>
        <dsp:cNvPr id="0" name=""/>
        <dsp:cNvSpPr/>
      </dsp:nvSpPr>
      <dsp:spPr>
        <a:xfrm>
          <a:off x="3830691" y="0"/>
          <a:ext cx="1424472" cy="1113692"/>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a:solidFill>
                <a:schemeClr val="accent1">
                  <a:lumMod val="50000"/>
                </a:schemeClr>
              </a:solidFill>
            </a:rPr>
            <a:t>Message clair</a:t>
          </a:r>
        </a:p>
      </dsp:txBody>
      <dsp:txXfrm>
        <a:off x="3863310" y="32619"/>
        <a:ext cx="1359234" cy="1048454"/>
      </dsp:txXfrm>
    </dsp:sp>
    <dsp:sp modelId="{A53EA7DD-2CC8-466F-A76F-A6079CAD2970}">
      <dsp:nvSpPr>
        <dsp:cNvPr id="0" name=""/>
        <dsp:cNvSpPr/>
      </dsp:nvSpPr>
      <dsp:spPr>
        <a:xfrm>
          <a:off x="5830617" y="-12985"/>
          <a:ext cx="1270352" cy="472316"/>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fr-FR" sz="2000" kern="1200"/>
        </a:p>
      </dsp:txBody>
      <dsp:txXfrm>
        <a:off x="5830617" y="81478"/>
        <a:ext cx="1128657" cy="283390"/>
      </dsp:txXfrm>
    </dsp:sp>
    <dsp:sp modelId="{B0016B51-8D11-45DD-BC30-694F3BA55D47}">
      <dsp:nvSpPr>
        <dsp:cNvPr id="0" name=""/>
        <dsp:cNvSpPr/>
      </dsp:nvSpPr>
      <dsp:spPr>
        <a:xfrm>
          <a:off x="7652054" y="0"/>
          <a:ext cx="1424472" cy="1113692"/>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a:solidFill>
                <a:schemeClr val="accent1">
                  <a:lumMod val="50000"/>
                </a:schemeClr>
              </a:solidFill>
            </a:rPr>
            <a:t>Message crypté</a:t>
          </a:r>
        </a:p>
      </dsp:txBody>
      <dsp:txXfrm>
        <a:off x="7684673" y="32619"/>
        <a:ext cx="1359234" cy="10484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3423C-6640-4DCA-9D3D-B53A2B49FB51}" type="datetimeFigureOut">
              <a:rPr lang="fr-FR" smtClean="0"/>
              <a:t>12/11/2019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4B82A-ACF7-413F-A654-DFE59FB85E8A}" type="slidenum">
              <a:rPr lang="fr-FR" smtClean="0"/>
              <a:t>‹N°›</a:t>
            </a:fld>
            <a:endParaRPr lang="fr-FR"/>
          </a:p>
        </p:txBody>
      </p:sp>
    </p:spTree>
    <p:extLst>
      <p:ext uri="{BB962C8B-B14F-4D97-AF65-F5344CB8AC3E}">
        <p14:creationId xmlns:p14="http://schemas.microsoft.com/office/powerpoint/2010/main" val="3835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cnil.fr/fr/comprendre-les-grands-principes-de-la-cryptologie-et-du-chiffrement"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ssi.gouv.fr/particulier/bonnes-pratiques/crypto-le-webdoc/crypto-sensu/"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upinfo.com/cours/1ARI/chapitres/01-introduction-cryptologi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nil.fr/fr/comprendre-les-grands-principes-de-la-cryptologie-et-du-chiffrement"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ssi.gouv.fr/particulier/bonnes-pratiques/crypto-le-webdoc/crypto-sensu/"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apprendre-en-ligne.net/crypto/subst/atbash.html"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www.bibmath.net/crypto/index.php?action=affiche&amp;quoi=ancienne/atbash" TargetMode="External"/><Relationship Id="rId4" Type="http://schemas.openxmlformats.org/officeDocument/2006/relationships/hyperlink" Target="https://www.ssi.gouv.fr/particulier/bonnes-pratiques/crypto-le-webdoc/crypto-sensu/"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upinfo.com/cours/1ARI/chapitres/01-introduction-cryptologi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si.gouv.fr/particulier/bonnes-pratiques/crypto-le-webdoc/crypto-sensu/"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bibmath.net/crypto/index.php?action=affiche&amp;quoi=substi/cesar"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therese.eveilleau.pagesperso-orange.fr/pages/truc_mat/textes/chaine.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1" kern="1200" dirty="0">
                <a:solidFill>
                  <a:schemeClr val="tx1"/>
                </a:solidFill>
                <a:effectLst/>
                <a:latin typeface="+mn-lt"/>
                <a:ea typeface="+mn-ea"/>
                <a:cs typeface="+mn-cs"/>
              </a:rPr>
              <a:t>"Plus le système est ouvert et connu des pirates, plus c'est dangereux"</a:t>
            </a:r>
            <a:endParaRPr lang="fr-FR" sz="1200" b="0" i="0" kern="1200" dirty="0">
              <a:solidFill>
                <a:schemeClr val="tx1"/>
              </a:solidFill>
              <a:effectLst/>
              <a:latin typeface="+mn-lt"/>
              <a:ea typeface="+mn-ea"/>
              <a:cs typeface="+mn-cs"/>
            </a:endParaRPr>
          </a:p>
          <a:p>
            <a:r>
              <a:rPr lang="fr-FR" sz="1200" b="1" i="0" kern="1200" dirty="0">
                <a:solidFill>
                  <a:schemeClr val="tx1"/>
                </a:solidFill>
                <a:effectLst/>
                <a:latin typeface="+mn-lt"/>
                <a:ea typeface="+mn-ea"/>
                <a:cs typeface="+mn-cs"/>
              </a:rPr>
              <a:t>-- Marcel Vigouroux</a:t>
            </a:r>
            <a:endParaRPr lang="fr-FR" sz="1200" b="0" i="0" kern="1200" dirty="0">
              <a:solidFill>
                <a:schemeClr val="tx1"/>
              </a:solidFill>
              <a:effectLst/>
              <a:latin typeface="+mn-lt"/>
              <a:ea typeface="+mn-ea"/>
              <a:cs typeface="+mn-cs"/>
            </a:endParaRPr>
          </a:p>
          <a:p>
            <a:endParaRPr lang="fr-FR" dirty="0"/>
          </a:p>
          <a:p>
            <a:r>
              <a:rPr lang="fr-FR" i="1" dirty="0"/>
              <a:t>"Seul un ordinateur éteint, enfermé dans un coffre-fort et enterré six pieds sous terre dans un endroit tenu secret peut être considéré comme sécurisé, et encore."</a:t>
            </a:r>
            <a:endParaRPr lang="fr-FR" dirty="0"/>
          </a:p>
          <a:p>
            <a:r>
              <a:rPr lang="fr-FR" b="1" dirty="0"/>
              <a:t>-- Bruce </a:t>
            </a:r>
            <a:r>
              <a:rPr lang="fr-FR" b="1" dirty="0" err="1"/>
              <a:t>Schneier</a:t>
            </a:r>
            <a:endParaRPr lang="fr-FR" dirty="0"/>
          </a:p>
          <a:p>
            <a:endParaRPr lang="fr-FR" dirty="0"/>
          </a:p>
          <a:p>
            <a:r>
              <a:rPr lang="fr-FR" sz="1200" b="0" i="1" kern="1200" dirty="0">
                <a:solidFill>
                  <a:schemeClr val="tx1"/>
                </a:solidFill>
                <a:effectLst/>
                <a:latin typeface="+mn-lt"/>
                <a:ea typeface="+mn-ea"/>
                <a:cs typeface="+mn-cs"/>
              </a:rPr>
              <a:t>"Ceux qui sont prêts à sacrifier un peu de liberté en échange d'un peu de sécurité ne méritent ni l'une ni l'autre".</a:t>
            </a:r>
            <a:endParaRPr lang="fr-FR" sz="1200" b="0" i="0" kern="1200" dirty="0">
              <a:solidFill>
                <a:schemeClr val="tx1"/>
              </a:solidFill>
              <a:effectLst/>
              <a:latin typeface="+mn-lt"/>
              <a:ea typeface="+mn-ea"/>
              <a:cs typeface="+mn-cs"/>
            </a:endParaRPr>
          </a:p>
          <a:p>
            <a:r>
              <a:rPr lang="fr-FR" sz="1200" b="1" i="0" kern="1200" dirty="0">
                <a:solidFill>
                  <a:schemeClr val="tx1"/>
                </a:solidFill>
                <a:effectLst/>
                <a:latin typeface="+mn-lt"/>
                <a:ea typeface="+mn-ea"/>
                <a:cs typeface="+mn-cs"/>
              </a:rPr>
              <a:t>-- Benjamin Franklin</a:t>
            </a:r>
            <a:endParaRPr lang="fr-FR" sz="1200" b="0" i="0" kern="1200" dirty="0">
              <a:solidFill>
                <a:schemeClr val="tx1"/>
              </a:solidFill>
              <a:effectLst/>
              <a:latin typeface="+mn-lt"/>
              <a:ea typeface="+mn-ea"/>
              <a:cs typeface="+mn-cs"/>
            </a:endParaRPr>
          </a:p>
          <a:p>
            <a:endParaRPr lang="fr-FR" dirty="0"/>
          </a:p>
          <a:p>
            <a:r>
              <a:rPr lang="fr-FR" sz="1200" b="0" i="0" kern="1200" dirty="0">
                <a:solidFill>
                  <a:schemeClr val="tx1"/>
                </a:solidFill>
                <a:effectLst/>
                <a:latin typeface="+mn-lt"/>
                <a:ea typeface="+mn-ea"/>
                <a:cs typeface="+mn-cs"/>
              </a:rPr>
              <a:t>« Trois personnes peuvent garde un secret - si deux d'entre elles sont mortes. »</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dirty="0">
                <a:solidFill>
                  <a:schemeClr val="tx1"/>
                </a:solidFill>
                <a:effectLst/>
                <a:latin typeface="+mn-lt"/>
                <a:ea typeface="+mn-ea"/>
                <a:cs typeface="+mn-cs"/>
              </a:rPr>
              <a:t>-- Benjamin Franklin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 Celui qui cache son secret est maître de sa route. »</a:t>
            </a:r>
            <a:endParaRPr lang="fr-FR"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dirty="0">
                <a:solidFill>
                  <a:schemeClr val="tx1"/>
                </a:solidFill>
                <a:effectLst/>
                <a:latin typeface="+mn-lt"/>
                <a:ea typeface="+mn-ea"/>
                <a:cs typeface="+mn-cs"/>
              </a:rPr>
              <a:t>-- Proverbe arabe</a:t>
            </a:r>
          </a:p>
          <a:p>
            <a:endParaRPr lang="fr-FR" dirty="0"/>
          </a:p>
        </p:txBody>
      </p:sp>
      <p:sp>
        <p:nvSpPr>
          <p:cNvPr id="4" name="Espace réservé du numéro de diapositive 3"/>
          <p:cNvSpPr>
            <a:spLocks noGrp="1"/>
          </p:cNvSpPr>
          <p:nvPr>
            <p:ph type="sldNum" sz="quarter" idx="5"/>
          </p:nvPr>
        </p:nvSpPr>
        <p:spPr/>
        <p:txBody>
          <a:bodyPr/>
          <a:lstStyle/>
          <a:p>
            <a:fld id="{EDC4B82A-ACF7-413F-A654-DFE59FB85E8A}" type="slidenum">
              <a:rPr lang="fr-FR" smtClean="0"/>
              <a:t>2</a:t>
            </a:fld>
            <a:endParaRPr lang="fr-FR"/>
          </a:p>
        </p:txBody>
      </p:sp>
    </p:spTree>
    <p:extLst>
      <p:ext uri="{BB962C8B-B14F-4D97-AF65-F5344CB8AC3E}">
        <p14:creationId xmlns:p14="http://schemas.microsoft.com/office/powerpoint/2010/main" val="2444947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 </a:t>
            </a:r>
            <a:r>
              <a:rPr lang="fr-FR" sz="1200" b="1" i="0" kern="1200" dirty="0">
                <a:solidFill>
                  <a:schemeClr val="tx1"/>
                </a:solidFill>
                <a:effectLst/>
                <a:latin typeface="+mn-lt"/>
                <a:ea typeface="+mn-ea"/>
                <a:cs typeface="+mn-cs"/>
              </a:rPr>
              <a:t>chiffrement hybride</a:t>
            </a:r>
            <a:r>
              <a:rPr lang="fr-FR" sz="1200" b="0" i="0" kern="1200" dirty="0">
                <a:solidFill>
                  <a:schemeClr val="tx1"/>
                </a:solidFill>
                <a:effectLst/>
                <a:latin typeface="+mn-lt"/>
                <a:ea typeface="+mn-ea"/>
                <a:cs typeface="+mn-cs"/>
              </a:rPr>
              <a:t> ».</a:t>
            </a:r>
          </a:p>
          <a:p>
            <a:r>
              <a:rPr lang="fr-FR" sz="1200" b="0" i="0" kern="1200" dirty="0">
                <a:solidFill>
                  <a:schemeClr val="tx1"/>
                </a:solidFill>
                <a:effectLst/>
                <a:latin typeface="+mn-lt"/>
                <a:ea typeface="+mn-ea"/>
                <a:cs typeface="+mn-cs"/>
              </a:rPr>
              <a:t>Cette fois, une clé secrète est déterminée par une des deux parties souhaitant communiquer et celle-ci est envoyée chiffrée par un chiffrement asymétrique. Une fois connue des deux parties, celles-ci communiquent en chiffrant symétriquement leurs échanges. Cette technique est notamment appliquée lorsque </a:t>
            </a:r>
            <a:r>
              <a:rPr lang="fr-FR" sz="1200" b="1" i="0" kern="1200" dirty="0">
                <a:solidFill>
                  <a:schemeClr val="tx1"/>
                </a:solidFill>
                <a:effectLst/>
                <a:latin typeface="+mn-lt"/>
                <a:ea typeface="+mn-ea"/>
                <a:cs typeface="+mn-cs"/>
              </a:rPr>
              <a:t>vous visitez un site dont l’adresse débute par « https ».</a:t>
            </a:r>
            <a:endParaRPr lang="fr-FR" sz="1200" b="0" i="0" kern="1200" dirty="0">
              <a:solidFill>
                <a:schemeClr val="tx1"/>
              </a:solidFill>
              <a:effectLst/>
              <a:latin typeface="+mn-lt"/>
              <a:ea typeface="+mn-ea"/>
              <a:cs typeface="+mn-cs"/>
            </a:endParaRPr>
          </a:p>
          <a:p>
            <a:endParaRPr lang="fr-FR" dirty="0"/>
          </a:p>
          <a:p>
            <a:endParaRPr lang="fr-FR" dirty="0"/>
          </a:p>
          <a:p>
            <a:r>
              <a:rPr lang="fr-FR" dirty="0"/>
              <a:t>SYMETRIQUE :</a:t>
            </a:r>
          </a:p>
          <a:p>
            <a:r>
              <a:rPr lang="fr-FR" sz="1200" b="0" i="0" kern="1200" cap="all" dirty="0">
                <a:solidFill>
                  <a:schemeClr val="tx1"/>
                </a:solidFill>
                <a:effectLst/>
                <a:latin typeface="+mn-lt"/>
                <a:ea typeface="+mn-ea"/>
                <a:cs typeface="+mn-cs"/>
              </a:rPr>
              <a:t>LES + : </a:t>
            </a:r>
            <a:r>
              <a:rPr lang="fr-FR" sz="1200" b="1" kern="1200" dirty="0">
                <a:solidFill>
                  <a:schemeClr val="tx1"/>
                </a:solidFill>
                <a:effectLst/>
                <a:latin typeface="+mn-lt"/>
                <a:ea typeface="+mn-ea"/>
                <a:cs typeface="+mn-cs"/>
              </a:rPr>
              <a:t>rapide</a:t>
            </a:r>
            <a:r>
              <a:rPr lang="fr-FR" sz="1200" kern="1200" dirty="0">
                <a:solidFill>
                  <a:schemeClr val="tx1"/>
                </a:solidFill>
                <a:effectLst/>
                <a:latin typeface="+mn-lt"/>
                <a:ea typeface="+mn-ea"/>
                <a:cs typeface="+mn-cs"/>
              </a:rPr>
              <a:t> </a:t>
            </a:r>
          </a:p>
          <a:p>
            <a:r>
              <a:rPr lang="fr-FR" sz="1200" b="0" i="0" kern="1200" cap="all" dirty="0">
                <a:solidFill>
                  <a:schemeClr val="tx1"/>
                </a:solidFill>
                <a:effectLst/>
                <a:latin typeface="+mn-lt"/>
                <a:ea typeface="+mn-ea"/>
                <a:cs typeface="+mn-cs"/>
              </a:rPr>
              <a:t>LES - : </a:t>
            </a:r>
            <a:r>
              <a:rPr lang="fr-FR" sz="1200" kern="1200" dirty="0">
                <a:solidFill>
                  <a:schemeClr val="tx1"/>
                </a:solidFill>
                <a:effectLst/>
                <a:latin typeface="+mn-lt"/>
                <a:ea typeface="+mn-ea"/>
                <a:cs typeface="+mn-cs"/>
              </a:rPr>
              <a:t>sécurité repose sur le secret de la clé pose le problème de la </a:t>
            </a:r>
            <a:r>
              <a:rPr lang="fr-FR" sz="1200" b="1" kern="1200" dirty="0">
                <a:solidFill>
                  <a:schemeClr val="tx1"/>
                </a:solidFill>
                <a:effectLst/>
                <a:latin typeface="+mn-lt"/>
                <a:ea typeface="+mn-ea"/>
                <a:cs typeface="+mn-cs"/>
              </a:rPr>
              <a:t>transmission</a:t>
            </a:r>
            <a:r>
              <a:rPr lang="fr-FR" sz="1200" kern="1200" dirty="0">
                <a:solidFill>
                  <a:schemeClr val="tx1"/>
                </a:solidFill>
                <a:effectLst/>
                <a:latin typeface="+mn-lt"/>
                <a:ea typeface="+mn-ea"/>
                <a:cs typeface="+mn-cs"/>
              </a:rPr>
              <a:t> de cette clé.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partage d’autant de clés qu’il y a de paires de correspondants</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ASYMETRIQUE :</a:t>
            </a:r>
          </a:p>
          <a:p>
            <a:r>
              <a:rPr lang="fr-FR" sz="1200" b="0" i="0" kern="1200" cap="all" dirty="0">
                <a:solidFill>
                  <a:schemeClr val="tx1"/>
                </a:solidFill>
                <a:effectLst/>
                <a:latin typeface="+mn-lt"/>
                <a:ea typeface="+mn-ea"/>
                <a:cs typeface="+mn-cs"/>
              </a:rPr>
              <a:t>LES + : </a:t>
            </a:r>
            <a:r>
              <a:rPr lang="fr-FR" sz="1200" kern="1200" dirty="0">
                <a:solidFill>
                  <a:schemeClr val="tx1"/>
                </a:solidFill>
                <a:effectLst/>
                <a:latin typeface="+mn-lt"/>
                <a:ea typeface="+mn-ea"/>
                <a:cs typeface="+mn-cs"/>
              </a:rPr>
              <a:t>moins de clés, une seule par utilisateur et transmission des clés secrètes est remplacée par distribution des clés publiques.</a:t>
            </a:r>
          </a:p>
          <a:p>
            <a:r>
              <a:rPr lang="fr-FR" sz="1200" b="0" i="0" kern="1200" cap="all" dirty="0">
                <a:solidFill>
                  <a:schemeClr val="tx1"/>
                </a:solidFill>
                <a:effectLst/>
                <a:latin typeface="+mn-lt"/>
                <a:ea typeface="+mn-ea"/>
                <a:cs typeface="+mn-cs"/>
              </a:rPr>
              <a:t>LES - : </a:t>
            </a:r>
            <a:r>
              <a:rPr lang="fr-FR" sz="1200" kern="1200" dirty="0">
                <a:solidFill>
                  <a:schemeClr val="tx1"/>
                </a:solidFill>
                <a:effectLst/>
                <a:latin typeface="+mn-lt"/>
                <a:ea typeface="+mn-ea"/>
                <a:cs typeface="+mn-cs"/>
              </a:rPr>
              <a:t>nature des calculs à réaliser rend l’opération bien plus longue…</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r>
              <a:rPr lang="fr-FR" dirty="0"/>
              <a:t>Source </a:t>
            </a:r>
            <a:r>
              <a:rPr lang="fr-FR" dirty="0" err="1"/>
              <a:t>cnil</a:t>
            </a:r>
            <a:r>
              <a:rPr lang="fr-FR" dirty="0"/>
              <a:t> : </a:t>
            </a:r>
            <a:r>
              <a:rPr lang="fr-FR" dirty="0">
                <a:hlinkClick r:id="rId3"/>
              </a:rPr>
              <a:t>https://www.cnil.fr/fr/comprendre-les-grands-principes-de-la-cryptologie-et-du-chiffrement</a:t>
            </a:r>
            <a:endParaRPr lang="fr-FR" dirty="0"/>
          </a:p>
          <a:p>
            <a:r>
              <a:rPr lang="fr-FR" dirty="0">
                <a:hlinkClick r:id="rId4"/>
              </a:rPr>
              <a:t>https://www.ssi.gouv.fr/particulier/bonnes-pratiques/crypto-le-webdoc/crypto-sensu/</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EDC4B82A-ACF7-413F-A654-DFE59FB85E8A}" type="slidenum">
              <a:rPr lang="fr-FR" smtClean="0"/>
              <a:t>18</a:t>
            </a:fld>
            <a:endParaRPr lang="fr-FR"/>
          </a:p>
        </p:txBody>
      </p:sp>
    </p:spTree>
    <p:extLst>
      <p:ext uri="{BB962C8B-B14F-4D97-AF65-F5344CB8AC3E}">
        <p14:creationId xmlns:p14="http://schemas.microsoft.com/office/powerpoint/2010/main" val="3903002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Cryptologie : science du secret qui regroupe</a:t>
            </a:r>
          </a:p>
          <a:p>
            <a:pPr lvl="1"/>
            <a:r>
              <a:rPr lang="fr-FR" dirty="0"/>
              <a:t>La cryptographie : l’écriture secrète de message afin d’en protéger le contenu en le rendant inintelligible </a:t>
            </a:r>
          </a:p>
          <a:p>
            <a:pPr lvl="1"/>
            <a:r>
              <a:rPr lang="fr-FR" dirty="0"/>
              <a:t>la cryptanalyse : techniques et méthodes pour retrouver le texte original à partir du texte crypté</a:t>
            </a:r>
          </a:p>
          <a:p>
            <a:pPr lvl="1"/>
            <a:r>
              <a:rPr lang="fr-FR" dirty="0"/>
              <a:t>la stéganographie : l’art de la dissimulation son objet est de faire passer inaperçu un message dans un autre message</a:t>
            </a:r>
          </a:p>
          <a:p>
            <a:pPr lvl="1"/>
            <a:endParaRPr lang="fr-FR" dirty="0"/>
          </a:p>
          <a:p>
            <a:pPr lvl="1"/>
            <a:r>
              <a:rPr lang="fr-FR" dirty="0"/>
              <a:t>Source : chiffrer.info et wiki</a:t>
            </a:r>
          </a:p>
          <a:p>
            <a:endParaRPr lang="fr-FR" dirty="0"/>
          </a:p>
        </p:txBody>
      </p:sp>
      <p:sp>
        <p:nvSpPr>
          <p:cNvPr id="4" name="Espace réservé du numéro de diapositive 3"/>
          <p:cNvSpPr>
            <a:spLocks noGrp="1"/>
          </p:cNvSpPr>
          <p:nvPr>
            <p:ph type="sldNum" sz="quarter" idx="5"/>
          </p:nvPr>
        </p:nvSpPr>
        <p:spPr/>
        <p:txBody>
          <a:bodyPr/>
          <a:lstStyle/>
          <a:p>
            <a:fld id="{EDC4B82A-ACF7-413F-A654-DFE59FB85E8A}" type="slidenum">
              <a:rPr lang="fr-FR" smtClean="0"/>
              <a:t>3</a:t>
            </a:fld>
            <a:endParaRPr lang="fr-FR"/>
          </a:p>
        </p:txBody>
      </p:sp>
    </p:spTree>
    <p:extLst>
      <p:ext uri="{BB962C8B-B14F-4D97-AF65-F5344CB8AC3E}">
        <p14:creationId xmlns:p14="http://schemas.microsoft.com/office/powerpoint/2010/main" val="360807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000" dirty="0"/>
              <a:t> </a:t>
            </a:r>
            <a:r>
              <a:rPr lang="fr-FR" dirty="0"/>
              <a:t>Cryptographie</a:t>
            </a:r>
            <a:r>
              <a:rPr lang="fr-FR" sz="2000" dirty="0"/>
              <a:t> :</a:t>
            </a:r>
          </a:p>
          <a:p>
            <a:pPr lvl="1"/>
            <a:r>
              <a:rPr lang="fr-FR" sz="2400" dirty="0"/>
              <a:t> Chiffrer / Chiffrement : </a:t>
            </a:r>
            <a:r>
              <a:rPr lang="fr-FR" dirty="0"/>
              <a:t>rendre la compréhension d’un document impossible à toute personne qui n’a pas la clé de (dé)chiffrement</a:t>
            </a:r>
          </a:p>
          <a:p>
            <a:pPr lvl="1"/>
            <a:endParaRPr lang="fr-FR" sz="2400" dirty="0"/>
          </a:p>
          <a:p>
            <a:r>
              <a:rPr lang="fr-FR" sz="2000" dirty="0"/>
              <a:t> </a:t>
            </a:r>
            <a:r>
              <a:rPr lang="fr-FR" dirty="0"/>
              <a:t>Cryptanalyse</a:t>
            </a:r>
            <a:r>
              <a:rPr lang="fr-FR" sz="2000" dirty="0"/>
              <a:t> :</a:t>
            </a:r>
          </a:p>
          <a:p>
            <a:pPr lvl="1"/>
            <a:r>
              <a:rPr lang="fr-FR" dirty="0"/>
              <a:t> </a:t>
            </a:r>
            <a:r>
              <a:rPr lang="fr-FR" sz="2400" dirty="0"/>
              <a:t>Déchiffrer / Déchiffrement : </a:t>
            </a:r>
            <a:r>
              <a:rPr lang="fr-FR" dirty="0"/>
              <a:t>consiste à retrouver le texte original d’un message chiffré dont </a:t>
            </a:r>
            <a:r>
              <a:rPr lang="fr-FR" b="1" dirty="0"/>
              <a:t>on possède la clé </a:t>
            </a:r>
            <a:r>
              <a:rPr lang="fr-FR" dirty="0"/>
              <a:t>de (dé)chiffrement</a:t>
            </a:r>
          </a:p>
          <a:p>
            <a:pPr lvl="1"/>
            <a:r>
              <a:rPr lang="fr-FR" sz="2400" dirty="0"/>
              <a:t>Décrypter / Décryptement / Décryptage : </a:t>
            </a:r>
            <a:r>
              <a:rPr lang="fr-FR" dirty="0"/>
              <a:t>consiste à retrouver le texte original d’un message chiffré dont </a:t>
            </a:r>
            <a:r>
              <a:rPr lang="fr-FR" b="1" dirty="0"/>
              <a:t>on ne possède pas la clé </a:t>
            </a:r>
            <a:r>
              <a:rPr lang="fr-FR" dirty="0"/>
              <a:t>de (dé)chiffrement</a:t>
            </a:r>
          </a:p>
          <a:p>
            <a:pPr lvl="1"/>
            <a:endParaRPr lang="fr-FR" sz="2400" dirty="0"/>
          </a:p>
          <a:p>
            <a:pPr marL="228600" lvl="1">
              <a:spcBef>
                <a:spcPts val="1000"/>
              </a:spcBef>
              <a:buClr>
                <a:schemeClr val="accent1">
                  <a:lumMod val="60000"/>
                  <a:lumOff val="40000"/>
                </a:schemeClr>
              </a:buClr>
              <a:buFont typeface="Wingdings 3" panose="05040102010807070707" pitchFamily="18" charset="2"/>
              <a:buChar char=""/>
            </a:pPr>
            <a:r>
              <a:rPr lang="fr-FR" dirty="0"/>
              <a:t>NB : </a:t>
            </a:r>
            <a:r>
              <a:rPr lang="fr-FR" sz="2400" dirty="0"/>
              <a:t>Crypter / Cryptage </a:t>
            </a:r>
            <a:r>
              <a:rPr lang="fr-FR" dirty="0"/>
              <a:t>est incorrect car impossible de créer un message chiffré sans posséder de clé de chiffrement.</a:t>
            </a:r>
          </a:p>
          <a:p>
            <a:pPr marL="228600" lvl="1">
              <a:spcBef>
                <a:spcPts val="1000"/>
              </a:spcBef>
              <a:buClr>
                <a:schemeClr val="accent1">
                  <a:lumMod val="60000"/>
                  <a:lumOff val="40000"/>
                </a:schemeClr>
              </a:buClr>
              <a:buFont typeface="Wingdings 3" panose="05040102010807070707" pitchFamily="18" charset="2"/>
              <a:buChar char=""/>
            </a:pPr>
            <a:endParaRPr lang="fr-FR" dirty="0"/>
          </a:p>
          <a:p>
            <a:pPr marL="228600" lvl="1">
              <a:spcBef>
                <a:spcPts val="1000"/>
              </a:spcBef>
              <a:buClr>
                <a:schemeClr val="accent1">
                  <a:lumMod val="60000"/>
                  <a:lumOff val="40000"/>
                </a:schemeClr>
              </a:buClr>
              <a:buFont typeface="Wingdings 3" panose="05040102010807070707" pitchFamily="18" charset="2"/>
              <a:buNone/>
            </a:pPr>
            <a:endParaRPr lang="fr-FR" dirty="0"/>
          </a:p>
          <a:p>
            <a:pPr marL="228600" marR="0" lvl="1" indent="0" algn="l" defTabSz="914400" rtl="0" eaLnBrk="1" fontAlgn="auto" latinLnBrk="0" hangingPunct="1">
              <a:lnSpc>
                <a:spcPct val="100000"/>
              </a:lnSpc>
              <a:spcBef>
                <a:spcPts val="1000"/>
              </a:spcBef>
              <a:spcAft>
                <a:spcPts val="0"/>
              </a:spcAft>
              <a:buClr>
                <a:schemeClr val="accent1">
                  <a:lumMod val="60000"/>
                  <a:lumOff val="40000"/>
                </a:schemeClr>
              </a:buClr>
              <a:buSzTx/>
              <a:buFont typeface="Wingdings 3" panose="05040102010807070707" pitchFamily="18" charset="2"/>
              <a:buNone/>
              <a:tabLst/>
              <a:defRPr/>
            </a:pPr>
            <a:r>
              <a:rPr lang="fr-FR" dirty="0"/>
              <a:t>Source : chiffrer.info et wiki</a:t>
            </a:r>
          </a:p>
          <a:p>
            <a:pPr marL="228600" lvl="1">
              <a:spcBef>
                <a:spcPts val="1000"/>
              </a:spcBef>
              <a:buClr>
                <a:schemeClr val="accent1">
                  <a:lumMod val="60000"/>
                  <a:lumOff val="40000"/>
                </a:schemeClr>
              </a:buClr>
              <a:buFont typeface="Wingdings 3" panose="05040102010807070707" pitchFamily="18" charset="2"/>
              <a:buNone/>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EDC4B82A-ACF7-413F-A654-DFE59FB85E8A}" type="slidenum">
              <a:rPr lang="fr-FR" smtClean="0"/>
              <a:t>4</a:t>
            </a:fld>
            <a:endParaRPr lang="fr-FR"/>
          </a:p>
        </p:txBody>
      </p:sp>
    </p:spTree>
    <p:extLst>
      <p:ext uri="{BB962C8B-B14F-4D97-AF65-F5344CB8AC3E}">
        <p14:creationId xmlns:p14="http://schemas.microsoft.com/office/powerpoint/2010/main" val="3356032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hlinkClick r:id="rId3"/>
            </a:endParaRPr>
          </a:p>
          <a:p>
            <a:r>
              <a:rPr lang="fr-FR" sz="1200" b="0" i="0" kern="1200" dirty="0">
                <a:solidFill>
                  <a:schemeClr val="tx1"/>
                </a:solidFill>
                <a:effectLst/>
                <a:latin typeface="+mn-lt"/>
                <a:ea typeface="+mn-ea"/>
                <a:cs typeface="+mn-cs"/>
              </a:rPr>
              <a:t>Une des premières traces de cryptographie remonte à 2000 ans avant J.C. en Egypte, où des scribes utilisent des hiéroglyphes non usuels sur des pierres tombales. Le but étant de masquer l'identité des défunts afin d'éviter tous pillages.</a:t>
            </a:r>
          </a:p>
          <a:p>
            <a:endParaRPr lang="fr-FR" dirty="0"/>
          </a:p>
        </p:txBody>
      </p:sp>
      <p:sp>
        <p:nvSpPr>
          <p:cNvPr id="4" name="Espace réservé du numéro de diapositive 3"/>
          <p:cNvSpPr>
            <a:spLocks noGrp="1"/>
          </p:cNvSpPr>
          <p:nvPr>
            <p:ph type="sldNum" sz="quarter" idx="5"/>
          </p:nvPr>
        </p:nvSpPr>
        <p:spPr/>
        <p:txBody>
          <a:bodyPr/>
          <a:lstStyle/>
          <a:p>
            <a:fld id="{EDC4B82A-ACF7-413F-A654-DFE59FB85E8A}" type="slidenum">
              <a:rPr lang="fr-FR" smtClean="0"/>
              <a:t>5</a:t>
            </a:fld>
            <a:endParaRPr lang="fr-FR"/>
          </a:p>
        </p:txBody>
      </p:sp>
    </p:spTree>
    <p:extLst>
      <p:ext uri="{BB962C8B-B14F-4D97-AF65-F5344CB8AC3E}">
        <p14:creationId xmlns:p14="http://schemas.microsoft.com/office/powerpoint/2010/main" val="3653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 </a:t>
            </a:r>
            <a:r>
              <a:rPr lang="fr-FR" sz="1200" b="1" i="0" kern="1200" dirty="0">
                <a:solidFill>
                  <a:schemeClr val="tx1"/>
                </a:solidFill>
                <a:effectLst/>
                <a:latin typeface="+mn-lt"/>
                <a:ea typeface="+mn-ea"/>
                <a:cs typeface="+mn-cs"/>
              </a:rPr>
              <a:t>chiffrement hybride</a:t>
            </a:r>
            <a:r>
              <a:rPr lang="fr-FR" sz="1200" b="0" i="0" kern="1200" dirty="0">
                <a:solidFill>
                  <a:schemeClr val="tx1"/>
                </a:solidFill>
                <a:effectLst/>
                <a:latin typeface="+mn-lt"/>
                <a:ea typeface="+mn-ea"/>
                <a:cs typeface="+mn-cs"/>
              </a:rPr>
              <a:t> ».</a:t>
            </a:r>
          </a:p>
          <a:p>
            <a:r>
              <a:rPr lang="fr-FR" sz="1200" b="0" i="0" kern="1200" dirty="0">
                <a:solidFill>
                  <a:schemeClr val="tx1"/>
                </a:solidFill>
                <a:effectLst/>
                <a:latin typeface="+mn-lt"/>
                <a:ea typeface="+mn-ea"/>
                <a:cs typeface="+mn-cs"/>
              </a:rPr>
              <a:t>Cette fois, une clé secrète est déterminée par une des deux parties souhaitant communiquer et celle-ci est envoyée chiffrée par un chiffrement asymétrique. Une fois connue des deux parties, celles-ci communiquent en chiffrant symétriquement leurs échanges. Cette technique est notamment appliquée lorsque </a:t>
            </a:r>
            <a:r>
              <a:rPr lang="fr-FR" sz="1200" b="1" i="0" kern="1200" dirty="0">
                <a:solidFill>
                  <a:schemeClr val="tx1"/>
                </a:solidFill>
                <a:effectLst/>
                <a:latin typeface="+mn-lt"/>
                <a:ea typeface="+mn-ea"/>
                <a:cs typeface="+mn-cs"/>
              </a:rPr>
              <a:t>vous visitez un site dont l’adresse débute par « https ».</a:t>
            </a:r>
            <a:endParaRPr lang="fr-FR" sz="1200" b="0" i="0" kern="1200" dirty="0">
              <a:solidFill>
                <a:schemeClr val="tx1"/>
              </a:solidFill>
              <a:effectLst/>
              <a:latin typeface="+mn-lt"/>
              <a:ea typeface="+mn-ea"/>
              <a:cs typeface="+mn-cs"/>
            </a:endParaRPr>
          </a:p>
          <a:p>
            <a:endParaRPr lang="fr-FR" dirty="0"/>
          </a:p>
          <a:p>
            <a:endParaRPr lang="fr-FR" dirty="0"/>
          </a:p>
          <a:p>
            <a:r>
              <a:rPr lang="fr-FR" dirty="0"/>
              <a:t>SYMETRIQUE :</a:t>
            </a:r>
          </a:p>
          <a:p>
            <a:r>
              <a:rPr lang="fr-FR" sz="1200" b="0" i="0" kern="1200" cap="all" dirty="0">
                <a:solidFill>
                  <a:schemeClr val="tx1"/>
                </a:solidFill>
                <a:effectLst/>
                <a:latin typeface="+mn-lt"/>
                <a:ea typeface="+mn-ea"/>
                <a:cs typeface="+mn-cs"/>
              </a:rPr>
              <a:t>LES + : </a:t>
            </a:r>
            <a:r>
              <a:rPr lang="fr-FR" sz="1200" b="1" kern="1200" dirty="0">
                <a:solidFill>
                  <a:schemeClr val="tx1"/>
                </a:solidFill>
                <a:effectLst/>
                <a:latin typeface="+mn-lt"/>
                <a:ea typeface="+mn-ea"/>
                <a:cs typeface="+mn-cs"/>
              </a:rPr>
              <a:t>rapide</a:t>
            </a:r>
            <a:r>
              <a:rPr lang="fr-FR" sz="1200" kern="1200" dirty="0">
                <a:solidFill>
                  <a:schemeClr val="tx1"/>
                </a:solidFill>
                <a:effectLst/>
                <a:latin typeface="+mn-lt"/>
                <a:ea typeface="+mn-ea"/>
                <a:cs typeface="+mn-cs"/>
              </a:rPr>
              <a:t> </a:t>
            </a:r>
          </a:p>
          <a:p>
            <a:r>
              <a:rPr lang="fr-FR" sz="1200" b="0" i="0" kern="1200" cap="all" dirty="0">
                <a:solidFill>
                  <a:schemeClr val="tx1"/>
                </a:solidFill>
                <a:effectLst/>
                <a:latin typeface="+mn-lt"/>
                <a:ea typeface="+mn-ea"/>
                <a:cs typeface="+mn-cs"/>
              </a:rPr>
              <a:t>LES - : </a:t>
            </a:r>
            <a:r>
              <a:rPr lang="fr-FR" sz="1200" kern="1200" dirty="0">
                <a:solidFill>
                  <a:schemeClr val="tx1"/>
                </a:solidFill>
                <a:effectLst/>
                <a:latin typeface="+mn-lt"/>
                <a:ea typeface="+mn-ea"/>
                <a:cs typeface="+mn-cs"/>
              </a:rPr>
              <a:t>sécurité repose sur le secret de la clé pose le problème de la </a:t>
            </a:r>
            <a:r>
              <a:rPr lang="fr-FR" sz="1200" b="1" kern="1200" dirty="0">
                <a:solidFill>
                  <a:schemeClr val="tx1"/>
                </a:solidFill>
                <a:effectLst/>
                <a:latin typeface="+mn-lt"/>
                <a:ea typeface="+mn-ea"/>
                <a:cs typeface="+mn-cs"/>
              </a:rPr>
              <a:t>transmission</a:t>
            </a:r>
            <a:r>
              <a:rPr lang="fr-FR" sz="1200" kern="1200" dirty="0">
                <a:solidFill>
                  <a:schemeClr val="tx1"/>
                </a:solidFill>
                <a:effectLst/>
                <a:latin typeface="+mn-lt"/>
                <a:ea typeface="+mn-ea"/>
                <a:cs typeface="+mn-cs"/>
              </a:rPr>
              <a:t> de cette clé.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partage d’autant de clés qu’il y a de paires de correspondants</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ASYMETRIQUE :</a:t>
            </a:r>
          </a:p>
          <a:p>
            <a:r>
              <a:rPr lang="fr-FR" sz="1200" b="0" i="0" kern="1200" cap="all" dirty="0">
                <a:solidFill>
                  <a:schemeClr val="tx1"/>
                </a:solidFill>
                <a:effectLst/>
                <a:latin typeface="+mn-lt"/>
                <a:ea typeface="+mn-ea"/>
                <a:cs typeface="+mn-cs"/>
              </a:rPr>
              <a:t>LES + : </a:t>
            </a:r>
            <a:r>
              <a:rPr lang="fr-FR" sz="1200" kern="1200" dirty="0">
                <a:solidFill>
                  <a:schemeClr val="tx1"/>
                </a:solidFill>
                <a:effectLst/>
                <a:latin typeface="+mn-lt"/>
                <a:ea typeface="+mn-ea"/>
                <a:cs typeface="+mn-cs"/>
              </a:rPr>
              <a:t>moins de clés, une seule par utilisateur et transmission des clés secrètes est remplacée par distribution des clés publiques.</a:t>
            </a:r>
          </a:p>
          <a:p>
            <a:r>
              <a:rPr lang="fr-FR" sz="1200" b="0" i="0" kern="1200" cap="all" dirty="0">
                <a:solidFill>
                  <a:schemeClr val="tx1"/>
                </a:solidFill>
                <a:effectLst/>
                <a:latin typeface="+mn-lt"/>
                <a:ea typeface="+mn-ea"/>
                <a:cs typeface="+mn-cs"/>
              </a:rPr>
              <a:t>LES - : </a:t>
            </a:r>
            <a:r>
              <a:rPr lang="fr-FR" sz="1200" kern="1200" dirty="0">
                <a:solidFill>
                  <a:schemeClr val="tx1"/>
                </a:solidFill>
                <a:effectLst/>
                <a:latin typeface="+mn-lt"/>
                <a:ea typeface="+mn-ea"/>
                <a:cs typeface="+mn-cs"/>
              </a:rPr>
              <a:t>nature des calculs à réaliser rend l’opération bien plus longue…</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r>
              <a:rPr lang="fr-FR" dirty="0"/>
              <a:t>Source </a:t>
            </a:r>
            <a:r>
              <a:rPr lang="fr-FR" dirty="0" err="1"/>
              <a:t>cnil</a:t>
            </a:r>
            <a:r>
              <a:rPr lang="fr-FR" dirty="0"/>
              <a:t> : </a:t>
            </a:r>
            <a:r>
              <a:rPr lang="fr-FR" dirty="0">
                <a:hlinkClick r:id="rId3"/>
              </a:rPr>
              <a:t>https://www.cnil.fr/fr/comprendre-les-grands-principes-de-la-cryptologie-et-du-chiffrement</a:t>
            </a:r>
            <a:endParaRPr lang="fr-FR" dirty="0"/>
          </a:p>
          <a:p>
            <a:r>
              <a:rPr lang="fr-FR" dirty="0">
                <a:hlinkClick r:id="rId4"/>
              </a:rPr>
              <a:t>https://www.ssi.gouv.fr/particulier/bonnes-pratiques/crypto-le-webdoc/crypto-sensu/</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EDC4B82A-ACF7-413F-A654-DFE59FB85E8A}" type="slidenum">
              <a:rPr lang="fr-FR" smtClean="0"/>
              <a:t>7</a:t>
            </a:fld>
            <a:endParaRPr lang="fr-FR"/>
          </a:p>
        </p:txBody>
      </p:sp>
    </p:spTree>
    <p:extLst>
      <p:ext uri="{BB962C8B-B14F-4D97-AF65-F5344CB8AC3E}">
        <p14:creationId xmlns:p14="http://schemas.microsoft.com/office/powerpoint/2010/main" val="1475867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Le code </a:t>
            </a:r>
            <a:r>
              <a:rPr lang="fr-FR" sz="1200" b="0" i="1" kern="1200" dirty="0" err="1">
                <a:solidFill>
                  <a:schemeClr val="tx1"/>
                </a:solidFill>
                <a:effectLst/>
                <a:latin typeface="+mn-lt"/>
                <a:ea typeface="+mn-ea"/>
                <a:cs typeface="+mn-cs"/>
              </a:rPr>
              <a:t>atbash</a:t>
            </a:r>
            <a:r>
              <a:rPr lang="fr-FR" sz="1200" b="0" i="0" kern="1200" dirty="0">
                <a:solidFill>
                  <a:schemeClr val="tx1"/>
                </a:solidFill>
                <a:effectLst/>
                <a:latin typeface="+mn-lt"/>
                <a:ea typeface="+mn-ea"/>
                <a:cs typeface="+mn-cs"/>
              </a:rPr>
              <a:t> est un chiffre de substitution hébreu, l’un des tout premiers du genre. Il repose sur un principe de substitution alphabétique inversée consistant à remplacer chaque lettre, selon la place qu’elle occupe dans l’alphabet, par la lettre occupant la même place en sens inverse. a devient donc Z, b devient Y, etc. L’</a:t>
            </a:r>
            <a:r>
              <a:rPr lang="fr-FR" sz="1200" b="0" i="0" kern="1200" dirty="0" err="1">
                <a:solidFill>
                  <a:schemeClr val="tx1"/>
                </a:solidFill>
                <a:effectLst/>
                <a:latin typeface="+mn-lt"/>
                <a:ea typeface="+mn-ea"/>
                <a:cs typeface="+mn-cs"/>
              </a:rPr>
              <a:t>atbash</a:t>
            </a:r>
            <a:r>
              <a:rPr lang="fr-FR" sz="1200" b="0" i="0" kern="1200" dirty="0">
                <a:solidFill>
                  <a:schemeClr val="tx1"/>
                </a:solidFill>
                <a:effectLst/>
                <a:latin typeface="+mn-lt"/>
                <a:ea typeface="+mn-ea"/>
                <a:cs typeface="+mn-cs"/>
              </a:rPr>
              <a:t> était utilisé dans des textes religieux tels que l’Ancien Testament et consistait davantage, pour ceux qui l’employaient, à éveiller l’intérêt et la curiosité de leur lectorat qu’à réellement occulter le sens de leurs propos.</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Aussi </a:t>
            </a:r>
            <a:r>
              <a:rPr lang="fr-FR" sz="1200" b="0" i="0" kern="1200" dirty="0" err="1">
                <a:solidFill>
                  <a:schemeClr val="tx1"/>
                </a:solidFill>
                <a:effectLst/>
                <a:latin typeface="+mn-lt"/>
                <a:ea typeface="+mn-ea"/>
                <a:cs typeface="+mn-cs"/>
              </a:rPr>
              <a:t>Albam</a:t>
            </a:r>
            <a:r>
              <a:rPr lang="fr-FR" sz="1200" b="0" i="0" kern="1200" dirty="0">
                <a:solidFill>
                  <a:schemeClr val="tx1"/>
                </a:solidFill>
                <a:effectLst/>
                <a:latin typeface="+mn-lt"/>
                <a:ea typeface="+mn-ea"/>
                <a:cs typeface="+mn-cs"/>
              </a:rPr>
              <a:t> et </a:t>
            </a:r>
            <a:r>
              <a:rPr lang="fr-FR" sz="1200" b="0" i="0" kern="1200" dirty="0" err="1">
                <a:solidFill>
                  <a:schemeClr val="tx1"/>
                </a:solidFill>
                <a:effectLst/>
                <a:latin typeface="+mn-lt"/>
                <a:ea typeface="+mn-ea"/>
                <a:cs typeface="+mn-cs"/>
              </a:rPr>
              <a:t>Atbah</a:t>
            </a:r>
            <a:endParaRPr lang="fr-FR" sz="1200" b="0" i="0" kern="1200" dirty="0">
              <a:solidFill>
                <a:schemeClr val="tx1"/>
              </a:solidFill>
              <a:effectLst/>
              <a:latin typeface="+mn-lt"/>
              <a:ea typeface="+mn-ea"/>
              <a:cs typeface="+mn-cs"/>
            </a:endParaRPr>
          </a:p>
          <a:p>
            <a:endParaRPr lang="fr-FR" sz="1200" b="0" i="0" kern="1200" dirty="0">
              <a:solidFill>
                <a:schemeClr val="tx1"/>
              </a:solidFill>
              <a:effectLst/>
              <a:latin typeface="+mn-lt"/>
              <a:ea typeface="+mn-ea"/>
              <a:cs typeface="+mn-cs"/>
            </a:endParaRPr>
          </a:p>
          <a:p>
            <a:r>
              <a:rPr lang="fr-FR" dirty="0">
                <a:hlinkClick r:id="rId3"/>
              </a:rPr>
              <a:t>https://www.apprendre-en-ligne.net/crypto/subst/atbash.html</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hlinkClick r:id="rId4"/>
              </a:rPr>
              <a:t>https://www.ssi.gouv.fr/particulier/bonnes-pratiques/crypto-le-webdoc/crypto-sensu/</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hlinkClick r:id="rId5"/>
              </a:rPr>
              <a:t>http://www.bibmath.net/crypto/index.php?action=affiche&amp;quoi=ancienne/atbash</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EDC4B82A-ACF7-413F-A654-DFE59FB85E8A}" type="slidenum">
              <a:rPr lang="fr-FR" smtClean="0"/>
              <a:t>8</a:t>
            </a:fld>
            <a:endParaRPr lang="fr-FR"/>
          </a:p>
        </p:txBody>
      </p:sp>
    </p:spTree>
    <p:extLst>
      <p:ext uri="{BB962C8B-B14F-4D97-AF65-F5344CB8AC3E}">
        <p14:creationId xmlns:p14="http://schemas.microsoft.com/office/powerpoint/2010/main" val="3961690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l'on utilisa une </a:t>
            </a:r>
            <a:r>
              <a:rPr lang="fr-FR" sz="1200" b="1" i="0" kern="1200" dirty="0">
                <a:solidFill>
                  <a:schemeClr val="tx1"/>
                </a:solidFill>
                <a:effectLst/>
                <a:latin typeface="+mn-lt"/>
                <a:ea typeface="+mn-ea"/>
                <a:cs typeface="+mn-cs"/>
              </a:rPr>
              <a:t>scytale</a:t>
            </a:r>
            <a:r>
              <a:rPr lang="fr-FR" sz="1200" b="0" i="0" kern="1200" dirty="0">
                <a:solidFill>
                  <a:schemeClr val="tx1"/>
                </a:solidFill>
                <a:effectLst/>
                <a:latin typeface="+mn-lt"/>
                <a:ea typeface="+mn-ea"/>
                <a:cs typeface="+mn-cs"/>
              </a:rPr>
              <a:t>, sorte de bâton entouré d’une lanière de cuir sur laquelle on écrivait le message à chiffrer. La lanière déroulée porte les mêmes lettres que le message d’origine, mais dans un ordre différent. C’est le premier exemple connu de </a:t>
            </a:r>
            <a:r>
              <a:rPr lang="fr-FR" sz="1200" b="1" i="0" kern="1200" dirty="0">
                <a:solidFill>
                  <a:schemeClr val="tx1"/>
                </a:solidFill>
                <a:effectLst/>
                <a:latin typeface="+mn-lt"/>
                <a:ea typeface="+mn-ea"/>
                <a:cs typeface="+mn-cs"/>
              </a:rPr>
              <a:t>chiffre de transposition</a:t>
            </a:r>
            <a:r>
              <a:rPr lang="fr-FR" sz="1200" b="0" i="0" kern="1200" dirty="0">
                <a:solidFill>
                  <a:schemeClr val="tx1"/>
                </a:solidFill>
                <a:effectLst/>
                <a:latin typeface="+mn-lt"/>
                <a:ea typeface="+mn-ea"/>
                <a:cs typeface="+mn-cs"/>
              </a:rPr>
              <a:t>. Pour déchiffrer le message, le destinataire n’avait qu’à enrouler la lanière sur un bâton de même diamètre que celui de l’expéditeur.</a:t>
            </a:r>
          </a:p>
          <a:p>
            <a:endParaRPr lang="fr-FR" dirty="0">
              <a:hlinkClick r:id="rId3"/>
            </a:endParaRPr>
          </a:p>
          <a:p>
            <a:endParaRPr lang="fr-FR" dirty="0">
              <a:hlinkClick r:id="rId3"/>
            </a:endParaRPr>
          </a:p>
          <a:p>
            <a:r>
              <a:rPr lang="fr-FR" dirty="0">
                <a:hlinkClick r:id="rId3"/>
              </a:rPr>
              <a:t>https://www.supinfo.com/cours/1ARI/chapitres/01-introduction-cryptologie</a:t>
            </a:r>
            <a:endParaRPr lang="fr-FR" dirty="0"/>
          </a:p>
        </p:txBody>
      </p:sp>
      <p:sp>
        <p:nvSpPr>
          <p:cNvPr id="4" name="Espace réservé du numéro de diapositive 3"/>
          <p:cNvSpPr>
            <a:spLocks noGrp="1"/>
          </p:cNvSpPr>
          <p:nvPr>
            <p:ph type="sldNum" sz="quarter" idx="5"/>
          </p:nvPr>
        </p:nvSpPr>
        <p:spPr/>
        <p:txBody>
          <a:bodyPr/>
          <a:lstStyle/>
          <a:p>
            <a:fld id="{EDC4B82A-ACF7-413F-A654-DFE59FB85E8A}" type="slidenum">
              <a:rPr lang="fr-FR" smtClean="0"/>
              <a:t>9</a:t>
            </a:fld>
            <a:endParaRPr lang="fr-FR"/>
          </a:p>
        </p:txBody>
      </p:sp>
    </p:spTree>
    <p:extLst>
      <p:ext uri="{BB962C8B-B14F-4D97-AF65-F5344CB8AC3E}">
        <p14:creationId xmlns:p14="http://schemas.microsoft.com/office/powerpoint/2010/main" val="3275963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dirty="0"/>
              <a:t>ROT-13 ?? Dérivé du code de césar mais à 13 positions. De cette manière lettres par couple. Réutilisé à l’arrivée du web dans quelques forums afin de cacher une réponse à une devinette ou la fin d’un films pour que cela ne soit pas lu involontairement &gt; maintenant technologie permet de cacher une info qui sera affiché suite à un clic seulement.</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hlinkClick r:id="rId3"/>
              </a:rPr>
              <a:t>https://www.ssi.gouv.fr/particulier/bonnes-pratiques/crypto-le-webdoc/crypto-sensu/</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hlinkClick r:id="rId4"/>
              </a:rPr>
              <a:t>http://www.bibmath.net/crypto/index.php?action=affiche&amp;quoi=substi/cesar</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EDC4B82A-ACF7-413F-A654-DFE59FB85E8A}" type="slidenum">
              <a:rPr lang="fr-FR" smtClean="0"/>
              <a:t>10</a:t>
            </a:fld>
            <a:endParaRPr lang="fr-FR"/>
          </a:p>
        </p:txBody>
      </p:sp>
    </p:spTree>
    <p:extLst>
      <p:ext uri="{BB962C8B-B14F-4D97-AF65-F5344CB8AC3E}">
        <p14:creationId xmlns:p14="http://schemas.microsoft.com/office/powerpoint/2010/main" val="171392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lvl="1" indent="0" algn="l">
              <a:buNone/>
            </a:pPr>
            <a:r>
              <a:rPr lang="fr-FR" dirty="0"/>
              <a:t>"En classant les symboles par ordre décroissant de leur fréquence d'occurrence, on les remplace par les lettres correspondantes, jusqu'à épuiser tous les symboles du cryptogramme à décrypter« </a:t>
            </a:r>
          </a:p>
          <a:p>
            <a:pPr marL="457200" lvl="1" indent="0" algn="l">
              <a:buNone/>
            </a:pPr>
            <a:r>
              <a:rPr lang="fr-FR" b="1" i="1" dirty="0"/>
              <a:t>Manuscrit sur le déchiffrement des messages cryptographiques</a:t>
            </a:r>
          </a:p>
          <a:p>
            <a:pPr marL="457200" lvl="1" indent="0" algn="l">
              <a:buNone/>
            </a:pPr>
            <a:endParaRPr lang="fr-FR" b="0" i="1" dirty="0"/>
          </a:p>
          <a:p>
            <a:pPr marL="628650" lvl="1" indent="-171450" algn="l">
              <a:buFont typeface="Wingdings" panose="05000000000000000000" pitchFamily="2" charset="2"/>
              <a:buChar char="à"/>
            </a:pPr>
            <a:r>
              <a:rPr lang="fr-FR" b="0" i="1" dirty="0"/>
              <a:t>Demande de connaitre la langue d’origine du message</a:t>
            </a:r>
          </a:p>
          <a:p>
            <a:pPr marL="628650" lvl="1" indent="-171450" algn="l">
              <a:buFont typeface="Wingdings" panose="05000000000000000000" pitchFamily="2" charset="2"/>
              <a:buChar char="à"/>
            </a:pPr>
            <a:endParaRPr lang="fr-FR" b="0" i="1" dirty="0"/>
          </a:p>
          <a:p>
            <a:pPr marL="457200" lvl="1" indent="0" algn="l">
              <a:buFont typeface="Wingdings" panose="05000000000000000000" pitchFamily="2" charset="2"/>
              <a:buNone/>
            </a:pPr>
            <a:r>
              <a:rPr lang="fr-FR" b="0" i="1" dirty="0"/>
              <a:t>26! Environ 4x10^26</a:t>
            </a:r>
          </a:p>
          <a:p>
            <a:pPr marL="457200" lvl="1" indent="0" algn="l">
              <a:buNone/>
            </a:pPr>
            <a:endParaRPr lang="fr-FR" b="1" i="1" dirty="0"/>
          </a:p>
          <a:p>
            <a:pPr marL="457200" lvl="1" indent="0" algn="l">
              <a:buNone/>
            </a:pPr>
            <a:r>
              <a:rPr lang="fr-FR" dirty="0">
                <a:hlinkClick r:id="rId3"/>
              </a:rPr>
              <a:t>http://therese.eveilleau.pagesperso-orange.fr/pages/truc_mat/textes/chaine.htm</a:t>
            </a:r>
            <a:endParaRPr lang="fr-FR" b="1" i="1" dirty="0"/>
          </a:p>
          <a:p>
            <a:endParaRPr lang="fr-FR" dirty="0"/>
          </a:p>
        </p:txBody>
      </p:sp>
      <p:sp>
        <p:nvSpPr>
          <p:cNvPr id="4" name="Espace réservé du numéro de diapositive 3"/>
          <p:cNvSpPr>
            <a:spLocks noGrp="1"/>
          </p:cNvSpPr>
          <p:nvPr>
            <p:ph type="sldNum" sz="quarter" idx="5"/>
          </p:nvPr>
        </p:nvSpPr>
        <p:spPr/>
        <p:txBody>
          <a:bodyPr/>
          <a:lstStyle/>
          <a:p>
            <a:fld id="{EDC4B82A-ACF7-413F-A654-DFE59FB85E8A}" type="slidenum">
              <a:rPr lang="fr-FR" smtClean="0"/>
              <a:t>11</a:t>
            </a:fld>
            <a:endParaRPr lang="fr-FR"/>
          </a:p>
        </p:txBody>
      </p:sp>
    </p:spTree>
    <p:extLst>
      <p:ext uri="{BB962C8B-B14F-4D97-AF65-F5344CB8AC3E}">
        <p14:creationId xmlns:p14="http://schemas.microsoft.com/office/powerpoint/2010/main" val="186198666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3EF5034C-431E-43EE-900E-CD688562F591}"/>
              </a:ext>
            </a:extLst>
          </p:cNvPr>
          <p:cNvPicPr>
            <a:picLocks noChangeAspect="1"/>
          </p:cNvPicPr>
          <p:nvPr userDrawn="1"/>
        </p:nvPicPr>
        <p:blipFill rotWithShape="1">
          <a:blip r:embed="rId2">
            <a:duotone>
              <a:schemeClr val="accent5">
                <a:shade val="45000"/>
                <a:satMod val="135000"/>
              </a:schemeClr>
              <a:prstClr val="white"/>
            </a:duotone>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Lst>
          </a:blip>
          <a:srcRect l="21335"/>
          <a:stretch/>
        </p:blipFill>
        <p:spPr>
          <a:xfrm>
            <a:off x="6468" y="0"/>
            <a:ext cx="8968085" cy="6858000"/>
          </a:xfrm>
          <a:prstGeom prst="rect">
            <a:avLst/>
          </a:prstGeom>
        </p:spPr>
      </p:pic>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9" y="6319985"/>
            <a:ext cx="8968084" cy="275942"/>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6468" y="4681560"/>
            <a:ext cx="8968085" cy="16603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6" y="0"/>
            <a:ext cx="30771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1976" y="4798396"/>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50981" y="5945524"/>
            <a:ext cx="2743200" cy="365125"/>
          </a:xfrm>
        </p:spPr>
        <p:txBody>
          <a:bodyPr/>
          <a:lstStyle/>
          <a:p>
            <a:fld id="{895DF5B4-803B-4482-9AD9-32BF48B348A2}" type="datetime1">
              <a:rPr lang="en-US" smtClean="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7A5DECD-F73F-4027-A137-D182F6CC0CEC}" type="datetime1">
              <a:rPr lang="en-US" smtClean="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7D20AC0-74C0-41AD-8548-A0D6179EE2DB}" type="datetime1">
              <a:rPr lang="en-US" smtClean="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124A10-8910-46C6-A88A-73EF67AF209E}" type="datetime1">
              <a:rPr lang="en-US" smtClean="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5A0CEB1-DC2F-43EF-8669-42046105611B}" type="datetime1">
              <a:rPr lang="en-US" smtClean="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EB5B539E-452C-4C48-A8C5-D85FD2147CCD}" type="datetime1">
              <a:rPr lang="en-US" smtClean="0"/>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F192550C-1C63-41C0-87A7-865C1B89F708}" type="datetime1">
              <a:rPr lang="en-US" smtClean="0"/>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40F20CA-E43E-4792-B87F-846D53491C0F}" type="datetime1">
              <a:rPr lang="en-US" smtClean="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6E1D51F-D7D4-468C-A2C6-7779653B23C8}" type="datetime1">
              <a:rPr lang="en-US" smtClean="0"/>
              <a:t>11/12/2019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lvl1pPr>
              <a:buClr>
                <a:schemeClr val="accent1">
                  <a:lumMod val="60000"/>
                  <a:lumOff val="40000"/>
                </a:schemeClr>
              </a:buClr>
              <a:defRPr/>
            </a:lvl1pPr>
            <a:lvl2pPr>
              <a:buClr>
                <a:schemeClr val="accent2">
                  <a:lumMod val="40000"/>
                  <a:lumOff val="60000"/>
                </a:schemeClr>
              </a:buClr>
              <a:defRPr/>
            </a:lvl2pPr>
            <a:lvl3pPr>
              <a:buClr>
                <a:schemeClr val="accent3">
                  <a:lumMod val="40000"/>
                  <a:lumOff val="60000"/>
                </a:schemeClr>
              </a:buClr>
              <a:defRPr/>
            </a:lvl3pPr>
            <a:lvl4pPr>
              <a:buClr>
                <a:schemeClr val="bg2">
                  <a:lumMod val="90000"/>
                </a:schemeClr>
              </a:buClr>
              <a:defRPr/>
            </a:lvl4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D0DB3C51-B2E8-476F-9FC2-35763C154DD4}" type="datetime1">
              <a:rPr lang="en-US" smtClean="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0EFCD4C-C1FC-4A50-BEC8-8513DA7EB905}" type="datetime1">
              <a:rPr lang="en-US" smtClean="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4B84105-9826-4D68-80B5-DE23CE34AFE7}" type="datetime1">
              <a:rPr lang="en-US" smtClean="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B141C0F-26E9-473B-9CB9-97D283A142BD}" type="datetime1">
              <a:rPr lang="en-US" smtClean="0"/>
              <a:t>11/12/2019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309E746-D0C8-4733-BD86-F96308A985A9}" type="datetime1">
              <a:rPr lang="en-US" smtClean="0"/>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B3B2415-A278-4BE8-B731-FD69AC959D59}" type="datetime1">
              <a:rPr lang="en-US" smtClean="0"/>
              <a:t>11/12/2019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E6B4838-8A98-4BA8-8806-6D3CA4F3B6BD}" type="datetime1">
              <a:rPr lang="en-US" smtClean="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731438-ECB5-4AD5-9F0A-B041CCE1067A}" type="datetime1">
              <a:rPr lang="en-US" smtClean="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F713D8-D2DF-4B4A-B258-A269C1AD65CB}" type="datetime1">
              <a:rPr lang="en-US" smtClean="0"/>
              <a:t>11/12/2019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bg1"/>
                </a:solidFill>
              </a:defRPr>
            </a:lvl1pPr>
          </a:lstStyle>
          <a:p>
            <a:fld id="{6D22F896-40B5-4ADD-8801-0D06FADFA095}" type="slidenum">
              <a:rPr lang="en-US" smtClean="0"/>
              <a:pPr/>
              <a:t>‹N°›</a:t>
            </a:fld>
            <a:endParaRPr lang="en-US" dirty="0"/>
          </a:p>
        </p:txBody>
      </p:sp>
      <p:cxnSp>
        <p:nvCxnSpPr>
          <p:cNvPr id="9" name="Connecteur droit avec flèche 8">
            <a:extLst>
              <a:ext uri="{FF2B5EF4-FFF2-40B4-BE49-F238E27FC236}">
                <a16:creationId xmlns:a16="http://schemas.microsoft.com/office/drawing/2014/main" id="{38890809-A6C9-4F9A-B6C2-45DD7B12EC7A}"/>
              </a:ext>
            </a:extLst>
          </p:cNvPr>
          <p:cNvCxnSpPr>
            <a:cxnSpLocks/>
          </p:cNvCxnSpPr>
          <p:nvPr userDrawn="1"/>
        </p:nvCxnSpPr>
        <p:spPr>
          <a:xfrm>
            <a:off x="87926" y="6331844"/>
            <a:ext cx="11887197" cy="0"/>
          </a:xfrm>
          <a:prstGeom prst="straightConnector1">
            <a:avLst/>
          </a:prstGeom>
          <a:ln w="28575" cap="flat" cmpd="sng" algn="ctr">
            <a:solidFill>
              <a:schemeClr val="accent2"/>
            </a:solidFill>
            <a:prstDash val="sysDot"/>
            <a:round/>
            <a:headEnd type="none" w="med" len="med"/>
            <a:tailEnd type="arrow" w="med" len="med"/>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3" panose="05040102010807070707" pitchFamily="18"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3" panose="05040102010807070707" pitchFamily="18" charset="2"/>
        <a:buChar char="_"/>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w"/>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CB18B9F2-3D8D-4DA8-A821-31BD2038825D}"/>
              </a:ext>
            </a:extLst>
          </p:cNvPr>
          <p:cNvSpPr>
            <a:spLocks noGrp="1"/>
          </p:cNvSpPr>
          <p:nvPr>
            <p:ph type="subTitle" idx="1"/>
          </p:nvPr>
        </p:nvSpPr>
        <p:spPr>
          <a:xfrm>
            <a:off x="9786100" y="5894773"/>
            <a:ext cx="2405900" cy="963227"/>
          </a:xfrm>
        </p:spPr>
        <p:txBody>
          <a:bodyPr>
            <a:normAutofit lnSpcReduction="10000"/>
          </a:bodyPr>
          <a:lstStyle/>
          <a:p>
            <a:pPr>
              <a:lnSpc>
                <a:spcPct val="110000"/>
              </a:lnSpc>
              <a:spcBef>
                <a:spcPts val="0"/>
              </a:spcBef>
            </a:pPr>
            <a:r>
              <a:rPr lang="fr-FR" sz="1800" dirty="0">
                <a:solidFill>
                  <a:schemeClr val="bg1"/>
                </a:solidFill>
              </a:rPr>
              <a:t> Sophie BASSARGETTE </a:t>
            </a:r>
          </a:p>
          <a:p>
            <a:pPr>
              <a:lnSpc>
                <a:spcPct val="110000"/>
              </a:lnSpc>
              <a:spcBef>
                <a:spcPts val="0"/>
              </a:spcBef>
            </a:pPr>
            <a:r>
              <a:rPr lang="fr-FR" sz="1800" dirty="0">
                <a:solidFill>
                  <a:schemeClr val="bg1"/>
                </a:solidFill>
              </a:rPr>
              <a:t>Laurent FONTAINE</a:t>
            </a:r>
          </a:p>
          <a:p>
            <a:pPr>
              <a:lnSpc>
                <a:spcPct val="110000"/>
              </a:lnSpc>
              <a:spcBef>
                <a:spcPts val="0"/>
              </a:spcBef>
            </a:pPr>
            <a:r>
              <a:rPr lang="fr-FR" sz="1800" dirty="0">
                <a:solidFill>
                  <a:schemeClr val="bg1"/>
                </a:solidFill>
              </a:rPr>
              <a:t>Stéphanie EON</a:t>
            </a:r>
          </a:p>
        </p:txBody>
      </p:sp>
      <p:sp>
        <p:nvSpPr>
          <p:cNvPr id="2" name="Titre 1">
            <a:extLst>
              <a:ext uri="{FF2B5EF4-FFF2-40B4-BE49-F238E27FC236}">
                <a16:creationId xmlns:a16="http://schemas.microsoft.com/office/drawing/2014/main" id="{CF98AF9E-997F-4237-9610-9A0D5CB27F11}"/>
              </a:ext>
            </a:extLst>
          </p:cNvPr>
          <p:cNvSpPr>
            <a:spLocks noGrp="1"/>
          </p:cNvSpPr>
          <p:nvPr>
            <p:ph type="ctrTitle"/>
          </p:nvPr>
        </p:nvSpPr>
        <p:spPr>
          <a:xfrm>
            <a:off x="0" y="4394039"/>
            <a:ext cx="8966447" cy="1968152"/>
          </a:xfrm>
        </p:spPr>
        <p:txBody>
          <a:bodyPr anchor="ctr"/>
          <a:lstStyle/>
          <a:p>
            <a:r>
              <a:rPr lang="fr-FR" sz="3600" b="1" dirty="0">
                <a:solidFill>
                  <a:schemeClr val="accent5">
                    <a:lumMod val="50000"/>
                  </a:schemeClr>
                </a:solidFill>
              </a:rPr>
              <a:t>En quoi l’ évolution des techniques et des enjeux a façonné la cryptologie moderne ?</a:t>
            </a:r>
          </a:p>
        </p:txBody>
      </p:sp>
    </p:spTree>
    <p:extLst>
      <p:ext uri="{BB962C8B-B14F-4D97-AF65-F5344CB8AC3E}">
        <p14:creationId xmlns:p14="http://schemas.microsoft.com/office/powerpoint/2010/main" val="3192145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72C4A-7827-4423-B121-AD4FF1E1741A}"/>
              </a:ext>
            </a:extLst>
          </p:cNvPr>
          <p:cNvSpPr>
            <a:spLocks noGrp="1"/>
          </p:cNvSpPr>
          <p:nvPr>
            <p:ph type="title"/>
          </p:nvPr>
        </p:nvSpPr>
        <p:spPr/>
        <p:txBody>
          <a:bodyPr/>
          <a:lstStyle/>
          <a:p>
            <a:r>
              <a:rPr lang="fr-FR" dirty="0" smtClean="0"/>
              <a:t>Chiffre</a:t>
            </a:r>
            <a:r>
              <a:rPr lang="fr-FR" dirty="0"/>
              <a:t> </a:t>
            </a:r>
            <a:r>
              <a:rPr lang="fr-FR" i="1" dirty="0"/>
              <a:t>de César</a:t>
            </a:r>
            <a:endParaRPr lang="fr-FR" dirty="0"/>
          </a:p>
        </p:txBody>
      </p:sp>
      <p:sp>
        <p:nvSpPr>
          <p:cNvPr id="3" name="Espace réservé du contenu 2">
            <a:extLst>
              <a:ext uri="{FF2B5EF4-FFF2-40B4-BE49-F238E27FC236}">
                <a16:creationId xmlns:a16="http://schemas.microsoft.com/office/drawing/2014/main" id="{698E2EC5-F069-476A-BBC6-6F8C11D2A54A}"/>
              </a:ext>
            </a:extLst>
          </p:cNvPr>
          <p:cNvSpPr>
            <a:spLocks noGrp="1"/>
          </p:cNvSpPr>
          <p:nvPr>
            <p:ph idx="1"/>
          </p:nvPr>
        </p:nvSpPr>
        <p:spPr>
          <a:xfrm>
            <a:off x="253009" y="2360022"/>
            <a:ext cx="11511679" cy="3599316"/>
          </a:xfrm>
        </p:spPr>
        <p:txBody>
          <a:bodyPr/>
          <a:lstStyle/>
          <a:p>
            <a:r>
              <a:rPr lang="fr-FR" dirty="0"/>
              <a:t> 1</a:t>
            </a:r>
            <a:r>
              <a:rPr lang="fr-FR" baseline="30000" dirty="0"/>
              <a:t>er</a:t>
            </a:r>
            <a:r>
              <a:rPr lang="fr-FR" dirty="0"/>
              <a:t> siècle av JC</a:t>
            </a:r>
          </a:p>
          <a:p>
            <a:r>
              <a:rPr lang="fr-FR" dirty="0"/>
              <a:t> Technique : </a:t>
            </a:r>
          </a:p>
          <a:p>
            <a:pPr lvl="1"/>
            <a:r>
              <a:rPr lang="fr-FR" dirty="0"/>
              <a:t> </a:t>
            </a:r>
            <a:r>
              <a:rPr lang="fr-FR" dirty="0" smtClean="0"/>
              <a:t>Chiffre </a:t>
            </a:r>
            <a:r>
              <a:rPr lang="fr-FR" dirty="0"/>
              <a:t>de substitution </a:t>
            </a:r>
            <a:r>
              <a:rPr lang="fr-FR" dirty="0" err="1"/>
              <a:t>monoalphabétique</a:t>
            </a:r>
            <a:r>
              <a:rPr lang="fr-FR" dirty="0"/>
              <a:t> par décalage de lettre</a:t>
            </a:r>
          </a:p>
          <a:p>
            <a:pPr lvl="1"/>
            <a:r>
              <a:rPr lang="fr-FR" dirty="0"/>
              <a:t> On remplace chaque lettre par celle présente 3 positions à droite. </a:t>
            </a:r>
          </a:p>
          <a:p>
            <a:pPr marL="457200" lvl="1" indent="0">
              <a:buNone/>
            </a:pPr>
            <a:endParaRPr lang="fr-FR" dirty="0"/>
          </a:p>
          <a:p>
            <a:pPr marL="457200" lvl="1" indent="0">
              <a:buNone/>
            </a:pPr>
            <a:endParaRPr lang="fr-FR" dirty="0"/>
          </a:p>
          <a:p>
            <a:pPr marL="457200" lvl="1" indent="0">
              <a:buNone/>
            </a:pPr>
            <a:r>
              <a:rPr lang="fr-FR" dirty="0"/>
              <a:t>	</a:t>
            </a:r>
          </a:p>
          <a:p>
            <a:r>
              <a:rPr lang="fr-FR" dirty="0"/>
              <a:t> Enjeu : utilisé dans des correspondances militaires principalement mais aussi privées</a:t>
            </a:r>
          </a:p>
        </p:txBody>
      </p:sp>
      <p:sp>
        <p:nvSpPr>
          <p:cNvPr id="4" name="Espace réservé du numéro de diapositive 3">
            <a:extLst>
              <a:ext uri="{FF2B5EF4-FFF2-40B4-BE49-F238E27FC236}">
                <a16:creationId xmlns:a16="http://schemas.microsoft.com/office/drawing/2014/main" id="{E32A0F25-556F-454F-8D47-795C56CCA0CD}"/>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7" name="Flèche : chevron 6">
            <a:extLst>
              <a:ext uri="{FF2B5EF4-FFF2-40B4-BE49-F238E27FC236}">
                <a16:creationId xmlns:a16="http://schemas.microsoft.com/office/drawing/2014/main" id="{0245C846-4B5C-4007-84F3-D26609A122C2}"/>
              </a:ext>
            </a:extLst>
          </p:cNvPr>
          <p:cNvSpPr/>
          <p:nvPr/>
        </p:nvSpPr>
        <p:spPr>
          <a:xfrm>
            <a:off x="2623061" y="6112117"/>
            <a:ext cx="1752161" cy="435006"/>
          </a:xfrm>
          <a:prstGeom prst="chevron">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i="1" dirty="0"/>
              <a:t>1ers Chiffrements</a:t>
            </a:r>
          </a:p>
        </p:txBody>
      </p:sp>
      <p:graphicFrame>
        <p:nvGraphicFramePr>
          <p:cNvPr id="10" name="Tableau 10">
            <a:extLst>
              <a:ext uri="{FF2B5EF4-FFF2-40B4-BE49-F238E27FC236}">
                <a16:creationId xmlns:a16="http://schemas.microsoft.com/office/drawing/2014/main" id="{CD2304FD-2EBA-4043-9AB7-1D5E4E0834AF}"/>
              </a:ext>
            </a:extLst>
          </p:cNvPr>
          <p:cNvGraphicFramePr>
            <a:graphicFrameLocks noGrp="1"/>
          </p:cNvGraphicFramePr>
          <p:nvPr>
            <p:extLst>
              <p:ext uri="{D42A27DB-BD31-4B8C-83A1-F6EECF244321}">
                <p14:modId xmlns:p14="http://schemas.microsoft.com/office/powerpoint/2010/main" val="2437818744"/>
              </p:ext>
            </p:extLst>
          </p:nvPr>
        </p:nvGraphicFramePr>
        <p:xfrm>
          <a:off x="2048853" y="3998508"/>
          <a:ext cx="7919990" cy="741680"/>
        </p:xfrm>
        <a:graphic>
          <a:graphicData uri="http://schemas.openxmlformats.org/drawingml/2006/table">
            <a:tbl>
              <a:tblPr bandCol="1">
                <a:tableStyleId>{9DCAF9ED-07DC-4A11-8D7F-57B35C25682E}</a:tableStyleId>
              </a:tblPr>
              <a:tblGrid>
                <a:gridCol w="304615">
                  <a:extLst>
                    <a:ext uri="{9D8B030D-6E8A-4147-A177-3AD203B41FA5}">
                      <a16:colId xmlns:a16="http://schemas.microsoft.com/office/drawing/2014/main" val="479911671"/>
                    </a:ext>
                  </a:extLst>
                </a:gridCol>
                <a:gridCol w="304615">
                  <a:extLst>
                    <a:ext uri="{9D8B030D-6E8A-4147-A177-3AD203B41FA5}">
                      <a16:colId xmlns:a16="http://schemas.microsoft.com/office/drawing/2014/main" val="3694896123"/>
                    </a:ext>
                  </a:extLst>
                </a:gridCol>
                <a:gridCol w="304615">
                  <a:extLst>
                    <a:ext uri="{9D8B030D-6E8A-4147-A177-3AD203B41FA5}">
                      <a16:colId xmlns:a16="http://schemas.microsoft.com/office/drawing/2014/main" val="3809054044"/>
                    </a:ext>
                  </a:extLst>
                </a:gridCol>
                <a:gridCol w="304615">
                  <a:extLst>
                    <a:ext uri="{9D8B030D-6E8A-4147-A177-3AD203B41FA5}">
                      <a16:colId xmlns:a16="http://schemas.microsoft.com/office/drawing/2014/main" val="1939931420"/>
                    </a:ext>
                  </a:extLst>
                </a:gridCol>
                <a:gridCol w="304615">
                  <a:extLst>
                    <a:ext uri="{9D8B030D-6E8A-4147-A177-3AD203B41FA5}">
                      <a16:colId xmlns:a16="http://schemas.microsoft.com/office/drawing/2014/main" val="2228429552"/>
                    </a:ext>
                  </a:extLst>
                </a:gridCol>
                <a:gridCol w="304615">
                  <a:extLst>
                    <a:ext uri="{9D8B030D-6E8A-4147-A177-3AD203B41FA5}">
                      <a16:colId xmlns:a16="http://schemas.microsoft.com/office/drawing/2014/main" val="3118029237"/>
                    </a:ext>
                  </a:extLst>
                </a:gridCol>
                <a:gridCol w="304615">
                  <a:extLst>
                    <a:ext uri="{9D8B030D-6E8A-4147-A177-3AD203B41FA5}">
                      <a16:colId xmlns:a16="http://schemas.microsoft.com/office/drawing/2014/main" val="2441337735"/>
                    </a:ext>
                  </a:extLst>
                </a:gridCol>
                <a:gridCol w="304615">
                  <a:extLst>
                    <a:ext uri="{9D8B030D-6E8A-4147-A177-3AD203B41FA5}">
                      <a16:colId xmlns:a16="http://schemas.microsoft.com/office/drawing/2014/main" val="302341934"/>
                    </a:ext>
                  </a:extLst>
                </a:gridCol>
                <a:gridCol w="304615">
                  <a:extLst>
                    <a:ext uri="{9D8B030D-6E8A-4147-A177-3AD203B41FA5}">
                      <a16:colId xmlns:a16="http://schemas.microsoft.com/office/drawing/2014/main" val="4015736327"/>
                    </a:ext>
                  </a:extLst>
                </a:gridCol>
                <a:gridCol w="304615">
                  <a:extLst>
                    <a:ext uri="{9D8B030D-6E8A-4147-A177-3AD203B41FA5}">
                      <a16:colId xmlns:a16="http://schemas.microsoft.com/office/drawing/2014/main" val="656185122"/>
                    </a:ext>
                  </a:extLst>
                </a:gridCol>
                <a:gridCol w="304615">
                  <a:extLst>
                    <a:ext uri="{9D8B030D-6E8A-4147-A177-3AD203B41FA5}">
                      <a16:colId xmlns:a16="http://schemas.microsoft.com/office/drawing/2014/main" val="1026172381"/>
                    </a:ext>
                  </a:extLst>
                </a:gridCol>
                <a:gridCol w="304615">
                  <a:extLst>
                    <a:ext uri="{9D8B030D-6E8A-4147-A177-3AD203B41FA5}">
                      <a16:colId xmlns:a16="http://schemas.microsoft.com/office/drawing/2014/main" val="1868498397"/>
                    </a:ext>
                  </a:extLst>
                </a:gridCol>
                <a:gridCol w="304615">
                  <a:extLst>
                    <a:ext uri="{9D8B030D-6E8A-4147-A177-3AD203B41FA5}">
                      <a16:colId xmlns:a16="http://schemas.microsoft.com/office/drawing/2014/main" val="3589761025"/>
                    </a:ext>
                  </a:extLst>
                </a:gridCol>
                <a:gridCol w="304615">
                  <a:extLst>
                    <a:ext uri="{9D8B030D-6E8A-4147-A177-3AD203B41FA5}">
                      <a16:colId xmlns:a16="http://schemas.microsoft.com/office/drawing/2014/main" val="3255658252"/>
                    </a:ext>
                  </a:extLst>
                </a:gridCol>
                <a:gridCol w="304615">
                  <a:extLst>
                    <a:ext uri="{9D8B030D-6E8A-4147-A177-3AD203B41FA5}">
                      <a16:colId xmlns:a16="http://schemas.microsoft.com/office/drawing/2014/main" val="244358535"/>
                    </a:ext>
                  </a:extLst>
                </a:gridCol>
                <a:gridCol w="304615">
                  <a:extLst>
                    <a:ext uri="{9D8B030D-6E8A-4147-A177-3AD203B41FA5}">
                      <a16:colId xmlns:a16="http://schemas.microsoft.com/office/drawing/2014/main" val="906291559"/>
                    </a:ext>
                  </a:extLst>
                </a:gridCol>
                <a:gridCol w="304615">
                  <a:extLst>
                    <a:ext uri="{9D8B030D-6E8A-4147-A177-3AD203B41FA5}">
                      <a16:colId xmlns:a16="http://schemas.microsoft.com/office/drawing/2014/main" val="3786612476"/>
                    </a:ext>
                  </a:extLst>
                </a:gridCol>
                <a:gridCol w="304615">
                  <a:extLst>
                    <a:ext uri="{9D8B030D-6E8A-4147-A177-3AD203B41FA5}">
                      <a16:colId xmlns:a16="http://schemas.microsoft.com/office/drawing/2014/main" val="1201575287"/>
                    </a:ext>
                  </a:extLst>
                </a:gridCol>
                <a:gridCol w="304615">
                  <a:extLst>
                    <a:ext uri="{9D8B030D-6E8A-4147-A177-3AD203B41FA5}">
                      <a16:colId xmlns:a16="http://schemas.microsoft.com/office/drawing/2014/main" val="186676315"/>
                    </a:ext>
                  </a:extLst>
                </a:gridCol>
                <a:gridCol w="304615">
                  <a:extLst>
                    <a:ext uri="{9D8B030D-6E8A-4147-A177-3AD203B41FA5}">
                      <a16:colId xmlns:a16="http://schemas.microsoft.com/office/drawing/2014/main" val="2270517870"/>
                    </a:ext>
                  </a:extLst>
                </a:gridCol>
                <a:gridCol w="304615">
                  <a:extLst>
                    <a:ext uri="{9D8B030D-6E8A-4147-A177-3AD203B41FA5}">
                      <a16:colId xmlns:a16="http://schemas.microsoft.com/office/drawing/2014/main" val="2481272767"/>
                    </a:ext>
                  </a:extLst>
                </a:gridCol>
                <a:gridCol w="304615">
                  <a:extLst>
                    <a:ext uri="{9D8B030D-6E8A-4147-A177-3AD203B41FA5}">
                      <a16:colId xmlns:a16="http://schemas.microsoft.com/office/drawing/2014/main" val="1991252945"/>
                    </a:ext>
                  </a:extLst>
                </a:gridCol>
                <a:gridCol w="304615">
                  <a:extLst>
                    <a:ext uri="{9D8B030D-6E8A-4147-A177-3AD203B41FA5}">
                      <a16:colId xmlns:a16="http://schemas.microsoft.com/office/drawing/2014/main" val="3525577684"/>
                    </a:ext>
                  </a:extLst>
                </a:gridCol>
                <a:gridCol w="304615">
                  <a:extLst>
                    <a:ext uri="{9D8B030D-6E8A-4147-A177-3AD203B41FA5}">
                      <a16:colId xmlns:a16="http://schemas.microsoft.com/office/drawing/2014/main" val="3185942413"/>
                    </a:ext>
                  </a:extLst>
                </a:gridCol>
                <a:gridCol w="304615">
                  <a:extLst>
                    <a:ext uri="{9D8B030D-6E8A-4147-A177-3AD203B41FA5}">
                      <a16:colId xmlns:a16="http://schemas.microsoft.com/office/drawing/2014/main" val="863918077"/>
                    </a:ext>
                  </a:extLst>
                </a:gridCol>
                <a:gridCol w="304615">
                  <a:extLst>
                    <a:ext uri="{9D8B030D-6E8A-4147-A177-3AD203B41FA5}">
                      <a16:colId xmlns:a16="http://schemas.microsoft.com/office/drawing/2014/main" val="3638460961"/>
                    </a:ext>
                  </a:extLst>
                </a:gridCol>
              </a:tblGrid>
              <a:tr h="370840">
                <a:tc>
                  <a:txBody>
                    <a:bodyPr/>
                    <a:lstStyle/>
                    <a:p>
                      <a:r>
                        <a:rPr lang="fr-FR" dirty="0"/>
                        <a:t>a</a:t>
                      </a:r>
                      <a:endParaRPr lang="fr-FR" b="0" dirty="0"/>
                    </a:p>
                  </a:txBody>
                  <a:tcPr/>
                </a:tc>
                <a:tc>
                  <a:txBody>
                    <a:bodyPr/>
                    <a:lstStyle/>
                    <a:p>
                      <a:r>
                        <a:rPr lang="fr-FR" dirty="0"/>
                        <a:t>b</a:t>
                      </a:r>
                      <a:endParaRPr lang="fr-FR" b="0" dirty="0"/>
                    </a:p>
                  </a:txBody>
                  <a:tcPr/>
                </a:tc>
                <a:tc>
                  <a:txBody>
                    <a:bodyPr/>
                    <a:lstStyle/>
                    <a:p>
                      <a:r>
                        <a:rPr lang="fr-FR" dirty="0"/>
                        <a:t>c</a:t>
                      </a:r>
                      <a:endParaRPr lang="fr-FR" b="0" dirty="0"/>
                    </a:p>
                  </a:txBody>
                  <a:tcPr/>
                </a:tc>
                <a:tc>
                  <a:txBody>
                    <a:bodyPr/>
                    <a:lstStyle/>
                    <a:p>
                      <a:r>
                        <a:rPr lang="fr-FR" dirty="0"/>
                        <a:t>d</a:t>
                      </a:r>
                      <a:endParaRPr lang="fr-FR" b="0" dirty="0"/>
                    </a:p>
                  </a:txBody>
                  <a:tcPr/>
                </a:tc>
                <a:tc>
                  <a:txBody>
                    <a:bodyPr/>
                    <a:lstStyle/>
                    <a:p>
                      <a:r>
                        <a:rPr lang="fr-FR" dirty="0"/>
                        <a:t>e</a:t>
                      </a:r>
                      <a:endParaRPr lang="fr-FR" b="0" dirty="0"/>
                    </a:p>
                  </a:txBody>
                  <a:tcPr/>
                </a:tc>
                <a:tc>
                  <a:txBody>
                    <a:bodyPr/>
                    <a:lstStyle/>
                    <a:p>
                      <a:r>
                        <a:rPr lang="fr-FR" dirty="0"/>
                        <a:t>f</a:t>
                      </a:r>
                      <a:endParaRPr lang="fr-FR" b="0" dirty="0"/>
                    </a:p>
                  </a:txBody>
                  <a:tcPr/>
                </a:tc>
                <a:tc>
                  <a:txBody>
                    <a:bodyPr/>
                    <a:lstStyle/>
                    <a:p>
                      <a:r>
                        <a:rPr lang="fr-FR" dirty="0"/>
                        <a:t>g</a:t>
                      </a:r>
                      <a:endParaRPr lang="fr-FR" b="0" dirty="0"/>
                    </a:p>
                  </a:txBody>
                  <a:tcPr/>
                </a:tc>
                <a:tc>
                  <a:txBody>
                    <a:bodyPr/>
                    <a:lstStyle/>
                    <a:p>
                      <a:r>
                        <a:rPr lang="fr-FR" dirty="0"/>
                        <a:t>h</a:t>
                      </a:r>
                      <a:endParaRPr lang="fr-FR" b="0" dirty="0"/>
                    </a:p>
                  </a:txBody>
                  <a:tcPr/>
                </a:tc>
                <a:tc>
                  <a:txBody>
                    <a:bodyPr/>
                    <a:lstStyle/>
                    <a:p>
                      <a:r>
                        <a:rPr lang="fr-FR" dirty="0"/>
                        <a:t>i</a:t>
                      </a:r>
                      <a:endParaRPr lang="fr-FR" b="0" dirty="0"/>
                    </a:p>
                  </a:txBody>
                  <a:tcPr/>
                </a:tc>
                <a:tc>
                  <a:txBody>
                    <a:bodyPr/>
                    <a:lstStyle/>
                    <a:p>
                      <a:r>
                        <a:rPr lang="fr-FR" dirty="0"/>
                        <a:t>j</a:t>
                      </a:r>
                      <a:endParaRPr lang="fr-FR" b="0" dirty="0"/>
                    </a:p>
                  </a:txBody>
                  <a:tcPr/>
                </a:tc>
                <a:tc>
                  <a:txBody>
                    <a:bodyPr/>
                    <a:lstStyle/>
                    <a:p>
                      <a:r>
                        <a:rPr lang="fr-FR" dirty="0"/>
                        <a:t>k</a:t>
                      </a:r>
                      <a:endParaRPr lang="fr-FR" b="0" dirty="0"/>
                    </a:p>
                  </a:txBody>
                  <a:tcPr/>
                </a:tc>
                <a:tc>
                  <a:txBody>
                    <a:bodyPr/>
                    <a:lstStyle/>
                    <a:p>
                      <a:r>
                        <a:rPr lang="fr-FR" dirty="0"/>
                        <a:t>l</a:t>
                      </a:r>
                      <a:endParaRPr lang="fr-FR" b="0" dirty="0"/>
                    </a:p>
                  </a:txBody>
                  <a:tcPr/>
                </a:tc>
                <a:tc>
                  <a:txBody>
                    <a:bodyPr/>
                    <a:lstStyle/>
                    <a:p>
                      <a:r>
                        <a:rPr lang="fr-FR" dirty="0"/>
                        <a:t>m</a:t>
                      </a:r>
                      <a:endParaRPr lang="fr-FR" b="0" dirty="0"/>
                    </a:p>
                  </a:txBody>
                  <a:tcPr/>
                </a:tc>
                <a:tc>
                  <a:txBody>
                    <a:bodyPr/>
                    <a:lstStyle/>
                    <a:p>
                      <a:r>
                        <a:rPr lang="fr-FR" dirty="0"/>
                        <a:t>n</a:t>
                      </a:r>
                      <a:endParaRPr lang="fr-FR" b="0" dirty="0"/>
                    </a:p>
                  </a:txBody>
                  <a:tcPr/>
                </a:tc>
                <a:tc>
                  <a:txBody>
                    <a:bodyPr/>
                    <a:lstStyle/>
                    <a:p>
                      <a:r>
                        <a:rPr lang="fr-FR" dirty="0"/>
                        <a:t>o</a:t>
                      </a:r>
                      <a:endParaRPr lang="fr-FR" b="0" dirty="0"/>
                    </a:p>
                  </a:txBody>
                  <a:tcPr/>
                </a:tc>
                <a:tc>
                  <a:txBody>
                    <a:bodyPr/>
                    <a:lstStyle/>
                    <a:p>
                      <a:r>
                        <a:rPr lang="fr-FR" dirty="0"/>
                        <a:t>p</a:t>
                      </a:r>
                      <a:endParaRPr lang="fr-FR" b="0" dirty="0"/>
                    </a:p>
                  </a:txBody>
                  <a:tcPr/>
                </a:tc>
                <a:tc>
                  <a:txBody>
                    <a:bodyPr/>
                    <a:lstStyle/>
                    <a:p>
                      <a:r>
                        <a:rPr lang="fr-FR" dirty="0"/>
                        <a:t>q</a:t>
                      </a:r>
                      <a:endParaRPr lang="fr-FR" b="0" dirty="0"/>
                    </a:p>
                  </a:txBody>
                  <a:tcPr/>
                </a:tc>
                <a:tc>
                  <a:txBody>
                    <a:bodyPr/>
                    <a:lstStyle/>
                    <a:p>
                      <a:r>
                        <a:rPr lang="fr-FR" dirty="0"/>
                        <a:t>r</a:t>
                      </a:r>
                      <a:endParaRPr lang="fr-FR" b="0" dirty="0"/>
                    </a:p>
                  </a:txBody>
                  <a:tcPr/>
                </a:tc>
                <a:tc>
                  <a:txBody>
                    <a:bodyPr/>
                    <a:lstStyle/>
                    <a:p>
                      <a:r>
                        <a:rPr lang="fr-FR" dirty="0"/>
                        <a:t>s</a:t>
                      </a:r>
                      <a:endParaRPr lang="fr-FR" b="0" dirty="0"/>
                    </a:p>
                  </a:txBody>
                  <a:tcPr/>
                </a:tc>
                <a:tc>
                  <a:txBody>
                    <a:bodyPr/>
                    <a:lstStyle/>
                    <a:p>
                      <a:r>
                        <a:rPr lang="fr-FR" dirty="0"/>
                        <a:t>t</a:t>
                      </a:r>
                      <a:endParaRPr lang="fr-FR" b="0" dirty="0"/>
                    </a:p>
                  </a:txBody>
                  <a:tcPr/>
                </a:tc>
                <a:tc>
                  <a:txBody>
                    <a:bodyPr/>
                    <a:lstStyle/>
                    <a:p>
                      <a:r>
                        <a:rPr lang="fr-FR" dirty="0"/>
                        <a:t>u</a:t>
                      </a:r>
                      <a:endParaRPr lang="fr-FR" b="0" dirty="0"/>
                    </a:p>
                  </a:txBody>
                  <a:tcPr/>
                </a:tc>
                <a:tc>
                  <a:txBody>
                    <a:bodyPr/>
                    <a:lstStyle/>
                    <a:p>
                      <a:r>
                        <a:rPr lang="fr-FR" dirty="0"/>
                        <a:t>v</a:t>
                      </a:r>
                      <a:endParaRPr lang="fr-FR" b="0" dirty="0"/>
                    </a:p>
                  </a:txBody>
                  <a:tcPr/>
                </a:tc>
                <a:tc>
                  <a:txBody>
                    <a:bodyPr/>
                    <a:lstStyle/>
                    <a:p>
                      <a:r>
                        <a:rPr lang="fr-FR" dirty="0"/>
                        <a:t>w</a:t>
                      </a:r>
                      <a:endParaRPr lang="fr-FR" b="0" dirty="0"/>
                    </a:p>
                  </a:txBody>
                  <a:tcPr/>
                </a:tc>
                <a:tc>
                  <a:txBody>
                    <a:bodyPr/>
                    <a:lstStyle/>
                    <a:p>
                      <a:r>
                        <a:rPr lang="fr-FR" dirty="0"/>
                        <a:t>x</a:t>
                      </a:r>
                      <a:endParaRPr lang="fr-FR" b="0" dirty="0"/>
                    </a:p>
                  </a:txBody>
                  <a:tcPr/>
                </a:tc>
                <a:tc>
                  <a:txBody>
                    <a:bodyPr/>
                    <a:lstStyle/>
                    <a:p>
                      <a:r>
                        <a:rPr lang="fr-FR" dirty="0"/>
                        <a:t>y</a:t>
                      </a:r>
                      <a:endParaRPr lang="fr-FR" b="0" dirty="0"/>
                    </a:p>
                  </a:txBody>
                  <a:tcPr/>
                </a:tc>
                <a:tc>
                  <a:txBody>
                    <a:bodyPr/>
                    <a:lstStyle/>
                    <a:p>
                      <a:r>
                        <a:rPr lang="fr-FR" dirty="0"/>
                        <a:t>z</a:t>
                      </a:r>
                      <a:endParaRPr lang="fr-FR" b="0" dirty="0"/>
                    </a:p>
                  </a:txBody>
                  <a:tcPr/>
                </a:tc>
                <a:extLst>
                  <a:ext uri="{0D108BD9-81ED-4DB2-BD59-A6C34878D82A}">
                    <a16:rowId xmlns:a16="http://schemas.microsoft.com/office/drawing/2014/main" val="1041050205"/>
                  </a:ext>
                </a:extLst>
              </a:tr>
              <a:tr h="370840">
                <a:tc>
                  <a:txBody>
                    <a:bodyPr/>
                    <a:lstStyle/>
                    <a:p>
                      <a:r>
                        <a:rPr lang="fr-FR" dirty="0"/>
                        <a:t>D</a:t>
                      </a:r>
                    </a:p>
                  </a:txBody>
                  <a:tcPr/>
                </a:tc>
                <a:tc>
                  <a:txBody>
                    <a:bodyPr/>
                    <a:lstStyle/>
                    <a:p>
                      <a:r>
                        <a:rPr lang="fr-FR" dirty="0"/>
                        <a:t>E</a:t>
                      </a:r>
                    </a:p>
                  </a:txBody>
                  <a:tcPr/>
                </a:tc>
                <a:tc>
                  <a:txBody>
                    <a:bodyPr/>
                    <a:lstStyle/>
                    <a:p>
                      <a:r>
                        <a:rPr lang="fr-FR" dirty="0"/>
                        <a:t>F</a:t>
                      </a:r>
                    </a:p>
                  </a:txBody>
                  <a:tcPr/>
                </a:tc>
                <a:tc>
                  <a:txBody>
                    <a:bodyPr/>
                    <a:lstStyle/>
                    <a:p>
                      <a:r>
                        <a:rPr lang="fr-FR" dirty="0"/>
                        <a:t>G</a:t>
                      </a:r>
                    </a:p>
                  </a:txBody>
                  <a:tcPr/>
                </a:tc>
                <a:tc>
                  <a:txBody>
                    <a:bodyPr/>
                    <a:lstStyle/>
                    <a:p>
                      <a:r>
                        <a:rPr lang="fr-FR" dirty="0"/>
                        <a:t>H</a:t>
                      </a:r>
                    </a:p>
                  </a:txBody>
                  <a:tcPr/>
                </a:tc>
                <a:tc>
                  <a:txBody>
                    <a:bodyPr/>
                    <a:lstStyle/>
                    <a:p>
                      <a:r>
                        <a:rPr lang="fr-FR" dirty="0"/>
                        <a:t>I</a:t>
                      </a:r>
                    </a:p>
                  </a:txBody>
                  <a:tcPr/>
                </a:tc>
                <a:tc>
                  <a:txBody>
                    <a:bodyPr/>
                    <a:lstStyle/>
                    <a:p>
                      <a:r>
                        <a:rPr lang="fr-FR" dirty="0"/>
                        <a:t>J</a:t>
                      </a:r>
                    </a:p>
                  </a:txBody>
                  <a:tcPr/>
                </a:tc>
                <a:tc>
                  <a:txBody>
                    <a:bodyPr/>
                    <a:lstStyle/>
                    <a:p>
                      <a:r>
                        <a:rPr lang="fr-FR" dirty="0"/>
                        <a:t>K</a:t>
                      </a:r>
                    </a:p>
                  </a:txBody>
                  <a:tcPr/>
                </a:tc>
                <a:tc>
                  <a:txBody>
                    <a:bodyPr/>
                    <a:lstStyle/>
                    <a:p>
                      <a:r>
                        <a:rPr lang="fr-FR" dirty="0"/>
                        <a:t>L</a:t>
                      </a:r>
                    </a:p>
                  </a:txBody>
                  <a:tcPr/>
                </a:tc>
                <a:tc>
                  <a:txBody>
                    <a:bodyPr/>
                    <a:lstStyle/>
                    <a:p>
                      <a:r>
                        <a:rPr lang="fr-FR" dirty="0"/>
                        <a:t>M</a:t>
                      </a:r>
                    </a:p>
                  </a:txBody>
                  <a:tcPr/>
                </a:tc>
                <a:tc>
                  <a:txBody>
                    <a:bodyPr/>
                    <a:lstStyle/>
                    <a:p>
                      <a:r>
                        <a:rPr lang="fr-FR" dirty="0"/>
                        <a:t>N</a:t>
                      </a:r>
                    </a:p>
                  </a:txBody>
                  <a:tcPr/>
                </a:tc>
                <a:tc>
                  <a:txBody>
                    <a:bodyPr/>
                    <a:lstStyle/>
                    <a:p>
                      <a:r>
                        <a:rPr lang="fr-FR" dirty="0"/>
                        <a:t>O</a:t>
                      </a:r>
                    </a:p>
                  </a:txBody>
                  <a:tcPr/>
                </a:tc>
                <a:tc>
                  <a:txBody>
                    <a:bodyPr/>
                    <a:lstStyle/>
                    <a:p>
                      <a:r>
                        <a:rPr lang="fr-FR" dirty="0"/>
                        <a:t>P</a:t>
                      </a:r>
                    </a:p>
                  </a:txBody>
                  <a:tcPr/>
                </a:tc>
                <a:tc>
                  <a:txBody>
                    <a:bodyPr/>
                    <a:lstStyle/>
                    <a:p>
                      <a:r>
                        <a:rPr lang="fr-FR" dirty="0"/>
                        <a:t>Q</a:t>
                      </a:r>
                    </a:p>
                  </a:txBody>
                  <a:tcPr/>
                </a:tc>
                <a:tc>
                  <a:txBody>
                    <a:bodyPr/>
                    <a:lstStyle/>
                    <a:p>
                      <a:r>
                        <a:rPr lang="fr-FR" dirty="0"/>
                        <a:t>R</a:t>
                      </a:r>
                    </a:p>
                  </a:txBody>
                  <a:tcPr/>
                </a:tc>
                <a:tc>
                  <a:txBody>
                    <a:bodyPr/>
                    <a:lstStyle/>
                    <a:p>
                      <a:r>
                        <a:rPr lang="fr-FR" dirty="0"/>
                        <a:t>S</a:t>
                      </a:r>
                    </a:p>
                  </a:txBody>
                  <a:tcPr/>
                </a:tc>
                <a:tc>
                  <a:txBody>
                    <a:bodyPr/>
                    <a:lstStyle/>
                    <a:p>
                      <a:r>
                        <a:rPr lang="fr-FR" dirty="0"/>
                        <a:t>T</a:t>
                      </a:r>
                    </a:p>
                  </a:txBody>
                  <a:tcPr/>
                </a:tc>
                <a:tc>
                  <a:txBody>
                    <a:bodyPr/>
                    <a:lstStyle/>
                    <a:p>
                      <a:r>
                        <a:rPr lang="fr-FR" dirty="0"/>
                        <a:t>U</a:t>
                      </a:r>
                    </a:p>
                  </a:txBody>
                  <a:tcPr/>
                </a:tc>
                <a:tc>
                  <a:txBody>
                    <a:bodyPr/>
                    <a:lstStyle/>
                    <a:p>
                      <a:r>
                        <a:rPr lang="fr-FR" dirty="0"/>
                        <a:t>V</a:t>
                      </a:r>
                    </a:p>
                  </a:txBody>
                  <a:tcPr/>
                </a:tc>
                <a:tc>
                  <a:txBody>
                    <a:bodyPr/>
                    <a:lstStyle/>
                    <a:p>
                      <a:r>
                        <a:rPr lang="fr-FR" dirty="0"/>
                        <a:t>W</a:t>
                      </a:r>
                    </a:p>
                  </a:txBody>
                  <a:tcPr/>
                </a:tc>
                <a:tc>
                  <a:txBody>
                    <a:bodyPr/>
                    <a:lstStyle/>
                    <a:p>
                      <a:r>
                        <a:rPr lang="fr-FR" dirty="0"/>
                        <a:t>X</a:t>
                      </a:r>
                    </a:p>
                  </a:txBody>
                  <a:tcPr/>
                </a:tc>
                <a:tc>
                  <a:txBody>
                    <a:bodyPr/>
                    <a:lstStyle/>
                    <a:p>
                      <a:r>
                        <a:rPr lang="fr-FR" dirty="0"/>
                        <a:t>Y</a:t>
                      </a:r>
                    </a:p>
                  </a:txBody>
                  <a:tcPr/>
                </a:tc>
                <a:tc>
                  <a:txBody>
                    <a:bodyPr/>
                    <a:lstStyle/>
                    <a:p>
                      <a:r>
                        <a:rPr lang="fr-FR" dirty="0"/>
                        <a:t>Z</a:t>
                      </a:r>
                    </a:p>
                  </a:txBody>
                  <a:tcPr/>
                </a:tc>
                <a:tc>
                  <a:txBody>
                    <a:bodyPr/>
                    <a:lstStyle/>
                    <a:p>
                      <a:r>
                        <a:rPr lang="fr-FR" dirty="0"/>
                        <a:t>A</a:t>
                      </a:r>
                    </a:p>
                  </a:txBody>
                  <a:tcPr/>
                </a:tc>
                <a:tc>
                  <a:txBody>
                    <a:bodyPr/>
                    <a:lstStyle/>
                    <a:p>
                      <a:r>
                        <a:rPr lang="fr-FR" dirty="0"/>
                        <a:t>B</a:t>
                      </a:r>
                    </a:p>
                  </a:txBody>
                  <a:tcPr/>
                </a:tc>
                <a:tc>
                  <a:txBody>
                    <a:bodyPr/>
                    <a:lstStyle/>
                    <a:p>
                      <a:r>
                        <a:rPr lang="fr-FR" dirty="0"/>
                        <a:t>C</a:t>
                      </a:r>
                    </a:p>
                  </a:txBody>
                  <a:tcPr/>
                </a:tc>
                <a:extLst>
                  <a:ext uri="{0D108BD9-81ED-4DB2-BD59-A6C34878D82A}">
                    <a16:rowId xmlns:a16="http://schemas.microsoft.com/office/drawing/2014/main" val="578665513"/>
                  </a:ext>
                </a:extLst>
              </a:tr>
            </a:tbl>
          </a:graphicData>
        </a:graphic>
      </p:graphicFrame>
    </p:spTree>
    <p:extLst>
      <p:ext uri="{BB962C8B-B14F-4D97-AF65-F5344CB8AC3E}">
        <p14:creationId xmlns:p14="http://schemas.microsoft.com/office/powerpoint/2010/main" val="113958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72C4A-7827-4423-B121-AD4FF1E1741A}"/>
              </a:ext>
            </a:extLst>
          </p:cNvPr>
          <p:cNvSpPr>
            <a:spLocks noGrp="1"/>
          </p:cNvSpPr>
          <p:nvPr>
            <p:ph type="title"/>
          </p:nvPr>
        </p:nvSpPr>
        <p:spPr/>
        <p:txBody>
          <a:bodyPr/>
          <a:lstStyle/>
          <a:p>
            <a:r>
              <a:rPr lang="fr-FR" dirty="0"/>
              <a:t>Al-Kindi, pionnier en cryptanalyse </a:t>
            </a:r>
          </a:p>
        </p:txBody>
      </p:sp>
      <p:sp>
        <p:nvSpPr>
          <p:cNvPr id="3" name="Espace réservé du contenu 2">
            <a:extLst>
              <a:ext uri="{FF2B5EF4-FFF2-40B4-BE49-F238E27FC236}">
                <a16:creationId xmlns:a16="http://schemas.microsoft.com/office/drawing/2014/main" id="{698E2EC5-F069-476A-BBC6-6F8C11D2A54A}"/>
              </a:ext>
            </a:extLst>
          </p:cNvPr>
          <p:cNvSpPr>
            <a:spLocks noGrp="1"/>
          </p:cNvSpPr>
          <p:nvPr>
            <p:ph idx="1"/>
          </p:nvPr>
        </p:nvSpPr>
        <p:spPr>
          <a:xfrm>
            <a:off x="680321" y="2336873"/>
            <a:ext cx="10778616" cy="3599316"/>
          </a:xfrm>
        </p:spPr>
        <p:txBody>
          <a:bodyPr/>
          <a:lstStyle/>
          <a:p>
            <a:r>
              <a:rPr lang="fr-FR" dirty="0"/>
              <a:t> Médecin, mathématicien et linguiste du 9</a:t>
            </a:r>
            <a:r>
              <a:rPr lang="fr-FR" baseline="30000" dirty="0"/>
              <a:t>e</a:t>
            </a:r>
            <a:r>
              <a:rPr lang="fr-FR" dirty="0"/>
              <a:t> siècle</a:t>
            </a:r>
          </a:p>
          <a:p>
            <a:r>
              <a:rPr lang="fr-FR" dirty="0"/>
              <a:t> Technique :</a:t>
            </a:r>
          </a:p>
          <a:p>
            <a:pPr lvl="1"/>
            <a:r>
              <a:rPr lang="fr-FR" dirty="0"/>
              <a:t> Etudier les fréquences de chaque lettre, les lettres doubles NN, LL...  et associations CH, QU…</a:t>
            </a:r>
          </a:p>
          <a:p>
            <a:pPr lvl="1"/>
            <a:endParaRPr lang="fr-FR" dirty="0"/>
          </a:p>
          <a:p>
            <a:pPr lvl="1"/>
            <a:endParaRPr lang="fr-FR" dirty="0"/>
          </a:p>
          <a:p>
            <a:pPr lvl="1"/>
            <a:endParaRPr lang="fr-FR" dirty="0"/>
          </a:p>
          <a:p>
            <a:r>
              <a:rPr lang="fr-FR" dirty="0"/>
              <a:t> Enjeu : </a:t>
            </a:r>
            <a:r>
              <a:rPr lang="fr-FR" sz="2000" dirty="0"/>
              <a:t>Pouvoir comprendre les messages </a:t>
            </a:r>
          </a:p>
          <a:p>
            <a:pPr marL="457200" lvl="1" indent="0">
              <a:buNone/>
            </a:pPr>
            <a:r>
              <a:rPr lang="fr-FR" dirty="0"/>
              <a:t>interceptés plus rapidement que d’essayer </a:t>
            </a:r>
          </a:p>
          <a:p>
            <a:pPr marL="457200" lvl="1" indent="0">
              <a:buNone/>
            </a:pPr>
            <a:r>
              <a:rPr lang="fr-FR" dirty="0"/>
              <a:t>les 26! substitutions possibles</a:t>
            </a:r>
          </a:p>
          <a:p>
            <a:pPr marL="457200" lvl="1" indent="0" algn="r">
              <a:buNone/>
            </a:pPr>
            <a:endParaRPr lang="fr-FR" sz="1800" b="1" i="1" dirty="0"/>
          </a:p>
          <a:p>
            <a:pPr marL="457200" lvl="1" indent="0" algn="r">
              <a:buNone/>
            </a:pPr>
            <a:endParaRPr lang="fr-FR" dirty="0"/>
          </a:p>
        </p:txBody>
      </p:sp>
      <p:sp>
        <p:nvSpPr>
          <p:cNvPr id="4" name="Espace réservé du numéro de diapositive 3">
            <a:extLst>
              <a:ext uri="{FF2B5EF4-FFF2-40B4-BE49-F238E27FC236}">
                <a16:creationId xmlns:a16="http://schemas.microsoft.com/office/drawing/2014/main" id="{E32A0F25-556F-454F-8D47-795C56CCA0CD}"/>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7" name="Flèche : chevron 6">
            <a:extLst>
              <a:ext uri="{FF2B5EF4-FFF2-40B4-BE49-F238E27FC236}">
                <a16:creationId xmlns:a16="http://schemas.microsoft.com/office/drawing/2014/main" id="{0245C846-4B5C-4007-84F3-D26609A122C2}"/>
              </a:ext>
            </a:extLst>
          </p:cNvPr>
          <p:cNvSpPr/>
          <p:nvPr/>
        </p:nvSpPr>
        <p:spPr>
          <a:xfrm>
            <a:off x="2623061" y="6112117"/>
            <a:ext cx="1752161" cy="435006"/>
          </a:xfrm>
          <a:prstGeom prst="chevron">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i="1" dirty="0"/>
              <a:t>1ers Chiffrements</a:t>
            </a:r>
          </a:p>
        </p:txBody>
      </p:sp>
      <p:pic>
        <p:nvPicPr>
          <p:cNvPr id="8" name="Image 7">
            <a:extLst>
              <a:ext uri="{FF2B5EF4-FFF2-40B4-BE49-F238E27FC236}">
                <a16:creationId xmlns:a16="http://schemas.microsoft.com/office/drawing/2014/main" id="{DB541DB9-7B4E-4B17-A4AC-0AE184C38788}"/>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5981157" y="3429000"/>
            <a:ext cx="6086475" cy="2905125"/>
          </a:xfrm>
          <a:prstGeom prst="rect">
            <a:avLst/>
          </a:prstGeom>
        </p:spPr>
      </p:pic>
    </p:spTree>
    <p:extLst>
      <p:ext uri="{BB962C8B-B14F-4D97-AF65-F5344CB8AC3E}">
        <p14:creationId xmlns:p14="http://schemas.microsoft.com/office/powerpoint/2010/main" val="123668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Rapidement obsolète</a:t>
            </a:r>
            <a:endParaRPr lang="fr-FR" dirty="0"/>
          </a:p>
        </p:txBody>
      </p:sp>
      <p:sp>
        <p:nvSpPr>
          <p:cNvPr id="3" name="Espace réservé du contenu 2"/>
          <p:cNvSpPr>
            <a:spLocks noGrp="1"/>
          </p:cNvSpPr>
          <p:nvPr>
            <p:ph idx="1"/>
          </p:nvPr>
        </p:nvSpPr>
        <p:spPr/>
        <p:txBody>
          <a:bodyPr/>
          <a:lstStyle/>
          <a:p>
            <a:r>
              <a:rPr lang="fr-FR" dirty="0" smtClean="0"/>
              <a:t>A venir….</a:t>
            </a:r>
          </a:p>
          <a:p>
            <a:r>
              <a:rPr lang="fr-FR" dirty="0" smtClean="0"/>
              <a:t>Chiffre facilement décryptables qui laisseront place à une évolution des techniques….. Bla </a:t>
            </a:r>
            <a:r>
              <a:rPr lang="fr-FR" dirty="0" err="1" smtClean="0"/>
              <a:t>bla</a:t>
            </a:r>
            <a:r>
              <a:rPr lang="fr-FR" dirty="0" smtClean="0"/>
              <a:t> </a:t>
            </a:r>
            <a:r>
              <a:rPr lang="fr-FR" dirty="0" err="1" smtClean="0"/>
              <a:t>bla</a:t>
            </a:r>
            <a:endParaRPr lang="fr-FR"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59058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FDE777-1C1E-4A71-9C2D-4E02281F17E7}"/>
              </a:ext>
            </a:extLst>
          </p:cNvPr>
          <p:cNvSpPr>
            <a:spLocks noGrp="1"/>
          </p:cNvSpPr>
          <p:nvPr>
            <p:ph type="title"/>
          </p:nvPr>
        </p:nvSpPr>
        <p:spPr/>
        <p:txBody>
          <a:bodyPr/>
          <a:lstStyle/>
          <a:p>
            <a:r>
              <a:rPr lang="fr-FR" dirty="0"/>
              <a:t>Enjeux politique</a:t>
            </a:r>
          </a:p>
        </p:txBody>
      </p:sp>
      <p:sp>
        <p:nvSpPr>
          <p:cNvPr id="3" name="Espace réservé du texte 2">
            <a:extLst>
              <a:ext uri="{FF2B5EF4-FFF2-40B4-BE49-F238E27FC236}">
                <a16:creationId xmlns:a16="http://schemas.microsoft.com/office/drawing/2014/main" id="{BFB7F26B-F730-469D-9F77-711548A4AFFA}"/>
              </a:ext>
            </a:extLst>
          </p:cNvPr>
          <p:cNvSpPr>
            <a:spLocks noGrp="1"/>
          </p:cNvSpPr>
          <p:nvPr>
            <p:ph type="body" idx="1"/>
          </p:nvPr>
        </p:nvSpPr>
        <p:spPr/>
        <p:txBody>
          <a:bodyPr/>
          <a:lstStyle/>
          <a:p>
            <a:r>
              <a:rPr lang="fr-FR" i="1" dirty="0"/>
              <a:t>" La cryptographie a été un élément tout à fait important de la victoire des alliés contre l'Allemagne et le Japon. Pendant la guerre froide, il est devenu un des instruments de lutte entre services de renseignement de l'Est et de l'Ouest. "</a:t>
            </a:r>
            <a:endParaRPr lang="fr-FR" dirty="0"/>
          </a:p>
          <a:p>
            <a:r>
              <a:rPr lang="fr-FR" b="1" dirty="0"/>
              <a:t>-- Pierre Lacoste, </a:t>
            </a:r>
            <a:r>
              <a:rPr lang="fr-FR" dirty="0"/>
              <a:t>l'ancien patron de la DGSE (services secrets </a:t>
            </a:r>
            <a:r>
              <a:rPr lang="fr-FR" dirty="0" err="1"/>
              <a:t>francais</a:t>
            </a:r>
            <a:r>
              <a:rPr lang="fr-FR" dirty="0"/>
              <a:t>)</a:t>
            </a:r>
          </a:p>
          <a:p>
            <a:endParaRPr lang="fr-FR" dirty="0"/>
          </a:p>
        </p:txBody>
      </p:sp>
      <p:sp>
        <p:nvSpPr>
          <p:cNvPr id="4" name="Espace réservé du numéro de diapositive 3">
            <a:extLst>
              <a:ext uri="{FF2B5EF4-FFF2-40B4-BE49-F238E27FC236}">
                <a16:creationId xmlns:a16="http://schemas.microsoft.com/office/drawing/2014/main" id="{618375BC-C28D-4DC6-97FB-584D87436D37}"/>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614722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72C4A-7827-4423-B121-AD4FF1E1741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98E2EC5-F069-476A-BBC6-6F8C11D2A54A}"/>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E32A0F25-556F-454F-8D47-795C56CCA0CD}"/>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6" name="Flèche : chevron 5">
            <a:extLst>
              <a:ext uri="{FF2B5EF4-FFF2-40B4-BE49-F238E27FC236}">
                <a16:creationId xmlns:a16="http://schemas.microsoft.com/office/drawing/2014/main" id="{540D1AFA-AD34-47FA-BC81-AF7FF78CD319}"/>
              </a:ext>
            </a:extLst>
          </p:cNvPr>
          <p:cNvSpPr/>
          <p:nvPr/>
        </p:nvSpPr>
        <p:spPr>
          <a:xfrm>
            <a:off x="4796622" y="6112117"/>
            <a:ext cx="1691975" cy="435006"/>
          </a:xfrm>
          <a:prstGeom prst="chevron">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i="1" dirty="0"/>
              <a:t>Enjeux politiques</a:t>
            </a:r>
          </a:p>
        </p:txBody>
      </p:sp>
    </p:spTree>
    <p:extLst>
      <p:ext uri="{BB962C8B-B14F-4D97-AF65-F5344CB8AC3E}">
        <p14:creationId xmlns:p14="http://schemas.microsoft.com/office/powerpoint/2010/main" val="4140056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72C4A-7827-4423-B121-AD4FF1E1741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98E2EC5-F069-476A-BBC6-6F8C11D2A54A}"/>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E32A0F25-556F-454F-8D47-795C56CCA0CD}"/>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6" name="Flèche : chevron 5">
            <a:extLst>
              <a:ext uri="{FF2B5EF4-FFF2-40B4-BE49-F238E27FC236}">
                <a16:creationId xmlns:a16="http://schemas.microsoft.com/office/drawing/2014/main" id="{540D1AFA-AD34-47FA-BC81-AF7FF78CD319}"/>
              </a:ext>
            </a:extLst>
          </p:cNvPr>
          <p:cNvSpPr/>
          <p:nvPr/>
        </p:nvSpPr>
        <p:spPr>
          <a:xfrm>
            <a:off x="4796622" y="6112117"/>
            <a:ext cx="1691975" cy="435006"/>
          </a:xfrm>
          <a:prstGeom prst="chevron">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i="1" dirty="0"/>
              <a:t>Enjeux politiques</a:t>
            </a:r>
          </a:p>
        </p:txBody>
      </p:sp>
      <p:pic>
        <p:nvPicPr>
          <p:cNvPr id="5" name="Image 4"/>
          <p:cNvPicPr>
            <a:picLocks noChangeAspect="1"/>
          </p:cNvPicPr>
          <p:nvPr/>
        </p:nvPicPr>
        <p:blipFill>
          <a:blip r:embed="rId2"/>
          <a:stretch>
            <a:fillRect/>
          </a:stretch>
        </p:blipFill>
        <p:spPr>
          <a:xfrm>
            <a:off x="-2466975" y="1328737"/>
            <a:ext cx="17125950" cy="4200525"/>
          </a:xfrm>
          <a:prstGeom prst="rect">
            <a:avLst/>
          </a:prstGeom>
        </p:spPr>
      </p:pic>
    </p:spTree>
    <p:extLst>
      <p:ext uri="{BB962C8B-B14F-4D97-AF65-F5344CB8AC3E}">
        <p14:creationId xmlns:p14="http://schemas.microsoft.com/office/powerpoint/2010/main" val="3924497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4A04C-62C6-406B-B414-42B6F73041E8}"/>
              </a:ext>
            </a:extLst>
          </p:cNvPr>
          <p:cNvSpPr>
            <a:spLocks noGrp="1"/>
          </p:cNvSpPr>
          <p:nvPr>
            <p:ph type="title"/>
          </p:nvPr>
        </p:nvSpPr>
        <p:spPr/>
        <p:txBody>
          <a:bodyPr/>
          <a:lstStyle/>
          <a:p>
            <a:r>
              <a:rPr lang="fr-FR" dirty="0"/>
              <a:t>Enjeux individuel</a:t>
            </a:r>
          </a:p>
        </p:txBody>
      </p:sp>
      <p:sp>
        <p:nvSpPr>
          <p:cNvPr id="3" name="Espace réservé du texte 2">
            <a:extLst>
              <a:ext uri="{FF2B5EF4-FFF2-40B4-BE49-F238E27FC236}">
                <a16:creationId xmlns:a16="http://schemas.microsoft.com/office/drawing/2014/main" id="{FEBB1F8C-5CE7-42D9-8013-02A89A9FE78B}"/>
              </a:ext>
            </a:extLst>
          </p:cNvPr>
          <p:cNvSpPr>
            <a:spLocks noGrp="1"/>
          </p:cNvSpPr>
          <p:nvPr>
            <p:ph type="body" idx="1"/>
          </p:nvPr>
        </p:nvSpPr>
        <p:spPr/>
        <p:txBody>
          <a:bodyPr/>
          <a:lstStyle/>
          <a:p>
            <a:r>
              <a:rPr lang="fr-FR" i="1" dirty="0">
                <a:solidFill>
                  <a:schemeClr val="tx1">
                    <a:lumMod val="50000"/>
                    <a:lumOff val="50000"/>
                  </a:schemeClr>
                </a:solidFill>
                <a:latin typeface="lemonde_italic"/>
              </a:rPr>
              <a:t>« Avec l’Internet et le Web, la demande en cryptologie a explosé. Et paradoxalement, la cryptologie est passée d’une science du secret à une science de confiance. » </a:t>
            </a:r>
          </a:p>
          <a:p>
            <a:r>
              <a:rPr lang="fr-FR" b="1" dirty="0">
                <a:solidFill>
                  <a:schemeClr val="tx1">
                    <a:lumMod val="50000"/>
                    <a:lumOff val="50000"/>
                  </a:schemeClr>
                </a:solidFill>
                <a:latin typeface="lemonde_italic"/>
              </a:rPr>
              <a:t>--  Jacques Stern</a:t>
            </a:r>
            <a:r>
              <a:rPr lang="fr-FR" i="1" dirty="0">
                <a:solidFill>
                  <a:schemeClr val="tx1">
                    <a:lumMod val="50000"/>
                    <a:lumOff val="50000"/>
                  </a:schemeClr>
                </a:solidFill>
                <a:latin typeface="lemonde_italic"/>
              </a:rPr>
              <a:t>, cryptologue</a:t>
            </a:r>
            <a:endParaRPr lang="fr-FR" i="1" dirty="0">
              <a:solidFill>
                <a:schemeClr val="tx1">
                  <a:lumMod val="50000"/>
                  <a:lumOff val="50000"/>
                </a:schemeClr>
              </a:solidFill>
            </a:endParaRPr>
          </a:p>
        </p:txBody>
      </p:sp>
      <p:sp>
        <p:nvSpPr>
          <p:cNvPr id="4" name="Espace réservé du numéro de diapositive 3">
            <a:extLst>
              <a:ext uri="{FF2B5EF4-FFF2-40B4-BE49-F238E27FC236}">
                <a16:creationId xmlns:a16="http://schemas.microsoft.com/office/drawing/2014/main" id="{0F8DDD29-4125-4E98-A6DC-32BCAD7E2C74}"/>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478083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72C4A-7827-4423-B121-AD4FF1E1741A}"/>
              </a:ext>
            </a:extLst>
          </p:cNvPr>
          <p:cNvSpPr>
            <a:spLocks noGrp="1"/>
          </p:cNvSpPr>
          <p:nvPr>
            <p:ph type="title"/>
          </p:nvPr>
        </p:nvSpPr>
        <p:spPr/>
        <p:txBody>
          <a:bodyPr/>
          <a:lstStyle/>
          <a:p>
            <a:r>
              <a:rPr lang="fr-FR" dirty="0" smtClean="0"/>
              <a:t>Cryptographie moderne</a:t>
            </a:r>
            <a:endParaRPr lang="fr-FR" dirty="0"/>
          </a:p>
        </p:txBody>
      </p:sp>
      <p:sp>
        <p:nvSpPr>
          <p:cNvPr id="3" name="Espace réservé du contenu 2">
            <a:extLst>
              <a:ext uri="{FF2B5EF4-FFF2-40B4-BE49-F238E27FC236}">
                <a16:creationId xmlns:a16="http://schemas.microsoft.com/office/drawing/2014/main" id="{698E2EC5-F069-476A-BBC6-6F8C11D2A54A}"/>
              </a:ext>
            </a:extLst>
          </p:cNvPr>
          <p:cNvSpPr>
            <a:spLocks noGrp="1"/>
          </p:cNvSpPr>
          <p:nvPr>
            <p:ph idx="1"/>
          </p:nvPr>
        </p:nvSpPr>
        <p:spPr/>
        <p:txBody>
          <a:bodyPr/>
          <a:lstStyle/>
          <a:p>
            <a:r>
              <a:rPr lang="fr-FR" dirty="0" smtClean="0"/>
              <a:t>Applications civiles du chiffrement</a:t>
            </a:r>
          </a:p>
          <a:p>
            <a:r>
              <a:rPr lang="fr-FR" dirty="0" smtClean="0"/>
              <a:t>Généralisation des </a:t>
            </a:r>
            <a:r>
              <a:rPr lang="fr-FR" smtClean="0"/>
              <a:t>outils informatiques</a:t>
            </a:r>
            <a:endParaRPr lang="fr-FR"/>
          </a:p>
        </p:txBody>
      </p:sp>
      <p:sp>
        <p:nvSpPr>
          <p:cNvPr id="4" name="Espace réservé du numéro de diapositive 3">
            <a:extLst>
              <a:ext uri="{FF2B5EF4-FFF2-40B4-BE49-F238E27FC236}">
                <a16:creationId xmlns:a16="http://schemas.microsoft.com/office/drawing/2014/main" id="{E32A0F25-556F-454F-8D47-795C56CCA0CD}"/>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6" name="Flèche : chevron 5">
            <a:extLst>
              <a:ext uri="{FF2B5EF4-FFF2-40B4-BE49-F238E27FC236}">
                <a16:creationId xmlns:a16="http://schemas.microsoft.com/office/drawing/2014/main" id="{CCDBD2D6-56DF-4A13-8EE0-C5364E07C7D4}"/>
              </a:ext>
            </a:extLst>
          </p:cNvPr>
          <p:cNvSpPr/>
          <p:nvPr/>
        </p:nvSpPr>
        <p:spPr>
          <a:xfrm>
            <a:off x="6909996" y="6112117"/>
            <a:ext cx="1771875" cy="435006"/>
          </a:xfrm>
          <a:prstGeom prst="chevron">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i="1" dirty="0"/>
              <a:t>Enjeux individuels</a:t>
            </a:r>
          </a:p>
        </p:txBody>
      </p:sp>
    </p:spTree>
    <p:extLst>
      <p:ext uri="{BB962C8B-B14F-4D97-AF65-F5344CB8AC3E}">
        <p14:creationId xmlns:p14="http://schemas.microsoft.com/office/powerpoint/2010/main" val="3195785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72C4A-7827-4423-B121-AD4FF1E1741A}"/>
              </a:ext>
            </a:extLst>
          </p:cNvPr>
          <p:cNvSpPr>
            <a:spLocks noGrp="1"/>
          </p:cNvSpPr>
          <p:nvPr>
            <p:ph type="title"/>
          </p:nvPr>
        </p:nvSpPr>
        <p:spPr/>
        <p:txBody>
          <a:bodyPr/>
          <a:lstStyle/>
          <a:p>
            <a:r>
              <a:rPr lang="fr-FR" dirty="0" err="1"/>
              <a:t>Cryptosystèmes</a:t>
            </a:r>
            <a:r>
              <a:rPr lang="fr-FR" dirty="0"/>
              <a:t> : </a:t>
            </a:r>
            <a:r>
              <a:rPr lang="fr-FR" dirty="0" smtClean="0"/>
              <a:t>symétrique et asymétrique</a:t>
            </a:r>
            <a:endParaRPr lang="fr-FR" dirty="0"/>
          </a:p>
        </p:txBody>
      </p:sp>
      <p:sp>
        <p:nvSpPr>
          <p:cNvPr id="4" name="Espace réservé du numéro de diapositive 3">
            <a:extLst>
              <a:ext uri="{FF2B5EF4-FFF2-40B4-BE49-F238E27FC236}">
                <a16:creationId xmlns:a16="http://schemas.microsoft.com/office/drawing/2014/main" id="{E32A0F25-556F-454F-8D47-795C56CCA0CD}"/>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5" name="Flèche : pentagone 4">
            <a:extLst>
              <a:ext uri="{FF2B5EF4-FFF2-40B4-BE49-F238E27FC236}">
                <a16:creationId xmlns:a16="http://schemas.microsoft.com/office/drawing/2014/main" id="{1876D266-D8A8-487D-97EB-AD3182B3897E}"/>
              </a:ext>
            </a:extLst>
          </p:cNvPr>
          <p:cNvSpPr/>
          <p:nvPr/>
        </p:nvSpPr>
        <p:spPr>
          <a:xfrm>
            <a:off x="680321" y="6104772"/>
            <a:ext cx="1521341" cy="435006"/>
          </a:xfrm>
          <a:prstGeom prst="homePlat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i="1" dirty="0"/>
              <a:t>Quelques notions</a:t>
            </a:r>
          </a:p>
        </p:txBody>
      </p:sp>
      <p:sp>
        <p:nvSpPr>
          <p:cNvPr id="6" name="Rectangle 5">
            <a:extLst>
              <a:ext uri="{FF2B5EF4-FFF2-40B4-BE49-F238E27FC236}">
                <a16:creationId xmlns:a16="http://schemas.microsoft.com/office/drawing/2014/main" id="{85983988-2C03-4595-8B0E-32CE7B6C04B4}"/>
              </a:ext>
            </a:extLst>
          </p:cNvPr>
          <p:cNvSpPr/>
          <p:nvPr/>
        </p:nvSpPr>
        <p:spPr>
          <a:xfrm>
            <a:off x="0" y="5568462"/>
            <a:ext cx="2356338" cy="32824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9118C008-AA23-4380-97D6-F38AFF07D9E6}"/>
              </a:ext>
            </a:extLst>
          </p:cNvPr>
          <p:cNvPicPr>
            <a:picLocks noChangeAspect="1"/>
          </p:cNvPicPr>
          <p:nvPr/>
        </p:nvPicPr>
        <p:blipFill>
          <a:blip r:embed="rId3">
            <a:clrChange>
              <a:clrFrom>
                <a:srgbClr val="F3F3F3"/>
              </a:clrFrom>
              <a:clrTo>
                <a:srgbClr val="F3F3F3">
                  <a:alpha val="0"/>
                </a:srgbClr>
              </a:clrTo>
            </a:clrChange>
          </a:blip>
          <a:stretch>
            <a:fillRect/>
          </a:stretch>
        </p:blipFill>
        <p:spPr>
          <a:xfrm>
            <a:off x="1125799" y="4764863"/>
            <a:ext cx="3110310" cy="910677"/>
          </a:xfrm>
          <a:prstGeom prst="rect">
            <a:avLst/>
          </a:prstGeom>
        </p:spPr>
      </p:pic>
      <p:pic>
        <p:nvPicPr>
          <p:cNvPr id="10" name="Image 9">
            <a:extLst>
              <a:ext uri="{FF2B5EF4-FFF2-40B4-BE49-F238E27FC236}">
                <a16:creationId xmlns:a16="http://schemas.microsoft.com/office/drawing/2014/main" id="{D202A87E-C8D0-4182-B7CD-046069CCCCFC}"/>
              </a:ext>
            </a:extLst>
          </p:cNvPr>
          <p:cNvPicPr>
            <a:picLocks noChangeAspect="1"/>
          </p:cNvPicPr>
          <p:nvPr/>
        </p:nvPicPr>
        <p:blipFill>
          <a:blip r:embed="rId4">
            <a:clrChange>
              <a:clrFrom>
                <a:srgbClr val="F3F3F3"/>
              </a:clrFrom>
              <a:clrTo>
                <a:srgbClr val="F3F3F3">
                  <a:alpha val="0"/>
                </a:srgbClr>
              </a:clrTo>
            </a:clrChange>
          </a:blip>
          <a:stretch>
            <a:fillRect/>
          </a:stretch>
        </p:blipFill>
        <p:spPr>
          <a:xfrm>
            <a:off x="7401430" y="4764863"/>
            <a:ext cx="3110310" cy="1131845"/>
          </a:xfrm>
          <a:prstGeom prst="rect">
            <a:avLst/>
          </a:prstGeom>
        </p:spPr>
      </p:pic>
      <p:pic>
        <p:nvPicPr>
          <p:cNvPr id="15" name="Image 14">
            <a:extLst>
              <a:ext uri="{FF2B5EF4-FFF2-40B4-BE49-F238E27FC236}">
                <a16:creationId xmlns:a16="http://schemas.microsoft.com/office/drawing/2014/main" id="{A0E3FFFC-2789-40A0-92B1-AF3A9829E402}"/>
              </a:ext>
            </a:extLst>
          </p:cNvPr>
          <p:cNvPicPr>
            <a:picLocks noChangeAspect="1"/>
          </p:cNvPicPr>
          <p:nvPr/>
        </p:nvPicPr>
        <p:blipFill>
          <a:blip r:embed="rId5">
            <a:clrChange>
              <a:clrFrom>
                <a:srgbClr val="F6F6F6"/>
              </a:clrFrom>
              <a:clrTo>
                <a:srgbClr val="F6F6F6">
                  <a:alpha val="0"/>
                </a:srgbClr>
              </a:clrTo>
            </a:clrChange>
          </a:blip>
          <a:stretch>
            <a:fillRect/>
          </a:stretch>
        </p:blipFill>
        <p:spPr>
          <a:xfrm>
            <a:off x="95250" y="2481262"/>
            <a:ext cx="12001500" cy="1895475"/>
          </a:xfrm>
          <a:prstGeom prst="rect">
            <a:avLst/>
          </a:prstGeom>
        </p:spPr>
      </p:pic>
      <p:cxnSp>
        <p:nvCxnSpPr>
          <p:cNvPr id="14" name="Connecteur droit 13">
            <a:extLst>
              <a:ext uri="{FF2B5EF4-FFF2-40B4-BE49-F238E27FC236}">
                <a16:creationId xmlns:a16="http://schemas.microsoft.com/office/drawing/2014/main" id="{8D336D47-CBFF-4CD3-8360-1E69F92E94C3}"/>
              </a:ext>
            </a:extLst>
          </p:cNvPr>
          <p:cNvCxnSpPr>
            <a:cxnSpLocks/>
          </p:cNvCxnSpPr>
          <p:nvPr/>
        </p:nvCxnSpPr>
        <p:spPr>
          <a:xfrm flipH="1">
            <a:off x="5974080" y="2598612"/>
            <a:ext cx="3810" cy="3298096"/>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476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72C4A-7827-4423-B121-AD4FF1E1741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98E2EC5-F069-476A-BBC6-6F8C11D2A54A}"/>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E32A0F25-556F-454F-8D47-795C56CCA0CD}"/>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6" name="Flèche : chevron 5">
            <a:extLst>
              <a:ext uri="{FF2B5EF4-FFF2-40B4-BE49-F238E27FC236}">
                <a16:creationId xmlns:a16="http://schemas.microsoft.com/office/drawing/2014/main" id="{CCDBD2D6-56DF-4A13-8EE0-C5364E07C7D4}"/>
              </a:ext>
            </a:extLst>
          </p:cNvPr>
          <p:cNvSpPr/>
          <p:nvPr/>
        </p:nvSpPr>
        <p:spPr>
          <a:xfrm>
            <a:off x="6909996" y="6112117"/>
            <a:ext cx="1771875" cy="435006"/>
          </a:xfrm>
          <a:prstGeom prst="chevron">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i="1" dirty="0"/>
              <a:t>Enjeux individuels</a:t>
            </a:r>
          </a:p>
        </p:txBody>
      </p:sp>
    </p:spTree>
    <p:extLst>
      <p:ext uri="{BB962C8B-B14F-4D97-AF65-F5344CB8AC3E}">
        <p14:creationId xmlns:p14="http://schemas.microsoft.com/office/powerpoint/2010/main" val="3305283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D3A4B8-3DE5-4C2D-B46C-527A49077D02}"/>
              </a:ext>
            </a:extLst>
          </p:cNvPr>
          <p:cNvSpPr>
            <a:spLocks noGrp="1"/>
          </p:cNvSpPr>
          <p:nvPr>
            <p:ph type="title"/>
          </p:nvPr>
        </p:nvSpPr>
        <p:spPr/>
        <p:txBody>
          <a:bodyPr/>
          <a:lstStyle/>
          <a:p>
            <a:r>
              <a:rPr lang="fr-FR" dirty="0"/>
              <a:t>Quelques notions</a:t>
            </a:r>
          </a:p>
        </p:txBody>
      </p:sp>
      <p:sp>
        <p:nvSpPr>
          <p:cNvPr id="3" name="Espace réservé du texte 2">
            <a:extLst>
              <a:ext uri="{FF2B5EF4-FFF2-40B4-BE49-F238E27FC236}">
                <a16:creationId xmlns:a16="http://schemas.microsoft.com/office/drawing/2014/main" id="{CCD2D28B-AEDE-454E-BC93-B8ECCE509D78}"/>
              </a:ext>
            </a:extLst>
          </p:cNvPr>
          <p:cNvSpPr>
            <a:spLocks noGrp="1"/>
          </p:cNvSpPr>
          <p:nvPr>
            <p:ph type="body" idx="1"/>
          </p:nvPr>
        </p:nvSpPr>
        <p:spPr>
          <a:xfrm>
            <a:off x="680322" y="4232171"/>
            <a:ext cx="9613860" cy="1704017"/>
          </a:xfrm>
        </p:spPr>
        <p:txBody>
          <a:bodyPr>
            <a:normAutofit/>
          </a:bodyPr>
          <a:lstStyle/>
          <a:p>
            <a:r>
              <a:rPr lang="fr-FR" i="1" dirty="0"/>
              <a:t>« Trois personnes peuvent garde un secret - si deux d'entre elles sont mortes. »</a:t>
            </a:r>
          </a:p>
          <a:p>
            <a:pPr lvl="0">
              <a:defRPr/>
            </a:pPr>
            <a:r>
              <a:rPr lang="fr-FR" b="1" i="1" dirty="0"/>
              <a:t>-- Benjamin Franklin</a:t>
            </a:r>
          </a:p>
          <a:p>
            <a:endParaRPr lang="fr-FR" dirty="0"/>
          </a:p>
        </p:txBody>
      </p:sp>
      <p:sp>
        <p:nvSpPr>
          <p:cNvPr id="4" name="Espace réservé du numéro de diapositive 3">
            <a:extLst>
              <a:ext uri="{FF2B5EF4-FFF2-40B4-BE49-F238E27FC236}">
                <a16:creationId xmlns:a16="http://schemas.microsoft.com/office/drawing/2014/main" id="{D55C0CAF-7F9A-4C8A-8ED5-83F3F45E857A}"/>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373477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4A04C-62C6-406B-B414-42B6F73041E8}"/>
              </a:ext>
            </a:extLst>
          </p:cNvPr>
          <p:cNvSpPr>
            <a:spLocks noGrp="1"/>
          </p:cNvSpPr>
          <p:nvPr>
            <p:ph type="title"/>
          </p:nvPr>
        </p:nvSpPr>
        <p:spPr/>
        <p:txBody>
          <a:bodyPr/>
          <a:lstStyle/>
          <a:p>
            <a:r>
              <a:rPr lang="fr-FR" dirty="0"/>
              <a:t>Futur</a:t>
            </a:r>
          </a:p>
        </p:txBody>
      </p:sp>
      <p:sp>
        <p:nvSpPr>
          <p:cNvPr id="3" name="Espace réservé du texte 2">
            <a:extLst>
              <a:ext uri="{FF2B5EF4-FFF2-40B4-BE49-F238E27FC236}">
                <a16:creationId xmlns:a16="http://schemas.microsoft.com/office/drawing/2014/main" id="{FEBB1F8C-5CE7-42D9-8013-02A89A9FE78B}"/>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0F8DDD29-4125-4E98-A6DC-32BCAD7E2C74}"/>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4046314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72C4A-7827-4423-B121-AD4FF1E1741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98E2EC5-F069-476A-BBC6-6F8C11D2A54A}"/>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E32A0F25-556F-454F-8D47-795C56CCA0CD}"/>
              </a:ext>
            </a:extLst>
          </p:cNvPr>
          <p:cNvSpPr>
            <a:spLocks noGrp="1"/>
          </p:cNvSpPr>
          <p:nvPr>
            <p:ph type="sldNum" sz="quarter" idx="12"/>
          </p:nvPr>
        </p:nvSpPr>
        <p:spPr/>
        <p:txBody>
          <a:bodyPr/>
          <a:lstStyle/>
          <a:p>
            <a:fld id="{6D22F896-40B5-4ADD-8801-0D06FADFA095}" type="slidenum">
              <a:rPr lang="en-US" smtClean="0"/>
              <a:t>21</a:t>
            </a:fld>
            <a:endParaRPr lang="en-US" dirty="0"/>
          </a:p>
        </p:txBody>
      </p:sp>
      <p:sp>
        <p:nvSpPr>
          <p:cNvPr id="6" name="Flèche : chevron 5">
            <a:extLst>
              <a:ext uri="{FF2B5EF4-FFF2-40B4-BE49-F238E27FC236}">
                <a16:creationId xmlns:a16="http://schemas.microsoft.com/office/drawing/2014/main" id="{149D1077-4C89-4326-9121-A154FA62C5DE}"/>
              </a:ext>
            </a:extLst>
          </p:cNvPr>
          <p:cNvSpPr/>
          <p:nvPr/>
        </p:nvSpPr>
        <p:spPr>
          <a:xfrm>
            <a:off x="9103271" y="6112117"/>
            <a:ext cx="1771875" cy="435006"/>
          </a:xfrm>
          <a:prstGeom prst="chevron">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i="1" dirty="0"/>
              <a:t>Futur</a:t>
            </a:r>
          </a:p>
        </p:txBody>
      </p:sp>
    </p:spTree>
    <p:extLst>
      <p:ext uri="{BB962C8B-B14F-4D97-AF65-F5344CB8AC3E}">
        <p14:creationId xmlns:p14="http://schemas.microsoft.com/office/powerpoint/2010/main" val="767705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72C4A-7827-4423-B121-AD4FF1E1741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98E2EC5-F069-476A-BBC6-6F8C11D2A54A}"/>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E32A0F25-556F-454F-8D47-795C56CCA0CD}"/>
              </a:ext>
            </a:extLst>
          </p:cNvPr>
          <p:cNvSpPr>
            <a:spLocks noGrp="1"/>
          </p:cNvSpPr>
          <p:nvPr>
            <p:ph type="sldNum" sz="quarter" idx="12"/>
          </p:nvPr>
        </p:nvSpPr>
        <p:spPr/>
        <p:txBody>
          <a:bodyPr/>
          <a:lstStyle/>
          <a:p>
            <a:fld id="{6D22F896-40B5-4ADD-8801-0D06FADFA095}" type="slidenum">
              <a:rPr lang="en-US" smtClean="0"/>
              <a:t>22</a:t>
            </a:fld>
            <a:endParaRPr lang="en-US" dirty="0"/>
          </a:p>
        </p:txBody>
      </p:sp>
      <p:sp>
        <p:nvSpPr>
          <p:cNvPr id="6" name="Flèche : chevron 5">
            <a:extLst>
              <a:ext uri="{FF2B5EF4-FFF2-40B4-BE49-F238E27FC236}">
                <a16:creationId xmlns:a16="http://schemas.microsoft.com/office/drawing/2014/main" id="{149D1077-4C89-4326-9121-A154FA62C5DE}"/>
              </a:ext>
            </a:extLst>
          </p:cNvPr>
          <p:cNvSpPr/>
          <p:nvPr/>
        </p:nvSpPr>
        <p:spPr>
          <a:xfrm>
            <a:off x="9103271" y="6112117"/>
            <a:ext cx="1771875" cy="435006"/>
          </a:xfrm>
          <a:prstGeom prst="chevron">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i="1" dirty="0"/>
              <a:t>Futur</a:t>
            </a:r>
          </a:p>
        </p:txBody>
      </p:sp>
    </p:spTree>
    <p:extLst>
      <p:ext uri="{BB962C8B-B14F-4D97-AF65-F5344CB8AC3E}">
        <p14:creationId xmlns:p14="http://schemas.microsoft.com/office/powerpoint/2010/main" val="426027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72C4A-7827-4423-B121-AD4FF1E1741A}"/>
              </a:ext>
            </a:extLst>
          </p:cNvPr>
          <p:cNvSpPr>
            <a:spLocks noGrp="1"/>
          </p:cNvSpPr>
          <p:nvPr>
            <p:ph type="title"/>
          </p:nvPr>
        </p:nvSpPr>
        <p:spPr/>
        <p:txBody>
          <a:bodyPr/>
          <a:lstStyle/>
          <a:p>
            <a:r>
              <a:rPr lang="fr-FR" dirty="0"/>
              <a:t>Cryptologie, science du secret qui regroupe :</a:t>
            </a:r>
          </a:p>
        </p:txBody>
      </p:sp>
      <p:sp>
        <p:nvSpPr>
          <p:cNvPr id="3" name="Espace réservé du contenu 2">
            <a:extLst>
              <a:ext uri="{FF2B5EF4-FFF2-40B4-BE49-F238E27FC236}">
                <a16:creationId xmlns:a16="http://schemas.microsoft.com/office/drawing/2014/main" id="{698E2EC5-F069-476A-BBC6-6F8C11D2A54A}"/>
              </a:ext>
            </a:extLst>
          </p:cNvPr>
          <p:cNvSpPr>
            <a:spLocks noGrp="1"/>
          </p:cNvSpPr>
          <p:nvPr>
            <p:ph idx="1"/>
          </p:nvPr>
        </p:nvSpPr>
        <p:spPr>
          <a:xfrm>
            <a:off x="669106" y="2344615"/>
            <a:ext cx="10913294" cy="3457160"/>
          </a:xfrm>
        </p:spPr>
        <p:txBody>
          <a:bodyPr/>
          <a:lstStyle/>
          <a:p>
            <a:pPr lvl="1"/>
            <a:r>
              <a:rPr lang="fr-FR" sz="2400" dirty="0"/>
              <a:t> </a:t>
            </a:r>
            <a:r>
              <a:rPr lang="fr-FR" sz="2800" dirty="0"/>
              <a:t>La cryptographie : </a:t>
            </a:r>
            <a:r>
              <a:rPr lang="fr-FR" sz="2400" dirty="0"/>
              <a:t>rendre un message inintelligible </a:t>
            </a:r>
          </a:p>
          <a:p>
            <a:pPr lvl="1"/>
            <a:r>
              <a:rPr lang="fr-FR" sz="2400" dirty="0"/>
              <a:t> </a:t>
            </a:r>
            <a:r>
              <a:rPr lang="fr-FR" sz="2800" dirty="0"/>
              <a:t>La cryptanalyse : </a:t>
            </a:r>
            <a:r>
              <a:rPr lang="fr-FR" sz="2400" dirty="0"/>
              <a:t>retrouver le message original à partir du texte crypté</a:t>
            </a:r>
          </a:p>
          <a:p>
            <a:pPr lvl="1"/>
            <a:r>
              <a:rPr lang="fr-FR" sz="2400" dirty="0"/>
              <a:t> </a:t>
            </a:r>
            <a:r>
              <a:rPr lang="fr-FR" sz="2800" dirty="0"/>
              <a:t>La stéganographie : </a:t>
            </a:r>
            <a:r>
              <a:rPr lang="fr-FR" sz="2400" dirty="0"/>
              <a:t>dissimuler un message dans un autre message, image…</a:t>
            </a:r>
          </a:p>
          <a:p>
            <a:endParaRPr lang="fr-FR" dirty="0"/>
          </a:p>
        </p:txBody>
      </p:sp>
      <p:sp>
        <p:nvSpPr>
          <p:cNvPr id="4" name="Espace réservé du numéro de diapositive 3">
            <a:extLst>
              <a:ext uri="{FF2B5EF4-FFF2-40B4-BE49-F238E27FC236}">
                <a16:creationId xmlns:a16="http://schemas.microsoft.com/office/drawing/2014/main" id="{E32A0F25-556F-454F-8D47-795C56CCA0CD}"/>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5" name="Flèche : pentagone 4">
            <a:extLst>
              <a:ext uri="{FF2B5EF4-FFF2-40B4-BE49-F238E27FC236}">
                <a16:creationId xmlns:a16="http://schemas.microsoft.com/office/drawing/2014/main" id="{1876D266-D8A8-487D-97EB-AD3182B3897E}"/>
              </a:ext>
            </a:extLst>
          </p:cNvPr>
          <p:cNvSpPr/>
          <p:nvPr/>
        </p:nvSpPr>
        <p:spPr>
          <a:xfrm>
            <a:off x="680321" y="6112117"/>
            <a:ext cx="1521341" cy="435006"/>
          </a:xfrm>
          <a:prstGeom prst="homePlat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i="1" dirty="0"/>
              <a:t>Quelques notions</a:t>
            </a:r>
          </a:p>
        </p:txBody>
      </p:sp>
      <p:sp>
        <p:nvSpPr>
          <p:cNvPr id="10" name="ZoneTexte 9">
            <a:extLst>
              <a:ext uri="{FF2B5EF4-FFF2-40B4-BE49-F238E27FC236}">
                <a16:creationId xmlns:a16="http://schemas.microsoft.com/office/drawing/2014/main" id="{BD519DB6-E131-483A-B5B3-10A3184E4EDA}"/>
              </a:ext>
            </a:extLst>
          </p:cNvPr>
          <p:cNvSpPr txBox="1"/>
          <p:nvPr/>
        </p:nvSpPr>
        <p:spPr>
          <a:xfrm>
            <a:off x="6811616" y="4073259"/>
            <a:ext cx="1875692" cy="369332"/>
          </a:xfrm>
          <a:prstGeom prst="rect">
            <a:avLst/>
          </a:prstGeom>
          <a:noFill/>
        </p:spPr>
        <p:txBody>
          <a:bodyPr wrap="square" rtlCol="0">
            <a:spAutoFit/>
          </a:bodyPr>
          <a:lstStyle/>
          <a:p>
            <a:pPr algn="ctr"/>
            <a:r>
              <a:rPr lang="fr-FR" b="1" dirty="0">
                <a:solidFill>
                  <a:schemeClr val="accent3">
                    <a:lumMod val="50000"/>
                  </a:schemeClr>
                </a:solidFill>
              </a:rPr>
              <a:t>CRYPTOGRAPHIE</a:t>
            </a:r>
          </a:p>
        </p:txBody>
      </p:sp>
      <p:sp>
        <p:nvSpPr>
          <p:cNvPr id="12" name="ZoneTexte 11">
            <a:extLst>
              <a:ext uri="{FF2B5EF4-FFF2-40B4-BE49-F238E27FC236}">
                <a16:creationId xmlns:a16="http://schemas.microsoft.com/office/drawing/2014/main" id="{8149DB3A-BC08-4318-9355-835C207E1025}"/>
              </a:ext>
            </a:extLst>
          </p:cNvPr>
          <p:cNvSpPr txBox="1"/>
          <p:nvPr/>
        </p:nvSpPr>
        <p:spPr>
          <a:xfrm>
            <a:off x="3058706" y="5359517"/>
            <a:ext cx="2004342" cy="369332"/>
          </a:xfrm>
          <a:prstGeom prst="rect">
            <a:avLst/>
          </a:prstGeom>
          <a:noFill/>
        </p:spPr>
        <p:txBody>
          <a:bodyPr wrap="square" rtlCol="0">
            <a:spAutoFit/>
          </a:bodyPr>
          <a:lstStyle/>
          <a:p>
            <a:pPr algn="ctr"/>
            <a:r>
              <a:rPr lang="fr-FR" b="1" dirty="0">
                <a:solidFill>
                  <a:schemeClr val="accent1">
                    <a:lumMod val="50000"/>
                  </a:schemeClr>
                </a:solidFill>
              </a:rPr>
              <a:t>STÉGANOGRAPHIE</a:t>
            </a:r>
          </a:p>
        </p:txBody>
      </p:sp>
      <p:graphicFrame>
        <p:nvGraphicFramePr>
          <p:cNvPr id="11" name="Diagramme 10">
            <a:extLst>
              <a:ext uri="{FF2B5EF4-FFF2-40B4-BE49-F238E27FC236}">
                <a16:creationId xmlns:a16="http://schemas.microsoft.com/office/drawing/2014/main" id="{EC613617-A5ED-45EB-A930-9C4A35B08B25}"/>
              </a:ext>
            </a:extLst>
          </p:cNvPr>
          <p:cNvGraphicFramePr/>
          <p:nvPr>
            <p:extLst>
              <p:ext uri="{D42A27DB-BD31-4B8C-83A1-F6EECF244321}">
                <p14:modId xmlns:p14="http://schemas.microsoft.com/office/powerpoint/2010/main" val="2482215628"/>
              </p:ext>
            </p:extLst>
          </p:nvPr>
        </p:nvGraphicFramePr>
        <p:xfrm>
          <a:off x="1347682" y="4377740"/>
          <a:ext cx="9085855" cy="1113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ZoneTexte 14">
            <a:extLst>
              <a:ext uri="{FF2B5EF4-FFF2-40B4-BE49-F238E27FC236}">
                <a16:creationId xmlns:a16="http://schemas.microsoft.com/office/drawing/2014/main" id="{520F13C3-44CC-4323-95C1-5A807EBBB258}"/>
              </a:ext>
            </a:extLst>
          </p:cNvPr>
          <p:cNvSpPr txBox="1"/>
          <p:nvPr/>
        </p:nvSpPr>
        <p:spPr>
          <a:xfrm>
            <a:off x="6811616" y="5507780"/>
            <a:ext cx="1875692" cy="369332"/>
          </a:xfrm>
          <a:prstGeom prst="rect">
            <a:avLst/>
          </a:prstGeom>
          <a:noFill/>
        </p:spPr>
        <p:txBody>
          <a:bodyPr wrap="square" rtlCol="0">
            <a:spAutoFit/>
          </a:bodyPr>
          <a:lstStyle/>
          <a:p>
            <a:pPr algn="ctr"/>
            <a:r>
              <a:rPr lang="fr-FR" b="1" dirty="0">
                <a:solidFill>
                  <a:schemeClr val="accent2">
                    <a:lumMod val="50000"/>
                  </a:schemeClr>
                </a:solidFill>
              </a:rPr>
              <a:t>CRYPTANALYSE</a:t>
            </a:r>
          </a:p>
        </p:txBody>
      </p:sp>
      <p:grpSp>
        <p:nvGrpSpPr>
          <p:cNvPr id="16" name="Groupe 15">
            <a:extLst>
              <a:ext uri="{FF2B5EF4-FFF2-40B4-BE49-F238E27FC236}">
                <a16:creationId xmlns:a16="http://schemas.microsoft.com/office/drawing/2014/main" id="{7199365B-5022-4267-9ABE-790AEC167A19}"/>
              </a:ext>
            </a:extLst>
          </p:cNvPr>
          <p:cNvGrpSpPr/>
          <p:nvPr/>
        </p:nvGrpSpPr>
        <p:grpSpPr>
          <a:xfrm rot="10800000">
            <a:off x="7156236" y="5071866"/>
            <a:ext cx="1214040" cy="472316"/>
            <a:chOff x="5898070" y="766220"/>
            <a:chExt cx="997865" cy="472316"/>
          </a:xfrm>
          <a:solidFill>
            <a:schemeClr val="accent2">
              <a:lumMod val="40000"/>
              <a:lumOff val="60000"/>
            </a:schemeClr>
          </a:solidFill>
        </p:grpSpPr>
        <p:sp>
          <p:nvSpPr>
            <p:cNvPr id="17" name="Flèche : droite 16">
              <a:extLst>
                <a:ext uri="{FF2B5EF4-FFF2-40B4-BE49-F238E27FC236}">
                  <a16:creationId xmlns:a16="http://schemas.microsoft.com/office/drawing/2014/main" id="{745452B9-F00C-4A3F-9FBE-0B001AB1F5FB}"/>
                </a:ext>
              </a:extLst>
            </p:cNvPr>
            <p:cNvSpPr/>
            <p:nvPr/>
          </p:nvSpPr>
          <p:spPr>
            <a:xfrm>
              <a:off x="5898070" y="766220"/>
              <a:ext cx="997865" cy="472316"/>
            </a:xfrm>
            <a:prstGeom prst="rightArrow">
              <a:avLst>
                <a:gd name="adj1" fmla="val 60000"/>
                <a:gd name="adj2" fmla="val 50000"/>
              </a:avLst>
            </a:prstGeom>
            <a:grpFill/>
          </p:spPr>
          <p:style>
            <a:lnRef idx="0">
              <a:schemeClr val="lt1">
                <a:hueOff val="0"/>
                <a:satOff val="0"/>
                <a:lumOff val="0"/>
                <a:alphaOff val="0"/>
              </a:schemeClr>
            </a:lnRef>
            <a:fillRef idx="1">
              <a:schemeClr val="accent2">
                <a:hueOff val="-1446200"/>
                <a:satOff val="-9924"/>
                <a:lumOff val="5098"/>
                <a:alphaOff val="0"/>
              </a:schemeClr>
            </a:fillRef>
            <a:effectRef idx="0">
              <a:schemeClr val="accent2">
                <a:hueOff val="-1446200"/>
                <a:satOff val="-9924"/>
                <a:lumOff val="5098"/>
                <a:alphaOff val="0"/>
              </a:schemeClr>
            </a:effectRef>
            <a:fontRef idx="minor">
              <a:schemeClr val="lt1"/>
            </a:fontRef>
          </p:style>
        </p:sp>
        <p:sp>
          <p:nvSpPr>
            <p:cNvPr id="18" name="Flèche : droite 4">
              <a:extLst>
                <a:ext uri="{FF2B5EF4-FFF2-40B4-BE49-F238E27FC236}">
                  <a16:creationId xmlns:a16="http://schemas.microsoft.com/office/drawing/2014/main" id="{7B7A18CB-8826-4660-8984-1EB71F6E2856}"/>
                </a:ext>
              </a:extLst>
            </p:cNvPr>
            <p:cNvSpPr txBox="1"/>
            <p:nvPr/>
          </p:nvSpPr>
          <p:spPr>
            <a:xfrm>
              <a:off x="5898070" y="860683"/>
              <a:ext cx="856170" cy="2833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fr-FR" sz="2000" kern="1200"/>
            </a:p>
          </p:txBody>
        </p:sp>
      </p:grpSp>
    </p:spTree>
    <p:extLst>
      <p:ext uri="{BB962C8B-B14F-4D97-AF65-F5344CB8AC3E}">
        <p14:creationId xmlns:p14="http://schemas.microsoft.com/office/powerpoint/2010/main" val="219811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72C4A-7827-4423-B121-AD4FF1E1741A}"/>
              </a:ext>
            </a:extLst>
          </p:cNvPr>
          <p:cNvSpPr>
            <a:spLocks noGrp="1"/>
          </p:cNvSpPr>
          <p:nvPr>
            <p:ph type="title"/>
          </p:nvPr>
        </p:nvSpPr>
        <p:spPr/>
        <p:txBody>
          <a:bodyPr/>
          <a:lstStyle/>
          <a:p>
            <a:r>
              <a:rPr lang="fr-FR" dirty="0"/>
              <a:t>Lexique</a:t>
            </a:r>
          </a:p>
        </p:txBody>
      </p:sp>
      <p:sp>
        <p:nvSpPr>
          <p:cNvPr id="3" name="Espace réservé du contenu 2">
            <a:extLst>
              <a:ext uri="{FF2B5EF4-FFF2-40B4-BE49-F238E27FC236}">
                <a16:creationId xmlns:a16="http://schemas.microsoft.com/office/drawing/2014/main" id="{698E2EC5-F069-476A-BBC6-6F8C11D2A54A}"/>
              </a:ext>
            </a:extLst>
          </p:cNvPr>
          <p:cNvSpPr>
            <a:spLocks noGrp="1"/>
          </p:cNvSpPr>
          <p:nvPr>
            <p:ph idx="1"/>
          </p:nvPr>
        </p:nvSpPr>
        <p:spPr>
          <a:xfrm>
            <a:off x="680321" y="2098431"/>
            <a:ext cx="10585556" cy="4138246"/>
          </a:xfrm>
        </p:spPr>
        <p:txBody>
          <a:bodyPr>
            <a:normAutofit fontScale="92500"/>
          </a:bodyPr>
          <a:lstStyle/>
          <a:p>
            <a:r>
              <a:rPr lang="fr-FR" sz="2000" dirty="0"/>
              <a:t> </a:t>
            </a:r>
            <a:r>
              <a:rPr lang="fr-FR" dirty="0"/>
              <a:t>Cryptographie</a:t>
            </a:r>
            <a:r>
              <a:rPr lang="fr-FR" sz="2000" dirty="0"/>
              <a:t> :</a:t>
            </a:r>
          </a:p>
          <a:p>
            <a:pPr lvl="1"/>
            <a:r>
              <a:rPr lang="fr-FR" sz="2400" dirty="0"/>
              <a:t> Chiffrer / Chiffrement </a:t>
            </a:r>
            <a:endParaRPr lang="fr-FR" sz="2400" dirty="0" smtClean="0"/>
          </a:p>
          <a:p>
            <a:pPr lvl="2"/>
            <a:r>
              <a:rPr lang="fr-FR" sz="2200" dirty="0" smtClean="0"/>
              <a:t>Substitution : remplacement 		mot (code) ou lettre (chiffre)</a:t>
            </a:r>
          </a:p>
          <a:p>
            <a:pPr lvl="2"/>
            <a:r>
              <a:rPr lang="fr-FR" sz="2200" dirty="0" smtClean="0"/>
              <a:t>Transposition : décalage</a:t>
            </a:r>
            <a:endParaRPr lang="fr-FR" sz="2200" dirty="0"/>
          </a:p>
          <a:p>
            <a:pPr lvl="1"/>
            <a:endParaRPr lang="fr-FR" sz="2400" dirty="0"/>
          </a:p>
          <a:p>
            <a:r>
              <a:rPr lang="fr-FR" sz="2000" dirty="0"/>
              <a:t> </a:t>
            </a:r>
            <a:r>
              <a:rPr lang="fr-FR" dirty="0"/>
              <a:t>Cryptanalyse</a:t>
            </a:r>
            <a:r>
              <a:rPr lang="fr-FR" sz="2000" dirty="0"/>
              <a:t> :</a:t>
            </a:r>
          </a:p>
          <a:p>
            <a:pPr lvl="1"/>
            <a:r>
              <a:rPr lang="fr-FR" dirty="0"/>
              <a:t> </a:t>
            </a:r>
            <a:r>
              <a:rPr lang="fr-FR" sz="2400" dirty="0"/>
              <a:t>Déchiffrer / Déchiffrement : </a:t>
            </a:r>
            <a:r>
              <a:rPr lang="fr-FR" b="1" dirty="0"/>
              <a:t>on possède la clé </a:t>
            </a:r>
            <a:r>
              <a:rPr lang="fr-FR" dirty="0"/>
              <a:t>de (dé)chiffrement</a:t>
            </a:r>
          </a:p>
          <a:p>
            <a:pPr lvl="1"/>
            <a:r>
              <a:rPr lang="fr-FR" sz="2400" dirty="0"/>
              <a:t>Décrypter / Décryptement / Décryptage : </a:t>
            </a:r>
            <a:r>
              <a:rPr lang="fr-FR" b="1" dirty="0"/>
              <a:t>on ne possède pas la clé </a:t>
            </a:r>
            <a:r>
              <a:rPr lang="fr-FR" dirty="0"/>
              <a:t>de (dé)chiffrement</a:t>
            </a:r>
          </a:p>
          <a:p>
            <a:pPr lvl="1"/>
            <a:endParaRPr lang="fr-FR" sz="2400" dirty="0"/>
          </a:p>
          <a:p>
            <a:pPr marL="228600" lvl="1">
              <a:spcBef>
                <a:spcPts val="1000"/>
              </a:spcBef>
              <a:buClr>
                <a:schemeClr val="accent1">
                  <a:lumMod val="60000"/>
                  <a:lumOff val="40000"/>
                </a:schemeClr>
              </a:buClr>
              <a:buFont typeface="Wingdings 3" panose="05040102010807070707" pitchFamily="18" charset="2"/>
              <a:buChar char=""/>
            </a:pPr>
            <a:r>
              <a:rPr lang="fr-FR" dirty="0"/>
              <a:t>NB : </a:t>
            </a:r>
            <a:r>
              <a:rPr lang="fr-FR" sz="2400" dirty="0"/>
              <a:t>Crypter / Cryptage </a:t>
            </a:r>
            <a:r>
              <a:rPr lang="fr-FR" dirty="0"/>
              <a:t>est incorrect car impossible de créer un message chiffré sans posséder de clé de chiffrement.</a:t>
            </a:r>
          </a:p>
        </p:txBody>
      </p:sp>
      <p:sp>
        <p:nvSpPr>
          <p:cNvPr id="4" name="Espace réservé du numéro de diapositive 3">
            <a:extLst>
              <a:ext uri="{FF2B5EF4-FFF2-40B4-BE49-F238E27FC236}">
                <a16:creationId xmlns:a16="http://schemas.microsoft.com/office/drawing/2014/main" id="{E32A0F25-556F-454F-8D47-795C56CCA0CD}"/>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5" name="Flèche : pentagone 4">
            <a:extLst>
              <a:ext uri="{FF2B5EF4-FFF2-40B4-BE49-F238E27FC236}">
                <a16:creationId xmlns:a16="http://schemas.microsoft.com/office/drawing/2014/main" id="{1876D266-D8A8-487D-97EB-AD3182B3897E}"/>
              </a:ext>
            </a:extLst>
          </p:cNvPr>
          <p:cNvSpPr/>
          <p:nvPr/>
        </p:nvSpPr>
        <p:spPr>
          <a:xfrm>
            <a:off x="680321" y="6104772"/>
            <a:ext cx="1521341" cy="435006"/>
          </a:xfrm>
          <a:prstGeom prst="homePlat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i="1" dirty="0"/>
              <a:t>Quelques notions</a:t>
            </a:r>
          </a:p>
        </p:txBody>
      </p:sp>
    </p:spTree>
    <p:extLst>
      <p:ext uri="{BB962C8B-B14F-4D97-AF65-F5344CB8AC3E}">
        <p14:creationId xmlns:p14="http://schemas.microsoft.com/office/powerpoint/2010/main" val="128873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0EC2EA-5A89-4643-9516-0CD0577C0A72}"/>
              </a:ext>
            </a:extLst>
          </p:cNvPr>
          <p:cNvSpPr>
            <a:spLocks noGrp="1"/>
          </p:cNvSpPr>
          <p:nvPr>
            <p:ph type="title"/>
          </p:nvPr>
        </p:nvSpPr>
        <p:spPr/>
        <p:txBody>
          <a:bodyPr/>
          <a:lstStyle/>
          <a:p>
            <a:r>
              <a:rPr lang="fr-FR" dirty="0"/>
              <a:t>Les 1</a:t>
            </a:r>
            <a:r>
              <a:rPr lang="fr-FR" baseline="30000" dirty="0"/>
              <a:t>ers</a:t>
            </a:r>
            <a:r>
              <a:rPr lang="fr-FR" dirty="0"/>
              <a:t> chiffrements</a:t>
            </a:r>
          </a:p>
        </p:txBody>
      </p:sp>
      <p:sp>
        <p:nvSpPr>
          <p:cNvPr id="3" name="Espace réservé du texte 2">
            <a:extLst>
              <a:ext uri="{FF2B5EF4-FFF2-40B4-BE49-F238E27FC236}">
                <a16:creationId xmlns:a16="http://schemas.microsoft.com/office/drawing/2014/main" id="{A2DDA4B4-7F5E-4EFA-A332-7345E6CAFFF2}"/>
              </a:ext>
            </a:extLst>
          </p:cNvPr>
          <p:cNvSpPr>
            <a:spLocks noGrp="1"/>
          </p:cNvSpPr>
          <p:nvPr>
            <p:ph type="body" idx="1"/>
          </p:nvPr>
        </p:nvSpPr>
        <p:spPr/>
        <p:txBody>
          <a:bodyPr/>
          <a:lstStyle/>
          <a:p>
            <a:r>
              <a:rPr lang="fr-FR" i="1" dirty="0"/>
              <a:t>« </a:t>
            </a:r>
            <a:r>
              <a:rPr lang="fr-FR" i="1" dirty="0" err="1"/>
              <a:t>Veni</a:t>
            </a:r>
            <a:r>
              <a:rPr lang="fr-FR" i="1" dirty="0"/>
              <a:t>, </a:t>
            </a:r>
            <a:r>
              <a:rPr lang="fr-FR" i="1" dirty="0" err="1"/>
              <a:t>vedi</a:t>
            </a:r>
            <a:r>
              <a:rPr lang="fr-FR" i="1" dirty="0"/>
              <a:t>, </a:t>
            </a:r>
            <a:r>
              <a:rPr lang="fr-FR" i="1" dirty="0" err="1"/>
              <a:t>vici</a:t>
            </a:r>
            <a:r>
              <a:rPr lang="fr-FR" i="1" dirty="0"/>
              <a:t> »  (« Je suis venu, j'ai vu, j'ai vaincu)</a:t>
            </a:r>
          </a:p>
          <a:p>
            <a:r>
              <a:rPr lang="fr-FR" b="1" dirty="0">
                <a:solidFill>
                  <a:schemeClr val="tx1">
                    <a:lumMod val="50000"/>
                    <a:lumOff val="50000"/>
                  </a:schemeClr>
                </a:solidFill>
              </a:rPr>
              <a:t>--  Jules César</a:t>
            </a:r>
            <a:endParaRPr lang="fr-FR" i="1" dirty="0"/>
          </a:p>
        </p:txBody>
      </p:sp>
      <p:sp>
        <p:nvSpPr>
          <p:cNvPr id="4" name="Espace réservé du numéro de diapositive 3">
            <a:extLst>
              <a:ext uri="{FF2B5EF4-FFF2-40B4-BE49-F238E27FC236}">
                <a16:creationId xmlns:a16="http://schemas.microsoft.com/office/drawing/2014/main" id="{8F834021-FEBF-4DDA-807C-1A6FF48FE03C}"/>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42778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6</a:t>
            </a:fld>
            <a:endParaRPr lang="en-US" dirty="0"/>
          </a:p>
        </p:txBody>
      </p:sp>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680119" y="55440"/>
            <a:ext cx="6811919" cy="5524200"/>
          </a:xfrm>
          <a:prstGeom prst="rect">
            <a:avLst/>
          </a:prstGeom>
          <a:noFill/>
          <a:ln>
            <a:noFill/>
          </a:ln>
        </p:spPr>
      </p:pic>
    </p:spTree>
    <p:extLst>
      <p:ext uri="{BB962C8B-B14F-4D97-AF65-F5344CB8AC3E}">
        <p14:creationId xmlns:p14="http://schemas.microsoft.com/office/powerpoint/2010/main" val="1298270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72C4A-7827-4423-B121-AD4FF1E1741A}"/>
              </a:ext>
            </a:extLst>
          </p:cNvPr>
          <p:cNvSpPr>
            <a:spLocks noGrp="1"/>
          </p:cNvSpPr>
          <p:nvPr>
            <p:ph type="title"/>
          </p:nvPr>
        </p:nvSpPr>
        <p:spPr/>
        <p:txBody>
          <a:bodyPr/>
          <a:lstStyle/>
          <a:p>
            <a:r>
              <a:rPr lang="fr-FR" dirty="0" err="1"/>
              <a:t>Cryptosystèmes</a:t>
            </a:r>
            <a:r>
              <a:rPr lang="fr-FR" dirty="0"/>
              <a:t> : </a:t>
            </a:r>
            <a:r>
              <a:rPr lang="fr-FR" dirty="0" smtClean="0"/>
              <a:t>symétrique</a:t>
            </a:r>
            <a:endParaRPr lang="fr-FR" dirty="0"/>
          </a:p>
        </p:txBody>
      </p:sp>
      <p:sp>
        <p:nvSpPr>
          <p:cNvPr id="4" name="Espace réservé du numéro de diapositive 3">
            <a:extLst>
              <a:ext uri="{FF2B5EF4-FFF2-40B4-BE49-F238E27FC236}">
                <a16:creationId xmlns:a16="http://schemas.microsoft.com/office/drawing/2014/main" id="{E32A0F25-556F-454F-8D47-795C56CCA0CD}"/>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5" name="Flèche : pentagone 4">
            <a:extLst>
              <a:ext uri="{FF2B5EF4-FFF2-40B4-BE49-F238E27FC236}">
                <a16:creationId xmlns:a16="http://schemas.microsoft.com/office/drawing/2014/main" id="{1876D266-D8A8-487D-97EB-AD3182B3897E}"/>
              </a:ext>
            </a:extLst>
          </p:cNvPr>
          <p:cNvSpPr/>
          <p:nvPr/>
        </p:nvSpPr>
        <p:spPr>
          <a:xfrm>
            <a:off x="680321" y="6104772"/>
            <a:ext cx="1521341" cy="435006"/>
          </a:xfrm>
          <a:prstGeom prst="homePlat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i="1" dirty="0"/>
              <a:t>Quelques notions</a:t>
            </a:r>
          </a:p>
        </p:txBody>
      </p:sp>
      <p:sp>
        <p:nvSpPr>
          <p:cNvPr id="6" name="Rectangle 5">
            <a:extLst>
              <a:ext uri="{FF2B5EF4-FFF2-40B4-BE49-F238E27FC236}">
                <a16:creationId xmlns:a16="http://schemas.microsoft.com/office/drawing/2014/main" id="{85983988-2C03-4595-8B0E-32CE7B6C04B4}"/>
              </a:ext>
            </a:extLst>
          </p:cNvPr>
          <p:cNvSpPr/>
          <p:nvPr/>
        </p:nvSpPr>
        <p:spPr>
          <a:xfrm>
            <a:off x="0" y="5568462"/>
            <a:ext cx="2356338" cy="32824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9118C008-AA23-4380-97D6-F38AFF07D9E6}"/>
              </a:ext>
            </a:extLst>
          </p:cNvPr>
          <p:cNvPicPr>
            <a:picLocks noChangeAspect="1"/>
          </p:cNvPicPr>
          <p:nvPr/>
        </p:nvPicPr>
        <p:blipFill>
          <a:blip r:embed="rId3">
            <a:clrChange>
              <a:clrFrom>
                <a:srgbClr val="F3F3F3"/>
              </a:clrFrom>
              <a:clrTo>
                <a:srgbClr val="F3F3F3">
                  <a:alpha val="0"/>
                </a:srgbClr>
              </a:clrTo>
            </a:clrChange>
          </a:blip>
          <a:stretch>
            <a:fillRect/>
          </a:stretch>
        </p:blipFill>
        <p:spPr>
          <a:xfrm>
            <a:off x="4063375" y="4926579"/>
            <a:ext cx="3110310" cy="910677"/>
          </a:xfrm>
          <a:prstGeom prst="rect">
            <a:avLst/>
          </a:prstGeom>
        </p:spPr>
      </p:pic>
      <p:pic>
        <p:nvPicPr>
          <p:cNvPr id="15" name="Image 14">
            <a:extLst>
              <a:ext uri="{FF2B5EF4-FFF2-40B4-BE49-F238E27FC236}">
                <a16:creationId xmlns:a16="http://schemas.microsoft.com/office/drawing/2014/main" id="{A0E3FFFC-2789-40A0-92B1-AF3A9829E402}"/>
              </a:ext>
            </a:extLst>
          </p:cNvPr>
          <p:cNvPicPr>
            <a:picLocks noChangeAspect="1"/>
          </p:cNvPicPr>
          <p:nvPr/>
        </p:nvPicPr>
        <p:blipFill rotWithShape="1">
          <a:blip r:embed="rId4">
            <a:clrChange>
              <a:clrFrom>
                <a:srgbClr val="F6F6F6"/>
              </a:clrFrom>
              <a:clrTo>
                <a:srgbClr val="F6F6F6">
                  <a:alpha val="0"/>
                </a:srgbClr>
              </a:clrTo>
            </a:clrChange>
          </a:blip>
          <a:srcRect r="52663"/>
          <a:stretch/>
        </p:blipFill>
        <p:spPr>
          <a:xfrm>
            <a:off x="3197678" y="2633833"/>
            <a:ext cx="5685064" cy="1895475"/>
          </a:xfrm>
          <a:prstGeom prst="rect">
            <a:avLst/>
          </a:prstGeom>
        </p:spPr>
      </p:pic>
    </p:spTree>
    <p:extLst>
      <p:ext uri="{BB962C8B-B14F-4D97-AF65-F5344CB8AC3E}">
        <p14:creationId xmlns:p14="http://schemas.microsoft.com/office/powerpoint/2010/main" val="394527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72C4A-7827-4423-B121-AD4FF1E1741A}"/>
              </a:ext>
            </a:extLst>
          </p:cNvPr>
          <p:cNvSpPr>
            <a:spLocks noGrp="1"/>
          </p:cNvSpPr>
          <p:nvPr>
            <p:ph type="title"/>
          </p:nvPr>
        </p:nvSpPr>
        <p:spPr/>
        <p:txBody>
          <a:bodyPr/>
          <a:lstStyle/>
          <a:p>
            <a:r>
              <a:rPr lang="fr-FR" dirty="0" smtClean="0"/>
              <a:t>Chiffre</a:t>
            </a:r>
            <a:r>
              <a:rPr lang="fr-FR" dirty="0"/>
              <a:t> </a:t>
            </a:r>
            <a:r>
              <a:rPr lang="fr-FR" i="1" dirty="0" err="1"/>
              <a:t>atbash</a:t>
            </a:r>
            <a:r>
              <a:rPr lang="fr-FR" i="1" dirty="0"/>
              <a:t> (ou </a:t>
            </a:r>
            <a:r>
              <a:rPr lang="fr-FR" i="1" dirty="0" smtClean="0"/>
              <a:t>miroir</a:t>
            </a:r>
            <a:r>
              <a:rPr lang="fr-FR" i="1" dirty="0"/>
              <a:t>)</a:t>
            </a:r>
            <a:endParaRPr lang="fr-FR" dirty="0"/>
          </a:p>
        </p:txBody>
      </p:sp>
      <p:sp>
        <p:nvSpPr>
          <p:cNvPr id="3" name="Espace réservé du contenu 2">
            <a:extLst>
              <a:ext uri="{FF2B5EF4-FFF2-40B4-BE49-F238E27FC236}">
                <a16:creationId xmlns:a16="http://schemas.microsoft.com/office/drawing/2014/main" id="{698E2EC5-F069-476A-BBC6-6F8C11D2A54A}"/>
              </a:ext>
            </a:extLst>
          </p:cNvPr>
          <p:cNvSpPr>
            <a:spLocks noGrp="1"/>
          </p:cNvSpPr>
          <p:nvPr>
            <p:ph idx="1"/>
          </p:nvPr>
        </p:nvSpPr>
        <p:spPr>
          <a:xfrm>
            <a:off x="253009" y="2360022"/>
            <a:ext cx="11511679" cy="3599316"/>
          </a:xfrm>
        </p:spPr>
        <p:txBody>
          <a:bodyPr/>
          <a:lstStyle/>
          <a:p>
            <a:r>
              <a:rPr lang="fr-FR" dirty="0"/>
              <a:t> 5</a:t>
            </a:r>
            <a:r>
              <a:rPr lang="fr-FR" baseline="30000" dirty="0"/>
              <a:t>e</a:t>
            </a:r>
            <a:r>
              <a:rPr lang="fr-FR" dirty="0"/>
              <a:t> siècle av JC, utilisé avec alphabet hébreu</a:t>
            </a:r>
          </a:p>
          <a:p>
            <a:r>
              <a:rPr lang="fr-FR" dirty="0"/>
              <a:t> Technique : </a:t>
            </a:r>
          </a:p>
          <a:p>
            <a:pPr lvl="1"/>
            <a:r>
              <a:rPr lang="fr-FR" dirty="0"/>
              <a:t> </a:t>
            </a:r>
            <a:r>
              <a:rPr lang="fr-FR" dirty="0" smtClean="0"/>
              <a:t>Chiffre </a:t>
            </a:r>
            <a:r>
              <a:rPr lang="fr-FR" dirty="0"/>
              <a:t>de substitution </a:t>
            </a:r>
            <a:r>
              <a:rPr lang="fr-FR" dirty="0" err="1"/>
              <a:t>monoalphabétique</a:t>
            </a:r>
            <a:r>
              <a:rPr lang="fr-FR" dirty="0"/>
              <a:t> inversé</a:t>
            </a:r>
          </a:p>
          <a:p>
            <a:pPr lvl="1"/>
            <a:r>
              <a:rPr lang="fr-FR" dirty="0"/>
              <a:t> On remplace chaque lettre par son opposé en partant de la fin. </a:t>
            </a:r>
          </a:p>
          <a:p>
            <a:pPr marL="457200" lvl="1" indent="0">
              <a:buNone/>
            </a:pPr>
            <a:r>
              <a:rPr lang="fr-FR" dirty="0"/>
              <a:t>Adapté à notre alphabet latin :</a:t>
            </a:r>
          </a:p>
          <a:p>
            <a:pPr marL="457200" lvl="1" indent="0">
              <a:buNone/>
            </a:pPr>
            <a:endParaRPr lang="fr-FR" dirty="0"/>
          </a:p>
          <a:p>
            <a:pPr marL="457200" lvl="1" indent="0">
              <a:buNone/>
            </a:pPr>
            <a:r>
              <a:rPr lang="fr-FR" dirty="0"/>
              <a:t>	</a:t>
            </a:r>
          </a:p>
          <a:p>
            <a:r>
              <a:rPr lang="fr-FR" dirty="0"/>
              <a:t> Enjeu : utilisé dans des textes religieux tels que l’Ancien Testament et consistait davantage à éveiller l’intérêt et la curiosité</a:t>
            </a:r>
          </a:p>
        </p:txBody>
      </p:sp>
      <p:sp>
        <p:nvSpPr>
          <p:cNvPr id="4" name="Espace réservé du numéro de diapositive 3">
            <a:extLst>
              <a:ext uri="{FF2B5EF4-FFF2-40B4-BE49-F238E27FC236}">
                <a16:creationId xmlns:a16="http://schemas.microsoft.com/office/drawing/2014/main" id="{E32A0F25-556F-454F-8D47-795C56CCA0CD}"/>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7" name="Flèche : chevron 6">
            <a:extLst>
              <a:ext uri="{FF2B5EF4-FFF2-40B4-BE49-F238E27FC236}">
                <a16:creationId xmlns:a16="http://schemas.microsoft.com/office/drawing/2014/main" id="{0245C846-4B5C-4007-84F3-D26609A122C2}"/>
              </a:ext>
            </a:extLst>
          </p:cNvPr>
          <p:cNvSpPr/>
          <p:nvPr/>
        </p:nvSpPr>
        <p:spPr>
          <a:xfrm>
            <a:off x="2623061" y="6112117"/>
            <a:ext cx="1752161" cy="435006"/>
          </a:xfrm>
          <a:prstGeom prst="chevron">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i="1" dirty="0"/>
              <a:t>1ers Chiffrements</a:t>
            </a:r>
          </a:p>
        </p:txBody>
      </p:sp>
      <p:graphicFrame>
        <p:nvGraphicFramePr>
          <p:cNvPr id="10" name="Tableau 10">
            <a:extLst>
              <a:ext uri="{FF2B5EF4-FFF2-40B4-BE49-F238E27FC236}">
                <a16:creationId xmlns:a16="http://schemas.microsoft.com/office/drawing/2014/main" id="{CD2304FD-2EBA-4043-9AB7-1D5E4E0834AF}"/>
              </a:ext>
            </a:extLst>
          </p:cNvPr>
          <p:cNvGraphicFramePr>
            <a:graphicFrameLocks noGrp="1"/>
          </p:cNvGraphicFramePr>
          <p:nvPr/>
        </p:nvGraphicFramePr>
        <p:xfrm>
          <a:off x="4019001" y="3894335"/>
          <a:ext cx="7919990" cy="741680"/>
        </p:xfrm>
        <a:graphic>
          <a:graphicData uri="http://schemas.openxmlformats.org/drawingml/2006/table">
            <a:tbl>
              <a:tblPr bandCol="1">
                <a:tableStyleId>{9DCAF9ED-07DC-4A11-8D7F-57B35C25682E}</a:tableStyleId>
              </a:tblPr>
              <a:tblGrid>
                <a:gridCol w="304615">
                  <a:extLst>
                    <a:ext uri="{9D8B030D-6E8A-4147-A177-3AD203B41FA5}">
                      <a16:colId xmlns:a16="http://schemas.microsoft.com/office/drawing/2014/main" val="479911671"/>
                    </a:ext>
                  </a:extLst>
                </a:gridCol>
                <a:gridCol w="304615">
                  <a:extLst>
                    <a:ext uri="{9D8B030D-6E8A-4147-A177-3AD203B41FA5}">
                      <a16:colId xmlns:a16="http://schemas.microsoft.com/office/drawing/2014/main" val="3694896123"/>
                    </a:ext>
                  </a:extLst>
                </a:gridCol>
                <a:gridCol w="304615">
                  <a:extLst>
                    <a:ext uri="{9D8B030D-6E8A-4147-A177-3AD203B41FA5}">
                      <a16:colId xmlns:a16="http://schemas.microsoft.com/office/drawing/2014/main" val="3809054044"/>
                    </a:ext>
                  </a:extLst>
                </a:gridCol>
                <a:gridCol w="304615">
                  <a:extLst>
                    <a:ext uri="{9D8B030D-6E8A-4147-A177-3AD203B41FA5}">
                      <a16:colId xmlns:a16="http://schemas.microsoft.com/office/drawing/2014/main" val="1939931420"/>
                    </a:ext>
                  </a:extLst>
                </a:gridCol>
                <a:gridCol w="304615">
                  <a:extLst>
                    <a:ext uri="{9D8B030D-6E8A-4147-A177-3AD203B41FA5}">
                      <a16:colId xmlns:a16="http://schemas.microsoft.com/office/drawing/2014/main" val="2228429552"/>
                    </a:ext>
                  </a:extLst>
                </a:gridCol>
                <a:gridCol w="304615">
                  <a:extLst>
                    <a:ext uri="{9D8B030D-6E8A-4147-A177-3AD203B41FA5}">
                      <a16:colId xmlns:a16="http://schemas.microsoft.com/office/drawing/2014/main" val="3118029237"/>
                    </a:ext>
                  </a:extLst>
                </a:gridCol>
                <a:gridCol w="304615">
                  <a:extLst>
                    <a:ext uri="{9D8B030D-6E8A-4147-A177-3AD203B41FA5}">
                      <a16:colId xmlns:a16="http://schemas.microsoft.com/office/drawing/2014/main" val="2441337735"/>
                    </a:ext>
                  </a:extLst>
                </a:gridCol>
                <a:gridCol w="304615">
                  <a:extLst>
                    <a:ext uri="{9D8B030D-6E8A-4147-A177-3AD203B41FA5}">
                      <a16:colId xmlns:a16="http://schemas.microsoft.com/office/drawing/2014/main" val="302341934"/>
                    </a:ext>
                  </a:extLst>
                </a:gridCol>
                <a:gridCol w="304615">
                  <a:extLst>
                    <a:ext uri="{9D8B030D-6E8A-4147-A177-3AD203B41FA5}">
                      <a16:colId xmlns:a16="http://schemas.microsoft.com/office/drawing/2014/main" val="4015736327"/>
                    </a:ext>
                  </a:extLst>
                </a:gridCol>
                <a:gridCol w="304615">
                  <a:extLst>
                    <a:ext uri="{9D8B030D-6E8A-4147-A177-3AD203B41FA5}">
                      <a16:colId xmlns:a16="http://schemas.microsoft.com/office/drawing/2014/main" val="656185122"/>
                    </a:ext>
                  </a:extLst>
                </a:gridCol>
                <a:gridCol w="304615">
                  <a:extLst>
                    <a:ext uri="{9D8B030D-6E8A-4147-A177-3AD203B41FA5}">
                      <a16:colId xmlns:a16="http://schemas.microsoft.com/office/drawing/2014/main" val="1026172381"/>
                    </a:ext>
                  </a:extLst>
                </a:gridCol>
                <a:gridCol w="304615">
                  <a:extLst>
                    <a:ext uri="{9D8B030D-6E8A-4147-A177-3AD203B41FA5}">
                      <a16:colId xmlns:a16="http://schemas.microsoft.com/office/drawing/2014/main" val="1868498397"/>
                    </a:ext>
                  </a:extLst>
                </a:gridCol>
                <a:gridCol w="304615">
                  <a:extLst>
                    <a:ext uri="{9D8B030D-6E8A-4147-A177-3AD203B41FA5}">
                      <a16:colId xmlns:a16="http://schemas.microsoft.com/office/drawing/2014/main" val="3589761025"/>
                    </a:ext>
                  </a:extLst>
                </a:gridCol>
                <a:gridCol w="304615">
                  <a:extLst>
                    <a:ext uri="{9D8B030D-6E8A-4147-A177-3AD203B41FA5}">
                      <a16:colId xmlns:a16="http://schemas.microsoft.com/office/drawing/2014/main" val="3255658252"/>
                    </a:ext>
                  </a:extLst>
                </a:gridCol>
                <a:gridCol w="304615">
                  <a:extLst>
                    <a:ext uri="{9D8B030D-6E8A-4147-A177-3AD203B41FA5}">
                      <a16:colId xmlns:a16="http://schemas.microsoft.com/office/drawing/2014/main" val="244358535"/>
                    </a:ext>
                  </a:extLst>
                </a:gridCol>
                <a:gridCol w="304615">
                  <a:extLst>
                    <a:ext uri="{9D8B030D-6E8A-4147-A177-3AD203B41FA5}">
                      <a16:colId xmlns:a16="http://schemas.microsoft.com/office/drawing/2014/main" val="906291559"/>
                    </a:ext>
                  </a:extLst>
                </a:gridCol>
                <a:gridCol w="304615">
                  <a:extLst>
                    <a:ext uri="{9D8B030D-6E8A-4147-A177-3AD203B41FA5}">
                      <a16:colId xmlns:a16="http://schemas.microsoft.com/office/drawing/2014/main" val="3786612476"/>
                    </a:ext>
                  </a:extLst>
                </a:gridCol>
                <a:gridCol w="304615">
                  <a:extLst>
                    <a:ext uri="{9D8B030D-6E8A-4147-A177-3AD203B41FA5}">
                      <a16:colId xmlns:a16="http://schemas.microsoft.com/office/drawing/2014/main" val="1201575287"/>
                    </a:ext>
                  </a:extLst>
                </a:gridCol>
                <a:gridCol w="304615">
                  <a:extLst>
                    <a:ext uri="{9D8B030D-6E8A-4147-A177-3AD203B41FA5}">
                      <a16:colId xmlns:a16="http://schemas.microsoft.com/office/drawing/2014/main" val="186676315"/>
                    </a:ext>
                  </a:extLst>
                </a:gridCol>
                <a:gridCol w="304615">
                  <a:extLst>
                    <a:ext uri="{9D8B030D-6E8A-4147-A177-3AD203B41FA5}">
                      <a16:colId xmlns:a16="http://schemas.microsoft.com/office/drawing/2014/main" val="2270517870"/>
                    </a:ext>
                  </a:extLst>
                </a:gridCol>
                <a:gridCol w="304615">
                  <a:extLst>
                    <a:ext uri="{9D8B030D-6E8A-4147-A177-3AD203B41FA5}">
                      <a16:colId xmlns:a16="http://schemas.microsoft.com/office/drawing/2014/main" val="2481272767"/>
                    </a:ext>
                  </a:extLst>
                </a:gridCol>
                <a:gridCol w="304615">
                  <a:extLst>
                    <a:ext uri="{9D8B030D-6E8A-4147-A177-3AD203B41FA5}">
                      <a16:colId xmlns:a16="http://schemas.microsoft.com/office/drawing/2014/main" val="1991252945"/>
                    </a:ext>
                  </a:extLst>
                </a:gridCol>
                <a:gridCol w="304615">
                  <a:extLst>
                    <a:ext uri="{9D8B030D-6E8A-4147-A177-3AD203B41FA5}">
                      <a16:colId xmlns:a16="http://schemas.microsoft.com/office/drawing/2014/main" val="3525577684"/>
                    </a:ext>
                  </a:extLst>
                </a:gridCol>
                <a:gridCol w="304615">
                  <a:extLst>
                    <a:ext uri="{9D8B030D-6E8A-4147-A177-3AD203B41FA5}">
                      <a16:colId xmlns:a16="http://schemas.microsoft.com/office/drawing/2014/main" val="3185942413"/>
                    </a:ext>
                  </a:extLst>
                </a:gridCol>
                <a:gridCol w="304615">
                  <a:extLst>
                    <a:ext uri="{9D8B030D-6E8A-4147-A177-3AD203B41FA5}">
                      <a16:colId xmlns:a16="http://schemas.microsoft.com/office/drawing/2014/main" val="863918077"/>
                    </a:ext>
                  </a:extLst>
                </a:gridCol>
                <a:gridCol w="304615">
                  <a:extLst>
                    <a:ext uri="{9D8B030D-6E8A-4147-A177-3AD203B41FA5}">
                      <a16:colId xmlns:a16="http://schemas.microsoft.com/office/drawing/2014/main" val="3638460961"/>
                    </a:ext>
                  </a:extLst>
                </a:gridCol>
              </a:tblGrid>
              <a:tr h="370840">
                <a:tc>
                  <a:txBody>
                    <a:bodyPr/>
                    <a:lstStyle/>
                    <a:p>
                      <a:r>
                        <a:rPr lang="fr-FR" dirty="0"/>
                        <a:t>a</a:t>
                      </a:r>
                      <a:endParaRPr lang="fr-FR" b="0" dirty="0"/>
                    </a:p>
                  </a:txBody>
                  <a:tcPr/>
                </a:tc>
                <a:tc>
                  <a:txBody>
                    <a:bodyPr/>
                    <a:lstStyle/>
                    <a:p>
                      <a:r>
                        <a:rPr lang="fr-FR" dirty="0"/>
                        <a:t>b</a:t>
                      </a:r>
                      <a:endParaRPr lang="fr-FR" b="0" dirty="0"/>
                    </a:p>
                  </a:txBody>
                  <a:tcPr/>
                </a:tc>
                <a:tc>
                  <a:txBody>
                    <a:bodyPr/>
                    <a:lstStyle/>
                    <a:p>
                      <a:r>
                        <a:rPr lang="fr-FR" dirty="0"/>
                        <a:t>c</a:t>
                      </a:r>
                      <a:endParaRPr lang="fr-FR" b="0" dirty="0"/>
                    </a:p>
                  </a:txBody>
                  <a:tcPr/>
                </a:tc>
                <a:tc>
                  <a:txBody>
                    <a:bodyPr/>
                    <a:lstStyle/>
                    <a:p>
                      <a:r>
                        <a:rPr lang="fr-FR" dirty="0"/>
                        <a:t>d</a:t>
                      </a:r>
                      <a:endParaRPr lang="fr-FR" b="0" dirty="0"/>
                    </a:p>
                  </a:txBody>
                  <a:tcPr/>
                </a:tc>
                <a:tc>
                  <a:txBody>
                    <a:bodyPr/>
                    <a:lstStyle/>
                    <a:p>
                      <a:r>
                        <a:rPr lang="fr-FR" dirty="0"/>
                        <a:t>e</a:t>
                      </a:r>
                      <a:endParaRPr lang="fr-FR" b="0" dirty="0"/>
                    </a:p>
                  </a:txBody>
                  <a:tcPr/>
                </a:tc>
                <a:tc>
                  <a:txBody>
                    <a:bodyPr/>
                    <a:lstStyle/>
                    <a:p>
                      <a:r>
                        <a:rPr lang="fr-FR" dirty="0"/>
                        <a:t>f</a:t>
                      </a:r>
                      <a:endParaRPr lang="fr-FR" b="0" dirty="0"/>
                    </a:p>
                  </a:txBody>
                  <a:tcPr/>
                </a:tc>
                <a:tc>
                  <a:txBody>
                    <a:bodyPr/>
                    <a:lstStyle/>
                    <a:p>
                      <a:r>
                        <a:rPr lang="fr-FR" dirty="0"/>
                        <a:t>g</a:t>
                      </a:r>
                      <a:endParaRPr lang="fr-FR" b="0" dirty="0"/>
                    </a:p>
                  </a:txBody>
                  <a:tcPr/>
                </a:tc>
                <a:tc>
                  <a:txBody>
                    <a:bodyPr/>
                    <a:lstStyle/>
                    <a:p>
                      <a:r>
                        <a:rPr lang="fr-FR" dirty="0"/>
                        <a:t>h</a:t>
                      </a:r>
                      <a:endParaRPr lang="fr-FR" b="0" dirty="0"/>
                    </a:p>
                  </a:txBody>
                  <a:tcPr/>
                </a:tc>
                <a:tc>
                  <a:txBody>
                    <a:bodyPr/>
                    <a:lstStyle/>
                    <a:p>
                      <a:r>
                        <a:rPr lang="fr-FR" dirty="0"/>
                        <a:t>i</a:t>
                      </a:r>
                      <a:endParaRPr lang="fr-FR" b="0" dirty="0"/>
                    </a:p>
                  </a:txBody>
                  <a:tcPr/>
                </a:tc>
                <a:tc>
                  <a:txBody>
                    <a:bodyPr/>
                    <a:lstStyle/>
                    <a:p>
                      <a:r>
                        <a:rPr lang="fr-FR" dirty="0"/>
                        <a:t>j</a:t>
                      </a:r>
                      <a:endParaRPr lang="fr-FR" b="0" dirty="0"/>
                    </a:p>
                  </a:txBody>
                  <a:tcPr/>
                </a:tc>
                <a:tc>
                  <a:txBody>
                    <a:bodyPr/>
                    <a:lstStyle/>
                    <a:p>
                      <a:r>
                        <a:rPr lang="fr-FR" dirty="0"/>
                        <a:t>k</a:t>
                      </a:r>
                      <a:endParaRPr lang="fr-FR" b="0" dirty="0"/>
                    </a:p>
                  </a:txBody>
                  <a:tcPr/>
                </a:tc>
                <a:tc>
                  <a:txBody>
                    <a:bodyPr/>
                    <a:lstStyle/>
                    <a:p>
                      <a:r>
                        <a:rPr lang="fr-FR" dirty="0"/>
                        <a:t>l</a:t>
                      </a:r>
                      <a:endParaRPr lang="fr-FR" b="0" dirty="0"/>
                    </a:p>
                  </a:txBody>
                  <a:tcPr/>
                </a:tc>
                <a:tc>
                  <a:txBody>
                    <a:bodyPr/>
                    <a:lstStyle/>
                    <a:p>
                      <a:r>
                        <a:rPr lang="fr-FR" dirty="0"/>
                        <a:t>m</a:t>
                      </a:r>
                      <a:endParaRPr lang="fr-FR" b="0" dirty="0"/>
                    </a:p>
                  </a:txBody>
                  <a:tcPr/>
                </a:tc>
                <a:tc>
                  <a:txBody>
                    <a:bodyPr/>
                    <a:lstStyle/>
                    <a:p>
                      <a:r>
                        <a:rPr lang="fr-FR" dirty="0"/>
                        <a:t>n</a:t>
                      </a:r>
                      <a:endParaRPr lang="fr-FR" b="0" dirty="0"/>
                    </a:p>
                  </a:txBody>
                  <a:tcPr/>
                </a:tc>
                <a:tc>
                  <a:txBody>
                    <a:bodyPr/>
                    <a:lstStyle/>
                    <a:p>
                      <a:r>
                        <a:rPr lang="fr-FR" dirty="0"/>
                        <a:t>o</a:t>
                      </a:r>
                      <a:endParaRPr lang="fr-FR" b="0" dirty="0"/>
                    </a:p>
                  </a:txBody>
                  <a:tcPr/>
                </a:tc>
                <a:tc>
                  <a:txBody>
                    <a:bodyPr/>
                    <a:lstStyle/>
                    <a:p>
                      <a:r>
                        <a:rPr lang="fr-FR" dirty="0"/>
                        <a:t>p</a:t>
                      </a:r>
                      <a:endParaRPr lang="fr-FR" b="0" dirty="0"/>
                    </a:p>
                  </a:txBody>
                  <a:tcPr/>
                </a:tc>
                <a:tc>
                  <a:txBody>
                    <a:bodyPr/>
                    <a:lstStyle/>
                    <a:p>
                      <a:r>
                        <a:rPr lang="fr-FR" dirty="0"/>
                        <a:t>q</a:t>
                      </a:r>
                      <a:endParaRPr lang="fr-FR" b="0" dirty="0"/>
                    </a:p>
                  </a:txBody>
                  <a:tcPr/>
                </a:tc>
                <a:tc>
                  <a:txBody>
                    <a:bodyPr/>
                    <a:lstStyle/>
                    <a:p>
                      <a:r>
                        <a:rPr lang="fr-FR" dirty="0"/>
                        <a:t>r</a:t>
                      </a:r>
                      <a:endParaRPr lang="fr-FR" b="0" dirty="0"/>
                    </a:p>
                  </a:txBody>
                  <a:tcPr/>
                </a:tc>
                <a:tc>
                  <a:txBody>
                    <a:bodyPr/>
                    <a:lstStyle/>
                    <a:p>
                      <a:r>
                        <a:rPr lang="fr-FR" dirty="0"/>
                        <a:t>s</a:t>
                      </a:r>
                      <a:endParaRPr lang="fr-FR" b="0" dirty="0"/>
                    </a:p>
                  </a:txBody>
                  <a:tcPr/>
                </a:tc>
                <a:tc>
                  <a:txBody>
                    <a:bodyPr/>
                    <a:lstStyle/>
                    <a:p>
                      <a:r>
                        <a:rPr lang="fr-FR" dirty="0"/>
                        <a:t>t</a:t>
                      </a:r>
                      <a:endParaRPr lang="fr-FR" b="0" dirty="0"/>
                    </a:p>
                  </a:txBody>
                  <a:tcPr/>
                </a:tc>
                <a:tc>
                  <a:txBody>
                    <a:bodyPr/>
                    <a:lstStyle/>
                    <a:p>
                      <a:r>
                        <a:rPr lang="fr-FR" dirty="0"/>
                        <a:t>u</a:t>
                      </a:r>
                      <a:endParaRPr lang="fr-FR" b="0" dirty="0"/>
                    </a:p>
                  </a:txBody>
                  <a:tcPr/>
                </a:tc>
                <a:tc>
                  <a:txBody>
                    <a:bodyPr/>
                    <a:lstStyle/>
                    <a:p>
                      <a:r>
                        <a:rPr lang="fr-FR" dirty="0"/>
                        <a:t>v</a:t>
                      </a:r>
                      <a:endParaRPr lang="fr-FR" b="0" dirty="0"/>
                    </a:p>
                  </a:txBody>
                  <a:tcPr/>
                </a:tc>
                <a:tc>
                  <a:txBody>
                    <a:bodyPr/>
                    <a:lstStyle/>
                    <a:p>
                      <a:r>
                        <a:rPr lang="fr-FR" dirty="0"/>
                        <a:t>w</a:t>
                      </a:r>
                      <a:endParaRPr lang="fr-FR" b="0" dirty="0"/>
                    </a:p>
                  </a:txBody>
                  <a:tcPr/>
                </a:tc>
                <a:tc>
                  <a:txBody>
                    <a:bodyPr/>
                    <a:lstStyle/>
                    <a:p>
                      <a:r>
                        <a:rPr lang="fr-FR" dirty="0"/>
                        <a:t>x</a:t>
                      </a:r>
                      <a:endParaRPr lang="fr-FR" b="0" dirty="0"/>
                    </a:p>
                  </a:txBody>
                  <a:tcPr/>
                </a:tc>
                <a:tc>
                  <a:txBody>
                    <a:bodyPr/>
                    <a:lstStyle/>
                    <a:p>
                      <a:r>
                        <a:rPr lang="fr-FR" dirty="0"/>
                        <a:t>y</a:t>
                      </a:r>
                      <a:endParaRPr lang="fr-FR" b="0" dirty="0"/>
                    </a:p>
                  </a:txBody>
                  <a:tcPr/>
                </a:tc>
                <a:tc>
                  <a:txBody>
                    <a:bodyPr/>
                    <a:lstStyle/>
                    <a:p>
                      <a:r>
                        <a:rPr lang="fr-FR" dirty="0"/>
                        <a:t>z</a:t>
                      </a:r>
                      <a:endParaRPr lang="fr-FR" b="0" dirty="0"/>
                    </a:p>
                  </a:txBody>
                  <a:tcPr/>
                </a:tc>
                <a:extLst>
                  <a:ext uri="{0D108BD9-81ED-4DB2-BD59-A6C34878D82A}">
                    <a16:rowId xmlns:a16="http://schemas.microsoft.com/office/drawing/2014/main" val="1041050205"/>
                  </a:ext>
                </a:extLst>
              </a:tr>
              <a:tr h="370840">
                <a:tc>
                  <a:txBody>
                    <a:bodyPr/>
                    <a:lstStyle/>
                    <a:p>
                      <a:r>
                        <a:rPr lang="fr-FR" dirty="0"/>
                        <a:t>Z</a:t>
                      </a:r>
                    </a:p>
                  </a:txBody>
                  <a:tcPr/>
                </a:tc>
                <a:tc>
                  <a:txBody>
                    <a:bodyPr/>
                    <a:lstStyle/>
                    <a:p>
                      <a:r>
                        <a:rPr lang="fr-FR" dirty="0"/>
                        <a:t>Y</a:t>
                      </a:r>
                    </a:p>
                  </a:txBody>
                  <a:tcPr/>
                </a:tc>
                <a:tc>
                  <a:txBody>
                    <a:bodyPr/>
                    <a:lstStyle/>
                    <a:p>
                      <a:r>
                        <a:rPr lang="fr-FR" dirty="0"/>
                        <a:t>X</a:t>
                      </a:r>
                    </a:p>
                  </a:txBody>
                  <a:tcPr/>
                </a:tc>
                <a:tc>
                  <a:txBody>
                    <a:bodyPr/>
                    <a:lstStyle/>
                    <a:p>
                      <a:r>
                        <a:rPr lang="fr-FR" dirty="0"/>
                        <a:t>W</a:t>
                      </a:r>
                    </a:p>
                  </a:txBody>
                  <a:tcPr/>
                </a:tc>
                <a:tc>
                  <a:txBody>
                    <a:bodyPr/>
                    <a:lstStyle/>
                    <a:p>
                      <a:r>
                        <a:rPr lang="fr-FR" dirty="0"/>
                        <a:t>V</a:t>
                      </a:r>
                    </a:p>
                  </a:txBody>
                  <a:tcPr/>
                </a:tc>
                <a:tc>
                  <a:txBody>
                    <a:bodyPr/>
                    <a:lstStyle/>
                    <a:p>
                      <a:r>
                        <a:rPr lang="fr-FR" dirty="0"/>
                        <a:t>U</a:t>
                      </a:r>
                    </a:p>
                  </a:txBody>
                  <a:tcPr/>
                </a:tc>
                <a:tc>
                  <a:txBody>
                    <a:bodyPr/>
                    <a:lstStyle/>
                    <a:p>
                      <a:r>
                        <a:rPr lang="fr-FR" dirty="0"/>
                        <a:t>T</a:t>
                      </a:r>
                    </a:p>
                  </a:txBody>
                  <a:tcPr/>
                </a:tc>
                <a:tc>
                  <a:txBody>
                    <a:bodyPr/>
                    <a:lstStyle/>
                    <a:p>
                      <a:r>
                        <a:rPr lang="fr-FR" dirty="0"/>
                        <a:t>S</a:t>
                      </a:r>
                    </a:p>
                  </a:txBody>
                  <a:tcPr/>
                </a:tc>
                <a:tc>
                  <a:txBody>
                    <a:bodyPr/>
                    <a:lstStyle/>
                    <a:p>
                      <a:r>
                        <a:rPr lang="fr-FR" dirty="0"/>
                        <a:t>R</a:t>
                      </a:r>
                    </a:p>
                  </a:txBody>
                  <a:tcPr/>
                </a:tc>
                <a:tc>
                  <a:txBody>
                    <a:bodyPr/>
                    <a:lstStyle/>
                    <a:p>
                      <a:r>
                        <a:rPr lang="fr-FR" dirty="0"/>
                        <a:t>Q</a:t>
                      </a:r>
                    </a:p>
                  </a:txBody>
                  <a:tcPr/>
                </a:tc>
                <a:tc>
                  <a:txBody>
                    <a:bodyPr/>
                    <a:lstStyle/>
                    <a:p>
                      <a:r>
                        <a:rPr lang="fr-FR" dirty="0"/>
                        <a:t>P</a:t>
                      </a:r>
                    </a:p>
                  </a:txBody>
                  <a:tcPr/>
                </a:tc>
                <a:tc>
                  <a:txBody>
                    <a:bodyPr/>
                    <a:lstStyle/>
                    <a:p>
                      <a:r>
                        <a:rPr lang="fr-FR" dirty="0"/>
                        <a:t>O</a:t>
                      </a:r>
                    </a:p>
                  </a:txBody>
                  <a:tcPr/>
                </a:tc>
                <a:tc>
                  <a:txBody>
                    <a:bodyPr/>
                    <a:lstStyle/>
                    <a:p>
                      <a:r>
                        <a:rPr lang="fr-FR" dirty="0"/>
                        <a:t>N</a:t>
                      </a:r>
                    </a:p>
                  </a:txBody>
                  <a:tcPr/>
                </a:tc>
                <a:tc>
                  <a:txBody>
                    <a:bodyPr/>
                    <a:lstStyle/>
                    <a:p>
                      <a:r>
                        <a:rPr lang="fr-FR" dirty="0"/>
                        <a:t>M</a:t>
                      </a:r>
                    </a:p>
                  </a:txBody>
                  <a:tcPr/>
                </a:tc>
                <a:tc>
                  <a:txBody>
                    <a:bodyPr/>
                    <a:lstStyle/>
                    <a:p>
                      <a:r>
                        <a:rPr lang="fr-FR" dirty="0"/>
                        <a:t>L</a:t>
                      </a:r>
                    </a:p>
                  </a:txBody>
                  <a:tcPr/>
                </a:tc>
                <a:tc>
                  <a:txBody>
                    <a:bodyPr/>
                    <a:lstStyle/>
                    <a:p>
                      <a:r>
                        <a:rPr lang="fr-FR" dirty="0"/>
                        <a:t>K</a:t>
                      </a:r>
                    </a:p>
                  </a:txBody>
                  <a:tcPr/>
                </a:tc>
                <a:tc>
                  <a:txBody>
                    <a:bodyPr/>
                    <a:lstStyle/>
                    <a:p>
                      <a:r>
                        <a:rPr lang="fr-FR" dirty="0"/>
                        <a:t>J</a:t>
                      </a:r>
                    </a:p>
                  </a:txBody>
                  <a:tcPr/>
                </a:tc>
                <a:tc>
                  <a:txBody>
                    <a:bodyPr/>
                    <a:lstStyle/>
                    <a:p>
                      <a:r>
                        <a:rPr lang="fr-FR" dirty="0"/>
                        <a:t>I</a:t>
                      </a:r>
                    </a:p>
                  </a:txBody>
                  <a:tcPr/>
                </a:tc>
                <a:tc>
                  <a:txBody>
                    <a:bodyPr/>
                    <a:lstStyle/>
                    <a:p>
                      <a:r>
                        <a:rPr lang="fr-FR" dirty="0"/>
                        <a:t>H</a:t>
                      </a:r>
                    </a:p>
                  </a:txBody>
                  <a:tcPr/>
                </a:tc>
                <a:tc>
                  <a:txBody>
                    <a:bodyPr/>
                    <a:lstStyle/>
                    <a:p>
                      <a:r>
                        <a:rPr lang="fr-FR" dirty="0"/>
                        <a:t>G</a:t>
                      </a:r>
                    </a:p>
                  </a:txBody>
                  <a:tcPr/>
                </a:tc>
                <a:tc>
                  <a:txBody>
                    <a:bodyPr/>
                    <a:lstStyle/>
                    <a:p>
                      <a:r>
                        <a:rPr lang="fr-FR" dirty="0"/>
                        <a:t>F</a:t>
                      </a:r>
                    </a:p>
                  </a:txBody>
                  <a:tcPr/>
                </a:tc>
                <a:tc>
                  <a:txBody>
                    <a:bodyPr/>
                    <a:lstStyle/>
                    <a:p>
                      <a:r>
                        <a:rPr lang="fr-FR" dirty="0"/>
                        <a:t>E</a:t>
                      </a:r>
                    </a:p>
                  </a:txBody>
                  <a:tcPr/>
                </a:tc>
                <a:tc>
                  <a:txBody>
                    <a:bodyPr/>
                    <a:lstStyle/>
                    <a:p>
                      <a:r>
                        <a:rPr lang="fr-FR" dirty="0"/>
                        <a:t>D</a:t>
                      </a:r>
                    </a:p>
                  </a:txBody>
                  <a:tcPr/>
                </a:tc>
                <a:tc>
                  <a:txBody>
                    <a:bodyPr/>
                    <a:lstStyle/>
                    <a:p>
                      <a:r>
                        <a:rPr lang="fr-FR" dirty="0"/>
                        <a:t>C</a:t>
                      </a:r>
                    </a:p>
                  </a:txBody>
                  <a:tcPr/>
                </a:tc>
                <a:tc>
                  <a:txBody>
                    <a:bodyPr/>
                    <a:lstStyle/>
                    <a:p>
                      <a:r>
                        <a:rPr lang="fr-FR" dirty="0"/>
                        <a:t>B</a:t>
                      </a:r>
                    </a:p>
                  </a:txBody>
                  <a:tcPr/>
                </a:tc>
                <a:tc>
                  <a:txBody>
                    <a:bodyPr/>
                    <a:lstStyle/>
                    <a:p>
                      <a:r>
                        <a:rPr lang="fr-FR" dirty="0"/>
                        <a:t>A</a:t>
                      </a:r>
                    </a:p>
                  </a:txBody>
                  <a:tcPr/>
                </a:tc>
                <a:extLst>
                  <a:ext uri="{0D108BD9-81ED-4DB2-BD59-A6C34878D82A}">
                    <a16:rowId xmlns:a16="http://schemas.microsoft.com/office/drawing/2014/main" val="578665513"/>
                  </a:ext>
                </a:extLst>
              </a:tr>
            </a:tbl>
          </a:graphicData>
        </a:graphic>
      </p:graphicFrame>
    </p:spTree>
    <p:extLst>
      <p:ext uri="{BB962C8B-B14F-4D97-AF65-F5344CB8AC3E}">
        <p14:creationId xmlns:p14="http://schemas.microsoft.com/office/powerpoint/2010/main" val="424744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72C4A-7827-4423-B121-AD4FF1E1741A}"/>
              </a:ext>
            </a:extLst>
          </p:cNvPr>
          <p:cNvSpPr>
            <a:spLocks noGrp="1"/>
          </p:cNvSpPr>
          <p:nvPr>
            <p:ph type="title"/>
          </p:nvPr>
        </p:nvSpPr>
        <p:spPr/>
        <p:txBody>
          <a:bodyPr/>
          <a:lstStyle/>
          <a:p>
            <a:r>
              <a:rPr lang="fr-FR" dirty="0"/>
              <a:t>Scytale (ou bâton de Plutarque)</a:t>
            </a:r>
          </a:p>
        </p:txBody>
      </p:sp>
      <p:sp>
        <p:nvSpPr>
          <p:cNvPr id="3" name="Espace réservé du contenu 2">
            <a:extLst>
              <a:ext uri="{FF2B5EF4-FFF2-40B4-BE49-F238E27FC236}">
                <a16:creationId xmlns:a16="http://schemas.microsoft.com/office/drawing/2014/main" id="{698E2EC5-F069-476A-BBC6-6F8C11D2A54A}"/>
              </a:ext>
            </a:extLst>
          </p:cNvPr>
          <p:cNvSpPr>
            <a:spLocks noGrp="1"/>
          </p:cNvSpPr>
          <p:nvPr>
            <p:ph idx="1"/>
          </p:nvPr>
        </p:nvSpPr>
        <p:spPr>
          <a:xfrm>
            <a:off x="253009" y="2360022"/>
            <a:ext cx="11511679" cy="3599316"/>
          </a:xfrm>
        </p:spPr>
        <p:txBody>
          <a:bodyPr>
            <a:normAutofit/>
          </a:bodyPr>
          <a:lstStyle/>
          <a:p>
            <a:r>
              <a:rPr lang="fr-FR" dirty="0"/>
              <a:t>  5</a:t>
            </a:r>
            <a:r>
              <a:rPr lang="fr-FR" baseline="30000" dirty="0"/>
              <a:t>e</a:t>
            </a:r>
            <a:r>
              <a:rPr lang="fr-FR" dirty="0"/>
              <a:t> siècle av JC à Sparte (Grèce)</a:t>
            </a:r>
          </a:p>
          <a:p>
            <a:r>
              <a:rPr lang="fr-FR" dirty="0"/>
              <a:t> Technique : </a:t>
            </a:r>
          </a:p>
          <a:p>
            <a:pPr lvl="1"/>
            <a:r>
              <a:rPr lang="fr-FR" dirty="0"/>
              <a:t> Code de transposition</a:t>
            </a:r>
          </a:p>
          <a:p>
            <a:pPr lvl="1"/>
            <a:r>
              <a:rPr lang="fr-FR" dirty="0"/>
              <a:t> Message est écrit sur une lanière en cuir roulée sur un bâton. </a:t>
            </a:r>
          </a:p>
          <a:p>
            <a:pPr marL="457200" lvl="1" indent="0">
              <a:buNone/>
            </a:pPr>
            <a:r>
              <a:rPr lang="fr-FR" dirty="0"/>
              <a:t>	Seul la lanière est transportée.</a:t>
            </a:r>
          </a:p>
          <a:p>
            <a:pPr marL="457200" lvl="1" indent="0">
              <a:buNone/>
            </a:pPr>
            <a:r>
              <a:rPr lang="fr-FR" dirty="0"/>
              <a:t> 	Arrivé à destination, le message sera de nouveau enroulée sur un </a:t>
            </a:r>
            <a:r>
              <a:rPr lang="fr-FR" dirty="0" err="1"/>
              <a:t>baton</a:t>
            </a:r>
            <a:r>
              <a:rPr lang="fr-FR" dirty="0"/>
              <a:t> </a:t>
            </a:r>
          </a:p>
          <a:p>
            <a:pPr marL="457200" lvl="1" indent="0">
              <a:buNone/>
            </a:pPr>
            <a:r>
              <a:rPr lang="fr-FR" dirty="0"/>
              <a:t>	de même diamètre pour être lu.</a:t>
            </a:r>
          </a:p>
          <a:p>
            <a:pPr marL="457200" lvl="1" indent="0">
              <a:buNone/>
            </a:pPr>
            <a:endParaRPr lang="fr-FR" dirty="0"/>
          </a:p>
          <a:p>
            <a:r>
              <a:rPr lang="fr-FR" dirty="0"/>
              <a:t> Enjeu : utilisé dans des échanges militaires</a:t>
            </a:r>
          </a:p>
        </p:txBody>
      </p:sp>
      <p:sp>
        <p:nvSpPr>
          <p:cNvPr id="4" name="Espace réservé du numéro de diapositive 3">
            <a:extLst>
              <a:ext uri="{FF2B5EF4-FFF2-40B4-BE49-F238E27FC236}">
                <a16:creationId xmlns:a16="http://schemas.microsoft.com/office/drawing/2014/main" id="{E32A0F25-556F-454F-8D47-795C56CCA0CD}"/>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7" name="Flèche : chevron 6">
            <a:extLst>
              <a:ext uri="{FF2B5EF4-FFF2-40B4-BE49-F238E27FC236}">
                <a16:creationId xmlns:a16="http://schemas.microsoft.com/office/drawing/2014/main" id="{0245C846-4B5C-4007-84F3-D26609A122C2}"/>
              </a:ext>
            </a:extLst>
          </p:cNvPr>
          <p:cNvSpPr/>
          <p:nvPr/>
        </p:nvSpPr>
        <p:spPr>
          <a:xfrm>
            <a:off x="2623061" y="6112117"/>
            <a:ext cx="1752161" cy="435006"/>
          </a:xfrm>
          <a:prstGeom prst="chevron">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i="1" dirty="0"/>
              <a:t>1ers Chiffrements</a:t>
            </a:r>
          </a:p>
        </p:txBody>
      </p:sp>
      <p:pic>
        <p:nvPicPr>
          <p:cNvPr id="4098" name="Picture 2">
            <a:extLst>
              <a:ext uri="{FF2B5EF4-FFF2-40B4-BE49-F238E27FC236}">
                <a16:creationId xmlns:a16="http://schemas.microsoft.com/office/drawing/2014/main" id="{24DC8801-4FE4-44B2-BCA1-2C943F131CD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72375" y="3994274"/>
            <a:ext cx="4092313" cy="2335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338352"/>
      </p:ext>
    </p:extLst>
  </p:cSld>
  <p:clrMapOvr>
    <a:masterClrMapping/>
  </p:clrMapOvr>
</p:sld>
</file>

<file path=ppt/theme/theme1.xml><?xml version="1.0" encoding="utf-8"?>
<a:theme xmlns:a="http://schemas.openxmlformats.org/drawingml/2006/main" name="Berlin">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ersonnalisé 1">
      <a:majorFont>
        <a:latin typeface="Candara"/>
        <a:ea typeface=""/>
        <a:cs typeface=""/>
      </a:majorFont>
      <a:minorFont>
        <a:latin typeface="Calibri"/>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392</TotalTime>
  <Words>926</Words>
  <Application>Microsoft Office PowerPoint</Application>
  <PresentationFormat>Grand écran</PresentationFormat>
  <Paragraphs>324</Paragraphs>
  <Slides>22</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Arial</vt:lpstr>
      <vt:lpstr>Calibri</vt:lpstr>
      <vt:lpstr>Candara</vt:lpstr>
      <vt:lpstr>lemonde_italic</vt:lpstr>
      <vt:lpstr>Wingdings</vt:lpstr>
      <vt:lpstr>Wingdings 3</vt:lpstr>
      <vt:lpstr>Berlin</vt:lpstr>
      <vt:lpstr>En quoi l’ évolution des techniques et des enjeux a façonné la cryptologie moderne ?</vt:lpstr>
      <vt:lpstr>Quelques notions</vt:lpstr>
      <vt:lpstr>Cryptologie, science du secret qui regroupe :</vt:lpstr>
      <vt:lpstr>Lexique</vt:lpstr>
      <vt:lpstr>Les 1ers chiffrements</vt:lpstr>
      <vt:lpstr>Présentation PowerPoint</vt:lpstr>
      <vt:lpstr>Cryptosystèmes : symétrique</vt:lpstr>
      <vt:lpstr>Chiffre atbash (ou miroir)</vt:lpstr>
      <vt:lpstr>Scytale (ou bâton de Plutarque)</vt:lpstr>
      <vt:lpstr>Chiffre de César</vt:lpstr>
      <vt:lpstr>Al-Kindi, pionnier en cryptanalyse </vt:lpstr>
      <vt:lpstr>Rapidement obsolète</vt:lpstr>
      <vt:lpstr>Enjeux politique</vt:lpstr>
      <vt:lpstr>Présentation PowerPoint</vt:lpstr>
      <vt:lpstr>Présentation PowerPoint</vt:lpstr>
      <vt:lpstr>Enjeux individuel</vt:lpstr>
      <vt:lpstr>Cryptographie moderne</vt:lpstr>
      <vt:lpstr>Cryptosystèmes : symétrique et asymétrique</vt:lpstr>
      <vt:lpstr>Présentation PowerPoint</vt:lpstr>
      <vt:lpstr>Futur</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 quoi l’ évolution des techniques et des enjeux a façonné la cryptologie moderne ?</dc:title>
  <dc:creator>Stéphanie EON</dc:creator>
  <cp:lastModifiedBy>etuinfo</cp:lastModifiedBy>
  <cp:revision>60</cp:revision>
  <dcterms:created xsi:type="dcterms:W3CDTF">2019-11-01T12:58:24Z</dcterms:created>
  <dcterms:modified xsi:type="dcterms:W3CDTF">2019-11-12T15:14:49Z</dcterms:modified>
</cp:coreProperties>
</file>