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975F-1A79-4BBA-B28B-16432D11C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F1E9B-D44C-4AA0-8E50-039EF55DD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23B07-353F-4AD6-8641-77FA2641763B}"/>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DF2097AC-83D8-4DCB-A471-0D001A415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EC35A-DEE9-44E3-BE02-A613B2D1B8FF}"/>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131745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7003-04F6-4100-885F-E300A14C8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E3E95F-A09A-4DF3-B146-CAB204EB57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D3706-256F-4676-85F8-BE4B0268D352}"/>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C8C5ACD8-A0AE-4475-8C3A-D80BF5B7B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E9221-D5E3-48C5-8917-D0E5F05D7243}"/>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255567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FC1F-C8B3-4404-B9BD-1DE5A9E6F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4AF10-541C-440A-B326-F5708DE96A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9BDE5-FF24-42F7-B8BF-08D7148050A0}"/>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0FDD4B85-3715-43C9-9394-85A0F193E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BD87A-676C-4954-AEE0-362F4C2B242B}"/>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314615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5684-0E52-441B-978F-00BAF0EB5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59E04-F29C-4795-B79D-265E9070DD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A7E2E-5CC8-43E1-9C2D-DF0899D090F2}"/>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B6BB7618-BD2A-4E9B-9675-07C37203D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C377-1E0E-44D7-8086-F00A3F1083EE}"/>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13823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A6DD-71EF-4BA7-95E1-6106F7E0A9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935F94-6E49-4396-ACB5-C53D7A3D1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5FA401-96C2-4895-8B41-4A35C42E801C}"/>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88AF9C28-137A-46B5-B074-C18CE2A9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3BA35-6202-42D8-B177-C128977ED59D}"/>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409392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992C-686B-4CB2-9CC3-DA8347641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87FBF-70B0-4C2B-9C8A-6A89055D56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AF6185-422D-4F2C-8E2E-1855F209D3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FE6514-E374-48F6-BEBF-C8992334CDF2}"/>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6" name="Footer Placeholder 5">
            <a:extLst>
              <a:ext uri="{FF2B5EF4-FFF2-40B4-BE49-F238E27FC236}">
                <a16:creationId xmlns:a16="http://schemas.microsoft.com/office/drawing/2014/main" id="{A5DFD793-A5D0-4DF7-B126-4B206B1D8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7CA96-2647-4224-8F8F-0C6BBCF3324C}"/>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177519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C26A-A885-4AB3-8865-1600D839A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3B065-8BE5-4462-8FD7-65416BE4C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E4D9C6-8C14-4F32-80BE-D7BCB316F0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681414-9B31-49DB-B6ED-240941770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55D250-AA11-4917-B7A6-BCA881EB0C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FBA89-02C5-4498-9609-4494D7C4A3D1}"/>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8" name="Footer Placeholder 7">
            <a:extLst>
              <a:ext uri="{FF2B5EF4-FFF2-40B4-BE49-F238E27FC236}">
                <a16:creationId xmlns:a16="http://schemas.microsoft.com/office/drawing/2014/main" id="{58166BD1-F619-4F21-BBEC-A6F79456E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3A109-1371-4462-9834-8384D7FD95A2}"/>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47102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4179-989B-4950-A777-8D5154833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4AF6F5-C2C2-453B-98B8-2BECE4004349}"/>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4" name="Footer Placeholder 3">
            <a:extLst>
              <a:ext uri="{FF2B5EF4-FFF2-40B4-BE49-F238E27FC236}">
                <a16:creationId xmlns:a16="http://schemas.microsoft.com/office/drawing/2014/main" id="{DA507682-4F52-47C2-A752-2A835E120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6C616A-F1FD-4EC2-887A-3EBC6448EA87}"/>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310002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CDD68-3FF9-44E7-88E4-31AA859873A8}"/>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3" name="Footer Placeholder 2">
            <a:extLst>
              <a:ext uri="{FF2B5EF4-FFF2-40B4-BE49-F238E27FC236}">
                <a16:creationId xmlns:a16="http://schemas.microsoft.com/office/drawing/2014/main" id="{BF4A4060-A3F9-4A7B-A292-0A8A679195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7ED98-762B-4BD4-8C4C-11684B16C6CD}"/>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6777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BC9B-EA6A-4EB1-B09B-B852FF131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EF172-6FB4-45B8-8E72-2149CF3A0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519F6-EF59-4E9B-B5EE-689C19C32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8A65AB-9A76-4957-A64D-1E570E395B5E}"/>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6" name="Footer Placeholder 5">
            <a:extLst>
              <a:ext uri="{FF2B5EF4-FFF2-40B4-BE49-F238E27FC236}">
                <a16:creationId xmlns:a16="http://schemas.microsoft.com/office/drawing/2014/main" id="{6B4BC8FA-FDDA-4F21-861D-A481A2432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0F680-3774-41F2-8C55-67BDB301CEBC}"/>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325043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A8CD-EB29-4FAD-9214-03F192E62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111B9-8B54-45F7-B40B-C0F4AB850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B16506-B736-4FBB-A692-13900C716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25E60-B70F-466A-8E4E-6E522DBF1A92}"/>
              </a:ext>
            </a:extLst>
          </p:cNvPr>
          <p:cNvSpPr>
            <a:spLocks noGrp="1"/>
          </p:cNvSpPr>
          <p:nvPr>
            <p:ph type="dt" sz="half" idx="10"/>
          </p:nvPr>
        </p:nvSpPr>
        <p:spPr/>
        <p:txBody>
          <a:bodyPr/>
          <a:lstStyle/>
          <a:p>
            <a:fld id="{248F30F8-BC24-497E-9392-BDF70AEA9591}" type="datetimeFigureOut">
              <a:rPr lang="en-US" smtClean="0"/>
              <a:t>9/19/2018</a:t>
            </a:fld>
            <a:endParaRPr lang="en-US"/>
          </a:p>
        </p:txBody>
      </p:sp>
      <p:sp>
        <p:nvSpPr>
          <p:cNvPr id="6" name="Footer Placeholder 5">
            <a:extLst>
              <a:ext uri="{FF2B5EF4-FFF2-40B4-BE49-F238E27FC236}">
                <a16:creationId xmlns:a16="http://schemas.microsoft.com/office/drawing/2014/main" id="{D0B3E343-FE16-48B8-A2FA-C289F91E2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0F2BF-0DCE-470A-B2DA-694FBC2AE66B}"/>
              </a:ext>
            </a:extLst>
          </p:cNvPr>
          <p:cNvSpPr>
            <a:spLocks noGrp="1"/>
          </p:cNvSpPr>
          <p:nvPr>
            <p:ph type="sldNum" sz="quarter" idx="12"/>
          </p:nvPr>
        </p:nvSpPr>
        <p:spPr/>
        <p:txBody>
          <a:bodyPr/>
          <a:lstStyle/>
          <a:p>
            <a:fld id="{B00A39C1-5658-4963-801C-C01F0E9D18EF}" type="slidenum">
              <a:rPr lang="en-US" smtClean="0"/>
              <a:t>‹#›</a:t>
            </a:fld>
            <a:endParaRPr lang="en-US"/>
          </a:p>
        </p:txBody>
      </p:sp>
    </p:spTree>
    <p:extLst>
      <p:ext uri="{BB962C8B-B14F-4D97-AF65-F5344CB8AC3E}">
        <p14:creationId xmlns:p14="http://schemas.microsoft.com/office/powerpoint/2010/main" val="2035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E7E75-2A62-40F5-BFDB-67D6FF696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C2A75-0F2B-4460-928A-C00B4FEE8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6CD17-99FF-482D-9D48-9B20C9EA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F30F8-BC24-497E-9392-BDF70AEA9591}" type="datetimeFigureOut">
              <a:rPr lang="en-US" smtClean="0"/>
              <a:t>9/19/2018</a:t>
            </a:fld>
            <a:endParaRPr lang="en-US"/>
          </a:p>
        </p:txBody>
      </p:sp>
      <p:sp>
        <p:nvSpPr>
          <p:cNvPr id="5" name="Footer Placeholder 4">
            <a:extLst>
              <a:ext uri="{FF2B5EF4-FFF2-40B4-BE49-F238E27FC236}">
                <a16:creationId xmlns:a16="http://schemas.microsoft.com/office/drawing/2014/main" id="{D8183360-15B2-4C22-B821-CD6CD3EF4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E931DB-C12A-44DA-AF79-D680BCC91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A39C1-5658-4963-801C-C01F0E9D18EF}" type="slidenum">
              <a:rPr lang="en-US" smtClean="0"/>
              <a:t>‹#›</a:t>
            </a:fld>
            <a:endParaRPr lang="en-US"/>
          </a:p>
        </p:txBody>
      </p:sp>
    </p:spTree>
    <p:extLst>
      <p:ext uri="{BB962C8B-B14F-4D97-AF65-F5344CB8AC3E}">
        <p14:creationId xmlns:p14="http://schemas.microsoft.com/office/powerpoint/2010/main" val="345298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4659-2A74-4E58-A444-EA2433A5C0D4}"/>
              </a:ext>
            </a:extLst>
          </p:cNvPr>
          <p:cNvSpPr>
            <a:spLocks noGrp="1"/>
          </p:cNvSpPr>
          <p:nvPr>
            <p:ph type="ctrTitle"/>
          </p:nvPr>
        </p:nvSpPr>
        <p:spPr>
          <a:xfrm>
            <a:off x="1524000" y="1784971"/>
            <a:ext cx="9144000" cy="2387600"/>
          </a:xfrm>
        </p:spPr>
        <p:txBody>
          <a:bodyPr/>
          <a:lstStyle/>
          <a:p>
            <a:r>
              <a:rPr lang="en-US" b="1" dirty="0"/>
              <a:t>KIỂU DỮ LIỆU CON TRỎ</a:t>
            </a:r>
            <a:br>
              <a:rPr lang="en-US" b="1" dirty="0"/>
            </a:br>
            <a:r>
              <a:rPr lang="en-US" b="1" dirty="0"/>
              <a:t>(CURSOR)</a:t>
            </a:r>
          </a:p>
        </p:txBody>
      </p:sp>
    </p:spTree>
    <p:extLst>
      <p:ext uri="{BB962C8B-B14F-4D97-AF65-F5344CB8AC3E}">
        <p14:creationId xmlns:p14="http://schemas.microsoft.com/office/powerpoint/2010/main" val="16275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F0D-0F26-46C0-BDDA-B0516035C938}"/>
              </a:ext>
            </a:extLst>
          </p:cNvPr>
          <p:cNvSpPr>
            <a:spLocks noGrp="1"/>
          </p:cNvSpPr>
          <p:nvPr>
            <p:ph type="title"/>
          </p:nvPr>
        </p:nvSpPr>
        <p:spPr/>
        <p:txBody>
          <a:bodyPr/>
          <a:lstStyle/>
          <a:p>
            <a:r>
              <a:rPr lang="en-US" dirty="0"/>
              <a:t>1. </a:t>
            </a:r>
            <a:r>
              <a:rPr lang="en-US" dirty="0" err="1"/>
              <a:t>Giới</a:t>
            </a:r>
            <a:r>
              <a:rPr lang="en-US" dirty="0"/>
              <a:t> </a:t>
            </a:r>
            <a:r>
              <a:rPr lang="en-US" dirty="0" err="1"/>
              <a:t>thiệu</a:t>
            </a:r>
            <a:r>
              <a:rPr lang="en-US" dirty="0"/>
              <a:t>:</a:t>
            </a:r>
          </a:p>
        </p:txBody>
      </p:sp>
      <p:sp>
        <p:nvSpPr>
          <p:cNvPr id="3" name="Content Placeholder 2">
            <a:extLst>
              <a:ext uri="{FF2B5EF4-FFF2-40B4-BE49-F238E27FC236}">
                <a16:creationId xmlns:a16="http://schemas.microsoft.com/office/drawing/2014/main" id="{0F4150A9-8F47-4F96-8BA9-34366BA39EF4}"/>
              </a:ext>
            </a:extLst>
          </p:cNvPr>
          <p:cNvSpPr>
            <a:spLocks noGrp="1"/>
          </p:cNvSpPr>
          <p:nvPr>
            <p:ph idx="1"/>
          </p:nvPr>
        </p:nvSpPr>
        <p:spPr/>
        <p:txBody>
          <a:bodyPr/>
          <a:lstStyle/>
          <a:p>
            <a:r>
              <a:rPr lang="en-US" dirty="0"/>
              <a:t>Cursor </a:t>
            </a:r>
            <a:r>
              <a:rPr lang="en-US" dirty="0" err="1"/>
              <a:t>là</a:t>
            </a:r>
            <a:r>
              <a:rPr lang="en-US" dirty="0"/>
              <a:t> </a:t>
            </a:r>
            <a:r>
              <a:rPr lang="en-US" dirty="0" err="1"/>
              <a:t>kiểu</a:t>
            </a:r>
            <a:r>
              <a:rPr lang="en-US" dirty="0"/>
              <a:t> </a:t>
            </a:r>
            <a:r>
              <a:rPr lang="en-US" dirty="0" err="1"/>
              <a:t>dữ</a:t>
            </a:r>
            <a:r>
              <a:rPr lang="en-US" dirty="0"/>
              <a:t> </a:t>
            </a:r>
            <a:r>
              <a:rPr lang="en-US" dirty="0" err="1"/>
              <a:t>liệu</a:t>
            </a:r>
            <a:r>
              <a:rPr lang="en-US" dirty="0"/>
              <a:t> c</a:t>
            </a:r>
            <a:r>
              <a:rPr lang="vi-VN" dirty="0"/>
              <a:t>ơ</a:t>
            </a:r>
            <a:r>
              <a:rPr lang="en-US" dirty="0"/>
              <a:t> </a:t>
            </a:r>
            <a:r>
              <a:rPr lang="en-US" dirty="0" err="1"/>
              <a:t>bản</a:t>
            </a:r>
            <a:r>
              <a:rPr lang="en-US" dirty="0"/>
              <a:t> </a:t>
            </a:r>
            <a:r>
              <a:rPr lang="en-US" dirty="0" err="1"/>
              <a:t>dùng</a:t>
            </a:r>
            <a:r>
              <a:rPr lang="en-US" dirty="0"/>
              <a:t> </a:t>
            </a:r>
            <a:r>
              <a:rPr lang="en-US" dirty="0" err="1"/>
              <a:t>để</a:t>
            </a:r>
            <a:r>
              <a:rPr lang="en-US" dirty="0"/>
              <a:t> </a:t>
            </a:r>
            <a:r>
              <a:rPr lang="en-US" dirty="0" err="1"/>
              <a:t>duyệt</a:t>
            </a:r>
            <a:r>
              <a:rPr lang="en-US" dirty="0"/>
              <a:t> qua </a:t>
            </a:r>
            <a:r>
              <a:rPr lang="en-US" dirty="0" err="1"/>
              <a:t>từng</a:t>
            </a:r>
            <a:r>
              <a:rPr lang="en-US" dirty="0"/>
              <a:t> </a:t>
            </a:r>
            <a:r>
              <a:rPr lang="en-US" dirty="0" err="1"/>
              <a:t>dòng</a:t>
            </a:r>
            <a:r>
              <a:rPr lang="en-US" dirty="0"/>
              <a:t> </a:t>
            </a:r>
            <a:r>
              <a:rPr lang="en-US" dirty="0" err="1"/>
              <a:t>dữ</a:t>
            </a:r>
            <a:r>
              <a:rPr lang="en-US" dirty="0"/>
              <a:t> </a:t>
            </a:r>
            <a:r>
              <a:rPr lang="en-US" dirty="0" err="1"/>
              <a:t>liệu</a:t>
            </a:r>
            <a:r>
              <a:rPr lang="en-US" dirty="0"/>
              <a:t> </a:t>
            </a:r>
            <a:r>
              <a:rPr lang="en-US" dirty="0" err="1"/>
              <a:t>trả</a:t>
            </a:r>
            <a:r>
              <a:rPr lang="en-US" dirty="0"/>
              <a:t> </a:t>
            </a:r>
            <a:r>
              <a:rPr lang="en-US" dirty="0" err="1"/>
              <a:t>về</a:t>
            </a:r>
            <a:r>
              <a:rPr lang="en-US" dirty="0"/>
              <a:t> </a:t>
            </a:r>
            <a:r>
              <a:rPr lang="en-US" dirty="0" err="1"/>
              <a:t>từ</a:t>
            </a:r>
            <a:r>
              <a:rPr lang="en-US" dirty="0"/>
              <a:t> </a:t>
            </a:r>
            <a:r>
              <a:rPr lang="en-US" dirty="0" err="1"/>
              <a:t>câu</a:t>
            </a:r>
            <a:r>
              <a:rPr lang="en-US" dirty="0"/>
              <a:t> </a:t>
            </a:r>
            <a:r>
              <a:rPr lang="en-US" dirty="0" err="1"/>
              <a:t>truy</a:t>
            </a:r>
            <a:r>
              <a:rPr lang="en-US" dirty="0"/>
              <a:t> </a:t>
            </a:r>
            <a:r>
              <a:rPr lang="en-US" dirty="0" err="1"/>
              <a:t>vấn</a:t>
            </a:r>
            <a:r>
              <a:rPr lang="en-US" dirty="0"/>
              <a:t> select, </a:t>
            </a:r>
            <a:r>
              <a:rPr lang="en-US" dirty="0" err="1"/>
              <a:t>từ</a:t>
            </a:r>
            <a:r>
              <a:rPr lang="en-US" dirty="0"/>
              <a:t> </a:t>
            </a:r>
            <a:r>
              <a:rPr lang="en-US" dirty="0" err="1"/>
              <a:t>đó</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r>
              <a:rPr lang="en-US" dirty="0" err="1"/>
              <a:t>cho</a:t>
            </a:r>
            <a:r>
              <a:rPr lang="en-US" dirty="0"/>
              <a:t> </a:t>
            </a:r>
            <a:r>
              <a:rPr lang="en-US" dirty="0" err="1"/>
              <a:t>từng</a:t>
            </a:r>
            <a:r>
              <a:rPr lang="en-US" dirty="0"/>
              <a:t> </a:t>
            </a:r>
            <a:r>
              <a:rPr lang="en-US" dirty="0" err="1"/>
              <a:t>dòng</a:t>
            </a:r>
            <a:r>
              <a:rPr lang="en-US" dirty="0"/>
              <a:t> </a:t>
            </a:r>
            <a:r>
              <a:rPr lang="en-US" dirty="0" err="1"/>
              <a:t>dữ</a:t>
            </a:r>
            <a:r>
              <a:rPr lang="en-US" dirty="0"/>
              <a:t> </a:t>
            </a:r>
            <a:r>
              <a:rPr lang="en-US" dirty="0" err="1"/>
              <a:t>liệu</a:t>
            </a:r>
            <a:r>
              <a:rPr lang="en-US" dirty="0"/>
              <a:t>.</a:t>
            </a:r>
          </a:p>
          <a:p>
            <a:pPr marL="0" indent="0">
              <a:buNone/>
            </a:pPr>
            <a:endParaRPr lang="en-US" dirty="0"/>
          </a:p>
          <a:p>
            <a:pPr marL="0" indent="0">
              <a:buNone/>
            </a:pPr>
            <a:endParaRPr lang="en-US" dirty="0"/>
          </a:p>
          <a:p>
            <a:r>
              <a:rPr lang="en-US" dirty="0" err="1"/>
              <a:t>Hạn</a:t>
            </a:r>
            <a:r>
              <a:rPr lang="en-US" dirty="0"/>
              <a:t> </a:t>
            </a:r>
            <a:r>
              <a:rPr lang="en-US" dirty="0" err="1"/>
              <a:t>chế</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chậm</a:t>
            </a:r>
            <a:r>
              <a:rPr lang="en-US" dirty="0"/>
              <a:t> do </a:t>
            </a:r>
            <a:r>
              <a:rPr lang="en-US" dirty="0" err="1"/>
              <a:t>phải</a:t>
            </a:r>
            <a:r>
              <a:rPr lang="en-US" dirty="0"/>
              <a:t> </a:t>
            </a:r>
            <a:r>
              <a:rPr lang="en-US" dirty="0" err="1"/>
              <a:t>duyệt</a:t>
            </a:r>
            <a:r>
              <a:rPr lang="en-US" dirty="0"/>
              <a:t> </a:t>
            </a:r>
            <a:r>
              <a:rPr lang="en-US" dirty="0" err="1"/>
              <a:t>từng</a:t>
            </a:r>
            <a:r>
              <a:rPr lang="en-US" dirty="0"/>
              <a:t> </a:t>
            </a:r>
            <a:r>
              <a:rPr lang="en-US" dirty="0" err="1"/>
              <a:t>dòng</a:t>
            </a:r>
            <a:endParaRPr lang="en-US" dirty="0"/>
          </a:p>
        </p:txBody>
      </p:sp>
    </p:spTree>
    <p:extLst>
      <p:ext uri="{BB962C8B-B14F-4D97-AF65-F5344CB8AC3E}">
        <p14:creationId xmlns:p14="http://schemas.microsoft.com/office/powerpoint/2010/main" val="160308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EA68E-73CB-4F1E-ABD6-FF2F6FC2C493}"/>
              </a:ext>
            </a:extLst>
          </p:cNvPr>
          <p:cNvSpPr>
            <a:spLocks noGrp="1"/>
          </p:cNvSpPr>
          <p:nvPr>
            <p:ph idx="1"/>
          </p:nvPr>
        </p:nvSpPr>
        <p:spPr/>
        <p:txBody>
          <a:bodyPr/>
          <a:lstStyle/>
          <a:p>
            <a:pPr marL="0" indent="0">
              <a:buNone/>
            </a:pPr>
            <a:r>
              <a:rPr lang="vi-VN" dirty="0"/>
              <a:t>Để sử dụng con trỏ trong cơ sở dữ liệu, chúng ta cần:</a:t>
            </a:r>
          </a:p>
          <a:p>
            <a:r>
              <a:rPr lang="vi-VN" dirty="0"/>
              <a:t>Khai báo một con trỏ xác định một tập kết quả</a:t>
            </a:r>
          </a:p>
          <a:p>
            <a:r>
              <a:rPr lang="vi-VN" dirty="0"/>
              <a:t>Thiết lập kết quả cho con trỏ</a:t>
            </a:r>
          </a:p>
          <a:p>
            <a:r>
              <a:rPr lang="vi-VN" dirty="0"/>
              <a:t>Gán dữ liệu cho các biến cục bộ cần thiết cho con trỏ và một hàng.</a:t>
            </a:r>
          </a:p>
          <a:p>
            <a:r>
              <a:rPr lang="vi-VN" dirty="0"/>
              <a:t>Đóng cursor khi hoàn thành</a:t>
            </a:r>
          </a:p>
          <a:p>
            <a:endParaRPr lang="en-US" dirty="0"/>
          </a:p>
        </p:txBody>
      </p:sp>
    </p:spTree>
    <p:extLst>
      <p:ext uri="{BB962C8B-B14F-4D97-AF65-F5344CB8AC3E}">
        <p14:creationId xmlns:p14="http://schemas.microsoft.com/office/powerpoint/2010/main" val="33137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A86C-3090-45D9-A3C8-BA815AED81E7}"/>
              </a:ext>
            </a:extLst>
          </p:cNvPr>
          <p:cNvSpPr>
            <a:spLocks noGrp="1"/>
          </p:cNvSpPr>
          <p:nvPr>
            <p:ph type="title"/>
          </p:nvPr>
        </p:nvSpPr>
        <p:spPr/>
        <p:txBody>
          <a:bodyPr/>
          <a:lstStyle/>
          <a:p>
            <a:r>
              <a:rPr lang="en-US" dirty="0"/>
              <a:t>2. </a:t>
            </a:r>
            <a:r>
              <a:rPr lang="en-US" dirty="0" err="1"/>
              <a:t>Cách</a:t>
            </a:r>
            <a:r>
              <a:rPr lang="en-US" dirty="0"/>
              <a:t> </a:t>
            </a:r>
            <a:r>
              <a:rPr lang="en-US" dirty="0" err="1"/>
              <a:t>sử</a:t>
            </a:r>
            <a:r>
              <a:rPr lang="en-US" dirty="0"/>
              <a:t> </a:t>
            </a:r>
            <a:r>
              <a:rPr lang="en-US" dirty="0" err="1"/>
              <a:t>dụng</a:t>
            </a:r>
            <a:r>
              <a:rPr lang="en-US" dirty="0"/>
              <a:t>:</a:t>
            </a:r>
          </a:p>
        </p:txBody>
      </p:sp>
      <p:sp>
        <p:nvSpPr>
          <p:cNvPr id="3" name="Content Placeholder 2">
            <a:extLst>
              <a:ext uri="{FF2B5EF4-FFF2-40B4-BE49-F238E27FC236}">
                <a16:creationId xmlns:a16="http://schemas.microsoft.com/office/drawing/2014/main" id="{286E6D4A-911E-40F3-9653-43E649351BC7}"/>
              </a:ext>
            </a:extLst>
          </p:cNvPr>
          <p:cNvSpPr>
            <a:spLocks noGrp="1"/>
          </p:cNvSpPr>
          <p:nvPr>
            <p:ph idx="1"/>
          </p:nvPr>
        </p:nvSpPr>
        <p:spPr>
          <a:xfrm>
            <a:off x="1470991" y="1577009"/>
            <a:ext cx="9882809" cy="4732476"/>
          </a:xfrm>
        </p:spPr>
        <p:txBody>
          <a:bodyPr>
            <a:normAutofit fontScale="85000" lnSpcReduction="20000"/>
          </a:bodyPr>
          <a:lstStyle/>
          <a:p>
            <a:pPr marL="0" indent="0">
              <a:buNone/>
            </a:pPr>
            <a:r>
              <a:rPr lang="en-US" dirty="0">
                <a:solidFill>
                  <a:schemeClr val="accent1"/>
                </a:solidFill>
              </a:rPr>
              <a:t>Declare</a:t>
            </a:r>
            <a:r>
              <a:rPr lang="en-US" dirty="0"/>
              <a:t> &lt;</a:t>
            </a:r>
            <a:r>
              <a:rPr lang="en-US" dirty="0" err="1"/>
              <a:t>Tên</a:t>
            </a:r>
            <a:r>
              <a:rPr lang="en-US" dirty="0"/>
              <a:t> con </a:t>
            </a:r>
            <a:r>
              <a:rPr lang="en-US" dirty="0" err="1"/>
              <a:t>trỏ</a:t>
            </a:r>
            <a:r>
              <a:rPr lang="en-US" dirty="0"/>
              <a:t>&gt; </a:t>
            </a:r>
            <a:r>
              <a:rPr lang="en-US" sz="3100" dirty="0">
                <a:solidFill>
                  <a:schemeClr val="accent1"/>
                </a:solidFill>
              </a:rPr>
              <a:t>cursor for</a:t>
            </a:r>
            <a:r>
              <a:rPr lang="en-US" dirty="0"/>
              <a:t> &lt;</a:t>
            </a:r>
            <a:r>
              <a:rPr lang="en-US" dirty="0" err="1"/>
              <a:t>câu</a:t>
            </a:r>
            <a:r>
              <a:rPr lang="en-US" dirty="0"/>
              <a:t> select&gt;    					</a:t>
            </a:r>
          </a:p>
          <a:p>
            <a:pPr marL="0" indent="0">
              <a:buNone/>
            </a:pPr>
            <a:r>
              <a:rPr lang="en-US" dirty="0">
                <a:solidFill>
                  <a:schemeClr val="accent1"/>
                </a:solidFill>
              </a:rPr>
              <a:t>Open</a:t>
            </a:r>
            <a:r>
              <a:rPr lang="en-US" dirty="0"/>
              <a:t> &lt;</a:t>
            </a:r>
            <a:r>
              <a:rPr lang="en-US" dirty="0" err="1"/>
              <a:t>Tên</a:t>
            </a:r>
            <a:r>
              <a:rPr lang="en-US" dirty="0"/>
              <a:t> con </a:t>
            </a:r>
            <a:r>
              <a:rPr lang="en-US" dirty="0" err="1"/>
              <a:t>trỏ</a:t>
            </a:r>
            <a:r>
              <a:rPr lang="en-US" dirty="0"/>
              <a:t>&gt;  			           					</a:t>
            </a:r>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  </a:t>
            </a:r>
            <a:r>
              <a:rPr lang="en-US" dirty="0">
                <a:solidFill>
                  <a:schemeClr val="accent1"/>
                </a:solidFill>
              </a:rPr>
              <a:t>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p>
          <a:p>
            <a:pPr marL="0" indent="0">
              <a:buNone/>
            </a:pPr>
            <a:r>
              <a:rPr lang="en-US" dirty="0"/>
              <a:t>                      </a:t>
            </a:r>
          </a:p>
          <a:p>
            <a:pPr marL="0" indent="0">
              <a:buNone/>
            </a:pPr>
            <a:r>
              <a:rPr lang="en-US" dirty="0">
                <a:solidFill>
                  <a:schemeClr val="accent1"/>
                </a:solidFill>
              </a:rPr>
              <a:t>WHILE</a:t>
            </a:r>
            <a:r>
              <a:rPr lang="en-US" dirty="0"/>
              <a:t> </a:t>
            </a:r>
            <a:r>
              <a:rPr lang="en-US" dirty="0">
                <a:solidFill>
                  <a:srgbClr val="FF0066"/>
                </a:solidFill>
              </a:rPr>
              <a:t>@@FETCH_STATUS </a:t>
            </a:r>
            <a:r>
              <a:rPr lang="en-US" dirty="0"/>
              <a:t>= 0;			</a:t>
            </a:r>
          </a:p>
          <a:p>
            <a:pPr marL="0" indent="0">
              <a:buNone/>
            </a:pPr>
            <a:r>
              <a:rPr lang="en-US" dirty="0">
                <a:solidFill>
                  <a:schemeClr val="accent1"/>
                </a:solidFill>
              </a:rPr>
              <a:t>BEGIN	</a:t>
            </a:r>
            <a:r>
              <a:rPr lang="en-US" dirty="0"/>
              <a:t>						</a:t>
            </a:r>
          </a:p>
          <a:p>
            <a:pPr marL="0" indent="0">
              <a:buNone/>
            </a:pPr>
            <a:r>
              <a:rPr lang="en-US" dirty="0"/>
              <a:t>	&lt;</a:t>
            </a:r>
            <a:r>
              <a:rPr lang="en-US" dirty="0" err="1"/>
              <a:t>khối</a:t>
            </a:r>
            <a:r>
              <a:rPr lang="en-US" dirty="0"/>
              <a:t> </a:t>
            </a:r>
            <a:r>
              <a:rPr lang="en-US" dirty="0" err="1"/>
              <a:t>lệnh</a:t>
            </a:r>
            <a:r>
              <a:rPr lang="en-US" dirty="0"/>
              <a:t>&gt;</a:t>
            </a:r>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a:t>
            </a:r>
            <a:r>
              <a:rPr lang="en-US" dirty="0">
                <a:solidFill>
                  <a:schemeClr val="accent1"/>
                </a:solidFill>
              </a:rPr>
              <a:t> 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p>
          <a:p>
            <a:pPr marL="0" indent="0">
              <a:buNone/>
            </a:pPr>
            <a:r>
              <a:rPr lang="en-US" dirty="0">
                <a:solidFill>
                  <a:schemeClr val="accent1"/>
                </a:solidFill>
              </a:rPr>
              <a:t>END</a:t>
            </a:r>
          </a:p>
          <a:p>
            <a:pPr marL="0" indent="0">
              <a:buNone/>
            </a:pPr>
            <a:r>
              <a:rPr lang="en-US" dirty="0">
                <a:solidFill>
                  <a:schemeClr val="accent1"/>
                </a:solidFill>
              </a:rPr>
              <a:t>CLOSE</a:t>
            </a:r>
            <a:r>
              <a:rPr lang="en-US" dirty="0"/>
              <a:t>	 &lt;</a:t>
            </a:r>
            <a:r>
              <a:rPr lang="en-US" dirty="0" err="1"/>
              <a:t>Tên</a:t>
            </a:r>
            <a:r>
              <a:rPr lang="en-US" dirty="0"/>
              <a:t> con </a:t>
            </a:r>
            <a:r>
              <a:rPr lang="en-US" dirty="0" err="1"/>
              <a:t>trỏ</a:t>
            </a:r>
            <a:r>
              <a:rPr lang="en-US" dirty="0"/>
              <a:t>&gt;	                                --</a:t>
            </a:r>
            <a:r>
              <a:rPr lang="en-US" dirty="0" err="1"/>
              <a:t>Đóng</a:t>
            </a:r>
            <a:r>
              <a:rPr lang="en-US" dirty="0"/>
              <a:t> </a:t>
            </a:r>
            <a:r>
              <a:rPr lang="en-US" dirty="0" err="1"/>
              <a:t>lại</a:t>
            </a:r>
            <a:r>
              <a:rPr lang="en-US" dirty="0"/>
              <a:t>			</a:t>
            </a:r>
          </a:p>
          <a:p>
            <a:pPr marL="0" indent="0">
              <a:buNone/>
            </a:pPr>
            <a:r>
              <a:rPr lang="en-US" dirty="0">
                <a:solidFill>
                  <a:schemeClr val="accent1"/>
                </a:solidFill>
              </a:rPr>
              <a:t>DEALLOCATE </a:t>
            </a:r>
            <a:r>
              <a:rPr lang="en-US" dirty="0"/>
              <a:t>&lt;</a:t>
            </a:r>
            <a:r>
              <a:rPr lang="en-US" dirty="0" err="1"/>
              <a:t>Tên</a:t>
            </a:r>
            <a:r>
              <a:rPr lang="en-US" dirty="0"/>
              <a:t> con </a:t>
            </a:r>
            <a:r>
              <a:rPr lang="en-US" dirty="0" err="1"/>
              <a:t>trỏ</a:t>
            </a:r>
            <a:r>
              <a:rPr lang="en-US" dirty="0"/>
              <a:t>&gt;		     --</a:t>
            </a:r>
            <a:r>
              <a:rPr lang="en-US" dirty="0" err="1"/>
              <a:t>Giải</a:t>
            </a:r>
            <a:r>
              <a:rPr lang="en-US" dirty="0"/>
              <a:t> </a:t>
            </a:r>
            <a:r>
              <a:rPr lang="en-US" dirty="0" err="1"/>
              <a:t>phóng</a:t>
            </a:r>
            <a:r>
              <a:rPr lang="en-US" dirty="0"/>
              <a:t>	</a:t>
            </a:r>
          </a:p>
        </p:txBody>
      </p:sp>
    </p:spTree>
    <p:extLst>
      <p:ext uri="{BB962C8B-B14F-4D97-AF65-F5344CB8AC3E}">
        <p14:creationId xmlns:p14="http://schemas.microsoft.com/office/powerpoint/2010/main" val="25235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73DE-1498-41BF-ABC6-864174446489}"/>
              </a:ext>
            </a:extLst>
          </p:cNvPr>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mở</a:t>
            </a:r>
            <a:r>
              <a:rPr lang="en-US" dirty="0"/>
              <a:t> </a:t>
            </a:r>
            <a:r>
              <a:rPr lang="en-US" dirty="0" err="1"/>
              <a:t>rộng</a:t>
            </a:r>
            <a:r>
              <a:rPr lang="en-US" dirty="0"/>
              <a:t>:</a:t>
            </a:r>
          </a:p>
        </p:txBody>
      </p:sp>
      <p:sp>
        <p:nvSpPr>
          <p:cNvPr id="3" name="Content Placeholder 2">
            <a:extLst>
              <a:ext uri="{FF2B5EF4-FFF2-40B4-BE49-F238E27FC236}">
                <a16:creationId xmlns:a16="http://schemas.microsoft.com/office/drawing/2014/main" id="{10CCAEE1-7544-4764-8A02-BE93F6E64416}"/>
              </a:ext>
            </a:extLst>
          </p:cNvPr>
          <p:cNvSpPr>
            <a:spLocks noGrp="1"/>
          </p:cNvSpPr>
          <p:nvPr>
            <p:ph idx="1"/>
          </p:nvPr>
        </p:nvSpPr>
        <p:spPr/>
        <p:txBody>
          <a:bodyPr/>
          <a:lstStyle/>
          <a:p>
            <a:pPr marL="0" indent="0">
              <a:buNone/>
            </a:pPr>
            <a:r>
              <a:rPr lang="en-US" dirty="0">
                <a:solidFill>
                  <a:schemeClr val="accent1"/>
                </a:solidFill>
              </a:rPr>
              <a:t>DECLARE</a:t>
            </a:r>
            <a:r>
              <a:rPr lang="en-US" dirty="0"/>
              <a:t> </a:t>
            </a:r>
            <a:r>
              <a:rPr lang="en-US" dirty="0" err="1"/>
              <a:t>cursor_name</a:t>
            </a:r>
            <a:r>
              <a:rPr lang="en-US" dirty="0"/>
              <a:t> </a:t>
            </a:r>
            <a:r>
              <a:rPr lang="en-US" dirty="0">
                <a:solidFill>
                  <a:schemeClr val="accent1"/>
                </a:solidFill>
              </a:rPr>
              <a:t>CURSOR</a:t>
            </a:r>
            <a:r>
              <a:rPr lang="en-US" dirty="0"/>
              <a:t> [ </a:t>
            </a:r>
            <a:r>
              <a:rPr lang="en-US" dirty="0">
                <a:solidFill>
                  <a:schemeClr val="accent1"/>
                </a:solidFill>
              </a:rPr>
              <a:t>LOCAL</a:t>
            </a:r>
            <a:r>
              <a:rPr lang="en-US" dirty="0"/>
              <a:t> | </a:t>
            </a:r>
            <a:r>
              <a:rPr lang="en-US" dirty="0">
                <a:solidFill>
                  <a:schemeClr val="accent1"/>
                </a:solidFill>
              </a:rPr>
              <a:t>GLOBAL</a:t>
            </a:r>
            <a:r>
              <a:rPr lang="en-US" dirty="0"/>
              <a:t> ] </a:t>
            </a:r>
          </a:p>
          <a:p>
            <a:pPr marL="0" indent="0">
              <a:buNone/>
            </a:pPr>
            <a:r>
              <a:rPr lang="en-US" dirty="0"/>
              <a:t>[ </a:t>
            </a:r>
            <a:r>
              <a:rPr lang="en-US" dirty="0">
                <a:solidFill>
                  <a:schemeClr val="accent1"/>
                </a:solidFill>
              </a:rPr>
              <a:t>FORWARD_ONLY </a:t>
            </a:r>
            <a:r>
              <a:rPr lang="en-US" dirty="0"/>
              <a:t>| </a:t>
            </a:r>
            <a:r>
              <a:rPr lang="en-US" dirty="0">
                <a:solidFill>
                  <a:schemeClr val="accent1"/>
                </a:solidFill>
              </a:rPr>
              <a:t>SCROLL</a:t>
            </a:r>
            <a:r>
              <a:rPr lang="en-US" dirty="0"/>
              <a:t> ] </a:t>
            </a:r>
          </a:p>
          <a:p>
            <a:pPr marL="0" indent="0">
              <a:buNone/>
            </a:pPr>
            <a:r>
              <a:rPr lang="en-US" dirty="0"/>
              <a:t>[ </a:t>
            </a:r>
            <a:r>
              <a:rPr lang="en-US" dirty="0">
                <a:solidFill>
                  <a:schemeClr val="accent1"/>
                </a:solidFill>
              </a:rPr>
              <a:t>STATIC</a:t>
            </a:r>
            <a:r>
              <a:rPr lang="en-US" dirty="0"/>
              <a:t> | </a:t>
            </a:r>
            <a:r>
              <a:rPr lang="en-US" dirty="0">
                <a:solidFill>
                  <a:schemeClr val="accent1"/>
                </a:solidFill>
              </a:rPr>
              <a:t>KEYSET</a:t>
            </a:r>
            <a:r>
              <a:rPr lang="en-US" dirty="0"/>
              <a:t> | </a:t>
            </a:r>
            <a:r>
              <a:rPr lang="en-US" dirty="0">
                <a:solidFill>
                  <a:schemeClr val="accent1"/>
                </a:solidFill>
              </a:rPr>
              <a:t>DYNAMIC</a:t>
            </a:r>
            <a:r>
              <a:rPr lang="en-US" dirty="0"/>
              <a:t> | </a:t>
            </a:r>
            <a:r>
              <a:rPr lang="en-US" dirty="0">
                <a:solidFill>
                  <a:schemeClr val="accent1"/>
                </a:solidFill>
              </a:rPr>
              <a:t>FAST_FORWARD</a:t>
            </a:r>
            <a:r>
              <a:rPr lang="en-US" dirty="0"/>
              <a:t> ]</a:t>
            </a:r>
          </a:p>
          <a:p>
            <a:pPr marL="0" indent="0">
              <a:buNone/>
            </a:pPr>
            <a:r>
              <a:rPr lang="en-US" dirty="0"/>
              <a:t> [ </a:t>
            </a:r>
            <a:r>
              <a:rPr lang="en-US" dirty="0">
                <a:solidFill>
                  <a:schemeClr val="accent1"/>
                </a:solidFill>
              </a:rPr>
              <a:t>READ_ONLY </a:t>
            </a:r>
            <a:r>
              <a:rPr lang="en-US" dirty="0"/>
              <a:t>| </a:t>
            </a:r>
            <a:r>
              <a:rPr lang="en-US" dirty="0">
                <a:solidFill>
                  <a:schemeClr val="accent1"/>
                </a:solidFill>
              </a:rPr>
              <a:t>SCROLL_LOCKS </a:t>
            </a:r>
            <a:r>
              <a:rPr lang="en-US" dirty="0"/>
              <a:t>| </a:t>
            </a:r>
            <a:r>
              <a:rPr lang="en-US" dirty="0">
                <a:solidFill>
                  <a:schemeClr val="accent1"/>
                </a:solidFill>
              </a:rPr>
              <a:t>OPTIMISTIC</a:t>
            </a:r>
            <a:r>
              <a:rPr lang="en-US" dirty="0"/>
              <a:t> ] </a:t>
            </a:r>
          </a:p>
          <a:p>
            <a:pPr marL="0" indent="0">
              <a:buNone/>
            </a:pPr>
            <a:r>
              <a:rPr lang="en-US" dirty="0">
                <a:solidFill>
                  <a:schemeClr val="accent1"/>
                </a:solidFill>
              </a:rPr>
              <a:t>FOR</a:t>
            </a:r>
            <a:r>
              <a:rPr lang="en-US" dirty="0"/>
              <a:t> </a:t>
            </a:r>
            <a:r>
              <a:rPr lang="en-US" dirty="0" err="1"/>
              <a:t>select_statement</a:t>
            </a:r>
            <a:r>
              <a:rPr lang="en-US" dirty="0"/>
              <a:t> </a:t>
            </a:r>
          </a:p>
        </p:txBody>
      </p:sp>
    </p:spTree>
    <p:extLst>
      <p:ext uri="{BB962C8B-B14F-4D97-AF65-F5344CB8AC3E}">
        <p14:creationId xmlns:p14="http://schemas.microsoft.com/office/powerpoint/2010/main" val="8473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29ABB-D50B-4B95-8086-5DBA37AB8E71}"/>
              </a:ext>
            </a:extLst>
          </p:cNvPr>
          <p:cNvSpPr>
            <a:spLocks noGrp="1"/>
          </p:cNvSpPr>
          <p:nvPr>
            <p:ph idx="1"/>
          </p:nvPr>
        </p:nvSpPr>
        <p:spPr>
          <a:xfrm>
            <a:off x="838200" y="410816"/>
            <a:ext cx="10515600" cy="6308035"/>
          </a:xfrm>
        </p:spPr>
        <p:txBody>
          <a:bodyPr>
            <a:normAutofit/>
          </a:bodyPr>
          <a:lstStyle/>
          <a:p>
            <a:r>
              <a:rPr lang="vi-VN" sz="1600" b="1" dirty="0"/>
              <a:t>• Tên cursor :</a:t>
            </a:r>
            <a:r>
              <a:rPr lang="vi-VN" sz="1600" dirty="0"/>
              <a:t> tên của biến kiểu cursor.</a:t>
            </a:r>
            <a:br>
              <a:rPr lang="vi-VN" sz="1600" dirty="0"/>
            </a:br>
            <a:r>
              <a:rPr lang="vi-VN" sz="1600" b="1" dirty="0"/>
              <a:t>• Từ khóa LOCAL\GLOBAL :</a:t>
            </a:r>
            <a:r>
              <a:rPr lang="vi-VN" sz="1600" dirty="0"/>
              <a:t> dùng chỉ định phạm vi hoạt động của biến cursor hoặc là cục bộ (local) bên trong một thủ tục, lô (batch) các lệnh, một trigger hoặc là toàn cục (global) bên trong một kết nối. Một biến cursor có tính toàn cục sẽ được phép tham chiếu trong bất kỳ thủ tục nào của kết nối tạo ra biến cursor đó.</a:t>
            </a:r>
            <a:br>
              <a:rPr lang="vi-VN" sz="1600" dirty="0"/>
            </a:br>
            <a:r>
              <a:rPr lang="vi-VN" sz="1600" b="1" dirty="0"/>
              <a:t>• Từ khóa FORWARD_ONLY :</a:t>
            </a:r>
            <a:r>
              <a:rPr lang="vi-VN" sz="1600" dirty="0"/>
              <a:t> dùng chỉ định việc đọc dữ liệu trong cursor chỉ theo chiều đi tới mà thôi (duyệt từ mẫu tin đầu tiên đến mẫu tin cuối cùng).</a:t>
            </a:r>
            <a:br>
              <a:rPr lang="vi-VN" sz="1600" dirty="0"/>
            </a:br>
            <a:r>
              <a:rPr lang="vi-VN" sz="1600" b="1" dirty="0"/>
              <a:t>• Từ khóa SCROLL :</a:t>
            </a:r>
            <a:r>
              <a:rPr lang="vi-VN" sz="1600" dirty="0"/>
              <a:t> dùng chỉ định việc đọc dữ liệu trong cursor được phép di chuyển tới lui, qua lại các dòng mẫu tin bên trong cursor tùy thích.</a:t>
            </a:r>
            <a:br>
              <a:rPr lang="vi-VN" sz="1600" dirty="0"/>
            </a:br>
            <a:r>
              <a:rPr lang="vi-VN" sz="1600" b="1" dirty="0"/>
              <a:t>• Từ khóa STATIC :</a:t>
            </a:r>
            <a:r>
              <a:rPr lang="vi-VN" sz="1600" dirty="0"/>
              <a:t> dùng chỉ định dữ liệu đọc bên trong cursor là tĩnh. Khi đó nếu những người dùng khác có các thay đổi ở bên dưới dữ liệu gốc (base table) thì các thay đổi đó sẽ không được cập nhật tự động trong dữ liệu của cursor. Bởi vì khi đó dữ liệu trong cursor chính là dữ liệu của một bảng tạm đã được hệ thống sao chép và lưu trữ trong cơ sở dữ liệu tempdb của hệ thống khi địng nghĩa cursor.</a:t>
            </a:r>
            <a:br>
              <a:rPr lang="vi-VN" sz="1600" dirty="0"/>
            </a:br>
            <a:r>
              <a:rPr lang="vi-VN" sz="1600" b="1" dirty="0"/>
              <a:t>• Từ khóa DYNAMIC :</a:t>
            </a:r>
            <a:r>
              <a:rPr lang="vi-VN" sz="1600" dirty="0"/>
              <a:t> dùng chỉ định dữ liệu bên trong cursor là động. Khi đó việc cập nhật dữ liệu trong bảng cơ sở (base table) bởi những người dùng khác sẽ được cập nhật tự động trong dữ liệu cursor có kiểu là DYNAMIC.</a:t>
            </a:r>
            <a:br>
              <a:rPr lang="vi-VN" sz="1600" dirty="0"/>
            </a:br>
            <a:r>
              <a:rPr lang="vi-VN" sz="1600" b="1" dirty="0"/>
              <a:t>• Từ khóa KEYSET :</a:t>
            </a:r>
            <a:r>
              <a:rPr lang="vi-VN" sz="1600" dirty="0"/>
              <a:t> có hoạt động gần giống với kiểu DYNAMIC, các thay đổi dữ liệu trên các cột không là khóa chính trong bảng cơ sở bởi những người dùng khác sẽ được cập nhật trong dữ liệu cursor. Tuy nhiên đối với các mẫu tin vừa thêm mới hoặc các mẫu tin đã bị hủy bỏ bởi những người dùng khác sẽ không được hiển thị trong dữ liệu cursor có kiểu là KEYSET.</a:t>
            </a:r>
            <a:br>
              <a:rPr lang="vi-VN" sz="1600" dirty="0"/>
            </a:br>
            <a:r>
              <a:rPr lang="vi-VN" sz="1600" b="1" dirty="0"/>
              <a:t>• Từ khóa READ_ONLY :</a:t>
            </a:r>
            <a:r>
              <a:rPr lang="vi-VN" sz="1600" dirty="0"/>
              <a:t> dùng chỉ định dữ liệu bên trong cursor là chỉ đọc nhằm hạn chế việc sửa đổi dữ liệu bên trong cursor. Khi khai báo cursor với kiểu dữ liệu là tĩnh (STATIC) thì dữ liệu trong cursor xem như là chỉ đọc.</a:t>
            </a:r>
            <a:br>
              <a:rPr lang="vi-VN" sz="1600" dirty="0"/>
            </a:br>
            <a:r>
              <a:rPr lang="vi-VN" sz="1600" b="1" dirty="0"/>
              <a:t>• Từ khóa SCROLL_LOCK :</a:t>
            </a:r>
            <a:r>
              <a:rPr lang="vi-VN" sz="1600" dirty="0"/>
              <a:t> dùng chỉ định hệ thống Microsoft SQL Server tự động khóa các dòng mẫu tin cần phải thay đổi giá trị hoặc bị hủy bỏ bên trong bảng nhằm đảm bảo các hành động cập nhật luôn luôn thành công.</a:t>
            </a:r>
            <a:endParaRPr lang="en-US" sz="1600" dirty="0"/>
          </a:p>
        </p:txBody>
      </p:sp>
    </p:spTree>
    <p:extLst>
      <p:ext uri="{BB962C8B-B14F-4D97-AF65-F5344CB8AC3E}">
        <p14:creationId xmlns:p14="http://schemas.microsoft.com/office/powerpoint/2010/main" val="179660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F4ED-1D43-4779-9B9D-FC203AFD9093}"/>
              </a:ext>
            </a:extLst>
          </p:cNvPr>
          <p:cNvSpPr>
            <a:spLocks noGrp="1"/>
          </p:cNvSpPr>
          <p:nvPr>
            <p:ph idx="1"/>
          </p:nvPr>
        </p:nvSpPr>
        <p:spPr/>
        <p:txBody>
          <a:bodyPr/>
          <a:lstStyle/>
          <a:p>
            <a:pPr marL="0" indent="0">
              <a:buNone/>
            </a:pPr>
            <a:r>
              <a:rPr lang="en-US" dirty="0">
                <a:solidFill>
                  <a:schemeClr val="accent1"/>
                </a:solidFill>
              </a:rPr>
              <a:t>Open</a:t>
            </a:r>
            <a:r>
              <a:rPr lang="en-US" dirty="0"/>
              <a:t> &lt;</a:t>
            </a:r>
            <a:r>
              <a:rPr lang="en-US" dirty="0" err="1"/>
              <a:t>Tên</a:t>
            </a:r>
            <a:r>
              <a:rPr lang="en-US" dirty="0"/>
              <a:t> con </a:t>
            </a:r>
            <a:r>
              <a:rPr lang="en-US" dirty="0" err="1"/>
              <a:t>trỏ</a:t>
            </a:r>
            <a:r>
              <a:rPr lang="en-US" dirty="0"/>
              <a:t>&gt;</a:t>
            </a:r>
          </a:p>
          <a:p>
            <a:pPr marL="0" indent="0">
              <a:buNone/>
            </a:pPr>
            <a:r>
              <a:rPr lang="en-US" dirty="0"/>
              <a:t>--</a:t>
            </a:r>
            <a:r>
              <a:rPr lang="en-US" dirty="0" err="1"/>
              <a:t>Mở</a:t>
            </a:r>
            <a:r>
              <a:rPr lang="en-US" dirty="0"/>
              <a:t> con </a:t>
            </a:r>
            <a:r>
              <a:rPr lang="en-US" dirty="0" err="1"/>
              <a:t>trỏ</a:t>
            </a:r>
            <a:r>
              <a:rPr lang="en-US" dirty="0"/>
              <a:t> </a:t>
            </a:r>
            <a:r>
              <a:rPr lang="en-US" dirty="0" err="1"/>
              <a:t>vừa</a:t>
            </a:r>
            <a:r>
              <a:rPr lang="en-US" dirty="0"/>
              <a:t> </a:t>
            </a:r>
            <a:r>
              <a:rPr lang="en-US" dirty="0" err="1"/>
              <a:t>khai</a:t>
            </a:r>
            <a:r>
              <a:rPr lang="en-US" dirty="0"/>
              <a:t> </a:t>
            </a:r>
            <a:r>
              <a:rPr lang="en-US" dirty="0" err="1"/>
              <a:t>báo</a:t>
            </a:r>
            <a:endParaRPr lang="en-US" dirty="0"/>
          </a:p>
          <a:p>
            <a:pPr marL="0" indent="0">
              <a:buNone/>
            </a:pPr>
            <a:endParaRPr lang="en-US" dirty="0"/>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  </a:t>
            </a:r>
            <a:r>
              <a:rPr lang="en-US" dirty="0">
                <a:solidFill>
                  <a:schemeClr val="accent1"/>
                </a:solidFill>
              </a:rPr>
              <a:t>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p>
          <a:p>
            <a:pPr marL="0" indent="0">
              <a:buNone/>
            </a:pPr>
            <a:r>
              <a:rPr lang="en-US" dirty="0"/>
              <a:t>--</a:t>
            </a:r>
            <a:r>
              <a:rPr lang="en-US" dirty="0" err="1"/>
              <a:t>Đổ</a:t>
            </a:r>
            <a:r>
              <a:rPr lang="en-US" dirty="0"/>
              <a:t> </a:t>
            </a:r>
            <a:r>
              <a:rPr lang="en-US" dirty="0" err="1"/>
              <a:t>dữ</a:t>
            </a:r>
            <a:r>
              <a:rPr lang="en-US" dirty="0"/>
              <a:t> </a:t>
            </a:r>
            <a:r>
              <a:rPr lang="en-US" dirty="0" err="1"/>
              <a:t>liệu</a:t>
            </a:r>
            <a:r>
              <a:rPr lang="en-US" dirty="0"/>
              <a:t> </a:t>
            </a:r>
            <a:r>
              <a:rPr lang="en-US" dirty="0" err="1"/>
              <a:t>từng</a:t>
            </a:r>
            <a:r>
              <a:rPr lang="en-US" dirty="0"/>
              <a:t> </a:t>
            </a:r>
            <a:r>
              <a:rPr lang="en-US" dirty="0" err="1"/>
              <a:t>dòng</a:t>
            </a:r>
            <a:r>
              <a:rPr lang="en-US" dirty="0"/>
              <a:t> </a:t>
            </a:r>
            <a:r>
              <a:rPr lang="en-US" dirty="0" err="1"/>
              <a:t>vào</a:t>
            </a:r>
            <a:r>
              <a:rPr lang="en-US" dirty="0"/>
              <a:t> </a:t>
            </a:r>
            <a:r>
              <a:rPr lang="en-US" dirty="0" err="1"/>
              <a:t>các</a:t>
            </a:r>
            <a:r>
              <a:rPr lang="en-US" dirty="0"/>
              <a:t> </a:t>
            </a:r>
            <a:r>
              <a:rPr lang="en-US" dirty="0" err="1"/>
              <a:t>biến</a:t>
            </a:r>
            <a:r>
              <a:rPr lang="en-US" dirty="0"/>
              <a:t> </a:t>
            </a:r>
            <a:r>
              <a:rPr lang="en-US" dirty="0" err="1"/>
              <a:t>ứng</a:t>
            </a:r>
            <a:r>
              <a:rPr lang="en-US" dirty="0"/>
              <a:t> </a:t>
            </a:r>
            <a:r>
              <a:rPr lang="en-US" dirty="0" err="1"/>
              <a:t>với</a:t>
            </a:r>
            <a:r>
              <a:rPr lang="en-US" dirty="0"/>
              <a:t> </a:t>
            </a:r>
            <a:r>
              <a:rPr lang="en-US" dirty="0" err="1"/>
              <a:t>từng</a:t>
            </a:r>
            <a:r>
              <a:rPr lang="en-US" dirty="0"/>
              <a:t> </a:t>
            </a:r>
            <a:r>
              <a:rPr lang="en-US" dirty="0" err="1"/>
              <a:t>tr</a:t>
            </a:r>
            <a:r>
              <a:rPr lang="vi-VN" dirty="0"/>
              <a:t>ư</a:t>
            </a:r>
            <a:r>
              <a:rPr lang="en-US" dirty="0" err="1"/>
              <a:t>ờng</a:t>
            </a:r>
            <a:r>
              <a:rPr lang="en-US" dirty="0"/>
              <a:t>.</a:t>
            </a:r>
          </a:p>
          <a:p>
            <a:pPr marL="0" indent="0">
              <a:buNone/>
            </a:pPr>
            <a:endParaRPr lang="en-US" dirty="0"/>
          </a:p>
        </p:txBody>
      </p:sp>
    </p:spTree>
    <p:extLst>
      <p:ext uri="{BB962C8B-B14F-4D97-AF65-F5344CB8AC3E}">
        <p14:creationId xmlns:p14="http://schemas.microsoft.com/office/powerpoint/2010/main" val="413235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D31BC-309E-49BE-AB5D-2202308367BA}"/>
              </a:ext>
            </a:extLst>
          </p:cNvPr>
          <p:cNvSpPr>
            <a:spLocks noGrp="1"/>
          </p:cNvSpPr>
          <p:nvPr>
            <p:ph idx="1"/>
          </p:nvPr>
        </p:nvSpPr>
        <p:spPr/>
        <p:txBody>
          <a:bodyPr/>
          <a:lstStyle/>
          <a:p>
            <a:pPr marL="0" indent="0">
              <a:buNone/>
            </a:pPr>
            <a:r>
              <a:rPr lang="en-US" dirty="0">
                <a:solidFill>
                  <a:schemeClr val="accent1"/>
                </a:solidFill>
              </a:rPr>
              <a:t>WHILE</a:t>
            </a:r>
            <a:r>
              <a:rPr lang="en-US" dirty="0"/>
              <a:t> </a:t>
            </a:r>
            <a:r>
              <a:rPr lang="en-US" dirty="0">
                <a:solidFill>
                  <a:srgbClr val="FF0066"/>
                </a:solidFill>
              </a:rPr>
              <a:t>@@FETCH_STATUS </a:t>
            </a:r>
            <a:r>
              <a:rPr lang="en-US" dirty="0"/>
              <a:t>= 0;  --</a:t>
            </a:r>
            <a:r>
              <a:rPr lang="en-US" dirty="0">
                <a:solidFill>
                  <a:srgbClr val="FF0066"/>
                </a:solidFill>
              </a:rPr>
              <a:t> </a:t>
            </a:r>
            <a:r>
              <a:rPr lang="en-US" dirty="0">
                <a:solidFill>
                  <a:schemeClr val="bg1">
                    <a:lumMod val="50000"/>
                  </a:schemeClr>
                </a:solidFill>
              </a:rPr>
              <a:t>@@FETCH_STATUS : check </a:t>
            </a:r>
            <a:r>
              <a:rPr lang="en-US" dirty="0" err="1">
                <a:solidFill>
                  <a:schemeClr val="bg1">
                    <a:lumMod val="50000"/>
                  </a:schemeClr>
                </a:solidFill>
              </a:rPr>
              <a:t>xem</a:t>
            </a:r>
            <a:r>
              <a:rPr lang="en-US" dirty="0">
                <a:solidFill>
                  <a:schemeClr val="bg1">
                    <a:lumMod val="50000"/>
                  </a:schemeClr>
                </a:solidFill>
              </a:rPr>
              <a:t> </a:t>
            </a:r>
            <a:r>
              <a:rPr lang="en-US" dirty="0" err="1">
                <a:solidFill>
                  <a:schemeClr val="bg1">
                    <a:lumMod val="50000"/>
                  </a:schemeClr>
                </a:solidFill>
              </a:rPr>
              <a:t>hệ</a:t>
            </a:r>
            <a:r>
              <a:rPr lang="en-US" dirty="0">
                <a:solidFill>
                  <a:schemeClr val="bg1">
                    <a:lumMod val="50000"/>
                  </a:schemeClr>
                </a:solidFill>
              </a:rPr>
              <a:t>          </a:t>
            </a:r>
            <a:r>
              <a:rPr lang="en-US" dirty="0" err="1">
                <a:solidFill>
                  <a:schemeClr val="bg1">
                    <a:lumMod val="50000"/>
                  </a:schemeClr>
                </a:solidFill>
              </a:rPr>
              <a:t>thống</a:t>
            </a:r>
            <a:r>
              <a:rPr lang="en-US" dirty="0">
                <a:solidFill>
                  <a:schemeClr val="bg1">
                    <a:lumMod val="50000"/>
                  </a:schemeClr>
                </a:solidFill>
              </a:rPr>
              <a:t> </a:t>
            </a:r>
            <a:r>
              <a:rPr lang="en-US" dirty="0" err="1">
                <a:solidFill>
                  <a:schemeClr val="bg1">
                    <a:lumMod val="50000"/>
                  </a:schemeClr>
                </a:solidFill>
              </a:rPr>
              <a:t>đọc</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thành</a:t>
            </a:r>
            <a:r>
              <a:rPr lang="en-US" dirty="0">
                <a:solidFill>
                  <a:schemeClr val="bg1">
                    <a:lumMod val="50000"/>
                  </a:schemeClr>
                </a:solidFill>
              </a:rPr>
              <a:t> </a:t>
            </a:r>
            <a:r>
              <a:rPr lang="en-US" dirty="0" err="1">
                <a:solidFill>
                  <a:schemeClr val="bg1">
                    <a:lumMod val="50000"/>
                  </a:schemeClr>
                </a:solidFill>
              </a:rPr>
              <a:t>công</a:t>
            </a:r>
            <a:r>
              <a:rPr lang="en-US" dirty="0">
                <a:solidFill>
                  <a:schemeClr val="bg1">
                    <a:lumMod val="50000"/>
                  </a:schemeClr>
                </a:solidFill>
              </a:rPr>
              <a:t> hay </a:t>
            </a:r>
            <a:r>
              <a:rPr lang="en-US" dirty="0" err="1">
                <a:solidFill>
                  <a:schemeClr val="bg1">
                    <a:lumMod val="50000"/>
                  </a:schemeClr>
                </a:solidFill>
              </a:rPr>
              <a:t>thấy</a:t>
            </a:r>
            <a:r>
              <a:rPr lang="en-US" dirty="0">
                <a:solidFill>
                  <a:schemeClr val="bg1">
                    <a:lumMod val="50000"/>
                  </a:schemeClr>
                </a:solidFill>
              </a:rPr>
              <a:t> </a:t>
            </a:r>
            <a:r>
              <a:rPr lang="en-US" dirty="0" err="1">
                <a:solidFill>
                  <a:schemeClr val="bg1">
                    <a:lumMod val="50000"/>
                  </a:schemeClr>
                </a:solidFill>
              </a:rPr>
              <a:t>bại</a:t>
            </a:r>
            <a:r>
              <a:rPr lang="en-US" dirty="0">
                <a:solidFill>
                  <a:schemeClr val="bg1">
                    <a:lumMod val="50000"/>
                  </a:schemeClr>
                </a:solidFill>
              </a:rPr>
              <a:t> (0/-1)</a:t>
            </a:r>
          </a:p>
          <a:p>
            <a:pPr marL="0" indent="0">
              <a:buNone/>
            </a:pPr>
            <a:r>
              <a:rPr lang="en-US" dirty="0">
                <a:solidFill>
                  <a:schemeClr val="accent1"/>
                </a:solidFill>
              </a:rPr>
              <a:t>BEGIN	</a:t>
            </a:r>
            <a:r>
              <a:rPr lang="en-US" dirty="0"/>
              <a:t>						</a:t>
            </a:r>
          </a:p>
          <a:p>
            <a:pPr marL="0" indent="0">
              <a:buNone/>
            </a:pPr>
            <a:r>
              <a:rPr lang="en-US" dirty="0"/>
              <a:t>	&lt;</a:t>
            </a:r>
            <a:r>
              <a:rPr lang="en-US" dirty="0" err="1"/>
              <a:t>khối</a:t>
            </a:r>
            <a:r>
              <a:rPr lang="en-US" dirty="0"/>
              <a:t> </a:t>
            </a:r>
            <a:r>
              <a:rPr lang="en-US" dirty="0" err="1"/>
              <a:t>lệnh</a:t>
            </a:r>
            <a:r>
              <a:rPr lang="en-US" dirty="0"/>
              <a:t>&gt;</a:t>
            </a:r>
          </a:p>
          <a:p>
            <a:pPr marL="0" indent="0">
              <a:buNone/>
            </a:pPr>
            <a:r>
              <a:rPr lang="en-US" dirty="0">
                <a:solidFill>
                  <a:schemeClr val="accent1"/>
                </a:solidFill>
              </a:rPr>
              <a:t>FETCH NEXT FROM </a:t>
            </a:r>
            <a:r>
              <a:rPr lang="en-US" dirty="0"/>
              <a:t>&lt;</a:t>
            </a:r>
            <a:r>
              <a:rPr lang="en-US" dirty="0" err="1"/>
              <a:t>Tên</a:t>
            </a:r>
            <a:r>
              <a:rPr lang="en-US" dirty="0"/>
              <a:t> con </a:t>
            </a:r>
            <a:r>
              <a:rPr lang="en-US" dirty="0" err="1"/>
              <a:t>trỏ</a:t>
            </a:r>
            <a:r>
              <a:rPr lang="en-US" dirty="0"/>
              <a:t>&gt; </a:t>
            </a:r>
            <a:r>
              <a:rPr lang="en-US" dirty="0">
                <a:solidFill>
                  <a:schemeClr val="accent1"/>
                </a:solidFill>
              </a:rPr>
              <a:t>INTO</a:t>
            </a:r>
            <a:r>
              <a:rPr lang="en-US" dirty="0"/>
              <a:t> &lt;</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&gt; </a:t>
            </a:r>
            <a:r>
              <a:rPr lang="en-US" dirty="0">
                <a:solidFill>
                  <a:schemeClr val="bg1">
                    <a:lumMod val="50000"/>
                  </a:schemeClr>
                </a:solidFill>
              </a:rPr>
              <a:t>--Con </a:t>
            </a:r>
            <a:r>
              <a:rPr lang="en-US" dirty="0" err="1">
                <a:solidFill>
                  <a:schemeClr val="bg1">
                    <a:lumMod val="50000"/>
                  </a:schemeClr>
                </a:solidFill>
              </a:rPr>
              <a:t>trỏ</a:t>
            </a:r>
            <a:r>
              <a:rPr lang="en-US" dirty="0">
                <a:solidFill>
                  <a:schemeClr val="bg1">
                    <a:lumMod val="50000"/>
                  </a:schemeClr>
                </a:solidFill>
              </a:rPr>
              <a:t> </a:t>
            </a:r>
            <a:r>
              <a:rPr lang="en-US" dirty="0" err="1">
                <a:solidFill>
                  <a:schemeClr val="bg1">
                    <a:lumMod val="50000"/>
                  </a:schemeClr>
                </a:solidFill>
              </a:rPr>
              <a:t>chuyển</a:t>
            </a:r>
            <a:r>
              <a:rPr lang="en-US" dirty="0">
                <a:solidFill>
                  <a:schemeClr val="bg1">
                    <a:lumMod val="50000"/>
                  </a:schemeClr>
                </a:solidFill>
              </a:rPr>
              <a:t> sang </a:t>
            </a:r>
            <a:r>
              <a:rPr lang="en-US" dirty="0" err="1">
                <a:solidFill>
                  <a:schemeClr val="bg1">
                    <a:lumMod val="50000"/>
                  </a:schemeClr>
                </a:solidFill>
              </a:rPr>
              <a:t>dòng</a:t>
            </a:r>
            <a:r>
              <a:rPr lang="en-US" dirty="0">
                <a:solidFill>
                  <a:schemeClr val="bg1">
                    <a:lumMod val="50000"/>
                  </a:schemeClr>
                </a:solidFill>
              </a:rPr>
              <a:t> </a:t>
            </a:r>
            <a:r>
              <a:rPr lang="en-US" dirty="0" err="1">
                <a:solidFill>
                  <a:schemeClr val="bg1">
                    <a:lumMod val="50000"/>
                  </a:schemeClr>
                </a:solidFill>
              </a:rPr>
              <a:t>tiếp</a:t>
            </a:r>
            <a:r>
              <a:rPr lang="en-US" dirty="0">
                <a:solidFill>
                  <a:schemeClr val="bg1">
                    <a:lumMod val="50000"/>
                  </a:schemeClr>
                </a:solidFill>
              </a:rPr>
              <a:t> </a:t>
            </a:r>
            <a:r>
              <a:rPr lang="en-US" dirty="0" err="1">
                <a:solidFill>
                  <a:schemeClr val="bg1">
                    <a:lumMod val="50000"/>
                  </a:schemeClr>
                </a:solidFill>
              </a:rPr>
              <a:t>theo</a:t>
            </a:r>
            <a:r>
              <a:rPr lang="en-US" dirty="0">
                <a:solidFill>
                  <a:schemeClr val="bg1">
                    <a:lumMod val="50000"/>
                  </a:schemeClr>
                </a:solidFill>
              </a:rPr>
              <a:t>	</a:t>
            </a:r>
          </a:p>
          <a:p>
            <a:pPr marL="0" indent="0">
              <a:buNone/>
            </a:pPr>
            <a:r>
              <a:rPr lang="en-US" dirty="0">
                <a:solidFill>
                  <a:schemeClr val="accent1"/>
                </a:solidFill>
              </a:rPr>
              <a:t>END</a:t>
            </a:r>
          </a:p>
          <a:p>
            <a:pPr marL="0" indent="0">
              <a:buNone/>
            </a:pPr>
            <a:endParaRPr lang="en-US" dirty="0"/>
          </a:p>
        </p:txBody>
      </p:sp>
    </p:spTree>
    <p:extLst>
      <p:ext uri="{BB962C8B-B14F-4D97-AF65-F5344CB8AC3E}">
        <p14:creationId xmlns:p14="http://schemas.microsoft.com/office/powerpoint/2010/main" val="123939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28182-FDED-4DBC-B9FE-07EE31B9532A}"/>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522526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247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KIỂU DỮ LIỆU CON TRỎ (CURSOR)</vt:lpstr>
      <vt:lpstr>1. Giới thiệu:</vt:lpstr>
      <vt:lpstr>PowerPoint Presentation</vt:lpstr>
      <vt:lpstr>2. Cách sử dụng:</vt:lpstr>
      <vt:lpstr>Khai báo mở rộng: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KIỂU DỮ LIỆU CON TRỎ (CURSOR)</dc:title>
  <dc:creator>Scoobydo</dc:creator>
  <cp:lastModifiedBy>Scoobydo</cp:lastModifiedBy>
  <cp:revision>8</cp:revision>
  <dcterms:created xsi:type="dcterms:W3CDTF">2018-09-19T16:24:29Z</dcterms:created>
  <dcterms:modified xsi:type="dcterms:W3CDTF">2018-09-19T18:16:42Z</dcterms:modified>
</cp:coreProperties>
</file>