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85" r:id="rId2"/>
    <p:sldId id="347" r:id="rId3"/>
    <p:sldId id="315" r:id="rId4"/>
    <p:sldId id="314" r:id="rId5"/>
    <p:sldId id="348" r:id="rId6"/>
    <p:sldId id="349" r:id="rId7"/>
    <p:sldId id="350" r:id="rId8"/>
    <p:sldId id="351" r:id="rId9"/>
    <p:sldId id="352" r:id="rId10"/>
    <p:sldId id="353" r:id="rId11"/>
    <p:sldId id="354" r:id="rId12"/>
    <p:sldId id="355" r:id="rId13"/>
    <p:sldId id="356" r:id="rId14"/>
    <p:sldId id="357" r:id="rId15"/>
    <p:sldId id="358" r:id="rId16"/>
    <p:sldId id="360" r:id="rId17"/>
    <p:sldId id="359" r:id="rId18"/>
    <p:sldId id="361" r:id="rId19"/>
    <p:sldId id="362" r:id="rId20"/>
    <p:sldId id="363" r:id="rId21"/>
    <p:sldId id="364" r:id="rId22"/>
    <p:sldId id="365" r:id="rId23"/>
    <p:sldId id="366"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387" r:id="rId44"/>
    <p:sldId id="316" r:id="rId45"/>
    <p:sldId id="388" r:id="rId46"/>
    <p:sldId id="367" r:id="rId47"/>
    <p:sldId id="342" r:id="rId48"/>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7181F"/>
    <a:srgbClr val="FFFFFF"/>
    <a:srgbClr val="CC3300"/>
    <a:srgbClr val="E0E4D0"/>
    <a:srgbClr val="CCE7D4"/>
    <a:srgbClr val="7CD10E"/>
    <a:srgbClr val="D436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81673" autoAdjust="0"/>
  </p:normalViewPr>
  <p:slideViewPr>
    <p:cSldViewPr>
      <p:cViewPr>
        <p:scale>
          <a:sx n="72" d="100"/>
          <a:sy n="72" d="100"/>
        </p:scale>
        <p:origin x="-1218" y="59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2580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580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2580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fld id="{C0E4AF48-A2D5-4F8D-8074-ABA06A7DC295}" type="slidenum">
              <a:rPr lang="en-US"/>
              <a:pPr/>
              <a:t>‹#›</a:t>
            </a:fld>
            <a:endParaRPr lang="en-US"/>
          </a:p>
        </p:txBody>
      </p:sp>
    </p:spTree>
    <p:extLst>
      <p:ext uri="{BB962C8B-B14F-4D97-AF65-F5344CB8AC3E}">
        <p14:creationId xmlns:p14="http://schemas.microsoft.com/office/powerpoint/2010/main" val="30256717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9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289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89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89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9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289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fld id="{B84D47CA-71F3-405E-B5B7-0727EDE7242B}" type="slidenum">
              <a:rPr lang="en-US"/>
              <a:pPr/>
              <a:t>‹#›</a:t>
            </a:fld>
            <a:endParaRPr lang="en-US"/>
          </a:p>
        </p:txBody>
      </p:sp>
    </p:spTree>
    <p:extLst>
      <p:ext uri="{BB962C8B-B14F-4D97-AF65-F5344CB8AC3E}">
        <p14:creationId xmlns:p14="http://schemas.microsoft.com/office/powerpoint/2010/main" val="22955245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4BBCB-8F91-46F3-836D-13ADCE1A6CBF}" type="slidenum">
              <a:rPr lang="en-US"/>
              <a:pPr/>
              <a:t>44</a:t>
            </a:fld>
            <a:endParaRPr lang="en-US"/>
          </a:p>
        </p:txBody>
      </p:sp>
      <p:sp>
        <p:nvSpPr>
          <p:cNvPr id="290818" name="Rectangle 2"/>
          <p:cNvSpPr>
            <a:spLocks noGrp="1" noRot="1" noChangeAspect="1" noChangeArrowheads="1" noTextEdit="1"/>
          </p:cNvSpPr>
          <p:nvPr>
            <p:ph type="sldImg"/>
          </p:nvPr>
        </p:nvSpPr>
        <p:spPr>
          <a:xfrm>
            <a:off x="1144588" y="685800"/>
            <a:ext cx="4572000" cy="3429000"/>
          </a:xfrm>
          <a:ln/>
        </p:spPr>
      </p:sp>
      <p:sp>
        <p:nvSpPr>
          <p:cNvPr id="29081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vi-VN" dirty="0" smtClean="0"/>
              <a:t>Vì hàm hàm trả về giá trị sau khi thực hiện nên có lệnh gán kết quả cho tên hàm Tích := Kq; và cũng chính vì vậy nên sau khai báo tên hàm có khai báo têm kiểu dưữ liệu trả về Tich(a, b: integer): integer;</a:t>
            </a:r>
            <a:br>
              <a:rPr lang="vi-VN" dirty="0" smtClean="0"/>
            </a:br>
            <a:r>
              <a:rPr lang="vi-VN" dirty="0" smtClean="0"/>
              <a:t>- Thủ tục không trả về kết quả nên có câu lệnh xuất kết quả ngay trong thủ tục Write(‘Tích của , a, ‘ và ‘, b, ‘ là ‘, Kq);</a:t>
            </a:r>
            <a:br>
              <a:rPr lang="vi-VN" dirty="0" smtClean="0"/>
            </a:br>
            <a:r>
              <a:rPr lang="vi-VN" dirty="0" smtClean="0"/>
              <a:t>Trong chương trình chính, khi sử dụng hàm và thủ tục cũng cần chú ý:</a:t>
            </a:r>
            <a:br>
              <a:rPr lang="vi-VN" dirty="0" smtClean="0"/>
            </a:br>
            <a:r>
              <a:rPr lang="vi-VN" dirty="0" smtClean="0"/>
              <a:t>- Vì hàm trả về một giá trị thông qua tên gọi của nó nên ta có thể viết hàm trong biểu thức, hay xuất ra trong câu lệnh write. Ví dụ:</a:t>
            </a:r>
            <a:br>
              <a:rPr lang="vi-VN" dirty="0" smtClean="0"/>
            </a:br>
            <a:r>
              <a:rPr lang="vi-VN" dirty="0" smtClean="0"/>
              <a:t>+ tich(2, 5) * 5 –&gt; cho kết quả 50</a:t>
            </a:r>
            <a:br>
              <a:rPr lang="vi-VN" dirty="0" smtClean="0"/>
            </a:br>
            <a:r>
              <a:rPr lang="vi-VN" dirty="0" smtClean="0"/>
              <a:t>+ write(tich(2, 5)) –&gt; in ra màn hình giá trị 10</a:t>
            </a:r>
            <a:br>
              <a:rPr lang="vi-VN" dirty="0" smtClean="0"/>
            </a:br>
            <a:r>
              <a:rPr lang="vi-VN" dirty="0" smtClean="0"/>
              <a:t>- Thủ tục không trả về giá trị thông qua tên của nó do đó ta không thể sử dụng như hàm trong ví dụ trên à chỉ có thể gọi thủ tục như một câu lệnh độc lập. Ví dụ:</a:t>
            </a:r>
            <a:br>
              <a:rPr lang="vi-VN" dirty="0" smtClean="0"/>
            </a:br>
            <a:r>
              <a:rPr lang="vi-VN" dirty="0" smtClean="0"/>
              <a:t>+ Khi viết tt_Tich(2, 5); –&gt; sẽ in ra màn hình số 10</a:t>
            </a:r>
            <a:br>
              <a:rPr lang="vi-VN" dirty="0" smtClean="0"/>
            </a:br>
            <a:r>
              <a:rPr lang="vi-VN" dirty="0" smtClean="0"/>
              <a:t>+ Khi viết tt_Tich(2, 5) * 5 –&gt; Chương trình dịch báo lỗi !</a:t>
            </a:r>
            <a:endParaRPr lang="en-US"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rgbClr val="FFFFFF"/>
        </a:solidFill>
        <a:effectLst/>
      </p:bgPr>
    </p:bg>
    <p:spTree>
      <p:nvGrpSpPr>
        <p:cNvPr id="1" name=""/>
        <p:cNvGrpSpPr/>
        <p:nvPr/>
      </p:nvGrpSpPr>
      <p:grpSpPr>
        <a:xfrm>
          <a:off x="0" y="0"/>
          <a:ext cx="0" cy="0"/>
          <a:chOff x="0" y="0"/>
          <a:chExt cx="0" cy="0"/>
        </a:xfrm>
      </p:grpSpPr>
      <p:pic>
        <p:nvPicPr>
          <p:cNvPr id="3233" name="Picture 161" descr="artplus_nature_naturalcity38_g"/>
          <p:cNvPicPr>
            <a:picLocks noChangeAspect="1" noChangeArrowheads="1"/>
          </p:cNvPicPr>
          <p:nvPr/>
        </p:nvPicPr>
        <p:blipFill>
          <a:blip r:embed="rId2">
            <a:lum bright="6000" contrast="6000"/>
          </a:blip>
          <a:srcRect l="12500"/>
          <a:stretch>
            <a:fillRect/>
          </a:stretch>
        </p:blipFill>
        <p:spPr bwMode="auto">
          <a:xfrm>
            <a:off x="1905000" y="4681538"/>
            <a:ext cx="1970088" cy="1795462"/>
          </a:xfrm>
          <a:prstGeom prst="rect">
            <a:avLst/>
          </a:prstGeom>
          <a:noFill/>
        </p:spPr>
      </p:pic>
      <p:pic>
        <p:nvPicPr>
          <p:cNvPr id="3232" name="Picture 160" descr="artplus_nature_naturalcity38_g"/>
          <p:cNvPicPr>
            <a:picLocks noChangeAspect="1" noChangeArrowheads="1"/>
          </p:cNvPicPr>
          <p:nvPr/>
        </p:nvPicPr>
        <p:blipFill>
          <a:blip r:embed="rId2">
            <a:lum bright="6000" contrast="6000"/>
          </a:blip>
          <a:srcRect l="12500"/>
          <a:stretch>
            <a:fillRect/>
          </a:stretch>
        </p:blipFill>
        <p:spPr bwMode="auto">
          <a:xfrm>
            <a:off x="0" y="3205163"/>
            <a:ext cx="2990850" cy="3271837"/>
          </a:xfrm>
          <a:prstGeom prst="rect">
            <a:avLst/>
          </a:prstGeom>
          <a:noFill/>
        </p:spPr>
      </p:pic>
      <p:pic>
        <p:nvPicPr>
          <p:cNvPr id="3231" name="Picture 159" descr="artplus_nature_naturalcity38_e"/>
          <p:cNvPicPr>
            <a:picLocks noChangeAspect="1" noChangeArrowheads="1"/>
          </p:cNvPicPr>
          <p:nvPr/>
        </p:nvPicPr>
        <p:blipFill>
          <a:blip r:embed="rId3"/>
          <a:srcRect b="11525"/>
          <a:stretch>
            <a:fillRect/>
          </a:stretch>
        </p:blipFill>
        <p:spPr bwMode="auto">
          <a:xfrm>
            <a:off x="0" y="4114800"/>
            <a:ext cx="9144000" cy="2743200"/>
          </a:xfrm>
          <a:prstGeom prst="rect">
            <a:avLst/>
          </a:prstGeom>
          <a:noFill/>
        </p:spPr>
      </p:pic>
      <p:grpSp>
        <p:nvGrpSpPr>
          <p:cNvPr id="3234" name="Group 162"/>
          <p:cNvGrpSpPr>
            <a:grpSpLocks/>
          </p:cNvGrpSpPr>
          <p:nvPr/>
        </p:nvGrpSpPr>
        <p:grpSpPr bwMode="auto">
          <a:xfrm>
            <a:off x="0" y="0"/>
            <a:ext cx="9144000" cy="3200400"/>
            <a:chOff x="0" y="0"/>
            <a:chExt cx="5760" cy="2016"/>
          </a:xfrm>
        </p:grpSpPr>
        <p:pic>
          <p:nvPicPr>
            <p:cNvPr id="3225" name="Picture 153" descr="7"/>
            <p:cNvPicPr>
              <a:picLocks noChangeAspect="1" noChangeArrowheads="1"/>
            </p:cNvPicPr>
            <p:nvPr/>
          </p:nvPicPr>
          <p:blipFill>
            <a:blip r:embed="rId4"/>
            <a:srcRect/>
            <a:stretch>
              <a:fillRect/>
            </a:stretch>
          </p:blipFill>
          <p:spPr bwMode="auto">
            <a:xfrm>
              <a:off x="0" y="0"/>
              <a:ext cx="5760" cy="2016"/>
            </a:xfrm>
            <a:prstGeom prst="rect">
              <a:avLst/>
            </a:prstGeom>
            <a:noFill/>
          </p:spPr>
        </p:pic>
        <p:pic>
          <p:nvPicPr>
            <p:cNvPr id="3212" name="Picture 140" descr="04"/>
            <p:cNvPicPr>
              <a:picLocks noChangeAspect="1" noChangeArrowheads="1"/>
            </p:cNvPicPr>
            <p:nvPr/>
          </p:nvPicPr>
          <p:blipFill>
            <a:blip r:embed="rId5"/>
            <a:srcRect/>
            <a:stretch>
              <a:fillRect/>
            </a:stretch>
          </p:blipFill>
          <p:spPr bwMode="auto">
            <a:xfrm>
              <a:off x="3360" y="0"/>
              <a:ext cx="858" cy="733"/>
            </a:xfrm>
            <a:prstGeom prst="rect">
              <a:avLst/>
            </a:prstGeom>
            <a:noFill/>
          </p:spPr>
        </p:pic>
      </p:grpSp>
      <p:sp>
        <p:nvSpPr>
          <p:cNvPr id="3077" name="Rectangle 5"/>
          <p:cNvSpPr>
            <a:spLocks noGrp="1" noChangeArrowheads="1"/>
          </p:cNvSpPr>
          <p:nvPr>
            <p:ph type="ftr" sz="quarter" idx="3"/>
          </p:nvPr>
        </p:nvSpPr>
        <p:spPr>
          <a:xfrm>
            <a:off x="76200" y="6477000"/>
            <a:ext cx="2895600" cy="304800"/>
          </a:xfrm>
        </p:spPr>
        <p:txBody>
          <a:bodyPr/>
          <a:lstStyle>
            <a:lvl1pPr algn="l">
              <a:defRPr sz="1700">
                <a:solidFill>
                  <a:srgbClr val="000000"/>
                </a:solidFill>
              </a:defRPr>
            </a:lvl1pPr>
          </a:lstStyle>
          <a:p>
            <a:endParaRPr lang="en-US"/>
          </a:p>
        </p:txBody>
      </p:sp>
      <p:sp>
        <p:nvSpPr>
          <p:cNvPr id="3075" name="Rectangle 3"/>
          <p:cNvSpPr>
            <a:spLocks noGrp="1" noChangeArrowheads="1"/>
          </p:cNvSpPr>
          <p:nvPr>
            <p:ph type="subTitle" idx="1"/>
          </p:nvPr>
        </p:nvSpPr>
        <p:spPr>
          <a:xfrm>
            <a:off x="1066800" y="3581400"/>
            <a:ext cx="7010400" cy="381000"/>
          </a:xfrm>
        </p:spPr>
        <p:txBody>
          <a:bodyPr/>
          <a:lstStyle>
            <a:lvl1pPr marL="0" indent="0" algn="ctr">
              <a:buFont typeface="Wingdings" pitchFamily="2" charset="2"/>
              <a:buNone/>
              <a:defRPr sz="2000" b="0">
                <a:solidFill>
                  <a:srgbClr val="000000"/>
                </a:solidFill>
              </a:defRPr>
            </a:lvl1pPr>
          </a:lstStyle>
          <a:p>
            <a:r>
              <a:rPr lang="en-US" smtClean="0"/>
              <a:t>Click to edit Master subtitle style</a:t>
            </a:r>
            <a:endParaRPr lang="en-US"/>
          </a:p>
        </p:txBody>
      </p:sp>
      <p:sp>
        <p:nvSpPr>
          <p:cNvPr id="3226" name="Rectangle 154"/>
          <p:cNvSpPr>
            <a:spLocks noGrp="1" noChangeArrowheads="1"/>
          </p:cNvSpPr>
          <p:nvPr>
            <p:ph type="dt" sz="quarter" idx="2"/>
          </p:nvPr>
        </p:nvSpPr>
        <p:spPr bwMode="auto">
          <a:xfrm>
            <a:off x="6324600" y="6477000"/>
            <a:ext cx="2133600" cy="244475"/>
          </a:xfrm>
        </p:spPr>
        <p:txBody>
          <a:bodyPr/>
          <a:lstStyle>
            <a:lvl1pPr algn="ctr">
              <a:defRPr sz="1400" b="0">
                <a:solidFill>
                  <a:schemeClr val="tx1"/>
                </a:solidFill>
                <a:latin typeface="Arial" charset="0"/>
              </a:defRPr>
            </a:lvl1pPr>
          </a:lstStyle>
          <a:p>
            <a:endParaRPr lang="en-US"/>
          </a:p>
        </p:txBody>
      </p:sp>
      <p:sp>
        <p:nvSpPr>
          <p:cNvPr id="3227" name="Rectangle 155"/>
          <p:cNvSpPr>
            <a:spLocks noGrp="1" noChangeArrowheads="1"/>
          </p:cNvSpPr>
          <p:nvPr>
            <p:ph type="sldNum" sz="quarter" idx="4"/>
          </p:nvPr>
        </p:nvSpPr>
        <p:spPr bwMode="auto">
          <a:xfrm>
            <a:off x="8534400" y="6477000"/>
            <a:ext cx="457200" cy="244475"/>
          </a:xfrm>
        </p:spPr>
        <p:txBody>
          <a:bodyPr/>
          <a:lstStyle>
            <a:lvl1pPr algn="ctr">
              <a:defRPr sz="1400">
                <a:latin typeface="Arial" charset="0"/>
              </a:defRPr>
            </a:lvl1pPr>
          </a:lstStyle>
          <a:p>
            <a:fld id="{4A43F15A-CF56-475F-B0D3-1CEDC0D61D12}" type="slidenum">
              <a:rPr lang="en-US"/>
              <a:pPr/>
              <a:t>‹#›</a:t>
            </a:fld>
            <a:endParaRPr lang="en-US"/>
          </a:p>
        </p:txBody>
      </p:sp>
      <p:sp>
        <p:nvSpPr>
          <p:cNvPr id="3074" name="Rectangle 2"/>
          <p:cNvSpPr>
            <a:spLocks noGrp="1" noChangeArrowheads="1"/>
          </p:cNvSpPr>
          <p:nvPr>
            <p:ph type="ctrTitle"/>
          </p:nvPr>
        </p:nvSpPr>
        <p:spPr>
          <a:xfrm>
            <a:off x="1066800" y="2514600"/>
            <a:ext cx="7010400" cy="685800"/>
          </a:xfrm>
          <a:effectLst/>
        </p:spPr>
        <p:txBody>
          <a:bodyPr/>
          <a:lstStyle>
            <a:lvl1pPr algn="ctr">
              <a:defRPr sz="4500">
                <a:latin typeface="Arial" charset="0"/>
              </a:defRPr>
            </a:lvl1pPr>
          </a:lstStyle>
          <a:p>
            <a:r>
              <a:rPr lang="en-US" smtClean="0"/>
              <a:t>Click to edit Master title style</a:t>
            </a:r>
            <a:endParaRPr lang="en-US"/>
          </a:p>
        </p:txBody>
      </p:sp>
      <p:sp>
        <p:nvSpPr>
          <p:cNvPr id="3086" name="Text Box 14"/>
          <p:cNvSpPr txBox="1">
            <a:spLocks noChangeArrowheads="1"/>
          </p:cNvSpPr>
          <p:nvPr/>
        </p:nvSpPr>
        <p:spPr bwMode="gray">
          <a:xfrm>
            <a:off x="3505200" y="5943600"/>
            <a:ext cx="2514600" cy="457200"/>
          </a:xfrm>
          <a:prstGeom prst="rect">
            <a:avLst/>
          </a:prstGeom>
          <a:noFill/>
          <a:ln w="9525">
            <a:noFill/>
            <a:miter lim="800000"/>
            <a:headEnd/>
            <a:tailEnd/>
          </a:ln>
          <a:effectLst/>
        </p:spPr>
        <p:txBody>
          <a:bodyPr>
            <a:spAutoFit/>
          </a:bodyPr>
          <a:lstStyle/>
          <a:p>
            <a:pPr algn="ctr"/>
            <a:r>
              <a:rPr lang="en-US" sz="2400">
                <a:solidFill>
                  <a:srgbClr val="D43636"/>
                </a:solidFill>
                <a:latin typeface="Arial Black" pitchFamily="34" charset="0"/>
              </a:rPr>
              <a:t>L/O/G/O</a:t>
            </a:r>
          </a:p>
        </p:txBody>
      </p:sp>
      <p:pic>
        <p:nvPicPr>
          <p:cNvPr id="3235" name="Picture 163" descr="water_2"/>
          <p:cNvPicPr>
            <a:picLocks noChangeAspect="1" noChangeArrowheads="1"/>
          </p:cNvPicPr>
          <p:nvPr/>
        </p:nvPicPr>
        <p:blipFill>
          <a:blip r:embed="rId6"/>
          <a:srcRect/>
          <a:stretch>
            <a:fillRect/>
          </a:stretch>
        </p:blipFill>
        <p:spPr bwMode="auto">
          <a:xfrm>
            <a:off x="762000" y="914400"/>
            <a:ext cx="866775" cy="533400"/>
          </a:xfrm>
          <a:prstGeom prst="rect">
            <a:avLst/>
          </a:prstGeom>
          <a:noFill/>
        </p:spPr>
      </p:pic>
      <p:sp>
        <p:nvSpPr>
          <p:cNvPr id="15" name="TextBox 14"/>
          <p:cNvSpPr txBox="1"/>
          <p:nvPr userDrawn="1"/>
        </p:nvSpPr>
        <p:spPr>
          <a:xfrm>
            <a:off x="-18180" y="0"/>
            <a:ext cx="1846980" cy="230832"/>
          </a:xfrm>
          <a:prstGeom prst="rect">
            <a:avLst/>
          </a:prstGeom>
          <a:noFill/>
        </p:spPr>
        <p:txBody>
          <a:bodyPr wrap="none" rtlCol="0">
            <a:spAutoFit/>
          </a:bodyPr>
          <a:lstStyle/>
          <a:p>
            <a:r>
              <a:rPr lang="en-US" sz="900" smtClean="0">
                <a:solidFill>
                  <a:schemeClr val="bg1"/>
                </a:solidFill>
                <a:latin typeface="+mn-lt"/>
              </a:rPr>
              <a:t>www.trungtamtinhoc.edu.vn</a:t>
            </a:r>
            <a:endParaRPr lang="en-US" sz="900">
              <a:solidFill>
                <a:schemeClr val="bg1"/>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32"/>
                                        </p:tgtEl>
                                        <p:attrNameLst>
                                          <p:attrName>style.visibility</p:attrName>
                                        </p:attrNameLst>
                                      </p:cBhvr>
                                      <p:to>
                                        <p:strVal val="visible"/>
                                      </p:to>
                                    </p:set>
                                    <p:animEffect transition="in" filter="fade">
                                      <p:cBhvr>
                                        <p:cTn id="7" dur="1000"/>
                                        <p:tgtEl>
                                          <p:spTgt spid="3232"/>
                                        </p:tgtEl>
                                      </p:cBhvr>
                                    </p:animEffect>
                                  </p:childTnLst>
                                </p:cTn>
                              </p:par>
                              <p:par>
                                <p:cTn id="8" presetID="10" presetClass="entr" presetSubtype="0" fill="hold" nodeType="withEffect">
                                  <p:stCondLst>
                                    <p:cond delay="300"/>
                                  </p:stCondLst>
                                  <p:childTnLst>
                                    <p:set>
                                      <p:cBhvr>
                                        <p:cTn id="9" dur="1" fill="hold">
                                          <p:stCondLst>
                                            <p:cond delay="0"/>
                                          </p:stCondLst>
                                        </p:cTn>
                                        <p:tgtEl>
                                          <p:spTgt spid="3233"/>
                                        </p:tgtEl>
                                        <p:attrNameLst>
                                          <p:attrName>style.visibility</p:attrName>
                                        </p:attrNameLst>
                                      </p:cBhvr>
                                      <p:to>
                                        <p:strVal val="visible"/>
                                      </p:to>
                                    </p:set>
                                    <p:animEffect transition="in" filter="fade">
                                      <p:cBhvr>
                                        <p:cTn id="10" dur="1700"/>
                                        <p:tgtEl>
                                          <p:spTgt spid="3233"/>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3234"/>
                                        </p:tgtEl>
                                        <p:attrNameLst>
                                          <p:attrName>style.visibility</p:attrName>
                                        </p:attrNameLst>
                                      </p:cBhvr>
                                      <p:to>
                                        <p:strVal val="visible"/>
                                      </p:to>
                                    </p:set>
                                    <p:animEffect transition="in" filter="fade">
                                      <p:cBhvr>
                                        <p:cTn id="14" dur="1000"/>
                                        <p:tgtEl>
                                          <p:spTgt spid="3234"/>
                                        </p:tgtEl>
                                      </p:cBhvr>
                                    </p:animEffect>
                                  </p:childTnLst>
                                </p:cTn>
                              </p:par>
                            </p:childTnLst>
                          </p:cTn>
                        </p:par>
                        <p:par>
                          <p:cTn id="15" fill="hold">
                            <p:stCondLst>
                              <p:cond delay="3000"/>
                            </p:stCondLst>
                            <p:childTnLst>
                              <p:par>
                                <p:cTn id="16" presetID="10" presetClass="entr" presetSubtype="0" fill="hold" nodeType="afterEffect">
                                  <p:stCondLst>
                                    <p:cond delay="0"/>
                                  </p:stCondLst>
                                  <p:childTnLst>
                                    <p:set>
                                      <p:cBhvr>
                                        <p:cTn id="17" dur="1" fill="hold">
                                          <p:stCondLst>
                                            <p:cond delay="0"/>
                                          </p:stCondLst>
                                        </p:cTn>
                                        <p:tgtEl>
                                          <p:spTgt spid="3235"/>
                                        </p:tgtEl>
                                        <p:attrNameLst>
                                          <p:attrName>style.visibility</p:attrName>
                                        </p:attrNameLst>
                                      </p:cBhvr>
                                      <p:to>
                                        <p:strVal val="visible"/>
                                      </p:to>
                                    </p:set>
                                    <p:animEffect transition="in" filter="fade">
                                      <p:cBhvr>
                                        <p:cTn id="18" dur="1000"/>
                                        <p:tgtEl>
                                          <p:spTgt spid="3235"/>
                                        </p:tgtEl>
                                      </p:cBhvr>
                                    </p:animEffect>
                                  </p:childTnLst>
                                </p:cTn>
                              </p:par>
                            </p:childTnLst>
                          </p:cTn>
                        </p:par>
                        <p:par>
                          <p:cTn id="19" fill="hold">
                            <p:stCondLst>
                              <p:cond delay="40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3074"/>
                                        </p:tgtEl>
                                        <p:attrNameLst>
                                          <p:attrName>style.visibility</p:attrName>
                                        </p:attrNameLst>
                                      </p:cBhvr>
                                      <p:to>
                                        <p:strVal val="visible"/>
                                      </p:to>
                                    </p:set>
                                    <p:anim calcmode="lin" valueType="num">
                                      <p:cBhvr>
                                        <p:cTn id="22" dur="500" fill="hold"/>
                                        <p:tgtEl>
                                          <p:spTgt spid="3074"/>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074"/>
                                        </p:tgtEl>
                                        <p:attrNameLst>
                                          <p:attrName>ppt_y</p:attrName>
                                        </p:attrNameLst>
                                      </p:cBhvr>
                                      <p:tavLst>
                                        <p:tav tm="0">
                                          <p:val>
                                            <p:strVal val="#ppt_y"/>
                                          </p:val>
                                        </p:tav>
                                        <p:tav tm="100000">
                                          <p:val>
                                            <p:strVal val="#ppt_y"/>
                                          </p:val>
                                        </p:tav>
                                      </p:tavLst>
                                    </p:anim>
                                    <p:anim calcmode="lin" valueType="num">
                                      <p:cBhvr>
                                        <p:cTn id="24" dur="500" fill="hold"/>
                                        <p:tgtEl>
                                          <p:spTgt spid="3074"/>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07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074"/>
                                        </p:tgtEl>
                                      </p:cBhvr>
                                    </p:animEffect>
                                  </p:childTnLst>
                                </p:cTn>
                              </p:par>
                            </p:childTnLst>
                          </p:cTn>
                        </p:par>
                        <p:par>
                          <p:cTn id="27" fill="hold">
                            <p:stCondLst>
                              <p:cond delay="5800"/>
                            </p:stCondLst>
                            <p:childTnLst>
                              <p:par>
                                <p:cTn id="28" presetID="10" presetClass="entr" presetSubtype="0" fill="hold" grpId="0" nodeType="afterEffect">
                                  <p:stCondLst>
                                    <p:cond delay="0"/>
                                  </p:stCondLst>
                                  <p:childTnLst>
                                    <p:set>
                                      <p:cBhvr>
                                        <p:cTn id="29" dur="1" fill="hold">
                                          <p:stCondLst>
                                            <p:cond delay="0"/>
                                          </p:stCondLst>
                                        </p:cTn>
                                        <p:tgtEl>
                                          <p:spTgt spid="3075">
                                            <p:txEl>
                                              <p:pRg st="0" end="0"/>
                                            </p:txEl>
                                          </p:spTgt>
                                        </p:tgtEl>
                                        <p:attrNameLst>
                                          <p:attrName>style.visibility</p:attrName>
                                        </p:attrNameLst>
                                      </p:cBhvr>
                                      <p:to>
                                        <p:strVal val="visible"/>
                                      </p:to>
                                    </p:set>
                                    <p:animEffect transition="in" filter="fade">
                                      <p:cBhvr>
                                        <p:cTn id="30" dur="1000"/>
                                        <p:tgtEl>
                                          <p:spTgt spid="30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tmplLst>
          <p:tmpl lvl="1">
            <p:tnLst>
              <p:par>
                <p:cTn presetID="10" presetClass="entr" presetSubtype="0" fill="hold" nodeType="after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1000"/>
                        <p:tgtEl>
                          <p:spTgt spid="3075"/>
                        </p:tgtEl>
                      </p:cBhvr>
                    </p:animEffect>
                  </p:childTnLst>
                </p:cTn>
              </p:par>
            </p:tnLst>
          </p:tmpl>
        </p:tmplLst>
      </p:bldP>
      <p:bldP spid="3074"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E8CC3D34-56EC-4EFD-8AB5-A0D4D1450CAA}"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50838"/>
            <a:ext cx="2095500" cy="5973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50838"/>
            <a:ext cx="6134100" cy="5973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0108EFBA-3394-4680-A1F5-46B43B158DD0}"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350838"/>
            <a:ext cx="72390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219200"/>
            <a:ext cx="8382000" cy="51054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114800" y="6537325"/>
            <a:ext cx="21336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304800" y="6537325"/>
            <a:ext cx="533400" cy="244475"/>
          </a:xfrm>
        </p:spPr>
        <p:txBody>
          <a:bodyPr/>
          <a:lstStyle>
            <a:lvl1pPr>
              <a:defRPr/>
            </a:lvl1pPr>
          </a:lstStyle>
          <a:p>
            <a:fld id="{A44D4578-98CB-4FAA-9DB3-39A82C190DD8}" type="slidenum">
              <a:rPr lang="en-US"/>
              <a:pPr/>
              <a:t>‹#›</a:t>
            </a:fld>
            <a:endParaRPr lang="en-US"/>
          </a:p>
        </p:txBody>
      </p:sp>
      <p:sp>
        <p:nvSpPr>
          <p:cNvPr id="6" name="Footer Placeholder 5"/>
          <p:cNvSpPr>
            <a:spLocks noGrp="1"/>
          </p:cNvSpPr>
          <p:nvPr>
            <p:ph type="ftr" sz="quarter" idx="12"/>
          </p:nvPr>
        </p:nvSpPr>
        <p:spPr>
          <a:xfrm>
            <a:off x="914400" y="6537325"/>
            <a:ext cx="2895600" cy="244475"/>
          </a:xfrm>
        </p:spPr>
        <p:txBody>
          <a:bodyPr/>
          <a:lstStyle>
            <a:lvl1pPr>
              <a:defRPr/>
            </a:lvl1pPr>
          </a:lstStyle>
          <a:p>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38200" y="350838"/>
            <a:ext cx="7239000" cy="563562"/>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04800" y="1219200"/>
            <a:ext cx="8382000" cy="5105400"/>
          </a:xfrm>
        </p:spPr>
        <p:txBody>
          <a:bodyPr/>
          <a:lstStyle/>
          <a:p>
            <a:r>
              <a:rPr lang="en-US" smtClean="0"/>
              <a:t>Click icon to add chart</a:t>
            </a:r>
            <a:endParaRPr lang="en-US"/>
          </a:p>
        </p:txBody>
      </p:sp>
      <p:sp>
        <p:nvSpPr>
          <p:cNvPr id="4" name="Date Placeholder 3"/>
          <p:cNvSpPr>
            <a:spLocks noGrp="1"/>
          </p:cNvSpPr>
          <p:nvPr>
            <p:ph type="dt" sz="half" idx="10"/>
          </p:nvPr>
        </p:nvSpPr>
        <p:spPr>
          <a:xfrm>
            <a:off x="4114800" y="6537325"/>
            <a:ext cx="21336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304800" y="6537325"/>
            <a:ext cx="533400" cy="244475"/>
          </a:xfrm>
        </p:spPr>
        <p:txBody>
          <a:bodyPr/>
          <a:lstStyle>
            <a:lvl1pPr>
              <a:defRPr/>
            </a:lvl1pPr>
          </a:lstStyle>
          <a:p>
            <a:fld id="{AFC4CDCF-FA73-416E-8255-EB02BFABDD18}" type="slidenum">
              <a:rPr lang="en-US"/>
              <a:pPr/>
              <a:t>‹#›</a:t>
            </a:fld>
            <a:endParaRPr lang="en-US"/>
          </a:p>
        </p:txBody>
      </p:sp>
      <p:sp>
        <p:nvSpPr>
          <p:cNvPr id="6" name="Footer Placeholder 5"/>
          <p:cNvSpPr>
            <a:spLocks noGrp="1"/>
          </p:cNvSpPr>
          <p:nvPr>
            <p:ph type="ftr" sz="quarter" idx="12"/>
          </p:nvPr>
        </p:nvSpPr>
        <p:spPr>
          <a:xfrm>
            <a:off x="914400" y="6537325"/>
            <a:ext cx="2895600" cy="244475"/>
          </a:xfrm>
        </p:spPr>
        <p:txBody>
          <a:bodyPr/>
          <a:lstStyle>
            <a:lvl1pPr>
              <a:defRPr/>
            </a:lvl1pP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F4371436-D1DD-406B-AB5A-1E29F4144433}"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FD3BF19C-0ABC-437E-9E2C-6ACD3A797EF5}"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192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2192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AAC69C38-76A9-4B02-983B-9D5573221EBB}"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0779AFA-DF02-4646-97F0-D93F9A73E6E5}" type="slidenum">
              <a:rPr lang="en-US"/>
              <a:pPr/>
              <a:t>‹#›</a:t>
            </a:fld>
            <a:endParaRPr lang="en-US"/>
          </a:p>
        </p:txBody>
      </p:sp>
      <p:sp>
        <p:nvSpPr>
          <p:cNvPr id="9" name="Footer Placeholder 8"/>
          <p:cNvSpPr>
            <a:spLocks noGrp="1"/>
          </p:cNvSpPr>
          <p:nvPr>
            <p:ph type="ftr" sz="quarter" idx="12"/>
          </p:nvPr>
        </p:nvSpPr>
        <p:spPr/>
        <p:txBody>
          <a:bodyPr/>
          <a:lstStyle>
            <a:lvl1pPr>
              <a:defRPr/>
            </a:lvl1pPr>
          </a:lstStyle>
          <a:p>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FA1044D8-4259-403E-9192-5CCD7AC1A76C}" type="slidenum">
              <a:rPr lang="en-US"/>
              <a:pPr/>
              <a:t>‹#›</a:t>
            </a:fld>
            <a:endParaRPr lang="en-US"/>
          </a:p>
        </p:txBody>
      </p:sp>
      <p:sp>
        <p:nvSpPr>
          <p:cNvPr id="5" name="Footer Placeholder 4"/>
          <p:cNvSpPr>
            <a:spLocks noGrp="1"/>
          </p:cNvSpPr>
          <p:nvPr>
            <p:ph type="ftr" sz="quarter" idx="12"/>
          </p:nvPr>
        </p:nvSpPr>
        <p:spPr/>
        <p:txBody>
          <a:bodyPr/>
          <a:lstStyle>
            <a:lvl1pPr>
              <a:defRPr/>
            </a:lvl1pPr>
          </a:lstStyle>
          <a:p>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9784487A-8A8B-42F3-A6F9-721A50F4BA97}" type="slidenum">
              <a:rPr lang="en-US"/>
              <a:pPr/>
              <a:t>‹#›</a:t>
            </a:fld>
            <a:endParaRPr lang="en-US"/>
          </a:p>
        </p:txBody>
      </p:sp>
      <p:sp>
        <p:nvSpPr>
          <p:cNvPr id="4" name="Footer Placeholder 3"/>
          <p:cNvSpPr>
            <a:spLocks noGrp="1"/>
          </p:cNvSpPr>
          <p:nvPr>
            <p:ph type="ftr" sz="quarter" idx="12"/>
          </p:nvPr>
        </p:nvSpPr>
        <p:spPr/>
        <p:txBody>
          <a:bodyPr/>
          <a:lstStyle>
            <a:lvl1pPr>
              <a:defRPr/>
            </a:lvl1pPr>
          </a:lstStyle>
          <a:p>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F78E963C-8EF7-45FE-9F0E-673A4516B918}"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78C4E29-1BE2-4A23-B86C-2EBE0248488E}"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189" name="Group 165"/>
          <p:cNvGrpSpPr>
            <a:grpSpLocks/>
          </p:cNvGrpSpPr>
          <p:nvPr/>
        </p:nvGrpSpPr>
        <p:grpSpPr bwMode="auto">
          <a:xfrm>
            <a:off x="0" y="0"/>
            <a:ext cx="9144000" cy="1943100"/>
            <a:chOff x="0" y="0"/>
            <a:chExt cx="5760" cy="1224"/>
          </a:xfrm>
        </p:grpSpPr>
        <p:pic>
          <p:nvPicPr>
            <p:cNvPr id="1173" name="Picture 149" descr="4_1"/>
            <p:cNvPicPr>
              <a:picLocks noChangeAspect="1" noChangeArrowheads="1"/>
            </p:cNvPicPr>
            <p:nvPr/>
          </p:nvPicPr>
          <p:blipFill>
            <a:blip r:embed="rId15"/>
            <a:srcRect/>
            <a:stretch>
              <a:fillRect/>
            </a:stretch>
          </p:blipFill>
          <p:spPr bwMode="auto">
            <a:xfrm>
              <a:off x="0" y="0"/>
              <a:ext cx="5760" cy="1224"/>
            </a:xfrm>
            <a:prstGeom prst="rect">
              <a:avLst/>
            </a:prstGeom>
            <a:noFill/>
          </p:spPr>
        </p:pic>
        <p:pic>
          <p:nvPicPr>
            <p:cNvPr id="1177" name="Picture 153" descr="6"/>
            <p:cNvPicPr>
              <a:picLocks noChangeAspect="1" noChangeArrowheads="1"/>
            </p:cNvPicPr>
            <p:nvPr/>
          </p:nvPicPr>
          <p:blipFill>
            <a:blip r:embed="rId16"/>
            <a:srcRect/>
            <a:stretch>
              <a:fillRect/>
            </a:stretch>
          </p:blipFill>
          <p:spPr bwMode="auto">
            <a:xfrm>
              <a:off x="5094" y="0"/>
              <a:ext cx="666" cy="846"/>
            </a:xfrm>
            <a:prstGeom prst="rect">
              <a:avLst/>
            </a:prstGeom>
            <a:noFill/>
          </p:spPr>
        </p:pic>
        <p:pic>
          <p:nvPicPr>
            <p:cNvPr id="1182" name="Picture 158" descr="123"/>
            <p:cNvPicPr>
              <a:picLocks noChangeAspect="1" noChangeArrowheads="1"/>
            </p:cNvPicPr>
            <p:nvPr/>
          </p:nvPicPr>
          <p:blipFill>
            <a:blip r:embed="rId17" cstate="print"/>
            <a:srcRect/>
            <a:stretch>
              <a:fillRect/>
            </a:stretch>
          </p:blipFill>
          <p:spPr bwMode="auto">
            <a:xfrm rot="930090">
              <a:off x="48" y="96"/>
              <a:ext cx="543" cy="524"/>
            </a:xfrm>
            <a:prstGeom prst="rect">
              <a:avLst/>
            </a:prstGeom>
            <a:noFill/>
          </p:spPr>
        </p:pic>
      </p:grpSp>
      <p:sp>
        <p:nvSpPr>
          <p:cNvPr id="1188" name="Rectangle 164"/>
          <p:cNvSpPr>
            <a:spLocks noChangeArrowheads="1"/>
          </p:cNvSpPr>
          <p:nvPr/>
        </p:nvSpPr>
        <p:spPr bwMode="gray">
          <a:xfrm>
            <a:off x="0" y="6553200"/>
            <a:ext cx="9144000" cy="304800"/>
          </a:xfrm>
          <a:prstGeom prst="rect">
            <a:avLst/>
          </a:prstGeom>
          <a:gradFill rotWithShape="1">
            <a:gsLst>
              <a:gs pos="0">
                <a:schemeClr val="hlink"/>
              </a:gs>
              <a:gs pos="100000">
                <a:schemeClr val="hlink">
                  <a:gamma/>
                  <a:shade val="69804"/>
                  <a:invGamma/>
                </a:schemeClr>
              </a:gs>
            </a:gsLst>
            <a:lin ang="0" scaled="1"/>
          </a:gradFill>
          <a:ln w="9525">
            <a:noFill/>
            <a:miter lim="800000"/>
            <a:headEnd/>
            <a:tailEnd/>
          </a:ln>
          <a:effectLst/>
        </p:spPr>
        <p:txBody>
          <a:bodyPr wrap="none" anchor="ctr"/>
          <a:lstStyle/>
          <a:p>
            <a:endParaRPr lang="en-US"/>
          </a:p>
        </p:txBody>
      </p:sp>
      <p:pic>
        <p:nvPicPr>
          <p:cNvPr id="1187" name="Picture 163" descr="artplus_nature_naturalcity38_g"/>
          <p:cNvPicPr>
            <a:picLocks noChangeAspect="1" noChangeArrowheads="1"/>
          </p:cNvPicPr>
          <p:nvPr/>
        </p:nvPicPr>
        <p:blipFill>
          <a:blip r:embed="rId18">
            <a:lum bright="12000" contrast="12000"/>
          </a:blip>
          <a:srcRect r="31580"/>
          <a:stretch>
            <a:fillRect/>
          </a:stretch>
        </p:blipFill>
        <p:spPr bwMode="auto">
          <a:xfrm>
            <a:off x="7543800" y="5322888"/>
            <a:ext cx="1600200" cy="1535112"/>
          </a:xfrm>
          <a:prstGeom prst="rect">
            <a:avLst/>
          </a:prstGeom>
          <a:noFill/>
        </p:spPr>
      </p:pic>
      <p:sp>
        <p:nvSpPr>
          <p:cNvPr id="1028" name="Rectangle 4"/>
          <p:cNvSpPr>
            <a:spLocks noGrp="1" noChangeArrowheads="1"/>
          </p:cNvSpPr>
          <p:nvPr>
            <p:ph type="dt" sz="half" idx="2"/>
          </p:nvPr>
        </p:nvSpPr>
        <p:spPr bwMode="gray">
          <a:xfrm>
            <a:off x="4114800" y="65373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n-lt"/>
              </a:defRPr>
            </a:lvl1pPr>
          </a:lstStyle>
          <a:p>
            <a:endParaRPr lang="en-US"/>
          </a:p>
        </p:txBody>
      </p:sp>
      <p:sp>
        <p:nvSpPr>
          <p:cNvPr id="1027" name="Rectangle 3"/>
          <p:cNvSpPr>
            <a:spLocks noGrp="1" noChangeArrowheads="1"/>
          </p:cNvSpPr>
          <p:nvPr>
            <p:ph type="body" idx="1"/>
          </p:nvPr>
        </p:nvSpPr>
        <p:spPr bwMode="gray">
          <a:xfrm>
            <a:off x="304800" y="1219200"/>
            <a:ext cx="83820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gray">
          <a:xfrm>
            <a:off x="304800" y="6537325"/>
            <a:ext cx="5334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chemeClr val="bg1"/>
                </a:solidFill>
                <a:latin typeface="+mn-lt"/>
              </a:defRPr>
            </a:lvl1pPr>
          </a:lstStyle>
          <a:p>
            <a:fld id="{A7627475-C514-4E4B-A5B5-C6D4FDA59536}" type="slidenum">
              <a:rPr lang="en-US"/>
              <a:pPr/>
              <a:t>‹#›</a:t>
            </a:fld>
            <a:endParaRPr lang="en-US"/>
          </a:p>
        </p:txBody>
      </p:sp>
      <p:sp>
        <p:nvSpPr>
          <p:cNvPr id="1159" name="Line 135"/>
          <p:cNvSpPr>
            <a:spLocks noChangeShapeType="1"/>
          </p:cNvSpPr>
          <p:nvPr/>
        </p:nvSpPr>
        <p:spPr bwMode="white">
          <a:xfrm>
            <a:off x="9525" y="5967413"/>
            <a:ext cx="641350" cy="0"/>
          </a:xfrm>
          <a:prstGeom prst="line">
            <a:avLst/>
          </a:prstGeom>
          <a:noFill/>
          <a:ln w="12700">
            <a:solidFill>
              <a:srgbClr val="FFFFFF"/>
            </a:solidFill>
            <a:round/>
            <a:headEnd/>
            <a:tailEnd/>
          </a:ln>
          <a:effectLst/>
        </p:spPr>
        <p:txBody>
          <a:bodyPr/>
          <a:lstStyle/>
          <a:p>
            <a:endParaRPr lang="en-US"/>
          </a:p>
        </p:txBody>
      </p:sp>
      <p:sp>
        <p:nvSpPr>
          <p:cNvPr id="1026" name="Rectangle 2"/>
          <p:cNvSpPr>
            <a:spLocks noGrp="1" noChangeArrowheads="1"/>
          </p:cNvSpPr>
          <p:nvPr>
            <p:ph type="title"/>
          </p:nvPr>
        </p:nvSpPr>
        <p:spPr bwMode="gray">
          <a:xfrm>
            <a:off x="838200" y="350838"/>
            <a:ext cx="7239000" cy="563562"/>
          </a:xfrm>
          <a:prstGeom prst="rect">
            <a:avLst/>
          </a:prstGeom>
          <a:noFill/>
          <a:ln w="9525">
            <a:noFill/>
            <a:miter lim="800000"/>
            <a:headEnd/>
            <a:tailEnd/>
          </a:ln>
          <a:effectLst>
            <a:outerShdw dist="28398" dir="1593903" algn="ctr" rotWithShape="0">
              <a:schemeClr val="bg1">
                <a:alpha val="50000"/>
              </a:scheme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83" name="Rectangle 159"/>
          <p:cNvSpPr>
            <a:spLocks noGrp="1" noChangeArrowheads="1"/>
          </p:cNvSpPr>
          <p:nvPr>
            <p:ph type="ftr" sz="quarter" idx="3"/>
          </p:nvPr>
        </p:nvSpPr>
        <p:spPr bwMode="gray">
          <a:xfrm>
            <a:off x="914400" y="65373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1"/>
                </a:solidFill>
              </a:defRPr>
            </a:lvl1pPr>
          </a:lstStyle>
          <a:p>
            <a:endParaRPr lang="en-US"/>
          </a:p>
        </p:txBody>
      </p:sp>
      <p:sp>
        <p:nvSpPr>
          <p:cNvPr id="14" name="TextBox 13"/>
          <p:cNvSpPr txBox="1"/>
          <p:nvPr/>
        </p:nvSpPr>
        <p:spPr>
          <a:xfrm>
            <a:off x="0" y="6588668"/>
            <a:ext cx="1846980" cy="230832"/>
          </a:xfrm>
          <a:prstGeom prst="rect">
            <a:avLst/>
          </a:prstGeom>
          <a:noFill/>
        </p:spPr>
        <p:txBody>
          <a:bodyPr wrap="none" rtlCol="0">
            <a:spAutoFit/>
          </a:bodyPr>
          <a:lstStyle/>
          <a:p>
            <a:r>
              <a:rPr lang="en-US" sz="900" smtClean="0">
                <a:solidFill>
                  <a:schemeClr val="bg1"/>
                </a:solidFill>
                <a:latin typeface="+mn-lt"/>
              </a:rPr>
              <a:t>www.trungtamtinhoc.edu.vn</a:t>
            </a:r>
            <a:endParaRPr lang="en-US" sz="90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89"/>
                                        </p:tgtEl>
                                        <p:attrNameLst>
                                          <p:attrName>style.visibility</p:attrName>
                                        </p:attrNameLst>
                                      </p:cBhvr>
                                      <p:to>
                                        <p:strVal val="visible"/>
                                      </p:to>
                                    </p:set>
                                    <p:animEffect transition="in" filter="fade">
                                      <p:cBhvr>
                                        <p:cTn id="7" dur="1000"/>
                                        <p:tgtEl>
                                          <p:spTgt spid="1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1" fontAlgn="base" hangingPunct="1">
        <a:spcBef>
          <a:spcPct val="0"/>
        </a:spcBef>
        <a:spcAft>
          <a:spcPct val="0"/>
        </a:spcAft>
        <a:defRPr sz="3200" b="1">
          <a:solidFill>
            <a:srgbClr val="000000"/>
          </a:solidFill>
          <a:latin typeface="+mj-lt"/>
          <a:ea typeface="+mj-ea"/>
          <a:cs typeface="+mj-cs"/>
        </a:defRPr>
      </a:lvl1pPr>
      <a:lvl2pPr algn="l" rtl="0" eaLnBrk="1" fontAlgn="base" hangingPunct="1">
        <a:spcBef>
          <a:spcPct val="0"/>
        </a:spcBef>
        <a:spcAft>
          <a:spcPct val="0"/>
        </a:spcAft>
        <a:defRPr sz="3200" b="1">
          <a:solidFill>
            <a:srgbClr val="000000"/>
          </a:solidFill>
          <a:latin typeface="Verdana" pitchFamily="34" charset="0"/>
        </a:defRPr>
      </a:lvl2pPr>
      <a:lvl3pPr algn="l" rtl="0" eaLnBrk="1" fontAlgn="base" hangingPunct="1">
        <a:spcBef>
          <a:spcPct val="0"/>
        </a:spcBef>
        <a:spcAft>
          <a:spcPct val="0"/>
        </a:spcAft>
        <a:defRPr sz="3200" b="1">
          <a:solidFill>
            <a:srgbClr val="000000"/>
          </a:solidFill>
          <a:latin typeface="Verdana" pitchFamily="34" charset="0"/>
        </a:defRPr>
      </a:lvl3pPr>
      <a:lvl4pPr algn="l" rtl="0" eaLnBrk="1" fontAlgn="base" hangingPunct="1">
        <a:spcBef>
          <a:spcPct val="0"/>
        </a:spcBef>
        <a:spcAft>
          <a:spcPct val="0"/>
        </a:spcAft>
        <a:defRPr sz="3200" b="1">
          <a:solidFill>
            <a:srgbClr val="000000"/>
          </a:solidFill>
          <a:latin typeface="Verdana" pitchFamily="34" charset="0"/>
        </a:defRPr>
      </a:lvl4pPr>
      <a:lvl5pPr algn="l" rtl="0" eaLnBrk="1" fontAlgn="base" hangingPunct="1">
        <a:spcBef>
          <a:spcPct val="0"/>
        </a:spcBef>
        <a:spcAft>
          <a:spcPct val="0"/>
        </a:spcAft>
        <a:defRPr sz="3200" b="1">
          <a:solidFill>
            <a:srgbClr val="000000"/>
          </a:solidFill>
          <a:latin typeface="Verdana" pitchFamily="34" charset="0"/>
        </a:defRPr>
      </a:lvl5pPr>
      <a:lvl6pPr marL="457200" algn="l" rtl="0" eaLnBrk="1" fontAlgn="base" hangingPunct="1">
        <a:spcBef>
          <a:spcPct val="0"/>
        </a:spcBef>
        <a:spcAft>
          <a:spcPct val="0"/>
        </a:spcAft>
        <a:defRPr sz="3200" b="1">
          <a:solidFill>
            <a:srgbClr val="000000"/>
          </a:solidFill>
          <a:latin typeface="Verdana" pitchFamily="34" charset="0"/>
        </a:defRPr>
      </a:lvl6pPr>
      <a:lvl7pPr marL="914400" algn="l" rtl="0" eaLnBrk="1" fontAlgn="base" hangingPunct="1">
        <a:spcBef>
          <a:spcPct val="0"/>
        </a:spcBef>
        <a:spcAft>
          <a:spcPct val="0"/>
        </a:spcAft>
        <a:defRPr sz="3200" b="1">
          <a:solidFill>
            <a:srgbClr val="000000"/>
          </a:solidFill>
          <a:latin typeface="Verdana" pitchFamily="34" charset="0"/>
        </a:defRPr>
      </a:lvl7pPr>
      <a:lvl8pPr marL="1371600" algn="l" rtl="0" eaLnBrk="1" fontAlgn="base" hangingPunct="1">
        <a:spcBef>
          <a:spcPct val="0"/>
        </a:spcBef>
        <a:spcAft>
          <a:spcPct val="0"/>
        </a:spcAft>
        <a:defRPr sz="3200" b="1">
          <a:solidFill>
            <a:srgbClr val="000000"/>
          </a:solidFill>
          <a:latin typeface="Verdana" pitchFamily="34" charset="0"/>
        </a:defRPr>
      </a:lvl8pPr>
      <a:lvl9pPr marL="1828800" algn="l" rtl="0" eaLnBrk="1" fontAlgn="base" hangingPunct="1">
        <a:spcBef>
          <a:spcPct val="0"/>
        </a:spcBef>
        <a:spcAft>
          <a:spcPct val="0"/>
        </a:spcAft>
        <a:defRPr sz="3200" b="1">
          <a:solidFill>
            <a:srgbClr val="000000"/>
          </a:solidFill>
          <a:latin typeface="Verdana" pitchFamily="34" charset="0"/>
        </a:defRPr>
      </a:lvl9pPr>
    </p:titleStyle>
    <p:body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ibm.com/support/knowledgecenter/en/SSGU8G_12.1.0/com.ibm.sqlt.doc/ids_sqt_523.htm" TargetMode="External"/><Relationship Id="rId7" Type="http://schemas.openxmlformats.org/officeDocument/2006/relationships/hyperlink" Target="https://vi.wikipedia.org/wiki/Con_tr%E1%BB%8F_trong_c%C6%A1_s%E1%BB%9F_d%E1%BB%AF_li%E1%BB%87u" TargetMode="External"/><Relationship Id="rId2" Type="http://schemas.openxmlformats.org/officeDocument/2006/relationships/hyperlink" Target="https://viblo.asia/p/su-dung-trigger-trong-sql-qua-vi-du-co-ban-aWj538APK6m" TargetMode="External"/><Relationship Id="rId1" Type="http://schemas.openxmlformats.org/officeDocument/2006/relationships/slideLayout" Target="../slideLayouts/slideLayout2.xml"/><Relationship Id="rId6" Type="http://schemas.openxmlformats.org/officeDocument/2006/relationships/hyperlink" Target="https://tuanitpro.com/su-dung-cursor-trong-ms-sql-server" TargetMode="External"/><Relationship Id="rId5" Type="http://schemas.openxmlformats.org/officeDocument/2006/relationships/hyperlink" Target="http://giasutinhoc.vn/sqlserver-2014/ham-trong-sql-server-2014-bai-9" TargetMode="External"/><Relationship Id="rId4" Type="http://schemas.openxmlformats.org/officeDocument/2006/relationships/hyperlink" Target="http://giasutinhoc.vn/sqlserver-2014/ham-trong-sql-server-2014-bai-9/"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p:cNvSpPr>
            <a:spLocks noGrp="1" noChangeArrowheads="1"/>
          </p:cNvSpPr>
          <p:nvPr>
            <p:ph type="ctrTitle"/>
          </p:nvPr>
        </p:nvSpPr>
        <p:spPr>
          <a:xfrm>
            <a:off x="1524000" y="2438400"/>
            <a:ext cx="6477000" cy="990600"/>
          </a:xfrm>
        </p:spPr>
        <p:txBody>
          <a:bodyPr/>
          <a:lstStyle/>
          <a:p>
            <a:pPr>
              <a:tabLst>
                <a:tab pos="2743200" algn="l"/>
              </a:tabLst>
            </a:pPr>
            <a:r>
              <a:rPr lang="en-US" sz="2500" dirty="0" smtClean="0">
                <a:solidFill>
                  <a:schemeClr val="accent2"/>
                </a:solidFill>
              </a:rPr>
              <a:t/>
            </a:r>
            <a:br>
              <a:rPr lang="en-US" sz="2500" dirty="0" smtClean="0">
                <a:solidFill>
                  <a:schemeClr val="accent2"/>
                </a:solidFill>
              </a:rPr>
            </a:br>
            <a:r>
              <a:rPr lang="en-US" sz="5400" dirty="0" err="1" smtClean="0"/>
              <a:t>Xin</a:t>
            </a:r>
            <a:r>
              <a:rPr lang="en-US" sz="5400" dirty="0" smtClean="0"/>
              <a:t> </a:t>
            </a:r>
            <a:r>
              <a:rPr lang="en-US" sz="5400" dirty="0" err="1" smtClean="0"/>
              <a:t>chào</a:t>
            </a:r>
            <a:r>
              <a:rPr lang="en-US" sz="5400" dirty="0" smtClean="0"/>
              <a:t> </a:t>
            </a:r>
            <a:r>
              <a:rPr lang="en-US" sz="5400" dirty="0" err="1" smtClean="0"/>
              <a:t>Cô</a:t>
            </a:r>
            <a:r>
              <a:rPr lang="en-US" sz="5400" dirty="0" smtClean="0"/>
              <a:t> </a:t>
            </a:r>
            <a:br>
              <a:rPr lang="en-US" sz="5400" dirty="0" smtClean="0"/>
            </a:br>
            <a:r>
              <a:rPr lang="en-US" sz="5400" dirty="0" err="1" smtClean="0"/>
              <a:t>va</a:t>
            </a:r>
            <a:r>
              <a:rPr lang="en-US" sz="5400" dirty="0" smtClean="0"/>
              <a:t>̀ </a:t>
            </a:r>
            <a:r>
              <a:rPr lang="en-US" sz="5400" dirty="0" err="1" smtClean="0"/>
              <a:t>các</a:t>
            </a:r>
            <a:r>
              <a:rPr lang="en-US" sz="5400" dirty="0" smtClean="0"/>
              <a:t> </a:t>
            </a:r>
            <a:r>
              <a:rPr lang="en-US" sz="5400" dirty="0" err="1" smtClean="0"/>
              <a:t>bạn</a:t>
            </a:r>
            <a:endParaRPr lang="en-US" sz="5400" dirty="0"/>
          </a:p>
        </p:txBody>
      </p:sp>
      <p:sp>
        <p:nvSpPr>
          <p:cNvPr id="6" name="TextBox 5"/>
          <p:cNvSpPr txBox="1"/>
          <p:nvPr/>
        </p:nvSpPr>
        <p:spPr>
          <a:xfrm>
            <a:off x="-18180" y="0"/>
            <a:ext cx="1846980" cy="230832"/>
          </a:xfrm>
          <a:prstGeom prst="rect">
            <a:avLst/>
          </a:prstGeom>
          <a:noFill/>
        </p:spPr>
        <p:txBody>
          <a:bodyPr wrap="none" rtlCol="0">
            <a:spAutoFit/>
          </a:bodyPr>
          <a:lstStyle/>
          <a:p>
            <a:r>
              <a:rPr lang="en-US" sz="900" smtClean="0">
                <a:solidFill>
                  <a:schemeClr val="bg1"/>
                </a:solidFill>
                <a:latin typeface="+mn-lt"/>
              </a:rPr>
              <a:t>www.trungtamtinhoc.edu.vn</a:t>
            </a:r>
            <a:endParaRPr lang="en-US" sz="900">
              <a:solidFill>
                <a:schemeClr val="bg1"/>
              </a:solidFill>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t>
            </a:r>
            <a:r>
              <a:rPr lang="en-US" dirty="0" err="1"/>
              <a:t>Bài</a:t>
            </a:r>
            <a:r>
              <a:rPr lang="en-US" dirty="0"/>
              <a:t> </a:t>
            </a:r>
            <a:r>
              <a:rPr lang="en-US" dirty="0" err="1"/>
              <a:t>toán</a:t>
            </a:r>
            <a:endParaRPr lang="en-US" dirty="0"/>
          </a:p>
        </p:txBody>
      </p:sp>
      <p:sp>
        <p:nvSpPr>
          <p:cNvPr id="3" name="Content Placeholder 2"/>
          <p:cNvSpPr>
            <a:spLocks noGrp="1"/>
          </p:cNvSpPr>
          <p:nvPr>
            <p:ph idx="1"/>
          </p:nvPr>
        </p:nvSpPr>
        <p:spPr/>
        <p:txBody>
          <a:bodyPr/>
          <a:lstStyle/>
          <a:p>
            <a:pPr marL="0" indent="0">
              <a:buNone/>
            </a:pPr>
            <a:r>
              <a:rPr lang="en-US" sz="3000" b="0" dirty="0" err="1" smtClean="0">
                <a:solidFill>
                  <a:srgbClr val="FF0000"/>
                </a:solidFill>
              </a:rPr>
              <a:t>Hướng</a:t>
            </a:r>
            <a:r>
              <a:rPr lang="en-US" sz="3000" b="0" dirty="0" smtClean="0">
                <a:solidFill>
                  <a:srgbClr val="FF0000"/>
                </a:solidFill>
              </a:rPr>
              <a:t> </a:t>
            </a:r>
            <a:r>
              <a:rPr lang="en-US" sz="3000" b="0" dirty="0" err="1" smtClean="0">
                <a:solidFill>
                  <a:srgbClr val="FF0000"/>
                </a:solidFill>
              </a:rPr>
              <a:t>giải</a:t>
            </a:r>
            <a:r>
              <a:rPr lang="en-US" sz="3000" b="0" dirty="0" smtClean="0">
                <a:solidFill>
                  <a:srgbClr val="FF0000"/>
                </a:solidFill>
              </a:rPr>
              <a:t> </a:t>
            </a:r>
            <a:r>
              <a:rPr lang="en-US" sz="3000" b="0" dirty="0" err="1" smtClean="0">
                <a:solidFill>
                  <a:srgbClr val="FF0000"/>
                </a:solidFill>
              </a:rPr>
              <a:t>quyết</a:t>
            </a:r>
            <a:r>
              <a:rPr lang="en-US" sz="3000" b="0" dirty="0" smtClean="0">
                <a:solidFill>
                  <a:srgbClr val="FF0000"/>
                </a:solidFill>
              </a:rPr>
              <a:t>:</a:t>
            </a:r>
          </a:p>
          <a:p>
            <a:pPr marL="0" indent="0">
              <a:buNone/>
            </a:pPr>
            <a:endParaRPr lang="en-US" b="0" dirty="0" smtClean="0">
              <a:solidFill>
                <a:srgbClr val="000000"/>
              </a:solidFill>
            </a:endParaRPr>
          </a:p>
          <a:p>
            <a:r>
              <a:rPr lang="vi-VN" b="0" dirty="0" smtClean="0">
                <a:solidFill>
                  <a:srgbClr val="000000"/>
                </a:solidFill>
              </a:rPr>
              <a:t>Tận </a:t>
            </a:r>
            <a:r>
              <a:rPr lang="vi-VN" b="0" dirty="0">
                <a:solidFill>
                  <a:srgbClr val="000000"/>
                </a:solidFill>
              </a:rPr>
              <a:t>dụng việc sử dụng Trigger luôn tồn tại 2 bảng inserted và deleted ta sẽ rút ra 1 công thức cập nhật trung trong mọi trường hợp</a:t>
            </a:r>
          </a:p>
          <a:p>
            <a:r>
              <a:rPr lang="vi-VN" b="0" dirty="0">
                <a:solidFill>
                  <a:srgbClr val="000000"/>
                </a:solidFill>
              </a:rPr>
              <a:t>SLTonKhoCu = SLTonKhoCu - inserted.SLDatHang + deleted.SLDatHang</a:t>
            </a:r>
          </a:p>
          <a:p>
            <a:endParaRPr lang="en-US" b="0" dirty="0">
              <a:solidFill>
                <a:srgbClr val="000000"/>
              </a:solidFill>
            </a:endParaRPr>
          </a:p>
        </p:txBody>
      </p:sp>
    </p:spTree>
    <p:extLst>
      <p:ext uri="{BB962C8B-B14F-4D97-AF65-F5344CB8AC3E}">
        <p14:creationId xmlns:p14="http://schemas.microsoft.com/office/powerpoint/2010/main" val="243465292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 Ví dụ</a:t>
            </a:r>
            <a:endParaRPr lang="en-US" dirty="0"/>
          </a:p>
        </p:txBody>
      </p:sp>
      <p:pic>
        <p:nvPicPr>
          <p:cNvPr id="4" name="Content Placeholder 3">
            <a:extLst>
              <a:ext uri="{FF2B5EF4-FFF2-40B4-BE49-F238E27FC236}">
                <a16:creationId xmlns:a16="http://schemas.microsoft.com/office/drawing/2014/main" xmlns="" id="{34D64FDF-9CED-49F7-9DC1-0239C44A9D72}"/>
              </a:ext>
            </a:extLst>
          </p:cNvPr>
          <p:cNvPicPr>
            <a:picLocks noChangeAspect="1"/>
          </p:cNvPicPr>
          <p:nvPr/>
        </p:nvPicPr>
        <p:blipFill>
          <a:blip r:embed="rId2"/>
          <a:stretch>
            <a:fillRect/>
          </a:stretch>
        </p:blipFill>
        <p:spPr bwMode="gray">
          <a:xfrm>
            <a:off x="381000" y="1143000"/>
            <a:ext cx="8086647" cy="5076966"/>
          </a:xfrm>
          <a:prstGeom prst="rect">
            <a:avLst/>
          </a:prstGeom>
          <a:noFill/>
          <a:ln w="9525">
            <a:noFill/>
            <a:miter lim="800000"/>
            <a:headEnd/>
            <a:tailEnd/>
          </a:ln>
          <a:effectLst/>
        </p:spPr>
      </p:pic>
    </p:spTree>
    <p:extLst>
      <p:ext uri="{BB962C8B-B14F-4D97-AF65-F5344CB8AC3E}">
        <p14:creationId xmlns:p14="http://schemas.microsoft.com/office/powerpoint/2010/main" val="22459814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 Ví dụ</a:t>
            </a:r>
            <a:endParaRPr lang="en-US" dirty="0"/>
          </a:p>
        </p:txBody>
      </p:sp>
      <p:pic>
        <p:nvPicPr>
          <p:cNvPr id="5" name="Content Placeholder 3">
            <a:extLst>
              <a:ext uri="{FF2B5EF4-FFF2-40B4-BE49-F238E27FC236}">
                <a16:creationId xmlns:a16="http://schemas.microsoft.com/office/drawing/2014/main" xmlns="" id="{C53B6AF2-CA3E-4A73-AC81-03888EC019ED}"/>
              </a:ext>
            </a:extLst>
          </p:cNvPr>
          <p:cNvPicPr>
            <a:picLocks noGrp="1" noChangeAspect="1"/>
          </p:cNvPicPr>
          <p:nvPr>
            <p:ph idx="1"/>
          </p:nvPr>
        </p:nvPicPr>
        <p:blipFill>
          <a:blip r:embed="rId2"/>
          <a:stretch>
            <a:fillRect/>
          </a:stretch>
        </p:blipFill>
        <p:spPr>
          <a:xfrm>
            <a:off x="228600" y="990600"/>
            <a:ext cx="8458200" cy="5100329"/>
          </a:xfrm>
          <a:prstGeom prst="rect">
            <a:avLst/>
          </a:prstGeom>
        </p:spPr>
      </p:pic>
    </p:spTree>
    <p:extLst>
      <p:ext uri="{BB962C8B-B14F-4D97-AF65-F5344CB8AC3E}">
        <p14:creationId xmlns:p14="http://schemas.microsoft.com/office/powerpoint/2010/main" val="202319144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239000" cy="563562"/>
          </a:xfrm>
        </p:spPr>
        <p:txBody>
          <a:bodyPr/>
          <a:lstStyle/>
          <a:p>
            <a:r>
              <a:rPr lang="en-US" dirty="0" smtClean="0"/>
              <a:t>e. Ví dụ</a:t>
            </a:r>
            <a:br>
              <a:rPr lang="en-US" dirty="0" smtClean="0"/>
            </a:br>
            <a:r>
              <a:rPr lang="en-US" b="0" dirty="0" err="1" smtClean="0"/>
              <a:t>Đặt</a:t>
            </a:r>
            <a:r>
              <a:rPr lang="en-US" b="0" dirty="0" smtClean="0"/>
              <a:t> </a:t>
            </a:r>
            <a:r>
              <a:rPr lang="en-US" b="0" dirty="0" err="1" smtClean="0"/>
              <a:t>sô</a:t>
            </a:r>
            <a:r>
              <a:rPr lang="en-US" b="0" dirty="0" smtClean="0"/>
              <a:t>́ </a:t>
            </a:r>
            <a:r>
              <a:rPr lang="en-US" b="0" dirty="0" err="1" smtClean="0"/>
              <a:t>lượng</a:t>
            </a:r>
            <a:r>
              <a:rPr lang="en-US" b="0" dirty="0" smtClean="0"/>
              <a:t> </a:t>
            </a:r>
            <a:r>
              <a:rPr lang="en-US" b="0" dirty="0" err="1" smtClean="0"/>
              <a:t>đạt</a:t>
            </a:r>
            <a:r>
              <a:rPr lang="en-US" b="0" dirty="0" smtClean="0"/>
              <a:t> =10</a:t>
            </a:r>
            <a:endParaRPr lang="en-US" b="0" dirty="0"/>
          </a:p>
        </p:txBody>
      </p:sp>
      <p:pic>
        <p:nvPicPr>
          <p:cNvPr id="4" name="Content Placeholder 3">
            <a:extLst>
              <a:ext uri="{FF2B5EF4-FFF2-40B4-BE49-F238E27FC236}">
                <a16:creationId xmlns:a16="http://schemas.microsoft.com/office/drawing/2014/main" xmlns="" id="{963FD826-EC4A-4D96-86C1-C2932EB8521E}"/>
              </a:ext>
            </a:extLst>
          </p:cNvPr>
          <p:cNvPicPr>
            <a:picLocks noGrp="1" noChangeAspect="1"/>
          </p:cNvPicPr>
          <p:nvPr>
            <p:ph idx="4294967295"/>
          </p:nvPr>
        </p:nvPicPr>
        <p:blipFill>
          <a:blip r:embed="rId2"/>
          <a:stretch>
            <a:fillRect/>
          </a:stretch>
        </p:blipFill>
        <p:spPr>
          <a:xfrm>
            <a:off x="457200" y="1600200"/>
            <a:ext cx="8009466" cy="4775275"/>
          </a:xfrm>
          <a:prstGeom prst="rect">
            <a:avLst/>
          </a:prstGeom>
        </p:spPr>
      </p:pic>
    </p:spTree>
    <p:extLst>
      <p:ext uri="{BB962C8B-B14F-4D97-AF65-F5344CB8AC3E}">
        <p14:creationId xmlns:p14="http://schemas.microsoft.com/office/powerpoint/2010/main" val="362468045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239000" cy="563562"/>
          </a:xfrm>
        </p:spPr>
        <p:txBody>
          <a:bodyPr/>
          <a:lstStyle/>
          <a:p>
            <a:r>
              <a:rPr lang="en-US" dirty="0" smtClean="0"/>
              <a:t>e. Ví dụ</a:t>
            </a:r>
            <a:br>
              <a:rPr lang="en-US" dirty="0" smtClean="0"/>
            </a:br>
            <a:r>
              <a:rPr lang="en-US" b="0" dirty="0" err="1" smtClean="0"/>
              <a:t>Đặt</a:t>
            </a:r>
            <a:r>
              <a:rPr lang="en-US" b="0" dirty="0" smtClean="0"/>
              <a:t> </a:t>
            </a:r>
            <a:r>
              <a:rPr lang="en-US" b="0" dirty="0" err="1" smtClean="0"/>
              <a:t>lại</a:t>
            </a:r>
            <a:r>
              <a:rPr lang="en-US" b="0" dirty="0" smtClean="0"/>
              <a:t> </a:t>
            </a:r>
            <a:r>
              <a:rPr lang="en-US" b="0" dirty="0" err="1" smtClean="0"/>
              <a:t>sô</a:t>
            </a:r>
            <a:r>
              <a:rPr lang="en-US" b="0" dirty="0" smtClean="0"/>
              <a:t>́ </a:t>
            </a:r>
            <a:r>
              <a:rPr lang="en-US" b="0" dirty="0" err="1" smtClean="0"/>
              <a:t>lượng</a:t>
            </a:r>
            <a:r>
              <a:rPr lang="en-US" b="0" dirty="0" smtClean="0"/>
              <a:t> </a:t>
            </a:r>
            <a:r>
              <a:rPr lang="en-US" b="0" dirty="0" err="1" smtClean="0"/>
              <a:t>đạt</a:t>
            </a:r>
            <a:r>
              <a:rPr lang="en-US" b="0" dirty="0" smtClean="0"/>
              <a:t> =3</a:t>
            </a:r>
            <a:endParaRPr lang="en-US" b="0" dirty="0"/>
          </a:p>
        </p:txBody>
      </p:sp>
      <p:pic>
        <p:nvPicPr>
          <p:cNvPr id="5" name="Content Placeholder 3">
            <a:extLst>
              <a:ext uri="{FF2B5EF4-FFF2-40B4-BE49-F238E27FC236}">
                <a16:creationId xmlns:a16="http://schemas.microsoft.com/office/drawing/2014/main" xmlns="" id="{4346623E-AF79-4AB6-B73C-00710402B2A9}"/>
              </a:ext>
            </a:extLst>
          </p:cNvPr>
          <p:cNvPicPr>
            <a:picLocks noGrp="1" noChangeAspect="1"/>
          </p:cNvPicPr>
          <p:nvPr>
            <p:ph idx="4294967295"/>
          </p:nvPr>
        </p:nvPicPr>
        <p:blipFill>
          <a:blip r:embed="rId2"/>
          <a:stretch>
            <a:fillRect/>
          </a:stretch>
        </p:blipFill>
        <p:spPr>
          <a:xfrm>
            <a:off x="76200" y="1600200"/>
            <a:ext cx="7857201" cy="4952999"/>
          </a:xfrm>
          <a:prstGeom prst="rect">
            <a:avLst/>
          </a:prstGeom>
        </p:spPr>
      </p:pic>
    </p:spTree>
    <p:extLst>
      <p:ext uri="{BB962C8B-B14F-4D97-AF65-F5344CB8AC3E}">
        <p14:creationId xmlns:p14="http://schemas.microsoft.com/office/powerpoint/2010/main" val="5341586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239000" cy="563562"/>
          </a:xfrm>
        </p:spPr>
        <p:txBody>
          <a:bodyPr/>
          <a:lstStyle/>
          <a:p>
            <a:r>
              <a:rPr lang="en-US" dirty="0" smtClean="0"/>
              <a:t>e. Ví dụ</a:t>
            </a:r>
            <a:br>
              <a:rPr lang="en-US" dirty="0" smtClean="0"/>
            </a:br>
            <a:r>
              <a:rPr lang="en-US" b="0" dirty="0" err="1" smtClean="0"/>
              <a:t>Hủy</a:t>
            </a:r>
            <a:r>
              <a:rPr lang="en-US" b="0" dirty="0" smtClean="0"/>
              <a:t> </a:t>
            </a:r>
            <a:r>
              <a:rPr lang="en-US" b="0" dirty="0" err="1" smtClean="0"/>
              <a:t>đặt</a:t>
            </a:r>
            <a:endParaRPr lang="en-US" b="0" dirty="0"/>
          </a:p>
        </p:txBody>
      </p:sp>
      <p:pic>
        <p:nvPicPr>
          <p:cNvPr id="4" name="Content Placeholder 3">
            <a:extLst>
              <a:ext uri="{FF2B5EF4-FFF2-40B4-BE49-F238E27FC236}">
                <a16:creationId xmlns:a16="http://schemas.microsoft.com/office/drawing/2014/main" xmlns="" id="{23926A87-D44E-4B63-8978-06242E78F9B9}"/>
              </a:ext>
            </a:extLst>
          </p:cNvPr>
          <p:cNvPicPr>
            <a:picLocks noGrp="1" noChangeAspect="1"/>
          </p:cNvPicPr>
          <p:nvPr>
            <p:ph idx="4294967295"/>
          </p:nvPr>
        </p:nvPicPr>
        <p:blipFill>
          <a:blip r:embed="rId2"/>
          <a:stretch>
            <a:fillRect/>
          </a:stretch>
        </p:blipFill>
        <p:spPr>
          <a:xfrm>
            <a:off x="228600" y="1600200"/>
            <a:ext cx="7696200" cy="4953000"/>
          </a:xfrm>
          <a:prstGeom prst="rect">
            <a:avLst/>
          </a:prstGeom>
        </p:spPr>
      </p:pic>
    </p:spTree>
    <p:extLst>
      <p:ext uri="{BB962C8B-B14F-4D97-AF65-F5344CB8AC3E}">
        <p14:creationId xmlns:p14="http://schemas.microsoft.com/office/powerpoint/2010/main" val="34625361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7239000" cy="563562"/>
          </a:xfrm>
        </p:spPr>
        <p:txBody>
          <a:bodyPr/>
          <a:lstStyle/>
          <a:p>
            <a:r>
              <a:rPr lang="en-US" dirty="0" smtClean="0"/>
              <a:t>f. </a:t>
            </a:r>
            <a:r>
              <a:rPr lang="en-US" dirty="0" err="1" smtClean="0"/>
              <a:t>Bài</a:t>
            </a:r>
            <a:r>
              <a:rPr lang="en-US" dirty="0" smtClean="0"/>
              <a:t> </a:t>
            </a:r>
            <a:r>
              <a:rPr lang="en-US" dirty="0" err="1" smtClean="0"/>
              <a:t>toán</a:t>
            </a:r>
            <a:r>
              <a:rPr lang="en-US" dirty="0" smtClean="0"/>
              <a:t> </a:t>
            </a:r>
            <a:r>
              <a:rPr lang="en-US" dirty="0" err="1" smtClean="0"/>
              <a:t>tham</a:t>
            </a:r>
            <a:r>
              <a:rPr lang="en-US" dirty="0" smtClean="0"/>
              <a:t> </a:t>
            </a:r>
            <a:r>
              <a:rPr lang="en-US" dirty="0" err="1" smtClean="0"/>
              <a:t>khảo</a:t>
            </a:r>
            <a:r>
              <a:rPr lang="en-US" dirty="0" smtClean="0"/>
              <a:t>: </a:t>
            </a:r>
            <a:r>
              <a:rPr lang="en-US" dirty="0" err="1"/>
              <a:t>T</a:t>
            </a:r>
            <a:r>
              <a:rPr lang="en-US" dirty="0" err="1" smtClean="0"/>
              <a:t>hêm</a:t>
            </a:r>
            <a:endParaRPr lang="en-US" b="0" dirty="0"/>
          </a:p>
        </p:txBody>
      </p:sp>
      <p:pic>
        <p:nvPicPr>
          <p:cNvPr id="5" name="Picture 4">
            <a:extLst>
              <a:ext uri="{FF2B5EF4-FFF2-40B4-BE49-F238E27FC236}">
                <a16:creationId xmlns:a16="http://schemas.microsoft.com/office/drawing/2014/main" xmlns="" id="{50E48F19-BDAA-4F2D-8549-6B65A3952C67}"/>
              </a:ext>
            </a:extLst>
          </p:cNvPr>
          <p:cNvPicPr>
            <a:picLocks noChangeAspect="1"/>
          </p:cNvPicPr>
          <p:nvPr/>
        </p:nvPicPr>
        <p:blipFill>
          <a:blip r:embed="rId2"/>
          <a:stretch>
            <a:fillRect/>
          </a:stretch>
        </p:blipFill>
        <p:spPr>
          <a:xfrm>
            <a:off x="-6626" y="1676400"/>
            <a:ext cx="9150625" cy="5181600"/>
          </a:xfrm>
          <a:prstGeom prst="rect">
            <a:avLst/>
          </a:prstGeom>
        </p:spPr>
      </p:pic>
    </p:spTree>
    <p:extLst>
      <p:ext uri="{BB962C8B-B14F-4D97-AF65-F5344CB8AC3E}">
        <p14:creationId xmlns:p14="http://schemas.microsoft.com/office/powerpoint/2010/main" val="226749816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7239000" cy="563562"/>
          </a:xfrm>
        </p:spPr>
        <p:txBody>
          <a:bodyPr/>
          <a:lstStyle/>
          <a:p>
            <a:r>
              <a:rPr lang="en-US" dirty="0" smtClean="0"/>
              <a:t>f. </a:t>
            </a:r>
            <a:r>
              <a:rPr lang="en-US" dirty="0" err="1" smtClean="0"/>
              <a:t>Bài</a:t>
            </a:r>
            <a:r>
              <a:rPr lang="en-US" dirty="0" smtClean="0"/>
              <a:t> </a:t>
            </a:r>
            <a:r>
              <a:rPr lang="en-US" dirty="0" err="1" smtClean="0"/>
              <a:t>toán</a:t>
            </a:r>
            <a:r>
              <a:rPr lang="en-US" dirty="0" smtClean="0"/>
              <a:t> </a:t>
            </a:r>
            <a:r>
              <a:rPr lang="en-US" dirty="0" err="1" smtClean="0"/>
              <a:t>tham</a:t>
            </a:r>
            <a:r>
              <a:rPr lang="en-US" dirty="0" smtClean="0"/>
              <a:t> </a:t>
            </a:r>
            <a:r>
              <a:rPr lang="en-US" dirty="0" err="1" smtClean="0"/>
              <a:t>khảo</a:t>
            </a:r>
            <a:r>
              <a:rPr lang="en-US" dirty="0" smtClean="0"/>
              <a:t>: </a:t>
            </a:r>
            <a:r>
              <a:rPr lang="en-US" dirty="0" err="1" smtClean="0"/>
              <a:t>Xóa</a:t>
            </a:r>
            <a:endParaRPr lang="en-US" b="0" dirty="0"/>
          </a:p>
        </p:txBody>
      </p:sp>
      <p:pic>
        <p:nvPicPr>
          <p:cNvPr id="6" name="Picture 5">
            <a:extLst>
              <a:ext uri="{FF2B5EF4-FFF2-40B4-BE49-F238E27FC236}">
                <a16:creationId xmlns:a16="http://schemas.microsoft.com/office/drawing/2014/main" xmlns="" id="{71607690-A8EF-4A01-BD46-489500C681B8}"/>
              </a:ext>
            </a:extLst>
          </p:cNvPr>
          <p:cNvPicPr>
            <a:picLocks noChangeAspect="1"/>
          </p:cNvPicPr>
          <p:nvPr/>
        </p:nvPicPr>
        <p:blipFill>
          <a:blip r:embed="rId2"/>
          <a:stretch>
            <a:fillRect/>
          </a:stretch>
        </p:blipFill>
        <p:spPr>
          <a:xfrm>
            <a:off x="76200" y="1569492"/>
            <a:ext cx="9067800" cy="4983707"/>
          </a:xfrm>
          <a:prstGeom prst="rect">
            <a:avLst/>
          </a:prstGeom>
        </p:spPr>
      </p:pic>
    </p:spTree>
    <p:extLst>
      <p:ext uri="{BB962C8B-B14F-4D97-AF65-F5344CB8AC3E}">
        <p14:creationId xmlns:p14="http://schemas.microsoft.com/office/powerpoint/2010/main" val="58432167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7239000" cy="563562"/>
          </a:xfrm>
        </p:spPr>
        <p:txBody>
          <a:bodyPr/>
          <a:lstStyle/>
          <a:p>
            <a:r>
              <a:rPr lang="en-US" dirty="0" smtClean="0"/>
              <a:t>f. </a:t>
            </a:r>
            <a:r>
              <a:rPr lang="en-US" dirty="0" err="1" smtClean="0"/>
              <a:t>Bài</a:t>
            </a:r>
            <a:r>
              <a:rPr lang="en-US" dirty="0" smtClean="0"/>
              <a:t> </a:t>
            </a:r>
            <a:r>
              <a:rPr lang="en-US" dirty="0" err="1" smtClean="0"/>
              <a:t>toán</a:t>
            </a:r>
            <a:r>
              <a:rPr lang="en-US" dirty="0" smtClean="0"/>
              <a:t> </a:t>
            </a:r>
            <a:r>
              <a:rPr lang="en-US" dirty="0" err="1" smtClean="0"/>
              <a:t>tham</a:t>
            </a:r>
            <a:r>
              <a:rPr lang="en-US" dirty="0" smtClean="0"/>
              <a:t> </a:t>
            </a:r>
            <a:r>
              <a:rPr lang="en-US" dirty="0" err="1" smtClean="0"/>
              <a:t>khảo</a:t>
            </a:r>
            <a:r>
              <a:rPr lang="en-US" dirty="0" smtClean="0"/>
              <a:t>: </a:t>
            </a:r>
            <a:r>
              <a:rPr lang="en-US" dirty="0" err="1" smtClean="0"/>
              <a:t>Sửa</a:t>
            </a:r>
            <a:endParaRPr lang="en-US" b="0" dirty="0"/>
          </a:p>
        </p:txBody>
      </p:sp>
      <p:pic>
        <p:nvPicPr>
          <p:cNvPr id="4" name="Picture 3">
            <a:extLst>
              <a:ext uri="{FF2B5EF4-FFF2-40B4-BE49-F238E27FC236}">
                <a16:creationId xmlns:a16="http://schemas.microsoft.com/office/drawing/2014/main" xmlns="" id="{8279B361-B1F3-4143-A3EC-0AC598A6431C}"/>
              </a:ext>
            </a:extLst>
          </p:cNvPr>
          <p:cNvPicPr>
            <a:picLocks noChangeAspect="1"/>
          </p:cNvPicPr>
          <p:nvPr/>
        </p:nvPicPr>
        <p:blipFill>
          <a:blip r:embed="rId2"/>
          <a:stretch>
            <a:fillRect/>
          </a:stretch>
        </p:blipFill>
        <p:spPr>
          <a:xfrm>
            <a:off x="0" y="1524000"/>
            <a:ext cx="9144000" cy="5029200"/>
          </a:xfrm>
          <a:prstGeom prst="rect">
            <a:avLst/>
          </a:prstGeom>
        </p:spPr>
      </p:pic>
    </p:spTree>
    <p:extLst>
      <p:ext uri="{BB962C8B-B14F-4D97-AF65-F5344CB8AC3E}">
        <p14:creationId xmlns:p14="http://schemas.microsoft.com/office/powerpoint/2010/main" val="113338340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239000" cy="563562"/>
          </a:xfrm>
        </p:spPr>
        <p:txBody>
          <a:bodyPr/>
          <a:lstStyle/>
          <a:p>
            <a:r>
              <a:rPr lang="en-US" dirty="0" smtClean="0"/>
              <a:t>f. Ví dụ </a:t>
            </a:r>
            <a:r>
              <a:rPr lang="en-US" dirty="0" err="1" smtClean="0"/>
              <a:t>khác</a:t>
            </a:r>
            <a:endParaRPr lang="en-US" b="0" dirty="0"/>
          </a:p>
        </p:txBody>
      </p:sp>
      <p:sp>
        <p:nvSpPr>
          <p:cNvPr id="5" name="Subtitle 2">
            <a:extLst>
              <a:ext uri="{FF2B5EF4-FFF2-40B4-BE49-F238E27FC236}">
                <a16:creationId xmlns:a16="http://schemas.microsoft.com/office/drawing/2014/main" xmlns="" id="{0D516AF9-AEA0-4738-AE53-25046E17430F}"/>
              </a:ext>
            </a:extLst>
          </p:cNvPr>
          <p:cNvSpPr txBox="1">
            <a:spLocks/>
          </p:cNvSpPr>
          <p:nvPr/>
        </p:nvSpPr>
        <p:spPr bwMode="gray">
          <a:xfrm>
            <a:off x="314739" y="1371600"/>
            <a:ext cx="7199067"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vi-VN" sz="1600" dirty="0" smtClean="0">
                <a:solidFill>
                  <a:srgbClr val="000000"/>
                </a:solidFill>
              </a:rPr>
              <a:t>create trigger </a:t>
            </a:r>
            <a:r>
              <a:rPr lang="vi-VN" sz="1600" b="0" dirty="0" smtClean="0"/>
              <a:t>HD_NGHD_NGDK_Ins_Upd </a:t>
            </a:r>
            <a:r>
              <a:rPr lang="vi-VN" sz="1600" dirty="0" smtClean="0">
                <a:solidFill>
                  <a:srgbClr val="000000"/>
                </a:solidFill>
              </a:rPr>
              <a:t>on </a:t>
            </a:r>
            <a:r>
              <a:rPr lang="vi-VN" sz="1600" b="0" dirty="0" smtClean="0"/>
              <a:t>HOADON </a:t>
            </a:r>
          </a:p>
          <a:p>
            <a:pPr marL="0" indent="0">
              <a:buNone/>
            </a:pPr>
            <a:r>
              <a:rPr lang="en-US" sz="1600" b="0" dirty="0"/>
              <a:t> </a:t>
            </a:r>
            <a:r>
              <a:rPr lang="en-US" sz="1600" b="0" dirty="0" smtClean="0"/>
              <a:t>  </a:t>
            </a:r>
            <a:r>
              <a:rPr lang="vi-VN" sz="1600" dirty="0" smtClean="0">
                <a:solidFill>
                  <a:srgbClr val="000000"/>
                </a:solidFill>
              </a:rPr>
              <a:t>for </a:t>
            </a:r>
            <a:r>
              <a:rPr lang="vi-VN" sz="1600" b="0" dirty="0" smtClean="0"/>
              <a:t>insert,update </a:t>
            </a:r>
            <a:r>
              <a:rPr lang="en-US" sz="1600" b="0" dirty="0" smtClean="0"/>
              <a:t> </a:t>
            </a:r>
            <a:r>
              <a:rPr lang="vi-VN" sz="1600" dirty="0" smtClean="0">
                <a:solidFill>
                  <a:srgbClr val="000000"/>
                </a:solidFill>
              </a:rPr>
              <a:t>as </a:t>
            </a:r>
          </a:p>
          <a:p>
            <a:pPr marL="0" indent="0">
              <a:buNone/>
            </a:pPr>
            <a:r>
              <a:rPr lang="en-US" sz="1600" b="0" dirty="0" smtClean="0"/>
              <a:t>  </a:t>
            </a:r>
            <a:r>
              <a:rPr lang="vi-VN" sz="1600" dirty="0" smtClean="0">
                <a:solidFill>
                  <a:srgbClr val="000000"/>
                </a:solidFill>
              </a:rPr>
              <a:t>declare</a:t>
            </a:r>
            <a:r>
              <a:rPr lang="vi-VN" sz="1600" b="0" dirty="0" smtClean="0"/>
              <a:t> @NGHD smalldatetime </a:t>
            </a:r>
          </a:p>
          <a:p>
            <a:pPr marL="0" indent="0">
              <a:buNone/>
            </a:pPr>
            <a:r>
              <a:rPr lang="en-US" sz="1600" b="0" dirty="0" smtClean="0"/>
              <a:t>  </a:t>
            </a:r>
            <a:r>
              <a:rPr lang="vi-VN" sz="1600" dirty="0" smtClean="0">
                <a:solidFill>
                  <a:srgbClr val="000000"/>
                </a:solidFill>
              </a:rPr>
              <a:t>declare</a:t>
            </a:r>
            <a:r>
              <a:rPr lang="vi-VN" sz="1600" b="0" dirty="0" smtClean="0"/>
              <a:t> @MAKH char(4) </a:t>
            </a:r>
          </a:p>
          <a:p>
            <a:pPr marL="0" indent="0">
              <a:buNone/>
            </a:pPr>
            <a:r>
              <a:rPr lang="en-US" sz="1600" b="0" dirty="0" smtClean="0"/>
              <a:t>  </a:t>
            </a:r>
            <a:r>
              <a:rPr lang="vi-VN" sz="1600" dirty="0">
                <a:solidFill>
                  <a:srgbClr val="000000"/>
                </a:solidFill>
              </a:rPr>
              <a:t>declare</a:t>
            </a:r>
            <a:r>
              <a:rPr lang="vi-VN" sz="1600" b="0" dirty="0" smtClean="0"/>
              <a:t> @NGDK smalldatetime </a:t>
            </a:r>
          </a:p>
          <a:p>
            <a:pPr marL="0" indent="0">
              <a:buNone/>
            </a:pPr>
            <a:r>
              <a:rPr lang="en-US" sz="1600" b="0" dirty="0" smtClean="0"/>
              <a:t>  </a:t>
            </a:r>
            <a:r>
              <a:rPr lang="vi-VN" sz="1600" b="0" dirty="0" smtClean="0"/>
              <a:t>-- lay ve MAKH,NGHD, trong bang INSERTED va luu vao bien </a:t>
            </a:r>
            <a:r>
              <a:rPr lang="en-US" sz="1600" b="0" dirty="0" smtClean="0"/>
              <a:t>         </a:t>
            </a:r>
            <a:r>
              <a:rPr lang="vi-VN" sz="1600" b="0" dirty="0" smtClean="0"/>
              <a:t>@MAKH</a:t>
            </a:r>
          </a:p>
          <a:p>
            <a:pPr marL="0" indent="0">
              <a:buNone/>
            </a:pPr>
            <a:r>
              <a:rPr lang="vi-VN" sz="1600" b="0" dirty="0" smtClean="0"/>
              <a:t> </a:t>
            </a:r>
            <a:r>
              <a:rPr lang="en-US" sz="1600" b="0" dirty="0" smtClean="0"/>
              <a:t> </a:t>
            </a:r>
            <a:r>
              <a:rPr lang="vi-VN" sz="1600" dirty="0">
                <a:solidFill>
                  <a:srgbClr val="000000"/>
                </a:solidFill>
              </a:rPr>
              <a:t>select</a:t>
            </a:r>
            <a:r>
              <a:rPr lang="vi-VN" sz="1600" b="0" dirty="0" smtClean="0"/>
              <a:t> @MAKH = MAKH,@NGHD = NGHD from INSERTED </a:t>
            </a:r>
          </a:p>
          <a:p>
            <a:pPr marL="0" indent="0">
              <a:buNone/>
            </a:pPr>
            <a:r>
              <a:rPr lang="en-US" sz="1600" b="0" dirty="0" smtClean="0"/>
              <a:t>  </a:t>
            </a:r>
            <a:r>
              <a:rPr lang="vi-VN" sz="1600" b="0" dirty="0" smtClean="0"/>
              <a:t>-- lay NGDK cua khach hang ung voi MAKH vua them vao trong HOADON va luu vao bien @NGDK </a:t>
            </a:r>
          </a:p>
          <a:p>
            <a:pPr marL="0" indent="0">
              <a:buNone/>
            </a:pPr>
            <a:r>
              <a:rPr lang="en-US" sz="1600" b="0" dirty="0" smtClean="0"/>
              <a:t>  </a:t>
            </a:r>
            <a:r>
              <a:rPr lang="vi-VN" sz="1600" dirty="0">
                <a:solidFill>
                  <a:srgbClr val="000000"/>
                </a:solidFill>
              </a:rPr>
              <a:t>select</a:t>
            </a:r>
            <a:r>
              <a:rPr lang="vi-VN" sz="1600" b="0" dirty="0" smtClean="0"/>
              <a:t> @NGDK = NGDK from KHACHHANG where MAKH = @MAKH </a:t>
            </a:r>
          </a:p>
          <a:p>
            <a:pPr marL="0" indent="0">
              <a:buNone/>
            </a:pPr>
            <a:r>
              <a:rPr lang="en-US" sz="1600" b="0" dirty="0" smtClean="0"/>
              <a:t>  </a:t>
            </a:r>
            <a:r>
              <a:rPr lang="vi-VN" sz="1600" b="0" dirty="0" smtClean="0"/>
              <a:t>-- thuc hien kiem tra NGHD co lon hon NGDK </a:t>
            </a:r>
          </a:p>
          <a:p>
            <a:pPr marL="0" indent="0">
              <a:buNone/>
            </a:pPr>
            <a:r>
              <a:rPr lang="en-US" sz="1600" b="0" dirty="0" smtClean="0"/>
              <a:t>  </a:t>
            </a:r>
            <a:r>
              <a:rPr lang="vi-VN" sz="1600" dirty="0">
                <a:solidFill>
                  <a:srgbClr val="000000"/>
                </a:solidFill>
              </a:rPr>
              <a:t>if</a:t>
            </a:r>
            <a:r>
              <a:rPr lang="vi-VN" sz="1600" b="0" dirty="0" smtClean="0"/>
              <a:t> (@NGDK &gt; @NGHD) </a:t>
            </a:r>
          </a:p>
          <a:p>
            <a:pPr marL="0" indent="0">
              <a:buNone/>
            </a:pPr>
            <a:r>
              <a:rPr lang="en-US" sz="1600" b="0" dirty="0" smtClean="0"/>
              <a:t>      </a:t>
            </a:r>
            <a:r>
              <a:rPr lang="vi-VN" sz="1600" dirty="0">
                <a:solidFill>
                  <a:srgbClr val="000000"/>
                </a:solidFill>
              </a:rPr>
              <a:t>begin </a:t>
            </a:r>
          </a:p>
          <a:p>
            <a:pPr marL="0" indent="0">
              <a:buNone/>
            </a:pPr>
            <a:r>
              <a:rPr lang="en-US" sz="1600" dirty="0">
                <a:solidFill>
                  <a:srgbClr val="000000"/>
                </a:solidFill>
              </a:rPr>
              <a:t>         </a:t>
            </a:r>
            <a:r>
              <a:rPr lang="vi-VN" sz="1600" dirty="0">
                <a:solidFill>
                  <a:srgbClr val="000000"/>
                </a:solidFill>
              </a:rPr>
              <a:t>print </a:t>
            </a:r>
            <a:r>
              <a:rPr lang="vi-VN" sz="1600" b="0" dirty="0" smtClean="0"/>
              <a:t>'--Ngay mua phai lon hon ngay dang ky thanh vien --’ </a:t>
            </a:r>
          </a:p>
          <a:p>
            <a:pPr marL="0" indent="0">
              <a:buNone/>
            </a:pPr>
            <a:r>
              <a:rPr lang="vi-VN" sz="1600" b="0" dirty="0" smtClean="0"/>
              <a:t>	rollback tran</a:t>
            </a:r>
          </a:p>
          <a:p>
            <a:pPr marL="0" indent="0">
              <a:buNone/>
            </a:pPr>
            <a:r>
              <a:rPr lang="en-US" sz="1600" b="0" dirty="0" smtClean="0"/>
              <a:t>      </a:t>
            </a:r>
            <a:r>
              <a:rPr lang="vi-VN" sz="1600" dirty="0">
                <a:solidFill>
                  <a:srgbClr val="000000"/>
                </a:solidFill>
              </a:rPr>
              <a:t>end </a:t>
            </a:r>
          </a:p>
          <a:p>
            <a:pPr marL="0" indent="0">
              <a:buNone/>
            </a:pPr>
            <a:endParaRPr lang="vi-VN" sz="1600" b="0" dirty="0"/>
          </a:p>
        </p:txBody>
      </p:sp>
    </p:spTree>
    <p:extLst>
      <p:ext uri="{BB962C8B-B14F-4D97-AF65-F5344CB8AC3E}">
        <p14:creationId xmlns:p14="http://schemas.microsoft.com/office/powerpoint/2010/main" val="92739442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p:cNvSpPr>
            <a:spLocks noGrp="1" noChangeArrowheads="1"/>
          </p:cNvSpPr>
          <p:nvPr>
            <p:ph type="ctrTitle"/>
          </p:nvPr>
        </p:nvSpPr>
        <p:spPr>
          <a:xfrm>
            <a:off x="1524000" y="2438400"/>
            <a:ext cx="6477000" cy="990600"/>
          </a:xfrm>
        </p:spPr>
        <p:txBody>
          <a:bodyPr/>
          <a:lstStyle/>
          <a:p>
            <a:pPr>
              <a:tabLst>
                <a:tab pos="2743200" algn="l"/>
              </a:tabLst>
            </a:pPr>
            <a:r>
              <a:rPr lang="en-US" sz="2500" dirty="0" smtClean="0">
                <a:solidFill>
                  <a:schemeClr val="accent2"/>
                </a:solidFill>
              </a:rPr>
              <a:t/>
            </a:r>
            <a:br>
              <a:rPr lang="en-US" sz="2500" dirty="0" smtClean="0">
                <a:solidFill>
                  <a:schemeClr val="accent2"/>
                </a:solidFill>
              </a:rPr>
            </a:br>
            <a:r>
              <a:rPr lang="en-US" sz="5400" dirty="0" smtClean="0"/>
              <a:t>SEMINAR CHƯƠNG 2</a:t>
            </a:r>
            <a:endParaRPr lang="en-US" sz="5400" dirty="0"/>
          </a:p>
        </p:txBody>
      </p:sp>
      <p:sp>
        <p:nvSpPr>
          <p:cNvPr id="100357" name="Rectangle 5"/>
          <p:cNvSpPr>
            <a:spLocks noGrp="1" noChangeArrowheads="1"/>
          </p:cNvSpPr>
          <p:nvPr>
            <p:ph type="subTitle" idx="1"/>
          </p:nvPr>
        </p:nvSpPr>
        <p:spPr>
          <a:xfrm>
            <a:off x="2819400" y="4191000"/>
            <a:ext cx="5715000" cy="914400"/>
          </a:xfrm>
        </p:spPr>
        <p:txBody>
          <a:bodyPr/>
          <a:lstStyle/>
          <a:p>
            <a:pPr>
              <a:lnSpc>
                <a:spcPct val="80000"/>
              </a:lnSpc>
            </a:pPr>
            <a:r>
              <a:rPr lang="en-US" dirty="0" err="1" smtClean="0"/>
              <a:t>Nguyễn</a:t>
            </a:r>
            <a:r>
              <a:rPr lang="en-US" dirty="0" smtClean="0"/>
              <a:t> </a:t>
            </a:r>
            <a:r>
              <a:rPr lang="en-US" dirty="0" err="1" smtClean="0"/>
              <a:t>Đức</a:t>
            </a:r>
            <a:r>
              <a:rPr lang="en-US" dirty="0" smtClean="0"/>
              <a:t> </a:t>
            </a:r>
            <a:r>
              <a:rPr lang="en-US" dirty="0" err="1" smtClean="0"/>
              <a:t>Tùng</a:t>
            </a:r>
            <a:r>
              <a:rPr lang="en-US" dirty="0" smtClean="0"/>
              <a:t> – 16521396</a:t>
            </a:r>
          </a:p>
          <a:p>
            <a:pPr>
              <a:lnSpc>
                <a:spcPct val="80000"/>
              </a:lnSpc>
            </a:pPr>
            <a:r>
              <a:rPr lang="en-US" dirty="0" smtClean="0"/>
              <a:t>Hà </a:t>
            </a:r>
            <a:r>
              <a:rPr lang="en-US" dirty="0" err="1" smtClean="0"/>
              <a:t>Thanh</a:t>
            </a:r>
            <a:r>
              <a:rPr lang="en-US" dirty="0" smtClean="0"/>
              <a:t> </a:t>
            </a:r>
            <a:r>
              <a:rPr lang="en-US" dirty="0" err="1" smtClean="0"/>
              <a:t>Đoàn</a:t>
            </a:r>
            <a:r>
              <a:rPr lang="en-US" dirty="0" smtClean="0"/>
              <a:t> – 16520219</a:t>
            </a:r>
          </a:p>
          <a:p>
            <a:pPr>
              <a:lnSpc>
                <a:spcPct val="80000"/>
              </a:lnSpc>
            </a:pPr>
            <a:r>
              <a:rPr lang="en-US" dirty="0" smtClean="0"/>
              <a:t>Mai </a:t>
            </a:r>
            <a:r>
              <a:rPr lang="en-US" dirty="0" err="1" smtClean="0"/>
              <a:t>Thụy</a:t>
            </a:r>
            <a:r>
              <a:rPr lang="en-US" dirty="0" smtClean="0"/>
              <a:t> </a:t>
            </a:r>
            <a:r>
              <a:rPr lang="en-US" dirty="0" err="1" smtClean="0"/>
              <a:t>Ánh</a:t>
            </a:r>
            <a:r>
              <a:rPr lang="en-US" dirty="0" smtClean="0"/>
              <a:t> </a:t>
            </a:r>
            <a:r>
              <a:rPr lang="en-US" dirty="0" err="1" smtClean="0"/>
              <a:t>Tuyết</a:t>
            </a:r>
            <a:r>
              <a:rPr lang="en-US" dirty="0" smtClean="0"/>
              <a:t> - 16521409</a:t>
            </a:r>
            <a:endParaRPr lang="en-US" dirty="0"/>
          </a:p>
        </p:txBody>
      </p:sp>
      <p:sp>
        <p:nvSpPr>
          <p:cNvPr id="6" name="TextBox 5"/>
          <p:cNvSpPr txBox="1"/>
          <p:nvPr/>
        </p:nvSpPr>
        <p:spPr>
          <a:xfrm>
            <a:off x="-18180" y="0"/>
            <a:ext cx="1846980" cy="230832"/>
          </a:xfrm>
          <a:prstGeom prst="rect">
            <a:avLst/>
          </a:prstGeom>
          <a:noFill/>
        </p:spPr>
        <p:txBody>
          <a:bodyPr wrap="none" rtlCol="0">
            <a:spAutoFit/>
          </a:bodyPr>
          <a:lstStyle/>
          <a:p>
            <a:r>
              <a:rPr lang="en-US" sz="900" smtClean="0">
                <a:solidFill>
                  <a:schemeClr val="bg1"/>
                </a:solidFill>
                <a:latin typeface="+mn-lt"/>
              </a:rPr>
              <a:t>www.trungtamtinhoc.edu.vn</a:t>
            </a:r>
            <a:endParaRPr lang="en-US" sz="900">
              <a:solidFill>
                <a:schemeClr val="bg1"/>
              </a:solidFill>
              <a:latin typeface="+mn-lt"/>
            </a:endParaRPr>
          </a:p>
        </p:txBody>
      </p:sp>
    </p:spTree>
    <p:extLst>
      <p:ext uri="{BB962C8B-B14F-4D97-AF65-F5344CB8AC3E}">
        <p14:creationId xmlns:p14="http://schemas.microsoft.com/office/powerpoint/2010/main" val="175589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0357">
                                            <p:txEl>
                                              <p:pRg st="0" end="0"/>
                                            </p:txEl>
                                          </p:spTgt>
                                        </p:tgtEl>
                                        <p:attrNameLst>
                                          <p:attrName>style.visibility</p:attrName>
                                        </p:attrNameLst>
                                      </p:cBhvr>
                                      <p:to>
                                        <p:strVal val="visible"/>
                                      </p:to>
                                    </p:set>
                                    <p:animEffect transition="in" filter="wipe(left)">
                                      <p:cBhvr>
                                        <p:cTn id="7" dur="1000"/>
                                        <p:tgtEl>
                                          <p:spTgt spid="1003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357">
                                            <p:txEl>
                                              <p:pRg st="1" end="1"/>
                                            </p:txEl>
                                          </p:spTgt>
                                        </p:tgtEl>
                                        <p:attrNameLst>
                                          <p:attrName>style.visibility</p:attrName>
                                        </p:attrNameLst>
                                      </p:cBhvr>
                                      <p:to>
                                        <p:strVal val="visible"/>
                                      </p:to>
                                    </p:set>
                                    <p:animEffect transition="in" filter="wipe(left)">
                                      <p:cBhvr>
                                        <p:cTn id="12" dur="1000"/>
                                        <p:tgtEl>
                                          <p:spTgt spid="1003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357">
                                            <p:txEl>
                                              <p:pRg st="2" end="2"/>
                                            </p:txEl>
                                          </p:spTgt>
                                        </p:tgtEl>
                                        <p:attrNameLst>
                                          <p:attrName>style.visibility</p:attrName>
                                        </p:attrNameLst>
                                      </p:cBhvr>
                                      <p:to>
                                        <p:strVal val="visible"/>
                                      </p:to>
                                    </p:set>
                                    <p:animEffect transition="in" filter="wipe(left)">
                                      <p:cBhvr>
                                        <p:cTn id="17" dur="1000"/>
                                        <p:tgtEl>
                                          <p:spTgt spid="1003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239000" cy="563562"/>
          </a:xfrm>
        </p:spPr>
        <p:txBody>
          <a:bodyPr/>
          <a:lstStyle/>
          <a:p>
            <a:r>
              <a:rPr lang="en-US" dirty="0" smtClean="0"/>
              <a:t>f. Ví dụ </a:t>
            </a:r>
            <a:r>
              <a:rPr lang="en-US" dirty="0" err="1" smtClean="0"/>
              <a:t>khác</a:t>
            </a:r>
            <a:endParaRPr lang="en-US" b="0" dirty="0"/>
          </a:p>
        </p:txBody>
      </p:sp>
      <p:sp>
        <p:nvSpPr>
          <p:cNvPr id="5" name="Subtitle 2">
            <a:extLst>
              <a:ext uri="{FF2B5EF4-FFF2-40B4-BE49-F238E27FC236}">
                <a16:creationId xmlns:a16="http://schemas.microsoft.com/office/drawing/2014/main" xmlns="" id="{0D516AF9-AEA0-4738-AE53-25046E17430F}"/>
              </a:ext>
            </a:extLst>
          </p:cNvPr>
          <p:cNvSpPr txBox="1">
            <a:spLocks/>
          </p:cNvSpPr>
          <p:nvPr/>
        </p:nvSpPr>
        <p:spPr bwMode="gray">
          <a:xfrm>
            <a:off x="314739" y="1371600"/>
            <a:ext cx="7199067"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vi-VN" sz="1600" dirty="0">
                <a:solidFill>
                  <a:srgbClr val="000000"/>
                </a:solidFill>
                <a:cs typeface="Arial" panose="020B0604020202020204" pitchFamily="34" charset="0"/>
              </a:rPr>
              <a:t>create trigger </a:t>
            </a:r>
            <a:r>
              <a:rPr lang="vi-VN" sz="1600" b="0" dirty="0">
                <a:cs typeface="Arial" panose="020B0604020202020204" pitchFamily="34" charset="0"/>
              </a:rPr>
              <a:t>trg_KH_NGDK_Upd </a:t>
            </a:r>
            <a:r>
              <a:rPr lang="vi-VN" sz="1600" dirty="0">
                <a:solidFill>
                  <a:srgbClr val="000000"/>
                </a:solidFill>
                <a:cs typeface="Arial" panose="020B0604020202020204" pitchFamily="34" charset="0"/>
              </a:rPr>
              <a:t>on</a:t>
            </a:r>
            <a:r>
              <a:rPr lang="vi-VN" sz="1600" b="0" dirty="0">
                <a:cs typeface="Arial" panose="020B0604020202020204" pitchFamily="34" charset="0"/>
              </a:rPr>
              <a:t> KHACHHANG </a:t>
            </a:r>
            <a:br>
              <a:rPr lang="vi-VN" sz="1600" b="0" dirty="0">
                <a:cs typeface="Arial" panose="020B0604020202020204" pitchFamily="34" charset="0"/>
              </a:rPr>
            </a:br>
            <a:r>
              <a:rPr lang="vi-VN" sz="1600" dirty="0">
                <a:solidFill>
                  <a:srgbClr val="000000"/>
                </a:solidFill>
                <a:cs typeface="Arial" panose="020B0604020202020204" pitchFamily="34" charset="0"/>
              </a:rPr>
              <a:t>for</a:t>
            </a:r>
            <a:r>
              <a:rPr lang="vi-VN" sz="1600" b="0" dirty="0">
                <a:cs typeface="Arial" panose="020B0604020202020204" pitchFamily="34" charset="0"/>
              </a:rPr>
              <a:t> update </a:t>
            </a:r>
            <a:br>
              <a:rPr lang="vi-VN" sz="1600" b="0" dirty="0">
                <a:cs typeface="Arial" panose="020B0604020202020204" pitchFamily="34" charset="0"/>
              </a:rPr>
            </a:br>
            <a:r>
              <a:rPr lang="vi-VN" sz="1600" dirty="0">
                <a:solidFill>
                  <a:srgbClr val="000000"/>
                </a:solidFill>
                <a:cs typeface="Arial" panose="020B0604020202020204" pitchFamily="34" charset="0"/>
              </a:rPr>
              <a:t>as </a:t>
            </a:r>
            <a:r>
              <a:rPr lang="vi-VN" sz="1600" b="0" dirty="0">
                <a:cs typeface="Arial" panose="020B0604020202020204" pitchFamily="34" charset="0"/>
              </a:rPr>
              <a:t/>
            </a:r>
            <a:br>
              <a:rPr lang="vi-VN" sz="1600" b="0" dirty="0">
                <a:cs typeface="Arial" panose="020B0604020202020204" pitchFamily="34" charset="0"/>
              </a:rPr>
            </a:br>
            <a:r>
              <a:rPr lang="vi-VN" sz="1600" b="0" dirty="0">
                <a:cs typeface="Arial" panose="020B0604020202020204" pitchFamily="34" charset="0"/>
              </a:rPr>
              <a:t>if update(NGDK) </a:t>
            </a:r>
            <a:br>
              <a:rPr lang="vi-VN" sz="1600" b="0" dirty="0">
                <a:cs typeface="Arial" panose="020B0604020202020204" pitchFamily="34" charset="0"/>
              </a:rPr>
            </a:br>
            <a:r>
              <a:rPr lang="vi-VN" sz="1600" dirty="0">
                <a:solidFill>
                  <a:srgbClr val="000000"/>
                </a:solidFill>
                <a:cs typeface="Arial" panose="020B0604020202020204" pitchFamily="34" charset="0"/>
              </a:rPr>
              <a:t>begin</a:t>
            </a:r>
            <a:r>
              <a:rPr lang="vi-VN" sz="1600" b="0" dirty="0">
                <a:cs typeface="Arial" panose="020B0604020202020204" pitchFamily="34" charset="0"/>
              </a:rPr>
              <a:t> </a:t>
            </a:r>
            <a:br>
              <a:rPr lang="vi-VN" sz="1600" b="0" dirty="0">
                <a:cs typeface="Arial" panose="020B0604020202020204" pitchFamily="34" charset="0"/>
              </a:rPr>
            </a:br>
            <a:r>
              <a:rPr lang="vi-VN" sz="1600" b="0" dirty="0">
                <a:cs typeface="Arial" panose="020B0604020202020204" pitchFamily="34" charset="0"/>
              </a:rPr>
              <a:t>	declare @NGDK smalldatetime </a:t>
            </a:r>
            <a:br>
              <a:rPr lang="vi-VN" sz="1600" b="0" dirty="0">
                <a:cs typeface="Arial" panose="020B0604020202020204" pitchFamily="34" charset="0"/>
              </a:rPr>
            </a:br>
            <a:r>
              <a:rPr lang="vi-VN" sz="1600" b="0" dirty="0">
                <a:cs typeface="Arial" panose="020B0604020202020204" pitchFamily="34" charset="0"/>
              </a:rPr>
              <a:t>	declare @MAKH char(4) </a:t>
            </a:r>
            <a:br>
              <a:rPr lang="vi-VN" sz="1600" b="0" dirty="0">
                <a:cs typeface="Arial" panose="020B0604020202020204" pitchFamily="34" charset="0"/>
              </a:rPr>
            </a:br>
            <a:r>
              <a:rPr lang="vi-VN" sz="1600" b="0" dirty="0">
                <a:cs typeface="Arial" panose="020B0604020202020204" pitchFamily="34" charset="0"/>
              </a:rPr>
              <a:t>	declare @NGHD smalldatetime </a:t>
            </a:r>
            <a:br>
              <a:rPr lang="vi-VN" sz="1600" b="0" dirty="0">
                <a:cs typeface="Arial" panose="020B0604020202020204" pitchFamily="34" charset="0"/>
              </a:rPr>
            </a:br>
            <a:r>
              <a:rPr lang="vi-VN" sz="1600" b="0" dirty="0">
                <a:cs typeface="Arial" panose="020B0604020202020204" pitchFamily="34" charset="0"/>
              </a:rPr>
              <a:t>	--lay NGDK va MAKH trong bang INSERTED </a:t>
            </a:r>
            <a:br>
              <a:rPr lang="vi-VN" sz="1600" b="0" dirty="0">
                <a:cs typeface="Arial" panose="020B0604020202020204" pitchFamily="34" charset="0"/>
              </a:rPr>
            </a:br>
            <a:r>
              <a:rPr lang="vi-VN" sz="1600" b="0" dirty="0">
                <a:cs typeface="Arial" panose="020B0604020202020204" pitchFamily="34" charset="0"/>
              </a:rPr>
              <a:t>	select @MAKH = MAKH, @NGDK = NGDK from inserted </a:t>
            </a:r>
            <a:br>
              <a:rPr lang="vi-VN" sz="1600" b="0" dirty="0">
                <a:cs typeface="Arial" panose="020B0604020202020204" pitchFamily="34" charset="0"/>
              </a:rPr>
            </a:br>
            <a:r>
              <a:rPr lang="vi-VN" sz="1600" b="0" dirty="0">
                <a:cs typeface="Arial" panose="020B0604020202020204" pitchFamily="34" charset="0"/>
              </a:rPr>
              <a:t>	if (select count(*) from HOADON where MAKH=@MAKH and NGHD &lt;@NGDK) &gt; 0 </a:t>
            </a:r>
            <a:br>
              <a:rPr lang="vi-VN" sz="1600" b="0" dirty="0">
                <a:cs typeface="Arial" panose="020B0604020202020204" pitchFamily="34" charset="0"/>
              </a:rPr>
            </a:br>
            <a:r>
              <a:rPr lang="vi-VN" sz="1600" b="0" dirty="0">
                <a:cs typeface="Arial" panose="020B0604020202020204" pitchFamily="34" charset="0"/>
              </a:rPr>
              <a:t>	begin </a:t>
            </a:r>
            <a:br>
              <a:rPr lang="vi-VN" sz="1600" b="0" dirty="0">
                <a:cs typeface="Arial" panose="020B0604020202020204" pitchFamily="34" charset="0"/>
              </a:rPr>
            </a:br>
            <a:r>
              <a:rPr lang="vi-VN" sz="1600" b="0" dirty="0">
                <a:cs typeface="Arial" panose="020B0604020202020204" pitchFamily="34" charset="0"/>
              </a:rPr>
              <a:t>		print '--Ngay dang ky thanh vien phai lon hon ngay mua hang--’</a:t>
            </a:r>
            <a:br>
              <a:rPr lang="vi-VN" sz="1600" b="0" dirty="0">
                <a:cs typeface="Arial" panose="020B0604020202020204" pitchFamily="34" charset="0"/>
              </a:rPr>
            </a:br>
            <a:r>
              <a:rPr lang="vi-VN" sz="1600" b="0" dirty="0">
                <a:cs typeface="Arial" panose="020B0604020202020204" pitchFamily="34" charset="0"/>
              </a:rPr>
              <a:t> 	rollback tran </a:t>
            </a:r>
            <a:br>
              <a:rPr lang="vi-VN" sz="1600" b="0" dirty="0">
                <a:cs typeface="Arial" panose="020B0604020202020204" pitchFamily="34" charset="0"/>
              </a:rPr>
            </a:br>
            <a:r>
              <a:rPr lang="vi-VN" sz="1600" b="0" dirty="0">
                <a:cs typeface="Arial" panose="020B0604020202020204" pitchFamily="34" charset="0"/>
              </a:rPr>
              <a:t>	end </a:t>
            </a:r>
            <a:br>
              <a:rPr lang="vi-VN" sz="1600" b="0" dirty="0">
                <a:cs typeface="Arial" panose="020B0604020202020204" pitchFamily="34" charset="0"/>
              </a:rPr>
            </a:br>
            <a:r>
              <a:rPr lang="vi-VN" sz="1600" dirty="0">
                <a:solidFill>
                  <a:srgbClr val="000000"/>
                </a:solidFill>
                <a:cs typeface="Arial" panose="020B0604020202020204" pitchFamily="34" charset="0"/>
              </a:rPr>
              <a:t>end </a:t>
            </a:r>
            <a:r>
              <a:rPr lang="vi-VN" sz="1600" b="0" dirty="0">
                <a:cs typeface="Arial" panose="020B0604020202020204" pitchFamily="34" charset="0"/>
              </a:rPr>
              <a:t/>
            </a:r>
            <a:br>
              <a:rPr lang="vi-VN" sz="1600" b="0" dirty="0">
                <a:cs typeface="Arial" panose="020B0604020202020204" pitchFamily="34" charset="0"/>
              </a:rPr>
            </a:br>
            <a:r>
              <a:rPr lang="vi-VN" sz="1600" b="0" dirty="0">
                <a:cs typeface="Arial" panose="020B0604020202020204" pitchFamily="34" charset="0"/>
              </a:rPr>
              <a:t>go</a:t>
            </a:r>
            <a:endParaRPr lang="vi-VN" sz="1600" b="0" dirty="0"/>
          </a:p>
        </p:txBody>
      </p:sp>
    </p:spTree>
    <p:extLst>
      <p:ext uri="{BB962C8B-B14F-4D97-AF65-F5344CB8AC3E}">
        <p14:creationId xmlns:p14="http://schemas.microsoft.com/office/powerpoint/2010/main" val="289261822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smtClean="0"/>
              <a:t>g. </a:t>
            </a:r>
            <a:r>
              <a:rPr lang="en-US" sz="3500" dirty="0" err="1" smtClean="0"/>
              <a:t>Kết</a:t>
            </a:r>
            <a:r>
              <a:rPr lang="en-US" sz="3500" dirty="0" smtClean="0"/>
              <a:t> </a:t>
            </a:r>
            <a:r>
              <a:rPr lang="en-US" sz="3500" dirty="0" err="1" smtClean="0"/>
              <a:t>luận</a:t>
            </a:r>
            <a:endParaRPr lang="en-US" sz="3500" dirty="0"/>
          </a:p>
        </p:txBody>
      </p:sp>
      <p:sp>
        <p:nvSpPr>
          <p:cNvPr id="3" name="Content Placeholder 2"/>
          <p:cNvSpPr>
            <a:spLocks noGrp="1"/>
          </p:cNvSpPr>
          <p:nvPr>
            <p:ph idx="1"/>
          </p:nvPr>
        </p:nvSpPr>
        <p:spPr/>
        <p:txBody>
          <a:bodyPr/>
          <a:lstStyle/>
          <a:p>
            <a:pPr marL="400050" lvl="1" indent="0">
              <a:lnSpc>
                <a:spcPct val="150000"/>
              </a:lnSpc>
              <a:buNone/>
            </a:pPr>
            <a:r>
              <a:rPr lang="vi-VN" sz="3000" b="0" dirty="0">
                <a:solidFill>
                  <a:srgbClr val="000000"/>
                </a:solidFill>
              </a:rPr>
              <a:t>Việc mà bạn sử dụng Trigger là không bắt buộc</a:t>
            </a:r>
            <a:r>
              <a:rPr lang="en-US" sz="3000" b="0" dirty="0">
                <a:solidFill>
                  <a:srgbClr val="000000"/>
                </a:solidFill>
              </a:rPr>
              <a:t>.</a:t>
            </a:r>
            <a:r>
              <a:rPr lang="vi-VN" sz="3000" b="0" dirty="0">
                <a:solidFill>
                  <a:srgbClr val="000000"/>
                </a:solidFill>
              </a:rPr>
              <a:t> </a:t>
            </a:r>
            <a:r>
              <a:rPr lang="en-US" sz="3000" b="0" dirty="0">
                <a:solidFill>
                  <a:srgbClr val="000000"/>
                </a:solidFill>
              </a:rPr>
              <a:t>C</a:t>
            </a:r>
            <a:r>
              <a:rPr lang="vi-VN" sz="3000" b="0" dirty="0">
                <a:solidFill>
                  <a:srgbClr val="000000"/>
                </a:solidFill>
              </a:rPr>
              <a:t>húng ta thường tưởng rằng vì thế mà chả ai dùng nó là hoàn toàn sai. Trigger vẫn có rất nhiều nơi sẽ sử dụng nó vào mục đích riêng của họ.</a:t>
            </a:r>
          </a:p>
          <a:p>
            <a:pPr marL="400050" lvl="1" indent="0">
              <a:lnSpc>
                <a:spcPct val="150000"/>
              </a:lnSpc>
              <a:buNone/>
            </a:pPr>
            <a:endParaRPr lang="en-US" sz="3000" b="0" dirty="0">
              <a:solidFill>
                <a:srgbClr val="000000"/>
              </a:solidFill>
            </a:endParaRPr>
          </a:p>
        </p:txBody>
      </p:sp>
    </p:spTree>
    <p:extLst>
      <p:ext uri="{BB962C8B-B14F-4D97-AF65-F5344CB8AC3E}">
        <p14:creationId xmlns:p14="http://schemas.microsoft.com/office/powerpoint/2010/main" val="100875236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p:cNvSpPr>
            <a:spLocks noGrp="1" noChangeArrowheads="1"/>
          </p:cNvSpPr>
          <p:nvPr>
            <p:ph type="ctrTitle"/>
          </p:nvPr>
        </p:nvSpPr>
        <p:spPr>
          <a:xfrm>
            <a:off x="1524000" y="2438400"/>
            <a:ext cx="6477000" cy="990600"/>
          </a:xfrm>
        </p:spPr>
        <p:txBody>
          <a:bodyPr/>
          <a:lstStyle/>
          <a:p>
            <a:pPr>
              <a:tabLst>
                <a:tab pos="2743200" algn="l"/>
              </a:tabLst>
            </a:pPr>
            <a:r>
              <a:rPr lang="en-US" sz="2500" dirty="0" smtClean="0">
                <a:solidFill>
                  <a:schemeClr val="accent2"/>
                </a:solidFill>
              </a:rPr>
              <a:t/>
            </a:r>
            <a:br>
              <a:rPr lang="en-US" sz="2500" dirty="0" smtClean="0">
                <a:solidFill>
                  <a:schemeClr val="accent2"/>
                </a:solidFill>
              </a:rPr>
            </a:br>
            <a:r>
              <a:rPr lang="en-US" sz="5400" dirty="0" smtClean="0"/>
              <a:t>2. CURSOR</a:t>
            </a:r>
            <a:endParaRPr lang="en-US" sz="5400" dirty="0"/>
          </a:p>
        </p:txBody>
      </p:sp>
      <p:sp>
        <p:nvSpPr>
          <p:cNvPr id="6" name="TextBox 5"/>
          <p:cNvSpPr txBox="1"/>
          <p:nvPr/>
        </p:nvSpPr>
        <p:spPr>
          <a:xfrm>
            <a:off x="-18180" y="0"/>
            <a:ext cx="1846980" cy="230832"/>
          </a:xfrm>
          <a:prstGeom prst="rect">
            <a:avLst/>
          </a:prstGeom>
          <a:noFill/>
        </p:spPr>
        <p:txBody>
          <a:bodyPr wrap="none" rtlCol="0">
            <a:spAutoFit/>
          </a:bodyPr>
          <a:lstStyle/>
          <a:p>
            <a:r>
              <a:rPr lang="en-US" sz="900" smtClean="0">
                <a:solidFill>
                  <a:schemeClr val="bg1"/>
                </a:solidFill>
                <a:latin typeface="+mn-lt"/>
              </a:rPr>
              <a:t>www.trungtamtinhoc.edu.vn</a:t>
            </a:r>
            <a:endParaRPr lang="en-US" sz="900">
              <a:solidFill>
                <a:schemeClr val="bg1"/>
              </a:solidFill>
              <a:latin typeface="+mn-lt"/>
            </a:endParaRPr>
          </a:p>
        </p:txBody>
      </p:sp>
    </p:spTree>
    <p:extLst>
      <p:ext uri="{BB962C8B-B14F-4D97-AF65-F5344CB8AC3E}">
        <p14:creationId xmlns:p14="http://schemas.microsoft.com/office/powerpoint/2010/main" val="32070467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smtClean="0"/>
              <a:t>a. </a:t>
            </a:r>
            <a:r>
              <a:rPr lang="en-US" sz="3500" dirty="0" err="1" smtClean="0"/>
              <a:t>Giới</a:t>
            </a:r>
            <a:r>
              <a:rPr lang="en-US" sz="3500" dirty="0" smtClean="0"/>
              <a:t> </a:t>
            </a:r>
            <a:r>
              <a:rPr lang="en-US" sz="3500" dirty="0" err="1" smtClean="0"/>
              <a:t>thiệu</a:t>
            </a:r>
            <a:r>
              <a:rPr lang="en-US" sz="3500" dirty="0" smtClean="0"/>
              <a:t> </a:t>
            </a:r>
            <a:endParaRPr lang="en-US" sz="3500" dirty="0"/>
          </a:p>
        </p:txBody>
      </p:sp>
      <p:sp>
        <p:nvSpPr>
          <p:cNvPr id="3" name="Content Placeholder 2"/>
          <p:cNvSpPr>
            <a:spLocks noGrp="1"/>
          </p:cNvSpPr>
          <p:nvPr>
            <p:ph idx="1"/>
          </p:nvPr>
        </p:nvSpPr>
        <p:spPr/>
        <p:txBody>
          <a:bodyPr/>
          <a:lstStyle/>
          <a:p>
            <a:r>
              <a:rPr lang="en-US" sz="3000" b="0" dirty="0">
                <a:solidFill>
                  <a:srgbClr val="000000"/>
                </a:solidFill>
              </a:rPr>
              <a:t>Cursor </a:t>
            </a:r>
            <a:r>
              <a:rPr lang="en-US" sz="3000" b="0" dirty="0" err="1">
                <a:solidFill>
                  <a:srgbClr val="000000"/>
                </a:solidFill>
              </a:rPr>
              <a:t>là</a:t>
            </a:r>
            <a:r>
              <a:rPr lang="en-US" sz="3000" b="0" dirty="0">
                <a:solidFill>
                  <a:srgbClr val="000000"/>
                </a:solidFill>
              </a:rPr>
              <a:t> </a:t>
            </a:r>
            <a:r>
              <a:rPr lang="en-US" sz="3000" b="0" dirty="0" err="1">
                <a:solidFill>
                  <a:srgbClr val="000000"/>
                </a:solidFill>
              </a:rPr>
              <a:t>kiểu</a:t>
            </a:r>
            <a:r>
              <a:rPr lang="en-US" sz="3000" b="0" dirty="0">
                <a:solidFill>
                  <a:srgbClr val="000000"/>
                </a:solidFill>
              </a:rPr>
              <a:t> </a:t>
            </a:r>
            <a:r>
              <a:rPr lang="en-US" sz="3000" b="0" dirty="0" err="1">
                <a:solidFill>
                  <a:srgbClr val="000000"/>
                </a:solidFill>
              </a:rPr>
              <a:t>dữ</a:t>
            </a:r>
            <a:r>
              <a:rPr lang="en-US" sz="3000" b="0" dirty="0">
                <a:solidFill>
                  <a:srgbClr val="000000"/>
                </a:solidFill>
              </a:rPr>
              <a:t> </a:t>
            </a:r>
            <a:r>
              <a:rPr lang="en-US" sz="3000" b="0" dirty="0" err="1">
                <a:solidFill>
                  <a:srgbClr val="000000"/>
                </a:solidFill>
              </a:rPr>
              <a:t>liệu</a:t>
            </a:r>
            <a:r>
              <a:rPr lang="en-US" sz="3000" b="0" dirty="0">
                <a:solidFill>
                  <a:srgbClr val="000000"/>
                </a:solidFill>
              </a:rPr>
              <a:t> c</a:t>
            </a:r>
            <a:r>
              <a:rPr lang="vi-VN" sz="3000" b="0" dirty="0">
                <a:solidFill>
                  <a:srgbClr val="000000"/>
                </a:solidFill>
              </a:rPr>
              <a:t>ơ</a:t>
            </a:r>
            <a:r>
              <a:rPr lang="en-US" sz="3000" b="0" dirty="0">
                <a:solidFill>
                  <a:srgbClr val="000000"/>
                </a:solidFill>
              </a:rPr>
              <a:t> </a:t>
            </a:r>
            <a:r>
              <a:rPr lang="en-US" sz="3000" b="0" dirty="0" err="1">
                <a:solidFill>
                  <a:srgbClr val="000000"/>
                </a:solidFill>
              </a:rPr>
              <a:t>bản</a:t>
            </a:r>
            <a:r>
              <a:rPr lang="en-US" sz="3000" b="0" dirty="0">
                <a:solidFill>
                  <a:srgbClr val="000000"/>
                </a:solidFill>
              </a:rPr>
              <a:t> </a:t>
            </a:r>
            <a:r>
              <a:rPr lang="en-US" sz="3000" b="0" dirty="0" err="1">
                <a:solidFill>
                  <a:srgbClr val="000000"/>
                </a:solidFill>
              </a:rPr>
              <a:t>dùng</a:t>
            </a:r>
            <a:r>
              <a:rPr lang="en-US" sz="3000" b="0" dirty="0">
                <a:solidFill>
                  <a:srgbClr val="000000"/>
                </a:solidFill>
              </a:rPr>
              <a:t> </a:t>
            </a:r>
            <a:r>
              <a:rPr lang="en-US" sz="3000" b="0" dirty="0" err="1">
                <a:solidFill>
                  <a:srgbClr val="000000"/>
                </a:solidFill>
              </a:rPr>
              <a:t>để</a:t>
            </a:r>
            <a:r>
              <a:rPr lang="en-US" sz="3000" b="0" dirty="0">
                <a:solidFill>
                  <a:srgbClr val="000000"/>
                </a:solidFill>
              </a:rPr>
              <a:t> </a:t>
            </a:r>
            <a:r>
              <a:rPr lang="en-US" sz="3000" b="0" dirty="0" err="1">
                <a:solidFill>
                  <a:srgbClr val="000000"/>
                </a:solidFill>
              </a:rPr>
              <a:t>duyệt</a:t>
            </a:r>
            <a:r>
              <a:rPr lang="en-US" sz="3000" b="0" dirty="0">
                <a:solidFill>
                  <a:srgbClr val="000000"/>
                </a:solidFill>
              </a:rPr>
              <a:t> qua </a:t>
            </a:r>
            <a:r>
              <a:rPr lang="en-US" sz="3000" b="0" dirty="0" err="1">
                <a:solidFill>
                  <a:srgbClr val="000000"/>
                </a:solidFill>
              </a:rPr>
              <a:t>từng</a:t>
            </a:r>
            <a:r>
              <a:rPr lang="en-US" sz="3000" b="0" dirty="0">
                <a:solidFill>
                  <a:srgbClr val="000000"/>
                </a:solidFill>
              </a:rPr>
              <a:t> </a:t>
            </a:r>
            <a:r>
              <a:rPr lang="en-US" sz="3000" b="0" dirty="0" err="1">
                <a:solidFill>
                  <a:srgbClr val="000000"/>
                </a:solidFill>
              </a:rPr>
              <a:t>dòng</a:t>
            </a:r>
            <a:r>
              <a:rPr lang="en-US" sz="3000" b="0" dirty="0">
                <a:solidFill>
                  <a:srgbClr val="000000"/>
                </a:solidFill>
              </a:rPr>
              <a:t> </a:t>
            </a:r>
            <a:r>
              <a:rPr lang="en-US" sz="3000" b="0" dirty="0" err="1">
                <a:solidFill>
                  <a:srgbClr val="000000"/>
                </a:solidFill>
              </a:rPr>
              <a:t>dữ</a:t>
            </a:r>
            <a:r>
              <a:rPr lang="en-US" sz="3000" b="0" dirty="0">
                <a:solidFill>
                  <a:srgbClr val="000000"/>
                </a:solidFill>
              </a:rPr>
              <a:t> </a:t>
            </a:r>
            <a:r>
              <a:rPr lang="en-US" sz="3000" b="0" dirty="0" err="1">
                <a:solidFill>
                  <a:srgbClr val="000000"/>
                </a:solidFill>
              </a:rPr>
              <a:t>liệu</a:t>
            </a:r>
            <a:r>
              <a:rPr lang="en-US" sz="3000" b="0" dirty="0">
                <a:solidFill>
                  <a:srgbClr val="000000"/>
                </a:solidFill>
              </a:rPr>
              <a:t> </a:t>
            </a:r>
            <a:r>
              <a:rPr lang="en-US" sz="3000" b="0" dirty="0" err="1">
                <a:solidFill>
                  <a:srgbClr val="000000"/>
                </a:solidFill>
              </a:rPr>
              <a:t>trả</a:t>
            </a:r>
            <a:r>
              <a:rPr lang="en-US" sz="3000" b="0" dirty="0">
                <a:solidFill>
                  <a:srgbClr val="000000"/>
                </a:solidFill>
              </a:rPr>
              <a:t> </a:t>
            </a:r>
            <a:r>
              <a:rPr lang="en-US" sz="3000" b="0" dirty="0" err="1">
                <a:solidFill>
                  <a:srgbClr val="000000"/>
                </a:solidFill>
              </a:rPr>
              <a:t>về</a:t>
            </a:r>
            <a:r>
              <a:rPr lang="en-US" sz="3000" b="0" dirty="0">
                <a:solidFill>
                  <a:srgbClr val="000000"/>
                </a:solidFill>
              </a:rPr>
              <a:t> </a:t>
            </a:r>
            <a:r>
              <a:rPr lang="en-US" sz="3000" b="0" dirty="0" err="1">
                <a:solidFill>
                  <a:srgbClr val="000000"/>
                </a:solidFill>
              </a:rPr>
              <a:t>từ</a:t>
            </a:r>
            <a:r>
              <a:rPr lang="en-US" sz="3000" b="0" dirty="0">
                <a:solidFill>
                  <a:srgbClr val="000000"/>
                </a:solidFill>
              </a:rPr>
              <a:t> </a:t>
            </a:r>
            <a:r>
              <a:rPr lang="en-US" sz="3000" b="0" dirty="0" err="1">
                <a:solidFill>
                  <a:srgbClr val="000000"/>
                </a:solidFill>
              </a:rPr>
              <a:t>câu</a:t>
            </a:r>
            <a:r>
              <a:rPr lang="en-US" sz="3000" b="0" dirty="0">
                <a:solidFill>
                  <a:srgbClr val="000000"/>
                </a:solidFill>
              </a:rPr>
              <a:t> </a:t>
            </a:r>
            <a:r>
              <a:rPr lang="en-US" sz="3000" b="0" dirty="0" err="1">
                <a:solidFill>
                  <a:srgbClr val="000000"/>
                </a:solidFill>
              </a:rPr>
              <a:t>truy</a:t>
            </a:r>
            <a:r>
              <a:rPr lang="en-US" sz="3000" b="0" dirty="0">
                <a:solidFill>
                  <a:srgbClr val="000000"/>
                </a:solidFill>
              </a:rPr>
              <a:t> </a:t>
            </a:r>
            <a:r>
              <a:rPr lang="en-US" sz="3000" b="0" dirty="0" err="1">
                <a:solidFill>
                  <a:srgbClr val="000000"/>
                </a:solidFill>
              </a:rPr>
              <a:t>vấn</a:t>
            </a:r>
            <a:r>
              <a:rPr lang="en-US" sz="3000" b="0" dirty="0">
                <a:solidFill>
                  <a:srgbClr val="000000"/>
                </a:solidFill>
              </a:rPr>
              <a:t> select, </a:t>
            </a:r>
            <a:r>
              <a:rPr lang="en-US" sz="3000" b="0" dirty="0" err="1">
                <a:solidFill>
                  <a:srgbClr val="000000"/>
                </a:solidFill>
              </a:rPr>
              <a:t>từ</a:t>
            </a:r>
            <a:r>
              <a:rPr lang="en-US" sz="3000" b="0" dirty="0">
                <a:solidFill>
                  <a:srgbClr val="000000"/>
                </a:solidFill>
              </a:rPr>
              <a:t> </a:t>
            </a:r>
            <a:r>
              <a:rPr lang="en-US" sz="3000" b="0" dirty="0" err="1">
                <a:solidFill>
                  <a:srgbClr val="000000"/>
                </a:solidFill>
              </a:rPr>
              <a:t>đó</a:t>
            </a:r>
            <a:r>
              <a:rPr lang="en-US" sz="3000" b="0" dirty="0">
                <a:solidFill>
                  <a:srgbClr val="000000"/>
                </a:solidFill>
              </a:rPr>
              <a:t> </a:t>
            </a:r>
            <a:r>
              <a:rPr lang="en-US" sz="3000" b="0" dirty="0" err="1">
                <a:solidFill>
                  <a:srgbClr val="000000"/>
                </a:solidFill>
              </a:rPr>
              <a:t>có</a:t>
            </a:r>
            <a:r>
              <a:rPr lang="en-US" sz="3000" b="0" dirty="0">
                <a:solidFill>
                  <a:srgbClr val="000000"/>
                </a:solidFill>
              </a:rPr>
              <a:t> </a:t>
            </a:r>
            <a:r>
              <a:rPr lang="en-US" sz="3000" b="0" dirty="0" err="1">
                <a:solidFill>
                  <a:srgbClr val="000000"/>
                </a:solidFill>
              </a:rPr>
              <a:t>những</a:t>
            </a:r>
            <a:r>
              <a:rPr lang="en-US" sz="3000" b="0" dirty="0">
                <a:solidFill>
                  <a:srgbClr val="000000"/>
                </a:solidFill>
              </a:rPr>
              <a:t> </a:t>
            </a:r>
            <a:r>
              <a:rPr lang="en-US" sz="3000" b="0" dirty="0" err="1">
                <a:solidFill>
                  <a:srgbClr val="000000"/>
                </a:solidFill>
              </a:rPr>
              <a:t>xử</a:t>
            </a:r>
            <a:r>
              <a:rPr lang="en-US" sz="3000" b="0" dirty="0">
                <a:solidFill>
                  <a:srgbClr val="000000"/>
                </a:solidFill>
              </a:rPr>
              <a:t> </a:t>
            </a:r>
            <a:r>
              <a:rPr lang="en-US" sz="3000" b="0" dirty="0" err="1">
                <a:solidFill>
                  <a:srgbClr val="000000"/>
                </a:solidFill>
              </a:rPr>
              <a:t>lý</a:t>
            </a:r>
            <a:r>
              <a:rPr lang="en-US" sz="3000" b="0" dirty="0">
                <a:solidFill>
                  <a:srgbClr val="000000"/>
                </a:solidFill>
              </a:rPr>
              <a:t> </a:t>
            </a:r>
            <a:r>
              <a:rPr lang="en-US" sz="3000" b="0" dirty="0" err="1">
                <a:solidFill>
                  <a:srgbClr val="000000"/>
                </a:solidFill>
              </a:rPr>
              <a:t>khác</a:t>
            </a:r>
            <a:r>
              <a:rPr lang="en-US" sz="3000" b="0" dirty="0">
                <a:solidFill>
                  <a:srgbClr val="000000"/>
                </a:solidFill>
              </a:rPr>
              <a:t> </a:t>
            </a:r>
            <a:r>
              <a:rPr lang="en-US" sz="3000" b="0" dirty="0" err="1">
                <a:solidFill>
                  <a:srgbClr val="000000"/>
                </a:solidFill>
              </a:rPr>
              <a:t>nhau</a:t>
            </a:r>
            <a:r>
              <a:rPr lang="en-US" sz="3000" b="0" dirty="0">
                <a:solidFill>
                  <a:srgbClr val="000000"/>
                </a:solidFill>
              </a:rPr>
              <a:t> </a:t>
            </a:r>
            <a:r>
              <a:rPr lang="en-US" sz="3000" b="0" dirty="0" err="1">
                <a:solidFill>
                  <a:srgbClr val="000000"/>
                </a:solidFill>
              </a:rPr>
              <a:t>cho</a:t>
            </a:r>
            <a:r>
              <a:rPr lang="en-US" sz="3000" b="0" dirty="0">
                <a:solidFill>
                  <a:srgbClr val="000000"/>
                </a:solidFill>
              </a:rPr>
              <a:t> </a:t>
            </a:r>
            <a:r>
              <a:rPr lang="en-US" sz="3000" b="0" dirty="0" err="1">
                <a:solidFill>
                  <a:srgbClr val="000000"/>
                </a:solidFill>
              </a:rPr>
              <a:t>từng</a:t>
            </a:r>
            <a:r>
              <a:rPr lang="en-US" sz="3000" b="0" dirty="0">
                <a:solidFill>
                  <a:srgbClr val="000000"/>
                </a:solidFill>
              </a:rPr>
              <a:t> </a:t>
            </a:r>
            <a:r>
              <a:rPr lang="en-US" sz="3000" b="0" dirty="0" err="1">
                <a:solidFill>
                  <a:srgbClr val="000000"/>
                </a:solidFill>
              </a:rPr>
              <a:t>dòng</a:t>
            </a:r>
            <a:r>
              <a:rPr lang="en-US" sz="3000" b="0" dirty="0">
                <a:solidFill>
                  <a:srgbClr val="000000"/>
                </a:solidFill>
              </a:rPr>
              <a:t> </a:t>
            </a:r>
            <a:r>
              <a:rPr lang="en-US" sz="3000" b="0" dirty="0" err="1">
                <a:solidFill>
                  <a:srgbClr val="000000"/>
                </a:solidFill>
              </a:rPr>
              <a:t>dữ</a:t>
            </a:r>
            <a:r>
              <a:rPr lang="en-US" sz="3000" b="0" dirty="0">
                <a:solidFill>
                  <a:srgbClr val="000000"/>
                </a:solidFill>
              </a:rPr>
              <a:t> </a:t>
            </a:r>
            <a:r>
              <a:rPr lang="en-US" sz="3000" b="0" dirty="0" err="1">
                <a:solidFill>
                  <a:srgbClr val="000000"/>
                </a:solidFill>
              </a:rPr>
              <a:t>liệu</a:t>
            </a:r>
            <a:r>
              <a:rPr lang="en-US" sz="3000" b="0" dirty="0">
                <a:solidFill>
                  <a:srgbClr val="000000"/>
                </a:solidFill>
              </a:rPr>
              <a:t>.</a:t>
            </a:r>
          </a:p>
          <a:p>
            <a:pPr marL="0" indent="0">
              <a:buNone/>
            </a:pPr>
            <a:endParaRPr lang="en-US" sz="3000" b="0" dirty="0">
              <a:solidFill>
                <a:srgbClr val="000000"/>
              </a:solidFill>
            </a:endParaRPr>
          </a:p>
          <a:p>
            <a:r>
              <a:rPr lang="en-US" sz="3000" b="0" dirty="0" err="1">
                <a:solidFill>
                  <a:srgbClr val="000000"/>
                </a:solidFill>
              </a:rPr>
              <a:t>Hạn</a:t>
            </a:r>
            <a:r>
              <a:rPr lang="en-US" sz="3000" b="0" dirty="0">
                <a:solidFill>
                  <a:srgbClr val="000000"/>
                </a:solidFill>
              </a:rPr>
              <a:t> </a:t>
            </a:r>
            <a:r>
              <a:rPr lang="en-US" sz="3000" b="0" dirty="0" err="1">
                <a:solidFill>
                  <a:srgbClr val="000000"/>
                </a:solidFill>
              </a:rPr>
              <a:t>chế</a:t>
            </a:r>
            <a:r>
              <a:rPr lang="en-US" sz="3000" b="0" dirty="0">
                <a:solidFill>
                  <a:srgbClr val="000000"/>
                </a:solidFill>
              </a:rPr>
              <a:t>: </a:t>
            </a:r>
            <a:r>
              <a:rPr lang="en-US" sz="3000" b="0" dirty="0" err="1">
                <a:solidFill>
                  <a:srgbClr val="000000"/>
                </a:solidFill>
              </a:rPr>
              <a:t>Tốc</a:t>
            </a:r>
            <a:r>
              <a:rPr lang="en-US" sz="3000" b="0" dirty="0">
                <a:solidFill>
                  <a:srgbClr val="000000"/>
                </a:solidFill>
              </a:rPr>
              <a:t> </a:t>
            </a:r>
            <a:r>
              <a:rPr lang="en-US" sz="3000" b="0" dirty="0" err="1">
                <a:solidFill>
                  <a:srgbClr val="000000"/>
                </a:solidFill>
              </a:rPr>
              <a:t>độ</a:t>
            </a:r>
            <a:r>
              <a:rPr lang="en-US" sz="3000" b="0" dirty="0">
                <a:solidFill>
                  <a:srgbClr val="000000"/>
                </a:solidFill>
              </a:rPr>
              <a:t> </a:t>
            </a:r>
            <a:r>
              <a:rPr lang="en-US" sz="3000" b="0" dirty="0" err="1">
                <a:solidFill>
                  <a:srgbClr val="000000"/>
                </a:solidFill>
              </a:rPr>
              <a:t>xử</a:t>
            </a:r>
            <a:r>
              <a:rPr lang="en-US" sz="3000" b="0" dirty="0">
                <a:solidFill>
                  <a:srgbClr val="000000"/>
                </a:solidFill>
              </a:rPr>
              <a:t> </a:t>
            </a:r>
            <a:r>
              <a:rPr lang="en-US" sz="3000" b="0" dirty="0" err="1">
                <a:solidFill>
                  <a:srgbClr val="000000"/>
                </a:solidFill>
              </a:rPr>
              <a:t>lý</a:t>
            </a:r>
            <a:r>
              <a:rPr lang="en-US" sz="3000" b="0" dirty="0">
                <a:solidFill>
                  <a:srgbClr val="000000"/>
                </a:solidFill>
              </a:rPr>
              <a:t> </a:t>
            </a:r>
            <a:r>
              <a:rPr lang="en-US" sz="3000" b="0" dirty="0" err="1">
                <a:solidFill>
                  <a:srgbClr val="000000"/>
                </a:solidFill>
              </a:rPr>
              <a:t>chậm</a:t>
            </a:r>
            <a:r>
              <a:rPr lang="en-US" sz="3000" b="0" dirty="0">
                <a:solidFill>
                  <a:srgbClr val="000000"/>
                </a:solidFill>
              </a:rPr>
              <a:t> do </a:t>
            </a:r>
            <a:r>
              <a:rPr lang="en-US" sz="3000" b="0" dirty="0" err="1">
                <a:solidFill>
                  <a:srgbClr val="000000"/>
                </a:solidFill>
              </a:rPr>
              <a:t>phải</a:t>
            </a:r>
            <a:r>
              <a:rPr lang="en-US" sz="3000" b="0" dirty="0">
                <a:solidFill>
                  <a:srgbClr val="000000"/>
                </a:solidFill>
              </a:rPr>
              <a:t> </a:t>
            </a:r>
            <a:r>
              <a:rPr lang="en-US" sz="3000" b="0" dirty="0" err="1">
                <a:solidFill>
                  <a:srgbClr val="000000"/>
                </a:solidFill>
              </a:rPr>
              <a:t>duyệt</a:t>
            </a:r>
            <a:r>
              <a:rPr lang="en-US" sz="3000" b="0" dirty="0">
                <a:solidFill>
                  <a:srgbClr val="000000"/>
                </a:solidFill>
              </a:rPr>
              <a:t> </a:t>
            </a:r>
            <a:r>
              <a:rPr lang="en-US" sz="3000" b="0" dirty="0" err="1">
                <a:solidFill>
                  <a:srgbClr val="000000"/>
                </a:solidFill>
              </a:rPr>
              <a:t>từng</a:t>
            </a:r>
            <a:r>
              <a:rPr lang="en-US" sz="3000" b="0" dirty="0">
                <a:solidFill>
                  <a:srgbClr val="000000"/>
                </a:solidFill>
              </a:rPr>
              <a:t> </a:t>
            </a:r>
            <a:r>
              <a:rPr lang="en-US" sz="3000" b="0" dirty="0" err="1">
                <a:solidFill>
                  <a:srgbClr val="000000"/>
                </a:solidFill>
              </a:rPr>
              <a:t>dòng</a:t>
            </a:r>
            <a:endParaRPr lang="en-US" sz="3000" b="0" dirty="0">
              <a:solidFill>
                <a:srgbClr val="000000"/>
              </a:solidFill>
            </a:endParaRPr>
          </a:p>
          <a:p>
            <a:pPr marL="400050" lvl="1" indent="0">
              <a:lnSpc>
                <a:spcPct val="150000"/>
              </a:lnSpc>
              <a:buNone/>
            </a:pPr>
            <a:endParaRPr lang="en-US" sz="3000" dirty="0">
              <a:solidFill>
                <a:srgbClr val="000000"/>
              </a:solidFill>
            </a:endParaRPr>
          </a:p>
        </p:txBody>
      </p:sp>
    </p:spTree>
    <p:extLst>
      <p:ext uri="{BB962C8B-B14F-4D97-AF65-F5344CB8AC3E}">
        <p14:creationId xmlns:p14="http://schemas.microsoft.com/office/powerpoint/2010/main" val="252643868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a:t>
            </a:r>
            <a:r>
              <a:rPr lang="en-US" dirty="0" err="1" smtClean="0"/>
              <a:t>Điều</a:t>
            </a:r>
            <a:r>
              <a:rPr lang="en-US" dirty="0" smtClean="0"/>
              <a:t> </a:t>
            </a:r>
            <a:r>
              <a:rPr lang="en-US" dirty="0" err="1" smtClean="0"/>
              <a:t>kiện</a:t>
            </a:r>
            <a:r>
              <a:rPr lang="en-US" dirty="0" smtClean="0"/>
              <a:t> </a:t>
            </a:r>
            <a:r>
              <a:rPr lang="en-US" dirty="0" err="1" smtClean="0"/>
              <a:t>sư</a:t>
            </a:r>
            <a:r>
              <a:rPr lang="en-US" dirty="0" smtClean="0"/>
              <a:t>̉ </a:t>
            </a:r>
            <a:r>
              <a:rPr lang="en-US" dirty="0" err="1" smtClean="0"/>
              <a:t>dụng</a:t>
            </a:r>
            <a:endParaRPr lang="en-US" dirty="0"/>
          </a:p>
        </p:txBody>
      </p:sp>
      <p:sp>
        <p:nvSpPr>
          <p:cNvPr id="3" name="Content Placeholder 2"/>
          <p:cNvSpPr>
            <a:spLocks noGrp="1"/>
          </p:cNvSpPr>
          <p:nvPr>
            <p:ph idx="1"/>
          </p:nvPr>
        </p:nvSpPr>
        <p:spPr/>
        <p:txBody>
          <a:bodyPr/>
          <a:lstStyle/>
          <a:p>
            <a:pPr marL="0" indent="0">
              <a:buNone/>
            </a:pPr>
            <a:r>
              <a:rPr lang="vi-VN" b="0" dirty="0">
                <a:solidFill>
                  <a:srgbClr val="000000"/>
                </a:solidFill>
              </a:rPr>
              <a:t>Để sử dụng con trỏ trong cơ sở dữ liệu, chúng ta cần:</a:t>
            </a:r>
          </a:p>
          <a:p>
            <a:r>
              <a:rPr lang="vi-VN" b="0" dirty="0">
                <a:solidFill>
                  <a:srgbClr val="000000"/>
                </a:solidFill>
              </a:rPr>
              <a:t>Khai báo một con trỏ xác định một tập kết quả</a:t>
            </a:r>
          </a:p>
          <a:p>
            <a:r>
              <a:rPr lang="vi-VN" b="0" dirty="0">
                <a:solidFill>
                  <a:srgbClr val="000000"/>
                </a:solidFill>
              </a:rPr>
              <a:t>Thiết lập kết quả cho con trỏ</a:t>
            </a:r>
          </a:p>
          <a:p>
            <a:r>
              <a:rPr lang="vi-VN" b="0" dirty="0">
                <a:solidFill>
                  <a:srgbClr val="000000"/>
                </a:solidFill>
              </a:rPr>
              <a:t>Gán dữ liệu cho các biến cục bộ cần thiết cho con trỏ và một hàng.</a:t>
            </a:r>
          </a:p>
          <a:p>
            <a:r>
              <a:rPr lang="vi-VN" b="0" dirty="0">
                <a:solidFill>
                  <a:srgbClr val="000000"/>
                </a:solidFill>
              </a:rPr>
              <a:t>Đóng cursor khi hoàn thành</a:t>
            </a:r>
          </a:p>
          <a:p>
            <a:endParaRPr lang="en-US" b="0" dirty="0">
              <a:solidFill>
                <a:srgbClr val="000000"/>
              </a:solidFill>
            </a:endParaRPr>
          </a:p>
          <a:p>
            <a:pPr marL="0" indent="0">
              <a:buNone/>
            </a:pPr>
            <a:endParaRPr lang="en-US" b="0" dirty="0">
              <a:solidFill>
                <a:srgbClr val="000000"/>
              </a:solidFill>
            </a:endParaRPr>
          </a:p>
        </p:txBody>
      </p:sp>
    </p:spTree>
    <p:extLst>
      <p:ext uri="{BB962C8B-B14F-4D97-AF65-F5344CB8AC3E}">
        <p14:creationId xmlns:p14="http://schemas.microsoft.com/office/powerpoint/2010/main" val="326463704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 </a:t>
            </a:r>
            <a:r>
              <a:rPr lang="en-US" dirty="0" err="1" smtClean="0"/>
              <a:t>Cách</a:t>
            </a:r>
            <a:r>
              <a:rPr lang="en-US" dirty="0" smtClean="0"/>
              <a:t> </a:t>
            </a:r>
            <a:r>
              <a:rPr lang="en-US" dirty="0" err="1" smtClean="0"/>
              <a:t>sư</a:t>
            </a:r>
            <a:r>
              <a:rPr lang="en-US" dirty="0" smtClean="0"/>
              <a:t>̉ </a:t>
            </a:r>
            <a:r>
              <a:rPr lang="en-US" dirty="0" err="1" smtClean="0"/>
              <a:t>dụng</a:t>
            </a:r>
            <a:endParaRPr lang="en-US" dirty="0"/>
          </a:p>
        </p:txBody>
      </p:sp>
      <p:sp>
        <p:nvSpPr>
          <p:cNvPr id="7" name="Content Placeholder 2">
            <a:extLst>
              <a:ext uri="{FF2B5EF4-FFF2-40B4-BE49-F238E27FC236}">
                <a16:creationId xmlns:lc="http://schemas.openxmlformats.org/drawingml/2006/lockedCanvas" xmlns:a16="http://schemas.microsoft.com/office/drawing/2014/main" xmlns="" id="{286E6D4A-911E-40F3-9653-43E649351BC7}"/>
              </a:ext>
            </a:extLst>
          </p:cNvPr>
          <p:cNvSpPr>
            <a:spLocks noGrp="1"/>
          </p:cNvSpPr>
          <p:nvPr/>
        </p:nvSpPr>
        <p:spPr>
          <a:xfrm>
            <a:off x="228601" y="1295400"/>
            <a:ext cx="8610600" cy="473247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1"/>
                </a:solidFill>
              </a:rPr>
              <a:t>Declare</a:t>
            </a:r>
            <a:r>
              <a:rPr lang="en-US" dirty="0"/>
              <a:t> &lt;</a:t>
            </a:r>
            <a:r>
              <a:rPr lang="en-US" dirty="0" err="1"/>
              <a:t>Tên</a:t>
            </a:r>
            <a:r>
              <a:rPr lang="en-US" dirty="0"/>
              <a:t> con </a:t>
            </a:r>
            <a:r>
              <a:rPr lang="en-US" dirty="0" err="1"/>
              <a:t>trỏ</a:t>
            </a:r>
            <a:r>
              <a:rPr lang="en-US" dirty="0"/>
              <a:t>&gt; </a:t>
            </a:r>
            <a:r>
              <a:rPr lang="en-US" sz="3100" dirty="0">
                <a:solidFill>
                  <a:schemeClr val="accent1"/>
                </a:solidFill>
              </a:rPr>
              <a:t>cursor for</a:t>
            </a:r>
            <a:r>
              <a:rPr lang="en-US" dirty="0"/>
              <a:t> &lt;</a:t>
            </a:r>
            <a:r>
              <a:rPr lang="en-US" dirty="0" err="1"/>
              <a:t>câu</a:t>
            </a:r>
            <a:r>
              <a:rPr lang="en-US" dirty="0"/>
              <a:t> select&gt;    					</a:t>
            </a:r>
          </a:p>
          <a:p>
            <a:pPr marL="0" indent="0">
              <a:buNone/>
            </a:pPr>
            <a:r>
              <a:rPr lang="en-US" dirty="0">
                <a:solidFill>
                  <a:schemeClr val="accent1"/>
                </a:solidFill>
              </a:rPr>
              <a:t>Open</a:t>
            </a:r>
            <a:r>
              <a:rPr lang="en-US" dirty="0"/>
              <a:t> &lt;</a:t>
            </a:r>
            <a:r>
              <a:rPr lang="en-US" dirty="0" err="1"/>
              <a:t>Tên</a:t>
            </a:r>
            <a:r>
              <a:rPr lang="en-US" dirty="0"/>
              <a:t> con </a:t>
            </a:r>
            <a:r>
              <a:rPr lang="en-US" dirty="0" err="1"/>
              <a:t>trỏ</a:t>
            </a:r>
            <a:r>
              <a:rPr lang="en-US" dirty="0"/>
              <a:t>&gt;  			           					</a:t>
            </a:r>
          </a:p>
          <a:p>
            <a:pPr marL="0" indent="0">
              <a:buNone/>
            </a:pPr>
            <a:r>
              <a:rPr lang="en-US" dirty="0">
                <a:solidFill>
                  <a:schemeClr val="accent1"/>
                </a:solidFill>
              </a:rPr>
              <a:t>FETCH NEXT FROM </a:t>
            </a:r>
            <a:r>
              <a:rPr lang="en-US" dirty="0"/>
              <a:t>&lt;</a:t>
            </a:r>
            <a:r>
              <a:rPr lang="en-US" dirty="0" err="1"/>
              <a:t>Tên</a:t>
            </a:r>
            <a:r>
              <a:rPr lang="en-US" dirty="0"/>
              <a:t> con </a:t>
            </a:r>
            <a:r>
              <a:rPr lang="en-US" dirty="0" err="1"/>
              <a:t>trỏ</a:t>
            </a:r>
            <a:r>
              <a:rPr lang="en-US" dirty="0"/>
              <a:t>&gt;  </a:t>
            </a:r>
            <a:r>
              <a:rPr lang="en-US" dirty="0">
                <a:solidFill>
                  <a:schemeClr val="accent1"/>
                </a:solidFill>
              </a:rPr>
              <a:t>INTO</a:t>
            </a:r>
            <a:r>
              <a:rPr lang="en-US" dirty="0"/>
              <a:t> &lt;</a:t>
            </a:r>
            <a:r>
              <a:rPr lang="en-US" dirty="0" err="1"/>
              <a:t>Danh</a:t>
            </a:r>
            <a:r>
              <a:rPr lang="en-US" dirty="0"/>
              <a:t> </a:t>
            </a:r>
            <a:r>
              <a:rPr lang="en-US" dirty="0" err="1"/>
              <a:t>sách</a:t>
            </a:r>
            <a:r>
              <a:rPr lang="en-US" dirty="0"/>
              <a:t> </a:t>
            </a:r>
            <a:r>
              <a:rPr lang="en-US" dirty="0" err="1"/>
              <a:t>các</a:t>
            </a:r>
            <a:r>
              <a:rPr lang="en-US" dirty="0"/>
              <a:t> </a:t>
            </a:r>
            <a:r>
              <a:rPr lang="en-US" dirty="0" err="1"/>
              <a:t>biến</a:t>
            </a:r>
            <a:r>
              <a:rPr lang="en-US" dirty="0"/>
              <a:t>&gt;	    		</a:t>
            </a:r>
          </a:p>
          <a:p>
            <a:pPr marL="0" indent="0">
              <a:buNone/>
            </a:pPr>
            <a:r>
              <a:rPr lang="en-US" dirty="0"/>
              <a:t>                      </a:t>
            </a:r>
          </a:p>
          <a:p>
            <a:pPr marL="0" indent="0">
              <a:buNone/>
            </a:pPr>
            <a:r>
              <a:rPr lang="en-US" dirty="0">
                <a:solidFill>
                  <a:schemeClr val="accent1"/>
                </a:solidFill>
              </a:rPr>
              <a:t>WHILE</a:t>
            </a:r>
            <a:r>
              <a:rPr lang="en-US" dirty="0"/>
              <a:t> </a:t>
            </a:r>
            <a:r>
              <a:rPr lang="en-US" dirty="0">
                <a:solidFill>
                  <a:srgbClr val="FF0066"/>
                </a:solidFill>
              </a:rPr>
              <a:t>@@FETCH_STATUS </a:t>
            </a:r>
            <a:r>
              <a:rPr lang="en-US" dirty="0"/>
              <a:t>= 0;			</a:t>
            </a:r>
          </a:p>
          <a:p>
            <a:pPr marL="0" indent="0">
              <a:buNone/>
            </a:pPr>
            <a:r>
              <a:rPr lang="en-US" dirty="0">
                <a:solidFill>
                  <a:schemeClr val="accent1"/>
                </a:solidFill>
              </a:rPr>
              <a:t>BEGIN	</a:t>
            </a:r>
            <a:r>
              <a:rPr lang="en-US" dirty="0"/>
              <a:t>						</a:t>
            </a:r>
          </a:p>
          <a:p>
            <a:pPr marL="0" indent="0">
              <a:buNone/>
            </a:pPr>
            <a:r>
              <a:rPr lang="en-US" dirty="0"/>
              <a:t>	&lt;</a:t>
            </a:r>
            <a:r>
              <a:rPr lang="en-US" dirty="0" err="1"/>
              <a:t>khối</a:t>
            </a:r>
            <a:r>
              <a:rPr lang="en-US" dirty="0"/>
              <a:t> </a:t>
            </a:r>
            <a:r>
              <a:rPr lang="en-US" dirty="0" err="1"/>
              <a:t>lệnh</a:t>
            </a:r>
            <a:r>
              <a:rPr lang="en-US" dirty="0"/>
              <a:t>&gt;</a:t>
            </a:r>
          </a:p>
          <a:p>
            <a:pPr marL="0" indent="0">
              <a:buNone/>
            </a:pPr>
            <a:r>
              <a:rPr lang="en-US" dirty="0">
                <a:solidFill>
                  <a:schemeClr val="accent1"/>
                </a:solidFill>
              </a:rPr>
              <a:t>FETCH NEXT FROM </a:t>
            </a:r>
            <a:r>
              <a:rPr lang="en-US" dirty="0"/>
              <a:t>&lt;</a:t>
            </a:r>
            <a:r>
              <a:rPr lang="en-US" dirty="0" err="1"/>
              <a:t>Tên</a:t>
            </a:r>
            <a:r>
              <a:rPr lang="en-US" dirty="0"/>
              <a:t> con </a:t>
            </a:r>
            <a:r>
              <a:rPr lang="en-US" dirty="0" err="1"/>
              <a:t>trỏ</a:t>
            </a:r>
            <a:r>
              <a:rPr lang="en-US" dirty="0"/>
              <a:t>&gt;</a:t>
            </a:r>
            <a:r>
              <a:rPr lang="en-US" dirty="0">
                <a:solidFill>
                  <a:schemeClr val="accent1"/>
                </a:solidFill>
              </a:rPr>
              <a:t> INTO</a:t>
            </a:r>
            <a:r>
              <a:rPr lang="en-US" dirty="0"/>
              <a:t> &lt;</a:t>
            </a:r>
            <a:r>
              <a:rPr lang="en-US" dirty="0" err="1"/>
              <a:t>Danh</a:t>
            </a:r>
            <a:r>
              <a:rPr lang="en-US" dirty="0"/>
              <a:t> </a:t>
            </a:r>
            <a:r>
              <a:rPr lang="en-US" dirty="0" err="1"/>
              <a:t>sách</a:t>
            </a:r>
            <a:r>
              <a:rPr lang="en-US" dirty="0"/>
              <a:t> </a:t>
            </a:r>
            <a:r>
              <a:rPr lang="en-US" dirty="0" err="1"/>
              <a:t>các</a:t>
            </a:r>
            <a:r>
              <a:rPr lang="en-US" dirty="0"/>
              <a:t> </a:t>
            </a:r>
            <a:r>
              <a:rPr lang="en-US" dirty="0" err="1"/>
              <a:t>biến</a:t>
            </a:r>
            <a:r>
              <a:rPr lang="en-US" dirty="0"/>
              <a:t>&gt; 		</a:t>
            </a:r>
          </a:p>
          <a:p>
            <a:pPr marL="0" indent="0">
              <a:buNone/>
            </a:pPr>
            <a:r>
              <a:rPr lang="en-US" dirty="0">
                <a:solidFill>
                  <a:schemeClr val="accent1"/>
                </a:solidFill>
              </a:rPr>
              <a:t>END</a:t>
            </a:r>
          </a:p>
          <a:p>
            <a:pPr marL="0" indent="0">
              <a:buNone/>
            </a:pPr>
            <a:r>
              <a:rPr lang="en-US" dirty="0">
                <a:solidFill>
                  <a:schemeClr val="accent1"/>
                </a:solidFill>
              </a:rPr>
              <a:t>CLOSE</a:t>
            </a:r>
            <a:r>
              <a:rPr lang="en-US" dirty="0"/>
              <a:t>	 &lt;</a:t>
            </a:r>
            <a:r>
              <a:rPr lang="en-US" dirty="0" err="1"/>
              <a:t>Tên</a:t>
            </a:r>
            <a:r>
              <a:rPr lang="en-US" dirty="0"/>
              <a:t> con </a:t>
            </a:r>
            <a:r>
              <a:rPr lang="en-US" dirty="0" err="1"/>
              <a:t>trỏ</a:t>
            </a:r>
            <a:r>
              <a:rPr lang="en-US" dirty="0"/>
              <a:t>&gt;	                                --</a:t>
            </a:r>
            <a:r>
              <a:rPr lang="en-US" dirty="0" err="1"/>
              <a:t>Đóng</a:t>
            </a:r>
            <a:r>
              <a:rPr lang="en-US" dirty="0"/>
              <a:t> </a:t>
            </a:r>
            <a:r>
              <a:rPr lang="en-US" dirty="0" err="1"/>
              <a:t>lại</a:t>
            </a:r>
            <a:r>
              <a:rPr lang="en-US" dirty="0"/>
              <a:t>			</a:t>
            </a:r>
          </a:p>
          <a:p>
            <a:pPr marL="0" indent="0">
              <a:buNone/>
            </a:pPr>
            <a:r>
              <a:rPr lang="en-US" dirty="0">
                <a:solidFill>
                  <a:schemeClr val="accent1"/>
                </a:solidFill>
              </a:rPr>
              <a:t>DEALLOCATE </a:t>
            </a:r>
            <a:r>
              <a:rPr lang="en-US" dirty="0"/>
              <a:t>&lt;</a:t>
            </a:r>
            <a:r>
              <a:rPr lang="en-US" dirty="0" err="1"/>
              <a:t>Tên</a:t>
            </a:r>
            <a:r>
              <a:rPr lang="en-US" dirty="0"/>
              <a:t> con </a:t>
            </a:r>
            <a:r>
              <a:rPr lang="en-US" dirty="0" err="1"/>
              <a:t>trỏ</a:t>
            </a:r>
            <a:r>
              <a:rPr lang="en-US" dirty="0"/>
              <a:t>&gt;		     --</a:t>
            </a:r>
            <a:r>
              <a:rPr lang="en-US" dirty="0" err="1"/>
              <a:t>Giải</a:t>
            </a:r>
            <a:r>
              <a:rPr lang="en-US" dirty="0"/>
              <a:t> </a:t>
            </a:r>
            <a:r>
              <a:rPr lang="en-US" dirty="0" err="1"/>
              <a:t>phóng</a:t>
            </a:r>
            <a:r>
              <a:rPr lang="en-US" dirty="0"/>
              <a:t>	</a:t>
            </a:r>
          </a:p>
        </p:txBody>
      </p:sp>
    </p:spTree>
    <p:extLst>
      <p:ext uri="{BB962C8B-B14F-4D97-AF65-F5344CB8AC3E}">
        <p14:creationId xmlns:p14="http://schemas.microsoft.com/office/powerpoint/2010/main" val="296789446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t>
            </a:r>
            <a:r>
              <a:rPr lang="en-US" dirty="0" err="1" smtClean="0"/>
              <a:t>Cách</a:t>
            </a:r>
            <a:r>
              <a:rPr lang="en-US" dirty="0" smtClean="0"/>
              <a:t> </a:t>
            </a:r>
            <a:r>
              <a:rPr lang="en-US" dirty="0" err="1" smtClean="0"/>
              <a:t>khai</a:t>
            </a:r>
            <a:r>
              <a:rPr lang="en-US" dirty="0" smtClean="0"/>
              <a:t> </a:t>
            </a:r>
            <a:r>
              <a:rPr lang="en-US" dirty="0" err="1" smtClean="0"/>
              <a:t>báo</a:t>
            </a:r>
            <a:r>
              <a:rPr lang="en-US" dirty="0" smtClean="0"/>
              <a:t> </a:t>
            </a:r>
            <a:r>
              <a:rPr lang="en-US" dirty="0" err="1" smtClean="0"/>
              <a:t>mơ</a:t>
            </a:r>
            <a:r>
              <a:rPr lang="en-US" dirty="0" smtClean="0"/>
              <a:t>̉ </a:t>
            </a:r>
            <a:r>
              <a:rPr lang="en-US" dirty="0" err="1" smtClean="0"/>
              <a:t>rộng</a:t>
            </a:r>
            <a:endParaRPr lang="en-US" dirty="0"/>
          </a:p>
        </p:txBody>
      </p:sp>
      <p:sp>
        <p:nvSpPr>
          <p:cNvPr id="3" name="Content Placeholder 2"/>
          <p:cNvSpPr>
            <a:spLocks noGrp="1"/>
          </p:cNvSpPr>
          <p:nvPr>
            <p:ph idx="1"/>
          </p:nvPr>
        </p:nvSpPr>
        <p:spPr/>
        <p:txBody>
          <a:bodyPr/>
          <a:lstStyle/>
          <a:p>
            <a:pPr marL="0" indent="0">
              <a:buNone/>
            </a:pPr>
            <a:r>
              <a:rPr lang="en-US" dirty="0">
                <a:solidFill>
                  <a:schemeClr val="accent1"/>
                </a:solidFill>
              </a:rPr>
              <a:t>DECLARE</a:t>
            </a:r>
            <a:r>
              <a:rPr lang="en-US" dirty="0"/>
              <a:t> </a:t>
            </a:r>
            <a:r>
              <a:rPr lang="en-US" dirty="0" err="1"/>
              <a:t>cursor_name</a:t>
            </a:r>
            <a:r>
              <a:rPr lang="en-US" dirty="0"/>
              <a:t> </a:t>
            </a:r>
            <a:r>
              <a:rPr lang="en-US" dirty="0">
                <a:solidFill>
                  <a:schemeClr val="accent1"/>
                </a:solidFill>
              </a:rPr>
              <a:t>CURSOR</a:t>
            </a:r>
            <a:r>
              <a:rPr lang="en-US" dirty="0"/>
              <a:t> [ </a:t>
            </a:r>
            <a:r>
              <a:rPr lang="en-US" dirty="0">
                <a:solidFill>
                  <a:schemeClr val="accent1"/>
                </a:solidFill>
              </a:rPr>
              <a:t>LOCAL</a:t>
            </a:r>
            <a:r>
              <a:rPr lang="en-US" dirty="0"/>
              <a:t> | </a:t>
            </a:r>
            <a:r>
              <a:rPr lang="en-US" dirty="0">
                <a:solidFill>
                  <a:schemeClr val="accent1"/>
                </a:solidFill>
              </a:rPr>
              <a:t>GLOBAL</a:t>
            </a:r>
            <a:r>
              <a:rPr lang="en-US" dirty="0"/>
              <a:t> ] </a:t>
            </a:r>
          </a:p>
          <a:p>
            <a:pPr marL="0" indent="0">
              <a:buNone/>
            </a:pPr>
            <a:r>
              <a:rPr lang="en-US" dirty="0"/>
              <a:t>[ </a:t>
            </a:r>
            <a:r>
              <a:rPr lang="en-US" dirty="0">
                <a:solidFill>
                  <a:schemeClr val="accent1"/>
                </a:solidFill>
              </a:rPr>
              <a:t>FORWARD_ONLY </a:t>
            </a:r>
            <a:r>
              <a:rPr lang="en-US" dirty="0"/>
              <a:t>| </a:t>
            </a:r>
            <a:r>
              <a:rPr lang="en-US" dirty="0">
                <a:solidFill>
                  <a:schemeClr val="accent1"/>
                </a:solidFill>
              </a:rPr>
              <a:t>SCROLL</a:t>
            </a:r>
            <a:r>
              <a:rPr lang="en-US" dirty="0"/>
              <a:t> ] </a:t>
            </a:r>
          </a:p>
          <a:p>
            <a:pPr marL="0" indent="0">
              <a:buNone/>
            </a:pPr>
            <a:r>
              <a:rPr lang="en-US" dirty="0"/>
              <a:t>[ </a:t>
            </a:r>
            <a:r>
              <a:rPr lang="en-US" dirty="0">
                <a:solidFill>
                  <a:schemeClr val="accent1"/>
                </a:solidFill>
              </a:rPr>
              <a:t>STATIC</a:t>
            </a:r>
            <a:r>
              <a:rPr lang="en-US" dirty="0"/>
              <a:t> | </a:t>
            </a:r>
            <a:r>
              <a:rPr lang="en-US" dirty="0">
                <a:solidFill>
                  <a:schemeClr val="accent1"/>
                </a:solidFill>
              </a:rPr>
              <a:t>KEYSET</a:t>
            </a:r>
            <a:r>
              <a:rPr lang="en-US" dirty="0"/>
              <a:t> | </a:t>
            </a:r>
            <a:r>
              <a:rPr lang="en-US" dirty="0">
                <a:solidFill>
                  <a:schemeClr val="accent1"/>
                </a:solidFill>
              </a:rPr>
              <a:t>DYNAMIC</a:t>
            </a:r>
            <a:r>
              <a:rPr lang="en-US" dirty="0"/>
              <a:t> | </a:t>
            </a:r>
            <a:r>
              <a:rPr lang="en-US" dirty="0">
                <a:solidFill>
                  <a:schemeClr val="accent1"/>
                </a:solidFill>
              </a:rPr>
              <a:t>FAST_FORWARD</a:t>
            </a:r>
            <a:r>
              <a:rPr lang="en-US" dirty="0"/>
              <a:t> ]</a:t>
            </a:r>
          </a:p>
          <a:p>
            <a:pPr marL="0" indent="0">
              <a:buNone/>
            </a:pPr>
            <a:r>
              <a:rPr lang="en-US" dirty="0"/>
              <a:t> [ </a:t>
            </a:r>
            <a:r>
              <a:rPr lang="en-US" dirty="0">
                <a:solidFill>
                  <a:schemeClr val="accent1"/>
                </a:solidFill>
              </a:rPr>
              <a:t>READ_ONLY </a:t>
            </a:r>
            <a:r>
              <a:rPr lang="en-US" dirty="0"/>
              <a:t>| </a:t>
            </a:r>
            <a:r>
              <a:rPr lang="en-US" dirty="0">
                <a:solidFill>
                  <a:schemeClr val="accent1"/>
                </a:solidFill>
              </a:rPr>
              <a:t>SCROLL_LOCKS </a:t>
            </a:r>
            <a:r>
              <a:rPr lang="en-US" dirty="0"/>
              <a:t>| </a:t>
            </a:r>
            <a:r>
              <a:rPr lang="en-US" dirty="0">
                <a:solidFill>
                  <a:schemeClr val="accent1"/>
                </a:solidFill>
              </a:rPr>
              <a:t>OPTIMISTIC</a:t>
            </a:r>
            <a:r>
              <a:rPr lang="en-US" dirty="0"/>
              <a:t> ] </a:t>
            </a:r>
          </a:p>
          <a:p>
            <a:pPr marL="0" indent="0">
              <a:buNone/>
            </a:pPr>
            <a:r>
              <a:rPr lang="en-US" dirty="0">
                <a:solidFill>
                  <a:schemeClr val="accent1"/>
                </a:solidFill>
              </a:rPr>
              <a:t>FOR</a:t>
            </a:r>
            <a:r>
              <a:rPr lang="en-US" dirty="0"/>
              <a:t> </a:t>
            </a:r>
            <a:r>
              <a:rPr lang="en-US" dirty="0" err="1"/>
              <a:t>select_statement</a:t>
            </a:r>
            <a:r>
              <a:rPr lang="en-US" dirty="0"/>
              <a:t> </a:t>
            </a:r>
          </a:p>
          <a:p>
            <a:pPr marL="0" indent="0">
              <a:buNone/>
            </a:pPr>
            <a:endParaRPr lang="en-US" dirty="0"/>
          </a:p>
        </p:txBody>
      </p:sp>
    </p:spTree>
    <p:extLst>
      <p:ext uri="{BB962C8B-B14F-4D97-AF65-F5344CB8AC3E}">
        <p14:creationId xmlns:p14="http://schemas.microsoft.com/office/powerpoint/2010/main" val="357601445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t>
            </a:r>
            <a:r>
              <a:rPr lang="en-US" dirty="0" err="1" smtClean="0"/>
              <a:t>Cách</a:t>
            </a:r>
            <a:r>
              <a:rPr lang="en-US" dirty="0" smtClean="0"/>
              <a:t> </a:t>
            </a:r>
            <a:r>
              <a:rPr lang="en-US" dirty="0" err="1" smtClean="0"/>
              <a:t>khai</a:t>
            </a:r>
            <a:r>
              <a:rPr lang="en-US" dirty="0" smtClean="0"/>
              <a:t> </a:t>
            </a:r>
            <a:r>
              <a:rPr lang="en-US" dirty="0" err="1" smtClean="0"/>
              <a:t>báo</a:t>
            </a:r>
            <a:r>
              <a:rPr lang="en-US" dirty="0" smtClean="0"/>
              <a:t> </a:t>
            </a:r>
            <a:r>
              <a:rPr lang="en-US" dirty="0" err="1" smtClean="0"/>
              <a:t>mơ</a:t>
            </a:r>
            <a:r>
              <a:rPr lang="en-US" dirty="0" smtClean="0"/>
              <a:t>̉ </a:t>
            </a:r>
            <a:r>
              <a:rPr lang="en-US" dirty="0" err="1" smtClean="0"/>
              <a:t>rộng</a:t>
            </a:r>
            <a:r>
              <a:rPr lang="en-US" dirty="0" smtClean="0"/>
              <a: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sz="2000" b="0" dirty="0" err="1" smtClean="0">
                <a:solidFill>
                  <a:srgbClr val="000000"/>
                </a:solidFill>
              </a:rPr>
              <a:t>Giải</a:t>
            </a:r>
            <a:r>
              <a:rPr lang="en-US" sz="2000" b="0" dirty="0" smtClean="0">
                <a:solidFill>
                  <a:srgbClr val="000000"/>
                </a:solidFill>
              </a:rPr>
              <a:t> </a:t>
            </a:r>
            <a:r>
              <a:rPr lang="en-US" sz="2000" b="0" dirty="0" err="1" smtClean="0">
                <a:solidFill>
                  <a:srgbClr val="000000"/>
                </a:solidFill>
              </a:rPr>
              <a:t>thích</a:t>
            </a:r>
            <a:endParaRPr lang="en-US" sz="2000" b="0" dirty="0" smtClean="0">
              <a:solidFill>
                <a:srgbClr val="000000"/>
              </a:solidFill>
            </a:endParaRPr>
          </a:p>
          <a:p>
            <a:pPr>
              <a:buFont typeface="Wingdings" pitchFamily="2" charset="2"/>
              <a:buChar char="Ø"/>
            </a:pPr>
            <a:r>
              <a:rPr lang="en-US" sz="2000" b="0" dirty="0" smtClean="0">
                <a:solidFill>
                  <a:srgbClr val="000000"/>
                </a:solidFill>
              </a:rPr>
              <a:t> </a:t>
            </a:r>
            <a:r>
              <a:rPr lang="vi-VN" sz="2200" b="0" dirty="0" smtClean="0">
                <a:solidFill>
                  <a:srgbClr val="000000"/>
                </a:solidFill>
              </a:rPr>
              <a:t>Tên </a:t>
            </a:r>
            <a:r>
              <a:rPr lang="vi-VN" sz="2200" b="0" dirty="0">
                <a:solidFill>
                  <a:srgbClr val="000000"/>
                </a:solidFill>
              </a:rPr>
              <a:t>cursor : tên của biến kiểu </a:t>
            </a:r>
            <a:r>
              <a:rPr lang="vi-VN" sz="2200" b="0" dirty="0" smtClean="0">
                <a:solidFill>
                  <a:srgbClr val="000000"/>
                </a:solidFill>
              </a:rPr>
              <a:t>cursor.</a:t>
            </a:r>
            <a:endParaRPr lang="en-US" sz="2200" b="0" dirty="0" smtClean="0">
              <a:solidFill>
                <a:srgbClr val="000000"/>
              </a:solidFill>
            </a:endParaRPr>
          </a:p>
          <a:p>
            <a:pPr>
              <a:buFont typeface="Wingdings" pitchFamily="2" charset="2"/>
              <a:buChar char="Ø"/>
            </a:pPr>
            <a:r>
              <a:rPr lang="vi-VN" sz="2200" b="0" dirty="0" smtClean="0">
                <a:solidFill>
                  <a:srgbClr val="000000"/>
                </a:solidFill>
              </a:rPr>
              <a:t>Từ </a:t>
            </a:r>
            <a:r>
              <a:rPr lang="vi-VN" sz="2200" b="0" dirty="0">
                <a:solidFill>
                  <a:srgbClr val="000000"/>
                </a:solidFill>
              </a:rPr>
              <a:t>khóa LOCAL\GLOBAL : dùng chỉ định phạm vi hoạt động của biến cursor hoặc là cục bộ (local) bên trong một thủ tục, lô (batch) các lệnh, một trigger hoặc là toàn cục (global) bên trong một kết nối. Một biến cursor có tính toàn cục sẽ được phép tham chiếu trong bất kỳ thủ tục nào của kết nối tạo ra biến cursor </a:t>
            </a:r>
            <a:r>
              <a:rPr lang="vi-VN" sz="2200" b="0" dirty="0" smtClean="0">
                <a:solidFill>
                  <a:srgbClr val="000000"/>
                </a:solidFill>
              </a:rPr>
              <a:t>đó.</a:t>
            </a:r>
            <a:endParaRPr lang="en-US" sz="2200" b="0" dirty="0" smtClean="0">
              <a:solidFill>
                <a:srgbClr val="000000"/>
              </a:solidFill>
            </a:endParaRPr>
          </a:p>
          <a:p>
            <a:pPr>
              <a:buFont typeface="Wingdings" pitchFamily="2" charset="2"/>
              <a:buChar char="Ø"/>
            </a:pPr>
            <a:r>
              <a:rPr lang="vi-VN" sz="2200" b="0" dirty="0" smtClean="0">
                <a:solidFill>
                  <a:srgbClr val="000000"/>
                </a:solidFill>
              </a:rPr>
              <a:t>Từ </a:t>
            </a:r>
            <a:r>
              <a:rPr lang="vi-VN" sz="2200" b="0" dirty="0">
                <a:solidFill>
                  <a:srgbClr val="000000"/>
                </a:solidFill>
              </a:rPr>
              <a:t>khóa FORWARD_ONLY : dùng chỉ định việc đọc dữ liệu trong cursor chỉ theo chiều đi tới mà thôi (duyệt từ mẫu tin đầu tiên đến mẫu tin cuối cùng</a:t>
            </a:r>
            <a:r>
              <a:rPr lang="vi-VN" sz="2200" b="0" dirty="0" smtClean="0">
                <a:solidFill>
                  <a:srgbClr val="000000"/>
                </a:solidFill>
              </a:rPr>
              <a:t>)</a:t>
            </a:r>
            <a:r>
              <a:rPr lang="en-US" sz="2200" b="0" dirty="0" smtClean="0">
                <a:solidFill>
                  <a:srgbClr val="000000"/>
                </a:solidFill>
              </a:rPr>
              <a:t>.</a:t>
            </a:r>
          </a:p>
          <a:p>
            <a:pPr>
              <a:buFont typeface="Wingdings" pitchFamily="2" charset="2"/>
              <a:buChar char="Ø"/>
            </a:pPr>
            <a:r>
              <a:rPr lang="vi-VN" sz="2200" b="0" dirty="0" smtClean="0">
                <a:solidFill>
                  <a:srgbClr val="000000"/>
                </a:solidFill>
              </a:rPr>
              <a:t> </a:t>
            </a:r>
            <a:r>
              <a:rPr lang="vi-VN" sz="2200" b="0" dirty="0">
                <a:solidFill>
                  <a:srgbClr val="000000"/>
                </a:solidFill>
              </a:rPr>
              <a:t>Từ khóa SCROLL : dùng chỉ định việc đọc dữ liệu trong cursor được phép di chuyển tới lui, qua lại các dòng mẫu tin bên trong cursor tùy thích.</a:t>
            </a:r>
            <a:r>
              <a:rPr lang="vi-VN" sz="2000" b="0" dirty="0">
                <a:solidFill>
                  <a:srgbClr val="000000"/>
                </a:solidFill>
              </a:rPr>
              <a:t/>
            </a:r>
            <a:br>
              <a:rPr lang="vi-VN" sz="2000" b="0" dirty="0">
                <a:solidFill>
                  <a:srgbClr val="000000"/>
                </a:solidFill>
              </a:rPr>
            </a:br>
            <a:endParaRPr lang="en-US" sz="2000" b="0" dirty="0">
              <a:solidFill>
                <a:srgbClr val="000000"/>
              </a:solidFill>
            </a:endParaRPr>
          </a:p>
        </p:txBody>
      </p:sp>
    </p:spTree>
    <p:extLst>
      <p:ext uri="{BB962C8B-B14F-4D97-AF65-F5344CB8AC3E}">
        <p14:creationId xmlns:p14="http://schemas.microsoft.com/office/powerpoint/2010/main" val="117782541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t>
            </a:r>
            <a:r>
              <a:rPr lang="en-US" dirty="0" err="1" smtClean="0"/>
              <a:t>Cách</a:t>
            </a:r>
            <a:r>
              <a:rPr lang="en-US" dirty="0" smtClean="0"/>
              <a:t> </a:t>
            </a:r>
            <a:r>
              <a:rPr lang="en-US" dirty="0" err="1" smtClean="0"/>
              <a:t>khai</a:t>
            </a:r>
            <a:r>
              <a:rPr lang="en-US" dirty="0" smtClean="0"/>
              <a:t> </a:t>
            </a:r>
            <a:r>
              <a:rPr lang="en-US" dirty="0" err="1" smtClean="0"/>
              <a:t>báo</a:t>
            </a:r>
            <a:r>
              <a:rPr lang="en-US" dirty="0" smtClean="0"/>
              <a:t> </a:t>
            </a:r>
            <a:r>
              <a:rPr lang="en-US" dirty="0" err="1" smtClean="0"/>
              <a:t>mơ</a:t>
            </a:r>
            <a:r>
              <a:rPr lang="en-US" dirty="0" smtClean="0"/>
              <a:t>̉ </a:t>
            </a:r>
            <a:r>
              <a:rPr lang="en-US" dirty="0" err="1" smtClean="0"/>
              <a:t>rộng</a:t>
            </a:r>
            <a:r>
              <a:rPr lang="en-US" dirty="0" smtClean="0"/>
              <a:t>(</a:t>
            </a:r>
            <a:r>
              <a:rPr lang="en-US" dirty="0" err="1" smtClean="0"/>
              <a:t>tt</a:t>
            </a:r>
            <a:r>
              <a:rPr lang="en-US" dirty="0" smtClean="0"/>
              <a:t>)</a:t>
            </a:r>
            <a:endParaRPr lang="en-US" dirty="0"/>
          </a:p>
        </p:txBody>
      </p:sp>
      <p:sp>
        <p:nvSpPr>
          <p:cNvPr id="3" name="Content Placeholder 2"/>
          <p:cNvSpPr>
            <a:spLocks noGrp="1"/>
          </p:cNvSpPr>
          <p:nvPr>
            <p:ph idx="1"/>
          </p:nvPr>
        </p:nvSpPr>
        <p:spPr>
          <a:xfrm>
            <a:off x="381000" y="1219200"/>
            <a:ext cx="8382000" cy="5105400"/>
          </a:xfrm>
        </p:spPr>
        <p:txBody>
          <a:bodyPr/>
          <a:lstStyle/>
          <a:p>
            <a:pPr marL="0" indent="0">
              <a:buNone/>
            </a:pPr>
            <a:r>
              <a:rPr lang="en-US" sz="2200" b="0" dirty="0" err="1" smtClean="0">
                <a:solidFill>
                  <a:srgbClr val="000000"/>
                </a:solidFill>
              </a:rPr>
              <a:t>Giải</a:t>
            </a:r>
            <a:r>
              <a:rPr lang="en-US" sz="2200" b="0" dirty="0" smtClean="0">
                <a:solidFill>
                  <a:srgbClr val="000000"/>
                </a:solidFill>
              </a:rPr>
              <a:t> </a:t>
            </a:r>
            <a:r>
              <a:rPr lang="en-US" sz="2200" b="0" dirty="0" err="1" smtClean="0">
                <a:solidFill>
                  <a:srgbClr val="000000"/>
                </a:solidFill>
              </a:rPr>
              <a:t>thích</a:t>
            </a:r>
            <a:endParaRPr lang="en-US" sz="2200" b="0" dirty="0" smtClean="0">
              <a:solidFill>
                <a:srgbClr val="000000"/>
              </a:solidFill>
            </a:endParaRPr>
          </a:p>
          <a:p>
            <a:pPr>
              <a:buFont typeface="Wingdings" pitchFamily="2" charset="2"/>
              <a:buChar char="Ø"/>
            </a:pPr>
            <a:r>
              <a:rPr lang="en-US" sz="2200" b="0" dirty="0" smtClean="0">
                <a:solidFill>
                  <a:srgbClr val="000000"/>
                </a:solidFill>
              </a:rPr>
              <a:t> </a:t>
            </a:r>
            <a:r>
              <a:rPr lang="vi-VN" sz="2200" b="0" dirty="0">
                <a:solidFill>
                  <a:srgbClr val="000000"/>
                </a:solidFill>
              </a:rPr>
              <a:t>Từ khóa STATIC : dùng chỉ định dữ liệu đọc bên trong cursor là tĩnh. Khi đó nếu những người dùng khác có các thay đổi ở bên dưới dữ liệu gốc (base table) thì các thay đổi đó sẽ không được cập nhật tự động trong dữ liệu của cursor. Bởi vì khi đó dữ liệu trong cursor chính là dữ liệu của một bảng tạm đã được hệ thống sao chép và lưu trữ trong cơ sở dữ liệu tempdb của hệ thống khi địng nghĩa </a:t>
            </a:r>
            <a:r>
              <a:rPr lang="vi-VN" sz="2200" b="0" dirty="0" smtClean="0">
                <a:solidFill>
                  <a:srgbClr val="000000"/>
                </a:solidFill>
              </a:rPr>
              <a:t>cursor.</a:t>
            </a:r>
            <a:endParaRPr lang="en-US" sz="2200" b="0" dirty="0" smtClean="0">
              <a:solidFill>
                <a:srgbClr val="000000"/>
              </a:solidFill>
            </a:endParaRPr>
          </a:p>
          <a:p>
            <a:pPr>
              <a:buFont typeface="Wingdings" pitchFamily="2" charset="2"/>
              <a:buChar char="Ø"/>
            </a:pPr>
            <a:r>
              <a:rPr lang="vi-VN" sz="2200" b="0" dirty="0" smtClean="0">
                <a:solidFill>
                  <a:srgbClr val="000000"/>
                </a:solidFill>
              </a:rPr>
              <a:t>Từ </a:t>
            </a:r>
            <a:r>
              <a:rPr lang="vi-VN" sz="2200" b="0" dirty="0">
                <a:solidFill>
                  <a:srgbClr val="000000"/>
                </a:solidFill>
              </a:rPr>
              <a:t>khóa DYNAMIC : dùng chỉ định dữ liệu bên trong cursor là động. Khi đó việc cập nhật dữ liệu trong bảng cơ sở (base table) bởi những người dùng khác sẽ được cập nhật tự động trong dữ liệu cursor có kiểu là </a:t>
            </a:r>
            <a:r>
              <a:rPr lang="vi-VN" sz="2200" b="0" dirty="0" smtClean="0">
                <a:solidFill>
                  <a:srgbClr val="000000"/>
                </a:solidFill>
              </a:rPr>
              <a:t>DYNAMIC.</a:t>
            </a:r>
            <a:endParaRPr lang="en-US" sz="2200" dirty="0" smtClean="0"/>
          </a:p>
          <a:p>
            <a:pPr marL="0" indent="0">
              <a:buNone/>
            </a:pPr>
            <a:endParaRPr lang="en-US" sz="2200" b="0" dirty="0">
              <a:solidFill>
                <a:srgbClr val="000000"/>
              </a:solidFill>
            </a:endParaRPr>
          </a:p>
        </p:txBody>
      </p:sp>
    </p:spTree>
    <p:extLst>
      <p:ext uri="{BB962C8B-B14F-4D97-AF65-F5344CB8AC3E}">
        <p14:creationId xmlns:p14="http://schemas.microsoft.com/office/powerpoint/2010/main" val="245666173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t>
            </a:r>
            <a:r>
              <a:rPr lang="en-US" dirty="0" err="1" smtClean="0"/>
              <a:t>Cách</a:t>
            </a:r>
            <a:r>
              <a:rPr lang="en-US" dirty="0" smtClean="0"/>
              <a:t> </a:t>
            </a:r>
            <a:r>
              <a:rPr lang="en-US" dirty="0" err="1" smtClean="0"/>
              <a:t>khai</a:t>
            </a:r>
            <a:r>
              <a:rPr lang="en-US" dirty="0" smtClean="0"/>
              <a:t> </a:t>
            </a:r>
            <a:r>
              <a:rPr lang="en-US" dirty="0" err="1" smtClean="0"/>
              <a:t>báo</a:t>
            </a:r>
            <a:r>
              <a:rPr lang="en-US" dirty="0" smtClean="0"/>
              <a:t> </a:t>
            </a:r>
            <a:r>
              <a:rPr lang="en-US" dirty="0" err="1" smtClean="0"/>
              <a:t>mơ</a:t>
            </a:r>
            <a:r>
              <a:rPr lang="en-US" dirty="0" smtClean="0"/>
              <a:t>̉ </a:t>
            </a:r>
            <a:r>
              <a:rPr lang="en-US" dirty="0" err="1" smtClean="0"/>
              <a:t>rộng</a:t>
            </a:r>
            <a:r>
              <a:rPr lang="en-US" dirty="0" smtClean="0"/>
              <a:t>(</a:t>
            </a:r>
            <a:r>
              <a:rPr lang="en-US" dirty="0" err="1" smtClean="0"/>
              <a:t>tt</a:t>
            </a:r>
            <a:r>
              <a:rPr lang="en-US" dirty="0" smtClean="0"/>
              <a:t>)</a:t>
            </a:r>
            <a:endParaRPr lang="en-US" dirty="0"/>
          </a:p>
        </p:txBody>
      </p:sp>
      <p:sp>
        <p:nvSpPr>
          <p:cNvPr id="3" name="Content Placeholder 2"/>
          <p:cNvSpPr>
            <a:spLocks noGrp="1"/>
          </p:cNvSpPr>
          <p:nvPr>
            <p:ph idx="1"/>
          </p:nvPr>
        </p:nvSpPr>
        <p:spPr>
          <a:xfrm>
            <a:off x="381000" y="1219200"/>
            <a:ext cx="8382000" cy="5105400"/>
          </a:xfrm>
        </p:spPr>
        <p:txBody>
          <a:bodyPr/>
          <a:lstStyle/>
          <a:p>
            <a:pPr marL="0" indent="0">
              <a:buNone/>
            </a:pPr>
            <a:r>
              <a:rPr lang="en-US" sz="2200" b="0" dirty="0" err="1" smtClean="0">
                <a:solidFill>
                  <a:srgbClr val="000000"/>
                </a:solidFill>
              </a:rPr>
              <a:t>Giải</a:t>
            </a:r>
            <a:r>
              <a:rPr lang="en-US" sz="2200" b="0" dirty="0" smtClean="0">
                <a:solidFill>
                  <a:srgbClr val="000000"/>
                </a:solidFill>
              </a:rPr>
              <a:t> </a:t>
            </a:r>
            <a:r>
              <a:rPr lang="en-US" sz="2200" b="0" dirty="0" err="1" smtClean="0">
                <a:solidFill>
                  <a:srgbClr val="000000"/>
                </a:solidFill>
              </a:rPr>
              <a:t>thích</a:t>
            </a:r>
            <a:endParaRPr lang="en-US" sz="2200" b="0" dirty="0">
              <a:solidFill>
                <a:srgbClr val="000000"/>
              </a:solidFill>
            </a:endParaRPr>
          </a:p>
          <a:p>
            <a:pPr>
              <a:buFont typeface="Wingdings" pitchFamily="2" charset="2"/>
              <a:buChar char="Ø"/>
            </a:pPr>
            <a:r>
              <a:rPr lang="vi-VN" sz="2200" b="0" dirty="0" smtClean="0">
                <a:solidFill>
                  <a:srgbClr val="000000"/>
                </a:solidFill>
              </a:rPr>
              <a:t>Từ </a:t>
            </a:r>
            <a:r>
              <a:rPr lang="vi-VN" sz="2200" b="0" dirty="0">
                <a:solidFill>
                  <a:srgbClr val="000000"/>
                </a:solidFill>
              </a:rPr>
              <a:t>khóa KEYSET : có hoạt động gần giống với kiểu DYNAMIC, các thay đổi dữ liệu trên các cột không là khóa chính trong bảng cơ sở bởi những người dùng khác sẽ được cập nhật trong dữ liệu cursor. </a:t>
            </a:r>
            <a:endParaRPr lang="en-US" sz="2200" b="0" dirty="0" smtClean="0">
              <a:solidFill>
                <a:srgbClr val="000000"/>
              </a:solidFill>
            </a:endParaRPr>
          </a:p>
          <a:p>
            <a:pPr>
              <a:buFont typeface="Wingdings" pitchFamily="2" charset="2"/>
              <a:buChar char="Ø"/>
            </a:pPr>
            <a:r>
              <a:rPr lang="vi-VN" sz="2200" b="0" dirty="0" smtClean="0">
                <a:solidFill>
                  <a:srgbClr val="000000"/>
                </a:solidFill>
              </a:rPr>
              <a:t>Từ </a:t>
            </a:r>
            <a:r>
              <a:rPr lang="vi-VN" sz="2200" b="0" dirty="0">
                <a:solidFill>
                  <a:srgbClr val="000000"/>
                </a:solidFill>
              </a:rPr>
              <a:t>khóa READ_ONLY : dùng chỉ định dữ liệu bên trong cursor là chỉ đọc nhằm hạn chế việc sửa đổi dữ liệu bên trong cursor. Khi khai báo cursor với kiểu dữ liệu là tĩnh (STATIC) thì dữ liệu trong cursor xem như là chỉ đọc</a:t>
            </a:r>
            <a:r>
              <a:rPr lang="vi-VN" sz="2200" b="0" dirty="0" smtClean="0">
                <a:solidFill>
                  <a:srgbClr val="000000"/>
                </a:solidFill>
              </a:rPr>
              <a:t>.</a:t>
            </a:r>
            <a:endParaRPr lang="en-US" sz="2200" b="0" dirty="0" smtClean="0">
              <a:solidFill>
                <a:srgbClr val="000000"/>
              </a:solidFill>
            </a:endParaRPr>
          </a:p>
          <a:p>
            <a:pPr>
              <a:buFont typeface="Wingdings" pitchFamily="2" charset="2"/>
              <a:buChar char="Ø"/>
            </a:pPr>
            <a:r>
              <a:rPr lang="vi-VN" sz="2200" b="0" dirty="0" smtClean="0">
                <a:solidFill>
                  <a:srgbClr val="000000"/>
                </a:solidFill>
              </a:rPr>
              <a:t> </a:t>
            </a:r>
            <a:r>
              <a:rPr lang="vi-VN" sz="2200" b="0" dirty="0">
                <a:solidFill>
                  <a:srgbClr val="000000"/>
                </a:solidFill>
              </a:rPr>
              <a:t>Từ khóa SCROLL_LOCK : dùng chỉ định hệ thống Microsoft SQL Server tự động khóa các dòng mẫu tin cần phải thay đổi giá trị hoặc bị hủy bỏ bên trong bảng nhằm đảm bảo các hành động cập nhật luôn luôn thành công.</a:t>
            </a:r>
            <a:endParaRPr lang="en-US" sz="2200" b="0" dirty="0">
              <a:solidFill>
                <a:srgbClr val="000000"/>
              </a:solidFill>
            </a:endParaRPr>
          </a:p>
          <a:p>
            <a:pPr marL="0" indent="0">
              <a:buNone/>
            </a:pPr>
            <a:endParaRPr lang="en-US" sz="2200" b="0" dirty="0">
              <a:solidFill>
                <a:srgbClr val="000000"/>
              </a:solidFill>
            </a:endParaRPr>
          </a:p>
        </p:txBody>
      </p:sp>
    </p:spTree>
    <p:extLst>
      <p:ext uri="{BB962C8B-B14F-4D97-AF65-F5344CB8AC3E}">
        <p14:creationId xmlns:p14="http://schemas.microsoft.com/office/powerpoint/2010/main" val="252204171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838200" y="685800"/>
            <a:ext cx="7239000" cy="563562"/>
          </a:xfrm>
        </p:spPr>
        <p:txBody>
          <a:bodyPr/>
          <a:lstStyle/>
          <a:p>
            <a:r>
              <a:rPr lang="en-US" dirty="0" err="1" smtClean="0"/>
              <a:t>Nội</a:t>
            </a:r>
            <a:r>
              <a:rPr lang="en-US" dirty="0" smtClean="0"/>
              <a:t> dung</a:t>
            </a:r>
            <a:endParaRPr lang="en-US" dirty="0"/>
          </a:p>
        </p:txBody>
      </p:sp>
      <p:grpSp>
        <p:nvGrpSpPr>
          <p:cNvPr id="287747" name="Group 3"/>
          <p:cNvGrpSpPr>
            <a:grpSpLocks/>
          </p:cNvGrpSpPr>
          <p:nvPr/>
        </p:nvGrpSpPr>
        <p:grpSpPr bwMode="auto">
          <a:xfrm>
            <a:off x="1927225" y="3308350"/>
            <a:ext cx="5311775" cy="688975"/>
            <a:chOff x="720" y="1392"/>
            <a:chExt cx="4058" cy="480"/>
          </a:xfrm>
        </p:grpSpPr>
        <p:sp>
          <p:nvSpPr>
            <p:cNvPr id="287748"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endParaRPr lang="en-US"/>
            </a:p>
          </p:txBody>
        </p:sp>
        <p:grpSp>
          <p:nvGrpSpPr>
            <p:cNvPr id="287749" name="Group 5"/>
            <p:cNvGrpSpPr>
              <a:grpSpLocks/>
            </p:cNvGrpSpPr>
            <p:nvPr/>
          </p:nvGrpSpPr>
          <p:grpSpPr bwMode="auto">
            <a:xfrm>
              <a:off x="730" y="1407"/>
              <a:ext cx="4043" cy="444"/>
              <a:chOff x="744" y="1407"/>
              <a:chExt cx="3988" cy="444"/>
            </a:xfrm>
          </p:grpSpPr>
          <p:sp>
            <p:nvSpPr>
              <p:cNvPr id="287750"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endParaRPr lang="en-US"/>
              </a:p>
            </p:txBody>
          </p:sp>
          <p:sp>
            <p:nvSpPr>
              <p:cNvPr id="287751"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endParaRPr lang="en-US"/>
              </a:p>
            </p:txBody>
          </p:sp>
        </p:grpSp>
      </p:grpSp>
      <p:grpSp>
        <p:nvGrpSpPr>
          <p:cNvPr id="287752" name="Group 8"/>
          <p:cNvGrpSpPr>
            <a:grpSpLocks/>
          </p:cNvGrpSpPr>
          <p:nvPr/>
        </p:nvGrpSpPr>
        <p:grpSpPr bwMode="auto">
          <a:xfrm>
            <a:off x="1927225" y="4173538"/>
            <a:ext cx="5311775" cy="688975"/>
            <a:chOff x="720" y="1392"/>
            <a:chExt cx="4058" cy="480"/>
          </a:xfrm>
        </p:grpSpPr>
        <p:sp>
          <p:nvSpPr>
            <p:cNvPr id="287753"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endParaRPr lang="en-US"/>
            </a:p>
          </p:txBody>
        </p:sp>
        <p:grpSp>
          <p:nvGrpSpPr>
            <p:cNvPr id="287754" name="Group 10"/>
            <p:cNvGrpSpPr>
              <a:grpSpLocks/>
            </p:cNvGrpSpPr>
            <p:nvPr/>
          </p:nvGrpSpPr>
          <p:grpSpPr bwMode="auto">
            <a:xfrm>
              <a:off x="730" y="1407"/>
              <a:ext cx="4043" cy="444"/>
              <a:chOff x="744" y="1407"/>
              <a:chExt cx="3988" cy="444"/>
            </a:xfrm>
          </p:grpSpPr>
          <p:sp>
            <p:nvSpPr>
              <p:cNvPr id="287755"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w="9525">
                <a:noFill/>
                <a:round/>
                <a:headEnd/>
                <a:tailEnd/>
              </a:ln>
              <a:effectLst/>
            </p:spPr>
            <p:txBody>
              <a:bodyPr wrap="none" anchor="ctr"/>
              <a:lstStyle/>
              <a:p>
                <a:endParaRPr lang="en-US"/>
              </a:p>
            </p:txBody>
          </p:sp>
          <p:sp>
            <p:nvSpPr>
              <p:cNvPr id="287756"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w="9525">
                <a:noFill/>
                <a:round/>
                <a:headEnd/>
                <a:tailEnd/>
              </a:ln>
              <a:effectLst/>
            </p:spPr>
            <p:txBody>
              <a:bodyPr wrap="none" anchor="ctr"/>
              <a:lstStyle/>
              <a:p>
                <a:endParaRPr lang="en-US"/>
              </a:p>
            </p:txBody>
          </p:sp>
        </p:grpSp>
      </p:grpSp>
      <p:grpSp>
        <p:nvGrpSpPr>
          <p:cNvPr id="287757" name="Group 13"/>
          <p:cNvGrpSpPr>
            <a:grpSpLocks/>
          </p:cNvGrpSpPr>
          <p:nvPr/>
        </p:nvGrpSpPr>
        <p:grpSpPr bwMode="auto">
          <a:xfrm>
            <a:off x="1927225" y="5030788"/>
            <a:ext cx="5311775" cy="688975"/>
            <a:chOff x="720" y="1392"/>
            <a:chExt cx="4058" cy="480"/>
          </a:xfrm>
        </p:grpSpPr>
        <p:sp>
          <p:nvSpPr>
            <p:cNvPr id="287758" name="AutoShape 14"/>
            <p:cNvSpPr>
              <a:spLocks noChangeArrowheads="1"/>
            </p:cNvSpPr>
            <p:nvPr/>
          </p:nvSpPr>
          <p:spPr bwMode="gray">
            <a:xfrm>
              <a:off x="720" y="1392"/>
              <a:ext cx="4058" cy="480"/>
            </a:xfrm>
            <a:prstGeom prst="roundRect">
              <a:avLst>
                <a:gd name="adj" fmla="val 17509"/>
              </a:avLst>
            </a:prstGeom>
            <a:gradFill rotWithShape="1">
              <a:gsLst>
                <a:gs pos="0">
                  <a:schemeClr val="folHlink"/>
                </a:gs>
                <a:gs pos="50000">
                  <a:schemeClr val="folHlink">
                    <a:gamma/>
                    <a:shade val="92157"/>
                    <a:invGamma/>
                  </a:schemeClr>
                </a:gs>
                <a:gs pos="100000">
                  <a:schemeClr val="folHlink"/>
                </a:gs>
              </a:gsLst>
              <a:lin ang="5400000" scaled="1"/>
            </a:gradFill>
            <a:ln w="9525">
              <a:noFill/>
              <a:round/>
              <a:headEnd/>
              <a:tailEnd/>
            </a:ln>
            <a:effectLst/>
          </p:spPr>
          <p:txBody>
            <a:bodyPr wrap="none" anchor="ctr"/>
            <a:lstStyle/>
            <a:p>
              <a:endParaRPr lang="en-US"/>
            </a:p>
          </p:txBody>
        </p:sp>
        <p:grpSp>
          <p:nvGrpSpPr>
            <p:cNvPr id="287759" name="Group 15"/>
            <p:cNvGrpSpPr>
              <a:grpSpLocks/>
            </p:cNvGrpSpPr>
            <p:nvPr/>
          </p:nvGrpSpPr>
          <p:grpSpPr bwMode="auto">
            <a:xfrm>
              <a:off x="730" y="1407"/>
              <a:ext cx="4043" cy="444"/>
              <a:chOff x="744" y="1407"/>
              <a:chExt cx="3988" cy="444"/>
            </a:xfrm>
          </p:grpSpPr>
          <p:sp>
            <p:nvSpPr>
              <p:cNvPr id="287760"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w="9525">
                <a:noFill/>
                <a:round/>
                <a:headEnd/>
                <a:tailEnd/>
              </a:ln>
              <a:effectLst/>
            </p:spPr>
            <p:txBody>
              <a:bodyPr wrap="none" anchor="ctr"/>
              <a:lstStyle/>
              <a:p>
                <a:endParaRPr lang="en-US"/>
              </a:p>
            </p:txBody>
          </p:sp>
          <p:sp>
            <p:nvSpPr>
              <p:cNvPr id="287761"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w="9525">
                <a:noFill/>
                <a:round/>
                <a:headEnd/>
                <a:tailEnd/>
              </a:ln>
              <a:effectLst/>
            </p:spPr>
            <p:txBody>
              <a:bodyPr wrap="none" anchor="ctr"/>
              <a:lstStyle/>
              <a:p>
                <a:endParaRPr lang="en-US"/>
              </a:p>
            </p:txBody>
          </p:sp>
        </p:grpSp>
      </p:grpSp>
      <p:grpSp>
        <p:nvGrpSpPr>
          <p:cNvPr id="287762" name="Group 18"/>
          <p:cNvGrpSpPr>
            <a:grpSpLocks/>
          </p:cNvGrpSpPr>
          <p:nvPr/>
        </p:nvGrpSpPr>
        <p:grpSpPr bwMode="auto">
          <a:xfrm>
            <a:off x="1927225" y="2444750"/>
            <a:ext cx="5311775" cy="688975"/>
            <a:chOff x="720" y="1392"/>
            <a:chExt cx="4058" cy="480"/>
          </a:xfrm>
        </p:grpSpPr>
        <p:sp>
          <p:nvSpPr>
            <p:cNvPr id="287763"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endParaRPr lang="en-US"/>
            </a:p>
          </p:txBody>
        </p:sp>
        <p:grpSp>
          <p:nvGrpSpPr>
            <p:cNvPr id="287764" name="Group 20"/>
            <p:cNvGrpSpPr>
              <a:grpSpLocks/>
            </p:cNvGrpSpPr>
            <p:nvPr/>
          </p:nvGrpSpPr>
          <p:grpSpPr bwMode="auto">
            <a:xfrm>
              <a:off x="730" y="1407"/>
              <a:ext cx="4043" cy="444"/>
              <a:chOff x="744" y="1407"/>
              <a:chExt cx="3988" cy="444"/>
            </a:xfrm>
          </p:grpSpPr>
          <p:sp>
            <p:nvSpPr>
              <p:cNvPr id="287765"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headEnd/>
                <a:tailEnd/>
              </a:ln>
              <a:effectLst/>
            </p:spPr>
            <p:txBody>
              <a:bodyPr wrap="none" anchor="ctr"/>
              <a:lstStyle/>
              <a:p>
                <a:endParaRPr lang="en-US"/>
              </a:p>
            </p:txBody>
          </p:sp>
          <p:sp>
            <p:nvSpPr>
              <p:cNvPr id="287766"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headEnd/>
                <a:tailEnd/>
              </a:ln>
              <a:effectLst/>
            </p:spPr>
            <p:txBody>
              <a:bodyPr wrap="none" anchor="ctr"/>
              <a:lstStyle/>
              <a:p>
                <a:endParaRPr lang="en-US"/>
              </a:p>
            </p:txBody>
          </p:sp>
        </p:grpSp>
      </p:grpSp>
      <p:sp>
        <p:nvSpPr>
          <p:cNvPr id="287767" name="Text Box 23"/>
          <p:cNvSpPr txBox="1">
            <a:spLocks noChangeArrowheads="1"/>
          </p:cNvSpPr>
          <p:nvPr/>
        </p:nvSpPr>
        <p:spPr bwMode="white">
          <a:xfrm>
            <a:off x="2393950" y="2559050"/>
            <a:ext cx="4495800" cy="457200"/>
          </a:xfrm>
          <a:prstGeom prst="rect">
            <a:avLst/>
          </a:prstGeom>
          <a:noFill/>
          <a:ln w="9525">
            <a:noFill/>
            <a:miter lim="800000"/>
            <a:headEnd/>
            <a:tailEnd/>
          </a:ln>
          <a:effectLst/>
        </p:spPr>
        <p:txBody>
          <a:bodyPr>
            <a:spAutoFit/>
          </a:bodyPr>
          <a:lstStyle/>
          <a:p>
            <a:pPr marL="457200" indent="-457200" algn="ctr">
              <a:spcBef>
                <a:spcPct val="50000"/>
              </a:spcBef>
              <a:buClr>
                <a:schemeClr val="tx1"/>
              </a:buClr>
            </a:pPr>
            <a:r>
              <a:rPr lang="en-US" sz="2400" b="1" dirty="0" smtClean="0">
                <a:solidFill>
                  <a:schemeClr val="bg1"/>
                </a:solidFill>
                <a:cs typeface="Arial" charset="0"/>
              </a:rPr>
              <a:t>Trigger</a:t>
            </a:r>
            <a:endParaRPr lang="en-US" sz="2400" b="1" dirty="0">
              <a:solidFill>
                <a:schemeClr val="bg1"/>
              </a:solidFill>
              <a:cs typeface="Arial" charset="0"/>
            </a:endParaRPr>
          </a:p>
        </p:txBody>
      </p:sp>
      <p:sp>
        <p:nvSpPr>
          <p:cNvPr id="287768" name="Text Box 24"/>
          <p:cNvSpPr txBox="1">
            <a:spLocks noChangeArrowheads="1"/>
          </p:cNvSpPr>
          <p:nvPr/>
        </p:nvSpPr>
        <p:spPr bwMode="white">
          <a:xfrm>
            <a:off x="2405063" y="3416300"/>
            <a:ext cx="4495800" cy="457200"/>
          </a:xfrm>
          <a:prstGeom prst="rect">
            <a:avLst/>
          </a:prstGeom>
          <a:noFill/>
          <a:ln w="9525">
            <a:noFill/>
            <a:miter lim="800000"/>
            <a:headEnd/>
            <a:tailEnd/>
          </a:ln>
          <a:effectLst/>
        </p:spPr>
        <p:txBody>
          <a:bodyPr>
            <a:spAutoFit/>
          </a:bodyPr>
          <a:lstStyle/>
          <a:p>
            <a:pPr marL="457200" indent="-457200" algn="ctr">
              <a:spcBef>
                <a:spcPct val="50000"/>
              </a:spcBef>
              <a:buClr>
                <a:schemeClr val="tx1"/>
              </a:buClr>
            </a:pPr>
            <a:r>
              <a:rPr lang="en-US" sz="2400" b="1" dirty="0" smtClean="0">
                <a:solidFill>
                  <a:schemeClr val="bg1"/>
                </a:solidFill>
                <a:cs typeface="Arial" charset="0"/>
              </a:rPr>
              <a:t>Cursor</a:t>
            </a:r>
            <a:endParaRPr lang="en-US" sz="2400" b="1" dirty="0">
              <a:solidFill>
                <a:schemeClr val="bg1"/>
              </a:solidFill>
              <a:cs typeface="Arial" charset="0"/>
            </a:endParaRPr>
          </a:p>
        </p:txBody>
      </p:sp>
      <p:sp>
        <p:nvSpPr>
          <p:cNvPr id="287769" name="Text Box 25"/>
          <p:cNvSpPr txBox="1">
            <a:spLocks noChangeArrowheads="1"/>
          </p:cNvSpPr>
          <p:nvPr/>
        </p:nvSpPr>
        <p:spPr bwMode="white">
          <a:xfrm>
            <a:off x="2405063" y="4275138"/>
            <a:ext cx="4495800" cy="457200"/>
          </a:xfrm>
          <a:prstGeom prst="rect">
            <a:avLst/>
          </a:prstGeom>
          <a:noFill/>
          <a:ln w="9525">
            <a:noFill/>
            <a:miter lim="800000"/>
            <a:headEnd/>
            <a:tailEnd/>
          </a:ln>
          <a:effectLst/>
        </p:spPr>
        <p:txBody>
          <a:bodyPr>
            <a:spAutoFit/>
          </a:bodyPr>
          <a:lstStyle/>
          <a:p>
            <a:pPr marL="457200" indent="-457200" algn="ctr">
              <a:spcBef>
                <a:spcPct val="50000"/>
              </a:spcBef>
              <a:buClr>
                <a:schemeClr val="tx1"/>
              </a:buClr>
            </a:pPr>
            <a:r>
              <a:rPr lang="en-US" sz="2400" b="1" dirty="0" err="1" smtClean="0">
                <a:solidFill>
                  <a:schemeClr val="bg1"/>
                </a:solidFill>
                <a:cs typeface="Arial" charset="0"/>
              </a:rPr>
              <a:t>Funtion</a:t>
            </a:r>
            <a:endParaRPr lang="en-US" sz="2400" b="1" dirty="0">
              <a:solidFill>
                <a:schemeClr val="bg1"/>
              </a:solidFill>
              <a:cs typeface="Arial" charset="0"/>
            </a:endParaRPr>
          </a:p>
        </p:txBody>
      </p:sp>
      <p:sp>
        <p:nvSpPr>
          <p:cNvPr id="287770" name="Text Box 26"/>
          <p:cNvSpPr txBox="1">
            <a:spLocks noChangeArrowheads="1"/>
          </p:cNvSpPr>
          <p:nvPr/>
        </p:nvSpPr>
        <p:spPr bwMode="white">
          <a:xfrm>
            <a:off x="2405063" y="5122863"/>
            <a:ext cx="4495800" cy="457200"/>
          </a:xfrm>
          <a:prstGeom prst="rect">
            <a:avLst/>
          </a:prstGeom>
          <a:noFill/>
          <a:ln w="9525">
            <a:noFill/>
            <a:miter lim="800000"/>
            <a:headEnd/>
            <a:tailEnd/>
          </a:ln>
          <a:effectLst/>
        </p:spPr>
        <p:txBody>
          <a:bodyPr>
            <a:spAutoFit/>
          </a:bodyPr>
          <a:lstStyle/>
          <a:p>
            <a:pPr marL="457200" indent="-457200" algn="ctr">
              <a:spcBef>
                <a:spcPct val="50000"/>
              </a:spcBef>
              <a:buClr>
                <a:schemeClr val="tx1"/>
              </a:buClr>
            </a:pPr>
            <a:r>
              <a:rPr lang="en-US" sz="2400" b="1" dirty="0" err="1" smtClean="0">
                <a:solidFill>
                  <a:schemeClr val="bg1"/>
                </a:solidFill>
                <a:cs typeface="Arial" charset="0"/>
              </a:rPr>
              <a:t>Tài</a:t>
            </a:r>
            <a:r>
              <a:rPr lang="en-US" sz="2400" b="1" dirty="0" smtClean="0">
                <a:solidFill>
                  <a:schemeClr val="bg1"/>
                </a:solidFill>
                <a:cs typeface="Arial" charset="0"/>
              </a:rPr>
              <a:t> </a:t>
            </a:r>
            <a:r>
              <a:rPr lang="en-US" sz="2400" b="1" dirty="0" err="1" smtClean="0">
                <a:solidFill>
                  <a:schemeClr val="bg1"/>
                </a:solidFill>
                <a:cs typeface="Arial" charset="0"/>
              </a:rPr>
              <a:t>liệu</a:t>
            </a:r>
            <a:r>
              <a:rPr lang="en-US" sz="2400" b="1" dirty="0" smtClean="0">
                <a:solidFill>
                  <a:schemeClr val="bg1"/>
                </a:solidFill>
                <a:cs typeface="Arial" charset="0"/>
              </a:rPr>
              <a:t> </a:t>
            </a:r>
            <a:r>
              <a:rPr lang="en-US" sz="2400" b="1" dirty="0" err="1" smtClean="0">
                <a:solidFill>
                  <a:schemeClr val="bg1"/>
                </a:solidFill>
                <a:cs typeface="Arial" charset="0"/>
              </a:rPr>
              <a:t>tham</a:t>
            </a:r>
            <a:r>
              <a:rPr lang="en-US" sz="2400" b="1" dirty="0" smtClean="0">
                <a:solidFill>
                  <a:schemeClr val="bg1"/>
                </a:solidFill>
                <a:cs typeface="Arial" charset="0"/>
              </a:rPr>
              <a:t> </a:t>
            </a:r>
            <a:r>
              <a:rPr lang="en-US" sz="2400" b="1" dirty="0" err="1" smtClean="0">
                <a:solidFill>
                  <a:schemeClr val="bg1"/>
                </a:solidFill>
                <a:cs typeface="Arial" charset="0"/>
              </a:rPr>
              <a:t>khảo</a:t>
            </a:r>
            <a:endParaRPr lang="en-US" sz="2400" b="1" dirty="0">
              <a:solidFill>
                <a:schemeClr val="bg1"/>
              </a:solidFill>
              <a:cs typeface="Arial" charset="0"/>
            </a:endParaRPr>
          </a:p>
        </p:txBody>
      </p:sp>
      <p:pic>
        <p:nvPicPr>
          <p:cNvPr id="287771" name="Picture 27" descr="1"/>
          <p:cNvPicPr>
            <a:picLocks noChangeAspect="1" noChangeArrowheads="1"/>
          </p:cNvPicPr>
          <p:nvPr/>
        </p:nvPicPr>
        <p:blipFill>
          <a:blip r:embed="rId2">
            <a:lum bright="-6000" contrast="24000"/>
          </a:blip>
          <a:srcRect l="42606" t="64474" r="19473"/>
          <a:stretch>
            <a:fillRect/>
          </a:stretch>
        </p:blipFill>
        <p:spPr bwMode="auto">
          <a:xfrm>
            <a:off x="1727200" y="4994275"/>
            <a:ext cx="792163" cy="949325"/>
          </a:xfrm>
          <a:prstGeom prst="rect">
            <a:avLst/>
          </a:prstGeom>
          <a:noFill/>
        </p:spPr>
      </p:pic>
      <p:pic>
        <p:nvPicPr>
          <p:cNvPr id="287772" name="Picture 28" descr="1"/>
          <p:cNvPicPr>
            <a:picLocks noChangeAspect="1" noChangeArrowheads="1"/>
          </p:cNvPicPr>
          <p:nvPr/>
        </p:nvPicPr>
        <p:blipFill>
          <a:blip r:embed="rId2">
            <a:lum bright="-6000" contrast="24000"/>
          </a:blip>
          <a:srcRect l="42606" t="64474" r="19473"/>
          <a:stretch>
            <a:fillRect/>
          </a:stretch>
        </p:blipFill>
        <p:spPr bwMode="auto">
          <a:xfrm>
            <a:off x="1743075" y="4148138"/>
            <a:ext cx="792163" cy="949325"/>
          </a:xfrm>
          <a:prstGeom prst="rect">
            <a:avLst/>
          </a:prstGeom>
          <a:noFill/>
        </p:spPr>
      </p:pic>
      <p:pic>
        <p:nvPicPr>
          <p:cNvPr id="287773" name="Picture 29" descr="1"/>
          <p:cNvPicPr>
            <a:picLocks noChangeAspect="1" noChangeArrowheads="1"/>
          </p:cNvPicPr>
          <p:nvPr/>
        </p:nvPicPr>
        <p:blipFill>
          <a:blip r:embed="rId2">
            <a:lum bright="-6000" contrast="24000"/>
          </a:blip>
          <a:srcRect l="42606" t="64474" r="19473"/>
          <a:stretch>
            <a:fillRect/>
          </a:stretch>
        </p:blipFill>
        <p:spPr bwMode="auto">
          <a:xfrm>
            <a:off x="1743075" y="3297238"/>
            <a:ext cx="792163" cy="949325"/>
          </a:xfrm>
          <a:prstGeom prst="rect">
            <a:avLst/>
          </a:prstGeom>
          <a:noFill/>
        </p:spPr>
      </p:pic>
      <p:pic>
        <p:nvPicPr>
          <p:cNvPr id="287774" name="Picture 30" descr="1"/>
          <p:cNvPicPr>
            <a:picLocks noChangeAspect="1" noChangeArrowheads="1"/>
          </p:cNvPicPr>
          <p:nvPr/>
        </p:nvPicPr>
        <p:blipFill>
          <a:blip r:embed="rId2">
            <a:lum bright="-6000" contrast="24000"/>
          </a:blip>
          <a:srcRect l="42606" t="64474" r="19473"/>
          <a:stretch>
            <a:fillRect/>
          </a:stretch>
        </p:blipFill>
        <p:spPr bwMode="auto">
          <a:xfrm>
            <a:off x="1731963" y="2439988"/>
            <a:ext cx="792162" cy="949325"/>
          </a:xfrm>
          <a:prstGeom prst="rect">
            <a:avLst/>
          </a:prstGeom>
          <a:noFill/>
        </p:spPr>
      </p:pic>
      <p:sp>
        <p:nvSpPr>
          <p:cNvPr id="287775" name="Text Box 31"/>
          <p:cNvSpPr txBox="1">
            <a:spLocks noChangeArrowheads="1"/>
          </p:cNvSpPr>
          <p:nvPr/>
        </p:nvSpPr>
        <p:spPr bwMode="white">
          <a:xfrm>
            <a:off x="2073275" y="5130800"/>
            <a:ext cx="381000" cy="457200"/>
          </a:xfrm>
          <a:prstGeom prst="rect">
            <a:avLst/>
          </a:prstGeom>
          <a:noFill/>
          <a:ln w="9525">
            <a:noFill/>
            <a:miter lim="800000"/>
            <a:headEnd/>
            <a:tailEnd/>
          </a:ln>
          <a:effectLst/>
        </p:spPr>
        <p:txBody>
          <a:bodyPr>
            <a:spAutoFit/>
          </a:bodyPr>
          <a:lstStyle/>
          <a:p>
            <a:pPr algn="ctr">
              <a:spcBef>
                <a:spcPct val="50000"/>
              </a:spcBef>
            </a:pPr>
            <a:r>
              <a:rPr lang="en-US" sz="2400" b="1">
                <a:solidFill>
                  <a:schemeClr val="bg1"/>
                </a:solidFill>
                <a:cs typeface="Arial" charset="0"/>
              </a:rPr>
              <a:t>4</a:t>
            </a:r>
          </a:p>
        </p:txBody>
      </p:sp>
      <p:sp>
        <p:nvSpPr>
          <p:cNvPr id="287776" name="Text Box 32"/>
          <p:cNvSpPr txBox="1">
            <a:spLocks noChangeArrowheads="1"/>
          </p:cNvSpPr>
          <p:nvPr/>
        </p:nvSpPr>
        <p:spPr bwMode="white">
          <a:xfrm>
            <a:off x="2052638" y="2536825"/>
            <a:ext cx="381000" cy="457200"/>
          </a:xfrm>
          <a:prstGeom prst="rect">
            <a:avLst/>
          </a:prstGeom>
          <a:noFill/>
          <a:ln w="9525">
            <a:noFill/>
            <a:miter lim="800000"/>
            <a:headEnd/>
            <a:tailEnd/>
          </a:ln>
          <a:effectLst/>
        </p:spPr>
        <p:txBody>
          <a:bodyPr>
            <a:spAutoFit/>
          </a:bodyPr>
          <a:lstStyle/>
          <a:p>
            <a:pPr algn="ctr">
              <a:spcBef>
                <a:spcPct val="50000"/>
              </a:spcBef>
            </a:pPr>
            <a:r>
              <a:rPr lang="en-US" sz="2400" b="1">
                <a:solidFill>
                  <a:schemeClr val="bg1"/>
                </a:solidFill>
                <a:cs typeface="Arial" charset="0"/>
              </a:rPr>
              <a:t>1</a:t>
            </a:r>
          </a:p>
        </p:txBody>
      </p:sp>
      <p:sp>
        <p:nvSpPr>
          <p:cNvPr id="287777" name="Text Box 33"/>
          <p:cNvSpPr txBox="1">
            <a:spLocks noChangeArrowheads="1"/>
          </p:cNvSpPr>
          <p:nvPr/>
        </p:nvSpPr>
        <p:spPr bwMode="white">
          <a:xfrm>
            <a:off x="2065338" y="3395663"/>
            <a:ext cx="381000" cy="457200"/>
          </a:xfrm>
          <a:prstGeom prst="rect">
            <a:avLst/>
          </a:prstGeom>
          <a:noFill/>
          <a:ln w="9525">
            <a:noFill/>
            <a:miter lim="800000"/>
            <a:headEnd/>
            <a:tailEnd/>
          </a:ln>
          <a:effectLst/>
        </p:spPr>
        <p:txBody>
          <a:bodyPr>
            <a:spAutoFit/>
          </a:bodyPr>
          <a:lstStyle/>
          <a:p>
            <a:pPr algn="ctr">
              <a:spcBef>
                <a:spcPct val="50000"/>
              </a:spcBef>
            </a:pPr>
            <a:r>
              <a:rPr lang="en-US" sz="2400" b="1">
                <a:solidFill>
                  <a:schemeClr val="bg1"/>
                </a:solidFill>
                <a:cs typeface="Arial" charset="0"/>
              </a:rPr>
              <a:t>2</a:t>
            </a:r>
          </a:p>
        </p:txBody>
      </p:sp>
      <p:sp>
        <p:nvSpPr>
          <p:cNvPr id="287778" name="Text Box 34"/>
          <p:cNvSpPr txBox="1">
            <a:spLocks noChangeArrowheads="1"/>
          </p:cNvSpPr>
          <p:nvPr/>
        </p:nvSpPr>
        <p:spPr bwMode="white">
          <a:xfrm>
            <a:off x="2065338" y="4283075"/>
            <a:ext cx="381000" cy="457200"/>
          </a:xfrm>
          <a:prstGeom prst="rect">
            <a:avLst/>
          </a:prstGeom>
          <a:noFill/>
          <a:ln w="9525">
            <a:noFill/>
            <a:miter lim="800000"/>
            <a:headEnd/>
            <a:tailEnd/>
          </a:ln>
          <a:effectLst/>
        </p:spPr>
        <p:txBody>
          <a:bodyPr>
            <a:spAutoFit/>
          </a:bodyPr>
          <a:lstStyle/>
          <a:p>
            <a:pPr algn="ctr">
              <a:spcBef>
                <a:spcPct val="50000"/>
              </a:spcBef>
            </a:pPr>
            <a:r>
              <a:rPr lang="en-US" sz="2400" b="1">
                <a:solidFill>
                  <a:schemeClr val="bg1"/>
                </a:solidFill>
                <a:cs typeface="Arial" charset="0"/>
              </a:rPr>
              <a:t>3</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t>
            </a:r>
            <a:r>
              <a:rPr lang="en-US" dirty="0" err="1" smtClean="0"/>
              <a:t>Cách</a:t>
            </a:r>
            <a:r>
              <a:rPr lang="en-US" dirty="0" smtClean="0"/>
              <a:t> </a:t>
            </a:r>
            <a:r>
              <a:rPr lang="en-US" dirty="0" err="1" smtClean="0"/>
              <a:t>khai</a:t>
            </a:r>
            <a:r>
              <a:rPr lang="en-US" dirty="0" smtClean="0"/>
              <a:t> </a:t>
            </a:r>
            <a:r>
              <a:rPr lang="en-US" dirty="0" err="1" smtClean="0"/>
              <a:t>báo</a:t>
            </a:r>
            <a:r>
              <a:rPr lang="en-US" dirty="0" smtClean="0"/>
              <a:t> </a:t>
            </a:r>
            <a:r>
              <a:rPr lang="en-US" dirty="0" err="1" smtClean="0"/>
              <a:t>mơ</a:t>
            </a:r>
            <a:r>
              <a:rPr lang="en-US" dirty="0" smtClean="0"/>
              <a:t>̉ </a:t>
            </a:r>
            <a:r>
              <a:rPr lang="en-US" dirty="0" err="1" smtClean="0"/>
              <a:t>rộng</a:t>
            </a:r>
            <a:r>
              <a:rPr lang="en-US" dirty="0" smtClean="0"/>
              <a:t>(</a:t>
            </a:r>
            <a:r>
              <a:rPr lang="en-US" dirty="0" err="1" smtClean="0"/>
              <a:t>tt</a:t>
            </a:r>
            <a:r>
              <a:rPr lang="en-US" dirty="0" smtClean="0"/>
              <a:t>)</a:t>
            </a:r>
            <a:endParaRPr lang="en-US" dirty="0"/>
          </a:p>
        </p:txBody>
      </p:sp>
      <p:sp>
        <p:nvSpPr>
          <p:cNvPr id="3" name="Content Placeholder 2"/>
          <p:cNvSpPr>
            <a:spLocks noGrp="1"/>
          </p:cNvSpPr>
          <p:nvPr>
            <p:ph idx="1"/>
          </p:nvPr>
        </p:nvSpPr>
        <p:spPr>
          <a:xfrm>
            <a:off x="381000" y="1219200"/>
            <a:ext cx="8382000" cy="5105400"/>
          </a:xfrm>
        </p:spPr>
        <p:txBody>
          <a:bodyPr/>
          <a:lstStyle/>
          <a:p>
            <a:pPr marL="0" indent="0">
              <a:buNone/>
            </a:pPr>
            <a:r>
              <a:rPr lang="en-US" sz="2200" b="0" dirty="0" err="1" smtClean="0">
                <a:solidFill>
                  <a:srgbClr val="000000"/>
                </a:solidFill>
              </a:rPr>
              <a:t>Một</a:t>
            </a:r>
            <a:r>
              <a:rPr lang="en-US" sz="2200" b="0" dirty="0" smtClean="0">
                <a:solidFill>
                  <a:srgbClr val="000000"/>
                </a:solidFill>
              </a:rPr>
              <a:t> </a:t>
            </a:r>
            <a:r>
              <a:rPr lang="en-US" sz="2200" b="0" dirty="0" err="1" smtClean="0">
                <a:solidFill>
                  <a:srgbClr val="000000"/>
                </a:solidFill>
              </a:rPr>
              <a:t>sô</a:t>
            </a:r>
            <a:r>
              <a:rPr lang="en-US" sz="2200" b="0" dirty="0" smtClean="0">
                <a:solidFill>
                  <a:srgbClr val="000000"/>
                </a:solidFill>
              </a:rPr>
              <a:t>́ cú </a:t>
            </a:r>
            <a:r>
              <a:rPr lang="en-US" sz="2200" b="0" dirty="0" err="1" smtClean="0">
                <a:solidFill>
                  <a:srgbClr val="000000"/>
                </a:solidFill>
              </a:rPr>
              <a:t>pháp</a:t>
            </a:r>
            <a:r>
              <a:rPr lang="en-US" sz="2200" b="0" dirty="0" smtClean="0">
                <a:solidFill>
                  <a:srgbClr val="000000"/>
                </a:solidFill>
              </a:rPr>
              <a:t> </a:t>
            </a:r>
            <a:r>
              <a:rPr lang="en-US" sz="2200" b="0" dirty="0" err="1" smtClean="0">
                <a:solidFill>
                  <a:srgbClr val="000000"/>
                </a:solidFill>
              </a:rPr>
              <a:t>khai</a:t>
            </a:r>
            <a:r>
              <a:rPr lang="en-US" sz="2200" b="0" dirty="0" smtClean="0">
                <a:solidFill>
                  <a:srgbClr val="000000"/>
                </a:solidFill>
              </a:rPr>
              <a:t> </a:t>
            </a:r>
            <a:r>
              <a:rPr lang="en-US" sz="2200" b="0" dirty="0" err="1" smtClean="0">
                <a:solidFill>
                  <a:srgbClr val="000000"/>
                </a:solidFill>
              </a:rPr>
              <a:t>báo</a:t>
            </a:r>
            <a:r>
              <a:rPr lang="en-US" sz="2200" b="0" dirty="0" smtClean="0">
                <a:solidFill>
                  <a:srgbClr val="000000"/>
                </a:solidFill>
              </a:rPr>
              <a:t> </a:t>
            </a:r>
            <a:r>
              <a:rPr lang="en-US" sz="2200" b="0" dirty="0" err="1" smtClean="0">
                <a:solidFill>
                  <a:srgbClr val="000000"/>
                </a:solidFill>
              </a:rPr>
              <a:t>mơ</a:t>
            </a:r>
            <a:r>
              <a:rPr lang="en-US" sz="2200" b="0" dirty="0" smtClean="0">
                <a:solidFill>
                  <a:srgbClr val="000000"/>
                </a:solidFill>
              </a:rPr>
              <a:t>̉ </a:t>
            </a:r>
            <a:r>
              <a:rPr lang="en-US" sz="2200" b="0" dirty="0" err="1" smtClean="0">
                <a:solidFill>
                  <a:srgbClr val="000000"/>
                </a:solidFill>
              </a:rPr>
              <a:t>rộng</a:t>
            </a:r>
            <a:r>
              <a:rPr lang="en-US" sz="2200" b="0" dirty="0" smtClean="0">
                <a:solidFill>
                  <a:srgbClr val="000000"/>
                </a:solidFill>
              </a:rPr>
              <a:t>:</a:t>
            </a:r>
          </a:p>
          <a:p>
            <a:pPr marL="0" indent="0">
              <a:buNone/>
            </a:pPr>
            <a:endParaRPr lang="en-US" sz="2200" b="0" dirty="0" smtClean="0">
              <a:solidFill>
                <a:srgbClr val="000000"/>
              </a:solidFill>
            </a:endParaRPr>
          </a:p>
          <a:p>
            <a:pPr marL="0" indent="0">
              <a:buNone/>
            </a:pPr>
            <a:r>
              <a:rPr lang="en-US" sz="2400" b="0" dirty="0">
                <a:solidFill>
                  <a:schemeClr val="accent1"/>
                </a:solidFill>
              </a:rPr>
              <a:t>Open</a:t>
            </a:r>
            <a:r>
              <a:rPr lang="en-US" sz="2400" b="0" dirty="0"/>
              <a:t> &lt;</a:t>
            </a:r>
            <a:r>
              <a:rPr lang="en-US" sz="2400" b="0" dirty="0" err="1"/>
              <a:t>Tên</a:t>
            </a:r>
            <a:r>
              <a:rPr lang="en-US" sz="2400" b="0" dirty="0"/>
              <a:t> con </a:t>
            </a:r>
            <a:r>
              <a:rPr lang="en-US" sz="2400" b="0" dirty="0" err="1"/>
              <a:t>trỏ</a:t>
            </a:r>
            <a:r>
              <a:rPr lang="en-US" sz="2400" b="0" dirty="0"/>
              <a:t>&gt;</a:t>
            </a:r>
          </a:p>
          <a:p>
            <a:pPr marL="0" indent="0">
              <a:buNone/>
            </a:pPr>
            <a:r>
              <a:rPr lang="en-US" sz="2400" b="0" dirty="0"/>
              <a:t>--</a:t>
            </a:r>
            <a:r>
              <a:rPr lang="en-US" sz="2400" b="0" dirty="0" err="1"/>
              <a:t>Mở</a:t>
            </a:r>
            <a:r>
              <a:rPr lang="en-US" sz="2400" b="0" dirty="0"/>
              <a:t> con </a:t>
            </a:r>
            <a:r>
              <a:rPr lang="en-US" sz="2400" b="0" dirty="0" err="1"/>
              <a:t>trỏ</a:t>
            </a:r>
            <a:r>
              <a:rPr lang="en-US" sz="2400" b="0" dirty="0"/>
              <a:t> </a:t>
            </a:r>
            <a:r>
              <a:rPr lang="en-US" sz="2400" b="0" dirty="0" err="1"/>
              <a:t>vừa</a:t>
            </a:r>
            <a:r>
              <a:rPr lang="en-US" sz="2400" b="0" dirty="0"/>
              <a:t> </a:t>
            </a:r>
            <a:r>
              <a:rPr lang="en-US" sz="2400" b="0" dirty="0" err="1"/>
              <a:t>khai</a:t>
            </a:r>
            <a:r>
              <a:rPr lang="en-US" sz="2400" b="0" dirty="0"/>
              <a:t> </a:t>
            </a:r>
            <a:r>
              <a:rPr lang="en-US" sz="2400" b="0" dirty="0" err="1"/>
              <a:t>báo</a:t>
            </a:r>
            <a:endParaRPr lang="en-US" sz="2400" b="0" dirty="0"/>
          </a:p>
          <a:p>
            <a:pPr marL="0" indent="0">
              <a:buNone/>
            </a:pPr>
            <a:endParaRPr lang="en-US" sz="2400" b="0" dirty="0"/>
          </a:p>
          <a:p>
            <a:pPr marL="0" indent="0">
              <a:buNone/>
            </a:pPr>
            <a:r>
              <a:rPr lang="en-US" sz="2400" b="0" dirty="0">
                <a:solidFill>
                  <a:schemeClr val="accent1"/>
                </a:solidFill>
              </a:rPr>
              <a:t>FETCH NEXT FROM </a:t>
            </a:r>
            <a:r>
              <a:rPr lang="en-US" sz="2400" b="0" dirty="0"/>
              <a:t>&lt;</a:t>
            </a:r>
            <a:r>
              <a:rPr lang="en-US" sz="2400" b="0" dirty="0" err="1"/>
              <a:t>Tên</a:t>
            </a:r>
            <a:r>
              <a:rPr lang="en-US" sz="2400" b="0" dirty="0"/>
              <a:t> con </a:t>
            </a:r>
            <a:r>
              <a:rPr lang="en-US" sz="2400" b="0" dirty="0" err="1"/>
              <a:t>trỏ</a:t>
            </a:r>
            <a:r>
              <a:rPr lang="en-US" sz="2400" b="0" dirty="0"/>
              <a:t>&gt;  </a:t>
            </a:r>
            <a:r>
              <a:rPr lang="en-US" sz="2400" b="0" dirty="0">
                <a:solidFill>
                  <a:schemeClr val="accent1"/>
                </a:solidFill>
              </a:rPr>
              <a:t>INTO</a:t>
            </a:r>
            <a:r>
              <a:rPr lang="en-US" sz="2400" b="0" dirty="0"/>
              <a:t> &lt;</a:t>
            </a:r>
            <a:r>
              <a:rPr lang="en-US" sz="2400" b="0" dirty="0" err="1"/>
              <a:t>Danh</a:t>
            </a:r>
            <a:r>
              <a:rPr lang="en-US" sz="2400" b="0" dirty="0"/>
              <a:t> </a:t>
            </a:r>
            <a:r>
              <a:rPr lang="en-US" sz="2400" b="0" dirty="0" err="1"/>
              <a:t>sách</a:t>
            </a:r>
            <a:r>
              <a:rPr lang="en-US" sz="2400" b="0" dirty="0"/>
              <a:t> </a:t>
            </a:r>
            <a:r>
              <a:rPr lang="en-US" sz="2400" b="0" dirty="0" err="1"/>
              <a:t>các</a:t>
            </a:r>
            <a:r>
              <a:rPr lang="en-US" sz="2400" b="0" dirty="0"/>
              <a:t> </a:t>
            </a:r>
            <a:r>
              <a:rPr lang="en-US" sz="2400" b="0" dirty="0" err="1"/>
              <a:t>biến</a:t>
            </a:r>
            <a:r>
              <a:rPr lang="en-US" sz="2400" b="0" dirty="0"/>
              <a:t>&gt;	</a:t>
            </a:r>
          </a:p>
          <a:p>
            <a:pPr marL="0" indent="0">
              <a:buNone/>
            </a:pPr>
            <a:r>
              <a:rPr lang="en-US" sz="2400" b="0" dirty="0"/>
              <a:t>--</a:t>
            </a:r>
            <a:r>
              <a:rPr lang="en-US" sz="2400" b="0" dirty="0" err="1"/>
              <a:t>Đổ</a:t>
            </a:r>
            <a:r>
              <a:rPr lang="en-US" sz="2400" b="0" dirty="0"/>
              <a:t> </a:t>
            </a:r>
            <a:r>
              <a:rPr lang="en-US" sz="2400" b="0" dirty="0" err="1"/>
              <a:t>dữ</a:t>
            </a:r>
            <a:r>
              <a:rPr lang="en-US" sz="2400" b="0" dirty="0"/>
              <a:t> </a:t>
            </a:r>
            <a:r>
              <a:rPr lang="en-US" sz="2400" b="0" dirty="0" err="1"/>
              <a:t>liệu</a:t>
            </a:r>
            <a:r>
              <a:rPr lang="en-US" sz="2400" b="0" dirty="0"/>
              <a:t> </a:t>
            </a:r>
            <a:r>
              <a:rPr lang="en-US" sz="2400" b="0" dirty="0" err="1"/>
              <a:t>từng</a:t>
            </a:r>
            <a:r>
              <a:rPr lang="en-US" sz="2400" b="0" dirty="0"/>
              <a:t> </a:t>
            </a:r>
            <a:r>
              <a:rPr lang="en-US" sz="2400" b="0" dirty="0" err="1"/>
              <a:t>dòng</a:t>
            </a:r>
            <a:r>
              <a:rPr lang="en-US" sz="2400" b="0" dirty="0"/>
              <a:t> </a:t>
            </a:r>
            <a:r>
              <a:rPr lang="en-US" sz="2400" b="0" dirty="0" err="1"/>
              <a:t>vào</a:t>
            </a:r>
            <a:r>
              <a:rPr lang="en-US" sz="2400" b="0" dirty="0"/>
              <a:t> </a:t>
            </a:r>
            <a:r>
              <a:rPr lang="en-US" sz="2400" b="0" dirty="0" err="1"/>
              <a:t>các</a:t>
            </a:r>
            <a:r>
              <a:rPr lang="en-US" sz="2400" b="0" dirty="0"/>
              <a:t> </a:t>
            </a:r>
            <a:r>
              <a:rPr lang="en-US" sz="2400" b="0" dirty="0" err="1"/>
              <a:t>biến</a:t>
            </a:r>
            <a:r>
              <a:rPr lang="en-US" sz="2400" b="0" dirty="0"/>
              <a:t> </a:t>
            </a:r>
            <a:r>
              <a:rPr lang="en-US" sz="2400" b="0" dirty="0" err="1"/>
              <a:t>ứng</a:t>
            </a:r>
            <a:r>
              <a:rPr lang="en-US" sz="2400" b="0" dirty="0"/>
              <a:t> </a:t>
            </a:r>
            <a:r>
              <a:rPr lang="en-US" sz="2400" b="0" dirty="0" err="1"/>
              <a:t>với</a:t>
            </a:r>
            <a:r>
              <a:rPr lang="en-US" sz="2400" b="0" dirty="0"/>
              <a:t> </a:t>
            </a:r>
            <a:r>
              <a:rPr lang="en-US" sz="2400" b="0" dirty="0" err="1"/>
              <a:t>từng</a:t>
            </a:r>
            <a:r>
              <a:rPr lang="en-US" sz="2400" b="0" dirty="0"/>
              <a:t> </a:t>
            </a:r>
            <a:r>
              <a:rPr lang="en-US" sz="2400" b="0" dirty="0" err="1"/>
              <a:t>tr</a:t>
            </a:r>
            <a:r>
              <a:rPr lang="vi-VN" sz="2400" b="0" dirty="0"/>
              <a:t>ư</a:t>
            </a:r>
            <a:r>
              <a:rPr lang="en-US" sz="2400" b="0" dirty="0" err="1"/>
              <a:t>ờng</a:t>
            </a:r>
            <a:r>
              <a:rPr lang="en-US" sz="2400" b="0" dirty="0"/>
              <a:t>.</a:t>
            </a:r>
          </a:p>
          <a:p>
            <a:pPr marL="0" indent="0">
              <a:buNone/>
            </a:pPr>
            <a:endParaRPr lang="en-US" sz="2400" dirty="0"/>
          </a:p>
          <a:p>
            <a:pPr marL="0" indent="0">
              <a:buNone/>
            </a:pPr>
            <a:endParaRPr lang="en-US" sz="2200" b="0" dirty="0">
              <a:solidFill>
                <a:srgbClr val="000000"/>
              </a:solidFill>
            </a:endParaRPr>
          </a:p>
        </p:txBody>
      </p:sp>
    </p:spTree>
    <p:extLst>
      <p:ext uri="{BB962C8B-B14F-4D97-AF65-F5344CB8AC3E}">
        <p14:creationId xmlns:p14="http://schemas.microsoft.com/office/powerpoint/2010/main" val="18769029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t>
            </a:r>
            <a:r>
              <a:rPr lang="en-US" dirty="0" err="1" smtClean="0"/>
              <a:t>Cách</a:t>
            </a:r>
            <a:r>
              <a:rPr lang="en-US" dirty="0" smtClean="0"/>
              <a:t> </a:t>
            </a:r>
            <a:r>
              <a:rPr lang="en-US" dirty="0" err="1" smtClean="0"/>
              <a:t>khai</a:t>
            </a:r>
            <a:r>
              <a:rPr lang="en-US" dirty="0" smtClean="0"/>
              <a:t> </a:t>
            </a:r>
            <a:r>
              <a:rPr lang="en-US" dirty="0" err="1" smtClean="0"/>
              <a:t>báo</a:t>
            </a:r>
            <a:r>
              <a:rPr lang="en-US" dirty="0" smtClean="0"/>
              <a:t> </a:t>
            </a:r>
            <a:r>
              <a:rPr lang="en-US" dirty="0" err="1" smtClean="0"/>
              <a:t>mơ</a:t>
            </a:r>
            <a:r>
              <a:rPr lang="en-US" dirty="0" smtClean="0"/>
              <a:t>̉ </a:t>
            </a:r>
            <a:r>
              <a:rPr lang="en-US" dirty="0" err="1" smtClean="0"/>
              <a:t>rộng</a:t>
            </a:r>
            <a:r>
              <a:rPr lang="en-US" dirty="0" smtClean="0"/>
              <a:t>(</a:t>
            </a:r>
            <a:r>
              <a:rPr lang="en-US" dirty="0" err="1" smtClean="0"/>
              <a:t>tt</a:t>
            </a:r>
            <a:r>
              <a:rPr lang="en-US" dirty="0" smtClean="0"/>
              <a:t>)</a:t>
            </a:r>
            <a:endParaRPr lang="en-US" dirty="0"/>
          </a:p>
        </p:txBody>
      </p:sp>
      <p:sp>
        <p:nvSpPr>
          <p:cNvPr id="3" name="Content Placeholder 2"/>
          <p:cNvSpPr>
            <a:spLocks noGrp="1"/>
          </p:cNvSpPr>
          <p:nvPr>
            <p:ph idx="1"/>
          </p:nvPr>
        </p:nvSpPr>
        <p:spPr>
          <a:xfrm>
            <a:off x="381000" y="1219200"/>
            <a:ext cx="8382000" cy="5105400"/>
          </a:xfrm>
        </p:spPr>
        <p:txBody>
          <a:bodyPr/>
          <a:lstStyle/>
          <a:p>
            <a:pPr marL="0" indent="0">
              <a:buNone/>
            </a:pPr>
            <a:r>
              <a:rPr lang="en-US" sz="2200" b="0" dirty="0" err="1" smtClean="0">
                <a:solidFill>
                  <a:srgbClr val="000000"/>
                </a:solidFill>
              </a:rPr>
              <a:t>Một</a:t>
            </a:r>
            <a:r>
              <a:rPr lang="en-US" sz="2200" b="0" dirty="0" smtClean="0">
                <a:solidFill>
                  <a:srgbClr val="000000"/>
                </a:solidFill>
              </a:rPr>
              <a:t> </a:t>
            </a:r>
            <a:r>
              <a:rPr lang="en-US" sz="2200" b="0" dirty="0" err="1" smtClean="0">
                <a:solidFill>
                  <a:srgbClr val="000000"/>
                </a:solidFill>
              </a:rPr>
              <a:t>sô</a:t>
            </a:r>
            <a:r>
              <a:rPr lang="en-US" sz="2200" b="0" dirty="0" smtClean="0">
                <a:solidFill>
                  <a:srgbClr val="000000"/>
                </a:solidFill>
              </a:rPr>
              <a:t>́ cú </a:t>
            </a:r>
            <a:r>
              <a:rPr lang="en-US" sz="2200" b="0" dirty="0" err="1" smtClean="0">
                <a:solidFill>
                  <a:srgbClr val="000000"/>
                </a:solidFill>
              </a:rPr>
              <a:t>pháp</a:t>
            </a:r>
            <a:r>
              <a:rPr lang="en-US" sz="2200" b="0" dirty="0" smtClean="0">
                <a:solidFill>
                  <a:srgbClr val="000000"/>
                </a:solidFill>
              </a:rPr>
              <a:t> </a:t>
            </a:r>
            <a:r>
              <a:rPr lang="en-US" sz="2200" b="0" dirty="0" err="1" smtClean="0">
                <a:solidFill>
                  <a:srgbClr val="000000"/>
                </a:solidFill>
              </a:rPr>
              <a:t>khai</a:t>
            </a:r>
            <a:r>
              <a:rPr lang="en-US" sz="2200" b="0" dirty="0" smtClean="0">
                <a:solidFill>
                  <a:srgbClr val="000000"/>
                </a:solidFill>
              </a:rPr>
              <a:t> </a:t>
            </a:r>
            <a:r>
              <a:rPr lang="en-US" sz="2200" b="0" dirty="0" err="1" smtClean="0">
                <a:solidFill>
                  <a:srgbClr val="000000"/>
                </a:solidFill>
              </a:rPr>
              <a:t>báo</a:t>
            </a:r>
            <a:r>
              <a:rPr lang="en-US" sz="2200" b="0" dirty="0" smtClean="0">
                <a:solidFill>
                  <a:srgbClr val="000000"/>
                </a:solidFill>
              </a:rPr>
              <a:t> </a:t>
            </a:r>
            <a:r>
              <a:rPr lang="en-US" sz="2200" b="0" dirty="0" err="1" smtClean="0">
                <a:solidFill>
                  <a:srgbClr val="000000"/>
                </a:solidFill>
              </a:rPr>
              <a:t>mơ</a:t>
            </a:r>
            <a:r>
              <a:rPr lang="en-US" sz="2200" b="0" dirty="0" smtClean="0">
                <a:solidFill>
                  <a:srgbClr val="000000"/>
                </a:solidFill>
              </a:rPr>
              <a:t>̉ </a:t>
            </a:r>
            <a:r>
              <a:rPr lang="en-US" sz="2200" b="0" dirty="0" err="1" smtClean="0">
                <a:solidFill>
                  <a:srgbClr val="000000"/>
                </a:solidFill>
              </a:rPr>
              <a:t>rộng</a:t>
            </a:r>
            <a:r>
              <a:rPr lang="en-US" sz="2200" b="0" dirty="0" smtClean="0">
                <a:solidFill>
                  <a:srgbClr val="000000"/>
                </a:solidFill>
              </a:rPr>
              <a:t>(</a:t>
            </a:r>
            <a:r>
              <a:rPr lang="en-US" sz="2200" b="0" dirty="0" err="1" smtClean="0">
                <a:solidFill>
                  <a:srgbClr val="000000"/>
                </a:solidFill>
              </a:rPr>
              <a:t>tt</a:t>
            </a:r>
            <a:r>
              <a:rPr lang="en-US" sz="2200" b="0" dirty="0" smtClean="0">
                <a:solidFill>
                  <a:srgbClr val="000000"/>
                </a:solidFill>
              </a:rPr>
              <a:t>):</a:t>
            </a:r>
          </a:p>
          <a:p>
            <a:pPr marL="0" indent="0">
              <a:buNone/>
            </a:pPr>
            <a:endParaRPr lang="en-US" sz="2200" b="0" dirty="0" smtClean="0">
              <a:solidFill>
                <a:srgbClr val="000000"/>
              </a:solidFill>
            </a:endParaRPr>
          </a:p>
          <a:p>
            <a:pPr marL="0" indent="0">
              <a:buNone/>
            </a:pPr>
            <a:r>
              <a:rPr lang="en-US" sz="2400" b="0" dirty="0">
                <a:solidFill>
                  <a:schemeClr val="accent1"/>
                </a:solidFill>
              </a:rPr>
              <a:t>WHILE</a:t>
            </a:r>
            <a:r>
              <a:rPr lang="en-US" sz="2400" b="0" dirty="0"/>
              <a:t> </a:t>
            </a:r>
            <a:r>
              <a:rPr lang="en-US" sz="2400" b="0" dirty="0">
                <a:solidFill>
                  <a:srgbClr val="FF0066"/>
                </a:solidFill>
              </a:rPr>
              <a:t>@@FETCH_STATUS </a:t>
            </a:r>
            <a:r>
              <a:rPr lang="en-US" sz="2400" b="0" dirty="0"/>
              <a:t>= 0;  --</a:t>
            </a:r>
            <a:r>
              <a:rPr lang="en-US" sz="2400" b="0" dirty="0">
                <a:solidFill>
                  <a:srgbClr val="FF0066"/>
                </a:solidFill>
              </a:rPr>
              <a:t> </a:t>
            </a:r>
            <a:r>
              <a:rPr lang="en-US" sz="2400" b="0" dirty="0">
                <a:solidFill>
                  <a:schemeClr val="bg1">
                    <a:lumMod val="50000"/>
                  </a:schemeClr>
                </a:solidFill>
              </a:rPr>
              <a:t>@@FETCH_STATUS : check </a:t>
            </a:r>
            <a:r>
              <a:rPr lang="en-US" sz="2400" b="0" dirty="0" err="1">
                <a:solidFill>
                  <a:schemeClr val="bg1">
                    <a:lumMod val="50000"/>
                  </a:schemeClr>
                </a:solidFill>
              </a:rPr>
              <a:t>xem</a:t>
            </a:r>
            <a:r>
              <a:rPr lang="en-US" sz="2400" b="0" dirty="0">
                <a:solidFill>
                  <a:schemeClr val="bg1">
                    <a:lumMod val="50000"/>
                  </a:schemeClr>
                </a:solidFill>
              </a:rPr>
              <a:t> </a:t>
            </a:r>
            <a:r>
              <a:rPr lang="en-US" sz="2400" b="0" dirty="0" err="1">
                <a:solidFill>
                  <a:schemeClr val="bg1">
                    <a:lumMod val="50000"/>
                  </a:schemeClr>
                </a:solidFill>
              </a:rPr>
              <a:t>hệ</a:t>
            </a:r>
            <a:r>
              <a:rPr lang="en-US" sz="2400" b="0" dirty="0">
                <a:solidFill>
                  <a:schemeClr val="bg1">
                    <a:lumMod val="50000"/>
                  </a:schemeClr>
                </a:solidFill>
              </a:rPr>
              <a:t>          </a:t>
            </a:r>
            <a:r>
              <a:rPr lang="en-US" sz="2400" b="0" dirty="0" err="1">
                <a:solidFill>
                  <a:schemeClr val="bg1">
                    <a:lumMod val="50000"/>
                  </a:schemeClr>
                </a:solidFill>
              </a:rPr>
              <a:t>thống</a:t>
            </a:r>
            <a:r>
              <a:rPr lang="en-US" sz="2400" b="0" dirty="0">
                <a:solidFill>
                  <a:schemeClr val="bg1">
                    <a:lumMod val="50000"/>
                  </a:schemeClr>
                </a:solidFill>
              </a:rPr>
              <a:t> </a:t>
            </a:r>
            <a:r>
              <a:rPr lang="en-US" sz="2400" b="0" dirty="0" err="1">
                <a:solidFill>
                  <a:schemeClr val="bg1">
                    <a:lumMod val="50000"/>
                  </a:schemeClr>
                </a:solidFill>
              </a:rPr>
              <a:t>đọc</a:t>
            </a:r>
            <a:r>
              <a:rPr lang="en-US" sz="2400" b="0" dirty="0">
                <a:solidFill>
                  <a:schemeClr val="bg1">
                    <a:lumMod val="50000"/>
                  </a:schemeClr>
                </a:solidFill>
              </a:rPr>
              <a:t> </a:t>
            </a:r>
            <a:r>
              <a:rPr lang="en-US" sz="2400" b="0" dirty="0" err="1">
                <a:solidFill>
                  <a:schemeClr val="bg1">
                    <a:lumMod val="50000"/>
                  </a:schemeClr>
                </a:solidFill>
              </a:rPr>
              <a:t>dữ</a:t>
            </a:r>
            <a:r>
              <a:rPr lang="en-US" sz="2400" b="0" dirty="0">
                <a:solidFill>
                  <a:schemeClr val="bg1">
                    <a:lumMod val="50000"/>
                  </a:schemeClr>
                </a:solidFill>
              </a:rPr>
              <a:t> </a:t>
            </a:r>
            <a:r>
              <a:rPr lang="en-US" sz="2400" b="0" dirty="0" err="1">
                <a:solidFill>
                  <a:schemeClr val="bg1">
                    <a:lumMod val="50000"/>
                  </a:schemeClr>
                </a:solidFill>
              </a:rPr>
              <a:t>liệu</a:t>
            </a:r>
            <a:r>
              <a:rPr lang="en-US" sz="2400" b="0" dirty="0">
                <a:solidFill>
                  <a:schemeClr val="bg1">
                    <a:lumMod val="50000"/>
                  </a:schemeClr>
                </a:solidFill>
              </a:rPr>
              <a:t> </a:t>
            </a:r>
            <a:r>
              <a:rPr lang="en-US" sz="2400" b="0" dirty="0" err="1">
                <a:solidFill>
                  <a:schemeClr val="bg1">
                    <a:lumMod val="50000"/>
                  </a:schemeClr>
                </a:solidFill>
              </a:rPr>
              <a:t>thành</a:t>
            </a:r>
            <a:r>
              <a:rPr lang="en-US" sz="2400" b="0" dirty="0">
                <a:solidFill>
                  <a:schemeClr val="bg1">
                    <a:lumMod val="50000"/>
                  </a:schemeClr>
                </a:solidFill>
              </a:rPr>
              <a:t> </a:t>
            </a:r>
            <a:r>
              <a:rPr lang="en-US" sz="2400" b="0" dirty="0" err="1">
                <a:solidFill>
                  <a:schemeClr val="bg1">
                    <a:lumMod val="50000"/>
                  </a:schemeClr>
                </a:solidFill>
              </a:rPr>
              <a:t>công</a:t>
            </a:r>
            <a:r>
              <a:rPr lang="en-US" sz="2400" b="0" dirty="0">
                <a:solidFill>
                  <a:schemeClr val="bg1">
                    <a:lumMod val="50000"/>
                  </a:schemeClr>
                </a:solidFill>
              </a:rPr>
              <a:t> hay </a:t>
            </a:r>
            <a:r>
              <a:rPr lang="en-US" sz="2400" b="0" dirty="0" err="1">
                <a:solidFill>
                  <a:schemeClr val="bg1">
                    <a:lumMod val="50000"/>
                  </a:schemeClr>
                </a:solidFill>
              </a:rPr>
              <a:t>thấy</a:t>
            </a:r>
            <a:r>
              <a:rPr lang="en-US" sz="2400" b="0" dirty="0">
                <a:solidFill>
                  <a:schemeClr val="bg1">
                    <a:lumMod val="50000"/>
                  </a:schemeClr>
                </a:solidFill>
              </a:rPr>
              <a:t> </a:t>
            </a:r>
            <a:r>
              <a:rPr lang="en-US" sz="2400" b="0" dirty="0" err="1">
                <a:solidFill>
                  <a:schemeClr val="bg1">
                    <a:lumMod val="50000"/>
                  </a:schemeClr>
                </a:solidFill>
              </a:rPr>
              <a:t>bại</a:t>
            </a:r>
            <a:r>
              <a:rPr lang="en-US" sz="2400" b="0" dirty="0">
                <a:solidFill>
                  <a:schemeClr val="bg1">
                    <a:lumMod val="50000"/>
                  </a:schemeClr>
                </a:solidFill>
              </a:rPr>
              <a:t> (0/-1)</a:t>
            </a:r>
          </a:p>
          <a:p>
            <a:pPr marL="0" indent="0">
              <a:buNone/>
            </a:pPr>
            <a:r>
              <a:rPr lang="en-US" sz="2400" b="0" dirty="0">
                <a:solidFill>
                  <a:schemeClr val="accent1"/>
                </a:solidFill>
              </a:rPr>
              <a:t>BEGIN	</a:t>
            </a:r>
            <a:r>
              <a:rPr lang="en-US" sz="2400" b="0" dirty="0"/>
              <a:t>						</a:t>
            </a:r>
          </a:p>
          <a:p>
            <a:pPr marL="0" indent="0">
              <a:buNone/>
            </a:pPr>
            <a:r>
              <a:rPr lang="en-US" sz="2400" b="0" dirty="0"/>
              <a:t>	&lt;</a:t>
            </a:r>
            <a:r>
              <a:rPr lang="en-US" sz="2400" b="0" dirty="0" err="1"/>
              <a:t>khối</a:t>
            </a:r>
            <a:r>
              <a:rPr lang="en-US" sz="2400" b="0" dirty="0"/>
              <a:t> </a:t>
            </a:r>
            <a:r>
              <a:rPr lang="en-US" sz="2400" b="0" dirty="0" err="1"/>
              <a:t>lệnh</a:t>
            </a:r>
            <a:r>
              <a:rPr lang="en-US" sz="2400" b="0" dirty="0"/>
              <a:t>&gt;</a:t>
            </a:r>
          </a:p>
          <a:p>
            <a:pPr marL="0" indent="0">
              <a:buNone/>
            </a:pPr>
            <a:r>
              <a:rPr lang="en-US" sz="2400" b="0" dirty="0">
                <a:solidFill>
                  <a:schemeClr val="accent1"/>
                </a:solidFill>
              </a:rPr>
              <a:t>FETCH NEXT FROM </a:t>
            </a:r>
            <a:r>
              <a:rPr lang="en-US" sz="2400" b="0" dirty="0"/>
              <a:t>&lt;</a:t>
            </a:r>
            <a:r>
              <a:rPr lang="en-US" sz="2400" b="0" dirty="0" err="1"/>
              <a:t>Tên</a:t>
            </a:r>
            <a:r>
              <a:rPr lang="en-US" sz="2400" b="0" dirty="0"/>
              <a:t> con </a:t>
            </a:r>
            <a:r>
              <a:rPr lang="en-US" sz="2400" b="0" dirty="0" err="1"/>
              <a:t>trỏ</a:t>
            </a:r>
            <a:r>
              <a:rPr lang="en-US" sz="2400" b="0" dirty="0"/>
              <a:t>&gt; </a:t>
            </a:r>
            <a:r>
              <a:rPr lang="en-US" sz="2400" b="0" dirty="0">
                <a:solidFill>
                  <a:schemeClr val="accent1"/>
                </a:solidFill>
              </a:rPr>
              <a:t>INTO</a:t>
            </a:r>
            <a:r>
              <a:rPr lang="en-US" sz="2400" b="0" dirty="0"/>
              <a:t> &lt;</a:t>
            </a:r>
            <a:r>
              <a:rPr lang="en-US" sz="2400" b="0" dirty="0" err="1"/>
              <a:t>Danh</a:t>
            </a:r>
            <a:r>
              <a:rPr lang="en-US" sz="2400" b="0" dirty="0"/>
              <a:t> </a:t>
            </a:r>
            <a:r>
              <a:rPr lang="en-US" sz="2400" b="0" dirty="0" err="1"/>
              <a:t>sách</a:t>
            </a:r>
            <a:r>
              <a:rPr lang="en-US" sz="2400" b="0" dirty="0"/>
              <a:t> </a:t>
            </a:r>
            <a:r>
              <a:rPr lang="en-US" sz="2400" b="0" dirty="0" err="1"/>
              <a:t>các</a:t>
            </a:r>
            <a:r>
              <a:rPr lang="en-US" sz="2400" b="0" dirty="0"/>
              <a:t> </a:t>
            </a:r>
            <a:r>
              <a:rPr lang="en-US" sz="2400" b="0" dirty="0" err="1"/>
              <a:t>biến</a:t>
            </a:r>
            <a:r>
              <a:rPr lang="en-US" sz="2400" b="0" dirty="0"/>
              <a:t>&gt; </a:t>
            </a:r>
            <a:r>
              <a:rPr lang="en-US" sz="2400" b="0" dirty="0">
                <a:solidFill>
                  <a:schemeClr val="bg1">
                    <a:lumMod val="50000"/>
                  </a:schemeClr>
                </a:solidFill>
              </a:rPr>
              <a:t>--Con </a:t>
            </a:r>
            <a:r>
              <a:rPr lang="en-US" sz="2400" b="0" dirty="0" err="1">
                <a:solidFill>
                  <a:schemeClr val="bg1">
                    <a:lumMod val="50000"/>
                  </a:schemeClr>
                </a:solidFill>
              </a:rPr>
              <a:t>trỏ</a:t>
            </a:r>
            <a:r>
              <a:rPr lang="en-US" sz="2400" b="0" dirty="0">
                <a:solidFill>
                  <a:schemeClr val="bg1">
                    <a:lumMod val="50000"/>
                  </a:schemeClr>
                </a:solidFill>
              </a:rPr>
              <a:t> </a:t>
            </a:r>
            <a:r>
              <a:rPr lang="en-US" sz="2400" b="0" dirty="0" err="1">
                <a:solidFill>
                  <a:schemeClr val="bg1">
                    <a:lumMod val="50000"/>
                  </a:schemeClr>
                </a:solidFill>
              </a:rPr>
              <a:t>chuyển</a:t>
            </a:r>
            <a:r>
              <a:rPr lang="en-US" sz="2400" b="0" dirty="0">
                <a:solidFill>
                  <a:schemeClr val="bg1">
                    <a:lumMod val="50000"/>
                  </a:schemeClr>
                </a:solidFill>
              </a:rPr>
              <a:t> sang </a:t>
            </a:r>
            <a:r>
              <a:rPr lang="en-US" sz="2400" b="0" dirty="0" err="1">
                <a:solidFill>
                  <a:schemeClr val="bg1">
                    <a:lumMod val="50000"/>
                  </a:schemeClr>
                </a:solidFill>
              </a:rPr>
              <a:t>dòng</a:t>
            </a:r>
            <a:r>
              <a:rPr lang="en-US" sz="2400" b="0" dirty="0">
                <a:solidFill>
                  <a:schemeClr val="bg1">
                    <a:lumMod val="50000"/>
                  </a:schemeClr>
                </a:solidFill>
              </a:rPr>
              <a:t> </a:t>
            </a:r>
            <a:r>
              <a:rPr lang="en-US" sz="2400" b="0" dirty="0" err="1">
                <a:solidFill>
                  <a:schemeClr val="bg1">
                    <a:lumMod val="50000"/>
                  </a:schemeClr>
                </a:solidFill>
              </a:rPr>
              <a:t>tiếp</a:t>
            </a:r>
            <a:r>
              <a:rPr lang="en-US" sz="2400" b="0" dirty="0">
                <a:solidFill>
                  <a:schemeClr val="bg1">
                    <a:lumMod val="50000"/>
                  </a:schemeClr>
                </a:solidFill>
              </a:rPr>
              <a:t> </a:t>
            </a:r>
            <a:r>
              <a:rPr lang="en-US" sz="2400" b="0" dirty="0" err="1">
                <a:solidFill>
                  <a:schemeClr val="bg1">
                    <a:lumMod val="50000"/>
                  </a:schemeClr>
                </a:solidFill>
              </a:rPr>
              <a:t>theo</a:t>
            </a:r>
            <a:r>
              <a:rPr lang="en-US" sz="2400" b="0" dirty="0">
                <a:solidFill>
                  <a:schemeClr val="bg1">
                    <a:lumMod val="50000"/>
                  </a:schemeClr>
                </a:solidFill>
              </a:rPr>
              <a:t>	</a:t>
            </a:r>
          </a:p>
          <a:p>
            <a:pPr marL="0" indent="0">
              <a:buNone/>
            </a:pPr>
            <a:r>
              <a:rPr lang="en-US" sz="2400" b="0" dirty="0">
                <a:solidFill>
                  <a:schemeClr val="accent1"/>
                </a:solidFill>
              </a:rPr>
              <a:t>END</a:t>
            </a:r>
          </a:p>
          <a:p>
            <a:pPr marL="0" indent="0">
              <a:buNone/>
            </a:pPr>
            <a:endParaRPr lang="en-US" sz="2400" dirty="0"/>
          </a:p>
          <a:p>
            <a:pPr marL="0" indent="0">
              <a:buNone/>
            </a:pPr>
            <a:endParaRPr lang="en-US" sz="2200" b="0" dirty="0">
              <a:solidFill>
                <a:srgbClr val="000000"/>
              </a:solidFill>
            </a:endParaRPr>
          </a:p>
        </p:txBody>
      </p:sp>
    </p:spTree>
    <p:extLst>
      <p:ext uri="{BB962C8B-B14F-4D97-AF65-F5344CB8AC3E}">
        <p14:creationId xmlns:p14="http://schemas.microsoft.com/office/powerpoint/2010/main" val="133882674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p:cNvSpPr>
            <a:spLocks noGrp="1" noChangeArrowheads="1"/>
          </p:cNvSpPr>
          <p:nvPr>
            <p:ph type="ctrTitle"/>
          </p:nvPr>
        </p:nvSpPr>
        <p:spPr>
          <a:xfrm>
            <a:off x="1524000" y="2438400"/>
            <a:ext cx="6477000" cy="990600"/>
          </a:xfrm>
        </p:spPr>
        <p:txBody>
          <a:bodyPr/>
          <a:lstStyle/>
          <a:p>
            <a:pPr>
              <a:tabLst>
                <a:tab pos="2743200" algn="l"/>
              </a:tabLst>
            </a:pPr>
            <a:r>
              <a:rPr lang="en-US" sz="2500" dirty="0" smtClean="0">
                <a:solidFill>
                  <a:schemeClr val="accent2"/>
                </a:solidFill>
              </a:rPr>
              <a:t/>
            </a:r>
            <a:br>
              <a:rPr lang="en-US" sz="2500" dirty="0" smtClean="0">
                <a:solidFill>
                  <a:schemeClr val="accent2"/>
                </a:solidFill>
              </a:rPr>
            </a:br>
            <a:r>
              <a:rPr lang="en-US" sz="5400" dirty="0" smtClean="0"/>
              <a:t>3. FUNCTION</a:t>
            </a:r>
            <a:endParaRPr lang="en-US" sz="5400" dirty="0"/>
          </a:p>
        </p:txBody>
      </p:sp>
      <p:sp>
        <p:nvSpPr>
          <p:cNvPr id="6" name="TextBox 5"/>
          <p:cNvSpPr txBox="1"/>
          <p:nvPr/>
        </p:nvSpPr>
        <p:spPr>
          <a:xfrm>
            <a:off x="-18180" y="0"/>
            <a:ext cx="1846980" cy="230832"/>
          </a:xfrm>
          <a:prstGeom prst="rect">
            <a:avLst/>
          </a:prstGeom>
          <a:noFill/>
        </p:spPr>
        <p:txBody>
          <a:bodyPr wrap="none" rtlCol="0">
            <a:spAutoFit/>
          </a:bodyPr>
          <a:lstStyle/>
          <a:p>
            <a:r>
              <a:rPr lang="en-US" sz="900" smtClean="0">
                <a:solidFill>
                  <a:schemeClr val="bg1"/>
                </a:solidFill>
                <a:latin typeface="+mn-lt"/>
              </a:rPr>
              <a:t>www.trungtamtinhoc.edu.vn</a:t>
            </a:r>
            <a:endParaRPr lang="en-US" sz="900">
              <a:solidFill>
                <a:schemeClr val="bg1"/>
              </a:solidFill>
              <a:latin typeface="+mn-lt"/>
            </a:endParaRPr>
          </a:p>
        </p:txBody>
      </p:sp>
    </p:spTree>
    <p:extLst>
      <p:ext uri="{BB962C8B-B14F-4D97-AF65-F5344CB8AC3E}">
        <p14:creationId xmlns:p14="http://schemas.microsoft.com/office/powerpoint/2010/main" val="4155764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sz="3500" dirty="0" err="1" smtClean="0"/>
              <a:t>Khái</a:t>
            </a:r>
            <a:r>
              <a:rPr lang="en-US" sz="3500" dirty="0" smtClean="0"/>
              <a:t> </a:t>
            </a:r>
            <a:r>
              <a:rPr lang="en-US" sz="3500" dirty="0" err="1" smtClean="0"/>
              <a:t>niệm</a:t>
            </a:r>
            <a:endParaRPr lang="en-US" sz="3500" dirty="0"/>
          </a:p>
        </p:txBody>
      </p:sp>
      <p:sp>
        <p:nvSpPr>
          <p:cNvPr id="3" name="Content Placeholder 2"/>
          <p:cNvSpPr>
            <a:spLocks noGrp="1"/>
          </p:cNvSpPr>
          <p:nvPr>
            <p:ph idx="1"/>
          </p:nvPr>
        </p:nvSpPr>
        <p:spPr/>
        <p:txBody>
          <a:bodyPr/>
          <a:lstStyle/>
          <a:p>
            <a:r>
              <a:rPr lang="vi-VN" sz="3000" b="0" dirty="0">
                <a:solidFill>
                  <a:srgbClr val="000000"/>
                </a:solidFill>
              </a:rPr>
              <a:t>Hàm trong SQL Server 2014 bao gồm 2 loại. Một là hàm có sẵn. Hai là hàm do người dùng định nghĩa (user-defined).</a:t>
            </a:r>
          </a:p>
          <a:p>
            <a:r>
              <a:rPr lang="vi-VN" sz="3000" b="0" dirty="0">
                <a:solidFill>
                  <a:srgbClr val="000000"/>
                </a:solidFill>
              </a:rPr>
              <a:t>Hàm thuộc database và bao gồm một hoặc nhiều câu lệnh SQL và được tạo ra với mục đích sử dụng lại (reuse). Đối với hàm tự định nghĩa bao gồm 2 loại: Scalar Functions và Table-Valued Functions</a:t>
            </a:r>
          </a:p>
          <a:p>
            <a:endParaRPr lang="en-US" dirty="0"/>
          </a:p>
        </p:txBody>
      </p:sp>
    </p:spTree>
    <p:extLst>
      <p:ext uri="{BB962C8B-B14F-4D97-AF65-F5344CB8AC3E}">
        <p14:creationId xmlns:p14="http://schemas.microsoft.com/office/powerpoint/2010/main" val="355415541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sz="3500" dirty="0" err="1" smtClean="0"/>
              <a:t>Khái</a:t>
            </a:r>
            <a:r>
              <a:rPr lang="en-US" sz="3500" dirty="0" smtClean="0"/>
              <a:t> </a:t>
            </a:r>
            <a:r>
              <a:rPr lang="en-US" sz="3500" dirty="0" err="1" smtClean="0"/>
              <a:t>niệm</a:t>
            </a:r>
            <a:r>
              <a:rPr lang="en-US" sz="3500" dirty="0" smtClean="0"/>
              <a:t>(</a:t>
            </a:r>
            <a:r>
              <a:rPr lang="en-US" sz="3500" dirty="0" err="1" smtClean="0"/>
              <a:t>tt</a:t>
            </a:r>
            <a:r>
              <a:rPr lang="en-US" sz="3500" dirty="0" smtClean="0"/>
              <a:t>)</a:t>
            </a:r>
            <a:endParaRPr lang="en-US" sz="3500" dirty="0"/>
          </a:p>
        </p:txBody>
      </p:sp>
      <p:sp>
        <p:nvSpPr>
          <p:cNvPr id="3" name="Content Placeholder 2"/>
          <p:cNvSpPr>
            <a:spLocks noGrp="1"/>
          </p:cNvSpPr>
          <p:nvPr>
            <p:ph idx="1"/>
          </p:nvPr>
        </p:nvSpPr>
        <p:spPr/>
        <p:txBody>
          <a:bodyPr/>
          <a:lstStyle/>
          <a:p>
            <a:pPr marL="109728" indent="0">
              <a:lnSpc>
                <a:spcPct val="150000"/>
              </a:lnSpc>
              <a:buNone/>
            </a:pPr>
            <a:r>
              <a:rPr lang="en-US" sz="3000" b="0" dirty="0" err="1">
                <a:solidFill>
                  <a:srgbClr val="000000"/>
                </a:solidFill>
              </a:rPr>
              <a:t>Hàm</a:t>
            </a:r>
            <a:r>
              <a:rPr lang="en-US" sz="3000" b="0" dirty="0">
                <a:solidFill>
                  <a:srgbClr val="000000"/>
                </a:solidFill>
              </a:rPr>
              <a:t> </a:t>
            </a:r>
            <a:r>
              <a:rPr lang="en-US" sz="3000" b="0" dirty="0" err="1">
                <a:solidFill>
                  <a:srgbClr val="000000"/>
                </a:solidFill>
              </a:rPr>
              <a:t>trong</a:t>
            </a:r>
            <a:r>
              <a:rPr lang="en-US" sz="3000" b="0" dirty="0">
                <a:solidFill>
                  <a:srgbClr val="000000"/>
                </a:solidFill>
              </a:rPr>
              <a:t> </a:t>
            </a:r>
            <a:r>
              <a:rPr lang="en-US" sz="3000" b="0" dirty="0" err="1">
                <a:solidFill>
                  <a:srgbClr val="000000"/>
                </a:solidFill>
              </a:rPr>
              <a:t>Sql</a:t>
            </a:r>
            <a:r>
              <a:rPr lang="en-US" sz="3000" b="0" dirty="0">
                <a:solidFill>
                  <a:srgbClr val="000000"/>
                </a:solidFill>
              </a:rPr>
              <a:t> có </a:t>
            </a:r>
            <a:r>
              <a:rPr lang="en-US" sz="3000" b="0" dirty="0" err="1">
                <a:solidFill>
                  <a:srgbClr val="000000"/>
                </a:solidFill>
              </a:rPr>
              <a:t>hai</a:t>
            </a:r>
            <a:r>
              <a:rPr lang="en-US" sz="3000" b="0" dirty="0">
                <a:solidFill>
                  <a:srgbClr val="000000"/>
                </a:solidFill>
              </a:rPr>
              <a:t> </a:t>
            </a:r>
            <a:r>
              <a:rPr lang="en-US" sz="3000" b="0" dirty="0" err="1">
                <a:solidFill>
                  <a:srgbClr val="000000"/>
                </a:solidFill>
              </a:rPr>
              <a:t>kiểu</a:t>
            </a:r>
            <a:r>
              <a:rPr lang="en-US" sz="3000" b="0" dirty="0">
                <a:solidFill>
                  <a:srgbClr val="000000"/>
                </a:solidFill>
              </a:rPr>
              <a:t> </a:t>
            </a:r>
            <a:r>
              <a:rPr lang="en-US" sz="3000" b="0" dirty="0" err="1">
                <a:solidFill>
                  <a:srgbClr val="000000"/>
                </a:solidFill>
              </a:rPr>
              <a:t>tra</a:t>
            </a:r>
            <a:r>
              <a:rPr lang="en-US" sz="3000" b="0" dirty="0">
                <a:solidFill>
                  <a:srgbClr val="000000"/>
                </a:solidFill>
              </a:rPr>
              <a:t>̉ </a:t>
            </a:r>
            <a:r>
              <a:rPr lang="en-US" sz="3000" b="0" dirty="0" err="1">
                <a:solidFill>
                  <a:srgbClr val="000000"/>
                </a:solidFill>
              </a:rPr>
              <a:t>vê</a:t>
            </a:r>
            <a:r>
              <a:rPr lang="en-US" sz="3000" b="0" dirty="0">
                <a:solidFill>
                  <a:srgbClr val="000000"/>
                </a:solidFill>
              </a:rPr>
              <a:t>̀ là:</a:t>
            </a:r>
          </a:p>
          <a:p>
            <a:pPr>
              <a:lnSpc>
                <a:spcPct val="150000"/>
              </a:lnSpc>
            </a:pPr>
            <a:r>
              <a:rPr lang="en-US" sz="3000" b="0" dirty="0" err="1">
                <a:solidFill>
                  <a:srgbClr val="000000"/>
                </a:solidFill>
              </a:rPr>
              <a:t>Hàm</a:t>
            </a:r>
            <a:r>
              <a:rPr lang="en-US" sz="3000" b="0" dirty="0">
                <a:solidFill>
                  <a:srgbClr val="000000"/>
                </a:solidFill>
              </a:rPr>
              <a:t> </a:t>
            </a:r>
            <a:r>
              <a:rPr lang="en-US" sz="3000" b="0" dirty="0" err="1">
                <a:solidFill>
                  <a:srgbClr val="000000"/>
                </a:solidFill>
              </a:rPr>
              <a:t>tra</a:t>
            </a:r>
            <a:r>
              <a:rPr lang="en-US" sz="3000" b="0" dirty="0">
                <a:solidFill>
                  <a:srgbClr val="000000"/>
                </a:solidFill>
              </a:rPr>
              <a:t>̉ </a:t>
            </a:r>
            <a:r>
              <a:rPr lang="en-US" sz="3000" b="0" dirty="0" err="1">
                <a:solidFill>
                  <a:srgbClr val="000000"/>
                </a:solidFill>
              </a:rPr>
              <a:t>vê</a:t>
            </a:r>
            <a:r>
              <a:rPr lang="en-US" sz="3000" b="0" dirty="0">
                <a:solidFill>
                  <a:srgbClr val="000000"/>
                </a:solidFill>
              </a:rPr>
              <a:t>̀ </a:t>
            </a:r>
            <a:r>
              <a:rPr lang="en-US" sz="3000" b="0" dirty="0" err="1">
                <a:solidFill>
                  <a:srgbClr val="000000"/>
                </a:solidFill>
              </a:rPr>
              <a:t>gia</a:t>
            </a:r>
            <a:r>
              <a:rPr lang="en-US" sz="3000" b="0" dirty="0">
                <a:solidFill>
                  <a:srgbClr val="000000"/>
                </a:solidFill>
              </a:rPr>
              <a:t>́ trị </a:t>
            </a:r>
            <a:r>
              <a:rPr lang="en-US" sz="3000" b="0" dirty="0" err="1">
                <a:solidFill>
                  <a:srgbClr val="000000"/>
                </a:solidFill>
              </a:rPr>
              <a:t>vô</a:t>
            </a:r>
            <a:r>
              <a:rPr lang="en-US" sz="3000" b="0" dirty="0">
                <a:solidFill>
                  <a:srgbClr val="000000"/>
                </a:solidFill>
              </a:rPr>
              <a:t> </a:t>
            </a:r>
            <a:r>
              <a:rPr lang="en-US" sz="3000" b="0" dirty="0" err="1">
                <a:solidFill>
                  <a:srgbClr val="000000"/>
                </a:solidFill>
              </a:rPr>
              <a:t>hướng</a:t>
            </a:r>
            <a:r>
              <a:rPr lang="en-US" sz="3000" b="0" dirty="0">
                <a:solidFill>
                  <a:srgbClr val="000000"/>
                </a:solidFill>
              </a:rPr>
              <a:t>: l</a:t>
            </a:r>
            <a:r>
              <a:rPr lang="vi-VN" sz="3000" b="0" dirty="0">
                <a:solidFill>
                  <a:srgbClr val="000000"/>
                </a:solidFill>
              </a:rPr>
              <a:t>à hàm trả về một giá trị với kiểu dữ liệu được khai báo trong RETURNS lúc tạo hàm</a:t>
            </a:r>
            <a:endParaRPr lang="en-US" sz="3000" b="0" dirty="0">
              <a:solidFill>
                <a:srgbClr val="000000"/>
              </a:solidFill>
            </a:endParaRPr>
          </a:p>
          <a:p>
            <a:pPr>
              <a:lnSpc>
                <a:spcPct val="150000"/>
              </a:lnSpc>
            </a:pPr>
            <a:r>
              <a:rPr lang="en-US" sz="3000" b="0" dirty="0" err="1">
                <a:solidFill>
                  <a:srgbClr val="000000"/>
                </a:solidFill>
              </a:rPr>
              <a:t>Hàm</a:t>
            </a:r>
            <a:r>
              <a:rPr lang="en-US" sz="3000" b="0" dirty="0">
                <a:solidFill>
                  <a:srgbClr val="000000"/>
                </a:solidFill>
              </a:rPr>
              <a:t> </a:t>
            </a:r>
            <a:r>
              <a:rPr lang="en-US" sz="3000" b="0" dirty="0" err="1">
                <a:solidFill>
                  <a:srgbClr val="000000"/>
                </a:solidFill>
              </a:rPr>
              <a:t>tra</a:t>
            </a:r>
            <a:r>
              <a:rPr lang="en-US" sz="3000" b="0" dirty="0">
                <a:solidFill>
                  <a:srgbClr val="000000"/>
                </a:solidFill>
              </a:rPr>
              <a:t>̉ </a:t>
            </a:r>
            <a:r>
              <a:rPr lang="en-US" sz="3000" b="0" dirty="0" err="1">
                <a:solidFill>
                  <a:srgbClr val="000000"/>
                </a:solidFill>
              </a:rPr>
              <a:t>vê</a:t>
            </a:r>
            <a:r>
              <a:rPr lang="en-US" sz="3000" b="0" dirty="0">
                <a:solidFill>
                  <a:srgbClr val="000000"/>
                </a:solidFill>
              </a:rPr>
              <a:t>̀ </a:t>
            </a:r>
            <a:r>
              <a:rPr lang="en-US" sz="3000" b="0" dirty="0" err="1">
                <a:solidFill>
                  <a:srgbClr val="000000"/>
                </a:solidFill>
              </a:rPr>
              <a:t>bảng</a:t>
            </a:r>
            <a:endParaRPr lang="en-US" sz="3000" b="0" dirty="0">
              <a:solidFill>
                <a:srgbClr val="000000"/>
              </a:solidFill>
            </a:endParaRPr>
          </a:p>
        </p:txBody>
      </p:sp>
    </p:spTree>
    <p:extLst>
      <p:ext uri="{BB962C8B-B14F-4D97-AF65-F5344CB8AC3E}">
        <p14:creationId xmlns:p14="http://schemas.microsoft.com/office/powerpoint/2010/main" val="301241176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a:t>
            </a:r>
            <a:r>
              <a:rPr lang="en-US" dirty="0" err="1" smtClean="0"/>
              <a:t>Hàm</a:t>
            </a:r>
            <a:r>
              <a:rPr lang="en-US" dirty="0" smtClean="0"/>
              <a:t> </a:t>
            </a:r>
            <a:r>
              <a:rPr lang="en-US" dirty="0" err="1" smtClean="0"/>
              <a:t>tra</a:t>
            </a:r>
            <a:r>
              <a:rPr lang="en-US" dirty="0" smtClean="0"/>
              <a:t>̉ </a:t>
            </a:r>
            <a:r>
              <a:rPr lang="en-US" dirty="0" err="1" smtClean="0"/>
              <a:t>vê</a:t>
            </a:r>
            <a:r>
              <a:rPr lang="en-US" dirty="0" smtClean="0"/>
              <a:t>̀ </a:t>
            </a:r>
            <a:r>
              <a:rPr lang="en-US" dirty="0" err="1" smtClean="0"/>
              <a:t>gia</a:t>
            </a:r>
            <a:r>
              <a:rPr lang="en-US" dirty="0" smtClean="0"/>
              <a:t>́ trị </a:t>
            </a:r>
            <a:r>
              <a:rPr lang="en-US" dirty="0" err="1" smtClean="0"/>
              <a:t>vô</a:t>
            </a:r>
            <a:r>
              <a:rPr lang="en-US" dirty="0" smtClean="0"/>
              <a:t> </a:t>
            </a:r>
            <a:r>
              <a:rPr lang="en-US" dirty="0" err="1" smtClean="0"/>
              <a:t>hướng</a:t>
            </a:r>
            <a:endParaRPr lang="en-US" dirty="0"/>
          </a:p>
        </p:txBody>
      </p:sp>
      <p:sp>
        <p:nvSpPr>
          <p:cNvPr id="3" name="Content Placeholder 2"/>
          <p:cNvSpPr>
            <a:spLocks noGrp="1"/>
          </p:cNvSpPr>
          <p:nvPr>
            <p:ph idx="1"/>
          </p:nvPr>
        </p:nvSpPr>
        <p:spPr/>
        <p:txBody>
          <a:bodyPr/>
          <a:lstStyle/>
          <a:p>
            <a:pPr>
              <a:buFontTx/>
              <a:buChar char="-"/>
            </a:pPr>
            <a:r>
              <a:rPr lang="en-US" b="0" dirty="0">
                <a:solidFill>
                  <a:schemeClr val="accent2"/>
                </a:solidFill>
                <a:cs typeface="Times New Roman" pitchFamily="18" charset="0"/>
              </a:rPr>
              <a:t>Cú </a:t>
            </a:r>
            <a:r>
              <a:rPr lang="en-US" b="0" dirty="0" err="1">
                <a:solidFill>
                  <a:schemeClr val="accent2"/>
                </a:solidFill>
                <a:cs typeface="Times New Roman" pitchFamily="18" charset="0"/>
              </a:rPr>
              <a:t>pháp</a:t>
            </a:r>
            <a:r>
              <a:rPr lang="en-US" b="0" dirty="0">
                <a:solidFill>
                  <a:schemeClr val="accent2"/>
                </a:solidFill>
                <a:cs typeface="Times New Roman" pitchFamily="18" charset="0"/>
              </a:rPr>
              <a:t>:</a:t>
            </a:r>
          </a:p>
          <a:p>
            <a:pPr marL="109728" indent="0">
              <a:buNone/>
            </a:pPr>
            <a:r>
              <a:rPr lang="en-US" b="0" dirty="0">
                <a:solidFill>
                  <a:srgbClr val="00B0F0"/>
                </a:solidFill>
                <a:cs typeface="Times New Roman" pitchFamily="18" charset="0"/>
              </a:rPr>
              <a:t>CREATE FUNCTION </a:t>
            </a:r>
            <a:r>
              <a:rPr lang="en-US" b="0" dirty="0">
                <a:solidFill>
                  <a:srgbClr val="000000"/>
                </a:solidFill>
                <a:cs typeface="Times New Roman" pitchFamily="18" charset="0"/>
              </a:rPr>
              <a:t>&lt;</a:t>
            </a:r>
            <a:r>
              <a:rPr lang="en-US" b="0" dirty="0" err="1">
                <a:solidFill>
                  <a:srgbClr val="000000"/>
                </a:solidFill>
                <a:cs typeface="Times New Roman" pitchFamily="18" charset="0"/>
              </a:rPr>
              <a:t>tên_hàm</a:t>
            </a:r>
            <a:r>
              <a:rPr lang="en-US" b="0" dirty="0">
                <a:solidFill>
                  <a:srgbClr val="000000"/>
                </a:solidFill>
                <a:cs typeface="Times New Roman" pitchFamily="18" charset="0"/>
              </a:rPr>
              <a:t>&gt; ([@</a:t>
            </a:r>
            <a:r>
              <a:rPr lang="en-US" b="0" dirty="0" err="1">
                <a:solidFill>
                  <a:srgbClr val="000000"/>
                </a:solidFill>
                <a:cs typeface="Times New Roman" pitchFamily="18" charset="0"/>
              </a:rPr>
              <a:t>parameter_name</a:t>
            </a:r>
            <a:r>
              <a:rPr lang="en-US" b="0" dirty="0">
                <a:solidFill>
                  <a:srgbClr val="000000"/>
                </a:solidFill>
                <a:cs typeface="Times New Roman" pitchFamily="18" charset="0"/>
              </a:rPr>
              <a:t> </a:t>
            </a:r>
            <a:r>
              <a:rPr lang="en-US" b="0" dirty="0" err="1">
                <a:solidFill>
                  <a:srgbClr val="000000"/>
                </a:solidFill>
                <a:cs typeface="Times New Roman" pitchFamily="18" charset="0"/>
              </a:rPr>
              <a:t>parameter_data_type</a:t>
            </a:r>
            <a:r>
              <a:rPr lang="en-US" b="0" dirty="0">
                <a:solidFill>
                  <a:srgbClr val="000000"/>
                </a:solidFill>
                <a:cs typeface="Times New Roman" pitchFamily="18" charset="0"/>
              </a:rPr>
              <a:t> [ = default ] [ ,...n ] ] ) </a:t>
            </a:r>
          </a:p>
          <a:p>
            <a:pPr marL="109728" indent="0">
              <a:buNone/>
            </a:pPr>
            <a:r>
              <a:rPr lang="en-US" b="0" dirty="0">
                <a:solidFill>
                  <a:srgbClr val="00B0F0"/>
                </a:solidFill>
                <a:cs typeface="Times New Roman" pitchFamily="18" charset="0"/>
              </a:rPr>
              <a:t>RETURNS</a:t>
            </a:r>
            <a:r>
              <a:rPr lang="en-US" b="0" dirty="0">
                <a:solidFill>
                  <a:srgbClr val="000000"/>
                </a:solidFill>
                <a:cs typeface="Times New Roman" pitchFamily="18" charset="0"/>
              </a:rPr>
              <a:t> </a:t>
            </a:r>
            <a:r>
              <a:rPr lang="en-US" b="0" dirty="0" err="1">
                <a:solidFill>
                  <a:srgbClr val="000000"/>
                </a:solidFill>
                <a:cs typeface="Times New Roman" pitchFamily="18" charset="0"/>
              </a:rPr>
              <a:t>kiểu_dữ_liệu</a:t>
            </a:r>
            <a:r>
              <a:rPr lang="en-US" b="0" dirty="0">
                <a:solidFill>
                  <a:srgbClr val="000000"/>
                </a:solidFill>
                <a:cs typeface="Times New Roman" pitchFamily="18" charset="0"/>
              </a:rPr>
              <a:t> </a:t>
            </a:r>
          </a:p>
          <a:p>
            <a:pPr marL="109728" indent="0">
              <a:buNone/>
            </a:pPr>
            <a:r>
              <a:rPr lang="en-US" b="0" dirty="0">
                <a:solidFill>
                  <a:srgbClr val="00B0F0"/>
                </a:solidFill>
                <a:cs typeface="Times New Roman" pitchFamily="18" charset="0"/>
              </a:rPr>
              <a:t>AS</a:t>
            </a:r>
            <a:r>
              <a:rPr lang="en-US" b="0" dirty="0">
                <a:solidFill>
                  <a:srgbClr val="000000"/>
                </a:solidFill>
                <a:cs typeface="Times New Roman" pitchFamily="18" charset="0"/>
              </a:rPr>
              <a:t> </a:t>
            </a:r>
          </a:p>
          <a:p>
            <a:pPr marL="109728" indent="0">
              <a:buNone/>
            </a:pPr>
            <a:r>
              <a:rPr lang="en-US" b="0" dirty="0">
                <a:solidFill>
                  <a:srgbClr val="00B0F0"/>
                </a:solidFill>
                <a:cs typeface="Times New Roman" pitchFamily="18" charset="0"/>
              </a:rPr>
              <a:t>BEGIN</a:t>
            </a:r>
            <a:r>
              <a:rPr lang="en-US" b="0" dirty="0">
                <a:solidFill>
                  <a:srgbClr val="000000"/>
                </a:solidFill>
                <a:cs typeface="Times New Roman" pitchFamily="18" charset="0"/>
              </a:rPr>
              <a:t> </a:t>
            </a:r>
            <a:r>
              <a:rPr lang="en-US" b="0" dirty="0" err="1">
                <a:solidFill>
                  <a:srgbClr val="000000"/>
                </a:solidFill>
                <a:cs typeface="Times New Roman" pitchFamily="18" charset="0"/>
              </a:rPr>
              <a:t>thân</a:t>
            </a:r>
            <a:r>
              <a:rPr lang="en-US" b="0" dirty="0">
                <a:solidFill>
                  <a:srgbClr val="000000"/>
                </a:solidFill>
                <a:cs typeface="Times New Roman" pitchFamily="18" charset="0"/>
              </a:rPr>
              <a:t> </a:t>
            </a:r>
            <a:r>
              <a:rPr lang="en-US" b="0" dirty="0" err="1">
                <a:solidFill>
                  <a:srgbClr val="000000"/>
                </a:solidFill>
                <a:cs typeface="Times New Roman" pitchFamily="18" charset="0"/>
              </a:rPr>
              <a:t>hàm</a:t>
            </a:r>
            <a:endParaRPr lang="en-US" b="0" dirty="0">
              <a:solidFill>
                <a:srgbClr val="000000"/>
              </a:solidFill>
              <a:cs typeface="Times New Roman" pitchFamily="18" charset="0"/>
            </a:endParaRPr>
          </a:p>
          <a:p>
            <a:pPr marL="109728" indent="0">
              <a:buNone/>
            </a:pPr>
            <a:r>
              <a:rPr lang="en-US" b="0" dirty="0">
                <a:solidFill>
                  <a:srgbClr val="000000"/>
                </a:solidFill>
                <a:cs typeface="Times New Roman" pitchFamily="18" charset="0"/>
              </a:rPr>
              <a:t> </a:t>
            </a:r>
            <a:r>
              <a:rPr lang="en-US" b="0" dirty="0">
                <a:solidFill>
                  <a:srgbClr val="00B0F0"/>
                </a:solidFill>
                <a:cs typeface="Times New Roman" pitchFamily="18" charset="0"/>
              </a:rPr>
              <a:t>RETURN</a:t>
            </a:r>
            <a:r>
              <a:rPr lang="en-US" b="0" dirty="0">
                <a:solidFill>
                  <a:srgbClr val="000000"/>
                </a:solidFill>
                <a:cs typeface="Times New Roman" pitchFamily="18" charset="0"/>
              </a:rPr>
              <a:t> value </a:t>
            </a:r>
          </a:p>
          <a:p>
            <a:pPr marL="109728" indent="0">
              <a:buNone/>
            </a:pPr>
            <a:r>
              <a:rPr lang="en-US" b="0" dirty="0">
                <a:solidFill>
                  <a:srgbClr val="00B0F0"/>
                </a:solidFill>
                <a:cs typeface="Times New Roman" pitchFamily="18" charset="0"/>
              </a:rPr>
              <a:t>END</a:t>
            </a:r>
          </a:p>
          <a:p>
            <a:pPr marL="0" indent="0">
              <a:buNone/>
            </a:pPr>
            <a:endParaRPr lang="en-US" b="0" dirty="0"/>
          </a:p>
        </p:txBody>
      </p:sp>
    </p:spTree>
    <p:extLst>
      <p:ext uri="{BB962C8B-B14F-4D97-AF65-F5344CB8AC3E}">
        <p14:creationId xmlns:p14="http://schemas.microsoft.com/office/powerpoint/2010/main" val="375166175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077200" cy="563562"/>
          </a:xfrm>
        </p:spPr>
        <p:txBody>
          <a:bodyPr/>
          <a:lstStyle/>
          <a:p>
            <a:r>
              <a:rPr lang="en-US" dirty="0" smtClean="0"/>
              <a:t>b. </a:t>
            </a:r>
            <a:r>
              <a:rPr lang="en-US" dirty="0" err="1" smtClean="0"/>
              <a:t>Hàm</a:t>
            </a:r>
            <a:r>
              <a:rPr lang="en-US" dirty="0" smtClean="0"/>
              <a:t> </a:t>
            </a:r>
            <a:r>
              <a:rPr lang="en-US" dirty="0" err="1" smtClean="0"/>
              <a:t>tra</a:t>
            </a:r>
            <a:r>
              <a:rPr lang="en-US" dirty="0" smtClean="0"/>
              <a:t>̉ </a:t>
            </a:r>
            <a:r>
              <a:rPr lang="en-US" dirty="0" err="1" smtClean="0"/>
              <a:t>vê</a:t>
            </a:r>
            <a:r>
              <a:rPr lang="en-US" dirty="0" smtClean="0"/>
              <a:t>̀ </a:t>
            </a:r>
            <a:r>
              <a:rPr lang="en-US" dirty="0" err="1" smtClean="0"/>
              <a:t>gia</a:t>
            </a:r>
            <a:r>
              <a:rPr lang="en-US" dirty="0" smtClean="0"/>
              <a:t>́ trị </a:t>
            </a:r>
            <a:r>
              <a:rPr lang="en-US" dirty="0" err="1" smtClean="0"/>
              <a:t>vô</a:t>
            </a:r>
            <a:r>
              <a:rPr lang="en-US" dirty="0" smtClean="0"/>
              <a:t> </a:t>
            </a:r>
            <a:r>
              <a:rPr lang="en-US" dirty="0" err="1" smtClean="0"/>
              <a:t>hướng</a:t>
            </a:r>
            <a:r>
              <a:rPr lang="en-US" dirty="0" smtClean="0"/>
              <a: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a:buFontTx/>
              <a:buChar char="-"/>
            </a:pPr>
            <a:r>
              <a:rPr lang="en-US" b="0" dirty="0" smtClean="0">
                <a:solidFill>
                  <a:schemeClr val="accent2"/>
                </a:solidFill>
                <a:cs typeface="Times New Roman" pitchFamily="18" charset="0"/>
              </a:rPr>
              <a:t>Ví dụ:</a:t>
            </a:r>
            <a:endParaRPr lang="en-US" b="0" dirty="0">
              <a:solidFill>
                <a:schemeClr val="accent2"/>
              </a:solidFill>
              <a:cs typeface="Times New Roman" pitchFamily="18" charset="0"/>
            </a:endParaRPr>
          </a:p>
          <a:p>
            <a:pPr marL="0" indent="0">
              <a:buNone/>
            </a:pPr>
            <a:endParaRPr lang="en-US" b="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8" y="1828800"/>
            <a:ext cx="7741501"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701807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077200" cy="563562"/>
          </a:xfrm>
        </p:spPr>
        <p:txBody>
          <a:bodyPr/>
          <a:lstStyle/>
          <a:p>
            <a:r>
              <a:rPr lang="en-US" dirty="0" smtClean="0"/>
              <a:t>b. </a:t>
            </a:r>
            <a:r>
              <a:rPr lang="en-US" dirty="0" err="1" smtClean="0"/>
              <a:t>Hàm</a:t>
            </a:r>
            <a:r>
              <a:rPr lang="en-US" dirty="0" smtClean="0"/>
              <a:t> </a:t>
            </a:r>
            <a:r>
              <a:rPr lang="en-US" dirty="0" err="1" smtClean="0"/>
              <a:t>tra</a:t>
            </a:r>
            <a:r>
              <a:rPr lang="en-US" dirty="0" smtClean="0"/>
              <a:t>̉ </a:t>
            </a:r>
            <a:r>
              <a:rPr lang="en-US" dirty="0" err="1" smtClean="0"/>
              <a:t>vê</a:t>
            </a:r>
            <a:r>
              <a:rPr lang="en-US" dirty="0" smtClean="0"/>
              <a:t>̀ </a:t>
            </a:r>
            <a:r>
              <a:rPr lang="en-US" dirty="0" err="1" smtClean="0"/>
              <a:t>gia</a:t>
            </a:r>
            <a:r>
              <a:rPr lang="en-US" dirty="0" smtClean="0"/>
              <a:t>́ trị </a:t>
            </a:r>
            <a:r>
              <a:rPr lang="en-US" dirty="0" err="1" smtClean="0"/>
              <a:t>vô</a:t>
            </a:r>
            <a:r>
              <a:rPr lang="en-US" dirty="0" smtClean="0"/>
              <a:t> </a:t>
            </a:r>
            <a:r>
              <a:rPr lang="en-US" dirty="0" err="1" smtClean="0"/>
              <a:t>hướng</a:t>
            </a:r>
            <a:r>
              <a:rPr lang="en-US" dirty="0" smtClean="0"/>
              <a: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a:buFontTx/>
              <a:buChar char="-"/>
            </a:pPr>
            <a:r>
              <a:rPr lang="en-US" b="0" dirty="0" smtClean="0">
                <a:solidFill>
                  <a:schemeClr val="accent2"/>
                </a:solidFill>
                <a:cs typeface="Times New Roman" pitchFamily="18" charset="0"/>
              </a:rPr>
              <a:t>Vị trí </a:t>
            </a:r>
            <a:r>
              <a:rPr lang="en-US" b="0" dirty="0" err="1" smtClean="0">
                <a:solidFill>
                  <a:schemeClr val="accent2"/>
                </a:solidFill>
                <a:cs typeface="Times New Roman" pitchFamily="18" charset="0"/>
              </a:rPr>
              <a:t>hàm</a:t>
            </a:r>
            <a:r>
              <a:rPr lang="en-US" b="0" dirty="0" smtClean="0">
                <a:solidFill>
                  <a:schemeClr val="accent2"/>
                </a:solidFill>
                <a:cs typeface="Times New Roman" pitchFamily="18" charset="0"/>
              </a:rPr>
              <a:t> </a:t>
            </a:r>
            <a:r>
              <a:rPr lang="en-US" b="0" dirty="0" err="1" smtClean="0">
                <a:solidFill>
                  <a:schemeClr val="accent2"/>
                </a:solidFill>
                <a:cs typeface="Times New Roman" pitchFamily="18" charset="0"/>
              </a:rPr>
              <a:t>được</a:t>
            </a:r>
            <a:r>
              <a:rPr lang="en-US" b="0" dirty="0" smtClean="0">
                <a:solidFill>
                  <a:schemeClr val="accent2"/>
                </a:solidFill>
                <a:cs typeface="Times New Roman" pitchFamily="18" charset="0"/>
              </a:rPr>
              <a:t> </a:t>
            </a:r>
            <a:r>
              <a:rPr lang="en-US" b="0" dirty="0" err="1" smtClean="0">
                <a:solidFill>
                  <a:schemeClr val="accent2"/>
                </a:solidFill>
                <a:cs typeface="Times New Roman" pitchFamily="18" charset="0"/>
              </a:rPr>
              <a:t>lưu</a:t>
            </a:r>
            <a:r>
              <a:rPr lang="en-US" b="0" dirty="0" smtClean="0">
                <a:solidFill>
                  <a:schemeClr val="accent2"/>
                </a:solidFill>
                <a:cs typeface="Times New Roman" pitchFamily="18" charset="0"/>
              </a:rPr>
              <a:t>:</a:t>
            </a:r>
            <a:endParaRPr lang="en-US" b="0" dirty="0">
              <a:solidFill>
                <a:schemeClr val="accent2"/>
              </a:solidFill>
              <a:cs typeface="Times New Roman" pitchFamily="18" charset="0"/>
            </a:endParaRPr>
          </a:p>
          <a:p>
            <a:pPr marL="0" indent="0">
              <a:buNone/>
            </a:pPr>
            <a:endParaRPr lang="en-US" b="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57400"/>
            <a:ext cx="506402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88254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077200" cy="563562"/>
          </a:xfrm>
        </p:spPr>
        <p:txBody>
          <a:bodyPr/>
          <a:lstStyle/>
          <a:p>
            <a:r>
              <a:rPr lang="en-US" dirty="0"/>
              <a:t>c</a:t>
            </a:r>
            <a:r>
              <a:rPr lang="en-US" dirty="0" smtClean="0"/>
              <a:t>. </a:t>
            </a:r>
            <a:r>
              <a:rPr lang="en-US" dirty="0" err="1" smtClean="0"/>
              <a:t>Hàm</a:t>
            </a:r>
            <a:r>
              <a:rPr lang="en-US" dirty="0" smtClean="0"/>
              <a:t> </a:t>
            </a:r>
            <a:r>
              <a:rPr lang="en-US" dirty="0" err="1" smtClean="0"/>
              <a:t>tra</a:t>
            </a:r>
            <a:r>
              <a:rPr lang="en-US" dirty="0" smtClean="0"/>
              <a:t>̉ </a:t>
            </a:r>
            <a:r>
              <a:rPr lang="en-US" dirty="0" err="1" smtClean="0"/>
              <a:t>vê</a:t>
            </a:r>
            <a:r>
              <a:rPr lang="en-US" dirty="0" smtClean="0"/>
              <a:t>̀ </a:t>
            </a:r>
            <a:r>
              <a:rPr lang="en-US" dirty="0" err="1" smtClean="0"/>
              <a:t>gia</a:t>
            </a:r>
            <a:r>
              <a:rPr lang="en-US" dirty="0" smtClean="0"/>
              <a:t>́ trị </a:t>
            </a:r>
            <a:r>
              <a:rPr lang="en-US" dirty="0" err="1" smtClean="0"/>
              <a:t>bảng</a:t>
            </a:r>
            <a:endParaRPr lang="en-US" dirty="0"/>
          </a:p>
        </p:txBody>
      </p:sp>
      <p:sp>
        <p:nvSpPr>
          <p:cNvPr id="3" name="Content Placeholder 2"/>
          <p:cNvSpPr>
            <a:spLocks noGrp="1"/>
          </p:cNvSpPr>
          <p:nvPr>
            <p:ph idx="1"/>
          </p:nvPr>
        </p:nvSpPr>
        <p:spPr/>
        <p:txBody>
          <a:bodyPr/>
          <a:lstStyle/>
          <a:p>
            <a:pPr>
              <a:buFontTx/>
              <a:buChar char="-"/>
            </a:pPr>
            <a:r>
              <a:rPr lang="en-US" sz="4000" b="0" dirty="0">
                <a:solidFill>
                  <a:schemeClr val="accent2"/>
                </a:solidFill>
                <a:cs typeface="Times New Roman" pitchFamily="18" charset="0"/>
              </a:rPr>
              <a:t>Cú </a:t>
            </a:r>
            <a:r>
              <a:rPr lang="en-US" sz="4000" b="0" dirty="0" err="1">
                <a:solidFill>
                  <a:schemeClr val="accent2"/>
                </a:solidFill>
                <a:cs typeface="Times New Roman" pitchFamily="18" charset="0"/>
              </a:rPr>
              <a:t>pháp</a:t>
            </a:r>
            <a:r>
              <a:rPr lang="en-US" sz="4000" b="0" dirty="0">
                <a:solidFill>
                  <a:schemeClr val="accent2"/>
                </a:solidFill>
                <a:cs typeface="Times New Roman" pitchFamily="18" charset="0"/>
              </a:rPr>
              <a:t>:</a:t>
            </a:r>
          </a:p>
          <a:p>
            <a:pPr marL="109728" indent="0">
              <a:buNone/>
            </a:pPr>
            <a:r>
              <a:rPr lang="en-US" b="0" dirty="0">
                <a:solidFill>
                  <a:srgbClr val="00B0F0"/>
                </a:solidFill>
              </a:rPr>
              <a:t>CREATE FUNCTION </a:t>
            </a:r>
            <a:r>
              <a:rPr lang="en-US" b="0" dirty="0">
                <a:solidFill>
                  <a:srgbClr val="000000"/>
                </a:solidFill>
              </a:rPr>
              <a:t>&lt;</a:t>
            </a:r>
            <a:r>
              <a:rPr lang="en-US" b="0" dirty="0" err="1">
                <a:solidFill>
                  <a:srgbClr val="000000"/>
                </a:solidFill>
              </a:rPr>
              <a:t>tên_hàm</a:t>
            </a:r>
            <a:r>
              <a:rPr lang="en-US" b="0" dirty="0">
                <a:solidFill>
                  <a:srgbClr val="000000"/>
                </a:solidFill>
              </a:rPr>
              <a:t>&gt; ([@</a:t>
            </a:r>
            <a:r>
              <a:rPr lang="en-US" b="0" dirty="0" err="1">
                <a:solidFill>
                  <a:srgbClr val="000000"/>
                </a:solidFill>
              </a:rPr>
              <a:t>parameter_name</a:t>
            </a:r>
            <a:r>
              <a:rPr lang="en-US" b="0" dirty="0">
                <a:solidFill>
                  <a:srgbClr val="000000"/>
                </a:solidFill>
              </a:rPr>
              <a:t> </a:t>
            </a:r>
            <a:r>
              <a:rPr lang="en-US" b="0" dirty="0" err="1">
                <a:solidFill>
                  <a:srgbClr val="000000"/>
                </a:solidFill>
              </a:rPr>
              <a:t>parameter_data_type</a:t>
            </a:r>
            <a:r>
              <a:rPr lang="en-US" b="0" dirty="0">
                <a:solidFill>
                  <a:srgbClr val="000000"/>
                </a:solidFill>
              </a:rPr>
              <a:t> [ = default ] [ ,...n ] ] ) </a:t>
            </a:r>
          </a:p>
          <a:p>
            <a:pPr marL="109728" indent="0">
              <a:buNone/>
            </a:pPr>
            <a:r>
              <a:rPr lang="en-US" b="0" dirty="0">
                <a:solidFill>
                  <a:srgbClr val="00B0F0"/>
                </a:solidFill>
              </a:rPr>
              <a:t>RETURNS</a:t>
            </a:r>
            <a:r>
              <a:rPr lang="en-US" b="0" dirty="0"/>
              <a:t> </a:t>
            </a:r>
            <a:r>
              <a:rPr lang="en-US" b="0" dirty="0">
                <a:solidFill>
                  <a:srgbClr val="000000"/>
                </a:solidFill>
              </a:rPr>
              <a:t>TABLE </a:t>
            </a:r>
          </a:p>
          <a:p>
            <a:pPr marL="109728" indent="0">
              <a:buNone/>
            </a:pPr>
            <a:r>
              <a:rPr lang="en-US" b="0" dirty="0">
                <a:solidFill>
                  <a:srgbClr val="00B0F0"/>
                </a:solidFill>
              </a:rPr>
              <a:t>AS </a:t>
            </a:r>
          </a:p>
          <a:p>
            <a:pPr marL="109728" indent="0">
              <a:buNone/>
            </a:pPr>
            <a:r>
              <a:rPr lang="en-US" b="0" dirty="0">
                <a:solidFill>
                  <a:srgbClr val="00B0F0"/>
                </a:solidFill>
              </a:rPr>
              <a:t>RETURN</a:t>
            </a:r>
          </a:p>
          <a:p>
            <a:pPr marL="109728" indent="0">
              <a:buNone/>
            </a:pPr>
            <a:r>
              <a:rPr lang="en-US" b="0" dirty="0"/>
              <a:t> 	</a:t>
            </a:r>
            <a:r>
              <a:rPr lang="en-US" b="0" dirty="0" err="1">
                <a:solidFill>
                  <a:srgbClr val="000000"/>
                </a:solidFill>
              </a:rPr>
              <a:t>câu_lệnh_select</a:t>
            </a:r>
            <a:r>
              <a:rPr lang="en-US" b="0" dirty="0">
                <a:solidFill>
                  <a:srgbClr val="000000"/>
                </a:solidFill>
              </a:rPr>
              <a:t>;</a:t>
            </a:r>
            <a:endParaRPr lang="en-US" sz="3600" b="0" dirty="0">
              <a:solidFill>
                <a:srgbClr val="000000"/>
              </a:solidFill>
              <a:cs typeface="Times New Roman" pitchFamily="18" charset="0"/>
            </a:endParaRPr>
          </a:p>
        </p:txBody>
      </p:sp>
    </p:spTree>
    <p:extLst>
      <p:ext uri="{BB962C8B-B14F-4D97-AF65-F5344CB8AC3E}">
        <p14:creationId xmlns:p14="http://schemas.microsoft.com/office/powerpoint/2010/main" val="128375313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077200" cy="563562"/>
          </a:xfrm>
        </p:spPr>
        <p:txBody>
          <a:bodyPr/>
          <a:lstStyle/>
          <a:p>
            <a:r>
              <a:rPr lang="en-US" dirty="0"/>
              <a:t>c</a:t>
            </a:r>
            <a:r>
              <a:rPr lang="en-US" dirty="0" smtClean="0"/>
              <a:t>. </a:t>
            </a:r>
            <a:r>
              <a:rPr lang="en-US" dirty="0" err="1" smtClean="0"/>
              <a:t>Hàm</a:t>
            </a:r>
            <a:r>
              <a:rPr lang="en-US" dirty="0" smtClean="0"/>
              <a:t> </a:t>
            </a:r>
            <a:r>
              <a:rPr lang="en-US" dirty="0" err="1" smtClean="0"/>
              <a:t>tra</a:t>
            </a:r>
            <a:r>
              <a:rPr lang="en-US" dirty="0" smtClean="0"/>
              <a:t>̉ </a:t>
            </a:r>
            <a:r>
              <a:rPr lang="en-US" dirty="0" err="1" smtClean="0"/>
              <a:t>vê</a:t>
            </a:r>
            <a:r>
              <a:rPr lang="en-US" dirty="0" smtClean="0"/>
              <a:t>̀ </a:t>
            </a:r>
            <a:r>
              <a:rPr lang="en-US" dirty="0" err="1" smtClean="0"/>
              <a:t>gia</a:t>
            </a:r>
            <a:r>
              <a:rPr lang="en-US" dirty="0" smtClean="0"/>
              <a:t>́ trị </a:t>
            </a:r>
            <a:r>
              <a:rPr lang="en-US" dirty="0" err="1" smtClean="0"/>
              <a:t>bảng</a:t>
            </a:r>
            <a:r>
              <a:rPr lang="en-US" dirty="0" smtClean="0"/>
              <a:t>(</a:t>
            </a:r>
            <a:r>
              <a:rPr lang="en-US" dirty="0" err="1" smtClean="0"/>
              <a:t>tt</a:t>
            </a:r>
            <a:r>
              <a:rPr lang="en-US" dirty="0" smtClean="0"/>
              <a:t>)</a:t>
            </a:r>
            <a:endParaRPr lang="en-US" dirty="0"/>
          </a:p>
        </p:txBody>
      </p:sp>
      <p:sp>
        <p:nvSpPr>
          <p:cNvPr id="4" name="Content Placeholder 3"/>
          <p:cNvSpPr>
            <a:spLocks noGrp="1"/>
          </p:cNvSpPr>
          <p:nvPr>
            <p:ph idx="1"/>
          </p:nvPr>
        </p:nvSpPr>
        <p:spPr>
          <a:xfrm>
            <a:off x="367811" y="1036983"/>
            <a:ext cx="8382000" cy="5105400"/>
          </a:xfrm>
        </p:spPr>
        <p:txBody>
          <a:bodyPr/>
          <a:lstStyle/>
          <a:p>
            <a:pPr marL="0" indent="0">
              <a:buNone/>
            </a:pPr>
            <a:r>
              <a:rPr lang="en-US" dirty="0" smtClean="0">
                <a:solidFill>
                  <a:srgbClr val="000000"/>
                </a:solidFill>
              </a:rPr>
              <a:t>Ví dụ: </a:t>
            </a:r>
          </a:p>
          <a:p>
            <a:pPr marL="0" indent="0">
              <a:buNone/>
            </a:pPr>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 y="1752600"/>
            <a:ext cx="9117623" cy="51054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750845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304800" y="914400"/>
            <a:ext cx="7239000" cy="563562"/>
          </a:xfrm>
        </p:spPr>
        <p:txBody>
          <a:bodyPr/>
          <a:lstStyle/>
          <a:p>
            <a:pPr marL="514350" indent="-514350">
              <a:buFont typeface="+mj-lt"/>
              <a:buAutoNum type="arabicPeriod"/>
            </a:pPr>
            <a:r>
              <a:rPr lang="en-US" sz="4000" dirty="0" smtClean="0">
                <a:solidFill>
                  <a:srgbClr val="FF0000"/>
                </a:solidFill>
              </a:rPr>
              <a:t>Trigger</a:t>
            </a:r>
            <a:endParaRPr lang="en-US" sz="4000" dirty="0">
              <a:solidFill>
                <a:srgbClr val="FF0000"/>
              </a:solidFill>
            </a:endParaRPr>
          </a:p>
        </p:txBody>
      </p:sp>
      <p:sp>
        <p:nvSpPr>
          <p:cNvPr id="193539" name="Rectangle 3"/>
          <p:cNvSpPr>
            <a:spLocks noGrp="1" noChangeArrowheads="1"/>
          </p:cNvSpPr>
          <p:nvPr>
            <p:ph type="body" idx="1"/>
          </p:nvPr>
        </p:nvSpPr>
        <p:spPr>
          <a:xfrm>
            <a:off x="838200" y="1524000"/>
            <a:ext cx="7127875" cy="4495800"/>
          </a:xfrm>
        </p:spPr>
        <p:txBody>
          <a:bodyPr/>
          <a:lstStyle/>
          <a:p>
            <a:pPr marL="514350" indent="-514350">
              <a:buFont typeface="+mj-lt"/>
              <a:buAutoNum type="alphaLcPeriod"/>
            </a:pPr>
            <a:r>
              <a:rPr lang="en-US" sz="3200" b="0" dirty="0" err="1" smtClean="0">
                <a:solidFill>
                  <a:srgbClr val="000000"/>
                </a:solidFill>
              </a:rPr>
              <a:t>Định</a:t>
            </a:r>
            <a:r>
              <a:rPr lang="en-US" sz="3200" b="0" dirty="0" smtClean="0">
                <a:solidFill>
                  <a:srgbClr val="000000"/>
                </a:solidFill>
              </a:rPr>
              <a:t> </a:t>
            </a:r>
            <a:r>
              <a:rPr lang="en-US" sz="3200" b="0" dirty="0" err="1" smtClean="0">
                <a:solidFill>
                  <a:srgbClr val="000000"/>
                </a:solidFill>
              </a:rPr>
              <a:t>nghĩa</a:t>
            </a:r>
            <a:endParaRPr lang="en-US" sz="3200" b="0" dirty="0" smtClean="0">
              <a:solidFill>
                <a:srgbClr val="000000"/>
              </a:solidFill>
            </a:endParaRPr>
          </a:p>
          <a:p>
            <a:pPr marL="0" indent="0">
              <a:lnSpc>
                <a:spcPct val="150000"/>
              </a:lnSpc>
              <a:buNone/>
            </a:pPr>
            <a:r>
              <a:rPr lang="vi-VN" b="0" dirty="0">
                <a:solidFill>
                  <a:srgbClr val="000000"/>
                </a:solidFill>
              </a:rPr>
              <a:t>Hiểu đơn giản thì Trigger là một stored procedure không có tham số. Trigger thực thi một cách tự động khi một trong ba câu lệnh Insert, Update, Delete làm thay đổi dữ liệu trên bảng có chứa trigger.</a:t>
            </a:r>
          </a:p>
          <a:p>
            <a:pPr marL="0" indent="0">
              <a:buNone/>
            </a:pPr>
            <a:endParaRPr lang="en-US" b="0" dirty="0"/>
          </a:p>
          <a:p>
            <a:pPr marL="0" indent="0">
              <a:buNone/>
            </a:pPr>
            <a:endParaRPr lang="en-US" sz="2400" b="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077200" cy="563562"/>
          </a:xfrm>
        </p:spPr>
        <p:txBody>
          <a:bodyPr/>
          <a:lstStyle/>
          <a:p>
            <a:r>
              <a:rPr lang="en-US" dirty="0"/>
              <a:t>c</a:t>
            </a:r>
            <a:r>
              <a:rPr lang="en-US" dirty="0" smtClean="0"/>
              <a:t>. </a:t>
            </a:r>
            <a:r>
              <a:rPr lang="en-US" dirty="0" err="1" smtClean="0"/>
              <a:t>Hàm</a:t>
            </a:r>
            <a:r>
              <a:rPr lang="en-US" dirty="0" smtClean="0"/>
              <a:t> </a:t>
            </a:r>
            <a:r>
              <a:rPr lang="en-US" dirty="0" err="1" smtClean="0"/>
              <a:t>tra</a:t>
            </a:r>
            <a:r>
              <a:rPr lang="en-US" dirty="0" smtClean="0"/>
              <a:t>̉ </a:t>
            </a:r>
            <a:r>
              <a:rPr lang="en-US" dirty="0" err="1" smtClean="0"/>
              <a:t>vê</a:t>
            </a:r>
            <a:r>
              <a:rPr lang="en-US" dirty="0" smtClean="0"/>
              <a:t>̀ </a:t>
            </a:r>
            <a:r>
              <a:rPr lang="en-US" dirty="0" err="1" smtClean="0"/>
              <a:t>gia</a:t>
            </a:r>
            <a:r>
              <a:rPr lang="en-US" dirty="0" smtClean="0"/>
              <a:t>́ trị </a:t>
            </a:r>
            <a:r>
              <a:rPr lang="en-US" dirty="0" err="1" smtClean="0"/>
              <a:t>bảng</a:t>
            </a:r>
            <a:r>
              <a:rPr lang="en-US" dirty="0" smtClean="0"/>
              <a:t>(</a:t>
            </a:r>
            <a:r>
              <a:rPr lang="en-US" dirty="0" err="1" smtClean="0"/>
              <a:t>tt</a:t>
            </a:r>
            <a:r>
              <a:rPr lang="en-US" dirty="0" smtClean="0"/>
              <a:t>)</a:t>
            </a:r>
            <a:endParaRPr lang="en-US" dirty="0"/>
          </a:p>
        </p:txBody>
      </p:sp>
      <p:sp>
        <p:nvSpPr>
          <p:cNvPr id="4" name="Content Placeholder 3"/>
          <p:cNvSpPr>
            <a:spLocks noGrp="1"/>
          </p:cNvSpPr>
          <p:nvPr>
            <p:ph idx="1"/>
          </p:nvPr>
        </p:nvSpPr>
        <p:spPr>
          <a:xfrm>
            <a:off x="367811" y="1036983"/>
            <a:ext cx="8382000" cy="5105400"/>
          </a:xfrm>
        </p:spPr>
        <p:txBody>
          <a:bodyPr/>
          <a:lstStyle/>
          <a:p>
            <a:pPr marL="0" indent="0">
              <a:buNone/>
            </a:pPr>
            <a:r>
              <a:rPr lang="en-US" dirty="0" smtClean="0">
                <a:solidFill>
                  <a:srgbClr val="000000"/>
                </a:solidFill>
              </a:rPr>
              <a:t>Ví dụ: </a:t>
            </a:r>
          </a:p>
          <a:p>
            <a:pPr marL="0" indent="0">
              <a:buNone/>
            </a:pPr>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 y="1752600"/>
            <a:ext cx="9117623" cy="51054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153579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077200" cy="563562"/>
          </a:xfrm>
        </p:spPr>
        <p:txBody>
          <a:bodyPr/>
          <a:lstStyle/>
          <a:p>
            <a:r>
              <a:rPr lang="en-US" dirty="0"/>
              <a:t>c</a:t>
            </a:r>
            <a:r>
              <a:rPr lang="en-US" dirty="0" smtClean="0"/>
              <a:t>. </a:t>
            </a:r>
            <a:r>
              <a:rPr lang="en-US" dirty="0" err="1" smtClean="0"/>
              <a:t>Hàm</a:t>
            </a:r>
            <a:r>
              <a:rPr lang="en-US" dirty="0" smtClean="0"/>
              <a:t> </a:t>
            </a:r>
            <a:r>
              <a:rPr lang="en-US" dirty="0" err="1" smtClean="0"/>
              <a:t>tra</a:t>
            </a:r>
            <a:r>
              <a:rPr lang="en-US" dirty="0" smtClean="0"/>
              <a:t>̉ </a:t>
            </a:r>
            <a:r>
              <a:rPr lang="en-US" dirty="0" err="1" smtClean="0"/>
              <a:t>vê</a:t>
            </a:r>
            <a:r>
              <a:rPr lang="en-US" dirty="0" smtClean="0"/>
              <a:t>̀ </a:t>
            </a:r>
            <a:r>
              <a:rPr lang="en-US" dirty="0" err="1" smtClean="0"/>
              <a:t>gia</a:t>
            </a:r>
            <a:r>
              <a:rPr lang="en-US" dirty="0" smtClean="0"/>
              <a:t>́ trị </a:t>
            </a:r>
            <a:r>
              <a:rPr lang="en-US" dirty="0" err="1" smtClean="0"/>
              <a:t>bảng</a:t>
            </a:r>
            <a:r>
              <a:rPr lang="en-US" dirty="0" smtClean="0"/>
              <a:t>(</a:t>
            </a:r>
            <a:r>
              <a:rPr lang="en-US" dirty="0" err="1" smtClean="0"/>
              <a:t>tt</a:t>
            </a:r>
            <a:r>
              <a:rPr lang="en-US" dirty="0" smtClean="0"/>
              <a:t>)</a:t>
            </a:r>
            <a:endParaRPr lang="en-US" dirty="0"/>
          </a:p>
        </p:txBody>
      </p:sp>
      <p:sp>
        <p:nvSpPr>
          <p:cNvPr id="4" name="Content Placeholder 3"/>
          <p:cNvSpPr>
            <a:spLocks noGrp="1"/>
          </p:cNvSpPr>
          <p:nvPr>
            <p:ph idx="1"/>
          </p:nvPr>
        </p:nvSpPr>
        <p:spPr>
          <a:xfrm>
            <a:off x="367811" y="1036983"/>
            <a:ext cx="8382000" cy="5105400"/>
          </a:xfrm>
        </p:spPr>
        <p:txBody>
          <a:bodyPr/>
          <a:lstStyle/>
          <a:p>
            <a:pPr>
              <a:lnSpc>
                <a:spcPct val="150000"/>
              </a:lnSpc>
              <a:buFontTx/>
              <a:buChar char="-"/>
            </a:pPr>
            <a:r>
              <a:rPr lang="en-US" b="0" dirty="0" err="1" smtClean="0">
                <a:solidFill>
                  <a:srgbClr val="000000"/>
                </a:solidFill>
                <a:latin typeface="Lucida Sans Unicode (Body)"/>
              </a:rPr>
              <a:t>Ngoài</a:t>
            </a:r>
            <a:r>
              <a:rPr lang="en-US" b="0" dirty="0" smtClean="0">
                <a:solidFill>
                  <a:srgbClr val="000000"/>
                </a:solidFill>
                <a:latin typeface="Lucida Sans Unicode (Body)"/>
              </a:rPr>
              <a:t> </a:t>
            </a:r>
            <a:r>
              <a:rPr lang="en-US" b="0" dirty="0" err="1">
                <a:solidFill>
                  <a:srgbClr val="000000"/>
                </a:solidFill>
                <a:latin typeface="Lucida Sans Unicode (Body)"/>
              </a:rPr>
              <a:t>hàm</a:t>
            </a:r>
            <a:r>
              <a:rPr lang="en-US" b="0" dirty="0">
                <a:solidFill>
                  <a:srgbClr val="000000"/>
                </a:solidFill>
                <a:latin typeface="Lucida Sans Unicode (Body)"/>
              </a:rPr>
              <a:t> Inline </a:t>
            </a:r>
            <a:r>
              <a:rPr lang="en-US" b="0" dirty="0" err="1">
                <a:solidFill>
                  <a:srgbClr val="000000"/>
                </a:solidFill>
                <a:latin typeface="Lucida Sans Unicode (Body)"/>
              </a:rPr>
              <a:t>như</a:t>
            </a:r>
            <a:r>
              <a:rPr lang="en-US" b="0" dirty="0">
                <a:solidFill>
                  <a:srgbClr val="000000"/>
                </a:solidFill>
                <a:latin typeface="Lucida Sans Unicode (Body)"/>
              </a:rPr>
              <a:t> ví dụ </a:t>
            </a:r>
            <a:r>
              <a:rPr lang="en-US" b="0" dirty="0" err="1">
                <a:solidFill>
                  <a:srgbClr val="000000"/>
                </a:solidFill>
                <a:latin typeface="Lucida Sans Unicode (Body)"/>
              </a:rPr>
              <a:t>trên</a:t>
            </a:r>
            <a:r>
              <a:rPr lang="en-US" b="0" dirty="0">
                <a:solidFill>
                  <a:srgbClr val="000000"/>
                </a:solidFill>
                <a:latin typeface="Lucida Sans Unicode (Body)"/>
              </a:rPr>
              <a:t> SQL </a:t>
            </a:r>
            <a:r>
              <a:rPr lang="en-US" b="0" dirty="0" err="1">
                <a:solidFill>
                  <a:srgbClr val="000000"/>
                </a:solidFill>
                <a:latin typeface="Lucida Sans Unicode (Body)"/>
              </a:rPr>
              <a:t>còn</a:t>
            </a:r>
            <a:r>
              <a:rPr lang="en-US" b="0" dirty="0">
                <a:solidFill>
                  <a:srgbClr val="000000"/>
                </a:solidFill>
                <a:latin typeface="Lucida Sans Unicode (Body)"/>
              </a:rPr>
              <a:t> </a:t>
            </a:r>
            <a:r>
              <a:rPr lang="en-US" b="0" dirty="0" err="1">
                <a:solidFill>
                  <a:srgbClr val="000000"/>
                </a:solidFill>
                <a:latin typeface="Lucida Sans Unicode (Body)"/>
              </a:rPr>
              <a:t>hô</a:t>
            </a:r>
            <a:r>
              <a:rPr lang="en-US" b="0" dirty="0">
                <a:solidFill>
                  <a:srgbClr val="000000"/>
                </a:solidFill>
                <a:latin typeface="Lucida Sans Unicode (Body)"/>
              </a:rPr>
              <a:t>̃ </a:t>
            </a:r>
            <a:r>
              <a:rPr lang="en-US" b="0" dirty="0" err="1">
                <a:solidFill>
                  <a:srgbClr val="000000"/>
                </a:solidFill>
                <a:latin typeface="Lucida Sans Unicode (Body)"/>
              </a:rPr>
              <a:t>trơ</a:t>
            </a:r>
            <a:r>
              <a:rPr lang="en-US" b="0" dirty="0">
                <a:solidFill>
                  <a:srgbClr val="000000"/>
                </a:solidFill>
                <a:latin typeface="Lucida Sans Unicode (Body)"/>
              </a:rPr>
              <a:t>̣ ta </a:t>
            </a:r>
            <a:r>
              <a:rPr lang="en-US" b="0" dirty="0" err="1">
                <a:solidFill>
                  <a:srgbClr val="000000"/>
                </a:solidFill>
                <a:latin typeface="Lucida Sans Unicode (Body)"/>
              </a:rPr>
              <a:t>lập</a:t>
            </a:r>
            <a:r>
              <a:rPr lang="en-US" b="0" dirty="0">
                <a:solidFill>
                  <a:srgbClr val="000000"/>
                </a:solidFill>
                <a:latin typeface="Lucida Sans Unicode (Body)"/>
              </a:rPr>
              <a:t> </a:t>
            </a:r>
            <a:r>
              <a:rPr lang="en-US" b="0" dirty="0" err="1">
                <a:solidFill>
                  <a:srgbClr val="000000"/>
                </a:solidFill>
                <a:latin typeface="Lucida Sans Unicode (Body)"/>
              </a:rPr>
              <a:t>trình</a:t>
            </a:r>
            <a:r>
              <a:rPr lang="en-US" b="0" dirty="0">
                <a:solidFill>
                  <a:srgbClr val="000000"/>
                </a:solidFill>
                <a:latin typeface="Lucida Sans Unicode (Body)"/>
              </a:rPr>
              <a:t> </a:t>
            </a:r>
            <a:r>
              <a:rPr lang="en-US" b="0" dirty="0" err="1">
                <a:solidFill>
                  <a:srgbClr val="000000"/>
                </a:solidFill>
                <a:latin typeface="Lucida Sans Unicode (Body)"/>
              </a:rPr>
              <a:t>tra</a:t>
            </a:r>
            <a:r>
              <a:rPr lang="en-US" b="0" dirty="0">
                <a:solidFill>
                  <a:srgbClr val="000000"/>
                </a:solidFill>
                <a:latin typeface="Lucida Sans Unicode (Body)"/>
              </a:rPr>
              <a:t>̉ </a:t>
            </a:r>
            <a:r>
              <a:rPr lang="en-US" b="0" dirty="0" err="1">
                <a:solidFill>
                  <a:srgbClr val="000000"/>
                </a:solidFill>
                <a:latin typeface="Lucida Sans Unicode (Body)"/>
              </a:rPr>
              <a:t>vê</a:t>
            </a:r>
            <a:r>
              <a:rPr lang="en-US" b="0" dirty="0">
                <a:solidFill>
                  <a:srgbClr val="000000"/>
                </a:solidFill>
                <a:latin typeface="Lucida Sans Unicode (Body)"/>
              </a:rPr>
              <a:t>̀ </a:t>
            </a:r>
            <a:r>
              <a:rPr lang="en-US" b="0" dirty="0" err="1">
                <a:solidFill>
                  <a:srgbClr val="000000"/>
                </a:solidFill>
                <a:latin typeface="Lucida Sans Unicode (Body)"/>
              </a:rPr>
              <a:t>nhiều</a:t>
            </a:r>
            <a:r>
              <a:rPr lang="en-US" b="0" dirty="0">
                <a:solidFill>
                  <a:srgbClr val="000000"/>
                </a:solidFill>
                <a:latin typeface="Lucida Sans Unicode (Body)"/>
              </a:rPr>
              <a:t> </a:t>
            </a:r>
            <a:r>
              <a:rPr lang="en-US" b="0" dirty="0" err="1">
                <a:solidFill>
                  <a:srgbClr val="000000"/>
                </a:solidFill>
                <a:latin typeface="Lucida Sans Unicode (Body)"/>
              </a:rPr>
              <a:t>bảng</a:t>
            </a:r>
            <a:r>
              <a:rPr lang="en-US" b="0" dirty="0">
                <a:solidFill>
                  <a:srgbClr val="000000"/>
                </a:solidFill>
                <a:latin typeface="Lucida Sans Unicode (Body)"/>
              </a:rPr>
              <a:t>. </a:t>
            </a:r>
            <a:r>
              <a:rPr lang="en-US" b="0" dirty="0" err="1">
                <a:solidFill>
                  <a:srgbClr val="000000"/>
                </a:solidFill>
                <a:latin typeface="Lucida Sans Unicode (Body)"/>
              </a:rPr>
              <a:t>Khi</a:t>
            </a:r>
            <a:r>
              <a:rPr lang="en-US" b="0" dirty="0">
                <a:solidFill>
                  <a:srgbClr val="000000"/>
                </a:solidFill>
                <a:latin typeface="Lucida Sans Unicode (Body)"/>
              </a:rPr>
              <a:t> </a:t>
            </a:r>
            <a:r>
              <a:rPr lang="en-US" b="0" dirty="0" err="1">
                <a:solidFill>
                  <a:srgbClr val="000000"/>
                </a:solidFill>
                <a:latin typeface="Lucida Sans Unicode (Body)"/>
              </a:rPr>
              <a:t>một</a:t>
            </a:r>
            <a:r>
              <a:rPr lang="en-US" b="0" dirty="0">
                <a:solidFill>
                  <a:srgbClr val="000000"/>
                </a:solidFill>
                <a:latin typeface="Lucida Sans Unicode (Body)"/>
              </a:rPr>
              <a:t> </a:t>
            </a:r>
            <a:r>
              <a:rPr lang="en-US" b="0" dirty="0" err="1">
                <a:solidFill>
                  <a:srgbClr val="000000"/>
                </a:solidFill>
                <a:latin typeface="Lucida Sans Unicode (Body)"/>
              </a:rPr>
              <a:t>tình</a:t>
            </a:r>
            <a:r>
              <a:rPr lang="en-US" b="0" dirty="0">
                <a:solidFill>
                  <a:srgbClr val="000000"/>
                </a:solidFill>
                <a:latin typeface="Lucida Sans Unicode (Body)"/>
              </a:rPr>
              <a:t> </a:t>
            </a:r>
            <a:r>
              <a:rPr lang="en-US" b="0" dirty="0" err="1">
                <a:solidFill>
                  <a:srgbClr val="000000"/>
                </a:solidFill>
                <a:latin typeface="Lucida Sans Unicode (Body)"/>
              </a:rPr>
              <a:t>huống</a:t>
            </a:r>
            <a:r>
              <a:rPr lang="en-US" b="0" dirty="0">
                <a:solidFill>
                  <a:srgbClr val="000000"/>
                </a:solidFill>
                <a:latin typeface="Lucida Sans Unicode (Body)"/>
              </a:rPr>
              <a:t> </a:t>
            </a:r>
            <a:r>
              <a:rPr lang="en-US" b="0" dirty="0" err="1">
                <a:solidFill>
                  <a:srgbClr val="000000"/>
                </a:solidFill>
                <a:latin typeface="Lucida Sans Unicode (Body)"/>
              </a:rPr>
              <a:t>phức</a:t>
            </a:r>
            <a:r>
              <a:rPr lang="en-US" b="0" dirty="0">
                <a:solidFill>
                  <a:srgbClr val="000000"/>
                </a:solidFill>
                <a:latin typeface="Lucida Sans Unicode (Body)"/>
              </a:rPr>
              <a:t> </a:t>
            </a:r>
            <a:r>
              <a:rPr lang="en-US" b="0" dirty="0" err="1">
                <a:solidFill>
                  <a:srgbClr val="000000"/>
                </a:solidFill>
                <a:latin typeface="Lucida Sans Unicode (Body)"/>
              </a:rPr>
              <a:t>tạp</a:t>
            </a:r>
            <a:r>
              <a:rPr lang="en-US" b="0" dirty="0">
                <a:solidFill>
                  <a:srgbClr val="000000"/>
                </a:solidFill>
                <a:latin typeface="Lucida Sans Unicode (Body)"/>
              </a:rPr>
              <a:t> </a:t>
            </a:r>
            <a:r>
              <a:rPr lang="en-US" b="0" dirty="0" err="1">
                <a:solidFill>
                  <a:srgbClr val="000000"/>
                </a:solidFill>
                <a:latin typeface="Lucida Sans Unicode (Body)"/>
              </a:rPr>
              <a:t>hơn</a:t>
            </a:r>
            <a:r>
              <a:rPr lang="en-US" b="0" dirty="0">
                <a:solidFill>
                  <a:srgbClr val="000000"/>
                </a:solidFill>
                <a:latin typeface="Lucida Sans Unicode (Body)"/>
              </a:rPr>
              <a:t> </a:t>
            </a:r>
            <a:r>
              <a:rPr lang="vi-VN" b="0" dirty="0">
                <a:solidFill>
                  <a:srgbClr val="000000"/>
                </a:solidFill>
                <a:latin typeface="Lucida Sans Unicode (Body)"/>
              </a:rPr>
              <a:t>một câu lệnh duy nhất có thể không đủ để giải quyết được vấn đề. Lúc đó bạn cần viết hàm kiểu multi-statement</a:t>
            </a:r>
            <a:r>
              <a:rPr lang="vi-VN" b="0" dirty="0" smtClean="0">
                <a:solidFill>
                  <a:srgbClr val="000000"/>
                </a:solidFill>
                <a:latin typeface="Lucida Sans Unicode (Body)"/>
              </a:rPr>
              <a:t>.</a:t>
            </a:r>
            <a:endParaRPr lang="en-US" b="0" dirty="0" smtClean="0">
              <a:solidFill>
                <a:srgbClr val="000000"/>
              </a:solidFill>
              <a:latin typeface="Lucida Sans Unicode (Body)"/>
            </a:endParaRPr>
          </a:p>
          <a:p>
            <a:pPr>
              <a:lnSpc>
                <a:spcPct val="150000"/>
              </a:lnSpc>
              <a:buFontTx/>
              <a:buChar char="-"/>
            </a:pPr>
            <a:endParaRPr lang="en-US" b="0" dirty="0">
              <a:solidFill>
                <a:srgbClr val="000000"/>
              </a:solidFill>
              <a:latin typeface="Lucida Sans Unicode (Body)"/>
            </a:endParaRPr>
          </a:p>
          <a:p>
            <a:pPr marL="0" indent="0">
              <a:buNone/>
            </a:pPr>
            <a:endParaRPr lang="en-US" b="0" dirty="0">
              <a:solidFill>
                <a:srgbClr val="000000"/>
              </a:solidFill>
            </a:endParaRPr>
          </a:p>
        </p:txBody>
      </p:sp>
    </p:spTree>
    <p:extLst>
      <p:ext uri="{BB962C8B-B14F-4D97-AF65-F5344CB8AC3E}">
        <p14:creationId xmlns:p14="http://schemas.microsoft.com/office/powerpoint/2010/main" val="362151138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077200" cy="563562"/>
          </a:xfrm>
        </p:spPr>
        <p:txBody>
          <a:bodyPr/>
          <a:lstStyle/>
          <a:p>
            <a:r>
              <a:rPr lang="en-US" dirty="0"/>
              <a:t>c</a:t>
            </a:r>
            <a:r>
              <a:rPr lang="en-US" dirty="0" smtClean="0"/>
              <a:t>. </a:t>
            </a:r>
            <a:r>
              <a:rPr lang="en-US" dirty="0" err="1" smtClean="0"/>
              <a:t>Hàm</a:t>
            </a:r>
            <a:r>
              <a:rPr lang="en-US" dirty="0" smtClean="0"/>
              <a:t> </a:t>
            </a:r>
            <a:r>
              <a:rPr lang="en-US" dirty="0" err="1" smtClean="0"/>
              <a:t>tra</a:t>
            </a:r>
            <a:r>
              <a:rPr lang="en-US" dirty="0" smtClean="0"/>
              <a:t>̉ </a:t>
            </a:r>
            <a:r>
              <a:rPr lang="en-US" dirty="0" err="1" smtClean="0"/>
              <a:t>vê</a:t>
            </a:r>
            <a:r>
              <a:rPr lang="en-US" dirty="0" smtClean="0"/>
              <a:t>̀ </a:t>
            </a:r>
            <a:r>
              <a:rPr lang="en-US" dirty="0" err="1" smtClean="0"/>
              <a:t>gia</a:t>
            </a:r>
            <a:r>
              <a:rPr lang="en-US" dirty="0" smtClean="0"/>
              <a:t>́ trị </a:t>
            </a:r>
            <a:r>
              <a:rPr lang="en-US" dirty="0" err="1" smtClean="0"/>
              <a:t>bảng</a:t>
            </a:r>
            <a:r>
              <a:rPr lang="en-US" dirty="0" smtClean="0"/>
              <a:t>(</a:t>
            </a:r>
            <a:r>
              <a:rPr lang="en-US" dirty="0" err="1" smtClean="0"/>
              <a:t>tt</a:t>
            </a:r>
            <a:r>
              <a:rPr lang="en-US" dirty="0" smtClean="0"/>
              <a:t>)</a:t>
            </a:r>
            <a:endParaRPr lang="en-US" dirty="0"/>
          </a:p>
        </p:txBody>
      </p:sp>
      <p:sp>
        <p:nvSpPr>
          <p:cNvPr id="4" name="Content Placeholder 3"/>
          <p:cNvSpPr>
            <a:spLocks noGrp="1"/>
          </p:cNvSpPr>
          <p:nvPr>
            <p:ph idx="1"/>
          </p:nvPr>
        </p:nvSpPr>
        <p:spPr>
          <a:xfrm>
            <a:off x="367811" y="1036983"/>
            <a:ext cx="8382000" cy="5105400"/>
          </a:xfrm>
        </p:spPr>
        <p:txBody>
          <a:bodyPr/>
          <a:lstStyle/>
          <a:p>
            <a:r>
              <a:rPr lang="en-US" sz="3300" b="0" dirty="0">
                <a:solidFill>
                  <a:schemeClr val="accent6">
                    <a:lumMod val="75000"/>
                  </a:schemeClr>
                </a:solidFill>
              </a:rPr>
              <a:t>Cú </a:t>
            </a:r>
            <a:r>
              <a:rPr lang="en-US" sz="3300" b="0" dirty="0" err="1">
                <a:solidFill>
                  <a:schemeClr val="accent6">
                    <a:lumMod val="75000"/>
                  </a:schemeClr>
                </a:solidFill>
              </a:rPr>
              <a:t>pháp</a:t>
            </a:r>
            <a:r>
              <a:rPr lang="en-US" sz="3300" b="0" dirty="0">
                <a:solidFill>
                  <a:schemeClr val="accent6">
                    <a:lumMod val="75000"/>
                  </a:schemeClr>
                </a:solidFill>
              </a:rPr>
              <a:t>:</a:t>
            </a:r>
          </a:p>
          <a:p>
            <a:pPr marL="109728" indent="0">
              <a:buNone/>
            </a:pPr>
            <a:r>
              <a:rPr lang="en-US" b="0" dirty="0">
                <a:solidFill>
                  <a:srgbClr val="00B0F0"/>
                </a:solidFill>
              </a:rPr>
              <a:t>CREATE FUNCTION </a:t>
            </a:r>
            <a:r>
              <a:rPr lang="en-US" b="0" dirty="0">
                <a:solidFill>
                  <a:srgbClr val="000000"/>
                </a:solidFill>
              </a:rPr>
              <a:t>&lt;</a:t>
            </a:r>
            <a:r>
              <a:rPr lang="en-US" b="0" dirty="0" err="1">
                <a:solidFill>
                  <a:srgbClr val="000000"/>
                </a:solidFill>
              </a:rPr>
              <a:t>tên_hàm</a:t>
            </a:r>
            <a:r>
              <a:rPr lang="en-US" b="0" dirty="0">
                <a:solidFill>
                  <a:srgbClr val="000000"/>
                </a:solidFill>
              </a:rPr>
              <a:t>&gt; </a:t>
            </a:r>
            <a:r>
              <a:rPr lang="en-US" b="0" dirty="0" err="1">
                <a:solidFill>
                  <a:srgbClr val="000000"/>
                </a:solidFill>
              </a:rPr>
              <a:t>Danh</a:t>
            </a:r>
            <a:r>
              <a:rPr lang="en-US" b="0" dirty="0">
                <a:solidFill>
                  <a:srgbClr val="000000"/>
                </a:solidFill>
              </a:rPr>
              <a:t> </a:t>
            </a:r>
            <a:r>
              <a:rPr lang="en-US" b="0" dirty="0" err="1">
                <a:solidFill>
                  <a:srgbClr val="000000"/>
                </a:solidFill>
              </a:rPr>
              <a:t>sách</a:t>
            </a:r>
            <a:r>
              <a:rPr lang="en-US" b="0" dirty="0">
                <a:solidFill>
                  <a:srgbClr val="000000"/>
                </a:solidFill>
              </a:rPr>
              <a:t> </a:t>
            </a:r>
            <a:r>
              <a:rPr lang="en-US" b="0" dirty="0" err="1">
                <a:solidFill>
                  <a:srgbClr val="000000"/>
                </a:solidFill>
              </a:rPr>
              <a:t>tham</a:t>
            </a:r>
            <a:r>
              <a:rPr lang="en-US" b="0" dirty="0">
                <a:solidFill>
                  <a:srgbClr val="000000"/>
                </a:solidFill>
              </a:rPr>
              <a:t> </a:t>
            </a:r>
            <a:r>
              <a:rPr lang="en-US" b="0" dirty="0" err="1">
                <a:solidFill>
                  <a:srgbClr val="000000"/>
                </a:solidFill>
              </a:rPr>
              <a:t>sô</a:t>
            </a:r>
            <a:r>
              <a:rPr lang="en-US" b="0" dirty="0">
                <a:solidFill>
                  <a:srgbClr val="000000"/>
                </a:solidFill>
              </a:rPr>
              <a:t>́) </a:t>
            </a:r>
          </a:p>
          <a:p>
            <a:pPr marL="109728" indent="0">
              <a:buNone/>
            </a:pPr>
            <a:r>
              <a:rPr lang="en-US" b="0" dirty="0">
                <a:solidFill>
                  <a:srgbClr val="00B0F0"/>
                </a:solidFill>
              </a:rPr>
              <a:t>RETURNS</a:t>
            </a:r>
            <a:r>
              <a:rPr lang="en-US" b="0" dirty="0"/>
              <a:t> </a:t>
            </a:r>
            <a:r>
              <a:rPr lang="en-US" b="0" dirty="0">
                <a:solidFill>
                  <a:srgbClr val="000000"/>
                </a:solidFill>
              </a:rPr>
              <a:t>@&lt;</a:t>
            </a:r>
            <a:r>
              <a:rPr lang="en-US" b="0" dirty="0" err="1">
                <a:solidFill>
                  <a:srgbClr val="000000"/>
                </a:solidFill>
              </a:rPr>
              <a:t>Tên</a:t>
            </a:r>
            <a:r>
              <a:rPr lang="en-US" b="0" dirty="0">
                <a:solidFill>
                  <a:srgbClr val="000000"/>
                </a:solidFill>
              </a:rPr>
              <a:t> </a:t>
            </a:r>
            <a:r>
              <a:rPr lang="en-US" b="0" dirty="0" err="1">
                <a:solidFill>
                  <a:srgbClr val="000000"/>
                </a:solidFill>
              </a:rPr>
              <a:t>Bảng</a:t>
            </a:r>
            <a:r>
              <a:rPr lang="en-US" b="0" dirty="0">
                <a:solidFill>
                  <a:srgbClr val="000000"/>
                </a:solidFill>
              </a:rPr>
              <a:t>&gt; TABLE (</a:t>
            </a:r>
            <a:r>
              <a:rPr lang="en-US" b="0" dirty="0" err="1">
                <a:solidFill>
                  <a:srgbClr val="000000"/>
                </a:solidFill>
              </a:rPr>
              <a:t>Tên</a:t>
            </a:r>
            <a:r>
              <a:rPr lang="en-US" b="0" dirty="0">
                <a:solidFill>
                  <a:srgbClr val="000000"/>
                </a:solidFill>
              </a:rPr>
              <a:t> </a:t>
            </a:r>
            <a:r>
              <a:rPr lang="en-US" b="0" dirty="0" err="1">
                <a:solidFill>
                  <a:srgbClr val="000000"/>
                </a:solidFill>
              </a:rPr>
              <a:t>cột</a:t>
            </a:r>
            <a:r>
              <a:rPr lang="en-US" b="0" dirty="0">
                <a:solidFill>
                  <a:srgbClr val="000000"/>
                </a:solidFill>
              </a:rPr>
              <a:t>, </a:t>
            </a:r>
            <a:r>
              <a:rPr lang="en-US" b="0" dirty="0" err="1">
                <a:solidFill>
                  <a:srgbClr val="000000"/>
                </a:solidFill>
              </a:rPr>
              <a:t>kiểu</a:t>
            </a:r>
            <a:r>
              <a:rPr lang="en-US" b="0" dirty="0">
                <a:solidFill>
                  <a:srgbClr val="000000"/>
                </a:solidFill>
              </a:rPr>
              <a:t> DL)</a:t>
            </a:r>
          </a:p>
          <a:p>
            <a:pPr marL="109728" indent="0">
              <a:buNone/>
            </a:pPr>
            <a:r>
              <a:rPr lang="en-US" b="0" dirty="0">
                <a:solidFill>
                  <a:srgbClr val="00B0F0"/>
                </a:solidFill>
              </a:rPr>
              <a:t>AS </a:t>
            </a:r>
          </a:p>
          <a:p>
            <a:pPr marL="109728" indent="0">
              <a:buNone/>
            </a:pPr>
            <a:r>
              <a:rPr lang="en-US" b="0" dirty="0">
                <a:solidFill>
                  <a:srgbClr val="00B0F0"/>
                </a:solidFill>
              </a:rPr>
              <a:t>BEGIN</a:t>
            </a:r>
          </a:p>
          <a:p>
            <a:pPr marL="109728" indent="0">
              <a:buNone/>
            </a:pPr>
            <a:r>
              <a:rPr lang="en-US" b="0" dirty="0">
                <a:solidFill>
                  <a:schemeClr val="bg2">
                    <a:lumMod val="50000"/>
                  </a:schemeClr>
                </a:solidFill>
              </a:rPr>
              <a:t>	</a:t>
            </a:r>
            <a:r>
              <a:rPr lang="en-US" b="0" dirty="0" err="1">
                <a:solidFill>
                  <a:srgbClr val="000000"/>
                </a:solidFill>
              </a:rPr>
              <a:t>Các</a:t>
            </a:r>
            <a:r>
              <a:rPr lang="en-US" b="0" dirty="0">
                <a:solidFill>
                  <a:srgbClr val="000000"/>
                </a:solidFill>
              </a:rPr>
              <a:t> </a:t>
            </a:r>
            <a:r>
              <a:rPr lang="en-US" b="0" dirty="0" err="1">
                <a:solidFill>
                  <a:srgbClr val="000000"/>
                </a:solidFill>
              </a:rPr>
              <a:t>câu</a:t>
            </a:r>
            <a:r>
              <a:rPr lang="en-US" b="0" dirty="0">
                <a:solidFill>
                  <a:srgbClr val="000000"/>
                </a:solidFill>
              </a:rPr>
              <a:t> </a:t>
            </a:r>
            <a:r>
              <a:rPr lang="en-US" b="0" dirty="0" err="1">
                <a:solidFill>
                  <a:srgbClr val="000000"/>
                </a:solidFill>
              </a:rPr>
              <a:t>lệnh</a:t>
            </a:r>
            <a:r>
              <a:rPr lang="en-US" b="0" dirty="0">
                <a:solidFill>
                  <a:srgbClr val="000000"/>
                </a:solidFill>
              </a:rPr>
              <a:t> </a:t>
            </a:r>
            <a:r>
              <a:rPr lang="en-US" b="0" dirty="0" err="1">
                <a:solidFill>
                  <a:srgbClr val="000000"/>
                </a:solidFill>
              </a:rPr>
              <a:t>tạo</a:t>
            </a:r>
            <a:r>
              <a:rPr lang="en-US" b="0" dirty="0">
                <a:solidFill>
                  <a:srgbClr val="000000"/>
                </a:solidFill>
              </a:rPr>
              <a:t>, </a:t>
            </a:r>
            <a:r>
              <a:rPr lang="en-US" b="0" dirty="0" err="1">
                <a:solidFill>
                  <a:srgbClr val="000000"/>
                </a:solidFill>
              </a:rPr>
              <a:t>cập</a:t>
            </a:r>
            <a:r>
              <a:rPr lang="en-US" b="0" dirty="0">
                <a:solidFill>
                  <a:srgbClr val="000000"/>
                </a:solidFill>
              </a:rPr>
              <a:t> </a:t>
            </a:r>
            <a:r>
              <a:rPr lang="en-US" b="0" dirty="0" err="1">
                <a:solidFill>
                  <a:srgbClr val="000000"/>
                </a:solidFill>
              </a:rPr>
              <a:t>nhật</a:t>
            </a:r>
            <a:r>
              <a:rPr lang="en-US" b="0" dirty="0">
                <a:solidFill>
                  <a:srgbClr val="000000"/>
                </a:solidFill>
              </a:rPr>
              <a:t> </a:t>
            </a:r>
            <a:r>
              <a:rPr lang="en-US" b="0" dirty="0" err="1">
                <a:solidFill>
                  <a:srgbClr val="000000"/>
                </a:solidFill>
              </a:rPr>
              <a:t>dư</a:t>
            </a:r>
            <a:r>
              <a:rPr lang="en-US" b="0" dirty="0">
                <a:solidFill>
                  <a:srgbClr val="000000"/>
                </a:solidFill>
              </a:rPr>
              <a:t>̃ </a:t>
            </a:r>
            <a:r>
              <a:rPr lang="en-US" b="0" dirty="0" err="1">
                <a:solidFill>
                  <a:srgbClr val="000000"/>
                </a:solidFill>
              </a:rPr>
              <a:t>liệu</a:t>
            </a:r>
            <a:endParaRPr lang="en-US" b="0" dirty="0">
              <a:solidFill>
                <a:srgbClr val="000000"/>
              </a:solidFill>
            </a:endParaRPr>
          </a:p>
          <a:p>
            <a:pPr marL="109728" indent="0">
              <a:buNone/>
            </a:pPr>
            <a:r>
              <a:rPr lang="en-US" b="0" dirty="0">
                <a:solidFill>
                  <a:srgbClr val="00B0F0"/>
                </a:solidFill>
              </a:rPr>
              <a:t>RETURN</a:t>
            </a:r>
          </a:p>
          <a:p>
            <a:pPr marL="109728" indent="0">
              <a:buNone/>
            </a:pPr>
            <a:r>
              <a:rPr lang="en-US" b="0" dirty="0"/>
              <a:t> 	</a:t>
            </a:r>
            <a:r>
              <a:rPr lang="en-US" b="0" dirty="0" err="1">
                <a:solidFill>
                  <a:srgbClr val="000000"/>
                </a:solidFill>
              </a:rPr>
              <a:t>câu_lệnh_select</a:t>
            </a:r>
            <a:r>
              <a:rPr lang="en-US" b="0" dirty="0">
                <a:solidFill>
                  <a:srgbClr val="000000"/>
                </a:solidFill>
              </a:rPr>
              <a:t>;</a:t>
            </a:r>
          </a:p>
          <a:p>
            <a:pPr marL="109728" indent="0">
              <a:buNone/>
            </a:pPr>
            <a:r>
              <a:rPr lang="en-US" b="0" dirty="0">
                <a:solidFill>
                  <a:srgbClr val="00B0F0"/>
                </a:solidFill>
                <a:cs typeface="Times New Roman" pitchFamily="18" charset="0"/>
              </a:rPr>
              <a:t>END</a:t>
            </a:r>
            <a:endParaRPr lang="en-US" sz="3600" b="0" dirty="0">
              <a:solidFill>
                <a:srgbClr val="00B0F0"/>
              </a:solidFill>
              <a:cs typeface="Times New Roman" pitchFamily="18" charset="0"/>
            </a:endParaRPr>
          </a:p>
        </p:txBody>
      </p:sp>
    </p:spTree>
    <p:extLst>
      <p:ext uri="{BB962C8B-B14F-4D97-AF65-F5344CB8AC3E}">
        <p14:creationId xmlns:p14="http://schemas.microsoft.com/office/powerpoint/2010/main" val="300094588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077200" cy="563562"/>
          </a:xfrm>
        </p:spPr>
        <p:txBody>
          <a:bodyPr/>
          <a:lstStyle/>
          <a:p>
            <a:r>
              <a:rPr lang="en-US" dirty="0"/>
              <a:t>c</a:t>
            </a:r>
            <a:r>
              <a:rPr lang="en-US" dirty="0" smtClean="0"/>
              <a:t>. </a:t>
            </a:r>
            <a:r>
              <a:rPr lang="en-US" dirty="0" err="1" smtClean="0"/>
              <a:t>Hàm</a:t>
            </a:r>
            <a:r>
              <a:rPr lang="en-US" dirty="0" smtClean="0"/>
              <a:t> </a:t>
            </a:r>
            <a:r>
              <a:rPr lang="en-US" dirty="0" err="1" smtClean="0"/>
              <a:t>tra</a:t>
            </a:r>
            <a:r>
              <a:rPr lang="en-US" dirty="0" smtClean="0"/>
              <a:t>̉ </a:t>
            </a:r>
            <a:r>
              <a:rPr lang="en-US" dirty="0" err="1" smtClean="0"/>
              <a:t>vê</a:t>
            </a:r>
            <a:r>
              <a:rPr lang="en-US" dirty="0" smtClean="0"/>
              <a:t>̀ </a:t>
            </a:r>
            <a:r>
              <a:rPr lang="en-US" dirty="0" err="1" smtClean="0"/>
              <a:t>gia</a:t>
            </a:r>
            <a:r>
              <a:rPr lang="en-US" dirty="0" smtClean="0"/>
              <a:t>́ trị </a:t>
            </a:r>
            <a:r>
              <a:rPr lang="en-US" dirty="0" err="1" smtClean="0"/>
              <a:t>bảng</a:t>
            </a:r>
            <a:r>
              <a:rPr lang="en-US" dirty="0" smtClean="0"/>
              <a:t>(</a:t>
            </a:r>
            <a:r>
              <a:rPr lang="en-US" dirty="0" err="1" smtClean="0"/>
              <a:t>tt</a:t>
            </a:r>
            <a:r>
              <a:rPr lang="en-US" dirty="0" smtClean="0"/>
              <a:t>)</a:t>
            </a:r>
            <a:endParaRPr lang="en-US" dirty="0"/>
          </a:p>
        </p:txBody>
      </p:sp>
      <p:sp>
        <p:nvSpPr>
          <p:cNvPr id="4" name="Content Placeholder 3"/>
          <p:cNvSpPr>
            <a:spLocks noGrp="1"/>
          </p:cNvSpPr>
          <p:nvPr>
            <p:ph idx="1"/>
          </p:nvPr>
        </p:nvSpPr>
        <p:spPr>
          <a:xfrm>
            <a:off x="367811" y="1036983"/>
            <a:ext cx="8382000" cy="5105400"/>
          </a:xfrm>
        </p:spPr>
        <p:txBody>
          <a:bodyPr/>
          <a:lstStyle/>
          <a:p>
            <a:r>
              <a:rPr lang="en-US" sz="3300" b="0" dirty="0" smtClean="0">
                <a:solidFill>
                  <a:schemeClr val="accent6">
                    <a:lumMod val="75000"/>
                  </a:schemeClr>
                </a:solidFill>
              </a:rPr>
              <a:t>Ví dụ</a:t>
            </a:r>
          </a:p>
          <a:p>
            <a:endParaRPr lang="en-US" sz="3300" b="0" dirty="0">
              <a:solidFill>
                <a:schemeClr val="accent6">
                  <a:lumMod val="75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7543799" cy="526871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493844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806870" y="381000"/>
            <a:ext cx="7239000" cy="563562"/>
          </a:xfrm>
        </p:spPr>
        <p:txBody>
          <a:bodyPr/>
          <a:lstStyle/>
          <a:p>
            <a:r>
              <a:rPr lang="en-US" dirty="0" smtClean="0"/>
              <a:t>d. So </a:t>
            </a:r>
            <a:r>
              <a:rPr lang="en-US" dirty="0" err="1" smtClean="0"/>
              <a:t>sánh</a:t>
            </a:r>
            <a:r>
              <a:rPr lang="en-US" dirty="0" smtClean="0"/>
              <a:t> </a:t>
            </a:r>
            <a:r>
              <a:rPr lang="en-US" dirty="0" err="1" smtClean="0"/>
              <a:t>giữa</a:t>
            </a:r>
            <a:r>
              <a:rPr lang="en-US" dirty="0" smtClean="0"/>
              <a:t> function </a:t>
            </a:r>
            <a:r>
              <a:rPr lang="en-US" dirty="0" err="1" smtClean="0"/>
              <a:t>va</a:t>
            </a:r>
            <a:r>
              <a:rPr lang="en-US" dirty="0" smtClean="0"/>
              <a:t>̀ procedure</a:t>
            </a:r>
            <a:endParaRPr lang="en-US" dirty="0"/>
          </a:p>
        </p:txBody>
      </p:sp>
      <p:sp>
        <p:nvSpPr>
          <p:cNvPr id="288771" name="AutoShape 3"/>
          <p:cNvSpPr>
            <a:spLocks noChangeArrowheads="1"/>
          </p:cNvSpPr>
          <p:nvPr/>
        </p:nvSpPr>
        <p:spPr bwMode="gray">
          <a:xfrm>
            <a:off x="5292725" y="2684463"/>
            <a:ext cx="2849563" cy="3968749"/>
          </a:xfrm>
          <a:prstGeom prst="roundRect">
            <a:avLst>
              <a:gd name="adj" fmla="val 8014"/>
            </a:avLst>
          </a:prstGeom>
          <a:solidFill>
            <a:srgbClr val="F8F8F8"/>
          </a:solidFill>
          <a:ln w="9525">
            <a:solidFill>
              <a:schemeClr val="accent1"/>
            </a:solidFill>
            <a:round/>
            <a:headEnd/>
            <a:tailEnd/>
          </a:ln>
          <a:effectLst/>
        </p:spPr>
        <p:txBody>
          <a:bodyPr wrap="none" anchor="ctr"/>
          <a:lstStyle/>
          <a:p>
            <a:endParaRPr lang="en-US"/>
          </a:p>
        </p:txBody>
      </p:sp>
      <p:grpSp>
        <p:nvGrpSpPr>
          <p:cNvPr id="288773" name="Group 5"/>
          <p:cNvGrpSpPr>
            <a:grpSpLocks/>
          </p:cNvGrpSpPr>
          <p:nvPr/>
        </p:nvGrpSpPr>
        <p:grpSpPr bwMode="auto">
          <a:xfrm>
            <a:off x="838200" y="2120900"/>
            <a:ext cx="2857500" cy="466725"/>
            <a:chOff x="752" y="1413"/>
            <a:chExt cx="1321" cy="294"/>
          </a:xfrm>
        </p:grpSpPr>
        <p:sp>
          <p:nvSpPr>
            <p:cNvPr id="288774" name="AutoShape 6"/>
            <p:cNvSpPr>
              <a:spLocks noChangeArrowheads="1"/>
            </p:cNvSpPr>
            <p:nvPr/>
          </p:nvSpPr>
          <p:spPr bwMode="gray">
            <a:xfrm>
              <a:off x="752" y="1413"/>
              <a:ext cx="1321" cy="294"/>
            </a:xfrm>
            <a:prstGeom prst="roundRect">
              <a:avLst>
                <a:gd name="adj" fmla="val 50000"/>
              </a:avLst>
            </a:prstGeom>
            <a:gradFill rotWithShape="1">
              <a:gsLst>
                <a:gs pos="0">
                  <a:schemeClr val="accent2">
                    <a:gamma/>
                    <a:shade val="79216"/>
                    <a:invGamma/>
                  </a:schemeClr>
                </a:gs>
                <a:gs pos="50000">
                  <a:schemeClr val="accent2"/>
                </a:gs>
                <a:gs pos="100000">
                  <a:schemeClr val="accent2">
                    <a:gamma/>
                    <a:shade val="79216"/>
                    <a:invGamma/>
                  </a:schemeClr>
                </a:gs>
              </a:gsLst>
              <a:lin ang="0" scaled="1"/>
            </a:gradFill>
            <a:ln w="12700">
              <a:noFill/>
              <a:round/>
              <a:headEnd/>
              <a:tailEnd/>
            </a:ln>
            <a:effectLst>
              <a:outerShdw dist="53882" dir="2700000" algn="ctr" rotWithShape="0">
                <a:srgbClr val="292929">
                  <a:alpha val="50000"/>
                </a:srgbClr>
              </a:outerShdw>
            </a:effectLst>
          </p:spPr>
          <p:txBody>
            <a:bodyPr wrap="none" anchor="ctr"/>
            <a:lstStyle/>
            <a:p>
              <a:endParaRPr lang="en-US"/>
            </a:p>
          </p:txBody>
        </p:sp>
        <p:sp>
          <p:nvSpPr>
            <p:cNvPr id="288775" name="AutoShape 7"/>
            <p:cNvSpPr>
              <a:spLocks noChangeArrowheads="1"/>
            </p:cNvSpPr>
            <p:nvPr/>
          </p:nvSpPr>
          <p:spPr bwMode="gray">
            <a:xfrm flipH="1">
              <a:off x="200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288776" name="AutoShape 8"/>
            <p:cNvSpPr>
              <a:spLocks noChangeArrowheads="1"/>
            </p:cNvSpPr>
            <p:nvPr/>
          </p:nvSpPr>
          <p:spPr bwMode="gray">
            <a:xfrm>
              <a:off x="766"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grpSp>
        <p:nvGrpSpPr>
          <p:cNvPr id="288777" name="Group 9"/>
          <p:cNvGrpSpPr>
            <a:grpSpLocks/>
          </p:cNvGrpSpPr>
          <p:nvPr/>
        </p:nvGrpSpPr>
        <p:grpSpPr bwMode="auto">
          <a:xfrm>
            <a:off x="5297609" y="2075760"/>
            <a:ext cx="2857500" cy="466725"/>
            <a:chOff x="3623" y="1413"/>
            <a:chExt cx="1321" cy="294"/>
          </a:xfrm>
        </p:grpSpPr>
        <p:sp>
          <p:nvSpPr>
            <p:cNvPr id="288778" name="AutoShape 10"/>
            <p:cNvSpPr>
              <a:spLocks noChangeArrowheads="1"/>
            </p:cNvSpPr>
            <p:nvPr/>
          </p:nvSpPr>
          <p:spPr bwMode="gray">
            <a:xfrm>
              <a:off x="3623" y="1413"/>
              <a:ext cx="1321" cy="294"/>
            </a:xfrm>
            <a:prstGeom prst="roundRect">
              <a:avLst>
                <a:gd name="adj" fmla="val 50000"/>
              </a:avLst>
            </a:prstGeom>
            <a:gradFill rotWithShape="1">
              <a:gsLst>
                <a:gs pos="0">
                  <a:schemeClr val="accent1">
                    <a:gamma/>
                    <a:shade val="89020"/>
                    <a:invGamma/>
                  </a:schemeClr>
                </a:gs>
                <a:gs pos="50000">
                  <a:schemeClr val="accent1"/>
                </a:gs>
                <a:gs pos="100000">
                  <a:schemeClr val="accent1">
                    <a:gamma/>
                    <a:shade val="89020"/>
                    <a:invGamma/>
                  </a:schemeClr>
                </a:gs>
              </a:gsLst>
              <a:lin ang="0" scaled="1"/>
            </a:gradFill>
            <a:ln w="12700">
              <a:solidFill>
                <a:schemeClr val="accent1"/>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288779" name="AutoShape 11"/>
            <p:cNvSpPr>
              <a:spLocks noChangeArrowheads="1"/>
            </p:cNvSpPr>
            <p:nvPr/>
          </p:nvSpPr>
          <p:spPr bwMode="gray">
            <a:xfrm flipH="1">
              <a:off x="4878"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288780" name="AutoShape 12"/>
            <p:cNvSpPr>
              <a:spLocks noChangeArrowheads="1"/>
            </p:cNvSpPr>
            <p:nvPr/>
          </p:nvSpPr>
          <p:spPr bwMode="gray">
            <a:xfrm>
              <a:off x="363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288781" name="AutoShape 13"/>
          <p:cNvSpPr>
            <a:spLocks noChangeArrowheads="1"/>
          </p:cNvSpPr>
          <p:nvPr/>
        </p:nvSpPr>
        <p:spPr bwMode="gray">
          <a:xfrm>
            <a:off x="838200" y="2684463"/>
            <a:ext cx="2849563" cy="3968749"/>
          </a:xfrm>
          <a:prstGeom prst="roundRect">
            <a:avLst>
              <a:gd name="adj" fmla="val 8014"/>
            </a:avLst>
          </a:prstGeom>
          <a:solidFill>
            <a:srgbClr val="F8F8F8"/>
          </a:solidFill>
          <a:ln w="9525">
            <a:solidFill>
              <a:schemeClr val="accent2"/>
            </a:solidFill>
            <a:round/>
            <a:headEnd/>
            <a:tailEnd/>
          </a:ln>
          <a:effectLst/>
        </p:spPr>
        <p:txBody>
          <a:bodyPr wrap="none" anchor="ctr"/>
          <a:lstStyle/>
          <a:p>
            <a:endParaRPr lang="en-US" dirty="0"/>
          </a:p>
        </p:txBody>
      </p:sp>
      <p:sp>
        <p:nvSpPr>
          <p:cNvPr id="288782" name="Text Box 18"/>
          <p:cNvSpPr txBox="1">
            <a:spLocks noChangeArrowheads="1"/>
          </p:cNvSpPr>
          <p:nvPr/>
        </p:nvSpPr>
        <p:spPr bwMode="white">
          <a:xfrm>
            <a:off x="1104900" y="2200275"/>
            <a:ext cx="2238375" cy="336550"/>
          </a:xfrm>
          <a:prstGeom prst="rect">
            <a:avLst/>
          </a:prstGeom>
          <a:noFill/>
          <a:ln w="9525" algn="ctr">
            <a:noFill/>
            <a:miter lim="800000"/>
            <a:headEnd/>
            <a:tailEnd/>
          </a:ln>
        </p:spPr>
        <p:txBody>
          <a:bodyPr>
            <a:spAutoFit/>
          </a:bodyPr>
          <a:lstStyle/>
          <a:p>
            <a:pPr algn="ctr">
              <a:spcBef>
                <a:spcPct val="50000"/>
              </a:spcBef>
            </a:pPr>
            <a:r>
              <a:rPr lang="en-US" sz="1600" b="1" dirty="0" err="1" smtClean="0">
                <a:solidFill>
                  <a:srgbClr val="F8F8F8"/>
                </a:solidFill>
                <a:cs typeface="Arial" charset="0"/>
              </a:rPr>
              <a:t>Funtion</a:t>
            </a:r>
            <a:endParaRPr lang="en-US" sz="1600" b="1" dirty="0">
              <a:solidFill>
                <a:srgbClr val="F8F8F8"/>
              </a:solidFill>
              <a:cs typeface="Arial" charset="0"/>
            </a:endParaRPr>
          </a:p>
        </p:txBody>
      </p:sp>
      <p:sp>
        <p:nvSpPr>
          <p:cNvPr id="288783" name="Text Box 18"/>
          <p:cNvSpPr txBox="1">
            <a:spLocks noChangeArrowheads="1"/>
          </p:cNvSpPr>
          <p:nvPr/>
        </p:nvSpPr>
        <p:spPr bwMode="white">
          <a:xfrm>
            <a:off x="5572056" y="2173425"/>
            <a:ext cx="2238375" cy="336550"/>
          </a:xfrm>
          <a:prstGeom prst="rect">
            <a:avLst/>
          </a:prstGeom>
          <a:noFill/>
          <a:ln w="9525" algn="ctr">
            <a:noFill/>
            <a:miter lim="800000"/>
            <a:headEnd/>
            <a:tailEnd/>
          </a:ln>
        </p:spPr>
        <p:txBody>
          <a:bodyPr>
            <a:spAutoFit/>
          </a:bodyPr>
          <a:lstStyle/>
          <a:p>
            <a:pPr algn="ctr">
              <a:spcBef>
                <a:spcPct val="50000"/>
              </a:spcBef>
            </a:pPr>
            <a:r>
              <a:rPr lang="en-US" sz="1600" b="1" dirty="0" smtClean="0">
                <a:solidFill>
                  <a:srgbClr val="F8F8F8"/>
                </a:solidFill>
                <a:cs typeface="Arial" charset="0"/>
              </a:rPr>
              <a:t>Procedure</a:t>
            </a:r>
            <a:endParaRPr lang="en-US" sz="1600" b="1" dirty="0">
              <a:solidFill>
                <a:srgbClr val="F8F8F8"/>
              </a:solidFill>
              <a:cs typeface="Arial" charset="0"/>
            </a:endParaRPr>
          </a:p>
        </p:txBody>
      </p:sp>
      <p:sp>
        <p:nvSpPr>
          <p:cNvPr id="288803" name="Text Box 9"/>
          <p:cNvSpPr txBox="1">
            <a:spLocks noChangeArrowheads="1"/>
          </p:cNvSpPr>
          <p:nvPr/>
        </p:nvSpPr>
        <p:spPr bwMode="gray">
          <a:xfrm>
            <a:off x="619233" y="1363245"/>
            <a:ext cx="5867400" cy="553998"/>
          </a:xfrm>
          <a:prstGeom prst="rect">
            <a:avLst/>
          </a:prstGeom>
          <a:noFill/>
          <a:ln w="9525" algn="ctr">
            <a:noFill/>
            <a:miter lim="800000"/>
            <a:headEnd/>
            <a:tailEnd/>
          </a:ln>
        </p:spPr>
        <p:txBody>
          <a:bodyPr>
            <a:spAutoFit/>
          </a:bodyPr>
          <a:lstStyle/>
          <a:p>
            <a:pPr algn="l" eaLnBrk="0" hangingPunct="0"/>
            <a:r>
              <a:rPr lang="en-US" sz="3000" dirty="0" err="1" smtClean="0">
                <a:solidFill>
                  <a:srgbClr val="000000"/>
                </a:solidFill>
                <a:cs typeface="Arial" charset="0"/>
              </a:rPr>
              <a:t>Xét</a:t>
            </a:r>
            <a:r>
              <a:rPr lang="en-US" sz="3000" dirty="0" smtClean="0">
                <a:solidFill>
                  <a:srgbClr val="000000"/>
                </a:solidFill>
                <a:cs typeface="Arial" charset="0"/>
              </a:rPr>
              <a:t> ví dụ </a:t>
            </a:r>
            <a:r>
              <a:rPr lang="en-US" sz="3000" dirty="0" err="1" smtClean="0">
                <a:solidFill>
                  <a:srgbClr val="000000"/>
                </a:solidFill>
                <a:cs typeface="Arial" charset="0"/>
              </a:rPr>
              <a:t>sau</a:t>
            </a:r>
            <a:r>
              <a:rPr lang="en-US" sz="3000" dirty="0" smtClean="0">
                <a:solidFill>
                  <a:srgbClr val="000000"/>
                </a:solidFill>
                <a:cs typeface="Arial" charset="0"/>
              </a:rPr>
              <a:t>:</a:t>
            </a:r>
            <a:endParaRPr lang="en-US" sz="3000" dirty="0">
              <a:solidFill>
                <a:srgbClr val="000000"/>
              </a:solidFill>
              <a:cs typeface="Arial" charset="0"/>
            </a:endParaRPr>
          </a:p>
        </p:txBody>
      </p:sp>
      <p:sp>
        <p:nvSpPr>
          <p:cNvPr id="2" name="TextBox 1"/>
          <p:cNvSpPr txBox="1"/>
          <p:nvPr/>
        </p:nvSpPr>
        <p:spPr>
          <a:xfrm>
            <a:off x="945675" y="2742882"/>
            <a:ext cx="2556824" cy="3447098"/>
          </a:xfrm>
          <a:prstGeom prst="rect">
            <a:avLst/>
          </a:prstGeom>
          <a:noFill/>
        </p:spPr>
        <p:txBody>
          <a:bodyPr wrap="square" rtlCol="0">
            <a:spAutoFit/>
          </a:bodyPr>
          <a:lstStyle/>
          <a:p>
            <a:pPr algn="l"/>
            <a:r>
              <a:rPr lang="en-US" sz="2500" dirty="0"/>
              <a:t>Function </a:t>
            </a:r>
            <a:r>
              <a:rPr lang="en-US" sz="2500" dirty="0" err="1"/>
              <a:t>Tich</a:t>
            </a:r>
            <a:r>
              <a:rPr lang="en-US" sz="2500" dirty="0"/>
              <a:t>(a, b: integer): integer;</a:t>
            </a:r>
            <a:br>
              <a:rPr lang="en-US" sz="2500" dirty="0"/>
            </a:br>
            <a:r>
              <a:rPr lang="en-US" sz="2500" dirty="0" err="1"/>
              <a:t>Var</a:t>
            </a:r>
            <a:r>
              <a:rPr lang="en-US" sz="2500" dirty="0"/>
              <a:t> </a:t>
            </a:r>
            <a:r>
              <a:rPr lang="en-US" sz="2500" dirty="0" err="1"/>
              <a:t>Kq</a:t>
            </a:r>
            <a:r>
              <a:rPr lang="en-US" sz="2500" dirty="0"/>
              <a:t>: Integer;</a:t>
            </a:r>
            <a:br>
              <a:rPr lang="en-US" sz="2500" dirty="0"/>
            </a:br>
            <a:r>
              <a:rPr lang="en-US" sz="2500" dirty="0"/>
              <a:t>Begin</a:t>
            </a:r>
            <a:br>
              <a:rPr lang="en-US" sz="2500" dirty="0"/>
            </a:br>
            <a:r>
              <a:rPr lang="en-US" sz="2500" dirty="0" err="1"/>
              <a:t>Kq</a:t>
            </a:r>
            <a:r>
              <a:rPr lang="en-US" sz="2500" dirty="0"/>
              <a:t> := a*b;</a:t>
            </a:r>
            <a:br>
              <a:rPr lang="en-US" sz="2500" dirty="0"/>
            </a:br>
            <a:r>
              <a:rPr lang="en-US" sz="2500" dirty="0" err="1"/>
              <a:t>Tich</a:t>
            </a:r>
            <a:r>
              <a:rPr lang="en-US" sz="2500" dirty="0"/>
              <a:t> := </a:t>
            </a:r>
            <a:r>
              <a:rPr lang="en-US" sz="2500" dirty="0" err="1"/>
              <a:t>Kq</a:t>
            </a:r>
            <a:r>
              <a:rPr lang="en-US" sz="2500" dirty="0"/>
              <a:t>;</a:t>
            </a:r>
            <a:br>
              <a:rPr lang="en-US" sz="2500" dirty="0"/>
            </a:br>
            <a:r>
              <a:rPr lang="en-US" sz="2500" dirty="0"/>
              <a:t>End;</a:t>
            </a:r>
          </a:p>
          <a:p>
            <a:pPr algn="l"/>
            <a:endParaRPr lang="en-US" dirty="0"/>
          </a:p>
        </p:txBody>
      </p:sp>
      <p:sp>
        <p:nvSpPr>
          <p:cNvPr id="39" name="TextBox 38"/>
          <p:cNvSpPr txBox="1"/>
          <p:nvPr/>
        </p:nvSpPr>
        <p:spPr>
          <a:xfrm>
            <a:off x="5486599" y="2713672"/>
            <a:ext cx="2556824" cy="3939540"/>
          </a:xfrm>
          <a:prstGeom prst="rect">
            <a:avLst/>
          </a:prstGeom>
          <a:noFill/>
        </p:spPr>
        <p:txBody>
          <a:bodyPr wrap="square" rtlCol="0">
            <a:spAutoFit/>
          </a:bodyPr>
          <a:lstStyle/>
          <a:p>
            <a:pPr algn="l"/>
            <a:r>
              <a:rPr lang="en-US" sz="2500" dirty="0"/>
              <a:t>Procedure </a:t>
            </a:r>
            <a:r>
              <a:rPr lang="en-US" sz="2500" dirty="0" err="1"/>
              <a:t>tt_Tich</a:t>
            </a:r>
            <a:r>
              <a:rPr lang="en-US" sz="2500" dirty="0"/>
              <a:t>(a, b: integer);</a:t>
            </a:r>
            <a:br>
              <a:rPr lang="en-US" sz="2500" dirty="0"/>
            </a:br>
            <a:r>
              <a:rPr lang="en-US" sz="2500" dirty="0" err="1"/>
              <a:t>Var</a:t>
            </a:r>
            <a:r>
              <a:rPr lang="en-US" sz="2500" dirty="0"/>
              <a:t> </a:t>
            </a:r>
            <a:r>
              <a:rPr lang="en-US" sz="2500" dirty="0" err="1"/>
              <a:t>Kq</a:t>
            </a:r>
            <a:r>
              <a:rPr lang="en-US" sz="2500" dirty="0"/>
              <a:t>: Integer;</a:t>
            </a:r>
            <a:br>
              <a:rPr lang="en-US" sz="2500" dirty="0"/>
            </a:br>
            <a:r>
              <a:rPr lang="en-US" sz="2500" dirty="0"/>
              <a:t>Begin</a:t>
            </a:r>
            <a:br>
              <a:rPr lang="en-US" sz="2500" dirty="0"/>
            </a:br>
            <a:r>
              <a:rPr lang="en-US" sz="2500" dirty="0" err="1"/>
              <a:t>Kq</a:t>
            </a:r>
            <a:r>
              <a:rPr lang="en-US" sz="2500" dirty="0"/>
              <a:t> := a*b;</a:t>
            </a:r>
            <a:br>
              <a:rPr lang="en-US" sz="2500" dirty="0"/>
            </a:br>
            <a:r>
              <a:rPr lang="en-US" sz="2500" dirty="0"/>
              <a:t>Write(‘</a:t>
            </a:r>
            <a:r>
              <a:rPr lang="en-US" sz="2500" dirty="0" err="1"/>
              <a:t>Tích</a:t>
            </a:r>
            <a:r>
              <a:rPr lang="en-US" sz="2500" dirty="0"/>
              <a:t> </a:t>
            </a:r>
            <a:r>
              <a:rPr lang="en-US" sz="2500" dirty="0" err="1"/>
              <a:t>của</a:t>
            </a:r>
            <a:r>
              <a:rPr lang="en-US" sz="2500" dirty="0"/>
              <a:t> , a, ‘ </a:t>
            </a:r>
            <a:r>
              <a:rPr lang="en-US" sz="2500" dirty="0" err="1"/>
              <a:t>và</a:t>
            </a:r>
            <a:r>
              <a:rPr lang="en-US" sz="2500" dirty="0"/>
              <a:t> ‘, b, ‘ </a:t>
            </a:r>
            <a:r>
              <a:rPr lang="en-US" sz="2500" dirty="0" err="1"/>
              <a:t>là</a:t>
            </a:r>
            <a:r>
              <a:rPr lang="en-US" sz="2500" dirty="0"/>
              <a:t> ‘, </a:t>
            </a:r>
            <a:r>
              <a:rPr lang="en-US" sz="2500" dirty="0" err="1"/>
              <a:t>Kq</a:t>
            </a:r>
            <a:r>
              <a:rPr lang="en-US" sz="2500" dirty="0"/>
              <a:t>);</a:t>
            </a:r>
            <a:br>
              <a:rPr lang="en-US" sz="2500" dirty="0"/>
            </a:br>
            <a:r>
              <a:rPr lang="en-US" sz="2500" dirty="0"/>
              <a:t>End;</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So </a:t>
            </a:r>
            <a:r>
              <a:rPr lang="en-US" dirty="0" err="1" smtClean="0"/>
              <a:t>sánh</a:t>
            </a:r>
            <a:r>
              <a:rPr lang="en-US" dirty="0" smtClean="0"/>
              <a:t> </a:t>
            </a:r>
            <a:r>
              <a:rPr lang="en-US" dirty="0" err="1" smtClean="0"/>
              <a:t>giữa</a:t>
            </a:r>
            <a:r>
              <a:rPr lang="en-US" dirty="0" smtClean="0"/>
              <a:t> </a:t>
            </a:r>
            <a:r>
              <a:rPr lang="en-US" dirty="0" err="1" smtClean="0"/>
              <a:t>Functiion</a:t>
            </a:r>
            <a:r>
              <a:rPr lang="en-US" dirty="0" smtClean="0"/>
              <a:t> </a:t>
            </a:r>
            <a:r>
              <a:rPr lang="en-US" dirty="0" err="1" smtClean="0"/>
              <a:t>va</a:t>
            </a:r>
            <a:r>
              <a:rPr lang="en-US" dirty="0" smtClean="0"/>
              <a:t>̀ Procedure</a:t>
            </a:r>
            <a:endParaRPr lang="en-US" dirty="0"/>
          </a:p>
        </p:txBody>
      </p:sp>
      <p:sp>
        <p:nvSpPr>
          <p:cNvPr id="3" name="Content Placeholder 2"/>
          <p:cNvSpPr>
            <a:spLocks noGrp="1"/>
          </p:cNvSpPr>
          <p:nvPr>
            <p:ph idx="1"/>
          </p:nvPr>
        </p:nvSpPr>
        <p:spPr/>
        <p:txBody>
          <a:bodyPr/>
          <a:lstStyle/>
          <a:p>
            <a:r>
              <a:rPr lang="vi-VN" b="0" dirty="0">
                <a:solidFill>
                  <a:srgbClr val="FF0000"/>
                </a:solidFill>
              </a:rPr>
              <a:t>GIỐNG NHAU </a:t>
            </a:r>
            <a:r>
              <a:rPr lang="vi-VN" b="0" dirty="0">
                <a:solidFill>
                  <a:srgbClr val="000000"/>
                </a:solidFill>
              </a:rPr>
              <a:t/>
            </a:r>
            <a:br>
              <a:rPr lang="vi-VN" b="0" dirty="0">
                <a:solidFill>
                  <a:srgbClr val="000000"/>
                </a:solidFill>
              </a:rPr>
            </a:br>
            <a:r>
              <a:rPr lang="vi-VN" b="0" dirty="0">
                <a:solidFill>
                  <a:srgbClr val="000000"/>
                </a:solidFill>
              </a:rPr>
              <a:t>Hàm và thủ tục là các chương trình con có chức năng thực hiện một công việc nào đó trong chương trình chính. Về cấu trúc chung đều giống </a:t>
            </a:r>
            <a:r>
              <a:rPr lang="vi-VN" b="0" dirty="0" smtClean="0">
                <a:solidFill>
                  <a:srgbClr val="000000"/>
                </a:solidFill>
              </a:rPr>
              <a:t>nhau.</a:t>
            </a:r>
            <a:endParaRPr lang="en-US" b="0" dirty="0" smtClean="0">
              <a:solidFill>
                <a:srgbClr val="000000"/>
              </a:solidFill>
            </a:endParaRPr>
          </a:p>
          <a:p>
            <a:r>
              <a:rPr lang="vi-VN" b="0" dirty="0" smtClean="0">
                <a:solidFill>
                  <a:srgbClr val="FF0000"/>
                </a:solidFill>
              </a:rPr>
              <a:t>KHÁC </a:t>
            </a:r>
            <a:r>
              <a:rPr lang="vi-VN" b="0" dirty="0">
                <a:solidFill>
                  <a:srgbClr val="FF0000"/>
                </a:solidFill>
              </a:rPr>
              <a:t>NHAU</a:t>
            </a:r>
            <a:r>
              <a:rPr lang="vi-VN" b="0" dirty="0">
                <a:solidFill>
                  <a:srgbClr val="000000"/>
                </a:solidFill>
              </a:rPr>
              <a:t/>
            </a:r>
            <a:br>
              <a:rPr lang="vi-VN" b="0" dirty="0">
                <a:solidFill>
                  <a:srgbClr val="000000"/>
                </a:solidFill>
              </a:rPr>
            </a:br>
            <a:r>
              <a:rPr lang="vi-VN" b="0" dirty="0">
                <a:solidFill>
                  <a:srgbClr val="000000"/>
                </a:solidFill>
              </a:rPr>
              <a:t>- Hàm sau khi thực hiện công việc sẽ trả về một giá trị cho tên hàm.</a:t>
            </a:r>
            <a:br>
              <a:rPr lang="vi-VN" b="0" dirty="0">
                <a:solidFill>
                  <a:srgbClr val="000000"/>
                </a:solidFill>
              </a:rPr>
            </a:br>
            <a:r>
              <a:rPr lang="vi-VN" b="0" dirty="0">
                <a:solidFill>
                  <a:srgbClr val="000000"/>
                </a:solidFill>
              </a:rPr>
              <a:t>- Thủ tục khi thực hiện công việc không trả về một giá trị cho tên thủ tục.</a:t>
            </a:r>
            <a:endParaRPr lang="en-US" b="0" dirty="0">
              <a:solidFill>
                <a:srgbClr val="000000"/>
              </a:solidFill>
            </a:endParaRPr>
          </a:p>
          <a:p>
            <a:endParaRPr lang="en-US" b="0" dirty="0">
              <a:solidFill>
                <a:srgbClr val="000000"/>
              </a:solidFill>
            </a:endParaRPr>
          </a:p>
        </p:txBody>
      </p:sp>
    </p:spTree>
    <p:extLst>
      <p:ext uri="{BB962C8B-B14F-4D97-AF65-F5344CB8AC3E}">
        <p14:creationId xmlns:p14="http://schemas.microsoft.com/office/powerpoint/2010/main" val="58329056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smtClean="0"/>
              <a:t>4. </a:t>
            </a:r>
            <a:r>
              <a:rPr lang="vi-VN" sz="3500" dirty="0" smtClean="0"/>
              <a:t>Tài</a:t>
            </a:r>
            <a:r>
              <a:rPr lang="en-US" sz="3500" dirty="0" smtClean="0"/>
              <a:t> </a:t>
            </a:r>
            <a:r>
              <a:rPr lang="en-US" sz="3500" dirty="0" err="1" smtClean="0"/>
              <a:t>liệu</a:t>
            </a:r>
            <a:r>
              <a:rPr lang="en-US" sz="3500" dirty="0" smtClean="0"/>
              <a:t> </a:t>
            </a:r>
            <a:r>
              <a:rPr lang="en-US" sz="3500" dirty="0" err="1" smtClean="0"/>
              <a:t>tham</a:t>
            </a:r>
            <a:r>
              <a:rPr lang="en-US" sz="3500" dirty="0" smtClean="0"/>
              <a:t> </a:t>
            </a:r>
            <a:r>
              <a:rPr lang="en-US" sz="3500" dirty="0" err="1" smtClean="0"/>
              <a:t>khảo</a:t>
            </a:r>
            <a:r>
              <a:rPr lang="en-US" sz="3500" dirty="0" smtClean="0"/>
              <a:t> </a:t>
            </a:r>
            <a:endParaRPr lang="en-US" sz="3500" dirty="0"/>
          </a:p>
        </p:txBody>
      </p:sp>
      <p:sp>
        <p:nvSpPr>
          <p:cNvPr id="3" name="Content Placeholder 2"/>
          <p:cNvSpPr>
            <a:spLocks noGrp="1"/>
          </p:cNvSpPr>
          <p:nvPr>
            <p:ph idx="1"/>
          </p:nvPr>
        </p:nvSpPr>
        <p:spPr/>
        <p:txBody>
          <a:bodyPr/>
          <a:lstStyle/>
          <a:p>
            <a:r>
              <a:rPr lang="vi-VN" sz="2500" b="0" dirty="0"/>
              <a:t>Trigger: </a:t>
            </a:r>
            <a:r>
              <a:rPr lang="vi-VN" sz="2000" b="0" dirty="0">
                <a:hlinkClick r:id="rId2"/>
              </a:rPr>
              <a:t>https://viblo.asia/p/su-dung-trigger-trong-sql-qua-vi-du-co-ban-aWj538APK6m</a:t>
            </a:r>
            <a:endParaRPr lang="vi-VN" sz="2000" b="0" dirty="0"/>
          </a:p>
          <a:p>
            <a:r>
              <a:rPr lang="vi-VN" sz="2500" b="0" dirty="0"/>
              <a:t>Đọc thêm về việc trigger chạy ngầm: </a:t>
            </a:r>
            <a:r>
              <a:rPr lang="vi-VN" sz="2000" b="0" dirty="0">
                <a:hlinkClick r:id="rId3"/>
              </a:rPr>
              <a:t>https://</a:t>
            </a:r>
            <a:r>
              <a:rPr lang="vi-VN" sz="2000" b="0" dirty="0" smtClean="0">
                <a:hlinkClick r:id="rId3"/>
              </a:rPr>
              <a:t>www.ibm.com/support/knowledgecenter/en/SSGU8G_12.1.0/com.ibm.sqlt.doc/ids_sqt_523.htm</a:t>
            </a:r>
            <a:endParaRPr lang="en-US" sz="2000" dirty="0" smtClean="0">
              <a:solidFill>
                <a:srgbClr val="000000"/>
              </a:solidFill>
            </a:endParaRPr>
          </a:p>
          <a:p>
            <a:r>
              <a:rPr lang="en-US" sz="2500" b="0" dirty="0" err="1"/>
              <a:t>Khái</a:t>
            </a:r>
            <a:r>
              <a:rPr lang="en-US" sz="2500" b="0" dirty="0"/>
              <a:t> </a:t>
            </a:r>
            <a:r>
              <a:rPr lang="en-US" sz="2500" b="0" dirty="0" err="1"/>
              <a:t>niệm</a:t>
            </a:r>
            <a:r>
              <a:rPr lang="en-US" sz="2500" b="0" dirty="0"/>
              <a:t> function: </a:t>
            </a:r>
            <a:r>
              <a:rPr lang="en-US" sz="2000" b="0" dirty="0">
                <a:hlinkClick r:id="rId4"/>
              </a:rPr>
              <a:t>http://giasutinhoc.vn/sqlserver-2014/ham-trong-sql-server-2014-bai-9</a:t>
            </a:r>
            <a:r>
              <a:rPr lang="en-US" sz="2000" b="0" dirty="0" smtClean="0">
                <a:hlinkClick r:id="rId4"/>
              </a:rPr>
              <a:t>/</a:t>
            </a:r>
            <a:endParaRPr lang="en-US" sz="2000" b="0" dirty="0" smtClean="0"/>
          </a:p>
          <a:p>
            <a:r>
              <a:rPr lang="en-US" sz="2500" b="0" dirty="0"/>
              <a:t>So </a:t>
            </a:r>
            <a:r>
              <a:rPr lang="en-US" sz="2500" b="0" dirty="0" err="1"/>
              <a:t>sánh</a:t>
            </a:r>
            <a:r>
              <a:rPr lang="en-US" sz="2500" b="0" dirty="0"/>
              <a:t>:</a:t>
            </a:r>
            <a:r>
              <a:rPr lang="en-US" sz="2000" b="0" dirty="0" smtClean="0"/>
              <a:t> </a:t>
            </a:r>
            <a:r>
              <a:rPr lang="en-US" sz="2000" b="0" dirty="0">
                <a:hlinkClick r:id="rId5"/>
              </a:rPr>
              <a:t>http://</a:t>
            </a:r>
            <a:r>
              <a:rPr lang="en-US" sz="2000" b="0" dirty="0" smtClean="0">
                <a:hlinkClick r:id="rId5"/>
              </a:rPr>
              <a:t>giasutinhoc.vn/sqlserver-2014/ham-trong-sql-server-2014-bai-9</a:t>
            </a:r>
            <a:endParaRPr lang="en-US" sz="2000" b="0" dirty="0" smtClean="0"/>
          </a:p>
          <a:p>
            <a:r>
              <a:rPr lang="en-US" sz="2000" b="0" dirty="0">
                <a:hlinkClick r:id="rId6"/>
              </a:rPr>
              <a:t>https://</a:t>
            </a:r>
            <a:r>
              <a:rPr lang="en-US" sz="2000" b="0" dirty="0" smtClean="0">
                <a:hlinkClick r:id="rId6"/>
              </a:rPr>
              <a:t>tuanitpro.com/su-dung-cursor-trong-ms-sql-server</a:t>
            </a:r>
            <a:endParaRPr lang="en-US" sz="2000" b="0" dirty="0" smtClean="0"/>
          </a:p>
          <a:p>
            <a:r>
              <a:rPr lang="en-US" sz="2000" b="0">
                <a:hlinkClick r:id="rId7"/>
              </a:rPr>
              <a:t>https</a:t>
            </a:r>
            <a:r>
              <a:rPr lang="en-US" sz="2000" b="0">
                <a:hlinkClick r:id="rId7"/>
              </a:rPr>
              <a:t>://</a:t>
            </a:r>
            <a:r>
              <a:rPr lang="en-US" sz="2000" b="0" smtClean="0">
                <a:hlinkClick r:id="rId7"/>
              </a:rPr>
              <a:t>vi.wikipedia.org/wiki/Con_tr%E1%BB%8F_trong_c%C6%A1_s%E1%BB%9F_d%E1%BB%AF_li%E1%BB%87u</a:t>
            </a:r>
            <a:endParaRPr lang="en-US" sz="2000" b="0" smtClean="0"/>
          </a:p>
          <a:p>
            <a:pPr marL="0" indent="0">
              <a:buNone/>
            </a:pPr>
            <a:endParaRPr lang="en-US" sz="2000" b="0" dirty="0" smtClean="0"/>
          </a:p>
          <a:p>
            <a:pPr marL="0" indent="0">
              <a:buNone/>
            </a:pPr>
            <a:r>
              <a:rPr lang="en-US" sz="2000" b="0" dirty="0" smtClean="0"/>
              <a:t> </a:t>
            </a:r>
            <a:endParaRPr lang="en-US" sz="2000" b="0" dirty="0"/>
          </a:p>
          <a:p>
            <a:endParaRPr lang="vi-VN" sz="2000" b="0" dirty="0"/>
          </a:p>
        </p:txBody>
      </p:sp>
    </p:spTree>
    <p:extLst>
      <p:ext uri="{BB962C8B-B14F-4D97-AF65-F5344CB8AC3E}">
        <p14:creationId xmlns:p14="http://schemas.microsoft.com/office/powerpoint/2010/main" val="242260451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ctrTitle"/>
          </p:nvPr>
        </p:nvSpPr>
        <p:spPr>
          <a:xfrm>
            <a:off x="1143000" y="2438400"/>
            <a:ext cx="7010400" cy="1219200"/>
          </a:xfrm>
        </p:spPr>
        <p:txBody>
          <a:bodyPr/>
          <a:lstStyle/>
          <a:p>
            <a:r>
              <a:rPr lang="en-US" sz="6000" dirty="0" err="1" smtClean="0">
                <a:latin typeface="+mj-lt"/>
              </a:rPr>
              <a:t>Cảm</a:t>
            </a:r>
            <a:r>
              <a:rPr lang="en-US" sz="6000" dirty="0" smtClean="0">
                <a:latin typeface="+mj-lt"/>
              </a:rPr>
              <a:t> </a:t>
            </a:r>
            <a:r>
              <a:rPr lang="en-US" sz="6000" dirty="0" err="1" smtClean="0">
                <a:latin typeface="+mj-lt"/>
              </a:rPr>
              <a:t>ơn</a:t>
            </a:r>
            <a:r>
              <a:rPr lang="en-US" sz="6000" dirty="0" smtClean="0">
                <a:latin typeface="+mj-lt"/>
              </a:rPr>
              <a:t> </a:t>
            </a:r>
            <a:r>
              <a:rPr lang="en-US" sz="6000" dirty="0" err="1" smtClean="0">
                <a:latin typeface="+mj-lt"/>
              </a:rPr>
              <a:t>Cô</a:t>
            </a:r>
            <a:r>
              <a:rPr lang="en-US" sz="6000" dirty="0" smtClean="0">
                <a:latin typeface="+mj-lt"/>
              </a:rPr>
              <a:t> </a:t>
            </a:r>
            <a:r>
              <a:rPr lang="en-US" sz="6000" dirty="0" err="1" smtClean="0">
                <a:latin typeface="+mj-lt"/>
              </a:rPr>
              <a:t>va</a:t>
            </a:r>
            <a:r>
              <a:rPr lang="en-US" sz="6000" dirty="0" smtClean="0">
                <a:latin typeface="+mj-lt"/>
              </a:rPr>
              <a:t>̀ </a:t>
            </a:r>
            <a:r>
              <a:rPr lang="en-US" sz="6000" dirty="0" err="1" smtClean="0">
                <a:latin typeface="+mj-lt"/>
              </a:rPr>
              <a:t>các</a:t>
            </a:r>
            <a:r>
              <a:rPr lang="en-US" sz="6000" dirty="0" smtClean="0">
                <a:latin typeface="+mj-lt"/>
              </a:rPr>
              <a:t> </a:t>
            </a:r>
            <a:r>
              <a:rPr lang="en-US" sz="6000" dirty="0" err="1" smtClean="0">
                <a:latin typeface="+mj-lt"/>
              </a:rPr>
              <a:t>bạn</a:t>
            </a:r>
            <a:r>
              <a:rPr lang="en-US" sz="6000" dirty="0" smtClean="0">
                <a:latin typeface="+mj-lt"/>
              </a:rPr>
              <a:t> </a:t>
            </a:r>
            <a:r>
              <a:rPr lang="en-US" sz="6000" dirty="0" err="1" smtClean="0">
                <a:latin typeface="+mj-lt"/>
              </a:rPr>
              <a:t>đa</a:t>
            </a:r>
            <a:r>
              <a:rPr lang="en-US" sz="6000" dirty="0" smtClean="0">
                <a:latin typeface="+mj-lt"/>
              </a:rPr>
              <a:t>̃ </a:t>
            </a:r>
            <a:r>
              <a:rPr lang="en-US" sz="6000" dirty="0" err="1" smtClean="0">
                <a:latin typeface="+mj-lt"/>
              </a:rPr>
              <a:t>theo</a:t>
            </a:r>
            <a:r>
              <a:rPr lang="en-US" sz="6000" dirty="0" smtClean="0">
                <a:latin typeface="+mj-lt"/>
              </a:rPr>
              <a:t> </a:t>
            </a:r>
            <a:r>
              <a:rPr lang="en-US" sz="6000" dirty="0" err="1" smtClean="0">
                <a:latin typeface="+mj-lt"/>
              </a:rPr>
              <a:t>dõi</a:t>
            </a:r>
            <a:r>
              <a:rPr lang="en-US" sz="6000" dirty="0" smtClean="0">
                <a:latin typeface="+mj-lt"/>
              </a:rPr>
              <a:t>!</a:t>
            </a:r>
            <a:endParaRPr lang="en-US" sz="6000" dirty="0">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a:t>
            </a:r>
            <a:r>
              <a:rPr lang="en-US" sz="3500" dirty="0" err="1" smtClean="0"/>
              <a:t>Tác</a:t>
            </a:r>
            <a:r>
              <a:rPr lang="en-US" sz="3500" dirty="0" smtClean="0"/>
              <a:t> </a:t>
            </a:r>
            <a:r>
              <a:rPr lang="en-US" sz="3500" dirty="0" err="1" smtClean="0"/>
              <a:t>dụng</a:t>
            </a:r>
            <a:endParaRPr lang="en-US" sz="3500" dirty="0"/>
          </a:p>
        </p:txBody>
      </p:sp>
      <p:sp>
        <p:nvSpPr>
          <p:cNvPr id="3" name="Content Placeholder 2"/>
          <p:cNvSpPr>
            <a:spLocks noGrp="1"/>
          </p:cNvSpPr>
          <p:nvPr>
            <p:ph idx="1"/>
          </p:nvPr>
        </p:nvSpPr>
        <p:spPr/>
        <p:txBody>
          <a:bodyPr/>
          <a:lstStyle/>
          <a:p>
            <a:r>
              <a:rPr lang="vi-VN" sz="3000" b="0" dirty="0">
                <a:solidFill>
                  <a:srgbClr val="000000"/>
                </a:solidFill>
              </a:rPr>
              <a:t>Trigger thường được sử dụng để kiểm tra ràng buộc (check constraints) trên nhiều quan hệ (nhiều bảng/table) hoặc trên nhiều dòng (nhiều record) của bảng.</a:t>
            </a:r>
          </a:p>
          <a:p>
            <a:r>
              <a:rPr lang="vi-VN" sz="3000" b="0" dirty="0">
                <a:solidFill>
                  <a:srgbClr val="000000"/>
                </a:solidFill>
              </a:rPr>
              <a:t>Ngoài ra việc sử dụng Trigger để chương trình có những hàm chạy ngầm nhằm phục vụ nhưng trường hợp hữu hạn và thường không sử dụng cho mục đích kinh doanh hoặc giao dịch.</a:t>
            </a:r>
          </a:p>
          <a:p>
            <a:endParaRPr lang="en-US" dirty="0"/>
          </a:p>
        </p:txBody>
      </p:sp>
    </p:spTree>
    <p:extLst>
      <p:ext uri="{BB962C8B-B14F-4D97-AF65-F5344CB8AC3E}">
        <p14:creationId xmlns:p14="http://schemas.microsoft.com/office/powerpoint/2010/main" val="241415754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7239000" cy="563562"/>
          </a:xfrm>
        </p:spPr>
        <p:txBody>
          <a:bodyPr/>
          <a:lstStyle/>
          <a:p>
            <a:r>
              <a:rPr lang="en-US" dirty="0" smtClean="0"/>
              <a:t>c. </a:t>
            </a:r>
            <a:r>
              <a:rPr lang="en-US" sz="3500" dirty="0" smtClean="0"/>
              <a:t>Cú </a:t>
            </a:r>
            <a:r>
              <a:rPr lang="en-US" sz="3500" dirty="0" err="1" smtClean="0"/>
              <a:t>pháp</a:t>
            </a:r>
            <a:endParaRPr lang="en-US" sz="3500" dirty="0"/>
          </a:p>
        </p:txBody>
      </p:sp>
      <p:sp>
        <p:nvSpPr>
          <p:cNvPr id="3" name="Content Placeholder 2"/>
          <p:cNvSpPr>
            <a:spLocks noGrp="1"/>
          </p:cNvSpPr>
          <p:nvPr>
            <p:ph idx="1"/>
          </p:nvPr>
        </p:nvSpPr>
        <p:spPr>
          <a:xfrm>
            <a:off x="381000" y="1981200"/>
            <a:ext cx="7848600" cy="4419600"/>
          </a:xfrm>
        </p:spPr>
        <p:txBody>
          <a:bodyPr/>
          <a:lstStyle/>
          <a:p>
            <a:pPr marL="0" indent="0">
              <a:buNone/>
            </a:pPr>
            <a:r>
              <a:rPr lang="vi-VN" sz="3000" b="0" dirty="0">
                <a:solidFill>
                  <a:srgbClr val="0070C0"/>
                </a:solidFill>
              </a:rPr>
              <a:t>CREATE TRIGGER</a:t>
            </a:r>
            <a:r>
              <a:rPr lang="vi-VN" sz="3000" b="0" dirty="0"/>
              <a:t> </a:t>
            </a:r>
            <a:r>
              <a:rPr lang="vi-VN" sz="3000" b="0" dirty="0">
                <a:solidFill>
                  <a:srgbClr val="000000"/>
                </a:solidFill>
              </a:rPr>
              <a:t>tên_trigger </a:t>
            </a:r>
            <a:endParaRPr lang="en-US" sz="3000" b="0" dirty="0" smtClean="0">
              <a:solidFill>
                <a:srgbClr val="000000"/>
              </a:solidFill>
            </a:endParaRPr>
          </a:p>
          <a:p>
            <a:pPr marL="0" indent="0">
              <a:buNone/>
            </a:pPr>
            <a:r>
              <a:rPr lang="vi-VN" sz="3000" b="0" dirty="0" smtClean="0">
                <a:solidFill>
                  <a:srgbClr val="0070C0"/>
                </a:solidFill>
              </a:rPr>
              <a:t>ON </a:t>
            </a:r>
            <a:r>
              <a:rPr lang="vi-VN" sz="3000" b="0" dirty="0">
                <a:solidFill>
                  <a:srgbClr val="000000"/>
                </a:solidFill>
              </a:rPr>
              <a:t>tên_bảng</a:t>
            </a:r>
            <a:endParaRPr lang="en-US" sz="3000" b="0" dirty="0">
              <a:solidFill>
                <a:srgbClr val="000000"/>
              </a:solidFill>
            </a:endParaRPr>
          </a:p>
          <a:p>
            <a:pPr marL="0" indent="0">
              <a:buNone/>
            </a:pPr>
            <a:r>
              <a:rPr lang="en-US" sz="3000" b="0" dirty="0"/>
              <a:t>   </a:t>
            </a:r>
            <a:r>
              <a:rPr lang="vi-VN" sz="3000" b="0" dirty="0">
                <a:solidFill>
                  <a:srgbClr val="0070C0"/>
                </a:solidFill>
              </a:rPr>
              <a:t>FOR </a:t>
            </a:r>
            <a:r>
              <a:rPr lang="vi-VN" sz="3000" b="0" dirty="0">
                <a:solidFill>
                  <a:srgbClr val="000000"/>
                </a:solidFill>
              </a:rPr>
              <a:t>{DELETE, INSERT, UPDATE}</a:t>
            </a:r>
          </a:p>
          <a:p>
            <a:pPr marL="0" indent="0">
              <a:buNone/>
            </a:pPr>
            <a:r>
              <a:rPr lang="en-US" sz="3000" b="0" dirty="0"/>
              <a:t>	</a:t>
            </a:r>
            <a:r>
              <a:rPr lang="vi-VN" sz="3000" b="0" dirty="0">
                <a:solidFill>
                  <a:srgbClr val="0070C0"/>
                </a:solidFill>
              </a:rPr>
              <a:t>AS</a:t>
            </a:r>
            <a:r>
              <a:rPr lang="vi-VN" sz="3000" b="0" dirty="0"/>
              <a:t> </a:t>
            </a:r>
          </a:p>
          <a:p>
            <a:pPr marL="0" indent="0">
              <a:buNone/>
            </a:pPr>
            <a:r>
              <a:rPr lang="en-US" sz="3000" b="0" dirty="0"/>
              <a:t>   </a:t>
            </a:r>
            <a:r>
              <a:rPr lang="vi-VN" sz="3000" b="0" dirty="0"/>
              <a:t> 	</a:t>
            </a:r>
            <a:r>
              <a:rPr lang="vi-VN" sz="3000" b="0" dirty="0">
                <a:solidFill>
                  <a:srgbClr val="000000"/>
                </a:solidFill>
              </a:rPr>
              <a:t>câu_lệnh_sql</a:t>
            </a:r>
          </a:p>
          <a:p>
            <a:pPr marL="0" indent="0">
              <a:buNone/>
            </a:pPr>
            <a:endParaRPr lang="en-US" sz="3000" dirty="0"/>
          </a:p>
        </p:txBody>
      </p:sp>
    </p:spTree>
    <p:extLst>
      <p:ext uri="{BB962C8B-B14F-4D97-AF65-F5344CB8AC3E}">
        <p14:creationId xmlns:p14="http://schemas.microsoft.com/office/powerpoint/2010/main" val="123218597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t>
            </a:r>
            <a:r>
              <a:rPr lang="en-US" dirty="0" err="1" smtClean="0"/>
              <a:t>Bài</a:t>
            </a:r>
            <a:r>
              <a:rPr lang="en-US" dirty="0" smtClean="0"/>
              <a:t> </a:t>
            </a:r>
            <a:r>
              <a:rPr lang="en-US" dirty="0" err="1" smtClean="0"/>
              <a:t>toán</a:t>
            </a:r>
            <a:endParaRPr lang="en-US" dirty="0"/>
          </a:p>
        </p:txBody>
      </p:sp>
      <p:pic>
        <p:nvPicPr>
          <p:cNvPr id="4" name="Content Placeholder 3">
            <a:extLst>
              <a:ext uri="{FF2B5EF4-FFF2-40B4-BE49-F238E27FC236}">
                <a16:creationId xmlns:a16="http://schemas.microsoft.com/office/drawing/2014/main" xmlns="" id="{DBB62C1A-7BA4-4032-B0F8-B5C7F3E15260}"/>
              </a:ext>
            </a:extLst>
          </p:cNvPr>
          <p:cNvPicPr>
            <a:picLocks noGrp="1" noChangeAspect="1"/>
          </p:cNvPicPr>
          <p:nvPr>
            <p:ph idx="1"/>
          </p:nvPr>
        </p:nvPicPr>
        <p:blipFill>
          <a:blip r:embed="rId2"/>
          <a:stretch>
            <a:fillRect/>
          </a:stretch>
        </p:blipFill>
        <p:spPr>
          <a:xfrm>
            <a:off x="533400" y="1295400"/>
            <a:ext cx="6858000" cy="2562045"/>
          </a:xfrm>
          <a:prstGeom prst="rect">
            <a:avLst/>
          </a:prstGeom>
        </p:spPr>
      </p:pic>
      <p:sp>
        <p:nvSpPr>
          <p:cNvPr id="5" name="Content Placeholder 2">
            <a:extLst>
              <a:ext uri="{FF2B5EF4-FFF2-40B4-BE49-F238E27FC236}">
                <a16:creationId xmlns:a16="http://schemas.microsoft.com/office/drawing/2014/main" xmlns="" id="{055F4143-76A9-4498-B443-6F2E6B4424ED}"/>
              </a:ext>
            </a:extLst>
          </p:cNvPr>
          <p:cNvSpPr txBox="1">
            <a:spLocks/>
          </p:cNvSpPr>
          <p:nvPr/>
        </p:nvSpPr>
        <p:spPr bwMode="gray">
          <a:xfrm>
            <a:off x="381000" y="3352800"/>
            <a:ext cx="8596668" cy="38807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vi-VN" sz="3200" b="0" dirty="0" smtClean="0">
                <a:solidFill>
                  <a:srgbClr val="000000"/>
                </a:solidFill>
              </a:rPr>
              <a:t>Bạn có 2 bảng kho hàng và đặt hàng liên kết với nhau bởi mã hàng.</a:t>
            </a:r>
          </a:p>
          <a:p>
            <a:r>
              <a:rPr lang="vi-VN" sz="3200" b="0" dirty="0" smtClean="0">
                <a:solidFill>
                  <a:srgbClr val="000000"/>
                </a:solidFill>
              </a:rPr>
              <a:t>Khi người dùng đặt hàng hãy tự động cập nhật số lượng tồn trong bảng kho hàng.</a:t>
            </a:r>
            <a:endParaRPr lang="vi-VN" sz="3200" b="0" dirty="0">
              <a:solidFill>
                <a:srgbClr val="000000"/>
              </a:solidFill>
            </a:endParaRPr>
          </a:p>
        </p:txBody>
      </p:sp>
    </p:spTree>
    <p:extLst>
      <p:ext uri="{BB962C8B-B14F-4D97-AF65-F5344CB8AC3E}">
        <p14:creationId xmlns:p14="http://schemas.microsoft.com/office/powerpoint/2010/main" val="410061722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t>
            </a:r>
            <a:r>
              <a:rPr lang="en-US" dirty="0" err="1"/>
              <a:t>Bài</a:t>
            </a:r>
            <a:r>
              <a:rPr lang="en-US" dirty="0"/>
              <a:t> </a:t>
            </a:r>
            <a:r>
              <a:rPr lang="en-US" dirty="0" err="1"/>
              <a:t>toán</a:t>
            </a:r>
            <a:r>
              <a:rPr lang="en-US" dirty="0" smtClean="0"/>
              <a: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sz="3000" dirty="0" err="1" smtClean="0"/>
              <a:t>Giải</a:t>
            </a:r>
            <a:r>
              <a:rPr lang="en-US" sz="3000" dirty="0" smtClean="0"/>
              <a:t> </a:t>
            </a:r>
            <a:r>
              <a:rPr lang="en-US" sz="3000" dirty="0" err="1" smtClean="0"/>
              <a:t>pháp</a:t>
            </a:r>
            <a:r>
              <a:rPr lang="en-US" sz="3000" dirty="0" smtClean="0"/>
              <a:t>:</a:t>
            </a:r>
          </a:p>
          <a:p>
            <a:pPr>
              <a:buFont typeface="Wingdings" pitchFamily="2" charset="2"/>
              <a:buChar char="ü"/>
            </a:pPr>
            <a:r>
              <a:rPr lang="vi-VN" sz="2600" b="0" dirty="0" smtClean="0">
                <a:solidFill>
                  <a:srgbClr val="000000"/>
                </a:solidFill>
              </a:rPr>
              <a:t>Khi </a:t>
            </a:r>
            <a:r>
              <a:rPr lang="vi-VN" sz="2600" b="0" dirty="0">
                <a:solidFill>
                  <a:srgbClr val="000000"/>
                </a:solidFill>
              </a:rPr>
              <a:t>người dùng đặt hàng ta chỉ có 3 loại thao tác chính với CSDL là : Insert, Delete, </a:t>
            </a:r>
            <a:r>
              <a:rPr lang="vi-VN" sz="2600" b="0" dirty="0" smtClean="0">
                <a:solidFill>
                  <a:srgbClr val="000000"/>
                </a:solidFill>
              </a:rPr>
              <a:t>Update</a:t>
            </a:r>
            <a:r>
              <a:rPr lang="en-US" sz="2600" b="0" dirty="0" smtClean="0">
                <a:solidFill>
                  <a:srgbClr val="000000"/>
                </a:solidFill>
              </a:rPr>
              <a:t>.</a:t>
            </a:r>
          </a:p>
          <a:p>
            <a:pPr>
              <a:buFont typeface="Wingdings" pitchFamily="2" charset="2"/>
              <a:buChar char="ü"/>
            </a:pPr>
            <a:r>
              <a:rPr lang="vi-VN" sz="2600" b="0" dirty="0" smtClean="0">
                <a:solidFill>
                  <a:srgbClr val="000000"/>
                </a:solidFill>
              </a:rPr>
              <a:t>Vậy </a:t>
            </a:r>
            <a:r>
              <a:rPr lang="vi-VN" sz="2600" b="0" dirty="0">
                <a:solidFill>
                  <a:srgbClr val="000000"/>
                </a:solidFill>
              </a:rPr>
              <a:t>chỉ cần tạo 3 trigger tương </a:t>
            </a:r>
            <a:r>
              <a:rPr lang="vi-VN" sz="2600" b="0" dirty="0" smtClean="0">
                <a:solidFill>
                  <a:srgbClr val="000000"/>
                </a:solidFill>
              </a:rPr>
              <a:t>ứng</a:t>
            </a:r>
            <a:r>
              <a:rPr lang="en-US" sz="2600" b="0" dirty="0" smtClean="0">
                <a:solidFill>
                  <a:srgbClr val="000000"/>
                </a:solidFill>
              </a:rPr>
              <a:t>.</a:t>
            </a:r>
            <a:endParaRPr lang="vi-VN" sz="2600" b="0" dirty="0">
              <a:solidFill>
                <a:srgbClr val="000000"/>
              </a:solidFill>
            </a:endParaRPr>
          </a:p>
          <a:p>
            <a:pPr>
              <a:buFont typeface="Wingdings" pitchFamily="2" charset="2"/>
              <a:buChar char="ü"/>
            </a:pPr>
            <a:r>
              <a:rPr lang="vi-VN" sz="2600" b="0" dirty="0" smtClean="0">
                <a:solidFill>
                  <a:srgbClr val="000000"/>
                </a:solidFill>
              </a:rPr>
              <a:t>Người </a:t>
            </a:r>
            <a:r>
              <a:rPr lang="vi-VN" sz="2600" b="0" dirty="0">
                <a:solidFill>
                  <a:srgbClr val="000000"/>
                </a:solidFill>
              </a:rPr>
              <a:t>dùng đặt hàng: Số lượng còn trong kho = Số lượng còn - Số lượt </a:t>
            </a:r>
            <a:r>
              <a:rPr lang="vi-VN" sz="2600" b="0" dirty="0" smtClean="0">
                <a:solidFill>
                  <a:srgbClr val="000000"/>
                </a:solidFill>
              </a:rPr>
              <a:t>đặt</a:t>
            </a:r>
            <a:r>
              <a:rPr lang="en-US" sz="2600" b="0" dirty="0" smtClean="0">
                <a:solidFill>
                  <a:srgbClr val="000000"/>
                </a:solidFill>
              </a:rPr>
              <a:t>.</a:t>
            </a:r>
            <a:endParaRPr lang="vi-VN" sz="2600" b="0" dirty="0">
              <a:solidFill>
                <a:srgbClr val="000000"/>
              </a:solidFill>
            </a:endParaRPr>
          </a:p>
          <a:p>
            <a:pPr>
              <a:buFont typeface="Wingdings" pitchFamily="2" charset="2"/>
              <a:buChar char="ü"/>
            </a:pPr>
            <a:r>
              <a:rPr lang="vi-VN" sz="2600" b="0" dirty="0">
                <a:solidFill>
                  <a:srgbClr val="000000"/>
                </a:solidFill>
              </a:rPr>
              <a:t>Người dùng hủy không đặt hàng nữa: Số lượng còn trong kho = Số lượng còn + Số lượt </a:t>
            </a:r>
            <a:r>
              <a:rPr lang="vi-VN" sz="2600" b="0" dirty="0" smtClean="0">
                <a:solidFill>
                  <a:srgbClr val="000000"/>
                </a:solidFill>
              </a:rPr>
              <a:t>đặt</a:t>
            </a:r>
            <a:r>
              <a:rPr lang="en-US" sz="2600" b="0" dirty="0" smtClean="0">
                <a:solidFill>
                  <a:srgbClr val="000000"/>
                </a:solidFill>
              </a:rPr>
              <a:t>.</a:t>
            </a:r>
            <a:endParaRPr lang="vi-VN" sz="2600" b="0" dirty="0">
              <a:solidFill>
                <a:srgbClr val="000000"/>
              </a:solidFill>
            </a:endParaRPr>
          </a:p>
          <a:p>
            <a:pPr>
              <a:buFont typeface="Wingdings" pitchFamily="2" charset="2"/>
              <a:buChar char="ü"/>
            </a:pPr>
            <a:r>
              <a:rPr lang="vi-VN" sz="2600" b="0" dirty="0">
                <a:solidFill>
                  <a:srgbClr val="000000"/>
                </a:solidFill>
              </a:rPr>
              <a:t>Người dùng cập nhật Số lượng đặt =&gt; Số lượng còn tăng giảm tùy </a:t>
            </a:r>
            <a:r>
              <a:rPr lang="vi-VN" sz="2600" b="0" dirty="0" smtClean="0">
                <a:solidFill>
                  <a:srgbClr val="000000"/>
                </a:solidFill>
              </a:rPr>
              <a:t>ý</a:t>
            </a:r>
            <a:r>
              <a:rPr lang="en-US" sz="2600" b="0" dirty="0" smtClean="0">
                <a:solidFill>
                  <a:srgbClr val="000000"/>
                </a:solidFill>
              </a:rPr>
              <a:t>.</a:t>
            </a:r>
            <a:endParaRPr lang="vi-VN" sz="2600" b="0" dirty="0">
              <a:solidFill>
                <a:srgbClr val="000000"/>
              </a:solidFill>
            </a:endParaRPr>
          </a:p>
          <a:p>
            <a:pPr marL="0" indent="0">
              <a:buNone/>
            </a:pPr>
            <a:endParaRPr lang="en-US" dirty="0" smtClean="0"/>
          </a:p>
          <a:p>
            <a:endParaRPr lang="en-US" dirty="0"/>
          </a:p>
        </p:txBody>
      </p:sp>
    </p:spTree>
    <p:extLst>
      <p:ext uri="{BB962C8B-B14F-4D97-AF65-F5344CB8AC3E}">
        <p14:creationId xmlns:p14="http://schemas.microsoft.com/office/powerpoint/2010/main" val="232123658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t>
            </a:r>
            <a:r>
              <a:rPr lang="en-US" dirty="0" err="1"/>
              <a:t>Bài</a:t>
            </a:r>
            <a:r>
              <a:rPr lang="en-US" dirty="0"/>
              <a:t> </a:t>
            </a:r>
            <a:r>
              <a:rPr lang="en-US" dirty="0" err="1"/>
              <a:t>toán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sz="2500" dirty="0" err="1" smtClean="0">
                <a:solidFill>
                  <a:srgbClr val="FF0000"/>
                </a:solidFill>
              </a:rPr>
              <a:t>Vấn</a:t>
            </a:r>
            <a:r>
              <a:rPr lang="en-US" sz="2500" dirty="0" smtClean="0">
                <a:solidFill>
                  <a:srgbClr val="FF0000"/>
                </a:solidFill>
              </a:rPr>
              <a:t> </a:t>
            </a:r>
            <a:r>
              <a:rPr lang="en-US" sz="2500" dirty="0" err="1" smtClean="0">
                <a:solidFill>
                  <a:srgbClr val="FF0000"/>
                </a:solidFill>
              </a:rPr>
              <a:t>đê</a:t>
            </a:r>
            <a:r>
              <a:rPr lang="en-US" sz="2500" dirty="0" smtClean="0">
                <a:solidFill>
                  <a:srgbClr val="FF0000"/>
                </a:solidFill>
              </a:rPr>
              <a:t>̀:</a:t>
            </a:r>
          </a:p>
          <a:p>
            <a:r>
              <a:rPr lang="vi-VN" sz="2500" b="0" dirty="0">
                <a:solidFill>
                  <a:srgbClr val="000000"/>
                </a:solidFill>
              </a:rPr>
              <a:t>Ở 2 trường hợp insert và delete ta thực hiện bình thường. Nhưng trong trường hợp update Số lượng hàng tồn sẽ xảy ra các trường hợp sau.</a:t>
            </a:r>
          </a:p>
          <a:p>
            <a:r>
              <a:rPr lang="vi-VN" sz="2500" b="0" dirty="0">
                <a:solidFill>
                  <a:srgbClr val="000000"/>
                </a:solidFill>
              </a:rPr>
              <a:t>Số lượng đặt ban đầu = 5 sau đó tăng lên 10 =&gt; số lượng trong kho sẽ giảm 10 tương ứng</a:t>
            </a:r>
          </a:p>
          <a:p>
            <a:r>
              <a:rPr lang="vi-VN" sz="2500" b="0" dirty="0">
                <a:solidFill>
                  <a:srgbClr val="000000"/>
                </a:solidFill>
              </a:rPr>
              <a:t>Số lượng đặt lúc này = 10 sau đó giảm xuống 3 =&gt; số lượng trong kho sẽ tăng 7 tương ứng</a:t>
            </a:r>
          </a:p>
          <a:p>
            <a:r>
              <a:rPr lang="vi-VN" sz="2500" b="0" dirty="0">
                <a:solidFill>
                  <a:srgbClr val="000000"/>
                </a:solidFill>
              </a:rPr>
              <a:t>Tận dụng việc trong sql câu lệnh update = Insert new row To Delete old row cõ nghĩa là khi thực hiện update CSDL trong sql sẽ chạy việc insert dữ liệu mới trước sau đó sẽ xóa đi bảng cũ</a:t>
            </a:r>
            <a:endParaRPr lang="en-US" sz="2500" b="0" dirty="0">
              <a:solidFill>
                <a:srgbClr val="000000"/>
              </a:solidFill>
            </a:endParaRPr>
          </a:p>
        </p:txBody>
      </p:sp>
    </p:spTree>
    <p:extLst>
      <p:ext uri="{BB962C8B-B14F-4D97-AF65-F5344CB8AC3E}">
        <p14:creationId xmlns:p14="http://schemas.microsoft.com/office/powerpoint/2010/main" val="729623101"/>
      </p:ext>
    </p:extLst>
  </p:cSld>
  <p:clrMapOvr>
    <a:masterClrMapping/>
  </p:clrMapOvr>
  <p:transition/>
</p:sld>
</file>

<file path=ppt/theme/theme1.xml><?xml version="1.0" encoding="utf-8"?>
<a:theme xmlns:a="http://schemas.openxmlformats.org/drawingml/2006/main" name="578TGp_CleanCity_light_ani">
  <a:themeElements>
    <a:clrScheme name="300TGp_natural_light 2">
      <a:dk1>
        <a:srgbClr val="4D4D4D"/>
      </a:dk1>
      <a:lt1>
        <a:srgbClr val="FFFFFF"/>
      </a:lt1>
      <a:dk2>
        <a:srgbClr val="347436"/>
      </a:dk2>
      <a:lt2>
        <a:srgbClr val="DDDDDD"/>
      </a:lt2>
      <a:accent1>
        <a:srgbClr val="F28C1C"/>
      </a:accent1>
      <a:accent2>
        <a:srgbClr val="77AE26"/>
      </a:accent2>
      <a:accent3>
        <a:srgbClr val="FFFFFF"/>
      </a:accent3>
      <a:accent4>
        <a:srgbClr val="404040"/>
      </a:accent4>
      <a:accent5>
        <a:srgbClr val="F7C5AB"/>
      </a:accent5>
      <a:accent6>
        <a:srgbClr val="6B9D21"/>
      </a:accent6>
      <a:hlink>
        <a:srgbClr val="449878"/>
      </a:hlink>
      <a:folHlink>
        <a:srgbClr val="90A8B0"/>
      </a:folHlink>
    </a:clrScheme>
    <a:fontScheme name="300TGp_natural_ligh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300TGp_natural_light 1">
        <a:dk1>
          <a:srgbClr val="000000"/>
        </a:dk1>
        <a:lt1>
          <a:srgbClr val="FFFFFF"/>
        </a:lt1>
        <a:dk2>
          <a:srgbClr val="51944E"/>
        </a:dk2>
        <a:lt2>
          <a:srgbClr val="DDDDDD"/>
        </a:lt2>
        <a:accent1>
          <a:srgbClr val="646ADE"/>
        </a:accent1>
        <a:accent2>
          <a:srgbClr val="1BAFC3"/>
        </a:accent2>
        <a:accent3>
          <a:srgbClr val="FFFFFF"/>
        </a:accent3>
        <a:accent4>
          <a:srgbClr val="000000"/>
        </a:accent4>
        <a:accent5>
          <a:srgbClr val="B8B9EC"/>
        </a:accent5>
        <a:accent6>
          <a:srgbClr val="179EB0"/>
        </a:accent6>
        <a:hlink>
          <a:srgbClr val="98BF1D"/>
        </a:hlink>
        <a:folHlink>
          <a:srgbClr val="90A8B0"/>
        </a:folHlink>
      </a:clrScheme>
      <a:clrMap bg1="lt1" tx1="dk1" bg2="lt2" tx2="dk2" accent1="accent1" accent2="accent2" accent3="accent3" accent4="accent4" accent5="accent5" accent6="accent6" hlink="hlink" folHlink="folHlink"/>
    </a:extraClrScheme>
    <a:extraClrScheme>
      <a:clrScheme name="300TGp_natural_light 2">
        <a:dk1>
          <a:srgbClr val="4D4D4D"/>
        </a:dk1>
        <a:lt1>
          <a:srgbClr val="FFFFFF"/>
        </a:lt1>
        <a:dk2>
          <a:srgbClr val="347436"/>
        </a:dk2>
        <a:lt2>
          <a:srgbClr val="DDDDDD"/>
        </a:lt2>
        <a:accent1>
          <a:srgbClr val="F28C1C"/>
        </a:accent1>
        <a:accent2>
          <a:srgbClr val="77AE26"/>
        </a:accent2>
        <a:accent3>
          <a:srgbClr val="FFFFFF"/>
        </a:accent3>
        <a:accent4>
          <a:srgbClr val="404040"/>
        </a:accent4>
        <a:accent5>
          <a:srgbClr val="F7C5AB"/>
        </a:accent5>
        <a:accent6>
          <a:srgbClr val="6B9D21"/>
        </a:accent6>
        <a:hlink>
          <a:srgbClr val="449878"/>
        </a:hlink>
        <a:folHlink>
          <a:srgbClr val="90A8B0"/>
        </a:folHlink>
      </a:clrScheme>
      <a:clrMap bg1="lt1" tx1="dk1" bg2="lt2" tx2="dk2" accent1="accent1" accent2="accent2" accent3="accent3" accent4="accent4" accent5="accent5" accent6="accent6" hlink="hlink" folHlink="folHlink"/>
    </a:extraClrScheme>
    <a:extraClrScheme>
      <a:clrScheme name="300TGp_natural_light 3">
        <a:dk1>
          <a:srgbClr val="000000"/>
        </a:dk1>
        <a:lt1>
          <a:srgbClr val="FFFFFF"/>
        </a:lt1>
        <a:dk2>
          <a:srgbClr val="1A578E"/>
        </a:dk2>
        <a:lt2>
          <a:srgbClr val="C0C0C0"/>
        </a:lt2>
        <a:accent1>
          <a:srgbClr val="5EB52D"/>
        </a:accent1>
        <a:accent2>
          <a:srgbClr val="F26D00"/>
        </a:accent2>
        <a:accent3>
          <a:srgbClr val="FFFFFF"/>
        </a:accent3>
        <a:accent4>
          <a:srgbClr val="000000"/>
        </a:accent4>
        <a:accent5>
          <a:srgbClr val="B6D7AD"/>
        </a:accent5>
        <a:accent6>
          <a:srgbClr val="DB6200"/>
        </a:accent6>
        <a:hlink>
          <a:srgbClr val="5983D7"/>
        </a:hlink>
        <a:folHlink>
          <a:srgbClr val="AAAD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578TGp_CleanCity_light_ani</Template>
  <TotalTime>87</TotalTime>
  <Words>1447</Words>
  <Application>Microsoft Office PowerPoint</Application>
  <PresentationFormat>On-screen Show (4:3)</PresentationFormat>
  <Paragraphs>205</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578TGp_CleanCity_light_ani</vt:lpstr>
      <vt:lpstr> Xin chào Cô  và các bạn</vt:lpstr>
      <vt:lpstr> SEMINAR CHƯƠNG 2</vt:lpstr>
      <vt:lpstr>Nội dung</vt:lpstr>
      <vt:lpstr>Trigger</vt:lpstr>
      <vt:lpstr>b. Tác dụng</vt:lpstr>
      <vt:lpstr>c. Cú pháp</vt:lpstr>
      <vt:lpstr>d. Bài toán</vt:lpstr>
      <vt:lpstr>d. Bài toán(tt)</vt:lpstr>
      <vt:lpstr>d. Bài toán (tt)</vt:lpstr>
      <vt:lpstr>d. Bài toán</vt:lpstr>
      <vt:lpstr>e. Ví dụ</vt:lpstr>
      <vt:lpstr>e. Ví dụ</vt:lpstr>
      <vt:lpstr>e. Ví dụ Đặt số lượng đạt =10</vt:lpstr>
      <vt:lpstr>e. Ví dụ Đặt lại số lượng đạt =3</vt:lpstr>
      <vt:lpstr>e. Ví dụ Hủy đặt</vt:lpstr>
      <vt:lpstr>f. Bài toán tham khảo: Thêm</vt:lpstr>
      <vt:lpstr>f. Bài toán tham khảo: Xóa</vt:lpstr>
      <vt:lpstr>f. Bài toán tham khảo: Sửa</vt:lpstr>
      <vt:lpstr>f. Ví dụ khác</vt:lpstr>
      <vt:lpstr>f. Ví dụ khác</vt:lpstr>
      <vt:lpstr>g. Kết luận</vt:lpstr>
      <vt:lpstr> 2. CURSOR</vt:lpstr>
      <vt:lpstr>a. Giới thiệu </vt:lpstr>
      <vt:lpstr>b. Điều kiện sử dụng</vt:lpstr>
      <vt:lpstr>c. Cách sử dụng</vt:lpstr>
      <vt:lpstr>d. Cách khai báo mở rộng</vt:lpstr>
      <vt:lpstr>d. Cách khai báo mở rộng(tt)</vt:lpstr>
      <vt:lpstr>d. Cách khai báo mở rộng(tt)</vt:lpstr>
      <vt:lpstr>d. Cách khai báo mở rộng(tt)</vt:lpstr>
      <vt:lpstr>d. Cách khai báo mở rộng(tt)</vt:lpstr>
      <vt:lpstr>d. Cách khai báo mở rộng(tt)</vt:lpstr>
      <vt:lpstr> 3. FUNCTION</vt:lpstr>
      <vt:lpstr>a. Khái niệm</vt:lpstr>
      <vt:lpstr>a. Khái niệm(tt)</vt:lpstr>
      <vt:lpstr>b. Hàm trả về giá trị vô hướng</vt:lpstr>
      <vt:lpstr>b. Hàm trả về giá trị vô hướng(tt)</vt:lpstr>
      <vt:lpstr>b. Hàm trả về giá trị vô hướng(tt)</vt:lpstr>
      <vt:lpstr>c. Hàm trả về giá trị bảng</vt:lpstr>
      <vt:lpstr>c. Hàm trả về giá trị bảng(tt)</vt:lpstr>
      <vt:lpstr>c. Hàm trả về giá trị bảng(tt)</vt:lpstr>
      <vt:lpstr>c. Hàm trả về giá trị bảng(tt)</vt:lpstr>
      <vt:lpstr>c. Hàm trả về giá trị bảng(tt)</vt:lpstr>
      <vt:lpstr>c. Hàm trả về giá trị bảng(tt)</vt:lpstr>
      <vt:lpstr>d. So sánh giữa function và procedure</vt:lpstr>
      <vt:lpstr>d. So sánh giữa Functiion và Procedure</vt:lpstr>
      <vt:lpstr>4. Tài liệu tham khảo </vt:lpstr>
      <vt:lpstr>Cảm ơn Cô và các bạn đã theo dõi!</vt:lpstr>
    </vt:vector>
  </TitlesOfParts>
  <Company>CKK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Xin chào Cô  và các bạn</dc:title>
  <dc:creator>Maria Ánh Tuyết</dc:creator>
  <cp:lastModifiedBy>Maria Ánh Tuyết</cp:lastModifiedBy>
  <cp:revision>10</cp:revision>
  <dcterms:created xsi:type="dcterms:W3CDTF">2018-09-20T14:50:51Z</dcterms:created>
  <dcterms:modified xsi:type="dcterms:W3CDTF">2018-09-20T16:22:12Z</dcterms:modified>
</cp:coreProperties>
</file>