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2"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77" d="100"/>
          <a:sy n="77" d="100"/>
        </p:scale>
        <p:origin x="-366"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39AA65-2765-48D7-A0E2-D7715F054E54}" type="datetimeFigureOut">
              <a:rPr lang="vi-VN" smtClean="0"/>
              <a:t>20/09/2018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0EB3597-B1AD-4853-9748-E7DBC86AC772}" type="slidenum">
              <a:rPr lang="vi-VN" smtClean="0"/>
              <a:t>‹#›</a:t>
            </a:fld>
            <a:endParaRPr lang="vi-VN"/>
          </a:p>
        </p:txBody>
      </p:sp>
    </p:spTree>
    <p:extLst>
      <p:ext uri="{BB962C8B-B14F-4D97-AF65-F5344CB8AC3E}">
        <p14:creationId xmlns:p14="http://schemas.microsoft.com/office/powerpoint/2010/main" val="355470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39AA65-2765-48D7-A0E2-D7715F054E54}" type="datetimeFigureOut">
              <a:rPr lang="vi-VN" smtClean="0"/>
              <a:t>20/09/2018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0EB3597-B1AD-4853-9748-E7DBC86AC772}" type="slidenum">
              <a:rPr lang="vi-VN" smtClean="0"/>
              <a:t>‹#›</a:t>
            </a:fld>
            <a:endParaRPr lang="vi-VN"/>
          </a:p>
        </p:txBody>
      </p:sp>
    </p:spTree>
    <p:extLst>
      <p:ext uri="{BB962C8B-B14F-4D97-AF65-F5344CB8AC3E}">
        <p14:creationId xmlns:p14="http://schemas.microsoft.com/office/powerpoint/2010/main" val="349609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39AA65-2765-48D7-A0E2-D7715F054E54}" type="datetimeFigureOut">
              <a:rPr lang="vi-VN" smtClean="0"/>
              <a:t>20/09/2018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0EB3597-B1AD-4853-9748-E7DBC86AC772}"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6830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39AA65-2765-48D7-A0E2-D7715F054E54}" type="datetimeFigureOut">
              <a:rPr lang="vi-VN" smtClean="0"/>
              <a:t>20/09/2018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0EB3597-B1AD-4853-9748-E7DBC86AC772}" type="slidenum">
              <a:rPr lang="vi-VN" smtClean="0"/>
              <a:t>‹#›</a:t>
            </a:fld>
            <a:endParaRPr lang="vi-VN"/>
          </a:p>
        </p:txBody>
      </p:sp>
    </p:spTree>
    <p:extLst>
      <p:ext uri="{BB962C8B-B14F-4D97-AF65-F5344CB8AC3E}">
        <p14:creationId xmlns:p14="http://schemas.microsoft.com/office/powerpoint/2010/main" val="1537607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39AA65-2765-48D7-A0E2-D7715F054E54}" type="datetimeFigureOut">
              <a:rPr lang="vi-VN" smtClean="0"/>
              <a:t>20/09/2018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0EB3597-B1AD-4853-9748-E7DBC86AC772}"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7038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39AA65-2765-48D7-A0E2-D7715F054E54}" type="datetimeFigureOut">
              <a:rPr lang="vi-VN" smtClean="0"/>
              <a:t>20/09/2018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0EB3597-B1AD-4853-9748-E7DBC86AC772}" type="slidenum">
              <a:rPr lang="vi-VN" smtClean="0"/>
              <a:t>‹#›</a:t>
            </a:fld>
            <a:endParaRPr lang="vi-VN"/>
          </a:p>
        </p:txBody>
      </p:sp>
    </p:spTree>
    <p:extLst>
      <p:ext uri="{BB962C8B-B14F-4D97-AF65-F5344CB8AC3E}">
        <p14:creationId xmlns:p14="http://schemas.microsoft.com/office/powerpoint/2010/main" val="2552481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9AA65-2765-48D7-A0E2-D7715F054E54}" type="datetimeFigureOut">
              <a:rPr lang="vi-VN" smtClean="0"/>
              <a:t>20/09/2018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0EB3597-B1AD-4853-9748-E7DBC86AC772}" type="slidenum">
              <a:rPr lang="vi-VN" smtClean="0"/>
              <a:t>‹#›</a:t>
            </a:fld>
            <a:endParaRPr lang="vi-VN"/>
          </a:p>
        </p:txBody>
      </p:sp>
    </p:spTree>
    <p:extLst>
      <p:ext uri="{BB962C8B-B14F-4D97-AF65-F5344CB8AC3E}">
        <p14:creationId xmlns:p14="http://schemas.microsoft.com/office/powerpoint/2010/main" val="1327844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9AA65-2765-48D7-A0E2-D7715F054E54}" type="datetimeFigureOut">
              <a:rPr lang="vi-VN" smtClean="0"/>
              <a:t>20/09/2018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0EB3597-B1AD-4853-9748-E7DBC86AC772}" type="slidenum">
              <a:rPr lang="vi-VN" smtClean="0"/>
              <a:t>‹#›</a:t>
            </a:fld>
            <a:endParaRPr lang="vi-VN"/>
          </a:p>
        </p:txBody>
      </p:sp>
    </p:spTree>
    <p:extLst>
      <p:ext uri="{BB962C8B-B14F-4D97-AF65-F5344CB8AC3E}">
        <p14:creationId xmlns:p14="http://schemas.microsoft.com/office/powerpoint/2010/main" val="19016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9AA65-2765-48D7-A0E2-D7715F054E54}" type="datetimeFigureOut">
              <a:rPr lang="vi-VN" smtClean="0"/>
              <a:t>20/09/2018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0EB3597-B1AD-4853-9748-E7DBC86AC772}" type="slidenum">
              <a:rPr lang="vi-VN" smtClean="0"/>
              <a:t>‹#›</a:t>
            </a:fld>
            <a:endParaRPr lang="vi-VN"/>
          </a:p>
        </p:txBody>
      </p:sp>
    </p:spTree>
    <p:extLst>
      <p:ext uri="{BB962C8B-B14F-4D97-AF65-F5344CB8AC3E}">
        <p14:creationId xmlns:p14="http://schemas.microsoft.com/office/powerpoint/2010/main" val="3252152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39AA65-2765-48D7-A0E2-D7715F054E54}" type="datetimeFigureOut">
              <a:rPr lang="vi-VN" smtClean="0"/>
              <a:t>20/09/2018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0EB3597-B1AD-4853-9748-E7DBC86AC772}" type="slidenum">
              <a:rPr lang="vi-VN" smtClean="0"/>
              <a:t>‹#›</a:t>
            </a:fld>
            <a:endParaRPr lang="vi-VN"/>
          </a:p>
        </p:txBody>
      </p:sp>
    </p:spTree>
    <p:extLst>
      <p:ext uri="{BB962C8B-B14F-4D97-AF65-F5344CB8AC3E}">
        <p14:creationId xmlns:p14="http://schemas.microsoft.com/office/powerpoint/2010/main" val="227500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9AA65-2765-48D7-A0E2-D7715F054E54}" type="datetimeFigureOut">
              <a:rPr lang="vi-VN" smtClean="0"/>
              <a:t>20/09/2018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0EB3597-B1AD-4853-9748-E7DBC86AC772}" type="slidenum">
              <a:rPr lang="vi-VN" smtClean="0"/>
              <a:t>‹#›</a:t>
            </a:fld>
            <a:endParaRPr lang="vi-VN"/>
          </a:p>
        </p:txBody>
      </p:sp>
    </p:spTree>
    <p:extLst>
      <p:ext uri="{BB962C8B-B14F-4D97-AF65-F5344CB8AC3E}">
        <p14:creationId xmlns:p14="http://schemas.microsoft.com/office/powerpoint/2010/main" val="337655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9AA65-2765-48D7-A0E2-D7715F054E54}" type="datetimeFigureOut">
              <a:rPr lang="vi-VN" smtClean="0"/>
              <a:t>20/09/2018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0EB3597-B1AD-4853-9748-E7DBC86AC772}" type="slidenum">
              <a:rPr lang="vi-VN" smtClean="0"/>
              <a:t>‹#›</a:t>
            </a:fld>
            <a:endParaRPr lang="vi-VN"/>
          </a:p>
        </p:txBody>
      </p:sp>
    </p:spTree>
    <p:extLst>
      <p:ext uri="{BB962C8B-B14F-4D97-AF65-F5344CB8AC3E}">
        <p14:creationId xmlns:p14="http://schemas.microsoft.com/office/powerpoint/2010/main" val="1187988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9AA65-2765-48D7-A0E2-D7715F054E54}" type="datetimeFigureOut">
              <a:rPr lang="vi-VN" smtClean="0"/>
              <a:t>20/09/2018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0EB3597-B1AD-4853-9748-E7DBC86AC772}" type="slidenum">
              <a:rPr lang="vi-VN" smtClean="0"/>
              <a:t>‹#›</a:t>
            </a:fld>
            <a:endParaRPr lang="vi-VN"/>
          </a:p>
        </p:txBody>
      </p:sp>
    </p:spTree>
    <p:extLst>
      <p:ext uri="{BB962C8B-B14F-4D97-AF65-F5344CB8AC3E}">
        <p14:creationId xmlns:p14="http://schemas.microsoft.com/office/powerpoint/2010/main" val="245111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9AA65-2765-48D7-A0E2-D7715F054E54}" type="datetimeFigureOut">
              <a:rPr lang="vi-VN" smtClean="0"/>
              <a:t>20/09/2018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B0EB3597-B1AD-4853-9748-E7DBC86AC772}" type="slidenum">
              <a:rPr lang="vi-VN" smtClean="0"/>
              <a:t>‹#›</a:t>
            </a:fld>
            <a:endParaRPr lang="vi-VN"/>
          </a:p>
        </p:txBody>
      </p:sp>
    </p:spTree>
    <p:extLst>
      <p:ext uri="{BB962C8B-B14F-4D97-AF65-F5344CB8AC3E}">
        <p14:creationId xmlns:p14="http://schemas.microsoft.com/office/powerpoint/2010/main" val="154966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39AA65-2765-48D7-A0E2-D7715F054E54}" type="datetimeFigureOut">
              <a:rPr lang="vi-VN" smtClean="0"/>
              <a:t>20/09/2018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0EB3597-B1AD-4853-9748-E7DBC86AC772}" type="slidenum">
              <a:rPr lang="vi-VN" smtClean="0"/>
              <a:t>‹#›</a:t>
            </a:fld>
            <a:endParaRPr lang="vi-VN"/>
          </a:p>
        </p:txBody>
      </p:sp>
    </p:spTree>
    <p:extLst>
      <p:ext uri="{BB962C8B-B14F-4D97-AF65-F5344CB8AC3E}">
        <p14:creationId xmlns:p14="http://schemas.microsoft.com/office/powerpoint/2010/main" val="3257339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39AA65-2765-48D7-A0E2-D7715F054E54}" type="datetimeFigureOut">
              <a:rPr lang="vi-VN" smtClean="0"/>
              <a:t>20/09/2018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0EB3597-B1AD-4853-9748-E7DBC86AC772}" type="slidenum">
              <a:rPr lang="vi-VN" smtClean="0"/>
              <a:t>‹#›</a:t>
            </a:fld>
            <a:endParaRPr lang="vi-VN"/>
          </a:p>
        </p:txBody>
      </p:sp>
    </p:spTree>
    <p:extLst>
      <p:ext uri="{BB962C8B-B14F-4D97-AF65-F5344CB8AC3E}">
        <p14:creationId xmlns:p14="http://schemas.microsoft.com/office/powerpoint/2010/main" val="36261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39AA65-2765-48D7-A0E2-D7715F054E54}" type="datetimeFigureOut">
              <a:rPr lang="vi-VN" smtClean="0"/>
              <a:t>20/09/2018</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0EB3597-B1AD-4853-9748-E7DBC86AC772}" type="slidenum">
              <a:rPr lang="vi-VN" smtClean="0"/>
              <a:t>‹#›</a:t>
            </a:fld>
            <a:endParaRPr lang="vi-VN"/>
          </a:p>
        </p:txBody>
      </p:sp>
    </p:spTree>
    <p:extLst>
      <p:ext uri="{BB962C8B-B14F-4D97-AF65-F5344CB8AC3E}">
        <p14:creationId xmlns:p14="http://schemas.microsoft.com/office/powerpoint/2010/main" val="3226116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ibm.com/support/knowledgecenter/en/SSGU8G_12.1.0/com.ibm.sqlt.doc/ids_sqt_523.htm" TargetMode="External"/><Relationship Id="rId2" Type="http://schemas.openxmlformats.org/officeDocument/2006/relationships/hyperlink" Target="https://viblo.asia/p/su-dung-trigger-trong-sql-qua-vi-du-co-ban-aWj538APK6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BD93EE-AE97-4A22-8779-4AC39EFD157C}"/>
              </a:ext>
            </a:extLst>
          </p:cNvPr>
          <p:cNvSpPr>
            <a:spLocks noGrp="1"/>
          </p:cNvSpPr>
          <p:nvPr>
            <p:ph type="ctrTitle"/>
          </p:nvPr>
        </p:nvSpPr>
        <p:spPr/>
        <p:txBody>
          <a:bodyPr/>
          <a:lstStyle/>
          <a:p>
            <a:pPr algn="ctr"/>
            <a:r>
              <a:rPr lang="en-US" sz="12000">
                <a:latin typeface="Arial" panose="020B0604020202020204" pitchFamily="34" charset="0"/>
                <a:cs typeface="Arial" panose="020B0604020202020204" pitchFamily="34" charset="0"/>
              </a:rPr>
              <a:t>TRIGGER</a:t>
            </a:r>
            <a:endParaRPr lang="vi-VN" sz="1200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xmlns="" id="{13FFD2E7-887E-4079-A50F-3177C25303B0}"/>
              </a:ext>
            </a:extLst>
          </p:cNvPr>
          <p:cNvSpPr>
            <a:spLocks noGrp="1"/>
          </p:cNvSpPr>
          <p:nvPr>
            <p:ph type="subTitle" idx="1"/>
          </p:nvPr>
        </p:nvSpPr>
        <p:spPr>
          <a:xfrm>
            <a:off x="1138577" y="3791525"/>
            <a:ext cx="7766936" cy="1096899"/>
          </a:xfrm>
        </p:spPr>
        <p:txBody>
          <a:bodyPr>
            <a:normAutofit/>
          </a:bodyPr>
          <a:lstStyle/>
          <a:p>
            <a:r>
              <a:rPr lang="vi-VN" sz="2400" b="1">
                <a:solidFill>
                  <a:schemeClr val="tx1">
                    <a:lumMod val="65000"/>
                    <a:lumOff val="35000"/>
                  </a:schemeClr>
                </a:solidFill>
              </a:rPr>
              <a:t>Nguyễn Đức Tùng - 16521396</a:t>
            </a:r>
          </a:p>
        </p:txBody>
      </p:sp>
    </p:spTree>
    <p:extLst>
      <p:ext uri="{BB962C8B-B14F-4D97-AF65-F5344CB8AC3E}">
        <p14:creationId xmlns:p14="http://schemas.microsoft.com/office/powerpoint/2010/main" val="2110122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C53B6AF2-CA3E-4A73-AC81-03888EC019ED}"/>
              </a:ext>
            </a:extLst>
          </p:cNvPr>
          <p:cNvPicPr>
            <a:picLocks noGrp="1" noChangeAspect="1"/>
          </p:cNvPicPr>
          <p:nvPr>
            <p:ph idx="1"/>
          </p:nvPr>
        </p:nvPicPr>
        <p:blipFill>
          <a:blip r:embed="rId2"/>
          <a:stretch>
            <a:fillRect/>
          </a:stretch>
        </p:blipFill>
        <p:spPr>
          <a:xfrm>
            <a:off x="677334" y="941696"/>
            <a:ext cx="8425723" cy="5100329"/>
          </a:xfrm>
          <a:prstGeom prst="rect">
            <a:avLst/>
          </a:prstGeom>
        </p:spPr>
      </p:pic>
    </p:spTree>
    <p:extLst>
      <p:ext uri="{BB962C8B-B14F-4D97-AF65-F5344CB8AC3E}">
        <p14:creationId xmlns:p14="http://schemas.microsoft.com/office/powerpoint/2010/main" val="1368228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AFD0964-8A5F-49C5-BF75-70B251038D47}"/>
              </a:ext>
            </a:extLst>
          </p:cNvPr>
          <p:cNvSpPr>
            <a:spLocks noGrp="1"/>
          </p:cNvSpPr>
          <p:nvPr>
            <p:ph type="title"/>
          </p:nvPr>
        </p:nvSpPr>
        <p:spPr/>
        <p:txBody>
          <a:bodyPr/>
          <a:lstStyle/>
          <a:p>
            <a:r>
              <a:rPr lang="vi-VN" dirty="0"/>
              <a:t>Đặt </a:t>
            </a:r>
            <a:r>
              <a:rPr lang="en-US" dirty="0" err="1" smtClean="0"/>
              <a:t>sô</a:t>
            </a:r>
            <a:r>
              <a:rPr lang="en-US" dirty="0" smtClean="0"/>
              <a:t>́ </a:t>
            </a:r>
            <a:r>
              <a:rPr lang="en-US" dirty="0" err="1" smtClean="0"/>
              <a:t>lượng</a:t>
            </a:r>
            <a:r>
              <a:rPr lang="en-US" dirty="0" smtClean="0"/>
              <a:t> </a:t>
            </a:r>
            <a:r>
              <a:rPr lang="en-US" dirty="0" err="1" smtClean="0"/>
              <a:t>đạt</a:t>
            </a:r>
            <a:r>
              <a:rPr lang="en-US" dirty="0" smtClean="0"/>
              <a:t> =</a:t>
            </a:r>
            <a:r>
              <a:rPr lang="vi-VN" dirty="0" smtClean="0"/>
              <a:t>10</a:t>
            </a:r>
            <a:endParaRPr lang="vi-VN" dirty="0"/>
          </a:p>
        </p:txBody>
      </p:sp>
      <p:pic>
        <p:nvPicPr>
          <p:cNvPr id="4" name="Content Placeholder 3">
            <a:extLst>
              <a:ext uri="{FF2B5EF4-FFF2-40B4-BE49-F238E27FC236}">
                <a16:creationId xmlns:a16="http://schemas.microsoft.com/office/drawing/2014/main" xmlns="" id="{963FD826-EC4A-4D96-86C1-C2932EB8521E}"/>
              </a:ext>
            </a:extLst>
          </p:cNvPr>
          <p:cNvPicPr>
            <a:picLocks noGrp="1" noChangeAspect="1"/>
          </p:cNvPicPr>
          <p:nvPr>
            <p:ph idx="4294967295"/>
          </p:nvPr>
        </p:nvPicPr>
        <p:blipFill>
          <a:blip r:embed="rId2"/>
          <a:stretch>
            <a:fillRect/>
          </a:stretch>
        </p:blipFill>
        <p:spPr>
          <a:xfrm>
            <a:off x="677334" y="1270000"/>
            <a:ext cx="8531225" cy="5086350"/>
          </a:xfrm>
          <a:prstGeom prst="rect">
            <a:avLst/>
          </a:prstGeom>
        </p:spPr>
      </p:pic>
    </p:spTree>
    <p:extLst>
      <p:ext uri="{BB962C8B-B14F-4D97-AF65-F5344CB8AC3E}">
        <p14:creationId xmlns:p14="http://schemas.microsoft.com/office/powerpoint/2010/main" val="76345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F7EBB5B-15DB-4D1D-A53F-3D04A7D4063C}"/>
              </a:ext>
            </a:extLst>
          </p:cNvPr>
          <p:cNvSpPr>
            <a:spLocks noGrp="1"/>
          </p:cNvSpPr>
          <p:nvPr>
            <p:ph type="title"/>
          </p:nvPr>
        </p:nvSpPr>
        <p:spPr>
          <a:xfrm>
            <a:off x="607839" y="282054"/>
            <a:ext cx="8596668" cy="1320800"/>
          </a:xfrm>
        </p:spPr>
        <p:txBody>
          <a:bodyPr/>
          <a:lstStyle/>
          <a:p>
            <a:r>
              <a:rPr lang="vi-VN" dirty="0"/>
              <a:t>Đặt lại </a:t>
            </a:r>
            <a:r>
              <a:rPr lang="en-US" dirty="0" err="1" smtClean="0"/>
              <a:t>Sô</a:t>
            </a:r>
            <a:r>
              <a:rPr lang="en-US" dirty="0" smtClean="0"/>
              <a:t>́ </a:t>
            </a:r>
            <a:r>
              <a:rPr lang="en-US" dirty="0" err="1" smtClean="0"/>
              <a:t>lượng</a:t>
            </a:r>
            <a:r>
              <a:rPr lang="en-US" dirty="0" smtClean="0"/>
              <a:t> </a:t>
            </a:r>
            <a:r>
              <a:rPr lang="en-US" dirty="0" err="1" smtClean="0"/>
              <a:t>đạt</a:t>
            </a:r>
            <a:r>
              <a:rPr lang="en-US" dirty="0"/>
              <a:t> </a:t>
            </a:r>
            <a:r>
              <a:rPr lang="en-US" dirty="0" smtClean="0"/>
              <a:t>=</a:t>
            </a:r>
            <a:r>
              <a:rPr lang="en-US" dirty="0" smtClean="0"/>
              <a:t> </a:t>
            </a:r>
            <a:r>
              <a:rPr lang="vi-VN" dirty="0" smtClean="0"/>
              <a:t>3</a:t>
            </a:r>
            <a:endParaRPr lang="vi-VN" dirty="0"/>
          </a:p>
        </p:txBody>
      </p:sp>
      <p:pic>
        <p:nvPicPr>
          <p:cNvPr id="4" name="Content Placeholder 3">
            <a:extLst>
              <a:ext uri="{FF2B5EF4-FFF2-40B4-BE49-F238E27FC236}">
                <a16:creationId xmlns:a16="http://schemas.microsoft.com/office/drawing/2014/main" xmlns="" id="{4346623E-AF79-4AB6-B73C-00710402B2A9}"/>
              </a:ext>
            </a:extLst>
          </p:cNvPr>
          <p:cNvPicPr>
            <a:picLocks noGrp="1" noChangeAspect="1"/>
          </p:cNvPicPr>
          <p:nvPr>
            <p:ph idx="4294967295"/>
          </p:nvPr>
        </p:nvPicPr>
        <p:blipFill>
          <a:blip r:embed="rId2"/>
          <a:stretch>
            <a:fillRect/>
          </a:stretch>
        </p:blipFill>
        <p:spPr>
          <a:xfrm>
            <a:off x="607839" y="970483"/>
            <a:ext cx="8666163" cy="5605463"/>
          </a:xfrm>
          <a:prstGeom prst="rect">
            <a:avLst/>
          </a:prstGeom>
        </p:spPr>
      </p:pic>
    </p:spTree>
    <p:extLst>
      <p:ext uri="{BB962C8B-B14F-4D97-AF65-F5344CB8AC3E}">
        <p14:creationId xmlns:p14="http://schemas.microsoft.com/office/powerpoint/2010/main" val="27935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28703A4-C644-4B61-A070-4AC2F72B082D}"/>
              </a:ext>
            </a:extLst>
          </p:cNvPr>
          <p:cNvSpPr>
            <a:spLocks noGrp="1"/>
          </p:cNvSpPr>
          <p:nvPr>
            <p:ph type="title"/>
          </p:nvPr>
        </p:nvSpPr>
        <p:spPr/>
        <p:txBody>
          <a:bodyPr/>
          <a:lstStyle/>
          <a:p>
            <a:r>
              <a:rPr lang="vi-VN"/>
              <a:t>Hủy đặt</a:t>
            </a:r>
          </a:p>
        </p:txBody>
      </p:sp>
      <p:pic>
        <p:nvPicPr>
          <p:cNvPr id="4" name="Content Placeholder 3">
            <a:extLst>
              <a:ext uri="{FF2B5EF4-FFF2-40B4-BE49-F238E27FC236}">
                <a16:creationId xmlns:a16="http://schemas.microsoft.com/office/drawing/2014/main" xmlns="" id="{23926A87-D44E-4B63-8978-06242E78F9B9}"/>
              </a:ext>
            </a:extLst>
          </p:cNvPr>
          <p:cNvPicPr>
            <a:picLocks noGrp="1" noChangeAspect="1"/>
          </p:cNvPicPr>
          <p:nvPr>
            <p:ph idx="4294967295"/>
          </p:nvPr>
        </p:nvPicPr>
        <p:blipFill>
          <a:blip r:embed="rId2"/>
          <a:stretch>
            <a:fillRect/>
          </a:stretch>
        </p:blipFill>
        <p:spPr>
          <a:xfrm>
            <a:off x="765618" y="1270000"/>
            <a:ext cx="8420100" cy="5073650"/>
          </a:xfrm>
          <a:prstGeom prst="rect">
            <a:avLst/>
          </a:prstGeom>
        </p:spPr>
      </p:pic>
    </p:spTree>
    <p:extLst>
      <p:ext uri="{BB962C8B-B14F-4D97-AF65-F5344CB8AC3E}">
        <p14:creationId xmlns:p14="http://schemas.microsoft.com/office/powerpoint/2010/main" val="1446889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775519-A5C8-4B42-95CC-82E47942D2FF}"/>
              </a:ext>
            </a:extLst>
          </p:cNvPr>
          <p:cNvSpPr>
            <a:spLocks noGrp="1"/>
          </p:cNvSpPr>
          <p:nvPr>
            <p:ph type="title"/>
          </p:nvPr>
        </p:nvSpPr>
        <p:spPr/>
        <p:txBody>
          <a:bodyPr/>
          <a:lstStyle/>
          <a:p>
            <a:r>
              <a:rPr lang="vi-VN"/>
              <a:t>Source code bài toán: Thêm</a:t>
            </a:r>
            <a:br>
              <a:rPr lang="vi-VN"/>
            </a:br>
            <a:endParaRPr lang="vi-VN"/>
          </a:p>
        </p:txBody>
      </p:sp>
      <p:pic>
        <p:nvPicPr>
          <p:cNvPr id="3" name="Picture 2">
            <a:extLst>
              <a:ext uri="{FF2B5EF4-FFF2-40B4-BE49-F238E27FC236}">
                <a16:creationId xmlns:a16="http://schemas.microsoft.com/office/drawing/2014/main" xmlns="" id="{50E48F19-BDAA-4F2D-8549-6B65A3952C67}"/>
              </a:ext>
            </a:extLst>
          </p:cNvPr>
          <p:cNvPicPr>
            <a:picLocks noChangeAspect="1"/>
          </p:cNvPicPr>
          <p:nvPr/>
        </p:nvPicPr>
        <p:blipFill>
          <a:blip r:embed="rId2"/>
          <a:stretch>
            <a:fillRect/>
          </a:stretch>
        </p:blipFill>
        <p:spPr>
          <a:xfrm>
            <a:off x="677335" y="1890712"/>
            <a:ext cx="9347728" cy="4357688"/>
          </a:xfrm>
          <a:prstGeom prst="rect">
            <a:avLst/>
          </a:prstGeom>
        </p:spPr>
      </p:pic>
    </p:spTree>
    <p:extLst>
      <p:ext uri="{BB962C8B-B14F-4D97-AF65-F5344CB8AC3E}">
        <p14:creationId xmlns:p14="http://schemas.microsoft.com/office/powerpoint/2010/main" val="331951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6D84F0-C226-4459-A32F-3E3BE5B3B79A}"/>
              </a:ext>
            </a:extLst>
          </p:cNvPr>
          <p:cNvSpPr>
            <a:spLocks noGrp="1"/>
          </p:cNvSpPr>
          <p:nvPr>
            <p:ph type="title"/>
          </p:nvPr>
        </p:nvSpPr>
        <p:spPr/>
        <p:txBody>
          <a:bodyPr/>
          <a:lstStyle/>
          <a:p>
            <a:r>
              <a:rPr lang="vi-VN"/>
              <a:t>Xóa</a:t>
            </a:r>
          </a:p>
        </p:txBody>
      </p:sp>
      <p:pic>
        <p:nvPicPr>
          <p:cNvPr id="3" name="Picture 2">
            <a:extLst>
              <a:ext uri="{FF2B5EF4-FFF2-40B4-BE49-F238E27FC236}">
                <a16:creationId xmlns:a16="http://schemas.microsoft.com/office/drawing/2014/main" xmlns="" id="{71607690-A8EF-4A01-BD46-489500C681B8}"/>
              </a:ext>
            </a:extLst>
          </p:cNvPr>
          <p:cNvPicPr>
            <a:picLocks noChangeAspect="1"/>
          </p:cNvPicPr>
          <p:nvPr/>
        </p:nvPicPr>
        <p:blipFill>
          <a:blip r:embed="rId2"/>
          <a:stretch>
            <a:fillRect/>
          </a:stretch>
        </p:blipFill>
        <p:spPr>
          <a:xfrm>
            <a:off x="677335" y="1569493"/>
            <a:ext cx="8917041" cy="4080680"/>
          </a:xfrm>
          <a:prstGeom prst="rect">
            <a:avLst/>
          </a:prstGeom>
        </p:spPr>
      </p:pic>
    </p:spTree>
    <p:extLst>
      <p:ext uri="{BB962C8B-B14F-4D97-AF65-F5344CB8AC3E}">
        <p14:creationId xmlns:p14="http://schemas.microsoft.com/office/powerpoint/2010/main" val="2385826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584FF7-CDA5-467A-988A-3FAE3123DDEA}"/>
              </a:ext>
            </a:extLst>
          </p:cNvPr>
          <p:cNvSpPr>
            <a:spLocks noGrp="1"/>
          </p:cNvSpPr>
          <p:nvPr>
            <p:ph type="title"/>
          </p:nvPr>
        </p:nvSpPr>
        <p:spPr/>
        <p:txBody>
          <a:bodyPr/>
          <a:lstStyle/>
          <a:p>
            <a:r>
              <a:rPr lang="vi-VN"/>
              <a:t>Sửa</a:t>
            </a:r>
          </a:p>
        </p:txBody>
      </p:sp>
      <p:pic>
        <p:nvPicPr>
          <p:cNvPr id="3" name="Picture 2">
            <a:extLst>
              <a:ext uri="{FF2B5EF4-FFF2-40B4-BE49-F238E27FC236}">
                <a16:creationId xmlns:a16="http://schemas.microsoft.com/office/drawing/2014/main" xmlns="" id="{8279B361-B1F3-4143-A3EC-0AC598A6431C}"/>
              </a:ext>
            </a:extLst>
          </p:cNvPr>
          <p:cNvPicPr>
            <a:picLocks noChangeAspect="1"/>
          </p:cNvPicPr>
          <p:nvPr/>
        </p:nvPicPr>
        <p:blipFill>
          <a:blip r:embed="rId2"/>
          <a:stretch>
            <a:fillRect/>
          </a:stretch>
        </p:blipFill>
        <p:spPr>
          <a:xfrm>
            <a:off x="368490" y="1603053"/>
            <a:ext cx="9171295" cy="4375957"/>
          </a:xfrm>
          <a:prstGeom prst="rect">
            <a:avLst/>
          </a:prstGeom>
        </p:spPr>
      </p:pic>
    </p:spTree>
    <p:extLst>
      <p:ext uri="{BB962C8B-B14F-4D97-AF65-F5344CB8AC3E}">
        <p14:creationId xmlns:p14="http://schemas.microsoft.com/office/powerpoint/2010/main" val="3450447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862E48-AD10-4CAC-8038-ABC719870EE3}"/>
              </a:ext>
            </a:extLst>
          </p:cNvPr>
          <p:cNvSpPr>
            <a:spLocks noGrp="1"/>
          </p:cNvSpPr>
          <p:nvPr>
            <p:ph type="ctrTitle"/>
          </p:nvPr>
        </p:nvSpPr>
        <p:spPr>
          <a:xfrm>
            <a:off x="1411533" y="163774"/>
            <a:ext cx="7766936" cy="936618"/>
          </a:xfrm>
        </p:spPr>
        <p:txBody>
          <a:bodyPr/>
          <a:lstStyle/>
          <a:p>
            <a:pPr algn="l"/>
            <a:r>
              <a:rPr lang="vi-VN"/>
              <a:t>Ví dụ khác</a:t>
            </a:r>
          </a:p>
        </p:txBody>
      </p:sp>
      <p:sp>
        <p:nvSpPr>
          <p:cNvPr id="3" name="Subtitle 2">
            <a:extLst>
              <a:ext uri="{FF2B5EF4-FFF2-40B4-BE49-F238E27FC236}">
                <a16:creationId xmlns:a16="http://schemas.microsoft.com/office/drawing/2014/main" xmlns="" id="{0D516AF9-AEA0-4738-AE53-25046E17430F}"/>
              </a:ext>
            </a:extLst>
          </p:cNvPr>
          <p:cNvSpPr>
            <a:spLocks noGrp="1"/>
          </p:cNvSpPr>
          <p:nvPr>
            <p:ph type="subTitle" idx="1"/>
          </p:nvPr>
        </p:nvSpPr>
        <p:spPr>
          <a:xfrm>
            <a:off x="1411533" y="1100392"/>
            <a:ext cx="7766936" cy="5757608"/>
          </a:xfrm>
        </p:spPr>
        <p:txBody>
          <a:bodyPr>
            <a:normAutofit fontScale="85000" lnSpcReduction="20000"/>
          </a:bodyPr>
          <a:lstStyle/>
          <a:p>
            <a:pPr algn="l"/>
            <a:r>
              <a:rPr lang="vi-VN" b="1">
                <a:solidFill>
                  <a:schemeClr val="tx1"/>
                </a:solidFill>
              </a:rPr>
              <a:t>create trigger</a:t>
            </a:r>
            <a:r>
              <a:rPr lang="vi-VN">
                <a:solidFill>
                  <a:schemeClr val="tx1"/>
                </a:solidFill>
              </a:rPr>
              <a:t> HD_NGHD_NGDK_Ins_Upd on </a:t>
            </a:r>
            <a:r>
              <a:rPr lang="vi-VN" b="1">
                <a:solidFill>
                  <a:schemeClr val="tx1"/>
                </a:solidFill>
              </a:rPr>
              <a:t>HOADON</a:t>
            </a:r>
            <a:r>
              <a:rPr lang="vi-VN">
                <a:solidFill>
                  <a:schemeClr val="tx1"/>
                </a:solidFill>
              </a:rPr>
              <a:t> </a:t>
            </a:r>
          </a:p>
          <a:p>
            <a:pPr algn="l"/>
            <a:r>
              <a:rPr lang="vi-VN">
                <a:solidFill>
                  <a:schemeClr val="tx1"/>
                </a:solidFill>
              </a:rPr>
              <a:t>for </a:t>
            </a:r>
            <a:r>
              <a:rPr lang="vi-VN" b="1">
                <a:solidFill>
                  <a:schemeClr val="tx1"/>
                </a:solidFill>
              </a:rPr>
              <a:t>insert,update </a:t>
            </a:r>
          </a:p>
          <a:p>
            <a:pPr algn="l"/>
            <a:r>
              <a:rPr lang="vi-VN" b="1">
                <a:solidFill>
                  <a:schemeClr val="tx1"/>
                </a:solidFill>
              </a:rPr>
              <a:t>as</a:t>
            </a:r>
            <a:r>
              <a:rPr lang="vi-VN">
                <a:solidFill>
                  <a:schemeClr val="tx1"/>
                </a:solidFill>
              </a:rPr>
              <a:t> </a:t>
            </a:r>
          </a:p>
          <a:p>
            <a:pPr algn="l"/>
            <a:r>
              <a:rPr lang="vi-VN" b="1">
                <a:solidFill>
                  <a:schemeClr val="tx1"/>
                </a:solidFill>
              </a:rPr>
              <a:t>declare</a:t>
            </a:r>
            <a:r>
              <a:rPr lang="vi-VN">
                <a:solidFill>
                  <a:schemeClr val="tx1"/>
                </a:solidFill>
              </a:rPr>
              <a:t> @NGHD smalldatetime </a:t>
            </a:r>
          </a:p>
          <a:p>
            <a:pPr algn="l"/>
            <a:r>
              <a:rPr lang="vi-VN" b="1">
                <a:solidFill>
                  <a:schemeClr val="tx1"/>
                </a:solidFill>
              </a:rPr>
              <a:t>declare</a:t>
            </a:r>
            <a:r>
              <a:rPr lang="vi-VN">
                <a:solidFill>
                  <a:schemeClr val="tx1"/>
                </a:solidFill>
              </a:rPr>
              <a:t> @MAKH char(4) </a:t>
            </a:r>
          </a:p>
          <a:p>
            <a:pPr algn="l"/>
            <a:r>
              <a:rPr lang="vi-VN" b="1">
                <a:solidFill>
                  <a:schemeClr val="tx1"/>
                </a:solidFill>
              </a:rPr>
              <a:t>declare</a:t>
            </a:r>
            <a:r>
              <a:rPr lang="vi-VN">
                <a:solidFill>
                  <a:schemeClr val="tx1"/>
                </a:solidFill>
              </a:rPr>
              <a:t> @NGDK smalldatetime </a:t>
            </a:r>
          </a:p>
          <a:p>
            <a:pPr algn="l"/>
            <a:r>
              <a:rPr lang="vi-VN" b="1">
                <a:solidFill>
                  <a:schemeClr val="tx1"/>
                </a:solidFill>
              </a:rPr>
              <a:t>-- lay ve MAKH,NGHD, trong bang INSERTED va luu vao bien @MAKH</a:t>
            </a:r>
          </a:p>
          <a:p>
            <a:pPr algn="l"/>
            <a:r>
              <a:rPr lang="vi-VN">
                <a:solidFill>
                  <a:schemeClr val="tx1"/>
                </a:solidFill>
              </a:rPr>
              <a:t> select @MAKH = MAKH,@NGHD = NGHD from </a:t>
            </a:r>
            <a:r>
              <a:rPr lang="vi-VN" b="1">
                <a:solidFill>
                  <a:schemeClr val="tx1"/>
                </a:solidFill>
              </a:rPr>
              <a:t>INSERTED </a:t>
            </a:r>
          </a:p>
          <a:p>
            <a:pPr algn="l"/>
            <a:r>
              <a:rPr lang="vi-VN" b="1">
                <a:solidFill>
                  <a:schemeClr val="tx1"/>
                </a:solidFill>
              </a:rPr>
              <a:t>-- lay NGDK cua khach hang ung voi MAKH vua them vao trong HOADON va luu vao bien @NGDK </a:t>
            </a:r>
          </a:p>
          <a:p>
            <a:pPr algn="l"/>
            <a:r>
              <a:rPr lang="vi-VN">
                <a:solidFill>
                  <a:schemeClr val="tx1"/>
                </a:solidFill>
              </a:rPr>
              <a:t>select @NGDK = NGDK from KHACHHANG where MAKH = @MAKH </a:t>
            </a:r>
          </a:p>
          <a:p>
            <a:pPr algn="l"/>
            <a:r>
              <a:rPr lang="vi-VN" b="1">
                <a:solidFill>
                  <a:schemeClr val="tx1"/>
                </a:solidFill>
              </a:rPr>
              <a:t>-- thuc hien kiem tra NGHD co lon hon NGDK </a:t>
            </a:r>
          </a:p>
          <a:p>
            <a:pPr algn="l"/>
            <a:r>
              <a:rPr lang="vi-VN">
                <a:solidFill>
                  <a:schemeClr val="tx1"/>
                </a:solidFill>
              </a:rPr>
              <a:t>if (@NGDK &gt; @NGHD) </a:t>
            </a:r>
          </a:p>
          <a:p>
            <a:pPr algn="l"/>
            <a:r>
              <a:rPr lang="vi-VN" b="1">
                <a:solidFill>
                  <a:schemeClr val="tx1"/>
                </a:solidFill>
              </a:rPr>
              <a:t>begin </a:t>
            </a:r>
          </a:p>
          <a:p>
            <a:pPr algn="l"/>
            <a:r>
              <a:rPr lang="vi-VN">
                <a:solidFill>
                  <a:schemeClr val="tx1"/>
                </a:solidFill>
              </a:rPr>
              <a:t>	print '--Ngay mua phai lon hon ngay dang ky thanh vien --’ </a:t>
            </a:r>
          </a:p>
          <a:p>
            <a:pPr algn="l"/>
            <a:r>
              <a:rPr lang="vi-VN">
                <a:solidFill>
                  <a:schemeClr val="tx1"/>
                </a:solidFill>
              </a:rPr>
              <a:t>	rollback tran</a:t>
            </a:r>
          </a:p>
          <a:p>
            <a:pPr algn="l"/>
            <a:r>
              <a:rPr lang="vi-VN" b="1">
                <a:solidFill>
                  <a:schemeClr val="tx1"/>
                </a:solidFill>
              </a:rPr>
              <a:t>end </a:t>
            </a:r>
          </a:p>
          <a:p>
            <a:pPr algn="l"/>
            <a:r>
              <a:rPr lang="vi-VN">
                <a:solidFill>
                  <a:schemeClr val="tx1"/>
                </a:solidFill>
              </a:rPr>
              <a:t>go</a:t>
            </a:r>
          </a:p>
        </p:txBody>
      </p:sp>
    </p:spTree>
    <p:extLst>
      <p:ext uri="{BB962C8B-B14F-4D97-AF65-F5344CB8AC3E}">
        <p14:creationId xmlns:p14="http://schemas.microsoft.com/office/powerpoint/2010/main" val="55980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D9D42F-87B6-4188-852C-A47F791ECF39}"/>
              </a:ext>
            </a:extLst>
          </p:cNvPr>
          <p:cNvSpPr>
            <a:spLocks noGrp="1"/>
          </p:cNvSpPr>
          <p:nvPr>
            <p:ph type="title"/>
          </p:nvPr>
        </p:nvSpPr>
        <p:spPr>
          <a:xfrm>
            <a:off x="909346" y="746077"/>
            <a:ext cx="8596668" cy="5927677"/>
          </a:xfrm>
        </p:spPr>
        <p:txBody>
          <a:bodyPr>
            <a:noAutofit/>
          </a:bodyPr>
          <a:lstStyle/>
          <a:p>
            <a:r>
              <a:rPr lang="vi-VN" sz="2000">
                <a:solidFill>
                  <a:schemeClr val="tx1"/>
                </a:solidFill>
                <a:latin typeface="+mn-lt"/>
                <a:cs typeface="Arial" panose="020B0604020202020204" pitchFamily="34" charset="0"/>
              </a:rPr>
              <a:t>create trigger trg_KH_NGDK_Upd on </a:t>
            </a:r>
            <a:r>
              <a:rPr lang="vi-VN" sz="2000" b="1">
                <a:solidFill>
                  <a:schemeClr val="tx1"/>
                </a:solidFill>
                <a:latin typeface="+mn-lt"/>
                <a:cs typeface="Arial" panose="020B0604020202020204" pitchFamily="34" charset="0"/>
              </a:rPr>
              <a:t>KHACHHANG </a:t>
            </a:r>
            <a:br>
              <a:rPr lang="vi-VN" sz="2000" b="1">
                <a:solidFill>
                  <a:schemeClr val="tx1"/>
                </a:solidFill>
                <a:latin typeface="+mn-lt"/>
                <a:cs typeface="Arial" panose="020B0604020202020204" pitchFamily="34" charset="0"/>
              </a:rPr>
            </a:br>
            <a:r>
              <a:rPr lang="vi-VN" sz="2000" b="1">
                <a:solidFill>
                  <a:schemeClr val="tx1"/>
                </a:solidFill>
                <a:latin typeface="+mn-lt"/>
                <a:cs typeface="Arial" panose="020B0604020202020204" pitchFamily="34" charset="0"/>
              </a:rPr>
              <a:t>for update </a:t>
            </a:r>
            <a:r>
              <a:rPr lang="vi-VN" sz="2000">
                <a:solidFill>
                  <a:schemeClr val="tx1"/>
                </a:solidFill>
                <a:latin typeface="+mn-lt"/>
                <a:cs typeface="Arial" panose="020B0604020202020204" pitchFamily="34" charset="0"/>
              </a:rPr>
              <a:t/>
            </a:r>
            <a:br>
              <a:rPr lang="vi-VN" sz="2000">
                <a:solidFill>
                  <a:schemeClr val="tx1"/>
                </a:solidFill>
                <a:latin typeface="+mn-lt"/>
                <a:cs typeface="Arial" panose="020B0604020202020204" pitchFamily="34" charset="0"/>
              </a:rPr>
            </a:br>
            <a:r>
              <a:rPr lang="vi-VN" sz="2000" b="1">
                <a:solidFill>
                  <a:schemeClr val="tx1"/>
                </a:solidFill>
                <a:latin typeface="+mn-lt"/>
                <a:cs typeface="Arial" panose="020B0604020202020204" pitchFamily="34" charset="0"/>
              </a:rPr>
              <a:t>as</a:t>
            </a:r>
            <a:r>
              <a:rPr lang="vi-VN" sz="2000">
                <a:solidFill>
                  <a:schemeClr val="tx1"/>
                </a:solidFill>
                <a:latin typeface="+mn-lt"/>
                <a:cs typeface="Arial" panose="020B0604020202020204" pitchFamily="34" charset="0"/>
              </a:rPr>
              <a:t> </a:t>
            </a:r>
            <a:br>
              <a:rPr lang="vi-VN" sz="2000">
                <a:solidFill>
                  <a:schemeClr val="tx1"/>
                </a:solidFill>
                <a:latin typeface="+mn-lt"/>
                <a:cs typeface="Arial" panose="020B0604020202020204" pitchFamily="34" charset="0"/>
              </a:rPr>
            </a:br>
            <a:r>
              <a:rPr lang="vi-VN" sz="2000" b="1">
                <a:solidFill>
                  <a:schemeClr val="tx1"/>
                </a:solidFill>
                <a:latin typeface="+mn-lt"/>
                <a:cs typeface="Arial" panose="020B0604020202020204" pitchFamily="34" charset="0"/>
              </a:rPr>
              <a:t>if update</a:t>
            </a:r>
            <a:r>
              <a:rPr lang="vi-VN" sz="2000">
                <a:solidFill>
                  <a:schemeClr val="tx1"/>
                </a:solidFill>
                <a:latin typeface="+mn-lt"/>
                <a:cs typeface="Arial" panose="020B0604020202020204" pitchFamily="34" charset="0"/>
              </a:rPr>
              <a:t>(NGDK) </a:t>
            </a:r>
            <a:br>
              <a:rPr lang="vi-VN" sz="2000">
                <a:solidFill>
                  <a:schemeClr val="tx1"/>
                </a:solidFill>
                <a:latin typeface="+mn-lt"/>
                <a:cs typeface="Arial" panose="020B0604020202020204" pitchFamily="34" charset="0"/>
              </a:rPr>
            </a:br>
            <a:r>
              <a:rPr lang="vi-VN" sz="2000" b="1">
                <a:solidFill>
                  <a:schemeClr val="tx1"/>
                </a:solidFill>
                <a:latin typeface="+mn-lt"/>
                <a:cs typeface="Arial" panose="020B0604020202020204" pitchFamily="34" charset="0"/>
              </a:rPr>
              <a:t>begin </a:t>
            </a:r>
            <a:r>
              <a:rPr lang="vi-VN" sz="2000">
                <a:solidFill>
                  <a:schemeClr val="tx1"/>
                </a:solidFill>
                <a:latin typeface="+mn-lt"/>
                <a:cs typeface="Arial" panose="020B0604020202020204" pitchFamily="34" charset="0"/>
              </a:rPr>
              <a:t/>
            </a:r>
            <a:br>
              <a:rPr lang="vi-VN" sz="2000">
                <a:solidFill>
                  <a:schemeClr val="tx1"/>
                </a:solidFill>
                <a:latin typeface="+mn-lt"/>
                <a:cs typeface="Arial" panose="020B0604020202020204" pitchFamily="34" charset="0"/>
              </a:rPr>
            </a:br>
            <a:r>
              <a:rPr lang="vi-VN" sz="2000">
                <a:solidFill>
                  <a:schemeClr val="tx1"/>
                </a:solidFill>
                <a:latin typeface="+mn-lt"/>
                <a:cs typeface="Arial" panose="020B0604020202020204" pitchFamily="34" charset="0"/>
              </a:rPr>
              <a:t>	</a:t>
            </a:r>
            <a:r>
              <a:rPr lang="vi-VN" sz="2000" b="1">
                <a:solidFill>
                  <a:schemeClr val="tx1"/>
                </a:solidFill>
                <a:latin typeface="+mn-lt"/>
                <a:cs typeface="Arial" panose="020B0604020202020204" pitchFamily="34" charset="0"/>
              </a:rPr>
              <a:t>declare</a:t>
            </a:r>
            <a:r>
              <a:rPr lang="vi-VN" sz="2000">
                <a:solidFill>
                  <a:schemeClr val="tx1"/>
                </a:solidFill>
                <a:latin typeface="+mn-lt"/>
                <a:cs typeface="Arial" panose="020B0604020202020204" pitchFamily="34" charset="0"/>
              </a:rPr>
              <a:t> @NGDK smalldatetime </a:t>
            </a:r>
            <a:br>
              <a:rPr lang="vi-VN" sz="2000">
                <a:solidFill>
                  <a:schemeClr val="tx1"/>
                </a:solidFill>
                <a:latin typeface="+mn-lt"/>
                <a:cs typeface="Arial" panose="020B0604020202020204" pitchFamily="34" charset="0"/>
              </a:rPr>
            </a:br>
            <a:r>
              <a:rPr lang="vi-VN" sz="2000">
                <a:solidFill>
                  <a:schemeClr val="tx1"/>
                </a:solidFill>
                <a:latin typeface="+mn-lt"/>
                <a:cs typeface="Arial" panose="020B0604020202020204" pitchFamily="34" charset="0"/>
              </a:rPr>
              <a:t>	</a:t>
            </a:r>
            <a:r>
              <a:rPr lang="vi-VN" sz="2000" b="1">
                <a:solidFill>
                  <a:schemeClr val="tx1"/>
                </a:solidFill>
                <a:latin typeface="+mn-lt"/>
                <a:cs typeface="Arial" panose="020B0604020202020204" pitchFamily="34" charset="0"/>
              </a:rPr>
              <a:t>declare</a:t>
            </a:r>
            <a:r>
              <a:rPr lang="vi-VN" sz="2000">
                <a:solidFill>
                  <a:schemeClr val="tx1"/>
                </a:solidFill>
                <a:latin typeface="+mn-lt"/>
                <a:cs typeface="Arial" panose="020B0604020202020204" pitchFamily="34" charset="0"/>
              </a:rPr>
              <a:t> @MAKH char(4) </a:t>
            </a:r>
            <a:br>
              <a:rPr lang="vi-VN" sz="2000">
                <a:solidFill>
                  <a:schemeClr val="tx1"/>
                </a:solidFill>
                <a:latin typeface="+mn-lt"/>
                <a:cs typeface="Arial" panose="020B0604020202020204" pitchFamily="34" charset="0"/>
              </a:rPr>
            </a:br>
            <a:r>
              <a:rPr lang="vi-VN" sz="2000">
                <a:solidFill>
                  <a:schemeClr val="tx1"/>
                </a:solidFill>
                <a:latin typeface="+mn-lt"/>
                <a:cs typeface="Arial" panose="020B0604020202020204" pitchFamily="34" charset="0"/>
              </a:rPr>
              <a:t>	</a:t>
            </a:r>
            <a:r>
              <a:rPr lang="vi-VN" sz="2000" b="1">
                <a:solidFill>
                  <a:schemeClr val="tx1"/>
                </a:solidFill>
                <a:latin typeface="+mn-lt"/>
                <a:cs typeface="Arial" panose="020B0604020202020204" pitchFamily="34" charset="0"/>
              </a:rPr>
              <a:t>declare</a:t>
            </a:r>
            <a:r>
              <a:rPr lang="vi-VN" sz="2000">
                <a:solidFill>
                  <a:schemeClr val="tx1"/>
                </a:solidFill>
                <a:latin typeface="+mn-lt"/>
                <a:cs typeface="Arial" panose="020B0604020202020204" pitchFamily="34" charset="0"/>
              </a:rPr>
              <a:t> @NGHD smalldatetime </a:t>
            </a:r>
            <a:br>
              <a:rPr lang="vi-VN" sz="2000">
                <a:solidFill>
                  <a:schemeClr val="tx1"/>
                </a:solidFill>
                <a:latin typeface="+mn-lt"/>
                <a:cs typeface="Arial" panose="020B0604020202020204" pitchFamily="34" charset="0"/>
              </a:rPr>
            </a:br>
            <a:r>
              <a:rPr lang="vi-VN" sz="2000">
                <a:solidFill>
                  <a:schemeClr val="tx1"/>
                </a:solidFill>
                <a:latin typeface="+mn-lt"/>
                <a:cs typeface="Arial" panose="020B0604020202020204" pitchFamily="34" charset="0"/>
              </a:rPr>
              <a:t>	</a:t>
            </a:r>
            <a:r>
              <a:rPr lang="vi-VN" sz="2000" b="1">
                <a:solidFill>
                  <a:schemeClr val="tx1"/>
                </a:solidFill>
                <a:latin typeface="+mn-lt"/>
                <a:cs typeface="Arial" panose="020B0604020202020204" pitchFamily="34" charset="0"/>
              </a:rPr>
              <a:t>--lay NGDK va MAKH trong bang INSERTED </a:t>
            </a:r>
            <a:br>
              <a:rPr lang="vi-VN" sz="2000" b="1">
                <a:solidFill>
                  <a:schemeClr val="tx1"/>
                </a:solidFill>
                <a:latin typeface="+mn-lt"/>
                <a:cs typeface="Arial" panose="020B0604020202020204" pitchFamily="34" charset="0"/>
              </a:rPr>
            </a:br>
            <a:r>
              <a:rPr lang="vi-VN" sz="2000" b="1">
                <a:solidFill>
                  <a:schemeClr val="tx1"/>
                </a:solidFill>
                <a:latin typeface="+mn-lt"/>
                <a:cs typeface="Arial" panose="020B0604020202020204" pitchFamily="34" charset="0"/>
              </a:rPr>
              <a:t>	</a:t>
            </a:r>
            <a:r>
              <a:rPr lang="vi-VN" sz="2000">
                <a:solidFill>
                  <a:schemeClr val="tx1"/>
                </a:solidFill>
                <a:latin typeface="+mn-lt"/>
                <a:cs typeface="Arial" panose="020B0604020202020204" pitchFamily="34" charset="0"/>
              </a:rPr>
              <a:t>select @MAKH = MAKH, @NGDK = NGDK from </a:t>
            </a:r>
            <a:r>
              <a:rPr lang="vi-VN" sz="2000" b="1">
                <a:solidFill>
                  <a:schemeClr val="tx1"/>
                </a:solidFill>
                <a:latin typeface="+mn-lt"/>
                <a:cs typeface="Arial" panose="020B0604020202020204" pitchFamily="34" charset="0"/>
              </a:rPr>
              <a:t>inserted</a:t>
            </a:r>
            <a:r>
              <a:rPr lang="vi-VN" sz="2000">
                <a:solidFill>
                  <a:schemeClr val="tx1"/>
                </a:solidFill>
                <a:latin typeface="+mn-lt"/>
                <a:cs typeface="Arial" panose="020B0604020202020204" pitchFamily="34" charset="0"/>
              </a:rPr>
              <a:t> </a:t>
            </a:r>
            <a:br>
              <a:rPr lang="vi-VN" sz="2000">
                <a:solidFill>
                  <a:schemeClr val="tx1"/>
                </a:solidFill>
                <a:latin typeface="+mn-lt"/>
                <a:cs typeface="Arial" panose="020B0604020202020204" pitchFamily="34" charset="0"/>
              </a:rPr>
            </a:br>
            <a:r>
              <a:rPr lang="vi-VN" sz="2000">
                <a:solidFill>
                  <a:schemeClr val="tx1"/>
                </a:solidFill>
                <a:latin typeface="+mn-lt"/>
                <a:cs typeface="Arial" panose="020B0604020202020204" pitchFamily="34" charset="0"/>
              </a:rPr>
              <a:t>	if (select count(*) from HOADON where MAKH=@MAKH and NGHD &lt;@NGDK) &gt; 0 </a:t>
            </a:r>
            <a:br>
              <a:rPr lang="vi-VN" sz="2000">
                <a:solidFill>
                  <a:schemeClr val="tx1"/>
                </a:solidFill>
                <a:latin typeface="+mn-lt"/>
                <a:cs typeface="Arial" panose="020B0604020202020204" pitchFamily="34" charset="0"/>
              </a:rPr>
            </a:br>
            <a:r>
              <a:rPr lang="vi-VN" sz="2000">
                <a:solidFill>
                  <a:schemeClr val="tx1"/>
                </a:solidFill>
                <a:latin typeface="+mn-lt"/>
                <a:cs typeface="Arial" panose="020B0604020202020204" pitchFamily="34" charset="0"/>
              </a:rPr>
              <a:t>	begin </a:t>
            </a:r>
            <a:br>
              <a:rPr lang="vi-VN" sz="2000">
                <a:solidFill>
                  <a:schemeClr val="tx1"/>
                </a:solidFill>
                <a:latin typeface="+mn-lt"/>
                <a:cs typeface="Arial" panose="020B0604020202020204" pitchFamily="34" charset="0"/>
              </a:rPr>
            </a:br>
            <a:r>
              <a:rPr lang="vi-VN" sz="2000">
                <a:solidFill>
                  <a:schemeClr val="tx1"/>
                </a:solidFill>
                <a:latin typeface="+mn-lt"/>
                <a:cs typeface="Arial" panose="020B0604020202020204" pitchFamily="34" charset="0"/>
              </a:rPr>
              <a:t>		print '--Ngay dang ky thanh vien phai lon hon ngay mua hang--’</a:t>
            </a:r>
            <a:br>
              <a:rPr lang="vi-VN" sz="2000">
                <a:solidFill>
                  <a:schemeClr val="tx1"/>
                </a:solidFill>
                <a:latin typeface="+mn-lt"/>
                <a:cs typeface="Arial" panose="020B0604020202020204" pitchFamily="34" charset="0"/>
              </a:rPr>
            </a:br>
            <a:r>
              <a:rPr lang="vi-VN" sz="2000">
                <a:solidFill>
                  <a:schemeClr val="tx1"/>
                </a:solidFill>
                <a:latin typeface="+mn-lt"/>
                <a:cs typeface="Arial" panose="020B0604020202020204" pitchFamily="34" charset="0"/>
              </a:rPr>
              <a:t> 	rollback tran </a:t>
            </a:r>
            <a:br>
              <a:rPr lang="vi-VN" sz="2000">
                <a:solidFill>
                  <a:schemeClr val="tx1"/>
                </a:solidFill>
                <a:latin typeface="+mn-lt"/>
                <a:cs typeface="Arial" panose="020B0604020202020204" pitchFamily="34" charset="0"/>
              </a:rPr>
            </a:br>
            <a:r>
              <a:rPr lang="vi-VN" sz="2000">
                <a:solidFill>
                  <a:schemeClr val="tx1"/>
                </a:solidFill>
                <a:latin typeface="+mn-lt"/>
                <a:cs typeface="Arial" panose="020B0604020202020204" pitchFamily="34" charset="0"/>
              </a:rPr>
              <a:t>	end </a:t>
            </a:r>
            <a:br>
              <a:rPr lang="vi-VN" sz="2000">
                <a:solidFill>
                  <a:schemeClr val="tx1"/>
                </a:solidFill>
                <a:latin typeface="+mn-lt"/>
                <a:cs typeface="Arial" panose="020B0604020202020204" pitchFamily="34" charset="0"/>
              </a:rPr>
            </a:br>
            <a:r>
              <a:rPr lang="vi-VN" sz="2000" b="1">
                <a:solidFill>
                  <a:schemeClr val="tx1"/>
                </a:solidFill>
                <a:latin typeface="+mn-lt"/>
                <a:cs typeface="Arial" panose="020B0604020202020204" pitchFamily="34" charset="0"/>
              </a:rPr>
              <a:t>end </a:t>
            </a:r>
            <a:r>
              <a:rPr lang="vi-VN" sz="2000">
                <a:solidFill>
                  <a:schemeClr val="tx1"/>
                </a:solidFill>
                <a:latin typeface="+mn-lt"/>
                <a:cs typeface="Arial" panose="020B0604020202020204" pitchFamily="34" charset="0"/>
              </a:rPr>
              <a:t/>
            </a:r>
            <a:br>
              <a:rPr lang="vi-VN" sz="2000">
                <a:solidFill>
                  <a:schemeClr val="tx1"/>
                </a:solidFill>
                <a:latin typeface="+mn-lt"/>
                <a:cs typeface="Arial" panose="020B0604020202020204" pitchFamily="34" charset="0"/>
              </a:rPr>
            </a:br>
            <a:r>
              <a:rPr lang="vi-VN" sz="2000">
                <a:solidFill>
                  <a:schemeClr val="tx1"/>
                </a:solidFill>
                <a:latin typeface="+mn-lt"/>
                <a:cs typeface="Arial" panose="020B0604020202020204" pitchFamily="34" charset="0"/>
              </a:rPr>
              <a:t>go</a:t>
            </a:r>
          </a:p>
        </p:txBody>
      </p:sp>
    </p:spTree>
    <p:extLst>
      <p:ext uri="{BB962C8B-B14F-4D97-AF65-F5344CB8AC3E}">
        <p14:creationId xmlns:p14="http://schemas.microsoft.com/office/powerpoint/2010/main" val="804626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125281-776E-4A71-93BD-24E21AADBE8A}"/>
              </a:ext>
            </a:extLst>
          </p:cNvPr>
          <p:cNvSpPr>
            <a:spLocks noGrp="1"/>
          </p:cNvSpPr>
          <p:nvPr>
            <p:ph type="ctrTitle"/>
          </p:nvPr>
        </p:nvSpPr>
        <p:spPr>
          <a:xfrm>
            <a:off x="1507067" y="452904"/>
            <a:ext cx="7766936" cy="1646302"/>
          </a:xfrm>
        </p:spPr>
        <p:txBody>
          <a:bodyPr>
            <a:normAutofit/>
          </a:bodyPr>
          <a:lstStyle/>
          <a:p>
            <a:pPr algn="l"/>
            <a:r>
              <a:rPr lang="vi-VN" sz="6000" dirty="0">
                <a:latin typeface="Arial" panose="020B0604020202020204" pitchFamily="34" charset="0"/>
                <a:cs typeface="Arial" panose="020B0604020202020204" pitchFamily="34" charset="0"/>
              </a:rPr>
              <a:t>Kết luận</a:t>
            </a:r>
          </a:p>
        </p:txBody>
      </p:sp>
      <p:sp>
        <p:nvSpPr>
          <p:cNvPr id="3" name="Subtitle 2">
            <a:extLst>
              <a:ext uri="{FF2B5EF4-FFF2-40B4-BE49-F238E27FC236}">
                <a16:creationId xmlns:a16="http://schemas.microsoft.com/office/drawing/2014/main" xmlns="" id="{FFDBA2C2-339A-4FD2-ACF0-990628AB9F73}"/>
              </a:ext>
            </a:extLst>
          </p:cNvPr>
          <p:cNvSpPr>
            <a:spLocks noGrp="1"/>
          </p:cNvSpPr>
          <p:nvPr>
            <p:ph type="subTitle" idx="1"/>
          </p:nvPr>
        </p:nvSpPr>
        <p:spPr>
          <a:xfrm>
            <a:off x="1507067" y="2210937"/>
            <a:ext cx="7766936" cy="2936795"/>
          </a:xfrm>
        </p:spPr>
        <p:txBody>
          <a:bodyPr>
            <a:noAutofit/>
          </a:bodyPr>
          <a:lstStyle/>
          <a:p>
            <a:pPr algn="l"/>
            <a:r>
              <a:rPr lang="vi-VN" sz="3200" dirty="0">
                <a:solidFill>
                  <a:schemeClr val="tx1"/>
                </a:solidFill>
              </a:rPr>
              <a:t>Việc mà bạn sử dụng Trigger là không bắt </a:t>
            </a:r>
            <a:r>
              <a:rPr lang="vi-VN" sz="3200" dirty="0" smtClean="0">
                <a:solidFill>
                  <a:schemeClr val="tx1"/>
                </a:solidFill>
              </a:rPr>
              <a:t>buộc</a:t>
            </a:r>
            <a:r>
              <a:rPr lang="en-US" sz="3200" dirty="0" smtClean="0">
                <a:solidFill>
                  <a:schemeClr val="tx1"/>
                </a:solidFill>
              </a:rPr>
              <a:t>.</a:t>
            </a:r>
            <a:r>
              <a:rPr lang="vi-VN" sz="3200" dirty="0" smtClean="0">
                <a:solidFill>
                  <a:schemeClr val="tx1"/>
                </a:solidFill>
              </a:rPr>
              <a:t> </a:t>
            </a:r>
            <a:r>
              <a:rPr lang="en-US" sz="3200" dirty="0">
                <a:solidFill>
                  <a:schemeClr val="tx1"/>
                </a:solidFill>
              </a:rPr>
              <a:t>C</a:t>
            </a:r>
            <a:r>
              <a:rPr lang="vi-VN" sz="3200" dirty="0" smtClean="0">
                <a:solidFill>
                  <a:schemeClr val="tx1"/>
                </a:solidFill>
              </a:rPr>
              <a:t>húng </a:t>
            </a:r>
            <a:r>
              <a:rPr lang="vi-VN" sz="3200" dirty="0">
                <a:solidFill>
                  <a:schemeClr val="tx1"/>
                </a:solidFill>
              </a:rPr>
              <a:t>ta thường tưởng rằng vì thế mà chả ai dùng nó là hoàn toàn sai. </a:t>
            </a:r>
            <a:r>
              <a:rPr lang="vi-VN" sz="3200" dirty="0" smtClean="0">
                <a:solidFill>
                  <a:schemeClr val="tx1"/>
                </a:solidFill>
              </a:rPr>
              <a:t>Trigger </a:t>
            </a:r>
            <a:r>
              <a:rPr lang="vi-VN" sz="3200" dirty="0">
                <a:solidFill>
                  <a:schemeClr val="tx1"/>
                </a:solidFill>
              </a:rPr>
              <a:t>vẫn có rất nhiều nơi sẽ sử dụng nó vào mục đích riêng của họ.</a:t>
            </a:r>
          </a:p>
        </p:txBody>
      </p:sp>
    </p:spTree>
    <p:extLst>
      <p:ext uri="{BB962C8B-B14F-4D97-AF65-F5344CB8AC3E}">
        <p14:creationId xmlns:p14="http://schemas.microsoft.com/office/powerpoint/2010/main" val="166889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B52A5-9422-4E43-AEBB-859593E70A33}"/>
              </a:ext>
            </a:extLst>
          </p:cNvPr>
          <p:cNvSpPr>
            <a:spLocks noGrp="1"/>
          </p:cNvSpPr>
          <p:nvPr>
            <p:ph type="title"/>
          </p:nvPr>
        </p:nvSpPr>
        <p:spPr/>
        <p:txBody>
          <a:bodyPr>
            <a:normAutofit/>
          </a:bodyPr>
          <a:lstStyle/>
          <a:p>
            <a:r>
              <a:rPr lang="en-US" sz="8000">
                <a:latin typeface="Arial" panose="020B0604020202020204" pitchFamily="34" charset="0"/>
                <a:cs typeface="Arial" panose="020B0604020202020204" pitchFamily="34" charset="0"/>
              </a:rPr>
              <a:t>Trigger là gì?</a:t>
            </a:r>
            <a:endParaRPr lang="vi-VN" sz="800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6FE527EB-1BAF-4845-8141-8A76978CC828}"/>
              </a:ext>
            </a:extLst>
          </p:cNvPr>
          <p:cNvSpPr>
            <a:spLocks noGrp="1"/>
          </p:cNvSpPr>
          <p:nvPr>
            <p:ph idx="1"/>
          </p:nvPr>
        </p:nvSpPr>
        <p:spPr/>
        <p:txBody>
          <a:bodyPr>
            <a:normAutofit/>
          </a:bodyPr>
          <a:lstStyle/>
          <a:p>
            <a:r>
              <a:rPr lang="vi-VN" sz="4000"/>
              <a:t>Hiểu đơn giản thì Trigger là một stored procedure không có tham số. Trigger thực thi một cách tự động khi một trong ba câu lệnh Insert, Update, Delete làm thay đổi dữ liệu trên bảng có chứa trigger.</a:t>
            </a:r>
          </a:p>
        </p:txBody>
      </p:sp>
    </p:spTree>
    <p:extLst>
      <p:ext uri="{BB962C8B-B14F-4D97-AF65-F5344CB8AC3E}">
        <p14:creationId xmlns:p14="http://schemas.microsoft.com/office/powerpoint/2010/main" val="1128205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B89016-6AB6-4F7B-B0B9-2E50B4121428}"/>
              </a:ext>
            </a:extLst>
          </p:cNvPr>
          <p:cNvSpPr>
            <a:spLocks noGrp="1"/>
          </p:cNvSpPr>
          <p:nvPr>
            <p:ph type="title"/>
          </p:nvPr>
        </p:nvSpPr>
        <p:spPr/>
        <p:txBody>
          <a:bodyPr/>
          <a:lstStyle/>
          <a:p>
            <a:r>
              <a:rPr lang="vi-VN"/>
              <a:t>Link tham khảo:</a:t>
            </a:r>
          </a:p>
        </p:txBody>
      </p:sp>
      <p:sp>
        <p:nvSpPr>
          <p:cNvPr id="3" name="Content Placeholder 2">
            <a:extLst>
              <a:ext uri="{FF2B5EF4-FFF2-40B4-BE49-F238E27FC236}">
                <a16:creationId xmlns:a16="http://schemas.microsoft.com/office/drawing/2014/main" xmlns="" id="{B1963D7E-E1ED-41DC-870C-4812CF16CE51}"/>
              </a:ext>
            </a:extLst>
          </p:cNvPr>
          <p:cNvSpPr>
            <a:spLocks noGrp="1"/>
          </p:cNvSpPr>
          <p:nvPr>
            <p:ph idx="1"/>
          </p:nvPr>
        </p:nvSpPr>
        <p:spPr/>
        <p:txBody>
          <a:bodyPr/>
          <a:lstStyle/>
          <a:p>
            <a:r>
              <a:rPr lang="vi-VN" sz="2800"/>
              <a:t>Trigger: </a:t>
            </a:r>
            <a:r>
              <a:rPr lang="vi-VN" sz="2800">
                <a:hlinkClick r:id="rId2"/>
              </a:rPr>
              <a:t>https://viblo.asia/p/su-dung-trigger-trong-sql-qua-vi-du-co-ban-aWj538APK6m</a:t>
            </a:r>
            <a:endParaRPr lang="vi-VN" sz="2800"/>
          </a:p>
          <a:p>
            <a:r>
              <a:rPr lang="vi-VN" sz="2800"/>
              <a:t>Đọc thêm về việc trigger chạy ngầm: </a:t>
            </a:r>
            <a:r>
              <a:rPr lang="vi-VN" sz="2800">
                <a:hlinkClick r:id="rId3"/>
              </a:rPr>
              <a:t>https://www.ibm.com/support/knowledgecenter/en/SSGU8G_12.1.0/com.ibm.sqlt.doc/ids_sqt_523.htm</a:t>
            </a:r>
            <a:endParaRPr lang="vi-VN" sz="2800"/>
          </a:p>
          <a:p>
            <a:endParaRPr lang="vi-VN"/>
          </a:p>
        </p:txBody>
      </p:sp>
    </p:spTree>
    <p:extLst>
      <p:ext uri="{BB962C8B-B14F-4D97-AF65-F5344CB8AC3E}">
        <p14:creationId xmlns:p14="http://schemas.microsoft.com/office/powerpoint/2010/main" val="1129565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A43AB30-986B-4653-8F56-7B63C64170F1}"/>
              </a:ext>
            </a:extLst>
          </p:cNvPr>
          <p:cNvSpPr>
            <a:spLocks noGrp="1"/>
          </p:cNvSpPr>
          <p:nvPr>
            <p:ph type="title"/>
          </p:nvPr>
        </p:nvSpPr>
        <p:spPr>
          <a:xfrm>
            <a:off x="1141358" y="2768600"/>
            <a:ext cx="8596668" cy="1320800"/>
          </a:xfrm>
        </p:spPr>
        <p:txBody>
          <a:bodyPr>
            <a:normAutofit/>
          </a:bodyPr>
          <a:lstStyle/>
          <a:p>
            <a:r>
              <a:rPr lang="vi-VN" sz="6600">
                <a:latin typeface="+mn-lt"/>
              </a:rPr>
              <a:t>Thank you for joining!!</a:t>
            </a:r>
          </a:p>
        </p:txBody>
      </p:sp>
    </p:spTree>
    <p:extLst>
      <p:ext uri="{BB962C8B-B14F-4D97-AF65-F5344CB8AC3E}">
        <p14:creationId xmlns:p14="http://schemas.microsoft.com/office/powerpoint/2010/main" val="142294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5B2176-C6E7-45B6-BE77-B0B3D49A959B}"/>
              </a:ext>
            </a:extLst>
          </p:cNvPr>
          <p:cNvSpPr>
            <a:spLocks noGrp="1"/>
          </p:cNvSpPr>
          <p:nvPr>
            <p:ph type="title"/>
          </p:nvPr>
        </p:nvSpPr>
        <p:spPr/>
        <p:txBody>
          <a:bodyPr>
            <a:normAutofit/>
          </a:bodyPr>
          <a:lstStyle/>
          <a:p>
            <a:r>
              <a:rPr lang="vi-VN" sz="5400">
                <a:latin typeface="Arial" panose="020B0604020202020204" pitchFamily="34" charset="0"/>
                <a:cs typeface="Arial" panose="020B0604020202020204" pitchFamily="34" charset="0"/>
              </a:rPr>
              <a:t>Cú pháp của Trigger</a:t>
            </a:r>
          </a:p>
        </p:txBody>
      </p:sp>
      <p:sp>
        <p:nvSpPr>
          <p:cNvPr id="3" name="Content Placeholder 2">
            <a:extLst>
              <a:ext uri="{FF2B5EF4-FFF2-40B4-BE49-F238E27FC236}">
                <a16:creationId xmlns:a16="http://schemas.microsoft.com/office/drawing/2014/main" xmlns="" id="{07278076-2A69-4A3E-BCD4-20F89BD8B054}"/>
              </a:ext>
            </a:extLst>
          </p:cNvPr>
          <p:cNvSpPr>
            <a:spLocks noGrp="1"/>
          </p:cNvSpPr>
          <p:nvPr>
            <p:ph idx="1"/>
          </p:nvPr>
        </p:nvSpPr>
        <p:spPr/>
        <p:txBody>
          <a:bodyPr>
            <a:normAutofit/>
          </a:bodyPr>
          <a:lstStyle/>
          <a:p>
            <a:r>
              <a:rPr lang="vi-VN" sz="3200" dirty="0"/>
              <a:t>CREATE TRIGGER tên_trigger ON </a:t>
            </a:r>
            <a:r>
              <a:rPr lang="vi-VN" sz="3200" dirty="0" smtClean="0"/>
              <a:t>tên_bảng</a:t>
            </a:r>
            <a:endParaRPr lang="en-US" sz="3200" dirty="0" smtClean="0"/>
          </a:p>
          <a:p>
            <a:pPr marL="0" indent="0">
              <a:buNone/>
            </a:pPr>
            <a:r>
              <a:rPr lang="en-US" sz="3200" dirty="0"/>
              <a:t> </a:t>
            </a:r>
            <a:r>
              <a:rPr lang="en-US" sz="3200" dirty="0" smtClean="0"/>
              <a:t>  </a:t>
            </a:r>
            <a:r>
              <a:rPr lang="vi-VN" sz="3200" dirty="0" smtClean="0"/>
              <a:t>FOR </a:t>
            </a:r>
            <a:r>
              <a:rPr lang="vi-VN" sz="3200" dirty="0"/>
              <a:t>{DELETE, INSERT, UPDATE}</a:t>
            </a:r>
          </a:p>
          <a:p>
            <a:pPr marL="0" indent="0">
              <a:buNone/>
            </a:pPr>
            <a:r>
              <a:rPr lang="en-US" sz="3200" dirty="0" smtClean="0"/>
              <a:t>	</a:t>
            </a:r>
            <a:r>
              <a:rPr lang="vi-VN" sz="3200" dirty="0" smtClean="0"/>
              <a:t>AS </a:t>
            </a:r>
            <a:endParaRPr lang="vi-VN" sz="3200" dirty="0"/>
          </a:p>
          <a:p>
            <a:pPr marL="0" indent="0">
              <a:buNone/>
            </a:pPr>
            <a:r>
              <a:rPr lang="en-US" sz="3200" dirty="0"/>
              <a:t> </a:t>
            </a:r>
            <a:r>
              <a:rPr lang="en-US" sz="3200" dirty="0" smtClean="0"/>
              <a:t>  </a:t>
            </a:r>
            <a:r>
              <a:rPr lang="vi-VN" sz="3200" dirty="0" smtClean="0"/>
              <a:t> </a:t>
            </a:r>
            <a:r>
              <a:rPr lang="vi-VN" sz="3200" dirty="0"/>
              <a:t>	câu_lệnh_sql</a:t>
            </a:r>
          </a:p>
        </p:txBody>
      </p:sp>
    </p:spTree>
    <p:extLst>
      <p:ext uri="{BB962C8B-B14F-4D97-AF65-F5344CB8AC3E}">
        <p14:creationId xmlns:p14="http://schemas.microsoft.com/office/powerpoint/2010/main" val="3551642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8CB96F-A57B-4C3D-985C-903164228A71}"/>
              </a:ext>
            </a:extLst>
          </p:cNvPr>
          <p:cNvSpPr>
            <a:spLocks noGrp="1"/>
          </p:cNvSpPr>
          <p:nvPr>
            <p:ph type="title"/>
          </p:nvPr>
        </p:nvSpPr>
        <p:spPr/>
        <p:txBody>
          <a:bodyPr>
            <a:normAutofit/>
          </a:bodyPr>
          <a:lstStyle/>
          <a:p>
            <a:r>
              <a:rPr lang="vi-VN" sz="5400">
                <a:latin typeface="Arial" panose="020B0604020202020204" pitchFamily="34" charset="0"/>
                <a:cs typeface="Arial" panose="020B0604020202020204" pitchFamily="34" charset="0"/>
              </a:rPr>
              <a:t>Trigger dùng làm gì ?</a:t>
            </a:r>
          </a:p>
        </p:txBody>
      </p:sp>
      <p:sp>
        <p:nvSpPr>
          <p:cNvPr id="3" name="Content Placeholder 2">
            <a:extLst>
              <a:ext uri="{FF2B5EF4-FFF2-40B4-BE49-F238E27FC236}">
                <a16:creationId xmlns:a16="http://schemas.microsoft.com/office/drawing/2014/main" xmlns="" id="{29C22DAB-C868-4683-90FB-FA57D0776DC0}"/>
              </a:ext>
            </a:extLst>
          </p:cNvPr>
          <p:cNvSpPr>
            <a:spLocks noGrp="1"/>
          </p:cNvSpPr>
          <p:nvPr>
            <p:ph idx="1"/>
          </p:nvPr>
        </p:nvSpPr>
        <p:spPr/>
        <p:txBody>
          <a:bodyPr>
            <a:normAutofit/>
          </a:bodyPr>
          <a:lstStyle/>
          <a:p>
            <a:r>
              <a:rPr lang="vi-VN" sz="2800"/>
              <a:t>Trigger thường được sử dụng để kiểm tra ràng buộc (check constraints) trên nhiều quan hệ (nhiều bảng/table) hoặc trên nhiều dòng (nhiều record) của bảng.</a:t>
            </a:r>
          </a:p>
          <a:p>
            <a:r>
              <a:rPr lang="vi-VN" sz="2800"/>
              <a:t>Ngoài ra việc sử dụng Trigger để chương trình có những hàm chạy ngầm nhằm phục vụ nhưng trường hợp hữu hạn và thường không sử dụng cho mục đích kinh doanh hoặc giao dịch.</a:t>
            </a:r>
          </a:p>
        </p:txBody>
      </p:sp>
    </p:spTree>
    <p:extLst>
      <p:ext uri="{BB962C8B-B14F-4D97-AF65-F5344CB8AC3E}">
        <p14:creationId xmlns:p14="http://schemas.microsoft.com/office/powerpoint/2010/main" val="285978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8ADDEC-CB27-4731-A541-87209D811C16}"/>
              </a:ext>
            </a:extLst>
          </p:cNvPr>
          <p:cNvSpPr>
            <a:spLocks noGrp="1"/>
          </p:cNvSpPr>
          <p:nvPr>
            <p:ph type="title"/>
          </p:nvPr>
        </p:nvSpPr>
        <p:spPr/>
        <p:txBody>
          <a:bodyPr>
            <a:normAutofit/>
          </a:bodyPr>
          <a:lstStyle/>
          <a:p>
            <a:r>
              <a:rPr lang="vi-VN" sz="4800"/>
              <a:t>Bài toán đặt ra</a:t>
            </a:r>
          </a:p>
        </p:txBody>
      </p:sp>
      <p:sp>
        <p:nvSpPr>
          <p:cNvPr id="3" name="Content Placeholder 2">
            <a:extLst>
              <a:ext uri="{FF2B5EF4-FFF2-40B4-BE49-F238E27FC236}">
                <a16:creationId xmlns:a16="http://schemas.microsoft.com/office/drawing/2014/main" xmlns="" id="{055F4143-76A9-4498-B443-6F2E6B4424ED}"/>
              </a:ext>
            </a:extLst>
          </p:cNvPr>
          <p:cNvSpPr>
            <a:spLocks noGrp="1"/>
          </p:cNvSpPr>
          <p:nvPr>
            <p:ph idx="1"/>
          </p:nvPr>
        </p:nvSpPr>
        <p:spPr>
          <a:xfrm>
            <a:off x="677334" y="4167271"/>
            <a:ext cx="8596668" cy="3880773"/>
          </a:xfrm>
        </p:spPr>
        <p:txBody>
          <a:bodyPr>
            <a:normAutofit/>
          </a:bodyPr>
          <a:lstStyle/>
          <a:p>
            <a:r>
              <a:rPr lang="vi-VN" sz="3200" dirty="0"/>
              <a:t>Bạn có 2 bảng kho hàng và đặt hàng liên kết với nhau bởi mã hàng.</a:t>
            </a:r>
          </a:p>
          <a:p>
            <a:r>
              <a:rPr lang="vi-VN" sz="3200" dirty="0"/>
              <a:t>Khi người dùng đặt hàng hãy tự động cập nhật số lượng tồn trong bảng kho hàng.</a:t>
            </a:r>
          </a:p>
        </p:txBody>
      </p:sp>
      <p:pic>
        <p:nvPicPr>
          <p:cNvPr id="4" name="Picture 3">
            <a:extLst>
              <a:ext uri="{FF2B5EF4-FFF2-40B4-BE49-F238E27FC236}">
                <a16:creationId xmlns:a16="http://schemas.microsoft.com/office/drawing/2014/main" xmlns="" id="{DBB62C1A-7BA4-4032-B0F8-B5C7F3E15260}"/>
              </a:ext>
            </a:extLst>
          </p:cNvPr>
          <p:cNvPicPr>
            <a:picLocks noChangeAspect="1"/>
          </p:cNvPicPr>
          <p:nvPr/>
        </p:nvPicPr>
        <p:blipFill>
          <a:blip r:embed="rId2"/>
          <a:stretch>
            <a:fillRect/>
          </a:stretch>
        </p:blipFill>
        <p:spPr>
          <a:xfrm>
            <a:off x="677334" y="1930400"/>
            <a:ext cx="7319039" cy="2169141"/>
          </a:xfrm>
          <a:prstGeom prst="rect">
            <a:avLst/>
          </a:prstGeom>
        </p:spPr>
      </p:pic>
    </p:spTree>
    <p:extLst>
      <p:ext uri="{BB962C8B-B14F-4D97-AF65-F5344CB8AC3E}">
        <p14:creationId xmlns:p14="http://schemas.microsoft.com/office/powerpoint/2010/main" val="232509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1ECCB-66F5-42BD-84FE-9A8CB402C158}"/>
              </a:ext>
            </a:extLst>
          </p:cNvPr>
          <p:cNvSpPr>
            <a:spLocks noGrp="1"/>
          </p:cNvSpPr>
          <p:nvPr>
            <p:ph type="title"/>
          </p:nvPr>
        </p:nvSpPr>
        <p:spPr/>
        <p:txBody>
          <a:bodyPr>
            <a:normAutofit/>
          </a:bodyPr>
          <a:lstStyle/>
          <a:p>
            <a:r>
              <a:rPr lang="vi-VN" sz="5400"/>
              <a:t>Giải pháp</a:t>
            </a:r>
          </a:p>
        </p:txBody>
      </p:sp>
      <p:sp>
        <p:nvSpPr>
          <p:cNvPr id="3" name="Content Placeholder 2">
            <a:extLst>
              <a:ext uri="{FF2B5EF4-FFF2-40B4-BE49-F238E27FC236}">
                <a16:creationId xmlns:a16="http://schemas.microsoft.com/office/drawing/2014/main" xmlns="" id="{B49CDF27-057E-4147-BC25-ED0513D2B99D}"/>
              </a:ext>
            </a:extLst>
          </p:cNvPr>
          <p:cNvSpPr>
            <a:spLocks noGrp="1"/>
          </p:cNvSpPr>
          <p:nvPr>
            <p:ph idx="1"/>
          </p:nvPr>
        </p:nvSpPr>
        <p:spPr/>
        <p:txBody>
          <a:bodyPr>
            <a:noAutofit/>
          </a:bodyPr>
          <a:lstStyle/>
          <a:p>
            <a:r>
              <a:rPr lang="vi-VN" sz="2400"/>
              <a:t>Khi người dùng đặt hàng ta chỉ có 3 loại thao tác chính với CSDL là : </a:t>
            </a:r>
            <a:r>
              <a:rPr lang="vi-VN" sz="2400" b="1"/>
              <a:t>Insert, Delete, Update</a:t>
            </a:r>
          </a:p>
          <a:p>
            <a:r>
              <a:rPr lang="vi-VN" sz="2400"/>
              <a:t>Vậy chỉ cần tạo 3 trigger tương ứng</a:t>
            </a:r>
          </a:p>
          <a:p>
            <a:r>
              <a:rPr lang="vi-VN" sz="2400"/>
              <a:t>Người dùng </a:t>
            </a:r>
            <a:r>
              <a:rPr lang="vi-VN" sz="2400" b="1"/>
              <a:t>đặt hàng: </a:t>
            </a:r>
            <a:r>
              <a:rPr lang="vi-VN" sz="2400"/>
              <a:t>Số lượng còn trong kho </a:t>
            </a:r>
            <a:r>
              <a:rPr lang="vi-VN" sz="2400" b="1"/>
              <a:t>= Số lượng còn - Số lượt đặt</a:t>
            </a:r>
          </a:p>
          <a:p>
            <a:r>
              <a:rPr lang="vi-VN" sz="2400"/>
              <a:t>Người dùng </a:t>
            </a:r>
            <a:r>
              <a:rPr lang="vi-VN" sz="2400" b="1"/>
              <a:t>hủy </a:t>
            </a:r>
            <a:r>
              <a:rPr lang="vi-VN" sz="2400"/>
              <a:t>không đặt hàng nữa: Số lượng còn trong kho</a:t>
            </a:r>
            <a:r>
              <a:rPr lang="vi-VN" sz="2400" b="1"/>
              <a:t> = Số lượng còn + Số lượt đặt</a:t>
            </a:r>
          </a:p>
          <a:p>
            <a:r>
              <a:rPr lang="vi-VN" sz="2400"/>
              <a:t>Người dùng </a:t>
            </a:r>
            <a:r>
              <a:rPr lang="vi-VN" sz="2400" b="1"/>
              <a:t>cập nhật </a:t>
            </a:r>
            <a:r>
              <a:rPr lang="vi-VN" sz="2400"/>
              <a:t>Số lượng đặt =&gt; </a:t>
            </a:r>
            <a:r>
              <a:rPr lang="vi-VN" sz="2400" b="1"/>
              <a:t>Số lượng còn tăng giảm tùy ý</a:t>
            </a:r>
          </a:p>
        </p:txBody>
      </p:sp>
    </p:spTree>
    <p:extLst>
      <p:ext uri="{BB962C8B-B14F-4D97-AF65-F5344CB8AC3E}">
        <p14:creationId xmlns:p14="http://schemas.microsoft.com/office/powerpoint/2010/main" val="39744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0070A0-E07B-45DF-A821-6147ED2E9424}"/>
              </a:ext>
            </a:extLst>
          </p:cNvPr>
          <p:cNvSpPr>
            <a:spLocks noGrp="1"/>
          </p:cNvSpPr>
          <p:nvPr>
            <p:ph type="title"/>
          </p:nvPr>
        </p:nvSpPr>
        <p:spPr/>
        <p:txBody>
          <a:bodyPr>
            <a:normAutofit/>
          </a:bodyPr>
          <a:lstStyle/>
          <a:p>
            <a:r>
              <a:rPr lang="vi-VN" sz="6000">
                <a:latin typeface="Arial" panose="020B0604020202020204" pitchFamily="34" charset="0"/>
                <a:cs typeface="Arial" panose="020B0604020202020204" pitchFamily="34" charset="0"/>
              </a:rPr>
              <a:t>Vấn đề</a:t>
            </a:r>
          </a:p>
        </p:txBody>
      </p:sp>
      <p:sp>
        <p:nvSpPr>
          <p:cNvPr id="3" name="Content Placeholder 2">
            <a:extLst>
              <a:ext uri="{FF2B5EF4-FFF2-40B4-BE49-F238E27FC236}">
                <a16:creationId xmlns:a16="http://schemas.microsoft.com/office/drawing/2014/main" xmlns="" id="{C07BF6FE-CC57-4B28-88CB-9C949682E747}"/>
              </a:ext>
            </a:extLst>
          </p:cNvPr>
          <p:cNvSpPr>
            <a:spLocks noGrp="1"/>
          </p:cNvSpPr>
          <p:nvPr>
            <p:ph idx="1"/>
          </p:nvPr>
        </p:nvSpPr>
        <p:spPr/>
        <p:txBody>
          <a:bodyPr>
            <a:normAutofit fontScale="92500"/>
          </a:bodyPr>
          <a:lstStyle/>
          <a:p>
            <a:r>
              <a:rPr lang="vi-VN" sz="2400"/>
              <a:t>Ở 2 trường hợp </a:t>
            </a:r>
            <a:r>
              <a:rPr lang="vi-VN" sz="2400" b="1"/>
              <a:t>insert</a:t>
            </a:r>
            <a:r>
              <a:rPr lang="vi-VN" sz="2400"/>
              <a:t> và </a:t>
            </a:r>
            <a:r>
              <a:rPr lang="vi-VN" sz="2400" b="1"/>
              <a:t>delete</a:t>
            </a:r>
            <a:r>
              <a:rPr lang="vi-VN" sz="2400"/>
              <a:t> ta thực hiện bình thường. Nhưng trong trường hợp </a:t>
            </a:r>
            <a:r>
              <a:rPr lang="vi-VN" sz="2400" b="1"/>
              <a:t>update</a:t>
            </a:r>
            <a:r>
              <a:rPr lang="vi-VN" sz="2400"/>
              <a:t> Số lượng hàng tồn sẽ xảy ra các trường hợp sau.</a:t>
            </a:r>
          </a:p>
          <a:p>
            <a:r>
              <a:rPr lang="vi-VN" sz="2400"/>
              <a:t>Số lượng đặt ban đầu = 5 sau đó tăng lên 10 =&gt; số lượng trong kho sẽ giảm 10 tương ứng</a:t>
            </a:r>
          </a:p>
          <a:p>
            <a:r>
              <a:rPr lang="vi-VN" sz="2400"/>
              <a:t>Số lượng đặt lúc này = 10 sau đó giảm xuống 3 =&gt; số lượng trong kho sẽ tăng 7 tương ứng</a:t>
            </a:r>
          </a:p>
          <a:p>
            <a:r>
              <a:rPr lang="vi-VN" sz="2400"/>
              <a:t>Tận dụng việc trong sql câu lệnh </a:t>
            </a:r>
            <a:r>
              <a:rPr lang="vi-VN" sz="2400" b="1"/>
              <a:t>update = Insert new row To Delete old row</a:t>
            </a:r>
            <a:r>
              <a:rPr lang="vi-VN" sz="2400"/>
              <a:t> cõ nghĩa là khi thực hiện update CSDL trong sql sẽ chạy việc insert dữ liệu mới trước sau đó sẽ xóa đi bảng cũ.</a:t>
            </a:r>
          </a:p>
        </p:txBody>
      </p:sp>
    </p:spTree>
    <p:extLst>
      <p:ext uri="{BB962C8B-B14F-4D97-AF65-F5344CB8AC3E}">
        <p14:creationId xmlns:p14="http://schemas.microsoft.com/office/powerpoint/2010/main" val="1597994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E4217-1A00-4EE9-8A7A-16A4C3125900}"/>
              </a:ext>
            </a:extLst>
          </p:cNvPr>
          <p:cNvSpPr>
            <a:spLocks noGrp="1"/>
          </p:cNvSpPr>
          <p:nvPr>
            <p:ph type="title"/>
          </p:nvPr>
        </p:nvSpPr>
        <p:spPr/>
        <p:txBody>
          <a:bodyPr>
            <a:normAutofit/>
          </a:bodyPr>
          <a:lstStyle/>
          <a:p>
            <a:r>
              <a:rPr lang="vi-VN" sz="4400">
                <a:latin typeface="Arial" panose="020B0604020202020204" pitchFamily="34" charset="0"/>
                <a:cs typeface="Arial" panose="020B0604020202020204" pitchFamily="34" charset="0"/>
              </a:rPr>
              <a:t>Giải quyết vấn đề</a:t>
            </a:r>
          </a:p>
        </p:txBody>
      </p:sp>
      <p:sp>
        <p:nvSpPr>
          <p:cNvPr id="3" name="Content Placeholder 2">
            <a:extLst>
              <a:ext uri="{FF2B5EF4-FFF2-40B4-BE49-F238E27FC236}">
                <a16:creationId xmlns:a16="http://schemas.microsoft.com/office/drawing/2014/main" xmlns="" id="{74C560EB-D84B-4866-A5C4-60F078C39D3C}"/>
              </a:ext>
            </a:extLst>
          </p:cNvPr>
          <p:cNvSpPr>
            <a:spLocks noGrp="1"/>
          </p:cNvSpPr>
          <p:nvPr>
            <p:ph idx="1"/>
          </p:nvPr>
        </p:nvSpPr>
        <p:spPr/>
        <p:txBody>
          <a:bodyPr>
            <a:normAutofit/>
          </a:bodyPr>
          <a:lstStyle/>
          <a:p>
            <a:r>
              <a:rPr lang="vi-VN" sz="3200"/>
              <a:t>Tận dụng việc sử dụng Trigger luôn tồn tại 2 bảng inserted và deleted ta sẽ rút ra 1 công thức cập nhật trung trong mọi trường hợp</a:t>
            </a:r>
          </a:p>
          <a:p>
            <a:r>
              <a:rPr lang="vi-VN" sz="3200"/>
              <a:t>SLTonKhoCu = SLTonKhoCu - inserted.SLDatHang + deleted.SLDatHang</a:t>
            </a:r>
          </a:p>
        </p:txBody>
      </p:sp>
    </p:spTree>
    <p:extLst>
      <p:ext uri="{BB962C8B-B14F-4D97-AF65-F5344CB8AC3E}">
        <p14:creationId xmlns:p14="http://schemas.microsoft.com/office/powerpoint/2010/main" val="2386651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2D0A91-E16D-4A82-B4E0-BFA9A47D5520}"/>
              </a:ext>
            </a:extLst>
          </p:cNvPr>
          <p:cNvSpPr>
            <a:spLocks noGrp="1"/>
          </p:cNvSpPr>
          <p:nvPr>
            <p:ph type="title"/>
          </p:nvPr>
        </p:nvSpPr>
        <p:spPr/>
        <p:txBody>
          <a:bodyPr/>
          <a:lstStyle/>
          <a:p>
            <a:r>
              <a:rPr lang="vi-VN"/>
              <a:t>Ví dụ: chọn</a:t>
            </a:r>
          </a:p>
        </p:txBody>
      </p:sp>
      <p:pic>
        <p:nvPicPr>
          <p:cNvPr id="4" name="Content Placeholder 3">
            <a:extLst>
              <a:ext uri="{FF2B5EF4-FFF2-40B4-BE49-F238E27FC236}">
                <a16:creationId xmlns:a16="http://schemas.microsoft.com/office/drawing/2014/main" xmlns="" id="{34D64FDF-9CED-49F7-9DC1-0239C44A9D72}"/>
              </a:ext>
            </a:extLst>
          </p:cNvPr>
          <p:cNvPicPr>
            <a:picLocks noGrp="1" noChangeAspect="1"/>
          </p:cNvPicPr>
          <p:nvPr>
            <p:ph idx="1"/>
          </p:nvPr>
        </p:nvPicPr>
        <p:blipFill>
          <a:blip r:embed="rId2"/>
          <a:stretch>
            <a:fillRect/>
          </a:stretch>
        </p:blipFill>
        <p:spPr>
          <a:xfrm>
            <a:off x="1187354" y="1337482"/>
            <a:ext cx="8086647" cy="5076966"/>
          </a:xfrm>
          <a:prstGeom prst="rect">
            <a:avLst/>
          </a:prstGeom>
        </p:spPr>
      </p:pic>
    </p:spTree>
    <p:extLst>
      <p:ext uri="{BB962C8B-B14F-4D97-AF65-F5344CB8AC3E}">
        <p14:creationId xmlns:p14="http://schemas.microsoft.com/office/powerpoint/2010/main" val="36203739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TotalTime>
  <Words>632</Words>
  <Application>Microsoft Office PowerPoint</Application>
  <PresentationFormat>Custom</PresentationFormat>
  <Paragraphs>61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TRIGGER</vt:lpstr>
      <vt:lpstr>Trigger là gì?</vt:lpstr>
      <vt:lpstr>Cú pháp của Trigger</vt:lpstr>
      <vt:lpstr>Trigger dùng làm gì ?</vt:lpstr>
      <vt:lpstr>Bài toán đặt ra</vt:lpstr>
      <vt:lpstr>Giải pháp</vt:lpstr>
      <vt:lpstr>Vấn đề</vt:lpstr>
      <vt:lpstr>Giải quyết vấn đề</vt:lpstr>
      <vt:lpstr>Ví dụ: chọn</vt:lpstr>
      <vt:lpstr>PowerPoint Presentation</vt:lpstr>
      <vt:lpstr>Đặt số lượng đạt =10</vt:lpstr>
      <vt:lpstr>Đặt lại Số lượng đạt = 3</vt:lpstr>
      <vt:lpstr>Hủy đặt</vt:lpstr>
      <vt:lpstr>Source code bài toán: Thêm </vt:lpstr>
      <vt:lpstr>Xóa</vt:lpstr>
      <vt:lpstr>Sửa</vt:lpstr>
      <vt:lpstr>Ví dụ khác</vt:lpstr>
      <vt:lpstr>create trigger trg_KH_NGDK_Upd on KHACHHANG  for update  as  if update(NGDK)  begin   declare @NGDK smalldatetime   declare @MAKH char(4)   declare @NGHD smalldatetime   --lay NGDK va MAKH trong bang INSERTED   select @MAKH = MAKH, @NGDK = NGDK from inserted   if (select count(*) from HOADON where MAKH=@MAKH and NGHD &lt;@NGDK) &gt; 0   begin    print '--Ngay dang ky thanh vien phai lon hon ngay mua hang--’   rollback tran   end  end  go</vt:lpstr>
      <vt:lpstr>Kết luận</vt:lpstr>
      <vt:lpstr>Link tham khảo:</vt:lpstr>
      <vt:lpstr>Thank you for joining!!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TRIGGER</dc:title>
  <dc:creator>Tung</dc:creator>
  <cp:lastModifiedBy>Maria Ánh Tuyết</cp:lastModifiedBy>
  <cp:revision>12</cp:revision>
  <dcterms:created xsi:type="dcterms:W3CDTF">2018-09-19T16:05:23Z</dcterms:created>
  <dcterms:modified xsi:type="dcterms:W3CDTF">2018-09-20T03:59:17Z</dcterms:modified>
</cp:coreProperties>
</file>