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3" r:id="rId7"/>
    <p:sldId id="262" r:id="rId8"/>
    <p:sldId id="260" r:id="rId9"/>
    <p:sldId id="264" r:id="rId10"/>
    <p:sldId id="265" r:id="rId11"/>
    <p:sldId id="266" r:id="rId12"/>
    <p:sldId id="267" r:id="rId13"/>
    <p:sldId id="268" r:id="rId14"/>
    <p:sldId id="269"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28FE030-5806-4065-8D69-B1427250D722}"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40510-2FE5-4392-8425-7C3F983C1066}" type="slidenum">
              <a:rPr lang="en-US" smtClean="0"/>
              <a:t>‹#›</a:t>
            </a:fld>
            <a:endParaRPr lang="en-US"/>
          </a:p>
        </p:txBody>
      </p:sp>
    </p:spTree>
    <p:extLst>
      <p:ext uri="{BB962C8B-B14F-4D97-AF65-F5344CB8AC3E}">
        <p14:creationId xmlns:p14="http://schemas.microsoft.com/office/powerpoint/2010/main" val="2661503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8FE030-5806-4065-8D69-B1427250D722}"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40510-2FE5-4392-8425-7C3F983C1066}" type="slidenum">
              <a:rPr lang="en-US" smtClean="0"/>
              <a:t>‹#›</a:t>
            </a:fld>
            <a:endParaRPr lang="en-US"/>
          </a:p>
        </p:txBody>
      </p:sp>
    </p:spTree>
    <p:extLst>
      <p:ext uri="{BB962C8B-B14F-4D97-AF65-F5344CB8AC3E}">
        <p14:creationId xmlns:p14="http://schemas.microsoft.com/office/powerpoint/2010/main" val="1898780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8FE030-5806-4065-8D69-B1427250D722}"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40510-2FE5-4392-8425-7C3F983C106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91853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8FE030-5806-4065-8D69-B1427250D722}"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40510-2FE5-4392-8425-7C3F983C1066}" type="slidenum">
              <a:rPr lang="en-US" smtClean="0"/>
              <a:t>‹#›</a:t>
            </a:fld>
            <a:endParaRPr lang="en-US"/>
          </a:p>
        </p:txBody>
      </p:sp>
    </p:spTree>
    <p:extLst>
      <p:ext uri="{BB962C8B-B14F-4D97-AF65-F5344CB8AC3E}">
        <p14:creationId xmlns:p14="http://schemas.microsoft.com/office/powerpoint/2010/main" val="260782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8FE030-5806-4065-8D69-B1427250D722}"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40510-2FE5-4392-8425-7C3F983C106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26050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8FE030-5806-4065-8D69-B1427250D722}"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40510-2FE5-4392-8425-7C3F983C1066}" type="slidenum">
              <a:rPr lang="en-US" smtClean="0"/>
              <a:t>‹#›</a:t>
            </a:fld>
            <a:endParaRPr lang="en-US"/>
          </a:p>
        </p:txBody>
      </p:sp>
    </p:spTree>
    <p:extLst>
      <p:ext uri="{BB962C8B-B14F-4D97-AF65-F5344CB8AC3E}">
        <p14:creationId xmlns:p14="http://schemas.microsoft.com/office/powerpoint/2010/main" val="384279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8FE030-5806-4065-8D69-B1427250D722}"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40510-2FE5-4392-8425-7C3F983C1066}" type="slidenum">
              <a:rPr lang="en-US" smtClean="0"/>
              <a:t>‹#›</a:t>
            </a:fld>
            <a:endParaRPr lang="en-US"/>
          </a:p>
        </p:txBody>
      </p:sp>
    </p:spTree>
    <p:extLst>
      <p:ext uri="{BB962C8B-B14F-4D97-AF65-F5344CB8AC3E}">
        <p14:creationId xmlns:p14="http://schemas.microsoft.com/office/powerpoint/2010/main" val="1634167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8FE030-5806-4065-8D69-B1427250D722}"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40510-2FE5-4392-8425-7C3F983C1066}" type="slidenum">
              <a:rPr lang="en-US" smtClean="0"/>
              <a:t>‹#›</a:t>
            </a:fld>
            <a:endParaRPr lang="en-US"/>
          </a:p>
        </p:txBody>
      </p:sp>
    </p:spTree>
    <p:extLst>
      <p:ext uri="{BB962C8B-B14F-4D97-AF65-F5344CB8AC3E}">
        <p14:creationId xmlns:p14="http://schemas.microsoft.com/office/powerpoint/2010/main" val="2018286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8FE030-5806-4065-8D69-B1427250D722}"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40510-2FE5-4392-8425-7C3F983C1066}" type="slidenum">
              <a:rPr lang="en-US" smtClean="0"/>
              <a:t>‹#›</a:t>
            </a:fld>
            <a:endParaRPr lang="en-US"/>
          </a:p>
        </p:txBody>
      </p:sp>
    </p:spTree>
    <p:extLst>
      <p:ext uri="{BB962C8B-B14F-4D97-AF65-F5344CB8AC3E}">
        <p14:creationId xmlns:p14="http://schemas.microsoft.com/office/powerpoint/2010/main" val="1499198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8FE030-5806-4065-8D69-B1427250D722}"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40510-2FE5-4392-8425-7C3F983C1066}" type="slidenum">
              <a:rPr lang="en-US" smtClean="0"/>
              <a:t>‹#›</a:t>
            </a:fld>
            <a:endParaRPr lang="en-US"/>
          </a:p>
        </p:txBody>
      </p:sp>
    </p:spTree>
    <p:extLst>
      <p:ext uri="{BB962C8B-B14F-4D97-AF65-F5344CB8AC3E}">
        <p14:creationId xmlns:p14="http://schemas.microsoft.com/office/powerpoint/2010/main" val="591690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8FE030-5806-4065-8D69-B1427250D722}"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40510-2FE5-4392-8425-7C3F983C1066}" type="slidenum">
              <a:rPr lang="en-US" smtClean="0"/>
              <a:t>‹#›</a:t>
            </a:fld>
            <a:endParaRPr lang="en-US"/>
          </a:p>
        </p:txBody>
      </p:sp>
    </p:spTree>
    <p:extLst>
      <p:ext uri="{BB962C8B-B14F-4D97-AF65-F5344CB8AC3E}">
        <p14:creationId xmlns:p14="http://schemas.microsoft.com/office/powerpoint/2010/main" val="1978988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8FE030-5806-4065-8D69-B1427250D722}" type="datetimeFigureOut">
              <a:rPr lang="en-US" smtClean="0"/>
              <a:t>4/2/2019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C40510-2FE5-4392-8425-7C3F983C1066}" type="slidenum">
              <a:rPr lang="en-US" smtClean="0"/>
              <a:t>‹#›</a:t>
            </a:fld>
            <a:endParaRPr lang="en-US"/>
          </a:p>
        </p:txBody>
      </p:sp>
    </p:spTree>
    <p:extLst>
      <p:ext uri="{BB962C8B-B14F-4D97-AF65-F5344CB8AC3E}">
        <p14:creationId xmlns:p14="http://schemas.microsoft.com/office/powerpoint/2010/main" val="2114555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8FE030-5806-4065-8D69-B1427250D722}" type="datetimeFigureOut">
              <a:rPr lang="en-US" smtClean="0"/>
              <a:t>4/2/2019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C40510-2FE5-4392-8425-7C3F983C1066}" type="slidenum">
              <a:rPr lang="en-US" smtClean="0"/>
              <a:t>‹#›</a:t>
            </a:fld>
            <a:endParaRPr lang="en-US"/>
          </a:p>
        </p:txBody>
      </p:sp>
    </p:spTree>
    <p:extLst>
      <p:ext uri="{BB962C8B-B14F-4D97-AF65-F5344CB8AC3E}">
        <p14:creationId xmlns:p14="http://schemas.microsoft.com/office/powerpoint/2010/main" val="3939313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8FE030-5806-4065-8D69-B1427250D722}" type="datetimeFigureOut">
              <a:rPr lang="en-US" smtClean="0"/>
              <a:t>4/2/2019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C40510-2FE5-4392-8425-7C3F983C1066}" type="slidenum">
              <a:rPr lang="en-US" smtClean="0"/>
              <a:t>‹#›</a:t>
            </a:fld>
            <a:endParaRPr lang="en-US"/>
          </a:p>
        </p:txBody>
      </p:sp>
    </p:spTree>
    <p:extLst>
      <p:ext uri="{BB962C8B-B14F-4D97-AF65-F5344CB8AC3E}">
        <p14:creationId xmlns:p14="http://schemas.microsoft.com/office/powerpoint/2010/main" val="2566649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8FE030-5806-4065-8D69-B1427250D722}"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40510-2FE5-4392-8425-7C3F983C1066}" type="slidenum">
              <a:rPr lang="en-US" smtClean="0"/>
              <a:t>‹#›</a:t>
            </a:fld>
            <a:endParaRPr lang="en-US"/>
          </a:p>
        </p:txBody>
      </p:sp>
    </p:spTree>
    <p:extLst>
      <p:ext uri="{BB962C8B-B14F-4D97-AF65-F5344CB8AC3E}">
        <p14:creationId xmlns:p14="http://schemas.microsoft.com/office/powerpoint/2010/main" val="3654579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8FE030-5806-4065-8D69-B1427250D722}"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40510-2FE5-4392-8425-7C3F983C1066}" type="slidenum">
              <a:rPr lang="en-US" smtClean="0"/>
              <a:t>‹#›</a:t>
            </a:fld>
            <a:endParaRPr lang="en-US"/>
          </a:p>
        </p:txBody>
      </p:sp>
    </p:spTree>
    <p:extLst>
      <p:ext uri="{BB962C8B-B14F-4D97-AF65-F5344CB8AC3E}">
        <p14:creationId xmlns:p14="http://schemas.microsoft.com/office/powerpoint/2010/main" val="268170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8FE030-5806-4065-8D69-B1427250D722}" type="datetimeFigureOut">
              <a:rPr lang="en-US" smtClean="0"/>
              <a:t>4/2/2019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3C40510-2FE5-4392-8425-7C3F983C1066}" type="slidenum">
              <a:rPr lang="en-US" smtClean="0"/>
              <a:t>‹#›</a:t>
            </a:fld>
            <a:endParaRPr lang="en-US"/>
          </a:p>
        </p:txBody>
      </p:sp>
    </p:spTree>
    <p:extLst>
      <p:ext uri="{BB962C8B-B14F-4D97-AF65-F5344CB8AC3E}">
        <p14:creationId xmlns:p14="http://schemas.microsoft.com/office/powerpoint/2010/main" val="8413855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Mercari</a:t>
            </a:r>
            <a:r>
              <a:rPr lang="en-US" dirty="0" smtClean="0"/>
              <a:t> price prediction</a:t>
            </a:r>
            <a:endParaRPr lang="en-US" dirty="0"/>
          </a:p>
        </p:txBody>
      </p:sp>
      <p:sp>
        <p:nvSpPr>
          <p:cNvPr id="3" name="Subtitle 2"/>
          <p:cNvSpPr>
            <a:spLocks noGrp="1"/>
          </p:cNvSpPr>
          <p:nvPr>
            <p:ph type="subTitle" idx="1"/>
          </p:nvPr>
        </p:nvSpPr>
        <p:spPr/>
        <p:txBody>
          <a:bodyPr/>
          <a:lstStyle/>
          <a:p>
            <a:r>
              <a:rPr lang="en-US" dirty="0" smtClean="0"/>
              <a:t>Vinh Vu</a:t>
            </a:r>
            <a:endParaRPr lang="en-US" dirty="0"/>
          </a:p>
        </p:txBody>
      </p:sp>
    </p:spTree>
    <p:extLst>
      <p:ext uri="{BB962C8B-B14F-4D97-AF65-F5344CB8AC3E}">
        <p14:creationId xmlns:p14="http://schemas.microsoft.com/office/powerpoint/2010/main" val="47626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127" y="188479"/>
            <a:ext cx="10515600" cy="1325563"/>
          </a:xfrm>
        </p:spPr>
        <p:txBody>
          <a:bodyPr/>
          <a:lstStyle/>
          <a:p>
            <a:r>
              <a:rPr lang="en-US" b="1" dirty="0"/>
              <a:t>5.Item Description by Category:</a:t>
            </a:r>
            <a:endParaRPr lang="en-US" dirty="0"/>
          </a:p>
        </p:txBody>
      </p:sp>
      <p:pic>
        <p:nvPicPr>
          <p:cNvPr id="7170" name="Picture 2" descr="https://lh3.googleusercontent.com/0GvQUmGrVves1PRB9SgRpS5ZdbEQIJMFbcAx-RJJfOT3RhwrPbBlIA3IheCxozvOGeekY84vqOoWg42wTWOg8ayI-rZwNP6d2w0COYyhXSGp3SokijPzVusHIFrK6DREVXAwr3N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693" y="1236923"/>
            <a:ext cx="9613034" cy="5053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290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6.Item description rate:</a:t>
            </a:r>
            <a:endParaRPr lang="en-US" dirty="0"/>
          </a:p>
        </p:txBody>
      </p:sp>
      <p:sp>
        <p:nvSpPr>
          <p:cNvPr id="3" name="Content Placeholder 2"/>
          <p:cNvSpPr>
            <a:spLocks noGrp="1"/>
          </p:cNvSpPr>
          <p:nvPr>
            <p:ph idx="1"/>
          </p:nvPr>
        </p:nvSpPr>
        <p:spPr>
          <a:xfrm>
            <a:off x="249382" y="1537855"/>
            <a:ext cx="4322617" cy="405245"/>
          </a:xfrm>
        </p:spPr>
        <p:txBody>
          <a:bodyPr>
            <a:noAutofit/>
          </a:bodyPr>
          <a:lstStyle/>
          <a:p>
            <a:pPr marL="0" indent="0">
              <a:buNone/>
            </a:pPr>
            <a:r>
              <a:rPr lang="en-US" sz="1800" b="1" dirty="0"/>
              <a:t>Expensive Words for “Woman” Category: </a:t>
            </a:r>
            <a:endParaRPr lang="en-US" sz="1800" dirty="0"/>
          </a:p>
        </p:txBody>
      </p:sp>
      <p:sp>
        <p:nvSpPr>
          <p:cNvPr id="4" name="Rectangle 3"/>
          <p:cNvSpPr/>
          <p:nvPr/>
        </p:nvSpPr>
        <p:spPr>
          <a:xfrm>
            <a:off x="6396552" y="1542596"/>
            <a:ext cx="4617812" cy="369332"/>
          </a:xfrm>
          <a:prstGeom prst="rect">
            <a:avLst/>
          </a:prstGeom>
        </p:spPr>
        <p:txBody>
          <a:bodyPr wrap="square">
            <a:spAutoFit/>
          </a:bodyPr>
          <a:lstStyle/>
          <a:p>
            <a:r>
              <a:rPr lang="en-US" b="1" dirty="0" smtClean="0"/>
              <a:t>Cheap Words for “Woman” Category: </a:t>
            </a:r>
            <a:endParaRPr lang="en-US" dirty="0"/>
          </a:p>
        </p:txBody>
      </p:sp>
      <p:pic>
        <p:nvPicPr>
          <p:cNvPr id="8194" name="Picture 2" descr="https://lh6.googleusercontent.com/bio8fguf2BlDUZwzW7HGZty57U2pc9eNeJo0m79lbHMEzg2VB1EHFuN4znmQyK3ISXu86v47qrj-zuPMkvwZOmiURozoX9mGpGv6_SFUlk9sQUnYVjU_v4NYSWQ_8-FVMOKPX3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63418"/>
            <a:ext cx="5943600" cy="328612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lh5.googleusercontent.com/7Al0o_axiIwTWJDWKBMRn7UT6ePetL30uHup-KZaT9uazrv3j7sDqNLQ2gJCVY7Yc8Vl9L0K_kpAJ_O1z3hangrBtFO5R0yCroZy6fZT7cOS2Fbbna9AHLryBVsvVwLeZlyapi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2958668"/>
            <a:ext cx="5943600"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18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249382" y="1537855"/>
            <a:ext cx="4322617" cy="405245"/>
          </a:xfrm>
        </p:spPr>
        <p:txBody>
          <a:bodyPr>
            <a:noAutofit/>
          </a:bodyPr>
          <a:lstStyle/>
          <a:p>
            <a:pPr marL="0" indent="0">
              <a:buNone/>
            </a:pPr>
            <a:r>
              <a:rPr lang="en-US" sz="1800" b="1" dirty="0"/>
              <a:t>Expensive Words for “Electronic” Category:</a:t>
            </a:r>
            <a:endParaRPr lang="en-US" sz="1800" dirty="0"/>
          </a:p>
        </p:txBody>
      </p:sp>
      <p:sp>
        <p:nvSpPr>
          <p:cNvPr id="6" name="Content Placeholder 2"/>
          <p:cNvSpPr txBox="1">
            <a:spLocks/>
          </p:cNvSpPr>
          <p:nvPr/>
        </p:nvSpPr>
        <p:spPr>
          <a:xfrm>
            <a:off x="7316644" y="1565564"/>
            <a:ext cx="5905500" cy="3775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Cheap Words for “Electronic” Category:</a:t>
            </a:r>
            <a:endParaRPr lang="en-US" sz="1800" dirty="0"/>
          </a:p>
        </p:txBody>
      </p:sp>
      <p:pic>
        <p:nvPicPr>
          <p:cNvPr id="9220" name="Picture 4" descr="https://lh4.googleusercontent.com/GAkX0rkofeEfNjEO16hgHFCaOicMe0qMF-fYnPbsTrWCIA2580SW4WIDdvFLMnu0Fqf9oR2ZRb_QJEQs2NOKwlFcPKnQPoyx9LXvOlx5hTgJxkFs4NHOhvn6q9mxCpDTkFhkf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22198"/>
            <a:ext cx="5943600" cy="3362326"/>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https://lh6.googleusercontent.com/IvVoWLV4yXq1br9QxgS4Ps9NXzfPp0pXUnKGnpjkbKDPm6PClFtNLjJCM8zwMu_ohXLRFtU10r35rRrq80YB8Uy6FZ6JLp8nMgMtuJ5kpkYyXQiUba48BqXHc0ASx4Sf8cHbq3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5" y="2207922"/>
            <a:ext cx="6103279" cy="327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258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9235" y="1186934"/>
            <a:ext cx="4267258" cy="369332"/>
          </a:xfrm>
          <a:prstGeom prst="rect">
            <a:avLst/>
          </a:prstGeom>
        </p:spPr>
        <p:txBody>
          <a:bodyPr wrap="none">
            <a:spAutoFit/>
          </a:bodyPr>
          <a:lstStyle/>
          <a:p>
            <a:r>
              <a:rPr lang="en-US" b="1" i="0" u="none" strike="noStrike" dirty="0" smtClean="0">
                <a:solidFill>
                  <a:srgbClr val="000000"/>
                </a:solidFill>
                <a:effectLst/>
                <a:latin typeface="Times New Roman" panose="02020603050405020304" pitchFamily="18" charset="0"/>
              </a:rPr>
              <a:t>Expensive Words for “Beauty” Category:</a:t>
            </a:r>
            <a:endParaRPr lang="en-US" dirty="0"/>
          </a:p>
        </p:txBody>
      </p:sp>
      <p:sp>
        <p:nvSpPr>
          <p:cNvPr id="5" name="Rectangle 4"/>
          <p:cNvSpPr/>
          <p:nvPr/>
        </p:nvSpPr>
        <p:spPr>
          <a:xfrm>
            <a:off x="7086571" y="1186934"/>
            <a:ext cx="3908186" cy="369332"/>
          </a:xfrm>
          <a:prstGeom prst="rect">
            <a:avLst/>
          </a:prstGeom>
        </p:spPr>
        <p:txBody>
          <a:bodyPr wrap="none">
            <a:spAutoFit/>
          </a:bodyPr>
          <a:lstStyle/>
          <a:p>
            <a:r>
              <a:rPr lang="en-US" b="1" i="0" u="none" strike="noStrike" dirty="0" smtClean="0">
                <a:solidFill>
                  <a:srgbClr val="000000"/>
                </a:solidFill>
                <a:effectLst/>
                <a:latin typeface="Times New Roman" panose="02020603050405020304" pitchFamily="18" charset="0"/>
              </a:rPr>
              <a:t>Cheap Words for “Beauty” Category:</a:t>
            </a:r>
            <a:endParaRPr lang="en-US" dirty="0"/>
          </a:p>
        </p:txBody>
      </p:sp>
      <p:pic>
        <p:nvPicPr>
          <p:cNvPr id="10242" name="Picture 2" descr="https://lh4.googleusercontent.com/1JUBE1kzlkMcxiutEQwEJkXtzB37HeyGuCErsAglT07OC27pG_CikzUuBi2jAucrMxO7fs4GVJB9Mal81plhqkFq4n2KgOVzx9rP9g_-gOsOgkeB_EQ97BoDsUw0o_s7l4ehy_y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054" y="2177268"/>
            <a:ext cx="5943600" cy="338137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s://lh4.googleusercontent.com/-C3UpvPs1Imcy0hXCpcE89Q04Zb3T3NNHU0nFHMq191kbhA6UTnSmCfZWzynxPutDrU1cAMnxSzxXqHMnun3S5gBXmHM3jMNDYTXOwDx7iyq6mtMwPATCm7dzFUBiLOf7ml_m8Z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8654" y="2282042"/>
            <a:ext cx="5943600" cy="3171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826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3334" y="1134980"/>
            <a:ext cx="3831242" cy="369332"/>
          </a:xfrm>
          <a:prstGeom prst="rect">
            <a:avLst/>
          </a:prstGeom>
        </p:spPr>
        <p:txBody>
          <a:bodyPr wrap="none">
            <a:spAutoFit/>
          </a:bodyPr>
          <a:lstStyle/>
          <a:p>
            <a:r>
              <a:rPr lang="en-US" b="1" i="0" u="none" strike="noStrike" dirty="0" smtClean="0">
                <a:solidFill>
                  <a:srgbClr val="000000"/>
                </a:solidFill>
                <a:effectLst/>
                <a:latin typeface="Times New Roman" panose="02020603050405020304" pitchFamily="18" charset="0"/>
              </a:rPr>
              <a:t>Expensive Words for “Kid Category:</a:t>
            </a:r>
            <a:endParaRPr lang="en-US" dirty="0"/>
          </a:p>
        </p:txBody>
      </p:sp>
      <p:sp>
        <p:nvSpPr>
          <p:cNvPr id="5" name="Rectangle 4"/>
          <p:cNvSpPr/>
          <p:nvPr/>
        </p:nvSpPr>
        <p:spPr>
          <a:xfrm>
            <a:off x="6857770" y="1134980"/>
            <a:ext cx="3472169" cy="369332"/>
          </a:xfrm>
          <a:prstGeom prst="rect">
            <a:avLst/>
          </a:prstGeom>
        </p:spPr>
        <p:txBody>
          <a:bodyPr wrap="none">
            <a:spAutoFit/>
          </a:bodyPr>
          <a:lstStyle/>
          <a:p>
            <a:r>
              <a:rPr lang="en-US" b="1" i="0" u="none" strike="noStrike" dirty="0" smtClean="0">
                <a:solidFill>
                  <a:srgbClr val="000000"/>
                </a:solidFill>
                <a:effectLst/>
                <a:latin typeface="Times New Roman" panose="02020603050405020304" pitchFamily="18" charset="0"/>
              </a:rPr>
              <a:t>Cheap Words for “Kid Category:</a:t>
            </a:r>
            <a:endParaRPr lang="en-US" dirty="0"/>
          </a:p>
        </p:txBody>
      </p:sp>
      <p:pic>
        <p:nvPicPr>
          <p:cNvPr id="11266" name="Picture 2" descr="https://lh5.googleusercontent.com/KTg9Qqi71zHqPEYrTTKMYxhLVlNGbbzqiKBxvFmyOxkReZEr9GqMJOJ0Cw1-IwEsq0V4UOU87gtVTheDBgFFhozPHbuXL1r2hE8vWw-qRg4vsdfNJSryqQ4zQd7npsVRvLJ_G9Z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821" y="2523549"/>
            <a:ext cx="5943600" cy="338137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lh3.googleusercontent.com/o6b8a0VfVH-p8iApSkdOgGwZMTroMZJUaNEaS6lccJxtyKREdjEQR1S13qrLDR3uoSw-hKKLn_6kW_F4soRktq2yxiIoADGI2RNPulhx6RDG8P1T2Dm8cle9mK0FUSktH6wa2wA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3384" y="2523549"/>
            <a:ext cx="5943600" cy="3248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547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7. Quadratic </a:t>
            </a:r>
            <a:r>
              <a:rPr lang="en-US" b="1" dirty="0"/>
              <a:t>Term of Word Count vs Log Price:</a:t>
            </a:r>
            <a:endParaRPr lang="en-US" dirty="0"/>
          </a:p>
        </p:txBody>
      </p:sp>
      <p:pic>
        <p:nvPicPr>
          <p:cNvPr id="12290" name="Picture 2" descr="https://lh5.googleusercontent.com/ZWIr84140GWGoRpSl1UgJZWhN2HSnn6J8C42fx_CVMhsUrOBdK5kbvitXYx0OlR2NDJtwTTRtg8WnVypwbkyASBJs4pljglaW8jQ1usOQoBijR78fLNBxAMA8V1uzdRv2UzvqgY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184" y="1609147"/>
            <a:ext cx="5943600" cy="481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810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IV.Machine</a:t>
            </a:r>
            <a:r>
              <a:rPr lang="en-US" b="1" dirty="0" smtClean="0"/>
              <a:t> </a:t>
            </a:r>
            <a:r>
              <a:rPr lang="en-US" b="1" dirty="0"/>
              <a:t>Learning:</a:t>
            </a:r>
            <a:endParaRPr lang="en-US" dirty="0"/>
          </a:p>
        </p:txBody>
      </p:sp>
      <p:sp>
        <p:nvSpPr>
          <p:cNvPr id="3" name="Content Placeholder 2"/>
          <p:cNvSpPr>
            <a:spLocks noGrp="1"/>
          </p:cNvSpPr>
          <p:nvPr>
            <p:ph idx="1"/>
          </p:nvPr>
        </p:nvSpPr>
        <p:spPr>
          <a:xfrm>
            <a:off x="838200" y="1825625"/>
            <a:ext cx="4710545" cy="2039793"/>
          </a:xfrm>
        </p:spPr>
        <p:txBody>
          <a:bodyPr>
            <a:normAutofit/>
          </a:bodyPr>
          <a:lstStyle/>
          <a:p>
            <a:pPr marL="0" indent="0">
              <a:buNone/>
            </a:pPr>
            <a:r>
              <a:rPr lang="en-US" b="1" dirty="0" smtClean="0"/>
              <a:t>Random </a:t>
            </a:r>
            <a:r>
              <a:rPr lang="en-US" b="1" dirty="0"/>
              <a:t>forest :</a:t>
            </a:r>
            <a:endParaRPr lang="en-US" b="0" dirty="0" smtClean="0">
              <a:effectLst/>
            </a:endParaRPr>
          </a:p>
          <a:p>
            <a:pPr fontAlgn="base"/>
            <a:r>
              <a:rPr lang="en-US" dirty="0" smtClean="0"/>
              <a:t>R^2 </a:t>
            </a:r>
            <a:r>
              <a:rPr lang="en-US" dirty="0"/>
              <a:t>for training set: 0.47</a:t>
            </a:r>
          </a:p>
          <a:p>
            <a:pPr fontAlgn="base"/>
            <a:r>
              <a:rPr lang="en-US" dirty="0"/>
              <a:t>R^2 score for testing set: 0.26</a:t>
            </a:r>
          </a:p>
          <a:p>
            <a:pPr fontAlgn="base"/>
            <a:r>
              <a:rPr lang="en-US" dirty="0"/>
              <a:t>Cross validation RMSE: </a:t>
            </a:r>
            <a:r>
              <a:rPr lang="en-US" dirty="0" smtClean="0"/>
              <a:t>0.63</a:t>
            </a:r>
            <a:br>
              <a:rPr lang="en-US" dirty="0" smtClean="0"/>
            </a:br>
            <a:endParaRPr lang="en-US" dirty="0"/>
          </a:p>
        </p:txBody>
      </p:sp>
      <p:pic>
        <p:nvPicPr>
          <p:cNvPr id="13314" name="Picture 2" descr="https://lh4.googleusercontent.com/ifdTHWeSBG8t_TF2D8ZQswJ33d6PFpJ9ImZginBcnLZC3qcUVde0pNcJJ8U_vbPJnCLNTawfORutedpMpDH3KwMktoNR-ae7kv0Iz23HgOUBdHpbwS-H-Q9kjttBOvcH1sGqhY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8745" y="3281939"/>
            <a:ext cx="5943600" cy="327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907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3945" y="955963"/>
            <a:ext cx="3165764" cy="534699"/>
          </a:xfrm>
        </p:spPr>
        <p:txBody>
          <a:bodyPr>
            <a:normAutofit/>
          </a:bodyPr>
          <a:lstStyle/>
          <a:p>
            <a:r>
              <a:rPr lang="en-US" dirty="0"/>
              <a:t>Important features:</a:t>
            </a:r>
          </a:p>
        </p:txBody>
      </p:sp>
      <p:pic>
        <p:nvPicPr>
          <p:cNvPr id="14338" name="Picture 2" descr="https://lh5.googleusercontent.com/Tp79wfAI0iGC-35QGiTEX4nZm01blHu8dXHA8B4Oa1rbGmTHMQHd6_8MvSB_xN5v6ea2Ht-0rM1vnyq6_5Q-h_BUrYd8ZBbvLSEVqNoijz1e_3G06WKlVSoUFVyc-CeGz3o7pgS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1030" y="2186563"/>
            <a:ext cx="8276070" cy="4522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363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5635" y="706581"/>
            <a:ext cx="6906491" cy="1833563"/>
          </a:xfrm>
        </p:spPr>
        <p:txBody>
          <a:bodyPr>
            <a:normAutofit/>
          </a:bodyPr>
          <a:lstStyle/>
          <a:p>
            <a:pPr marL="0" indent="0">
              <a:buNone/>
            </a:pPr>
            <a:r>
              <a:rPr lang="en-US" b="1" dirty="0"/>
              <a:t>Ridge regression</a:t>
            </a:r>
            <a:r>
              <a:rPr lang="en-US" b="1" dirty="0" smtClean="0"/>
              <a:t>:</a:t>
            </a:r>
          </a:p>
          <a:p>
            <a:pPr fontAlgn="base"/>
            <a:r>
              <a:rPr lang="en-US" dirty="0"/>
              <a:t>R^2 score for training set  :0.70</a:t>
            </a:r>
          </a:p>
          <a:p>
            <a:pPr fontAlgn="base"/>
            <a:r>
              <a:rPr lang="en-US" dirty="0"/>
              <a:t>R^2 score for testing set  :0.49</a:t>
            </a:r>
          </a:p>
          <a:p>
            <a:pPr fontAlgn="base"/>
            <a:r>
              <a:rPr lang="en-US" dirty="0"/>
              <a:t>Cross validation RMSE : 0.56</a:t>
            </a:r>
          </a:p>
          <a:p>
            <a:pPr marL="0" indent="0">
              <a:buNone/>
            </a:pPr>
            <a:endParaRPr lang="en-US" dirty="0"/>
          </a:p>
        </p:txBody>
      </p:sp>
      <p:pic>
        <p:nvPicPr>
          <p:cNvPr id="15364" name="Picture 4" descr="https://lh3.googleusercontent.com/8YskZRA4N1aJ5aGPU3dO6OR_16y5PSwX1mOlTvRL1sTwr1TlYXM_aPna0hsdDVeCfugd1YdfiJ-O_BVVWbdagk1idVVikSLauiKn2Ni9LO8FeeTdOrnFQB3Fz4s0YKGkxZXc9pb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1330" y="2929225"/>
            <a:ext cx="5943600" cy="327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297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4627" y="737755"/>
            <a:ext cx="4267200" cy="2779136"/>
          </a:xfrm>
        </p:spPr>
        <p:txBody>
          <a:bodyPr>
            <a:normAutofit/>
          </a:bodyPr>
          <a:lstStyle/>
          <a:p>
            <a:pPr marL="0" indent="0">
              <a:buNone/>
            </a:pPr>
            <a:r>
              <a:rPr lang="en-US" b="1" dirty="0" smtClean="0"/>
              <a:t>SVR:</a:t>
            </a:r>
          </a:p>
          <a:p>
            <a:pPr fontAlgn="base"/>
            <a:r>
              <a:rPr lang="en-US" dirty="0"/>
              <a:t>R^2 score for training set  :0.42</a:t>
            </a:r>
          </a:p>
          <a:p>
            <a:pPr fontAlgn="base"/>
            <a:r>
              <a:rPr lang="en-US" dirty="0"/>
              <a:t>R^2 score for testing set  :0.26</a:t>
            </a:r>
          </a:p>
          <a:p>
            <a:pPr fontAlgn="base"/>
            <a:r>
              <a:rPr lang="en-US" dirty="0"/>
              <a:t>Cross validation RMSE : 0.65</a:t>
            </a:r>
          </a:p>
          <a:p>
            <a:pPr marL="0" indent="0">
              <a:buNone/>
            </a:pPr>
            <a:endParaRPr lang="en-US" dirty="0"/>
          </a:p>
        </p:txBody>
      </p:sp>
      <p:pic>
        <p:nvPicPr>
          <p:cNvPr id="16386" name="Picture 2" descr="https://lh5.googleusercontent.com/Y7BsGriT777uSj60vH0Eh-4aIWgTXr0haDv7qSkbVy9bpYhDj5uZxrlBfJdeuvOULmn2Appv-wJ96Agt9DP1UHY_AZs4SXcaLLiuEqH8bMGSQX4hvYI5fIq4UYTsGzWHTnxH8XJ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3056" y="3516891"/>
            <a:ext cx="5943600"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994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a:t>
            </a:r>
            <a:r>
              <a:rPr lang="en-US" b="1" dirty="0" smtClean="0"/>
              <a:t>. Introduction</a:t>
            </a:r>
            <a:r>
              <a:rPr lang="en-US" b="1" dirty="0"/>
              <a: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1900" dirty="0"/>
              <a:t>Product pricing at scale is a difficult task, considering just how many products are sold online. Clothing has strong seasonal pricing trends and is heavily influenced by brand names, while electronics have fluctuating prices based on product specs. Through this project, I want to build an algorithm which can suggests product prices for online retailers.</a:t>
            </a:r>
            <a:br>
              <a:rPr lang="en-US" sz="1900" dirty="0"/>
            </a:br>
            <a:r>
              <a:rPr lang="en-US" sz="1900" b="1" dirty="0"/>
              <a:t/>
            </a:r>
            <a:br>
              <a:rPr lang="en-US" sz="1900" b="1" dirty="0"/>
            </a:br>
            <a:r>
              <a:rPr lang="en-US" sz="1900" dirty="0"/>
              <a:t>My client, </a:t>
            </a:r>
            <a:r>
              <a:rPr lang="en-US" sz="1900" dirty="0" err="1"/>
              <a:t>Mercari</a:t>
            </a:r>
            <a:r>
              <a:rPr lang="en-US" sz="1900" dirty="0"/>
              <a:t>, is one of Japan’s biggest online shopping sites. In order to improve better serve their customers, </a:t>
            </a:r>
            <a:r>
              <a:rPr lang="en-US" sz="1900" dirty="0" err="1"/>
              <a:t>Mercari</a:t>
            </a:r>
            <a:r>
              <a:rPr lang="en-US" sz="1900" dirty="0"/>
              <a:t> wants to offer price suggestion to their sellers when they are posting a new product for sale on their site. Based on my prediction, </a:t>
            </a:r>
            <a:r>
              <a:rPr lang="en-US" sz="1900" dirty="0" err="1"/>
              <a:t>Mercari</a:t>
            </a:r>
            <a:r>
              <a:rPr lang="en-US" sz="1900" dirty="0"/>
              <a:t> would be able to:</a:t>
            </a:r>
            <a:endParaRPr lang="en-US" sz="1900" b="0" dirty="0" smtClean="0">
              <a:effectLst/>
            </a:endParaRPr>
          </a:p>
          <a:p>
            <a:pPr fontAlgn="base"/>
            <a:r>
              <a:rPr lang="en-US" sz="1900" dirty="0"/>
              <a:t>Identify the product detail such as category, brand and type.</a:t>
            </a:r>
          </a:p>
          <a:p>
            <a:pPr fontAlgn="base"/>
            <a:r>
              <a:rPr lang="en-US" sz="1900" dirty="0"/>
              <a:t>Offer a price suggestion based on products’ detail.</a:t>
            </a:r>
          </a:p>
          <a:p>
            <a:pPr fontAlgn="base"/>
            <a:r>
              <a:rPr lang="en-US" sz="1900" dirty="0"/>
              <a:t>Modify the product price before selling on the </a:t>
            </a:r>
            <a:r>
              <a:rPr lang="en-US" sz="1900" dirty="0" err="1"/>
              <a:t>Mercari</a:t>
            </a:r>
            <a:r>
              <a:rPr lang="en-US" sz="1900" dirty="0"/>
              <a:t> marketplace.</a:t>
            </a:r>
          </a:p>
          <a:p>
            <a:endParaRPr lang="en-US" dirty="0"/>
          </a:p>
        </p:txBody>
      </p:sp>
      <p:pic>
        <p:nvPicPr>
          <p:cNvPr id="4" name="Picture 3"/>
          <p:cNvPicPr>
            <a:picLocks noChangeAspect="1"/>
          </p:cNvPicPr>
          <p:nvPr/>
        </p:nvPicPr>
        <p:blipFill>
          <a:blip r:embed="rId2"/>
          <a:stretch>
            <a:fillRect/>
          </a:stretch>
        </p:blipFill>
        <p:spPr>
          <a:xfrm>
            <a:off x="8811490" y="4746048"/>
            <a:ext cx="1922318" cy="1081304"/>
          </a:xfrm>
          <a:prstGeom prst="rect">
            <a:avLst/>
          </a:prstGeom>
        </p:spPr>
      </p:pic>
    </p:spTree>
    <p:extLst>
      <p:ext uri="{BB962C8B-B14F-4D97-AF65-F5344CB8AC3E}">
        <p14:creationId xmlns:p14="http://schemas.microsoft.com/office/powerpoint/2010/main" val="2876879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 </a:t>
            </a:r>
            <a:r>
              <a:rPr lang="en-US" b="1" dirty="0"/>
              <a:t>Conclusion:</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a:t>This project has opened up my mind into the knowledge of NLP and it showed me how much pre-processing steps are involved to analyze text data. I learned the most common steps for text pre-processing and the choice of algorithms and how important computation is when you’re dealing with large datasets. Through this project, </a:t>
            </a:r>
            <a:r>
              <a:rPr lang="en-US" sz="1800" dirty="0" smtClean="0"/>
              <a:t>I </a:t>
            </a:r>
            <a:r>
              <a:rPr lang="en-US" sz="1800" dirty="0"/>
              <a:t>selected ridge  regression was the best method in order to predict price. </a:t>
            </a:r>
            <a:r>
              <a:rPr lang="en-US" sz="1800" dirty="0" err="1"/>
              <a:t>Mecarri</a:t>
            </a:r>
            <a:r>
              <a:rPr lang="en-US" sz="1800" dirty="0"/>
              <a:t> can use my analysis in order to offer a suggestion price for the sellers by item detail and category . However, the weakness of this analysis could not predict price for all items due to memory error, but </a:t>
            </a:r>
            <a:r>
              <a:rPr lang="en-US" sz="1800" dirty="0" smtClean="0"/>
              <a:t> </a:t>
            </a:r>
            <a:r>
              <a:rPr lang="en-US" sz="1800" dirty="0"/>
              <a:t>will try to learn other methods to optimize my analysis in future. </a:t>
            </a:r>
          </a:p>
        </p:txBody>
      </p:sp>
    </p:spTree>
    <p:extLst>
      <p:ext uri="{BB962C8B-B14F-4D97-AF65-F5344CB8AC3E}">
        <p14:creationId xmlns:p14="http://schemas.microsoft.com/office/powerpoint/2010/main" val="1341980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II.Data</a:t>
            </a:r>
            <a:r>
              <a:rPr lang="en-US" b="1" dirty="0"/>
              <a:t> obtaining and cleaning</a:t>
            </a:r>
            <a:endParaRPr lang="en-US" dirty="0"/>
          </a:p>
        </p:txBody>
      </p:sp>
      <p:sp>
        <p:nvSpPr>
          <p:cNvPr id="3" name="Content Placeholder 2"/>
          <p:cNvSpPr>
            <a:spLocks noGrp="1"/>
          </p:cNvSpPr>
          <p:nvPr>
            <p:ph idx="1"/>
          </p:nvPr>
        </p:nvSpPr>
        <p:spPr/>
        <p:txBody>
          <a:bodyPr>
            <a:normAutofit/>
          </a:bodyPr>
          <a:lstStyle/>
          <a:p>
            <a:r>
              <a:rPr lang="en-US" sz="1800" dirty="0" err="1"/>
              <a:t>Mercari</a:t>
            </a:r>
            <a:r>
              <a:rPr lang="en-US" sz="1800" dirty="0"/>
              <a:t> dataset which is provided by </a:t>
            </a:r>
            <a:r>
              <a:rPr lang="en-US" sz="1800" dirty="0" err="1"/>
              <a:t>Kaggle</a:t>
            </a:r>
            <a:r>
              <a:rPr lang="en-US" sz="1800" dirty="0"/>
              <a:t>, include train.csv, and test.csv. There are some missing values in the dataset as well and I imputed them with Nan’s for simplicity. Here are some of the pre-processing steps I did:</a:t>
            </a:r>
            <a:endParaRPr lang="en-US" sz="1800" b="0" dirty="0" smtClean="0">
              <a:effectLst/>
            </a:endParaRPr>
          </a:p>
          <a:p>
            <a:pPr fontAlgn="base"/>
            <a:r>
              <a:rPr lang="en-US" sz="1800" dirty="0"/>
              <a:t>Handling Missing Values – Replaced with Nan.</a:t>
            </a:r>
          </a:p>
          <a:p>
            <a:pPr fontAlgn="base"/>
            <a:r>
              <a:rPr lang="en-US" sz="1800" dirty="0"/>
              <a:t>Lemmatization performed on item description. </a:t>
            </a:r>
          </a:p>
          <a:p>
            <a:pPr fontAlgn="base"/>
            <a:r>
              <a:rPr lang="en-US" sz="1800" dirty="0"/>
              <a:t>Label Encoding – Turned categorical columns into 0’s and 1’s.</a:t>
            </a:r>
          </a:p>
          <a:p>
            <a:pPr fontAlgn="base"/>
            <a:r>
              <a:rPr lang="en-US" sz="1800" dirty="0"/>
              <a:t>Tokenization – Given a character sequence, tokenization is the task of chopping it up into pieces.</a:t>
            </a:r>
          </a:p>
          <a:p>
            <a:pPr fontAlgn="base"/>
            <a:r>
              <a:rPr lang="en-US" sz="1800" dirty="0"/>
              <a:t>Scaling – Scaled the price variable (log price).</a:t>
            </a:r>
          </a:p>
          <a:p>
            <a:endParaRPr lang="en-US" dirty="0"/>
          </a:p>
        </p:txBody>
      </p:sp>
      <p:pic>
        <p:nvPicPr>
          <p:cNvPr id="4" name="Picture 3"/>
          <p:cNvPicPr>
            <a:picLocks noChangeAspect="1"/>
          </p:cNvPicPr>
          <p:nvPr/>
        </p:nvPicPr>
        <p:blipFill>
          <a:blip r:embed="rId2"/>
          <a:stretch>
            <a:fillRect/>
          </a:stretch>
        </p:blipFill>
        <p:spPr>
          <a:xfrm>
            <a:off x="7946015" y="4751532"/>
            <a:ext cx="2736886" cy="1560368"/>
          </a:xfrm>
          <a:prstGeom prst="rect">
            <a:avLst/>
          </a:prstGeom>
        </p:spPr>
      </p:pic>
    </p:spTree>
    <p:extLst>
      <p:ext uri="{BB962C8B-B14F-4D97-AF65-F5344CB8AC3E}">
        <p14:creationId xmlns:p14="http://schemas.microsoft.com/office/powerpoint/2010/main" val="2578715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III.Data</a:t>
            </a:r>
            <a:r>
              <a:rPr lang="en-US" b="1" dirty="0"/>
              <a:t> Story:</a:t>
            </a:r>
            <a:endParaRPr lang="en-US" dirty="0"/>
          </a:p>
        </p:txBody>
      </p:sp>
      <p:sp>
        <p:nvSpPr>
          <p:cNvPr id="3" name="Content Placeholder 2"/>
          <p:cNvSpPr>
            <a:spLocks noGrp="1"/>
          </p:cNvSpPr>
          <p:nvPr>
            <p:ph idx="1"/>
          </p:nvPr>
        </p:nvSpPr>
        <p:spPr>
          <a:xfrm>
            <a:off x="955964" y="1690688"/>
            <a:ext cx="1822120" cy="394189"/>
          </a:xfrm>
        </p:spPr>
        <p:txBody>
          <a:bodyPr>
            <a:normAutofit/>
          </a:bodyPr>
          <a:lstStyle/>
          <a:p>
            <a:pPr marL="0" indent="0">
              <a:buNone/>
            </a:pPr>
            <a:r>
              <a:rPr lang="en-US" b="1" dirty="0"/>
              <a:t>1.Price:</a:t>
            </a:r>
            <a:endParaRPr lang="en-US" dirty="0"/>
          </a:p>
        </p:txBody>
      </p:sp>
      <p:pic>
        <p:nvPicPr>
          <p:cNvPr id="1026" name="Picture 2" descr="https://lh5.googleusercontent.com/YaYNHJDyHmfyl9RRAyAkdu8RQpdWfmCZxF6QYpdlw1UZfhcGikoANVNaQBxXzXo-KMYBAWToMCHLRsI1u8s3NXkvBXOmZKYN_xp9_s7z47US7J6ADdjb0vcGufVzHWV2moKrkHz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0476" y="2084877"/>
            <a:ext cx="8225560" cy="4600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795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b="1" dirty="0"/>
              <a:t>2.Log Price with shipping:</a:t>
            </a:r>
            <a:endParaRPr lang="en-US" sz="2600" dirty="0"/>
          </a:p>
        </p:txBody>
      </p:sp>
      <p:pic>
        <p:nvPicPr>
          <p:cNvPr id="2050" name="Picture 2" descr="https://lh3.googleusercontent.com/nQ7KtD8hNiy4ooFyYR63JUDdUAqKbtKPxKx0Z3sYoFN1tEJk_IXQVawPHakAZRNpjg1MO4QI9HWcqHZ33iRVft4xqbvh8pftonui0iM60JtuYUMRXfu2nLTsAZQKf_qN6Why5tO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2006" y="2181586"/>
            <a:ext cx="5314950"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667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844" y="748145"/>
            <a:ext cx="6608620" cy="1007919"/>
          </a:xfrm>
        </p:spPr>
        <p:txBody>
          <a:bodyPr>
            <a:normAutofit/>
          </a:bodyPr>
          <a:lstStyle/>
          <a:p>
            <a:r>
              <a:rPr lang="en-US" sz="2600" b="1" dirty="0" smtClean="0"/>
              <a:t>3.Top Brand Distribution:</a:t>
            </a:r>
            <a:endParaRPr lang="en-US" sz="2600" dirty="0"/>
          </a:p>
        </p:txBody>
      </p:sp>
      <p:sp>
        <p:nvSpPr>
          <p:cNvPr id="3" name="Content Placeholder 2"/>
          <p:cNvSpPr>
            <a:spLocks noGrp="1"/>
          </p:cNvSpPr>
          <p:nvPr>
            <p:ph idx="1"/>
          </p:nvPr>
        </p:nvSpPr>
        <p:spPr>
          <a:xfrm>
            <a:off x="7512626" y="3117273"/>
            <a:ext cx="3841173" cy="3059690"/>
          </a:xfrm>
        </p:spPr>
        <p:txBody>
          <a:bodyPr>
            <a:normAutofit/>
          </a:bodyPr>
          <a:lstStyle/>
          <a:p>
            <a:r>
              <a:rPr lang="en-US" sz="1800" dirty="0" smtClean="0"/>
              <a:t>Pink</a:t>
            </a:r>
          </a:p>
          <a:p>
            <a:r>
              <a:rPr lang="en-US" sz="1800" dirty="0" smtClean="0"/>
              <a:t>Nike</a:t>
            </a:r>
          </a:p>
          <a:p>
            <a:r>
              <a:rPr lang="en-US" sz="1800" dirty="0" smtClean="0"/>
              <a:t>Victoria’s secret </a:t>
            </a:r>
            <a:endParaRPr lang="en-US" sz="1800" dirty="0"/>
          </a:p>
        </p:txBody>
      </p:sp>
      <p:pic>
        <p:nvPicPr>
          <p:cNvPr id="3074" name="Picture 2" descr="https://lh6.googleusercontent.com/MJdRFK_UeuTLrJLSniU0QrBoyVdpUJ2gGTh_fzUstrVvtil44AJGeuNs-fAahxoAjlB2lzaG_wIYKtuz5DBXO1cryb-vf5-BIcTd_uIhrU0Du5SJIg5CmwLC9sxw6pdZApdPzZh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975" y="2399867"/>
            <a:ext cx="5943600" cy="39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100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4.Category: </a:t>
            </a:r>
            <a:endParaRPr lang="en-US" dirty="0"/>
          </a:p>
        </p:txBody>
      </p:sp>
      <p:sp>
        <p:nvSpPr>
          <p:cNvPr id="3" name="Content Placeholder 2"/>
          <p:cNvSpPr>
            <a:spLocks noGrp="1"/>
          </p:cNvSpPr>
          <p:nvPr>
            <p:ph idx="1"/>
          </p:nvPr>
        </p:nvSpPr>
        <p:spPr>
          <a:xfrm>
            <a:off x="838200" y="1518949"/>
            <a:ext cx="2621973" cy="449984"/>
          </a:xfrm>
        </p:spPr>
        <p:txBody>
          <a:bodyPr>
            <a:normAutofit/>
          </a:bodyPr>
          <a:lstStyle/>
          <a:p>
            <a:pPr marL="0" indent="0">
              <a:buNone/>
            </a:pPr>
            <a:r>
              <a:rPr lang="en-US" b="1" dirty="0"/>
              <a:t>Category 1:</a:t>
            </a:r>
            <a:endParaRPr lang="en-US" dirty="0"/>
          </a:p>
        </p:txBody>
      </p:sp>
      <p:pic>
        <p:nvPicPr>
          <p:cNvPr id="4098" name="Picture 2" descr="https://lh5.googleusercontent.com/eWW3hQg_UPqXJzXUmBZCgEBquaFc4GVZHddrTn07AqK8oWpsf4pk6v59O0uDqyRXsq8B4PMKpL5ZVf5AfbhLkAmvvbM4ROLgda_FkoxVu7DIN3uV2D28mNpfath7zOLPonHJYnw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674" y="1968933"/>
            <a:ext cx="8140989" cy="4383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729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mn-lt"/>
              </a:rPr>
              <a:t>Category 2:</a:t>
            </a:r>
            <a:endParaRPr lang="en-US" sz="2800" dirty="0">
              <a:latin typeface="+mn-lt"/>
            </a:endParaRPr>
          </a:p>
        </p:txBody>
      </p:sp>
      <p:pic>
        <p:nvPicPr>
          <p:cNvPr id="5122" name="Picture 2" descr="https://lh4.googleusercontent.com/GeJ91Nw-nu6QIJVnT55X2IOaJ9rky1A_S6eifrNpz7LdyEfxukVlHtwFMR3NHwTa4NDM8JnvdOxrIPx6oaWBNYqARyS8fiAeGE-at5XwEXF3UU9VV-bStOnLIZiZoYhqIXyFvVRh"/>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04219" y="2534444"/>
            <a:ext cx="5943600" cy="313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836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mn-lt"/>
              </a:rPr>
              <a:t>Category 3:</a:t>
            </a:r>
            <a:endParaRPr lang="en-US" sz="2800" dirty="0">
              <a:latin typeface="+mn-lt"/>
            </a:endParaRPr>
          </a:p>
        </p:txBody>
      </p:sp>
      <p:pic>
        <p:nvPicPr>
          <p:cNvPr id="6146" name="Picture 2" descr="https://lh6.googleusercontent.com/ZQKnVGvh75Z6Vl5vUq-NGPE0SofCNMrrT8-IZg8WirO6a211EPVn8JDrhUl2djtneoLSreWVlwCHvCSU8QzT45bbgV5Dh-Qynv05-Io-I2pPAYzqGZuYw6r_NP9UMb8mD-rwtDt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1623" y="2026227"/>
            <a:ext cx="8237842" cy="442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218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TotalTime>
  <Words>387</Words>
  <Application>Microsoft Office PowerPoint</Application>
  <PresentationFormat>Widescreen</PresentationFormat>
  <Paragraphs>52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Times New Roman</vt:lpstr>
      <vt:lpstr>Trebuchet MS</vt:lpstr>
      <vt:lpstr>Wingdings 3</vt:lpstr>
      <vt:lpstr>Facet</vt:lpstr>
      <vt:lpstr>Mercari price prediction</vt:lpstr>
      <vt:lpstr>I. Introduction:</vt:lpstr>
      <vt:lpstr>II.Data obtaining and cleaning</vt:lpstr>
      <vt:lpstr>III.Data Story:</vt:lpstr>
      <vt:lpstr>2.Log Price with shipping:</vt:lpstr>
      <vt:lpstr>3.Top Brand Distribution:</vt:lpstr>
      <vt:lpstr>4.Category: </vt:lpstr>
      <vt:lpstr>Category 2:</vt:lpstr>
      <vt:lpstr>Category 3:</vt:lpstr>
      <vt:lpstr>5.Item Description by Category:</vt:lpstr>
      <vt:lpstr>6.Item description rate:</vt:lpstr>
      <vt:lpstr>PowerPoint Presentation</vt:lpstr>
      <vt:lpstr>PowerPoint Presentation</vt:lpstr>
      <vt:lpstr>PowerPoint Presentation</vt:lpstr>
      <vt:lpstr>7. Quadratic Term of Word Count vs Log Price:</vt:lpstr>
      <vt:lpstr>IV.Machine Learning:</vt:lpstr>
      <vt:lpstr>PowerPoint Presentation</vt:lpstr>
      <vt:lpstr>PowerPoint Presentation</vt:lpstr>
      <vt:lpstr>PowerPoint Presentation</vt:lpstr>
      <vt:lpstr>V. Conclusion: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Mercari price prediction</dc:title>
  <dc:creator>Vinh P. Vu</dc:creator>
  <cp:lastModifiedBy>Vinh P. Vu</cp:lastModifiedBy>
  <cp:revision>4</cp:revision>
  <dcterms:created xsi:type="dcterms:W3CDTF">2019-04-02T17:58:18Z</dcterms:created>
  <dcterms:modified xsi:type="dcterms:W3CDTF">2019-04-02T18:18:33Z</dcterms:modified>
</cp:coreProperties>
</file>