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77" r:id="rId10"/>
    <p:sldId id="264" r:id="rId11"/>
    <p:sldId id="263" r:id="rId12"/>
    <p:sldId id="267" r:id="rId13"/>
    <p:sldId id="278" r:id="rId14"/>
    <p:sldId id="279" r:id="rId15"/>
    <p:sldId id="268" r:id="rId16"/>
    <p:sldId id="270" r:id="rId17"/>
    <p:sldId id="271" r:id="rId18"/>
    <p:sldId id="274" r:id="rId19"/>
    <p:sldId id="269" r:id="rId20"/>
    <p:sldId id="273" r:id="rId21"/>
    <p:sldId id="275" r:id="rId22"/>
    <p:sldId id="280" r:id="rId23"/>
    <p:sldId id="281" r:id="rId24"/>
    <p:sldId id="272" r:id="rId25"/>
    <p:sldId id="276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03645-9F8C-41EB-A732-D431198A129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92D58-2DE2-4ABA-8C85-9A6CF05E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44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624B-AE35-45E6-A323-983D5C93120C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39F-FD28-4750-A32D-B845CB193F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41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624B-AE35-45E6-A323-983D5C93120C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39F-FD28-4750-A32D-B845CB193F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57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624B-AE35-45E6-A323-983D5C93120C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39F-FD28-4750-A32D-B845CB193FB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8932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624B-AE35-45E6-A323-983D5C93120C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39F-FD28-4750-A32D-B845CB193F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9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624B-AE35-45E6-A323-983D5C93120C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39F-FD28-4750-A32D-B845CB193FB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6530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624B-AE35-45E6-A323-983D5C93120C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39F-FD28-4750-A32D-B845CB193F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84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624B-AE35-45E6-A323-983D5C93120C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39F-FD28-4750-A32D-B845CB193F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14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624B-AE35-45E6-A323-983D5C93120C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39F-FD28-4750-A32D-B845CB193F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5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624B-AE35-45E6-A323-983D5C93120C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39F-FD28-4750-A32D-B845CB193F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6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624B-AE35-45E6-A323-983D5C93120C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39F-FD28-4750-A32D-B845CB193F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34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624B-AE35-45E6-A323-983D5C93120C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39F-FD28-4750-A32D-B845CB193F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0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624B-AE35-45E6-A323-983D5C93120C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39F-FD28-4750-A32D-B845CB193F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10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624B-AE35-45E6-A323-983D5C93120C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39F-FD28-4750-A32D-B845CB193F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3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624B-AE35-45E6-A323-983D5C93120C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39F-FD28-4750-A32D-B845CB193F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5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624B-AE35-45E6-A323-983D5C93120C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39F-FD28-4750-A32D-B845CB193F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6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624B-AE35-45E6-A323-983D5C93120C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39F-FD28-4750-A32D-B845CB193F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60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1624B-AE35-45E6-A323-983D5C93120C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353B39F-FD28-4750-A32D-B845CB193F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6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53716"/>
            <a:ext cx="7766936" cy="1646302"/>
          </a:xfrm>
        </p:spPr>
        <p:txBody>
          <a:bodyPr/>
          <a:lstStyle/>
          <a:p>
            <a:r>
              <a:rPr lang="en-US" dirty="0"/>
              <a:t>Machine learning :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25292" y="4891250"/>
            <a:ext cx="6328062" cy="467042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By Vinh Vu</a:t>
            </a:r>
          </a:p>
          <a:p>
            <a:pPr algn="l"/>
            <a:r>
              <a:rPr lang="en-US" dirty="0"/>
              <a:t>LinkedIn: https://www.linkedin.com/in/vinh-v-0b9059163/</a:t>
            </a:r>
          </a:p>
        </p:txBody>
      </p:sp>
    </p:spTree>
    <p:extLst>
      <p:ext uri="{BB962C8B-B14F-4D97-AF65-F5344CB8AC3E}">
        <p14:creationId xmlns:p14="http://schemas.microsoft.com/office/powerpoint/2010/main" val="45188924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types:</a:t>
            </a:r>
          </a:p>
        </p:txBody>
      </p:sp>
      <p:pic>
        <p:nvPicPr>
          <p:cNvPr id="7170" name="Picture 2" descr="https://lh3.googleusercontent.com/yB6olatb7iWU6GStbhh0nNfmU4RkFRFx474MLo0q9Vv3wQhhQIhpGivPCIQmQtySq98DTJKnw9lpze8_dWye9yMJvq--XbOuNJbxks78MwDXYLQyQuzDF4YJO-KRZSx_N43yPJ7VdrTp_KFvk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939" y="1547513"/>
            <a:ext cx="7922779" cy="499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400188" y="4047214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19%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37643" y="1745734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42%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46297" y="4314597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16%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48761" y="4416546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15%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86451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types:</a:t>
            </a:r>
          </a:p>
        </p:txBody>
      </p:sp>
      <p:pic>
        <p:nvPicPr>
          <p:cNvPr id="8194" name="Picture 2" descr="https://lh3.googleusercontent.com/Z4YZcAXCAH4zM3FddpCpLdc-Bzobn5VvgmCnw5OFYSpb1MvLezPYYMsPv5q_zZpokQpVmsFUFN4MH1N7UMuGqJ3Lp4fMbf_wAN92HsUxJyMPxppYXM-Ut-Q73nQ1VsF4jVftUUNlEyCQv91N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284" y="1501775"/>
            <a:ext cx="7631834" cy="511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609979" y="5634304"/>
            <a:ext cx="444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2%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23376" y="4802970"/>
            <a:ext cx="656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11%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19767" y="1561068"/>
            <a:ext cx="66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42%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7757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006436" cy="662781"/>
          </a:xfrm>
        </p:spPr>
        <p:txBody>
          <a:bodyPr>
            <a:normAutofit/>
          </a:bodyPr>
          <a:lstStyle/>
          <a:p>
            <a:r>
              <a:rPr lang="en-US" dirty="0"/>
              <a:t>Tenure: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794" y="1964206"/>
            <a:ext cx="5369070" cy="422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0193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37" y="1501277"/>
            <a:ext cx="6068725" cy="38885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180" y="1469273"/>
            <a:ext cx="5802456" cy="392057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006436" cy="662781"/>
          </a:xfrm>
        </p:spPr>
        <p:txBody>
          <a:bodyPr>
            <a:normAutofit/>
          </a:bodyPr>
          <a:lstStyle/>
          <a:p>
            <a:r>
              <a:rPr lang="en-US" dirty="0"/>
              <a:t>Tenure: </a:t>
            </a:r>
          </a:p>
        </p:txBody>
      </p:sp>
    </p:spTree>
    <p:extLst>
      <p:ext uri="{BB962C8B-B14F-4D97-AF65-F5344CB8AC3E}">
        <p14:creationId xmlns:p14="http://schemas.microsoft.com/office/powerpoint/2010/main" val="2379700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Machine Learning: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9709" y="1569027"/>
            <a:ext cx="6109855" cy="42706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US" dirty="0"/>
            </a:b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9709" y="2663536"/>
            <a:ext cx="8596668" cy="284364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9000" dirty="0">
                <a:solidFill>
                  <a:schemeClr val="tx1"/>
                </a:solidFill>
              </a:rPr>
              <a:t>Discover Data Trends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90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9000" dirty="0">
                <a:solidFill>
                  <a:schemeClr val="tx1"/>
                </a:solidFill>
              </a:rPr>
              <a:t>Predict the best way to increase profit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90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9000" dirty="0">
                <a:solidFill>
                  <a:schemeClr val="tx1"/>
                </a:solidFill>
              </a:rPr>
              <a:t>Evaluate data analysis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90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9000" dirty="0">
                <a:solidFill>
                  <a:schemeClr val="tx1"/>
                </a:solidFill>
              </a:rPr>
              <a:t>Marketing purpose </a:t>
            </a:r>
          </a:p>
          <a:p>
            <a:r>
              <a:rPr lang="en-US" b="1" dirty="0"/>
              <a:t> </a:t>
            </a:r>
          </a:p>
          <a:p>
            <a:endParaRPr lang="en-US" b="1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24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974273"/>
            <a:ext cx="97085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set is an imbalanced problem.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measure model performance through different errors and concepts; such as Precision, recall.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Precision is sort of like accuracy but it looks only at the data you predicted positive (in this example you’re only looking at data where you predict a churn)</a:t>
            </a:r>
            <a:r>
              <a:rPr lang="en-US" b="1" dirty="0"/>
              <a:t> (PPV).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Recall is also sort of like accuracy but it looks only at the data that is “relevant” in some way.</a:t>
            </a:r>
            <a:r>
              <a:rPr lang="en-US" b="1" dirty="0"/>
              <a:t> (TPR)</a:t>
            </a:r>
            <a:endParaRPr lang="en-US" b="0" dirty="0">
              <a:effectLst/>
            </a:endParaRPr>
          </a:p>
          <a:p>
            <a:r>
              <a:rPr lang="en-US" b="0" dirty="0">
                <a:effectLst/>
              </a:rPr>
              <a:t> </a:t>
            </a:r>
            <a:br>
              <a:rPr lang="en-US" dirty="0"/>
            </a:b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772588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tree: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849" y="2273771"/>
            <a:ext cx="45720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2334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forest: </a:t>
            </a:r>
          </a:p>
        </p:txBody>
      </p:sp>
      <p:pic>
        <p:nvPicPr>
          <p:cNvPr id="11266" name="Picture 2" descr="Image result for random for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025" y="1813242"/>
            <a:ext cx="5638800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58685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important: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770" y="1391062"/>
            <a:ext cx="8366759" cy="513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0702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regression: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" y="1425892"/>
            <a:ext cx="4486275" cy="3114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040" y="1425892"/>
            <a:ext cx="62865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6251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Machine learning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A regression problem </a:t>
            </a:r>
            <a:r>
              <a:rPr lang="en-US" dirty="0"/>
              <a:t>is when the output variable is a real or continuous value, such as “salary” or “weight”. Many different models can be used, the simplest is the linear regression. It tries to fit data with the best hyper-plane which goes through the points.</a:t>
            </a:r>
          </a:p>
          <a:p>
            <a:endParaRPr lang="en-US" dirty="0"/>
          </a:p>
        </p:txBody>
      </p:sp>
      <p:pic>
        <p:nvPicPr>
          <p:cNvPr id="1026" name="Picture 2" descr="Image result for linear regre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22" y="3817868"/>
            <a:ext cx="5404678" cy="304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Y = ax+b on pr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93" y="3817868"/>
            <a:ext cx="4584614" cy="343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86105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regression: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91" y="2451171"/>
            <a:ext cx="3304030" cy="33261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113" y="2033746"/>
            <a:ext cx="3899800" cy="48242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485" y="3347862"/>
            <a:ext cx="4370524" cy="275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4057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34045" y="4582391"/>
            <a:ext cx="509155" cy="2493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customer churn: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133" y="1958570"/>
            <a:ext cx="4486275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336" y="4601210"/>
            <a:ext cx="6365714" cy="17976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336" y="1270000"/>
            <a:ext cx="5010150" cy="31146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039932" y="4413091"/>
            <a:ext cx="509155" cy="23056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52756" y="5500023"/>
            <a:ext cx="547254" cy="194195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039931" y="4652674"/>
            <a:ext cx="509155" cy="290945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41865" y="5451647"/>
            <a:ext cx="603271" cy="242571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039930" y="4911640"/>
            <a:ext cx="509155" cy="290945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086991" y="5500023"/>
            <a:ext cx="537464" cy="194195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39929" y="5179626"/>
            <a:ext cx="509155" cy="29094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822673" y="5500023"/>
            <a:ext cx="509155" cy="19419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2580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customer churn: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280767"/>
              </p:ext>
            </p:extLst>
          </p:nvPr>
        </p:nvGraphicFramePr>
        <p:xfrm>
          <a:off x="1519880" y="2100650"/>
          <a:ext cx="7117492" cy="2644344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101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26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87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07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Customer ID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Fiber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Tenure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month to Month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probability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7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7590-VHVEG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-0.6494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7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5575-GNVDE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-2.8668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7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3668-QPYBK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-0.6802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7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7795-CFOCW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-3.2056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7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9237-HQITU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0.8321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929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5481" y="0"/>
            <a:ext cx="4183018" cy="1646302"/>
          </a:xfrm>
        </p:spPr>
        <p:txBody>
          <a:bodyPr/>
          <a:lstStyle/>
          <a:p>
            <a:r>
              <a:rPr lang="en-US" dirty="0"/>
              <a:t>Profit curve </a:t>
            </a:r>
          </a:p>
        </p:txBody>
      </p:sp>
      <p:pic>
        <p:nvPicPr>
          <p:cNvPr id="5122" name="Picture 2" descr="https://lh5.googleusercontent.com/O1XB2Lx2Baav4AUPUFqW8MGVuakwupuqwksN1noLvH6OWd6OqPtrYn7jJlDtjqj3F6il_ZC_GkiM1BYhzqsawdVvKHrisqyJ6KuefozvPn7Xfh2csihXBBzF_32lPxdy0X7wGVl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17" y="2669059"/>
            <a:ext cx="8448593" cy="410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09623" y="823151"/>
            <a:ext cx="4183018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</a:rPr>
              <a:t>Labor is $20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The customer lifetime value is $100</a:t>
            </a:r>
          </a:p>
        </p:txBody>
      </p:sp>
    </p:spTree>
    <p:extLst>
      <p:ext uri="{BB962C8B-B14F-4D97-AF65-F5344CB8AC3E}">
        <p14:creationId xmlns:p14="http://schemas.microsoft.com/office/powerpoint/2010/main" val="2144142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65" y="232966"/>
            <a:ext cx="10515600" cy="1325563"/>
          </a:xfrm>
        </p:spPr>
        <p:txBody>
          <a:bodyPr/>
          <a:lstStyle/>
          <a:p>
            <a:r>
              <a:rPr lang="en-US" dirty="0"/>
              <a:t>ROC curve: </a:t>
            </a:r>
          </a:p>
        </p:txBody>
      </p:sp>
      <p:pic>
        <p:nvPicPr>
          <p:cNvPr id="10242" name="Picture 2" descr="https://lh6.googleusercontent.com/4RuKSsyAH2ME54d3nVjHXqMCZXhZiUCc0wA3Wd5Lpm6ki6m4RkowCTeDLNk5AKOH5-w7CeVvZUWJMOzjnHiFD9qC-7sAaze-J0OJ2Y_FI1r6-fb0RZ81yvUeVY521VJUBKvYNrGK5McwjBr2-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539" y="1446527"/>
            <a:ext cx="7072699" cy="469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48392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Conclusion: </a:t>
            </a:r>
          </a:p>
        </p:txBody>
      </p:sp>
      <p:sp>
        <p:nvSpPr>
          <p:cNvPr id="3" name="Rectangle 2"/>
          <p:cNvSpPr/>
          <p:nvPr/>
        </p:nvSpPr>
        <p:spPr>
          <a:xfrm>
            <a:off x="677334" y="1532238"/>
            <a:ext cx="10676466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 summary, this is what we know about why customers churn:</a:t>
            </a:r>
          </a:p>
          <a:p>
            <a:pPr algn="just">
              <a:spcBef>
                <a:spcPts val="1200"/>
              </a:spcBef>
            </a:pPr>
            <a:endParaRPr lang="en-US" b="0" dirty="0">
              <a:effectLst/>
            </a:endParaRPr>
          </a:p>
          <a:p>
            <a:pPr marR="304800" fontAlgn="base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Customer are most likely to churn if they are the month to month payment type.</a:t>
            </a:r>
          </a:p>
          <a:p>
            <a:pPr marR="304800" fontAlgn="base">
              <a:buFont typeface="+mj-lt"/>
              <a:buAutoNum type="arabicPeriod"/>
            </a:pPr>
            <a:endParaRPr lang="en-US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R="304800" fontAlgn="base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Customer is likely to churn in first ten months.</a:t>
            </a:r>
          </a:p>
          <a:p>
            <a:pPr marR="304800" fontAlgn="base">
              <a:buFont typeface="+mj-lt"/>
              <a:buAutoNum type="arabicPeriod"/>
            </a:pPr>
            <a:endParaRPr lang="en-US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R="304800" fontAlgn="base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Customers is likely to leave when they use Fiber optic service.</a:t>
            </a:r>
          </a:p>
          <a:p>
            <a:pPr marR="304800" fontAlgn="base">
              <a:buFont typeface="+mj-lt"/>
              <a:buAutoNum type="arabicPeriod"/>
            </a:pPr>
            <a:endParaRPr lang="en-US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R="304800" fontAlgn="base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there is 0% customers use fiber only, customers are likely to cancel services when they use phone and fiber.</a:t>
            </a:r>
          </a:p>
          <a:p>
            <a:pPr marR="304800" fontAlgn="base">
              <a:buFont typeface="+mj-lt"/>
              <a:buAutoNum type="arabicPeriod"/>
            </a:pPr>
            <a:endParaRPr lang="en-US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R="304800" fontAlgn="base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month to month, tenure, and fiber optic are the three most significant features in determining churn.</a:t>
            </a:r>
          </a:p>
          <a:p>
            <a:pPr marR="304800" fontAlgn="base">
              <a:buFont typeface="+mj-lt"/>
              <a:buAutoNum type="arabicPeriod"/>
            </a:pPr>
            <a:endParaRPr lang="en-US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/>
            <a:r>
              <a:rPr lang="en-US" b="0" dirty="0">
                <a:effectLst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31308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C28CFB-A462-4AC4-888A-CA75CF52F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47" y="782052"/>
            <a:ext cx="8876631" cy="499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8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433" y="518825"/>
            <a:ext cx="8596668" cy="3880773"/>
          </a:xfrm>
        </p:spPr>
        <p:txBody>
          <a:bodyPr/>
          <a:lstStyle/>
          <a:p>
            <a:r>
              <a:rPr lang="en-US" b="1" dirty="0"/>
              <a:t>A classification problem </a:t>
            </a:r>
            <a:r>
              <a:rPr lang="en-US" dirty="0"/>
              <a:t>is when the output variable is a category, such as “red” or “blue” or “disease” and “no disease”. A classification model attempts to draw some conclusion from observed values. Given one or more inputs a classification model will try to predict the value of one or more outcomes.</a:t>
            </a:r>
          </a:p>
        </p:txBody>
      </p:sp>
      <p:pic>
        <p:nvPicPr>
          <p:cNvPr id="2052" name="Picture 4" descr="Image result for A classification problem confusion matrix dise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44" y="2459211"/>
            <a:ext cx="5286375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50944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About the project: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My client, Telco Company, is a telephone and internet service provider with over 5000 customers. In order to grow and maintain profitability, it’s essential that they learn how to maintain a dedicated customer base and reduce churn. Based on my analysis, Telco can:</a:t>
            </a:r>
            <a:endParaRPr lang="en-US" b="0" dirty="0">
              <a:effectLst/>
            </a:endParaRPr>
          </a:p>
          <a:p>
            <a:pPr lvl="1" fontAlgn="base"/>
            <a:r>
              <a:rPr lang="en-US" dirty="0"/>
              <a:t>Identify customers that are likely to churn and reach out to them to try to stop them from churning via special offers targeted to their needs</a:t>
            </a:r>
          </a:p>
          <a:p>
            <a:pPr lvl="1" fontAlgn="base"/>
            <a:r>
              <a:rPr lang="en-US" dirty="0"/>
              <a:t>Focus marketing on customers that are more likely to be long term customers</a:t>
            </a:r>
          </a:p>
          <a:p>
            <a:pPr lvl="1" fontAlgn="base"/>
            <a:r>
              <a:rPr lang="en-US" dirty="0"/>
              <a:t>Modify their services to improve the likelihood customers will stay longer term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2083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292" y="228600"/>
            <a:ext cx="2750127" cy="725920"/>
          </a:xfrm>
        </p:spPr>
        <p:txBody>
          <a:bodyPr/>
          <a:lstStyle/>
          <a:p>
            <a:r>
              <a:rPr lang="en-US" b="1" u="sng" dirty="0"/>
              <a:t>Data set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111110"/>
              </p:ext>
            </p:extLst>
          </p:nvPr>
        </p:nvGraphicFramePr>
        <p:xfrm>
          <a:off x="876298" y="1091046"/>
          <a:ext cx="9102437" cy="5599280"/>
        </p:xfrm>
        <a:graphic>
          <a:graphicData uri="http://schemas.openxmlformats.org/drawingml/2006/table">
            <a:tbl>
              <a:tblPr/>
              <a:tblGrid>
                <a:gridCol w="1167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665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just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Attribute</a:t>
                      </a:r>
                      <a:endParaRPr lang="en-US" sz="1200" dirty="0">
                        <a:effectLst/>
                      </a:endParaRPr>
                    </a:p>
                  </a:txBody>
                  <a:tcPr marL="31660" marR="31660" marT="31660" marB="3166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  <a:endParaRPr lang="en-US" sz="1200" dirty="0">
                        <a:effectLst/>
                      </a:endParaRPr>
                    </a:p>
                  </a:txBody>
                  <a:tcPr marL="31660" marR="31660" marT="31660" marB="3166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928">
                <a:tc>
                  <a:txBody>
                    <a:bodyPr/>
                    <a:lstStyle/>
                    <a:p>
                      <a:pPr algn="just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CustomerID</a:t>
                      </a:r>
                      <a:endParaRPr lang="en-US" sz="1200" dirty="0">
                        <a:effectLst/>
                      </a:endParaRPr>
                    </a:p>
                  </a:txBody>
                  <a:tcPr marL="31660" marR="31660" marT="31660" marB="3166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47494D"/>
                          </a:solidFill>
                          <a:effectLst/>
                          <a:latin typeface="Times New Roman" panose="02020603050405020304" pitchFamily="18" charset="0"/>
                        </a:rPr>
                        <a:t>Customer ID</a:t>
                      </a:r>
                      <a:endParaRPr lang="en-US" sz="1200" dirty="0">
                        <a:effectLst/>
                      </a:endParaRPr>
                    </a:p>
                  </a:txBody>
                  <a:tcPr marL="31660" marR="31660" marT="31660" marB="316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928">
                <a:tc>
                  <a:txBody>
                    <a:bodyPr/>
                    <a:lstStyle/>
                    <a:p>
                      <a:pPr algn="just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Gender</a:t>
                      </a:r>
                      <a:endParaRPr lang="en-US" sz="1200">
                        <a:effectLst/>
                      </a:endParaRPr>
                    </a:p>
                  </a:txBody>
                  <a:tcPr marL="31660" marR="31660" marT="31660" marB="3166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47494D"/>
                          </a:solidFill>
                          <a:effectLst/>
                          <a:latin typeface="Times New Roman" panose="02020603050405020304" pitchFamily="18" charset="0"/>
                        </a:rPr>
                        <a:t>Customer gender (female, male)</a:t>
                      </a:r>
                      <a:endParaRPr lang="en-US" sz="1200">
                        <a:effectLst/>
                      </a:endParaRPr>
                    </a:p>
                  </a:txBody>
                  <a:tcPr marL="31660" marR="31660" marT="31660" marB="316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928">
                <a:tc>
                  <a:txBody>
                    <a:bodyPr/>
                    <a:lstStyle/>
                    <a:p>
                      <a:pPr algn="just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SeniorCitizen</a:t>
                      </a:r>
                      <a:endParaRPr lang="en-US" sz="1200">
                        <a:effectLst/>
                      </a:endParaRPr>
                    </a:p>
                  </a:txBody>
                  <a:tcPr marL="31660" marR="31660" marT="31660" marB="3166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47494D"/>
                          </a:solidFill>
                          <a:effectLst/>
                          <a:latin typeface="Times New Roman" panose="02020603050405020304" pitchFamily="18" charset="0"/>
                        </a:rPr>
                        <a:t>Whether the customer is a senior citizen or not (1, 0)</a:t>
                      </a:r>
                      <a:endParaRPr lang="en-US" sz="1200">
                        <a:effectLst/>
                      </a:endParaRPr>
                    </a:p>
                  </a:txBody>
                  <a:tcPr marL="31660" marR="31660" marT="31660" marB="316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928">
                <a:tc>
                  <a:txBody>
                    <a:bodyPr/>
                    <a:lstStyle/>
                    <a:p>
                      <a:pPr algn="just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Partner</a:t>
                      </a:r>
                      <a:endParaRPr lang="en-US" sz="1200">
                        <a:effectLst/>
                      </a:endParaRPr>
                    </a:p>
                  </a:txBody>
                  <a:tcPr marL="31660" marR="31660" marT="31660" marB="3166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47494D"/>
                          </a:solidFill>
                          <a:effectLst/>
                          <a:latin typeface="Times New Roman" panose="02020603050405020304" pitchFamily="18" charset="0"/>
                        </a:rPr>
                        <a:t>Whether the customer has a partner or not (Yes, No)</a:t>
                      </a:r>
                      <a:endParaRPr lang="en-US" sz="1200">
                        <a:effectLst/>
                      </a:endParaRPr>
                    </a:p>
                  </a:txBody>
                  <a:tcPr marL="31660" marR="31660" marT="31660" marB="316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928">
                <a:tc>
                  <a:txBody>
                    <a:bodyPr/>
                    <a:lstStyle/>
                    <a:p>
                      <a:pPr algn="just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Dependents</a:t>
                      </a:r>
                      <a:endParaRPr lang="en-US" sz="1200">
                        <a:effectLst/>
                      </a:endParaRPr>
                    </a:p>
                  </a:txBody>
                  <a:tcPr marL="31660" marR="31660" marT="31660" marB="3166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47494D"/>
                          </a:solidFill>
                          <a:effectLst/>
                          <a:latin typeface="Times New Roman" panose="02020603050405020304" pitchFamily="18" charset="0"/>
                        </a:rPr>
                        <a:t>Whether the customer has dependents or not (Yes, No)</a:t>
                      </a:r>
                      <a:endParaRPr lang="en-US" sz="1200">
                        <a:effectLst/>
                      </a:endParaRPr>
                    </a:p>
                  </a:txBody>
                  <a:tcPr marL="31660" marR="31660" marT="31660" marB="316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928">
                <a:tc>
                  <a:txBody>
                    <a:bodyPr/>
                    <a:lstStyle/>
                    <a:p>
                      <a:pPr algn="just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Tenure</a:t>
                      </a:r>
                      <a:endParaRPr lang="en-US" sz="1200">
                        <a:effectLst/>
                      </a:endParaRPr>
                    </a:p>
                  </a:txBody>
                  <a:tcPr marL="31660" marR="31660" marT="31660" marB="3166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47494D"/>
                          </a:solidFill>
                          <a:effectLst/>
                          <a:latin typeface="Times New Roman" panose="02020603050405020304" pitchFamily="18" charset="0"/>
                        </a:rPr>
                        <a:t>Number of months the customer has stayed with the company</a:t>
                      </a:r>
                      <a:endParaRPr lang="en-US" sz="1200">
                        <a:effectLst/>
                      </a:endParaRPr>
                    </a:p>
                  </a:txBody>
                  <a:tcPr marL="31660" marR="31660" marT="31660" marB="316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928">
                <a:tc>
                  <a:txBody>
                    <a:bodyPr/>
                    <a:lstStyle/>
                    <a:p>
                      <a:pPr algn="just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PhoneService</a:t>
                      </a:r>
                      <a:endParaRPr lang="en-US" sz="1200">
                        <a:effectLst/>
                      </a:endParaRPr>
                    </a:p>
                  </a:txBody>
                  <a:tcPr marL="31660" marR="31660" marT="31660" marB="3166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47494D"/>
                          </a:solidFill>
                          <a:effectLst/>
                          <a:latin typeface="Times New Roman" panose="02020603050405020304" pitchFamily="18" charset="0"/>
                        </a:rPr>
                        <a:t>Whether the customer has a phone service or not (Yes, No)</a:t>
                      </a:r>
                      <a:endParaRPr lang="en-US" sz="1200">
                        <a:effectLst/>
                      </a:endParaRPr>
                    </a:p>
                  </a:txBody>
                  <a:tcPr marL="31660" marR="31660" marT="31660" marB="316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928">
                <a:tc>
                  <a:txBody>
                    <a:bodyPr/>
                    <a:lstStyle/>
                    <a:p>
                      <a:pPr algn="just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MultipleLines</a:t>
                      </a:r>
                      <a:endParaRPr lang="en-US" sz="1200" dirty="0">
                        <a:effectLst/>
                      </a:endParaRPr>
                    </a:p>
                  </a:txBody>
                  <a:tcPr marL="31660" marR="31660" marT="31660" marB="3166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47494D"/>
                          </a:solidFill>
                          <a:effectLst/>
                          <a:latin typeface="Times New Roman" panose="02020603050405020304" pitchFamily="18" charset="0"/>
                        </a:rPr>
                        <a:t>Whether the customer has multiple lines or not (Yes, No, No phone service)</a:t>
                      </a:r>
                      <a:endParaRPr lang="en-US" sz="1200">
                        <a:effectLst/>
                      </a:endParaRPr>
                    </a:p>
                  </a:txBody>
                  <a:tcPr marL="31660" marR="31660" marT="31660" marB="316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2928">
                <a:tc>
                  <a:txBody>
                    <a:bodyPr/>
                    <a:lstStyle/>
                    <a:p>
                      <a:pPr algn="just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InternetService</a:t>
                      </a:r>
                      <a:endParaRPr lang="en-US" sz="1200">
                        <a:effectLst/>
                      </a:endParaRPr>
                    </a:p>
                  </a:txBody>
                  <a:tcPr marL="31660" marR="31660" marT="31660" marB="3166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47494D"/>
                          </a:solidFill>
                          <a:effectLst/>
                          <a:latin typeface="Times New Roman" panose="02020603050405020304" pitchFamily="18" charset="0"/>
                        </a:rPr>
                        <a:t>Customer’s internet service provider (DSL, Fiber optic, No)</a:t>
                      </a:r>
                      <a:endParaRPr lang="en-US" sz="1200">
                        <a:effectLst/>
                      </a:endParaRPr>
                    </a:p>
                  </a:txBody>
                  <a:tcPr marL="31660" marR="31660" marT="31660" marB="316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928">
                <a:tc>
                  <a:txBody>
                    <a:bodyPr/>
                    <a:lstStyle/>
                    <a:p>
                      <a:pPr algn="just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OnlineSecurity</a:t>
                      </a:r>
                      <a:endParaRPr lang="en-US" sz="1200">
                        <a:effectLst/>
                      </a:endParaRPr>
                    </a:p>
                  </a:txBody>
                  <a:tcPr marL="31660" marR="31660" marT="31660" marB="3166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47494D"/>
                          </a:solidFill>
                          <a:effectLst/>
                          <a:latin typeface="Times New Roman" panose="02020603050405020304" pitchFamily="18" charset="0"/>
                        </a:rPr>
                        <a:t>Whether the customer has online security or not (Yes, No, No internet service)</a:t>
                      </a:r>
                      <a:endParaRPr lang="en-US" sz="1200">
                        <a:effectLst/>
                      </a:endParaRPr>
                    </a:p>
                  </a:txBody>
                  <a:tcPr marL="31660" marR="31660" marT="31660" marB="316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2928">
                <a:tc>
                  <a:txBody>
                    <a:bodyPr/>
                    <a:lstStyle/>
                    <a:p>
                      <a:pPr algn="just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OnlineBackup</a:t>
                      </a:r>
                      <a:endParaRPr lang="en-US" sz="1200">
                        <a:effectLst/>
                      </a:endParaRPr>
                    </a:p>
                  </a:txBody>
                  <a:tcPr marL="31660" marR="31660" marT="31660" marB="3166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47494D"/>
                          </a:solidFill>
                          <a:effectLst/>
                          <a:latin typeface="Times New Roman" panose="02020603050405020304" pitchFamily="18" charset="0"/>
                        </a:rPr>
                        <a:t>Whether the customer has online backup or not (Yes, No, No internet service)</a:t>
                      </a:r>
                      <a:endParaRPr lang="en-US" sz="1200">
                        <a:effectLst/>
                      </a:endParaRPr>
                    </a:p>
                  </a:txBody>
                  <a:tcPr marL="31660" marR="31660" marT="31660" marB="316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2928">
                <a:tc>
                  <a:txBody>
                    <a:bodyPr/>
                    <a:lstStyle/>
                    <a:p>
                      <a:pPr algn="just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DeviceProtection</a:t>
                      </a:r>
                      <a:endParaRPr lang="en-US" sz="1200">
                        <a:effectLst/>
                      </a:endParaRPr>
                    </a:p>
                  </a:txBody>
                  <a:tcPr marL="31660" marR="31660" marT="31660" marB="3166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47494D"/>
                          </a:solidFill>
                          <a:effectLst/>
                          <a:latin typeface="Times New Roman" panose="02020603050405020304" pitchFamily="18" charset="0"/>
                        </a:rPr>
                        <a:t>Whether the customer has device protection or not (Yes, No, No internet service)</a:t>
                      </a:r>
                      <a:endParaRPr lang="en-US" sz="1200" dirty="0">
                        <a:effectLst/>
                      </a:endParaRPr>
                    </a:p>
                  </a:txBody>
                  <a:tcPr marL="31660" marR="31660" marT="31660" marB="316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2928">
                <a:tc>
                  <a:txBody>
                    <a:bodyPr/>
                    <a:lstStyle/>
                    <a:p>
                      <a:pPr algn="just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TechSupport</a:t>
                      </a:r>
                      <a:endParaRPr lang="en-US" sz="1200">
                        <a:effectLst/>
                      </a:endParaRPr>
                    </a:p>
                  </a:txBody>
                  <a:tcPr marL="31660" marR="31660" marT="31660" marB="3166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47494D"/>
                          </a:solidFill>
                          <a:effectLst/>
                          <a:latin typeface="Times New Roman" panose="02020603050405020304" pitchFamily="18" charset="0"/>
                        </a:rPr>
                        <a:t>Whether the customer has tech support or not (Yes, No, No internet service)</a:t>
                      </a:r>
                      <a:endParaRPr lang="en-US" sz="1200">
                        <a:effectLst/>
                      </a:endParaRPr>
                    </a:p>
                  </a:txBody>
                  <a:tcPr marL="31660" marR="31660" marT="31660" marB="316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2928">
                <a:tc>
                  <a:txBody>
                    <a:bodyPr/>
                    <a:lstStyle/>
                    <a:p>
                      <a:pPr algn="just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StreamingTV</a:t>
                      </a:r>
                      <a:endParaRPr lang="en-US" sz="1200">
                        <a:effectLst/>
                      </a:endParaRPr>
                    </a:p>
                  </a:txBody>
                  <a:tcPr marL="31660" marR="31660" marT="31660" marB="3166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47494D"/>
                          </a:solidFill>
                          <a:effectLst/>
                          <a:latin typeface="Times New Roman" panose="02020603050405020304" pitchFamily="18" charset="0"/>
                        </a:rPr>
                        <a:t>Whether the customer has streaming TV or not (Yes, No, No internet service)</a:t>
                      </a:r>
                      <a:endParaRPr lang="en-US" sz="1200">
                        <a:effectLst/>
                      </a:endParaRPr>
                    </a:p>
                  </a:txBody>
                  <a:tcPr marL="31660" marR="31660" marT="31660" marB="316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2928">
                <a:tc>
                  <a:txBody>
                    <a:bodyPr/>
                    <a:lstStyle/>
                    <a:p>
                      <a:pPr algn="just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StreamingMovies</a:t>
                      </a:r>
                      <a:endParaRPr lang="en-US" sz="1200">
                        <a:effectLst/>
                      </a:endParaRPr>
                    </a:p>
                  </a:txBody>
                  <a:tcPr marL="31660" marR="31660" marT="31660" marB="3166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47494D"/>
                          </a:solidFill>
                          <a:effectLst/>
                          <a:latin typeface="Times New Roman" panose="02020603050405020304" pitchFamily="18" charset="0"/>
                        </a:rPr>
                        <a:t>Whether the customer has streaming movies or not (Yes, No, No internet service)</a:t>
                      </a:r>
                      <a:endParaRPr lang="en-US" sz="1200">
                        <a:effectLst/>
                      </a:endParaRPr>
                    </a:p>
                  </a:txBody>
                  <a:tcPr marL="31660" marR="31660" marT="31660" marB="316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2928">
                <a:tc>
                  <a:txBody>
                    <a:bodyPr/>
                    <a:lstStyle/>
                    <a:p>
                      <a:pPr algn="just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Contract</a:t>
                      </a:r>
                      <a:endParaRPr lang="en-US" sz="1200">
                        <a:effectLst/>
                      </a:endParaRPr>
                    </a:p>
                  </a:txBody>
                  <a:tcPr marL="31660" marR="31660" marT="31660" marB="3166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47494D"/>
                          </a:solidFill>
                          <a:effectLst/>
                          <a:latin typeface="Times New Roman" panose="02020603050405020304" pitchFamily="18" charset="0"/>
                        </a:rPr>
                        <a:t>The contract term of the customer (Month-to-month, One year, Two year)</a:t>
                      </a:r>
                      <a:endParaRPr lang="en-US" sz="1200">
                        <a:effectLst/>
                      </a:endParaRPr>
                    </a:p>
                  </a:txBody>
                  <a:tcPr marL="31660" marR="31660" marT="31660" marB="316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2928">
                <a:tc>
                  <a:txBody>
                    <a:bodyPr/>
                    <a:lstStyle/>
                    <a:p>
                      <a:pPr algn="just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PaperlessBilling</a:t>
                      </a:r>
                      <a:endParaRPr lang="en-US" sz="1200">
                        <a:effectLst/>
                      </a:endParaRPr>
                    </a:p>
                  </a:txBody>
                  <a:tcPr marL="31660" marR="31660" marT="31660" marB="3166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47494D"/>
                          </a:solidFill>
                          <a:effectLst/>
                          <a:latin typeface="Times New Roman" panose="02020603050405020304" pitchFamily="18" charset="0"/>
                        </a:rPr>
                        <a:t>Whether the customer has paperless billing or not (Yes, No)</a:t>
                      </a:r>
                      <a:endParaRPr lang="en-US" sz="1200">
                        <a:effectLst/>
                      </a:endParaRPr>
                    </a:p>
                  </a:txBody>
                  <a:tcPr marL="31660" marR="31660" marT="31660" marB="316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2928">
                <a:tc>
                  <a:txBody>
                    <a:bodyPr/>
                    <a:lstStyle/>
                    <a:p>
                      <a:pPr algn="just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PaymentMethod</a:t>
                      </a:r>
                      <a:endParaRPr lang="en-US" sz="1200">
                        <a:effectLst/>
                      </a:endParaRPr>
                    </a:p>
                  </a:txBody>
                  <a:tcPr marL="31660" marR="31660" marT="31660" marB="3166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47494D"/>
                          </a:solidFill>
                          <a:effectLst/>
                          <a:latin typeface="Times New Roman" panose="02020603050405020304" pitchFamily="18" charset="0"/>
                        </a:rPr>
                        <a:t>The customer’s payment method (Electronic check, Mailed check, Bank transfer (automatic), Credit card (automatic))</a:t>
                      </a:r>
                      <a:endParaRPr lang="en-US" sz="1200">
                        <a:effectLst/>
                      </a:endParaRPr>
                    </a:p>
                  </a:txBody>
                  <a:tcPr marL="31660" marR="31660" marT="31660" marB="316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2928">
                <a:tc>
                  <a:txBody>
                    <a:bodyPr/>
                    <a:lstStyle/>
                    <a:p>
                      <a:pPr algn="just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MonthlyCharges</a:t>
                      </a:r>
                      <a:endParaRPr lang="en-US" sz="1200">
                        <a:effectLst/>
                      </a:endParaRPr>
                    </a:p>
                  </a:txBody>
                  <a:tcPr marL="31660" marR="31660" marT="31660" marB="3166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47494D"/>
                          </a:solidFill>
                          <a:effectLst/>
                          <a:latin typeface="Times New Roman" panose="02020603050405020304" pitchFamily="18" charset="0"/>
                        </a:rPr>
                        <a:t>The amount charged to the customer monthly</a:t>
                      </a:r>
                      <a:endParaRPr lang="en-US" sz="1200">
                        <a:effectLst/>
                      </a:endParaRPr>
                    </a:p>
                  </a:txBody>
                  <a:tcPr marL="31660" marR="31660" marT="31660" marB="316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2928">
                <a:tc>
                  <a:txBody>
                    <a:bodyPr/>
                    <a:lstStyle/>
                    <a:p>
                      <a:pPr algn="just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TotalCharges</a:t>
                      </a:r>
                      <a:endParaRPr lang="en-US" sz="1200">
                        <a:effectLst/>
                      </a:endParaRPr>
                    </a:p>
                  </a:txBody>
                  <a:tcPr marL="31660" marR="31660" marT="31660" marB="3166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47494D"/>
                          </a:solidFill>
                          <a:effectLst/>
                          <a:latin typeface="Times New Roman" panose="02020603050405020304" pitchFamily="18" charset="0"/>
                        </a:rPr>
                        <a:t>The total amount charged to the customer</a:t>
                      </a:r>
                      <a:endParaRPr lang="en-US" sz="1200">
                        <a:effectLst/>
                      </a:endParaRPr>
                    </a:p>
                  </a:txBody>
                  <a:tcPr marL="31660" marR="31660" marT="31660" marB="316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2928">
                <a:tc>
                  <a:txBody>
                    <a:bodyPr/>
                    <a:lstStyle/>
                    <a:p>
                      <a:pPr algn="just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Churn</a:t>
                      </a:r>
                      <a:endParaRPr lang="en-US" sz="1200" dirty="0">
                        <a:effectLst/>
                      </a:endParaRPr>
                    </a:p>
                  </a:txBody>
                  <a:tcPr marL="31660" marR="31660" marT="31660" marB="3166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47494D"/>
                          </a:solidFill>
                          <a:effectLst/>
                          <a:latin typeface="Times New Roman" panose="02020603050405020304" pitchFamily="18" charset="0"/>
                        </a:rPr>
                        <a:t>Whether the customer churned or not (Yes or No)</a:t>
                      </a:r>
                      <a:endParaRPr lang="en-US" sz="1200" dirty="0">
                        <a:effectLst/>
                      </a:endParaRPr>
                    </a:p>
                  </a:txBody>
                  <a:tcPr marL="31660" marR="31660" marT="31660" marB="316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23238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09" y="412173"/>
            <a:ext cx="5420591" cy="528493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Constructing the Data: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2438689"/>
            <a:ext cx="10363200" cy="553893"/>
          </a:xfrm>
        </p:spPr>
        <p:txBody>
          <a:bodyPr>
            <a:noAutofit/>
          </a:bodyPr>
          <a:lstStyle/>
          <a:p>
            <a:r>
              <a:rPr lang="en-US" dirty="0"/>
              <a:t>When a column has multiple values, I use </a:t>
            </a:r>
            <a:r>
              <a:rPr lang="en-US" dirty="0" err="1"/>
              <a:t>get_dummy</a:t>
            </a:r>
            <a:r>
              <a:rPr lang="en-US" dirty="0"/>
              <a:t>  function turning a column to multiple columns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990600" y="1978025"/>
            <a:ext cx="10363200" cy="553893"/>
          </a:xfrm>
        </p:spPr>
        <p:txBody>
          <a:bodyPr/>
          <a:lstStyle/>
          <a:p>
            <a:r>
              <a:rPr lang="en-US" dirty="0"/>
              <a:t>Convert columns with yes/ no to 1/0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053841"/>
              </p:ext>
            </p:extLst>
          </p:nvPr>
        </p:nvGraphicFramePr>
        <p:xfrm>
          <a:off x="1285586" y="4206586"/>
          <a:ext cx="2451100" cy="13335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Customer 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Payment 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automatic desposit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cash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4564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check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4566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automatic desposit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4567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cash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4568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check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4551218" y="4696691"/>
            <a:ext cx="852055" cy="446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523690"/>
              </p:ext>
            </p:extLst>
          </p:nvPr>
        </p:nvGraphicFramePr>
        <p:xfrm>
          <a:off x="6586104" y="4029941"/>
          <a:ext cx="3238500" cy="148780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Customer 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automatic desposit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cash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check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4562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88675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Exploring the Data</a:t>
            </a:r>
            <a:endParaRPr lang="en-US" dirty="0"/>
          </a:p>
        </p:txBody>
      </p:sp>
      <p:pic>
        <p:nvPicPr>
          <p:cNvPr id="5122" name="Picture 2" descr="https://lh6.googleusercontent.com/n58pSw5tzYB3EC1oq_b2MYdjGuf1nxR-e8XEOpP3DYxPFX1SMKmIGYGr0Fk6adcI1cuS_lc9P6XGbT8UlzcQIZYB7whLAYgYxLHoo2URT9yWiA-ljh1IhK6ZrPNYiOajgNhx8KGkybodvtIX9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820" y="2690233"/>
            <a:ext cx="6571961" cy="329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315599" y="4152318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28.5%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30199" y="2787134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71.5%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59169" y="4336984"/>
            <a:ext cx="2222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Imbalanced classes </a:t>
            </a:r>
          </a:p>
        </p:txBody>
      </p:sp>
    </p:spTree>
    <p:extLst>
      <p:ext uri="{BB962C8B-B14F-4D97-AF65-F5344CB8AC3E}">
        <p14:creationId xmlns:p14="http://schemas.microsoft.com/office/powerpoint/2010/main" val="102764967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Services:</a:t>
            </a:r>
          </a:p>
        </p:txBody>
      </p:sp>
      <p:pic>
        <p:nvPicPr>
          <p:cNvPr id="1026" name="Picture 2" descr="https://lh5.googleusercontent.com/_wyBt8BBwxuouTa-Perm75dJFitntbMoscJVKg0tcNNWYSFInznkUX19wJVfs_B9ZXQ5raR4D8N0ADZZGy9pBajvm5QZpKCgeX1MH28NadPgiYKLGEhABPdGJIHVUSFykLKr9Ke9BPHhY7cM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630" y="1831170"/>
            <a:ext cx="6096727" cy="435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27101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percentage  of customer churn from using phone and internet services:</a:t>
            </a:r>
            <a:endParaRPr lang="en-US" dirty="0"/>
          </a:p>
        </p:txBody>
      </p:sp>
      <p:pic>
        <p:nvPicPr>
          <p:cNvPr id="3" name="Picture 4" descr="https://lh6.googleusercontent.com/nxRXadJGBlYk9fF2ykMoRpCWhx-29rHtXOg29yvg5OSEPskVGc4sm8daNfaySjhzT-v95YbIYbwEzilp17voUd9Dbd3ZU5IeCeu1x32nfsDh9ynHydMlI0PeG-lK1IM0GhkRfx0enGwoKQw4G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083" y="1857664"/>
            <a:ext cx="7002007" cy="473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92881" y="4439287"/>
            <a:ext cx="696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16%</a:t>
            </a:r>
          </a:p>
        </p:txBody>
      </p:sp>
      <p:sp>
        <p:nvSpPr>
          <p:cNvPr id="5" name="Rectangle 4"/>
          <p:cNvSpPr/>
          <p:nvPr/>
        </p:nvSpPr>
        <p:spPr>
          <a:xfrm>
            <a:off x="7568915" y="2080552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41%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75151" y="5332907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7 %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5382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303</TotalTime>
  <Words>945</Words>
  <Application>Microsoft Office PowerPoint</Application>
  <PresentationFormat>Widescreen</PresentationFormat>
  <Paragraphs>199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Helvetica Neue</vt:lpstr>
      <vt:lpstr>Times New Roman</vt:lpstr>
      <vt:lpstr>Trebuchet MS</vt:lpstr>
      <vt:lpstr>Wingdings 3</vt:lpstr>
      <vt:lpstr>Facet</vt:lpstr>
      <vt:lpstr>Machine learning : classification</vt:lpstr>
      <vt:lpstr>Machine learning </vt:lpstr>
      <vt:lpstr>PowerPoint Presentation</vt:lpstr>
      <vt:lpstr>About the project:</vt:lpstr>
      <vt:lpstr>Data set </vt:lpstr>
      <vt:lpstr>Constructing the Data:</vt:lpstr>
      <vt:lpstr>Exploring the Data</vt:lpstr>
      <vt:lpstr>Services:</vt:lpstr>
      <vt:lpstr>The percentage  of customer churn from using phone and internet services:</vt:lpstr>
      <vt:lpstr>Payment types:</vt:lpstr>
      <vt:lpstr>Payment types:</vt:lpstr>
      <vt:lpstr>Tenure: </vt:lpstr>
      <vt:lpstr>Tenure: </vt:lpstr>
      <vt:lpstr>Machine Learning: </vt:lpstr>
      <vt:lpstr>Machine learning:</vt:lpstr>
      <vt:lpstr>Decision tree:</vt:lpstr>
      <vt:lpstr>Random forest: </vt:lpstr>
      <vt:lpstr>Feature important: </vt:lpstr>
      <vt:lpstr>Logistic regression:  </vt:lpstr>
      <vt:lpstr>Logistic regression: </vt:lpstr>
      <vt:lpstr>Probability of customer churn: </vt:lpstr>
      <vt:lpstr>Probability of customer churn: </vt:lpstr>
      <vt:lpstr>Profit curve </vt:lpstr>
      <vt:lpstr>ROC curve: </vt:lpstr>
      <vt:lpstr>Conclusion: 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Vinh P. Vu</dc:creator>
  <cp:lastModifiedBy>vinh vu</cp:lastModifiedBy>
  <cp:revision>22</cp:revision>
  <dcterms:created xsi:type="dcterms:W3CDTF">2019-03-25T15:51:18Z</dcterms:created>
  <dcterms:modified xsi:type="dcterms:W3CDTF">2019-04-27T18:30:00Z</dcterms:modified>
</cp:coreProperties>
</file>