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handoutMasterIdLst>
    <p:handoutMasterId r:id="rId21"/>
  </p:handoutMasterIdLst>
  <p:sldIdLst>
    <p:sldId id="256" r:id="rId2"/>
    <p:sldId id="257" r:id="rId3"/>
    <p:sldId id="259" r:id="rId4"/>
    <p:sldId id="260" r:id="rId5"/>
    <p:sldId id="262" r:id="rId6"/>
    <p:sldId id="261" r:id="rId7"/>
    <p:sldId id="265" r:id="rId8"/>
    <p:sldId id="264" r:id="rId9"/>
    <p:sldId id="263" r:id="rId10"/>
    <p:sldId id="266" r:id="rId11"/>
    <p:sldId id="267" r:id="rId12"/>
    <p:sldId id="268" r:id="rId13"/>
    <p:sldId id="269" r:id="rId14"/>
    <p:sldId id="273" r:id="rId15"/>
    <p:sldId id="271" r:id="rId16"/>
    <p:sldId id="272"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2" d="100"/>
          <a:sy n="92" d="100"/>
        </p:scale>
        <p:origin x="498"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003645-9F8C-41EB-A732-D431198A1291}" type="datetimeFigureOut">
              <a:rPr lang="en-US" smtClean="0"/>
              <a:t>4/2/2019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D92D58-2DE2-4ABA-8C85-9A6CF05EE4D1}" type="slidenum">
              <a:rPr lang="en-US" smtClean="0"/>
              <a:t>‹#›</a:t>
            </a:fld>
            <a:endParaRPr lang="en-US"/>
          </a:p>
        </p:txBody>
      </p:sp>
    </p:spTree>
    <p:extLst>
      <p:ext uri="{BB962C8B-B14F-4D97-AF65-F5344CB8AC3E}">
        <p14:creationId xmlns:p14="http://schemas.microsoft.com/office/powerpoint/2010/main" val="51264476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E1624B-AE35-45E6-A323-983D5C93120C}"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3B39F-FD28-4750-A32D-B845CB193FB6}" type="slidenum">
              <a:rPr lang="en-US" smtClean="0"/>
              <a:t>‹#›</a:t>
            </a:fld>
            <a:endParaRPr lang="en-US" dirty="0"/>
          </a:p>
        </p:txBody>
      </p:sp>
    </p:spTree>
    <p:extLst>
      <p:ext uri="{BB962C8B-B14F-4D97-AF65-F5344CB8AC3E}">
        <p14:creationId xmlns:p14="http://schemas.microsoft.com/office/powerpoint/2010/main" val="71641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E1624B-AE35-45E6-A323-983D5C93120C}"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3B39F-FD28-4750-A32D-B845CB193FB6}" type="slidenum">
              <a:rPr lang="en-US" smtClean="0"/>
              <a:t>‹#›</a:t>
            </a:fld>
            <a:endParaRPr lang="en-US" dirty="0"/>
          </a:p>
        </p:txBody>
      </p:sp>
    </p:spTree>
    <p:extLst>
      <p:ext uri="{BB962C8B-B14F-4D97-AF65-F5344CB8AC3E}">
        <p14:creationId xmlns:p14="http://schemas.microsoft.com/office/powerpoint/2010/main" val="24525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E1624B-AE35-45E6-A323-983D5C93120C}"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3B39F-FD28-4750-A32D-B845CB193FB6}"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38932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E1624B-AE35-45E6-A323-983D5C93120C}"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3B39F-FD28-4750-A32D-B845CB193FB6}" type="slidenum">
              <a:rPr lang="en-US" smtClean="0"/>
              <a:t>‹#›</a:t>
            </a:fld>
            <a:endParaRPr lang="en-US" dirty="0"/>
          </a:p>
        </p:txBody>
      </p:sp>
    </p:spTree>
    <p:extLst>
      <p:ext uri="{BB962C8B-B14F-4D97-AF65-F5344CB8AC3E}">
        <p14:creationId xmlns:p14="http://schemas.microsoft.com/office/powerpoint/2010/main" val="280829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E1624B-AE35-45E6-A323-983D5C93120C}"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3B39F-FD28-4750-A32D-B845CB193FB6}"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6530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E1624B-AE35-45E6-A323-983D5C93120C}"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3B39F-FD28-4750-A32D-B845CB193FB6}" type="slidenum">
              <a:rPr lang="en-US" smtClean="0"/>
              <a:t>‹#›</a:t>
            </a:fld>
            <a:endParaRPr lang="en-US" dirty="0"/>
          </a:p>
        </p:txBody>
      </p:sp>
    </p:spTree>
    <p:extLst>
      <p:ext uri="{BB962C8B-B14F-4D97-AF65-F5344CB8AC3E}">
        <p14:creationId xmlns:p14="http://schemas.microsoft.com/office/powerpoint/2010/main" val="704884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E1624B-AE35-45E6-A323-983D5C93120C}"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3B39F-FD28-4750-A32D-B845CB193FB6}" type="slidenum">
              <a:rPr lang="en-US" smtClean="0"/>
              <a:t>‹#›</a:t>
            </a:fld>
            <a:endParaRPr lang="en-US" dirty="0"/>
          </a:p>
        </p:txBody>
      </p:sp>
    </p:spTree>
    <p:extLst>
      <p:ext uri="{BB962C8B-B14F-4D97-AF65-F5344CB8AC3E}">
        <p14:creationId xmlns:p14="http://schemas.microsoft.com/office/powerpoint/2010/main" val="416981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E1624B-AE35-45E6-A323-983D5C93120C}"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3B39F-FD28-4750-A32D-B845CB193FB6}" type="slidenum">
              <a:rPr lang="en-US" smtClean="0"/>
              <a:t>‹#›</a:t>
            </a:fld>
            <a:endParaRPr lang="en-US" dirty="0"/>
          </a:p>
        </p:txBody>
      </p:sp>
    </p:spTree>
    <p:extLst>
      <p:ext uri="{BB962C8B-B14F-4D97-AF65-F5344CB8AC3E}">
        <p14:creationId xmlns:p14="http://schemas.microsoft.com/office/powerpoint/2010/main" val="424645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E1624B-AE35-45E6-A323-983D5C93120C}"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3B39F-FD28-4750-A32D-B845CB193FB6}" type="slidenum">
              <a:rPr lang="en-US" smtClean="0"/>
              <a:t>‹#›</a:t>
            </a:fld>
            <a:endParaRPr lang="en-US" dirty="0"/>
          </a:p>
        </p:txBody>
      </p:sp>
    </p:spTree>
    <p:extLst>
      <p:ext uri="{BB962C8B-B14F-4D97-AF65-F5344CB8AC3E}">
        <p14:creationId xmlns:p14="http://schemas.microsoft.com/office/powerpoint/2010/main" val="86386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E1624B-AE35-45E6-A323-983D5C93120C}"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3B39F-FD28-4750-A32D-B845CB193FB6}" type="slidenum">
              <a:rPr lang="en-US" smtClean="0"/>
              <a:t>‹#›</a:t>
            </a:fld>
            <a:endParaRPr lang="en-US" dirty="0"/>
          </a:p>
        </p:txBody>
      </p:sp>
    </p:spTree>
    <p:extLst>
      <p:ext uri="{BB962C8B-B14F-4D97-AF65-F5344CB8AC3E}">
        <p14:creationId xmlns:p14="http://schemas.microsoft.com/office/powerpoint/2010/main" val="122034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E1624B-AE35-45E6-A323-983D5C93120C}" type="datetimeFigureOut">
              <a:rPr lang="en-US" smtClean="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3B39F-FD28-4750-A32D-B845CB193FB6}" type="slidenum">
              <a:rPr lang="en-US" smtClean="0"/>
              <a:t>‹#›</a:t>
            </a:fld>
            <a:endParaRPr lang="en-US" dirty="0"/>
          </a:p>
        </p:txBody>
      </p:sp>
    </p:spTree>
    <p:extLst>
      <p:ext uri="{BB962C8B-B14F-4D97-AF65-F5344CB8AC3E}">
        <p14:creationId xmlns:p14="http://schemas.microsoft.com/office/powerpoint/2010/main" val="373410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E1624B-AE35-45E6-A323-983D5C93120C}" type="datetimeFigureOut">
              <a:rPr lang="en-US" smtClean="0"/>
              <a:t>4/2/2019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353B39F-FD28-4750-A32D-B845CB193FB6}" type="slidenum">
              <a:rPr lang="en-US" smtClean="0"/>
              <a:t>‹#›</a:t>
            </a:fld>
            <a:endParaRPr lang="en-US" dirty="0"/>
          </a:p>
        </p:txBody>
      </p:sp>
    </p:spTree>
    <p:extLst>
      <p:ext uri="{BB962C8B-B14F-4D97-AF65-F5344CB8AC3E}">
        <p14:creationId xmlns:p14="http://schemas.microsoft.com/office/powerpoint/2010/main" val="1624100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E1624B-AE35-45E6-A323-983D5C93120C}" type="datetimeFigureOut">
              <a:rPr lang="en-US" smtClean="0"/>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53B39F-FD28-4750-A32D-B845CB193FB6}" type="slidenum">
              <a:rPr lang="en-US" smtClean="0"/>
              <a:t>‹#›</a:t>
            </a:fld>
            <a:endParaRPr lang="en-US" dirty="0"/>
          </a:p>
        </p:txBody>
      </p:sp>
    </p:spTree>
    <p:extLst>
      <p:ext uri="{BB962C8B-B14F-4D97-AF65-F5344CB8AC3E}">
        <p14:creationId xmlns:p14="http://schemas.microsoft.com/office/powerpoint/2010/main" val="119583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1624B-AE35-45E6-A323-983D5C93120C}" type="datetimeFigureOut">
              <a:rPr lang="en-US" smtClean="0"/>
              <a:t>4/2/2019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353B39F-FD28-4750-A32D-B845CB193FB6}" type="slidenum">
              <a:rPr lang="en-US" smtClean="0"/>
              <a:t>‹#›</a:t>
            </a:fld>
            <a:endParaRPr lang="en-US" dirty="0"/>
          </a:p>
        </p:txBody>
      </p:sp>
    </p:spTree>
    <p:extLst>
      <p:ext uri="{BB962C8B-B14F-4D97-AF65-F5344CB8AC3E}">
        <p14:creationId xmlns:p14="http://schemas.microsoft.com/office/powerpoint/2010/main" val="3367450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E1624B-AE35-45E6-A323-983D5C93120C}" type="datetimeFigureOut">
              <a:rPr lang="en-US" smtClean="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3B39F-FD28-4750-A32D-B845CB193FB6}" type="slidenum">
              <a:rPr lang="en-US" smtClean="0"/>
              <a:t>‹#›</a:t>
            </a:fld>
            <a:endParaRPr lang="en-US" dirty="0"/>
          </a:p>
        </p:txBody>
      </p:sp>
    </p:spTree>
    <p:extLst>
      <p:ext uri="{BB962C8B-B14F-4D97-AF65-F5344CB8AC3E}">
        <p14:creationId xmlns:p14="http://schemas.microsoft.com/office/powerpoint/2010/main" val="410406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E1624B-AE35-45E6-A323-983D5C93120C}" type="datetimeFigureOut">
              <a:rPr lang="en-US" smtClean="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3B39F-FD28-4750-A32D-B845CB193FB6}" type="slidenum">
              <a:rPr lang="en-US" smtClean="0"/>
              <a:t>‹#›</a:t>
            </a:fld>
            <a:endParaRPr lang="en-US" dirty="0"/>
          </a:p>
        </p:txBody>
      </p:sp>
    </p:spTree>
    <p:extLst>
      <p:ext uri="{BB962C8B-B14F-4D97-AF65-F5344CB8AC3E}">
        <p14:creationId xmlns:p14="http://schemas.microsoft.com/office/powerpoint/2010/main" val="242360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E1624B-AE35-45E6-A323-983D5C93120C}" type="datetimeFigureOut">
              <a:rPr lang="en-US" smtClean="0"/>
              <a:t>4/2/2019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53B39F-FD28-4750-A32D-B845CB193FB6}" type="slidenum">
              <a:rPr lang="en-US" smtClean="0"/>
              <a:t>‹#›</a:t>
            </a:fld>
            <a:endParaRPr lang="en-US" dirty="0"/>
          </a:p>
        </p:txBody>
      </p:sp>
    </p:spTree>
    <p:extLst>
      <p:ext uri="{BB962C8B-B14F-4D97-AF65-F5344CB8AC3E}">
        <p14:creationId xmlns:p14="http://schemas.microsoft.com/office/powerpoint/2010/main" val="260786382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9319" y="1188798"/>
            <a:ext cx="9185564" cy="1646302"/>
          </a:xfrm>
        </p:spPr>
        <p:txBody>
          <a:bodyPr/>
          <a:lstStyle/>
          <a:p>
            <a:r>
              <a:rPr lang="en-US" dirty="0" smtClean="0"/>
              <a:t>TELCO CUSTOMER ANALYTICS</a:t>
            </a:r>
            <a:endParaRPr lang="en-US" dirty="0"/>
          </a:p>
        </p:txBody>
      </p:sp>
      <p:sp>
        <p:nvSpPr>
          <p:cNvPr id="3" name="Subtitle 2"/>
          <p:cNvSpPr>
            <a:spLocks noGrp="1"/>
          </p:cNvSpPr>
          <p:nvPr>
            <p:ph type="subTitle" idx="1"/>
          </p:nvPr>
        </p:nvSpPr>
        <p:spPr>
          <a:xfrm>
            <a:off x="4925292" y="4891250"/>
            <a:ext cx="6328062" cy="467042"/>
          </a:xfrm>
        </p:spPr>
        <p:txBody>
          <a:bodyPr>
            <a:noAutofit/>
          </a:bodyPr>
          <a:lstStyle/>
          <a:p>
            <a:pPr algn="l"/>
            <a:r>
              <a:rPr lang="en-US" dirty="0" smtClean="0"/>
              <a:t>By Vinh Vu</a:t>
            </a:r>
          </a:p>
          <a:p>
            <a:pPr algn="l"/>
            <a:r>
              <a:rPr lang="en-US" dirty="0" smtClean="0"/>
              <a:t>LinkedIn: https</a:t>
            </a:r>
            <a:r>
              <a:rPr lang="en-US" dirty="0"/>
              <a:t>://www.linkedin.com/in/vinh-v-0b9059163</a:t>
            </a:r>
            <a:r>
              <a:rPr lang="en-US" dirty="0" smtClean="0"/>
              <a:t>/</a:t>
            </a:r>
          </a:p>
        </p:txBody>
      </p:sp>
      <p:pic>
        <p:nvPicPr>
          <p:cNvPr id="1026" name="Picture 2" descr="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36525"/>
            <a:ext cx="1057275" cy="26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88924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Demographic: </a:t>
            </a:r>
            <a:endParaRPr lang="en-US" dirty="0"/>
          </a:p>
        </p:txBody>
      </p:sp>
      <p:pic>
        <p:nvPicPr>
          <p:cNvPr id="9218" name="Picture 2" descr="https://lh5.googleusercontent.com/3JEYZ0nqRoEjYnzYZS0u5nVJY7N6oTURb0a5vCEMPG2veNK9-fxKciz3K1UISwIYVmY9bmcf2Y1zVJp9y366Se3YnYaTfoFZkL1uLC3TfheakZTkhXHEZp4CxMmsGBqIoHlGk_LOTsWy5EH2Q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14" y="1426153"/>
            <a:ext cx="4356967" cy="297157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lh4.googleusercontent.com/KaPAHQrH1luiLpZUcsFlkAKEihNZfmDMJ_jPk9wep0t45lkOS3U0CPp3LfRTkyMjRAMVlXSic2BT0SHavp9dIXTor4WhwnbJPMoAZg0K5KRkp7hOZsfrbPYF_3SpvWh402zTXkEQfYJIaCrWK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4601" y="1426153"/>
            <a:ext cx="4498801" cy="2750992"/>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s://lh5.googleusercontent.com/tXHGpDzgABOSltitakd1RKb8i7_r4nGgYiUYEl-gJ68ncEh1UH-wHlLixxmWmVeivmp0HXcxvnFBLTLhbtHfCQpbS8GiYYQDk4Y9lh0Xpo3Ou0vxBYfbc4KM3owxbKUEz1lt2And2X4rDrXqY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0512" y="4177145"/>
            <a:ext cx="4608079" cy="2653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1439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006436" cy="662781"/>
          </a:xfrm>
        </p:spPr>
        <p:txBody>
          <a:bodyPr>
            <a:normAutofit/>
          </a:bodyPr>
          <a:lstStyle/>
          <a:p>
            <a:r>
              <a:rPr lang="en-US" dirty="0" smtClean="0"/>
              <a:t>Tenure: </a:t>
            </a:r>
            <a:endParaRPr lang="en-US" dirty="0"/>
          </a:p>
        </p:txBody>
      </p:sp>
      <p:pic>
        <p:nvPicPr>
          <p:cNvPr id="3" name="Picture 2"/>
          <p:cNvPicPr>
            <a:picLocks noChangeAspect="1"/>
          </p:cNvPicPr>
          <p:nvPr/>
        </p:nvPicPr>
        <p:blipFill>
          <a:blip r:embed="rId2"/>
          <a:stretch>
            <a:fillRect/>
          </a:stretch>
        </p:blipFill>
        <p:spPr>
          <a:xfrm>
            <a:off x="4230398" y="1027906"/>
            <a:ext cx="3876675" cy="3048000"/>
          </a:xfrm>
          <a:prstGeom prst="rect">
            <a:avLst/>
          </a:prstGeom>
        </p:spPr>
      </p:pic>
      <p:pic>
        <p:nvPicPr>
          <p:cNvPr id="4" name="Picture 3"/>
          <p:cNvPicPr>
            <a:picLocks noChangeAspect="1"/>
          </p:cNvPicPr>
          <p:nvPr/>
        </p:nvPicPr>
        <p:blipFill>
          <a:blip r:embed="rId3"/>
          <a:stretch>
            <a:fillRect/>
          </a:stretch>
        </p:blipFill>
        <p:spPr>
          <a:xfrm>
            <a:off x="1963448" y="3933031"/>
            <a:ext cx="4533900" cy="2905125"/>
          </a:xfrm>
          <a:prstGeom prst="rect">
            <a:avLst/>
          </a:prstGeom>
        </p:spPr>
      </p:pic>
      <p:pic>
        <p:nvPicPr>
          <p:cNvPr id="5" name="Picture 4"/>
          <p:cNvPicPr>
            <a:picLocks noChangeAspect="1"/>
          </p:cNvPicPr>
          <p:nvPr/>
        </p:nvPicPr>
        <p:blipFill>
          <a:blip r:embed="rId4"/>
          <a:stretch>
            <a:fillRect/>
          </a:stretch>
        </p:blipFill>
        <p:spPr>
          <a:xfrm>
            <a:off x="6687416" y="4075906"/>
            <a:ext cx="3876675" cy="2619375"/>
          </a:xfrm>
          <a:prstGeom prst="rect">
            <a:avLst/>
          </a:prstGeom>
        </p:spPr>
      </p:pic>
    </p:spTree>
    <p:extLst>
      <p:ext uri="{BB962C8B-B14F-4D97-AF65-F5344CB8AC3E}">
        <p14:creationId xmlns:p14="http://schemas.microsoft.com/office/powerpoint/2010/main" val="372480193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Rectangle 2"/>
          <p:cNvSpPr/>
          <p:nvPr/>
        </p:nvSpPr>
        <p:spPr>
          <a:xfrm>
            <a:off x="838200" y="1974273"/>
            <a:ext cx="9708574" cy="3970318"/>
          </a:xfrm>
          <a:prstGeom prst="rect">
            <a:avLst/>
          </a:prstGeom>
        </p:spPr>
        <p:txBody>
          <a:bodyPr wrap="square">
            <a:spAutoFit/>
          </a:bodyPr>
          <a:lstStyle/>
          <a:p>
            <a:r>
              <a:rPr lang="en-US" dirty="0"/>
              <a:t>Due to skewed distribution of customers who churn and don’t churn, the data set is an imbalanced problem. Imbalanced data typically refers to a problem with classification problems where the classes are not represented equally. In order to face imbalanced class, we  measure model performance through different errors and concepts; such as Precision, recall. Due to this project, it is a binary class problem. Precision and recall are very important , because Precision is sort of like accuracy but it looks only at the data you predicted positive (in this example you’re only looking at data where you predict a churn) and the recall is also sort of like accuracy but it looks only at the data that is “relevant” in some way.</a:t>
            </a:r>
            <a:endParaRPr lang="en-US" b="0" dirty="0" smtClean="0">
              <a:effectLst/>
            </a:endParaRPr>
          </a:p>
          <a:p>
            <a:r>
              <a:rPr lang="en-US" b="0" dirty="0" smtClean="0">
                <a:effectLst/>
              </a:rPr>
              <a:t> </a:t>
            </a:r>
          </a:p>
          <a:p>
            <a:r>
              <a:rPr lang="en-US" dirty="0"/>
              <a:t>Due this project is classification problem, I will use grid search in order to find the best parameter. Then it is used other models like logistic regression , random forest and  decision tree in order to find the best fit model. </a:t>
            </a:r>
            <a:endParaRPr lang="en-US" b="0" dirty="0" smtClean="0">
              <a:effectLst/>
            </a:endParaRPr>
          </a:p>
          <a:p>
            <a:r>
              <a:rPr lang="en-US" dirty="0" smtClean="0"/>
              <a:t/>
            </a:r>
            <a:br>
              <a:rPr lang="en-US" dirty="0" smtClean="0"/>
            </a:br>
            <a:endParaRPr lang="en-US" b="0" i="0" dirty="0" smtClean="0">
              <a:solidFill>
                <a:srgbClr val="000000"/>
              </a:solidFill>
              <a:effectLst/>
              <a:latin typeface="Helvetica Neue"/>
            </a:endParaRPr>
          </a:p>
        </p:txBody>
      </p:sp>
    </p:spTree>
    <p:extLst>
      <p:ext uri="{BB962C8B-B14F-4D97-AF65-F5344CB8AC3E}">
        <p14:creationId xmlns:p14="http://schemas.microsoft.com/office/powerpoint/2010/main" val="27772588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a:t>
            </a:r>
            <a:endParaRPr lang="en-US" dirty="0"/>
          </a:p>
        </p:txBody>
      </p:sp>
      <p:pic>
        <p:nvPicPr>
          <p:cNvPr id="4" name="Picture 3"/>
          <p:cNvPicPr>
            <a:picLocks noChangeAspect="1"/>
          </p:cNvPicPr>
          <p:nvPr/>
        </p:nvPicPr>
        <p:blipFill>
          <a:blip r:embed="rId2"/>
          <a:stretch>
            <a:fillRect/>
          </a:stretch>
        </p:blipFill>
        <p:spPr>
          <a:xfrm>
            <a:off x="160972" y="1425892"/>
            <a:ext cx="4486275" cy="3114675"/>
          </a:xfrm>
          <a:prstGeom prst="rect">
            <a:avLst/>
          </a:prstGeom>
        </p:spPr>
      </p:pic>
      <p:pic>
        <p:nvPicPr>
          <p:cNvPr id="5" name="Picture 4"/>
          <p:cNvPicPr>
            <a:picLocks noChangeAspect="1"/>
          </p:cNvPicPr>
          <p:nvPr/>
        </p:nvPicPr>
        <p:blipFill>
          <a:blip r:embed="rId3"/>
          <a:stretch>
            <a:fillRect/>
          </a:stretch>
        </p:blipFill>
        <p:spPr>
          <a:xfrm>
            <a:off x="5273040" y="1425892"/>
            <a:ext cx="6286500" cy="3933825"/>
          </a:xfrm>
          <a:prstGeom prst="rect">
            <a:avLst/>
          </a:prstGeom>
        </p:spPr>
      </p:pic>
    </p:spTree>
    <p:extLst>
      <p:ext uri="{BB962C8B-B14F-4D97-AF65-F5344CB8AC3E}">
        <p14:creationId xmlns:p14="http://schemas.microsoft.com/office/powerpoint/2010/main" val="63686251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a:t>
            </a:r>
            <a:endParaRPr lang="en-US" dirty="0"/>
          </a:p>
        </p:txBody>
      </p:sp>
      <p:pic>
        <p:nvPicPr>
          <p:cNvPr id="3" name="Picture 2"/>
          <p:cNvPicPr>
            <a:picLocks noChangeAspect="1"/>
          </p:cNvPicPr>
          <p:nvPr/>
        </p:nvPicPr>
        <p:blipFill>
          <a:blip r:embed="rId2"/>
          <a:stretch>
            <a:fillRect/>
          </a:stretch>
        </p:blipFill>
        <p:spPr>
          <a:xfrm>
            <a:off x="107091" y="2451171"/>
            <a:ext cx="3304030" cy="3326130"/>
          </a:xfrm>
          <a:prstGeom prst="rect">
            <a:avLst/>
          </a:prstGeom>
        </p:spPr>
      </p:pic>
      <p:pic>
        <p:nvPicPr>
          <p:cNvPr id="4" name="Picture 3"/>
          <p:cNvPicPr>
            <a:picLocks noChangeAspect="1"/>
          </p:cNvPicPr>
          <p:nvPr/>
        </p:nvPicPr>
        <p:blipFill>
          <a:blip r:embed="rId3"/>
          <a:stretch>
            <a:fillRect/>
          </a:stretch>
        </p:blipFill>
        <p:spPr>
          <a:xfrm>
            <a:off x="3906113" y="2033746"/>
            <a:ext cx="3899800" cy="4824254"/>
          </a:xfrm>
          <a:prstGeom prst="rect">
            <a:avLst/>
          </a:prstGeom>
        </p:spPr>
      </p:pic>
      <p:pic>
        <p:nvPicPr>
          <p:cNvPr id="5" name="Picture 4"/>
          <p:cNvPicPr>
            <a:picLocks noChangeAspect="1"/>
          </p:cNvPicPr>
          <p:nvPr/>
        </p:nvPicPr>
        <p:blipFill>
          <a:blip r:embed="rId4"/>
          <a:stretch>
            <a:fillRect/>
          </a:stretch>
        </p:blipFill>
        <p:spPr>
          <a:xfrm>
            <a:off x="7607485" y="3347862"/>
            <a:ext cx="4370524" cy="2755758"/>
          </a:xfrm>
          <a:prstGeom prst="rect">
            <a:avLst/>
          </a:prstGeom>
        </p:spPr>
      </p:pic>
    </p:spTree>
    <p:extLst>
      <p:ext uri="{BB962C8B-B14F-4D97-AF65-F5344CB8AC3E}">
        <p14:creationId xmlns:p14="http://schemas.microsoft.com/office/powerpoint/2010/main" val="301614057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a:t>
            </a:r>
            <a:endParaRPr lang="en-US" dirty="0"/>
          </a:p>
        </p:txBody>
      </p:sp>
      <p:pic>
        <p:nvPicPr>
          <p:cNvPr id="11266" name="Picture 2" descr="Image result for random fo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025" y="1813242"/>
            <a:ext cx="5638800" cy="422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58685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65" y="232966"/>
            <a:ext cx="10515600" cy="1325563"/>
          </a:xfrm>
        </p:spPr>
        <p:txBody>
          <a:bodyPr/>
          <a:lstStyle/>
          <a:p>
            <a:r>
              <a:rPr lang="en-US" dirty="0" smtClean="0"/>
              <a:t>ROC curve: </a:t>
            </a:r>
            <a:endParaRPr lang="en-US" dirty="0"/>
          </a:p>
        </p:txBody>
      </p:sp>
      <p:pic>
        <p:nvPicPr>
          <p:cNvPr id="10242" name="Picture 2" descr="https://lh6.googleusercontent.com/4RuKSsyAH2ME54d3nVjHXqMCZXhZiUCc0wA3Wd5Lpm6ki6m4RkowCTeDLNk5AKOH5-w7CeVvZUWJMOzjnHiFD9qC-7sAaze-J0OJ2Y_FI1r6-fb0RZ81yvUeVY521VJUBKvYNrGK5McwjBr2-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2459781"/>
            <a:ext cx="5058458" cy="33577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791200" y="2175827"/>
            <a:ext cx="6096000" cy="3693319"/>
          </a:xfrm>
          <a:prstGeom prst="rect">
            <a:avLst/>
          </a:prstGeom>
        </p:spPr>
        <p:txBody>
          <a:bodyPr>
            <a:spAutoFit/>
          </a:bodyPr>
          <a:lstStyle/>
          <a:p>
            <a:r>
              <a:rPr lang="en-US" b="0" i="0" dirty="0" smtClean="0">
                <a:solidFill>
                  <a:srgbClr val="000000"/>
                </a:solidFill>
                <a:effectLst/>
                <a:latin typeface="Helvetica Neue"/>
              </a:rPr>
              <a:t>In a Receiver Operating Characteristic (ROC) curve the true positive rate (Sensitivity) is plotted in function of the false positive rate (100-Specificity) for different cut-off points. Each point on the ROC curve represents a sensitivity/specificity pair corresponding to a particular decision threshold. A test with perfect discrimination (no overlap in the two distributions) has a ROC curve that passes through the upper left corner (100% sensitivity, 100% specificity). Therefore the closer the ROC curve is to the upper left corner, the higher the overall accuracy of the test (Zweig &amp; Campbell, 1993). According to our ROC graph, the logistic regression has a best fit model for this problem because AUC =0.77</a:t>
            </a:r>
            <a:endParaRPr lang="en-US" dirty="0"/>
          </a:p>
        </p:txBody>
      </p:sp>
    </p:spTree>
    <p:extLst>
      <p:ext uri="{BB962C8B-B14F-4D97-AF65-F5344CB8AC3E}">
        <p14:creationId xmlns:p14="http://schemas.microsoft.com/office/powerpoint/2010/main" val="218148392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important: </a:t>
            </a:r>
            <a:endParaRPr lang="en-US" dirty="0"/>
          </a:p>
        </p:txBody>
      </p:sp>
      <p:pic>
        <p:nvPicPr>
          <p:cNvPr id="3" name="Picture 2"/>
          <p:cNvPicPr>
            <a:picLocks noChangeAspect="1"/>
          </p:cNvPicPr>
          <p:nvPr/>
        </p:nvPicPr>
        <p:blipFill>
          <a:blip r:embed="rId2"/>
          <a:stretch>
            <a:fillRect/>
          </a:stretch>
        </p:blipFill>
        <p:spPr>
          <a:xfrm>
            <a:off x="1588770" y="1391062"/>
            <a:ext cx="8366759" cy="5133070"/>
          </a:xfrm>
          <a:prstGeom prst="rect">
            <a:avLst/>
          </a:prstGeom>
        </p:spPr>
      </p:pic>
    </p:spTree>
    <p:extLst>
      <p:ext uri="{BB962C8B-B14F-4D97-AF65-F5344CB8AC3E}">
        <p14:creationId xmlns:p14="http://schemas.microsoft.com/office/powerpoint/2010/main" val="460607023"/>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customer churn: </a:t>
            </a:r>
            <a:endParaRPr lang="en-US" dirty="0"/>
          </a:p>
        </p:txBody>
      </p:sp>
      <p:pic>
        <p:nvPicPr>
          <p:cNvPr id="3" name="Picture 2"/>
          <p:cNvPicPr>
            <a:picLocks noChangeAspect="1"/>
          </p:cNvPicPr>
          <p:nvPr/>
        </p:nvPicPr>
        <p:blipFill>
          <a:blip r:embed="rId2"/>
          <a:stretch>
            <a:fillRect/>
          </a:stretch>
        </p:blipFill>
        <p:spPr>
          <a:xfrm>
            <a:off x="1029652" y="2146935"/>
            <a:ext cx="4486275" cy="3638550"/>
          </a:xfrm>
          <a:prstGeom prst="rect">
            <a:avLst/>
          </a:prstGeom>
        </p:spPr>
      </p:pic>
      <p:pic>
        <p:nvPicPr>
          <p:cNvPr id="4" name="Picture 3"/>
          <p:cNvPicPr>
            <a:picLocks noChangeAspect="1"/>
          </p:cNvPicPr>
          <p:nvPr/>
        </p:nvPicPr>
        <p:blipFill>
          <a:blip r:embed="rId3"/>
          <a:stretch>
            <a:fillRect/>
          </a:stretch>
        </p:blipFill>
        <p:spPr>
          <a:xfrm>
            <a:off x="6096000" y="5238750"/>
            <a:ext cx="5734050" cy="1619250"/>
          </a:xfrm>
          <a:prstGeom prst="rect">
            <a:avLst/>
          </a:prstGeom>
        </p:spPr>
      </p:pic>
      <p:pic>
        <p:nvPicPr>
          <p:cNvPr id="5" name="Picture 4"/>
          <p:cNvPicPr>
            <a:picLocks noChangeAspect="1"/>
          </p:cNvPicPr>
          <p:nvPr/>
        </p:nvPicPr>
        <p:blipFill>
          <a:blip r:embed="rId4"/>
          <a:stretch>
            <a:fillRect/>
          </a:stretch>
        </p:blipFill>
        <p:spPr>
          <a:xfrm>
            <a:off x="6096000" y="1814512"/>
            <a:ext cx="5010150" cy="3114675"/>
          </a:xfrm>
          <a:prstGeom prst="rect">
            <a:avLst/>
          </a:prstGeom>
        </p:spPr>
      </p:pic>
    </p:spTree>
    <p:extLst>
      <p:ext uri="{BB962C8B-B14F-4D97-AF65-F5344CB8AC3E}">
        <p14:creationId xmlns:p14="http://schemas.microsoft.com/office/powerpoint/2010/main" val="344672580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Conclusion: </a:t>
            </a:r>
            <a:endParaRPr lang="en-US" b="1" u="sng" dirty="0"/>
          </a:p>
        </p:txBody>
      </p:sp>
      <p:sp>
        <p:nvSpPr>
          <p:cNvPr id="3" name="Rectangle 2"/>
          <p:cNvSpPr/>
          <p:nvPr/>
        </p:nvSpPr>
        <p:spPr>
          <a:xfrm>
            <a:off x="838200" y="2274570"/>
            <a:ext cx="10515600" cy="4801314"/>
          </a:xfrm>
          <a:prstGeom prst="rect">
            <a:avLst/>
          </a:prstGeom>
        </p:spPr>
        <p:txBody>
          <a:bodyPr wrap="square">
            <a:spAutoFit/>
          </a:bodyPr>
          <a:lstStyle/>
          <a:p>
            <a:pPr algn="just">
              <a:spcBef>
                <a:spcPts val="1200"/>
              </a:spcBef>
            </a:pPr>
            <a:r>
              <a:rPr lang="en-US" b="0" i="0" u="none" strike="noStrike" dirty="0" smtClean="0">
                <a:solidFill>
                  <a:srgbClr val="000000"/>
                </a:solidFill>
                <a:effectLst/>
                <a:latin typeface="Times New Roman" panose="02020603050405020304" pitchFamily="18" charset="0"/>
              </a:rPr>
              <a:t>In summary, this is what we know about why customers churn:</a:t>
            </a:r>
            <a:endParaRPr lang="en-US" b="0" dirty="0" smtClean="0">
              <a:effectLst/>
            </a:endParaRPr>
          </a:p>
          <a:p>
            <a:pPr marR="304800" fontAlgn="base">
              <a:buFont typeface="+mj-lt"/>
              <a:buAutoNum type="arabicPeriod"/>
            </a:pPr>
            <a:r>
              <a:rPr lang="en-US" b="0" i="0" u="none" strike="noStrike" dirty="0" smtClean="0">
                <a:solidFill>
                  <a:srgbClr val="000000"/>
                </a:solidFill>
                <a:effectLst/>
                <a:latin typeface="Times New Roman" panose="02020603050405020304" pitchFamily="18" charset="0"/>
              </a:rPr>
              <a:t>Customer are most likely to churn if they are the month to month payment type.</a:t>
            </a:r>
          </a:p>
          <a:p>
            <a:pPr marR="304800" fontAlgn="base">
              <a:buFont typeface="+mj-lt"/>
              <a:buAutoNum type="arabicPeriod"/>
            </a:pPr>
            <a:r>
              <a:rPr lang="en-US" b="0" i="0" u="none" strike="noStrike" dirty="0" smtClean="0">
                <a:solidFill>
                  <a:srgbClr val="000000"/>
                </a:solidFill>
                <a:effectLst/>
                <a:latin typeface="Times New Roman" panose="02020603050405020304" pitchFamily="18" charset="0"/>
              </a:rPr>
              <a:t>Customer is likely to churn in first ten months.</a:t>
            </a:r>
          </a:p>
          <a:p>
            <a:pPr marR="304800" fontAlgn="base">
              <a:buFont typeface="+mj-lt"/>
              <a:buAutoNum type="arabicPeriod"/>
            </a:pPr>
            <a:r>
              <a:rPr lang="en-US" b="0" i="0" u="none" strike="noStrike" dirty="0" smtClean="0">
                <a:solidFill>
                  <a:srgbClr val="000000"/>
                </a:solidFill>
                <a:effectLst/>
                <a:latin typeface="Times New Roman" panose="02020603050405020304" pitchFamily="18" charset="0"/>
              </a:rPr>
              <a:t>Customers is likely to leave when they use Fiber optic service.</a:t>
            </a:r>
          </a:p>
          <a:p>
            <a:pPr marR="304800" fontAlgn="base">
              <a:buFont typeface="+mj-lt"/>
              <a:buAutoNum type="arabicPeriod"/>
            </a:pPr>
            <a:r>
              <a:rPr lang="en-US" b="0" i="0" u="none" strike="noStrike" dirty="0" smtClean="0">
                <a:solidFill>
                  <a:srgbClr val="000000"/>
                </a:solidFill>
                <a:effectLst/>
                <a:latin typeface="Times New Roman" panose="02020603050405020304" pitchFamily="18" charset="0"/>
              </a:rPr>
              <a:t>there is 0% customers use fiber only, customers are likely to cancel services when they use phone and fiber.</a:t>
            </a:r>
          </a:p>
          <a:p>
            <a:pPr marR="304800" fontAlgn="base">
              <a:buFont typeface="+mj-lt"/>
              <a:buAutoNum type="arabicPeriod"/>
            </a:pPr>
            <a:r>
              <a:rPr lang="en-US" b="0" i="0" u="none" strike="noStrike" dirty="0" smtClean="0">
                <a:solidFill>
                  <a:srgbClr val="000000"/>
                </a:solidFill>
                <a:effectLst/>
                <a:latin typeface="Times New Roman" panose="02020603050405020304" pitchFamily="18" charset="0"/>
              </a:rPr>
              <a:t>Customers with no partner or dependent are more likely to churn</a:t>
            </a:r>
          </a:p>
          <a:p>
            <a:pPr marR="304800" fontAlgn="base">
              <a:buFont typeface="+mj-lt"/>
              <a:buAutoNum type="arabicPeriod"/>
            </a:pPr>
            <a:r>
              <a:rPr lang="en-US" b="0" i="0" u="none" strike="noStrike" dirty="0" smtClean="0">
                <a:solidFill>
                  <a:srgbClr val="000000"/>
                </a:solidFill>
                <a:effectLst/>
                <a:latin typeface="Times New Roman" panose="02020603050405020304" pitchFamily="18" charset="0"/>
              </a:rPr>
              <a:t>month to month, tenure, and fiber optic are the three most significant features in determining churn.</a:t>
            </a:r>
          </a:p>
          <a:p>
            <a:pPr algn="just"/>
            <a:r>
              <a:rPr lang="en-US" b="0" dirty="0" smtClean="0">
                <a:effectLst/>
              </a:rPr>
              <a:t> </a:t>
            </a:r>
          </a:p>
          <a:p>
            <a:pPr algn="just"/>
            <a:r>
              <a:rPr lang="en-US" b="0" dirty="0" smtClean="0">
                <a:effectLst/>
              </a:rPr>
              <a:t> </a:t>
            </a:r>
          </a:p>
          <a:p>
            <a:pPr algn="just"/>
            <a:r>
              <a:rPr lang="en-US" b="0" i="0" u="none" strike="noStrike" dirty="0" smtClean="0">
                <a:solidFill>
                  <a:srgbClr val="000000"/>
                </a:solidFill>
                <a:effectLst/>
                <a:latin typeface="Times New Roman" panose="02020603050405020304" pitchFamily="18" charset="0"/>
              </a:rPr>
              <a:t>Using the Logistic Regression model built to classify churn, wee can determine the probability each customer will churn. Telco can use this knowledge both to offer an array of products and services more likely to retain customers, and also use this knowledge to  allocate resources to provide services specifically aimed at customers likely to churn so they won’t leave. One primary weakness in this analysis, is that we cannot predict the exact timeframe in which a customer would leave, a next step in this analysis would be to take this into account using a time series based approach. </a:t>
            </a:r>
            <a:endParaRPr lang="en-US" b="0" dirty="0" smtClean="0">
              <a:effectLst/>
            </a:endParaRPr>
          </a:p>
          <a:p>
            <a:r>
              <a:rPr lang="en-US" dirty="0" smtClean="0"/>
              <a:t/>
            </a:r>
            <a:br>
              <a:rPr lang="en-US" dirty="0" smtClean="0"/>
            </a:br>
            <a:endParaRPr lang="en-US" dirty="0"/>
          </a:p>
        </p:txBody>
      </p:sp>
    </p:spTree>
    <p:extLst>
      <p:ext uri="{BB962C8B-B14F-4D97-AF65-F5344CB8AC3E}">
        <p14:creationId xmlns:p14="http://schemas.microsoft.com/office/powerpoint/2010/main" val="139653130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Machine learning </a:t>
            </a:r>
            <a:endParaRPr lang="en-US" b="1" u="sng" dirty="0"/>
          </a:p>
        </p:txBody>
      </p:sp>
      <p:sp>
        <p:nvSpPr>
          <p:cNvPr id="3" name="Content Placeholder 2"/>
          <p:cNvSpPr>
            <a:spLocks noGrp="1"/>
          </p:cNvSpPr>
          <p:nvPr>
            <p:ph idx="1"/>
          </p:nvPr>
        </p:nvSpPr>
        <p:spPr/>
        <p:txBody>
          <a:bodyPr/>
          <a:lstStyle/>
          <a:p>
            <a:r>
              <a:rPr lang="en-US" b="1" u="sng" dirty="0"/>
              <a:t>A regression problem </a:t>
            </a:r>
            <a:r>
              <a:rPr lang="en-US" dirty="0"/>
              <a:t>is when the output variable is a real or continuous value, such as “salary” or “weight”. Many different models can be used, the simplest is the linear regression. It tries to fit data with the best </a:t>
            </a:r>
            <a:r>
              <a:rPr lang="en-US" dirty="0" smtClean="0"/>
              <a:t>hyper-plane </a:t>
            </a:r>
            <a:r>
              <a:rPr lang="en-US" dirty="0"/>
              <a:t>which goes through the points</a:t>
            </a:r>
            <a:r>
              <a:rPr lang="en-US" dirty="0" smtClean="0"/>
              <a:t>.</a:t>
            </a:r>
          </a:p>
          <a:p>
            <a:endParaRPr lang="en-US" dirty="0"/>
          </a:p>
        </p:txBody>
      </p:sp>
      <p:pic>
        <p:nvPicPr>
          <p:cNvPr id="1026" name="Picture 2" descr="Image result for linear regres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322" y="3817868"/>
            <a:ext cx="5404678" cy="30401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Y = ax+b on pr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593" y="3817868"/>
            <a:ext cx="4584614" cy="3438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86105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About the project:</a:t>
            </a:r>
            <a:endParaRPr lang="en-US" b="1" u="sng" dirty="0"/>
          </a:p>
        </p:txBody>
      </p:sp>
      <p:sp>
        <p:nvSpPr>
          <p:cNvPr id="3" name="Content Placeholder 2"/>
          <p:cNvSpPr>
            <a:spLocks noGrp="1"/>
          </p:cNvSpPr>
          <p:nvPr>
            <p:ph idx="1"/>
          </p:nvPr>
        </p:nvSpPr>
        <p:spPr/>
        <p:txBody>
          <a:bodyPr>
            <a:normAutofit/>
          </a:bodyPr>
          <a:lstStyle/>
          <a:p>
            <a:r>
              <a:rPr lang="en-US" dirty="0"/>
              <a:t>My client, Telco Company, is a telephone and internet service provider with over 5000 customers. In order to grow and maintain profitability, it’s essential that they learn how to maintain a dedicated customer base and reduce churn. Based on my analysis, Telco can:</a:t>
            </a:r>
            <a:endParaRPr lang="en-US" b="0" dirty="0" smtClean="0">
              <a:effectLst/>
            </a:endParaRPr>
          </a:p>
          <a:p>
            <a:pPr lvl="1" fontAlgn="base"/>
            <a:r>
              <a:rPr lang="en-US" dirty="0"/>
              <a:t>Identify customers that are likely to churn and reach out to them to try to stop them from churning via special offers targeted to their needs</a:t>
            </a:r>
          </a:p>
          <a:p>
            <a:pPr lvl="1" fontAlgn="base"/>
            <a:r>
              <a:rPr lang="en-US" dirty="0"/>
              <a:t>Focus marketing on customers that are more likely to be long term customers</a:t>
            </a:r>
          </a:p>
          <a:p>
            <a:pPr lvl="1" fontAlgn="base"/>
            <a:r>
              <a:rPr lang="en-US" dirty="0"/>
              <a:t>Modify their services to improve the likelihood customers will stay longer term</a:t>
            </a:r>
          </a:p>
          <a:p>
            <a:endParaRPr lang="en-US" dirty="0"/>
          </a:p>
        </p:txBody>
      </p:sp>
    </p:spTree>
    <p:extLst>
      <p:ext uri="{BB962C8B-B14F-4D97-AF65-F5344CB8AC3E}">
        <p14:creationId xmlns:p14="http://schemas.microsoft.com/office/powerpoint/2010/main" val="155022083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292" y="228600"/>
            <a:ext cx="2750127" cy="725920"/>
          </a:xfrm>
        </p:spPr>
        <p:txBody>
          <a:bodyPr/>
          <a:lstStyle/>
          <a:p>
            <a:r>
              <a:rPr lang="en-US" b="1" u="sng" dirty="0" smtClean="0"/>
              <a:t>Data set </a:t>
            </a:r>
            <a:endParaRPr lang="en-US"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8111110"/>
              </p:ext>
            </p:extLst>
          </p:nvPr>
        </p:nvGraphicFramePr>
        <p:xfrm>
          <a:off x="876298" y="1091046"/>
          <a:ext cx="9102437" cy="5599280"/>
        </p:xfrm>
        <a:graphic>
          <a:graphicData uri="http://schemas.openxmlformats.org/drawingml/2006/table">
            <a:tbl>
              <a:tblPr/>
              <a:tblGrid>
                <a:gridCol w="1167982"/>
                <a:gridCol w="7934455"/>
              </a:tblGrid>
              <a:tr h="353665">
                <a:tc>
                  <a:txBody>
                    <a:bodyPr/>
                    <a:lstStyle/>
                    <a:p>
                      <a:pPr algn="just" rtl="0" fontAlgn="base">
                        <a:spcBef>
                          <a:spcPts val="0"/>
                        </a:spcBef>
                        <a:spcAft>
                          <a:spcPts val="0"/>
                        </a:spcAft>
                      </a:pPr>
                      <a:endParaRPr lang="en-US" sz="1200" b="0" i="0" u="none" strike="noStrike" dirty="0">
                        <a:solidFill>
                          <a:srgbClr val="000000"/>
                        </a:solidFill>
                        <a:effectLst/>
                        <a:latin typeface="Times New Roman" panose="02020603050405020304" pitchFamily="18" charset="0"/>
                      </a:endParaRPr>
                    </a:p>
                    <a:p>
                      <a:pPr algn="just" rtl="0" fontAlgn="b">
                        <a:spcBef>
                          <a:spcPts val="0"/>
                        </a:spcBef>
                        <a:spcAft>
                          <a:spcPts val="0"/>
                        </a:spcAft>
                      </a:pPr>
                      <a:r>
                        <a:rPr lang="en-US" sz="1200" b="1" i="0" u="none" strike="noStrike" dirty="0">
                          <a:solidFill>
                            <a:srgbClr val="000000"/>
                          </a:solidFill>
                          <a:effectLst/>
                          <a:latin typeface="Times New Roman" panose="02020603050405020304" pitchFamily="18" charset="0"/>
                        </a:rPr>
                        <a:t>Attribute</a:t>
                      </a:r>
                      <a:endParaRPr lang="en-US" sz="1200" dirty="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b">
                        <a:spcBef>
                          <a:spcPts val="0"/>
                        </a:spcBef>
                        <a:spcAft>
                          <a:spcPts val="0"/>
                        </a:spcAft>
                      </a:pPr>
                      <a:r>
                        <a:rPr lang="en-US" sz="1200" b="1" i="0" u="none" strike="noStrike" dirty="0">
                          <a:solidFill>
                            <a:srgbClr val="000000"/>
                          </a:solidFill>
                          <a:effectLst/>
                          <a:latin typeface="Times New Roman" panose="02020603050405020304" pitchFamily="18" charset="0"/>
                        </a:rPr>
                        <a:t>Description</a:t>
                      </a:r>
                      <a:endParaRPr lang="en-US" sz="1200" dirty="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dirty="0" err="1">
                          <a:solidFill>
                            <a:srgbClr val="000000"/>
                          </a:solidFill>
                          <a:effectLst/>
                          <a:latin typeface="Times New Roman" panose="02020603050405020304" pitchFamily="18" charset="0"/>
                        </a:rPr>
                        <a:t>CustomerID</a:t>
                      </a:r>
                      <a:endParaRPr lang="en-US" sz="1200" dirty="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dirty="0">
                          <a:solidFill>
                            <a:srgbClr val="47494D"/>
                          </a:solidFill>
                          <a:effectLst/>
                          <a:latin typeface="Times New Roman" panose="02020603050405020304" pitchFamily="18" charset="0"/>
                        </a:rPr>
                        <a:t>Customer ID</a:t>
                      </a:r>
                      <a:endParaRPr lang="en-US" sz="1200" dirty="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a:solidFill>
                            <a:srgbClr val="000000"/>
                          </a:solidFill>
                          <a:effectLst/>
                          <a:latin typeface="Times New Roman" panose="02020603050405020304" pitchFamily="18" charset="0"/>
                        </a:rPr>
                        <a:t>Gender</a:t>
                      </a:r>
                      <a:endParaRPr lang="en-US" sz="120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a:solidFill>
                            <a:srgbClr val="47494D"/>
                          </a:solidFill>
                          <a:effectLst/>
                          <a:latin typeface="Times New Roman" panose="02020603050405020304" pitchFamily="18" charset="0"/>
                        </a:rPr>
                        <a:t>Customer gender (female, male)</a:t>
                      </a:r>
                      <a:endParaRPr lang="en-US" sz="120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a:solidFill>
                            <a:srgbClr val="000000"/>
                          </a:solidFill>
                          <a:effectLst/>
                          <a:latin typeface="Times New Roman" panose="02020603050405020304" pitchFamily="18" charset="0"/>
                        </a:rPr>
                        <a:t>SeniorCitizen</a:t>
                      </a:r>
                      <a:endParaRPr lang="en-US" sz="120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a:solidFill>
                            <a:srgbClr val="47494D"/>
                          </a:solidFill>
                          <a:effectLst/>
                          <a:latin typeface="Times New Roman" panose="02020603050405020304" pitchFamily="18" charset="0"/>
                        </a:rPr>
                        <a:t>Whether the customer is a senior citizen or not (1, 0)</a:t>
                      </a:r>
                      <a:endParaRPr lang="en-US" sz="120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a:solidFill>
                            <a:srgbClr val="000000"/>
                          </a:solidFill>
                          <a:effectLst/>
                          <a:latin typeface="Times New Roman" panose="02020603050405020304" pitchFamily="18" charset="0"/>
                        </a:rPr>
                        <a:t>Partner</a:t>
                      </a:r>
                      <a:endParaRPr lang="en-US" sz="120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a:solidFill>
                            <a:srgbClr val="47494D"/>
                          </a:solidFill>
                          <a:effectLst/>
                          <a:latin typeface="Times New Roman" panose="02020603050405020304" pitchFamily="18" charset="0"/>
                        </a:rPr>
                        <a:t>Whether the customer has a partner or not (Yes, No)</a:t>
                      </a:r>
                      <a:endParaRPr lang="en-US" sz="120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a:solidFill>
                            <a:srgbClr val="000000"/>
                          </a:solidFill>
                          <a:effectLst/>
                          <a:latin typeface="Times New Roman" panose="02020603050405020304" pitchFamily="18" charset="0"/>
                        </a:rPr>
                        <a:t>Dependents</a:t>
                      </a:r>
                      <a:endParaRPr lang="en-US" sz="120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a:solidFill>
                            <a:srgbClr val="47494D"/>
                          </a:solidFill>
                          <a:effectLst/>
                          <a:latin typeface="Times New Roman" panose="02020603050405020304" pitchFamily="18" charset="0"/>
                        </a:rPr>
                        <a:t>Whether the customer has dependents or not (Yes, No)</a:t>
                      </a:r>
                      <a:endParaRPr lang="en-US" sz="120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a:solidFill>
                            <a:srgbClr val="000000"/>
                          </a:solidFill>
                          <a:effectLst/>
                          <a:latin typeface="Times New Roman" panose="02020603050405020304" pitchFamily="18" charset="0"/>
                        </a:rPr>
                        <a:t>Tenure</a:t>
                      </a:r>
                      <a:endParaRPr lang="en-US" sz="120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a:solidFill>
                            <a:srgbClr val="47494D"/>
                          </a:solidFill>
                          <a:effectLst/>
                          <a:latin typeface="Times New Roman" panose="02020603050405020304" pitchFamily="18" charset="0"/>
                        </a:rPr>
                        <a:t>Number of months the customer has stayed with the company</a:t>
                      </a:r>
                      <a:endParaRPr lang="en-US" sz="120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a:solidFill>
                            <a:srgbClr val="000000"/>
                          </a:solidFill>
                          <a:effectLst/>
                          <a:latin typeface="Times New Roman" panose="02020603050405020304" pitchFamily="18" charset="0"/>
                        </a:rPr>
                        <a:t>PhoneService</a:t>
                      </a:r>
                      <a:endParaRPr lang="en-US" sz="120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a:solidFill>
                            <a:srgbClr val="47494D"/>
                          </a:solidFill>
                          <a:effectLst/>
                          <a:latin typeface="Times New Roman" panose="02020603050405020304" pitchFamily="18" charset="0"/>
                        </a:rPr>
                        <a:t>Whether the customer has a phone service or not (Yes, No)</a:t>
                      </a:r>
                      <a:endParaRPr lang="en-US" sz="120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dirty="0" err="1">
                          <a:solidFill>
                            <a:srgbClr val="000000"/>
                          </a:solidFill>
                          <a:effectLst/>
                          <a:latin typeface="Times New Roman" panose="02020603050405020304" pitchFamily="18" charset="0"/>
                        </a:rPr>
                        <a:t>MultipleLines</a:t>
                      </a:r>
                      <a:endParaRPr lang="en-US" sz="1200" dirty="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a:solidFill>
                            <a:srgbClr val="47494D"/>
                          </a:solidFill>
                          <a:effectLst/>
                          <a:latin typeface="Times New Roman" panose="02020603050405020304" pitchFamily="18" charset="0"/>
                        </a:rPr>
                        <a:t>Whether the customer has multiple lines or not (Yes, No, No phone service)</a:t>
                      </a:r>
                      <a:endParaRPr lang="en-US" sz="120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a:solidFill>
                            <a:srgbClr val="000000"/>
                          </a:solidFill>
                          <a:effectLst/>
                          <a:latin typeface="Times New Roman" panose="02020603050405020304" pitchFamily="18" charset="0"/>
                        </a:rPr>
                        <a:t>InternetService</a:t>
                      </a:r>
                      <a:endParaRPr lang="en-US" sz="120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a:solidFill>
                            <a:srgbClr val="47494D"/>
                          </a:solidFill>
                          <a:effectLst/>
                          <a:latin typeface="Times New Roman" panose="02020603050405020304" pitchFamily="18" charset="0"/>
                        </a:rPr>
                        <a:t>Customer’s internet service provider (DSL, Fiber optic, No)</a:t>
                      </a:r>
                      <a:endParaRPr lang="en-US" sz="120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a:solidFill>
                            <a:srgbClr val="000000"/>
                          </a:solidFill>
                          <a:effectLst/>
                          <a:latin typeface="Times New Roman" panose="02020603050405020304" pitchFamily="18" charset="0"/>
                        </a:rPr>
                        <a:t>OnlineSecurity</a:t>
                      </a:r>
                      <a:endParaRPr lang="en-US" sz="120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a:solidFill>
                            <a:srgbClr val="47494D"/>
                          </a:solidFill>
                          <a:effectLst/>
                          <a:latin typeface="Times New Roman" panose="02020603050405020304" pitchFamily="18" charset="0"/>
                        </a:rPr>
                        <a:t>Whether the customer has online security or not (Yes, No, No internet service)</a:t>
                      </a:r>
                      <a:endParaRPr lang="en-US" sz="120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a:solidFill>
                            <a:srgbClr val="000000"/>
                          </a:solidFill>
                          <a:effectLst/>
                          <a:latin typeface="Times New Roman" panose="02020603050405020304" pitchFamily="18" charset="0"/>
                        </a:rPr>
                        <a:t>OnlineBackup</a:t>
                      </a:r>
                      <a:endParaRPr lang="en-US" sz="120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a:solidFill>
                            <a:srgbClr val="47494D"/>
                          </a:solidFill>
                          <a:effectLst/>
                          <a:latin typeface="Times New Roman" panose="02020603050405020304" pitchFamily="18" charset="0"/>
                        </a:rPr>
                        <a:t>Whether the customer has online backup or not (Yes, No, No internet service)</a:t>
                      </a:r>
                      <a:endParaRPr lang="en-US" sz="120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a:solidFill>
                            <a:srgbClr val="000000"/>
                          </a:solidFill>
                          <a:effectLst/>
                          <a:latin typeface="Times New Roman" panose="02020603050405020304" pitchFamily="18" charset="0"/>
                        </a:rPr>
                        <a:t>DeviceProtection</a:t>
                      </a:r>
                      <a:endParaRPr lang="en-US" sz="120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dirty="0">
                          <a:solidFill>
                            <a:srgbClr val="47494D"/>
                          </a:solidFill>
                          <a:effectLst/>
                          <a:latin typeface="Times New Roman" panose="02020603050405020304" pitchFamily="18" charset="0"/>
                        </a:rPr>
                        <a:t>Whether the customer has device protection or not (Yes, No, No internet service)</a:t>
                      </a:r>
                      <a:endParaRPr lang="en-US" sz="1200" dirty="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a:solidFill>
                            <a:srgbClr val="000000"/>
                          </a:solidFill>
                          <a:effectLst/>
                          <a:latin typeface="Times New Roman" panose="02020603050405020304" pitchFamily="18" charset="0"/>
                        </a:rPr>
                        <a:t>TechSupport</a:t>
                      </a:r>
                      <a:endParaRPr lang="en-US" sz="120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a:solidFill>
                            <a:srgbClr val="47494D"/>
                          </a:solidFill>
                          <a:effectLst/>
                          <a:latin typeface="Times New Roman" panose="02020603050405020304" pitchFamily="18" charset="0"/>
                        </a:rPr>
                        <a:t>Whether the customer has tech support or not (Yes, No, No internet service)</a:t>
                      </a:r>
                      <a:endParaRPr lang="en-US" sz="120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a:solidFill>
                            <a:srgbClr val="000000"/>
                          </a:solidFill>
                          <a:effectLst/>
                          <a:latin typeface="Times New Roman" panose="02020603050405020304" pitchFamily="18" charset="0"/>
                        </a:rPr>
                        <a:t>StreamingTV</a:t>
                      </a:r>
                      <a:endParaRPr lang="en-US" sz="120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a:solidFill>
                            <a:srgbClr val="47494D"/>
                          </a:solidFill>
                          <a:effectLst/>
                          <a:latin typeface="Times New Roman" panose="02020603050405020304" pitchFamily="18" charset="0"/>
                        </a:rPr>
                        <a:t>Whether the customer has streaming TV or not (Yes, No, No internet service)</a:t>
                      </a:r>
                      <a:endParaRPr lang="en-US" sz="120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a:solidFill>
                            <a:srgbClr val="000000"/>
                          </a:solidFill>
                          <a:effectLst/>
                          <a:latin typeface="Times New Roman" panose="02020603050405020304" pitchFamily="18" charset="0"/>
                        </a:rPr>
                        <a:t>StreamingMovies</a:t>
                      </a:r>
                      <a:endParaRPr lang="en-US" sz="120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a:solidFill>
                            <a:srgbClr val="47494D"/>
                          </a:solidFill>
                          <a:effectLst/>
                          <a:latin typeface="Times New Roman" panose="02020603050405020304" pitchFamily="18" charset="0"/>
                        </a:rPr>
                        <a:t>Whether the customer has streaming movies or not (Yes, No, No internet service)</a:t>
                      </a:r>
                      <a:endParaRPr lang="en-US" sz="120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a:solidFill>
                            <a:srgbClr val="000000"/>
                          </a:solidFill>
                          <a:effectLst/>
                          <a:latin typeface="Times New Roman" panose="02020603050405020304" pitchFamily="18" charset="0"/>
                        </a:rPr>
                        <a:t>Contract</a:t>
                      </a:r>
                      <a:endParaRPr lang="en-US" sz="120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a:solidFill>
                            <a:srgbClr val="47494D"/>
                          </a:solidFill>
                          <a:effectLst/>
                          <a:latin typeface="Times New Roman" panose="02020603050405020304" pitchFamily="18" charset="0"/>
                        </a:rPr>
                        <a:t>The contract term of the customer (Month-to-month, One year, Two year)</a:t>
                      </a:r>
                      <a:endParaRPr lang="en-US" sz="120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a:solidFill>
                            <a:srgbClr val="000000"/>
                          </a:solidFill>
                          <a:effectLst/>
                          <a:latin typeface="Times New Roman" panose="02020603050405020304" pitchFamily="18" charset="0"/>
                        </a:rPr>
                        <a:t>PaperlessBilling</a:t>
                      </a:r>
                      <a:endParaRPr lang="en-US" sz="120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a:solidFill>
                            <a:srgbClr val="47494D"/>
                          </a:solidFill>
                          <a:effectLst/>
                          <a:latin typeface="Times New Roman" panose="02020603050405020304" pitchFamily="18" charset="0"/>
                        </a:rPr>
                        <a:t>Whether the customer has paperless billing or not (Yes, No)</a:t>
                      </a:r>
                      <a:endParaRPr lang="en-US" sz="120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a:solidFill>
                            <a:srgbClr val="000000"/>
                          </a:solidFill>
                          <a:effectLst/>
                          <a:latin typeface="Times New Roman" panose="02020603050405020304" pitchFamily="18" charset="0"/>
                        </a:rPr>
                        <a:t>PaymentMethod</a:t>
                      </a:r>
                      <a:endParaRPr lang="en-US" sz="120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a:solidFill>
                            <a:srgbClr val="47494D"/>
                          </a:solidFill>
                          <a:effectLst/>
                          <a:latin typeface="Times New Roman" panose="02020603050405020304" pitchFamily="18" charset="0"/>
                        </a:rPr>
                        <a:t>The customer’s payment method (Electronic check, Mailed check, Bank transfer (automatic), Credit card (automatic))</a:t>
                      </a:r>
                      <a:endParaRPr lang="en-US" sz="120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a:solidFill>
                            <a:srgbClr val="000000"/>
                          </a:solidFill>
                          <a:effectLst/>
                          <a:latin typeface="Times New Roman" panose="02020603050405020304" pitchFamily="18" charset="0"/>
                        </a:rPr>
                        <a:t>MonthlyCharges</a:t>
                      </a:r>
                      <a:endParaRPr lang="en-US" sz="120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a:solidFill>
                            <a:srgbClr val="47494D"/>
                          </a:solidFill>
                          <a:effectLst/>
                          <a:latin typeface="Times New Roman" panose="02020603050405020304" pitchFamily="18" charset="0"/>
                        </a:rPr>
                        <a:t>The amount charged to the customer monthly</a:t>
                      </a:r>
                      <a:endParaRPr lang="en-US" sz="120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a:solidFill>
                            <a:srgbClr val="000000"/>
                          </a:solidFill>
                          <a:effectLst/>
                          <a:latin typeface="Times New Roman" panose="02020603050405020304" pitchFamily="18" charset="0"/>
                        </a:rPr>
                        <a:t>TotalCharges</a:t>
                      </a:r>
                      <a:endParaRPr lang="en-US" sz="120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a:solidFill>
                            <a:srgbClr val="47494D"/>
                          </a:solidFill>
                          <a:effectLst/>
                          <a:latin typeface="Times New Roman" panose="02020603050405020304" pitchFamily="18" charset="0"/>
                        </a:rPr>
                        <a:t>The total amount charged to the customer</a:t>
                      </a:r>
                      <a:endParaRPr lang="en-US" sz="120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928">
                <a:tc>
                  <a:txBody>
                    <a:bodyPr/>
                    <a:lstStyle/>
                    <a:p>
                      <a:pPr algn="just" rtl="0" fontAlgn="b">
                        <a:spcBef>
                          <a:spcPts val="0"/>
                        </a:spcBef>
                        <a:spcAft>
                          <a:spcPts val="0"/>
                        </a:spcAft>
                      </a:pPr>
                      <a:r>
                        <a:rPr lang="en-US" sz="1200" b="0" i="0" u="none" strike="noStrike" dirty="0">
                          <a:solidFill>
                            <a:srgbClr val="000000"/>
                          </a:solidFill>
                          <a:effectLst/>
                          <a:latin typeface="Times New Roman" panose="02020603050405020304" pitchFamily="18" charset="0"/>
                        </a:rPr>
                        <a:t>Churn</a:t>
                      </a:r>
                      <a:endParaRPr lang="en-US" sz="1200" dirty="0">
                        <a:effectLst/>
                      </a:endParaRPr>
                    </a:p>
                  </a:txBody>
                  <a:tcPr marL="31660" marR="31660" marT="31660" marB="3166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dirty="0">
                          <a:solidFill>
                            <a:srgbClr val="47494D"/>
                          </a:solidFill>
                          <a:effectLst/>
                          <a:latin typeface="Times New Roman" panose="02020603050405020304" pitchFamily="18" charset="0"/>
                        </a:rPr>
                        <a:t>Whether the customer churned or not (Yes or No)</a:t>
                      </a:r>
                      <a:endParaRPr lang="en-US" sz="1200" dirty="0">
                        <a:effectLst/>
                      </a:endParaRPr>
                    </a:p>
                  </a:txBody>
                  <a:tcPr marL="31660" marR="31660" marT="31660" marB="31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323238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09" y="412173"/>
            <a:ext cx="5420591" cy="528493"/>
          </a:xfrm>
        </p:spPr>
        <p:txBody>
          <a:bodyPr>
            <a:normAutofit fontScale="90000"/>
          </a:bodyPr>
          <a:lstStyle/>
          <a:p>
            <a:r>
              <a:rPr lang="en-US" b="1" u="sng" dirty="0"/>
              <a:t>Constructing the Data:</a:t>
            </a:r>
            <a:endParaRPr lang="en-US" dirty="0"/>
          </a:p>
        </p:txBody>
      </p:sp>
      <p:sp>
        <p:nvSpPr>
          <p:cNvPr id="3" name="Content Placeholder 2"/>
          <p:cNvSpPr>
            <a:spLocks noGrp="1"/>
          </p:cNvSpPr>
          <p:nvPr>
            <p:ph sz="half" idx="1"/>
          </p:nvPr>
        </p:nvSpPr>
        <p:spPr>
          <a:xfrm>
            <a:off x="990600" y="2438689"/>
            <a:ext cx="10363200" cy="553893"/>
          </a:xfrm>
        </p:spPr>
        <p:txBody>
          <a:bodyPr>
            <a:noAutofit/>
          </a:bodyPr>
          <a:lstStyle/>
          <a:p>
            <a:r>
              <a:rPr lang="en-US" dirty="0"/>
              <a:t>When a column has multiple values, I use </a:t>
            </a:r>
            <a:r>
              <a:rPr lang="en-US" dirty="0" err="1"/>
              <a:t>get_dummy</a:t>
            </a:r>
            <a:r>
              <a:rPr lang="en-US" dirty="0"/>
              <a:t> turning a column to multiple columns</a:t>
            </a:r>
          </a:p>
        </p:txBody>
      </p:sp>
      <p:sp>
        <p:nvSpPr>
          <p:cNvPr id="5" name="Content Placeholder 2"/>
          <p:cNvSpPr>
            <a:spLocks noGrp="1"/>
          </p:cNvSpPr>
          <p:nvPr>
            <p:ph sz="half" idx="2"/>
          </p:nvPr>
        </p:nvSpPr>
        <p:spPr>
          <a:xfrm>
            <a:off x="990600" y="1978025"/>
            <a:ext cx="10363200" cy="553893"/>
          </a:xfrm>
        </p:spPr>
        <p:txBody>
          <a:bodyPr/>
          <a:lstStyle/>
          <a:p>
            <a:r>
              <a:rPr lang="en-US" dirty="0"/>
              <a:t>Convert columns with yes/ no to 1/0</a:t>
            </a:r>
          </a:p>
        </p:txBody>
      </p:sp>
      <p:graphicFrame>
        <p:nvGraphicFramePr>
          <p:cNvPr id="6" name="Table 5"/>
          <p:cNvGraphicFramePr>
            <a:graphicFrameLocks noGrp="1"/>
          </p:cNvGraphicFramePr>
          <p:nvPr>
            <p:extLst>
              <p:ext uri="{D42A27DB-BD31-4B8C-83A1-F6EECF244321}">
                <p14:modId xmlns:p14="http://schemas.microsoft.com/office/powerpoint/2010/main" val="3380053841"/>
              </p:ext>
            </p:extLst>
          </p:nvPr>
        </p:nvGraphicFramePr>
        <p:xfrm>
          <a:off x="1285586" y="4206586"/>
          <a:ext cx="2451100" cy="1333500"/>
        </p:xfrm>
        <a:graphic>
          <a:graphicData uri="http://schemas.openxmlformats.org/drawingml/2006/table">
            <a:tbl>
              <a:tblPr>
                <a:tableStyleId>{D7AC3CCA-C797-4891-BE02-D94E43425B78}</a:tableStyleId>
              </a:tblPr>
              <a:tblGrid>
                <a:gridCol w="1104900"/>
                <a:gridCol w="1346200"/>
              </a:tblGrid>
              <a:tr h="190500">
                <a:tc>
                  <a:txBody>
                    <a:bodyPr/>
                    <a:lstStyle/>
                    <a:p>
                      <a:pPr algn="l" fontAlgn="b"/>
                      <a:r>
                        <a:rPr lang="en-US" sz="1100" u="none" strike="noStrike" dirty="0">
                          <a:effectLst/>
                        </a:rPr>
                        <a:t>Customer ID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Payment Type</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a:effectLst/>
                        </a:rPr>
                        <a:t>4562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automatic desposit</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a:effectLst/>
                        </a:rPr>
                        <a:t>4563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cash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dirty="0">
                          <a:effectLst/>
                        </a:rPr>
                        <a:t>4564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check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dirty="0">
                          <a:effectLst/>
                        </a:rPr>
                        <a:t>4566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automatic desposit</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dirty="0">
                          <a:effectLst/>
                        </a:rPr>
                        <a:t>4567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cash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dirty="0">
                          <a:effectLst/>
                        </a:rPr>
                        <a:t>4568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check </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7" name="Right Arrow 6"/>
          <p:cNvSpPr/>
          <p:nvPr/>
        </p:nvSpPr>
        <p:spPr>
          <a:xfrm>
            <a:off x="4551218" y="4696691"/>
            <a:ext cx="852055" cy="446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509523690"/>
              </p:ext>
            </p:extLst>
          </p:nvPr>
        </p:nvGraphicFramePr>
        <p:xfrm>
          <a:off x="6586104" y="4029941"/>
          <a:ext cx="3238500" cy="1487805"/>
        </p:xfrm>
        <a:graphic>
          <a:graphicData uri="http://schemas.openxmlformats.org/drawingml/2006/table">
            <a:tbl>
              <a:tblPr>
                <a:tableStyleId>{5940675A-B579-460E-94D1-54222C63F5DA}</a:tableStyleId>
              </a:tblPr>
              <a:tblGrid>
                <a:gridCol w="838200"/>
                <a:gridCol w="1181100"/>
                <a:gridCol w="609600"/>
                <a:gridCol w="609600"/>
              </a:tblGrid>
              <a:tr h="190500">
                <a:tc>
                  <a:txBody>
                    <a:bodyPr/>
                    <a:lstStyle/>
                    <a:p>
                      <a:pPr algn="l" fontAlgn="b"/>
                      <a:r>
                        <a:rPr lang="en-US" sz="1100" u="none" strike="noStrike" dirty="0">
                          <a:effectLst/>
                        </a:rPr>
                        <a:t>Customer ID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automatic desposit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cash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check</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dirty="0">
                          <a:effectLst/>
                        </a:rPr>
                        <a:t>4562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a:effectLst/>
                        </a:rPr>
                        <a:t>4563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a:effectLst/>
                        </a:rPr>
                        <a:t>4564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a:effectLst/>
                        </a:rPr>
                        <a:t>4566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a:effectLst/>
                        </a:rPr>
                        <a:t>4567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a:effectLst/>
                        </a:rPr>
                        <a:t>4568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68788675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Exploring the Data</a:t>
            </a:r>
            <a:endParaRPr lang="en-US" dirty="0"/>
          </a:p>
        </p:txBody>
      </p:sp>
      <p:pic>
        <p:nvPicPr>
          <p:cNvPr id="5122" name="Picture 2" descr="https://lh6.googleusercontent.com/n58pSw5tzYB3EC1oq_b2MYdjGuf1nxR-e8XEOpP3DYxPFX1SMKmIGYGr0Fk6adcI1cuS_lc9P6XGbT8UlzcQIZYB7whLAYgYxLHoo2URT9yWiA-ljh1IhK6ZrPNYiOajgNhx8KGkybodvtIX9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857" y="2690234"/>
            <a:ext cx="6571961" cy="329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64967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pic>
        <p:nvPicPr>
          <p:cNvPr id="6146" name="Picture 2" descr="https://lh5.googleusercontent.com/_wyBt8BBwxuouTa-Perm75dJFitntbMoscJVKg0tcNNWYSFInznkUX19wJVfs_B9ZXQ5raR4D8N0ADZZGy9pBajvm5QZpKCgeX1MH28NadPgiYKLGEhABPdGJIHVUSFykLKr9Ke9BPHhY7cM4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07" y="2055091"/>
            <a:ext cx="5352046" cy="382111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6.googleusercontent.com/nxRXadJGBlYk9fF2ykMoRpCWhx-29rHtXOg29yvg5OSEPskVGc4sm8daNfaySjhzT-v95YbIYbwEzilp17voUd9Dbd3ZU5IeCeu1x32nfsDh9ynHydMlI0PeG-lK1IM0GhkRfx0enGwoKQw4G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1707" y="1681018"/>
            <a:ext cx="6391811" cy="432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27101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 types:</a:t>
            </a:r>
            <a:endParaRPr lang="en-US" dirty="0"/>
          </a:p>
        </p:txBody>
      </p:sp>
      <p:pic>
        <p:nvPicPr>
          <p:cNvPr id="7170" name="Picture 2" descr="https://lh3.googleusercontent.com/yB6olatb7iWU6GStbhh0nNfmU4RkFRFx474MLo0q9Vv3wQhhQIhpGivPCIQmQtySq98DTJKnw9lpze8_dWye9yMJvq--XbOuNJbxks78MwDXYLQyQuzDF4YJO-KRZSx_N43yPJ7VdrTp_KFvk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593" y="1533958"/>
            <a:ext cx="7922779" cy="4999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86451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 types:</a:t>
            </a:r>
            <a:endParaRPr lang="en-US" dirty="0"/>
          </a:p>
        </p:txBody>
      </p:sp>
      <p:pic>
        <p:nvPicPr>
          <p:cNvPr id="8194" name="Picture 2" descr="https://lh3.googleusercontent.com/Z4YZcAXCAH4zM3FddpCpLdc-Bzobn5VvgmCnw5OFYSpb1MvLezPYYMsPv5q_zZpokQpVmsFUFN4MH1N7UMuGqJ3Lp4fMbf_wAN92HsUxJyMPxppYXM-Ut-Q73nQ1VsF4jVftUUNlEyCQv91N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284" y="1501775"/>
            <a:ext cx="7631834" cy="5117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87757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125</TotalTime>
  <Words>871</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Helvetica Neue</vt:lpstr>
      <vt:lpstr>Times New Roman</vt:lpstr>
      <vt:lpstr>Trebuchet MS</vt:lpstr>
      <vt:lpstr>Wingdings 3</vt:lpstr>
      <vt:lpstr>Facet</vt:lpstr>
      <vt:lpstr>TELCO CUSTOMER ANALYTICS</vt:lpstr>
      <vt:lpstr>Machine learning </vt:lpstr>
      <vt:lpstr>About the project:</vt:lpstr>
      <vt:lpstr>Data set </vt:lpstr>
      <vt:lpstr>Constructing the Data:</vt:lpstr>
      <vt:lpstr>Exploring the Data</vt:lpstr>
      <vt:lpstr>Services:</vt:lpstr>
      <vt:lpstr>Payment types:</vt:lpstr>
      <vt:lpstr>Payment types:</vt:lpstr>
      <vt:lpstr>Demographic: </vt:lpstr>
      <vt:lpstr>Tenure: </vt:lpstr>
      <vt:lpstr>Machine learning:</vt:lpstr>
      <vt:lpstr>Logistic regression:  </vt:lpstr>
      <vt:lpstr>Logistic regression: </vt:lpstr>
      <vt:lpstr>Random forest: </vt:lpstr>
      <vt:lpstr>ROC curve: </vt:lpstr>
      <vt:lpstr>Feature important: </vt:lpstr>
      <vt:lpstr>Probability of customer churn: </vt:lpstr>
      <vt:lpstr>Conclusion: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Vinh P. Vu</dc:creator>
  <cp:lastModifiedBy>Vinh P. Vu</cp:lastModifiedBy>
  <cp:revision>15</cp:revision>
  <dcterms:created xsi:type="dcterms:W3CDTF">2019-03-25T15:51:18Z</dcterms:created>
  <dcterms:modified xsi:type="dcterms:W3CDTF">2019-04-02T17:47:38Z</dcterms:modified>
</cp:coreProperties>
</file>