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6" r:id="rId9"/>
    <p:sldId id="265" r:id="rId10"/>
    <p:sldId id="264" r:id="rId11"/>
    <p:sldId id="263" r:id="rId12"/>
    <p:sldId id="262" r:id="rId13"/>
    <p:sldId id="268" r:id="rId14"/>
    <p:sldId id="269" r:id="rId15"/>
    <p:sldId id="270" r:id="rId16"/>
    <p:sldId id="272" r:id="rId17"/>
    <p:sldId id="271" r:id="rId18"/>
    <p:sldId id="273" r:id="rId19"/>
    <p:sldId id="274" r:id="rId20"/>
    <p:sldId id="275" r:id="rId21"/>
    <p:sldId id="277" r:id="rId22"/>
    <p:sldId id="276"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67485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A6F699-087F-407E-B1EB-8975A47339DB}"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17778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77794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861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3286217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1561973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124686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181311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59631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381879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126562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A6F699-087F-407E-B1EB-8975A47339DB}"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6201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A6F699-087F-407E-B1EB-8975A47339DB}"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665923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4025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88283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FA6F699-087F-407E-B1EB-8975A47339DB}" type="datetimeFigureOut">
              <a:rPr lang="en-US" smtClean="0"/>
              <a:t>10/31/2018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403019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A6F699-087F-407E-B1EB-8975A47339DB}"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FCB898-F8AE-44F0-9DAC-E10E203E22BC}" type="slidenum">
              <a:rPr lang="en-US" smtClean="0"/>
              <a:t>‹#›</a:t>
            </a:fld>
            <a:endParaRPr lang="en-US"/>
          </a:p>
        </p:txBody>
      </p:sp>
    </p:spTree>
    <p:extLst>
      <p:ext uri="{BB962C8B-B14F-4D97-AF65-F5344CB8AC3E}">
        <p14:creationId xmlns:p14="http://schemas.microsoft.com/office/powerpoint/2010/main" val="2897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A6F699-087F-407E-B1EB-8975A47339DB}" type="datetimeFigureOut">
              <a:rPr lang="en-US" smtClean="0"/>
              <a:t>10/31/2018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FCB898-F8AE-44F0-9DAC-E10E203E22BC}" type="slidenum">
              <a:rPr lang="en-US" smtClean="0"/>
              <a:t>‹#›</a:t>
            </a:fld>
            <a:endParaRPr lang="en-US"/>
          </a:p>
        </p:txBody>
      </p:sp>
    </p:spTree>
    <p:extLst>
      <p:ext uri="{BB962C8B-B14F-4D97-AF65-F5344CB8AC3E}">
        <p14:creationId xmlns:p14="http://schemas.microsoft.com/office/powerpoint/2010/main" val="5734053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Telco customer analytics</a:t>
            </a:r>
          </a:p>
        </p:txBody>
      </p:sp>
      <p:sp>
        <p:nvSpPr>
          <p:cNvPr id="3" name="Subtitle 2"/>
          <p:cNvSpPr>
            <a:spLocks noGrp="1"/>
          </p:cNvSpPr>
          <p:nvPr>
            <p:ph type="subTitle" idx="1"/>
          </p:nvPr>
        </p:nvSpPr>
        <p:spPr/>
        <p:txBody>
          <a:bodyPr/>
          <a:lstStyle/>
          <a:p>
            <a:r>
              <a:rPr lang="en-US" dirty="0" smtClean="0"/>
              <a:t>By Vinh Vu</a:t>
            </a:r>
            <a:endParaRPr lang="en-US" dirty="0"/>
          </a:p>
        </p:txBody>
      </p:sp>
    </p:spTree>
    <p:extLst>
      <p:ext uri="{BB962C8B-B14F-4D97-AF65-F5344CB8AC3E}">
        <p14:creationId xmlns:p14="http://schemas.microsoft.com/office/powerpoint/2010/main" val="29011756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252377" y="2052638"/>
            <a:ext cx="6649021" cy="4195762"/>
          </a:xfrm>
          <a:prstGeom prst="rect">
            <a:avLst/>
          </a:prstGeom>
        </p:spPr>
      </p:pic>
    </p:spTree>
    <p:extLst>
      <p:ext uri="{BB962C8B-B14F-4D97-AF65-F5344CB8AC3E}">
        <p14:creationId xmlns:p14="http://schemas.microsoft.com/office/powerpoint/2010/main" val="323653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308734" y="2052638"/>
            <a:ext cx="6536308" cy="4195762"/>
          </a:xfrm>
          <a:prstGeom prst="rect">
            <a:avLst/>
          </a:prstGeom>
        </p:spPr>
      </p:pic>
    </p:spTree>
    <p:extLst>
      <p:ext uri="{BB962C8B-B14F-4D97-AF65-F5344CB8AC3E}">
        <p14:creationId xmlns:p14="http://schemas.microsoft.com/office/powerpoint/2010/main" val="132410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48669" y="1690688"/>
            <a:ext cx="4133850" cy="2819400"/>
          </a:xfrm>
          <a:prstGeom prst="rect">
            <a:avLst/>
          </a:prstGeom>
        </p:spPr>
      </p:pic>
      <p:pic>
        <p:nvPicPr>
          <p:cNvPr id="5" name="Picture 4"/>
          <p:cNvPicPr/>
          <p:nvPr/>
        </p:nvPicPr>
        <p:blipFill>
          <a:blip r:embed="rId3"/>
          <a:stretch>
            <a:fillRect/>
          </a:stretch>
        </p:blipFill>
        <p:spPr>
          <a:xfrm>
            <a:off x="8051165" y="1690688"/>
            <a:ext cx="4140835" cy="2533650"/>
          </a:xfrm>
          <a:prstGeom prst="rect">
            <a:avLst/>
          </a:prstGeom>
        </p:spPr>
      </p:pic>
      <p:pic>
        <p:nvPicPr>
          <p:cNvPr id="6" name="Picture 5"/>
          <p:cNvPicPr/>
          <p:nvPr/>
        </p:nvPicPr>
        <p:blipFill>
          <a:blip r:embed="rId4"/>
          <a:stretch>
            <a:fillRect/>
          </a:stretch>
        </p:blipFill>
        <p:spPr>
          <a:xfrm>
            <a:off x="3971023" y="3917092"/>
            <a:ext cx="4443927" cy="2854798"/>
          </a:xfrm>
          <a:prstGeom prst="rect">
            <a:avLst/>
          </a:prstGeom>
        </p:spPr>
      </p:pic>
    </p:spTree>
    <p:extLst>
      <p:ext uri="{BB962C8B-B14F-4D97-AF65-F5344CB8AC3E}">
        <p14:creationId xmlns:p14="http://schemas.microsoft.com/office/powerpoint/2010/main" val="1076134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Inferential Statistics</a:t>
            </a:r>
          </a:p>
        </p:txBody>
      </p:sp>
      <p:sp>
        <p:nvSpPr>
          <p:cNvPr id="3" name="Content Placeholder 2"/>
          <p:cNvSpPr>
            <a:spLocks noGrp="1"/>
          </p:cNvSpPr>
          <p:nvPr>
            <p:ph idx="1"/>
          </p:nvPr>
        </p:nvSpPr>
        <p:spPr/>
        <p:txBody>
          <a:bodyPr/>
          <a:lstStyle/>
          <a:p>
            <a:r>
              <a:rPr lang="en-US" b="1" dirty="0"/>
              <a:t>One sample test:</a:t>
            </a:r>
          </a:p>
          <a:p>
            <a:r>
              <a:rPr lang="en-US" dirty="0"/>
              <a:t>The One Sample T-Test determines whether the sample mean is statistically different from a known or hypothesized population mean.</a:t>
            </a:r>
          </a:p>
          <a:p>
            <a:r>
              <a:rPr lang="en-US" dirty="0"/>
              <a:t>· Null Hypothesis: there is no difference in tenure between churn customers and the customer population.</a:t>
            </a:r>
          </a:p>
          <a:p>
            <a:r>
              <a:rPr lang="en-US" dirty="0"/>
              <a:t>· Alternate Hypothesis: there is a significant difference in tenure between churn </a:t>
            </a:r>
            <a:r>
              <a:rPr lang="en-US" dirty="0" smtClean="0"/>
              <a:t>customers</a:t>
            </a:r>
          </a:p>
          <a:p>
            <a:pPr marL="0" indent="0">
              <a:buNone/>
            </a:pPr>
            <a:endParaRPr lang="en-US" dirty="0"/>
          </a:p>
          <a:p>
            <a:pPr marL="0" indent="0">
              <a:buNone/>
            </a:pPr>
            <a:endParaRPr lang="en-US" dirty="0"/>
          </a:p>
        </p:txBody>
      </p:sp>
      <p:sp>
        <p:nvSpPr>
          <p:cNvPr id="4" name="Rectangle 2"/>
          <p:cNvSpPr>
            <a:spLocks noChangeArrowheads="1"/>
          </p:cNvSpPr>
          <p:nvPr/>
        </p:nvSpPr>
        <p:spPr bwMode="auto">
          <a:xfrm>
            <a:off x="704335" y="513748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Ttest_1sampResult(statistic=-31.856572712421674, </a:t>
            </a:r>
            <a:r>
              <a:rPr kumimoji="0" lang="en-US" altLang="en-US" sz="1200" b="0" i="0" u="none" strike="noStrike" cap="none" normalizeH="0" baseline="0" dirty="0" err="1"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a:t>
            </a: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=3.0614037111362083e-178)</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704334" y="5746667"/>
            <a:ext cx="4386649"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t-distribution left quartile range is: -1.96123406594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t-distribution right quartile range is: 1.96123406594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(17.093332889308954, 18.86493356333952)</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446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Sample test:</a:t>
            </a:r>
            <a:endParaRPr lang="en-US" dirty="0"/>
          </a:p>
        </p:txBody>
      </p:sp>
      <p:sp>
        <p:nvSpPr>
          <p:cNvPr id="3" name="Content Placeholder 2"/>
          <p:cNvSpPr>
            <a:spLocks noGrp="1"/>
          </p:cNvSpPr>
          <p:nvPr>
            <p:ph idx="1"/>
          </p:nvPr>
        </p:nvSpPr>
        <p:spPr/>
        <p:txBody>
          <a:bodyPr/>
          <a:lstStyle/>
          <a:p>
            <a:r>
              <a:rPr lang="en-US" b="1" dirty="0"/>
              <a:t>---Gender:</a:t>
            </a:r>
            <a:endParaRPr lang="en-US" dirty="0"/>
          </a:p>
          <a:p>
            <a:r>
              <a:rPr lang="en-US" dirty="0"/>
              <a:t>Null hypothesis: there is no different between male and female in customer churn.</a:t>
            </a:r>
          </a:p>
          <a:p>
            <a:r>
              <a:rPr lang="en-US" dirty="0"/>
              <a:t>Hypothesis: there is a different between male and female in customer churn.</a:t>
            </a:r>
          </a:p>
          <a:p>
            <a:pPr fontAlgn="base" latinLnBrk="1"/>
            <a:r>
              <a:rPr lang="en-US" dirty="0" err="1"/>
              <a:t>Ttest_indResult</a:t>
            </a:r>
            <a:r>
              <a:rPr lang="en-US" dirty="0"/>
              <a:t>(statistic=-0.72261049878576156, </a:t>
            </a:r>
            <a:r>
              <a:rPr lang="en-US" dirty="0" err="1"/>
              <a:t>pvalue</a:t>
            </a:r>
            <a:r>
              <a:rPr lang="en-US" dirty="0"/>
              <a:t>=0.46994323541735661)</a:t>
            </a:r>
          </a:p>
          <a:p>
            <a:r>
              <a:rPr lang="en-US" dirty="0"/>
              <a:t> </a:t>
            </a:r>
          </a:p>
          <a:p>
            <a:r>
              <a:rPr lang="en-US" dirty="0"/>
              <a:t>P value&lt;0.05 , so null hypothesis is rejected</a:t>
            </a:r>
          </a:p>
          <a:p>
            <a:endParaRPr lang="en-US" dirty="0"/>
          </a:p>
        </p:txBody>
      </p:sp>
    </p:spTree>
    <p:extLst>
      <p:ext uri="{BB962C8B-B14F-4D97-AF65-F5344CB8AC3E}">
        <p14:creationId xmlns:p14="http://schemas.microsoft.com/office/powerpoint/2010/main" val="310409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Sample test:</a:t>
            </a:r>
            <a:endParaRPr lang="en-US" dirty="0"/>
          </a:p>
        </p:txBody>
      </p:sp>
      <p:sp>
        <p:nvSpPr>
          <p:cNvPr id="3" name="Content Placeholder 2"/>
          <p:cNvSpPr>
            <a:spLocks noGrp="1"/>
          </p:cNvSpPr>
          <p:nvPr>
            <p:ph idx="1"/>
          </p:nvPr>
        </p:nvSpPr>
        <p:spPr/>
        <p:txBody>
          <a:bodyPr/>
          <a:lstStyle/>
          <a:p>
            <a:r>
              <a:rPr lang="en-US" b="1" dirty="0"/>
              <a:t>---Gender:</a:t>
            </a:r>
            <a:endParaRPr lang="en-US" dirty="0"/>
          </a:p>
          <a:p>
            <a:r>
              <a:rPr lang="en-US" dirty="0"/>
              <a:t>Null hypothesis: there is no different between male and female in customer churn.</a:t>
            </a:r>
          </a:p>
          <a:p>
            <a:r>
              <a:rPr lang="en-US" dirty="0"/>
              <a:t>Hypothesis: there is a different between male and female in customer churn.</a:t>
            </a:r>
          </a:p>
          <a:p>
            <a:pPr fontAlgn="base" latinLnBrk="1"/>
            <a:r>
              <a:rPr lang="en-US" dirty="0" err="1"/>
              <a:t>Ttest_indResult</a:t>
            </a:r>
            <a:r>
              <a:rPr lang="en-US" dirty="0"/>
              <a:t>(statistic=-0.72261049878576156, </a:t>
            </a:r>
            <a:r>
              <a:rPr lang="en-US" dirty="0" err="1"/>
              <a:t>pvalue</a:t>
            </a:r>
            <a:r>
              <a:rPr lang="en-US" dirty="0"/>
              <a:t>=0.46994323541735661)</a:t>
            </a:r>
          </a:p>
          <a:p>
            <a:r>
              <a:rPr lang="en-US" dirty="0"/>
              <a:t> </a:t>
            </a:r>
          </a:p>
          <a:p>
            <a:r>
              <a:rPr lang="en-US" dirty="0"/>
              <a:t>P value&lt;0.05 , so null hypothesis is rejected</a:t>
            </a:r>
          </a:p>
          <a:p>
            <a:endParaRPr lang="en-US" dirty="0"/>
          </a:p>
        </p:txBody>
      </p:sp>
    </p:spTree>
    <p:extLst>
      <p:ext uri="{BB962C8B-B14F-4D97-AF65-F5344CB8AC3E}">
        <p14:creationId xmlns:p14="http://schemas.microsoft.com/office/powerpoint/2010/main" val="3743683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Sample test:</a:t>
            </a:r>
            <a:endParaRPr lang="en-US" dirty="0"/>
          </a:p>
        </p:txBody>
      </p:sp>
      <p:sp>
        <p:nvSpPr>
          <p:cNvPr id="3" name="Content Placeholder 2"/>
          <p:cNvSpPr>
            <a:spLocks noGrp="1"/>
          </p:cNvSpPr>
          <p:nvPr>
            <p:ph idx="1"/>
          </p:nvPr>
        </p:nvSpPr>
        <p:spPr/>
        <p:txBody>
          <a:bodyPr/>
          <a:lstStyle/>
          <a:p>
            <a:r>
              <a:rPr lang="en-US" b="1" dirty="0"/>
              <a:t>---Dependent status:</a:t>
            </a:r>
            <a:endParaRPr lang="en-US" dirty="0"/>
          </a:p>
          <a:p>
            <a:r>
              <a:rPr lang="en-US" dirty="0"/>
              <a:t>Null hypothesis: there is no different between dependent and no dependent in customer churn.</a:t>
            </a:r>
          </a:p>
          <a:p>
            <a:r>
              <a:rPr lang="en-US" dirty="0"/>
              <a:t>Hypothesis: there is a different between dependent and no dependent in customer churn.</a:t>
            </a:r>
          </a:p>
          <a:p>
            <a:pPr fontAlgn="base" latinLnBrk="1"/>
            <a:r>
              <a:rPr lang="en-US" dirty="0" err="1"/>
              <a:t>Ttest_indResult</a:t>
            </a:r>
            <a:r>
              <a:rPr lang="en-US" dirty="0"/>
              <a:t>(statistic=-15.409078802902004, </a:t>
            </a:r>
            <a:r>
              <a:rPr lang="en-US" dirty="0" err="1"/>
              <a:t>pvalue</a:t>
            </a:r>
            <a:r>
              <a:rPr lang="en-US" dirty="0"/>
              <a:t>=2.1775286391572522e-52)</a:t>
            </a:r>
          </a:p>
          <a:p>
            <a:r>
              <a:rPr lang="en-US" dirty="0"/>
              <a:t> </a:t>
            </a:r>
          </a:p>
          <a:p>
            <a:r>
              <a:rPr lang="en-US" dirty="0"/>
              <a:t>P value&lt;0.05 , so null hypothesis is rejected</a:t>
            </a:r>
          </a:p>
          <a:p>
            <a:endParaRPr lang="en-US" dirty="0"/>
          </a:p>
        </p:txBody>
      </p:sp>
    </p:spTree>
    <p:extLst>
      <p:ext uri="{BB962C8B-B14F-4D97-AF65-F5344CB8AC3E}">
        <p14:creationId xmlns:p14="http://schemas.microsoft.com/office/powerpoint/2010/main" val="15666906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Sample test:</a:t>
            </a:r>
            <a:endParaRPr lang="en-US" dirty="0"/>
          </a:p>
        </p:txBody>
      </p:sp>
      <p:sp>
        <p:nvSpPr>
          <p:cNvPr id="3" name="Content Placeholder 2"/>
          <p:cNvSpPr>
            <a:spLocks noGrp="1"/>
          </p:cNvSpPr>
          <p:nvPr>
            <p:ph idx="1"/>
          </p:nvPr>
        </p:nvSpPr>
        <p:spPr/>
        <p:txBody>
          <a:bodyPr/>
          <a:lstStyle/>
          <a:p>
            <a:r>
              <a:rPr lang="en-US" b="1" dirty="0"/>
              <a:t>---Partner status:</a:t>
            </a:r>
            <a:endParaRPr lang="en-US" dirty="0"/>
          </a:p>
          <a:p>
            <a:r>
              <a:rPr lang="en-US" dirty="0"/>
              <a:t>Null hypothesis: there is no different between partner and no partner in customer churn.</a:t>
            </a:r>
          </a:p>
          <a:p>
            <a:r>
              <a:rPr lang="en-US" dirty="0"/>
              <a:t>Hypothesis: there is a different between partner and no partner in customer churn.</a:t>
            </a:r>
          </a:p>
          <a:p>
            <a:pPr fontAlgn="base" latinLnBrk="1"/>
            <a:r>
              <a:rPr lang="en-US" dirty="0" err="1"/>
              <a:t>Ttest_indResult</a:t>
            </a:r>
            <a:r>
              <a:rPr lang="en-US" dirty="0"/>
              <a:t>(statistic=-12.841725043203832, </a:t>
            </a:r>
            <a:r>
              <a:rPr lang="en-US" dirty="0" err="1"/>
              <a:t>pvalue</a:t>
            </a:r>
            <a:r>
              <a:rPr lang="en-US" dirty="0"/>
              <a:t>=2.529114349220257e-37)</a:t>
            </a:r>
          </a:p>
          <a:p>
            <a:r>
              <a:rPr lang="en-US" dirty="0"/>
              <a:t> </a:t>
            </a:r>
          </a:p>
          <a:p>
            <a:r>
              <a:rPr lang="en-US" dirty="0"/>
              <a:t>P value&lt;0.05 , so null hypothesis is rejected</a:t>
            </a:r>
          </a:p>
          <a:p>
            <a:endParaRPr lang="en-US" dirty="0"/>
          </a:p>
        </p:txBody>
      </p:sp>
    </p:spTree>
    <p:extLst>
      <p:ext uri="{BB962C8B-B14F-4D97-AF65-F5344CB8AC3E}">
        <p14:creationId xmlns:p14="http://schemas.microsoft.com/office/powerpoint/2010/main" val="15733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Two Sample test:</a:t>
            </a:r>
            <a:endParaRPr lang="en-US" dirty="0"/>
          </a:p>
        </p:txBody>
      </p:sp>
      <p:sp>
        <p:nvSpPr>
          <p:cNvPr id="3" name="Content Placeholder 2"/>
          <p:cNvSpPr>
            <a:spLocks noGrp="1"/>
          </p:cNvSpPr>
          <p:nvPr>
            <p:ph idx="1"/>
          </p:nvPr>
        </p:nvSpPr>
        <p:spPr/>
        <p:txBody>
          <a:bodyPr/>
          <a:lstStyle/>
          <a:p>
            <a:r>
              <a:rPr lang="en-US" b="1" dirty="0"/>
              <a:t>---senior discount:</a:t>
            </a:r>
            <a:endParaRPr lang="en-US" dirty="0"/>
          </a:p>
          <a:p>
            <a:r>
              <a:rPr lang="en-US" dirty="0"/>
              <a:t>Null hypothesis: there is no different between senior and no senior in customer churn.</a:t>
            </a:r>
          </a:p>
          <a:p>
            <a:r>
              <a:rPr lang="en-US" dirty="0"/>
              <a:t>Hypothesis: there is a different between senior and no senior in customer churn.</a:t>
            </a:r>
          </a:p>
          <a:p>
            <a:pPr fontAlgn="base" latinLnBrk="1"/>
            <a:r>
              <a:rPr lang="en-US" dirty="0" err="1"/>
              <a:t>Ttest_indResult</a:t>
            </a:r>
            <a:r>
              <a:rPr lang="en-US" dirty="0"/>
              <a:t>(statistic=11.580732091336619, </a:t>
            </a:r>
            <a:r>
              <a:rPr lang="en-US" dirty="0" err="1"/>
              <a:t>pvalue</a:t>
            </a:r>
            <a:r>
              <a:rPr lang="en-US" dirty="0"/>
              <a:t>=9.3643915616853527e-30)</a:t>
            </a:r>
          </a:p>
          <a:p>
            <a:r>
              <a:rPr lang="en-US" dirty="0"/>
              <a:t> </a:t>
            </a:r>
          </a:p>
          <a:p>
            <a:r>
              <a:rPr lang="en-US" dirty="0"/>
              <a:t>P value&lt;0.05 , so null hypothesis is rejected</a:t>
            </a:r>
          </a:p>
          <a:p>
            <a:endParaRPr lang="en-US" dirty="0"/>
          </a:p>
        </p:txBody>
      </p:sp>
    </p:spTree>
    <p:extLst>
      <p:ext uri="{BB962C8B-B14F-4D97-AF65-F5344CB8AC3E}">
        <p14:creationId xmlns:p14="http://schemas.microsoft.com/office/powerpoint/2010/main" val="1964440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Results and In-depth analysis using machine learning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For this project, we use four model such as Decision Tree Model, </a:t>
            </a:r>
            <a:r>
              <a:rPr lang="en-US" dirty="0" err="1"/>
              <a:t>AdaBoost</a:t>
            </a:r>
            <a:r>
              <a:rPr lang="en-US" dirty="0"/>
              <a:t> Model, Logistic Regression Model, and Random Forest Model</a:t>
            </a:r>
          </a:p>
          <a:p>
            <a:pPr marL="0" indent="0">
              <a:buNone/>
            </a:pPr>
            <a:endParaRPr lang="en-US" dirty="0"/>
          </a:p>
        </p:txBody>
      </p:sp>
    </p:spTree>
    <p:extLst>
      <p:ext uri="{BB962C8B-B14F-4D97-AF65-F5344CB8AC3E}">
        <p14:creationId xmlns:p14="http://schemas.microsoft.com/office/powerpoint/2010/main" val="3873274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195" y="531341"/>
            <a:ext cx="10723605" cy="5645622"/>
          </a:xfrm>
        </p:spPr>
        <p:txBody>
          <a:bodyPr>
            <a:normAutofit/>
          </a:bodyPr>
          <a:lstStyle/>
          <a:p>
            <a:pPr marL="0" lvl="0" indent="0">
              <a:buNone/>
            </a:pPr>
            <a:r>
              <a:rPr lang="en-US" b="1" dirty="0"/>
              <a:t>Business problem:</a:t>
            </a:r>
          </a:p>
          <a:p>
            <a:r>
              <a:rPr lang="en-US" dirty="0"/>
              <a:t>Through this project, I want to identify the root causes for customer churn and predict it by machine learning.</a:t>
            </a:r>
          </a:p>
          <a:p>
            <a:pPr marL="0" lvl="0" indent="0">
              <a:buNone/>
            </a:pPr>
            <a:r>
              <a:rPr lang="en-US" b="1" dirty="0"/>
              <a:t>Client:</a:t>
            </a:r>
          </a:p>
          <a:p>
            <a:r>
              <a:rPr lang="en-US" dirty="0"/>
              <a:t>My client, Telco Company, is a telephone and internet service provider with over 5000 customers. In order to grow and maintain profitability, it’s essential that they learn how to maintain a dedicated customer base and reduce churn. Based on my analysis, Telco can:</a:t>
            </a:r>
          </a:p>
          <a:p>
            <a:pPr lvl="0"/>
            <a:r>
              <a:rPr lang="en-US" dirty="0"/>
              <a:t>Identify customers that are likely to churn and reach out to them to try to stop them from churning via special offers targeted to their needs</a:t>
            </a:r>
          </a:p>
          <a:p>
            <a:pPr lvl="0"/>
            <a:r>
              <a:rPr lang="en-US" dirty="0"/>
              <a:t>Focus marketing on customers that are more likely to be long term customers</a:t>
            </a:r>
          </a:p>
          <a:p>
            <a:pPr lvl="0"/>
            <a:r>
              <a:rPr lang="en-US" dirty="0"/>
              <a:t>Modify their services to improve the likelihood customers will stay longer term</a:t>
            </a:r>
          </a:p>
          <a:p>
            <a:endParaRPr lang="en-US" dirty="0"/>
          </a:p>
        </p:txBody>
      </p:sp>
    </p:spTree>
    <p:extLst>
      <p:ext uri="{BB962C8B-B14F-4D97-AF65-F5344CB8AC3E}">
        <p14:creationId xmlns:p14="http://schemas.microsoft.com/office/powerpoint/2010/main" val="417258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rate model </a:t>
            </a:r>
            <a:endParaRPr lang="en-US" dirty="0"/>
          </a:p>
        </p:txBody>
      </p:sp>
      <p:sp>
        <p:nvSpPr>
          <p:cNvPr id="3" name="Content Placeholder 2"/>
          <p:cNvSpPr>
            <a:spLocks noGrp="1"/>
          </p:cNvSpPr>
          <p:nvPr>
            <p:ph idx="1"/>
          </p:nvPr>
        </p:nvSpPr>
        <p:spPr/>
        <p:txBody>
          <a:bodyPr>
            <a:normAutofit/>
          </a:bodyPr>
          <a:lstStyle/>
          <a:p>
            <a:pPr lvl="0"/>
            <a:r>
              <a:rPr lang="en-US" dirty="0"/>
              <a:t>Base rate generally refers to the (base) class probabilities unconditioned on evidence, frequently also known as </a:t>
            </a:r>
            <a:r>
              <a:rPr lang="en-US" dirty="0" smtClean="0"/>
              <a:t>prior probability.</a:t>
            </a:r>
            <a:r>
              <a:rPr lang="en-US" dirty="0"/>
              <a:t> </a:t>
            </a:r>
            <a:r>
              <a:rPr lang="en-US" dirty="0"/>
              <a:t>A Base Rate Model is a model that always selects the majority class </a:t>
            </a:r>
            <a:r>
              <a:rPr lang="en-US" dirty="0"/>
              <a:t>which compares to other models. In this project, we compare Churn =0 where are customers who don’t churn.</a:t>
            </a:r>
          </a:p>
          <a:p>
            <a:pPr lvl="0"/>
            <a:r>
              <a:rPr lang="en-US" dirty="0"/>
              <a:t>In churn vs not churn customer graph, the </a:t>
            </a:r>
            <a:r>
              <a:rPr lang="en-US" dirty="0" smtClean="0"/>
              <a:t>percentage </a:t>
            </a:r>
            <a:r>
              <a:rPr lang="en-US" dirty="0"/>
              <a:t>of churn customer is 28.5% total customer, and the </a:t>
            </a:r>
            <a:r>
              <a:rPr lang="en-US" dirty="0" smtClean="0"/>
              <a:t>percentage </a:t>
            </a:r>
            <a:r>
              <a:rPr lang="en-US" dirty="0"/>
              <a:t>of non-churn customer is 71.5% total customer. The base rate model would predict every non churn customers and ignore churn customers. </a:t>
            </a:r>
          </a:p>
          <a:p>
            <a:pPr lvl="0"/>
            <a:r>
              <a:rPr lang="en-US" dirty="0"/>
              <a:t>Example: The base rate accuracy for this data set, when classifying everything as 0's, would be 71.5% because 71.5% of the dataset are labeled as 0's (not churn customer).</a:t>
            </a:r>
          </a:p>
          <a:p>
            <a:endParaRPr lang="en-US" dirty="0"/>
          </a:p>
        </p:txBody>
      </p:sp>
    </p:spTree>
    <p:extLst>
      <p:ext uri="{BB962C8B-B14F-4D97-AF65-F5344CB8AC3E}">
        <p14:creationId xmlns:p14="http://schemas.microsoft.com/office/powerpoint/2010/main" val="1504423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Imbalance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Due </a:t>
            </a:r>
            <a:r>
              <a:rPr lang="en-US" dirty="0"/>
              <a:t>to skewed distribution of customers who churn and don’t churn, the data set is an imbalanced problem. Imbalanced data typically refers to a problem with classification problems where the classes are not represented equally. In this case, the conventional model evaluation methods do not accurately measure model performance when faced with imbalanced datasets. We has to know the different errors and concepts.</a:t>
            </a:r>
          </a:p>
          <a:p>
            <a:r>
              <a:rPr lang="en-US" dirty="0" smtClean="0"/>
              <a:t>In </a:t>
            </a:r>
            <a:r>
              <a:rPr lang="en-US" dirty="0"/>
              <a:t>this type of evaluation: False Positive and F</a:t>
            </a:r>
            <a:r>
              <a:rPr lang="en-US" b="1" dirty="0"/>
              <a:t>alse Negative</a:t>
            </a:r>
            <a:r>
              <a:rPr lang="en-US" dirty="0"/>
              <a:t> errors.</a:t>
            </a:r>
          </a:p>
          <a:p>
            <a:r>
              <a:rPr lang="en-US" b="1" dirty="0"/>
              <a:t>False Positives (Type I Error)</a:t>
            </a:r>
            <a:r>
              <a:rPr lang="en-US" dirty="0"/>
              <a:t>: You predict that the customers will churn, but do not</a:t>
            </a:r>
          </a:p>
          <a:p>
            <a:r>
              <a:rPr lang="en-US" b="1" dirty="0"/>
              <a:t>False Negatives (Type II Error)</a:t>
            </a:r>
            <a:r>
              <a:rPr lang="en-US" dirty="0"/>
              <a:t>: You predict that the customers will not churn, but does churn</a:t>
            </a:r>
          </a:p>
          <a:p>
            <a:r>
              <a:rPr lang="en-US" dirty="0"/>
              <a:t>In this problem, what type of errors do we care about more? False Positives or False Negatives?</a:t>
            </a:r>
          </a:p>
          <a:p>
            <a:endParaRPr lang="en-US" dirty="0"/>
          </a:p>
        </p:txBody>
      </p:sp>
    </p:spTree>
    <p:extLst>
      <p:ext uri="{BB962C8B-B14F-4D97-AF65-F5344CB8AC3E}">
        <p14:creationId xmlns:p14="http://schemas.microsoft.com/office/powerpoint/2010/main" val="127462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Ways to Evaluate Classification Models:</a:t>
            </a:r>
            <a:endParaRPr lang="en-US" dirty="0"/>
          </a:p>
        </p:txBody>
      </p:sp>
      <p:sp>
        <p:nvSpPr>
          <p:cNvPr id="3" name="Content Placeholder 2"/>
          <p:cNvSpPr>
            <a:spLocks noGrp="1"/>
          </p:cNvSpPr>
          <p:nvPr>
            <p:ph idx="1"/>
          </p:nvPr>
        </p:nvSpPr>
        <p:spPr/>
        <p:txBody>
          <a:bodyPr>
            <a:normAutofit fontScale="92500" lnSpcReduction="20000"/>
          </a:bodyPr>
          <a:lstStyle/>
          <a:p>
            <a:pPr lvl="0" fontAlgn="base"/>
            <a:r>
              <a:rPr lang="en-US" dirty="0"/>
              <a:t>Decision tree models allow you to develop classification systems that predict or classify future observations based on a set of decision rules</a:t>
            </a:r>
          </a:p>
          <a:p>
            <a:pPr lvl="0"/>
            <a:r>
              <a:rPr lang="en-US" dirty="0" err="1"/>
              <a:t>AdaBoost</a:t>
            </a:r>
            <a:r>
              <a:rPr lang="en-US" dirty="0"/>
              <a:t> Model: </a:t>
            </a:r>
            <a:r>
              <a:rPr lang="en-US" dirty="0" err="1"/>
              <a:t>AdaBoost</a:t>
            </a:r>
            <a:r>
              <a:rPr lang="en-US" dirty="0"/>
              <a:t> can be used to boost the performance of any machine learning algorithm. It is best used with weak learners. These are models that achieve accuracy just above random chance on a classification problem..</a:t>
            </a:r>
          </a:p>
          <a:p>
            <a:pPr lvl="0"/>
            <a:r>
              <a:rPr lang="en-US" dirty="0"/>
              <a:t>Logistic Regression Model:   Logistic regression is used to describe data and to explain the relationship between one dependent binary variable and one or more nominal, ordinal, interval or ratio-level independent variables.</a:t>
            </a:r>
          </a:p>
          <a:p>
            <a:pPr lvl="0"/>
            <a:r>
              <a:rPr lang="en-US" dirty="0"/>
              <a:t>Random Forest Model: Random Forest grows many classification trees. To classify a new object from an input vector, put the input vector down each of the trees in the forest. Each tree gives a classification, and we say the tree "votes" for that class. The forest chooses the classification having the most votes (over all the trees in the forest)</a:t>
            </a:r>
          </a:p>
          <a:p>
            <a:endParaRPr lang="en-US" dirty="0"/>
          </a:p>
        </p:txBody>
      </p:sp>
    </p:spTree>
    <p:extLst>
      <p:ext uri="{BB962C8B-B14F-4D97-AF65-F5344CB8AC3E}">
        <p14:creationId xmlns:p14="http://schemas.microsoft.com/office/powerpoint/2010/main" val="1901209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1937951" y="1754981"/>
            <a:ext cx="7467600" cy="5103019"/>
          </a:xfrm>
          <a:prstGeom prst="rect">
            <a:avLst/>
          </a:prstGeom>
        </p:spPr>
      </p:pic>
    </p:spTree>
    <p:extLst>
      <p:ext uri="{BB962C8B-B14F-4D97-AF65-F5344CB8AC3E}">
        <p14:creationId xmlns:p14="http://schemas.microsoft.com/office/powerpoint/2010/main" val="21578010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457200" y="580768"/>
            <a:ext cx="11294076" cy="6178378"/>
          </a:xfrm>
          <a:prstGeom prst="rect">
            <a:avLst/>
          </a:prstGeom>
        </p:spPr>
      </p:pic>
    </p:spTree>
    <p:extLst>
      <p:ext uri="{BB962C8B-B14F-4D97-AF65-F5344CB8AC3E}">
        <p14:creationId xmlns:p14="http://schemas.microsoft.com/office/powerpoint/2010/main" val="119509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Interpreting the Data</a:t>
            </a:r>
            <a:endParaRPr lang="en-US" b="1" dirty="0"/>
          </a:p>
        </p:txBody>
      </p:sp>
      <p:sp>
        <p:nvSpPr>
          <p:cNvPr id="3" name="Content Placeholder 2"/>
          <p:cNvSpPr>
            <a:spLocks noGrp="1"/>
          </p:cNvSpPr>
          <p:nvPr>
            <p:ph idx="1"/>
          </p:nvPr>
        </p:nvSpPr>
        <p:spPr/>
        <p:txBody>
          <a:bodyPr>
            <a:normAutofit fontScale="92500"/>
          </a:bodyPr>
          <a:lstStyle/>
          <a:p>
            <a:r>
              <a:rPr lang="en-US" dirty="0" smtClean="0"/>
              <a:t>Summary</a:t>
            </a:r>
            <a:r>
              <a:rPr lang="en-US" dirty="0"/>
              <a:t>: With all of this information, this is what we know why customers probably churn:</a:t>
            </a:r>
          </a:p>
          <a:p>
            <a:pPr lvl="0"/>
            <a:r>
              <a:rPr lang="en-US" dirty="0"/>
              <a:t>Customer generally left when they are month to month payment type.</a:t>
            </a:r>
          </a:p>
          <a:p>
            <a:pPr lvl="0"/>
            <a:r>
              <a:rPr lang="en-US" dirty="0"/>
              <a:t>Customer is likely to churn in first ten months.</a:t>
            </a:r>
          </a:p>
          <a:p>
            <a:pPr lvl="0"/>
            <a:r>
              <a:rPr lang="en-US" dirty="0"/>
              <a:t>Customers is likely to leave customer when they use Fiber optic service.</a:t>
            </a:r>
          </a:p>
          <a:p>
            <a:pPr lvl="0"/>
            <a:r>
              <a:rPr lang="en-US" dirty="0"/>
              <a:t>But there is 0% customers use fiber only, customers are likely to cancel services when they use phone and fiber.</a:t>
            </a:r>
          </a:p>
          <a:p>
            <a:pPr lvl="0"/>
            <a:r>
              <a:rPr lang="en-US" dirty="0"/>
              <a:t>Customers have no partner and no dependent is highly percentage to churn than other.</a:t>
            </a:r>
          </a:p>
          <a:p>
            <a:pPr lvl="0"/>
            <a:r>
              <a:rPr lang="en-US" dirty="0"/>
              <a:t>Customer month to month, tenure, and fiber optic were the three biggest factors in determining churn.</a:t>
            </a:r>
          </a:p>
          <a:p>
            <a:endParaRPr lang="en-US" dirty="0"/>
          </a:p>
        </p:txBody>
      </p:sp>
    </p:spTree>
    <p:extLst>
      <p:ext uri="{BB962C8B-B14F-4D97-AF65-F5344CB8AC3E}">
        <p14:creationId xmlns:p14="http://schemas.microsoft.com/office/powerpoint/2010/main" val="3638865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Potential Solution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For this problem, we should look at the probability that customer will leave the company rather than the prediction whether customer left within certain time frame. We can rank the probably of leaving for employees, we can have </a:t>
            </a:r>
            <a:r>
              <a:rPr lang="en-US" dirty="0" smtClean="0"/>
              <a:t>any deals or discount to </a:t>
            </a:r>
            <a:r>
              <a:rPr lang="en-US" dirty="0"/>
              <a:t>keep them. </a:t>
            </a:r>
          </a:p>
          <a:p>
            <a:r>
              <a:rPr lang="en-US" dirty="0"/>
              <a:t>Consider customer churn where a customer is given deal </a:t>
            </a:r>
            <a:r>
              <a:rPr lang="en-US" dirty="0" smtClean="0"/>
              <a:t>or discount by </a:t>
            </a:r>
            <a:r>
              <a:rPr lang="en-US" dirty="0"/>
              <a:t>Telco because telco think the customer will leave the company within a month, but the employee actually does not. This is a false positive. This mistake could be expensive and time consuming for both telco and customers, but is a good investment for relational growth.</a:t>
            </a:r>
          </a:p>
          <a:p>
            <a:r>
              <a:rPr lang="en-US" dirty="0"/>
              <a:t>Compare this with the opposite error, where Telco does not give deal to the customers and they do leave. This is a false negative. This type of error is more unfavorable because the company lost an customer, which could lead to lose money. </a:t>
            </a:r>
          </a:p>
          <a:p>
            <a:r>
              <a:rPr lang="en-US" dirty="0"/>
              <a:t>Depending on these errors, different deal are weighed based on the type of customer. For example, customer has multiple service purchased, on time payment which is good customer (potential growing) vs customer has one service purchased, not on time payment which is not good customer(better to lose this customer than saved ).</a:t>
            </a:r>
          </a:p>
          <a:p>
            <a:endParaRPr lang="en-US" dirty="0"/>
          </a:p>
        </p:txBody>
      </p:sp>
    </p:spTree>
    <p:extLst>
      <p:ext uri="{BB962C8B-B14F-4D97-AF65-F5344CB8AC3E}">
        <p14:creationId xmlns:p14="http://schemas.microsoft.com/office/powerpoint/2010/main" val="1886214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 and wrangling summary</a:t>
            </a:r>
            <a:br>
              <a:rPr lang="en-US" b="1" dirty="0"/>
            </a:br>
            <a:endParaRPr lang="en-US" dirty="0"/>
          </a:p>
        </p:txBody>
      </p:sp>
      <p:sp>
        <p:nvSpPr>
          <p:cNvPr id="3" name="Content Placeholder 2"/>
          <p:cNvSpPr>
            <a:spLocks noGrp="1"/>
          </p:cNvSpPr>
          <p:nvPr>
            <p:ph idx="1"/>
          </p:nvPr>
        </p:nvSpPr>
        <p:spPr>
          <a:xfrm>
            <a:off x="838200" y="1825625"/>
            <a:ext cx="10515600" cy="3524851"/>
          </a:xfrm>
        </p:spPr>
        <p:txBody>
          <a:bodyPr/>
          <a:lstStyle/>
          <a:p>
            <a:r>
              <a:rPr lang="en-US" dirty="0"/>
              <a:t>I am going to use Telco Customer Churn dataset which is provided by </a:t>
            </a:r>
            <a:r>
              <a:rPr lang="en-US" dirty="0" err="1"/>
              <a:t>Kaggle</a:t>
            </a:r>
            <a:r>
              <a:rPr lang="en-US" dirty="0"/>
              <a:t>. I will use the panda library to import csv file.</a:t>
            </a:r>
          </a:p>
          <a:p>
            <a:endParaRPr lang="en-US" dirty="0"/>
          </a:p>
        </p:txBody>
      </p:sp>
    </p:spTree>
    <p:extLst>
      <p:ext uri="{BB962C8B-B14F-4D97-AF65-F5344CB8AC3E}">
        <p14:creationId xmlns:p14="http://schemas.microsoft.com/office/powerpoint/2010/main" val="479229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Constructing the </a:t>
            </a:r>
            <a:r>
              <a:rPr lang="en-US" b="1" dirty="0" smtClean="0"/>
              <a:t>Data</a:t>
            </a:r>
            <a:endParaRPr lang="en-US" dirty="0"/>
          </a:p>
        </p:txBody>
      </p:sp>
      <p:sp>
        <p:nvSpPr>
          <p:cNvPr id="3" name="Content Placeholder 2"/>
          <p:cNvSpPr>
            <a:spLocks noGrp="1"/>
          </p:cNvSpPr>
          <p:nvPr>
            <p:ph idx="1"/>
          </p:nvPr>
        </p:nvSpPr>
        <p:spPr/>
        <p:txBody>
          <a:bodyPr/>
          <a:lstStyle/>
          <a:p>
            <a:pPr fontAlgn="base"/>
            <a:r>
              <a:rPr lang="en-US" dirty="0"/>
              <a:t>Connect tables</a:t>
            </a:r>
          </a:p>
          <a:p>
            <a:pPr fontAlgn="base"/>
            <a:r>
              <a:rPr lang="en-US" dirty="0"/>
              <a:t>Convert columns with yes/ no to 0/1</a:t>
            </a:r>
          </a:p>
          <a:p>
            <a:pPr fontAlgn="base"/>
            <a:r>
              <a:rPr lang="en-US" dirty="0"/>
              <a:t>Use </a:t>
            </a:r>
            <a:r>
              <a:rPr lang="en-US" dirty="0" err="1"/>
              <a:t>get_dummy</a:t>
            </a:r>
            <a:r>
              <a:rPr lang="en-US" dirty="0"/>
              <a:t> turning a column to multiple column  </a:t>
            </a:r>
          </a:p>
          <a:p>
            <a:pPr fontAlgn="base"/>
            <a:r>
              <a:rPr lang="en-US" dirty="0"/>
              <a:t>Clean data and check for missing values</a:t>
            </a:r>
            <a:r>
              <a:rPr lang="en-US" dirty="0" smtClean="0"/>
              <a:t>.</a:t>
            </a:r>
            <a:endParaRPr lang="en-US" dirty="0"/>
          </a:p>
        </p:txBody>
      </p:sp>
    </p:spTree>
    <p:extLst>
      <p:ext uri="{BB962C8B-B14F-4D97-AF65-F5344CB8AC3E}">
        <p14:creationId xmlns:p14="http://schemas.microsoft.com/office/powerpoint/2010/main" val="3839142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Exploring the Data (Data storytelling)</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390091" y="2052638"/>
            <a:ext cx="8373593" cy="4195762"/>
          </a:xfrm>
          <a:prstGeom prst="rect">
            <a:avLst/>
          </a:prstGeom>
        </p:spPr>
      </p:pic>
    </p:spTree>
    <p:extLst>
      <p:ext uri="{BB962C8B-B14F-4D97-AF65-F5344CB8AC3E}">
        <p14:creationId xmlns:p14="http://schemas.microsoft.com/office/powerpoint/2010/main" val="3919278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637317" y="2052638"/>
            <a:ext cx="5879142" cy="4195762"/>
          </a:xfrm>
          <a:prstGeom prst="rect">
            <a:avLst/>
          </a:prstGeom>
        </p:spPr>
      </p:pic>
    </p:spTree>
    <p:extLst>
      <p:ext uri="{BB962C8B-B14F-4D97-AF65-F5344CB8AC3E}">
        <p14:creationId xmlns:p14="http://schemas.microsoft.com/office/powerpoint/2010/main" val="3589312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474232" y="2052638"/>
            <a:ext cx="6205311" cy="4195762"/>
          </a:xfrm>
          <a:prstGeom prst="rect">
            <a:avLst/>
          </a:prstGeom>
        </p:spPr>
      </p:pic>
    </p:spTree>
    <p:extLst>
      <p:ext uri="{BB962C8B-B14F-4D97-AF65-F5344CB8AC3E}">
        <p14:creationId xmlns:p14="http://schemas.microsoft.com/office/powerpoint/2010/main" val="3216070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488732" y="2052638"/>
            <a:ext cx="6176311" cy="4195762"/>
          </a:xfrm>
          <a:prstGeom prst="rect">
            <a:avLst/>
          </a:prstGeom>
        </p:spPr>
      </p:pic>
    </p:spTree>
    <p:extLst>
      <p:ext uri="{BB962C8B-B14F-4D97-AF65-F5344CB8AC3E}">
        <p14:creationId xmlns:p14="http://schemas.microsoft.com/office/powerpoint/2010/main" val="26413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2282497" y="2052638"/>
            <a:ext cx="6588782" cy="4195762"/>
          </a:xfrm>
          <a:prstGeom prst="rect">
            <a:avLst/>
          </a:prstGeom>
        </p:spPr>
      </p:pic>
    </p:spTree>
    <p:extLst>
      <p:ext uri="{BB962C8B-B14F-4D97-AF65-F5344CB8AC3E}">
        <p14:creationId xmlns:p14="http://schemas.microsoft.com/office/powerpoint/2010/main" val="3659026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1015</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Times New Roman</vt:lpstr>
      <vt:lpstr>Wingdings 3</vt:lpstr>
      <vt:lpstr>Ion</vt:lpstr>
      <vt:lpstr>Telco customer analytics</vt:lpstr>
      <vt:lpstr>PowerPoint Presentation</vt:lpstr>
      <vt:lpstr>Data collection and wrangling summary </vt:lpstr>
      <vt:lpstr>Constructing the Data</vt:lpstr>
      <vt:lpstr>Exploring the Data (Data storytelling)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Inferential Statistics</vt:lpstr>
      <vt:lpstr>Two Sample test:</vt:lpstr>
      <vt:lpstr>Two Sample test:</vt:lpstr>
      <vt:lpstr>Two Sample test:</vt:lpstr>
      <vt:lpstr>Two Sample test:</vt:lpstr>
      <vt:lpstr>Two Sample test:</vt:lpstr>
      <vt:lpstr>Results and In-depth analysis using machine learning </vt:lpstr>
      <vt:lpstr>Base rate model </vt:lpstr>
      <vt:lpstr>Class Imbalance</vt:lpstr>
      <vt:lpstr>Different Ways to Evaluate Classification Models:</vt:lpstr>
      <vt:lpstr>PowerPoint Presentation</vt:lpstr>
      <vt:lpstr>PowerPoint Presentation</vt:lpstr>
      <vt:lpstr>Interpreting the Data</vt:lpstr>
      <vt:lpstr>Potential Solution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analytics</dc:title>
  <dc:creator>Vinh P. Vu</dc:creator>
  <cp:lastModifiedBy>Vinh P. Vu</cp:lastModifiedBy>
  <cp:revision>4</cp:revision>
  <dcterms:created xsi:type="dcterms:W3CDTF">2018-10-31T16:17:21Z</dcterms:created>
  <dcterms:modified xsi:type="dcterms:W3CDTF">2018-10-31T16:43:35Z</dcterms:modified>
</cp:coreProperties>
</file>