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258" r:id="rId5"/>
    <p:sldId id="307" r:id="rId6"/>
    <p:sldId id="259" r:id="rId7"/>
    <p:sldId id="267" r:id="rId8"/>
    <p:sldId id="291" r:id="rId9"/>
    <p:sldId id="295" r:id="rId10"/>
    <p:sldId id="293" r:id="rId11"/>
    <p:sldId id="294" r:id="rId12"/>
    <p:sldId id="296" r:id="rId13"/>
    <p:sldId id="297" r:id="rId14"/>
    <p:sldId id="298" r:id="rId15"/>
    <p:sldId id="299" r:id="rId16"/>
    <p:sldId id="300" r:id="rId17"/>
    <p:sldId id="301" r:id="rId18"/>
    <p:sldId id="304" r:id="rId19"/>
    <p:sldId id="305" r:id="rId20"/>
    <p:sldId id="306" r:id="rId21"/>
    <p:sldId id="302" r:id="rId22"/>
    <p:sldId id="344" r:id="rId23"/>
    <p:sldId id="345" r:id="rId24"/>
    <p:sldId id="346" r:id="rId25"/>
    <p:sldId id="347" r:id="rId26"/>
    <p:sldId id="349" r:id="rId27"/>
    <p:sldId id="350" r:id="rId28"/>
    <p:sldId id="351" r:id="rId29"/>
    <p:sldId id="354" r:id="rId30"/>
    <p:sldId id="355" r:id="rId31"/>
    <p:sldId id="356" r:id="rId32"/>
    <p:sldId id="357" r:id="rId33"/>
    <p:sldId id="260"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B198"/>
    <a:srgbClr val="74CEBB"/>
    <a:srgbClr val="B8E6DC"/>
    <a:srgbClr val="2B7D6B"/>
    <a:srgbClr val="303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91646" autoAdjust="0"/>
  </p:normalViewPr>
  <p:slideViewPr>
    <p:cSldViewPr snapToGrid="0" showGuides="1">
      <p:cViewPr varScale="1">
        <p:scale>
          <a:sx n="101" d="100"/>
          <a:sy n="101" d="100"/>
        </p:scale>
        <p:origin x="960" y="114"/>
      </p:cViewPr>
      <p:guideLst>
        <p:guide orient="horz" pos="1933"/>
        <p:guide pos="3728"/>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D795A747-8555-4E19-AB85-A3E1B43E6E4B}"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lstStyle/>
          <a:p>
            <a:pPr lvl="0">
              <a:spcBef>
                <a:spcPct val="0"/>
              </a:spcBef>
            </a:pPr>
            <a:r>
              <a:rPr lang="zh-CN" altLang="en-US" dirty="0"/>
              <a:t>封面标题特殊字体为百度简综艺.可以自行下载使用或改为微软雅黑.</a:t>
            </a: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lstStyle/>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baseline="0" dirty="0"/>
              <a:t> </a:t>
            </a:r>
            <a:r>
              <a:rPr lang="en-US" baseline="0" dirty="0" err="1"/>
              <a:t>nghĩ</a:t>
            </a:r>
            <a:r>
              <a:rPr lang="en-US" baseline="0" dirty="0"/>
              <a:t> </a:t>
            </a:r>
            <a:r>
              <a:rPr lang="en-US" baseline="0" dirty="0" err="1"/>
              <a:t>nên</a:t>
            </a:r>
            <a:r>
              <a:rPr lang="en-US" baseline="0" dirty="0"/>
              <a:t> </a:t>
            </a:r>
            <a:r>
              <a:rPr lang="en-US" baseline="0" dirty="0" err="1"/>
              <a:t>để</a:t>
            </a:r>
            <a:r>
              <a:rPr lang="en-US" baseline="0" dirty="0"/>
              <a:t> </a:t>
            </a:r>
            <a:r>
              <a:rPr lang="en-US" baseline="0" dirty="0" err="1"/>
              <a:t>thêm</a:t>
            </a:r>
            <a:r>
              <a:rPr lang="en-US" baseline="0" dirty="0"/>
              <a:t> line graph </a:t>
            </a:r>
            <a:r>
              <a:rPr lang="en-US" baseline="0" dirty="0" err="1"/>
              <a:t>cho</a:t>
            </a:r>
            <a:r>
              <a:rPr lang="en-US" baseline="0" dirty="0"/>
              <a:t> </a:t>
            </a:r>
            <a:r>
              <a:rPr lang="en-US" baseline="0" dirty="0" err="1"/>
              <a:t>doanh</a:t>
            </a:r>
            <a:r>
              <a:rPr lang="en-US" baseline="0" dirty="0"/>
              <a:t> </a:t>
            </a:r>
            <a:r>
              <a:rPr lang="en-US" baseline="0" dirty="0" err="1"/>
              <a:t>thu</a:t>
            </a:r>
            <a:r>
              <a:rPr lang="en-US" baseline="0" dirty="0"/>
              <a:t> </a:t>
            </a:r>
            <a:r>
              <a:rPr lang="en-US" baseline="0" dirty="0" err="1"/>
              <a:t>với</a:t>
            </a:r>
            <a:r>
              <a:rPr lang="en-US" baseline="0" dirty="0"/>
              <a:t> x-axis </a:t>
            </a:r>
            <a:r>
              <a:rPr lang="en-US" baseline="0" dirty="0" err="1"/>
              <a:t>kéo</a:t>
            </a:r>
            <a:r>
              <a:rPr lang="en-US" baseline="0" dirty="0"/>
              <a:t> </a:t>
            </a:r>
            <a:r>
              <a:rPr lang="en-US" baseline="0" dirty="0" err="1"/>
              <a:t>dài</a:t>
            </a:r>
            <a:r>
              <a:rPr lang="en-US" baseline="0" dirty="0"/>
              <a:t> </a:t>
            </a:r>
            <a:r>
              <a:rPr lang="en-US" baseline="0" dirty="0" err="1"/>
              <a:t>từ</a:t>
            </a:r>
            <a:r>
              <a:rPr lang="en-US" baseline="0" dirty="0"/>
              <a:t> 2016-2018 </a:t>
            </a:r>
            <a:r>
              <a:rPr lang="en-US" baseline="0" dirty="0" err="1"/>
              <a:t>để</a:t>
            </a:r>
            <a:r>
              <a:rPr lang="en-US" baseline="0" dirty="0"/>
              <a:t> </a:t>
            </a:r>
            <a:r>
              <a:rPr lang="en-US" baseline="0" dirty="0" err="1"/>
              <a:t>dễ</a:t>
            </a:r>
            <a:r>
              <a:rPr lang="en-US" baseline="0" dirty="0"/>
              <a:t> </a:t>
            </a:r>
            <a:r>
              <a:rPr lang="en-US" baseline="0" dirty="0" err="1"/>
              <a:t>nhìn</a:t>
            </a:r>
            <a:r>
              <a:rPr lang="en-US" baseline="0" dirty="0"/>
              <a:t> </a:t>
            </a:r>
            <a:r>
              <a:rPr lang="en-US" baseline="0" dirty="0" err="1"/>
              <a:t>thấy</a:t>
            </a:r>
            <a:r>
              <a:rPr lang="en-US" baseline="0" dirty="0"/>
              <a:t> </a:t>
            </a:r>
            <a:r>
              <a:rPr lang="en-US" baseline="0" dirty="0" err="1"/>
              <a:t>doanh</a:t>
            </a:r>
            <a:r>
              <a:rPr lang="en-US" baseline="0" dirty="0"/>
              <a:t> </a:t>
            </a:r>
            <a:r>
              <a:rPr lang="en-US" baseline="0" dirty="0" err="1"/>
              <a:t>thu</a:t>
            </a:r>
            <a:r>
              <a:rPr lang="en-US" baseline="0" dirty="0"/>
              <a:t> </a:t>
            </a:r>
            <a:r>
              <a:rPr lang="en-US" baseline="0" dirty="0" err="1"/>
              <a:t>tăng</a:t>
            </a:r>
            <a:r>
              <a:rPr lang="en-US" baseline="0" dirty="0"/>
              <a:t> </a:t>
            </a:r>
            <a:r>
              <a:rPr lang="en-US" baseline="0" dirty="0" err="1"/>
              <a:t>đều</a:t>
            </a:r>
            <a:endParaRPr lang="en-US" baseline="0" dirty="0"/>
          </a:p>
          <a:p>
            <a:r>
              <a:rPr lang="en-US" baseline="0" dirty="0" err="1"/>
              <a:t>Còn</a:t>
            </a:r>
            <a:r>
              <a:rPr lang="en-US" baseline="0" dirty="0"/>
              <a:t> graph </a:t>
            </a:r>
            <a:r>
              <a:rPr lang="en-US" baseline="0" dirty="0" err="1"/>
              <a:t>trên</a:t>
            </a:r>
            <a:r>
              <a:rPr lang="en-US" baseline="0" dirty="0"/>
              <a:t> </a:t>
            </a:r>
            <a:r>
              <a:rPr lang="en-US" baseline="0" dirty="0" err="1"/>
              <a:t>là</a:t>
            </a:r>
            <a:r>
              <a:rPr lang="en-US" baseline="0" dirty="0"/>
              <a:t> </a:t>
            </a:r>
            <a:r>
              <a:rPr lang="en-US" baseline="0" dirty="0" err="1"/>
              <a:t>để</a:t>
            </a:r>
            <a:r>
              <a:rPr lang="en-US" baseline="0" dirty="0"/>
              <a:t> so </a:t>
            </a:r>
            <a:r>
              <a:rPr lang="en-US" baseline="0" dirty="0" err="1"/>
              <a:t>sánh</a:t>
            </a:r>
            <a:r>
              <a:rPr lang="en-US" baseline="0" dirty="0"/>
              <a:t> </a:t>
            </a:r>
            <a:r>
              <a:rPr lang="en-US" baseline="0" dirty="0" err="1"/>
              <a:t>cùng</a:t>
            </a:r>
            <a:r>
              <a:rPr lang="en-US" baseline="0" dirty="0"/>
              <a:t> </a:t>
            </a:r>
            <a:r>
              <a:rPr lang="en-US" baseline="0" dirty="0" err="1"/>
              <a:t>kỳ</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năm</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a:t>
            </a:r>
            <a:r>
              <a:rPr lang="en-US" baseline="0" dirty="0"/>
              <a:t> </a:t>
            </a:r>
            <a:r>
              <a:rPr lang="en-US" baseline="0" dirty="0" err="1"/>
              <a:t>dưới</a:t>
            </a:r>
            <a:r>
              <a:rPr lang="en-US" baseline="0" dirty="0"/>
              <a:t> y-axis </a:t>
            </a:r>
            <a:r>
              <a:rPr lang="en-US" baseline="0" dirty="0" err="1"/>
              <a:t>nên</a:t>
            </a:r>
            <a:r>
              <a:rPr lang="en-US" baseline="0" dirty="0"/>
              <a:t> </a:t>
            </a:r>
            <a:r>
              <a:rPr lang="en-US" baseline="0" dirty="0" err="1"/>
              <a:t>có</a:t>
            </a:r>
            <a:r>
              <a:rPr lang="en-US" baseline="0" dirty="0"/>
              <a:t> </a:t>
            </a:r>
            <a:r>
              <a:rPr lang="en-US" baseline="0" dirty="0" err="1"/>
              <a:t>đơn</a:t>
            </a:r>
            <a:r>
              <a:rPr lang="en-US" baseline="0" dirty="0"/>
              <a:t> </a:t>
            </a:r>
            <a:r>
              <a:rPr lang="en-US" baseline="0" dirty="0" err="1"/>
              <a:t>vị</a:t>
            </a:r>
            <a:r>
              <a:rPr lang="en-US" baseline="0" dirty="0"/>
              <a:t> </a:t>
            </a:r>
            <a:r>
              <a:rPr lang="en-US" baseline="0" dirty="0" err="1"/>
              <a:t>là</a:t>
            </a:r>
            <a:r>
              <a:rPr lang="en-US" baseline="0" dirty="0"/>
              <a:t> </a:t>
            </a:r>
            <a:r>
              <a:rPr lang="en-US" baseline="0" dirty="0" err="1"/>
              <a:t>số</a:t>
            </a:r>
            <a:r>
              <a:rPr lang="en-US" baseline="0" dirty="0"/>
              <a:t> </a:t>
            </a:r>
            <a:r>
              <a:rPr lang="en-US" baseline="0" dirty="0" err="1"/>
              <a:t>lượng</a:t>
            </a:r>
            <a:r>
              <a:rPr lang="en-US" baseline="0" dirty="0"/>
              <a:t> order </a:t>
            </a:r>
            <a:r>
              <a:rPr lang="en-US" baseline="0" dirty="0" err="1"/>
              <a:t>thay</a:t>
            </a:r>
            <a:r>
              <a:rPr lang="en-US" baseline="0" dirty="0"/>
              <a:t> </a:t>
            </a:r>
            <a:r>
              <a:rPr lang="en-US" baseline="0" dirty="0" err="1"/>
              <a:t>vì</a:t>
            </a:r>
            <a:r>
              <a:rPr lang="en-US" baseline="0" dirty="0"/>
              <a:t> USD </a:t>
            </a:r>
            <a:r>
              <a:rPr lang="en-US" baseline="0" dirty="0" err="1"/>
              <a:t>đúng</a:t>
            </a:r>
            <a:r>
              <a:rPr lang="en-US" baseline="0" dirty="0"/>
              <a:t> </a:t>
            </a:r>
            <a:r>
              <a:rPr lang="en-US" baseline="0" dirty="0" err="1"/>
              <a:t>kog</a:t>
            </a:r>
            <a:r>
              <a:rPr lang="en-US" baseline="0" dirty="0"/>
              <a:t>? </a:t>
            </a:r>
            <a:r>
              <a:rPr lang="en-US" baseline="0" dirty="0" err="1"/>
              <a:t>Vì</a:t>
            </a:r>
            <a:r>
              <a:rPr lang="en-US" baseline="0" dirty="0"/>
              <a:t> title </a:t>
            </a:r>
            <a:r>
              <a:rPr lang="en-US" baseline="0" dirty="0" err="1"/>
              <a:t>là</a:t>
            </a:r>
            <a:r>
              <a:rPr lang="en-US" baseline="0" dirty="0"/>
              <a:t> </a:t>
            </a:r>
            <a:r>
              <a:rPr lang="en-US" baseline="0" dirty="0" err="1"/>
              <a:t>số</a:t>
            </a:r>
            <a:r>
              <a:rPr lang="en-US" baseline="0" dirty="0"/>
              <a:t> </a:t>
            </a:r>
            <a:r>
              <a:rPr lang="en-US" baseline="0" dirty="0" err="1"/>
              <a:t>lượng</a:t>
            </a:r>
            <a:r>
              <a:rPr lang="en-US" baseline="0" dirty="0"/>
              <a:t> </a:t>
            </a:r>
            <a:r>
              <a:rPr lang="en-US" baseline="0" dirty="0" err="1"/>
              <a:t>đơn</a:t>
            </a:r>
            <a:r>
              <a:rPr lang="en-US" baseline="0" dirty="0"/>
              <a:t> </a:t>
            </a:r>
            <a:r>
              <a:rPr lang="en-US" baseline="0" dirty="0" err="1"/>
              <a:t>bị</a:t>
            </a:r>
            <a:r>
              <a:rPr lang="en-US" baseline="0" dirty="0"/>
              <a:t> </a:t>
            </a:r>
            <a:r>
              <a:rPr lang="en-US" baseline="0" dirty="0" err="1"/>
              <a:t>hủy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SỬA LẠI TITLE CỦA GRAPH THÀNH TOP 10</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chemeClr val="bg1"/>
                </a:solidFill>
              </a:rPr>
              <a:t>Các</a:t>
            </a:r>
            <a:r>
              <a:rPr lang="en-US" dirty="0">
                <a:solidFill>
                  <a:schemeClr val="bg1"/>
                </a:solidFill>
              </a:rPr>
              <a:t> bang </a:t>
            </a:r>
            <a:r>
              <a:rPr lang="en-US" dirty="0" err="1">
                <a:solidFill>
                  <a:schemeClr val="bg1"/>
                </a:solidFill>
              </a:rPr>
              <a:t>doanh</a:t>
            </a:r>
            <a:r>
              <a:rPr lang="en-US" dirty="0">
                <a:solidFill>
                  <a:schemeClr val="bg1"/>
                </a:solidFill>
              </a:rPr>
              <a:t> </a:t>
            </a:r>
            <a:r>
              <a:rPr lang="en-US" dirty="0" err="1">
                <a:solidFill>
                  <a:schemeClr val="bg1"/>
                </a:solidFill>
              </a:rPr>
              <a:t>thu</a:t>
            </a:r>
            <a:r>
              <a:rPr lang="en-US" dirty="0">
                <a:solidFill>
                  <a:schemeClr val="bg1"/>
                </a:solidFill>
              </a:rPr>
              <a:t> </a:t>
            </a:r>
            <a:r>
              <a:rPr lang="en-US" dirty="0" err="1">
                <a:solidFill>
                  <a:schemeClr val="bg1"/>
                </a:solidFill>
              </a:rPr>
              <a:t>thấp</a:t>
            </a:r>
            <a:r>
              <a:rPr lang="en-US" dirty="0">
                <a:solidFill>
                  <a:schemeClr val="bg1"/>
                </a:solidFill>
              </a:rPr>
              <a:t> = </a:t>
            </a:r>
            <a:r>
              <a:rPr lang="en-US" dirty="0" err="1">
                <a:solidFill>
                  <a:schemeClr val="bg1"/>
                </a:solidFill>
              </a:rPr>
              <a:t>các</a:t>
            </a:r>
            <a:r>
              <a:rPr lang="en-US" dirty="0">
                <a:solidFill>
                  <a:schemeClr val="bg1"/>
                </a:solidFill>
              </a:rPr>
              <a:t> bang ở </a:t>
            </a:r>
            <a:r>
              <a:rPr lang="en-US" dirty="0" err="1">
                <a:solidFill>
                  <a:schemeClr val="bg1"/>
                </a:solidFill>
              </a:rPr>
              <a:t>xa</a:t>
            </a:r>
            <a:r>
              <a:rPr lang="en-US" dirty="0">
                <a:solidFill>
                  <a:schemeClr val="bg1"/>
                </a:solidFill>
              </a:rPr>
              <a:t> </a:t>
            </a:r>
            <a:r>
              <a:rPr lang="en-US" dirty="0" err="1">
                <a:solidFill>
                  <a:schemeClr val="bg1"/>
                </a:solidFill>
              </a:rPr>
              <a:t>kho</a:t>
            </a:r>
            <a:r>
              <a:rPr lang="en-US" dirty="0">
                <a:solidFill>
                  <a:schemeClr val="bg1"/>
                </a:solidFill>
              </a:rPr>
              <a:t> </a:t>
            </a:r>
            <a:r>
              <a:rPr lang="en-US" dirty="0" err="1">
                <a:solidFill>
                  <a:schemeClr val="bg1"/>
                </a:solidFill>
              </a:rPr>
              <a:t>hàng</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a:t>
            </a:r>
            <a:r>
              <a:rPr lang="en-US" dirty="0" err="1"/>
              <a:t>có</a:t>
            </a:r>
            <a:r>
              <a:rPr lang="en-US" dirty="0"/>
              <a:t> </a:t>
            </a:r>
            <a:r>
              <a:rPr lang="en-US" dirty="0" err="1"/>
              <a:t>thể</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các</a:t>
            </a:r>
            <a:r>
              <a:rPr lang="en-US" dirty="0"/>
              <a:t> </a:t>
            </a:r>
            <a:r>
              <a:rPr lang="en-US" dirty="0" err="1"/>
              <a:t>ví</a:t>
            </a:r>
            <a:r>
              <a:rPr lang="en-US" dirty="0"/>
              <a:t> </a:t>
            </a:r>
            <a:r>
              <a:rPr lang="en-US" dirty="0" err="1"/>
              <a:t>điện</a:t>
            </a:r>
            <a:r>
              <a:rPr lang="en-US" dirty="0"/>
              <a:t> </a:t>
            </a:r>
            <a:r>
              <a:rPr lang="en-US" dirty="0" err="1"/>
              <a:t>tử</a:t>
            </a:r>
            <a:r>
              <a:rPr lang="en-US" dirty="0"/>
              <a:t>, </a:t>
            </a:r>
            <a:r>
              <a:rPr lang="en-US" dirty="0" err="1"/>
              <a:t>ngân</a:t>
            </a:r>
            <a:r>
              <a:rPr lang="en-US" dirty="0"/>
              <a:t> </a:t>
            </a:r>
            <a:r>
              <a:rPr lang="en-US" dirty="0" err="1"/>
              <a:t>hàng</a:t>
            </a:r>
            <a:r>
              <a:rPr lang="en-US" dirty="0"/>
              <a:t> </a:t>
            </a:r>
            <a:r>
              <a:rPr lang="en-US" dirty="0" err="1"/>
              <a:t>để</a:t>
            </a:r>
            <a:r>
              <a:rPr lang="en-US" dirty="0"/>
              <a:t> </a:t>
            </a:r>
            <a:r>
              <a:rPr lang="en-US" dirty="0" err="1"/>
              <a:t>ra</a:t>
            </a:r>
            <a:r>
              <a:rPr lang="en-US" dirty="0"/>
              <a:t> </a:t>
            </a:r>
            <a:r>
              <a:rPr lang="en-US" dirty="0" err="1"/>
              <a:t>các</a:t>
            </a:r>
            <a:r>
              <a:rPr lang="en-US" dirty="0"/>
              <a:t> promotion, campaign </a:t>
            </a:r>
            <a:r>
              <a:rPr lang="en-US" dirty="0" err="1"/>
              <a:t>để</a:t>
            </a:r>
            <a:r>
              <a:rPr lang="en-US" dirty="0"/>
              <a:t> </a:t>
            </a:r>
            <a:r>
              <a:rPr lang="en-US" dirty="0" err="1"/>
              <a:t>thu</a:t>
            </a:r>
            <a:r>
              <a:rPr lang="en-US" dirty="0"/>
              <a:t> </a:t>
            </a:r>
            <a:r>
              <a:rPr lang="en-US" dirty="0" err="1"/>
              <a:t>hút</a:t>
            </a:r>
            <a:r>
              <a:rPr lang="en-US" dirty="0"/>
              <a:t> </a:t>
            </a:r>
            <a:r>
              <a:rPr lang="en-US" dirty="0" err="1"/>
              <a:t>thêm</a:t>
            </a:r>
            <a:r>
              <a:rPr lang="en-US" dirty="0"/>
              <a:t> </a:t>
            </a:r>
            <a:r>
              <a:rPr lang="en-US" dirty="0" err="1"/>
              <a:t>khách</a:t>
            </a:r>
            <a:r>
              <a:rPr lang="en-US" dirty="0"/>
              <a:t> </a:t>
            </a:r>
            <a:r>
              <a:rPr lang="en-US" dirty="0" err="1"/>
              <a:t>hàng</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12D86"/>
            </a:gs>
            <a:gs pos="100000">
              <a:srgbClr val="0E2557"/>
            </a:gs>
          </a:gsLst>
          <a:lin scaled="0"/>
        </a:gra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19850"/>
            <a:ext cx="12192000" cy="43815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7"/>
          <p:cNvSpPr txBox="1"/>
          <p:nvPr/>
        </p:nvSpPr>
        <p:spPr>
          <a:xfrm>
            <a:off x="4514850" y="4481513"/>
            <a:ext cx="3082925" cy="398780"/>
          </a:xfrm>
          <a:prstGeom prst="rect">
            <a:avLst/>
          </a:prstGeom>
          <a:noFill/>
          <a:ln w="9525">
            <a:noFill/>
          </a:ln>
        </p:spPr>
        <p:txBody>
          <a:bodyPr anchor="t" anchorCtr="0">
            <a:spAutoFit/>
          </a:bodyPr>
          <a:lstStyle/>
          <a:p>
            <a:pPr algn="dist"/>
            <a:r>
              <a:rPr lang="en-US" altLang="zh-CN" sz="2000" dirty="0">
                <a:solidFill>
                  <a:schemeClr val="bg1"/>
                </a:solidFill>
                <a:latin typeface="Arial" panose="020B0604020202020204" pitchFamily="34" charset="0"/>
                <a:ea typeface="Arial" panose="020B0604020202020204" pitchFamily="34" charset="0"/>
              </a:rPr>
              <a:t>NHÓM 2</a:t>
            </a:r>
            <a:endParaRPr lang="en-US" altLang="zh-CN" sz="2000" dirty="0">
              <a:solidFill>
                <a:schemeClr val="bg1"/>
              </a:solidFill>
              <a:latin typeface="Arial" panose="020B0604020202020204" pitchFamily="34" charset="0"/>
              <a:ea typeface="Arial" panose="020B0604020202020204" pitchFamily="34" charset="0"/>
            </a:endParaRPr>
          </a:p>
        </p:txBody>
      </p:sp>
      <p:sp>
        <p:nvSpPr>
          <p:cNvPr id="4099" name="文本框 25"/>
          <p:cNvSpPr txBox="1"/>
          <p:nvPr/>
        </p:nvSpPr>
        <p:spPr>
          <a:xfrm>
            <a:off x="3765550" y="4029075"/>
            <a:ext cx="4660900" cy="337185"/>
          </a:xfrm>
          <a:prstGeom prst="rect">
            <a:avLst/>
          </a:prstGeom>
          <a:solidFill>
            <a:srgbClr val="3EB198"/>
          </a:solidFill>
          <a:ln w="9525">
            <a:noFill/>
          </a:ln>
        </p:spPr>
        <p:txBody>
          <a:bodyPr anchor="t" anchorCtr="0">
            <a:spAutoFit/>
          </a:bodyPr>
          <a:lstStyle/>
          <a:p>
            <a:pPr algn="dist"/>
            <a:r>
              <a:rPr lang="en-US" altLang="zh-CN" sz="1600" b="1" dirty="0">
                <a:solidFill>
                  <a:schemeClr val="bg1"/>
                </a:solidFill>
                <a:latin typeface="Microsoft YaHei" panose="020B0503020204020204" pitchFamily="34" charset="-122"/>
                <a:ea typeface="Microsoft YaHei" panose="020B0503020204020204" pitchFamily="34" charset="-122"/>
              </a:rPr>
              <a:t>THUYẾT TRÌNH TÌNH HÌNH PHÁT TRIỂN</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4100" name="文本框 4"/>
          <p:cNvSpPr txBox="1"/>
          <p:nvPr/>
        </p:nvSpPr>
        <p:spPr>
          <a:xfrm>
            <a:off x="3509963" y="2673350"/>
            <a:ext cx="4570730" cy="1014730"/>
          </a:xfrm>
          <a:prstGeom prst="rect">
            <a:avLst/>
          </a:prstGeom>
          <a:noFill/>
          <a:ln w="9525">
            <a:noFill/>
          </a:ln>
        </p:spPr>
        <p:txBody>
          <a:bodyPr wrap="none" anchor="t" anchorCtr="0">
            <a:spAutoFit/>
          </a:bodyPr>
          <a:lstStyle/>
          <a:p>
            <a:r>
              <a:rPr lang="en-US" altLang="zh-CN" sz="6000" b="1" dirty="0">
                <a:solidFill>
                  <a:schemeClr val="bg1"/>
                </a:solidFill>
                <a:latin typeface="Arial" panose="020B0604020202020204" pitchFamily="34" charset="0"/>
                <a:ea typeface="SimSun" panose="02010600030101010101" pitchFamily="2" charset="-122"/>
              </a:rPr>
              <a:t>CÔNG TY X</a:t>
            </a:r>
            <a:endParaRPr lang="en-US" altLang="zh-CN" sz="6000" b="1" dirty="0">
              <a:solidFill>
                <a:schemeClr val="bg1"/>
              </a:solidFill>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0" name="Content Placeholder 9"/>
          <p:cNvPicPr>
            <a:picLocks noGrp="1" noChangeAspect="1"/>
          </p:cNvPicPr>
          <p:nvPr>
            <p:ph idx="1"/>
          </p:nvPr>
        </p:nvPicPr>
        <p:blipFill>
          <a:blip r:embed="rId1"/>
          <a:stretch>
            <a:fillRect/>
          </a:stretch>
        </p:blipFill>
        <p:spPr>
          <a:xfrm>
            <a:off x="652145" y="769620"/>
            <a:ext cx="7409815" cy="2692400"/>
          </a:xfrm>
          <a:prstGeom prst="rect">
            <a:avLst/>
          </a:prstGeom>
        </p:spPr>
      </p:pic>
      <p:pic>
        <p:nvPicPr>
          <p:cNvPr id="12" name="Picture 11"/>
          <p:cNvPicPr>
            <a:picLocks noChangeAspect="1"/>
          </p:cNvPicPr>
          <p:nvPr/>
        </p:nvPicPr>
        <p:blipFill>
          <a:blip r:embed="rId2"/>
          <a:stretch>
            <a:fillRect/>
          </a:stretch>
        </p:blipFill>
        <p:spPr>
          <a:xfrm>
            <a:off x="8623300" y="769620"/>
            <a:ext cx="2825115" cy="2692400"/>
          </a:xfrm>
          <a:prstGeom prst="rect">
            <a:avLst/>
          </a:prstGeom>
        </p:spPr>
      </p:pic>
      <p:pic>
        <p:nvPicPr>
          <p:cNvPr id="13" name="Picture 12"/>
          <p:cNvPicPr>
            <a:picLocks noChangeAspect="1"/>
          </p:cNvPicPr>
          <p:nvPr/>
        </p:nvPicPr>
        <p:blipFill>
          <a:blip r:embed="rId3"/>
          <a:stretch>
            <a:fillRect/>
          </a:stretch>
        </p:blipFill>
        <p:spPr>
          <a:xfrm>
            <a:off x="652145" y="3585845"/>
            <a:ext cx="7409180" cy="2910840"/>
          </a:xfrm>
          <a:prstGeom prst="rect">
            <a:avLst/>
          </a:prstGeom>
        </p:spPr>
      </p:pic>
      <p:sp>
        <p:nvSpPr>
          <p:cNvPr id="20" name="TextBox 1"/>
          <p:cNvSpPr txBox="1"/>
          <p:nvPr/>
        </p:nvSpPr>
        <p:spPr>
          <a:xfrm>
            <a:off x="8239125" y="3982085"/>
            <a:ext cx="3763645" cy="922020"/>
          </a:xfrm>
          <a:prstGeom prst="rect">
            <a:avLst/>
          </a:prstGeom>
          <a:noFill/>
        </p:spPr>
        <p:txBody>
          <a:bodyPr wrap="square" rtlCol="0">
            <a:spAutoFit/>
          </a:bodyPr>
          <a:lstStyle/>
          <a:p>
            <a:pPr>
              <a:buFontTx/>
            </a:pPr>
            <a:r>
              <a:rPr lang="en-US" dirty="0">
                <a:solidFill>
                  <a:schemeClr val="bg1"/>
                </a:solidFill>
              </a:rPr>
              <a:t>- Tình hình hủy đơn của khách hàng chiếm tỉ lệ rất nhỏ nhưng tỉ lệ này vẫn tăng trong từng thời điểm khác nhau.</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9" name="Content Placeholder 8"/>
          <p:cNvPicPr>
            <a:picLocks noGrp="1" noChangeAspect="1"/>
          </p:cNvPicPr>
          <p:nvPr>
            <p:ph idx="1"/>
          </p:nvPr>
        </p:nvPicPr>
        <p:blipFill>
          <a:blip r:embed="rId1"/>
          <a:stretch>
            <a:fillRect/>
          </a:stretch>
        </p:blipFill>
        <p:spPr>
          <a:xfrm>
            <a:off x="680720" y="883285"/>
            <a:ext cx="7324725" cy="2724150"/>
          </a:xfrm>
          <a:prstGeom prst="rect">
            <a:avLst/>
          </a:prstGeom>
        </p:spPr>
      </p:pic>
      <p:pic>
        <p:nvPicPr>
          <p:cNvPr id="11" name="Picture 10"/>
          <p:cNvPicPr>
            <a:picLocks noChangeAspect="1"/>
          </p:cNvPicPr>
          <p:nvPr/>
        </p:nvPicPr>
        <p:blipFill>
          <a:blip r:embed="rId2"/>
          <a:stretch>
            <a:fillRect/>
          </a:stretch>
        </p:blipFill>
        <p:spPr>
          <a:xfrm>
            <a:off x="8580120" y="1490345"/>
            <a:ext cx="2867025" cy="1971675"/>
          </a:xfrm>
          <a:prstGeom prst="rect">
            <a:avLst/>
          </a:prstGeom>
        </p:spPr>
      </p:pic>
      <p:sp>
        <p:nvSpPr>
          <p:cNvPr id="20" name="TextBox 1"/>
          <p:cNvSpPr txBox="1"/>
          <p:nvPr/>
        </p:nvSpPr>
        <p:spPr>
          <a:xfrm>
            <a:off x="490220" y="4134485"/>
            <a:ext cx="11199495" cy="368300"/>
          </a:xfrm>
          <a:prstGeom prst="rect">
            <a:avLst/>
          </a:prstGeom>
          <a:noFill/>
        </p:spPr>
        <p:txBody>
          <a:bodyPr wrap="square" rtlCol="0">
            <a:spAutoFit/>
          </a:bodyPr>
          <a:lstStyle/>
          <a:p>
            <a:pPr>
              <a:buFontTx/>
            </a:pPr>
            <a:r>
              <a:rPr lang="en-US" dirty="0">
                <a:solidFill>
                  <a:schemeClr val="bg1"/>
                </a:solidFill>
              </a:rPr>
              <a:t>- Nhóm sản phẩm mà ngươi dùng hủy đơn nhiều nhất là nhóm sản phẩm có lượng đặt hàng nhiều nhất.</a:t>
            </a:r>
            <a:endParaRPr lang="en-US" dirty="0">
              <a:solidFill>
                <a:schemeClr val="bg1"/>
              </a:solidFill>
            </a:endParaRPr>
          </a:p>
        </p:txBody>
      </p:sp>
      <p:sp>
        <p:nvSpPr>
          <p:cNvPr id="45" name="Rectangles 44"/>
          <p:cNvSpPr/>
          <p:nvPr/>
        </p:nvSpPr>
        <p:spPr>
          <a:xfrm>
            <a:off x="1052830" y="4813935"/>
            <a:ext cx="9751060" cy="71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DỮ LIỆU CHƯA ĐỦ ĐỂ GIẢI THÍCH CHO CÂU HỎI TẠI SAO MÀ NGƯỜI DÙNG HỦY ĐƠN, TUY NHIÊN TỈ LỆ HỦY ĐƠN VẪN RẤT THẤP.</a:t>
            </a:r>
            <a:endParaRPr lang="en-US" b="1" dirty="0"/>
          </a:p>
        </p:txBody>
      </p:sp>
      <p:sp>
        <p:nvSpPr>
          <p:cNvPr id="46" name="Right Arrow 45"/>
          <p:cNvSpPr/>
          <p:nvPr/>
        </p:nvSpPr>
        <p:spPr>
          <a:xfrm>
            <a:off x="357505" y="5142230"/>
            <a:ext cx="649605" cy="22352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s 13"/>
          <p:cNvSpPr/>
          <p:nvPr/>
        </p:nvSpPr>
        <p:spPr>
          <a:xfrm>
            <a:off x="1052830" y="5703570"/>
            <a:ext cx="10394315" cy="9321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TẬP DỮ LIỆU CHỨA TRẠNG THÁI ĐƠN HÀNG, MÀ ĐƠN HÀNG GỒM NHIỀU SẢN PHẨM KHÁC NHAU NÊN RẤT KHÓ ĐỂ XÁC ĐỊNH ĐƯỢC LIỆU NHÓM SẢN PHẨM CÓ ẢNH HƯỞNG ĐẾN </a:t>
            </a:r>
            <a:endParaRPr lang="en-US" b="1" dirty="0"/>
          </a:p>
          <a:p>
            <a:r>
              <a:rPr lang="en-US" b="1" dirty="0"/>
              <a:t>TỶ LỆ HỦY ĐƠN</a:t>
            </a:r>
            <a:endParaRPr lang="en-US" b="1" dirty="0"/>
          </a:p>
        </p:txBody>
      </p:sp>
      <p:sp>
        <p:nvSpPr>
          <p:cNvPr id="15" name="Right Arrow 14"/>
          <p:cNvSpPr/>
          <p:nvPr/>
        </p:nvSpPr>
        <p:spPr>
          <a:xfrm>
            <a:off x="352425" y="6120130"/>
            <a:ext cx="649605" cy="22352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9" name="Content Placeholder 8"/>
          <p:cNvPicPr>
            <a:picLocks noGrp="1" noChangeAspect="1"/>
          </p:cNvPicPr>
          <p:nvPr>
            <p:ph idx="1"/>
          </p:nvPr>
        </p:nvPicPr>
        <p:blipFill>
          <a:blip r:embed="rId1"/>
          <a:stretch>
            <a:fillRect/>
          </a:stretch>
        </p:blipFill>
        <p:spPr>
          <a:xfrm>
            <a:off x="1227455" y="706120"/>
            <a:ext cx="6959600" cy="5100955"/>
          </a:xfrm>
          <a:prstGeom prst="rect">
            <a:avLst/>
          </a:prstGeom>
        </p:spPr>
      </p:pic>
      <p:pic>
        <p:nvPicPr>
          <p:cNvPr id="11" name="Picture 10"/>
          <p:cNvPicPr>
            <a:picLocks noChangeAspect="1"/>
          </p:cNvPicPr>
          <p:nvPr/>
        </p:nvPicPr>
        <p:blipFill>
          <a:blip r:embed="rId2"/>
          <a:stretch>
            <a:fillRect/>
          </a:stretch>
        </p:blipFill>
        <p:spPr>
          <a:xfrm>
            <a:off x="8827770" y="706120"/>
            <a:ext cx="2175510" cy="5100955"/>
          </a:xfrm>
          <a:prstGeom prst="rect">
            <a:avLst/>
          </a:prstGeom>
        </p:spPr>
      </p:pic>
      <p:sp>
        <p:nvSpPr>
          <p:cNvPr id="8" name="Rectangles 44"/>
          <p:cNvSpPr/>
          <p:nvPr/>
        </p:nvSpPr>
        <p:spPr>
          <a:xfrm>
            <a:off x="1182688" y="5944870"/>
            <a:ext cx="9751060" cy="71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ĐƯA RA TIME-LIMITED PROMOTION VÀO NHỮNG KHUNG GIỜ CAO ĐIỂM, TẬP TRUNG VÀO CHIỀU TỐI</a:t>
            </a:r>
            <a:endParaRPr lang="en-US" b="1" dirty="0"/>
          </a:p>
        </p:txBody>
      </p:sp>
      <p:sp>
        <p:nvSpPr>
          <p:cNvPr id="10" name="Right Arrow 9"/>
          <p:cNvSpPr/>
          <p:nvPr/>
        </p:nvSpPr>
        <p:spPr>
          <a:xfrm>
            <a:off x="487363" y="6273165"/>
            <a:ext cx="649605" cy="22352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2" name="Picture 11"/>
          <p:cNvPicPr>
            <a:picLocks noChangeAspect="1"/>
          </p:cNvPicPr>
          <p:nvPr/>
        </p:nvPicPr>
        <p:blipFill>
          <a:blip r:embed="rId1"/>
          <a:stretch>
            <a:fillRect/>
          </a:stretch>
        </p:blipFill>
        <p:spPr>
          <a:xfrm>
            <a:off x="406400" y="752475"/>
            <a:ext cx="5686425" cy="1976120"/>
          </a:xfrm>
          <a:prstGeom prst="rect">
            <a:avLst/>
          </a:prstGeom>
        </p:spPr>
      </p:pic>
      <p:pic>
        <p:nvPicPr>
          <p:cNvPr id="13" name="Picture 12"/>
          <p:cNvPicPr>
            <a:picLocks noChangeAspect="1"/>
          </p:cNvPicPr>
          <p:nvPr/>
        </p:nvPicPr>
        <p:blipFill>
          <a:blip r:embed="rId2"/>
          <a:stretch>
            <a:fillRect/>
          </a:stretch>
        </p:blipFill>
        <p:spPr>
          <a:xfrm>
            <a:off x="6315710" y="742315"/>
            <a:ext cx="5468620" cy="1986280"/>
          </a:xfrm>
          <a:prstGeom prst="rect">
            <a:avLst/>
          </a:prstGeom>
        </p:spPr>
      </p:pic>
      <p:pic>
        <p:nvPicPr>
          <p:cNvPr id="14" name="Picture 13"/>
          <p:cNvPicPr>
            <a:picLocks noChangeAspect="1"/>
          </p:cNvPicPr>
          <p:nvPr/>
        </p:nvPicPr>
        <p:blipFill>
          <a:blip r:embed="rId3"/>
          <a:stretch>
            <a:fillRect/>
          </a:stretch>
        </p:blipFill>
        <p:spPr>
          <a:xfrm>
            <a:off x="406400" y="2912745"/>
            <a:ext cx="5686425" cy="2062480"/>
          </a:xfrm>
          <a:prstGeom prst="rect">
            <a:avLst/>
          </a:prstGeom>
        </p:spPr>
      </p:pic>
      <p:pic>
        <p:nvPicPr>
          <p:cNvPr id="18" name="Picture 17"/>
          <p:cNvPicPr>
            <a:picLocks noChangeAspect="1"/>
          </p:cNvPicPr>
          <p:nvPr/>
        </p:nvPicPr>
        <p:blipFill>
          <a:blip r:embed="rId4"/>
          <a:stretch>
            <a:fillRect/>
          </a:stretch>
        </p:blipFill>
        <p:spPr>
          <a:xfrm>
            <a:off x="9020810" y="5459095"/>
            <a:ext cx="2793365" cy="1177925"/>
          </a:xfrm>
          <a:prstGeom prst="rect">
            <a:avLst/>
          </a:prstGeom>
        </p:spPr>
      </p:pic>
      <p:sp>
        <p:nvSpPr>
          <p:cNvPr id="19" name="Rectangles 18"/>
          <p:cNvSpPr/>
          <p:nvPr/>
        </p:nvSpPr>
        <p:spPr>
          <a:xfrm>
            <a:off x="862330" y="5448935"/>
            <a:ext cx="7865745" cy="11988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THỜI GIAN CHỐT ĐƠN CÒN CHẬM, CẦN BỐ TRÍ NHÂN LỰC DỰA VÀO THỜI GIAN CAO ĐIỂM. HỆ THỐNG CẦN ĐƯỢC LIÊN TỤC CẬP NHẬT THEO THỜI GIAN THỰC (TÌNH TRẠNG HÀNG, TRẠNG THÁI ĐƠN HÀNG)</a:t>
            </a:r>
            <a:endParaRPr lang="en-US" b="1" dirty="0"/>
          </a:p>
        </p:txBody>
      </p:sp>
      <p:sp>
        <p:nvSpPr>
          <p:cNvPr id="20" name="Right Arrow 19"/>
          <p:cNvSpPr/>
          <p:nvPr/>
        </p:nvSpPr>
        <p:spPr>
          <a:xfrm>
            <a:off x="154305" y="5875020"/>
            <a:ext cx="539115" cy="34607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22" name="Content Placeholder 21"/>
          <p:cNvPicPr>
            <a:picLocks noGrp="1" noChangeAspect="1"/>
          </p:cNvPicPr>
          <p:nvPr>
            <p:ph idx="1"/>
          </p:nvPr>
        </p:nvPicPr>
        <p:blipFill>
          <a:blip r:embed="rId5"/>
          <a:stretch>
            <a:fillRect/>
          </a:stretch>
        </p:blipFill>
        <p:spPr>
          <a:xfrm>
            <a:off x="6315710" y="2797810"/>
            <a:ext cx="5549265" cy="2266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Grp="1" noChangeAspect="1"/>
          </p:cNvPicPr>
          <p:nvPr>
            <p:ph idx="1"/>
          </p:nvPr>
        </p:nvPicPr>
        <p:blipFill>
          <a:blip r:embed="rId1"/>
          <a:stretch>
            <a:fillRect/>
          </a:stretch>
        </p:blipFill>
        <p:spPr>
          <a:xfrm>
            <a:off x="361315" y="861695"/>
            <a:ext cx="7423150" cy="2619375"/>
          </a:xfrm>
          <a:prstGeom prst="rect">
            <a:avLst/>
          </a:prstGeom>
        </p:spPr>
      </p:pic>
      <p:pic>
        <p:nvPicPr>
          <p:cNvPr id="8" name="Picture 7"/>
          <p:cNvPicPr>
            <a:picLocks noChangeAspect="1"/>
          </p:cNvPicPr>
          <p:nvPr/>
        </p:nvPicPr>
        <p:blipFill>
          <a:blip r:embed="rId2"/>
          <a:stretch>
            <a:fillRect/>
          </a:stretch>
        </p:blipFill>
        <p:spPr>
          <a:xfrm>
            <a:off x="361315" y="3746500"/>
            <a:ext cx="7466330" cy="2778125"/>
          </a:xfrm>
          <a:prstGeom prst="rect">
            <a:avLst/>
          </a:prstGeom>
        </p:spPr>
      </p:pic>
      <p:sp>
        <p:nvSpPr>
          <p:cNvPr id="10" name="Text Box 9"/>
          <p:cNvSpPr txBox="1"/>
          <p:nvPr/>
        </p:nvSpPr>
        <p:spPr>
          <a:xfrm>
            <a:off x="8004175" y="882650"/>
            <a:ext cx="3670300" cy="922020"/>
          </a:xfrm>
          <a:prstGeom prst="rect">
            <a:avLst/>
          </a:prstGeom>
          <a:noFill/>
        </p:spPr>
        <p:txBody>
          <a:bodyPr wrap="square" rtlCol="0">
            <a:spAutoFit/>
          </a:bodyPr>
          <a:lstStyle/>
          <a:p>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lớn</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sẽ</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tay</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vòng</a:t>
            </a:r>
            <a:r>
              <a:rPr lang="en-US" dirty="0">
                <a:solidFill>
                  <a:schemeClr val="bg1"/>
                </a:solidFill>
              </a:rPr>
              <a:t> 6 </a:t>
            </a:r>
            <a:r>
              <a:rPr lang="en-US" dirty="0" err="1">
                <a:solidFill>
                  <a:schemeClr val="bg1"/>
                </a:solidFill>
              </a:rPr>
              <a:t>đến</a:t>
            </a:r>
            <a:r>
              <a:rPr lang="en-US" dirty="0">
                <a:solidFill>
                  <a:schemeClr val="bg1"/>
                </a:solidFill>
              </a:rPr>
              <a:t> 12 </a:t>
            </a:r>
            <a:r>
              <a:rPr lang="en-US" dirty="0" err="1">
                <a:solidFill>
                  <a:schemeClr val="bg1"/>
                </a:solidFill>
              </a:rPr>
              <a:t>ngày</a:t>
            </a:r>
            <a:r>
              <a:rPr lang="en-US" dirty="0">
                <a:solidFill>
                  <a:schemeClr val="bg1"/>
                </a:solidFill>
              </a:rPr>
              <a:t> </a:t>
            </a:r>
            <a:r>
              <a:rPr lang="en-US" dirty="0" err="1">
                <a:solidFill>
                  <a:schemeClr val="bg1"/>
                </a:solidFill>
              </a:rPr>
              <a:t>tính</a:t>
            </a:r>
            <a:r>
              <a:rPr lang="en-US" dirty="0">
                <a:solidFill>
                  <a:schemeClr val="bg1"/>
                </a:solidFill>
              </a:rPr>
              <a:t> </a:t>
            </a:r>
            <a:r>
              <a:rPr lang="en-US" dirty="0" err="1">
                <a:solidFill>
                  <a:schemeClr val="bg1"/>
                </a:solidFill>
              </a:rPr>
              <a:t>từ</a:t>
            </a:r>
            <a:r>
              <a:rPr lang="en-US" dirty="0">
                <a:solidFill>
                  <a:schemeClr val="bg1"/>
                </a:solidFill>
              </a:rPr>
              <a:t> </a:t>
            </a:r>
            <a:r>
              <a:rPr lang="en-US" dirty="0" err="1">
                <a:solidFill>
                  <a:schemeClr val="bg1"/>
                </a:solidFill>
              </a:rPr>
              <a:t>ngày</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duyệt</a:t>
            </a:r>
            <a:r>
              <a:rPr lang="en-US" dirty="0">
                <a:solidFill>
                  <a:schemeClr val="bg1"/>
                </a:solidFill>
              </a:rPr>
              <a:t>.</a:t>
            </a:r>
            <a:endParaRPr lang="en-US" dirty="0">
              <a:solidFill>
                <a:schemeClr val="bg1"/>
              </a:solidFill>
            </a:endParaRPr>
          </a:p>
        </p:txBody>
      </p:sp>
      <p:sp>
        <p:nvSpPr>
          <p:cNvPr id="12" name="Text Box 11"/>
          <p:cNvSpPr txBox="1"/>
          <p:nvPr/>
        </p:nvSpPr>
        <p:spPr>
          <a:xfrm>
            <a:off x="8131175" y="3797300"/>
            <a:ext cx="3911600" cy="645160"/>
          </a:xfrm>
          <a:prstGeom prst="rect">
            <a:avLst/>
          </a:prstGeom>
          <a:noFill/>
        </p:spPr>
        <p:txBody>
          <a:bodyPr wrap="square" rtlCol="0">
            <a:spAutoFit/>
          </a:bodyPr>
          <a:lstStyle/>
          <a:p>
            <a:r>
              <a:rPr lang="en-US">
                <a:solidFill>
                  <a:schemeClr val="bg1"/>
                </a:solidFill>
              </a:rPr>
              <a:t>- Thời gian đơn hàng đến tay người dùng đang được cải thiện qua các năm.</a:t>
            </a:r>
            <a:endParaRPr lang="en-US">
              <a:solidFill>
                <a:schemeClr val="bg1"/>
              </a:solidFill>
            </a:endParaRPr>
          </a:p>
        </p:txBody>
      </p:sp>
      <p:sp>
        <p:nvSpPr>
          <p:cNvPr id="19" name="Rectangles 18"/>
          <p:cNvSpPr/>
          <p:nvPr/>
        </p:nvSpPr>
        <p:spPr>
          <a:xfrm>
            <a:off x="8425815" y="4614545"/>
            <a:ext cx="3197860" cy="191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BỘ PHẬN KHO VẬN LÀM VIỆC RẤT TỐT. CẦN TIẾP TỤC BỐ TRÍ THÊM NHÂN LỰC, ĐƠN VỊ VẬN CHUYỂN  VỪA VỚI VIỆC PHÁT TRIỂN</a:t>
            </a:r>
            <a:endParaRPr lang="en-US" b="1" dirty="0"/>
          </a:p>
        </p:txBody>
      </p:sp>
      <p:sp>
        <p:nvSpPr>
          <p:cNvPr id="20" name="Right Arrow 19"/>
          <p:cNvSpPr/>
          <p:nvPr/>
        </p:nvSpPr>
        <p:spPr>
          <a:xfrm>
            <a:off x="7907655" y="5150485"/>
            <a:ext cx="438150" cy="34607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3" name="Content Placeholder 2"/>
          <p:cNvPicPr>
            <a:picLocks noGrp="1" noChangeAspect="1"/>
          </p:cNvPicPr>
          <p:nvPr>
            <p:ph sz="half" idx="1"/>
          </p:nvPr>
        </p:nvPicPr>
        <p:blipFill>
          <a:blip r:embed="rId1"/>
          <a:stretch>
            <a:fillRect/>
          </a:stretch>
        </p:blipFill>
        <p:spPr>
          <a:xfrm>
            <a:off x="1040130" y="523875"/>
            <a:ext cx="5728970" cy="2212975"/>
          </a:xfrm>
          <a:prstGeom prst="rect">
            <a:avLst/>
          </a:prstGeom>
        </p:spPr>
      </p:pic>
      <p:pic>
        <p:nvPicPr>
          <p:cNvPr id="11" name="Picture 10"/>
          <p:cNvPicPr>
            <a:picLocks noChangeAspect="1"/>
          </p:cNvPicPr>
          <p:nvPr/>
        </p:nvPicPr>
        <p:blipFill>
          <a:blip r:embed="rId2"/>
          <a:stretch>
            <a:fillRect/>
          </a:stretch>
        </p:blipFill>
        <p:spPr>
          <a:xfrm>
            <a:off x="6937375" y="568325"/>
            <a:ext cx="2505710" cy="2009775"/>
          </a:xfrm>
          <a:prstGeom prst="rect">
            <a:avLst/>
          </a:prstGeom>
        </p:spPr>
      </p:pic>
      <p:pic>
        <p:nvPicPr>
          <p:cNvPr id="13" name="Picture 12"/>
          <p:cNvPicPr>
            <a:picLocks noChangeAspect="1"/>
          </p:cNvPicPr>
          <p:nvPr/>
        </p:nvPicPr>
        <p:blipFill>
          <a:blip r:embed="rId3"/>
          <a:stretch>
            <a:fillRect/>
          </a:stretch>
        </p:blipFill>
        <p:spPr>
          <a:xfrm>
            <a:off x="9611360" y="568325"/>
            <a:ext cx="2370455" cy="2040890"/>
          </a:xfrm>
          <a:prstGeom prst="rect">
            <a:avLst/>
          </a:prstGeom>
        </p:spPr>
      </p:pic>
      <p:pic>
        <p:nvPicPr>
          <p:cNvPr id="14" name="Picture 13"/>
          <p:cNvPicPr>
            <a:picLocks noChangeAspect="1"/>
          </p:cNvPicPr>
          <p:nvPr/>
        </p:nvPicPr>
        <p:blipFill>
          <a:blip r:embed="rId4"/>
          <a:stretch>
            <a:fillRect/>
          </a:stretch>
        </p:blipFill>
        <p:spPr>
          <a:xfrm>
            <a:off x="8519795" y="2869565"/>
            <a:ext cx="2516505" cy="2002790"/>
          </a:xfrm>
          <a:prstGeom prst="rect">
            <a:avLst/>
          </a:prstGeom>
        </p:spPr>
      </p:pic>
      <p:pic>
        <p:nvPicPr>
          <p:cNvPr id="21" name="Content Placeholder 20"/>
          <p:cNvPicPr>
            <a:picLocks noGrp="1" noChangeAspect="1"/>
          </p:cNvPicPr>
          <p:nvPr>
            <p:ph sz="half" idx="2"/>
          </p:nvPr>
        </p:nvPicPr>
        <p:blipFill>
          <a:blip r:embed="rId5"/>
          <a:stretch>
            <a:fillRect/>
          </a:stretch>
        </p:blipFill>
        <p:spPr>
          <a:xfrm>
            <a:off x="1040130" y="2869565"/>
            <a:ext cx="5728970" cy="2200910"/>
          </a:xfrm>
          <a:prstGeom prst="rect">
            <a:avLst/>
          </a:prstGeom>
        </p:spPr>
      </p:pic>
      <p:sp>
        <p:nvSpPr>
          <p:cNvPr id="23" name="Text Box 22"/>
          <p:cNvSpPr txBox="1"/>
          <p:nvPr/>
        </p:nvSpPr>
        <p:spPr>
          <a:xfrm>
            <a:off x="1183005" y="5132705"/>
            <a:ext cx="10654030" cy="1476375"/>
          </a:xfrm>
          <a:prstGeom prst="rect">
            <a:avLst/>
          </a:prstGeom>
          <a:noFill/>
        </p:spPr>
        <p:txBody>
          <a:bodyPr wrap="square" rtlCol="0">
            <a:spAutoFit/>
          </a:bodyPr>
          <a:lstStyle/>
          <a:p>
            <a:r>
              <a:rPr lang="en-US">
                <a:solidFill>
                  <a:schemeClr val="bg1"/>
                </a:solidFill>
              </a:rPr>
              <a:t>- Số lương đơn hàng giao trước ngày ước tính tăng (do lượng đơn đặt hàng tăng lên theo thời gian)</a:t>
            </a:r>
            <a:endParaRPr lang="en-US">
              <a:solidFill>
                <a:schemeClr val="bg1"/>
              </a:solidFill>
            </a:endParaRPr>
          </a:p>
          <a:p>
            <a:r>
              <a:rPr lang="en-US">
                <a:solidFill>
                  <a:schemeClr val="bg1"/>
                </a:solidFill>
              </a:rPr>
              <a:t>- Tuy nhiên tỉ lệ đơn hàng giao sau ngày dự tính tăng lên theo thời gian: có thể là do:</a:t>
            </a:r>
            <a:endParaRPr lang="en-US">
              <a:solidFill>
                <a:schemeClr val="bg1"/>
              </a:solidFill>
            </a:endParaRPr>
          </a:p>
          <a:p>
            <a:r>
              <a:rPr lang="en-US">
                <a:solidFill>
                  <a:schemeClr val="bg1"/>
                </a:solidFill>
              </a:rPr>
              <a:t>+ Số lượng đơn hàng tăng cao, nhân công không đủ để đáp ứng kịp thời lượng đơn hàng đó.</a:t>
            </a:r>
            <a:endParaRPr lang="en-US">
              <a:solidFill>
                <a:schemeClr val="bg1"/>
              </a:solidFill>
            </a:endParaRPr>
          </a:p>
          <a:p>
            <a:r>
              <a:rPr lang="en-US">
                <a:solidFill>
                  <a:schemeClr val="bg1"/>
                </a:solidFill>
              </a:rPr>
              <a:t>+ Nguồn hàng nhập không đủ đáp ứng được lượng cầu tăng.</a:t>
            </a:r>
            <a:endParaRPr lang="en-US">
              <a:solidFill>
                <a:schemeClr val="bg1"/>
              </a:solidFill>
            </a:endParaRPr>
          </a:p>
          <a:p>
            <a:r>
              <a:rPr lang="en-US">
                <a:solidFill>
                  <a:schemeClr val="bg1"/>
                </a:solidFill>
              </a:rPr>
              <a:t>+ Đơn hàng có trọng lượng kích thước lớn, đỏi hỏi nhiều nhiều công sức và thời gian vận chuyển.</a:t>
            </a:r>
            <a:endParaRPr lang="en-US">
              <a:solidFill>
                <a:schemeClr val="bg1"/>
              </a:solidFill>
            </a:endParaRPr>
          </a:p>
        </p:txBody>
      </p:sp>
      <p:sp>
        <p:nvSpPr>
          <p:cNvPr id="15" name="Rectangles 14"/>
          <p:cNvSpPr/>
          <p:nvPr/>
        </p:nvSpPr>
        <p:spPr>
          <a:xfrm>
            <a:off x="1579245" y="5262563"/>
            <a:ext cx="8285480" cy="1294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DO SỐ ĐƠN SHIP TRỄ CÓ XU HƯỚNG TĂNG VÀO CÁC DỊP LỄ, NÊN SẮP XẾP TĂNG THÊM SỐ NHÂN CÔNG THỜI VỤ &amp; OUTSOURCE VIỆC VẬN CHUYỂN HOẶC THUÊ THÊM ĐƠN VỊ VẬN CHUYỂN</a:t>
            </a:r>
            <a:endParaRPr lang="en-US" b="1" dirty="0"/>
          </a:p>
        </p:txBody>
      </p:sp>
      <p:sp>
        <p:nvSpPr>
          <p:cNvPr id="16" name="Right Arrow 15"/>
          <p:cNvSpPr/>
          <p:nvPr/>
        </p:nvSpPr>
        <p:spPr>
          <a:xfrm>
            <a:off x="1040130" y="5808981"/>
            <a:ext cx="539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2" name="Content Placeholder 11"/>
          <p:cNvPicPr>
            <a:picLocks noGrp="1" noChangeAspect="1"/>
          </p:cNvPicPr>
          <p:nvPr>
            <p:ph sz="half" idx="1"/>
          </p:nvPr>
        </p:nvPicPr>
        <p:blipFill>
          <a:blip r:embed="rId1"/>
          <a:stretch>
            <a:fillRect/>
          </a:stretch>
        </p:blipFill>
        <p:spPr>
          <a:xfrm>
            <a:off x="879475" y="943610"/>
            <a:ext cx="5805805" cy="2917190"/>
          </a:xfrm>
          <a:prstGeom prst="rect">
            <a:avLst/>
          </a:prstGeom>
        </p:spPr>
      </p:pic>
      <p:pic>
        <p:nvPicPr>
          <p:cNvPr id="14" name="Content Placeholder 13"/>
          <p:cNvPicPr>
            <a:picLocks noGrp="1" noChangeAspect="1"/>
          </p:cNvPicPr>
          <p:nvPr>
            <p:ph sz="half" idx="2"/>
          </p:nvPr>
        </p:nvPicPr>
        <p:blipFill>
          <a:blip r:embed="rId2"/>
          <a:stretch>
            <a:fillRect/>
          </a:stretch>
        </p:blipFill>
        <p:spPr>
          <a:xfrm>
            <a:off x="7853680" y="708660"/>
            <a:ext cx="2333625" cy="1743075"/>
          </a:xfrm>
          <a:prstGeom prst="rect">
            <a:avLst/>
          </a:prstGeom>
        </p:spPr>
      </p:pic>
      <p:sp>
        <p:nvSpPr>
          <p:cNvPr id="16" name="Rectangles 15"/>
          <p:cNvSpPr/>
          <p:nvPr/>
        </p:nvSpPr>
        <p:spPr>
          <a:xfrm>
            <a:off x="1901825" y="4710430"/>
            <a:ext cx="8285480" cy="1294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CÁC NHÓM HÀNG NÀY CÓ YÊU CẦU VẬN CHUYỂN CAO (HÀNG HÓA CỒNG KỀNH, DỄ HƯ HỎNG HOẶC LÀ VẬT SẮC NHỌN)</a:t>
            </a:r>
            <a:endParaRPr lang="en-US" b="1" dirty="0"/>
          </a:p>
        </p:txBody>
      </p:sp>
      <p:sp>
        <p:nvSpPr>
          <p:cNvPr id="17" name="Right Arrow 16"/>
          <p:cNvSpPr/>
          <p:nvPr/>
        </p:nvSpPr>
        <p:spPr>
          <a:xfrm>
            <a:off x="1273175" y="5257165"/>
            <a:ext cx="539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Text Box 22"/>
          <p:cNvSpPr txBox="1"/>
          <p:nvPr/>
        </p:nvSpPr>
        <p:spPr>
          <a:xfrm>
            <a:off x="7474585" y="2690495"/>
            <a:ext cx="4406265" cy="1476375"/>
          </a:xfrm>
          <a:prstGeom prst="rect">
            <a:avLst/>
          </a:prstGeom>
          <a:noFill/>
        </p:spPr>
        <p:txBody>
          <a:bodyPr wrap="square" rtlCol="0">
            <a:spAutoFit/>
          </a:bodyPr>
          <a:lstStyle/>
          <a:p>
            <a:r>
              <a:rPr lang="en-US">
                <a:solidFill>
                  <a:schemeClr val="bg1"/>
                </a:solidFill>
              </a:rPr>
              <a:t>- Nhóm hàng giao trễ thuộc:</a:t>
            </a:r>
            <a:endParaRPr lang="en-US">
              <a:solidFill>
                <a:schemeClr val="bg1"/>
              </a:solidFill>
            </a:endParaRPr>
          </a:p>
          <a:p>
            <a:r>
              <a:rPr lang="en-US">
                <a:solidFill>
                  <a:schemeClr val="bg1"/>
                </a:solidFill>
              </a:rPr>
              <a:t>+ Đồ nội thất: Bàn ghế, trang trí </a:t>
            </a:r>
            <a:endParaRPr lang="en-US">
              <a:solidFill>
                <a:schemeClr val="bg1"/>
              </a:solidFill>
            </a:endParaRPr>
          </a:p>
          <a:p>
            <a:r>
              <a:rPr lang="en-US">
                <a:solidFill>
                  <a:schemeClr val="bg1"/>
                </a:solidFill>
              </a:rPr>
              <a:t>+ Phụ kiện thể thao</a:t>
            </a:r>
            <a:endParaRPr lang="en-US">
              <a:solidFill>
                <a:schemeClr val="bg1"/>
              </a:solidFill>
            </a:endParaRPr>
          </a:p>
          <a:p>
            <a:r>
              <a:rPr lang="en-US">
                <a:solidFill>
                  <a:schemeClr val="bg1"/>
                </a:solidFill>
              </a:rPr>
              <a:t>+ Thiết bị gia dụng</a:t>
            </a:r>
            <a:endParaRPr lang="en-US">
              <a:solidFill>
                <a:schemeClr val="bg1"/>
              </a:solidFill>
            </a:endParaRPr>
          </a:p>
          <a:p>
            <a:r>
              <a:rPr lang="en-US">
                <a:solidFill>
                  <a:schemeClr val="bg1"/>
                </a:solidFill>
              </a:rPr>
              <a:t>+ Phương tiện di chuyển,.. </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文本框 8"/>
          <p:cNvSpPr txBox="1"/>
          <p:nvPr/>
        </p:nvSpPr>
        <p:spPr>
          <a:xfrm>
            <a:off x="1182688" y="200025"/>
            <a:ext cx="465010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ĐƠN ORDER TRONG ĐẾN THÁNG 8/2018</a:t>
            </a:r>
            <a:endParaRPr lang="en-US" altLang="zh-CN" dirty="0">
              <a:solidFill>
                <a:schemeClr val="bg1"/>
              </a:solidFill>
              <a:latin typeface="Arial" panose="020B0604020202020204" pitchFamily="34" charset="0"/>
              <a:ea typeface="Arial" panose="020B0604020202020204" pitchFamily="34" charset="0"/>
            </a:endParaRPr>
          </a:p>
        </p:txBody>
      </p:sp>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1" name="Picture 10"/>
          <p:cNvPicPr>
            <a:picLocks noChangeAspect="1"/>
          </p:cNvPicPr>
          <p:nvPr/>
        </p:nvPicPr>
        <p:blipFill>
          <a:blip r:embed="rId1"/>
          <a:stretch>
            <a:fillRect/>
          </a:stretch>
        </p:blipFill>
        <p:spPr>
          <a:xfrm>
            <a:off x="7141845" y="387985"/>
            <a:ext cx="3434715" cy="3070225"/>
          </a:xfrm>
          <a:prstGeom prst="rect">
            <a:avLst/>
          </a:prstGeom>
        </p:spPr>
      </p:pic>
      <p:sp>
        <p:nvSpPr>
          <p:cNvPr id="23" name="Text Box 22"/>
          <p:cNvSpPr txBox="1"/>
          <p:nvPr/>
        </p:nvSpPr>
        <p:spPr>
          <a:xfrm>
            <a:off x="6755130" y="3731895"/>
            <a:ext cx="4627880" cy="1198880"/>
          </a:xfrm>
          <a:prstGeom prst="rect">
            <a:avLst/>
          </a:prstGeom>
          <a:noFill/>
        </p:spPr>
        <p:txBody>
          <a:bodyPr wrap="square" rtlCol="0">
            <a:spAutoFit/>
          </a:bodyPr>
          <a:lstStyle/>
          <a:p>
            <a:r>
              <a:rPr lang="en-US">
                <a:solidFill>
                  <a:schemeClr val="bg1"/>
                </a:solidFill>
              </a:rPr>
              <a:t>- Những món hàng tập trung chủ yếu ở mức thể tích dưới 25000(cm3).</a:t>
            </a:r>
            <a:endParaRPr lang="en-US">
              <a:solidFill>
                <a:schemeClr val="bg1"/>
              </a:solidFill>
            </a:endParaRPr>
          </a:p>
          <a:p>
            <a:r>
              <a:rPr lang="en-US">
                <a:solidFill>
                  <a:schemeClr val="bg1"/>
                </a:solidFill>
              </a:rPr>
              <a:t>- Thể tích trung bình của các đơn giao sau ngày dự tính &gt; trước dự tính.</a:t>
            </a:r>
            <a:endParaRPr lang="en-US">
              <a:solidFill>
                <a:schemeClr val="bg1"/>
              </a:solidFill>
            </a:endParaRPr>
          </a:p>
        </p:txBody>
      </p:sp>
      <p:pic>
        <p:nvPicPr>
          <p:cNvPr id="16" name="Content Placeholder 15"/>
          <p:cNvPicPr>
            <a:picLocks noGrp="1" noChangeAspect="1"/>
          </p:cNvPicPr>
          <p:nvPr>
            <p:ph sz="half" idx="1"/>
          </p:nvPr>
        </p:nvPicPr>
        <p:blipFill>
          <a:blip r:embed="rId2"/>
          <a:stretch>
            <a:fillRect/>
          </a:stretch>
        </p:blipFill>
        <p:spPr>
          <a:xfrm>
            <a:off x="158115" y="3505835"/>
            <a:ext cx="6055995" cy="2440940"/>
          </a:xfrm>
          <a:prstGeom prst="rect">
            <a:avLst/>
          </a:prstGeom>
        </p:spPr>
      </p:pic>
      <p:pic>
        <p:nvPicPr>
          <p:cNvPr id="18" name="Content Placeholder 17"/>
          <p:cNvPicPr>
            <a:picLocks noGrp="1" noChangeAspect="1"/>
          </p:cNvPicPr>
          <p:nvPr>
            <p:ph sz="half" idx="2"/>
          </p:nvPr>
        </p:nvPicPr>
        <p:blipFill>
          <a:blip r:embed="rId3"/>
          <a:stretch>
            <a:fillRect/>
          </a:stretch>
        </p:blipFill>
        <p:spPr>
          <a:xfrm>
            <a:off x="158115" y="748030"/>
            <a:ext cx="6055995" cy="2489200"/>
          </a:xfrm>
          <a:prstGeom prst="rect">
            <a:avLst/>
          </a:prstGeom>
        </p:spPr>
      </p:pic>
      <p:sp>
        <p:nvSpPr>
          <p:cNvPr id="19" name="Rectangles 18"/>
          <p:cNvSpPr/>
          <p:nvPr/>
        </p:nvSpPr>
        <p:spPr>
          <a:xfrm>
            <a:off x="7579995" y="4997450"/>
            <a:ext cx="3676015" cy="1294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THỂ TÍCH MÓN HÀNG LỚN GÂY KHÓ KHĂN TRONG QUÁ TRÌNH CHUẨN BỊ VÀ VẬN CHUYỂN HÀNG HÓA</a:t>
            </a:r>
            <a:endParaRPr lang="en-US" b="1"/>
          </a:p>
        </p:txBody>
      </p:sp>
      <p:sp>
        <p:nvSpPr>
          <p:cNvPr id="20" name="Right Arrow 19"/>
          <p:cNvSpPr/>
          <p:nvPr/>
        </p:nvSpPr>
        <p:spPr>
          <a:xfrm>
            <a:off x="6977380" y="5543550"/>
            <a:ext cx="539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文本框 8"/>
          <p:cNvSpPr txBox="1"/>
          <p:nvPr/>
        </p:nvSpPr>
        <p:spPr>
          <a:xfrm>
            <a:off x="1182688" y="200025"/>
            <a:ext cx="465010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ĐƠN ORDER TRONG ĐẾN THÁNG 8/2018</a:t>
            </a:r>
            <a:endParaRPr lang="en-US" altLang="zh-CN" dirty="0">
              <a:solidFill>
                <a:schemeClr val="bg1"/>
              </a:solidFill>
              <a:latin typeface="Arial" panose="020B0604020202020204" pitchFamily="34" charset="0"/>
              <a:ea typeface="Arial" panose="020B0604020202020204" pitchFamily="34" charset="0"/>
            </a:endParaRPr>
          </a:p>
        </p:txBody>
      </p:sp>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p:cNvPicPr>
            <a:picLocks noGrp="1" noChangeAspect="1"/>
          </p:cNvPicPr>
          <p:nvPr>
            <p:ph sz="half" idx="1"/>
          </p:nvPr>
        </p:nvPicPr>
        <p:blipFill>
          <a:blip r:embed="rId1"/>
          <a:stretch>
            <a:fillRect/>
          </a:stretch>
        </p:blipFill>
        <p:spPr>
          <a:xfrm>
            <a:off x="104140" y="874395"/>
            <a:ext cx="6038215" cy="2185670"/>
          </a:xfrm>
          <a:prstGeom prst="rect">
            <a:avLst/>
          </a:prstGeom>
        </p:spPr>
      </p:pic>
      <p:pic>
        <p:nvPicPr>
          <p:cNvPr id="9" name="Content Placeholder 8"/>
          <p:cNvPicPr>
            <a:picLocks noGrp="1" noChangeAspect="1"/>
          </p:cNvPicPr>
          <p:nvPr>
            <p:ph sz="half" idx="2"/>
          </p:nvPr>
        </p:nvPicPr>
        <p:blipFill>
          <a:blip r:embed="rId2"/>
          <a:stretch>
            <a:fillRect/>
          </a:stretch>
        </p:blipFill>
        <p:spPr>
          <a:xfrm>
            <a:off x="104140" y="3335655"/>
            <a:ext cx="6092825" cy="2301240"/>
          </a:xfrm>
          <a:prstGeom prst="rect">
            <a:avLst/>
          </a:prstGeom>
        </p:spPr>
      </p:pic>
      <p:pic>
        <p:nvPicPr>
          <p:cNvPr id="11" name="Picture 10"/>
          <p:cNvPicPr>
            <a:picLocks noChangeAspect="1"/>
          </p:cNvPicPr>
          <p:nvPr/>
        </p:nvPicPr>
        <p:blipFill>
          <a:blip r:embed="rId3"/>
          <a:stretch>
            <a:fillRect/>
          </a:stretch>
        </p:blipFill>
        <p:spPr>
          <a:xfrm>
            <a:off x="6196965" y="866140"/>
            <a:ext cx="6081395" cy="2202815"/>
          </a:xfrm>
          <a:prstGeom prst="rect">
            <a:avLst/>
          </a:prstGeom>
        </p:spPr>
      </p:pic>
      <p:sp>
        <p:nvSpPr>
          <p:cNvPr id="19" name="Rectangles 18"/>
          <p:cNvSpPr/>
          <p:nvPr/>
        </p:nvSpPr>
        <p:spPr>
          <a:xfrm>
            <a:off x="6989445" y="3797300"/>
            <a:ext cx="4935855" cy="16497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THỂ TÍCH MÓN HÀNG LỚN GÂY KHÓ KHĂN TRONG QUÁ TRÌNH CHUẨN BỊ VÀ VẬN CHUYỂN HÀNG HÓA ĐỐI VỚI CÁC ĐƠNG GIAO TRƯỚC VÀ SAU</a:t>
            </a:r>
            <a:endParaRPr lang="en-US" b="1"/>
          </a:p>
        </p:txBody>
      </p:sp>
      <p:sp>
        <p:nvSpPr>
          <p:cNvPr id="20" name="Right Arrow 19"/>
          <p:cNvSpPr/>
          <p:nvPr/>
        </p:nvSpPr>
        <p:spPr>
          <a:xfrm>
            <a:off x="6380480" y="4591050"/>
            <a:ext cx="539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s 11"/>
          <p:cNvSpPr/>
          <p:nvPr/>
        </p:nvSpPr>
        <p:spPr>
          <a:xfrm>
            <a:off x="1471295" y="5797550"/>
            <a:ext cx="10066655" cy="10147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CÁC YẾU TỐ KHÁC NHƯ NGUỒN HÀNG CUNG CHƯA ĐƯỢC ĐƯA VÀO BỘ DỮ LIỆU NÊN RẤT KHỎ ĐỂ ĐÁNH GIÁ, NHƯNG NHÌN CHUNG YẾU TỐ THỂ TÍCH HÀNG HÓA TÁC ĐỘNG ÍT NHIỀU ĐẾN THỜI GIAN VẬN CHUYỂN HÀNG ĐẾN NGƯỜI DÙNG</a:t>
            </a:r>
            <a:endParaRPr lang="en-US" b="1"/>
          </a:p>
        </p:txBody>
      </p:sp>
      <p:sp>
        <p:nvSpPr>
          <p:cNvPr id="13" name="Right Arrow 12"/>
          <p:cNvSpPr/>
          <p:nvPr/>
        </p:nvSpPr>
        <p:spPr>
          <a:xfrm>
            <a:off x="855980" y="6204585"/>
            <a:ext cx="539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文本框 8"/>
          <p:cNvSpPr txBox="1"/>
          <p:nvPr/>
        </p:nvSpPr>
        <p:spPr>
          <a:xfrm>
            <a:off x="1179513" y="123190"/>
            <a:ext cx="10513060" cy="553085"/>
          </a:xfrm>
          <a:prstGeom prst="rect">
            <a:avLst/>
          </a:prstGeom>
          <a:noFill/>
          <a:ln w="9525">
            <a:noFill/>
          </a:ln>
        </p:spPr>
        <p:txBody>
          <a:bodyPr wrap="none" anchor="t" anchorCtr="0">
            <a:spAutoFit/>
          </a:bodyPr>
          <a:lstStyle/>
          <a:p>
            <a:r>
              <a:rPr lang="en-US" altLang="zh-CN" sz="3000" b="1" dirty="0">
                <a:solidFill>
                  <a:schemeClr val="bg1"/>
                </a:solidFill>
                <a:latin typeface="Arial" panose="020B0604020202020204" pitchFamily="34" charset="0"/>
                <a:ea typeface="Arial" panose="020B0604020202020204" pitchFamily="34" charset="0"/>
              </a:rPr>
              <a:t>TỔNG HỢP PHẦN 1: TÌNH KINH DOANH CỦA CÔNG TY X</a:t>
            </a:r>
            <a:endParaRPr lang="en-US" altLang="zh-CN" sz="3000" b="1" dirty="0">
              <a:solidFill>
                <a:schemeClr val="bg1"/>
              </a:solidFill>
              <a:latin typeface="Arial" panose="020B0604020202020204" pitchFamily="34" charset="0"/>
              <a:ea typeface="Arial" panose="020B0604020202020204" pitchFamily="34" charset="0"/>
            </a:endParaRPr>
          </a:p>
        </p:txBody>
      </p:sp>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 name="Text Box 7"/>
          <p:cNvSpPr txBox="1"/>
          <p:nvPr/>
        </p:nvSpPr>
        <p:spPr>
          <a:xfrm>
            <a:off x="937260" y="1164590"/>
            <a:ext cx="8051165" cy="429895"/>
          </a:xfrm>
          <a:prstGeom prst="rect">
            <a:avLst/>
          </a:prstGeom>
          <a:noFill/>
        </p:spPr>
        <p:txBody>
          <a:bodyPr wrap="square" rtlCol="0">
            <a:spAutoFit/>
          </a:bodyPr>
          <a:lstStyle/>
          <a:p>
            <a:r>
              <a:rPr lang="en-US" sz="2200">
                <a:solidFill>
                  <a:schemeClr val="bg1"/>
                </a:solidFill>
                <a:latin typeface="Arial" panose="020B0604020202020204" pitchFamily="34" charset="0"/>
                <a:cs typeface="Arial" panose="020B0604020202020204" pitchFamily="34" charset="0"/>
              </a:rPr>
              <a:t>Doanh tăng theo thời gian, </a:t>
            </a:r>
            <a:r>
              <a:rPr lang="en-US" sz="2200" b="1">
                <a:solidFill>
                  <a:srgbClr val="FFFF00"/>
                </a:solidFill>
                <a:latin typeface="Arial" panose="020B0604020202020204" pitchFamily="34" charset="0"/>
                <a:cs typeface="Arial" panose="020B0604020202020204" pitchFamily="34" charset="0"/>
              </a:rPr>
              <a:t>có xu hướng tăng trong tương lai</a:t>
            </a:r>
            <a:r>
              <a:rPr lang="en-US" sz="2200">
                <a:solidFill>
                  <a:schemeClr val="bg1"/>
                </a:solidFill>
                <a:latin typeface="Arial" panose="020B0604020202020204" pitchFamily="34" charset="0"/>
                <a:cs typeface="Arial" panose="020B0604020202020204" pitchFamily="34" charset="0"/>
              </a:rPr>
              <a:t>.</a:t>
            </a:r>
            <a:endParaRPr lang="en-US" sz="2200">
              <a:solidFill>
                <a:schemeClr val="bg1"/>
              </a:solidFill>
              <a:latin typeface="Arial" panose="020B0604020202020204" pitchFamily="34" charset="0"/>
              <a:cs typeface="Arial" panose="020B0604020202020204" pitchFamily="34" charset="0"/>
            </a:endParaRPr>
          </a:p>
        </p:txBody>
      </p:sp>
      <p:pic>
        <p:nvPicPr>
          <p:cNvPr id="10" name="Content Placeholder 99"/>
          <p:cNvPicPr/>
          <p:nvPr/>
        </p:nvPicPr>
        <p:blipFill>
          <a:blip r:embed="rId1"/>
          <a:stretch>
            <a:fillRect/>
          </a:stretch>
        </p:blipFill>
        <p:spPr>
          <a:xfrm>
            <a:off x="253365" y="1901190"/>
            <a:ext cx="552450" cy="429895"/>
          </a:xfrm>
          <a:prstGeom prst="rect">
            <a:avLst/>
          </a:prstGeom>
          <a:noFill/>
          <a:ln w="9525">
            <a:noFill/>
          </a:ln>
        </p:spPr>
      </p:pic>
      <p:sp>
        <p:nvSpPr>
          <p:cNvPr id="12" name="Text Box 11"/>
          <p:cNvSpPr txBox="1"/>
          <p:nvPr/>
        </p:nvSpPr>
        <p:spPr>
          <a:xfrm>
            <a:off x="868045" y="1901190"/>
            <a:ext cx="11388725" cy="983615"/>
          </a:xfrm>
          <a:prstGeom prst="rect">
            <a:avLst/>
          </a:prstGeom>
          <a:noFill/>
        </p:spPr>
        <p:txBody>
          <a:bodyPr wrap="square" rtlCol="0">
            <a:spAutoFit/>
          </a:bodyPr>
          <a:lstStyle/>
          <a:p>
            <a:r>
              <a:rPr lang="en-US" sz="2200" dirty="0" err="1">
                <a:solidFill>
                  <a:schemeClr val="bg1"/>
                </a:solidFill>
                <a:latin typeface="Arial" panose="020B0604020202020204" pitchFamily="34" charset="0"/>
                <a:cs typeface="Arial" panose="020B0604020202020204" pitchFamily="34" charset="0"/>
              </a:rPr>
              <a:t>Các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nhóm</a:t>
            </a:r>
            <a:r>
              <a:rPr lang="en-US" sz="2200" dirty="0">
                <a:solidFill>
                  <a:schemeClr val="bg1"/>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mặt</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hàng</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trọng</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điểm</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nguồn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doanh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thu</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lớn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và</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lượng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đơn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đặt</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hàng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nhiều</a:t>
            </a:r>
            <a:r>
              <a:rPr lang="en-US" sz="2200" dirty="0">
                <a:solidFill>
                  <a:schemeClr val="bg1"/>
                </a:solidFill>
                <a:latin typeface="Arial" panose="020B0604020202020204" pitchFamily="34" charset="0"/>
                <a:cs typeface="Arial" panose="020B0604020202020204" pitchFamily="34" charset="0"/>
              </a:rPr>
              <a:t>):</a:t>
            </a:r>
            <a:endParaRPr lang="en-US" sz="2200"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sym typeface="+mn-ea"/>
              </a:rPr>
              <a:t>Đồ nội thất bàn ghế, Dược phẩm chăm sóc sức khỏe, Phụ kiện, trang bị thể thao, linh kiện máy tính</a:t>
            </a:r>
            <a:endParaRPr lang="en-US" sz="1800" b="1" dirty="0">
              <a:solidFill>
                <a:schemeClr val="bg1"/>
              </a:solidFill>
            </a:endParaRPr>
          </a:p>
          <a:p>
            <a:endParaRPr lang="en-US" sz="1800" b="1" dirty="0">
              <a:solidFill>
                <a:schemeClr val="bg1"/>
              </a:solidFill>
              <a:latin typeface="Arial" panose="020B0604020202020204" pitchFamily="34" charset="0"/>
              <a:cs typeface="Arial" panose="020B0604020202020204" pitchFamily="34" charset="0"/>
            </a:endParaRPr>
          </a:p>
        </p:txBody>
      </p:sp>
      <p:pic>
        <p:nvPicPr>
          <p:cNvPr id="17" name="Content Placeholder 99"/>
          <p:cNvPicPr/>
          <p:nvPr/>
        </p:nvPicPr>
        <p:blipFill>
          <a:blip r:embed="rId1"/>
          <a:stretch>
            <a:fillRect/>
          </a:stretch>
        </p:blipFill>
        <p:spPr>
          <a:xfrm>
            <a:off x="228600" y="2783840"/>
            <a:ext cx="552450" cy="429895"/>
          </a:xfrm>
          <a:prstGeom prst="rect">
            <a:avLst/>
          </a:prstGeom>
          <a:noFill/>
          <a:ln w="9525">
            <a:noFill/>
          </a:ln>
        </p:spPr>
      </p:pic>
      <p:sp>
        <p:nvSpPr>
          <p:cNvPr id="18" name="Text Box 17"/>
          <p:cNvSpPr txBox="1"/>
          <p:nvPr/>
        </p:nvSpPr>
        <p:spPr>
          <a:xfrm>
            <a:off x="830580" y="2783840"/>
            <a:ext cx="10983595" cy="983615"/>
          </a:xfrm>
          <a:prstGeom prst="rect">
            <a:avLst/>
          </a:prstGeom>
          <a:noFill/>
        </p:spPr>
        <p:txBody>
          <a:bodyPr wrap="square" rtlCol="0">
            <a:spAutoFit/>
          </a:bodyPr>
          <a:lstStyle/>
          <a:p>
            <a:r>
              <a:rPr lang="en-US" sz="2200" dirty="0" err="1">
                <a:solidFill>
                  <a:schemeClr val="bg1"/>
                </a:solidFill>
                <a:latin typeface="Arial" panose="020B0604020202020204" pitchFamily="34" charset="0"/>
                <a:cs typeface="Arial" panose="020B0604020202020204" pitchFamily="34" charset="0"/>
              </a:rPr>
              <a:t>Các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nhóm</a:t>
            </a:r>
            <a:r>
              <a:rPr lang="en-US" sz="2200" dirty="0">
                <a:solidFill>
                  <a:schemeClr val="bg1"/>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mặt</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hàng</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kém</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hấp</a:t>
            </a:r>
            <a:r>
              <a:rPr lang="en-US" sz="2200" b="1" dirty="0">
                <a:solidFill>
                  <a:srgbClr val="FFFF00"/>
                </a:solidFill>
                <a:latin typeface="Arial" panose="020B0604020202020204" pitchFamily="34" charset="0"/>
                <a:cs typeface="Arial" panose="020B0604020202020204" pitchFamily="34" charset="0"/>
              </a:rPr>
              <a:t> </a:t>
            </a:r>
            <a:r>
              <a:rPr lang="en-US" sz="2200" b="1" dirty="0" err="1">
                <a:solidFill>
                  <a:srgbClr val="FFFF00"/>
                </a:solidFill>
                <a:latin typeface="Arial" panose="020B0604020202020204" pitchFamily="34" charset="0"/>
                <a:cs typeface="Arial" panose="020B0604020202020204" pitchFamily="34" charset="0"/>
              </a:rPr>
              <a:t>dẫn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nguồn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doanh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thu</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thấp</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và</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lượng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đơn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đặt</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hàng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ít</a:t>
            </a:r>
            <a:r>
              <a:rPr lang="en-US" sz="2200" dirty="0">
                <a:solidFill>
                  <a:schemeClr val="bg1"/>
                </a:solidFill>
                <a:latin typeface="Arial" panose="020B0604020202020204" pitchFamily="34" charset="0"/>
                <a:cs typeface="Arial" panose="020B0604020202020204" pitchFamily="34" charset="0"/>
              </a:rPr>
              <a:t>):</a:t>
            </a:r>
            <a:endParaRPr lang="en-US" sz="2200"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sym typeface="+mn-ea"/>
              </a:rPr>
              <a:t>Đồ nghệ thuật thủ công, quần áo trẻ em, thiết bị an ninh, nhạc cụ, hoa trang trí hay thực phẩm.</a:t>
            </a:r>
            <a:endParaRPr lang="en-US" sz="1800" b="1" dirty="0">
              <a:solidFill>
                <a:schemeClr val="bg1"/>
              </a:solidFill>
            </a:endParaRPr>
          </a:p>
          <a:p>
            <a:endParaRPr lang="en-US" sz="1800" b="1" dirty="0">
              <a:solidFill>
                <a:schemeClr val="bg1"/>
              </a:solidFill>
              <a:latin typeface="Arial" panose="020B0604020202020204" pitchFamily="34" charset="0"/>
              <a:cs typeface="Arial" panose="020B0604020202020204" pitchFamily="34" charset="0"/>
            </a:endParaRPr>
          </a:p>
        </p:txBody>
      </p:sp>
      <p:pic>
        <p:nvPicPr>
          <p:cNvPr id="19" name="Content Placeholder 99"/>
          <p:cNvPicPr/>
          <p:nvPr/>
        </p:nvPicPr>
        <p:blipFill>
          <a:blip r:embed="rId1"/>
          <a:stretch>
            <a:fillRect/>
          </a:stretch>
        </p:blipFill>
        <p:spPr>
          <a:xfrm>
            <a:off x="185420" y="3653790"/>
            <a:ext cx="552450" cy="429895"/>
          </a:xfrm>
          <a:prstGeom prst="rect">
            <a:avLst/>
          </a:prstGeom>
          <a:noFill/>
          <a:ln w="9525">
            <a:noFill/>
          </a:ln>
        </p:spPr>
      </p:pic>
      <p:sp>
        <p:nvSpPr>
          <p:cNvPr id="20" name="Text Box 19"/>
          <p:cNvSpPr txBox="1"/>
          <p:nvPr/>
        </p:nvSpPr>
        <p:spPr>
          <a:xfrm>
            <a:off x="781050" y="3660140"/>
            <a:ext cx="11687810" cy="429895"/>
          </a:xfrm>
          <a:prstGeom prst="rect">
            <a:avLst/>
          </a:prstGeom>
          <a:noFill/>
        </p:spPr>
        <p:txBody>
          <a:bodyPr wrap="square" rtlCol="0">
            <a:spAutoFit/>
          </a:bodyPr>
          <a:lstStyle/>
          <a:p>
            <a:r>
              <a:rPr lang="en-US" sz="2200">
                <a:solidFill>
                  <a:schemeClr val="bg1"/>
                </a:solidFill>
                <a:latin typeface="Arial" panose="020B0604020202020204" pitchFamily="34" charset="0"/>
                <a:cs typeface="Arial" panose="020B0604020202020204" pitchFamily="34" charset="0"/>
              </a:rPr>
              <a:t>Tỉ lệ khách hàng </a:t>
            </a:r>
            <a:r>
              <a:rPr lang="en-US" sz="2200" b="1">
                <a:solidFill>
                  <a:srgbClr val="FFFF00"/>
                </a:solidFill>
                <a:latin typeface="Arial" panose="020B0604020202020204" pitchFamily="34" charset="0"/>
                <a:cs typeface="Arial" panose="020B0604020202020204" pitchFamily="34" charset="0"/>
              </a:rPr>
              <a:t>hủy đơn</a:t>
            </a:r>
            <a:r>
              <a:rPr lang="en-US" sz="2200">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thấp </a:t>
            </a:r>
            <a:r>
              <a:rPr lang="en-US" sz="2200">
                <a:solidFill>
                  <a:schemeClr val="bg1"/>
                </a:solidFill>
                <a:latin typeface="Arial" panose="020B0604020202020204" pitchFamily="34" charset="0"/>
                <a:cs typeface="Arial" panose="020B0604020202020204" pitchFamily="34" charset="0"/>
              </a:rPr>
              <a:t>(</a:t>
            </a:r>
            <a:r>
              <a:rPr lang="en-US" sz="1800" b="1">
                <a:solidFill>
                  <a:schemeClr val="bg1"/>
                </a:solidFill>
                <a:latin typeface="Arial" panose="020B0604020202020204" pitchFamily="34" charset="0"/>
                <a:cs typeface="Arial" panose="020B0604020202020204" pitchFamily="34" charset="0"/>
              </a:rPr>
              <a:t>0.6% tên tổng số đơn</a:t>
            </a:r>
            <a:r>
              <a:rPr lang="en-US" sz="2200">
                <a:solidFill>
                  <a:schemeClr val="bg1"/>
                </a:solidFill>
                <a:latin typeface="Arial" panose="020B0604020202020204" pitchFamily="34" charset="0"/>
                <a:cs typeface="Arial" panose="020B0604020202020204" pitchFamily="34" charset="0"/>
              </a:rPr>
              <a:t>) và hoành đơn </a:t>
            </a:r>
            <a:r>
              <a:rPr lang="en-US" sz="2200" b="1">
                <a:solidFill>
                  <a:srgbClr val="FFFF00"/>
                </a:solidFill>
                <a:latin typeface="Arial" panose="020B0604020202020204" pitchFamily="34" charset="0"/>
                <a:cs typeface="Arial" panose="020B0604020202020204" pitchFamily="34" charset="0"/>
              </a:rPr>
              <a:t>thành công</a:t>
            </a:r>
            <a:r>
              <a:rPr lang="en-US" sz="2200">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cao </a:t>
            </a:r>
            <a:r>
              <a:rPr lang="en-US" sz="2200">
                <a:solidFill>
                  <a:schemeClr val="bg1"/>
                </a:solidFill>
                <a:latin typeface="Arial" panose="020B0604020202020204" pitchFamily="34" charset="0"/>
                <a:cs typeface="Arial" panose="020B0604020202020204" pitchFamily="34" charset="0"/>
              </a:rPr>
              <a:t>(</a:t>
            </a:r>
            <a:r>
              <a:rPr lang="en-US" sz="1800" b="1">
                <a:solidFill>
                  <a:schemeClr val="bg1"/>
                </a:solidFill>
                <a:latin typeface="Arial" panose="020B0604020202020204" pitchFamily="34" charset="0"/>
                <a:cs typeface="Arial" panose="020B0604020202020204" pitchFamily="34" charset="0"/>
              </a:rPr>
              <a:t>98%</a:t>
            </a:r>
            <a:r>
              <a:rPr lang="en-US" sz="2200">
                <a:solidFill>
                  <a:schemeClr val="bg1"/>
                </a:solidFill>
                <a:latin typeface="Arial" panose="020B0604020202020204" pitchFamily="34" charset="0"/>
                <a:cs typeface="Arial" panose="020B0604020202020204" pitchFamily="34" charset="0"/>
              </a:rPr>
              <a:t>)</a:t>
            </a:r>
            <a:endParaRPr lang="en-US" sz="2200">
              <a:solidFill>
                <a:schemeClr val="bg1"/>
              </a:solidFill>
              <a:latin typeface="Arial" panose="020B0604020202020204" pitchFamily="34" charset="0"/>
              <a:cs typeface="Arial" panose="020B0604020202020204" pitchFamily="34" charset="0"/>
            </a:endParaRPr>
          </a:p>
        </p:txBody>
      </p:sp>
      <p:pic>
        <p:nvPicPr>
          <p:cNvPr id="27" name="Content Placeholder 99"/>
          <p:cNvPicPr/>
          <p:nvPr/>
        </p:nvPicPr>
        <p:blipFill>
          <a:blip r:embed="rId1"/>
          <a:stretch>
            <a:fillRect/>
          </a:stretch>
        </p:blipFill>
        <p:spPr>
          <a:xfrm>
            <a:off x="185420" y="4363720"/>
            <a:ext cx="552450" cy="429895"/>
          </a:xfrm>
          <a:prstGeom prst="rect">
            <a:avLst/>
          </a:prstGeom>
          <a:noFill/>
          <a:ln w="9525">
            <a:noFill/>
          </a:ln>
        </p:spPr>
      </p:pic>
      <p:sp>
        <p:nvSpPr>
          <p:cNvPr id="28" name="Text Box 27"/>
          <p:cNvSpPr txBox="1"/>
          <p:nvPr/>
        </p:nvSpPr>
        <p:spPr>
          <a:xfrm>
            <a:off x="781050" y="4370070"/>
            <a:ext cx="11687810" cy="768350"/>
          </a:xfrm>
          <a:prstGeom prst="rect">
            <a:avLst/>
          </a:prstGeom>
          <a:noFill/>
        </p:spPr>
        <p:txBody>
          <a:bodyPr wrap="square" rtlCol="0">
            <a:spAutoFit/>
          </a:bodyPr>
          <a:lstStyle/>
          <a:p>
            <a:r>
              <a:rPr lang="en-US" sz="2200" dirty="0" err="1">
                <a:solidFill>
                  <a:schemeClr val="bg1"/>
                </a:solidFill>
                <a:latin typeface="Arial" panose="020B0604020202020204" pitchFamily="34" charset="0"/>
                <a:cs typeface="Arial" panose="020B0604020202020204" pitchFamily="34" charset="0"/>
              </a:rPr>
              <a:t>Số</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lượng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đơn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hàng</a:t>
            </a:r>
            <a:r>
              <a:rPr lang="en-US" sz="2200" dirty="0">
                <a:solidFill>
                  <a:schemeClr val="bg1"/>
                </a:solidFill>
                <a:latin typeface="Arial" panose="020B0604020202020204" pitchFamily="34" charset="0"/>
                <a:cs typeface="Arial" panose="020B0604020202020204" pitchFamily="34" charset="0"/>
              </a:rPr>
              <a:t> ship </a:t>
            </a:r>
            <a:r>
              <a:rPr lang="en-US" sz="2200" dirty="0" err="1">
                <a:solidFill>
                  <a:schemeClr val="bg1"/>
                </a:solidFill>
                <a:latin typeface="Arial" panose="020B0604020202020204" pitchFamily="34" charset="0"/>
                <a:cs typeface="Arial" panose="020B0604020202020204" pitchFamily="34" charset="0"/>
              </a:rPr>
              <a:t>sau</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ngày</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dự</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tính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đến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tay</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người</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dùng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ngày</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càng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tăng</a:t>
            </a:r>
            <a:endParaRPr lang="en-US" sz="2200" dirty="0">
              <a:solidFill>
                <a:schemeClr val="bg1"/>
              </a:solidFill>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35163"/>
            <a:ext cx="768350" cy="289560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11423650" y="1935163"/>
            <a:ext cx="768350" cy="289560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2265363" y="2351088"/>
            <a:ext cx="1311275" cy="1311275"/>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64050" y="2351088"/>
            <a:ext cx="1312863" cy="1311275"/>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6657975" y="2351088"/>
            <a:ext cx="1311275" cy="1311275"/>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8850313" y="2351088"/>
            <a:ext cx="1312863" cy="1311275"/>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2365375" y="2447925"/>
            <a:ext cx="1119188" cy="1119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rPr>
              <a:t>1</a:t>
            </a:r>
            <a:endParaRPr kumimoji="0" lang="zh-CN" altLang="en-US"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endParaRPr>
          </a:p>
        </p:txBody>
      </p:sp>
      <p:sp>
        <p:nvSpPr>
          <p:cNvPr id="19" name="矩形 18"/>
          <p:cNvSpPr/>
          <p:nvPr/>
        </p:nvSpPr>
        <p:spPr>
          <a:xfrm>
            <a:off x="4560888" y="2447925"/>
            <a:ext cx="1119188"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rPr>
              <a:t>2</a:t>
            </a:r>
            <a:endParaRPr kumimoji="0" lang="zh-CN" altLang="en-US"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endParaRPr>
          </a:p>
        </p:txBody>
      </p:sp>
      <p:sp>
        <p:nvSpPr>
          <p:cNvPr id="20" name="矩形 19"/>
          <p:cNvSpPr/>
          <p:nvPr/>
        </p:nvSpPr>
        <p:spPr>
          <a:xfrm>
            <a:off x="6754813" y="2447925"/>
            <a:ext cx="1117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rPr>
              <a:t>3</a:t>
            </a:r>
            <a:endParaRPr kumimoji="0" lang="zh-CN" altLang="en-US"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endParaRPr>
          </a:p>
        </p:txBody>
      </p:sp>
      <p:sp>
        <p:nvSpPr>
          <p:cNvPr id="21" name="矩形 20"/>
          <p:cNvSpPr/>
          <p:nvPr/>
        </p:nvSpPr>
        <p:spPr>
          <a:xfrm>
            <a:off x="8947150" y="2447925"/>
            <a:ext cx="1119188"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rPr>
              <a:t>4</a:t>
            </a:r>
            <a:endParaRPr kumimoji="0" lang="zh-CN" altLang="en-US" sz="8800" b="1" i="0" u="none" strike="noStrike" kern="1200" cap="none" spc="0" normalizeH="0" baseline="0" noProof="0" dirty="0">
              <a:ln>
                <a:noFill/>
              </a:ln>
              <a:solidFill>
                <a:srgbClr val="30302F"/>
              </a:solidFill>
              <a:effectLst/>
              <a:uLnTx/>
              <a:uFillTx/>
              <a:latin typeface="Arial" panose="020B0604020202020204" pitchFamily="34" charset="0"/>
              <a:ea typeface="Arial Unicode MS" pitchFamily="34" charset="-122"/>
              <a:cs typeface="Arial" panose="020B0604020202020204" pitchFamily="34" charset="0"/>
              <a:sym typeface="+mn-ea"/>
            </a:endParaRPr>
          </a:p>
        </p:txBody>
      </p:sp>
      <p:sp>
        <p:nvSpPr>
          <p:cNvPr id="6155" name="文本框 21"/>
          <p:cNvSpPr txBox="1"/>
          <p:nvPr/>
        </p:nvSpPr>
        <p:spPr>
          <a:xfrm>
            <a:off x="2302951" y="4034927"/>
            <a:ext cx="1287532" cy="369332"/>
          </a:xfrm>
          <a:prstGeom prst="rect">
            <a:avLst/>
          </a:prstGeom>
          <a:noFill/>
          <a:ln w="9525">
            <a:noFill/>
          </a:ln>
        </p:spPr>
        <p:txBody>
          <a:bodyPr wrap="none" anchor="t" anchorCtr="0">
            <a:spAutoFit/>
          </a:bodyPr>
          <a:lstStyle/>
          <a:p>
            <a:r>
              <a:rPr lang="en-US" altLang="zh-CN" b="1" dirty="0">
                <a:solidFill>
                  <a:schemeClr val="bg1"/>
                </a:solidFill>
                <a:latin typeface="Arial" panose="020B0604020202020204" pitchFamily="34" charset="0"/>
              </a:rPr>
              <a:t>CONTEXT</a:t>
            </a:r>
            <a:endParaRPr lang="zh-CN" altLang="en-US" b="1" dirty="0">
              <a:solidFill>
                <a:schemeClr val="bg1"/>
              </a:solidFill>
              <a:latin typeface="Arial" panose="020B0604020202020204" pitchFamily="34" charset="0"/>
              <a:ea typeface="Arial" panose="020B0604020202020204" pitchFamily="34" charset="0"/>
            </a:endParaRPr>
          </a:p>
        </p:txBody>
      </p:sp>
      <p:sp>
        <p:nvSpPr>
          <p:cNvPr id="6156" name="文本框 22"/>
          <p:cNvSpPr txBox="1"/>
          <p:nvPr/>
        </p:nvSpPr>
        <p:spPr>
          <a:xfrm>
            <a:off x="4147870" y="3896428"/>
            <a:ext cx="2056973" cy="646331"/>
          </a:xfrm>
          <a:prstGeom prst="rect">
            <a:avLst/>
          </a:prstGeom>
          <a:noFill/>
          <a:ln w="9525">
            <a:noFill/>
          </a:ln>
        </p:spPr>
        <p:txBody>
          <a:bodyPr wrap="none" anchor="t" anchorCtr="0">
            <a:spAutoFit/>
          </a:bodyPr>
          <a:lstStyle/>
          <a:p>
            <a:pPr algn="ctr"/>
            <a:r>
              <a:rPr lang="en-US" altLang="zh-CN" b="1" dirty="0">
                <a:solidFill>
                  <a:schemeClr val="bg1"/>
                </a:solidFill>
                <a:latin typeface="Arial" panose="020B0604020202020204" pitchFamily="34" charset="0"/>
                <a:ea typeface="SimSun" panose="02010600030101010101" pitchFamily="2" charset="-122"/>
              </a:rPr>
              <a:t>OVERALL</a:t>
            </a:r>
            <a:br>
              <a:rPr lang="en-US" altLang="zh-CN" b="1" dirty="0">
                <a:solidFill>
                  <a:schemeClr val="bg1"/>
                </a:solidFill>
                <a:latin typeface="Arial" panose="020B0604020202020204" pitchFamily="34" charset="0"/>
                <a:ea typeface="SimSun" panose="02010600030101010101" pitchFamily="2" charset="-122"/>
              </a:rPr>
            </a:br>
            <a:r>
              <a:rPr lang="en-US" altLang="zh-CN" b="1" dirty="0">
                <a:solidFill>
                  <a:schemeClr val="bg1"/>
                </a:solidFill>
                <a:latin typeface="Arial" panose="020B0604020202020204" pitchFamily="34" charset="0"/>
                <a:ea typeface="SimSun" panose="02010600030101010101" pitchFamily="2" charset="-122"/>
              </a:rPr>
              <a:t>PERFORMANCE </a:t>
            </a:r>
            <a:endParaRPr lang="zh-CN" altLang="en-US" b="1" dirty="0">
              <a:solidFill>
                <a:schemeClr val="bg1"/>
              </a:solidFill>
              <a:latin typeface="Arial" panose="020B0604020202020204" pitchFamily="34" charset="0"/>
              <a:ea typeface="Arial" panose="020B0604020202020204" pitchFamily="34" charset="0"/>
            </a:endParaRPr>
          </a:p>
        </p:txBody>
      </p:sp>
      <p:sp>
        <p:nvSpPr>
          <p:cNvPr id="6157" name="文本框 23"/>
          <p:cNvSpPr txBox="1"/>
          <p:nvPr/>
        </p:nvSpPr>
        <p:spPr>
          <a:xfrm>
            <a:off x="6488641" y="3896429"/>
            <a:ext cx="1860381" cy="646331"/>
          </a:xfrm>
          <a:prstGeom prst="rect">
            <a:avLst/>
          </a:prstGeom>
          <a:noFill/>
          <a:ln w="9525">
            <a:noFill/>
          </a:ln>
        </p:spPr>
        <p:txBody>
          <a:bodyPr wrap="none" anchor="t" anchorCtr="0">
            <a:spAutoFit/>
          </a:bodyPr>
          <a:lstStyle/>
          <a:p>
            <a:pPr algn="ctr"/>
            <a:r>
              <a:rPr lang="en-US" altLang="zh-CN" b="1" dirty="0">
                <a:solidFill>
                  <a:schemeClr val="bg1"/>
                </a:solidFill>
                <a:latin typeface="Arial" panose="020B0604020202020204" pitchFamily="34" charset="0"/>
                <a:ea typeface="SimSun" panose="02010600030101010101" pitchFamily="2" charset="-122"/>
              </a:rPr>
              <a:t>CUSTOMER</a:t>
            </a:r>
            <a:br>
              <a:rPr lang="en-US" altLang="zh-CN" b="1" dirty="0">
                <a:solidFill>
                  <a:schemeClr val="bg1"/>
                </a:solidFill>
                <a:latin typeface="Arial" panose="020B0604020202020204" pitchFamily="34" charset="0"/>
                <a:ea typeface="SimSun" panose="02010600030101010101" pitchFamily="2" charset="-122"/>
              </a:rPr>
            </a:br>
            <a:r>
              <a:rPr lang="en-US" altLang="zh-CN" b="1" dirty="0">
                <a:solidFill>
                  <a:schemeClr val="bg1"/>
                </a:solidFill>
                <a:latin typeface="Arial" panose="020B0604020202020204" pitchFamily="34" charset="0"/>
                <a:ea typeface="SimSun" panose="02010600030101010101" pitchFamily="2" charset="-122"/>
              </a:rPr>
              <a:t>SATISFACTION</a:t>
            </a:r>
            <a:endParaRPr lang="zh-CN" altLang="en-US" b="1" dirty="0">
              <a:solidFill>
                <a:schemeClr val="bg1"/>
              </a:solidFill>
              <a:latin typeface="Arial" panose="020B0604020202020204" pitchFamily="34" charset="0"/>
              <a:ea typeface="Arial" panose="020B0604020202020204" pitchFamily="34" charset="0"/>
            </a:endParaRPr>
          </a:p>
        </p:txBody>
      </p:sp>
      <p:sp>
        <p:nvSpPr>
          <p:cNvPr id="6158" name="文本框 24"/>
          <p:cNvSpPr txBox="1"/>
          <p:nvPr/>
        </p:nvSpPr>
        <p:spPr>
          <a:xfrm>
            <a:off x="8632820" y="3757930"/>
            <a:ext cx="1903085" cy="923330"/>
          </a:xfrm>
          <a:prstGeom prst="rect">
            <a:avLst/>
          </a:prstGeom>
          <a:noFill/>
          <a:ln w="9525">
            <a:noFill/>
          </a:ln>
        </p:spPr>
        <p:txBody>
          <a:bodyPr wrap="none" anchor="t" anchorCtr="0">
            <a:spAutoFit/>
          </a:bodyPr>
          <a:lstStyle/>
          <a:p>
            <a:pPr algn="ctr"/>
            <a:r>
              <a:rPr lang="en-US" altLang="zh-CN" b="1" dirty="0">
                <a:solidFill>
                  <a:schemeClr val="bg1"/>
                </a:solidFill>
                <a:latin typeface="Arial" panose="020B0604020202020204" pitchFamily="34" charset="0"/>
                <a:ea typeface="SimSun" panose="02010600030101010101" pitchFamily="2" charset="-122"/>
              </a:rPr>
              <a:t>AREAS</a:t>
            </a:r>
            <a:endParaRPr lang="en-US" altLang="zh-CN" b="1" dirty="0">
              <a:solidFill>
                <a:schemeClr val="bg1"/>
              </a:solidFill>
              <a:latin typeface="Arial" panose="020B0604020202020204" pitchFamily="34" charset="0"/>
              <a:ea typeface="SimSun" panose="02010600030101010101" pitchFamily="2" charset="-122"/>
            </a:endParaRPr>
          </a:p>
          <a:p>
            <a:pPr algn="ctr"/>
            <a:r>
              <a:rPr lang="en-US" altLang="zh-CN" b="1" dirty="0">
                <a:solidFill>
                  <a:schemeClr val="bg1"/>
                </a:solidFill>
                <a:latin typeface="Arial" panose="020B0604020202020204" pitchFamily="34" charset="0"/>
              </a:rPr>
              <a:t>OF </a:t>
            </a:r>
            <a:endParaRPr lang="en-US" altLang="zh-CN" b="1" dirty="0">
              <a:solidFill>
                <a:schemeClr val="bg1"/>
              </a:solidFill>
              <a:latin typeface="Arial" panose="020B0604020202020204" pitchFamily="34" charset="0"/>
            </a:endParaRPr>
          </a:p>
          <a:p>
            <a:pPr algn="ctr"/>
            <a:r>
              <a:rPr lang="en-US" altLang="zh-CN" b="1" dirty="0">
                <a:solidFill>
                  <a:schemeClr val="bg1"/>
                </a:solidFill>
                <a:latin typeface="Arial" panose="020B0604020202020204" pitchFamily="34" charset="0"/>
              </a:rPr>
              <a:t>IMPROVEMENT</a:t>
            </a:r>
            <a:endParaRPr lang="zh-CN" altLang="en-US"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
          <p:cNvSpPr txBox="1"/>
          <p:nvPr/>
        </p:nvSpPr>
        <p:spPr>
          <a:xfrm>
            <a:off x="2667000" y="1584325"/>
            <a:ext cx="1603324" cy="3154710"/>
          </a:xfrm>
          <a:prstGeom prst="rect">
            <a:avLst/>
          </a:prstGeom>
          <a:noFill/>
          <a:ln w="9525">
            <a:noFill/>
          </a:ln>
        </p:spPr>
        <p:txBody>
          <a:bodyPr wrap="none" anchor="t" anchorCtr="0">
            <a:spAutoFit/>
          </a:bodyPr>
          <a:lstStyle/>
          <a:p>
            <a:r>
              <a:rPr lang="en-US" altLang="zh-CN" sz="19900" b="1" dirty="0">
                <a:solidFill>
                  <a:schemeClr val="bg1"/>
                </a:solidFill>
                <a:latin typeface="Arial" panose="020B0604020202020204" pitchFamily="34" charset="0"/>
                <a:ea typeface="Arial" panose="020B0604020202020204" pitchFamily="34" charset="0"/>
              </a:rPr>
              <a:t>3</a:t>
            </a:r>
            <a:endParaRPr lang="en-US" altLang="zh-CN" sz="19900" b="1" dirty="0">
              <a:solidFill>
                <a:schemeClr val="bg1"/>
              </a:solidFill>
              <a:latin typeface="Arial" panose="020B0604020202020204" pitchFamily="34" charset="0"/>
              <a:ea typeface="Arial" panose="020B0604020202020204" pitchFamily="34" charset="0"/>
            </a:endParaRPr>
          </a:p>
        </p:txBody>
      </p:sp>
      <p:sp>
        <p:nvSpPr>
          <p:cNvPr id="7170" name="文本框 34"/>
          <p:cNvSpPr txBox="1"/>
          <p:nvPr/>
        </p:nvSpPr>
        <p:spPr>
          <a:xfrm>
            <a:off x="4580255" y="3602355"/>
            <a:ext cx="5120005" cy="1076325"/>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rial" panose="020B0604020202020204" pitchFamily="34" charset="0"/>
              </a:rPr>
              <a:t>ĐÁNH GIÁ MỨC ĐỘ HÀI LÒNG CỦA KHÁCH HÀNG</a:t>
            </a:r>
            <a:endParaRPr lang="en-US" altLang="zh-CN" sz="3200" dirty="0">
              <a:solidFill>
                <a:schemeClr val="bg1"/>
              </a:solidFill>
              <a:latin typeface="Arial" panose="020B0604020202020204" pitchFamily="34" charset="0"/>
              <a:ea typeface="Arial" panose="020B0604020202020204" pitchFamily="34" charset="0"/>
            </a:endParaRPr>
          </a:p>
        </p:txBody>
      </p:sp>
      <p:sp>
        <p:nvSpPr>
          <p:cNvPr id="8" name="等腰三角形 7"/>
          <p:cNvSpPr/>
          <p:nvPr/>
        </p:nvSpPr>
        <p:spPr>
          <a:xfrm rot="10800000">
            <a:off x="7002463" y="0"/>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a:off x="1452563" y="4264025"/>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38"/>
          <p:cNvSpPr txBox="1"/>
          <p:nvPr/>
        </p:nvSpPr>
        <p:spPr>
          <a:xfrm>
            <a:off x="4708525" y="3078163"/>
            <a:ext cx="7323159" cy="523220"/>
          </a:xfrm>
          <a:prstGeom prst="rect">
            <a:avLst/>
          </a:prstGeom>
          <a:solidFill>
            <a:schemeClr val="bg1"/>
          </a:solidFill>
          <a:ln w="9525">
            <a:noFill/>
          </a:ln>
        </p:spPr>
        <p:txBody>
          <a:bodyPr wrap="none" anchor="t" anchorCtr="0">
            <a:spAutoFit/>
          </a:bodyPr>
          <a:lstStyle/>
          <a:p>
            <a:r>
              <a:rPr lang="en-US" altLang="zh-CN" sz="2800" dirty="0">
                <a:solidFill>
                  <a:srgbClr val="30302F"/>
                </a:solidFill>
                <a:latin typeface="Arial" panose="020B0604020202020204" pitchFamily="34" charset="0"/>
                <a:ea typeface="SimSun" panose="02010600030101010101" pitchFamily="2" charset="-122"/>
              </a:rPr>
              <a:t>PART </a:t>
            </a:r>
            <a:r>
              <a:rPr lang="en-US" altLang="zh-CN" sz="2800" dirty="0">
                <a:solidFill>
                  <a:srgbClr val="30302F"/>
                </a:solidFill>
                <a:latin typeface="Arial" panose="020B0604020202020204" pitchFamily="34" charset="0"/>
              </a:rPr>
              <a:t>THREE: CUSTOMER SATISFACTION</a:t>
            </a:r>
            <a:endParaRPr lang="zh-CN" altLang="en-US" sz="2800" dirty="0">
              <a:solidFill>
                <a:srgbClr val="30302F"/>
              </a:solidFill>
              <a:latin typeface="Arial" panose="020B0604020202020204" pitchFamily="34" charset="0"/>
              <a:ea typeface="Arial" panose="020B0604020202020204" pitchFamily="34" charset="0"/>
            </a:endParaRPr>
          </a:p>
        </p:txBody>
      </p:sp>
      <p:sp>
        <p:nvSpPr>
          <p:cNvPr id="14" name="直角三角形 13"/>
          <p:cNvSpPr/>
          <p:nvPr/>
        </p:nvSpPr>
        <p:spPr>
          <a:xfrm rot="10800000" flipH="1">
            <a:off x="8499475" y="-9525"/>
            <a:ext cx="1511300" cy="2603500"/>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直角三角形 39"/>
          <p:cNvSpPr/>
          <p:nvPr/>
        </p:nvSpPr>
        <p:spPr>
          <a:xfrm flipH="1">
            <a:off x="1446213" y="4241800"/>
            <a:ext cx="1512888" cy="2601913"/>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1"/>
          <a:stretch>
            <a:fillRect/>
          </a:stretch>
        </p:blipFill>
        <p:spPr>
          <a:xfrm>
            <a:off x="520700" y="1118870"/>
            <a:ext cx="5974715" cy="3036570"/>
          </a:xfrm>
          <a:prstGeom prst="rect">
            <a:avLst/>
          </a:prstGeom>
        </p:spPr>
      </p:pic>
      <p:grpSp>
        <p:nvGrpSpPr>
          <p:cNvPr id="8194" name="组合 6"/>
          <p:cNvGrpSpPr/>
          <p:nvPr/>
        </p:nvGrpSpPr>
        <p:grpSpPr>
          <a:xfrm>
            <a:off x="0" y="377190"/>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3044423" cy="369332"/>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PHÂN BỐ ĐIỂM ĐÁNH GIÁ</a:t>
            </a:r>
            <a:endParaRPr lang="en-US" altLang="zh-CN" dirty="0">
              <a:solidFill>
                <a:schemeClr val="bg1"/>
              </a:solidFill>
              <a:latin typeface="Arial" panose="020B0604020202020204" pitchFamily="34" charset="0"/>
              <a:ea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7742555" y="822325"/>
            <a:ext cx="3381375" cy="3514725"/>
          </a:xfrm>
          <a:prstGeom prst="rect">
            <a:avLst/>
          </a:prstGeom>
        </p:spPr>
      </p:pic>
      <p:sp>
        <p:nvSpPr>
          <p:cNvPr id="23" name="Text Box 22"/>
          <p:cNvSpPr txBox="1"/>
          <p:nvPr/>
        </p:nvSpPr>
        <p:spPr>
          <a:xfrm>
            <a:off x="463550" y="4623435"/>
            <a:ext cx="6740525" cy="646331"/>
          </a:xfrm>
          <a:prstGeom prst="rect">
            <a:avLst/>
          </a:prstGeom>
          <a:noFill/>
        </p:spPr>
        <p:txBody>
          <a:bodyPr wrap="square" rtlCol="0">
            <a:spAutoFit/>
          </a:bodyPr>
          <a:lstStyle/>
          <a:p>
            <a:pPr marL="285750" indent="-285750">
              <a:buFontTx/>
              <a:buChar char="-"/>
            </a:pPr>
            <a:r>
              <a:rPr lang="en-US" dirty="0" err="1">
                <a:solidFill>
                  <a:schemeClr val="bg1"/>
                </a:solidFill>
              </a:rPr>
              <a:t>Tỷ</a:t>
            </a:r>
            <a:r>
              <a:rPr lang="en-US" dirty="0">
                <a:solidFill>
                  <a:schemeClr val="bg1"/>
                </a:solidFill>
              </a:rPr>
              <a:t> </a:t>
            </a:r>
            <a:r>
              <a:rPr lang="en-US" dirty="0" err="1">
                <a:solidFill>
                  <a:schemeClr val="bg1"/>
                </a:solidFill>
              </a:rPr>
              <a:t>lệ</a:t>
            </a:r>
            <a:r>
              <a:rPr lang="en-US" dirty="0">
                <a:solidFill>
                  <a:schemeClr val="bg1"/>
                </a:solidFill>
              </a:rPr>
              <a:t> order </a:t>
            </a:r>
            <a:r>
              <a:rPr lang="en-US" dirty="0" err="1">
                <a:solidFill>
                  <a:schemeClr val="bg1"/>
                </a:solidFill>
              </a:rPr>
              <a:t>được</a:t>
            </a:r>
            <a:r>
              <a:rPr lang="en-US" dirty="0">
                <a:solidFill>
                  <a:schemeClr val="bg1"/>
                </a:solidFill>
              </a:rPr>
              <a:t> </a:t>
            </a:r>
            <a:r>
              <a:rPr lang="en-US" dirty="0" err="1">
                <a:solidFill>
                  <a:schemeClr val="bg1"/>
                </a:solidFill>
              </a:rPr>
              <a:t>đánh</a:t>
            </a:r>
            <a:r>
              <a:rPr lang="en-US" dirty="0">
                <a:solidFill>
                  <a:schemeClr val="bg1"/>
                </a:solidFill>
              </a:rPr>
              <a:t> </a:t>
            </a:r>
            <a:r>
              <a:rPr lang="en-US" dirty="0" err="1">
                <a:solidFill>
                  <a:schemeClr val="bg1"/>
                </a:solidFill>
              </a:rPr>
              <a:t>giá</a:t>
            </a:r>
            <a:r>
              <a:rPr lang="en-US" dirty="0">
                <a:solidFill>
                  <a:schemeClr val="bg1"/>
                </a:solidFill>
              </a:rPr>
              <a:t> 5 &amp; 4 </a:t>
            </a:r>
            <a:r>
              <a:rPr lang="en-US" dirty="0" err="1">
                <a:solidFill>
                  <a:schemeClr val="bg1"/>
                </a:solidFill>
              </a:rPr>
              <a:t>sao</a:t>
            </a:r>
            <a:r>
              <a:rPr lang="en-US" dirty="0">
                <a:solidFill>
                  <a:schemeClr val="bg1"/>
                </a:solidFill>
              </a:rPr>
              <a:t> </a:t>
            </a:r>
            <a:r>
              <a:rPr lang="en-US" dirty="0" err="1">
                <a:solidFill>
                  <a:schemeClr val="bg1"/>
                </a:solidFill>
              </a:rPr>
              <a:t>chiếm</a:t>
            </a:r>
            <a:r>
              <a:rPr lang="en-US" dirty="0">
                <a:solidFill>
                  <a:schemeClr val="bg1"/>
                </a:solidFill>
              </a:rPr>
              <a:t> 76.7%</a:t>
            </a:r>
            <a:endParaRPr lang="en-US" dirty="0">
              <a:solidFill>
                <a:schemeClr val="bg1"/>
              </a:solidFill>
            </a:endParaRPr>
          </a:p>
          <a:p>
            <a:pPr marL="285750" indent="-285750">
              <a:buFontTx/>
              <a:buChar char="-"/>
            </a:pPr>
            <a:r>
              <a:rPr lang="en-US" dirty="0" err="1">
                <a:solidFill>
                  <a:schemeClr val="bg1"/>
                </a:solidFill>
              </a:rPr>
              <a:t>Tỷ</a:t>
            </a:r>
            <a:r>
              <a:rPr lang="en-US" dirty="0">
                <a:solidFill>
                  <a:schemeClr val="bg1"/>
                </a:solidFill>
              </a:rPr>
              <a:t> </a:t>
            </a:r>
            <a:r>
              <a:rPr lang="en-US" dirty="0" err="1">
                <a:solidFill>
                  <a:schemeClr val="bg1"/>
                </a:solidFill>
              </a:rPr>
              <a:t>lệ</a:t>
            </a:r>
            <a:r>
              <a:rPr lang="en-US" dirty="0">
                <a:solidFill>
                  <a:schemeClr val="bg1"/>
                </a:solidFill>
              </a:rPr>
              <a:t> 1 </a:t>
            </a:r>
            <a:r>
              <a:rPr lang="en-US" dirty="0" err="1">
                <a:solidFill>
                  <a:schemeClr val="bg1"/>
                </a:solidFill>
              </a:rPr>
              <a:t>sao</a:t>
            </a:r>
            <a:r>
              <a:rPr lang="en-US" dirty="0">
                <a:solidFill>
                  <a:schemeClr val="bg1"/>
                </a:solidFill>
              </a:rPr>
              <a:t> </a:t>
            </a:r>
            <a:r>
              <a:rPr lang="en-US" dirty="0" err="1">
                <a:solidFill>
                  <a:schemeClr val="bg1"/>
                </a:solidFill>
              </a:rPr>
              <a:t>chiếm</a:t>
            </a:r>
            <a:r>
              <a:rPr lang="en-US" dirty="0">
                <a:solidFill>
                  <a:schemeClr val="bg1"/>
                </a:solidFill>
              </a:rPr>
              <a:t> </a:t>
            </a:r>
            <a:r>
              <a:rPr lang="en-US" dirty="0" err="1">
                <a:solidFill>
                  <a:schemeClr val="bg1"/>
                </a:solidFill>
              </a:rPr>
              <a:t>hơn</a:t>
            </a:r>
            <a:r>
              <a:rPr lang="en-US" dirty="0">
                <a:solidFill>
                  <a:schemeClr val="bg1"/>
                </a:solidFill>
              </a:rPr>
              <a:t> 10%	</a:t>
            </a:r>
            <a:endParaRPr lang="en-US" dirty="0">
              <a:solidFill>
                <a:schemeClr val="bg1"/>
              </a:solidFill>
            </a:endParaRPr>
          </a:p>
        </p:txBody>
      </p:sp>
      <p:sp>
        <p:nvSpPr>
          <p:cNvPr id="19" name="Rectangles 18"/>
          <p:cNvSpPr/>
          <p:nvPr/>
        </p:nvSpPr>
        <p:spPr>
          <a:xfrm>
            <a:off x="1150937" y="5581650"/>
            <a:ext cx="10174287" cy="10020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TUY PHẦN LỚN NGƯỜI DÙNG HÀI LÒNG VỚI SẢN PHẨM, CHẤT LƯỢNG DỊCH VỤ, TỶ LỆ CỦA ORDER ĐÁNH GIÁ THẤP VẪN CHIẾM TỶ LỆ LỚN 23.3% </a:t>
            </a:r>
            <a:endParaRPr lang="en-US" b="1" dirty="0"/>
          </a:p>
        </p:txBody>
      </p:sp>
      <p:sp>
        <p:nvSpPr>
          <p:cNvPr id="20" name="Right Arrow 19"/>
          <p:cNvSpPr/>
          <p:nvPr/>
        </p:nvSpPr>
        <p:spPr>
          <a:xfrm>
            <a:off x="430848" y="5982335"/>
            <a:ext cx="66611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553085" y="1010285"/>
            <a:ext cx="5541010" cy="2623185"/>
          </a:xfrm>
          <a:prstGeom prst="rect">
            <a:avLst/>
          </a:prstGeom>
        </p:spPr>
      </p:pic>
      <p:pic>
        <p:nvPicPr>
          <p:cNvPr id="7" name="Content Placeholder 6"/>
          <p:cNvPicPr>
            <a:picLocks noGrp="1" noChangeAspect="1"/>
          </p:cNvPicPr>
          <p:nvPr>
            <p:ph sz="half" idx="2"/>
          </p:nvPr>
        </p:nvPicPr>
        <p:blipFill>
          <a:blip r:embed="rId2"/>
          <a:stretch>
            <a:fillRect/>
          </a:stretch>
        </p:blipFill>
        <p:spPr>
          <a:xfrm>
            <a:off x="553085" y="3743960"/>
            <a:ext cx="5541010" cy="2725420"/>
          </a:xfrm>
          <a:prstGeom prst="rect">
            <a:avLst/>
          </a:prstGeom>
        </p:spPr>
      </p:pic>
      <p:grpSp>
        <p:nvGrpSpPr>
          <p:cNvPr id="8194" name="组合 6"/>
          <p:cNvGrpSpPr/>
          <p:nvPr/>
        </p:nvGrpSpPr>
        <p:grpSpPr>
          <a:xfrm>
            <a:off x="0" y="377190"/>
            <a:ext cx="1001713" cy="522288"/>
            <a:chOff x="0" y="377371"/>
            <a:chExt cx="1988458" cy="522515"/>
          </a:xfrm>
        </p:grpSpPr>
        <p:sp>
          <p:nvSpPr>
            <p:cNvPr id="9"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652843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SỰ HÀI LÒNG CỦA KHÁCH HÀNG THEO NHÓM MẶT HÀNG</a:t>
            </a:r>
            <a:endParaRPr lang="en-US" altLang="zh-CN" dirty="0">
              <a:solidFill>
                <a:schemeClr val="bg1"/>
              </a:solidFill>
              <a:latin typeface="Arial" panose="020B0604020202020204" pitchFamily="34" charset="0"/>
              <a:ea typeface="Arial" panose="020B0604020202020204" pitchFamily="34" charset="0"/>
            </a:endParaRPr>
          </a:p>
        </p:txBody>
      </p:sp>
      <p:sp>
        <p:nvSpPr>
          <p:cNvPr id="12" name="Text Box 11"/>
          <p:cNvSpPr txBox="1"/>
          <p:nvPr/>
        </p:nvSpPr>
        <p:spPr>
          <a:xfrm>
            <a:off x="6223635" y="2267585"/>
            <a:ext cx="6181090" cy="1476375"/>
          </a:xfrm>
          <a:prstGeom prst="rect">
            <a:avLst/>
          </a:prstGeom>
          <a:noFill/>
        </p:spPr>
        <p:txBody>
          <a:bodyPr wrap="square" rtlCol="0">
            <a:spAutoFit/>
          </a:bodyPr>
          <a:lstStyle/>
          <a:p>
            <a:r>
              <a:rPr lang="en-US" dirty="0">
                <a:solidFill>
                  <a:schemeClr val="bg1"/>
                </a:solidFill>
              </a:rPr>
              <a:t>CÁC YẾU TỐ TÁC ĐỘNG ĐẾN </a:t>
            </a:r>
            <a:r>
              <a:rPr lang="en-US" b="1" dirty="0">
                <a:solidFill>
                  <a:schemeClr val="bg1"/>
                </a:solidFill>
              </a:rPr>
              <a:t>SỰ HÀI LÒNG</a:t>
            </a:r>
            <a:r>
              <a:rPr lang="en-US" dirty="0">
                <a:solidFill>
                  <a:schemeClr val="bg1"/>
                </a:solidFill>
              </a:rPr>
              <a:t> CỦA KHÁCH HÀNG: </a:t>
            </a:r>
            <a:endParaRPr lang="en-US" dirty="0">
              <a:solidFill>
                <a:schemeClr val="bg1"/>
              </a:solidFill>
            </a:endParaRPr>
          </a:p>
          <a:p>
            <a:r>
              <a:rPr lang="en-US" dirty="0">
                <a:solidFill>
                  <a:schemeClr val="bg1"/>
                </a:solidFill>
              </a:rPr>
              <a:t>_ </a:t>
            </a:r>
            <a:r>
              <a:rPr lang="en-US" dirty="0" err="1">
                <a:solidFill>
                  <a:schemeClr val="bg1"/>
                </a:solidFill>
              </a:rPr>
              <a:t>Chất</a:t>
            </a:r>
            <a:r>
              <a:rPr lang="en-US" dirty="0">
                <a:solidFill>
                  <a:schemeClr val="bg1"/>
                </a:solidFill>
              </a:rPr>
              <a:t> </a:t>
            </a:r>
            <a:r>
              <a:rPr lang="en-US" dirty="0" err="1">
                <a:solidFill>
                  <a:schemeClr val="bg1"/>
                </a:solidFill>
              </a:rPr>
              <a:t>lượng</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endParaRPr lang="en-US" dirty="0">
              <a:solidFill>
                <a:schemeClr val="bg1"/>
              </a:solidFill>
            </a:endParaRPr>
          </a:p>
          <a:p>
            <a:r>
              <a:rPr lang="en-US" dirty="0">
                <a:solidFill>
                  <a:schemeClr val="bg1"/>
                </a:solidFill>
              </a:rPr>
              <a:t>_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hàng</a:t>
            </a:r>
            <a:r>
              <a:rPr lang="en-US" dirty="0">
                <a:solidFill>
                  <a:schemeClr val="bg1"/>
                </a:solidFill>
              </a:rPr>
              <a:t>.</a:t>
            </a:r>
            <a:endParaRPr lang="en-US" dirty="0">
              <a:solidFill>
                <a:schemeClr val="bg1"/>
              </a:solidFill>
            </a:endParaRPr>
          </a:p>
          <a:p>
            <a:r>
              <a:rPr lang="en-US" dirty="0">
                <a:solidFill>
                  <a:schemeClr val="bg1"/>
                </a:solidFill>
              </a:rPr>
              <a:t>_ </a:t>
            </a:r>
            <a:r>
              <a:rPr lang="en-US" dirty="0" err="1">
                <a:solidFill>
                  <a:schemeClr val="bg1"/>
                </a:solidFill>
              </a:rPr>
              <a:t>Chế</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chăm</a:t>
            </a:r>
            <a:r>
              <a:rPr lang="en-US" dirty="0">
                <a:solidFill>
                  <a:schemeClr val="bg1"/>
                </a:solidFill>
              </a:rPr>
              <a:t> </a:t>
            </a:r>
            <a:r>
              <a:rPr lang="en-US" dirty="0" err="1">
                <a:solidFill>
                  <a:schemeClr val="bg1"/>
                </a:solidFill>
              </a:rPr>
              <a:t>sóc</a:t>
            </a:r>
            <a:r>
              <a:rPr lang="en-US" dirty="0">
                <a:solidFill>
                  <a:schemeClr val="bg1"/>
                </a:solidFill>
              </a:rPr>
              <a:t> </a:t>
            </a:r>
            <a:r>
              <a:rPr lang="en-US" dirty="0" err="1">
                <a:solidFill>
                  <a:schemeClr val="bg1"/>
                </a:solidFill>
              </a:rPr>
              <a:t>khách</a:t>
            </a:r>
            <a:r>
              <a:rPr lang="en-US" dirty="0">
                <a:solidFill>
                  <a:schemeClr val="bg1"/>
                </a:solidFill>
              </a:rPr>
              <a:t> </a:t>
            </a:r>
            <a:r>
              <a:rPr lang="en-US" dirty="0" err="1">
                <a:solidFill>
                  <a:schemeClr val="bg1"/>
                </a:solidFill>
              </a:rPr>
              <a:t>hàng</a:t>
            </a:r>
            <a:r>
              <a:rPr lang="en-US" dirty="0">
                <a:solidFill>
                  <a:schemeClr val="bg1"/>
                </a:solidFill>
              </a:rPr>
              <a:t>.</a:t>
            </a:r>
            <a:endParaRPr lang="en-US" dirty="0">
              <a:solidFill>
                <a:schemeClr val="bg1"/>
              </a:solidFill>
            </a:endParaRPr>
          </a:p>
          <a:p>
            <a:r>
              <a:rPr lang="en-US" dirty="0">
                <a:solidFill>
                  <a:schemeClr val="bg1"/>
                </a:solidFill>
              </a:rPr>
              <a:t>_ </a:t>
            </a:r>
            <a:r>
              <a:rPr lang="en-US" dirty="0" err="1">
                <a:solidFill>
                  <a:schemeClr val="bg1"/>
                </a:solidFill>
              </a:rPr>
              <a:t>Khuyến</a:t>
            </a:r>
            <a:r>
              <a:rPr lang="en-US" dirty="0">
                <a:solidFill>
                  <a:schemeClr val="bg1"/>
                </a:solidFill>
              </a:rPr>
              <a:t> </a:t>
            </a:r>
            <a:r>
              <a:rPr lang="en-US" dirty="0" err="1">
                <a:solidFill>
                  <a:schemeClr val="bg1"/>
                </a:solidFill>
              </a:rPr>
              <a:t>mãi</a:t>
            </a:r>
            <a:endParaRPr lang="en-US" dirty="0">
              <a:solidFill>
                <a:schemeClr val="bg1"/>
              </a:solidFill>
            </a:endParaRPr>
          </a:p>
        </p:txBody>
      </p:sp>
      <p:sp>
        <p:nvSpPr>
          <p:cNvPr id="19" name="Rectangles 18"/>
          <p:cNvSpPr/>
          <p:nvPr/>
        </p:nvSpPr>
        <p:spPr>
          <a:xfrm>
            <a:off x="6884670" y="3886200"/>
            <a:ext cx="5037455" cy="10020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DỮ LIỆU SẴN CÓ CHỈ THỂ HIỆN SỰ HÀI LÒNG CỦA KHÁCH HÀNG TẬP TRUNG VÀO  YẾU TỐ THỜI GIAN NHẬN ĐƠN</a:t>
            </a:r>
            <a:endParaRPr lang="en-US" b="1" dirty="0"/>
          </a:p>
        </p:txBody>
      </p:sp>
      <p:sp>
        <p:nvSpPr>
          <p:cNvPr id="20" name="Right Arrow 19"/>
          <p:cNvSpPr/>
          <p:nvPr/>
        </p:nvSpPr>
        <p:spPr>
          <a:xfrm>
            <a:off x="6334125" y="4339272"/>
            <a:ext cx="55054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999603" y="794866"/>
            <a:ext cx="5014596" cy="2681124"/>
          </a:xfrm>
          <a:prstGeom prst="rect">
            <a:avLst/>
          </a:prstGeom>
        </p:spPr>
      </p:pic>
      <p:pic>
        <p:nvPicPr>
          <p:cNvPr id="7" name="Content Placeholder 6"/>
          <p:cNvPicPr>
            <a:picLocks noGrp="1" noChangeAspect="1"/>
          </p:cNvPicPr>
          <p:nvPr>
            <p:ph sz="half" idx="2"/>
          </p:nvPr>
        </p:nvPicPr>
        <p:blipFill>
          <a:blip r:embed="rId2"/>
          <a:stretch>
            <a:fillRect/>
          </a:stretch>
        </p:blipFill>
        <p:spPr>
          <a:xfrm>
            <a:off x="5961309" y="3503449"/>
            <a:ext cx="6244023" cy="3266921"/>
          </a:xfrm>
          <a:prstGeom prst="rect">
            <a:avLst/>
          </a:prstGeom>
        </p:spPr>
      </p:pic>
      <p:sp>
        <p:nvSpPr>
          <p:cNvPr id="11" name="Text Box 10"/>
          <p:cNvSpPr txBox="1"/>
          <p:nvPr/>
        </p:nvSpPr>
        <p:spPr>
          <a:xfrm>
            <a:off x="538480" y="3923665"/>
            <a:ext cx="4766945" cy="2031325"/>
          </a:xfrm>
          <a:prstGeom prst="rect">
            <a:avLst/>
          </a:prstGeom>
          <a:noFill/>
        </p:spPr>
        <p:txBody>
          <a:bodyPr wrap="square" rtlCol="0">
            <a:spAutoFit/>
          </a:bodyPr>
          <a:lstStyle/>
          <a:p>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chờ</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chủ</a:t>
            </a:r>
            <a:r>
              <a:rPr lang="en-US" dirty="0">
                <a:solidFill>
                  <a:schemeClr val="bg1"/>
                </a:solidFill>
              </a:rPr>
              <a:t> </a:t>
            </a:r>
            <a:r>
              <a:rPr lang="en-US" dirty="0" err="1">
                <a:solidFill>
                  <a:schemeClr val="bg1"/>
                </a:solidFill>
              </a:rPr>
              <a:t>yếu</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khoảng</a:t>
            </a:r>
            <a:r>
              <a:rPr lang="en-US" dirty="0">
                <a:solidFill>
                  <a:schemeClr val="bg1"/>
                </a:solidFill>
              </a:rPr>
              <a:t> 10 </a:t>
            </a:r>
            <a:r>
              <a:rPr lang="en-US" dirty="0" err="1">
                <a:solidFill>
                  <a:schemeClr val="bg1"/>
                </a:solidFill>
              </a:rPr>
              <a:t>đến</a:t>
            </a:r>
            <a:r>
              <a:rPr lang="en-US" dirty="0">
                <a:solidFill>
                  <a:schemeClr val="bg1"/>
                </a:solidFill>
              </a:rPr>
              <a:t> 15 </a:t>
            </a:r>
            <a:r>
              <a:rPr lang="en-US" dirty="0" err="1">
                <a:solidFill>
                  <a:schemeClr val="bg1"/>
                </a:solidFill>
              </a:rPr>
              <a:t>ngày</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những</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kéo</a:t>
            </a:r>
            <a:r>
              <a:rPr lang="en-US" dirty="0">
                <a:solidFill>
                  <a:schemeClr val="bg1"/>
                </a:solidFill>
              </a:rPr>
              <a:t> </a:t>
            </a:r>
            <a:r>
              <a:rPr lang="en-US" dirty="0" err="1">
                <a:solidFill>
                  <a:schemeClr val="bg1"/>
                </a:solidFill>
              </a:rPr>
              <a:t>dài</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vài</a:t>
            </a:r>
            <a:r>
              <a:rPr lang="en-US" dirty="0">
                <a:solidFill>
                  <a:schemeClr val="bg1"/>
                </a:solidFill>
              </a:rPr>
              <a:t> </a:t>
            </a:r>
            <a:r>
              <a:rPr lang="en-US" dirty="0" err="1">
                <a:solidFill>
                  <a:schemeClr val="bg1"/>
                </a:solidFill>
              </a:rPr>
              <a:t>tháng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nửa</a:t>
            </a:r>
            <a:r>
              <a:rPr lang="en-US" dirty="0">
                <a:solidFill>
                  <a:schemeClr val="bg1"/>
                </a:solidFill>
              </a:rPr>
              <a:t> </a:t>
            </a:r>
            <a:r>
              <a:rPr lang="en-US" dirty="0" err="1">
                <a:solidFill>
                  <a:schemeClr val="bg1"/>
                </a:solidFill>
              </a:rPr>
              <a:t>năm</a:t>
            </a:r>
            <a:r>
              <a:rPr lang="en-US" dirty="0">
                <a:solidFill>
                  <a:schemeClr val="bg1"/>
                </a:solidFill>
              </a:rPr>
              <a:t>.</a:t>
            </a:r>
            <a:endParaRPr lang="en-US" dirty="0">
              <a:solidFill>
                <a:schemeClr val="bg1"/>
              </a:solidFill>
            </a:endParaRPr>
          </a:p>
          <a:p>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chờ</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ảnh</a:t>
            </a:r>
            <a:r>
              <a:rPr lang="en-US" dirty="0">
                <a:solidFill>
                  <a:schemeClr val="bg1"/>
                </a:solidFill>
              </a:rPr>
              <a:t> </a:t>
            </a:r>
            <a:r>
              <a:rPr lang="en-US" dirty="0" err="1">
                <a:solidFill>
                  <a:schemeClr val="bg1"/>
                </a:solidFill>
              </a:rPr>
              <a:t>hưởng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mức</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hài</a:t>
            </a:r>
            <a:r>
              <a:rPr lang="en-US" dirty="0">
                <a:solidFill>
                  <a:schemeClr val="bg1"/>
                </a:solidFill>
              </a:rPr>
              <a:t> </a:t>
            </a:r>
            <a:r>
              <a:rPr lang="en-US" dirty="0" err="1">
                <a:solidFill>
                  <a:schemeClr val="bg1"/>
                </a:solidFill>
              </a:rPr>
              <a:t>lòng</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khách</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chờ</a:t>
            </a:r>
            <a:r>
              <a:rPr lang="en-US" dirty="0">
                <a:solidFill>
                  <a:schemeClr val="bg1"/>
                </a:solidFill>
              </a:rPr>
              <a:t> </a:t>
            </a:r>
            <a:r>
              <a:rPr lang="en-US" dirty="0" err="1">
                <a:solidFill>
                  <a:schemeClr val="bg1"/>
                </a:solidFill>
              </a:rPr>
              <a:t>càng</a:t>
            </a:r>
            <a:r>
              <a:rPr lang="en-US" dirty="0">
                <a:solidFill>
                  <a:schemeClr val="bg1"/>
                </a:solidFill>
              </a:rPr>
              <a:t> </a:t>
            </a:r>
            <a:r>
              <a:rPr lang="en-US" dirty="0" err="1">
                <a:solidFill>
                  <a:schemeClr val="bg1"/>
                </a:solidFill>
              </a:rPr>
              <a:t>dài</a:t>
            </a:r>
            <a:r>
              <a:rPr lang="en-US" dirty="0">
                <a:solidFill>
                  <a:schemeClr val="bg1"/>
                </a:solidFill>
              </a:rPr>
              <a:t> --&gt; </a:t>
            </a:r>
            <a:r>
              <a:rPr lang="en-US" dirty="0" err="1">
                <a:solidFill>
                  <a:schemeClr val="bg1"/>
                </a:solidFill>
              </a:rPr>
              <a:t>điểm</a:t>
            </a:r>
            <a:r>
              <a:rPr lang="en-US" dirty="0">
                <a:solidFill>
                  <a:schemeClr val="bg1"/>
                </a:solidFill>
              </a:rPr>
              <a:t> </a:t>
            </a:r>
            <a:r>
              <a:rPr lang="en-US" dirty="0" err="1">
                <a:solidFill>
                  <a:schemeClr val="bg1"/>
                </a:solidFill>
              </a:rPr>
              <a:t>hài</a:t>
            </a:r>
            <a:r>
              <a:rPr lang="en-US" dirty="0">
                <a:solidFill>
                  <a:schemeClr val="bg1"/>
                </a:solidFill>
              </a:rPr>
              <a:t> </a:t>
            </a:r>
            <a:r>
              <a:rPr lang="en-US" dirty="0" err="1">
                <a:solidFill>
                  <a:schemeClr val="bg1"/>
                </a:solidFill>
              </a:rPr>
              <a:t>lòng</a:t>
            </a:r>
            <a:r>
              <a:rPr lang="en-US" dirty="0">
                <a:solidFill>
                  <a:schemeClr val="bg1"/>
                </a:solidFill>
              </a:rPr>
              <a:t> </a:t>
            </a:r>
            <a:r>
              <a:rPr lang="en-US" dirty="0" err="1">
                <a:solidFill>
                  <a:schemeClr val="bg1"/>
                </a:solidFill>
              </a:rPr>
              <a:t>càng</a:t>
            </a:r>
            <a:r>
              <a:rPr lang="en-US" dirty="0">
                <a:solidFill>
                  <a:schemeClr val="bg1"/>
                </a:solidFill>
              </a:rPr>
              <a:t> </a:t>
            </a:r>
            <a:r>
              <a:rPr lang="en-US" dirty="0" err="1">
                <a:solidFill>
                  <a:schemeClr val="bg1"/>
                </a:solidFill>
              </a:rPr>
              <a:t>thấp</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ngược</a:t>
            </a:r>
            <a:r>
              <a:rPr lang="en-US" dirty="0">
                <a:solidFill>
                  <a:schemeClr val="bg1"/>
                </a:solidFill>
              </a:rPr>
              <a:t> </a:t>
            </a:r>
            <a:r>
              <a:rPr lang="en-US" dirty="0" err="1">
                <a:solidFill>
                  <a:schemeClr val="bg1"/>
                </a:solidFill>
              </a:rPr>
              <a:t>lại</a:t>
            </a:r>
            <a:r>
              <a:rPr lang="en-US" dirty="0">
                <a:solidFill>
                  <a:schemeClr val="bg1"/>
                </a:solidFill>
              </a:rPr>
              <a:t>.</a:t>
            </a:r>
            <a:endParaRPr lang="en-US" dirty="0">
              <a:solidFill>
                <a:schemeClr val="bg1"/>
              </a:solidFill>
            </a:endParaRPr>
          </a:p>
        </p:txBody>
      </p:sp>
      <p:pic>
        <p:nvPicPr>
          <p:cNvPr id="10" name="Picture 9"/>
          <p:cNvPicPr>
            <a:picLocks noChangeAspect="1"/>
          </p:cNvPicPr>
          <p:nvPr/>
        </p:nvPicPr>
        <p:blipFill>
          <a:blip r:embed="rId3"/>
          <a:stretch>
            <a:fillRect/>
          </a:stretch>
        </p:blipFill>
        <p:spPr>
          <a:xfrm>
            <a:off x="473076" y="925195"/>
            <a:ext cx="5376546" cy="2872740"/>
          </a:xfrm>
          <a:prstGeom prst="rect">
            <a:avLst/>
          </a:prstGeom>
        </p:spPr>
      </p:pic>
      <p:sp>
        <p:nvSpPr>
          <p:cNvPr id="19" name="Rectangles 18"/>
          <p:cNvSpPr/>
          <p:nvPr/>
        </p:nvSpPr>
        <p:spPr>
          <a:xfrm>
            <a:off x="1085215" y="5714365"/>
            <a:ext cx="4629785" cy="10020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THỜI GIAN CHỜ NHẬN HÀNG TÁC ĐỘNG TRỰC TIẾP ĐẾN TÂM LÝ NGƯỜI DÙNG KHI ĐÁNH GIÁ ĐƠN HÀNG</a:t>
            </a:r>
            <a:endParaRPr lang="en-US" b="1" dirty="0"/>
          </a:p>
        </p:txBody>
      </p:sp>
      <p:sp>
        <p:nvSpPr>
          <p:cNvPr id="20" name="Right Arrow 19"/>
          <p:cNvSpPr/>
          <p:nvPr/>
        </p:nvSpPr>
        <p:spPr>
          <a:xfrm>
            <a:off x="320675" y="6051550"/>
            <a:ext cx="55054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8194" name="组合 6"/>
          <p:cNvGrpSpPr/>
          <p:nvPr/>
        </p:nvGrpSpPr>
        <p:grpSpPr>
          <a:xfrm>
            <a:off x="0" y="377190"/>
            <a:ext cx="1001713" cy="522288"/>
            <a:chOff x="0" y="377371"/>
            <a:chExt cx="1988458" cy="522515"/>
          </a:xfrm>
        </p:grpSpPr>
        <p:sp>
          <p:nvSpPr>
            <p:cNvPr id="12"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633666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SỰ HÀI LÒNG CỦA KHÁCH HÀNG THEO THỜI GIAN CHỜ</a:t>
            </a:r>
            <a:endParaRPr lang="en-US" altLang="zh-CN"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237490" y="988695"/>
            <a:ext cx="6935470" cy="2663825"/>
          </a:xfrm>
          <a:prstGeom prst="rect">
            <a:avLst/>
          </a:prstGeom>
        </p:spPr>
      </p:pic>
      <p:pic>
        <p:nvPicPr>
          <p:cNvPr id="7" name="Content Placeholder 6"/>
          <p:cNvPicPr>
            <a:picLocks noGrp="1" noChangeAspect="1"/>
          </p:cNvPicPr>
          <p:nvPr>
            <p:ph sz="half" idx="2"/>
          </p:nvPr>
        </p:nvPicPr>
        <p:blipFill>
          <a:blip r:embed="rId2"/>
          <a:stretch>
            <a:fillRect/>
          </a:stretch>
        </p:blipFill>
        <p:spPr>
          <a:xfrm>
            <a:off x="237490" y="3955415"/>
            <a:ext cx="6886575" cy="2640965"/>
          </a:xfrm>
          <a:prstGeom prst="rect">
            <a:avLst/>
          </a:prstGeom>
        </p:spPr>
      </p:pic>
      <p:grpSp>
        <p:nvGrpSpPr>
          <p:cNvPr id="8194" name="组合 6"/>
          <p:cNvGrpSpPr/>
          <p:nvPr/>
        </p:nvGrpSpPr>
        <p:grpSpPr>
          <a:xfrm>
            <a:off x="0" y="377190"/>
            <a:ext cx="1001713" cy="522288"/>
            <a:chOff x="0" y="377371"/>
            <a:chExt cx="1988458" cy="522515"/>
          </a:xfrm>
        </p:grpSpPr>
        <p:sp>
          <p:nvSpPr>
            <p:cNvPr id="12"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10375900"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SỰ HÀI LÒNG CỦA KHÁCH HÀNG TRONG 5 BANG CÓ DOANH THU CAO NHẤT VÀ THẤP NHẤT</a:t>
            </a:r>
            <a:endParaRPr lang="en-US" altLang="zh-CN" dirty="0">
              <a:solidFill>
                <a:schemeClr val="bg1"/>
              </a:solidFill>
              <a:latin typeface="Arial" panose="020B0604020202020204" pitchFamily="34" charset="0"/>
              <a:ea typeface="Arial" panose="020B0604020202020204" pitchFamily="34" charset="0"/>
            </a:endParaRPr>
          </a:p>
        </p:txBody>
      </p:sp>
      <p:sp>
        <p:nvSpPr>
          <p:cNvPr id="11" name="Text Box 10"/>
          <p:cNvSpPr txBox="1"/>
          <p:nvPr/>
        </p:nvSpPr>
        <p:spPr>
          <a:xfrm>
            <a:off x="7242175" y="988695"/>
            <a:ext cx="4819015" cy="1754326"/>
          </a:xfrm>
          <a:prstGeom prst="rect">
            <a:avLst/>
          </a:prstGeom>
          <a:noFill/>
        </p:spPr>
        <p:txBody>
          <a:bodyPr wrap="square" rtlCol="0">
            <a:spAutoFit/>
          </a:bodyPr>
          <a:lstStyle/>
          <a:p>
            <a:r>
              <a:rPr lang="en-US" dirty="0">
                <a:solidFill>
                  <a:schemeClr val="bg1"/>
                </a:solidFill>
              </a:rPr>
              <a:t>- </a:t>
            </a:r>
            <a:r>
              <a:rPr lang="en-US" dirty="0" err="1">
                <a:solidFill>
                  <a:schemeClr val="bg1"/>
                </a:solidFill>
              </a:rPr>
              <a:t>Các</a:t>
            </a:r>
            <a:r>
              <a:rPr lang="en-US" dirty="0">
                <a:solidFill>
                  <a:schemeClr val="bg1"/>
                </a:solidFill>
              </a:rPr>
              <a:t> bang </a:t>
            </a:r>
            <a:r>
              <a:rPr lang="en-US" dirty="0" err="1">
                <a:solidFill>
                  <a:schemeClr val="bg1"/>
                </a:solidFill>
              </a:rPr>
              <a:t>có</a:t>
            </a:r>
            <a:r>
              <a:rPr lang="en-US" dirty="0">
                <a:solidFill>
                  <a:schemeClr val="bg1"/>
                </a:solidFill>
              </a:rPr>
              <a:t> </a:t>
            </a:r>
            <a:r>
              <a:rPr lang="en-US" dirty="0" err="1">
                <a:solidFill>
                  <a:schemeClr val="bg1"/>
                </a:solidFill>
              </a:rPr>
              <a:t>doanh</a:t>
            </a:r>
            <a:r>
              <a:rPr lang="en-US" dirty="0">
                <a:solidFill>
                  <a:schemeClr val="bg1"/>
                </a:solidFill>
              </a:rPr>
              <a:t> </a:t>
            </a:r>
            <a:r>
              <a:rPr lang="en-US" dirty="0" err="1">
                <a:solidFill>
                  <a:schemeClr val="bg1"/>
                </a:solidFill>
              </a:rPr>
              <a:t>thu</a:t>
            </a:r>
            <a:r>
              <a:rPr lang="en-US" dirty="0">
                <a:solidFill>
                  <a:schemeClr val="bg1"/>
                </a:solidFill>
              </a:rPr>
              <a:t> </a:t>
            </a:r>
            <a:r>
              <a:rPr lang="en-US" dirty="0" err="1">
                <a:solidFill>
                  <a:schemeClr val="bg1"/>
                </a:solidFill>
              </a:rPr>
              <a:t>cao</a:t>
            </a:r>
            <a:r>
              <a:rPr lang="en-US" dirty="0">
                <a:solidFill>
                  <a:schemeClr val="bg1"/>
                </a:solidFill>
              </a:rPr>
              <a:t> --&gt; </a:t>
            </a:r>
            <a:r>
              <a:rPr lang="en-US" dirty="0" err="1">
                <a:solidFill>
                  <a:schemeClr val="bg1"/>
                </a:solidFill>
              </a:rPr>
              <a:t>lượng</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nhiều</a:t>
            </a:r>
            <a:r>
              <a:rPr lang="en-US" dirty="0">
                <a:solidFill>
                  <a:schemeClr val="bg1"/>
                </a:solidFill>
              </a:rPr>
              <a:t> --&gt; </a:t>
            </a:r>
            <a:r>
              <a:rPr lang="en-US" dirty="0" err="1">
                <a:solidFill>
                  <a:schemeClr val="bg1"/>
                </a:solidFill>
              </a:rPr>
              <a:t>khả</a:t>
            </a:r>
            <a:r>
              <a:rPr lang="en-US" dirty="0">
                <a:solidFill>
                  <a:schemeClr val="bg1"/>
                </a:solidFill>
              </a:rPr>
              <a:t> </a:t>
            </a:r>
            <a:r>
              <a:rPr lang="en-US" dirty="0" err="1">
                <a:solidFill>
                  <a:schemeClr val="bg1"/>
                </a:solidFill>
              </a:rPr>
              <a:t>năng</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trễ</a:t>
            </a:r>
            <a:r>
              <a:rPr lang="en-US" dirty="0">
                <a:solidFill>
                  <a:schemeClr val="bg1"/>
                </a:solidFill>
              </a:rPr>
              <a:t> </a:t>
            </a:r>
            <a:r>
              <a:rPr lang="en-US" dirty="0" err="1">
                <a:solidFill>
                  <a:schemeClr val="bg1"/>
                </a:solidFill>
              </a:rPr>
              <a:t>sẽ</a:t>
            </a:r>
            <a:r>
              <a:rPr lang="en-US" dirty="0">
                <a:solidFill>
                  <a:schemeClr val="bg1"/>
                </a:solidFill>
              </a:rPr>
              <a:t> </a:t>
            </a:r>
            <a:r>
              <a:rPr lang="en-US" dirty="0" err="1">
                <a:solidFill>
                  <a:schemeClr val="bg1"/>
                </a:solidFill>
              </a:rPr>
              <a:t>diễn</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Tuy</a:t>
            </a:r>
            <a:r>
              <a:rPr lang="en-US" dirty="0">
                <a:solidFill>
                  <a:schemeClr val="bg1"/>
                </a:solidFill>
              </a:rPr>
              <a:t> </a:t>
            </a:r>
            <a:r>
              <a:rPr lang="en-US" dirty="0" err="1">
                <a:solidFill>
                  <a:schemeClr val="bg1"/>
                </a:solidFill>
              </a:rPr>
              <a:t>nhiên</a:t>
            </a:r>
            <a:r>
              <a:rPr lang="en-US" dirty="0">
                <a:solidFill>
                  <a:schemeClr val="bg1"/>
                </a:solidFill>
              </a:rPr>
              <a:t> </a:t>
            </a:r>
            <a:r>
              <a:rPr lang="en-US" dirty="0" err="1">
                <a:solidFill>
                  <a:schemeClr val="bg1"/>
                </a:solidFill>
              </a:rPr>
              <a:t>các</a:t>
            </a:r>
            <a:r>
              <a:rPr lang="en-US" dirty="0">
                <a:solidFill>
                  <a:schemeClr val="bg1"/>
                </a:solidFill>
              </a:rPr>
              <a:t> bang </a:t>
            </a:r>
            <a:r>
              <a:rPr lang="en-US" dirty="0" err="1">
                <a:solidFill>
                  <a:schemeClr val="bg1"/>
                </a:solidFill>
              </a:rPr>
              <a:t>này</a:t>
            </a:r>
            <a:r>
              <a:rPr lang="en-US" dirty="0">
                <a:solidFill>
                  <a:schemeClr val="bg1"/>
                </a:solidFill>
              </a:rPr>
              <a:t> </a:t>
            </a:r>
            <a:r>
              <a:rPr lang="en-US" dirty="0" err="1">
                <a:solidFill>
                  <a:schemeClr val="bg1"/>
                </a:solidFill>
              </a:rPr>
              <a:t>tỉ</a:t>
            </a:r>
            <a:r>
              <a:rPr lang="en-US" dirty="0">
                <a:solidFill>
                  <a:schemeClr val="bg1"/>
                </a:solidFill>
              </a:rPr>
              <a:t> </a:t>
            </a:r>
            <a:r>
              <a:rPr lang="en-US" dirty="0" err="1">
                <a:solidFill>
                  <a:schemeClr val="bg1"/>
                </a:solidFill>
              </a:rPr>
              <a:t>lệ</a:t>
            </a:r>
            <a:r>
              <a:rPr lang="en-US" dirty="0">
                <a:solidFill>
                  <a:schemeClr val="bg1"/>
                </a:solidFill>
              </a:rPr>
              <a:t> </a:t>
            </a:r>
            <a:r>
              <a:rPr lang="en-US" dirty="0" err="1">
                <a:solidFill>
                  <a:schemeClr val="bg1"/>
                </a:solidFill>
              </a:rPr>
              <a:t>giao</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sớm</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rất</a:t>
            </a:r>
            <a:r>
              <a:rPr lang="en-US" dirty="0">
                <a:solidFill>
                  <a:schemeClr val="bg1"/>
                </a:solidFill>
              </a:rPr>
              <a:t> </a:t>
            </a:r>
            <a:r>
              <a:rPr lang="en-US" dirty="0" err="1">
                <a:solidFill>
                  <a:schemeClr val="bg1"/>
                </a:solidFill>
              </a:rPr>
              <a:t>cao</a:t>
            </a:r>
            <a:r>
              <a:rPr lang="en-US" dirty="0">
                <a:solidFill>
                  <a:schemeClr val="bg1"/>
                </a:solidFill>
              </a:rPr>
              <a:t> (8 </a:t>
            </a:r>
            <a:r>
              <a:rPr lang="en-US" dirty="0" err="1">
                <a:solidFill>
                  <a:schemeClr val="bg1"/>
                </a:solidFill>
              </a:rPr>
              <a:t>đến</a:t>
            </a:r>
            <a:r>
              <a:rPr lang="en-US" dirty="0">
                <a:solidFill>
                  <a:schemeClr val="bg1"/>
                </a:solidFill>
              </a:rPr>
              <a:t> 12 </a:t>
            </a:r>
            <a:r>
              <a:rPr lang="en-US" dirty="0" err="1">
                <a:solidFill>
                  <a:schemeClr val="bg1"/>
                </a:solidFill>
              </a:rPr>
              <a:t>ngày</a:t>
            </a:r>
            <a:r>
              <a:rPr lang="en-US" dirty="0">
                <a:solidFill>
                  <a:schemeClr val="bg1"/>
                </a:solidFill>
              </a:rPr>
              <a:t>).</a:t>
            </a:r>
            <a:endParaRPr lang="en-US" dirty="0">
              <a:solidFill>
                <a:schemeClr val="bg1"/>
              </a:solidFill>
            </a:endParaRPr>
          </a:p>
          <a:p>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các</a:t>
            </a:r>
            <a:r>
              <a:rPr lang="en-US" dirty="0">
                <a:solidFill>
                  <a:schemeClr val="bg1"/>
                </a:solidFill>
              </a:rPr>
              <a:t> bang </a:t>
            </a:r>
            <a:r>
              <a:rPr lang="en-US" dirty="0" err="1">
                <a:solidFill>
                  <a:schemeClr val="bg1"/>
                </a:solidFill>
              </a:rPr>
              <a:t>có</a:t>
            </a:r>
            <a:r>
              <a:rPr lang="en-US" dirty="0">
                <a:solidFill>
                  <a:schemeClr val="bg1"/>
                </a:solidFill>
              </a:rPr>
              <a:t> </a:t>
            </a:r>
            <a:r>
              <a:rPr lang="en-US" dirty="0" err="1">
                <a:solidFill>
                  <a:schemeClr val="bg1"/>
                </a:solidFill>
              </a:rPr>
              <a:t>doanh</a:t>
            </a:r>
            <a:r>
              <a:rPr lang="en-US" dirty="0">
                <a:solidFill>
                  <a:schemeClr val="bg1"/>
                </a:solidFill>
              </a:rPr>
              <a:t> </a:t>
            </a:r>
            <a:r>
              <a:rPr lang="en-US" dirty="0" err="1">
                <a:solidFill>
                  <a:schemeClr val="bg1"/>
                </a:solidFill>
              </a:rPr>
              <a:t>thu</a:t>
            </a:r>
            <a:r>
              <a:rPr lang="en-US" dirty="0">
                <a:solidFill>
                  <a:schemeClr val="bg1"/>
                </a:solidFill>
              </a:rPr>
              <a:t> </a:t>
            </a:r>
            <a:r>
              <a:rPr lang="en-US" dirty="0" err="1">
                <a:solidFill>
                  <a:schemeClr val="bg1"/>
                </a:solidFill>
              </a:rPr>
              <a:t>thấp</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dài</a:t>
            </a:r>
            <a:r>
              <a:rPr lang="en-US" dirty="0">
                <a:solidFill>
                  <a:schemeClr val="bg1"/>
                </a:solidFill>
              </a:rPr>
              <a:t> (19 </a:t>
            </a:r>
            <a:r>
              <a:rPr lang="en-US" dirty="0" err="1">
                <a:solidFill>
                  <a:schemeClr val="bg1"/>
                </a:solidFill>
              </a:rPr>
              <a:t>đến</a:t>
            </a:r>
            <a:r>
              <a:rPr lang="en-US" dirty="0">
                <a:solidFill>
                  <a:schemeClr val="bg1"/>
                </a:solidFill>
              </a:rPr>
              <a:t> 30 </a:t>
            </a:r>
            <a:r>
              <a:rPr lang="en-US" dirty="0" err="1">
                <a:solidFill>
                  <a:schemeClr val="bg1"/>
                </a:solidFill>
              </a:rPr>
              <a:t>ngày</a:t>
            </a:r>
            <a:r>
              <a:rPr lang="en-US" dirty="0">
                <a:solidFill>
                  <a:schemeClr val="bg1"/>
                </a:solidFill>
              </a:rPr>
              <a:t>)</a:t>
            </a:r>
            <a:endParaRPr lang="en-US" dirty="0">
              <a:solidFill>
                <a:schemeClr val="bg1"/>
              </a:solidFill>
            </a:endParaRPr>
          </a:p>
        </p:txBody>
      </p:sp>
      <p:sp>
        <p:nvSpPr>
          <p:cNvPr id="19" name="Rectangles 18"/>
          <p:cNvSpPr/>
          <p:nvPr/>
        </p:nvSpPr>
        <p:spPr>
          <a:xfrm>
            <a:off x="7851458" y="3113087"/>
            <a:ext cx="3844925" cy="1461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THỜI GIAN MÀ NGƯỜI DÙNG NHẬN HÀNG TÁC ĐỘNG ĐẾN XU HƯỚNG MUA HÀNG CỦA NGƯỜI DÙNG VÀ DOANH THU CHUNG</a:t>
            </a:r>
            <a:endParaRPr lang="en-US" b="1" dirty="0"/>
          </a:p>
        </p:txBody>
      </p:sp>
      <p:sp>
        <p:nvSpPr>
          <p:cNvPr id="20" name="Right Arrow 19"/>
          <p:cNvSpPr/>
          <p:nvPr/>
        </p:nvSpPr>
        <p:spPr>
          <a:xfrm>
            <a:off x="7300913" y="3713341"/>
            <a:ext cx="55054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s 8"/>
          <p:cNvSpPr/>
          <p:nvPr/>
        </p:nvSpPr>
        <p:spPr>
          <a:xfrm>
            <a:off x="7792720" y="5138419"/>
            <a:ext cx="3844925" cy="1461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CẦN RÚT NGẮN THỜI GIAN GIAO HÀNG  VÀ CẢI THIỆN CÔNG TÁC CHUẨN BỊ, VẬN CHUYỂN HÀNG ĐỐI VỚI CÁC BANG DOANH THU THẤP</a:t>
            </a:r>
            <a:endParaRPr lang="en-US" b="1" dirty="0"/>
          </a:p>
        </p:txBody>
      </p:sp>
      <p:sp>
        <p:nvSpPr>
          <p:cNvPr id="10" name="Right Arrow 9"/>
          <p:cNvSpPr/>
          <p:nvPr/>
        </p:nvSpPr>
        <p:spPr>
          <a:xfrm>
            <a:off x="7242175" y="5768657"/>
            <a:ext cx="55054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262890" y="993140"/>
            <a:ext cx="5554345" cy="2334895"/>
          </a:xfrm>
          <a:prstGeom prst="rect">
            <a:avLst/>
          </a:prstGeom>
        </p:spPr>
      </p:pic>
      <p:pic>
        <p:nvPicPr>
          <p:cNvPr id="10" name="Content Placeholder 9"/>
          <p:cNvPicPr>
            <a:picLocks noGrp="1" noChangeAspect="1"/>
          </p:cNvPicPr>
          <p:nvPr>
            <p:ph sz="half" idx="2"/>
          </p:nvPr>
        </p:nvPicPr>
        <p:blipFill>
          <a:blip r:embed="rId2"/>
          <a:stretch>
            <a:fillRect/>
          </a:stretch>
        </p:blipFill>
        <p:spPr>
          <a:xfrm>
            <a:off x="3889375" y="1401445"/>
            <a:ext cx="1673225" cy="1017905"/>
          </a:xfrm>
          <a:prstGeom prst="rect">
            <a:avLst/>
          </a:prstGeom>
        </p:spPr>
      </p:pic>
      <p:pic>
        <p:nvPicPr>
          <p:cNvPr id="11" name="Picture 10"/>
          <p:cNvPicPr>
            <a:picLocks noChangeAspect="1"/>
          </p:cNvPicPr>
          <p:nvPr/>
        </p:nvPicPr>
        <p:blipFill>
          <a:blip r:embed="rId3"/>
          <a:stretch>
            <a:fillRect/>
          </a:stretch>
        </p:blipFill>
        <p:spPr>
          <a:xfrm>
            <a:off x="6033770" y="773430"/>
            <a:ext cx="5963285" cy="3772535"/>
          </a:xfrm>
          <a:prstGeom prst="rect">
            <a:avLst/>
          </a:prstGeom>
        </p:spPr>
      </p:pic>
      <p:pic>
        <p:nvPicPr>
          <p:cNvPr id="12" name="Picture 11"/>
          <p:cNvPicPr>
            <a:picLocks noChangeAspect="1"/>
          </p:cNvPicPr>
          <p:nvPr/>
        </p:nvPicPr>
        <p:blipFill>
          <a:blip r:embed="rId4"/>
          <a:stretch>
            <a:fillRect/>
          </a:stretch>
        </p:blipFill>
        <p:spPr>
          <a:xfrm>
            <a:off x="262255" y="3488055"/>
            <a:ext cx="5555615" cy="2294255"/>
          </a:xfrm>
          <a:prstGeom prst="rect">
            <a:avLst/>
          </a:prstGeom>
        </p:spPr>
      </p:pic>
      <p:sp>
        <p:nvSpPr>
          <p:cNvPr id="8197" name="文本框 8"/>
          <p:cNvSpPr txBox="1"/>
          <p:nvPr/>
        </p:nvSpPr>
        <p:spPr>
          <a:xfrm>
            <a:off x="1176338" y="454025"/>
            <a:ext cx="779843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SỰ HÀI LÒNG CỦA KHÁCH HÀNG DỰA VÀO HÌNH THỨC THANH TOÁN</a:t>
            </a:r>
            <a:endParaRPr lang="en-US" altLang="zh-CN" dirty="0">
              <a:solidFill>
                <a:schemeClr val="bg1"/>
              </a:solidFill>
              <a:latin typeface="Arial" panose="020B0604020202020204" pitchFamily="34" charset="0"/>
              <a:ea typeface="Arial" panose="020B0604020202020204" pitchFamily="34" charset="0"/>
            </a:endParaRPr>
          </a:p>
        </p:txBody>
      </p:sp>
      <p:grpSp>
        <p:nvGrpSpPr>
          <p:cNvPr id="8194" name="组合 6"/>
          <p:cNvGrpSpPr/>
          <p:nvPr/>
        </p:nvGrpSpPr>
        <p:grpSpPr>
          <a:xfrm>
            <a:off x="0" y="377190"/>
            <a:ext cx="1001713" cy="522288"/>
            <a:chOff x="0" y="377371"/>
            <a:chExt cx="1988458" cy="522515"/>
          </a:xfrm>
        </p:grpSpPr>
        <p:sp>
          <p:nvSpPr>
            <p:cNvPr id="1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6" name="Text Box 15"/>
          <p:cNvSpPr txBox="1"/>
          <p:nvPr/>
        </p:nvSpPr>
        <p:spPr>
          <a:xfrm>
            <a:off x="6083935" y="4772660"/>
            <a:ext cx="6023610" cy="1753235"/>
          </a:xfrm>
          <a:prstGeom prst="rect">
            <a:avLst/>
          </a:prstGeom>
          <a:noFill/>
        </p:spPr>
        <p:txBody>
          <a:bodyPr wrap="square" rtlCol="0">
            <a:spAutoFit/>
          </a:bodyPr>
          <a:lstStyle/>
          <a:p>
            <a:r>
              <a:rPr lang="en-US" dirty="0">
                <a:solidFill>
                  <a:schemeClr val="bg1"/>
                </a:solidFill>
              </a:rPr>
              <a:t>- </a:t>
            </a:r>
            <a:r>
              <a:rPr lang="en-US" dirty="0" err="1">
                <a:solidFill>
                  <a:schemeClr val="bg1"/>
                </a:solidFill>
              </a:rPr>
              <a:t>Hình</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thanh</a:t>
            </a:r>
            <a:r>
              <a:rPr lang="en-US" dirty="0">
                <a:solidFill>
                  <a:schemeClr val="bg1"/>
                </a:solidFill>
              </a:rPr>
              <a:t> </a:t>
            </a:r>
            <a:r>
              <a:rPr lang="en-US" dirty="0" err="1">
                <a:solidFill>
                  <a:schemeClr val="bg1"/>
                </a:solidFill>
              </a:rPr>
              <a:t>toán</a:t>
            </a:r>
            <a:r>
              <a:rPr lang="en-US" dirty="0">
                <a:solidFill>
                  <a:schemeClr val="bg1"/>
                </a:solidFill>
              </a:rPr>
              <a:t> qua </a:t>
            </a:r>
            <a:r>
              <a:rPr lang="en-US" dirty="0" err="1">
                <a:solidFill>
                  <a:schemeClr val="bg1"/>
                </a:solidFill>
              </a:rPr>
              <a:t>thẻ</a:t>
            </a:r>
            <a:r>
              <a:rPr lang="en-US" dirty="0">
                <a:solidFill>
                  <a:schemeClr val="bg1"/>
                </a:solidFill>
              </a:rPr>
              <a:t> </a:t>
            </a:r>
            <a:r>
              <a:rPr lang="en-US" dirty="0" err="1">
                <a:solidFill>
                  <a:schemeClr val="bg1"/>
                </a:solidFill>
              </a:rPr>
              <a:t>ngân</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thẻ</a:t>
            </a:r>
            <a:r>
              <a:rPr lang="en-US" dirty="0">
                <a:solidFill>
                  <a:schemeClr val="bg1"/>
                </a:solidFill>
              </a:rPr>
              <a:t> </a:t>
            </a:r>
            <a:r>
              <a:rPr lang="en-US" dirty="0" err="1">
                <a:solidFill>
                  <a:schemeClr val="bg1"/>
                </a:solidFill>
              </a:rPr>
              <a:t>ghi</a:t>
            </a:r>
            <a:r>
              <a:rPr lang="en-US" dirty="0">
                <a:solidFill>
                  <a:schemeClr val="bg1"/>
                </a:solidFill>
              </a:rPr>
              <a:t> </a:t>
            </a:r>
            <a:r>
              <a:rPr lang="en-US" dirty="0" err="1">
                <a:solidFill>
                  <a:schemeClr val="bg1"/>
                </a:solidFill>
              </a:rPr>
              <a:t>nợ</a:t>
            </a:r>
            <a:r>
              <a:rPr lang="en-US" dirty="0">
                <a:solidFill>
                  <a:schemeClr val="bg1"/>
                </a:solidFill>
              </a:rPr>
              <a:t> </a:t>
            </a:r>
            <a:r>
              <a:rPr lang="en-US" dirty="0" err="1">
                <a:solidFill>
                  <a:schemeClr val="bg1"/>
                </a:solidFill>
              </a:rPr>
              <a:t>đang</a:t>
            </a:r>
            <a:r>
              <a:rPr lang="en-US" dirty="0">
                <a:solidFill>
                  <a:schemeClr val="bg1"/>
                </a:solidFill>
              </a:rPr>
              <a:t> </a:t>
            </a:r>
            <a:r>
              <a:rPr lang="en-US" dirty="0" err="1">
                <a:solidFill>
                  <a:schemeClr val="bg1"/>
                </a:solidFill>
              </a:rPr>
              <a:t>ngày</a:t>
            </a:r>
            <a:r>
              <a:rPr lang="en-US" dirty="0">
                <a:solidFill>
                  <a:schemeClr val="bg1"/>
                </a:solidFill>
              </a:rPr>
              <a:t> </a:t>
            </a:r>
            <a:r>
              <a:rPr lang="en-US" dirty="0" err="1">
                <a:solidFill>
                  <a:schemeClr val="bg1"/>
                </a:solidFill>
              </a:rPr>
              <a:t>càng</a:t>
            </a:r>
            <a:r>
              <a:rPr lang="en-US" dirty="0">
                <a:solidFill>
                  <a:schemeClr val="bg1"/>
                </a:solidFill>
              </a:rPr>
              <a:t> </a:t>
            </a:r>
            <a:r>
              <a:rPr lang="en-US" dirty="0" err="1">
                <a:solidFill>
                  <a:schemeClr val="bg1"/>
                </a:solidFill>
              </a:rPr>
              <a:t>trở</a:t>
            </a:r>
            <a:r>
              <a:rPr lang="en-US" dirty="0">
                <a:solidFill>
                  <a:schemeClr val="bg1"/>
                </a:solidFill>
              </a:rPr>
              <a:t> </a:t>
            </a:r>
            <a:r>
              <a:rPr lang="en-US" dirty="0" err="1">
                <a:solidFill>
                  <a:schemeClr val="bg1"/>
                </a:solidFill>
              </a:rPr>
              <a:t>nên</a:t>
            </a:r>
            <a:r>
              <a:rPr lang="en-US" dirty="0">
                <a:solidFill>
                  <a:schemeClr val="bg1"/>
                </a:solidFill>
              </a:rPr>
              <a:t> </a:t>
            </a:r>
            <a:r>
              <a:rPr lang="en-US" dirty="0" err="1">
                <a:solidFill>
                  <a:schemeClr val="bg1"/>
                </a:solidFill>
              </a:rPr>
              <a:t>phổ</a:t>
            </a:r>
            <a:r>
              <a:rPr lang="en-US" dirty="0">
                <a:solidFill>
                  <a:schemeClr val="bg1"/>
                </a:solidFill>
              </a:rPr>
              <a:t> </a:t>
            </a:r>
            <a:r>
              <a:rPr lang="en-US" dirty="0" err="1">
                <a:solidFill>
                  <a:schemeClr val="bg1"/>
                </a:solidFill>
              </a:rPr>
              <a:t>biến</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trả</a:t>
            </a:r>
            <a:r>
              <a:rPr lang="en-US" dirty="0">
                <a:solidFill>
                  <a:schemeClr val="bg1"/>
                </a:solidFill>
              </a:rPr>
              <a:t> </a:t>
            </a:r>
            <a:r>
              <a:rPr lang="en-US" dirty="0" err="1">
                <a:solidFill>
                  <a:schemeClr val="bg1"/>
                </a:solidFill>
              </a:rPr>
              <a:t>tiền</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có</a:t>
            </a:r>
            <a:r>
              <a:rPr lang="en-US" dirty="0">
                <a:solidFill>
                  <a:schemeClr val="bg1"/>
                </a:solidFill>
              </a:rPr>
              <a:t> xu </a:t>
            </a:r>
            <a:r>
              <a:rPr lang="en-US" dirty="0" err="1">
                <a:solidFill>
                  <a:schemeClr val="bg1"/>
                </a:solidFill>
              </a:rPr>
              <a:t>hướng</a:t>
            </a:r>
            <a:r>
              <a:rPr lang="en-US" dirty="0">
                <a:solidFill>
                  <a:schemeClr val="bg1"/>
                </a:solidFill>
              </a:rPr>
              <a:t> </a:t>
            </a:r>
            <a:r>
              <a:rPr lang="en-US" dirty="0" err="1">
                <a:solidFill>
                  <a:schemeClr val="bg1"/>
                </a:solidFill>
              </a:rPr>
              <a:t>giảm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tương</a:t>
            </a:r>
            <a:r>
              <a:rPr lang="en-US" dirty="0">
                <a:solidFill>
                  <a:schemeClr val="bg1"/>
                </a:solidFill>
              </a:rPr>
              <a:t> </a:t>
            </a:r>
            <a:r>
              <a:rPr lang="en-US" dirty="0" err="1">
                <a:solidFill>
                  <a:schemeClr val="bg1"/>
                </a:solidFill>
              </a:rPr>
              <a:t>lai</a:t>
            </a:r>
            <a:r>
              <a:rPr lang="en-US" dirty="0">
                <a:solidFill>
                  <a:schemeClr val="bg1"/>
                </a:solidFill>
              </a:rPr>
              <a:t>.</a:t>
            </a:r>
            <a:endParaRPr lang="en-US" dirty="0">
              <a:solidFill>
                <a:schemeClr val="bg1"/>
              </a:solidFill>
            </a:endParaRPr>
          </a:p>
          <a:p>
            <a:r>
              <a:rPr lang="en-US" dirty="0">
                <a:solidFill>
                  <a:schemeClr val="bg1"/>
                </a:solidFill>
              </a:rPr>
              <a:t>- </a:t>
            </a:r>
            <a:r>
              <a:rPr lang="en-US" dirty="0" err="1">
                <a:solidFill>
                  <a:schemeClr val="bg1"/>
                </a:solidFill>
              </a:rPr>
              <a:t>Điểm</a:t>
            </a:r>
            <a:r>
              <a:rPr lang="en-US" dirty="0">
                <a:solidFill>
                  <a:schemeClr val="bg1"/>
                </a:solidFill>
              </a:rPr>
              <a:t> </a:t>
            </a:r>
            <a:r>
              <a:rPr lang="en-US" dirty="0" err="1">
                <a:solidFill>
                  <a:schemeClr val="bg1"/>
                </a:solidFill>
              </a:rPr>
              <a:t>hài</a:t>
            </a:r>
            <a:r>
              <a:rPr lang="en-US" dirty="0">
                <a:solidFill>
                  <a:schemeClr val="bg1"/>
                </a:solidFill>
              </a:rPr>
              <a:t> </a:t>
            </a:r>
            <a:r>
              <a:rPr lang="en-US" dirty="0" err="1">
                <a:solidFill>
                  <a:schemeClr val="bg1"/>
                </a:solidFill>
              </a:rPr>
              <a:t>lòng</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thẻ</a:t>
            </a:r>
            <a:r>
              <a:rPr lang="en-US" dirty="0">
                <a:solidFill>
                  <a:schemeClr val="bg1"/>
                </a:solidFill>
              </a:rPr>
              <a:t> </a:t>
            </a:r>
            <a:r>
              <a:rPr lang="en-US" dirty="0" err="1">
                <a:solidFill>
                  <a:schemeClr val="bg1"/>
                </a:solidFill>
              </a:rPr>
              <a:t>ghi</a:t>
            </a:r>
            <a:r>
              <a:rPr lang="en-US" dirty="0">
                <a:solidFill>
                  <a:schemeClr val="bg1"/>
                </a:solidFill>
              </a:rPr>
              <a:t> </a:t>
            </a:r>
            <a:r>
              <a:rPr lang="en-US" dirty="0" err="1">
                <a:solidFill>
                  <a:schemeClr val="bg1"/>
                </a:solidFill>
              </a:rPr>
              <a:t>nợ</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cao</a:t>
            </a:r>
            <a:r>
              <a:rPr lang="en-US" dirty="0">
                <a:solidFill>
                  <a:schemeClr val="bg1"/>
                </a:solidFill>
              </a:rPr>
              <a:t> </a:t>
            </a:r>
            <a:r>
              <a:rPr lang="en-US" dirty="0" err="1">
                <a:solidFill>
                  <a:schemeClr val="bg1"/>
                </a:solidFill>
              </a:rPr>
              <a:t>nhất</a:t>
            </a:r>
            <a:r>
              <a:rPr lang="en-US" dirty="0">
                <a:solidFill>
                  <a:schemeClr val="bg1"/>
                </a:solidFill>
              </a:rPr>
              <a:t>.</a:t>
            </a:r>
            <a:endParaRPr lang="en-US" dirty="0">
              <a:solidFill>
                <a:schemeClr val="bg1"/>
              </a:solidFill>
            </a:endParaRPr>
          </a:p>
          <a:p>
            <a:r>
              <a:rPr lang="en-US" dirty="0">
                <a:solidFill>
                  <a:schemeClr val="bg1"/>
                </a:solidFill>
              </a:rPr>
              <a:t>(Voucher </a:t>
            </a:r>
            <a:r>
              <a:rPr lang="en-US" dirty="0" err="1">
                <a:solidFill>
                  <a:schemeClr val="bg1"/>
                </a:solidFill>
              </a:rPr>
              <a:t>trong</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sàn</a:t>
            </a:r>
            <a:r>
              <a:rPr lang="en-US" dirty="0">
                <a:solidFill>
                  <a:schemeClr val="bg1"/>
                </a:solidFill>
              </a:rPr>
              <a:t> TMĐT </a:t>
            </a:r>
            <a:r>
              <a:rPr lang="en-US" dirty="0" err="1">
                <a:solidFill>
                  <a:schemeClr val="bg1"/>
                </a:solidFill>
              </a:rPr>
              <a:t>rất</a:t>
            </a:r>
            <a:r>
              <a:rPr lang="en-US" dirty="0">
                <a:solidFill>
                  <a:schemeClr val="bg1"/>
                </a:solidFill>
              </a:rPr>
              <a:t> </a:t>
            </a:r>
            <a:r>
              <a:rPr lang="en-US" dirty="0" err="1">
                <a:solidFill>
                  <a:schemeClr val="bg1"/>
                </a:solidFill>
              </a:rPr>
              <a:t>phổ</a:t>
            </a:r>
            <a:r>
              <a:rPr lang="en-US" dirty="0">
                <a:solidFill>
                  <a:schemeClr val="bg1"/>
                </a:solidFill>
              </a:rPr>
              <a:t> </a:t>
            </a:r>
            <a:r>
              <a:rPr lang="en-US" dirty="0" err="1">
                <a:solidFill>
                  <a:schemeClr val="bg1"/>
                </a:solidFill>
              </a:rPr>
              <a:t>biến</a:t>
            </a:r>
            <a:r>
              <a:rPr lang="en-US" dirty="0">
                <a:solidFill>
                  <a:schemeClr val="bg1"/>
                </a:solidFill>
              </a:rPr>
              <a:t> </a:t>
            </a:r>
            <a:r>
              <a:rPr lang="en-US" dirty="0" err="1">
                <a:solidFill>
                  <a:schemeClr val="bg1"/>
                </a:solidFill>
              </a:rPr>
              <a:t>nên</a:t>
            </a:r>
            <a:r>
              <a:rPr lang="en-US" dirty="0">
                <a:solidFill>
                  <a:schemeClr val="bg1"/>
                </a:solidFill>
              </a:rPr>
              <a:t> </a:t>
            </a:r>
            <a:r>
              <a:rPr lang="en-US" dirty="0" err="1">
                <a:solidFill>
                  <a:schemeClr val="bg1"/>
                </a:solidFill>
              </a:rPr>
              <a:t>chúng</a:t>
            </a:r>
            <a:r>
              <a:rPr lang="en-US" dirty="0">
                <a:solidFill>
                  <a:schemeClr val="bg1"/>
                </a:solidFill>
              </a:rPr>
              <a:t> </a:t>
            </a:r>
            <a:r>
              <a:rPr lang="en-US" dirty="0" err="1">
                <a:solidFill>
                  <a:schemeClr val="bg1"/>
                </a:solidFill>
              </a:rPr>
              <a:t>dương</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tác</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điểm</a:t>
            </a:r>
            <a:r>
              <a:rPr lang="en-US" dirty="0">
                <a:solidFill>
                  <a:schemeClr val="bg1"/>
                </a:solidFill>
              </a:rPr>
              <a:t> </a:t>
            </a:r>
            <a:r>
              <a:rPr lang="en-US" dirty="0" err="1">
                <a:solidFill>
                  <a:schemeClr val="bg1"/>
                </a:solidFill>
              </a:rPr>
              <a:t>hài</a:t>
            </a:r>
            <a:r>
              <a:rPr lang="en-US" dirty="0">
                <a:solidFill>
                  <a:schemeClr val="bg1"/>
                </a:solidFill>
              </a:rPr>
              <a:t> </a:t>
            </a:r>
            <a:r>
              <a:rPr lang="en-US" dirty="0" err="1">
                <a:solidFill>
                  <a:schemeClr val="bg1"/>
                </a:solidFill>
              </a:rPr>
              <a:t>lòng</a:t>
            </a:r>
            <a:r>
              <a:rPr lang="en-US" dirty="0">
                <a:solidFill>
                  <a:schemeClr val="bg1"/>
                </a:solidFill>
              </a:rPr>
              <a:t>)</a:t>
            </a:r>
            <a:endParaRPr lang="en-US" dirty="0">
              <a:solidFill>
                <a:schemeClr val="bg1"/>
              </a:solidFill>
            </a:endParaRPr>
          </a:p>
        </p:txBody>
      </p:sp>
      <p:sp>
        <p:nvSpPr>
          <p:cNvPr id="19" name="Rectangles 18"/>
          <p:cNvSpPr/>
          <p:nvPr/>
        </p:nvSpPr>
        <p:spPr>
          <a:xfrm>
            <a:off x="819785" y="5862955"/>
            <a:ext cx="4998720" cy="920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PHƯƠNG THỨC THANH TOÁN ẢNH HƯỞNG ĐẾN MỨC ĐỘ HÀI LÒNG CỦA KHÁCH HÀNG</a:t>
            </a:r>
            <a:endParaRPr lang="en-US" b="1"/>
          </a:p>
        </p:txBody>
      </p:sp>
      <p:sp>
        <p:nvSpPr>
          <p:cNvPr id="20" name="Right Arrow 19"/>
          <p:cNvSpPr/>
          <p:nvPr/>
        </p:nvSpPr>
        <p:spPr>
          <a:xfrm>
            <a:off x="225425" y="6244590"/>
            <a:ext cx="550545" cy="201295"/>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文本框 8"/>
          <p:cNvSpPr txBox="1"/>
          <p:nvPr/>
        </p:nvSpPr>
        <p:spPr>
          <a:xfrm>
            <a:off x="1179513" y="123190"/>
            <a:ext cx="9311652" cy="553998"/>
          </a:xfrm>
          <a:prstGeom prst="rect">
            <a:avLst/>
          </a:prstGeom>
          <a:noFill/>
          <a:ln w="9525">
            <a:noFill/>
          </a:ln>
        </p:spPr>
        <p:txBody>
          <a:bodyPr wrap="none" anchor="t" anchorCtr="0">
            <a:spAutoFit/>
          </a:bodyPr>
          <a:lstStyle/>
          <a:p>
            <a:r>
              <a:rPr lang="en-US" altLang="zh-CN" sz="3000" b="1" dirty="0">
                <a:solidFill>
                  <a:schemeClr val="bg1"/>
                </a:solidFill>
                <a:latin typeface="Arial" panose="020B0604020202020204" pitchFamily="34" charset="0"/>
                <a:ea typeface="Arial" panose="020B0604020202020204" pitchFamily="34" charset="0"/>
              </a:rPr>
              <a:t>TỔNG HỢP PHẦN 3: ĐỘ HÀI LÒNG KHÁCH HÀNG</a:t>
            </a:r>
            <a:endParaRPr lang="en-US" altLang="zh-CN" sz="3000" b="1" dirty="0">
              <a:solidFill>
                <a:schemeClr val="bg1"/>
              </a:solidFill>
              <a:latin typeface="Arial" panose="020B0604020202020204" pitchFamily="34" charset="0"/>
              <a:ea typeface="Arial" panose="020B0604020202020204" pitchFamily="34" charset="0"/>
            </a:endParaRPr>
          </a:p>
        </p:txBody>
      </p:sp>
      <p:grpSp>
        <p:nvGrpSpPr>
          <p:cNvPr id="8194" name="组合 6"/>
          <p:cNvGrpSpPr/>
          <p:nvPr/>
        </p:nvGrpSpPr>
        <p:grpSpPr>
          <a:xfrm>
            <a:off x="0" y="123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0" name="Content Placeholder 99"/>
          <p:cNvPicPr/>
          <p:nvPr/>
        </p:nvPicPr>
        <p:blipFill>
          <a:blip r:embed="rId1"/>
          <a:stretch>
            <a:fillRect/>
          </a:stretch>
        </p:blipFill>
        <p:spPr>
          <a:xfrm>
            <a:off x="253365" y="1901190"/>
            <a:ext cx="552450" cy="429895"/>
          </a:xfrm>
          <a:prstGeom prst="rect">
            <a:avLst/>
          </a:prstGeom>
          <a:noFill/>
          <a:ln w="9525">
            <a:noFill/>
          </a:ln>
        </p:spPr>
      </p:pic>
      <p:sp>
        <p:nvSpPr>
          <p:cNvPr id="12" name="Text Box 11"/>
          <p:cNvSpPr txBox="1"/>
          <p:nvPr/>
        </p:nvSpPr>
        <p:spPr>
          <a:xfrm>
            <a:off x="868045" y="1901190"/>
            <a:ext cx="11388725" cy="369332"/>
          </a:xfrm>
          <a:prstGeom prst="rect">
            <a:avLst/>
          </a:prstGeom>
          <a:noFill/>
        </p:spPr>
        <p:txBody>
          <a:bodyPr wrap="square" rtlCol="0">
            <a:spAutoFit/>
          </a:bodyPr>
          <a:lstStyle/>
          <a:p>
            <a:r>
              <a:rPr lang="en-US" sz="1800" dirty="0" err="1">
                <a:solidFill>
                  <a:schemeClr val="bg1"/>
                </a:solidFill>
                <a:latin typeface="Arial" panose="020B0604020202020204" pitchFamily="34" charset="0"/>
                <a:cs typeface="Arial" panose="020B0604020202020204" pitchFamily="34" charset="0"/>
              </a:rPr>
              <a:t>T</a:t>
            </a:r>
            <a:r>
              <a:rPr lang="en-US" dirty="0" err="1">
                <a:solidFill>
                  <a:schemeClr val="bg1"/>
                </a:solidFill>
                <a:latin typeface="Arial" panose="020B0604020202020204" pitchFamily="34" charset="0"/>
                <a:cs typeface="Arial" panose="020B0604020202020204" pitchFamily="34" charset="0"/>
              </a:rPr>
              <a:t>ỷ</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lệ</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đơn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hàng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bị</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trung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bình</a:t>
            </a:r>
            <a:r>
              <a:rPr lang="en-US" dirty="0">
                <a:solidFill>
                  <a:schemeClr val="bg1"/>
                </a:solidFill>
                <a:latin typeface="Arial" panose="020B0604020202020204" pitchFamily="34" charset="0"/>
                <a:cs typeface="Arial" panose="020B0604020202020204" pitchFamily="34" charset="0"/>
              </a:rPr>
              <a:t> &amp; </a:t>
            </a:r>
            <a:r>
              <a:rPr lang="en-US" dirty="0" err="1">
                <a:solidFill>
                  <a:schemeClr val="bg1"/>
                </a:solidFill>
                <a:latin typeface="Arial" panose="020B0604020202020204" pitchFamily="34" charset="0"/>
                <a:cs typeface="Arial" panose="020B0604020202020204" pitchFamily="34" charset="0"/>
              </a:rPr>
              <a:t>kém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vẫn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còn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chiếm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gần</a:t>
            </a:r>
            <a:r>
              <a:rPr lang="en-US" dirty="0">
                <a:solidFill>
                  <a:schemeClr val="bg1"/>
                </a:solidFill>
                <a:latin typeface="Arial" panose="020B0604020202020204" pitchFamily="34" charset="0"/>
                <a:cs typeface="Arial" panose="020B0604020202020204" pitchFamily="34" charset="0"/>
              </a:rPr>
              <a:t> 25%</a:t>
            </a:r>
            <a:endParaRPr lang="en-US" sz="1800" dirty="0">
              <a:solidFill>
                <a:schemeClr val="bg1"/>
              </a:solidFill>
              <a:latin typeface="Arial" panose="020B0604020202020204" pitchFamily="34" charset="0"/>
              <a:cs typeface="Arial" panose="020B0604020202020204" pitchFamily="34" charset="0"/>
            </a:endParaRPr>
          </a:p>
        </p:txBody>
      </p:sp>
      <p:pic>
        <p:nvPicPr>
          <p:cNvPr id="17" name="Content Placeholder 99"/>
          <p:cNvPicPr/>
          <p:nvPr/>
        </p:nvPicPr>
        <p:blipFill>
          <a:blip r:embed="rId1"/>
          <a:stretch>
            <a:fillRect/>
          </a:stretch>
        </p:blipFill>
        <p:spPr>
          <a:xfrm>
            <a:off x="228600" y="2783840"/>
            <a:ext cx="552450" cy="429895"/>
          </a:xfrm>
          <a:prstGeom prst="rect">
            <a:avLst/>
          </a:prstGeom>
          <a:noFill/>
          <a:ln w="9525">
            <a:noFill/>
          </a:ln>
        </p:spPr>
      </p:pic>
      <p:sp>
        <p:nvSpPr>
          <p:cNvPr id="18" name="Text Box 17"/>
          <p:cNvSpPr txBox="1"/>
          <p:nvPr/>
        </p:nvSpPr>
        <p:spPr>
          <a:xfrm>
            <a:off x="805815" y="2709704"/>
            <a:ext cx="10983595" cy="1046440"/>
          </a:xfrm>
          <a:prstGeom prst="rect">
            <a:avLst/>
          </a:prstGeom>
          <a:noFill/>
        </p:spPr>
        <p:txBody>
          <a:bodyPr wrap="square" rtlCol="0">
            <a:spAutoFit/>
          </a:bodyPr>
          <a:lstStyle/>
          <a:p>
            <a:r>
              <a:rPr lang="en-US" sz="2200" dirty="0" err="1">
                <a:solidFill>
                  <a:schemeClr val="bg1"/>
                </a:solidFill>
                <a:latin typeface="Arial" panose="020B0604020202020204" pitchFamily="34" charset="0"/>
                <a:cs typeface="Arial" panose="020B0604020202020204" pitchFamily="34" charset="0"/>
              </a:rPr>
              <a:t>Các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yếu</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tố</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ảnh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hưởng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đến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mức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độ</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hài</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lòng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của</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khách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hàng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thời</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gian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vận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chuyển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hình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thức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thanh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toán</a:t>
            </a:r>
            <a:r>
              <a:rPr lang="en-US" sz="2200" dirty="0">
                <a:solidFill>
                  <a:schemeClr val="bg1"/>
                </a:solidFill>
                <a:latin typeface="Arial" panose="020B0604020202020204" pitchFamily="34" charset="0"/>
                <a:cs typeface="Arial" panose="020B0604020202020204" pitchFamily="34" charset="0"/>
              </a:rPr>
              <a:t> </a:t>
            </a:r>
            <a:endParaRPr lang="en-US" sz="1800" b="1" dirty="0">
              <a:solidFill>
                <a:schemeClr val="bg1"/>
              </a:solidFill>
            </a:endParaRPr>
          </a:p>
          <a:p>
            <a:endParaRPr lang="en-US" sz="1800" b="1" dirty="0">
              <a:solidFill>
                <a:schemeClr val="bg1"/>
              </a:solidFill>
              <a:latin typeface="Arial" panose="020B0604020202020204" pitchFamily="34" charset="0"/>
              <a:cs typeface="Arial" panose="020B0604020202020204" pitchFamily="34" charset="0"/>
            </a:endParaRPr>
          </a:p>
        </p:txBody>
      </p:sp>
      <p:pic>
        <p:nvPicPr>
          <p:cNvPr id="19" name="Content Placeholder 99"/>
          <p:cNvPicPr/>
          <p:nvPr/>
        </p:nvPicPr>
        <p:blipFill>
          <a:blip r:embed="rId1"/>
          <a:stretch>
            <a:fillRect/>
          </a:stretch>
        </p:blipFill>
        <p:spPr>
          <a:xfrm>
            <a:off x="185420" y="3653790"/>
            <a:ext cx="552450" cy="429895"/>
          </a:xfrm>
          <a:prstGeom prst="rect">
            <a:avLst/>
          </a:prstGeom>
          <a:noFill/>
          <a:ln w="9525">
            <a:noFill/>
          </a:ln>
        </p:spPr>
      </p:pic>
      <p:sp>
        <p:nvSpPr>
          <p:cNvPr id="28" name="Text Box 27"/>
          <p:cNvSpPr txBox="1"/>
          <p:nvPr/>
        </p:nvSpPr>
        <p:spPr>
          <a:xfrm>
            <a:off x="781050" y="3699510"/>
            <a:ext cx="11687810" cy="768350"/>
          </a:xfrm>
          <a:prstGeom prst="rect">
            <a:avLst/>
          </a:prstGeom>
          <a:noFill/>
        </p:spPr>
        <p:txBody>
          <a:bodyPr wrap="square" rtlCol="0">
            <a:spAutoFit/>
          </a:bodyPr>
          <a:lstStyle/>
          <a:p>
            <a:r>
              <a:rPr lang="en-US" sz="2200" dirty="0" err="1">
                <a:solidFill>
                  <a:schemeClr val="bg1"/>
                </a:solidFill>
                <a:latin typeface="Arial" panose="020B0604020202020204" pitchFamily="34" charset="0"/>
                <a:cs typeface="Arial" panose="020B0604020202020204" pitchFamily="34" charset="0"/>
              </a:rPr>
              <a:t>Hình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thức</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thanh</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toán</a:t>
            </a:r>
            <a:r>
              <a:rPr lang="en-US" sz="2200" dirty="0">
                <a:solidFill>
                  <a:schemeClr val="bg1"/>
                </a:solidFill>
                <a:latin typeface="Arial" panose="020B0604020202020204" pitchFamily="34" charset="0"/>
                <a:cs typeface="Arial" panose="020B0604020202020204" pitchFamily="34" charset="0"/>
              </a:rPr>
              <a:t> qua </a:t>
            </a:r>
            <a:r>
              <a:rPr lang="en-US" sz="2200" dirty="0" err="1">
                <a:solidFill>
                  <a:schemeClr val="bg1"/>
                </a:solidFill>
                <a:latin typeface="Arial" panose="020B0604020202020204" pitchFamily="34" charset="0"/>
                <a:cs typeface="Arial" panose="020B0604020202020204" pitchFamily="34" charset="0"/>
              </a:rPr>
              <a:t>thẻ</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tín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dụng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càng</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ngày</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trở</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nên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phổ</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biến</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bg1"/>
                </a:solidFill>
                <a:latin typeface="Arial" panose="020B0604020202020204" pitchFamily="34" charset="0"/>
                <a:cs typeface="Arial" panose="020B0604020202020204" pitchFamily="34" charset="0"/>
              </a:rPr>
              <a:t>hơn</a:t>
            </a:r>
            <a:endParaRPr lang="en-US" sz="2200" dirty="0">
              <a:solidFill>
                <a:schemeClr val="bg1"/>
              </a:solidFill>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
          <p:cNvSpPr txBox="1"/>
          <p:nvPr/>
        </p:nvSpPr>
        <p:spPr>
          <a:xfrm>
            <a:off x="3183255" y="1742440"/>
            <a:ext cx="1588135" cy="3153410"/>
          </a:xfrm>
          <a:prstGeom prst="rect">
            <a:avLst/>
          </a:prstGeom>
          <a:noFill/>
          <a:ln w="9525">
            <a:noFill/>
          </a:ln>
        </p:spPr>
        <p:txBody>
          <a:bodyPr wrap="none" anchor="t" anchorCtr="0">
            <a:spAutoFit/>
          </a:bodyPr>
          <a:lstStyle/>
          <a:p>
            <a:r>
              <a:rPr lang="en-US" altLang="zh-CN" sz="19900" b="1" dirty="0">
                <a:solidFill>
                  <a:schemeClr val="bg1"/>
                </a:solidFill>
                <a:latin typeface="Arial" panose="020B0604020202020204" pitchFamily="34" charset="0"/>
                <a:ea typeface="Arial" panose="020B0604020202020204" pitchFamily="34" charset="0"/>
              </a:rPr>
              <a:t>4</a:t>
            </a:r>
            <a:endParaRPr lang="en-US" altLang="zh-CN" sz="19900" b="1" dirty="0">
              <a:solidFill>
                <a:schemeClr val="bg1"/>
              </a:solidFill>
              <a:latin typeface="Arial" panose="020B0604020202020204" pitchFamily="34" charset="0"/>
              <a:ea typeface="Arial" panose="020B0604020202020204" pitchFamily="34" charset="0"/>
            </a:endParaRPr>
          </a:p>
        </p:txBody>
      </p:sp>
      <p:sp>
        <p:nvSpPr>
          <p:cNvPr id="7170" name="文本框 34"/>
          <p:cNvSpPr txBox="1"/>
          <p:nvPr/>
        </p:nvSpPr>
        <p:spPr>
          <a:xfrm>
            <a:off x="5725160" y="3799840"/>
            <a:ext cx="4582795" cy="583565"/>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rial" panose="020B0604020202020204" pitchFamily="34" charset="0"/>
              </a:rPr>
              <a:t>HƯỚNG PHÁT TRIỂN</a:t>
            </a:r>
            <a:endParaRPr lang="en-US" altLang="zh-CN" sz="3200" dirty="0">
              <a:solidFill>
                <a:schemeClr val="bg1"/>
              </a:solidFill>
              <a:latin typeface="Arial" panose="020B0604020202020204" pitchFamily="34" charset="0"/>
              <a:ea typeface="Arial" panose="020B0604020202020204" pitchFamily="34" charset="0"/>
            </a:endParaRPr>
          </a:p>
        </p:txBody>
      </p:sp>
      <p:sp>
        <p:nvSpPr>
          <p:cNvPr id="8" name="等腰三角形 7"/>
          <p:cNvSpPr/>
          <p:nvPr/>
        </p:nvSpPr>
        <p:spPr>
          <a:xfrm rot="10800000">
            <a:off x="7002463" y="0"/>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a:off x="1452563" y="4264025"/>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38"/>
          <p:cNvSpPr txBox="1"/>
          <p:nvPr/>
        </p:nvSpPr>
        <p:spPr>
          <a:xfrm>
            <a:off x="5224780" y="3236278"/>
            <a:ext cx="6447155" cy="521970"/>
          </a:xfrm>
          <a:prstGeom prst="rect">
            <a:avLst/>
          </a:prstGeom>
          <a:solidFill>
            <a:schemeClr val="bg1"/>
          </a:solidFill>
          <a:ln w="9525">
            <a:noFill/>
          </a:ln>
        </p:spPr>
        <p:txBody>
          <a:bodyPr wrap="none" anchor="t" anchorCtr="0">
            <a:spAutoFit/>
          </a:bodyPr>
          <a:lstStyle/>
          <a:p>
            <a:r>
              <a:rPr lang="en-US" altLang="zh-CN" sz="2800" dirty="0">
                <a:solidFill>
                  <a:srgbClr val="30302F"/>
                </a:solidFill>
                <a:latin typeface="Arial" panose="020B0604020202020204" pitchFamily="34" charset="0"/>
                <a:ea typeface="SimSun" panose="02010600030101010101" pitchFamily="2" charset="-122"/>
              </a:rPr>
              <a:t>PART FOUR: AREAS OF IMPROMENT</a:t>
            </a:r>
            <a:endParaRPr lang="zh-CN" altLang="en-US" sz="2800" dirty="0">
              <a:solidFill>
                <a:srgbClr val="30302F"/>
              </a:solidFill>
              <a:latin typeface="Arial" panose="020B0604020202020204" pitchFamily="34" charset="0"/>
              <a:ea typeface="Arial" panose="020B0604020202020204" pitchFamily="34" charset="0"/>
            </a:endParaRPr>
          </a:p>
        </p:txBody>
      </p:sp>
      <p:sp>
        <p:nvSpPr>
          <p:cNvPr id="14" name="直角三角形 13"/>
          <p:cNvSpPr/>
          <p:nvPr/>
        </p:nvSpPr>
        <p:spPr>
          <a:xfrm rot="10800000" flipH="1">
            <a:off x="8499475" y="-9525"/>
            <a:ext cx="1511300" cy="2603500"/>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直角三角形 39"/>
          <p:cNvSpPr/>
          <p:nvPr/>
        </p:nvSpPr>
        <p:spPr>
          <a:xfrm flipH="1">
            <a:off x="1446213" y="4241800"/>
            <a:ext cx="1512888" cy="2601913"/>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8676" name="文本框 8"/>
          <p:cNvSpPr txBox="1"/>
          <p:nvPr/>
        </p:nvSpPr>
        <p:spPr>
          <a:xfrm>
            <a:off x="1176655" y="454025"/>
            <a:ext cx="9388475" cy="645160"/>
          </a:xfrm>
          <a:prstGeom prst="rect">
            <a:avLst/>
          </a:prstGeom>
          <a:noFill/>
          <a:ln w="9525">
            <a:noFill/>
          </a:ln>
        </p:spPr>
        <p:txBody>
          <a:bodyPr wrap="square" anchor="t" anchorCtr="0">
            <a:spAutoFit/>
          </a:bodyPr>
          <a:lstStyle/>
          <a:p>
            <a:pPr algn="l"/>
            <a:r>
              <a:rPr lang="en-US" altLang="zh-CN" dirty="0">
                <a:solidFill>
                  <a:schemeClr val="bg1"/>
                </a:solidFill>
                <a:latin typeface="Arial" panose="020B0604020202020204" pitchFamily="34" charset="0"/>
                <a:ea typeface="Arial" panose="020B0604020202020204" pitchFamily="34" charset="0"/>
              </a:rPr>
              <a:t>1. CẦN TIẾP TỤC ĐƯA RA CÁC CAMPAIGN ĐỂ ỔN ĐỊNH TỐC ĐỘ TĂNG TRƯỞNG &amp; MỞ RỘNG DẦN THỊ PHẦN (THÔNG QUA NHẬN THỨC NGƯỜI TIÊU DÙNG):</a:t>
            </a:r>
            <a:endParaRPr lang="en-US" altLang="zh-CN" dirty="0">
              <a:solidFill>
                <a:schemeClr val="bg1"/>
              </a:solidFill>
              <a:latin typeface="Arial" panose="020B0604020202020204" pitchFamily="34" charset="0"/>
              <a:ea typeface="Arial" panose="020B0604020202020204" pitchFamily="34" charset="0"/>
            </a:endParaRPr>
          </a:p>
        </p:txBody>
      </p:sp>
      <p:sp>
        <p:nvSpPr>
          <p:cNvPr id="8" name="Rectangle 1"/>
          <p:cNvSpPr/>
          <p:nvPr/>
        </p:nvSpPr>
        <p:spPr>
          <a:xfrm>
            <a:off x="0" y="5410200"/>
            <a:ext cx="12192000" cy="144780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6"/>
          <p:cNvSpPr>
            <a:spLocks noEditPoints="1"/>
          </p:cNvSpPr>
          <p:nvPr/>
        </p:nvSpPr>
        <p:spPr bwMode="auto">
          <a:xfrm>
            <a:off x="189230" y="1671638"/>
            <a:ext cx="1401763" cy="3797300"/>
          </a:xfrm>
          <a:custGeom>
            <a:avLst/>
            <a:gdLst>
              <a:gd name="T0" fmla="*/ 146 w 280"/>
              <a:gd name="T1" fmla="*/ 122 h 761"/>
              <a:gd name="T2" fmla="*/ 161 w 280"/>
              <a:gd name="T3" fmla="*/ 134 h 761"/>
              <a:gd name="T4" fmla="*/ 125 w 280"/>
              <a:gd name="T5" fmla="*/ 184 h 761"/>
              <a:gd name="T6" fmla="*/ 112 w 280"/>
              <a:gd name="T7" fmla="*/ 83 h 761"/>
              <a:gd name="T8" fmla="*/ 0 w 280"/>
              <a:gd name="T9" fmla="*/ 113 h 761"/>
              <a:gd name="T10" fmla="*/ 14 w 280"/>
              <a:gd name="T11" fmla="*/ 237 h 761"/>
              <a:gd name="T12" fmla="*/ 91 w 280"/>
              <a:gd name="T13" fmla="*/ 264 h 761"/>
              <a:gd name="T14" fmla="*/ 100 w 280"/>
              <a:gd name="T15" fmla="*/ 275 h 761"/>
              <a:gd name="T16" fmla="*/ 113 w 280"/>
              <a:gd name="T17" fmla="*/ 280 h 761"/>
              <a:gd name="T18" fmla="*/ 88 w 280"/>
              <a:gd name="T19" fmla="*/ 384 h 761"/>
              <a:gd name="T20" fmla="*/ 104 w 280"/>
              <a:gd name="T21" fmla="*/ 386 h 761"/>
              <a:gd name="T22" fmla="*/ 126 w 280"/>
              <a:gd name="T23" fmla="*/ 550 h 761"/>
              <a:gd name="T24" fmla="*/ 129 w 280"/>
              <a:gd name="T25" fmla="*/ 593 h 761"/>
              <a:gd name="T26" fmla="*/ 130 w 280"/>
              <a:gd name="T27" fmla="*/ 675 h 761"/>
              <a:gd name="T28" fmla="*/ 128 w 280"/>
              <a:gd name="T29" fmla="*/ 724 h 761"/>
              <a:gd name="T30" fmla="*/ 108 w 280"/>
              <a:gd name="T31" fmla="*/ 737 h 761"/>
              <a:gd name="T32" fmla="*/ 90 w 280"/>
              <a:gd name="T33" fmla="*/ 752 h 761"/>
              <a:gd name="T34" fmla="*/ 137 w 280"/>
              <a:gd name="T35" fmla="*/ 753 h 761"/>
              <a:gd name="T36" fmla="*/ 183 w 280"/>
              <a:gd name="T37" fmla="*/ 757 h 761"/>
              <a:gd name="T38" fmla="*/ 213 w 280"/>
              <a:gd name="T39" fmla="*/ 756 h 761"/>
              <a:gd name="T40" fmla="*/ 232 w 280"/>
              <a:gd name="T41" fmla="*/ 736 h 761"/>
              <a:gd name="T42" fmla="*/ 218 w 280"/>
              <a:gd name="T43" fmla="*/ 556 h 761"/>
              <a:gd name="T44" fmla="*/ 211 w 280"/>
              <a:gd name="T45" fmla="*/ 526 h 761"/>
              <a:gd name="T46" fmla="*/ 215 w 280"/>
              <a:gd name="T47" fmla="*/ 474 h 761"/>
              <a:gd name="T48" fmla="*/ 234 w 280"/>
              <a:gd name="T49" fmla="*/ 400 h 761"/>
              <a:gd name="T50" fmla="*/ 242 w 280"/>
              <a:gd name="T51" fmla="*/ 400 h 761"/>
              <a:gd name="T52" fmla="*/ 236 w 280"/>
              <a:gd name="T53" fmla="*/ 335 h 761"/>
              <a:gd name="T54" fmla="*/ 231 w 280"/>
              <a:gd name="T55" fmla="*/ 296 h 761"/>
              <a:gd name="T56" fmla="*/ 236 w 280"/>
              <a:gd name="T57" fmla="*/ 252 h 761"/>
              <a:gd name="T58" fmla="*/ 264 w 280"/>
              <a:gd name="T59" fmla="*/ 145 h 761"/>
              <a:gd name="T60" fmla="*/ 242 w 280"/>
              <a:gd name="T61" fmla="*/ 129 h 761"/>
              <a:gd name="T62" fmla="*/ 232 w 280"/>
              <a:gd name="T63" fmla="*/ 111 h 761"/>
              <a:gd name="T64" fmla="*/ 226 w 280"/>
              <a:gd name="T65" fmla="*/ 109 h 761"/>
              <a:gd name="T66" fmla="*/ 224 w 280"/>
              <a:gd name="T67" fmla="*/ 102 h 761"/>
              <a:gd name="T68" fmla="*/ 233 w 280"/>
              <a:gd name="T69" fmla="*/ 88 h 761"/>
              <a:gd name="T70" fmla="*/ 228 w 280"/>
              <a:gd name="T71" fmla="*/ 73 h 761"/>
              <a:gd name="T72" fmla="*/ 237 w 280"/>
              <a:gd name="T73" fmla="*/ 65 h 761"/>
              <a:gd name="T74" fmla="*/ 230 w 280"/>
              <a:gd name="T75" fmla="*/ 59 h 761"/>
              <a:gd name="T76" fmla="*/ 169 w 280"/>
              <a:gd name="T77" fmla="*/ 6 h 761"/>
              <a:gd name="T78" fmla="*/ 117 w 280"/>
              <a:gd name="T79" fmla="*/ 54 h 761"/>
              <a:gd name="T80" fmla="*/ 127 w 280"/>
              <a:gd name="T81" fmla="*/ 89 h 761"/>
              <a:gd name="T82" fmla="*/ 139 w 280"/>
              <a:gd name="T83" fmla="*/ 124 h 761"/>
              <a:gd name="T84" fmla="*/ 167 w 280"/>
              <a:gd name="T85" fmla="*/ 709 h 761"/>
              <a:gd name="T86" fmla="*/ 176 w 280"/>
              <a:gd name="T87" fmla="*/ 662 h 761"/>
              <a:gd name="T88" fmla="*/ 173 w 280"/>
              <a:gd name="T89" fmla="*/ 590 h 761"/>
              <a:gd name="T90" fmla="*/ 187 w 280"/>
              <a:gd name="T91" fmla="*/ 629 h 761"/>
              <a:gd name="T92" fmla="*/ 192 w 280"/>
              <a:gd name="T93" fmla="*/ 690 h 761"/>
              <a:gd name="T94" fmla="*/ 180 w 280"/>
              <a:gd name="T95" fmla="*/ 722 h 761"/>
              <a:gd name="T96" fmla="*/ 168 w 280"/>
              <a:gd name="T97" fmla="*/ 734 h 761"/>
              <a:gd name="T98" fmla="*/ 167 w 280"/>
              <a:gd name="T99"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761">
                <a:moveTo>
                  <a:pt x="146" y="122"/>
                </a:moveTo>
                <a:cubicBezTo>
                  <a:pt x="146" y="122"/>
                  <a:pt x="156" y="132"/>
                  <a:pt x="161" y="134"/>
                </a:cubicBezTo>
                <a:cubicBezTo>
                  <a:pt x="161" y="134"/>
                  <a:pt x="128" y="172"/>
                  <a:pt x="125" y="184"/>
                </a:cubicBezTo>
                <a:cubicBezTo>
                  <a:pt x="112" y="83"/>
                  <a:pt x="112" y="83"/>
                  <a:pt x="112" y="83"/>
                </a:cubicBezTo>
                <a:cubicBezTo>
                  <a:pt x="0" y="113"/>
                  <a:pt x="0" y="113"/>
                  <a:pt x="0" y="113"/>
                </a:cubicBezTo>
                <a:cubicBezTo>
                  <a:pt x="14" y="237"/>
                  <a:pt x="14" y="237"/>
                  <a:pt x="14" y="237"/>
                </a:cubicBezTo>
                <a:cubicBezTo>
                  <a:pt x="91" y="264"/>
                  <a:pt x="91" y="264"/>
                  <a:pt x="91" y="264"/>
                </a:cubicBezTo>
                <a:cubicBezTo>
                  <a:pt x="91" y="264"/>
                  <a:pt x="91" y="271"/>
                  <a:pt x="100" y="275"/>
                </a:cubicBezTo>
                <a:cubicBezTo>
                  <a:pt x="113" y="280"/>
                  <a:pt x="113" y="280"/>
                  <a:pt x="113" y="280"/>
                </a:cubicBezTo>
                <a:cubicBezTo>
                  <a:pt x="113" y="280"/>
                  <a:pt x="86" y="366"/>
                  <a:pt x="88" y="384"/>
                </a:cubicBezTo>
                <a:cubicBezTo>
                  <a:pt x="104" y="386"/>
                  <a:pt x="104" y="386"/>
                  <a:pt x="104" y="386"/>
                </a:cubicBezTo>
                <a:cubicBezTo>
                  <a:pt x="104" y="386"/>
                  <a:pt x="97" y="462"/>
                  <a:pt x="126" y="550"/>
                </a:cubicBezTo>
                <a:cubicBezTo>
                  <a:pt x="126" y="550"/>
                  <a:pt x="128" y="583"/>
                  <a:pt x="129" y="593"/>
                </a:cubicBezTo>
                <a:cubicBezTo>
                  <a:pt x="129" y="604"/>
                  <a:pt x="131" y="662"/>
                  <a:pt x="130" y="675"/>
                </a:cubicBezTo>
                <a:cubicBezTo>
                  <a:pt x="129" y="687"/>
                  <a:pt x="132" y="719"/>
                  <a:pt x="128" y="724"/>
                </a:cubicBezTo>
                <a:cubicBezTo>
                  <a:pt x="123" y="728"/>
                  <a:pt x="114" y="735"/>
                  <a:pt x="108" y="737"/>
                </a:cubicBezTo>
                <a:cubicBezTo>
                  <a:pt x="102" y="739"/>
                  <a:pt x="86" y="747"/>
                  <a:pt x="90" y="752"/>
                </a:cubicBezTo>
                <a:cubicBezTo>
                  <a:pt x="90" y="752"/>
                  <a:pt x="93" y="759"/>
                  <a:pt x="137" y="753"/>
                </a:cubicBezTo>
                <a:cubicBezTo>
                  <a:pt x="137" y="753"/>
                  <a:pt x="137" y="761"/>
                  <a:pt x="183" y="757"/>
                </a:cubicBezTo>
                <a:cubicBezTo>
                  <a:pt x="183" y="757"/>
                  <a:pt x="207" y="756"/>
                  <a:pt x="213" y="756"/>
                </a:cubicBezTo>
                <a:cubicBezTo>
                  <a:pt x="219" y="756"/>
                  <a:pt x="243" y="751"/>
                  <a:pt x="232" y="736"/>
                </a:cubicBezTo>
                <a:cubicBezTo>
                  <a:pt x="232" y="736"/>
                  <a:pt x="243" y="588"/>
                  <a:pt x="218" y="556"/>
                </a:cubicBezTo>
                <a:cubicBezTo>
                  <a:pt x="218" y="556"/>
                  <a:pt x="211" y="535"/>
                  <a:pt x="211" y="526"/>
                </a:cubicBezTo>
                <a:cubicBezTo>
                  <a:pt x="211" y="517"/>
                  <a:pt x="212" y="487"/>
                  <a:pt x="215" y="474"/>
                </a:cubicBezTo>
                <a:cubicBezTo>
                  <a:pt x="217" y="461"/>
                  <a:pt x="236" y="407"/>
                  <a:pt x="234" y="400"/>
                </a:cubicBezTo>
                <a:cubicBezTo>
                  <a:pt x="242" y="400"/>
                  <a:pt x="242" y="400"/>
                  <a:pt x="242" y="400"/>
                </a:cubicBezTo>
                <a:cubicBezTo>
                  <a:pt x="242" y="400"/>
                  <a:pt x="247" y="352"/>
                  <a:pt x="236" y="335"/>
                </a:cubicBezTo>
                <a:cubicBezTo>
                  <a:pt x="225" y="318"/>
                  <a:pt x="231" y="308"/>
                  <a:pt x="231" y="296"/>
                </a:cubicBezTo>
                <a:cubicBezTo>
                  <a:pt x="231" y="283"/>
                  <a:pt x="236" y="252"/>
                  <a:pt x="236" y="252"/>
                </a:cubicBezTo>
                <a:cubicBezTo>
                  <a:pt x="236" y="252"/>
                  <a:pt x="280" y="172"/>
                  <a:pt x="264" y="145"/>
                </a:cubicBezTo>
                <a:cubicBezTo>
                  <a:pt x="264" y="145"/>
                  <a:pt x="261" y="134"/>
                  <a:pt x="242" y="129"/>
                </a:cubicBezTo>
                <a:cubicBezTo>
                  <a:pt x="242" y="129"/>
                  <a:pt x="232" y="115"/>
                  <a:pt x="232" y="111"/>
                </a:cubicBezTo>
                <a:cubicBezTo>
                  <a:pt x="231" y="106"/>
                  <a:pt x="226" y="109"/>
                  <a:pt x="226" y="109"/>
                </a:cubicBezTo>
                <a:cubicBezTo>
                  <a:pt x="224" y="102"/>
                  <a:pt x="224" y="102"/>
                  <a:pt x="224" y="102"/>
                </a:cubicBezTo>
                <a:cubicBezTo>
                  <a:pt x="224" y="102"/>
                  <a:pt x="233" y="105"/>
                  <a:pt x="233" y="88"/>
                </a:cubicBezTo>
                <a:cubicBezTo>
                  <a:pt x="233" y="71"/>
                  <a:pt x="232" y="78"/>
                  <a:pt x="228" y="73"/>
                </a:cubicBezTo>
                <a:cubicBezTo>
                  <a:pt x="224" y="67"/>
                  <a:pt x="233" y="70"/>
                  <a:pt x="237" y="65"/>
                </a:cubicBezTo>
                <a:cubicBezTo>
                  <a:pt x="240" y="61"/>
                  <a:pt x="233" y="65"/>
                  <a:pt x="230" y="59"/>
                </a:cubicBezTo>
                <a:cubicBezTo>
                  <a:pt x="226" y="54"/>
                  <a:pt x="201" y="0"/>
                  <a:pt x="169" y="6"/>
                </a:cubicBezTo>
                <a:cubicBezTo>
                  <a:pt x="136" y="12"/>
                  <a:pt x="119" y="43"/>
                  <a:pt x="117" y="54"/>
                </a:cubicBezTo>
                <a:cubicBezTo>
                  <a:pt x="115" y="65"/>
                  <a:pt x="126" y="85"/>
                  <a:pt x="127" y="89"/>
                </a:cubicBezTo>
                <a:cubicBezTo>
                  <a:pt x="128" y="92"/>
                  <a:pt x="145" y="113"/>
                  <a:pt x="139" y="124"/>
                </a:cubicBezTo>
                <a:moveTo>
                  <a:pt x="167" y="709"/>
                </a:moveTo>
                <a:cubicBezTo>
                  <a:pt x="169" y="697"/>
                  <a:pt x="175" y="671"/>
                  <a:pt x="176" y="662"/>
                </a:cubicBezTo>
                <a:cubicBezTo>
                  <a:pt x="177" y="654"/>
                  <a:pt x="176" y="596"/>
                  <a:pt x="173" y="590"/>
                </a:cubicBezTo>
                <a:cubicBezTo>
                  <a:pt x="173" y="590"/>
                  <a:pt x="186" y="617"/>
                  <a:pt x="187" y="629"/>
                </a:cubicBezTo>
                <a:cubicBezTo>
                  <a:pt x="188" y="640"/>
                  <a:pt x="197" y="680"/>
                  <a:pt x="192" y="690"/>
                </a:cubicBezTo>
                <a:cubicBezTo>
                  <a:pt x="188" y="700"/>
                  <a:pt x="184" y="717"/>
                  <a:pt x="180" y="722"/>
                </a:cubicBezTo>
                <a:cubicBezTo>
                  <a:pt x="177" y="727"/>
                  <a:pt x="168" y="734"/>
                  <a:pt x="168" y="734"/>
                </a:cubicBezTo>
                <a:cubicBezTo>
                  <a:pt x="168" y="734"/>
                  <a:pt x="164" y="720"/>
                  <a:pt x="167" y="709"/>
                </a:cubicBezTo>
                <a:close/>
              </a:path>
            </a:pathLst>
          </a:custGeom>
          <a:solidFill>
            <a:srgbClr val="B8E6DC"/>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12"/>
          <p:cNvSpPr>
            <a:spLocks noEditPoints="1"/>
          </p:cNvSpPr>
          <p:nvPr/>
        </p:nvSpPr>
        <p:spPr bwMode="auto">
          <a:xfrm>
            <a:off x="1590993" y="1482725"/>
            <a:ext cx="1263650" cy="3986213"/>
          </a:xfrm>
          <a:custGeom>
            <a:avLst/>
            <a:gdLst>
              <a:gd name="T0" fmla="*/ 193 w 253"/>
              <a:gd name="T1" fmla="*/ 151 h 798"/>
              <a:gd name="T2" fmla="*/ 182 w 253"/>
              <a:gd name="T3" fmla="*/ 103 h 798"/>
              <a:gd name="T4" fmla="*/ 165 w 253"/>
              <a:gd name="T5" fmla="*/ 92 h 798"/>
              <a:gd name="T6" fmla="*/ 162 w 253"/>
              <a:gd name="T7" fmla="*/ 50 h 798"/>
              <a:gd name="T8" fmla="*/ 95 w 253"/>
              <a:gd name="T9" fmla="*/ 103 h 798"/>
              <a:gd name="T10" fmla="*/ 80 w 253"/>
              <a:gd name="T11" fmla="*/ 141 h 798"/>
              <a:gd name="T12" fmla="*/ 27 w 253"/>
              <a:gd name="T13" fmla="*/ 149 h 798"/>
              <a:gd name="T14" fmla="*/ 3 w 253"/>
              <a:gd name="T15" fmla="*/ 255 h 798"/>
              <a:gd name="T16" fmla="*/ 20 w 253"/>
              <a:gd name="T17" fmla="*/ 388 h 798"/>
              <a:gd name="T18" fmla="*/ 29 w 253"/>
              <a:gd name="T19" fmla="*/ 390 h 798"/>
              <a:gd name="T20" fmla="*/ 48 w 253"/>
              <a:gd name="T21" fmla="*/ 409 h 798"/>
              <a:gd name="T22" fmla="*/ 47 w 253"/>
              <a:gd name="T23" fmla="*/ 488 h 798"/>
              <a:gd name="T24" fmla="*/ 28 w 253"/>
              <a:gd name="T25" fmla="*/ 615 h 798"/>
              <a:gd name="T26" fmla="*/ 16 w 253"/>
              <a:gd name="T27" fmla="*/ 733 h 798"/>
              <a:gd name="T28" fmla="*/ 24 w 253"/>
              <a:gd name="T29" fmla="*/ 798 h 798"/>
              <a:gd name="T30" fmla="*/ 65 w 253"/>
              <a:gd name="T31" fmla="*/ 772 h 798"/>
              <a:gd name="T32" fmla="*/ 70 w 253"/>
              <a:gd name="T33" fmla="*/ 712 h 798"/>
              <a:gd name="T34" fmla="*/ 85 w 253"/>
              <a:gd name="T35" fmla="*/ 613 h 798"/>
              <a:gd name="T36" fmla="*/ 122 w 253"/>
              <a:gd name="T37" fmla="*/ 478 h 798"/>
              <a:gd name="T38" fmla="*/ 130 w 253"/>
              <a:gd name="T39" fmla="*/ 489 h 798"/>
              <a:gd name="T40" fmla="*/ 138 w 253"/>
              <a:gd name="T41" fmla="*/ 607 h 798"/>
              <a:gd name="T42" fmla="*/ 128 w 253"/>
              <a:gd name="T43" fmla="*/ 679 h 798"/>
              <a:gd name="T44" fmla="*/ 114 w 253"/>
              <a:gd name="T45" fmla="*/ 722 h 798"/>
              <a:gd name="T46" fmla="*/ 121 w 253"/>
              <a:gd name="T47" fmla="*/ 795 h 798"/>
              <a:gd name="T48" fmla="*/ 210 w 253"/>
              <a:gd name="T49" fmla="*/ 784 h 798"/>
              <a:gd name="T50" fmla="*/ 173 w 253"/>
              <a:gd name="T51" fmla="*/ 768 h 798"/>
              <a:gd name="T52" fmla="*/ 184 w 253"/>
              <a:gd name="T53" fmla="*/ 617 h 798"/>
              <a:gd name="T54" fmla="*/ 189 w 253"/>
              <a:gd name="T55" fmla="*/ 502 h 798"/>
              <a:gd name="T56" fmla="*/ 210 w 253"/>
              <a:gd name="T57" fmla="*/ 428 h 798"/>
              <a:gd name="T58" fmla="*/ 187 w 253"/>
              <a:gd name="T59" fmla="*/ 297 h 798"/>
              <a:gd name="T60" fmla="*/ 241 w 253"/>
              <a:gd name="T61" fmla="*/ 239 h 798"/>
              <a:gd name="T62" fmla="*/ 46 w 253"/>
              <a:gd name="T63" fmla="*/ 328 h 798"/>
              <a:gd name="T64" fmla="*/ 39 w 253"/>
              <a:gd name="T65" fmla="*/ 294 h 798"/>
              <a:gd name="T66" fmla="*/ 49 w 253"/>
              <a:gd name="T67" fmla="*/ 252 h 798"/>
              <a:gd name="T68" fmla="*/ 128 w 253"/>
              <a:gd name="T69" fmla="*/ 389 h 798"/>
              <a:gd name="T70" fmla="*/ 115 w 253"/>
              <a:gd name="T71" fmla="*/ 156 h 798"/>
              <a:gd name="T72" fmla="*/ 133 w 253"/>
              <a:gd name="T73" fmla="*/ 155 h 798"/>
              <a:gd name="T74" fmla="*/ 142 w 253"/>
              <a:gd name="T75" fmla="*/ 376 h 798"/>
              <a:gd name="T76" fmla="*/ 173 w 253"/>
              <a:gd name="T77" fmla="*/ 156 h 798"/>
              <a:gd name="T78" fmla="*/ 144 w 253"/>
              <a:gd name="T79" fmla="*/ 135 h 798"/>
              <a:gd name="T80" fmla="*/ 168 w 253"/>
              <a:gd name="T81" fmla="*/ 14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3" h="798">
                <a:moveTo>
                  <a:pt x="233" y="205"/>
                </a:moveTo>
                <a:cubicBezTo>
                  <a:pt x="233" y="205"/>
                  <a:pt x="205" y="148"/>
                  <a:pt x="193" y="151"/>
                </a:cubicBezTo>
                <a:cubicBezTo>
                  <a:pt x="193" y="151"/>
                  <a:pt x="186" y="135"/>
                  <a:pt x="187" y="131"/>
                </a:cubicBezTo>
                <a:cubicBezTo>
                  <a:pt x="188" y="127"/>
                  <a:pt x="197" y="107"/>
                  <a:pt x="182" y="103"/>
                </a:cubicBezTo>
                <a:cubicBezTo>
                  <a:pt x="164" y="98"/>
                  <a:pt x="164" y="98"/>
                  <a:pt x="164" y="98"/>
                </a:cubicBezTo>
                <a:cubicBezTo>
                  <a:pt x="164" y="98"/>
                  <a:pt x="165" y="96"/>
                  <a:pt x="165" y="92"/>
                </a:cubicBezTo>
                <a:cubicBezTo>
                  <a:pt x="171" y="92"/>
                  <a:pt x="168" y="84"/>
                  <a:pt x="166" y="79"/>
                </a:cubicBezTo>
                <a:cubicBezTo>
                  <a:pt x="166" y="70"/>
                  <a:pt x="165" y="60"/>
                  <a:pt x="162" y="50"/>
                </a:cubicBezTo>
                <a:cubicBezTo>
                  <a:pt x="162" y="50"/>
                  <a:pt x="138" y="0"/>
                  <a:pt x="91" y="45"/>
                </a:cubicBezTo>
                <a:cubicBezTo>
                  <a:pt x="91" y="45"/>
                  <a:pt x="76" y="71"/>
                  <a:pt x="95" y="103"/>
                </a:cubicBezTo>
                <a:cubicBezTo>
                  <a:pt x="95" y="103"/>
                  <a:pt x="102" y="122"/>
                  <a:pt x="98" y="126"/>
                </a:cubicBezTo>
                <a:cubicBezTo>
                  <a:pt x="93" y="129"/>
                  <a:pt x="87" y="137"/>
                  <a:pt x="80" y="141"/>
                </a:cubicBezTo>
                <a:cubicBezTo>
                  <a:pt x="72" y="144"/>
                  <a:pt x="50" y="149"/>
                  <a:pt x="42" y="148"/>
                </a:cubicBezTo>
                <a:cubicBezTo>
                  <a:pt x="35" y="147"/>
                  <a:pt x="27" y="149"/>
                  <a:pt x="27" y="149"/>
                </a:cubicBezTo>
                <a:cubicBezTo>
                  <a:pt x="27" y="149"/>
                  <a:pt x="12" y="189"/>
                  <a:pt x="8" y="211"/>
                </a:cubicBezTo>
                <a:cubicBezTo>
                  <a:pt x="3" y="233"/>
                  <a:pt x="3" y="243"/>
                  <a:pt x="3" y="255"/>
                </a:cubicBezTo>
                <a:cubicBezTo>
                  <a:pt x="2" y="267"/>
                  <a:pt x="0" y="298"/>
                  <a:pt x="1" y="306"/>
                </a:cubicBezTo>
                <a:cubicBezTo>
                  <a:pt x="2" y="315"/>
                  <a:pt x="13" y="380"/>
                  <a:pt x="20" y="388"/>
                </a:cubicBezTo>
                <a:cubicBezTo>
                  <a:pt x="27" y="385"/>
                  <a:pt x="27" y="385"/>
                  <a:pt x="27" y="385"/>
                </a:cubicBezTo>
                <a:cubicBezTo>
                  <a:pt x="29" y="390"/>
                  <a:pt x="29" y="390"/>
                  <a:pt x="29" y="390"/>
                </a:cubicBezTo>
                <a:cubicBezTo>
                  <a:pt x="35" y="387"/>
                  <a:pt x="35" y="387"/>
                  <a:pt x="35" y="387"/>
                </a:cubicBezTo>
                <a:cubicBezTo>
                  <a:pt x="35" y="387"/>
                  <a:pt x="42" y="404"/>
                  <a:pt x="48" y="409"/>
                </a:cubicBezTo>
                <a:cubicBezTo>
                  <a:pt x="51" y="453"/>
                  <a:pt x="51" y="453"/>
                  <a:pt x="51" y="453"/>
                </a:cubicBezTo>
                <a:cubicBezTo>
                  <a:pt x="51" y="453"/>
                  <a:pt x="53" y="469"/>
                  <a:pt x="47" y="488"/>
                </a:cubicBezTo>
                <a:cubicBezTo>
                  <a:pt x="41" y="506"/>
                  <a:pt x="47" y="529"/>
                  <a:pt x="46" y="545"/>
                </a:cubicBezTo>
                <a:cubicBezTo>
                  <a:pt x="45" y="561"/>
                  <a:pt x="31" y="606"/>
                  <a:pt x="28" y="615"/>
                </a:cubicBezTo>
                <a:cubicBezTo>
                  <a:pt x="24" y="625"/>
                  <a:pt x="17" y="678"/>
                  <a:pt x="18" y="693"/>
                </a:cubicBezTo>
                <a:cubicBezTo>
                  <a:pt x="19" y="709"/>
                  <a:pt x="15" y="725"/>
                  <a:pt x="16" y="733"/>
                </a:cubicBezTo>
                <a:cubicBezTo>
                  <a:pt x="17" y="742"/>
                  <a:pt x="24" y="753"/>
                  <a:pt x="25" y="760"/>
                </a:cubicBezTo>
                <a:cubicBezTo>
                  <a:pt x="26" y="767"/>
                  <a:pt x="9" y="798"/>
                  <a:pt x="24" y="798"/>
                </a:cubicBezTo>
                <a:cubicBezTo>
                  <a:pt x="39" y="798"/>
                  <a:pt x="64" y="797"/>
                  <a:pt x="64" y="797"/>
                </a:cubicBezTo>
                <a:cubicBezTo>
                  <a:pt x="64" y="797"/>
                  <a:pt x="68" y="777"/>
                  <a:pt x="65" y="772"/>
                </a:cubicBezTo>
                <a:cubicBezTo>
                  <a:pt x="65" y="772"/>
                  <a:pt x="89" y="745"/>
                  <a:pt x="73" y="732"/>
                </a:cubicBezTo>
                <a:cubicBezTo>
                  <a:pt x="58" y="720"/>
                  <a:pt x="67" y="723"/>
                  <a:pt x="70" y="712"/>
                </a:cubicBezTo>
                <a:cubicBezTo>
                  <a:pt x="73" y="700"/>
                  <a:pt x="82" y="679"/>
                  <a:pt x="82" y="668"/>
                </a:cubicBezTo>
                <a:cubicBezTo>
                  <a:pt x="82" y="658"/>
                  <a:pt x="83" y="626"/>
                  <a:pt x="85" y="613"/>
                </a:cubicBezTo>
                <a:cubicBezTo>
                  <a:pt x="86" y="600"/>
                  <a:pt x="95" y="565"/>
                  <a:pt x="104" y="540"/>
                </a:cubicBezTo>
                <a:cubicBezTo>
                  <a:pt x="112" y="515"/>
                  <a:pt x="122" y="486"/>
                  <a:pt x="122" y="478"/>
                </a:cubicBezTo>
                <a:cubicBezTo>
                  <a:pt x="122" y="470"/>
                  <a:pt x="125" y="463"/>
                  <a:pt x="125" y="463"/>
                </a:cubicBezTo>
                <a:cubicBezTo>
                  <a:pt x="125" y="463"/>
                  <a:pt x="130" y="484"/>
                  <a:pt x="130" y="489"/>
                </a:cubicBezTo>
                <a:cubicBezTo>
                  <a:pt x="130" y="493"/>
                  <a:pt x="136" y="529"/>
                  <a:pt x="133" y="541"/>
                </a:cubicBezTo>
                <a:cubicBezTo>
                  <a:pt x="131" y="552"/>
                  <a:pt x="139" y="600"/>
                  <a:pt x="138" y="607"/>
                </a:cubicBezTo>
                <a:cubicBezTo>
                  <a:pt x="136" y="614"/>
                  <a:pt x="132" y="615"/>
                  <a:pt x="131" y="625"/>
                </a:cubicBezTo>
                <a:cubicBezTo>
                  <a:pt x="129" y="634"/>
                  <a:pt x="129" y="668"/>
                  <a:pt x="128" y="679"/>
                </a:cubicBezTo>
                <a:cubicBezTo>
                  <a:pt x="127" y="691"/>
                  <a:pt x="120" y="692"/>
                  <a:pt x="120" y="702"/>
                </a:cubicBezTo>
                <a:cubicBezTo>
                  <a:pt x="120" y="712"/>
                  <a:pt x="118" y="713"/>
                  <a:pt x="114" y="722"/>
                </a:cubicBezTo>
                <a:cubicBezTo>
                  <a:pt x="111" y="731"/>
                  <a:pt x="117" y="765"/>
                  <a:pt x="114" y="769"/>
                </a:cubicBezTo>
                <a:cubicBezTo>
                  <a:pt x="112" y="773"/>
                  <a:pt x="110" y="796"/>
                  <a:pt x="121" y="795"/>
                </a:cubicBezTo>
                <a:cubicBezTo>
                  <a:pt x="132" y="794"/>
                  <a:pt x="157" y="792"/>
                  <a:pt x="162" y="795"/>
                </a:cubicBezTo>
                <a:cubicBezTo>
                  <a:pt x="167" y="798"/>
                  <a:pt x="219" y="795"/>
                  <a:pt x="210" y="784"/>
                </a:cubicBezTo>
                <a:cubicBezTo>
                  <a:pt x="202" y="772"/>
                  <a:pt x="199" y="776"/>
                  <a:pt x="191" y="776"/>
                </a:cubicBezTo>
                <a:cubicBezTo>
                  <a:pt x="183" y="776"/>
                  <a:pt x="176" y="774"/>
                  <a:pt x="173" y="768"/>
                </a:cubicBezTo>
                <a:cubicBezTo>
                  <a:pt x="170" y="762"/>
                  <a:pt x="172" y="758"/>
                  <a:pt x="172" y="751"/>
                </a:cubicBezTo>
                <a:cubicBezTo>
                  <a:pt x="172" y="743"/>
                  <a:pt x="189" y="652"/>
                  <a:pt x="184" y="617"/>
                </a:cubicBezTo>
                <a:cubicBezTo>
                  <a:pt x="179" y="582"/>
                  <a:pt x="179" y="602"/>
                  <a:pt x="182" y="581"/>
                </a:cubicBezTo>
                <a:cubicBezTo>
                  <a:pt x="186" y="561"/>
                  <a:pt x="188" y="525"/>
                  <a:pt x="189" y="502"/>
                </a:cubicBezTo>
                <a:cubicBezTo>
                  <a:pt x="191" y="480"/>
                  <a:pt x="201" y="434"/>
                  <a:pt x="197" y="428"/>
                </a:cubicBezTo>
                <a:cubicBezTo>
                  <a:pt x="210" y="428"/>
                  <a:pt x="210" y="428"/>
                  <a:pt x="210" y="428"/>
                </a:cubicBezTo>
                <a:cubicBezTo>
                  <a:pt x="210" y="428"/>
                  <a:pt x="207" y="364"/>
                  <a:pt x="198" y="343"/>
                </a:cubicBezTo>
                <a:cubicBezTo>
                  <a:pt x="189" y="322"/>
                  <a:pt x="189" y="306"/>
                  <a:pt x="187" y="297"/>
                </a:cubicBezTo>
                <a:cubicBezTo>
                  <a:pt x="184" y="287"/>
                  <a:pt x="186" y="241"/>
                  <a:pt x="186" y="241"/>
                </a:cubicBezTo>
                <a:cubicBezTo>
                  <a:pt x="186" y="241"/>
                  <a:pt x="230" y="261"/>
                  <a:pt x="241" y="239"/>
                </a:cubicBezTo>
                <a:cubicBezTo>
                  <a:pt x="241" y="239"/>
                  <a:pt x="253" y="229"/>
                  <a:pt x="233" y="205"/>
                </a:cubicBezTo>
                <a:close/>
                <a:moveTo>
                  <a:pt x="46" y="328"/>
                </a:moveTo>
                <a:cubicBezTo>
                  <a:pt x="46" y="328"/>
                  <a:pt x="42" y="322"/>
                  <a:pt x="41" y="316"/>
                </a:cubicBezTo>
                <a:cubicBezTo>
                  <a:pt x="41" y="310"/>
                  <a:pt x="39" y="294"/>
                  <a:pt x="39" y="294"/>
                </a:cubicBezTo>
                <a:cubicBezTo>
                  <a:pt x="39" y="294"/>
                  <a:pt x="38" y="290"/>
                  <a:pt x="40" y="286"/>
                </a:cubicBezTo>
                <a:cubicBezTo>
                  <a:pt x="41" y="283"/>
                  <a:pt x="49" y="252"/>
                  <a:pt x="49" y="252"/>
                </a:cubicBezTo>
                <a:cubicBezTo>
                  <a:pt x="49" y="252"/>
                  <a:pt x="63" y="294"/>
                  <a:pt x="46" y="328"/>
                </a:cubicBezTo>
                <a:close/>
                <a:moveTo>
                  <a:pt x="128" y="389"/>
                </a:moveTo>
                <a:cubicBezTo>
                  <a:pt x="115" y="378"/>
                  <a:pt x="115" y="378"/>
                  <a:pt x="115" y="378"/>
                </a:cubicBezTo>
                <a:cubicBezTo>
                  <a:pt x="127" y="236"/>
                  <a:pt x="115" y="156"/>
                  <a:pt x="115" y="156"/>
                </a:cubicBezTo>
                <a:cubicBezTo>
                  <a:pt x="123" y="147"/>
                  <a:pt x="123" y="147"/>
                  <a:pt x="123" y="147"/>
                </a:cubicBezTo>
                <a:cubicBezTo>
                  <a:pt x="133" y="155"/>
                  <a:pt x="133" y="155"/>
                  <a:pt x="133" y="155"/>
                </a:cubicBezTo>
                <a:cubicBezTo>
                  <a:pt x="129" y="163"/>
                  <a:pt x="129" y="163"/>
                  <a:pt x="129" y="163"/>
                </a:cubicBezTo>
                <a:cubicBezTo>
                  <a:pt x="142" y="376"/>
                  <a:pt x="142" y="376"/>
                  <a:pt x="142" y="376"/>
                </a:cubicBezTo>
                <a:lnTo>
                  <a:pt x="128" y="389"/>
                </a:lnTo>
                <a:close/>
                <a:moveTo>
                  <a:pt x="173" y="156"/>
                </a:moveTo>
                <a:cubicBezTo>
                  <a:pt x="169" y="159"/>
                  <a:pt x="148" y="150"/>
                  <a:pt x="148" y="150"/>
                </a:cubicBezTo>
                <a:cubicBezTo>
                  <a:pt x="144" y="135"/>
                  <a:pt x="144" y="135"/>
                  <a:pt x="144" y="135"/>
                </a:cubicBezTo>
                <a:cubicBezTo>
                  <a:pt x="144" y="135"/>
                  <a:pt x="152" y="129"/>
                  <a:pt x="154" y="125"/>
                </a:cubicBezTo>
                <a:cubicBezTo>
                  <a:pt x="154" y="125"/>
                  <a:pt x="162" y="141"/>
                  <a:pt x="168" y="142"/>
                </a:cubicBezTo>
                <a:cubicBezTo>
                  <a:pt x="174" y="143"/>
                  <a:pt x="177" y="154"/>
                  <a:pt x="173" y="156"/>
                </a:cubicBezTo>
                <a:close/>
              </a:path>
            </a:pathLst>
          </a:custGeom>
          <a:solidFill>
            <a:srgbClr val="3EB198"/>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Freeform 5"/>
          <p:cNvSpPr/>
          <p:nvPr/>
        </p:nvSpPr>
        <p:spPr bwMode="auto">
          <a:xfrm>
            <a:off x="3158490" y="2485390"/>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8" name="Oval 118"/>
          <p:cNvSpPr/>
          <p:nvPr/>
        </p:nvSpPr>
        <p:spPr>
          <a:xfrm>
            <a:off x="10564813" y="5010150"/>
            <a:ext cx="644525" cy="642938"/>
          </a:xfrm>
          <a:prstGeom prst="ellipse">
            <a:avLst/>
          </a:prstGeom>
          <a:solidFill>
            <a:schemeClr val="bg2">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9" name="Freeform 620"/>
          <p:cNvSpPr>
            <a:spLocks noEditPoints="1"/>
          </p:cNvSpPr>
          <p:nvPr/>
        </p:nvSpPr>
        <p:spPr bwMode="auto">
          <a:xfrm>
            <a:off x="10723563" y="5183188"/>
            <a:ext cx="327025" cy="285750"/>
          </a:xfrm>
          <a:custGeom>
            <a:avLst/>
            <a:gdLst>
              <a:gd name="T0" fmla="*/ 0 w 282"/>
              <a:gd name="T1" fmla="*/ 0 h 247"/>
              <a:gd name="T2" fmla="*/ 282 w 282"/>
              <a:gd name="T3" fmla="*/ 0 h 247"/>
              <a:gd name="T4" fmla="*/ 282 w 282"/>
              <a:gd name="T5" fmla="*/ 35 h 247"/>
              <a:gd name="T6" fmla="*/ 0 w 282"/>
              <a:gd name="T7" fmla="*/ 35 h 247"/>
              <a:gd name="T8" fmla="*/ 0 w 282"/>
              <a:gd name="T9" fmla="*/ 0 h 247"/>
              <a:gd name="T10" fmla="*/ 53 w 282"/>
              <a:gd name="T11" fmla="*/ 53 h 247"/>
              <a:gd name="T12" fmla="*/ 229 w 282"/>
              <a:gd name="T13" fmla="*/ 53 h 247"/>
              <a:gd name="T14" fmla="*/ 229 w 282"/>
              <a:gd name="T15" fmla="*/ 88 h 247"/>
              <a:gd name="T16" fmla="*/ 53 w 282"/>
              <a:gd name="T17" fmla="*/ 88 h 247"/>
              <a:gd name="T18" fmla="*/ 53 w 282"/>
              <a:gd name="T19" fmla="*/ 53 h 247"/>
              <a:gd name="T20" fmla="*/ 53 w 282"/>
              <a:gd name="T21" fmla="*/ 159 h 247"/>
              <a:gd name="T22" fmla="*/ 229 w 282"/>
              <a:gd name="T23" fmla="*/ 159 h 247"/>
              <a:gd name="T24" fmla="*/ 229 w 282"/>
              <a:gd name="T25" fmla="*/ 194 h 247"/>
              <a:gd name="T26" fmla="*/ 53 w 282"/>
              <a:gd name="T27" fmla="*/ 194 h 247"/>
              <a:gd name="T28" fmla="*/ 53 w 282"/>
              <a:gd name="T29" fmla="*/ 159 h 247"/>
              <a:gd name="T30" fmla="*/ 0 w 282"/>
              <a:gd name="T31" fmla="*/ 106 h 247"/>
              <a:gd name="T32" fmla="*/ 282 w 282"/>
              <a:gd name="T33" fmla="*/ 106 h 247"/>
              <a:gd name="T34" fmla="*/ 282 w 282"/>
              <a:gd name="T35" fmla="*/ 141 h 247"/>
              <a:gd name="T36" fmla="*/ 0 w 282"/>
              <a:gd name="T37" fmla="*/ 141 h 247"/>
              <a:gd name="T38" fmla="*/ 0 w 282"/>
              <a:gd name="T39" fmla="*/ 106 h 247"/>
              <a:gd name="T40" fmla="*/ 0 w 282"/>
              <a:gd name="T41" fmla="*/ 212 h 247"/>
              <a:gd name="T42" fmla="*/ 282 w 282"/>
              <a:gd name="T43" fmla="*/ 212 h 247"/>
              <a:gd name="T44" fmla="*/ 282 w 282"/>
              <a:gd name="T45" fmla="*/ 247 h 247"/>
              <a:gd name="T46" fmla="*/ 0 w 282"/>
              <a:gd name="T47" fmla="*/ 247 h 247"/>
              <a:gd name="T48" fmla="*/ 0 w 282"/>
              <a:gd name="T49" fmla="*/ 21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2" h="247">
                <a:moveTo>
                  <a:pt x="0" y="0"/>
                </a:moveTo>
                <a:lnTo>
                  <a:pt x="282" y="0"/>
                </a:lnTo>
                <a:lnTo>
                  <a:pt x="282" y="35"/>
                </a:lnTo>
                <a:lnTo>
                  <a:pt x="0" y="35"/>
                </a:lnTo>
                <a:lnTo>
                  <a:pt x="0" y="0"/>
                </a:lnTo>
                <a:close/>
                <a:moveTo>
                  <a:pt x="53" y="53"/>
                </a:moveTo>
                <a:lnTo>
                  <a:pt x="229" y="53"/>
                </a:lnTo>
                <a:lnTo>
                  <a:pt x="229" y="88"/>
                </a:lnTo>
                <a:lnTo>
                  <a:pt x="53" y="88"/>
                </a:lnTo>
                <a:lnTo>
                  <a:pt x="53" y="53"/>
                </a:lnTo>
                <a:close/>
                <a:moveTo>
                  <a:pt x="53" y="159"/>
                </a:moveTo>
                <a:lnTo>
                  <a:pt x="229" y="159"/>
                </a:lnTo>
                <a:lnTo>
                  <a:pt x="229" y="194"/>
                </a:lnTo>
                <a:lnTo>
                  <a:pt x="53" y="194"/>
                </a:lnTo>
                <a:lnTo>
                  <a:pt x="53" y="159"/>
                </a:lnTo>
                <a:close/>
                <a:moveTo>
                  <a:pt x="0" y="106"/>
                </a:moveTo>
                <a:lnTo>
                  <a:pt x="282" y="106"/>
                </a:lnTo>
                <a:lnTo>
                  <a:pt x="282" y="141"/>
                </a:lnTo>
                <a:lnTo>
                  <a:pt x="0" y="141"/>
                </a:lnTo>
                <a:lnTo>
                  <a:pt x="0" y="106"/>
                </a:lnTo>
                <a:close/>
                <a:moveTo>
                  <a:pt x="0" y="212"/>
                </a:moveTo>
                <a:lnTo>
                  <a:pt x="282" y="212"/>
                </a:lnTo>
                <a:lnTo>
                  <a:pt x="282" y="247"/>
                </a:lnTo>
                <a:lnTo>
                  <a:pt x="0" y="247"/>
                </a:lnTo>
                <a:lnTo>
                  <a:pt x="0" y="212"/>
                </a:lnTo>
                <a:close/>
              </a:path>
            </a:pathLst>
          </a:custGeom>
          <a:solidFill>
            <a:srgbClr val="FFFFFF"/>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en-US"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8" name="TextBox 35"/>
          <p:cNvSpPr txBox="1"/>
          <p:nvPr/>
        </p:nvSpPr>
        <p:spPr>
          <a:xfrm>
            <a:off x="911225" y="6005513"/>
            <a:ext cx="10074275" cy="257175"/>
          </a:xfrm>
          <a:prstGeom prst="rect">
            <a:avLst/>
          </a:prstGeom>
          <a:noFill/>
          <a:ln w="9525">
            <a:noFill/>
          </a:ln>
        </p:spPr>
        <p:txBody>
          <a:bodyPr wrap="square" lIns="0" tIns="0" rIns="0" bIns="0" anchor="t" anchorCtr="0">
            <a:spAutoFit/>
          </a:bodyPr>
          <a:lstStyle/>
          <a:p>
            <a:pPr algn="ct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According to your need to draw the text box size.Please read the instructions and more work at the end of the manual template.</a:t>
            </a:r>
            <a:endParaRPr lang="zh-CN" altLang="en-US"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89" name="Text Placeholder 2"/>
          <p:cNvSpPr txBox="1"/>
          <p:nvPr/>
        </p:nvSpPr>
        <p:spPr>
          <a:xfrm>
            <a:off x="3566160" y="2324735"/>
            <a:ext cx="8543925" cy="774700"/>
          </a:xfrm>
          <a:prstGeom prst="rect">
            <a:avLst/>
          </a:prstGeom>
          <a:noFill/>
          <a:ln w="9525">
            <a:noFill/>
          </a:ln>
        </p:spPr>
        <p:txBody>
          <a:bodyPr wrap="square" lIns="0" tIns="0" rIns="0" bIns="0" anchor="t" anchorCtr="0">
            <a:spAutoFit/>
          </a:bodyPr>
          <a:lstStyle/>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ĐỂ GIỮ MỨC DOANH THU ĐỀU, CÓ THỂ TẠO CÁC PROMO ĐỂ THÚC ĐẨY VIỆC MUA SẮM CÁC MÓN HÀNG ĐỂ TẶNG VÀO CÁC DỊP LỄ (X-MAS, NEW YEAR) HOẶC LIÊN KẾT VỚI CÁC CÔNG TY DU LỊCH, VẬN CHUYỂN (HÃNG BAY, HÃNG XE, TÀU) ĐỂ BÁN TRIP HOẶC VÉ</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Freeform 5"/>
          <p:cNvSpPr/>
          <p:nvPr/>
        </p:nvSpPr>
        <p:spPr bwMode="auto">
          <a:xfrm>
            <a:off x="3202305" y="3326765"/>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 name="Text Placeholder 2"/>
          <p:cNvSpPr txBox="1"/>
          <p:nvPr/>
        </p:nvSpPr>
        <p:spPr>
          <a:xfrm>
            <a:off x="3566160" y="3297555"/>
            <a:ext cx="8543925" cy="257810"/>
          </a:xfrm>
          <a:prstGeom prst="rect">
            <a:avLst/>
          </a:prstGeom>
          <a:noFill/>
          <a:ln w="9525">
            <a:noFill/>
          </a:ln>
        </p:spPr>
        <p:txBody>
          <a:bodyPr wrap="square" lIns="0" tIns="0" rIns="0" bIns="0" anchor="t" anchorCtr="0">
            <a:spAutoFit/>
          </a:bodyPr>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LIÊN KẾT VỚI VÍ ĐIỆN TỬ, NGÂN HÀNG ĐỂ TẠO RA CAMPAIGN, PROMO</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8676" name="文本框 8"/>
          <p:cNvSpPr txBox="1"/>
          <p:nvPr/>
        </p:nvSpPr>
        <p:spPr>
          <a:xfrm>
            <a:off x="1176655" y="454025"/>
            <a:ext cx="9388475" cy="368300"/>
          </a:xfrm>
          <a:prstGeom prst="rect">
            <a:avLst/>
          </a:prstGeom>
          <a:noFill/>
          <a:ln w="9525">
            <a:noFill/>
          </a:ln>
        </p:spPr>
        <p:txBody>
          <a:bodyPr wrap="square" anchor="t" anchorCtr="0">
            <a:spAutoFit/>
          </a:bodyPr>
          <a:lstStyle/>
          <a:p>
            <a:pPr algn="l"/>
            <a:r>
              <a:rPr lang="en-US" altLang="zh-CN" dirty="0">
                <a:solidFill>
                  <a:schemeClr val="bg1"/>
                </a:solidFill>
                <a:latin typeface="Arial" panose="020B0604020202020204" pitchFamily="34" charset="0"/>
                <a:ea typeface="Arial" panose="020B0604020202020204" pitchFamily="34" charset="0"/>
              </a:rPr>
              <a:t>2. SALES (CHỐT ĐƠN):</a:t>
            </a:r>
            <a:endParaRPr lang="en-US" altLang="zh-CN" dirty="0">
              <a:solidFill>
                <a:schemeClr val="bg1"/>
              </a:solidFill>
              <a:latin typeface="Arial" panose="020B0604020202020204" pitchFamily="34" charset="0"/>
              <a:ea typeface="Arial" panose="020B0604020202020204" pitchFamily="34" charset="0"/>
            </a:endParaRPr>
          </a:p>
        </p:txBody>
      </p:sp>
      <p:sp>
        <p:nvSpPr>
          <p:cNvPr id="8" name="Rectangle 1"/>
          <p:cNvSpPr/>
          <p:nvPr/>
        </p:nvSpPr>
        <p:spPr>
          <a:xfrm>
            <a:off x="0" y="5410200"/>
            <a:ext cx="12192000" cy="144780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6"/>
          <p:cNvSpPr>
            <a:spLocks noEditPoints="1"/>
          </p:cNvSpPr>
          <p:nvPr/>
        </p:nvSpPr>
        <p:spPr bwMode="auto">
          <a:xfrm>
            <a:off x="189230" y="1671638"/>
            <a:ext cx="1401763" cy="3797300"/>
          </a:xfrm>
          <a:custGeom>
            <a:avLst/>
            <a:gdLst>
              <a:gd name="T0" fmla="*/ 146 w 280"/>
              <a:gd name="T1" fmla="*/ 122 h 761"/>
              <a:gd name="T2" fmla="*/ 161 w 280"/>
              <a:gd name="T3" fmla="*/ 134 h 761"/>
              <a:gd name="T4" fmla="*/ 125 w 280"/>
              <a:gd name="T5" fmla="*/ 184 h 761"/>
              <a:gd name="T6" fmla="*/ 112 w 280"/>
              <a:gd name="T7" fmla="*/ 83 h 761"/>
              <a:gd name="T8" fmla="*/ 0 w 280"/>
              <a:gd name="T9" fmla="*/ 113 h 761"/>
              <a:gd name="T10" fmla="*/ 14 w 280"/>
              <a:gd name="T11" fmla="*/ 237 h 761"/>
              <a:gd name="T12" fmla="*/ 91 w 280"/>
              <a:gd name="T13" fmla="*/ 264 h 761"/>
              <a:gd name="T14" fmla="*/ 100 w 280"/>
              <a:gd name="T15" fmla="*/ 275 h 761"/>
              <a:gd name="T16" fmla="*/ 113 w 280"/>
              <a:gd name="T17" fmla="*/ 280 h 761"/>
              <a:gd name="T18" fmla="*/ 88 w 280"/>
              <a:gd name="T19" fmla="*/ 384 h 761"/>
              <a:gd name="T20" fmla="*/ 104 w 280"/>
              <a:gd name="T21" fmla="*/ 386 h 761"/>
              <a:gd name="T22" fmla="*/ 126 w 280"/>
              <a:gd name="T23" fmla="*/ 550 h 761"/>
              <a:gd name="T24" fmla="*/ 129 w 280"/>
              <a:gd name="T25" fmla="*/ 593 h 761"/>
              <a:gd name="T26" fmla="*/ 130 w 280"/>
              <a:gd name="T27" fmla="*/ 675 h 761"/>
              <a:gd name="T28" fmla="*/ 128 w 280"/>
              <a:gd name="T29" fmla="*/ 724 h 761"/>
              <a:gd name="T30" fmla="*/ 108 w 280"/>
              <a:gd name="T31" fmla="*/ 737 h 761"/>
              <a:gd name="T32" fmla="*/ 90 w 280"/>
              <a:gd name="T33" fmla="*/ 752 h 761"/>
              <a:gd name="T34" fmla="*/ 137 w 280"/>
              <a:gd name="T35" fmla="*/ 753 h 761"/>
              <a:gd name="T36" fmla="*/ 183 w 280"/>
              <a:gd name="T37" fmla="*/ 757 h 761"/>
              <a:gd name="T38" fmla="*/ 213 w 280"/>
              <a:gd name="T39" fmla="*/ 756 h 761"/>
              <a:gd name="T40" fmla="*/ 232 w 280"/>
              <a:gd name="T41" fmla="*/ 736 h 761"/>
              <a:gd name="T42" fmla="*/ 218 w 280"/>
              <a:gd name="T43" fmla="*/ 556 h 761"/>
              <a:gd name="T44" fmla="*/ 211 w 280"/>
              <a:gd name="T45" fmla="*/ 526 h 761"/>
              <a:gd name="T46" fmla="*/ 215 w 280"/>
              <a:gd name="T47" fmla="*/ 474 h 761"/>
              <a:gd name="T48" fmla="*/ 234 w 280"/>
              <a:gd name="T49" fmla="*/ 400 h 761"/>
              <a:gd name="T50" fmla="*/ 242 w 280"/>
              <a:gd name="T51" fmla="*/ 400 h 761"/>
              <a:gd name="T52" fmla="*/ 236 w 280"/>
              <a:gd name="T53" fmla="*/ 335 h 761"/>
              <a:gd name="T54" fmla="*/ 231 w 280"/>
              <a:gd name="T55" fmla="*/ 296 h 761"/>
              <a:gd name="T56" fmla="*/ 236 w 280"/>
              <a:gd name="T57" fmla="*/ 252 h 761"/>
              <a:gd name="T58" fmla="*/ 264 w 280"/>
              <a:gd name="T59" fmla="*/ 145 h 761"/>
              <a:gd name="T60" fmla="*/ 242 w 280"/>
              <a:gd name="T61" fmla="*/ 129 h 761"/>
              <a:gd name="T62" fmla="*/ 232 w 280"/>
              <a:gd name="T63" fmla="*/ 111 h 761"/>
              <a:gd name="T64" fmla="*/ 226 w 280"/>
              <a:gd name="T65" fmla="*/ 109 h 761"/>
              <a:gd name="T66" fmla="*/ 224 w 280"/>
              <a:gd name="T67" fmla="*/ 102 h 761"/>
              <a:gd name="T68" fmla="*/ 233 w 280"/>
              <a:gd name="T69" fmla="*/ 88 h 761"/>
              <a:gd name="T70" fmla="*/ 228 w 280"/>
              <a:gd name="T71" fmla="*/ 73 h 761"/>
              <a:gd name="T72" fmla="*/ 237 w 280"/>
              <a:gd name="T73" fmla="*/ 65 h 761"/>
              <a:gd name="T74" fmla="*/ 230 w 280"/>
              <a:gd name="T75" fmla="*/ 59 h 761"/>
              <a:gd name="T76" fmla="*/ 169 w 280"/>
              <a:gd name="T77" fmla="*/ 6 h 761"/>
              <a:gd name="T78" fmla="*/ 117 w 280"/>
              <a:gd name="T79" fmla="*/ 54 h 761"/>
              <a:gd name="T80" fmla="*/ 127 w 280"/>
              <a:gd name="T81" fmla="*/ 89 h 761"/>
              <a:gd name="T82" fmla="*/ 139 w 280"/>
              <a:gd name="T83" fmla="*/ 124 h 761"/>
              <a:gd name="T84" fmla="*/ 167 w 280"/>
              <a:gd name="T85" fmla="*/ 709 h 761"/>
              <a:gd name="T86" fmla="*/ 176 w 280"/>
              <a:gd name="T87" fmla="*/ 662 h 761"/>
              <a:gd name="T88" fmla="*/ 173 w 280"/>
              <a:gd name="T89" fmla="*/ 590 h 761"/>
              <a:gd name="T90" fmla="*/ 187 w 280"/>
              <a:gd name="T91" fmla="*/ 629 h 761"/>
              <a:gd name="T92" fmla="*/ 192 w 280"/>
              <a:gd name="T93" fmla="*/ 690 h 761"/>
              <a:gd name="T94" fmla="*/ 180 w 280"/>
              <a:gd name="T95" fmla="*/ 722 h 761"/>
              <a:gd name="T96" fmla="*/ 168 w 280"/>
              <a:gd name="T97" fmla="*/ 734 h 761"/>
              <a:gd name="T98" fmla="*/ 167 w 280"/>
              <a:gd name="T99"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761">
                <a:moveTo>
                  <a:pt x="146" y="122"/>
                </a:moveTo>
                <a:cubicBezTo>
                  <a:pt x="146" y="122"/>
                  <a:pt x="156" y="132"/>
                  <a:pt x="161" y="134"/>
                </a:cubicBezTo>
                <a:cubicBezTo>
                  <a:pt x="161" y="134"/>
                  <a:pt x="128" y="172"/>
                  <a:pt x="125" y="184"/>
                </a:cubicBezTo>
                <a:cubicBezTo>
                  <a:pt x="112" y="83"/>
                  <a:pt x="112" y="83"/>
                  <a:pt x="112" y="83"/>
                </a:cubicBezTo>
                <a:cubicBezTo>
                  <a:pt x="0" y="113"/>
                  <a:pt x="0" y="113"/>
                  <a:pt x="0" y="113"/>
                </a:cubicBezTo>
                <a:cubicBezTo>
                  <a:pt x="14" y="237"/>
                  <a:pt x="14" y="237"/>
                  <a:pt x="14" y="237"/>
                </a:cubicBezTo>
                <a:cubicBezTo>
                  <a:pt x="91" y="264"/>
                  <a:pt x="91" y="264"/>
                  <a:pt x="91" y="264"/>
                </a:cubicBezTo>
                <a:cubicBezTo>
                  <a:pt x="91" y="264"/>
                  <a:pt x="91" y="271"/>
                  <a:pt x="100" y="275"/>
                </a:cubicBezTo>
                <a:cubicBezTo>
                  <a:pt x="113" y="280"/>
                  <a:pt x="113" y="280"/>
                  <a:pt x="113" y="280"/>
                </a:cubicBezTo>
                <a:cubicBezTo>
                  <a:pt x="113" y="280"/>
                  <a:pt x="86" y="366"/>
                  <a:pt x="88" y="384"/>
                </a:cubicBezTo>
                <a:cubicBezTo>
                  <a:pt x="104" y="386"/>
                  <a:pt x="104" y="386"/>
                  <a:pt x="104" y="386"/>
                </a:cubicBezTo>
                <a:cubicBezTo>
                  <a:pt x="104" y="386"/>
                  <a:pt x="97" y="462"/>
                  <a:pt x="126" y="550"/>
                </a:cubicBezTo>
                <a:cubicBezTo>
                  <a:pt x="126" y="550"/>
                  <a:pt x="128" y="583"/>
                  <a:pt x="129" y="593"/>
                </a:cubicBezTo>
                <a:cubicBezTo>
                  <a:pt x="129" y="604"/>
                  <a:pt x="131" y="662"/>
                  <a:pt x="130" y="675"/>
                </a:cubicBezTo>
                <a:cubicBezTo>
                  <a:pt x="129" y="687"/>
                  <a:pt x="132" y="719"/>
                  <a:pt x="128" y="724"/>
                </a:cubicBezTo>
                <a:cubicBezTo>
                  <a:pt x="123" y="728"/>
                  <a:pt x="114" y="735"/>
                  <a:pt x="108" y="737"/>
                </a:cubicBezTo>
                <a:cubicBezTo>
                  <a:pt x="102" y="739"/>
                  <a:pt x="86" y="747"/>
                  <a:pt x="90" y="752"/>
                </a:cubicBezTo>
                <a:cubicBezTo>
                  <a:pt x="90" y="752"/>
                  <a:pt x="93" y="759"/>
                  <a:pt x="137" y="753"/>
                </a:cubicBezTo>
                <a:cubicBezTo>
                  <a:pt x="137" y="753"/>
                  <a:pt x="137" y="761"/>
                  <a:pt x="183" y="757"/>
                </a:cubicBezTo>
                <a:cubicBezTo>
                  <a:pt x="183" y="757"/>
                  <a:pt x="207" y="756"/>
                  <a:pt x="213" y="756"/>
                </a:cubicBezTo>
                <a:cubicBezTo>
                  <a:pt x="219" y="756"/>
                  <a:pt x="243" y="751"/>
                  <a:pt x="232" y="736"/>
                </a:cubicBezTo>
                <a:cubicBezTo>
                  <a:pt x="232" y="736"/>
                  <a:pt x="243" y="588"/>
                  <a:pt x="218" y="556"/>
                </a:cubicBezTo>
                <a:cubicBezTo>
                  <a:pt x="218" y="556"/>
                  <a:pt x="211" y="535"/>
                  <a:pt x="211" y="526"/>
                </a:cubicBezTo>
                <a:cubicBezTo>
                  <a:pt x="211" y="517"/>
                  <a:pt x="212" y="487"/>
                  <a:pt x="215" y="474"/>
                </a:cubicBezTo>
                <a:cubicBezTo>
                  <a:pt x="217" y="461"/>
                  <a:pt x="236" y="407"/>
                  <a:pt x="234" y="400"/>
                </a:cubicBezTo>
                <a:cubicBezTo>
                  <a:pt x="242" y="400"/>
                  <a:pt x="242" y="400"/>
                  <a:pt x="242" y="400"/>
                </a:cubicBezTo>
                <a:cubicBezTo>
                  <a:pt x="242" y="400"/>
                  <a:pt x="247" y="352"/>
                  <a:pt x="236" y="335"/>
                </a:cubicBezTo>
                <a:cubicBezTo>
                  <a:pt x="225" y="318"/>
                  <a:pt x="231" y="308"/>
                  <a:pt x="231" y="296"/>
                </a:cubicBezTo>
                <a:cubicBezTo>
                  <a:pt x="231" y="283"/>
                  <a:pt x="236" y="252"/>
                  <a:pt x="236" y="252"/>
                </a:cubicBezTo>
                <a:cubicBezTo>
                  <a:pt x="236" y="252"/>
                  <a:pt x="280" y="172"/>
                  <a:pt x="264" y="145"/>
                </a:cubicBezTo>
                <a:cubicBezTo>
                  <a:pt x="264" y="145"/>
                  <a:pt x="261" y="134"/>
                  <a:pt x="242" y="129"/>
                </a:cubicBezTo>
                <a:cubicBezTo>
                  <a:pt x="242" y="129"/>
                  <a:pt x="232" y="115"/>
                  <a:pt x="232" y="111"/>
                </a:cubicBezTo>
                <a:cubicBezTo>
                  <a:pt x="231" y="106"/>
                  <a:pt x="226" y="109"/>
                  <a:pt x="226" y="109"/>
                </a:cubicBezTo>
                <a:cubicBezTo>
                  <a:pt x="224" y="102"/>
                  <a:pt x="224" y="102"/>
                  <a:pt x="224" y="102"/>
                </a:cubicBezTo>
                <a:cubicBezTo>
                  <a:pt x="224" y="102"/>
                  <a:pt x="233" y="105"/>
                  <a:pt x="233" y="88"/>
                </a:cubicBezTo>
                <a:cubicBezTo>
                  <a:pt x="233" y="71"/>
                  <a:pt x="232" y="78"/>
                  <a:pt x="228" y="73"/>
                </a:cubicBezTo>
                <a:cubicBezTo>
                  <a:pt x="224" y="67"/>
                  <a:pt x="233" y="70"/>
                  <a:pt x="237" y="65"/>
                </a:cubicBezTo>
                <a:cubicBezTo>
                  <a:pt x="240" y="61"/>
                  <a:pt x="233" y="65"/>
                  <a:pt x="230" y="59"/>
                </a:cubicBezTo>
                <a:cubicBezTo>
                  <a:pt x="226" y="54"/>
                  <a:pt x="201" y="0"/>
                  <a:pt x="169" y="6"/>
                </a:cubicBezTo>
                <a:cubicBezTo>
                  <a:pt x="136" y="12"/>
                  <a:pt x="119" y="43"/>
                  <a:pt x="117" y="54"/>
                </a:cubicBezTo>
                <a:cubicBezTo>
                  <a:pt x="115" y="65"/>
                  <a:pt x="126" y="85"/>
                  <a:pt x="127" y="89"/>
                </a:cubicBezTo>
                <a:cubicBezTo>
                  <a:pt x="128" y="92"/>
                  <a:pt x="145" y="113"/>
                  <a:pt x="139" y="124"/>
                </a:cubicBezTo>
                <a:moveTo>
                  <a:pt x="167" y="709"/>
                </a:moveTo>
                <a:cubicBezTo>
                  <a:pt x="169" y="697"/>
                  <a:pt x="175" y="671"/>
                  <a:pt x="176" y="662"/>
                </a:cubicBezTo>
                <a:cubicBezTo>
                  <a:pt x="177" y="654"/>
                  <a:pt x="176" y="596"/>
                  <a:pt x="173" y="590"/>
                </a:cubicBezTo>
                <a:cubicBezTo>
                  <a:pt x="173" y="590"/>
                  <a:pt x="186" y="617"/>
                  <a:pt x="187" y="629"/>
                </a:cubicBezTo>
                <a:cubicBezTo>
                  <a:pt x="188" y="640"/>
                  <a:pt x="197" y="680"/>
                  <a:pt x="192" y="690"/>
                </a:cubicBezTo>
                <a:cubicBezTo>
                  <a:pt x="188" y="700"/>
                  <a:pt x="184" y="717"/>
                  <a:pt x="180" y="722"/>
                </a:cubicBezTo>
                <a:cubicBezTo>
                  <a:pt x="177" y="727"/>
                  <a:pt x="168" y="734"/>
                  <a:pt x="168" y="734"/>
                </a:cubicBezTo>
                <a:cubicBezTo>
                  <a:pt x="168" y="734"/>
                  <a:pt x="164" y="720"/>
                  <a:pt x="167" y="709"/>
                </a:cubicBezTo>
                <a:close/>
              </a:path>
            </a:pathLst>
          </a:custGeom>
          <a:solidFill>
            <a:srgbClr val="B8E6DC"/>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12"/>
          <p:cNvSpPr>
            <a:spLocks noEditPoints="1"/>
          </p:cNvSpPr>
          <p:nvPr/>
        </p:nvSpPr>
        <p:spPr bwMode="auto">
          <a:xfrm>
            <a:off x="1590993" y="1482725"/>
            <a:ext cx="1263650" cy="3986213"/>
          </a:xfrm>
          <a:custGeom>
            <a:avLst/>
            <a:gdLst>
              <a:gd name="T0" fmla="*/ 193 w 253"/>
              <a:gd name="T1" fmla="*/ 151 h 798"/>
              <a:gd name="T2" fmla="*/ 182 w 253"/>
              <a:gd name="T3" fmla="*/ 103 h 798"/>
              <a:gd name="T4" fmla="*/ 165 w 253"/>
              <a:gd name="T5" fmla="*/ 92 h 798"/>
              <a:gd name="T6" fmla="*/ 162 w 253"/>
              <a:gd name="T7" fmla="*/ 50 h 798"/>
              <a:gd name="T8" fmla="*/ 95 w 253"/>
              <a:gd name="T9" fmla="*/ 103 h 798"/>
              <a:gd name="T10" fmla="*/ 80 w 253"/>
              <a:gd name="T11" fmla="*/ 141 h 798"/>
              <a:gd name="T12" fmla="*/ 27 w 253"/>
              <a:gd name="T13" fmla="*/ 149 h 798"/>
              <a:gd name="T14" fmla="*/ 3 w 253"/>
              <a:gd name="T15" fmla="*/ 255 h 798"/>
              <a:gd name="T16" fmla="*/ 20 w 253"/>
              <a:gd name="T17" fmla="*/ 388 h 798"/>
              <a:gd name="T18" fmla="*/ 29 w 253"/>
              <a:gd name="T19" fmla="*/ 390 h 798"/>
              <a:gd name="T20" fmla="*/ 48 w 253"/>
              <a:gd name="T21" fmla="*/ 409 h 798"/>
              <a:gd name="T22" fmla="*/ 47 w 253"/>
              <a:gd name="T23" fmla="*/ 488 h 798"/>
              <a:gd name="T24" fmla="*/ 28 w 253"/>
              <a:gd name="T25" fmla="*/ 615 h 798"/>
              <a:gd name="T26" fmla="*/ 16 w 253"/>
              <a:gd name="T27" fmla="*/ 733 h 798"/>
              <a:gd name="T28" fmla="*/ 24 w 253"/>
              <a:gd name="T29" fmla="*/ 798 h 798"/>
              <a:gd name="T30" fmla="*/ 65 w 253"/>
              <a:gd name="T31" fmla="*/ 772 h 798"/>
              <a:gd name="T32" fmla="*/ 70 w 253"/>
              <a:gd name="T33" fmla="*/ 712 h 798"/>
              <a:gd name="T34" fmla="*/ 85 w 253"/>
              <a:gd name="T35" fmla="*/ 613 h 798"/>
              <a:gd name="T36" fmla="*/ 122 w 253"/>
              <a:gd name="T37" fmla="*/ 478 h 798"/>
              <a:gd name="T38" fmla="*/ 130 w 253"/>
              <a:gd name="T39" fmla="*/ 489 h 798"/>
              <a:gd name="T40" fmla="*/ 138 w 253"/>
              <a:gd name="T41" fmla="*/ 607 h 798"/>
              <a:gd name="T42" fmla="*/ 128 w 253"/>
              <a:gd name="T43" fmla="*/ 679 h 798"/>
              <a:gd name="T44" fmla="*/ 114 w 253"/>
              <a:gd name="T45" fmla="*/ 722 h 798"/>
              <a:gd name="T46" fmla="*/ 121 w 253"/>
              <a:gd name="T47" fmla="*/ 795 h 798"/>
              <a:gd name="T48" fmla="*/ 210 w 253"/>
              <a:gd name="T49" fmla="*/ 784 h 798"/>
              <a:gd name="T50" fmla="*/ 173 w 253"/>
              <a:gd name="T51" fmla="*/ 768 h 798"/>
              <a:gd name="T52" fmla="*/ 184 w 253"/>
              <a:gd name="T53" fmla="*/ 617 h 798"/>
              <a:gd name="T54" fmla="*/ 189 w 253"/>
              <a:gd name="T55" fmla="*/ 502 h 798"/>
              <a:gd name="T56" fmla="*/ 210 w 253"/>
              <a:gd name="T57" fmla="*/ 428 h 798"/>
              <a:gd name="T58" fmla="*/ 187 w 253"/>
              <a:gd name="T59" fmla="*/ 297 h 798"/>
              <a:gd name="T60" fmla="*/ 241 w 253"/>
              <a:gd name="T61" fmla="*/ 239 h 798"/>
              <a:gd name="T62" fmla="*/ 46 w 253"/>
              <a:gd name="T63" fmla="*/ 328 h 798"/>
              <a:gd name="T64" fmla="*/ 39 w 253"/>
              <a:gd name="T65" fmla="*/ 294 h 798"/>
              <a:gd name="T66" fmla="*/ 49 w 253"/>
              <a:gd name="T67" fmla="*/ 252 h 798"/>
              <a:gd name="T68" fmla="*/ 128 w 253"/>
              <a:gd name="T69" fmla="*/ 389 h 798"/>
              <a:gd name="T70" fmla="*/ 115 w 253"/>
              <a:gd name="T71" fmla="*/ 156 h 798"/>
              <a:gd name="T72" fmla="*/ 133 w 253"/>
              <a:gd name="T73" fmla="*/ 155 h 798"/>
              <a:gd name="T74" fmla="*/ 142 w 253"/>
              <a:gd name="T75" fmla="*/ 376 h 798"/>
              <a:gd name="T76" fmla="*/ 173 w 253"/>
              <a:gd name="T77" fmla="*/ 156 h 798"/>
              <a:gd name="T78" fmla="*/ 144 w 253"/>
              <a:gd name="T79" fmla="*/ 135 h 798"/>
              <a:gd name="T80" fmla="*/ 168 w 253"/>
              <a:gd name="T81" fmla="*/ 14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3" h="798">
                <a:moveTo>
                  <a:pt x="233" y="205"/>
                </a:moveTo>
                <a:cubicBezTo>
                  <a:pt x="233" y="205"/>
                  <a:pt x="205" y="148"/>
                  <a:pt x="193" y="151"/>
                </a:cubicBezTo>
                <a:cubicBezTo>
                  <a:pt x="193" y="151"/>
                  <a:pt x="186" y="135"/>
                  <a:pt x="187" y="131"/>
                </a:cubicBezTo>
                <a:cubicBezTo>
                  <a:pt x="188" y="127"/>
                  <a:pt x="197" y="107"/>
                  <a:pt x="182" y="103"/>
                </a:cubicBezTo>
                <a:cubicBezTo>
                  <a:pt x="164" y="98"/>
                  <a:pt x="164" y="98"/>
                  <a:pt x="164" y="98"/>
                </a:cubicBezTo>
                <a:cubicBezTo>
                  <a:pt x="164" y="98"/>
                  <a:pt x="165" y="96"/>
                  <a:pt x="165" y="92"/>
                </a:cubicBezTo>
                <a:cubicBezTo>
                  <a:pt x="171" y="92"/>
                  <a:pt x="168" y="84"/>
                  <a:pt x="166" y="79"/>
                </a:cubicBezTo>
                <a:cubicBezTo>
                  <a:pt x="166" y="70"/>
                  <a:pt x="165" y="60"/>
                  <a:pt x="162" y="50"/>
                </a:cubicBezTo>
                <a:cubicBezTo>
                  <a:pt x="162" y="50"/>
                  <a:pt x="138" y="0"/>
                  <a:pt x="91" y="45"/>
                </a:cubicBezTo>
                <a:cubicBezTo>
                  <a:pt x="91" y="45"/>
                  <a:pt x="76" y="71"/>
                  <a:pt x="95" y="103"/>
                </a:cubicBezTo>
                <a:cubicBezTo>
                  <a:pt x="95" y="103"/>
                  <a:pt x="102" y="122"/>
                  <a:pt x="98" y="126"/>
                </a:cubicBezTo>
                <a:cubicBezTo>
                  <a:pt x="93" y="129"/>
                  <a:pt x="87" y="137"/>
                  <a:pt x="80" y="141"/>
                </a:cubicBezTo>
                <a:cubicBezTo>
                  <a:pt x="72" y="144"/>
                  <a:pt x="50" y="149"/>
                  <a:pt x="42" y="148"/>
                </a:cubicBezTo>
                <a:cubicBezTo>
                  <a:pt x="35" y="147"/>
                  <a:pt x="27" y="149"/>
                  <a:pt x="27" y="149"/>
                </a:cubicBezTo>
                <a:cubicBezTo>
                  <a:pt x="27" y="149"/>
                  <a:pt x="12" y="189"/>
                  <a:pt x="8" y="211"/>
                </a:cubicBezTo>
                <a:cubicBezTo>
                  <a:pt x="3" y="233"/>
                  <a:pt x="3" y="243"/>
                  <a:pt x="3" y="255"/>
                </a:cubicBezTo>
                <a:cubicBezTo>
                  <a:pt x="2" y="267"/>
                  <a:pt x="0" y="298"/>
                  <a:pt x="1" y="306"/>
                </a:cubicBezTo>
                <a:cubicBezTo>
                  <a:pt x="2" y="315"/>
                  <a:pt x="13" y="380"/>
                  <a:pt x="20" y="388"/>
                </a:cubicBezTo>
                <a:cubicBezTo>
                  <a:pt x="27" y="385"/>
                  <a:pt x="27" y="385"/>
                  <a:pt x="27" y="385"/>
                </a:cubicBezTo>
                <a:cubicBezTo>
                  <a:pt x="29" y="390"/>
                  <a:pt x="29" y="390"/>
                  <a:pt x="29" y="390"/>
                </a:cubicBezTo>
                <a:cubicBezTo>
                  <a:pt x="35" y="387"/>
                  <a:pt x="35" y="387"/>
                  <a:pt x="35" y="387"/>
                </a:cubicBezTo>
                <a:cubicBezTo>
                  <a:pt x="35" y="387"/>
                  <a:pt x="42" y="404"/>
                  <a:pt x="48" y="409"/>
                </a:cubicBezTo>
                <a:cubicBezTo>
                  <a:pt x="51" y="453"/>
                  <a:pt x="51" y="453"/>
                  <a:pt x="51" y="453"/>
                </a:cubicBezTo>
                <a:cubicBezTo>
                  <a:pt x="51" y="453"/>
                  <a:pt x="53" y="469"/>
                  <a:pt x="47" y="488"/>
                </a:cubicBezTo>
                <a:cubicBezTo>
                  <a:pt x="41" y="506"/>
                  <a:pt x="47" y="529"/>
                  <a:pt x="46" y="545"/>
                </a:cubicBezTo>
                <a:cubicBezTo>
                  <a:pt x="45" y="561"/>
                  <a:pt x="31" y="606"/>
                  <a:pt x="28" y="615"/>
                </a:cubicBezTo>
                <a:cubicBezTo>
                  <a:pt x="24" y="625"/>
                  <a:pt x="17" y="678"/>
                  <a:pt x="18" y="693"/>
                </a:cubicBezTo>
                <a:cubicBezTo>
                  <a:pt x="19" y="709"/>
                  <a:pt x="15" y="725"/>
                  <a:pt x="16" y="733"/>
                </a:cubicBezTo>
                <a:cubicBezTo>
                  <a:pt x="17" y="742"/>
                  <a:pt x="24" y="753"/>
                  <a:pt x="25" y="760"/>
                </a:cubicBezTo>
                <a:cubicBezTo>
                  <a:pt x="26" y="767"/>
                  <a:pt x="9" y="798"/>
                  <a:pt x="24" y="798"/>
                </a:cubicBezTo>
                <a:cubicBezTo>
                  <a:pt x="39" y="798"/>
                  <a:pt x="64" y="797"/>
                  <a:pt x="64" y="797"/>
                </a:cubicBezTo>
                <a:cubicBezTo>
                  <a:pt x="64" y="797"/>
                  <a:pt x="68" y="777"/>
                  <a:pt x="65" y="772"/>
                </a:cubicBezTo>
                <a:cubicBezTo>
                  <a:pt x="65" y="772"/>
                  <a:pt x="89" y="745"/>
                  <a:pt x="73" y="732"/>
                </a:cubicBezTo>
                <a:cubicBezTo>
                  <a:pt x="58" y="720"/>
                  <a:pt x="67" y="723"/>
                  <a:pt x="70" y="712"/>
                </a:cubicBezTo>
                <a:cubicBezTo>
                  <a:pt x="73" y="700"/>
                  <a:pt x="82" y="679"/>
                  <a:pt x="82" y="668"/>
                </a:cubicBezTo>
                <a:cubicBezTo>
                  <a:pt x="82" y="658"/>
                  <a:pt x="83" y="626"/>
                  <a:pt x="85" y="613"/>
                </a:cubicBezTo>
                <a:cubicBezTo>
                  <a:pt x="86" y="600"/>
                  <a:pt x="95" y="565"/>
                  <a:pt x="104" y="540"/>
                </a:cubicBezTo>
                <a:cubicBezTo>
                  <a:pt x="112" y="515"/>
                  <a:pt x="122" y="486"/>
                  <a:pt x="122" y="478"/>
                </a:cubicBezTo>
                <a:cubicBezTo>
                  <a:pt x="122" y="470"/>
                  <a:pt x="125" y="463"/>
                  <a:pt x="125" y="463"/>
                </a:cubicBezTo>
                <a:cubicBezTo>
                  <a:pt x="125" y="463"/>
                  <a:pt x="130" y="484"/>
                  <a:pt x="130" y="489"/>
                </a:cubicBezTo>
                <a:cubicBezTo>
                  <a:pt x="130" y="493"/>
                  <a:pt x="136" y="529"/>
                  <a:pt x="133" y="541"/>
                </a:cubicBezTo>
                <a:cubicBezTo>
                  <a:pt x="131" y="552"/>
                  <a:pt x="139" y="600"/>
                  <a:pt x="138" y="607"/>
                </a:cubicBezTo>
                <a:cubicBezTo>
                  <a:pt x="136" y="614"/>
                  <a:pt x="132" y="615"/>
                  <a:pt x="131" y="625"/>
                </a:cubicBezTo>
                <a:cubicBezTo>
                  <a:pt x="129" y="634"/>
                  <a:pt x="129" y="668"/>
                  <a:pt x="128" y="679"/>
                </a:cubicBezTo>
                <a:cubicBezTo>
                  <a:pt x="127" y="691"/>
                  <a:pt x="120" y="692"/>
                  <a:pt x="120" y="702"/>
                </a:cubicBezTo>
                <a:cubicBezTo>
                  <a:pt x="120" y="712"/>
                  <a:pt x="118" y="713"/>
                  <a:pt x="114" y="722"/>
                </a:cubicBezTo>
                <a:cubicBezTo>
                  <a:pt x="111" y="731"/>
                  <a:pt x="117" y="765"/>
                  <a:pt x="114" y="769"/>
                </a:cubicBezTo>
                <a:cubicBezTo>
                  <a:pt x="112" y="773"/>
                  <a:pt x="110" y="796"/>
                  <a:pt x="121" y="795"/>
                </a:cubicBezTo>
                <a:cubicBezTo>
                  <a:pt x="132" y="794"/>
                  <a:pt x="157" y="792"/>
                  <a:pt x="162" y="795"/>
                </a:cubicBezTo>
                <a:cubicBezTo>
                  <a:pt x="167" y="798"/>
                  <a:pt x="219" y="795"/>
                  <a:pt x="210" y="784"/>
                </a:cubicBezTo>
                <a:cubicBezTo>
                  <a:pt x="202" y="772"/>
                  <a:pt x="199" y="776"/>
                  <a:pt x="191" y="776"/>
                </a:cubicBezTo>
                <a:cubicBezTo>
                  <a:pt x="183" y="776"/>
                  <a:pt x="176" y="774"/>
                  <a:pt x="173" y="768"/>
                </a:cubicBezTo>
                <a:cubicBezTo>
                  <a:pt x="170" y="762"/>
                  <a:pt x="172" y="758"/>
                  <a:pt x="172" y="751"/>
                </a:cubicBezTo>
                <a:cubicBezTo>
                  <a:pt x="172" y="743"/>
                  <a:pt x="189" y="652"/>
                  <a:pt x="184" y="617"/>
                </a:cubicBezTo>
                <a:cubicBezTo>
                  <a:pt x="179" y="582"/>
                  <a:pt x="179" y="602"/>
                  <a:pt x="182" y="581"/>
                </a:cubicBezTo>
                <a:cubicBezTo>
                  <a:pt x="186" y="561"/>
                  <a:pt x="188" y="525"/>
                  <a:pt x="189" y="502"/>
                </a:cubicBezTo>
                <a:cubicBezTo>
                  <a:pt x="191" y="480"/>
                  <a:pt x="201" y="434"/>
                  <a:pt x="197" y="428"/>
                </a:cubicBezTo>
                <a:cubicBezTo>
                  <a:pt x="210" y="428"/>
                  <a:pt x="210" y="428"/>
                  <a:pt x="210" y="428"/>
                </a:cubicBezTo>
                <a:cubicBezTo>
                  <a:pt x="210" y="428"/>
                  <a:pt x="207" y="364"/>
                  <a:pt x="198" y="343"/>
                </a:cubicBezTo>
                <a:cubicBezTo>
                  <a:pt x="189" y="322"/>
                  <a:pt x="189" y="306"/>
                  <a:pt x="187" y="297"/>
                </a:cubicBezTo>
                <a:cubicBezTo>
                  <a:pt x="184" y="287"/>
                  <a:pt x="186" y="241"/>
                  <a:pt x="186" y="241"/>
                </a:cubicBezTo>
                <a:cubicBezTo>
                  <a:pt x="186" y="241"/>
                  <a:pt x="230" y="261"/>
                  <a:pt x="241" y="239"/>
                </a:cubicBezTo>
                <a:cubicBezTo>
                  <a:pt x="241" y="239"/>
                  <a:pt x="253" y="229"/>
                  <a:pt x="233" y="205"/>
                </a:cubicBezTo>
                <a:close/>
                <a:moveTo>
                  <a:pt x="46" y="328"/>
                </a:moveTo>
                <a:cubicBezTo>
                  <a:pt x="46" y="328"/>
                  <a:pt x="42" y="322"/>
                  <a:pt x="41" y="316"/>
                </a:cubicBezTo>
                <a:cubicBezTo>
                  <a:pt x="41" y="310"/>
                  <a:pt x="39" y="294"/>
                  <a:pt x="39" y="294"/>
                </a:cubicBezTo>
                <a:cubicBezTo>
                  <a:pt x="39" y="294"/>
                  <a:pt x="38" y="290"/>
                  <a:pt x="40" y="286"/>
                </a:cubicBezTo>
                <a:cubicBezTo>
                  <a:pt x="41" y="283"/>
                  <a:pt x="49" y="252"/>
                  <a:pt x="49" y="252"/>
                </a:cubicBezTo>
                <a:cubicBezTo>
                  <a:pt x="49" y="252"/>
                  <a:pt x="63" y="294"/>
                  <a:pt x="46" y="328"/>
                </a:cubicBezTo>
                <a:close/>
                <a:moveTo>
                  <a:pt x="128" y="389"/>
                </a:moveTo>
                <a:cubicBezTo>
                  <a:pt x="115" y="378"/>
                  <a:pt x="115" y="378"/>
                  <a:pt x="115" y="378"/>
                </a:cubicBezTo>
                <a:cubicBezTo>
                  <a:pt x="127" y="236"/>
                  <a:pt x="115" y="156"/>
                  <a:pt x="115" y="156"/>
                </a:cubicBezTo>
                <a:cubicBezTo>
                  <a:pt x="123" y="147"/>
                  <a:pt x="123" y="147"/>
                  <a:pt x="123" y="147"/>
                </a:cubicBezTo>
                <a:cubicBezTo>
                  <a:pt x="133" y="155"/>
                  <a:pt x="133" y="155"/>
                  <a:pt x="133" y="155"/>
                </a:cubicBezTo>
                <a:cubicBezTo>
                  <a:pt x="129" y="163"/>
                  <a:pt x="129" y="163"/>
                  <a:pt x="129" y="163"/>
                </a:cubicBezTo>
                <a:cubicBezTo>
                  <a:pt x="142" y="376"/>
                  <a:pt x="142" y="376"/>
                  <a:pt x="142" y="376"/>
                </a:cubicBezTo>
                <a:lnTo>
                  <a:pt x="128" y="389"/>
                </a:lnTo>
                <a:close/>
                <a:moveTo>
                  <a:pt x="173" y="156"/>
                </a:moveTo>
                <a:cubicBezTo>
                  <a:pt x="169" y="159"/>
                  <a:pt x="148" y="150"/>
                  <a:pt x="148" y="150"/>
                </a:cubicBezTo>
                <a:cubicBezTo>
                  <a:pt x="144" y="135"/>
                  <a:pt x="144" y="135"/>
                  <a:pt x="144" y="135"/>
                </a:cubicBezTo>
                <a:cubicBezTo>
                  <a:pt x="144" y="135"/>
                  <a:pt x="152" y="129"/>
                  <a:pt x="154" y="125"/>
                </a:cubicBezTo>
                <a:cubicBezTo>
                  <a:pt x="154" y="125"/>
                  <a:pt x="162" y="141"/>
                  <a:pt x="168" y="142"/>
                </a:cubicBezTo>
                <a:cubicBezTo>
                  <a:pt x="174" y="143"/>
                  <a:pt x="177" y="154"/>
                  <a:pt x="173" y="156"/>
                </a:cubicBezTo>
                <a:close/>
              </a:path>
            </a:pathLst>
          </a:custGeom>
          <a:solidFill>
            <a:srgbClr val="3EB198"/>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Freeform 5"/>
          <p:cNvSpPr/>
          <p:nvPr/>
        </p:nvSpPr>
        <p:spPr bwMode="auto">
          <a:xfrm>
            <a:off x="2912745" y="2353945"/>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8" name="Oval 118"/>
          <p:cNvSpPr/>
          <p:nvPr/>
        </p:nvSpPr>
        <p:spPr>
          <a:xfrm>
            <a:off x="10564813" y="5010150"/>
            <a:ext cx="644525" cy="642938"/>
          </a:xfrm>
          <a:prstGeom prst="ellipse">
            <a:avLst/>
          </a:prstGeom>
          <a:solidFill>
            <a:schemeClr val="bg2">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9" name="Freeform 620"/>
          <p:cNvSpPr>
            <a:spLocks noEditPoints="1"/>
          </p:cNvSpPr>
          <p:nvPr/>
        </p:nvSpPr>
        <p:spPr bwMode="auto">
          <a:xfrm>
            <a:off x="10723563" y="5183188"/>
            <a:ext cx="327025" cy="285750"/>
          </a:xfrm>
          <a:custGeom>
            <a:avLst/>
            <a:gdLst>
              <a:gd name="T0" fmla="*/ 0 w 282"/>
              <a:gd name="T1" fmla="*/ 0 h 247"/>
              <a:gd name="T2" fmla="*/ 282 w 282"/>
              <a:gd name="T3" fmla="*/ 0 h 247"/>
              <a:gd name="T4" fmla="*/ 282 w 282"/>
              <a:gd name="T5" fmla="*/ 35 h 247"/>
              <a:gd name="T6" fmla="*/ 0 w 282"/>
              <a:gd name="T7" fmla="*/ 35 h 247"/>
              <a:gd name="T8" fmla="*/ 0 w 282"/>
              <a:gd name="T9" fmla="*/ 0 h 247"/>
              <a:gd name="T10" fmla="*/ 53 w 282"/>
              <a:gd name="T11" fmla="*/ 53 h 247"/>
              <a:gd name="T12" fmla="*/ 229 w 282"/>
              <a:gd name="T13" fmla="*/ 53 h 247"/>
              <a:gd name="T14" fmla="*/ 229 w 282"/>
              <a:gd name="T15" fmla="*/ 88 h 247"/>
              <a:gd name="T16" fmla="*/ 53 w 282"/>
              <a:gd name="T17" fmla="*/ 88 h 247"/>
              <a:gd name="T18" fmla="*/ 53 w 282"/>
              <a:gd name="T19" fmla="*/ 53 h 247"/>
              <a:gd name="T20" fmla="*/ 53 w 282"/>
              <a:gd name="T21" fmla="*/ 159 h 247"/>
              <a:gd name="T22" fmla="*/ 229 w 282"/>
              <a:gd name="T23" fmla="*/ 159 h 247"/>
              <a:gd name="T24" fmla="*/ 229 w 282"/>
              <a:gd name="T25" fmla="*/ 194 h 247"/>
              <a:gd name="T26" fmla="*/ 53 w 282"/>
              <a:gd name="T27" fmla="*/ 194 h 247"/>
              <a:gd name="T28" fmla="*/ 53 w 282"/>
              <a:gd name="T29" fmla="*/ 159 h 247"/>
              <a:gd name="T30" fmla="*/ 0 w 282"/>
              <a:gd name="T31" fmla="*/ 106 h 247"/>
              <a:gd name="T32" fmla="*/ 282 w 282"/>
              <a:gd name="T33" fmla="*/ 106 h 247"/>
              <a:gd name="T34" fmla="*/ 282 w 282"/>
              <a:gd name="T35" fmla="*/ 141 h 247"/>
              <a:gd name="T36" fmla="*/ 0 w 282"/>
              <a:gd name="T37" fmla="*/ 141 h 247"/>
              <a:gd name="T38" fmla="*/ 0 w 282"/>
              <a:gd name="T39" fmla="*/ 106 h 247"/>
              <a:gd name="T40" fmla="*/ 0 w 282"/>
              <a:gd name="T41" fmla="*/ 212 h 247"/>
              <a:gd name="T42" fmla="*/ 282 w 282"/>
              <a:gd name="T43" fmla="*/ 212 h 247"/>
              <a:gd name="T44" fmla="*/ 282 w 282"/>
              <a:gd name="T45" fmla="*/ 247 h 247"/>
              <a:gd name="T46" fmla="*/ 0 w 282"/>
              <a:gd name="T47" fmla="*/ 247 h 247"/>
              <a:gd name="T48" fmla="*/ 0 w 282"/>
              <a:gd name="T49" fmla="*/ 21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2" h="247">
                <a:moveTo>
                  <a:pt x="0" y="0"/>
                </a:moveTo>
                <a:lnTo>
                  <a:pt x="282" y="0"/>
                </a:lnTo>
                <a:lnTo>
                  <a:pt x="282" y="35"/>
                </a:lnTo>
                <a:lnTo>
                  <a:pt x="0" y="35"/>
                </a:lnTo>
                <a:lnTo>
                  <a:pt x="0" y="0"/>
                </a:lnTo>
                <a:close/>
                <a:moveTo>
                  <a:pt x="53" y="53"/>
                </a:moveTo>
                <a:lnTo>
                  <a:pt x="229" y="53"/>
                </a:lnTo>
                <a:lnTo>
                  <a:pt x="229" y="88"/>
                </a:lnTo>
                <a:lnTo>
                  <a:pt x="53" y="88"/>
                </a:lnTo>
                <a:lnTo>
                  <a:pt x="53" y="53"/>
                </a:lnTo>
                <a:close/>
                <a:moveTo>
                  <a:pt x="53" y="159"/>
                </a:moveTo>
                <a:lnTo>
                  <a:pt x="229" y="159"/>
                </a:lnTo>
                <a:lnTo>
                  <a:pt x="229" y="194"/>
                </a:lnTo>
                <a:lnTo>
                  <a:pt x="53" y="194"/>
                </a:lnTo>
                <a:lnTo>
                  <a:pt x="53" y="159"/>
                </a:lnTo>
                <a:close/>
                <a:moveTo>
                  <a:pt x="0" y="106"/>
                </a:moveTo>
                <a:lnTo>
                  <a:pt x="282" y="106"/>
                </a:lnTo>
                <a:lnTo>
                  <a:pt x="282" y="141"/>
                </a:lnTo>
                <a:lnTo>
                  <a:pt x="0" y="141"/>
                </a:lnTo>
                <a:lnTo>
                  <a:pt x="0" y="106"/>
                </a:lnTo>
                <a:close/>
                <a:moveTo>
                  <a:pt x="0" y="212"/>
                </a:moveTo>
                <a:lnTo>
                  <a:pt x="282" y="212"/>
                </a:lnTo>
                <a:lnTo>
                  <a:pt x="282" y="247"/>
                </a:lnTo>
                <a:lnTo>
                  <a:pt x="0" y="247"/>
                </a:lnTo>
                <a:lnTo>
                  <a:pt x="0" y="212"/>
                </a:lnTo>
                <a:close/>
              </a:path>
            </a:pathLst>
          </a:custGeom>
          <a:solidFill>
            <a:srgbClr val="FFFFFF"/>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en-US"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8" name="TextBox 35"/>
          <p:cNvSpPr txBox="1"/>
          <p:nvPr/>
        </p:nvSpPr>
        <p:spPr>
          <a:xfrm>
            <a:off x="911225" y="6005513"/>
            <a:ext cx="10074275" cy="257175"/>
          </a:xfrm>
          <a:prstGeom prst="rect">
            <a:avLst/>
          </a:prstGeom>
          <a:noFill/>
          <a:ln w="9525">
            <a:noFill/>
          </a:ln>
        </p:spPr>
        <p:txBody>
          <a:bodyPr wrap="square" lIns="0" tIns="0" rIns="0" bIns="0" anchor="t" anchorCtr="0">
            <a:spAutoFit/>
          </a:bodyPr>
          <a:lstStyle/>
          <a:p>
            <a:pPr algn="ct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According to your need to draw the text box size.Please read the instructions and more work at the end of the manual template.</a:t>
            </a:r>
            <a:endParaRPr lang="zh-CN" altLang="en-US"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89" name="Text Placeholder 2"/>
          <p:cNvSpPr txBox="1"/>
          <p:nvPr/>
        </p:nvSpPr>
        <p:spPr>
          <a:xfrm>
            <a:off x="3373120" y="2324735"/>
            <a:ext cx="8736965" cy="257810"/>
          </a:xfrm>
          <a:prstGeom prst="rect">
            <a:avLst/>
          </a:prstGeom>
          <a:noFill/>
          <a:ln w="9525">
            <a:noFill/>
          </a:ln>
        </p:spPr>
        <p:txBody>
          <a:bodyPr wrap="square" lIns="0" tIns="0" rIns="0" bIns="0" anchor="t" anchorCtr="0">
            <a:spAutoFit/>
          </a:bodyPr>
          <a:lstStyle/>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ĐƯA RA TIME-LIMITED PROMOTION VÀO NHỮNG KHUNG GIỜ CAO ĐIỂM, TẬP TRUNG VÀO CHIỀU TỐI</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Freeform 5"/>
          <p:cNvSpPr/>
          <p:nvPr/>
        </p:nvSpPr>
        <p:spPr bwMode="auto">
          <a:xfrm>
            <a:off x="2912745" y="3116580"/>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 name="Text Placeholder 2"/>
          <p:cNvSpPr txBox="1"/>
          <p:nvPr/>
        </p:nvSpPr>
        <p:spPr>
          <a:xfrm>
            <a:off x="3373120" y="2894330"/>
            <a:ext cx="8543925" cy="774700"/>
          </a:xfrm>
          <a:prstGeom prst="rect">
            <a:avLst/>
          </a:prstGeom>
          <a:noFill/>
          <a:ln w="9525">
            <a:noFill/>
          </a:ln>
        </p:spPr>
        <p:txBody>
          <a:bodyPr wrap="square" lIns="0" tIns="0" rIns="0" bIns="0" anchor="t" anchorCtr="0">
            <a:spAutoFit/>
          </a:bodyPr>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THỜI GIAN CHỐT ĐƠN CÒN CHẬM, CẦN BỐ TRÍ NHÂN LỰC DỰA VÀO THỜI GIAN CAO ĐIỂM. HỆ THỐNG CẦN ĐƯỢC LIÊN TỤC CẬP NHẬT THEO THỜI GIAN THỰC (TÌNH TRẠNG HÀNG, TRẠNG THÁI ĐƠN HÀNG)</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
          <p:cNvSpPr txBox="1"/>
          <p:nvPr/>
        </p:nvSpPr>
        <p:spPr>
          <a:xfrm>
            <a:off x="3183255" y="1742440"/>
            <a:ext cx="1603324" cy="3154710"/>
          </a:xfrm>
          <a:prstGeom prst="rect">
            <a:avLst/>
          </a:prstGeom>
          <a:noFill/>
          <a:ln w="9525">
            <a:noFill/>
          </a:ln>
        </p:spPr>
        <p:txBody>
          <a:bodyPr wrap="none" anchor="t" anchorCtr="0">
            <a:spAutoFit/>
          </a:bodyPr>
          <a:lstStyle/>
          <a:p>
            <a:r>
              <a:rPr lang="en-US" altLang="zh-CN" sz="19900" b="1" dirty="0">
                <a:solidFill>
                  <a:schemeClr val="bg1"/>
                </a:solidFill>
                <a:latin typeface="Arial" panose="020B0604020202020204" pitchFamily="34" charset="0"/>
              </a:rPr>
              <a:t>1</a:t>
            </a:r>
            <a:endParaRPr lang="zh-CN" altLang="en-US" sz="19900" b="1" dirty="0">
              <a:solidFill>
                <a:schemeClr val="bg1"/>
              </a:solidFill>
              <a:latin typeface="Arial" panose="020B0604020202020204" pitchFamily="34" charset="0"/>
              <a:ea typeface="Arial" panose="020B0604020202020204" pitchFamily="34" charset="0"/>
            </a:endParaRPr>
          </a:p>
        </p:txBody>
      </p:sp>
      <p:sp>
        <p:nvSpPr>
          <p:cNvPr id="7170" name="文本框 34"/>
          <p:cNvSpPr txBox="1"/>
          <p:nvPr/>
        </p:nvSpPr>
        <p:spPr>
          <a:xfrm>
            <a:off x="5096193" y="3760153"/>
            <a:ext cx="4489306" cy="584775"/>
          </a:xfrm>
          <a:prstGeom prst="rect">
            <a:avLst/>
          </a:prstGeom>
          <a:noFill/>
          <a:ln w="9525">
            <a:noFill/>
          </a:ln>
        </p:spPr>
        <p:txBody>
          <a:bodyPr wrap="none" anchor="t" anchorCtr="0">
            <a:spAutoFit/>
          </a:bodyPr>
          <a:lstStyle/>
          <a:p>
            <a:r>
              <a:rPr lang="en-US" altLang="zh-CN" sz="3200" dirty="0">
                <a:solidFill>
                  <a:schemeClr val="bg1"/>
                </a:solidFill>
                <a:latin typeface="Arial" panose="020B0604020202020204" pitchFamily="34" charset="0"/>
                <a:ea typeface="Arial" panose="020B0604020202020204" pitchFamily="34" charset="0"/>
              </a:rPr>
              <a:t>BỐI CẢNH &amp; YÊU CẦU</a:t>
            </a:r>
            <a:endParaRPr lang="en-US" altLang="zh-CN" sz="3200" dirty="0">
              <a:solidFill>
                <a:schemeClr val="bg1"/>
              </a:solidFill>
              <a:latin typeface="Arial" panose="020B0604020202020204" pitchFamily="34" charset="0"/>
              <a:ea typeface="Arial" panose="020B0604020202020204" pitchFamily="34" charset="0"/>
            </a:endParaRPr>
          </a:p>
        </p:txBody>
      </p:sp>
      <p:sp>
        <p:nvSpPr>
          <p:cNvPr id="8" name="等腰三角形 7"/>
          <p:cNvSpPr/>
          <p:nvPr/>
        </p:nvSpPr>
        <p:spPr>
          <a:xfrm rot="10800000">
            <a:off x="7002463" y="0"/>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a:off x="1452563" y="4264025"/>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38"/>
          <p:cNvSpPr txBox="1"/>
          <p:nvPr/>
        </p:nvSpPr>
        <p:spPr>
          <a:xfrm>
            <a:off x="5224780" y="3236278"/>
            <a:ext cx="3892861" cy="523220"/>
          </a:xfrm>
          <a:prstGeom prst="rect">
            <a:avLst/>
          </a:prstGeom>
          <a:solidFill>
            <a:schemeClr val="bg1"/>
          </a:solidFill>
          <a:ln w="9525">
            <a:noFill/>
          </a:ln>
        </p:spPr>
        <p:txBody>
          <a:bodyPr wrap="none" anchor="t" anchorCtr="0">
            <a:spAutoFit/>
          </a:bodyPr>
          <a:lstStyle/>
          <a:p>
            <a:r>
              <a:rPr lang="en-US" altLang="zh-CN" sz="2800" dirty="0">
                <a:solidFill>
                  <a:srgbClr val="30302F"/>
                </a:solidFill>
                <a:latin typeface="Arial" panose="020B0604020202020204" pitchFamily="34" charset="0"/>
                <a:ea typeface="SimSun" panose="02010600030101010101" pitchFamily="2" charset="-122"/>
              </a:rPr>
              <a:t>PART ONE: CONTEXT</a:t>
            </a:r>
            <a:endParaRPr lang="zh-CN" altLang="en-US" sz="2800" dirty="0">
              <a:solidFill>
                <a:srgbClr val="30302F"/>
              </a:solidFill>
              <a:latin typeface="Arial" panose="020B0604020202020204" pitchFamily="34" charset="0"/>
              <a:ea typeface="Arial" panose="020B0604020202020204" pitchFamily="34" charset="0"/>
            </a:endParaRPr>
          </a:p>
        </p:txBody>
      </p:sp>
      <p:sp>
        <p:nvSpPr>
          <p:cNvPr id="14" name="直角三角形 13"/>
          <p:cNvSpPr/>
          <p:nvPr/>
        </p:nvSpPr>
        <p:spPr>
          <a:xfrm rot="10800000" flipH="1">
            <a:off x="8499475" y="-9525"/>
            <a:ext cx="1511300" cy="2603500"/>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直角三角形 39"/>
          <p:cNvSpPr/>
          <p:nvPr/>
        </p:nvSpPr>
        <p:spPr>
          <a:xfrm flipH="1">
            <a:off x="1446213" y="4241800"/>
            <a:ext cx="1512888" cy="2601913"/>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6"/>
          <p:cNvGrpSpPr/>
          <p:nvPr/>
        </p:nvGrpSpPr>
        <p:grpSpPr>
          <a:xfrm>
            <a:off x="0" y="377825"/>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8676" name="文本框 8"/>
          <p:cNvSpPr txBox="1"/>
          <p:nvPr/>
        </p:nvSpPr>
        <p:spPr>
          <a:xfrm>
            <a:off x="1176655" y="454025"/>
            <a:ext cx="9388475" cy="368300"/>
          </a:xfrm>
          <a:prstGeom prst="rect">
            <a:avLst/>
          </a:prstGeom>
          <a:noFill/>
          <a:ln w="9525">
            <a:noFill/>
          </a:ln>
        </p:spPr>
        <p:txBody>
          <a:bodyPr wrap="square" anchor="t" anchorCtr="0">
            <a:spAutoFit/>
          </a:bodyPr>
          <a:lstStyle/>
          <a:p>
            <a:pPr algn="l"/>
            <a:r>
              <a:rPr lang="en-US" altLang="zh-CN" dirty="0">
                <a:solidFill>
                  <a:schemeClr val="bg1"/>
                </a:solidFill>
                <a:latin typeface="Arial" panose="020B0604020202020204" pitchFamily="34" charset="0"/>
                <a:ea typeface="Arial" panose="020B0604020202020204" pitchFamily="34" charset="0"/>
              </a:rPr>
              <a:t>3. LOGISTICS:</a:t>
            </a:r>
            <a:endParaRPr lang="en-US" altLang="zh-CN" dirty="0">
              <a:solidFill>
                <a:schemeClr val="bg1"/>
              </a:solidFill>
              <a:latin typeface="Arial" panose="020B0604020202020204" pitchFamily="34" charset="0"/>
              <a:ea typeface="Arial" panose="020B0604020202020204" pitchFamily="34" charset="0"/>
            </a:endParaRPr>
          </a:p>
        </p:txBody>
      </p:sp>
      <p:sp>
        <p:nvSpPr>
          <p:cNvPr id="8" name="Rectangle 1"/>
          <p:cNvSpPr/>
          <p:nvPr/>
        </p:nvSpPr>
        <p:spPr>
          <a:xfrm>
            <a:off x="0" y="5410200"/>
            <a:ext cx="12192000" cy="144780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6"/>
          <p:cNvSpPr>
            <a:spLocks noEditPoints="1"/>
          </p:cNvSpPr>
          <p:nvPr/>
        </p:nvSpPr>
        <p:spPr bwMode="auto">
          <a:xfrm>
            <a:off x="189230" y="1671638"/>
            <a:ext cx="1401763" cy="3797300"/>
          </a:xfrm>
          <a:custGeom>
            <a:avLst/>
            <a:gdLst>
              <a:gd name="T0" fmla="*/ 146 w 280"/>
              <a:gd name="T1" fmla="*/ 122 h 761"/>
              <a:gd name="T2" fmla="*/ 161 w 280"/>
              <a:gd name="T3" fmla="*/ 134 h 761"/>
              <a:gd name="T4" fmla="*/ 125 w 280"/>
              <a:gd name="T5" fmla="*/ 184 h 761"/>
              <a:gd name="T6" fmla="*/ 112 w 280"/>
              <a:gd name="T7" fmla="*/ 83 h 761"/>
              <a:gd name="T8" fmla="*/ 0 w 280"/>
              <a:gd name="T9" fmla="*/ 113 h 761"/>
              <a:gd name="T10" fmla="*/ 14 w 280"/>
              <a:gd name="T11" fmla="*/ 237 h 761"/>
              <a:gd name="T12" fmla="*/ 91 w 280"/>
              <a:gd name="T13" fmla="*/ 264 h 761"/>
              <a:gd name="T14" fmla="*/ 100 w 280"/>
              <a:gd name="T15" fmla="*/ 275 h 761"/>
              <a:gd name="T16" fmla="*/ 113 w 280"/>
              <a:gd name="T17" fmla="*/ 280 h 761"/>
              <a:gd name="T18" fmla="*/ 88 w 280"/>
              <a:gd name="T19" fmla="*/ 384 h 761"/>
              <a:gd name="T20" fmla="*/ 104 w 280"/>
              <a:gd name="T21" fmla="*/ 386 h 761"/>
              <a:gd name="T22" fmla="*/ 126 w 280"/>
              <a:gd name="T23" fmla="*/ 550 h 761"/>
              <a:gd name="T24" fmla="*/ 129 w 280"/>
              <a:gd name="T25" fmla="*/ 593 h 761"/>
              <a:gd name="T26" fmla="*/ 130 w 280"/>
              <a:gd name="T27" fmla="*/ 675 h 761"/>
              <a:gd name="T28" fmla="*/ 128 w 280"/>
              <a:gd name="T29" fmla="*/ 724 h 761"/>
              <a:gd name="T30" fmla="*/ 108 w 280"/>
              <a:gd name="T31" fmla="*/ 737 h 761"/>
              <a:gd name="T32" fmla="*/ 90 w 280"/>
              <a:gd name="T33" fmla="*/ 752 h 761"/>
              <a:gd name="T34" fmla="*/ 137 w 280"/>
              <a:gd name="T35" fmla="*/ 753 h 761"/>
              <a:gd name="T36" fmla="*/ 183 w 280"/>
              <a:gd name="T37" fmla="*/ 757 h 761"/>
              <a:gd name="T38" fmla="*/ 213 w 280"/>
              <a:gd name="T39" fmla="*/ 756 h 761"/>
              <a:gd name="T40" fmla="*/ 232 w 280"/>
              <a:gd name="T41" fmla="*/ 736 h 761"/>
              <a:gd name="T42" fmla="*/ 218 w 280"/>
              <a:gd name="T43" fmla="*/ 556 h 761"/>
              <a:gd name="T44" fmla="*/ 211 w 280"/>
              <a:gd name="T45" fmla="*/ 526 h 761"/>
              <a:gd name="T46" fmla="*/ 215 w 280"/>
              <a:gd name="T47" fmla="*/ 474 h 761"/>
              <a:gd name="T48" fmla="*/ 234 w 280"/>
              <a:gd name="T49" fmla="*/ 400 h 761"/>
              <a:gd name="T50" fmla="*/ 242 w 280"/>
              <a:gd name="T51" fmla="*/ 400 h 761"/>
              <a:gd name="T52" fmla="*/ 236 w 280"/>
              <a:gd name="T53" fmla="*/ 335 h 761"/>
              <a:gd name="T54" fmla="*/ 231 w 280"/>
              <a:gd name="T55" fmla="*/ 296 h 761"/>
              <a:gd name="T56" fmla="*/ 236 w 280"/>
              <a:gd name="T57" fmla="*/ 252 h 761"/>
              <a:gd name="T58" fmla="*/ 264 w 280"/>
              <a:gd name="T59" fmla="*/ 145 h 761"/>
              <a:gd name="T60" fmla="*/ 242 w 280"/>
              <a:gd name="T61" fmla="*/ 129 h 761"/>
              <a:gd name="T62" fmla="*/ 232 w 280"/>
              <a:gd name="T63" fmla="*/ 111 h 761"/>
              <a:gd name="T64" fmla="*/ 226 w 280"/>
              <a:gd name="T65" fmla="*/ 109 h 761"/>
              <a:gd name="T66" fmla="*/ 224 w 280"/>
              <a:gd name="T67" fmla="*/ 102 h 761"/>
              <a:gd name="T68" fmla="*/ 233 w 280"/>
              <a:gd name="T69" fmla="*/ 88 h 761"/>
              <a:gd name="T70" fmla="*/ 228 w 280"/>
              <a:gd name="T71" fmla="*/ 73 h 761"/>
              <a:gd name="T72" fmla="*/ 237 w 280"/>
              <a:gd name="T73" fmla="*/ 65 h 761"/>
              <a:gd name="T74" fmla="*/ 230 w 280"/>
              <a:gd name="T75" fmla="*/ 59 h 761"/>
              <a:gd name="T76" fmla="*/ 169 w 280"/>
              <a:gd name="T77" fmla="*/ 6 h 761"/>
              <a:gd name="T78" fmla="*/ 117 w 280"/>
              <a:gd name="T79" fmla="*/ 54 h 761"/>
              <a:gd name="T80" fmla="*/ 127 w 280"/>
              <a:gd name="T81" fmla="*/ 89 h 761"/>
              <a:gd name="T82" fmla="*/ 139 w 280"/>
              <a:gd name="T83" fmla="*/ 124 h 761"/>
              <a:gd name="T84" fmla="*/ 167 w 280"/>
              <a:gd name="T85" fmla="*/ 709 h 761"/>
              <a:gd name="T86" fmla="*/ 176 w 280"/>
              <a:gd name="T87" fmla="*/ 662 h 761"/>
              <a:gd name="T88" fmla="*/ 173 w 280"/>
              <a:gd name="T89" fmla="*/ 590 h 761"/>
              <a:gd name="T90" fmla="*/ 187 w 280"/>
              <a:gd name="T91" fmla="*/ 629 h 761"/>
              <a:gd name="T92" fmla="*/ 192 w 280"/>
              <a:gd name="T93" fmla="*/ 690 h 761"/>
              <a:gd name="T94" fmla="*/ 180 w 280"/>
              <a:gd name="T95" fmla="*/ 722 h 761"/>
              <a:gd name="T96" fmla="*/ 168 w 280"/>
              <a:gd name="T97" fmla="*/ 734 h 761"/>
              <a:gd name="T98" fmla="*/ 167 w 280"/>
              <a:gd name="T99"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761">
                <a:moveTo>
                  <a:pt x="146" y="122"/>
                </a:moveTo>
                <a:cubicBezTo>
                  <a:pt x="146" y="122"/>
                  <a:pt x="156" y="132"/>
                  <a:pt x="161" y="134"/>
                </a:cubicBezTo>
                <a:cubicBezTo>
                  <a:pt x="161" y="134"/>
                  <a:pt x="128" y="172"/>
                  <a:pt x="125" y="184"/>
                </a:cubicBezTo>
                <a:cubicBezTo>
                  <a:pt x="112" y="83"/>
                  <a:pt x="112" y="83"/>
                  <a:pt x="112" y="83"/>
                </a:cubicBezTo>
                <a:cubicBezTo>
                  <a:pt x="0" y="113"/>
                  <a:pt x="0" y="113"/>
                  <a:pt x="0" y="113"/>
                </a:cubicBezTo>
                <a:cubicBezTo>
                  <a:pt x="14" y="237"/>
                  <a:pt x="14" y="237"/>
                  <a:pt x="14" y="237"/>
                </a:cubicBezTo>
                <a:cubicBezTo>
                  <a:pt x="91" y="264"/>
                  <a:pt x="91" y="264"/>
                  <a:pt x="91" y="264"/>
                </a:cubicBezTo>
                <a:cubicBezTo>
                  <a:pt x="91" y="264"/>
                  <a:pt x="91" y="271"/>
                  <a:pt x="100" y="275"/>
                </a:cubicBezTo>
                <a:cubicBezTo>
                  <a:pt x="113" y="280"/>
                  <a:pt x="113" y="280"/>
                  <a:pt x="113" y="280"/>
                </a:cubicBezTo>
                <a:cubicBezTo>
                  <a:pt x="113" y="280"/>
                  <a:pt x="86" y="366"/>
                  <a:pt x="88" y="384"/>
                </a:cubicBezTo>
                <a:cubicBezTo>
                  <a:pt x="104" y="386"/>
                  <a:pt x="104" y="386"/>
                  <a:pt x="104" y="386"/>
                </a:cubicBezTo>
                <a:cubicBezTo>
                  <a:pt x="104" y="386"/>
                  <a:pt x="97" y="462"/>
                  <a:pt x="126" y="550"/>
                </a:cubicBezTo>
                <a:cubicBezTo>
                  <a:pt x="126" y="550"/>
                  <a:pt x="128" y="583"/>
                  <a:pt x="129" y="593"/>
                </a:cubicBezTo>
                <a:cubicBezTo>
                  <a:pt x="129" y="604"/>
                  <a:pt x="131" y="662"/>
                  <a:pt x="130" y="675"/>
                </a:cubicBezTo>
                <a:cubicBezTo>
                  <a:pt x="129" y="687"/>
                  <a:pt x="132" y="719"/>
                  <a:pt x="128" y="724"/>
                </a:cubicBezTo>
                <a:cubicBezTo>
                  <a:pt x="123" y="728"/>
                  <a:pt x="114" y="735"/>
                  <a:pt x="108" y="737"/>
                </a:cubicBezTo>
                <a:cubicBezTo>
                  <a:pt x="102" y="739"/>
                  <a:pt x="86" y="747"/>
                  <a:pt x="90" y="752"/>
                </a:cubicBezTo>
                <a:cubicBezTo>
                  <a:pt x="90" y="752"/>
                  <a:pt x="93" y="759"/>
                  <a:pt x="137" y="753"/>
                </a:cubicBezTo>
                <a:cubicBezTo>
                  <a:pt x="137" y="753"/>
                  <a:pt x="137" y="761"/>
                  <a:pt x="183" y="757"/>
                </a:cubicBezTo>
                <a:cubicBezTo>
                  <a:pt x="183" y="757"/>
                  <a:pt x="207" y="756"/>
                  <a:pt x="213" y="756"/>
                </a:cubicBezTo>
                <a:cubicBezTo>
                  <a:pt x="219" y="756"/>
                  <a:pt x="243" y="751"/>
                  <a:pt x="232" y="736"/>
                </a:cubicBezTo>
                <a:cubicBezTo>
                  <a:pt x="232" y="736"/>
                  <a:pt x="243" y="588"/>
                  <a:pt x="218" y="556"/>
                </a:cubicBezTo>
                <a:cubicBezTo>
                  <a:pt x="218" y="556"/>
                  <a:pt x="211" y="535"/>
                  <a:pt x="211" y="526"/>
                </a:cubicBezTo>
                <a:cubicBezTo>
                  <a:pt x="211" y="517"/>
                  <a:pt x="212" y="487"/>
                  <a:pt x="215" y="474"/>
                </a:cubicBezTo>
                <a:cubicBezTo>
                  <a:pt x="217" y="461"/>
                  <a:pt x="236" y="407"/>
                  <a:pt x="234" y="400"/>
                </a:cubicBezTo>
                <a:cubicBezTo>
                  <a:pt x="242" y="400"/>
                  <a:pt x="242" y="400"/>
                  <a:pt x="242" y="400"/>
                </a:cubicBezTo>
                <a:cubicBezTo>
                  <a:pt x="242" y="400"/>
                  <a:pt x="247" y="352"/>
                  <a:pt x="236" y="335"/>
                </a:cubicBezTo>
                <a:cubicBezTo>
                  <a:pt x="225" y="318"/>
                  <a:pt x="231" y="308"/>
                  <a:pt x="231" y="296"/>
                </a:cubicBezTo>
                <a:cubicBezTo>
                  <a:pt x="231" y="283"/>
                  <a:pt x="236" y="252"/>
                  <a:pt x="236" y="252"/>
                </a:cubicBezTo>
                <a:cubicBezTo>
                  <a:pt x="236" y="252"/>
                  <a:pt x="280" y="172"/>
                  <a:pt x="264" y="145"/>
                </a:cubicBezTo>
                <a:cubicBezTo>
                  <a:pt x="264" y="145"/>
                  <a:pt x="261" y="134"/>
                  <a:pt x="242" y="129"/>
                </a:cubicBezTo>
                <a:cubicBezTo>
                  <a:pt x="242" y="129"/>
                  <a:pt x="232" y="115"/>
                  <a:pt x="232" y="111"/>
                </a:cubicBezTo>
                <a:cubicBezTo>
                  <a:pt x="231" y="106"/>
                  <a:pt x="226" y="109"/>
                  <a:pt x="226" y="109"/>
                </a:cubicBezTo>
                <a:cubicBezTo>
                  <a:pt x="224" y="102"/>
                  <a:pt x="224" y="102"/>
                  <a:pt x="224" y="102"/>
                </a:cubicBezTo>
                <a:cubicBezTo>
                  <a:pt x="224" y="102"/>
                  <a:pt x="233" y="105"/>
                  <a:pt x="233" y="88"/>
                </a:cubicBezTo>
                <a:cubicBezTo>
                  <a:pt x="233" y="71"/>
                  <a:pt x="232" y="78"/>
                  <a:pt x="228" y="73"/>
                </a:cubicBezTo>
                <a:cubicBezTo>
                  <a:pt x="224" y="67"/>
                  <a:pt x="233" y="70"/>
                  <a:pt x="237" y="65"/>
                </a:cubicBezTo>
                <a:cubicBezTo>
                  <a:pt x="240" y="61"/>
                  <a:pt x="233" y="65"/>
                  <a:pt x="230" y="59"/>
                </a:cubicBezTo>
                <a:cubicBezTo>
                  <a:pt x="226" y="54"/>
                  <a:pt x="201" y="0"/>
                  <a:pt x="169" y="6"/>
                </a:cubicBezTo>
                <a:cubicBezTo>
                  <a:pt x="136" y="12"/>
                  <a:pt x="119" y="43"/>
                  <a:pt x="117" y="54"/>
                </a:cubicBezTo>
                <a:cubicBezTo>
                  <a:pt x="115" y="65"/>
                  <a:pt x="126" y="85"/>
                  <a:pt x="127" y="89"/>
                </a:cubicBezTo>
                <a:cubicBezTo>
                  <a:pt x="128" y="92"/>
                  <a:pt x="145" y="113"/>
                  <a:pt x="139" y="124"/>
                </a:cubicBezTo>
                <a:moveTo>
                  <a:pt x="167" y="709"/>
                </a:moveTo>
                <a:cubicBezTo>
                  <a:pt x="169" y="697"/>
                  <a:pt x="175" y="671"/>
                  <a:pt x="176" y="662"/>
                </a:cubicBezTo>
                <a:cubicBezTo>
                  <a:pt x="177" y="654"/>
                  <a:pt x="176" y="596"/>
                  <a:pt x="173" y="590"/>
                </a:cubicBezTo>
                <a:cubicBezTo>
                  <a:pt x="173" y="590"/>
                  <a:pt x="186" y="617"/>
                  <a:pt x="187" y="629"/>
                </a:cubicBezTo>
                <a:cubicBezTo>
                  <a:pt x="188" y="640"/>
                  <a:pt x="197" y="680"/>
                  <a:pt x="192" y="690"/>
                </a:cubicBezTo>
                <a:cubicBezTo>
                  <a:pt x="188" y="700"/>
                  <a:pt x="184" y="717"/>
                  <a:pt x="180" y="722"/>
                </a:cubicBezTo>
                <a:cubicBezTo>
                  <a:pt x="177" y="727"/>
                  <a:pt x="168" y="734"/>
                  <a:pt x="168" y="734"/>
                </a:cubicBezTo>
                <a:cubicBezTo>
                  <a:pt x="168" y="734"/>
                  <a:pt x="164" y="720"/>
                  <a:pt x="167" y="709"/>
                </a:cubicBezTo>
                <a:close/>
              </a:path>
            </a:pathLst>
          </a:custGeom>
          <a:solidFill>
            <a:srgbClr val="B8E6DC"/>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12"/>
          <p:cNvSpPr>
            <a:spLocks noEditPoints="1"/>
          </p:cNvSpPr>
          <p:nvPr/>
        </p:nvSpPr>
        <p:spPr bwMode="auto">
          <a:xfrm>
            <a:off x="1590993" y="1482725"/>
            <a:ext cx="1263650" cy="3986213"/>
          </a:xfrm>
          <a:custGeom>
            <a:avLst/>
            <a:gdLst>
              <a:gd name="T0" fmla="*/ 193 w 253"/>
              <a:gd name="T1" fmla="*/ 151 h 798"/>
              <a:gd name="T2" fmla="*/ 182 w 253"/>
              <a:gd name="T3" fmla="*/ 103 h 798"/>
              <a:gd name="T4" fmla="*/ 165 w 253"/>
              <a:gd name="T5" fmla="*/ 92 h 798"/>
              <a:gd name="T6" fmla="*/ 162 w 253"/>
              <a:gd name="T7" fmla="*/ 50 h 798"/>
              <a:gd name="T8" fmla="*/ 95 w 253"/>
              <a:gd name="T9" fmla="*/ 103 h 798"/>
              <a:gd name="T10" fmla="*/ 80 w 253"/>
              <a:gd name="T11" fmla="*/ 141 h 798"/>
              <a:gd name="T12" fmla="*/ 27 w 253"/>
              <a:gd name="T13" fmla="*/ 149 h 798"/>
              <a:gd name="T14" fmla="*/ 3 w 253"/>
              <a:gd name="T15" fmla="*/ 255 h 798"/>
              <a:gd name="T16" fmla="*/ 20 w 253"/>
              <a:gd name="T17" fmla="*/ 388 h 798"/>
              <a:gd name="T18" fmla="*/ 29 w 253"/>
              <a:gd name="T19" fmla="*/ 390 h 798"/>
              <a:gd name="T20" fmla="*/ 48 w 253"/>
              <a:gd name="T21" fmla="*/ 409 h 798"/>
              <a:gd name="T22" fmla="*/ 47 w 253"/>
              <a:gd name="T23" fmla="*/ 488 h 798"/>
              <a:gd name="T24" fmla="*/ 28 w 253"/>
              <a:gd name="T25" fmla="*/ 615 h 798"/>
              <a:gd name="T26" fmla="*/ 16 w 253"/>
              <a:gd name="T27" fmla="*/ 733 h 798"/>
              <a:gd name="T28" fmla="*/ 24 w 253"/>
              <a:gd name="T29" fmla="*/ 798 h 798"/>
              <a:gd name="T30" fmla="*/ 65 w 253"/>
              <a:gd name="T31" fmla="*/ 772 h 798"/>
              <a:gd name="T32" fmla="*/ 70 w 253"/>
              <a:gd name="T33" fmla="*/ 712 h 798"/>
              <a:gd name="T34" fmla="*/ 85 w 253"/>
              <a:gd name="T35" fmla="*/ 613 h 798"/>
              <a:gd name="T36" fmla="*/ 122 w 253"/>
              <a:gd name="T37" fmla="*/ 478 h 798"/>
              <a:gd name="T38" fmla="*/ 130 w 253"/>
              <a:gd name="T39" fmla="*/ 489 h 798"/>
              <a:gd name="T40" fmla="*/ 138 w 253"/>
              <a:gd name="T41" fmla="*/ 607 h 798"/>
              <a:gd name="T42" fmla="*/ 128 w 253"/>
              <a:gd name="T43" fmla="*/ 679 h 798"/>
              <a:gd name="T44" fmla="*/ 114 w 253"/>
              <a:gd name="T45" fmla="*/ 722 h 798"/>
              <a:gd name="T46" fmla="*/ 121 w 253"/>
              <a:gd name="T47" fmla="*/ 795 h 798"/>
              <a:gd name="T48" fmla="*/ 210 w 253"/>
              <a:gd name="T49" fmla="*/ 784 h 798"/>
              <a:gd name="T50" fmla="*/ 173 w 253"/>
              <a:gd name="T51" fmla="*/ 768 h 798"/>
              <a:gd name="T52" fmla="*/ 184 w 253"/>
              <a:gd name="T53" fmla="*/ 617 h 798"/>
              <a:gd name="T54" fmla="*/ 189 w 253"/>
              <a:gd name="T55" fmla="*/ 502 h 798"/>
              <a:gd name="T56" fmla="*/ 210 w 253"/>
              <a:gd name="T57" fmla="*/ 428 h 798"/>
              <a:gd name="T58" fmla="*/ 187 w 253"/>
              <a:gd name="T59" fmla="*/ 297 h 798"/>
              <a:gd name="T60" fmla="*/ 241 w 253"/>
              <a:gd name="T61" fmla="*/ 239 h 798"/>
              <a:gd name="T62" fmla="*/ 46 w 253"/>
              <a:gd name="T63" fmla="*/ 328 h 798"/>
              <a:gd name="T64" fmla="*/ 39 w 253"/>
              <a:gd name="T65" fmla="*/ 294 h 798"/>
              <a:gd name="T66" fmla="*/ 49 w 253"/>
              <a:gd name="T67" fmla="*/ 252 h 798"/>
              <a:gd name="T68" fmla="*/ 128 w 253"/>
              <a:gd name="T69" fmla="*/ 389 h 798"/>
              <a:gd name="T70" fmla="*/ 115 w 253"/>
              <a:gd name="T71" fmla="*/ 156 h 798"/>
              <a:gd name="T72" fmla="*/ 133 w 253"/>
              <a:gd name="T73" fmla="*/ 155 h 798"/>
              <a:gd name="T74" fmla="*/ 142 w 253"/>
              <a:gd name="T75" fmla="*/ 376 h 798"/>
              <a:gd name="T76" fmla="*/ 173 w 253"/>
              <a:gd name="T77" fmla="*/ 156 h 798"/>
              <a:gd name="T78" fmla="*/ 144 w 253"/>
              <a:gd name="T79" fmla="*/ 135 h 798"/>
              <a:gd name="T80" fmla="*/ 168 w 253"/>
              <a:gd name="T81" fmla="*/ 14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3" h="798">
                <a:moveTo>
                  <a:pt x="233" y="205"/>
                </a:moveTo>
                <a:cubicBezTo>
                  <a:pt x="233" y="205"/>
                  <a:pt x="205" y="148"/>
                  <a:pt x="193" y="151"/>
                </a:cubicBezTo>
                <a:cubicBezTo>
                  <a:pt x="193" y="151"/>
                  <a:pt x="186" y="135"/>
                  <a:pt x="187" y="131"/>
                </a:cubicBezTo>
                <a:cubicBezTo>
                  <a:pt x="188" y="127"/>
                  <a:pt x="197" y="107"/>
                  <a:pt x="182" y="103"/>
                </a:cubicBezTo>
                <a:cubicBezTo>
                  <a:pt x="164" y="98"/>
                  <a:pt x="164" y="98"/>
                  <a:pt x="164" y="98"/>
                </a:cubicBezTo>
                <a:cubicBezTo>
                  <a:pt x="164" y="98"/>
                  <a:pt x="165" y="96"/>
                  <a:pt x="165" y="92"/>
                </a:cubicBezTo>
                <a:cubicBezTo>
                  <a:pt x="171" y="92"/>
                  <a:pt x="168" y="84"/>
                  <a:pt x="166" y="79"/>
                </a:cubicBezTo>
                <a:cubicBezTo>
                  <a:pt x="166" y="70"/>
                  <a:pt x="165" y="60"/>
                  <a:pt x="162" y="50"/>
                </a:cubicBezTo>
                <a:cubicBezTo>
                  <a:pt x="162" y="50"/>
                  <a:pt x="138" y="0"/>
                  <a:pt x="91" y="45"/>
                </a:cubicBezTo>
                <a:cubicBezTo>
                  <a:pt x="91" y="45"/>
                  <a:pt x="76" y="71"/>
                  <a:pt x="95" y="103"/>
                </a:cubicBezTo>
                <a:cubicBezTo>
                  <a:pt x="95" y="103"/>
                  <a:pt x="102" y="122"/>
                  <a:pt x="98" y="126"/>
                </a:cubicBezTo>
                <a:cubicBezTo>
                  <a:pt x="93" y="129"/>
                  <a:pt x="87" y="137"/>
                  <a:pt x="80" y="141"/>
                </a:cubicBezTo>
                <a:cubicBezTo>
                  <a:pt x="72" y="144"/>
                  <a:pt x="50" y="149"/>
                  <a:pt x="42" y="148"/>
                </a:cubicBezTo>
                <a:cubicBezTo>
                  <a:pt x="35" y="147"/>
                  <a:pt x="27" y="149"/>
                  <a:pt x="27" y="149"/>
                </a:cubicBezTo>
                <a:cubicBezTo>
                  <a:pt x="27" y="149"/>
                  <a:pt x="12" y="189"/>
                  <a:pt x="8" y="211"/>
                </a:cubicBezTo>
                <a:cubicBezTo>
                  <a:pt x="3" y="233"/>
                  <a:pt x="3" y="243"/>
                  <a:pt x="3" y="255"/>
                </a:cubicBezTo>
                <a:cubicBezTo>
                  <a:pt x="2" y="267"/>
                  <a:pt x="0" y="298"/>
                  <a:pt x="1" y="306"/>
                </a:cubicBezTo>
                <a:cubicBezTo>
                  <a:pt x="2" y="315"/>
                  <a:pt x="13" y="380"/>
                  <a:pt x="20" y="388"/>
                </a:cubicBezTo>
                <a:cubicBezTo>
                  <a:pt x="27" y="385"/>
                  <a:pt x="27" y="385"/>
                  <a:pt x="27" y="385"/>
                </a:cubicBezTo>
                <a:cubicBezTo>
                  <a:pt x="29" y="390"/>
                  <a:pt x="29" y="390"/>
                  <a:pt x="29" y="390"/>
                </a:cubicBezTo>
                <a:cubicBezTo>
                  <a:pt x="35" y="387"/>
                  <a:pt x="35" y="387"/>
                  <a:pt x="35" y="387"/>
                </a:cubicBezTo>
                <a:cubicBezTo>
                  <a:pt x="35" y="387"/>
                  <a:pt x="42" y="404"/>
                  <a:pt x="48" y="409"/>
                </a:cubicBezTo>
                <a:cubicBezTo>
                  <a:pt x="51" y="453"/>
                  <a:pt x="51" y="453"/>
                  <a:pt x="51" y="453"/>
                </a:cubicBezTo>
                <a:cubicBezTo>
                  <a:pt x="51" y="453"/>
                  <a:pt x="53" y="469"/>
                  <a:pt x="47" y="488"/>
                </a:cubicBezTo>
                <a:cubicBezTo>
                  <a:pt x="41" y="506"/>
                  <a:pt x="47" y="529"/>
                  <a:pt x="46" y="545"/>
                </a:cubicBezTo>
                <a:cubicBezTo>
                  <a:pt x="45" y="561"/>
                  <a:pt x="31" y="606"/>
                  <a:pt x="28" y="615"/>
                </a:cubicBezTo>
                <a:cubicBezTo>
                  <a:pt x="24" y="625"/>
                  <a:pt x="17" y="678"/>
                  <a:pt x="18" y="693"/>
                </a:cubicBezTo>
                <a:cubicBezTo>
                  <a:pt x="19" y="709"/>
                  <a:pt x="15" y="725"/>
                  <a:pt x="16" y="733"/>
                </a:cubicBezTo>
                <a:cubicBezTo>
                  <a:pt x="17" y="742"/>
                  <a:pt x="24" y="753"/>
                  <a:pt x="25" y="760"/>
                </a:cubicBezTo>
                <a:cubicBezTo>
                  <a:pt x="26" y="767"/>
                  <a:pt x="9" y="798"/>
                  <a:pt x="24" y="798"/>
                </a:cubicBezTo>
                <a:cubicBezTo>
                  <a:pt x="39" y="798"/>
                  <a:pt x="64" y="797"/>
                  <a:pt x="64" y="797"/>
                </a:cubicBezTo>
                <a:cubicBezTo>
                  <a:pt x="64" y="797"/>
                  <a:pt x="68" y="777"/>
                  <a:pt x="65" y="772"/>
                </a:cubicBezTo>
                <a:cubicBezTo>
                  <a:pt x="65" y="772"/>
                  <a:pt x="89" y="745"/>
                  <a:pt x="73" y="732"/>
                </a:cubicBezTo>
                <a:cubicBezTo>
                  <a:pt x="58" y="720"/>
                  <a:pt x="67" y="723"/>
                  <a:pt x="70" y="712"/>
                </a:cubicBezTo>
                <a:cubicBezTo>
                  <a:pt x="73" y="700"/>
                  <a:pt x="82" y="679"/>
                  <a:pt x="82" y="668"/>
                </a:cubicBezTo>
                <a:cubicBezTo>
                  <a:pt x="82" y="658"/>
                  <a:pt x="83" y="626"/>
                  <a:pt x="85" y="613"/>
                </a:cubicBezTo>
                <a:cubicBezTo>
                  <a:pt x="86" y="600"/>
                  <a:pt x="95" y="565"/>
                  <a:pt x="104" y="540"/>
                </a:cubicBezTo>
                <a:cubicBezTo>
                  <a:pt x="112" y="515"/>
                  <a:pt x="122" y="486"/>
                  <a:pt x="122" y="478"/>
                </a:cubicBezTo>
                <a:cubicBezTo>
                  <a:pt x="122" y="470"/>
                  <a:pt x="125" y="463"/>
                  <a:pt x="125" y="463"/>
                </a:cubicBezTo>
                <a:cubicBezTo>
                  <a:pt x="125" y="463"/>
                  <a:pt x="130" y="484"/>
                  <a:pt x="130" y="489"/>
                </a:cubicBezTo>
                <a:cubicBezTo>
                  <a:pt x="130" y="493"/>
                  <a:pt x="136" y="529"/>
                  <a:pt x="133" y="541"/>
                </a:cubicBezTo>
                <a:cubicBezTo>
                  <a:pt x="131" y="552"/>
                  <a:pt x="139" y="600"/>
                  <a:pt x="138" y="607"/>
                </a:cubicBezTo>
                <a:cubicBezTo>
                  <a:pt x="136" y="614"/>
                  <a:pt x="132" y="615"/>
                  <a:pt x="131" y="625"/>
                </a:cubicBezTo>
                <a:cubicBezTo>
                  <a:pt x="129" y="634"/>
                  <a:pt x="129" y="668"/>
                  <a:pt x="128" y="679"/>
                </a:cubicBezTo>
                <a:cubicBezTo>
                  <a:pt x="127" y="691"/>
                  <a:pt x="120" y="692"/>
                  <a:pt x="120" y="702"/>
                </a:cubicBezTo>
                <a:cubicBezTo>
                  <a:pt x="120" y="712"/>
                  <a:pt x="118" y="713"/>
                  <a:pt x="114" y="722"/>
                </a:cubicBezTo>
                <a:cubicBezTo>
                  <a:pt x="111" y="731"/>
                  <a:pt x="117" y="765"/>
                  <a:pt x="114" y="769"/>
                </a:cubicBezTo>
                <a:cubicBezTo>
                  <a:pt x="112" y="773"/>
                  <a:pt x="110" y="796"/>
                  <a:pt x="121" y="795"/>
                </a:cubicBezTo>
                <a:cubicBezTo>
                  <a:pt x="132" y="794"/>
                  <a:pt x="157" y="792"/>
                  <a:pt x="162" y="795"/>
                </a:cubicBezTo>
                <a:cubicBezTo>
                  <a:pt x="167" y="798"/>
                  <a:pt x="219" y="795"/>
                  <a:pt x="210" y="784"/>
                </a:cubicBezTo>
                <a:cubicBezTo>
                  <a:pt x="202" y="772"/>
                  <a:pt x="199" y="776"/>
                  <a:pt x="191" y="776"/>
                </a:cubicBezTo>
                <a:cubicBezTo>
                  <a:pt x="183" y="776"/>
                  <a:pt x="176" y="774"/>
                  <a:pt x="173" y="768"/>
                </a:cubicBezTo>
                <a:cubicBezTo>
                  <a:pt x="170" y="762"/>
                  <a:pt x="172" y="758"/>
                  <a:pt x="172" y="751"/>
                </a:cubicBezTo>
                <a:cubicBezTo>
                  <a:pt x="172" y="743"/>
                  <a:pt x="189" y="652"/>
                  <a:pt x="184" y="617"/>
                </a:cubicBezTo>
                <a:cubicBezTo>
                  <a:pt x="179" y="582"/>
                  <a:pt x="179" y="602"/>
                  <a:pt x="182" y="581"/>
                </a:cubicBezTo>
                <a:cubicBezTo>
                  <a:pt x="186" y="561"/>
                  <a:pt x="188" y="525"/>
                  <a:pt x="189" y="502"/>
                </a:cubicBezTo>
                <a:cubicBezTo>
                  <a:pt x="191" y="480"/>
                  <a:pt x="201" y="434"/>
                  <a:pt x="197" y="428"/>
                </a:cubicBezTo>
                <a:cubicBezTo>
                  <a:pt x="210" y="428"/>
                  <a:pt x="210" y="428"/>
                  <a:pt x="210" y="428"/>
                </a:cubicBezTo>
                <a:cubicBezTo>
                  <a:pt x="210" y="428"/>
                  <a:pt x="207" y="364"/>
                  <a:pt x="198" y="343"/>
                </a:cubicBezTo>
                <a:cubicBezTo>
                  <a:pt x="189" y="322"/>
                  <a:pt x="189" y="306"/>
                  <a:pt x="187" y="297"/>
                </a:cubicBezTo>
                <a:cubicBezTo>
                  <a:pt x="184" y="287"/>
                  <a:pt x="186" y="241"/>
                  <a:pt x="186" y="241"/>
                </a:cubicBezTo>
                <a:cubicBezTo>
                  <a:pt x="186" y="241"/>
                  <a:pt x="230" y="261"/>
                  <a:pt x="241" y="239"/>
                </a:cubicBezTo>
                <a:cubicBezTo>
                  <a:pt x="241" y="239"/>
                  <a:pt x="253" y="229"/>
                  <a:pt x="233" y="205"/>
                </a:cubicBezTo>
                <a:close/>
                <a:moveTo>
                  <a:pt x="46" y="328"/>
                </a:moveTo>
                <a:cubicBezTo>
                  <a:pt x="46" y="328"/>
                  <a:pt x="42" y="322"/>
                  <a:pt x="41" y="316"/>
                </a:cubicBezTo>
                <a:cubicBezTo>
                  <a:pt x="41" y="310"/>
                  <a:pt x="39" y="294"/>
                  <a:pt x="39" y="294"/>
                </a:cubicBezTo>
                <a:cubicBezTo>
                  <a:pt x="39" y="294"/>
                  <a:pt x="38" y="290"/>
                  <a:pt x="40" y="286"/>
                </a:cubicBezTo>
                <a:cubicBezTo>
                  <a:pt x="41" y="283"/>
                  <a:pt x="49" y="252"/>
                  <a:pt x="49" y="252"/>
                </a:cubicBezTo>
                <a:cubicBezTo>
                  <a:pt x="49" y="252"/>
                  <a:pt x="63" y="294"/>
                  <a:pt x="46" y="328"/>
                </a:cubicBezTo>
                <a:close/>
                <a:moveTo>
                  <a:pt x="128" y="389"/>
                </a:moveTo>
                <a:cubicBezTo>
                  <a:pt x="115" y="378"/>
                  <a:pt x="115" y="378"/>
                  <a:pt x="115" y="378"/>
                </a:cubicBezTo>
                <a:cubicBezTo>
                  <a:pt x="127" y="236"/>
                  <a:pt x="115" y="156"/>
                  <a:pt x="115" y="156"/>
                </a:cubicBezTo>
                <a:cubicBezTo>
                  <a:pt x="123" y="147"/>
                  <a:pt x="123" y="147"/>
                  <a:pt x="123" y="147"/>
                </a:cubicBezTo>
                <a:cubicBezTo>
                  <a:pt x="133" y="155"/>
                  <a:pt x="133" y="155"/>
                  <a:pt x="133" y="155"/>
                </a:cubicBezTo>
                <a:cubicBezTo>
                  <a:pt x="129" y="163"/>
                  <a:pt x="129" y="163"/>
                  <a:pt x="129" y="163"/>
                </a:cubicBezTo>
                <a:cubicBezTo>
                  <a:pt x="142" y="376"/>
                  <a:pt x="142" y="376"/>
                  <a:pt x="142" y="376"/>
                </a:cubicBezTo>
                <a:lnTo>
                  <a:pt x="128" y="389"/>
                </a:lnTo>
                <a:close/>
                <a:moveTo>
                  <a:pt x="173" y="156"/>
                </a:moveTo>
                <a:cubicBezTo>
                  <a:pt x="169" y="159"/>
                  <a:pt x="148" y="150"/>
                  <a:pt x="148" y="150"/>
                </a:cubicBezTo>
                <a:cubicBezTo>
                  <a:pt x="144" y="135"/>
                  <a:pt x="144" y="135"/>
                  <a:pt x="144" y="135"/>
                </a:cubicBezTo>
                <a:cubicBezTo>
                  <a:pt x="144" y="135"/>
                  <a:pt x="152" y="129"/>
                  <a:pt x="154" y="125"/>
                </a:cubicBezTo>
                <a:cubicBezTo>
                  <a:pt x="154" y="125"/>
                  <a:pt x="162" y="141"/>
                  <a:pt x="168" y="142"/>
                </a:cubicBezTo>
                <a:cubicBezTo>
                  <a:pt x="174" y="143"/>
                  <a:pt x="177" y="154"/>
                  <a:pt x="173" y="156"/>
                </a:cubicBezTo>
                <a:close/>
              </a:path>
            </a:pathLst>
          </a:custGeom>
          <a:solidFill>
            <a:srgbClr val="3EB198"/>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Freeform 5"/>
          <p:cNvSpPr/>
          <p:nvPr/>
        </p:nvSpPr>
        <p:spPr bwMode="auto">
          <a:xfrm>
            <a:off x="2952750" y="2468880"/>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8" name="Oval 118"/>
          <p:cNvSpPr/>
          <p:nvPr/>
        </p:nvSpPr>
        <p:spPr>
          <a:xfrm>
            <a:off x="10564813" y="5010150"/>
            <a:ext cx="644525" cy="642938"/>
          </a:xfrm>
          <a:prstGeom prst="ellipse">
            <a:avLst/>
          </a:prstGeom>
          <a:solidFill>
            <a:schemeClr val="bg2">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9" name="Freeform 620"/>
          <p:cNvSpPr>
            <a:spLocks noEditPoints="1"/>
          </p:cNvSpPr>
          <p:nvPr/>
        </p:nvSpPr>
        <p:spPr bwMode="auto">
          <a:xfrm>
            <a:off x="10723563" y="5183188"/>
            <a:ext cx="327025" cy="285750"/>
          </a:xfrm>
          <a:custGeom>
            <a:avLst/>
            <a:gdLst>
              <a:gd name="T0" fmla="*/ 0 w 282"/>
              <a:gd name="T1" fmla="*/ 0 h 247"/>
              <a:gd name="T2" fmla="*/ 282 w 282"/>
              <a:gd name="T3" fmla="*/ 0 h 247"/>
              <a:gd name="T4" fmla="*/ 282 w 282"/>
              <a:gd name="T5" fmla="*/ 35 h 247"/>
              <a:gd name="T6" fmla="*/ 0 w 282"/>
              <a:gd name="T7" fmla="*/ 35 h 247"/>
              <a:gd name="T8" fmla="*/ 0 w 282"/>
              <a:gd name="T9" fmla="*/ 0 h 247"/>
              <a:gd name="T10" fmla="*/ 53 w 282"/>
              <a:gd name="T11" fmla="*/ 53 h 247"/>
              <a:gd name="T12" fmla="*/ 229 w 282"/>
              <a:gd name="T13" fmla="*/ 53 h 247"/>
              <a:gd name="T14" fmla="*/ 229 w 282"/>
              <a:gd name="T15" fmla="*/ 88 h 247"/>
              <a:gd name="T16" fmla="*/ 53 w 282"/>
              <a:gd name="T17" fmla="*/ 88 h 247"/>
              <a:gd name="T18" fmla="*/ 53 w 282"/>
              <a:gd name="T19" fmla="*/ 53 h 247"/>
              <a:gd name="T20" fmla="*/ 53 w 282"/>
              <a:gd name="T21" fmla="*/ 159 h 247"/>
              <a:gd name="T22" fmla="*/ 229 w 282"/>
              <a:gd name="T23" fmla="*/ 159 h 247"/>
              <a:gd name="T24" fmla="*/ 229 w 282"/>
              <a:gd name="T25" fmla="*/ 194 h 247"/>
              <a:gd name="T26" fmla="*/ 53 w 282"/>
              <a:gd name="T27" fmla="*/ 194 h 247"/>
              <a:gd name="T28" fmla="*/ 53 w 282"/>
              <a:gd name="T29" fmla="*/ 159 h 247"/>
              <a:gd name="T30" fmla="*/ 0 w 282"/>
              <a:gd name="T31" fmla="*/ 106 h 247"/>
              <a:gd name="T32" fmla="*/ 282 w 282"/>
              <a:gd name="T33" fmla="*/ 106 h 247"/>
              <a:gd name="T34" fmla="*/ 282 w 282"/>
              <a:gd name="T35" fmla="*/ 141 h 247"/>
              <a:gd name="T36" fmla="*/ 0 w 282"/>
              <a:gd name="T37" fmla="*/ 141 h 247"/>
              <a:gd name="T38" fmla="*/ 0 w 282"/>
              <a:gd name="T39" fmla="*/ 106 h 247"/>
              <a:gd name="T40" fmla="*/ 0 w 282"/>
              <a:gd name="T41" fmla="*/ 212 h 247"/>
              <a:gd name="T42" fmla="*/ 282 w 282"/>
              <a:gd name="T43" fmla="*/ 212 h 247"/>
              <a:gd name="T44" fmla="*/ 282 w 282"/>
              <a:gd name="T45" fmla="*/ 247 h 247"/>
              <a:gd name="T46" fmla="*/ 0 w 282"/>
              <a:gd name="T47" fmla="*/ 247 h 247"/>
              <a:gd name="T48" fmla="*/ 0 w 282"/>
              <a:gd name="T49" fmla="*/ 21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2" h="247">
                <a:moveTo>
                  <a:pt x="0" y="0"/>
                </a:moveTo>
                <a:lnTo>
                  <a:pt x="282" y="0"/>
                </a:lnTo>
                <a:lnTo>
                  <a:pt x="282" y="35"/>
                </a:lnTo>
                <a:lnTo>
                  <a:pt x="0" y="35"/>
                </a:lnTo>
                <a:lnTo>
                  <a:pt x="0" y="0"/>
                </a:lnTo>
                <a:close/>
                <a:moveTo>
                  <a:pt x="53" y="53"/>
                </a:moveTo>
                <a:lnTo>
                  <a:pt x="229" y="53"/>
                </a:lnTo>
                <a:lnTo>
                  <a:pt x="229" y="88"/>
                </a:lnTo>
                <a:lnTo>
                  <a:pt x="53" y="88"/>
                </a:lnTo>
                <a:lnTo>
                  <a:pt x="53" y="53"/>
                </a:lnTo>
                <a:close/>
                <a:moveTo>
                  <a:pt x="53" y="159"/>
                </a:moveTo>
                <a:lnTo>
                  <a:pt x="229" y="159"/>
                </a:lnTo>
                <a:lnTo>
                  <a:pt x="229" y="194"/>
                </a:lnTo>
                <a:lnTo>
                  <a:pt x="53" y="194"/>
                </a:lnTo>
                <a:lnTo>
                  <a:pt x="53" y="159"/>
                </a:lnTo>
                <a:close/>
                <a:moveTo>
                  <a:pt x="0" y="106"/>
                </a:moveTo>
                <a:lnTo>
                  <a:pt x="282" y="106"/>
                </a:lnTo>
                <a:lnTo>
                  <a:pt x="282" y="141"/>
                </a:lnTo>
                <a:lnTo>
                  <a:pt x="0" y="141"/>
                </a:lnTo>
                <a:lnTo>
                  <a:pt x="0" y="106"/>
                </a:lnTo>
                <a:close/>
                <a:moveTo>
                  <a:pt x="0" y="212"/>
                </a:moveTo>
                <a:lnTo>
                  <a:pt x="282" y="212"/>
                </a:lnTo>
                <a:lnTo>
                  <a:pt x="282" y="247"/>
                </a:lnTo>
                <a:lnTo>
                  <a:pt x="0" y="247"/>
                </a:lnTo>
                <a:lnTo>
                  <a:pt x="0" y="212"/>
                </a:lnTo>
                <a:close/>
              </a:path>
            </a:pathLst>
          </a:custGeom>
          <a:solidFill>
            <a:srgbClr val="FFFFFF"/>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en-US"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8" name="TextBox 35"/>
          <p:cNvSpPr txBox="1"/>
          <p:nvPr/>
        </p:nvSpPr>
        <p:spPr>
          <a:xfrm>
            <a:off x="911225" y="6005513"/>
            <a:ext cx="10074275" cy="257175"/>
          </a:xfrm>
          <a:prstGeom prst="rect">
            <a:avLst/>
          </a:prstGeom>
          <a:noFill/>
          <a:ln w="9525">
            <a:noFill/>
          </a:ln>
        </p:spPr>
        <p:txBody>
          <a:bodyPr wrap="square" lIns="0" tIns="0" rIns="0" bIns="0" anchor="t" anchorCtr="0">
            <a:spAutoFit/>
          </a:bodyPr>
          <a:lstStyle/>
          <a:p>
            <a:pPr algn="ct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According to your need to draw the text box size.Please read the instructions and more work at the end of the manual template.</a:t>
            </a:r>
            <a:endParaRPr lang="zh-CN" altLang="en-US"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89" name="Text Placeholder 2"/>
          <p:cNvSpPr txBox="1"/>
          <p:nvPr/>
        </p:nvSpPr>
        <p:spPr>
          <a:xfrm>
            <a:off x="3373120" y="2324735"/>
            <a:ext cx="9020175" cy="516255"/>
          </a:xfrm>
          <a:prstGeom prst="rect">
            <a:avLst/>
          </a:prstGeom>
          <a:noFill/>
          <a:ln w="9525">
            <a:noFill/>
          </a:ln>
        </p:spPr>
        <p:txBody>
          <a:bodyPr wrap="square" lIns="0" tIns="0" rIns="0" bIns="0" anchor="t" anchorCtr="0">
            <a:spAutoFit/>
          </a:bodyPr>
          <a:lstStyle/>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BỘ PHẬN KHO VẬN LÀM VIỆC RẤT TỐT. CẦN TIẾP TỤC BỐ TRÍ THÊM NHÂN LỰC, ĐƠN VỊ VẬN CHUYỂN  VỪA VỚI VIỆC PHÁT TRIỂN</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Freeform 5"/>
          <p:cNvSpPr/>
          <p:nvPr/>
        </p:nvSpPr>
        <p:spPr bwMode="auto">
          <a:xfrm>
            <a:off x="2976245" y="3133725"/>
            <a:ext cx="274955" cy="228600"/>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rgbClr val="74CEBB"/>
          </a:solidFill>
          <a:ln>
            <a:noFill/>
          </a:ln>
        </p:spPr>
        <p:txBody>
          <a:bodyPr lIns="109728" tIns="54864" rIns="109728" bIns="54864"/>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 name="Text Placeholder 2"/>
          <p:cNvSpPr txBox="1"/>
          <p:nvPr/>
        </p:nvSpPr>
        <p:spPr>
          <a:xfrm>
            <a:off x="3372485" y="2989580"/>
            <a:ext cx="8543925" cy="516255"/>
          </a:xfrm>
          <a:prstGeom prst="rect">
            <a:avLst/>
          </a:prstGeom>
          <a:noFill/>
          <a:ln w="9525">
            <a:noFill/>
          </a:ln>
        </p:spPr>
        <p:txBody>
          <a:bodyPr wrap="square" lIns="0" tIns="0" rIns="0" bIns="0" anchor="t" anchorCtr="0">
            <a:spAutoFit/>
          </a:bodyPr>
          <a:p>
            <a:pPr defTabSz="1216025">
              <a:lnSpc>
                <a:spcPct val="120000"/>
              </a:lnSpc>
              <a:spcBef>
                <a:spcPct val="20000"/>
              </a:spcBef>
            </a:pPr>
            <a:r>
              <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rPr>
              <a:t>DO SỐ ĐƠN SHIP TRỄ CÓ XU HƯỚNG TĂNG VÀO CÁC DỊP LỄ, NÊN SẮP XẾP TĂNG THÊM SỐ NHÂN CÔNG THỜI VỤ &amp; OUTSOURCE VIỆC VẬN CHUYỂN HOẶC THUÊ THÊM ĐƠN VỊ VẬN CHUYỂN</a:t>
            </a:r>
            <a:endParaRPr lang="en-US" altLang="zh-CN" sz="14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786063"/>
            <a:ext cx="2960688" cy="652463"/>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331200" y="3411538"/>
            <a:ext cx="3860800" cy="1233488"/>
          </a:xfrm>
          <a:custGeom>
            <a:avLst/>
            <a:gdLst>
              <a:gd name="connsiteX0" fmla="*/ 1422400 w 3759200"/>
              <a:gd name="connsiteY0" fmla="*/ 0 h 1799772"/>
              <a:gd name="connsiteX1" fmla="*/ 3759200 w 3759200"/>
              <a:gd name="connsiteY1" fmla="*/ 0 h 1799772"/>
              <a:gd name="connsiteX2" fmla="*/ 3759200 w 3759200"/>
              <a:gd name="connsiteY2" fmla="*/ 899886 h 1799772"/>
              <a:gd name="connsiteX3" fmla="*/ 2336800 w 3759200"/>
              <a:gd name="connsiteY3" fmla="*/ 899886 h 1799772"/>
              <a:gd name="connsiteX4" fmla="*/ 2336800 w 3759200"/>
              <a:gd name="connsiteY4" fmla="*/ 1799772 h 1799772"/>
              <a:gd name="connsiteX5" fmla="*/ 0 w 3759200"/>
              <a:gd name="connsiteY5" fmla="*/ 1799772 h 1799772"/>
              <a:gd name="connsiteX6" fmla="*/ 0 w 3759200"/>
              <a:gd name="connsiteY6" fmla="*/ 899886 h 1799772"/>
              <a:gd name="connsiteX7" fmla="*/ 1422400 w 3759200"/>
              <a:gd name="connsiteY7" fmla="*/ 899886 h 179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9200" h="1799772">
                <a:moveTo>
                  <a:pt x="1422400" y="0"/>
                </a:moveTo>
                <a:lnTo>
                  <a:pt x="3759200" y="0"/>
                </a:lnTo>
                <a:lnTo>
                  <a:pt x="3759200" y="899886"/>
                </a:lnTo>
                <a:lnTo>
                  <a:pt x="2336800" y="899886"/>
                </a:lnTo>
                <a:lnTo>
                  <a:pt x="2336800" y="1799772"/>
                </a:lnTo>
                <a:lnTo>
                  <a:pt x="0" y="1799772"/>
                </a:lnTo>
                <a:lnTo>
                  <a:pt x="0" y="899886"/>
                </a:lnTo>
                <a:lnTo>
                  <a:pt x="1422400" y="899886"/>
                </a:lnTo>
                <a:close/>
              </a:path>
            </a:pathLst>
          </a:cu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699" name="文本框 11"/>
          <p:cNvSpPr txBox="1"/>
          <p:nvPr/>
        </p:nvSpPr>
        <p:spPr>
          <a:xfrm>
            <a:off x="3446463" y="2633663"/>
            <a:ext cx="4414837" cy="1322387"/>
          </a:xfrm>
          <a:prstGeom prst="rect">
            <a:avLst/>
          </a:prstGeom>
          <a:noFill/>
          <a:ln w="9525">
            <a:noFill/>
          </a:ln>
        </p:spPr>
        <p:txBody>
          <a:bodyPr wrap="none" anchor="t" anchorCtr="0">
            <a:spAutoFit/>
          </a:bodyPr>
          <a:lstStyle/>
          <a:p>
            <a:r>
              <a:rPr lang="en-US" altLang="zh-CN" sz="8000" b="1" dirty="0">
                <a:solidFill>
                  <a:schemeClr val="bg1"/>
                </a:solidFill>
                <a:latin typeface="Arial" panose="020B0604020202020204" pitchFamily="34" charset="0"/>
                <a:ea typeface="SimSun" panose="02010600030101010101" pitchFamily="2" charset="-122"/>
              </a:rPr>
              <a:t>THANKS</a:t>
            </a:r>
            <a:endParaRPr lang="zh-CN" altLang="en-US" sz="8000" b="1" dirty="0">
              <a:solidFill>
                <a:schemeClr val="bg1"/>
              </a:solidFill>
              <a:latin typeface="Arial" panose="020B0604020202020204" pitchFamily="34" charset="0"/>
              <a:ea typeface="Arial" panose="020B0604020202020204" pitchFamily="34" charset="0"/>
            </a:endParaRPr>
          </a:p>
        </p:txBody>
      </p:sp>
      <p:sp>
        <p:nvSpPr>
          <p:cNvPr id="16" name="矩形 15"/>
          <p:cNvSpPr/>
          <p:nvPr/>
        </p:nvSpPr>
        <p:spPr>
          <a:xfrm>
            <a:off x="0" y="2786063"/>
            <a:ext cx="2960688" cy="349250"/>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331200" y="4340225"/>
            <a:ext cx="2438400" cy="304800"/>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9550400" y="3403600"/>
            <a:ext cx="2641600" cy="268288"/>
          </a:xfrm>
          <a:prstGeom prst="rect">
            <a:avLst/>
          </a:prstGeom>
          <a:solidFill>
            <a:srgbClr val="30302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
          <p:cNvSpPr txBox="1"/>
          <p:nvPr/>
        </p:nvSpPr>
        <p:spPr>
          <a:xfrm>
            <a:off x="3183255" y="1742440"/>
            <a:ext cx="1603324" cy="3154710"/>
          </a:xfrm>
          <a:prstGeom prst="rect">
            <a:avLst/>
          </a:prstGeom>
          <a:noFill/>
          <a:ln w="9525">
            <a:noFill/>
          </a:ln>
        </p:spPr>
        <p:txBody>
          <a:bodyPr wrap="none" anchor="t" anchorCtr="0">
            <a:spAutoFit/>
          </a:bodyPr>
          <a:lstStyle/>
          <a:p>
            <a:r>
              <a:rPr lang="en-US" altLang="zh-CN" sz="19900" b="1" dirty="0">
                <a:solidFill>
                  <a:schemeClr val="bg1"/>
                </a:solidFill>
                <a:latin typeface="Arial" panose="020B0604020202020204" pitchFamily="34" charset="0"/>
              </a:rPr>
              <a:t>2</a:t>
            </a:r>
            <a:endParaRPr lang="zh-CN" altLang="en-US" sz="19900" b="1" dirty="0">
              <a:solidFill>
                <a:schemeClr val="bg1"/>
              </a:solidFill>
              <a:latin typeface="Arial" panose="020B0604020202020204" pitchFamily="34" charset="0"/>
              <a:ea typeface="Arial" panose="020B0604020202020204" pitchFamily="34" charset="0"/>
            </a:endParaRPr>
          </a:p>
        </p:txBody>
      </p:sp>
      <p:sp>
        <p:nvSpPr>
          <p:cNvPr id="7170" name="文本框 34"/>
          <p:cNvSpPr txBox="1"/>
          <p:nvPr/>
        </p:nvSpPr>
        <p:spPr>
          <a:xfrm>
            <a:off x="5096193" y="3760153"/>
            <a:ext cx="5278120" cy="1076325"/>
          </a:xfrm>
          <a:prstGeom prst="rect">
            <a:avLst/>
          </a:prstGeom>
          <a:noFill/>
          <a:ln w="9525">
            <a:noFill/>
          </a:ln>
        </p:spPr>
        <p:txBody>
          <a:bodyPr wrap="none" anchor="t" anchorCtr="0">
            <a:spAutoFit/>
          </a:bodyPr>
          <a:lstStyle/>
          <a:p>
            <a:r>
              <a:rPr lang="en-US" altLang="zh-CN" sz="3200" dirty="0">
                <a:solidFill>
                  <a:schemeClr val="bg1"/>
                </a:solidFill>
                <a:latin typeface="Arial" panose="020B0604020202020204" pitchFamily="34" charset="0"/>
                <a:ea typeface="Arial" panose="020B0604020202020204" pitchFamily="34" charset="0"/>
              </a:rPr>
              <a:t>TỔNG QUAN DOANH THU </a:t>
            </a:r>
            <a:endParaRPr lang="en-US" altLang="zh-CN" sz="3200" dirty="0">
              <a:solidFill>
                <a:schemeClr val="bg1"/>
              </a:solidFill>
              <a:latin typeface="Arial" panose="020B0604020202020204" pitchFamily="34" charset="0"/>
              <a:ea typeface="Arial" panose="020B0604020202020204" pitchFamily="34" charset="0"/>
            </a:endParaRPr>
          </a:p>
          <a:p>
            <a:r>
              <a:rPr lang="en-US" altLang="zh-CN" sz="3200" dirty="0">
                <a:solidFill>
                  <a:schemeClr val="bg1"/>
                </a:solidFill>
                <a:latin typeface="Arial" panose="020B0604020202020204" pitchFamily="34" charset="0"/>
                <a:ea typeface="Arial" panose="020B0604020202020204" pitchFamily="34" charset="0"/>
              </a:rPr>
              <a:t>ĐẾN THÁNG 8/2018</a:t>
            </a:r>
            <a:endParaRPr lang="en-US" altLang="zh-CN" sz="3200" dirty="0">
              <a:solidFill>
                <a:schemeClr val="bg1"/>
              </a:solidFill>
              <a:latin typeface="Arial" panose="020B0604020202020204" pitchFamily="34" charset="0"/>
              <a:ea typeface="Arial" panose="020B0604020202020204" pitchFamily="34" charset="0"/>
            </a:endParaRPr>
          </a:p>
        </p:txBody>
      </p:sp>
      <p:sp>
        <p:nvSpPr>
          <p:cNvPr id="8" name="等腰三角形 7"/>
          <p:cNvSpPr/>
          <p:nvPr/>
        </p:nvSpPr>
        <p:spPr>
          <a:xfrm rot="10800000">
            <a:off x="7002463" y="0"/>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a:off x="1452563" y="4264025"/>
            <a:ext cx="3008313" cy="2593975"/>
          </a:xfrm>
          <a:prstGeom prst="triangle">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38"/>
          <p:cNvSpPr txBox="1"/>
          <p:nvPr/>
        </p:nvSpPr>
        <p:spPr>
          <a:xfrm>
            <a:off x="5224780" y="3236278"/>
            <a:ext cx="6764865" cy="523220"/>
          </a:xfrm>
          <a:prstGeom prst="rect">
            <a:avLst/>
          </a:prstGeom>
          <a:solidFill>
            <a:schemeClr val="bg1"/>
          </a:solidFill>
          <a:ln w="9525">
            <a:noFill/>
          </a:ln>
        </p:spPr>
        <p:txBody>
          <a:bodyPr wrap="none" anchor="t" anchorCtr="0">
            <a:spAutoFit/>
          </a:bodyPr>
          <a:lstStyle/>
          <a:p>
            <a:r>
              <a:rPr lang="en-US" altLang="zh-CN" sz="2800" dirty="0">
                <a:solidFill>
                  <a:srgbClr val="30302F"/>
                </a:solidFill>
                <a:latin typeface="Arial" panose="020B0604020202020204" pitchFamily="34" charset="0"/>
                <a:ea typeface="SimSun" panose="02010600030101010101" pitchFamily="2" charset="-122"/>
              </a:rPr>
              <a:t>PART TWO: OVERALL PERFORMANCE</a:t>
            </a:r>
            <a:endParaRPr lang="zh-CN" altLang="en-US" sz="2800" dirty="0">
              <a:solidFill>
                <a:srgbClr val="30302F"/>
              </a:solidFill>
              <a:latin typeface="Arial" panose="020B0604020202020204" pitchFamily="34" charset="0"/>
              <a:ea typeface="Arial" panose="020B0604020202020204" pitchFamily="34" charset="0"/>
            </a:endParaRPr>
          </a:p>
        </p:txBody>
      </p:sp>
      <p:sp>
        <p:nvSpPr>
          <p:cNvPr id="14" name="直角三角形 13"/>
          <p:cNvSpPr/>
          <p:nvPr/>
        </p:nvSpPr>
        <p:spPr>
          <a:xfrm rot="10800000" flipH="1">
            <a:off x="8499475" y="-9525"/>
            <a:ext cx="1511300" cy="2603500"/>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直角三角形 39"/>
          <p:cNvSpPr/>
          <p:nvPr/>
        </p:nvSpPr>
        <p:spPr>
          <a:xfrm flipH="1">
            <a:off x="1446213" y="4241800"/>
            <a:ext cx="1512888" cy="2601913"/>
          </a:xfrm>
          <a:prstGeom prst="rtTriangle">
            <a:avLst/>
          </a:prstGeom>
          <a:solidFill>
            <a:srgbClr val="3030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190"/>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7" name="文本框 8"/>
          <p:cNvSpPr txBox="1"/>
          <p:nvPr/>
        </p:nvSpPr>
        <p:spPr>
          <a:xfrm>
            <a:off x="1176338" y="454025"/>
            <a:ext cx="1537335" cy="368300"/>
          </a:xfrm>
          <a:prstGeom prst="rect">
            <a:avLst/>
          </a:prstGeom>
          <a:noFill/>
          <a:ln w="9525">
            <a:noFill/>
          </a:ln>
        </p:spPr>
        <p:txBody>
          <a:bodyPr wrap="none" anchor="t" anchorCtr="0">
            <a:spAutoFit/>
          </a:bodyPr>
          <a:lstStyle/>
          <a:p>
            <a:r>
              <a:rPr lang="en-US" altLang="zh-CN" dirty="0">
                <a:solidFill>
                  <a:schemeClr val="bg1"/>
                </a:solidFill>
                <a:latin typeface="Arial" panose="020B0604020202020204" pitchFamily="34" charset="0"/>
                <a:ea typeface="Arial" panose="020B0604020202020204" pitchFamily="34" charset="0"/>
              </a:rPr>
              <a:t>DOANH THU</a:t>
            </a:r>
            <a:endParaRPr lang="en-US" altLang="zh-CN" dirty="0">
              <a:solidFill>
                <a:schemeClr val="bg1"/>
              </a:solidFill>
              <a:latin typeface="Arial" panose="020B0604020202020204" pitchFamily="34" charset="0"/>
              <a:ea typeface="Arial" panose="020B0604020202020204" pitchFamily="34" charset="0"/>
            </a:endParaRPr>
          </a:p>
        </p:txBody>
      </p:sp>
      <p:pic>
        <p:nvPicPr>
          <p:cNvPr id="7" name="Picture 6"/>
          <p:cNvPicPr>
            <a:picLocks noChangeAspect="1"/>
          </p:cNvPicPr>
          <p:nvPr/>
        </p:nvPicPr>
        <p:blipFill>
          <a:blip r:embed="rId1"/>
          <a:stretch>
            <a:fillRect/>
          </a:stretch>
        </p:blipFill>
        <p:spPr>
          <a:xfrm>
            <a:off x="363855" y="995680"/>
            <a:ext cx="6666865" cy="3740785"/>
          </a:xfrm>
          <a:prstGeom prst="rect">
            <a:avLst/>
          </a:prstGeom>
        </p:spPr>
      </p:pic>
      <p:pic>
        <p:nvPicPr>
          <p:cNvPr id="8" name="Picture 7"/>
          <p:cNvPicPr>
            <a:picLocks noChangeAspect="1"/>
          </p:cNvPicPr>
          <p:nvPr/>
        </p:nvPicPr>
        <p:blipFill>
          <a:blip r:embed="rId2"/>
          <a:stretch>
            <a:fillRect/>
          </a:stretch>
        </p:blipFill>
        <p:spPr>
          <a:xfrm>
            <a:off x="7124144" y="995680"/>
            <a:ext cx="4934506" cy="3718243"/>
          </a:xfrm>
          <a:prstGeom prst="rect">
            <a:avLst/>
          </a:prstGeom>
        </p:spPr>
      </p:pic>
      <p:sp>
        <p:nvSpPr>
          <p:cNvPr id="9" name="TextBox 1"/>
          <p:cNvSpPr txBox="1"/>
          <p:nvPr/>
        </p:nvSpPr>
        <p:spPr>
          <a:xfrm>
            <a:off x="563244" y="4909820"/>
            <a:ext cx="9255125" cy="646331"/>
          </a:xfrm>
          <a:prstGeom prst="rect">
            <a:avLst/>
          </a:prstGeom>
          <a:noFill/>
        </p:spPr>
        <p:txBody>
          <a:bodyPr wrap="square" rtlCol="0">
            <a:spAutoFit/>
          </a:bodyPr>
          <a:lstStyle/>
          <a:p>
            <a:pPr marL="285750" indent="-285750">
              <a:buFontTx/>
              <a:buChar char="-"/>
            </a:pPr>
            <a:r>
              <a:rPr lang="en-US" dirty="0">
                <a:solidFill>
                  <a:schemeClr val="bg1"/>
                </a:solidFill>
              </a:rPr>
              <a:t>Doanh thu </a:t>
            </a:r>
            <a:r>
              <a:rPr lang="en-US" dirty="0" err="1">
                <a:solidFill>
                  <a:schemeClr val="bg1"/>
                </a:solidFill>
              </a:rPr>
              <a:t>tăng</a:t>
            </a:r>
            <a:r>
              <a:rPr lang="en-US" dirty="0">
                <a:solidFill>
                  <a:schemeClr val="bg1"/>
                </a:solidFill>
              </a:rPr>
              <a:t> </a:t>
            </a:r>
            <a:r>
              <a:rPr lang="en-US" dirty="0" err="1">
                <a:solidFill>
                  <a:schemeClr val="bg1"/>
                </a:solidFill>
              </a:rPr>
              <a:t>dần</a:t>
            </a:r>
            <a:r>
              <a:rPr lang="en-US" dirty="0">
                <a:solidFill>
                  <a:schemeClr val="bg1"/>
                </a:solidFill>
              </a:rPr>
              <a:t> </a:t>
            </a:r>
            <a:r>
              <a:rPr lang="en-US" dirty="0" err="1">
                <a:solidFill>
                  <a:schemeClr val="bg1"/>
                </a:solidFill>
              </a:rPr>
              <a:t>đều</a:t>
            </a:r>
            <a:r>
              <a:rPr lang="en-US" dirty="0">
                <a:solidFill>
                  <a:schemeClr val="bg1"/>
                </a:solidFill>
              </a:rPr>
              <a:t> kể từ cuối năm 2016 đến cuối năm 2017.</a:t>
            </a:r>
            <a:endParaRPr lang="en-US" dirty="0">
              <a:solidFill>
                <a:schemeClr val="bg1"/>
              </a:solidFill>
            </a:endParaRPr>
          </a:p>
          <a:p>
            <a:pPr marL="285750" indent="-285750">
              <a:buFontTx/>
              <a:buChar char="-"/>
            </a:pPr>
            <a:r>
              <a:rPr lang="en-US" dirty="0" err="1">
                <a:solidFill>
                  <a:schemeClr val="bg1"/>
                </a:solidFill>
              </a:rPr>
              <a:t>Doanh</a:t>
            </a:r>
            <a:r>
              <a:rPr lang="en-US" dirty="0">
                <a:solidFill>
                  <a:schemeClr val="bg1"/>
                </a:solidFill>
              </a:rPr>
              <a:t> </a:t>
            </a:r>
            <a:r>
              <a:rPr lang="en-US" dirty="0" err="1">
                <a:solidFill>
                  <a:schemeClr val="bg1"/>
                </a:solidFill>
              </a:rPr>
              <a:t>thu</a:t>
            </a:r>
            <a:r>
              <a:rPr lang="en-US" dirty="0">
                <a:solidFill>
                  <a:schemeClr val="bg1"/>
                </a:solidFill>
              </a:rPr>
              <a:t> </a:t>
            </a:r>
            <a:r>
              <a:rPr lang="en-US" dirty="0" err="1">
                <a:solidFill>
                  <a:schemeClr val="bg1"/>
                </a:solidFill>
              </a:rPr>
              <a:t>ổn</a:t>
            </a:r>
            <a:r>
              <a:rPr lang="en-US" dirty="0">
                <a:solidFill>
                  <a:schemeClr val="bg1"/>
                </a:solidFill>
              </a:rPr>
              <a:t> định trong </a:t>
            </a:r>
            <a:r>
              <a:rPr lang="en-US" dirty="0" err="1">
                <a:solidFill>
                  <a:schemeClr val="bg1"/>
                </a:solidFill>
              </a:rPr>
              <a:t>năm</a:t>
            </a:r>
            <a:r>
              <a:rPr lang="en-US" dirty="0">
                <a:solidFill>
                  <a:schemeClr val="bg1"/>
                </a:solidFill>
              </a:rPr>
              <a:t> 2018, </a:t>
            </a:r>
            <a:r>
              <a:rPr lang="en-US" dirty="0" err="1">
                <a:solidFill>
                  <a:schemeClr val="bg1"/>
                </a:solidFill>
              </a:rPr>
              <a:t>nhưng</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tăng</a:t>
            </a:r>
            <a:r>
              <a:rPr lang="en-US" dirty="0">
                <a:solidFill>
                  <a:schemeClr val="bg1"/>
                </a:solidFill>
              </a:rPr>
              <a:t> </a:t>
            </a:r>
            <a:r>
              <a:rPr lang="en-US" dirty="0" err="1">
                <a:solidFill>
                  <a:schemeClr val="bg1"/>
                </a:solidFill>
              </a:rPr>
              <a:t>trưởng</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đều</a:t>
            </a:r>
            <a:r>
              <a:rPr lang="en-US" dirty="0">
                <a:solidFill>
                  <a:schemeClr val="bg1"/>
                </a:solidFill>
              </a:rPr>
              <a:t> so </a:t>
            </a:r>
            <a:r>
              <a:rPr lang="en-US" dirty="0" err="1">
                <a:solidFill>
                  <a:schemeClr val="bg1"/>
                </a:solidFill>
              </a:rPr>
              <a:t>với</a:t>
            </a:r>
            <a:r>
              <a:rPr lang="en-US" dirty="0">
                <a:solidFill>
                  <a:schemeClr val="bg1"/>
                </a:solidFill>
              </a:rPr>
              <a:t> </a:t>
            </a:r>
            <a:r>
              <a:rPr lang="en-US" dirty="0" err="1">
                <a:solidFill>
                  <a:schemeClr val="bg1"/>
                </a:solidFill>
              </a:rPr>
              <a:t>cùng</a:t>
            </a:r>
            <a:r>
              <a:rPr lang="en-US" dirty="0">
                <a:solidFill>
                  <a:schemeClr val="bg1"/>
                </a:solidFill>
              </a:rPr>
              <a:t> </a:t>
            </a:r>
            <a:r>
              <a:rPr lang="en-US" dirty="0" err="1">
                <a:solidFill>
                  <a:schemeClr val="bg1"/>
                </a:solidFill>
              </a:rPr>
              <a:t>kỳ</a:t>
            </a:r>
            <a:r>
              <a:rPr lang="en-US" dirty="0">
                <a:solidFill>
                  <a:schemeClr val="bg1"/>
                </a:solidFill>
              </a:rPr>
              <a:t> 2017.</a:t>
            </a:r>
            <a:endParaRPr lang="en-US" dirty="0">
              <a:solidFill>
                <a:schemeClr val="bg1"/>
              </a:solidFill>
            </a:endParaRPr>
          </a:p>
        </p:txBody>
      </p:sp>
      <p:sp>
        <p:nvSpPr>
          <p:cNvPr id="45" name="Rectangles 44"/>
          <p:cNvSpPr/>
          <p:nvPr/>
        </p:nvSpPr>
        <p:spPr>
          <a:xfrm>
            <a:off x="1401445" y="5752048"/>
            <a:ext cx="9751060" cy="952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CẦN TIẾP TỤC ĐƯA RA CÁC CAMPAIGN ĐỂ ỔN ĐỊNH TỐC ĐỘ TĂNG TRƯỞNG</a:t>
            </a:r>
            <a:endParaRPr lang="en-US" b="1" dirty="0"/>
          </a:p>
          <a:p>
            <a:pPr algn="ctr"/>
            <a:r>
              <a:rPr lang="en-US" b="1" dirty="0"/>
              <a:t>&amp; MỞ RỘNG DẦN THỊ PHẦN (THÔNG QUA NHẬN THỨC NGƯỜI TIÊU DÙNG)</a:t>
            </a:r>
            <a:endParaRPr lang="en-US" b="1" dirty="0"/>
          </a:p>
        </p:txBody>
      </p:sp>
      <p:sp>
        <p:nvSpPr>
          <p:cNvPr id="46" name="Right Arrow 45"/>
          <p:cNvSpPr/>
          <p:nvPr/>
        </p:nvSpPr>
        <p:spPr>
          <a:xfrm>
            <a:off x="603250" y="5989955"/>
            <a:ext cx="649605" cy="29591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190"/>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13" name="Content Placeholder 12"/>
          <p:cNvPicPr>
            <a:picLocks noGrp="1" noChangeAspect="1"/>
          </p:cNvPicPr>
          <p:nvPr>
            <p:ph idx="1"/>
          </p:nvPr>
        </p:nvPicPr>
        <p:blipFill>
          <a:blip r:embed="rId1"/>
          <a:stretch>
            <a:fillRect/>
          </a:stretch>
        </p:blipFill>
        <p:spPr>
          <a:xfrm>
            <a:off x="1183005" y="1205230"/>
            <a:ext cx="9467850" cy="2990850"/>
          </a:xfrm>
          <a:prstGeom prst="rect">
            <a:avLst/>
          </a:prstGeom>
        </p:spPr>
      </p:pic>
      <p:sp>
        <p:nvSpPr>
          <p:cNvPr id="14" name="Rectangles 13"/>
          <p:cNvSpPr/>
          <p:nvPr/>
        </p:nvSpPr>
        <p:spPr>
          <a:xfrm>
            <a:off x="1298575" y="5541010"/>
            <a:ext cx="9751060" cy="12369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ĐỂ GIỮ MỨC DOANH THU ĐỀU, CÓ THỂ TẠO CÁC PROMO ĐỂ THÚC ĐẨY VIỆC MUA SẮM CÁC MÓN HÀNG ĐỂ TẶNG VÀO CÁC DỊP LỄ (X-MAS, NEW YEAR) HOẶC LIÊN KẾT VỚI CÁC CÔNG TY DU LỊCH, VẬN CHUYỂN (HÃNG BAY, HÃNG XE, TÀU) ĐỂ BÁN TRIP HOẶC VÉ</a:t>
            </a:r>
            <a:endParaRPr lang="en-US" b="1" dirty="0"/>
          </a:p>
        </p:txBody>
      </p:sp>
      <p:sp>
        <p:nvSpPr>
          <p:cNvPr id="15" name="Right Arrow 14"/>
          <p:cNvSpPr/>
          <p:nvPr/>
        </p:nvSpPr>
        <p:spPr>
          <a:xfrm>
            <a:off x="603250" y="5989955"/>
            <a:ext cx="649605" cy="29591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TextBox 1"/>
          <p:cNvSpPr txBox="1"/>
          <p:nvPr/>
        </p:nvSpPr>
        <p:spPr>
          <a:xfrm>
            <a:off x="694055" y="4407535"/>
            <a:ext cx="9956800" cy="922020"/>
          </a:xfrm>
          <a:prstGeom prst="rect">
            <a:avLst/>
          </a:prstGeom>
          <a:noFill/>
        </p:spPr>
        <p:txBody>
          <a:bodyPr wrap="square" rtlCol="0">
            <a:spAutoFit/>
          </a:bodyPr>
          <a:lstStyle/>
          <a:p>
            <a:pPr marL="285750" indent="-285750">
              <a:buFontTx/>
              <a:buChar char="-"/>
            </a:pPr>
            <a:r>
              <a:rPr lang="en-US" dirty="0">
                <a:solidFill>
                  <a:schemeClr val="bg1"/>
                </a:solidFill>
              </a:rPr>
              <a:t>Doanh thu tăng trưởng ổn định theo thời gian (trên mức 75%).</a:t>
            </a:r>
            <a:endParaRPr lang="en-US" dirty="0">
              <a:solidFill>
                <a:schemeClr val="bg1"/>
              </a:solidFill>
            </a:endParaRPr>
          </a:p>
          <a:p>
            <a:pPr marL="285750" indent="-285750">
              <a:buFontTx/>
              <a:buChar char="-"/>
            </a:pPr>
            <a:r>
              <a:rPr lang="en-US" dirty="0">
                <a:solidFill>
                  <a:schemeClr val="bg1"/>
                </a:solidFill>
              </a:rPr>
              <a:t>Vào thời điểm hè, cuối năm và đầu năm thì doanh thu giảm là do rơi vào thời điểm nghỉ hè, cuối năm và đầu năm, người dùng có thể chi tiền cho các chuyến du lịch thay vì mua sắm.</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190"/>
            <a:ext cx="1001713" cy="522288"/>
            <a:chOff x="0" y="377371"/>
            <a:chExt cx="1988458" cy="522515"/>
          </a:xfrm>
        </p:grpSpPr>
        <p:sp>
          <p:nvSpPr>
            <p:cNvPr id="4"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 name="TextBox 1"/>
          <p:cNvSpPr txBox="1"/>
          <p:nvPr/>
        </p:nvSpPr>
        <p:spPr>
          <a:xfrm>
            <a:off x="7285990" y="4867275"/>
            <a:ext cx="4303395" cy="368300"/>
          </a:xfrm>
          <a:prstGeom prst="rect">
            <a:avLst/>
          </a:prstGeom>
          <a:noFill/>
        </p:spPr>
        <p:txBody>
          <a:bodyPr wrap="square" rtlCol="0">
            <a:spAutoFit/>
          </a:bodyPr>
          <a:lstStyle/>
          <a:p>
            <a:pPr>
              <a:buFontTx/>
            </a:pPr>
            <a:r>
              <a:rPr lang="en-US" dirty="0">
                <a:solidFill>
                  <a:schemeClr val="bg1"/>
                </a:solidFill>
              </a:rPr>
              <a:t>- Xu hướng tương tự với doanh thu.</a:t>
            </a:r>
            <a:endParaRPr lang="en-US" dirty="0">
              <a:solidFill>
                <a:schemeClr val="bg1"/>
              </a:solidFill>
            </a:endParaRPr>
          </a:p>
        </p:txBody>
      </p:sp>
      <p:pic>
        <p:nvPicPr>
          <p:cNvPr id="12" name="Picture 11"/>
          <p:cNvPicPr>
            <a:picLocks noChangeAspect="1"/>
          </p:cNvPicPr>
          <p:nvPr/>
        </p:nvPicPr>
        <p:blipFill>
          <a:blip r:embed="rId1"/>
          <a:stretch>
            <a:fillRect/>
          </a:stretch>
        </p:blipFill>
        <p:spPr>
          <a:xfrm>
            <a:off x="368300" y="1402080"/>
            <a:ext cx="5637530" cy="4575175"/>
          </a:xfrm>
          <a:prstGeom prst="rect">
            <a:avLst/>
          </a:prstGeom>
        </p:spPr>
      </p:pic>
      <p:pic>
        <p:nvPicPr>
          <p:cNvPr id="13" name="Picture 12"/>
          <p:cNvPicPr>
            <a:picLocks noChangeAspect="1"/>
          </p:cNvPicPr>
          <p:nvPr/>
        </p:nvPicPr>
        <p:blipFill>
          <a:blip r:embed="rId2"/>
          <a:stretch>
            <a:fillRect/>
          </a:stretch>
        </p:blipFill>
        <p:spPr>
          <a:xfrm>
            <a:off x="6344920" y="1402080"/>
            <a:ext cx="5682615" cy="4575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023302" y="0"/>
            <a:ext cx="5709606" cy="5208669"/>
          </a:xfrm>
          <a:prstGeom prst="rect">
            <a:avLst/>
          </a:prstGeom>
        </p:spPr>
      </p:pic>
      <p:grpSp>
        <p:nvGrpSpPr>
          <p:cNvPr id="8194" name="组合 6"/>
          <p:cNvGrpSpPr/>
          <p:nvPr/>
        </p:nvGrpSpPr>
        <p:grpSpPr>
          <a:xfrm>
            <a:off x="0" y="377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Grp="1" noChangeAspect="1"/>
          </p:cNvPicPr>
          <p:nvPr>
            <p:ph idx="1"/>
          </p:nvPr>
        </p:nvPicPr>
        <p:blipFill>
          <a:blip r:embed="rId2"/>
          <a:stretch>
            <a:fillRect/>
          </a:stretch>
        </p:blipFill>
        <p:spPr>
          <a:xfrm>
            <a:off x="6991032" y="0"/>
            <a:ext cx="5084763" cy="5208669"/>
          </a:xfrm>
          <a:prstGeom prst="rect">
            <a:avLst/>
          </a:prstGeom>
        </p:spPr>
      </p:pic>
      <p:sp>
        <p:nvSpPr>
          <p:cNvPr id="10" name="TextBox 1"/>
          <p:cNvSpPr txBox="1"/>
          <p:nvPr/>
        </p:nvSpPr>
        <p:spPr>
          <a:xfrm>
            <a:off x="657225" y="5277485"/>
            <a:ext cx="10793095" cy="646331"/>
          </a:xfrm>
          <a:prstGeom prst="rect">
            <a:avLst/>
          </a:prstGeom>
          <a:noFill/>
        </p:spPr>
        <p:txBody>
          <a:bodyPr wrap="square" rtlCol="0">
            <a:spAutoFit/>
          </a:bodyPr>
          <a:lstStyle/>
          <a:p>
            <a:pPr>
              <a:buFontTx/>
            </a:pPr>
            <a:r>
              <a:rPr lang="en-US" dirty="0">
                <a:solidFill>
                  <a:schemeClr val="bg1"/>
                </a:solidFill>
              </a:rPr>
              <a:t>- </a:t>
            </a:r>
            <a:r>
              <a:rPr lang="en-US" dirty="0" err="1">
                <a:solidFill>
                  <a:schemeClr val="bg1"/>
                </a:solidFill>
              </a:rPr>
              <a:t>Tuy</a:t>
            </a:r>
            <a:r>
              <a:rPr lang="en-US" dirty="0">
                <a:solidFill>
                  <a:schemeClr val="bg1"/>
                </a:solidFill>
              </a:rPr>
              <a:t> </a:t>
            </a:r>
            <a:r>
              <a:rPr lang="en-US" dirty="0" err="1">
                <a:solidFill>
                  <a:schemeClr val="bg1"/>
                </a:solidFill>
              </a:rPr>
              <a:t>đồ</a:t>
            </a:r>
            <a:r>
              <a:rPr lang="en-US" dirty="0">
                <a:solidFill>
                  <a:schemeClr val="bg1"/>
                </a:solidFill>
              </a:rPr>
              <a:t> </a:t>
            </a:r>
            <a:r>
              <a:rPr lang="en-US" dirty="0" err="1">
                <a:solidFill>
                  <a:schemeClr val="bg1"/>
                </a:solidFill>
              </a:rPr>
              <a:t>nội</a:t>
            </a:r>
            <a:r>
              <a:rPr lang="en-US" dirty="0">
                <a:solidFill>
                  <a:schemeClr val="bg1"/>
                </a:solidFill>
              </a:rPr>
              <a:t> </a:t>
            </a:r>
            <a:r>
              <a:rPr lang="en-US" dirty="0" err="1">
                <a:solidFill>
                  <a:schemeClr val="bg1"/>
                </a:solidFill>
              </a:rPr>
              <a:t>thất</a:t>
            </a:r>
            <a:r>
              <a:rPr lang="en-US" dirty="0">
                <a:solidFill>
                  <a:schemeClr val="bg1"/>
                </a:solidFill>
              </a:rPr>
              <a:t>/</a:t>
            </a:r>
            <a:r>
              <a:rPr lang="en-US" dirty="0" err="1">
                <a:solidFill>
                  <a:schemeClr val="bg1"/>
                </a:solidFill>
              </a:rPr>
              <a:t>trang</a:t>
            </a:r>
            <a:r>
              <a:rPr lang="en-US" dirty="0">
                <a:solidFill>
                  <a:schemeClr val="bg1"/>
                </a:solidFill>
              </a:rPr>
              <a:t> </a:t>
            </a:r>
            <a:r>
              <a:rPr lang="en-US" dirty="0" err="1">
                <a:solidFill>
                  <a:schemeClr val="bg1"/>
                </a:solidFill>
              </a:rPr>
              <a:t>trí</a:t>
            </a:r>
            <a:r>
              <a:rPr lang="en-US" dirty="0">
                <a:solidFill>
                  <a:schemeClr val="bg1"/>
                </a:solidFill>
              </a:rPr>
              <a:t>  (</a:t>
            </a:r>
            <a:r>
              <a:rPr lang="en-US" dirty="0" err="1">
                <a:solidFill>
                  <a:schemeClr val="bg1"/>
                </a:solidFill>
              </a:rPr>
              <a:t>furniture_decor</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lượng</a:t>
            </a:r>
            <a:r>
              <a:rPr lang="en-US" dirty="0">
                <a:solidFill>
                  <a:schemeClr val="bg1"/>
                </a:solidFill>
              </a:rPr>
              <a:t> order </a:t>
            </a:r>
            <a:r>
              <a:rPr lang="en-US" dirty="0" err="1">
                <a:solidFill>
                  <a:schemeClr val="bg1"/>
                </a:solidFill>
              </a:rPr>
              <a:t>nhiều</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doanh</a:t>
            </a:r>
            <a:r>
              <a:rPr lang="en-US" dirty="0">
                <a:solidFill>
                  <a:schemeClr val="bg1"/>
                </a:solidFill>
              </a:rPr>
              <a:t> </a:t>
            </a:r>
            <a:r>
              <a:rPr lang="en-US" dirty="0" err="1">
                <a:solidFill>
                  <a:schemeClr val="bg1"/>
                </a:solidFill>
              </a:rPr>
              <a:t>thu</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nhiều</a:t>
            </a:r>
            <a:r>
              <a:rPr lang="en-US" dirty="0">
                <a:solidFill>
                  <a:schemeClr val="bg1"/>
                </a:solidFill>
              </a:rPr>
              <a:t> so </a:t>
            </a:r>
            <a:r>
              <a:rPr lang="en-US" dirty="0" err="1">
                <a:solidFill>
                  <a:schemeClr val="bg1"/>
                </a:solidFill>
              </a:rPr>
              <a:t>với</a:t>
            </a:r>
            <a:r>
              <a:rPr lang="en-US" dirty="0">
                <a:solidFill>
                  <a:schemeClr val="bg1"/>
                </a:solidFill>
              </a:rPr>
              <a:t> </a:t>
            </a:r>
            <a:r>
              <a:rPr lang="en-US" dirty="0" err="1">
                <a:solidFill>
                  <a:schemeClr val="bg1"/>
                </a:solidFill>
              </a:rPr>
              <a:t>loại</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quà</a:t>
            </a:r>
            <a:r>
              <a:rPr lang="en-US" dirty="0">
                <a:solidFill>
                  <a:schemeClr val="bg1"/>
                </a:solidFill>
              </a:rPr>
              <a:t> </a:t>
            </a:r>
            <a:r>
              <a:rPr lang="en-US" dirty="0" err="1">
                <a:solidFill>
                  <a:schemeClr val="bg1"/>
                </a:solidFill>
              </a:rPr>
              <a:t>tặng</a:t>
            </a:r>
            <a:r>
              <a:rPr lang="en-US" dirty="0">
                <a:solidFill>
                  <a:schemeClr val="bg1"/>
                </a:solidFill>
              </a:rPr>
              <a:t> (</a:t>
            </a:r>
            <a:r>
              <a:rPr lang="en-US" dirty="0" err="1">
                <a:solidFill>
                  <a:schemeClr val="bg1"/>
                </a:solidFill>
              </a:rPr>
              <a:t>watches_gifts</a:t>
            </a:r>
            <a:r>
              <a:rPr lang="en-US" dirty="0">
                <a:solidFill>
                  <a:schemeClr val="bg1"/>
                </a:solidFill>
              </a:rPr>
              <a:t>)</a:t>
            </a:r>
            <a:endParaRPr lang="en-US" dirty="0">
              <a:solidFill>
                <a:schemeClr val="bg1"/>
              </a:solidFill>
            </a:endParaRPr>
          </a:p>
        </p:txBody>
      </p:sp>
      <p:sp>
        <p:nvSpPr>
          <p:cNvPr id="45" name="Rectangles 44"/>
          <p:cNvSpPr/>
          <p:nvPr/>
        </p:nvSpPr>
        <p:spPr>
          <a:xfrm>
            <a:off x="1348104" y="5986780"/>
            <a:ext cx="10424795" cy="71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CẦN TẬP TRUNG NHIỀU NHẤT VÀO NGÀNH HÀNG DƯỢC/MỸ PHẨM (HEALTH_BEAUTY), QUÀ TẶNG (WATCHES_GIFTS), ĐỒ DÙNG GIA ĐÌNH(BED_BATH_TABLE)</a:t>
            </a:r>
            <a:endParaRPr lang="en-US" b="1" dirty="0"/>
          </a:p>
        </p:txBody>
      </p:sp>
      <p:sp>
        <p:nvSpPr>
          <p:cNvPr id="46" name="Right Arrow 45"/>
          <p:cNvSpPr/>
          <p:nvPr/>
        </p:nvSpPr>
        <p:spPr>
          <a:xfrm>
            <a:off x="698500" y="6233795"/>
            <a:ext cx="649605" cy="22352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6"/>
          <p:cNvGrpSpPr/>
          <p:nvPr/>
        </p:nvGrpSpPr>
        <p:grpSpPr>
          <a:xfrm>
            <a:off x="0" y="377190"/>
            <a:ext cx="1001713" cy="522288"/>
            <a:chOff x="0" y="377371"/>
            <a:chExt cx="1988458" cy="522515"/>
          </a:xfrm>
        </p:grpSpPr>
        <p:sp>
          <p:nvSpPr>
            <p:cNvPr id="6" name="矩形 3"/>
            <p:cNvSpPr/>
            <p:nvPr/>
          </p:nvSpPr>
          <p:spPr>
            <a:xfrm>
              <a:off x="0" y="377371"/>
              <a:ext cx="1988458" cy="522514"/>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 name="TextBox 1"/>
          <p:cNvSpPr txBox="1"/>
          <p:nvPr/>
        </p:nvSpPr>
        <p:spPr>
          <a:xfrm>
            <a:off x="657225" y="5277485"/>
            <a:ext cx="10793095" cy="645160"/>
          </a:xfrm>
          <a:prstGeom prst="rect">
            <a:avLst/>
          </a:prstGeom>
          <a:noFill/>
        </p:spPr>
        <p:txBody>
          <a:bodyPr wrap="square" rtlCol="0">
            <a:spAutoFit/>
          </a:bodyPr>
          <a:lstStyle/>
          <a:p>
            <a:pPr>
              <a:buFontTx/>
            </a:pPr>
            <a:r>
              <a:rPr lang="en-US" dirty="0">
                <a:solidFill>
                  <a:schemeClr val="bg1"/>
                </a:solidFill>
              </a:rPr>
              <a:t>- Các nhóm hàng kém thu hút người dùng nhất, mang lại doanh thu ít nhất là: Đồ nghệ thuật thủ công, quần áo trẻ em, thiết bị an ninh, nhạc cụ, hoa trang trí hay thực phẩm.</a:t>
            </a:r>
            <a:endParaRPr lang="en-US" dirty="0">
              <a:solidFill>
                <a:schemeClr val="bg1"/>
              </a:solidFill>
            </a:endParaRPr>
          </a:p>
        </p:txBody>
      </p:sp>
      <p:pic>
        <p:nvPicPr>
          <p:cNvPr id="9" name="Content Placeholder 8"/>
          <p:cNvPicPr>
            <a:picLocks noGrp="1" noChangeAspect="1"/>
          </p:cNvPicPr>
          <p:nvPr>
            <p:ph idx="1"/>
          </p:nvPr>
        </p:nvPicPr>
        <p:blipFill>
          <a:blip r:embed="rId1"/>
          <a:stretch>
            <a:fillRect/>
          </a:stretch>
        </p:blipFill>
        <p:spPr>
          <a:xfrm>
            <a:off x="6985635" y="150387"/>
            <a:ext cx="4577715" cy="5062646"/>
          </a:xfrm>
          <a:prstGeom prst="rect">
            <a:avLst/>
          </a:prstGeom>
        </p:spPr>
      </p:pic>
      <p:pic>
        <p:nvPicPr>
          <p:cNvPr id="12" name="Picture 11"/>
          <p:cNvPicPr>
            <a:picLocks noChangeAspect="1"/>
          </p:cNvPicPr>
          <p:nvPr/>
        </p:nvPicPr>
        <p:blipFill>
          <a:blip r:embed="rId2"/>
          <a:stretch>
            <a:fillRect/>
          </a:stretch>
        </p:blipFill>
        <p:spPr>
          <a:xfrm>
            <a:off x="775652" y="169863"/>
            <a:ext cx="4994178" cy="5043170"/>
          </a:xfrm>
          <a:prstGeom prst="rect">
            <a:avLst/>
          </a:prstGeom>
        </p:spPr>
      </p:pic>
      <p:sp>
        <p:nvSpPr>
          <p:cNvPr id="45" name="Rectangles 44"/>
          <p:cNvSpPr/>
          <p:nvPr/>
        </p:nvSpPr>
        <p:spPr>
          <a:xfrm>
            <a:off x="1393825" y="5905500"/>
            <a:ext cx="9751060" cy="71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t>CÁC MẶT HÀNG NÀY KHÔNG CẦN CHÚ TRỌNG VÌ MANG TÍNH CÁ NHÂN CAO. </a:t>
            </a:r>
            <a:endParaRPr lang="en-US" b="1" dirty="0"/>
          </a:p>
          <a:p>
            <a:r>
              <a:rPr lang="en-US" b="1" dirty="0"/>
              <a:t>NÊN GIỮ TÌNH TRẠNG HIỆN TẠI &amp; ĐẦU TƯ CÁC NGÀNH HÀNG TRỌNG YẾU HƠN</a:t>
            </a:r>
            <a:endParaRPr lang="en-US" b="1" dirty="0"/>
          </a:p>
        </p:txBody>
      </p:sp>
      <p:sp>
        <p:nvSpPr>
          <p:cNvPr id="46" name="Right Arrow 45"/>
          <p:cNvSpPr/>
          <p:nvPr/>
        </p:nvSpPr>
        <p:spPr>
          <a:xfrm>
            <a:off x="698500" y="6233795"/>
            <a:ext cx="649605" cy="223520"/>
          </a:xfrm>
          <a:prstGeom prst="rightArrow">
            <a:avLst/>
          </a:prstGeom>
          <a:solidFill>
            <a:schemeClr val="accent5">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8183</Words>
  <Application>WPS Presentation</Application>
  <PresentationFormat>Widescreen</PresentationFormat>
  <Paragraphs>215</Paragraphs>
  <Slides>31</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Calibri</vt:lpstr>
      <vt:lpstr>Microsoft YaHei</vt:lpstr>
      <vt:lpstr>Arial Unicode MS</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VINH</cp:lastModifiedBy>
  <cp:revision>55</cp:revision>
  <dcterms:created xsi:type="dcterms:W3CDTF">2015-07-07T12:57:00Z</dcterms:created>
  <dcterms:modified xsi:type="dcterms:W3CDTF">2022-06-27T11:40:39Z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1033-11.2.0.11156</vt:lpwstr>
  </property>
  <property fmtid="{D5CDD505-2E9C-101B-9397-08002B2CF9AE}" pid="3" name="ICV">
    <vt:lpwstr>71F1DAB9E39742DFA7D7909F38E656D7</vt:lpwstr>
  </property>
</Properties>
</file>