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70" r:id="rId3"/>
    <p:sldId id="273" r:id="rId4"/>
    <p:sldId id="295" r:id="rId5"/>
    <p:sldId id="272" r:id="rId6"/>
    <p:sldId id="290" r:id="rId7"/>
    <p:sldId id="296" r:id="rId8"/>
    <p:sldId id="280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6" r:id="rId17"/>
    <p:sldId id="305" r:id="rId18"/>
    <p:sldId id="307" r:id="rId19"/>
    <p:sldId id="309" r:id="rId20"/>
    <p:sldId id="310" r:id="rId21"/>
    <p:sldId id="277" r:id="rId22"/>
    <p:sldId id="287" r:id="rId23"/>
    <p:sldId id="288" r:id="rId24"/>
    <p:sldId id="28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ở đầu" id="{C48729AB-5DB6-433A-99D9-487588A51B12}">
          <p14:sldIdLst>
            <p14:sldId id="257"/>
            <p14:sldId id="270"/>
          </p14:sldIdLst>
        </p14:section>
        <p14:section name="Giới thiệu" id="{34A9E9C2-E5CA-4100-BCCE-61496F67F21D}">
          <p14:sldIdLst>
            <p14:sldId id="273"/>
            <p14:sldId id="295"/>
            <p14:sldId id="272"/>
            <p14:sldId id="290"/>
          </p14:sldIdLst>
        </p14:section>
        <p14:section name="Xây dựng trò chơi" id="{988462A6-E9C9-4E02-A82D-18C667D208F3}">
          <p14:sldIdLst>
            <p14:sldId id="296"/>
            <p14:sldId id="280"/>
            <p14:sldId id="297"/>
            <p14:sldId id="298"/>
            <p14:sldId id="299"/>
          </p14:sldIdLst>
        </p14:section>
        <p14:section name="Kết quả đạt được" id="{0FEB0522-C782-40DB-8992-A091D20828F3}">
          <p14:sldIdLst>
            <p14:sldId id="300"/>
            <p14:sldId id="301"/>
            <p14:sldId id="302"/>
          </p14:sldIdLst>
        </p14:section>
        <p14:section name="Đóng góp nổi bật" id="{C53B76B2-045B-4806-B68C-FA73DAE32CED}">
          <p14:sldIdLst>
            <p14:sldId id="303"/>
            <p14:sldId id="306"/>
            <p14:sldId id="305"/>
            <p14:sldId id="307"/>
            <p14:sldId id="309"/>
            <p14:sldId id="310"/>
          </p14:sldIdLst>
        </p14:section>
        <p14:section name="Conclusion and Future Work" id="{78DDD4FB-B566-42B7-93F5-950418C2C205}">
          <p14:sldIdLst>
            <p14:sldId id="277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0" userDrawn="1">
          <p15:clr>
            <a:srgbClr val="A4A3A4"/>
          </p15:clr>
        </p15:guide>
        <p15:guide id="3" pos="4500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3168" userDrawn="1">
          <p15:clr>
            <a:srgbClr val="A4A3A4"/>
          </p15:clr>
        </p15:guide>
        <p15:guide id="6" orient="horz" pos="1152" userDrawn="1">
          <p15:clr>
            <a:srgbClr val="A4A3A4"/>
          </p15:clr>
        </p15:guide>
        <p15:guide id="7" pos="450" userDrawn="1">
          <p15:clr>
            <a:srgbClr val="F26B43"/>
          </p15:clr>
        </p15:guide>
        <p15:guide id="8" orient="horz" pos="288" userDrawn="1">
          <p15:clr>
            <a:srgbClr val="F26B43"/>
          </p15:clr>
        </p15:guide>
        <p15:guide id="9" pos="72" userDrawn="1">
          <p15:clr>
            <a:srgbClr val="A4A3A4"/>
          </p15:clr>
        </p15:guide>
        <p15:guide id="10" pos="5688" userDrawn="1">
          <p15:clr>
            <a:srgbClr val="A4A3A4"/>
          </p15:clr>
        </p15:guide>
        <p15:guide id="11" orient="horz" pos="4176" userDrawn="1">
          <p15:clr>
            <a:srgbClr val="A4A3A4"/>
          </p15:clr>
        </p15:guide>
        <p15:guide id="12" orient="horz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98DB"/>
    <a:srgbClr val="8E44AD"/>
    <a:srgbClr val="262626"/>
    <a:srgbClr val="1ABC9C"/>
    <a:srgbClr val="E67E22"/>
    <a:srgbClr val="E74C3C"/>
    <a:srgbClr val="F1C40F"/>
    <a:srgbClr val="5B9BD5"/>
    <a:srgbClr val="FFFFFF"/>
    <a:srgbClr val="00C0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0" autoAdjust="0"/>
    <p:restoredTop sz="75233" autoAdjust="0"/>
  </p:normalViewPr>
  <p:slideViewPr>
    <p:cSldViewPr snapToGrid="0">
      <p:cViewPr varScale="1">
        <p:scale>
          <a:sx n="86" d="100"/>
          <a:sy n="86" d="100"/>
        </p:scale>
        <p:origin x="1314" y="108"/>
      </p:cViewPr>
      <p:guideLst>
        <p:guide orient="horz" pos="2160"/>
        <p:guide pos="1260"/>
        <p:guide pos="4500"/>
        <p:guide pos="2880"/>
        <p:guide orient="horz" pos="3168"/>
        <p:guide orient="horz" pos="1152"/>
        <p:guide pos="450"/>
        <p:guide orient="horz" pos="288"/>
        <p:guide pos="72"/>
        <p:guide pos="5688"/>
        <p:guide orient="horz" pos="4176"/>
        <p:guide orient="horz"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89C2E-3FF6-4C00-B4F9-4C183FC8BA1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B4612-3E44-4F0B-A3B3-148123FC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2C9-29D7-4320-92FB-DB9F2BE4CF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2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Trình bày flow chính của trò chơi.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79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Hệ thống được thiết kế bao gồm các gói sau: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Managers: là gói quản lý, quản lý các thành phần chính của trò chơi, ví dụ như người chơi, điểm, đạn, vật phẩm, sinh vật phẩm, network.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Player: gói chứa các lớp liên quan đến nhân vật của người chơi, có thể kể đến là nhận input di chuyển, tấn công, hiệu ứng, ...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MapObject: gói chứa tất cả các lớp về các thành phần có trên bản đồ: đạn, vật phẩm điểm, vật phẩm chức năng.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GUI: bao gồm các GUI của hệ thống.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Utilities, Gamedata: các gói phụ, chứa các thành phần hỗ trợ chức năng.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92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Trong phần 3, em xin trình bày các kết quả đạt được của mình.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Đầu tiên là chế độ đơn người chơi.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Tiếp theo là bảng xếp hạng người chơi điểm cao nhất.</a:t>
            </a:r>
          </a:p>
          <a:p>
            <a:pPr marL="171450" indent="-171450">
              <a:buFontTx/>
              <a:buChar char="-"/>
            </a:pPr>
            <a:r>
              <a:rPr lang="en-US"/>
              <a:t>Cuối cùng là chức năng chia sẻ kết quả trò chơi.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49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Chế độ chơi đơn là chế độ chơi chính của trò chơi.</a:t>
            </a:r>
          </a:p>
          <a:p>
            <a:pPr marL="171450" indent="-171450">
              <a:buFontTx/>
              <a:buChar char="-"/>
            </a:pPr>
            <a:r>
              <a:rPr lang="en-US"/>
              <a:t>Được phát triển với cơ chế vật phẩm cộng điểm là hoa quả, trừ điểm là các loại thức ăn khác.</a:t>
            </a:r>
          </a:p>
          <a:p>
            <a:pPr marL="628650" lvl="1" indent="-171450">
              <a:buFontTx/>
              <a:buChar char="-"/>
            </a:pPr>
            <a:r>
              <a:rPr lang="en-US"/>
              <a:t> Các vật phẩm cũng có mức cộng và trừ điểm, cũng như tốc độ rơi và gia tốc rơi khác nhau.</a:t>
            </a:r>
          </a:p>
          <a:p>
            <a:pPr marL="171450" indent="-171450">
              <a:buFontTx/>
              <a:buChar char="-"/>
            </a:pPr>
            <a:r>
              <a:rPr lang="en-US"/>
              <a:t>Có các vật phẩm đặc biệt để hỗ trợ người chơi trong quá trình chơi</a:t>
            </a:r>
          </a:p>
          <a:p>
            <a:pPr marL="628650" lvl="1" indent="-171450">
              <a:buFontTx/>
              <a:buChar char="-"/>
            </a:pPr>
            <a:r>
              <a:rPr lang="en-US"/>
              <a:t>Bomb nổ để phá hủy tất cả</a:t>
            </a:r>
          </a:p>
          <a:p>
            <a:pPr marL="628650" lvl="1" indent="-171450">
              <a:buFontTx/>
              <a:buChar char="-"/>
            </a:pPr>
            <a:r>
              <a:rPr lang="en-US"/>
              <a:t>Bomb băng để làm chậm</a:t>
            </a:r>
          </a:p>
          <a:p>
            <a:pPr marL="628650" lvl="1" indent="-171450">
              <a:buFontTx/>
              <a:buChar char="-"/>
            </a:pPr>
            <a:r>
              <a:rPr lang="en-US"/>
              <a:t>Bomb sét để nổ theo chuỗi</a:t>
            </a:r>
          </a:p>
          <a:p>
            <a:pPr marL="171450" lvl="0" indent="-171450">
              <a:buFontTx/>
              <a:buChar char="-"/>
            </a:pPr>
            <a:r>
              <a:rPr lang="en-US"/>
              <a:t>Cơ chế sinh vật phẩm dựa vào số điểm của người chơi, giúp tăng độ khó và thử thách.</a:t>
            </a:r>
          </a:p>
          <a:p>
            <a:pPr marL="171450" lvl="0" indent="-171450">
              <a:buFontTx/>
              <a:buChar char="-"/>
            </a:pPr>
            <a:r>
              <a:rPr lang="en-US"/>
              <a:t>Các hiệu ứng khi chơi bắt mắt, thu hút người dùng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117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Trong tính năng bảng xếp hạng:</a:t>
            </a:r>
          </a:p>
          <a:p>
            <a:pPr marL="628650" lvl="1" indent="-171450">
              <a:buFontTx/>
              <a:buChar char="-"/>
            </a:pPr>
            <a:r>
              <a:rPr lang="en-US"/>
              <a:t>Lưu trữ lại dữ liệu điểm số của người chơi trên toàn hệ thống sẽ được lưu lại trên hệ thống firebase.</a:t>
            </a:r>
          </a:p>
          <a:p>
            <a:pPr marL="628650" lvl="1" indent="-171450">
              <a:buFontTx/>
              <a:buChar char="-"/>
            </a:pPr>
            <a:r>
              <a:rPr lang="en-US"/>
              <a:t>Hiển thị tên cũng như vị trí hiện tại của người chơi.</a:t>
            </a:r>
          </a:p>
          <a:p>
            <a:pPr marL="171450" lvl="0" indent="-171450">
              <a:buFontTx/>
              <a:buChar char="-"/>
            </a:pPr>
            <a:r>
              <a:rPr lang="en-US"/>
              <a:t>Trong tính năng chia sẻ:</a:t>
            </a:r>
          </a:p>
          <a:p>
            <a:pPr marL="628650" lvl="1" indent="-171450">
              <a:buFontTx/>
              <a:buChar char="-"/>
            </a:pPr>
            <a:r>
              <a:rPr lang="en-US"/>
              <a:t>Chụp ảnh màn hình số điểm để chia sẻ.</a:t>
            </a:r>
          </a:p>
          <a:p>
            <a:pPr marL="628650" lvl="1" indent="-171450">
              <a:buFontTx/>
              <a:buChar char="-"/>
            </a:pPr>
            <a:r>
              <a:rPr lang="en-US"/>
              <a:t>Có thể chia sẻ lên đa nền tảng với câu đã được soạn sẵn.</a:t>
            </a:r>
          </a:p>
          <a:p>
            <a:pPr marL="628650" lvl="1" indent="-171450">
              <a:buFontTx/>
              <a:buChar char="-"/>
            </a:pPr>
            <a:r>
              <a:rPr lang="en-US"/>
              <a:t>Tuy nhiên, facebook đã thay đổi chính sách, nên không có caption soạn sẵn trên nền tảng này.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6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Sang phần 4, em xin trình bày các đóng góp nổi bật mà mình đạt được trong quá trình phát triển đồ án tốt nghiệp vừa qua: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/>
              <a:t>Đầu tiên, đó là phát triển một hệ thống quản lý các sự kiện trong trò chơi. </a:t>
            </a:r>
          </a:p>
          <a:p>
            <a:pPr marL="171450" indent="-171450">
              <a:buFontTx/>
              <a:buChar char="-"/>
            </a:pPr>
            <a:r>
              <a:rPr lang="en-US"/>
              <a:t>Từ đó, em xây dựng được hệ thống GUI của trò chơi một cách đồng nhất.</a:t>
            </a:r>
          </a:p>
          <a:p>
            <a:pPr marL="171450" indent="-171450">
              <a:buFontTx/>
              <a:buChar char="-"/>
            </a:pPr>
            <a:r>
              <a:rPr lang="en-US"/>
              <a:t>Một khó khăn nữa gặp phải là việc phát triển đồ họa cho trò chơi.</a:t>
            </a:r>
          </a:p>
          <a:p>
            <a:pPr marL="171450" indent="-171450">
              <a:buFontTx/>
              <a:buChar char="-"/>
            </a:pPr>
            <a:r>
              <a:rPr lang="en-US"/>
              <a:t>Cuối cùng, thiết kế và phát triển trò chơi là một thành phần không thể thiếu của các trò chơi.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98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Trong quá trình vận hành một trò chơi, có rất nhiều sự kiện xảy ra</a:t>
            </a:r>
          </a:p>
          <a:p>
            <a:pPr marL="628650" lvl="1" indent="-171450">
              <a:buFontTx/>
              <a:buChar char="-"/>
            </a:pPr>
            <a:r>
              <a:rPr lang="en-US"/>
              <a:t>Ví dụ, khi viên đạn bắn vào hoa quả, sẽ có một sự kiện phát sinh là cộng điểm.</a:t>
            </a:r>
          </a:p>
          <a:p>
            <a:pPr marL="171450" lvl="0" indent="-171450">
              <a:buFontTx/>
              <a:buChar char="-"/>
            </a:pPr>
            <a:r>
              <a:rPr lang="en-US"/>
              <a:t>Các sự kiện này có thể được thực hiện bằng cách gọi phương thức của các bên liên quan.</a:t>
            </a:r>
          </a:p>
          <a:p>
            <a:pPr marL="628650" lvl="1" indent="-171450">
              <a:buFontTx/>
              <a:buChar char="-"/>
            </a:pPr>
            <a:r>
              <a:rPr lang="en-US"/>
              <a:t>Tuy nhiên, như vậy sẽ tăng sự rối của mã nguồn, vi phạm low coupling, high cohesion.</a:t>
            </a:r>
          </a:p>
          <a:p>
            <a:pPr marL="171450" lvl="0" indent="-171450">
              <a:buFontTx/>
              <a:buChar char="-"/>
            </a:pPr>
            <a:r>
              <a:rPr lang="en-US"/>
              <a:t>Do đó, cần hệ thống sự kiện để có thể truyền tải thông điệp về sự kiện cần thiết.</a:t>
            </a:r>
          </a:p>
          <a:p>
            <a:pPr marL="171450" lvl="0" indent="-171450">
              <a:buFontTx/>
              <a:buChar char="-"/>
            </a:pPr>
            <a:r>
              <a:rPr lang="en-US"/>
              <a:t>Tuy nhiên, với hệ thống sự kiện của Unity, rất khó để sử dụng trong mã nguồn với việc subcribe vất vả.</a:t>
            </a:r>
            <a:endParaRPr lang="en-US" dirty="0"/>
          </a:p>
          <a:p>
            <a:pPr marL="628650" lvl="1" indent="-171450">
              <a:buFontTx/>
              <a:buChar char="-"/>
            </a:pPr>
            <a:r>
              <a:rPr lang="en-US"/>
              <a:t>Thêm vào đó, các hệ thống có trên cửa hàng đều tốn một khoản phí để sử dụng.</a:t>
            </a:r>
          </a:p>
          <a:p>
            <a:pPr marL="171450" lvl="0" indent="-171450">
              <a:buFontTx/>
              <a:buChar char="-"/>
            </a:pPr>
            <a:r>
              <a:rPr lang="en-US"/>
              <a:t>Vì vậy, em đã xây dựng hệ thống quản lý sự kiện riêng, với giải pháp:</a:t>
            </a:r>
          </a:p>
          <a:p>
            <a:pPr marL="628650" lvl="1" indent="-171450">
              <a:buFontTx/>
              <a:buChar char="-"/>
            </a:pPr>
            <a:r>
              <a:rPr lang="en-US"/>
              <a:t>Sử dụng delegate, có thể hiểu là con trỏ hàm của C#. </a:t>
            </a:r>
          </a:p>
          <a:p>
            <a:pPr marL="628650" lvl="1" indent="-171450">
              <a:buFontTx/>
              <a:buChar char="-"/>
            </a:pPr>
            <a:r>
              <a:rPr lang="en-US"/>
              <a:t>Tạo một lớp quản lý các sự kiện, sau đó thành phần nào muốn đăng ký lắng nghe sẽ đăng ký với lớp này. Tương tự việc phát sự kiện.</a:t>
            </a:r>
          </a:p>
          <a:p>
            <a:pPr marL="171450" lvl="0" indent="-171450">
              <a:buFontTx/>
              <a:buChar char="-"/>
            </a:pPr>
            <a:r>
              <a:rPr lang="en-US"/>
              <a:t>Ưu điểm: </a:t>
            </a:r>
          </a:p>
          <a:p>
            <a:pPr marL="628650" lvl="1" indent="-171450">
              <a:buFontTx/>
              <a:buChar char="-"/>
            </a:pPr>
            <a:r>
              <a:rPr lang="en-US"/>
              <a:t>Thực thi đc các chức năng cần thiết: thêm, xóa, phát sự kiện.</a:t>
            </a:r>
          </a:p>
          <a:p>
            <a:pPr marL="628650" lvl="1" indent="-171450">
              <a:buFontTx/>
              <a:buChar char="-"/>
            </a:pPr>
            <a:r>
              <a:rPr lang="en-US"/>
              <a:t>Hỗ trợ tham số để truyền kèm sự kiện</a:t>
            </a:r>
          </a:p>
          <a:p>
            <a:pPr marL="171450" lvl="0" indent="-171450">
              <a:buFontTx/>
              <a:buChar char="-"/>
            </a:pPr>
            <a:r>
              <a:rPr lang="en-US"/>
              <a:t>Nhược điểm:</a:t>
            </a:r>
          </a:p>
          <a:p>
            <a:pPr marL="628650" lvl="1" indent="-171450">
              <a:buFontTx/>
              <a:buChar char="-"/>
            </a:pPr>
            <a:r>
              <a:rPr lang="en-US"/>
              <a:t>Sử dụng singleton =&gt; không thread safe</a:t>
            </a:r>
          </a:p>
          <a:p>
            <a:pPr marL="628650" lvl="1" indent="-171450">
              <a:buFontTx/>
              <a:buChar char="-"/>
            </a:pPr>
            <a:r>
              <a:rPr lang="en-US"/>
              <a:t>Cần tìm cách lưu trữ tên sự kiện và tham số kèm theo hiệu quả hơn.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GUI là thành phần tương tác chính với người chơi.</a:t>
            </a:r>
          </a:p>
          <a:p>
            <a:pPr marL="171450" indent="-171450">
              <a:buFontTx/>
              <a:buChar char="-"/>
            </a:pPr>
            <a:r>
              <a:rPr lang="en-US"/>
              <a:t>Cần phải có một hệ thống GUI dễ dàng để sử dụng và cài đặt thông qua mã nguồn.</a:t>
            </a:r>
          </a:p>
          <a:p>
            <a:pPr marL="171450" indent="-171450">
              <a:buFontTx/>
              <a:buChar char="-"/>
            </a:pPr>
            <a:r>
              <a:rPr lang="en-US"/>
              <a:t>GUI cần phải đồng nhất trong xuyên suốt trò chơi, cũng như cần phải dễ mở rộng sau này để phát triển thêm các GUI khác.</a:t>
            </a:r>
          </a:p>
          <a:p>
            <a:pPr marL="171450" indent="-171450">
              <a:buFontTx/>
              <a:buChar char="-"/>
            </a:pPr>
            <a:r>
              <a:rPr lang="en-US"/>
              <a:t>Unity cũng chưa có một số thành phần, và một số thành phần có sẵn hoạt động chưa thực sự theo ý muốn, ví dụ chưa có PageView và Grid chưa tốt.</a:t>
            </a:r>
          </a:p>
          <a:p>
            <a:pPr marL="171450" indent="-171450">
              <a:buFontTx/>
              <a:buChar char="-"/>
            </a:pPr>
            <a:r>
              <a:rPr lang="en-US"/>
              <a:t>Giải pháp đặt ra là xây dựng một hệ thống GUI dựa theo hệ thống sự kiện ở trên.</a:t>
            </a:r>
          </a:p>
          <a:p>
            <a:pPr marL="628650" lvl="1" indent="-171450">
              <a:buFontTx/>
              <a:buChar char="-"/>
            </a:pPr>
            <a:r>
              <a:rPr lang="en-US"/>
              <a:t>Tất cả các GUI đều bắt nguồn từ một GUI cơ sở, đã xây dựng sẵn các hành động xuất hiện, biến mất, …</a:t>
            </a:r>
          </a:p>
          <a:p>
            <a:pPr marL="628650" lvl="1" indent="-171450">
              <a:buFontTx/>
              <a:buChar char="-"/>
            </a:pPr>
            <a:r>
              <a:rPr lang="en-US"/>
              <a:t>Các thành phần còn thiếu đều sẽ được tự tạo lại.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80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Đồ họa là một thành phần quan trọng của trò chơi. Đó là cái trực tiếp được người chơi nhìn nhận.</a:t>
            </a:r>
          </a:p>
          <a:p>
            <a:pPr marL="171450" indent="-171450">
              <a:buFontTx/>
              <a:buChar char="-"/>
            </a:pPr>
            <a:r>
              <a:rPr lang="en-US"/>
              <a:t>Đồ họa của một trò chơi cần phải cùng chủ đề và có sự thống nhất, như GUI đã nói phần trước.</a:t>
            </a:r>
          </a:p>
          <a:p>
            <a:pPr marL="171450" indent="-171450">
              <a:buFontTx/>
              <a:buChar char="-"/>
            </a:pPr>
            <a:r>
              <a:rPr lang="en-US"/>
              <a:t>Tuy nhiên trong quy mô đồ án, việc kiếm một họa sĩ là điều khá khó khăn.</a:t>
            </a:r>
          </a:p>
          <a:p>
            <a:pPr marL="171450" indent="-171450">
              <a:buFontTx/>
              <a:buChar char="-"/>
            </a:pPr>
            <a:r>
              <a:rPr lang="en-US"/>
              <a:t>Thêm vào đó, em không có nhiều kỹ năng về mỹ thuật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2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Do vậy, giải pháp được đặt ra là:</a:t>
            </a:r>
          </a:p>
          <a:p>
            <a:pPr marL="628650" lvl="1" indent="-171450">
              <a:buFontTx/>
              <a:buChar char="-"/>
            </a:pPr>
            <a:r>
              <a:rPr lang="en-US"/>
              <a:t>Chọn phong cách pixel: đơn giản, nhẹ và dễ vẽ, nhưng vẫn đảm bảo tính thẩm mỹ.</a:t>
            </a:r>
          </a:p>
          <a:p>
            <a:pPr marL="628650" lvl="1" indent="-171450">
              <a:buFontTx/>
              <a:buChar char="-"/>
            </a:pPr>
            <a:r>
              <a:rPr lang="en-US"/>
              <a:t>Tìm các nguồn đồ họa miễn phí trên mạng và có bản quyền sử dụng tự do.</a:t>
            </a:r>
          </a:p>
          <a:p>
            <a:pPr marL="628650" lvl="1" indent="-171450">
              <a:buFontTx/>
              <a:buChar char="-"/>
            </a:pPr>
            <a:r>
              <a:rPr lang="en-US"/>
              <a:t>Cuối cùng là tự vẽ các thành phần còn thiếu nếu không kiếm được.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1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82C9-29D7-4320-92FB-DB9F2BE4CF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1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Do vậy, giải pháp được đặt ra là:</a:t>
            </a:r>
          </a:p>
          <a:p>
            <a:pPr marL="628650" lvl="1" indent="-171450">
              <a:buFontTx/>
              <a:buChar char="-"/>
            </a:pPr>
            <a:r>
              <a:rPr lang="en-US"/>
              <a:t>Chọn phong cách pixel: đơn giản, nhẹ và dễ vẽ, nhưng vẫn đảm bảo tính thẩm mỹ.</a:t>
            </a:r>
          </a:p>
          <a:p>
            <a:pPr marL="628650" lvl="1" indent="-171450">
              <a:buFontTx/>
              <a:buChar char="-"/>
            </a:pPr>
            <a:r>
              <a:rPr lang="en-US"/>
              <a:t>Tìm các nguồn đồ họa miễn phí trên mạng và có bản quyền sử dụng tự do.</a:t>
            </a:r>
          </a:p>
          <a:p>
            <a:pPr marL="628650" lvl="1" indent="-171450">
              <a:buFontTx/>
              <a:buChar char="-"/>
            </a:pPr>
            <a:r>
              <a:rPr lang="en-US"/>
              <a:t>Cuối cùng là tự vẽ các thành phần còn thiếu nếu không kiếm được.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59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5: “Conclusion and Future Work”.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/>
              <a:t>In this sections, I will draw conclusion first and then, talk about planning working is the future.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557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designing, developing the system, I build successfully three applications for three types of user. Completed implement almost basic features for the system.</a:t>
            </a:r>
          </a:p>
          <a:p>
            <a:endParaRPr lang="en-US" dirty="0"/>
          </a:p>
          <a:p>
            <a:r>
              <a:rPr lang="en-US" dirty="0"/>
              <a:t>However, the system still have drawback. In photographer and client connection, I have not solve the commercial problems yet, I mean the way to charge, pay money for each successful connection between photographer and client, it’s will be a future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7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05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Tại sao lại chọn nền tảng di động:</a:t>
            </a:r>
          </a:p>
          <a:p>
            <a:pPr marL="628650" lvl="1" indent="-171450">
              <a:buFontTx/>
              <a:buChar char="-"/>
            </a:pPr>
            <a:r>
              <a:rPr lang="en-US"/>
              <a:t>Vì điện thoại thông minh rất phổ biển trong thế giới hiện nay.</a:t>
            </a:r>
          </a:p>
          <a:p>
            <a:pPr marL="628650" lvl="1" indent="-171450">
              <a:buFontTx/>
              <a:buChar char="-"/>
            </a:pPr>
            <a:r>
              <a:rPr lang="en-US"/>
              <a:t>Hầu hết ai cũng có một chiếc điện thoại trong người.</a:t>
            </a:r>
          </a:p>
          <a:p>
            <a:pPr marL="1085850" lvl="2" indent="-171450">
              <a:buFontTx/>
              <a:buChar char="-"/>
            </a:pPr>
            <a:r>
              <a:rPr lang="en-US"/>
              <a:t>Dẫn chứng đến trong phòng ai cũng có một chiếc điện thoại, để ý xem thầy cô nào không có laptop nhưng có điện thoại hay không để xoáy vào.</a:t>
            </a:r>
          </a:p>
          <a:p>
            <a:pPr marL="628650" lvl="1" indent="-171450">
              <a:buFontTx/>
              <a:buChar char="-"/>
            </a:pPr>
            <a:r>
              <a:rPr lang="en-US"/>
              <a:t>Điện thoại thông minh cũng ngày càng phát triển mạnh mẽ hơn về mặt cấu hình cũng như giá thành cũng dễ thở hơn trước.</a:t>
            </a:r>
          </a:p>
          <a:p>
            <a:pPr marL="628650" lvl="1" indent="-171450">
              <a:buFontTx/>
              <a:buChar char="-"/>
            </a:pPr>
            <a:r>
              <a:rPr lang="en-US"/>
              <a:t>Điện thoại thông minh là công cụ giải trí chính của nhiều người, nhiều khi được ưu tiên hơn các công cụ khác như tivi hay máy tính.</a:t>
            </a:r>
          </a:p>
          <a:p>
            <a:pPr marL="171450" lvl="0" indent="-171450">
              <a:buFontTx/>
              <a:buChar char="-"/>
            </a:pPr>
            <a:r>
              <a:rPr lang="en-US"/>
              <a:t>Thêm vào đó, chơi game trên điện thoại di động cũng đang phát triển rất mạnh mẽ: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Theo thống kê của appanie, thời gian chơi của mobile game ngang bằng tổng thời gian của các hệ máy khác cộng lại.</a:t>
            </a:r>
          </a:p>
          <a:p>
            <a:pPr marL="628650" lvl="1" indent="-171450">
              <a:buFontTx/>
              <a:buChar char="-"/>
            </a:pPr>
            <a:r>
              <a:rPr lang="en-US"/>
              <a:t>Doanh thu của game mobile cũng tăng phi mã, vượt cả tổng doanh thu các hệ máy khác.</a:t>
            </a:r>
          </a:p>
          <a:p>
            <a:pPr marL="628650" lvl="1" indent="-171450">
              <a:buFontTx/>
              <a:buChar char="-"/>
            </a:pPr>
            <a:r>
              <a:rPr lang="en-US"/>
              <a:t>Hầu như, tất cả chúng ta ai cũng có ít nhất 1 trò chơi nào đó trên chiếc điện thoại của mình.</a:t>
            </a:r>
          </a:p>
          <a:p>
            <a:pPr marL="1085850" lvl="2" indent="-171450">
              <a:buFontTx/>
              <a:buChar char="-"/>
            </a:pPr>
            <a:r>
              <a:rPr lang="en-US"/>
              <a:t>Dẫn chứng: cô Giang chơi candy crush.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0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Hyper-casual là một thể loại game mới xuất hiện trong một thập kỷ trở lại đây.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Là các tựa game đơn giản, dễ nắm bắt.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/>
              <a:t>Dẫn chứng tới việc, nhìn 2 ảnh trên là biết motive trò chơi là như thế nào, 1 trò là nhảy từ ô nọ sang ô kia, 1 trò là qua đường.</a:t>
            </a:r>
          </a:p>
          <a:p>
            <a:pPr marL="171450" indent="-171450">
              <a:buFontTx/>
              <a:buChar char="-"/>
            </a:pPr>
            <a:r>
              <a:rPr lang="en-US"/>
              <a:t>Giúp người chơi có những giờ phút giải trí, giết thời gian thay.</a:t>
            </a:r>
          </a:p>
          <a:p>
            <a:pPr marL="171450" indent="-171450">
              <a:buFontTx/>
              <a:buChar char="-"/>
            </a:pPr>
            <a:r>
              <a:rPr lang="en-US"/>
              <a:t>Phù hợp với hầu hết người dung.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06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Trò chơi em muốn đưa tới ngày hôm nay có tên là “Shoot the fruits”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Đúng như tên gọi của nó, nhiệm vụ của người chơi trong trò chơi sẽ là bắn các loại hoa quả rơi xuống để kiếm càng nhiều điểm càng tốt.</a:t>
            </a:r>
          </a:p>
          <a:p>
            <a:pPr marL="171450" indent="-171450">
              <a:buFontTx/>
              <a:buChar char="-"/>
            </a:pPr>
            <a:r>
              <a:rPr lang="en-US" dirty="0"/>
              <a:t>Đây là một trò chơi đơn giản, dễ chơi dễ nắm bắt cho mọi người, nhưng khó để có thể đạt được một mức điểm cao.</a:t>
            </a:r>
          </a:p>
          <a:p>
            <a:pPr marL="171450" indent="-171450">
              <a:buFontTx/>
              <a:buChar char="-"/>
            </a:pPr>
            <a:r>
              <a:rPr lang="en-US" dirty="0"/>
              <a:t>Trò chơi được tạo ra để mọi người có thể thêm phút giây giải trí cũng như giết thời gian hàng ngày. 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Cùng với đó có thể rèn luyện cho mình phản xạ tốt hơn.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3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Sang phần 2, em xin trình bày về xây dựng trò chơi. Sẽ có 3 phần được trình bày, đó là:</a:t>
            </a:r>
          </a:p>
          <a:p>
            <a:pPr marL="171450" indent="-171450">
              <a:buFontTx/>
              <a:buChar char="-"/>
            </a:pPr>
            <a:r>
              <a:rPr lang="en-US" dirty="0"/>
              <a:t>Công nghệ sử dụng</a:t>
            </a:r>
          </a:p>
          <a:p>
            <a:pPr marL="171450" indent="-171450">
              <a:buFontTx/>
              <a:buChar char="-"/>
            </a:pPr>
            <a:r>
              <a:rPr lang="en-US" dirty="0"/>
              <a:t>Biểu đồ usecase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Thiết kế gói tổng quan hệ thống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Các trò chơi hiện nay đều được phát triển trên game engine để: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Đơn giản hóa công việc phát triển.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Đồng bộ giữa các dự án khác nhau.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Game engine được lựa chọn là Unity Engine, rất phổ biến với cộng đồng phát triển trò chơi.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Firebase của Google cũng được sử dụng để xây dựng hệ thống back-end cho trò chơi.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6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Biểu đồ usecase của trò chơi có các thành phần như sau: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Bắt đầu chơi: là người chơi chơi trò chơi.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Chia sẻ: người chơi chia sẻ điểm số của mình lên các nền tảng khác nhau.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Xem điểm cao nhất: người chơi xem danh sách nhưng người chơi có điểm cao nhất và vị trí của bản thân.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Đổi trang phục: người chơi lựa chọn trang phục theo sở thích của mình.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B4612-3E44-4F0B-A3B3-148123FCA7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05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AE01E-3E89-432A-8874-67F59A58FFBA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5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8456-1D85-4013-B74D-43D70F3EA106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F8D7-69E1-450D-81ED-EAAF6DCB9263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3A02-2F81-4AEF-B9E6-BBE8090970B2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6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002EB-2581-4616-81C0-E61472EED197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88259-B66C-4C1C-B752-2E0ECA7BBE78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37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2A63-FAB6-4DAC-B45A-D67B8B5A58C4}" type="datetime1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0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A4046-B582-42E8-A580-4B0EC074B906}" type="datetime1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5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218C-31A0-429F-9C52-1B73E896BCAE}" type="datetime1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8C9C5-9DFD-4CAD-B275-459E6661D5B7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5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41932-B769-446F-825C-F66C43EB1D2B}" type="datetime1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9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085E-686A-4338-9951-42B4234D1AB7}" type="datetime1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51100-7C1C-4FBE-B967-2548BC25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1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B8B8-B79D-4FD6-A3D7-83DFC3860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967" y="1829733"/>
            <a:ext cx="8845894" cy="2504917"/>
          </a:xfrm>
          <a:noFill/>
        </p:spPr>
        <p:txBody>
          <a:bodyPr>
            <a:noAutofit/>
          </a:bodyPr>
          <a:lstStyle/>
          <a:p>
            <a:pPr algn="r"/>
            <a:r>
              <a:rPr lang="en-US" sz="3600" b="1">
                <a:solidFill>
                  <a:srgbClr val="3498DB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ĐỒ ÁN TỐT NGHIỆP</a:t>
            </a:r>
            <a:br>
              <a:rPr lang="en-US" sz="5200" b="1">
                <a:solidFill>
                  <a:srgbClr val="E13737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</a:br>
            <a:r>
              <a:rPr lang="en-US" sz="4800" b="1" spc="11">
                <a:solidFill>
                  <a:srgbClr val="E74C3C"/>
                </a:solidFill>
                <a:latin typeface="+mn-lt"/>
                <a:ea typeface="Hack" panose="020B0609030202020204" pitchFamily="49" charset="0"/>
                <a:cs typeface="Hack" panose="020B0609030202020204" pitchFamily="49" charset="0"/>
              </a:rPr>
              <a:t>Xây dựng trò chơi “Shoot the Fruits” trên thiết bị di động</a:t>
            </a:r>
            <a:endParaRPr lang="vi-VN" sz="5200" spc="11" dirty="0">
              <a:solidFill>
                <a:srgbClr val="E74C3C"/>
              </a:solidFill>
              <a:latin typeface="+mn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9775D3-2F67-4138-BB62-737EF1F69993}"/>
              </a:ext>
            </a:extLst>
          </p:cNvPr>
          <p:cNvCxnSpPr>
            <a:cxnSpLocks/>
          </p:cNvCxnSpPr>
          <p:nvPr/>
        </p:nvCxnSpPr>
        <p:spPr>
          <a:xfrm>
            <a:off x="1860960" y="4569375"/>
            <a:ext cx="7283040" cy="0"/>
          </a:xfrm>
          <a:prstGeom prst="line">
            <a:avLst/>
          </a:prstGeom>
          <a:ln w="15875">
            <a:solidFill>
              <a:srgbClr val="E1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2A6553E-B003-448E-B445-F55BC03977D6}"/>
              </a:ext>
            </a:extLst>
          </p:cNvPr>
          <p:cNvGrpSpPr/>
          <p:nvPr/>
        </p:nvGrpSpPr>
        <p:grpSpPr>
          <a:xfrm>
            <a:off x="366906" y="339099"/>
            <a:ext cx="8410187" cy="949171"/>
            <a:chOff x="-896110" y="457816"/>
            <a:chExt cx="8410187" cy="94917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B327991-A626-4128-9352-7D61CB48B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8689" y="623940"/>
              <a:ext cx="396064" cy="58979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9C8295-A5D3-4B7F-97C8-290485B746A6}"/>
                </a:ext>
              </a:extLst>
            </p:cNvPr>
            <p:cNvSpPr txBox="1"/>
            <p:nvPr/>
          </p:nvSpPr>
          <p:spPr>
            <a:xfrm>
              <a:off x="2031807" y="457816"/>
              <a:ext cx="5482270" cy="949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b="1" spc="91">
                  <a:solidFill>
                    <a:srgbClr val="E13737"/>
                  </a:solidFill>
                  <a:ea typeface="Roboto" panose="02000000000000000000" pitchFamily="2" charset="0"/>
                </a:rPr>
                <a:t>TRƯỜNG ĐẠI HỌC BÁCH KHOA HÀ NỘI</a:t>
              </a:r>
            </a:p>
            <a:p>
              <a:pPr>
                <a:lnSpc>
                  <a:spcPct val="120000"/>
                </a:lnSpc>
              </a:pPr>
              <a:r>
                <a:rPr lang="en-US" sz="2400"/>
                <a:t>Viện công nghệ thông tin và truyền thông</a:t>
              </a:r>
              <a:endParaRPr lang="en-US" sz="2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6598EF0-1206-4FEE-AE8C-1D774C44F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96110" y="700489"/>
              <a:ext cx="2257745" cy="463827"/>
            </a:xfrm>
            <a:prstGeom prst="rect">
              <a:avLst/>
            </a:prstGeom>
          </p:spPr>
        </p:pic>
      </p:grp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83BC0C7-93A2-40B6-9ACE-CDD23F618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2090"/>
              </p:ext>
            </p:extLst>
          </p:nvPr>
        </p:nvGraphicFramePr>
        <p:xfrm>
          <a:off x="3930828" y="4863311"/>
          <a:ext cx="5060032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016">
                  <a:extLst>
                    <a:ext uri="{9D8B030D-6E8A-4147-A177-3AD203B41FA5}">
                      <a16:colId xmlns:a16="http://schemas.microsoft.com/office/drawing/2014/main" val="2623074167"/>
                    </a:ext>
                  </a:extLst>
                </a:gridCol>
                <a:gridCol w="2530016">
                  <a:extLst>
                    <a:ext uri="{9D8B030D-6E8A-4147-A177-3AD203B41FA5}">
                      <a16:colId xmlns:a16="http://schemas.microsoft.com/office/drawing/2014/main" val="1115451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Sinh viên: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solidFill>
                            <a:schemeClr val="tx1"/>
                          </a:solidFill>
                        </a:rPr>
                        <a:t>Bùi Phan Thanh Cường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389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Giảng viên hướng dẫn: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ThS. Vũ Đức Vượng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61886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B77CE-8C28-4E64-B2BA-8982EC6F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4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F04CE5D-5575-1846-9200-F4F1459590AD}"/>
              </a:ext>
            </a:extLst>
          </p:cNvPr>
          <p:cNvSpPr/>
          <p:nvPr/>
        </p:nvSpPr>
        <p:spPr>
          <a:xfrm>
            <a:off x="-1" y="0"/>
            <a:ext cx="3145537" cy="6858000"/>
          </a:xfrm>
          <a:prstGeom prst="rect">
            <a:avLst/>
          </a:prstGeom>
          <a:solidFill>
            <a:srgbClr val="E67E22"/>
          </a:solidFill>
          <a:ln w="76200">
            <a:noFill/>
          </a:ln>
        </p:spPr>
        <p:txBody>
          <a:bodyPr wrap="none" lIns="274320" tIns="91440" bIns="91440" anchor="ctr">
            <a:noAutofit/>
          </a:bodyPr>
          <a:lstStyle/>
          <a:p>
            <a:pPr marL="685783" indent="-685783">
              <a:buSzPct val="120000"/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F71B2C-A5B9-B149-998B-F8A3E5648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856" y="-353568"/>
            <a:ext cx="5421628" cy="74344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322B5A-7BA0-4F57-B987-B887D16E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52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1AC94-6108-9C4F-AA4C-78D7899EDF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04315"/>
            <a:ext cx="9144000" cy="629902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F04CE5D-5575-1846-9200-F4F1459590AD}"/>
              </a:ext>
            </a:extLst>
          </p:cNvPr>
          <p:cNvSpPr/>
          <p:nvPr/>
        </p:nvSpPr>
        <p:spPr>
          <a:xfrm>
            <a:off x="-1" y="0"/>
            <a:ext cx="9144001" cy="704315"/>
          </a:xfrm>
          <a:prstGeom prst="rect">
            <a:avLst/>
          </a:prstGeom>
          <a:solidFill>
            <a:srgbClr val="E67E22"/>
          </a:solidFill>
          <a:ln w="76200">
            <a:noFill/>
          </a:ln>
        </p:spPr>
        <p:txBody>
          <a:bodyPr wrap="none" lIns="274320" tIns="91440" bIns="91440" anchor="ctr">
            <a:noAutofit/>
          </a:bodyPr>
          <a:lstStyle/>
          <a:p>
            <a:pPr marL="685783" indent="-685783">
              <a:buSzPct val="120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 kế gói tổng quan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0E191-C946-4F8E-8052-060B52CB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2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8AA5C6-F0A1-4D81-AAE3-C824EDA68B47}"/>
              </a:ext>
            </a:extLst>
          </p:cNvPr>
          <p:cNvSpPr/>
          <p:nvPr/>
        </p:nvSpPr>
        <p:spPr>
          <a:xfrm>
            <a:off x="0" y="6"/>
            <a:ext cx="9144000" cy="2976879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E1B6C8-73CF-40FE-A878-1BF0C84FC608}"/>
              </a:ext>
            </a:extLst>
          </p:cNvPr>
          <p:cNvGrpSpPr/>
          <p:nvPr/>
        </p:nvGrpSpPr>
        <p:grpSpPr>
          <a:xfrm>
            <a:off x="2243695" y="4373467"/>
            <a:ext cx="5219271" cy="508159"/>
            <a:chOff x="2269095" y="3832101"/>
            <a:chExt cx="5219271" cy="5081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46587B-2D97-4FA6-A0C3-9AD6725457DC}"/>
                </a:ext>
              </a:extLst>
            </p:cNvPr>
            <p:cNvSpPr txBox="1"/>
            <p:nvPr/>
          </p:nvSpPr>
          <p:spPr>
            <a:xfrm>
              <a:off x="2998438" y="3863105"/>
              <a:ext cx="4489928" cy="44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10000"/>
                </a:lnSpc>
                <a:defRPr/>
              </a:pPr>
              <a:r>
                <a:rPr lang="en-US" sz="2200"/>
                <a:t>Chế độ đơn người chơi</a:t>
              </a:r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84FFA5-D472-416B-AE57-6991FC7828D7}"/>
                </a:ext>
              </a:extLst>
            </p:cNvPr>
            <p:cNvSpPr/>
            <p:nvPr/>
          </p:nvSpPr>
          <p:spPr>
            <a:xfrm>
              <a:off x="2269095" y="3832101"/>
              <a:ext cx="508159" cy="508159"/>
            </a:xfrm>
            <a:prstGeom prst="rect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0D4408-BC2F-4952-B188-881923E91BC8}"/>
              </a:ext>
            </a:extLst>
          </p:cNvPr>
          <p:cNvGrpSpPr/>
          <p:nvPr/>
        </p:nvGrpSpPr>
        <p:grpSpPr>
          <a:xfrm>
            <a:off x="2243695" y="5142645"/>
            <a:ext cx="5219270" cy="508159"/>
            <a:chOff x="2269095" y="4601279"/>
            <a:chExt cx="5219270" cy="50815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7361B2-A240-4CB6-9D12-FCB354045D46}"/>
                </a:ext>
              </a:extLst>
            </p:cNvPr>
            <p:cNvSpPr/>
            <p:nvPr/>
          </p:nvSpPr>
          <p:spPr>
            <a:xfrm>
              <a:off x="2998436" y="4632283"/>
              <a:ext cx="4489929" cy="4461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0000"/>
                </a:lnSpc>
                <a:defRPr/>
              </a:pPr>
              <a:r>
                <a:rPr lang="en-US" sz="2200"/>
                <a:t>Bảng xếp hạng và chia sẻ kết quả</a:t>
              </a:r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04B7C5-B42C-4F7D-B8FF-274839844FEE}"/>
                </a:ext>
              </a:extLst>
            </p:cNvPr>
            <p:cNvSpPr/>
            <p:nvPr/>
          </p:nvSpPr>
          <p:spPr>
            <a:xfrm>
              <a:off x="2269095" y="4601279"/>
              <a:ext cx="508159" cy="508159"/>
            </a:xfrm>
            <a:prstGeom prst="rect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9EB95-60CA-4646-904A-3A2C134ADFAE}"/>
              </a:ext>
            </a:extLst>
          </p:cNvPr>
          <p:cNvGrpSpPr/>
          <p:nvPr/>
        </p:nvGrpSpPr>
        <p:grpSpPr>
          <a:xfrm>
            <a:off x="1868669" y="1686878"/>
            <a:ext cx="5322664" cy="769441"/>
            <a:chOff x="1752498" y="1793139"/>
            <a:chExt cx="5322664" cy="7694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819AF4-6E41-46D8-BD0D-EAD90A381FE5}"/>
                </a:ext>
              </a:extLst>
            </p:cNvPr>
            <p:cNvSpPr txBox="1"/>
            <p:nvPr/>
          </p:nvSpPr>
          <p:spPr>
            <a:xfrm>
              <a:off x="2777254" y="1793139"/>
              <a:ext cx="42979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>
                  <a:solidFill>
                    <a:schemeClr val="bg1"/>
                  </a:solidFill>
                </a:rPr>
                <a:t>Kết quả đạt được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225AC4A-6C56-46B3-A9A4-A656E6EC3A4B}"/>
                </a:ext>
              </a:extLst>
            </p:cNvPr>
            <p:cNvSpPr/>
            <p:nvPr/>
          </p:nvSpPr>
          <p:spPr>
            <a:xfrm>
              <a:off x="1752498" y="1841628"/>
              <a:ext cx="690880" cy="6724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1ABC9C"/>
                  </a:solidFill>
                  <a:latin typeface="Century Gothic" panose="020B0502020202020204" pitchFamily="34" charset="0"/>
                </a:rPr>
                <a:t>3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A28FDD-C2AF-4CAF-A5FE-ABA123EC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12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568B87-9C02-4C7D-A474-4D9647354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1174" y="591693"/>
            <a:ext cx="910467" cy="9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85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4BEE3-A845-4830-9E35-B7E38962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13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59877-8D8A-4CB5-B543-14F18794ED3C}"/>
              </a:ext>
            </a:extLst>
          </p:cNvPr>
          <p:cNvSpPr/>
          <p:nvPr/>
        </p:nvSpPr>
        <p:spPr>
          <a:xfrm>
            <a:off x="-7" y="0"/>
            <a:ext cx="9144002" cy="704315"/>
          </a:xfrm>
          <a:prstGeom prst="rect">
            <a:avLst/>
          </a:prstGeom>
          <a:solidFill>
            <a:srgbClr val="1ABC9C"/>
          </a:solidFill>
          <a:ln w="76200">
            <a:noFill/>
          </a:ln>
        </p:spPr>
        <p:txBody>
          <a:bodyPr wrap="none" lIns="274320" tIns="91440" bIns="91440" anchor="ctr">
            <a:noAutofit/>
          </a:bodyPr>
          <a:lstStyle/>
          <a:p>
            <a:pPr marL="685783" indent="-685783">
              <a:buSzPct val="110000"/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1"/>
                </a:solidFill>
              </a:rPr>
              <a:t>Chế độ chơi đơn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712E8DF-2218-4CC7-84C5-97BBA618B56F}"/>
              </a:ext>
            </a:extLst>
          </p:cNvPr>
          <p:cNvGrpSpPr/>
          <p:nvPr/>
        </p:nvGrpSpPr>
        <p:grpSpPr>
          <a:xfrm>
            <a:off x="4154612" y="2069563"/>
            <a:ext cx="4356586" cy="523220"/>
            <a:chOff x="3938869" y="2016553"/>
            <a:chExt cx="4356586" cy="5232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5F61393-A763-42C3-A2E8-9902D0B0E34C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FB2B50-898A-4318-89C2-F67549A70B29}"/>
                </a:ext>
              </a:extLst>
            </p:cNvPr>
            <p:cNvSpPr txBox="1"/>
            <p:nvPr/>
          </p:nvSpPr>
          <p:spPr>
            <a:xfrm>
              <a:off x="4572000" y="2016553"/>
              <a:ext cx="3723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Vật phẩm cộng trừ điểm</a:t>
              </a:r>
              <a:endParaRPr lang="en-VN" sz="280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72EC07B-8D1B-4B58-A93C-6EC5BAD34C0B}"/>
              </a:ext>
            </a:extLst>
          </p:cNvPr>
          <p:cNvGrpSpPr/>
          <p:nvPr/>
        </p:nvGrpSpPr>
        <p:grpSpPr>
          <a:xfrm>
            <a:off x="4154612" y="3018183"/>
            <a:ext cx="4030921" cy="523220"/>
            <a:chOff x="3938869" y="2016553"/>
            <a:chExt cx="4030921" cy="5232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FA7C0D-0E72-4503-BF27-2F0F393F655B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EEC79E4-45E4-44F4-89E5-4695D97DE4CE}"/>
                </a:ext>
              </a:extLst>
            </p:cNvPr>
            <p:cNvSpPr txBox="1"/>
            <p:nvPr/>
          </p:nvSpPr>
          <p:spPr>
            <a:xfrm>
              <a:off x="4572000" y="2016553"/>
              <a:ext cx="3397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Các vật phẩm đặc biệt</a:t>
              </a:r>
              <a:endParaRPr lang="en-VN" sz="28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0B823D-8F15-4F8C-AF9B-14CC439A5B10}"/>
              </a:ext>
            </a:extLst>
          </p:cNvPr>
          <p:cNvGrpSpPr/>
          <p:nvPr/>
        </p:nvGrpSpPr>
        <p:grpSpPr>
          <a:xfrm>
            <a:off x="4154612" y="3951742"/>
            <a:ext cx="3946282" cy="523220"/>
            <a:chOff x="3938869" y="2016553"/>
            <a:chExt cx="3946282" cy="52322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451F170-3302-4B32-AF8F-36A04C582997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A07E3D9-CF4F-422A-AA63-72D8DA8FD538}"/>
                </a:ext>
              </a:extLst>
            </p:cNvPr>
            <p:cNvSpPr txBox="1"/>
            <p:nvPr/>
          </p:nvSpPr>
          <p:spPr>
            <a:xfrm>
              <a:off x="4572000" y="2016553"/>
              <a:ext cx="3313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Cơ chế sinh vật phẩm</a:t>
              </a:r>
              <a:endParaRPr lang="en-VN" sz="280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FBCA88A-9F1C-44E4-BCE0-552F637C3DE3}"/>
              </a:ext>
            </a:extLst>
          </p:cNvPr>
          <p:cNvGrpSpPr/>
          <p:nvPr/>
        </p:nvGrpSpPr>
        <p:grpSpPr>
          <a:xfrm>
            <a:off x="4154612" y="4943191"/>
            <a:ext cx="3363109" cy="523220"/>
            <a:chOff x="3938869" y="2016553"/>
            <a:chExt cx="3363109" cy="52322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AD4006-9C9C-4EEB-840F-EBDDEE45113A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424C9F1-54FD-42F4-8F83-BC4888CB549C}"/>
                </a:ext>
              </a:extLst>
            </p:cNvPr>
            <p:cNvSpPr txBox="1"/>
            <p:nvPr/>
          </p:nvSpPr>
          <p:spPr>
            <a:xfrm>
              <a:off x="4572000" y="2016553"/>
              <a:ext cx="27299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Hiệu ứng bắt mắt</a:t>
              </a:r>
              <a:endParaRPr lang="en-VN" sz="280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C38E7E4-D67C-4D00-8D67-6EE33944B5EB}"/>
              </a:ext>
            </a:extLst>
          </p:cNvPr>
          <p:cNvGrpSpPr/>
          <p:nvPr/>
        </p:nvGrpSpPr>
        <p:grpSpPr>
          <a:xfrm>
            <a:off x="471850" y="2089811"/>
            <a:ext cx="3234860" cy="1387150"/>
            <a:chOff x="471850" y="2089811"/>
            <a:chExt cx="3234860" cy="138715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9DCF66A-DB3F-4718-8F6A-AC6FF88E960C}"/>
                </a:ext>
              </a:extLst>
            </p:cNvPr>
            <p:cNvGrpSpPr/>
            <p:nvPr/>
          </p:nvGrpSpPr>
          <p:grpSpPr>
            <a:xfrm>
              <a:off x="632802" y="2089811"/>
              <a:ext cx="2892252" cy="928372"/>
              <a:chOff x="632802" y="2089811"/>
              <a:chExt cx="2892252" cy="928372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F4B058B4-08F4-45FA-94C4-338BE37266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9756" y="2112885"/>
                <a:ext cx="905298" cy="905298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711BE7B2-43AF-42CA-A6E5-F2F9A354C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6279" y="2089811"/>
                <a:ext cx="928372" cy="928372"/>
              </a:xfrm>
              <a:prstGeom prst="rect">
                <a:avLst/>
              </a:prstGeom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CCCE56B2-794B-404E-9F87-BB2785F2AC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2802" y="2089811"/>
                <a:ext cx="928372" cy="928372"/>
              </a:xfrm>
              <a:prstGeom prst="rect">
                <a:avLst/>
              </a:prstGeom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57FC574-105C-4CDF-B918-ED88EFA2C53A}"/>
                </a:ext>
              </a:extLst>
            </p:cNvPr>
            <p:cNvSpPr txBox="1"/>
            <p:nvPr/>
          </p:nvSpPr>
          <p:spPr>
            <a:xfrm>
              <a:off x="471850" y="3015296"/>
              <a:ext cx="32348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Các vật phẩm cộng điểm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D13DB1E-3DB6-47B7-AEBA-109CA4C9C5FE}"/>
              </a:ext>
            </a:extLst>
          </p:cNvPr>
          <p:cNvGrpSpPr/>
          <p:nvPr/>
        </p:nvGrpSpPr>
        <p:grpSpPr>
          <a:xfrm>
            <a:off x="571557" y="4203700"/>
            <a:ext cx="3035446" cy="1403340"/>
            <a:chOff x="571557" y="4203700"/>
            <a:chExt cx="3035446" cy="140334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45E80D4-88F8-45BE-A1D1-9FCA8570458C}"/>
                </a:ext>
              </a:extLst>
            </p:cNvPr>
            <p:cNvGrpSpPr/>
            <p:nvPr/>
          </p:nvGrpSpPr>
          <p:grpSpPr>
            <a:xfrm>
              <a:off x="635169" y="4203700"/>
              <a:ext cx="2908864" cy="926005"/>
              <a:chOff x="635169" y="4203700"/>
              <a:chExt cx="2908864" cy="926005"/>
            </a:xfrm>
          </p:grpSpPr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955CDFF-7CEC-4F10-8EE4-27E86FCDD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8028" y="4203700"/>
                <a:ext cx="926005" cy="92600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02A26529-EC6C-487B-91F7-76A71CB5B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6278" y="4203700"/>
                <a:ext cx="926005" cy="926005"/>
              </a:xfrm>
              <a:prstGeom prst="rect">
                <a:avLst/>
              </a:prstGeom>
            </p:spPr>
          </p:pic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8B35E6ED-D952-44AA-BC4D-4B3A13B06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5169" y="4203700"/>
                <a:ext cx="926005" cy="926005"/>
              </a:xfrm>
              <a:prstGeom prst="rect">
                <a:avLst/>
              </a:prstGeom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BB739DF-7D07-48FA-90A1-EEED8E69767C}"/>
                </a:ext>
              </a:extLst>
            </p:cNvPr>
            <p:cNvSpPr txBox="1"/>
            <p:nvPr/>
          </p:nvSpPr>
          <p:spPr>
            <a:xfrm>
              <a:off x="571557" y="5145375"/>
              <a:ext cx="30354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Các vật phẩm trừ điểm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AE392DB-586C-4E6C-8216-0AA58CD5FF46}"/>
              </a:ext>
            </a:extLst>
          </p:cNvPr>
          <p:cNvGrpSpPr/>
          <p:nvPr/>
        </p:nvGrpSpPr>
        <p:grpSpPr>
          <a:xfrm>
            <a:off x="438748" y="2420903"/>
            <a:ext cx="3222998" cy="2694090"/>
            <a:chOff x="438748" y="2420903"/>
            <a:chExt cx="3222998" cy="269409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C9EDC65-E005-441B-964F-932C1204E620}"/>
                </a:ext>
              </a:extLst>
            </p:cNvPr>
            <p:cNvGrpSpPr/>
            <p:nvPr/>
          </p:nvGrpSpPr>
          <p:grpSpPr>
            <a:xfrm>
              <a:off x="1015599" y="2420903"/>
              <a:ext cx="2639660" cy="2679378"/>
              <a:chOff x="1015599" y="2420903"/>
              <a:chExt cx="2639660" cy="2679378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63E8BA4C-0765-4F23-B7A2-5AB76B5205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73590" y="2420903"/>
                <a:ext cx="2381669" cy="2679378"/>
              </a:xfrm>
              <a:prstGeom prst="rect">
                <a:avLst/>
              </a:prstGeom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990AFFAB-1ED9-4D99-B8D7-2D61C72C2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599" y="3770501"/>
                <a:ext cx="914703" cy="914703"/>
              </a:xfrm>
              <a:prstGeom prst="rect">
                <a:avLst/>
              </a:prstGeom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0BD60CEE-5E98-4859-9845-293A238B28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50247" y="2661353"/>
                <a:ext cx="919932" cy="919932"/>
              </a:xfrm>
              <a:prstGeom prst="rect">
                <a:avLst/>
              </a:prstGeom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0BCE3A1E-D694-47B3-BAD7-7CE834296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5599" y="2657133"/>
                <a:ext cx="928372" cy="928372"/>
              </a:xfrm>
              <a:prstGeom prst="rect">
                <a:avLst/>
              </a:prstGeom>
            </p:spPr>
          </p:pic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86CE649-5955-4B4A-A32C-7A1E6E7F6FD9}"/>
                </a:ext>
              </a:extLst>
            </p:cNvPr>
            <p:cNvSpPr txBox="1"/>
            <p:nvPr/>
          </p:nvSpPr>
          <p:spPr>
            <a:xfrm>
              <a:off x="438748" y="4653328"/>
              <a:ext cx="32229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Các vật phẩm chức năng</a:t>
              </a:r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11A6FACA-1358-482B-8468-D8341D1487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9" y="999433"/>
            <a:ext cx="3130826" cy="556591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9F4A1FF-82DB-4ED3-BDA9-B7D9E75AD19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2" y="973000"/>
            <a:ext cx="3130826" cy="55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48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4BEE3-A845-4830-9E35-B7E38962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59877-8D8A-4CB5-B543-14F18794ED3C}"/>
              </a:ext>
            </a:extLst>
          </p:cNvPr>
          <p:cNvSpPr/>
          <p:nvPr/>
        </p:nvSpPr>
        <p:spPr>
          <a:xfrm>
            <a:off x="-7" y="0"/>
            <a:ext cx="9144002" cy="704315"/>
          </a:xfrm>
          <a:prstGeom prst="rect">
            <a:avLst/>
          </a:prstGeom>
          <a:solidFill>
            <a:srgbClr val="1ABC9C"/>
          </a:solidFill>
          <a:ln w="76200">
            <a:noFill/>
          </a:ln>
        </p:spPr>
        <p:txBody>
          <a:bodyPr wrap="none" lIns="274320" tIns="91440" bIns="91440" anchor="ctr">
            <a:noAutofit/>
          </a:bodyPr>
          <a:lstStyle/>
          <a:p>
            <a:pPr marL="685783" indent="-685783">
              <a:buSzPct val="110000"/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1"/>
                </a:solidFill>
              </a:rPr>
              <a:t>Bảng xếp hạng và chia sẻ kết quả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362E6A-4940-4DE9-A7ED-47A51A339D66}"/>
              </a:ext>
            </a:extLst>
          </p:cNvPr>
          <p:cNvGrpSpPr/>
          <p:nvPr/>
        </p:nvGrpSpPr>
        <p:grpSpPr>
          <a:xfrm>
            <a:off x="509489" y="860789"/>
            <a:ext cx="2710884" cy="5495562"/>
            <a:chOff x="509489" y="860789"/>
            <a:chExt cx="2710884" cy="549556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77C657-8961-4EBA-B3FE-08770E073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489" y="860789"/>
              <a:ext cx="2710884" cy="49713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C0F948-C5E0-4345-BCC2-7C3AB1BF28D5}"/>
                </a:ext>
              </a:extLst>
            </p:cNvPr>
            <p:cNvSpPr txBox="1"/>
            <p:nvPr/>
          </p:nvSpPr>
          <p:spPr>
            <a:xfrm>
              <a:off x="865362" y="5894686"/>
              <a:ext cx="1999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Bảng xếp hạng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C41C7F8-2CAF-4CAE-BE73-40B99CB1B3D0}"/>
              </a:ext>
            </a:extLst>
          </p:cNvPr>
          <p:cNvGrpSpPr/>
          <p:nvPr/>
        </p:nvGrpSpPr>
        <p:grpSpPr>
          <a:xfrm>
            <a:off x="3768806" y="860789"/>
            <a:ext cx="4758611" cy="5495562"/>
            <a:chOff x="3768806" y="860789"/>
            <a:chExt cx="4758611" cy="549556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F4213AB-2C4B-4D0B-A31B-2A1AF7622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465" y="860789"/>
              <a:ext cx="2411952" cy="4971299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C02FFAF-FE09-4DF7-A6C3-2F110B7F4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8806" y="860789"/>
              <a:ext cx="2321595" cy="49713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741A13-E449-48B7-93DC-5FCA57541F77}"/>
                </a:ext>
              </a:extLst>
            </p:cNvPr>
            <p:cNvSpPr txBox="1"/>
            <p:nvPr/>
          </p:nvSpPr>
          <p:spPr>
            <a:xfrm>
              <a:off x="5554837" y="5894686"/>
              <a:ext cx="1071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Chia sẻ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443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8AA5C6-F0A1-4D81-AAE3-C824EDA68B47}"/>
              </a:ext>
            </a:extLst>
          </p:cNvPr>
          <p:cNvSpPr/>
          <p:nvPr/>
        </p:nvSpPr>
        <p:spPr>
          <a:xfrm>
            <a:off x="0" y="6"/>
            <a:ext cx="9144000" cy="2976879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E1B6C8-73CF-40FE-A878-1BF0C84FC608}"/>
              </a:ext>
            </a:extLst>
          </p:cNvPr>
          <p:cNvGrpSpPr/>
          <p:nvPr/>
        </p:nvGrpSpPr>
        <p:grpSpPr>
          <a:xfrm>
            <a:off x="2243694" y="5044978"/>
            <a:ext cx="5219271" cy="508159"/>
            <a:chOff x="2269095" y="3832101"/>
            <a:chExt cx="5219271" cy="5081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46587B-2D97-4FA6-A0C3-9AD6725457DC}"/>
                </a:ext>
              </a:extLst>
            </p:cNvPr>
            <p:cNvSpPr txBox="1"/>
            <p:nvPr/>
          </p:nvSpPr>
          <p:spPr>
            <a:xfrm>
              <a:off x="2998438" y="3863105"/>
              <a:ext cx="4489928" cy="44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10000"/>
                </a:lnSpc>
                <a:defRPr/>
              </a:pPr>
              <a:r>
                <a:rPr lang="en-US" sz="2200"/>
                <a:t>Phát triển đồ họa cho trò chơi</a:t>
              </a:r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84FFA5-D472-416B-AE57-6991FC7828D7}"/>
                </a:ext>
              </a:extLst>
            </p:cNvPr>
            <p:cNvSpPr/>
            <p:nvPr/>
          </p:nvSpPr>
          <p:spPr>
            <a:xfrm>
              <a:off x="2269095" y="3832101"/>
              <a:ext cx="508159" cy="508159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Century Gothic" panose="020B0502020202020204" pitchFamily="34" charset="0"/>
                </a:rPr>
                <a:t>3</a:t>
              </a:r>
              <a:endParaRPr lang="en-US" sz="24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0D4408-BC2F-4952-B188-881923E91BC8}"/>
              </a:ext>
            </a:extLst>
          </p:cNvPr>
          <p:cNvGrpSpPr/>
          <p:nvPr/>
        </p:nvGrpSpPr>
        <p:grpSpPr>
          <a:xfrm>
            <a:off x="2243694" y="5858358"/>
            <a:ext cx="5219270" cy="508159"/>
            <a:chOff x="2269095" y="4601279"/>
            <a:chExt cx="5219270" cy="50815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7361B2-A240-4CB6-9D12-FCB354045D46}"/>
                </a:ext>
              </a:extLst>
            </p:cNvPr>
            <p:cNvSpPr/>
            <p:nvPr/>
          </p:nvSpPr>
          <p:spPr>
            <a:xfrm>
              <a:off x="2998436" y="4632283"/>
              <a:ext cx="4489929" cy="4461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0000"/>
                </a:lnSpc>
                <a:defRPr/>
              </a:pPr>
              <a:r>
                <a:rPr lang="en-US" sz="2200"/>
                <a:t>Thiết kế và phát triển trò chơi</a:t>
              </a:r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04B7C5-B42C-4F7D-B8FF-274839844FEE}"/>
                </a:ext>
              </a:extLst>
            </p:cNvPr>
            <p:cNvSpPr/>
            <p:nvPr/>
          </p:nvSpPr>
          <p:spPr>
            <a:xfrm>
              <a:off x="2269095" y="4601279"/>
              <a:ext cx="508159" cy="508159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Century Gothic" panose="020B0502020202020204" pitchFamily="34" charset="0"/>
                </a:rPr>
                <a:t>4</a:t>
              </a:r>
              <a:endParaRPr lang="en-US" sz="24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9EB95-60CA-4646-904A-3A2C134ADFAE}"/>
              </a:ext>
            </a:extLst>
          </p:cNvPr>
          <p:cNvGrpSpPr/>
          <p:nvPr/>
        </p:nvGrpSpPr>
        <p:grpSpPr>
          <a:xfrm>
            <a:off x="1868669" y="1686878"/>
            <a:ext cx="5212569" cy="769441"/>
            <a:chOff x="1752498" y="1793139"/>
            <a:chExt cx="5212569" cy="7694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819AF4-6E41-46D8-BD0D-EAD90A381FE5}"/>
                </a:ext>
              </a:extLst>
            </p:cNvPr>
            <p:cNvSpPr txBox="1"/>
            <p:nvPr/>
          </p:nvSpPr>
          <p:spPr>
            <a:xfrm>
              <a:off x="2777254" y="1793139"/>
              <a:ext cx="418781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>
                  <a:solidFill>
                    <a:schemeClr val="bg1"/>
                  </a:solidFill>
                </a:rPr>
                <a:t>Đóng góp nổi bật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225AC4A-6C56-46B3-A9A4-A656E6EC3A4B}"/>
                </a:ext>
              </a:extLst>
            </p:cNvPr>
            <p:cNvSpPr/>
            <p:nvPr/>
          </p:nvSpPr>
          <p:spPr>
            <a:xfrm>
              <a:off x="1752498" y="1841628"/>
              <a:ext cx="690880" cy="6724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3498DB"/>
                  </a:solidFill>
                  <a:latin typeface="Century Gothic" panose="020B0502020202020204" pitchFamily="34" charset="0"/>
                </a:rPr>
                <a:t>4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A28FDD-C2AF-4CAF-A5FE-ABA123EC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15</a:t>
            </a:fld>
            <a:endParaRPr lang="en-US"/>
          </a:p>
        </p:txBody>
      </p:sp>
      <p:pic>
        <p:nvPicPr>
          <p:cNvPr id="20" name="Google Shape;174;p7">
            <a:extLst>
              <a:ext uri="{FF2B5EF4-FFF2-40B4-BE49-F238E27FC236}">
                <a16:creationId xmlns:a16="http://schemas.microsoft.com/office/drawing/2014/main" id="{18D17EF2-FB5F-4B07-983F-CCFD5D3816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81173" y="591693"/>
            <a:ext cx="910467" cy="9104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027EE2F8-5E1A-4562-B11E-C03DA9D2BFFA}"/>
              </a:ext>
            </a:extLst>
          </p:cNvPr>
          <p:cNvGrpSpPr/>
          <p:nvPr/>
        </p:nvGrpSpPr>
        <p:grpSpPr>
          <a:xfrm>
            <a:off x="2243694" y="3391509"/>
            <a:ext cx="5219271" cy="508159"/>
            <a:chOff x="2269095" y="3832101"/>
            <a:chExt cx="5219271" cy="50815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DD055A-364C-4A24-960F-857DE579D035}"/>
                </a:ext>
              </a:extLst>
            </p:cNvPr>
            <p:cNvSpPr txBox="1"/>
            <p:nvPr/>
          </p:nvSpPr>
          <p:spPr>
            <a:xfrm>
              <a:off x="2998438" y="3863105"/>
              <a:ext cx="4489928" cy="44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10000"/>
                </a:lnSpc>
                <a:defRPr/>
              </a:pPr>
              <a:r>
                <a:rPr lang="en-US" sz="2200"/>
                <a:t>Phát triển hệ thống quản lý sự kiện</a:t>
              </a:r>
              <a:endParaRPr lang="en-US" sz="22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901CF1-8325-4000-BA07-69256F60F7FD}"/>
                </a:ext>
              </a:extLst>
            </p:cNvPr>
            <p:cNvSpPr/>
            <p:nvPr/>
          </p:nvSpPr>
          <p:spPr>
            <a:xfrm>
              <a:off x="2269095" y="3832101"/>
              <a:ext cx="508159" cy="508159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81BD09F-75DA-4899-AAED-658E5260BCAF}"/>
              </a:ext>
            </a:extLst>
          </p:cNvPr>
          <p:cNvGrpSpPr/>
          <p:nvPr/>
        </p:nvGrpSpPr>
        <p:grpSpPr>
          <a:xfrm>
            <a:off x="2243694" y="4235896"/>
            <a:ext cx="5219270" cy="508159"/>
            <a:chOff x="2269095" y="4601279"/>
            <a:chExt cx="5219270" cy="508159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9F96CB-66E2-4283-8E71-343DC84BA12E}"/>
                </a:ext>
              </a:extLst>
            </p:cNvPr>
            <p:cNvSpPr/>
            <p:nvPr/>
          </p:nvSpPr>
          <p:spPr>
            <a:xfrm>
              <a:off x="2998436" y="4632283"/>
              <a:ext cx="4489929" cy="4461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0000"/>
                </a:lnSpc>
                <a:defRPr/>
              </a:pPr>
              <a:r>
                <a:rPr lang="en-US" sz="2200"/>
                <a:t>Xây dựng hệ thống GUI</a:t>
              </a:r>
              <a:endParaRPr lang="en-US" sz="2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1541CC-BB4D-4B20-A7C6-FAA183B4B050}"/>
                </a:ext>
              </a:extLst>
            </p:cNvPr>
            <p:cNvSpPr/>
            <p:nvPr/>
          </p:nvSpPr>
          <p:spPr>
            <a:xfrm>
              <a:off x="2269095" y="4601279"/>
              <a:ext cx="508159" cy="508159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484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4BEE3-A845-4830-9E35-B7E38962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16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59877-8D8A-4CB5-B543-14F18794ED3C}"/>
              </a:ext>
            </a:extLst>
          </p:cNvPr>
          <p:cNvSpPr/>
          <p:nvPr/>
        </p:nvSpPr>
        <p:spPr>
          <a:xfrm>
            <a:off x="-7" y="0"/>
            <a:ext cx="9144002" cy="704315"/>
          </a:xfrm>
          <a:prstGeom prst="rect">
            <a:avLst/>
          </a:prstGeom>
          <a:solidFill>
            <a:srgbClr val="3498DB"/>
          </a:solidFill>
          <a:ln w="76200">
            <a:noFill/>
          </a:ln>
        </p:spPr>
        <p:txBody>
          <a:bodyPr wrap="none" lIns="274320" tIns="91440" bIns="91440" anchor="ctr">
            <a:noAutofit/>
          </a:bodyPr>
          <a:lstStyle/>
          <a:p>
            <a:pPr marL="685783" indent="-685783">
              <a:buSzPct val="110000"/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1"/>
                </a:solidFill>
              </a:rPr>
              <a:t>Hệ thống quản lý sự kiện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1E19EF-BDB8-4001-89AE-EA6B05AC5D40}"/>
              </a:ext>
            </a:extLst>
          </p:cNvPr>
          <p:cNvGrpSpPr/>
          <p:nvPr/>
        </p:nvGrpSpPr>
        <p:grpSpPr>
          <a:xfrm>
            <a:off x="182596" y="828766"/>
            <a:ext cx="4125947" cy="2662019"/>
            <a:chOff x="182596" y="828766"/>
            <a:chExt cx="4125947" cy="266201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B3BEC3F-A38F-4F75-8BA5-C3F3C3024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216" y="828766"/>
              <a:ext cx="3582709" cy="213745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2AE66A-0998-43AB-B2B3-1ADF34DB91AA}"/>
                </a:ext>
              </a:extLst>
            </p:cNvPr>
            <p:cNvSpPr txBox="1"/>
            <p:nvPr/>
          </p:nvSpPr>
          <p:spPr>
            <a:xfrm>
              <a:off x="182596" y="3090675"/>
              <a:ext cx="41259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Một số tương tác giữa các thành phần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4D2B9-14E3-461D-8902-7DFCF896C5E1}"/>
              </a:ext>
            </a:extLst>
          </p:cNvPr>
          <p:cNvGrpSpPr/>
          <p:nvPr/>
        </p:nvGrpSpPr>
        <p:grpSpPr>
          <a:xfrm>
            <a:off x="-81069" y="4159960"/>
            <a:ext cx="5405069" cy="2561516"/>
            <a:chOff x="-81069" y="3746242"/>
            <a:chExt cx="5405069" cy="256151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D9BE4EA-6024-4F0A-9B72-581DF6CF5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31" y="3746242"/>
              <a:ext cx="4321675" cy="194897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4B313C-060A-44F6-A108-2FFBA3DAB407}"/>
                </a:ext>
              </a:extLst>
            </p:cNvPr>
            <p:cNvSpPr txBox="1"/>
            <p:nvPr/>
          </p:nvSpPr>
          <p:spPr>
            <a:xfrm>
              <a:off x="758089" y="5629124"/>
              <a:ext cx="2981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Minh họa hệ thống sự kiện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3FDBEF3-F576-45A4-8435-549914316EB0}"/>
                </a:ext>
              </a:extLst>
            </p:cNvPr>
            <p:cNvSpPr txBox="1"/>
            <p:nvPr/>
          </p:nvSpPr>
          <p:spPr>
            <a:xfrm>
              <a:off x="-81069" y="5999981"/>
              <a:ext cx="5405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/>
                <a:t>Nguồn: </a:t>
              </a:r>
              <a:r>
                <a:rPr lang="en-US" sz="1400" i="1"/>
                <a:t>toptal.com/ruby-on-rails/the-publish-subscribe-pattern-on-rails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F58382C-EF18-4AFA-B7AD-180907C55698}"/>
              </a:ext>
            </a:extLst>
          </p:cNvPr>
          <p:cNvSpPr txBox="1"/>
          <p:nvPr/>
        </p:nvSpPr>
        <p:spPr>
          <a:xfrm>
            <a:off x="4571994" y="1063093"/>
            <a:ext cx="436914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3498DB"/>
                </a:solidFill>
              </a:rPr>
              <a:t>Vấn đề: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Tương tác phức tạp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Sự kiện bất đồng bộ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Hệ thống sẵn có chưa đủ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Hệ thống bên ngoài đắt đỏ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D97044-993D-4BFA-B344-035ECFD43FE7}"/>
              </a:ext>
            </a:extLst>
          </p:cNvPr>
          <p:cNvSpPr txBox="1"/>
          <p:nvPr/>
        </p:nvSpPr>
        <p:spPr>
          <a:xfrm>
            <a:off x="4579154" y="4226960"/>
            <a:ext cx="40516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3498DB"/>
                </a:solidFill>
              </a:rPr>
              <a:t>Giải pháp: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Xây dựng hệ thống riêng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Sử dụng delegate của C#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985941-DD88-463B-AFCB-4CBA306E49E0}"/>
              </a:ext>
            </a:extLst>
          </p:cNvPr>
          <p:cNvCxnSpPr/>
          <p:nvPr/>
        </p:nvCxnSpPr>
        <p:spPr>
          <a:xfrm>
            <a:off x="-473927" y="3746810"/>
            <a:ext cx="10091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9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4BEE3-A845-4830-9E35-B7E38962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17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59877-8D8A-4CB5-B543-14F18794ED3C}"/>
              </a:ext>
            </a:extLst>
          </p:cNvPr>
          <p:cNvSpPr/>
          <p:nvPr/>
        </p:nvSpPr>
        <p:spPr>
          <a:xfrm>
            <a:off x="-7" y="0"/>
            <a:ext cx="9144002" cy="704315"/>
          </a:xfrm>
          <a:prstGeom prst="rect">
            <a:avLst/>
          </a:prstGeom>
          <a:solidFill>
            <a:srgbClr val="3498DB"/>
          </a:solidFill>
          <a:ln w="76200">
            <a:noFill/>
          </a:ln>
        </p:spPr>
        <p:txBody>
          <a:bodyPr wrap="none" lIns="274320" tIns="91440" bIns="91440" anchor="ctr">
            <a:noAutofit/>
          </a:bodyPr>
          <a:lstStyle/>
          <a:p>
            <a:pPr marL="685783" indent="-685783">
              <a:buSzPct val="110000"/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1"/>
                </a:solidFill>
              </a:rPr>
              <a:t>Xây dựng hệ thống GUI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34D2B9-14E3-461D-8902-7DFCF896C5E1}"/>
              </a:ext>
            </a:extLst>
          </p:cNvPr>
          <p:cNvGrpSpPr/>
          <p:nvPr/>
        </p:nvGrpSpPr>
        <p:grpSpPr>
          <a:xfrm>
            <a:off x="81622" y="4002836"/>
            <a:ext cx="4497532" cy="2471949"/>
            <a:chOff x="81622" y="3589118"/>
            <a:chExt cx="4497532" cy="247194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D9BE4EA-6024-4F0A-9B72-581DF6CF5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1622" y="3589118"/>
              <a:ext cx="4497532" cy="210609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4B313C-060A-44F6-A108-2FFBA3DAB407}"/>
                </a:ext>
              </a:extLst>
            </p:cNvPr>
            <p:cNvSpPr txBox="1"/>
            <p:nvPr/>
          </p:nvSpPr>
          <p:spPr>
            <a:xfrm>
              <a:off x="979345" y="5660957"/>
              <a:ext cx="2702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Các lớp GUI của trò chơi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F58382C-EF18-4AFA-B7AD-180907C55698}"/>
              </a:ext>
            </a:extLst>
          </p:cNvPr>
          <p:cNvSpPr txBox="1"/>
          <p:nvPr/>
        </p:nvSpPr>
        <p:spPr>
          <a:xfrm>
            <a:off x="4571994" y="1063093"/>
            <a:ext cx="449539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3498DB"/>
                </a:solidFill>
              </a:rPr>
              <a:t>Vấn đề: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GUI cần đồng nhất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Cần dễ mở rộng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Một số thành phần chưa có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D97044-993D-4BFA-B344-035ECFD43FE7}"/>
              </a:ext>
            </a:extLst>
          </p:cNvPr>
          <p:cNvSpPr txBox="1"/>
          <p:nvPr/>
        </p:nvSpPr>
        <p:spPr>
          <a:xfrm>
            <a:off x="4579154" y="4226960"/>
            <a:ext cx="461145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3498DB"/>
                </a:solidFill>
              </a:rPr>
              <a:t>Giải pháp: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Xây dựng dựa trên sự kiện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Dựa trên một lớp cơ sở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Tự tạo thành phần còn thiếu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985941-DD88-463B-AFCB-4CBA306E49E0}"/>
              </a:ext>
            </a:extLst>
          </p:cNvPr>
          <p:cNvCxnSpPr/>
          <p:nvPr/>
        </p:nvCxnSpPr>
        <p:spPr>
          <a:xfrm>
            <a:off x="-473927" y="3746810"/>
            <a:ext cx="10091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A744417-9133-44B2-868C-29781238F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" y="860468"/>
            <a:ext cx="1535731" cy="2730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4D7423-619D-48ED-B7DF-1E6F1C04D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438" y="860473"/>
            <a:ext cx="1531500" cy="27301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F07E3A-0157-4C80-A5FF-184AB1E20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99" y="861175"/>
            <a:ext cx="1535333" cy="27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2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4BEE3-A845-4830-9E35-B7E38962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18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59877-8D8A-4CB5-B543-14F18794ED3C}"/>
              </a:ext>
            </a:extLst>
          </p:cNvPr>
          <p:cNvSpPr/>
          <p:nvPr/>
        </p:nvSpPr>
        <p:spPr>
          <a:xfrm>
            <a:off x="-7" y="0"/>
            <a:ext cx="9144002" cy="704315"/>
          </a:xfrm>
          <a:prstGeom prst="rect">
            <a:avLst/>
          </a:prstGeom>
          <a:solidFill>
            <a:srgbClr val="3498DB"/>
          </a:solidFill>
          <a:ln w="76200">
            <a:noFill/>
          </a:ln>
        </p:spPr>
        <p:txBody>
          <a:bodyPr wrap="none" lIns="274320" tIns="91440" bIns="91440" anchor="ctr">
            <a:noAutofit/>
          </a:bodyPr>
          <a:lstStyle/>
          <a:p>
            <a:pPr marL="685783" indent="-685783">
              <a:buSzPct val="110000"/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1"/>
                </a:solidFill>
              </a:rPr>
              <a:t>Phát triển đồ họa cho trò chơi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3B2AC-A964-4D12-A2E1-F90BD33CA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8" y="1144432"/>
            <a:ext cx="3034396" cy="53944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9DC3CB4-4EF9-4CE3-98CB-2444BE3524F9}"/>
              </a:ext>
            </a:extLst>
          </p:cNvPr>
          <p:cNvGrpSpPr/>
          <p:nvPr/>
        </p:nvGrpSpPr>
        <p:grpSpPr>
          <a:xfrm>
            <a:off x="4154612" y="2550713"/>
            <a:ext cx="4818636" cy="523220"/>
            <a:chOff x="3938869" y="2016553"/>
            <a:chExt cx="4818636" cy="5232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A0ED00-40F9-496C-A33F-CF5B186A74AF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ED31DF-4F93-421D-B6DF-ED216F739ABF}"/>
                </a:ext>
              </a:extLst>
            </p:cNvPr>
            <p:cNvSpPr txBox="1"/>
            <p:nvPr/>
          </p:nvSpPr>
          <p:spPr>
            <a:xfrm>
              <a:off x="4572000" y="2016553"/>
              <a:ext cx="41855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Trò chơi cần phải có đồ họa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41BE34-BB9E-4C1E-B4CA-439C711A1655}"/>
              </a:ext>
            </a:extLst>
          </p:cNvPr>
          <p:cNvGrpSpPr/>
          <p:nvPr/>
        </p:nvGrpSpPr>
        <p:grpSpPr>
          <a:xfrm>
            <a:off x="4154612" y="3477524"/>
            <a:ext cx="4306188" cy="523220"/>
            <a:chOff x="3938869" y="2016553"/>
            <a:chExt cx="4306188" cy="5232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09551D-1050-4540-88ED-88AABC588706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224C5A-38D6-40E1-A8D0-4C64A7D25FF3}"/>
                </a:ext>
              </a:extLst>
            </p:cNvPr>
            <p:cNvSpPr txBox="1"/>
            <p:nvPr/>
          </p:nvSpPr>
          <p:spPr>
            <a:xfrm>
              <a:off x="4572000" y="2016553"/>
              <a:ext cx="36730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Đồ họa cần cùng chủ đề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6D4AC2-679D-4CB5-8BD9-91CC9619023A}"/>
              </a:ext>
            </a:extLst>
          </p:cNvPr>
          <p:cNvGrpSpPr/>
          <p:nvPr/>
        </p:nvGrpSpPr>
        <p:grpSpPr>
          <a:xfrm>
            <a:off x="4154612" y="4410109"/>
            <a:ext cx="3095921" cy="523220"/>
            <a:chOff x="3938869" y="2016553"/>
            <a:chExt cx="3095921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3C7F56-6F4A-4C5A-ACD5-89DD1003DC4B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4E3C51-6CC6-45AC-9EBA-716BFC165D62}"/>
                </a:ext>
              </a:extLst>
            </p:cNvPr>
            <p:cNvSpPr txBox="1"/>
            <p:nvPr/>
          </p:nvSpPr>
          <p:spPr>
            <a:xfrm>
              <a:off x="4572000" y="2016553"/>
              <a:ext cx="24627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Không có họa sĩ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DF4EE50-37DD-4DA1-B015-C65F91AB93C9}"/>
              </a:ext>
            </a:extLst>
          </p:cNvPr>
          <p:cNvSpPr txBox="1"/>
          <p:nvPr/>
        </p:nvSpPr>
        <p:spPr>
          <a:xfrm>
            <a:off x="5596939" y="1526181"/>
            <a:ext cx="1653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3498DB"/>
                </a:solidFill>
              </a:rPr>
              <a:t>Vấn đề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C6CEAE4-4D92-4B0C-9310-58F552139038}"/>
              </a:ext>
            </a:extLst>
          </p:cNvPr>
          <p:cNvGrpSpPr/>
          <p:nvPr/>
        </p:nvGrpSpPr>
        <p:grpSpPr>
          <a:xfrm>
            <a:off x="4154612" y="5321859"/>
            <a:ext cx="4693794" cy="523220"/>
            <a:chOff x="3938869" y="2016553"/>
            <a:chExt cx="4693794" cy="5232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A8DCEF1-9DFA-4991-8F9D-54D3BC942B5F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Century Gothic" panose="020B0502020202020204" pitchFamily="34" charset="0"/>
                </a:rPr>
                <a:t>4</a:t>
              </a:r>
              <a:endParaRPr lang="en-US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E0FEDCC-9AD3-4365-89B0-A8460BF00831}"/>
                </a:ext>
              </a:extLst>
            </p:cNvPr>
            <p:cNvSpPr txBox="1"/>
            <p:nvPr/>
          </p:nvSpPr>
          <p:spPr>
            <a:xfrm>
              <a:off x="4572000" y="2016553"/>
              <a:ext cx="40606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Không có nhiều kỹ năng vẽ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64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4BEE3-A845-4830-9E35-B7E38962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19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59877-8D8A-4CB5-B543-14F18794ED3C}"/>
              </a:ext>
            </a:extLst>
          </p:cNvPr>
          <p:cNvSpPr/>
          <p:nvPr/>
        </p:nvSpPr>
        <p:spPr>
          <a:xfrm>
            <a:off x="-7" y="0"/>
            <a:ext cx="9144002" cy="704315"/>
          </a:xfrm>
          <a:prstGeom prst="rect">
            <a:avLst/>
          </a:prstGeom>
          <a:solidFill>
            <a:srgbClr val="3498DB"/>
          </a:solidFill>
          <a:ln w="76200">
            <a:noFill/>
          </a:ln>
        </p:spPr>
        <p:txBody>
          <a:bodyPr wrap="none" lIns="274320" tIns="91440" bIns="91440" anchor="ctr">
            <a:noAutofit/>
          </a:bodyPr>
          <a:lstStyle/>
          <a:p>
            <a:pPr marL="685783" indent="-685783">
              <a:buSzPct val="110000"/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1"/>
                </a:solidFill>
              </a:rPr>
              <a:t>Phát triển đồ họa cho trò chơi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DC3CB4-4EF9-4CE3-98CB-2444BE3524F9}"/>
              </a:ext>
            </a:extLst>
          </p:cNvPr>
          <p:cNvGrpSpPr/>
          <p:nvPr/>
        </p:nvGrpSpPr>
        <p:grpSpPr>
          <a:xfrm>
            <a:off x="4154612" y="2550713"/>
            <a:ext cx="4081896" cy="523220"/>
            <a:chOff x="3938869" y="2016553"/>
            <a:chExt cx="4081896" cy="5232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A0ED00-40F9-496C-A33F-CF5B186A74AF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ED31DF-4F93-421D-B6DF-ED216F739ABF}"/>
                </a:ext>
              </a:extLst>
            </p:cNvPr>
            <p:cNvSpPr txBox="1"/>
            <p:nvPr/>
          </p:nvSpPr>
          <p:spPr>
            <a:xfrm>
              <a:off x="4572000" y="2016553"/>
              <a:ext cx="34487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Chọn phong cách Pixel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41BE34-BB9E-4C1E-B4CA-439C711A1655}"/>
              </a:ext>
            </a:extLst>
          </p:cNvPr>
          <p:cNvGrpSpPr/>
          <p:nvPr/>
        </p:nvGrpSpPr>
        <p:grpSpPr>
          <a:xfrm>
            <a:off x="4154612" y="3477524"/>
            <a:ext cx="3746804" cy="523220"/>
            <a:chOff x="3938869" y="2016553"/>
            <a:chExt cx="3746804" cy="5232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09551D-1050-4540-88ED-88AABC588706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D224C5A-38D6-40E1-A8D0-4C64A7D25FF3}"/>
                </a:ext>
              </a:extLst>
            </p:cNvPr>
            <p:cNvSpPr txBox="1"/>
            <p:nvPr/>
          </p:nvSpPr>
          <p:spPr>
            <a:xfrm>
              <a:off x="4572000" y="2016553"/>
              <a:ext cx="3113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Tìm kiếm trên mạng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6D4AC2-679D-4CB5-8BD9-91CC9619023A}"/>
              </a:ext>
            </a:extLst>
          </p:cNvPr>
          <p:cNvGrpSpPr/>
          <p:nvPr/>
        </p:nvGrpSpPr>
        <p:grpSpPr>
          <a:xfrm>
            <a:off x="4154612" y="4410109"/>
            <a:ext cx="3280715" cy="523220"/>
            <a:chOff x="3938869" y="2016553"/>
            <a:chExt cx="3280715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3C7F56-6F4A-4C5A-ACD5-89DD1003DC4B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4E3C51-6CC6-45AC-9EBA-716BFC165D62}"/>
                </a:ext>
              </a:extLst>
            </p:cNvPr>
            <p:cNvSpPr txBox="1"/>
            <p:nvPr/>
          </p:nvSpPr>
          <p:spPr>
            <a:xfrm>
              <a:off x="4572000" y="2016553"/>
              <a:ext cx="26475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Vẽ bằng Aseprite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DF4EE50-37DD-4DA1-B015-C65F91AB93C9}"/>
              </a:ext>
            </a:extLst>
          </p:cNvPr>
          <p:cNvSpPr txBox="1"/>
          <p:nvPr/>
        </p:nvSpPr>
        <p:spPr>
          <a:xfrm>
            <a:off x="5596939" y="1526181"/>
            <a:ext cx="2214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3498DB"/>
                </a:solidFill>
              </a:rPr>
              <a:t>Giải pháp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0C6560-7086-4C14-856E-EFA4E9CCBE57}"/>
              </a:ext>
            </a:extLst>
          </p:cNvPr>
          <p:cNvGrpSpPr/>
          <p:nvPr/>
        </p:nvGrpSpPr>
        <p:grpSpPr>
          <a:xfrm>
            <a:off x="93901" y="940148"/>
            <a:ext cx="3917437" cy="5781328"/>
            <a:chOff x="93901" y="940148"/>
            <a:chExt cx="3917437" cy="578132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CFE5941-E834-47AF-A137-93FBA54BA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01" y="940148"/>
              <a:ext cx="3917437" cy="183650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1CB4E5-7A09-415E-802D-EC3168BA5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705" y="2910500"/>
              <a:ext cx="1698910" cy="381097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7D7820-7FF8-4E37-A7FA-C7866D308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7305" y="3012486"/>
              <a:ext cx="1594625" cy="15946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D05F2E1-E001-4AA4-AA8E-F447111D9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091" y="4302268"/>
              <a:ext cx="609685" cy="60968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8FBCF7-EF4B-4A83-A63F-253F9DFBC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222" y="4302268"/>
              <a:ext cx="609685" cy="60968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A15E73A-581C-406B-B40F-3E8F3CEDD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3091" y="4925050"/>
              <a:ext cx="609685" cy="609685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C535696-26F8-4125-A8F2-042A20514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771" y="4911953"/>
              <a:ext cx="609685" cy="60968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CC22810-7B75-4F56-B1B5-BDF1C34DB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086" y="5592050"/>
              <a:ext cx="609685" cy="60968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79CBBA9-4419-4968-BE24-C8804C931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6221" y="5597626"/>
              <a:ext cx="609685" cy="609685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EB4E276-4D07-4E53-BEDA-6FBEFA073BD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8" y="1144432"/>
            <a:ext cx="3034396" cy="53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0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9144000" cy="1161331"/>
          </a:xfrm>
          <a:prstGeom prst="rect">
            <a:avLst/>
          </a:prstGeom>
          <a:solidFill>
            <a:srgbClr val="E74C3C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none" lIns="91440" tIns="91440" rIns="91440" bIns="91440" numCol="1" spcCol="1270" anchor="ctr" anchorCtr="0">
            <a:no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</a:rPr>
              <a:t>NỘI DUNG CHÍNH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72886-C025-4328-91B1-94634CDB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7204BA-DFCF-4753-BEF9-F895586D2071}"/>
              </a:ext>
            </a:extLst>
          </p:cNvPr>
          <p:cNvGrpSpPr/>
          <p:nvPr/>
        </p:nvGrpSpPr>
        <p:grpSpPr>
          <a:xfrm>
            <a:off x="658039" y="2469317"/>
            <a:ext cx="4813824" cy="3248121"/>
            <a:chOff x="658039" y="2615766"/>
            <a:chExt cx="4813824" cy="324812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E6BC5B4-74EF-4866-9F1B-A18952E5B964}"/>
                </a:ext>
              </a:extLst>
            </p:cNvPr>
            <p:cNvGrpSpPr/>
            <p:nvPr/>
          </p:nvGrpSpPr>
          <p:grpSpPr>
            <a:xfrm>
              <a:off x="658039" y="2615766"/>
              <a:ext cx="4813824" cy="2563130"/>
              <a:chOff x="713795" y="2416722"/>
              <a:chExt cx="4813824" cy="2563130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C23EB2-8AC9-49C6-8A50-C9FC9EB88BE1}"/>
                  </a:ext>
                </a:extLst>
              </p:cNvPr>
              <p:cNvSpPr/>
              <p:nvPr/>
            </p:nvSpPr>
            <p:spPr>
              <a:xfrm>
                <a:off x="1509916" y="3135499"/>
                <a:ext cx="40177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2400"/>
                  <a:t>Thiết kế và phát triển hệ thống</a:t>
                </a:r>
                <a:endParaRPr lang="en-US" sz="24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8F00C96-8E19-4755-9A5C-8F66C24FF661}"/>
                  </a:ext>
                </a:extLst>
              </p:cNvPr>
              <p:cNvSpPr/>
              <p:nvPr/>
            </p:nvSpPr>
            <p:spPr>
              <a:xfrm>
                <a:off x="1509916" y="3825337"/>
                <a:ext cx="23530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2400"/>
                  <a:t>Kết quả đạt được</a:t>
                </a:r>
                <a:endParaRPr lang="en-US" sz="24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9BEADD3-AC78-4E6D-A782-415E3BBAA549}"/>
                  </a:ext>
                </a:extLst>
              </p:cNvPr>
              <p:cNvSpPr/>
              <p:nvPr/>
            </p:nvSpPr>
            <p:spPr>
              <a:xfrm>
                <a:off x="1509916" y="4510328"/>
                <a:ext cx="23212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2400"/>
                  <a:t>Đóng góp nổi bật</a:t>
                </a:r>
                <a:endParaRPr lang="en-US" sz="2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2E369A6-918C-41DE-B1A2-3D7AA6591C71}"/>
                  </a:ext>
                </a:extLst>
              </p:cNvPr>
              <p:cNvSpPr/>
              <p:nvPr/>
            </p:nvSpPr>
            <p:spPr>
              <a:xfrm>
                <a:off x="713798" y="2416722"/>
                <a:ext cx="508159" cy="508159"/>
              </a:xfrm>
              <a:prstGeom prst="rect">
                <a:avLst/>
              </a:prstGeom>
              <a:solidFill>
                <a:srgbClr val="E74C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entury Gothic" panose="020B0502020202020204" pitchFamily="34" charset="0"/>
                  </a:rPr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D1F8045-CE63-4573-BF58-91DAAC902D2D}"/>
                  </a:ext>
                </a:extLst>
              </p:cNvPr>
              <p:cNvSpPr/>
              <p:nvPr/>
            </p:nvSpPr>
            <p:spPr>
              <a:xfrm>
                <a:off x="713795" y="3101713"/>
                <a:ext cx="508159" cy="508159"/>
              </a:xfrm>
              <a:prstGeom prst="rect">
                <a:avLst/>
              </a:prstGeom>
              <a:solidFill>
                <a:srgbClr val="E67E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entury Gothic" panose="020B0502020202020204" pitchFamily="34" charset="0"/>
                  </a:rPr>
                  <a:t>2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18880D2-F8D2-42B9-986F-14318377F2CC}"/>
                  </a:ext>
                </a:extLst>
              </p:cNvPr>
              <p:cNvSpPr/>
              <p:nvPr/>
            </p:nvSpPr>
            <p:spPr>
              <a:xfrm>
                <a:off x="713795" y="3786702"/>
                <a:ext cx="508159" cy="508159"/>
              </a:xfrm>
              <a:prstGeom prst="rect">
                <a:avLst/>
              </a:prstGeom>
              <a:solidFill>
                <a:srgbClr val="1AB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entury Gothic" panose="020B0502020202020204" pitchFamily="34" charset="0"/>
                  </a:rPr>
                  <a:t>3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191D89C-ECCD-499A-B63E-5E1633402363}"/>
                  </a:ext>
                </a:extLst>
              </p:cNvPr>
              <p:cNvSpPr/>
              <p:nvPr/>
            </p:nvSpPr>
            <p:spPr>
              <a:xfrm>
                <a:off x="713795" y="4471693"/>
                <a:ext cx="508159" cy="508159"/>
              </a:xfrm>
              <a:prstGeom prst="rect">
                <a:avLst/>
              </a:prstGeom>
              <a:solidFill>
                <a:srgbClr val="3498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entury Gothic" panose="020B0502020202020204" pitchFamily="34" charset="0"/>
                  </a:rPr>
                  <a:t>4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739F3-03A8-4D1B-BD7B-CA7098AE5556}"/>
                  </a:ext>
                </a:extLst>
              </p:cNvPr>
              <p:cNvSpPr/>
              <p:nvPr/>
            </p:nvSpPr>
            <p:spPr>
              <a:xfrm>
                <a:off x="1509916" y="2453520"/>
                <a:ext cx="24624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2400"/>
                  <a:t>Giới thiệu trò chơi</a:t>
                </a:r>
                <a:endParaRPr lang="en-US" sz="24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6DED0E-C2A3-4148-AE62-D5757C50AE3E}"/>
                </a:ext>
              </a:extLst>
            </p:cNvPr>
            <p:cNvGrpSpPr/>
            <p:nvPr/>
          </p:nvGrpSpPr>
          <p:grpSpPr>
            <a:xfrm>
              <a:off x="658039" y="5355728"/>
              <a:ext cx="4558498" cy="508159"/>
              <a:chOff x="658039" y="5355728"/>
              <a:chExt cx="4558498" cy="50815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4B40A3-6973-4620-BECE-9D01F054B9E9}"/>
                  </a:ext>
                </a:extLst>
              </p:cNvPr>
              <p:cNvSpPr/>
              <p:nvPr/>
            </p:nvSpPr>
            <p:spPr>
              <a:xfrm>
                <a:off x="658039" y="5355728"/>
                <a:ext cx="508159" cy="508159"/>
              </a:xfrm>
              <a:prstGeom prst="rect">
                <a:avLst/>
              </a:prstGeom>
              <a:solidFill>
                <a:srgbClr val="8E44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Century Gothic" panose="020B0502020202020204" pitchFamily="34" charset="0"/>
                  </a:rPr>
                  <a:t>5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A90A0FF-0242-498E-9020-A07D226D2CD9}"/>
                  </a:ext>
                </a:extLst>
              </p:cNvPr>
              <p:cNvSpPr/>
              <p:nvPr/>
            </p:nvSpPr>
            <p:spPr>
              <a:xfrm>
                <a:off x="1454160" y="5378974"/>
                <a:ext cx="37623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:r>
                  <a:rPr lang="en-US" sz="2400"/>
                  <a:t>Kết luận và hướng phát triển</a:t>
                </a:r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66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39C7DE58-6FDB-4BD4-854B-7933FBF46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00" y="3002115"/>
            <a:ext cx="2139971" cy="11234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4BEE3-A845-4830-9E35-B7E38962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20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59877-8D8A-4CB5-B543-14F18794ED3C}"/>
              </a:ext>
            </a:extLst>
          </p:cNvPr>
          <p:cNvSpPr/>
          <p:nvPr/>
        </p:nvSpPr>
        <p:spPr>
          <a:xfrm>
            <a:off x="-7" y="0"/>
            <a:ext cx="9144002" cy="704315"/>
          </a:xfrm>
          <a:prstGeom prst="rect">
            <a:avLst/>
          </a:prstGeom>
          <a:solidFill>
            <a:srgbClr val="3498DB"/>
          </a:solidFill>
          <a:ln w="76200">
            <a:noFill/>
          </a:ln>
        </p:spPr>
        <p:txBody>
          <a:bodyPr wrap="none" lIns="274320" tIns="91440" bIns="91440" anchor="ctr">
            <a:noAutofit/>
          </a:bodyPr>
          <a:lstStyle/>
          <a:p>
            <a:pPr marL="685783" indent="-685783">
              <a:buSzPct val="110000"/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1"/>
                </a:solidFill>
              </a:rPr>
              <a:t>Thiết kế và phát triển trò chơi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88E9D3-F8F1-41C5-A2CB-A83FFC827962}"/>
              </a:ext>
            </a:extLst>
          </p:cNvPr>
          <p:cNvGrpSpPr/>
          <p:nvPr/>
        </p:nvGrpSpPr>
        <p:grpSpPr>
          <a:xfrm>
            <a:off x="301150" y="788389"/>
            <a:ext cx="3570336" cy="2794499"/>
            <a:chOff x="0" y="1068658"/>
            <a:chExt cx="3570336" cy="27944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9926988-FAEC-4A33-8DFE-200AC7E49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5354" y="1068658"/>
              <a:ext cx="2233963" cy="223396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697E99-A845-4ECA-A2CD-0322800856D0}"/>
                </a:ext>
              </a:extLst>
            </p:cNvPr>
            <p:cNvSpPr txBox="1"/>
            <p:nvPr/>
          </p:nvSpPr>
          <p:spPr>
            <a:xfrm>
              <a:off x="0" y="3555380"/>
              <a:ext cx="35703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/>
                <a:t>Nguồn: </a:t>
              </a:r>
              <a:r>
                <a:rPr lang="en-US" sz="1400" i="1"/>
                <a:t>flaticon.com/free-icon/graph_138349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9D45915-FFE5-4475-9DD7-1D45938CEFA7}"/>
                </a:ext>
              </a:extLst>
            </p:cNvPr>
            <p:cNvSpPr txBox="1"/>
            <p:nvPr/>
          </p:nvSpPr>
          <p:spPr>
            <a:xfrm>
              <a:off x="1073487" y="3211917"/>
              <a:ext cx="14176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Phát triển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8A6322-53EC-4647-9ECB-F3326521E530}"/>
              </a:ext>
            </a:extLst>
          </p:cNvPr>
          <p:cNvGrpSpPr/>
          <p:nvPr/>
        </p:nvGrpSpPr>
        <p:grpSpPr>
          <a:xfrm>
            <a:off x="5179296" y="788389"/>
            <a:ext cx="3880582" cy="2794500"/>
            <a:chOff x="5458077" y="1068657"/>
            <a:chExt cx="3880582" cy="27945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B0D25FE-A70F-46FB-BC3D-49ECB502B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1387" y="1068657"/>
              <a:ext cx="2233963" cy="2233963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EB5BFC-5C03-48EB-822A-989D7A3B9343}"/>
                </a:ext>
              </a:extLst>
            </p:cNvPr>
            <p:cNvSpPr txBox="1"/>
            <p:nvPr/>
          </p:nvSpPr>
          <p:spPr>
            <a:xfrm>
              <a:off x="5458077" y="3555380"/>
              <a:ext cx="38805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/>
                <a:t>Nguồn:</a:t>
              </a:r>
              <a:r>
                <a:rPr lang="en-US" sz="1400" i="1"/>
                <a:t> flaticon.com/free-icon/expansion_1553059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8FFE24-3234-4F7B-8DAD-4BAEC8A41709}"/>
                </a:ext>
              </a:extLst>
            </p:cNvPr>
            <p:cNvSpPr txBox="1"/>
            <p:nvPr/>
          </p:nvSpPr>
          <p:spPr>
            <a:xfrm>
              <a:off x="6765887" y="3198167"/>
              <a:ext cx="12649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Mở rộng</a:t>
              </a: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C4550AE6-0423-4274-8447-4A16770223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028" y="4625205"/>
            <a:ext cx="1605931" cy="160593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1131481-B17B-4D2E-AD9A-B8640AF9C53B}"/>
              </a:ext>
            </a:extLst>
          </p:cNvPr>
          <p:cNvSpPr txBox="1"/>
          <p:nvPr/>
        </p:nvSpPr>
        <p:spPr>
          <a:xfrm>
            <a:off x="3741477" y="6067352"/>
            <a:ext cx="1661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Người dùng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39DAA3-9706-4ABC-A3CC-AF1F65A8C499}"/>
              </a:ext>
            </a:extLst>
          </p:cNvPr>
          <p:cNvSpPr txBox="1"/>
          <p:nvPr/>
        </p:nvSpPr>
        <p:spPr>
          <a:xfrm>
            <a:off x="2542478" y="6423400"/>
            <a:ext cx="40590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/>
              <a:t>Nguồn:</a:t>
            </a:r>
            <a:r>
              <a:rPr lang="en-US" sz="1400" i="1"/>
              <a:t> iconpacks.net/free-icon/user-group-307.html</a:t>
            </a:r>
          </a:p>
        </p:txBody>
      </p:sp>
    </p:spTree>
    <p:extLst>
      <p:ext uri="{BB962C8B-B14F-4D97-AF65-F5344CB8AC3E}">
        <p14:creationId xmlns:p14="http://schemas.microsoft.com/office/powerpoint/2010/main" val="627478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8AA5C6-F0A1-4D81-AAE3-C824EDA68B47}"/>
              </a:ext>
            </a:extLst>
          </p:cNvPr>
          <p:cNvSpPr/>
          <p:nvPr/>
        </p:nvSpPr>
        <p:spPr>
          <a:xfrm>
            <a:off x="-1524000" y="6"/>
            <a:ext cx="12192000" cy="2976879"/>
          </a:xfrm>
          <a:prstGeom prst="rect">
            <a:avLst/>
          </a:prstGeom>
          <a:solidFill>
            <a:srgbClr val="8E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19AF4-6E41-46D8-BD0D-EAD90A381FE5}"/>
              </a:ext>
            </a:extLst>
          </p:cNvPr>
          <p:cNvSpPr txBox="1"/>
          <p:nvPr/>
        </p:nvSpPr>
        <p:spPr>
          <a:xfrm>
            <a:off x="1219051" y="1938889"/>
            <a:ext cx="7827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 and Future 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6DB37-424F-4144-B66A-D1BC82A4C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770" y="759866"/>
            <a:ext cx="910467" cy="91046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25AC4A-6C56-46B3-A9A4-A656E6EC3A4B}"/>
              </a:ext>
            </a:extLst>
          </p:cNvPr>
          <p:cNvSpPr/>
          <p:nvPr/>
        </p:nvSpPr>
        <p:spPr>
          <a:xfrm>
            <a:off x="378816" y="1981085"/>
            <a:ext cx="690880" cy="6724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8E44AD"/>
                </a:solidFill>
                <a:latin typeface="Century Gothic" panose="020B0502020202020204" pitchFamily="34" charset="0"/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660A90-7628-4D25-87C4-96A4954429FB}"/>
              </a:ext>
            </a:extLst>
          </p:cNvPr>
          <p:cNvSpPr txBox="1"/>
          <p:nvPr/>
        </p:nvSpPr>
        <p:spPr>
          <a:xfrm>
            <a:off x="3886204" y="4181891"/>
            <a:ext cx="1701107" cy="434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sz="2200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BD729-9C8C-4D9E-B726-03A7051337B4}"/>
              </a:ext>
            </a:extLst>
          </p:cNvPr>
          <p:cNvSpPr/>
          <p:nvPr/>
        </p:nvSpPr>
        <p:spPr>
          <a:xfrm>
            <a:off x="3886203" y="4935185"/>
            <a:ext cx="1787669" cy="434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defRPr/>
            </a:pPr>
            <a:r>
              <a:rPr lang="en-US" sz="2200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9436EA-E248-4EEE-8CD0-C7A5BBD43F47}"/>
              </a:ext>
            </a:extLst>
          </p:cNvPr>
          <p:cNvSpPr/>
          <p:nvPr/>
        </p:nvSpPr>
        <p:spPr>
          <a:xfrm>
            <a:off x="3086494" y="4160474"/>
            <a:ext cx="508159" cy="508159"/>
          </a:xfrm>
          <a:prstGeom prst="rect">
            <a:avLst/>
          </a:prstGeom>
          <a:solidFill>
            <a:srgbClr val="8E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7669AA-6933-4A9C-A3B2-7BBBD80DDAA3}"/>
              </a:ext>
            </a:extLst>
          </p:cNvPr>
          <p:cNvSpPr/>
          <p:nvPr/>
        </p:nvSpPr>
        <p:spPr>
          <a:xfrm>
            <a:off x="3086494" y="4935186"/>
            <a:ext cx="508159" cy="508159"/>
          </a:xfrm>
          <a:prstGeom prst="rect">
            <a:avLst/>
          </a:prstGeom>
          <a:solidFill>
            <a:srgbClr val="8E4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C139A-F8E8-4652-85F8-1061C14C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8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B995AF-68C2-40EF-AA57-4E522527CC6C}"/>
              </a:ext>
            </a:extLst>
          </p:cNvPr>
          <p:cNvSpPr/>
          <p:nvPr/>
        </p:nvSpPr>
        <p:spPr>
          <a:xfrm>
            <a:off x="-1524000" y="1"/>
            <a:ext cx="12192000" cy="702185"/>
          </a:xfrm>
          <a:prstGeom prst="rect">
            <a:avLst/>
          </a:prstGeom>
          <a:solidFill>
            <a:srgbClr val="8E44AD"/>
          </a:solidFill>
          <a:ln w="76200">
            <a:noFill/>
          </a:ln>
        </p:spPr>
        <p:txBody>
          <a:bodyPr wrap="none" lIns="274320" tIns="91440" bIns="91440" anchor="ctr">
            <a:noAutofit/>
          </a:bodyPr>
          <a:lstStyle/>
          <a:p>
            <a:pPr marL="685783" indent="-685783">
              <a:buSzPct val="110000"/>
              <a:buBlip>
                <a:blip r:embed="rId3"/>
              </a:buBlip>
            </a:pP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2320B-1A27-4FC5-878B-30C71D0328F2}"/>
              </a:ext>
            </a:extLst>
          </p:cNvPr>
          <p:cNvSpPr txBox="1"/>
          <p:nvPr/>
        </p:nvSpPr>
        <p:spPr>
          <a:xfrm>
            <a:off x="1099696" y="1171620"/>
            <a:ext cx="8863564" cy="3002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dirty="0">
                <a:latin typeface="Century Gothic" panose="020B0502020202020204" pitchFamily="34" charset="0"/>
              </a:rPr>
              <a:t>Summary 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dirty="0">
                <a:latin typeface="Century Gothic" panose="020B0502020202020204" pitchFamily="34" charset="0"/>
              </a:rPr>
              <a:t>Building successfully three applications for three types of user. Completed implement almost basic features for system.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Century Gothic" panose="020B0502020202020204" pitchFamily="34" charset="0"/>
              </a:rPr>
              <a:t>Normal user </a:t>
            </a:r>
            <a:r>
              <a:rPr lang="en-US" dirty="0">
                <a:latin typeface="Century Gothic" panose="020B0502020202020204" pitchFamily="34" charset="0"/>
              </a:rPr>
              <a:t>can search and connect to photographer, filter photo, manage and share collection of poses.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Century Gothic" panose="020B0502020202020204" pitchFamily="34" charset="0"/>
              </a:rPr>
              <a:t>Photographer</a:t>
            </a:r>
            <a:r>
              <a:rPr lang="en-US" dirty="0">
                <a:latin typeface="Century Gothic" panose="020B0502020202020204" pitchFamily="34" charset="0"/>
              </a:rPr>
              <a:t> can chat with client, manage and share collection of poses.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Century Gothic" panose="020B0502020202020204" pitchFamily="34" charset="0"/>
              </a:rPr>
              <a:t>Admin</a:t>
            </a:r>
            <a:r>
              <a:rPr lang="en-US" dirty="0">
                <a:latin typeface="Century Gothic" panose="020B0502020202020204" pitchFamily="34" charset="0"/>
              </a:rPr>
              <a:t> can manipulate with data of system.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E18AD-20A2-479E-8F9A-6124C23DD3F6}"/>
              </a:ext>
            </a:extLst>
          </p:cNvPr>
          <p:cNvSpPr txBox="1"/>
          <p:nvPr/>
        </p:nvSpPr>
        <p:spPr>
          <a:xfrm>
            <a:off x="1099696" y="4785865"/>
            <a:ext cx="8712200" cy="1211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b="1" dirty="0">
                <a:latin typeface="Century Gothic" panose="020B0502020202020204" pitchFamily="34" charset="0"/>
              </a:rPr>
              <a:t>Drawback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entury Gothic" panose="020B0502020202020204" pitchFamily="34" charset="0"/>
              </a:rPr>
              <a:t>Doesn’t solve the commercial problem in photographer and client connection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507857-5104-415D-8BE8-2747BDE7F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64469" y="2107987"/>
            <a:ext cx="1106400" cy="1106400"/>
          </a:xfrm>
          <a:prstGeom prst="rect">
            <a:avLst/>
          </a:prstGeom>
        </p:spPr>
      </p:pic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667BEA-0A2D-4C11-89A2-A2F3117C4A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032" y="4909877"/>
            <a:ext cx="963526" cy="96352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1B4CA6-3320-45BF-B726-24D5057D8BE4}"/>
              </a:ext>
            </a:extLst>
          </p:cNvPr>
          <p:cNvCxnSpPr/>
          <p:nvPr/>
        </p:nvCxnSpPr>
        <p:spPr>
          <a:xfrm>
            <a:off x="-760718" y="4428870"/>
            <a:ext cx="105816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FA9862-1509-40D0-9A94-120A676A1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31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B995AF-68C2-40EF-AA57-4E522527CC6C}"/>
              </a:ext>
            </a:extLst>
          </p:cNvPr>
          <p:cNvSpPr/>
          <p:nvPr/>
        </p:nvSpPr>
        <p:spPr>
          <a:xfrm>
            <a:off x="-1524000" y="1"/>
            <a:ext cx="12192000" cy="704887"/>
          </a:xfrm>
          <a:prstGeom prst="rect">
            <a:avLst/>
          </a:prstGeom>
          <a:solidFill>
            <a:srgbClr val="8E44AD"/>
          </a:solidFill>
          <a:ln w="76200">
            <a:noFill/>
          </a:ln>
        </p:spPr>
        <p:txBody>
          <a:bodyPr wrap="none" lIns="274320" tIns="91440" bIns="91440" anchor="ctr">
            <a:noAutofit/>
          </a:bodyPr>
          <a:lstStyle/>
          <a:p>
            <a:pPr marL="685783" indent="-685783">
              <a:buSzPct val="110000"/>
              <a:buBlip>
                <a:blip r:embed="rId3"/>
              </a:buBlip>
            </a:pP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Future Work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33090A-5160-49AF-8BB3-0DE4BF3575BB}"/>
              </a:ext>
            </a:extLst>
          </p:cNvPr>
          <p:cNvSpPr txBox="1"/>
          <p:nvPr/>
        </p:nvSpPr>
        <p:spPr>
          <a:xfrm>
            <a:off x="-665060" y="3748596"/>
            <a:ext cx="10658095" cy="39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entury Gothic" panose="020B0502020202020204" pitchFamily="34" charset="0"/>
              </a:rPr>
              <a:t>Research and develop more approaches of searching or filtering photos.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6ABF2-0A47-4557-BB77-B2BF51AF3721}"/>
              </a:ext>
            </a:extLst>
          </p:cNvPr>
          <p:cNvSpPr txBox="1"/>
          <p:nvPr/>
        </p:nvSpPr>
        <p:spPr>
          <a:xfrm>
            <a:off x="-665061" y="4384089"/>
            <a:ext cx="10658095" cy="725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entury Gothic" panose="020B0502020202020204" pitchFamily="34" charset="0"/>
              </a:rPr>
              <a:t>Research and implement feature that solves commercial problem in photographers and clients connection.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1A4FDE-B580-45F6-BA13-94C4A30D24D2}"/>
              </a:ext>
            </a:extLst>
          </p:cNvPr>
          <p:cNvSpPr txBox="1"/>
          <p:nvPr/>
        </p:nvSpPr>
        <p:spPr>
          <a:xfrm>
            <a:off x="-665061" y="5344349"/>
            <a:ext cx="10658095" cy="400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entury Gothic" panose="020B0502020202020204" pitchFamily="34" charset="0"/>
              </a:rPr>
              <a:t>Improve performance and user experience. </a:t>
            </a:r>
          </a:p>
        </p:txBody>
      </p:sp>
      <p:pic>
        <p:nvPicPr>
          <p:cNvPr id="3" name="Picture 2" descr="A picture containing sign, clock, room&#10;&#10;Description automatically generated">
            <a:extLst>
              <a:ext uri="{FF2B5EF4-FFF2-40B4-BE49-F238E27FC236}">
                <a16:creationId xmlns:a16="http://schemas.microsoft.com/office/drawing/2014/main" id="{EB2C0884-BFF6-418C-BA3E-93062B3D6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56" y="1350797"/>
            <a:ext cx="1786288" cy="178628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27A4F8-7CE5-48EC-A726-F043EEF9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78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8AA5C6-F0A1-4D81-AAE3-C824EDA68B47}"/>
              </a:ext>
            </a:extLst>
          </p:cNvPr>
          <p:cNvSpPr/>
          <p:nvPr/>
        </p:nvSpPr>
        <p:spPr>
          <a:xfrm>
            <a:off x="-1524000" y="6"/>
            <a:ext cx="12192000" cy="4114799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19AF4-6E41-46D8-BD0D-EAD90A381FE5}"/>
              </a:ext>
            </a:extLst>
          </p:cNvPr>
          <p:cNvSpPr txBox="1"/>
          <p:nvPr/>
        </p:nvSpPr>
        <p:spPr>
          <a:xfrm>
            <a:off x="755891" y="4961478"/>
            <a:ext cx="763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E74C3C"/>
                </a:solidFill>
                <a:latin typeface="Century Gothic" panose="020B0502020202020204" pitchFamily="34" charset="0"/>
              </a:rPr>
              <a:t>QUESTION AND ANSWER 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46DB37-424F-4144-B66A-D1BC82A4C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0892" y="808702"/>
            <a:ext cx="2742219" cy="274221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C2F01-C013-49B8-A563-93C171CC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0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8AA5C6-F0A1-4D81-AAE3-C824EDA68B47}"/>
              </a:ext>
            </a:extLst>
          </p:cNvPr>
          <p:cNvSpPr/>
          <p:nvPr/>
        </p:nvSpPr>
        <p:spPr>
          <a:xfrm>
            <a:off x="0" y="6"/>
            <a:ext cx="9144000" cy="2976879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39EB95-60CA-4646-904A-3A2C134ADFAE}"/>
              </a:ext>
            </a:extLst>
          </p:cNvPr>
          <p:cNvGrpSpPr/>
          <p:nvPr/>
        </p:nvGrpSpPr>
        <p:grpSpPr>
          <a:xfrm>
            <a:off x="1804261" y="469122"/>
            <a:ext cx="5535478" cy="1841423"/>
            <a:chOff x="1752498" y="721157"/>
            <a:chExt cx="5535478" cy="18414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819AF4-6E41-46D8-BD0D-EAD90A381FE5}"/>
                </a:ext>
              </a:extLst>
            </p:cNvPr>
            <p:cNvSpPr txBox="1"/>
            <p:nvPr/>
          </p:nvSpPr>
          <p:spPr>
            <a:xfrm>
              <a:off x="2777254" y="1793139"/>
              <a:ext cx="451072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>
                  <a:solidFill>
                    <a:schemeClr val="bg1"/>
                  </a:solidFill>
                </a:rPr>
                <a:t>Giới thiệu trò chơi</a:t>
              </a:r>
              <a:endParaRPr lang="en-US" sz="4400" b="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B46DB37-424F-4144-B66A-D1BC82A4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2148" y="721157"/>
              <a:ext cx="910467" cy="910467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225AC4A-6C56-46B3-A9A4-A656E6EC3A4B}"/>
                </a:ext>
              </a:extLst>
            </p:cNvPr>
            <p:cNvSpPr/>
            <p:nvPr/>
          </p:nvSpPr>
          <p:spPr>
            <a:xfrm>
              <a:off x="1752498" y="1841628"/>
              <a:ext cx="690880" cy="6724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b="1" dirty="0">
                  <a:solidFill>
                    <a:srgbClr val="E74C3C"/>
                  </a:solidFill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5E1B6C8-73CF-40FE-A878-1BF0C84FC608}"/>
              </a:ext>
            </a:extLst>
          </p:cNvPr>
          <p:cNvGrpSpPr/>
          <p:nvPr/>
        </p:nvGrpSpPr>
        <p:grpSpPr>
          <a:xfrm>
            <a:off x="2269095" y="3832101"/>
            <a:ext cx="5219271" cy="508159"/>
            <a:chOff x="2269095" y="3832101"/>
            <a:chExt cx="5219271" cy="5081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46587B-2D97-4FA6-A0C3-9AD6725457DC}"/>
                </a:ext>
              </a:extLst>
            </p:cNvPr>
            <p:cNvSpPr txBox="1"/>
            <p:nvPr/>
          </p:nvSpPr>
          <p:spPr>
            <a:xfrm>
              <a:off x="2998438" y="3863105"/>
              <a:ext cx="4489928" cy="44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10000"/>
                </a:lnSpc>
                <a:defRPr/>
              </a:pPr>
              <a:r>
                <a:rPr lang="en-US" sz="2200"/>
                <a:t>Phát triển trên điện thoại thông minh</a:t>
              </a:r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84FFA5-D472-416B-AE57-6991FC7828D7}"/>
                </a:ext>
              </a:extLst>
            </p:cNvPr>
            <p:cNvSpPr/>
            <p:nvPr/>
          </p:nvSpPr>
          <p:spPr>
            <a:xfrm>
              <a:off x="2269095" y="3832101"/>
              <a:ext cx="508159" cy="508159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0D4408-BC2F-4952-B188-881923E91BC8}"/>
              </a:ext>
            </a:extLst>
          </p:cNvPr>
          <p:cNvGrpSpPr/>
          <p:nvPr/>
        </p:nvGrpSpPr>
        <p:grpSpPr>
          <a:xfrm>
            <a:off x="2269095" y="4601279"/>
            <a:ext cx="5219270" cy="508159"/>
            <a:chOff x="2269095" y="4601279"/>
            <a:chExt cx="5219270" cy="50815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7361B2-A240-4CB6-9D12-FCB354045D46}"/>
                </a:ext>
              </a:extLst>
            </p:cNvPr>
            <p:cNvSpPr/>
            <p:nvPr/>
          </p:nvSpPr>
          <p:spPr>
            <a:xfrm>
              <a:off x="2998436" y="4632283"/>
              <a:ext cx="4489929" cy="4461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0000"/>
                </a:lnSpc>
                <a:defRPr/>
              </a:pPr>
              <a:r>
                <a:rPr lang="en-US" sz="2200"/>
                <a:t>Thuộc thể loại Hyper-casual</a:t>
              </a:r>
              <a:endParaRPr lang="en-US" sz="2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04B7C5-B42C-4F7D-B8FF-274839844FEE}"/>
                </a:ext>
              </a:extLst>
            </p:cNvPr>
            <p:cNvSpPr/>
            <p:nvPr/>
          </p:nvSpPr>
          <p:spPr>
            <a:xfrm>
              <a:off x="2269095" y="4601279"/>
              <a:ext cx="508159" cy="508159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48A950-1377-4E24-8E91-797F34FA9DB7}"/>
              </a:ext>
            </a:extLst>
          </p:cNvPr>
          <p:cNvGrpSpPr/>
          <p:nvPr/>
        </p:nvGrpSpPr>
        <p:grpSpPr>
          <a:xfrm>
            <a:off x="2269095" y="5370457"/>
            <a:ext cx="5219271" cy="508159"/>
            <a:chOff x="2269095" y="5370457"/>
            <a:chExt cx="5219271" cy="5081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78E432-2681-47B6-98CF-41729251ECEB}"/>
                </a:ext>
              </a:extLst>
            </p:cNvPr>
            <p:cNvSpPr/>
            <p:nvPr/>
          </p:nvSpPr>
          <p:spPr>
            <a:xfrm>
              <a:off x="2998438" y="5401461"/>
              <a:ext cx="4489928" cy="4461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0000"/>
                </a:lnSpc>
                <a:defRPr/>
              </a:pPr>
              <a:r>
                <a:rPr lang="en-US" sz="2200"/>
                <a:t>Dùng để giải trí, rèn luyện phản xạ</a:t>
              </a:r>
              <a:endParaRPr lang="en-US" sz="2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46BF89-9D53-477A-898A-E29999DBA2AD}"/>
                </a:ext>
              </a:extLst>
            </p:cNvPr>
            <p:cNvSpPr/>
            <p:nvPr/>
          </p:nvSpPr>
          <p:spPr>
            <a:xfrm>
              <a:off x="2269095" y="5370457"/>
              <a:ext cx="508159" cy="508159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Century Gothic" panose="020B0502020202020204" pitchFamily="34" charset="0"/>
                </a:rPr>
                <a:t>3</a:t>
              </a:r>
              <a:endParaRPr lang="en-US" sz="24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E5C4DD-2A9D-4D64-BD5C-60458489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1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B995AF-68C2-40EF-AA57-4E522527CC6C}"/>
              </a:ext>
            </a:extLst>
          </p:cNvPr>
          <p:cNvSpPr/>
          <p:nvPr/>
        </p:nvSpPr>
        <p:spPr>
          <a:xfrm>
            <a:off x="0" y="1"/>
            <a:ext cx="9144000" cy="704315"/>
          </a:xfrm>
          <a:prstGeom prst="rect">
            <a:avLst/>
          </a:prstGeom>
          <a:solidFill>
            <a:srgbClr val="E74C3C"/>
          </a:solidFill>
          <a:ln w="76200">
            <a:noFill/>
          </a:ln>
        </p:spPr>
        <p:txBody>
          <a:bodyPr wrap="square" lIns="274320" tIns="91440" bIns="91440" anchor="ctr">
            <a:noAutofit/>
          </a:bodyPr>
          <a:lstStyle/>
          <a:p>
            <a:pPr marL="685783" indent="-685783">
              <a:buSzPct val="110000"/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1"/>
                </a:solidFill>
              </a:rPr>
              <a:t>Nền tảng điện thoại thông minh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B294D2-D015-4414-8C3F-B2DB61EBF305}"/>
              </a:ext>
            </a:extLst>
          </p:cNvPr>
          <p:cNvGrpSpPr/>
          <p:nvPr/>
        </p:nvGrpSpPr>
        <p:grpSpPr>
          <a:xfrm>
            <a:off x="235652" y="1599428"/>
            <a:ext cx="4186060" cy="3659144"/>
            <a:chOff x="4572000" y="1825978"/>
            <a:chExt cx="4186060" cy="36591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3D87DFB-8D13-46DD-ACC3-F3E7964BE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0" y="1825978"/>
              <a:ext cx="4186060" cy="2787916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A2D4259-2D50-4F07-9BF7-6BCF72CEFC3F}"/>
                </a:ext>
              </a:extLst>
            </p:cNvPr>
            <p:cNvSpPr txBox="1"/>
            <p:nvPr/>
          </p:nvSpPr>
          <p:spPr>
            <a:xfrm>
              <a:off x="4599549" y="4613894"/>
              <a:ext cx="4158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Điện thoại thông minh phổ biến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BF97AE-FC2F-4C94-B738-5627D5EA36EF}"/>
                </a:ext>
              </a:extLst>
            </p:cNvPr>
            <p:cNvSpPr txBox="1"/>
            <p:nvPr/>
          </p:nvSpPr>
          <p:spPr>
            <a:xfrm>
              <a:off x="4752161" y="4961902"/>
              <a:ext cx="38257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i="1"/>
                <a:t>Nguồn:</a:t>
              </a:r>
              <a:r>
                <a:rPr lang="en-US" sz="1400" i="1"/>
                <a:t>vietnamnews.vn/economy/260144/smartphones-surge-in-popularity-study.html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521270-7B2A-46B9-AE3B-07626C8F63F0}"/>
              </a:ext>
            </a:extLst>
          </p:cNvPr>
          <p:cNvGrpSpPr/>
          <p:nvPr/>
        </p:nvGrpSpPr>
        <p:grpSpPr>
          <a:xfrm>
            <a:off x="4722290" y="1599428"/>
            <a:ext cx="4186061" cy="3659144"/>
            <a:chOff x="4739267" y="1700761"/>
            <a:chExt cx="4186061" cy="365914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123962-631F-4CDF-8628-0A4A1F740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9267" y="1700761"/>
              <a:ext cx="4186061" cy="278791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55E06A-72D8-49AB-B917-F6E1D24AEE18}"/>
                </a:ext>
              </a:extLst>
            </p:cNvPr>
            <p:cNvSpPr txBox="1"/>
            <p:nvPr/>
          </p:nvSpPr>
          <p:spPr>
            <a:xfrm>
              <a:off x="4876761" y="4483413"/>
              <a:ext cx="39110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Mobile game phát triển mạnh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7A1E02-A211-4A26-BBD0-F325A0C29CF7}"/>
                </a:ext>
              </a:extLst>
            </p:cNvPr>
            <p:cNvSpPr txBox="1"/>
            <p:nvPr/>
          </p:nvSpPr>
          <p:spPr>
            <a:xfrm>
              <a:off x="4855050" y="4836685"/>
              <a:ext cx="40058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i="1"/>
                <a:t>Nguồn: </a:t>
              </a:r>
              <a:r>
                <a:rPr lang="en-US" sz="1400" i="1"/>
                <a:t>techmoran.com/2019/04/29/how-mobile-technology-has-transformed-the-gaming-industry/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7F46A7-0832-439A-AD74-10F404849E24}"/>
              </a:ext>
            </a:extLst>
          </p:cNvPr>
          <p:cNvGrpSpPr/>
          <p:nvPr/>
        </p:nvGrpSpPr>
        <p:grpSpPr>
          <a:xfrm>
            <a:off x="991631" y="1854544"/>
            <a:ext cx="7160741" cy="3772800"/>
            <a:chOff x="991629" y="1748002"/>
            <a:chExt cx="7160741" cy="37728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EA3EAC2-7CB9-406E-8EA9-8ED62C71D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629" y="1748002"/>
              <a:ext cx="7160741" cy="2787915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3370BA-5ADF-4516-935E-B93F9AEF44AB}"/>
                </a:ext>
              </a:extLst>
            </p:cNvPr>
            <p:cNvSpPr txBox="1"/>
            <p:nvPr/>
          </p:nvSpPr>
          <p:spPr>
            <a:xfrm>
              <a:off x="1396181" y="4535917"/>
              <a:ext cx="65759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Thời gian chơi của mobile game so với hệ máy khác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7FD3082-1A70-4626-B218-292EF9D6DFEE}"/>
                </a:ext>
              </a:extLst>
            </p:cNvPr>
            <p:cNvSpPr txBox="1"/>
            <p:nvPr/>
          </p:nvSpPr>
          <p:spPr>
            <a:xfrm>
              <a:off x="2681214" y="4997582"/>
              <a:ext cx="40058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i="1"/>
                <a:t>Nguồn: </a:t>
              </a:r>
              <a:r>
                <a:rPr lang="en-US" sz="1400" i="1"/>
                <a:t>appannie.com/en/insights/market-data/idc-mobile-gaming-report-2017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27A0F5-C7E7-4E0A-97FF-F3F52A610FD4}"/>
              </a:ext>
            </a:extLst>
          </p:cNvPr>
          <p:cNvGrpSpPr/>
          <p:nvPr/>
        </p:nvGrpSpPr>
        <p:grpSpPr>
          <a:xfrm>
            <a:off x="991630" y="1230656"/>
            <a:ext cx="7160740" cy="5046111"/>
            <a:chOff x="1256193" y="627091"/>
            <a:chExt cx="7160740" cy="5046111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5D60F21-3C0F-4FD3-80B8-CED203B9B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6193" y="627091"/>
              <a:ext cx="7160740" cy="402791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BAFBE9D-F123-430E-8B93-4B5D6F1A8AEE}"/>
                </a:ext>
              </a:extLst>
            </p:cNvPr>
            <p:cNvSpPr txBox="1"/>
            <p:nvPr/>
          </p:nvSpPr>
          <p:spPr>
            <a:xfrm>
              <a:off x="1548581" y="4688317"/>
              <a:ext cx="6818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Doanh thu thống kê và dự đoán của thị trường game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1A0BAC3-CFFD-4FF4-B113-6144DC906C00}"/>
                </a:ext>
              </a:extLst>
            </p:cNvPr>
            <p:cNvSpPr txBox="1"/>
            <p:nvPr/>
          </p:nvSpPr>
          <p:spPr>
            <a:xfrm>
              <a:off x="2833614" y="5149982"/>
              <a:ext cx="4005899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400" b="1" i="1"/>
                <a:t>Nguồn: </a:t>
              </a:r>
              <a:r>
                <a:rPr lang="en-US" sz="1400" i="1"/>
                <a:t>ironsrc.com/blog/mobile-gaming-industry-trends-in-2020 </a:t>
              </a:r>
              <a:endPara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6BB379-9E29-42DA-9679-1EB90CCB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3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B995AF-68C2-40EF-AA57-4E522527CC6C}"/>
              </a:ext>
            </a:extLst>
          </p:cNvPr>
          <p:cNvSpPr/>
          <p:nvPr/>
        </p:nvSpPr>
        <p:spPr>
          <a:xfrm>
            <a:off x="0" y="0"/>
            <a:ext cx="9144000" cy="704315"/>
          </a:xfrm>
          <a:prstGeom prst="rect">
            <a:avLst/>
          </a:prstGeom>
          <a:solidFill>
            <a:srgbClr val="E74C3C"/>
          </a:solidFill>
          <a:ln w="76200">
            <a:noFill/>
          </a:ln>
        </p:spPr>
        <p:txBody>
          <a:bodyPr wrap="square" lIns="274320" tIns="91440" bIns="91440" anchor="ctr">
            <a:noAutofit/>
          </a:bodyPr>
          <a:lstStyle/>
          <a:p>
            <a:pPr marL="685783" indent="-685783">
              <a:buSzPct val="110000"/>
              <a:buFont typeface="Arial" panose="020B0604020202020204" pitchFamily="34" charset="0"/>
              <a:buChar char="•"/>
            </a:pPr>
            <a:r>
              <a:rPr lang="en-US" sz="3600" b="1">
                <a:solidFill>
                  <a:schemeClr val="bg1"/>
                </a:solidFill>
              </a:rPr>
              <a:t>Thể loại Hyper-casual</a:t>
            </a:r>
            <a:endParaRPr lang="en-US" sz="3600" b="1" dirty="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F38528-F522-468F-86E0-DE14A94E6FD8}"/>
              </a:ext>
            </a:extLst>
          </p:cNvPr>
          <p:cNvGrpSpPr/>
          <p:nvPr/>
        </p:nvGrpSpPr>
        <p:grpSpPr>
          <a:xfrm>
            <a:off x="156169" y="1935129"/>
            <a:ext cx="4350316" cy="3631106"/>
            <a:chOff x="143626" y="1673074"/>
            <a:chExt cx="4350316" cy="363110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A17ADD2-93F0-4D6A-A5B9-5A98BAB15F98}"/>
                </a:ext>
              </a:extLst>
            </p:cNvPr>
            <p:cNvSpPr txBox="1"/>
            <p:nvPr/>
          </p:nvSpPr>
          <p:spPr>
            <a:xfrm>
              <a:off x="564398" y="4257740"/>
              <a:ext cx="35087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/>
                <a:t>Tiles Hop: EDM Rush!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F8982EA-64EB-4B6B-AB8A-8F1CBD63384E}"/>
                </a:ext>
              </a:extLst>
            </p:cNvPr>
            <p:cNvSpPr txBox="1"/>
            <p:nvPr/>
          </p:nvSpPr>
          <p:spPr>
            <a:xfrm>
              <a:off x="442098" y="4780960"/>
              <a:ext cx="37533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/>
                <a:t>Nguồn:</a:t>
              </a:r>
              <a:r>
                <a:rPr lang="en-US" sz="1400" i="1"/>
                <a:t> spigo.com/blog/what-are-hyper-casual-games-all-about-everything-you-need-to-know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B96BE37-8D31-4492-86A4-6B57A5787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26" y="1673074"/>
              <a:ext cx="4350316" cy="252757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81D2739-9508-4D00-A428-18390A6F3299}"/>
              </a:ext>
            </a:extLst>
          </p:cNvPr>
          <p:cNvGrpSpPr/>
          <p:nvPr/>
        </p:nvGrpSpPr>
        <p:grpSpPr>
          <a:xfrm>
            <a:off x="4650060" y="1935129"/>
            <a:ext cx="4337771" cy="3631106"/>
            <a:chOff x="4650060" y="1673074"/>
            <a:chExt cx="4337771" cy="363110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C1B053-7D2C-4BB0-9A9A-4991874D068B}"/>
                </a:ext>
              </a:extLst>
            </p:cNvPr>
            <p:cNvSpPr txBox="1"/>
            <p:nvPr/>
          </p:nvSpPr>
          <p:spPr>
            <a:xfrm>
              <a:off x="5475790" y="4257740"/>
              <a:ext cx="26863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/>
                <a:t>Crossy Road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C30466-D39C-4AA5-B7EF-AA10DC8DED89}"/>
                </a:ext>
              </a:extLst>
            </p:cNvPr>
            <p:cNvSpPr txBox="1"/>
            <p:nvPr/>
          </p:nvSpPr>
          <p:spPr>
            <a:xfrm>
              <a:off x="4887807" y="4780960"/>
              <a:ext cx="3862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1"/>
                <a:t>Nguồn:</a:t>
              </a:r>
              <a:r>
                <a:rPr lang="en-US" sz="1400" i="1"/>
                <a:t> unity3diy.blogspot.com/2015/02/crossy-road-made-with-unity.html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37A5FA-A125-4941-B11C-16DB29629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060" y="1673074"/>
              <a:ext cx="4337771" cy="2527574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F04F57-D4BA-4A5A-A9E6-1E40B9EBC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1B995AF-68C2-40EF-AA57-4E522527CC6C}"/>
              </a:ext>
            </a:extLst>
          </p:cNvPr>
          <p:cNvSpPr/>
          <p:nvPr/>
        </p:nvSpPr>
        <p:spPr>
          <a:xfrm>
            <a:off x="0" y="0"/>
            <a:ext cx="9144000" cy="701041"/>
          </a:xfrm>
          <a:prstGeom prst="rect">
            <a:avLst/>
          </a:prstGeom>
          <a:solidFill>
            <a:srgbClr val="E74C3C"/>
          </a:solidFill>
          <a:ln w="76200">
            <a:noFill/>
          </a:ln>
        </p:spPr>
        <p:txBody>
          <a:bodyPr wrap="square" lIns="274320" tIns="91440" bIns="91440" anchor="ctr">
            <a:noAutofit/>
          </a:bodyPr>
          <a:lstStyle/>
          <a:p>
            <a:pPr marL="685783" indent="-685783">
              <a:buSzPct val="110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Giới thiệu trò chơi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B2D4B9-E8AD-B746-8607-F7C3CD611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39" y="999434"/>
            <a:ext cx="3130826" cy="556591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FCBAAE2-B3CE-1B4D-8A71-01F072F31B6E}"/>
              </a:ext>
            </a:extLst>
          </p:cNvPr>
          <p:cNvGrpSpPr/>
          <p:nvPr/>
        </p:nvGrpSpPr>
        <p:grpSpPr>
          <a:xfrm>
            <a:off x="4154612" y="2069563"/>
            <a:ext cx="3087649" cy="523220"/>
            <a:chOff x="3938869" y="2016553"/>
            <a:chExt cx="3087649" cy="52322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5912C9-CA2D-7F46-9E22-A8A1575686F5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70336-C0AB-CF48-903A-F97AE3280A37}"/>
                </a:ext>
              </a:extLst>
            </p:cNvPr>
            <p:cNvSpPr txBox="1"/>
            <p:nvPr/>
          </p:nvSpPr>
          <p:spPr>
            <a:xfrm>
              <a:off x="4572000" y="2016553"/>
              <a:ext cx="2454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800"/>
                <a:t>Shoot the fruits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00CF53-05C3-3D4F-96DE-C09EC0DF4B92}"/>
              </a:ext>
            </a:extLst>
          </p:cNvPr>
          <p:cNvGrpSpPr/>
          <p:nvPr/>
        </p:nvGrpSpPr>
        <p:grpSpPr>
          <a:xfrm>
            <a:off x="4154612" y="3018183"/>
            <a:ext cx="3384205" cy="523220"/>
            <a:chOff x="3938869" y="2016553"/>
            <a:chExt cx="3384205" cy="5232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16A5C3B-B20C-C64C-A3AC-FA3E5E8AECB6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3EC6E7-B414-BC45-BF09-F057E92FEC14}"/>
                </a:ext>
              </a:extLst>
            </p:cNvPr>
            <p:cNvSpPr txBox="1"/>
            <p:nvPr/>
          </p:nvSpPr>
          <p:spPr>
            <a:xfrm>
              <a:off x="4572000" y="2016553"/>
              <a:ext cx="275107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800"/>
                <a:t>Đơn giản, dễ chơi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60913B-D887-5542-8279-9788FF3B0705}"/>
              </a:ext>
            </a:extLst>
          </p:cNvPr>
          <p:cNvGrpSpPr/>
          <p:nvPr/>
        </p:nvGrpSpPr>
        <p:grpSpPr>
          <a:xfrm>
            <a:off x="4154612" y="3951742"/>
            <a:ext cx="3879212" cy="523220"/>
            <a:chOff x="3938869" y="2016553"/>
            <a:chExt cx="3879212" cy="52322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840451D-1401-4743-844D-9FFCC04EF74C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0523CB-A12E-8942-A298-906168B53243}"/>
                </a:ext>
              </a:extLst>
            </p:cNvPr>
            <p:cNvSpPr txBox="1"/>
            <p:nvPr/>
          </p:nvSpPr>
          <p:spPr>
            <a:xfrm>
              <a:off x="4572000" y="2016553"/>
              <a:ext cx="32460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800"/>
                <a:t>Giải trí, giết thời gian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116BF2-0343-4248-8456-305E1A70E10D}"/>
              </a:ext>
            </a:extLst>
          </p:cNvPr>
          <p:cNvGrpSpPr/>
          <p:nvPr/>
        </p:nvGrpSpPr>
        <p:grpSpPr>
          <a:xfrm>
            <a:off x="4154612" y="4943191"/>
            <a:ext cx="3474486" cy="523220"/>
            <a:chOff x="3938869" y="2016553"/>
            <a:chExt cx="3474486" cy="52322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3F7EE2B-A186-A74E-B385-31930392A748}"/>
                </a:ext>
              </a:extLst>
            </p:cNvPr>
            <p:cNvSpPr/>
            <p:nvPr/>
          </p:nvSpPr>
          <p:spPr>
            <a:xfrm>
              <a:off x="3938869" y="2016553"/>
              <a:ext cx="508159" cy="508159"/>
            </a:xfrm>
            <a:prstGeom prst="rect">
              <a:avLst/>
            </a:prstGeom>
            <a:solidFill>
              <a:srgbClr val="E74C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7924AD-511A-864D-A7FC-FA03D7254570}"/>
                </a:ext>
              </a:extLst>
            </p:cNvPr>
            <p:cNvSpPr txBox="1"/>
            <p:nvPr/>
          </p:nvSpPr>
          <p:spPr>
            <a:xfrm>
              <a:off x="4572000" y="2016553"/>
              <a:ext cx="28413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VN" sz="2800"/>
                <a:t>Rèn luyện phản xạ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01126A-66C9-47D2-A341-2DDFA9EE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8AA5C6-F0A1-4D81-AAE3-C824EDA68B47}"/>
              </a:ext>
            </a:extLst>
          </p:cNvPr>
          <p:cNvSpPr/>
          <p:nvPr/>
        </p:nvSpPr>
        <p:spPr>
          <a:xfrm>
            <a:off x="0" y="6"/>
            <a:ext cx="9144000" cy="2976879"/>
          </a:xfrm>
          <a:prstGeom prst="rect">
            <a:avLst/>
          </a:prstGeom>
          <a:solidFill>
            <a:srgbClr val="E67E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E1B6C8-73CF-40FE-A878-1BF0C84FC608}"/>
              </a:ext>
            </a:extLst>
          </p:cNvPr>
          <p:cNvGrpSpPr/>
          <p:nvPr/>
        </p:nvGrpSpPr>
        <p:grpSpPr>
          <a:xfrm>
            <a:off x="2269095" y="3832101"/>
            <a:ext cx="5219271" cy="508159"/>
            <a:chOff x="2269095" y="3832101"/>
            <a:chExt cx="5219271" cy="5081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46587B-2D97-4FA6-A0C3-9AD6725457DC}"/>
                </a:ext>
              </a:extLst>
            </p:cNvPr>
            <p:cNvSpPr txBox="1"/>
            <p:nvPr/>
          </p:nvSpPr>
          <p:spPr>
            <a:xfrm>
              <a:off x="2998438" y="3863105"/>
              <a:ext cx="4489928" cy="4461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10000"/>
                </a:lnSpc>
                <a:defRPr/>
              </a:pPr>
              <a:r>
                <a:rPr lang="en-US" sz="2200"/>
                <a:t>Công nghệ sử dụng</a:t>
              </a:r>
              <a:endParaRPr lang="en-US" sz="2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84FFA5-D472-416B-AE57-6991FC7828D7}"/>
                </a:ext>
              </a:extLst>
            </p:cNvPr>
            <p:cNvSpPr/>
            <p:nvPr/>
          </p:nvSpPr>
          <p:spPr>
            <a:xfrm>
              <a:off x="2269095" y="3832101"/>
              <a:ext cx="508159" cy="508159"/>
            </a:xfrm>
            <a:prstGeom prst="rect">
              <a:avLst/>
            </a:prstGeom>
            <a:solidFill>
              <a:srgbClr val="F37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0D4408-BC2F-4952-B188-881923E91BC8}"/>
              </a:ext>
            </a:extLst>
          </p:cNvPr>
          <p:cNvGrpSpPr/>
          <p:nvPr/>
        </p:nvGrpSpPr>
        <p:grpSpPr>
          <a:xfrm>
            <a:off x="2269095" y="4601279"/>
            <a:ext cx="5219270" cy="508159"/>
            <a:chOff x="2269095" y="4601279"/>
            <a:chExt cx="5219270" cy="50815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7361B2-A240-4CB6-9D12-FCB354045D46}"/>
                </a:ext>
              </a:extLst>
            </p:cNvPr>
            <p:cNvSpPr/>
            <p:nvPr/>
          </p:nvSpPr>
          <p:spPr>
            <a:xfrm>
              <a:off x="2998436" y="4632283"/>
              <a:ext cx="4489929" cy="4461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0000"/>
                </a:lnSpc>
                <a:defRPr/>
              </a:pPr>
              <a:r>
                <a:rPr lang="en-US" sz="2200" dirty="0"/>
                <a:t>Biểu đồ usecase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04B7C5-B42C-4F7D-B8FF-274839844FEE}"/>
                </a:ext>
              </a:extLst>
            </p:cNvPr>
            <p:cNvSpPr/>
            <p:nvPr/>
          </p:nvSpPr>
          <p:spPr>
            <a:xfrm>
              <a:off x="2269095" y="4601279"/>
              <a:ext cx="508159" cy="508159"/>
            </a:xfrm>
            <a:prstGeom prst="rect">
              <a:avLst/>
            </a:prstGeom>
            <a:solidFill>
              <a:srgbClr val="F37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148A950-1377-4E24-8E91-797F34FA9DB7}"/>
              </a:ext>
            </a:extLst>
          </p:cNvPr>
          <p:cNvGrpSpPr/>
          <p:nvPr/>
        </p:nvGrpSpPr>
        <p:grpSpPr>
          <a:xfrm>
            <a:off x="2269095" y="5370457"/>
            <a:ext cx="5219271" cy="508159"/>
            <a:chOff x="2269095" y="5370457"/>
            <a:chExt cx="5219271" cy="50815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978E432-2681-47B6-98CF-41729251ECEB}"/>
                </a:ext>
              </a:extLst>
            </p:cNvPr>
            <p:cNvSpPr/>
            <p:nvPr/>
          </p:nvSpPr>
          <p:spPr>
            <a:xfrm>
              <a:off x="2998438" y="5401461"/>
              <a:ext cx="4489928" cy="4461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10000"/>
                </a:lnSpc>
                <a:defRPr/>
              </a:pPr>
              <a:r>
                <a:rPr lang="en-US" sz="2200" dirty="0"/>
                <a:t>Thiết kế gói tổng quan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46BF89-9D53-477A-898A-E29999DBA2AD}"/>
                </a:ext>
              </a:extLst>
            </p:cNvPr>
            <p:cNvSpPr/>
            <p:nvPr/>
          </p:nvSpPr>
          <p:spPr>
            <a:xfrm>
              <a:off x="2269095" y="5370457"/>
              <a:ext cx="508159" cy="508159"/>
            </a:xfrm>
            <a:prstGeom prst="rect">
              <a:avLst/>
            </a:prstGeom>
            <a:solidFill>
              <a:srgbClr val="F370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>
                  <a:latin typeface="Century Gothic" panose="020B0502020202020204" pitchFamily="34" charset="0"/>
                </a:rPr>
                <a:t>3</a:t>
              </a:r>
              <a:endParaRPr lang="en-US" sz="24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3862BD6-28B3-6047-AABF-A5852659E4E0}"/>
              </a:ext>
            </a:extLst>
          </p:cNvPr>
          <p:cNvGrpSpPr/>
          <p:nvPr/>
        </p:nvGrpSpPr>
        <p:grpSpPr>
          <a:xfrm>
            <a:off x="1868669" y="591693"/>
            <a:ext cx="5406661" cy="1864626"/>
            <a:chOff x="1804261" y="445919"/>
            <a:chExt cx="5406661" cy="18646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B39EB95-60CA-4646-904A-3A2C134ADFAE}"/>
                </a:ext>
              </a:extLst>
            </p:cNvPr>
            <p:cNvGrpSpPr/>
            <p:nvPr/>
          </p:nvGrpSpPr>
          <p:grpSpPr>
            <a:xfrm>
              <a:off x="1804261" y="1541104"/>
              <a:ext cx="5406661" cy="769441"/>
              <a:chOff x="1752498" y="1793139"/>
              <a:chExt cx="5406661" cy="76944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819AF4-6E41-46D8-BD0D-EAD90A381FE5}"/>
                  </a:ext>
                </a:extLst>
              </p:cNvPr>
              <p:cNvSpPr txBox="1"/>
              <p:nvPr/>
            </p:nvSpPr>
            <p:spPr>
              <a:xfrm>
                <a:off x="2777254" y="1793139"/>
                <a:ext cx="43819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>
                    <a:solidFill>
                      <a:schemeClr val="bg1"/>
                    </a:solidFill>
                  </a:rPr>
                  <a:t>Xây dựng trò chơi</a:t>
                </a:r>
                <a:endParaRPr lang="en-US" sz="4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9225AC4A-6C56-46B3-A9A4-A656E6EC3A4B}"/>
                  </a:ext>
                </a:extLst>
              </p:cNvPr>
              <p:cNvSpPr/>
              <p:nvPr/>
            </p:nvSpPr>
            <p:spPr>
              <a:xfrm>
                <a:off x="1752498" y="1841628"/>
                <a:ext cx="690880" cy="672464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rgbClr val="E67E22"/>
                    </a:solidFill>
                    <a:latin typeface="Century Gothic" panose="020B0502020202020204" pitchFamily="34" charset="0"/>
                  </a:rPr>
                  <a:t>2</a:t>
                </a: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F120EF0-5395-6D47-8AD6-4AA3448D8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16766" y="445919"/>
              <a:ext cx="910467" cy="910467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A28FDD-C2AF-4CAF-A5FE-ABA123EC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7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F04CE5D-5575-1846-9200-F4F1459590AD}"/>
              </a:ext>
            </a:extLst>
          </p:cNvPr>
          <p:cNvSpPr/>
          <p:nvPr/>
        </p:nvSpPr>
        <p:spPr>
          <a:xfrm>
            <a:off x="-1" y="0"/>
            <a:ext cx="9144001" cy="704315"/>
          </a:xfrm>
          <a:prstGeom prst="rect">
            <a:avLst/>
          </a:prstGeom>
          <a:solidFill>
            <a:srgbClr val="E67E22"/>
          </a:solidFill>
          <a:ln w="76200">
            <a:noFill/>
          </a:ln>
        </p:spPr>
        <p:txBody>
          <a:bodyPr wrap="none" lIns="274320" tIns="91440" bIns="91440" anchor="ctr">
            <a:noAutofit/>
          </a:bodyPr>
          <a:lstStyle/>
          <a:p>
            <a:pPr marL="685783" indent="-685783">
              <a:buSzPct val="120000"/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Công nghệ sử dụng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261EA7-C38F-7D48-970A-5ECD6EF16F5E}"/>
              </a:ext>
            </a:extLst>
          </p:cNvPr>
          <p:cNvGrpSpPr/>
          <p:nvPr/>
        </p:nvGrpSpPr>
        <p:grpSpPr>
          <a:xfrm>
            <a:off x="1889755" y="1054926"/>
            <a:ext cx="5364479" cy="2617688"/>
            <a:chOff x="1889756" y="965200"/>
            <a:chExt cx="5364479" cy="261768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59C5CA6-3BE6-B245-9126-BB5E1526D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4405" y="965200"/>
              <a:ext cx="5195189" cy="1889159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B54A97-67DF-FB41-8802-2E97BBEE46E5}"/>
                </a:ext>
              </a:extLst>
            </p:cNvPr>
            <p:cNvSpPr/>
            <p:nvPr/>
          </p:nvSpPr>
          <p:spPr>
            <a:xfrm>
              <a:off x="3556334" y="2821867"/>
              <a:ext cx="20313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Unity Engine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80C233-DED0-2F47-87BC-1B0E81893C77}"/>
                </a:ext>
              </a:extLst>
            </p:cNvPr>
            <p:cNvSpPr/>
            <p:nvPr/>
          </p:nvSpPr>
          <p:spPr>
            <a:xfrm>
              <a:off x="1889756" y="3275111"/>
              <a:ext cx="53644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VN" sz="1400" b="1" i="1"/>
                <a:t>Nguồn: </a:t>
              </a:r>
              <a:r>
                <a:rPr lang="en-VN" sz="1400" i="1"/>
                <a:t>commons.wikimedia.org/wiki/File:Unity_Technologies_logo.svg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8D836A-22F0-4644-BD0A-7AF3E54353CA}"/>
              </a:ext>
            </a:extLst>
          </p:cNvPr>
          <p:cNvGrpSpPr/>
          <p:nvPr/>
        </p:nvGrpSpPr>
        <p:grpSpPr>
          <a:xfrm>
            <a:off x="1320795" y="4023225"/>
            <a:ext cx="6502400" cy="2357058"/>
            <a:chOff x="1320795" y="3796626"/>
            <a:chExt cx="6502400" cy="235705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677C3CF-B598-2E45-B06D-984F56C93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795" y="3796626"/>
              <a:ext cx="6502400" cy="182880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57D2F5-6065-074F-A284-A53158F9FF2C}"/>
                </a:ext>
              </a:extLst>
            </p:cNvPr>
            <p:cNvSpPr/>
            <p:nvPr/>
          </p:nvSpPr>
          <p:spPr>
            <a:xfrm>
              <a:off x="3951931" y="5425155"/>
              <a:ext cx="14094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Firebase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00589F-9923-C948-AC74-E55E51B8C375}"/>
                </a:ext>
              </a:extLst>
            </p:cNvPr>
            <p:cNvSpPr/>
            <p:nvPr/>
          </p:nvSpPr>
          <p:spPr>
            <a:xfrm>
              <a:off x="2352007" y="5845907"/>
              <a:ext cx="46092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VN" sz="1400" b="1" i="1"/>
                <a:t>Nguồn: </a:t>
              </a:r>
              <a:r>
                <a:rPr lang="en-US" sz="1400" i="1"/>
                <a:t>commons.wikimedia.org/wiki/File:Firebase_Logo.svg</a:t>
              </a:r>
              <a:endParaRPr lang="en-VN" sz="1400" i="1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44BEE3-A845-4830-9E35-B7E38962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2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F04CE5D-5575-1846-9200-F4F1459590AD}"/>
              </a:ext>
            </a:extLst>
          </p:cNvPr>
          <p:cNvSpPr/>
          <p:nvPr/>
        </p:nvSpPr>
        <p:spPr>
          <a:xfrm>
            <a:off x="-1" y="0"/>
            <a:ext cx="3145537" cy="6858000"/>
          </a:xfrm>
          <a:prstGeom prst="rect">
            <a:avLst/>
          </a:prstGeom>
          <a:solidFill>
            <a:srgbClr val="E67E22"/>
          </a:solidFill>
          <a:ln w="76200">
            <a:noFill/>
          </a:ln>
        </p:spPr>
        <p:txBody>
          <a:bodyPr wrap="none" lIns="274320" tIns="91440" bIns="91440" anchor="ctr">
            <a:noAutofit/>
          </a:bodyPr>
          <a:lstStyle/>
          <a:p>
            <a:pPr marL="685783" indent="-685783">
              <a:buSzPct val="120000"/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Usecase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1C603-762C-634F-AB2F-EA9B5138D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536" y="737269"/>
            <a:ext cx="5998464" cy="5383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CE96D-4EC3-42CF-87B3-2BA6924CF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51100-7C1C-4FBE-B967-2548BC25D3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5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5467</TotalTime>
  <Words>2682</Words>
  <Application>Microsoft Office PowerPoint</Application>
  <PresentationFormat>On-screen Show (4:3)</PresentationFormat>
  <Paragraphs>317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Century Gothic</vt:lpstr>
      <vt:lpstr>Times New Roman</vt:lpstr>
      <vt:lpstr>Office Theme</vt:lpstr>
      <vt:lpstr>ĐỒ ÁN TỐT NGHIỆP Xây dựng trò chơi “Shoot the Fruits” trên thiết bị di động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Dũng KaKa</dc:creator>
  <cp:lastModifiedBy>Unk Call Me</cp:lastModifiedBy>
  <cp:revision>405</cp:revision>
  <dcterms:created xsi:type="dcterms:W3CDTF">2020-07-05T02:42:25Z</dcterms:created>
  <dcterms:modified xsi:type="dcterms:W3CDTF">2021-01-14T11:23:01Z</dcterms:modified>
</cp:coreProperties>
</file>