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7" r:id="rId3"/>
    <p:sldMasterId id="2147483663" r:id="rId4"/>
  </p:sldMasterIdLst>
  <p:notesMasterIdLst>
    <p:notesMasterId r:id="rId27"/>
  </p:notesMasterIdLst>
  <p:sldIdLst>
    <p:sldId id="257" r:id="rId5"/>
    <p:sldId id="258" r:id="rId6"/>
    <p:sldId id="259" r:id="rId7"/>
    <p:sldId id="307" r:id="rId8"/>
    <p:sldId id="357" r:id="rId9"/>
    <p:sldId id="358" r:id="rId10"/>
    <p:sldId id="359" r:id="rId11"/>
    <p:sldId id="360" r:id="rId12"/>
    <p:sldId id="334" r:id="rId13"/>
    <p:sldId id="308" r:id="rId14"/>
    <p:sldId id="260" r:id="rId15"/>
    <p:sldId id="352" r:id="rId16"/>
    <p:sldId id="328" r:id="rId17"/>
    <p:sldId id="361" r:id="rId18"/>
    <p:sldId id="353" r:id="rId19"/>
    <p:sldId id="329" r:id="rId20"/>
    <p:sldId id="332" r:id="rId21"/>
    <p:sldId id="354" r:id="rId22"/>
    <p:sldId id="355" r:id="rId23"/>
    <p:sldId id="301" r:id="rId24"/>
    <p:sldId id="339" r:id="rId25"/>
    <p:sldId id="35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4C8B"/>
    <a:srgbClr val="B81A4D"/>
    <a:srgbClr val="D9D9D9"/>
    <a:srgbClr val="BDA8D1"/>
    <a:srgbClr val="F4879C"/>
    <a:srgbClr val="BFBFBF"/>
    <a:srgbClr val="E7E3EB"/>
    <a:srgbClr val="D7D0DD"/>
    <a:srgbClr val="F2DCE0"/>
    <a:srgbClr val="E6C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showGuides="1">
      <p:cViewPr varScale="1">
        <p:scale>
          <a:sx n="63" d="100"/>
          <a:sy n="63" d="100"/>
        </p:scale>
        <p:origin x="636" y="32"/>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76E6A-3CED-4DB7-B758-0F9329665BDA}"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DA8BB-8B6E-49E3-A235-9623A71786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제목 및 내용">
    <p:spTree>
      <p:nvGrpSpPr>
        <p:cNvPr id="1" name=""/>
        <p:cNvGrpSpPr/>
        <p:nvPr/>
      </p:nvGrpSpPr>
      <p:grpSpPr>
        <a:xfrm>
          <a:off x="0" y="0"/>
          <a:ext cx="0" cy="0"/>
          <a:chOff x="0" y="0"/>
          <a:chExt cx="0" cy="0"/>
        </a:xfrm>
      </p:grpSpPr>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title </a:t>
            </a:r>
            <a:endParaRPr lang="ko-KR" altLang="en-US"/>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Contents sub title</a:t>
            </a:r>
            <a:endParaRPr lang="ko-KR" altLang="en-US"/>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01</a:t>
            </a:r>
            <a:endParaRPr lang="ko-KR"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Thank you</a:t>
            </a:r>
            <a:endParaRPr lang="ko-KR"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title </a:t>
            </a:r>
            <a:endParaRPr lang="ko-KR" altLang="en-US"/>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Contents sub title</a:t>
            </a:r>
            <a:endParaRPr lang="ko-KR" altLang="en-US"/>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01</a:t>
            </a:r>
            <a:endParaRPr lang="ko-KR"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Thank you</a:t>
            </a:r>
            <a:endParaRPr lang="ko-KR"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grpSp>
        <p:nvGrpSpPr>
          <p:cNvPr id="117" name="그룹 116"/>
          <p:cNvGrpSpPr/>
          <p:nvPr userDrawn="1"/>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userDrawn="1"/>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title </a:t>
            </a:r>
            <a:endParaRPr lang="ko-KR" altLang="en-US"/>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Contents sub title</a:t>
            </a:r>
            <a:endParaRPr lang="ko-KR" altLang="en-US"/>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01</a:t>
            </a:r>
            <a:endParaRPr lang="ko-KR"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grpSp>
        <p:nvGrpSpPr>
          <p:cNvPr id="18" name="그룹 17"/>
          <p:cNvGrpSpPr/>
          <p:nvPr/>
        </p:nvGrpSpPr>
        <p:grpSpPr>
          <a:xfrm>
            <a:off x="-1" y="1142993"/>
            <a:ext cx="12193524" cy="60959"/>
            <a:chOff x="-140841" y="1028228"/>
            <a:chExt cx="9285984" cy="45719"/>
          </a:xfrm>
        </p:grpSpPr>
        <p:sp>
          <p:nvSpPr>
            <p:cNvPr id="19" name="직사각형 18"/>
            <p:cNvSpPr/>
            <p:nvPr/>
          </p:nvSpPr>
          <p:spPr>
            <a:xfrm>
              <a:off x="1406823"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직사각형 19"/>
            <p:cNvSpPr/>
            <p:nvPr/>
          </p:nvSpPr>
          <p:spPr>
            <a:xfrm>
              <a:off x="2954487" y="1028228"/>
              <a:ext cx="1547664" cy="45719"/>
            </a:xfrm>
            <a:prstGeom prst="rect">
              <a:avLst/>
            </a:prstGeom>
            <a:solidFill>
              <a:srgbClr val="342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직사각형 20"/>
            <p:cNvSpPr/>
            <p:nvPr/>
          </p:nvSpPr>
          <p:spPr>
            <a:xfrm>
              <a:off x="4502151"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직사각형 21"/>
            <p:cNvSpPr/>
            <p:nvPr/>
          </p:nvSpPr>
          <p:spPr>
            <a:xfrm>
              <a:off x="6049815"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직사각형 22"/>
            <p:cNvSpPr/>
            <p:nvPr/>
          </p:nvSpPr>
          <p:spPr>
            <a:xfrm>
              <a:off x="7597479"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 name="직사각형 23"/>
            <p:cNvSpPr/>
            <p:nvPr/>
          </p:nvSpPr>
          <p:spPr>
            <a:xfrm>
              <a:off x="-14084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2" name="텍스트 개체 틀 3"/>
          <p:cNvSpPr>
            <a:spLocks noGrp="1"/>
          </p:cNvSpPr>
          <p:nvPr>
            <p:ph type="body" sz="quarter" idx="10" hasCustomPrompt="1"/>
          </p:nvPr>
        </p:nvSpPr>
        <p:spPr>
          <a:xfrm>
            <a:off x="335360" y="158757"/>
            <a:ext cx="11137237" cy="556863"/>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3" name="텍스트 개체 틀 3"/>
          <p:cNvSpPr>
            <a:spLocks noGrp="1"/>
          </p:cNvSpPr>
          <p:nvPr>
            <p:ph type="body" sz="quarter" idx="11" hasCustomPrompt="1"/>
          </p:nvPr>
        </p:nvSpPr>
        <p:spPr>
          <a:xfrm>
            <a:off x="335360" y="718293"/>
            <a:ext cx="11137237" cy="381641"/>
          </a:xfrm>
          <a:prstGeom prst="rect">
            <a:avLst/>
          </a:prstGeom>
        </p:spPr>
        <p:txBody>
          <a:bodyPr lIns="0" tIns="0" rIns="0" bIns="0"/>
          <a:lstStyle>
            <a:lvl1pPr marL="0" indent="0" algn="l">
              <a:buNone/>
              <a:defRPr sz="2135"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Thank you</a:t>
            </a:r>
            <a:endParaRPr lang="ko-KR"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574421"/>
      </p:ext>
    </p:extLst>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title </a:t>
            </a:r>
            <a:endParaRPr lang="ko-KR" altLang="en-US"/>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altLang="zh-CN" dirty="0">
              <a:solidFill>
                <a:srgbClr val="6C4C8B"/>
              </a:solidFill>
              <a:latin typeface="Malgun Gothic Semilight" panose="020B0502040204020203" pitchFamily="34" charset="-122"/>
              <a:ea typeface="Malgun Gothic Semilight" panose="020B0502040204020203" pitchFamily="34" charset="-122"/>
            </a:endParaRPr>
          </a:p>
          <a:p>
            <a:pPr algn="just">
              <a:lnSpc>
                <a:spcPct val="150000"/>
              </a:lnSpc>
            </a:pPr>
            <a:endParaRPr lang="ko-KR" altLang="en-US" dirty="0"/>
          </a:p>
        </p:txBody>
      </p:sp>
      <p:sp>
        <p:nvSpPr>
          <p:cNvPr id="5" name="文本框 4"/>
          <p:cNvSpPr txBox="1"/>
          <p:nvPr userDrawn="1"/>
        </p:nvSpPr>
        <p:spPr>
          <a:xfrm>
            <a:off x="2630170" y="1769745"/>
            <a:ext cx="7334885" cy="439544"/>
          </a:xfrm>
          <a:prstGeom prst="rect">
            <a:avLst/>
          </a:prstGeom>
          <a:noFill/>
        </p:spPr>
        <p:txBody>
          <a:bodyPr wrap="square" rtlCol="0">
            <a:spAutoFit/>
          </a:bodyPr>
          <a:lstStyle/>
          <a:p>
            <a:pPr algn="just">
              <a:lnSpc>
                <a:spcPct val="150000"/>
              </a:lnSpc>
            </a:pPr>
            <a:r>
              <a:rPr lang="zh-CN" altLang="en-US"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感谢您下载包图网平台上提供的</a:t>
            </a:r>
            <a:r>
              <a:rPr lang="en-US" altLang="zh-CN"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PPT</a:t>
            </a:r>
            <a:r>
              <a:rPr lang="zh-CN" altLang="en-US"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作品，为了您和包图网以及原创作者的利益，请勿复制、传播、销售，否则将承担法律责任！包图网将对作品进行维权，按照传播下载次数进行十倍的索取赔偿！</a:t>
            </a:r>
            <a:r>
              <a:rPr lang="en-US" altLang="zh-CN"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ibaotu.com</a:t>
            </a:r>
            <a:endParaRPr lang="zh-CN" altLang="en-US" sz="800" dirty="0">
              <a:solidFill>
                <a:srgbClr val="6C4C8B">
                  <a:alpha val="99000"/>
                </a:srgbClr>
              </a:solidFill>
              <a:latin typeface="Malgun Gothic Semilight" panose="020B0502040204020203" pitchFamily="34" charset="-122"/>
              <a:ea typeface="Malgun Gothic Semi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69" r:id="rId6"/>
  </p:sldLayoutIdLst>
  <p:transition/>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ransition/>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ransition/>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8.webp"/><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6.jfif"/><Relationship Id="rId5" Type="http://schemas.openxmlformats.org/officeDocument/2006/relationships/tags" Target="../tags/tag6.xml"/><Relationship Id="rId10" Type="http://schemas.openxmlformats.org/officeDocument/2006/relationships/slideLayout" Target="../slideLayouts/slideLayout8.xml"/><Relationship Id="rId4" Type="http://schemas.openxmlformats.org/officeDocument/2006/relationships/tags" Target="../tags/tag5.xml"/><Relationship Id="rId9"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4274379" y="3975188"/>
            <a:ext cx="6002216" cy="738664"/>
          </a:xfrm>
          <a:prstGeom prst="rect">
            <a:avLst/>
          </a:prstGeom>
          <a:noFill/>
        </p:spPr>
        <p:txBody>
          <a:bodyPr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Danh sách thành viên</a:t>
            </a:r>
            <a:r>
              <a:rPr lang="zh-CN" altLang="en-US"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a:t>
            </a: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Phan Kế Vĩnh Hưng_2111412</a:t>
            </a:r>
          </a:p>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Lê Duy Thức_2112416</a:t>
            </a:r>
          </a:p>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Lê Tuấn Minh_2111742</a:t>
            </a:r>
          </a:p>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Thiều Minh Khoa_2111540</a:t>
            </a:r>
            <a:endParaRPr lang="zh-CN" sz="1200" b="0" dirty="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1" name="텍스트 개체 틀 80"/>
          <p:cNvSpPr>
            <a:spLocks noGrp="1"/>
          </p:cNvSpPr>
          <p:nvPr>
            <p:ph type="body" sz="quarter" idx="10"/>
          </p:nvPr>
        </p:nvSpPr>
        <p:spPr>
          <a:xfrm>
            <a:off x="3951891" y="2209919"/>
            <a:ext cx="8005354" cy="1619495"/>
          </a:xfrm>
        </p:spPr>
        <p:txBody>
          <a:bodyPr/>
          <a:lstStyle/>
          <a:p>
            <a:r>
              <a:rPr lang="en-US" altLang="zh-CN">
                <a:latin typeface="Arial" panose="020B0604020202020204" pitchFamily="34" charset="0"/>
                <a:ea typeface="文鼎小标宋简" panose="02010609010101010101" charset="0"/>
              </a:rPr>
              <a:t>BÀI TẬP LỚN KĨ THUẬT HỆ THỐNG VIỄN THÔNG</a:t>
            </a:r>
            <a:endParaRPr lang="zh-CN" altLang="ko-KR" dirty="0">
              <a:latin typeface="Arial" panose="020B0604020202020204" pitchFamily="34" charset="0"/>
              <a:ea typeface="文鼎小标宋简" panose="02010609010101010101" charset="0"/>
            </a:endParaRPr>
          </a:p>
        </p:txBody>
      </p:sp>
      <p:pic>
        <p:nvPicPr>
          <p:cNvPr id="4" name="图片 3" descr="942fb4af1fb7031b92da24849466a1ef"/>
          <p:cNvPicPr>
            <a:picLocks noChangeAspect="1"/>
          </p:cNvPicPr>
          <p:nvPr/>
        </p:nvPicPr>
        <p:blipFill>
          <a:blip r:embed="rId3"/>
          <a:stretch>
            <a:fillRect/>
          </a:stretch>
        </p:blipFill>
        <p:spPr>
          <a:xfrm>
            <a:off x="7218045" y="2986405"/>
            <a:ext cx="5146040" cy="5146040"/>
          </a:xfrm>
          <a:prstGeom prst="rect">
            <a:avLst/>
          </a:prstGeo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 calcmode="lin" valueType="num">
                                      <p:cBhvr additive="base">
                                        <p:cTn id="12"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3" name="Picture 2">
            <a:extLst>
              <a:ext uri="{FF2B5EF4-FFF2-40B4-BE49-F238E27FC236}">
                <a16:creationId xmlns:a16="http://schemas.microsoft.com/office/drawing/2014/main" id="{18A2773A-4941-4F57-DAEA-81891CBB1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4725975"/>
            <a:ext cx="8096250" cy="1749167"/>
          </a:xfrm>
          <a:prstGeom prst="rect">
            <a:avLst/>
          </a:prstGeom>
        </p:spPr>
      </p:pic>
      <p:grpSp>
        <p:nvGrpSpPr>
          <p:cNvPr id="69" name="Group 68">
            <a:extLst>
              <a:ext uri="{FF2B5EF4-FFF2-40B4-BE49-F238E27FC236}">
                <a16:creationId xmlns:a16="http://schemas.microsoft.com/office/drawing/2014/main" id="{F8725007-377D-D03B-A913-6AF43F69AB07}"/>
              </a:ext>
            </a:extLst>
          </p:cNvPr>
          <p:cNvGrpSpPr/>
          <p:nvPr/>
        </p:nvGrpSpPr>
        <p:grpSpPr>
          <a:xfrm>
            <a:off x="2144713" y="681875"/>
            <a:ext cx="7902575" cy="4067288"/>
            <a:chOff x="1824923" y="760395"/>
            <a:chExt cx="7902575" cy="4067288"/>
          </a:xfrm>
        </p:grpSpPr>
        <p:sp>
          <p:nvSpPr>
            <p:cNvPr id="4" name="Flowchart: Alternate Process 24">
              <a:extLst>
                <a:ext uri="{FF2B5EF4-FFF2-40B4-BE49-F238E27FC236}">
                  <a16:creationId xmlns:a16="http://schemas.microsoft.com/office/drawing/2014/main" id="{C2DAF4AE-8992-D0EB-AD2A-7FF3AF315640}"/>
                </a:ext>
              </a:extLst>
            </p:cNvPr>
            <p:cNvSpPr/>
            <p:nvPr/>
          </p:nvSpPr>
          <p:spPr>
            <a:xfrm rot="16200000">
              <a:off x="6701667" y="1230351"/>
              <a:ext cx="3495787" cy="2555875"/>
            </a:xfrm>
            <a:prstGeom prst="roundRect">
              <a:avLst>
                <a:gd name="adj" fmla="val 6205"/>
              </a:avLst>
            </a:prstGeom>
            <a:solidFill>
              <a:srgbClr val="6C4C8B"/>
            </a:solidFill>
            <a:ln w="25400" cap="flat" cmpd="sng" algn="ctr">
              <a:noFill/>
              <a:prstDash val="solid"/>
            </a:ln>
            <a:effectLst/>
          </p:spPr>
          <p:txBody>
            <a:bodyPr lIns="68460" tIns="34230" rIns="68460" bIns="34230" rtlCol="0" anchor="ctr"/>
            <a:lstStyle/>
            <a:p>
              <a:pPr algn="ctr" defTabSz="1013460">
                <a:defRPr/>
              </a:pPr>
              <a:endParaRPr lang="en-US" sz="1400" kern="0" dirty="0">
                <a:solidFill>
                  <a:srgbClr val="FFFFFF"/>
                </a:solidFill>
                <a:latin typeface="Arial" panose="020B0604020202020204"/>
              </a:endParaRPr>
            </a:p>
          </p:txBody>
        </p:sp>
        <p:sp>
          <p:nvSpPr>
            <p:cNvPr id="5" name="Flowchart: Alternate Process 24">
              <a:extLst>
                <a:ext uri="{FF2B5EF4-FFF2-40B4-BE49-F238E27FC236}">
                  <a16:creationId xmlns:a16="http://schemas.microsoft.com/office/drawing/2014/main" id="{758ACC14-AFE0-2EC9-9512-6DB68CB377DD}"/>
                </a:ext>
              </a:extLst>
            </p:cNvPr>
            <p:cNvSpPr/>
            <p:nvPr/>
          </p:nvSpPr>
          <p:spPr>
            <a:xfrm rot="16200000">
              <a:off x="4027682" y="1230351"/>
              <a:ext cx="3495787" cy="2555875"/>
            </a:xfrm>
            <a:prstGeom prst="roundRect">
              <a:avLst>
                <a:gd name="adj" fmla="val 6205"/>
              </a:avLst>
            </a:prstGeom>
            <a:solidFill>
              <a:srgbClr val="F4879C"/>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sp>
          <p:nvSpPr>
            <p:cNvPr id="6" name="Flowchart: Alternate Process 24">
              <a:extLst>
                <a:ext uri="{FF2B5EF4-FFF2-40B4-BE49-F238E27FC236}">
                  <a16:creationId xmlns:a16="http://schemas.microsoft.com/office/drawing/2014/main" id="{19058B71-8088-85EE-119B-C180F300F90A}"/>
                </a:ext>
              </a:extLst>
            </p:cNvPr>
            <p:cNvSpPr/>
            <p:nvPr/>
          </p:nvSpPr>
          <p:spPr>
            <a:xfrm rot="16200000">
              <a:off x="1354967" y="1243051"/>
              <a:ext cx="3495787" cy="2555875"/>
            </a:xfrm>
            <a:prstGeom prst="roundRect">
              <a:avLst>
                <a:gd name="adj" fmla="val 6205"/>
              </a:avLst>
            </a:prstGeom>
            <a:solidFill>
              <a:srgbClr val="B81A4D"/>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grpSp>
          <p:nvGrpSpPr>
            <p:cNvPr id="13" name="Group 134">
              <a:extLst>
                <a:ext uri="{FF2B5EF4-FFF2-40B4-BE49-F238E27FC236}">
                  <a16:creationId xmlns:a16="http://schemas.microsoft.com/office/drawing/2014/main" id="{398D8AFC-9264-878D-12D0-BD798CB9BCDE}"/>
                </a:ext>
              </a:extLst>
            </p:cNvPr>
            <p:cNvGrpSpPr>
              <a:grpSpLocks noChangeAspect="1"/>
            </p:cNvGrpSpPr>
            <p:nvPr/>
          </p:nvGrpSpPr>
          <p:grpSpPr>
            <a:xfrm>
              <a:off x="2527868" y="3682778"/>
              <a:ext cx="1148715" cy="1144905"/>
              <a:chOff x="3287425" y="1417883"/>
              <a:chExt cx="648499" cy="649042"/>
            </a:xfrm>
          </p:grpSpPr>
          <p:sp>
            <p:nvSpPr>
              <p:cNvPr id="14" name="Oval 88">
                <a:extLst>
                  <a:ext uri="{FF2B5EF4-FFF2-40B4-BE49-F238E27FC236}">
                    <a16:creationId xmlns:a16="http://schemas.microsoft.com/office/drawing/2014/main" id="{39E23F70-40BA-FD0B-9EB3-36423829C98C}"/>
                  </a:ext>
                </a:extLst>
              </p:cNvPr>
              <p:cNvSpPr>
                <a:spLocks noChangeAspect="1"/>
              </p:cNvSpPr>
              <p:nvPr/>
            </p:nvSpPr>
            <p:spPr>
              <a:xfrm>
                <a:off x="3287425" y="1417883"/>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5" name="Oval 94">
                <a:extLst>
                  <a:ext uri="{FF2B5EF4-FFF2-40B4-BE49-F238E27FC236}">
                    <a16:creationId xmlns:a16="http://schemas.microsoft.com/office/drawing/2014/main" id="{2C6F062C-30CE-0D48-8C96-EA64E6580A0A}"/>
                  </a:ext>
                </a:extLst>
              </p:cNvPr>
              <p:cNvSpPr>
                <a:spLocks noChangeAspect="1"/>
              </p:cNvSpPr>
              <p:nvPr/>
            </p:nvSpPr>
            <p:spPr>
              <a:xfrm>
                <a:off x="3362252" y="1492773"/>
                <a:ext cx="498845" cy="499263"/>
              </a:xfrm>
              <a:prstGeom prst="ellipse">
                <a:avLst/>
              </a:prstGeom>
              <a:solidFill>
                <a:srgbClr val="E6C6D0"/>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01</a:t>
                </a:r>
              </a:p>
            </p:txBody>
          </p:sp>
        </p:grpSp>
        <p:grpSp>
          <p:nvGrpSpPr>
            <p:cNvPr id="16" name="Group 129">
              <a:extLst>
                <a:ext uri="{FF2B5EF4-FFF2-40B4-BE49-F238E27FC236}">
                  <a16:creationId xmlns:a16="http://schemas.microsoft.com/office/drawing/2014/main" id="{20D80102-0E6D-E8F1-A57F-4910E50AAAF8}"/>
                </a:ext>
              </a:extLst>
            </p:cNvPr>
            <p:cNvGrpSpPr>
              <a:grpSpLocks noChangeAspect="1"/>
            </p:cNvGrpSpPr>
            <p:nvPr/>
          </p:nvGrpSpPr>
          <p:grpSpPr>
            <a:xfrm>
              <a:off x="5201218" y="3682778"/>
              <a:ext cx="1148715" cy="1144905"/>
              <a:chOff x="2779491" y="2517212"/>
              <a:chExt cx="648499" cy="649042"/>
            </a:xfrm>
          </p:grpSpPr>
          <p:sp>
            <p:nvSpPr>
              <p:cNvPr id="17" name="Oval 96">
                <a:extLst>
                  <a:ext uri="{FF2B5EF4-FFF2-40B4-BE49-F238E27FC236}">
                    <a16:creationId xmlns:a16="http://schemas.microsoft.com/office/drawing/2014/main" id="{3899A2C8-7748-6492-1C31-3AABA710C227}"/>
                  </a:ext>
                </a:extLst>
              </p:cNvPr>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8" name="Oval 110">
                <a:extLst>
                  <a:ext uri="{FF2B5EF4-FFF2-40B4-BE49-F238E27FC236}">
                    <a16:creationId xmlns:a16="http://schemas.microsoft.com/office/drawing/2014/main" id="{65E08CB8-C7BC-B57E-86EC-F6234092D4EB}"/>
                  </a:ext>
                </a:extLst>
              </p:cNvPr>
              <p:cNvSpPr>
                <a:spLocks noChangeAspect="1"/>
              </p:cNvSpPr>
              <p:nvPr/>
            </p:nvSpPr>
            <p:spPr>
              <a:xfrm>
                <a:off x="2854318" y="2592102"/>
                <a:ext cx="498845" cy="499263"/>
              </a:xfrm>
              <a:prstGeom prst="ellipse">
                <a:avLst/>
              </a:prstGeom>
              <a:solidFill>
                <a:srgbClr val="F2DCE0"/>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02</a:t>
                </a:r>
              </a:p>
            </p:txBody>
          </p:sp>
        </p:grpSp>
        <p:grpSp>
          <p:nvGrpSpPr>
            <p:cNvPr id="24" name="Group 130">
              <a:extLst>
                <a:ext uri="{FF2B5EF4-FFF2-40B4-BE49-F238E27FC236}">
                  <a16:creationId xmlns:a16="http://schemas.microsoft.com/office/drawing/2014/main" id="{C8A8EFC7-614C-4E1F-2988-CDDFD107698B}"/>
                </a:ext>
              </a:extLst>
            </p:cNvPr>
            <p:cNvGrpSpPr>
              <a:grpSpLocks noChangeAspect="1"/>
            </p:cNvGrpSpPr>
            <p:nvPr/>
          </p:nvGrpSpPr>
          <p:grpSpPr>
            <a:xfrm>
              <a:off x="7874568" y="3682778"/>
              <a:ext cx="1148715" cy="1144905"/>
              <a:chOff x="3287425" y="3613920"/>
              <a:chExt cx="648499" cy="649042"/>
            </a:xfrm>
          </p:grpSpPr>
          <p:sp>
            <p:nvSpPr>
              <p:cNvPr id="25" name="Oval 127">
                <a:extLst>
                  <a:ext uri="{FF2B5EF4-FFF2-40B4-BE49-F238E27FC236}">
                    <a16:creationId xmlns:a16="http://schemas.microsoft.com/office/drawing/2014/main" id="{99AF6A1A-460D-FCE0-9119-4BCA6013A03D}"/>
                  </a:ext>
                </a:extLst>
              </p:cNvPr>
              <p:cNvSpPr>
                <a:spLocks noChangeAspect="1"/>
              </p:cNvSpPr>
              <p:nvPr/>
            </p:nvSpPr>
            <p:spPr>
              <a:xfrm>
                <a:off x="3287425" y="3613920"/>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26" name="Oval 128">
                <a:extLst>
                  <a:ext uri="{FF2B5EF4-FFF2-40B4-BE49-F238E27FC236}">
                    <a16:creationId xmlns:a16="http://schemas.microsoft.com/office/drawing/2014/main" id="{577ED701-1685-0CAA-5C9E-8DC5CBB6C5CE}"/>
                  </a:ext>
                </a:extLst>
              </p:cNvPr>
              <p:cNvSpPr>
                <a:spLocks noChangeAspect="1"/>
              </p:cNvSpPr>
              <p:nvPr/>
            </p:nvSpPr>
            <p:spPr>
              <a:xfrm>
                <a:off x="3362252" y="3688810"/>
                <a:ext cx="498845" cy="499263"/>
              </a:xfrm>
              <a:prstGeom prst="ellipse">
                <a:avLst/>
              </a:prstGeom>
              <a:solidFill>
                <a:srgbClr val="D7D0DD"/>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03</a:t>
                </a:r>
              </a:p>
            </p:txBody>
          </p:sp>
        </p:grpSp>
        <p:sp>
          <p:nvSpPr>
            <p:cNvPr id="27" name="Freeform 187">
              <a:extLst>
                <a:ext uri="{FF2B5EF4-FFF2-40B4-BE49-F238E27FC236}">
                  <a16:creationId xmlns:a16="http://schemas.microsoft.com/office/drawing/2014/main" id="{20A0FF19-D681-38F1-09AA-BC2BAAB60BD0}"/>
                </a:ext>
              </a:extLst>
            </p:cNvPr>
            <p:cNvSpPr>
              <a:spLocks noEditPoints="1"/>
            </p:cNvSpPr>
            <p:nvPr/>
          </p:nvSpPr>
          <p:spPr bwMode="auto">
            <a:xfrm>
              <a:off x="2748213" y="1007015"/>
              <a:ext cx="709930" cy="433577"/>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8" name="Freeform 52">
              <a:extLst>
                <a:ext uri="{FF2B5EF4-FFF2-40B4-BE49-F238E27FC236}">
                  <a16:creationId xmlns:a16="http://schemas.microsoft.com/office/drawing/2014/main" id="{3DF3C44A-55A1-EB65-0456-17026290A72F}"/>
                </a:ext>
              </a:extLst>
            </p:cNvPr>
            <p:cNvSpPr>
              <a:spLocks noEditPoints="1"/>
            </p:cNvSpPr>
            <p:nvPr/>
          </p:nvSpPr>
          <p:spPr bwMode="auto">
            <a:xfrm>
              <a:off x="5452043" y="922886"/>
              <a:ext cx="647065" cy="612321"/>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9" name="Freeform 56">
              <a:extLst>
                <a:ext uri="{FF2B5EF4-FFF2-40B4-BE49-F238E27FC236}">
                  <a16:creationId xmlns:a16="http://schemas.microsoft.com/office/drawing/2014/main" id="{BB6CC8A4-6231-E2AA-AEA1-8171FE5DACA7}"/>
                </a:ext>
              </a:extLst>
            </p:cNvPr>
            <p:cNvSpPr>
              <a:spLocks noEditPoints="1"/>
            </p:cNvSpPr>
            <p:nvPr/>
          </p:nvSpPr>
          <p:spPr bwMode="auto">
            <a:xfrm>
              <a:off x="8139363" y="934883"/>
              <a:ext cx="619125" cy="586355"/>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30" name="矩形 26">
              <a:extLst>
                <a:ext uri="{FF2B5EF4-FFF2-40B4-BE49-F238E27FC236}">
                  <a16:creationId xmlns:a16="http://schemas.microsoft.com/office/drawing/2014/main" id="{09279D84-A619-8EC5-7FF1-7CFE467E25A2}"/>
                </a:ext>
              </a:extLst>
            </p:cNvPr>
            <p:cNvSpPr>
              <a:spLocks noChangeArrowheads="1"/>
            </p:cNvSpPr>
            <p:nvPr/>
          </p:nvSpPr>
          <p:spPr bwMode="auto">
            <a:xfrm>
              <a:off x="2237038" y="1855883"/>
              <a:ext cx="1804670" cy="5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60" tIns="34230" rIns="68460" bIns="34230">
              <a:spAutoFit/>
            </a:bodyPr>
            <a:lstStyle/>
            <a:p>
              <a:pPr algn="ctr"/>
              <a:r>
                <a:rPr lang="en-US" altLang="zh-CN" sz="1400" b="1">
                  <a:solidFill>
                    <a:schemeClr val="bg1"/>
                  </a:solidFill>
                  <a:latin typeface="Gill Sans MT" panose="020B0502020104020203" pitchFamily="34" charset="0"/>
                  <a:ea typeface="Malgun Gothic Semilight" panose="020B0502040204020203" pitchFamily="34" charset="-122"/>
                </a:rPr>
                <a:t>Hồng ngoại gần (Near-infrared-NIR</a:t>
              </a:r>
              <a:r>
                <a:rPr lang="en-US" altLang="zh-CN" sz="1400">
                  <a:solidFill>
                    <a:schemeClr val="bg1"/>
                  </a:solidFill>
                  <a:latin typeface="Malgun Gothic Semilight" panose="020B0502040204020203" pitchFamily="34" charset="-122"/>
                  <a:ea typeface="Malgun Gothic Semilight" panose="020B0502040204020203" pitchFamily="34" charset="-122"/>
                </a:rPr>
                <a:t>) </a:t>
              </a:r>
              <a:endParaRPr lang="zh-CN" altLang="en-US" sz="1400" dirty="0">
                <a:solidFill>
                  <a:schemeClr val="bg1"/>
                </a:solidFill>
                <a:latin typeface="Malgun Gothic Semilight" panose="020B0502040204020203" pitchFamily="34" charset="-122"/>
                <a:ea typeface="Malgun Gothic Semilight" panose="020B0502040204020203" pitchFamily="34" charset="-122"/>
              </a:endParaRPr>
            </a:p>
          </p:txBody>
        </p:sp>
        <p:sp>
          <p:nvSpPr>
            <p:cNvPr id="31" name="文本框 40">
              <a:extLst>
                <a:ext uri="{FF2B5EF4-FFF2-40B4-BE49-F238E27FC236}">
                  <a16:creationId xmlns:a16="http://schemas.microsoft.com/office/drawing/2014/main" id="{71AD4CEF-1DC7-33C4-3B61-5F767659E1FB}"/>
                </a:ext>
              </a:extLst>
            </p:cNvPr>
            <p:cNvSpPr txBox="1"/>
            <p:nvPr/>
          </p:nvSpPr>
          <p:spPr>
            <a:xfrm>
              <a:off x="2052253" y="2273078"/>
              <a:ext cx="2101215" cy="1423987"/>
            </a:xfrm>
            <a:prstGeom prst="rect">
              <a:avLst/>
            </a:prstGeom>
            <a:noFill/>
            <a:ln w="9525">
              <a:noFill/>
            </a:ln>
          </p:spPr>
          <p:txBody>
            <a:bodyPr wrap="square" lIns="68460" tIns="34230" rIns="68460" bIns="34230">
              <a:spAutoFit/>
            </a:bodyPr>
            <a:lstStyle/>
            <a:p>
              <a:pPr algn="just">
                <a:lnSpc>
                  <a:spcPct val="150000"/>
                </a:lnSpc>
              </a:pP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bước sóng từ khoảng </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8</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00 nm đến </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25</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00 nm</a:t>
              </a:r>
              <a:endPar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endParaRPr>
            </a:p>
            <a:p>
              <a:pPr algn="just">
                <a:lnSpc>
                  <a:spcPct val="150000"/>
                </a:lnSpc>
              </a:pP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có ứng dụng trong y tế, công nghiệp, công nghệ cảm biến và các lĩnh vực khác.</a:t>
              </a:r>
              <a:endParaRPr lang="zh-CN" altLang="en-US" sz="1200" noProof="1">
                <a:solidFill>
                  <a:schemeClr val="bg1"/>
                </a:solidFill>
                <a:latin typeface="Malgun Gothic Semilight" panose="020B0502040204020203" pitchFamily="34" charset="-122"/>
                <a:ea typeface="Malgun Gothic Semilight" panose="020B0502040204020203" pitchFamily="34" charset="-122"/>
                <a:cs typeface="+mn-ea"/>
                <a:sym typeface="+mn-ea"/>
              </a:endParaRPr>
            </a:p>
          </p:txBody>
        </p:sp>
        <p:sp>
          <p:nvSpPr>
            <p:cNvPr id="64" name="矩形 57">
              <a:extLst>
                <a:ext uri="{FF2B5EF4-FFF2-40B4-BE49-F238E27FC236}">
                  <a16:creationId xmlns:a16="http://schemas.microsoft.com/office/drawing/2014/main" id="{76DE5A81-9E41-F97F-660D-0137E6459AED}"/>
                </a:ext>
              </a:extLst>
            </p:cNvPr>
            <p:cNvSpPr>
              <a:spLocks noChangeArrowheads="1"/>
            </p:cNvSpPr>
            <p:nvPr/>
          </p:nvSpPr>
          <p:spPr bwMode="auto">
            <a:xfrm>
              <a:off x="4731953" y="1855883"/>
              <a:ext cx="2101215" cy="5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460" tIns="34230" rIns="68460" bIns="34230">
              <a:spAutoFit/>
            </a:bodyPr>
            <a:lstStyle/>
            <a:p>
              <a:pPr algn="ctr"/>
              <a:r>
                <a:rPr lang="en-US" altLang="zh-CN" sz="1400" b="1">
                  <a:solidFill>
                    <a:schemeClr val="bg1"/>
                  </a:solidFill>
                  <a:latin typeface="Gill Sans MT" panose="020B0502020104020203" pitchFamily="34" charset="0"/>
                  <a:ea typeface="Malgun Gothic Semilight" panose="020B0502040204020203" pitchFamily="34" charset="-122"/>
                </a:rPr>
                <a:t>Hồng ngoại gần trung bình (Mid-infrared-MIR) </a:t>
              </a:r>
              <a:endParaRPr lang="zh-CN" altLang="en-US" sz="1400" b="1" dirty="0">
                <a:solidFill>
                  <a:schemeClr val="bg1"/>
                </a:solidFill>
                <a:latin typeface="Gill Sans MT" panose="020B0502020104020203" pitchFamily="34" charset="0"/>
                <a:ea typeface="Malgun Gothic Semilight" panose="020B0502040204020203" pitchFamily="34" charset="-122"/>
              </a:endParaRPr>
            </a:p>
          </p:txBody>
        </p:sp>
        <p:sp>
          <p:nvSpPr>
            <p:cNvPr id="65" name="文本框 40">
              <a:extLst>
                <a:ext uri="{FF2B5EF4-FFF2-40B4-BE49-F238E27FC236}">
                  <a16:creationId xmlns:a16="http://schemas.microsoft.com/office/drawing/2014/main" id="{6884A9A6-1094-6246-FDF3-7C2A50A28CC5}"/>
                </a:ext>
              </a:extLst>
            </p:cNvPr>
            <p:cNvSpPr txBox="1"/>
            <p:nvPr/>
          </p:nvSpPr>
          <p:spPr>
            <a:xfrm>
              <a:off x="4736715" y="2528875"/>
              <a:ext cx="2101215" cy="1423987"/>
            </a:xfrm>
            <a:prstGeom prst="rect">
              <a:avLst/>
            </a:prstGeom>
            <a:noFill/>
            <a:ln w="9525">
              <a:noFill/>
            </a:ln>
          </p:spPr>
          <p:txBody>
            <a:bodyPr wrap="square" lIns="68460" tIns="34230" rIns="68460" bIns="34230">
              <a:spAutoFit/>
            </a:bodyPr>
            <a:lstStyle/>
            <a:p>
              <a:pPr algn="just">
                <a:lnSpc>
                  <a:spcPct val="150000"/>
                </a:lnSpc>
              </a:pP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có bước sóng từ khoảng </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25</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00 nm đến </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25 um</a:t>
              </a:r>
            </a:p>
            <a:p>
              <a:pPr>
                <a:lnSpc>
                  <a:spcPct val="150000"/>
                </a:lnSpc>
              </a:pP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sử dụng trong y học, quan sát môi trường, phân tích hóa học</a:t>
              </a:r>
              <a:endParaRPr lang="zh-CN" altLang="en-US" sz="1200" noProof="1">
                <a:solidFill>
                  <a:schemeClr val="bg1"/>
                </a:solidFill>
                <a:latin typeface="Malgun Gothic Semilight" panose="020B0502040204020203" pitchFamily="34" charset="-122"/>
                <a:ea typeface="Malgun Gothic Semilight" panose="020B0502040204020203" pitchFamily="34" charset="-122"/>
                <a:cs typeface="+mn-ea"/>
                <a:sym typeface="+mn-ea"/>
              </a:endParaRPr>
            </a:p>
          </p:txBody>
        </p:sp>
        <p:sp>
          <p:nvSpPr>
            <p:cNvPr id="66" name="矩形 57">
              <a:extLst>
                <a:ext uri="{FF2B5EF4-FFF2-40B4-BE49-F238E27FC236}">
                  <a16:creationId xmlns:a16="http://schemas.microsoft.com/office/drawing/2014/main" id="{3DFA7027-39E1-41EB-C68C-E99505F74195}"/>
                </a:ext>
              </a:extLst>
            </p:cNvPr>
            <p:cNvSpPr>
              <a:spLocks noChangeArrowheads="1"/>
            </p:cNvSpPr>
            <p:nvPr/>
          </p:nvSpPr>
          <p:spPr bwMode="auto">
            <a:xfrm>
              <a:off x="7584373" y="1855883"/>
              <a:ext cx="1804670" cy="5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60" tIns="34230" rIns="68460" bIns="34230">
              <a:spAutoFit/>
            </a:bodyPr>
            <a:lstStyle/>
            <a:p>
              <a:pPr algn="ctr"/>
              <a:r>
                <a:rPr lang="sv-SE" altLang="zh-CN" sz="1400" b="1">
                  <a:solidFill>
                    <a:schemeClr val="bg1"/>
                  </a:solidFill>
                  <a:latin typeface="Gill Sans MT" panose="020B0502020104020203" pitchFamily="34" charset="0"/>
                  <a:ea typeface="Malgun Gothic Semilight" panose="020B0502040204020203" pitchFamily="34" charset="-122"/>
                </a:rPr>
                <a:t>Hồng ngoại xa</a:t>
              </a:r>
            </a:p>
            <a:p>
              <a:pPr algn="ctr"/>
              <a:r>
                <a:rPr lang="sv-SE" altLang="zh-CN" sz="1400" b="1">
                  <a:solidFill>
                    <a:schemeClr val="bg1"/>
                  </a:solidFill>
                  <a:latin typeface="Gill Sans MT" panose="020B0502020104020203" pitchFamily="34" charset="0"/>
                  <a:ea typeface="Malgun Gothic Semilight" panose="020B0502040204020203" pitchFamily="34" charset="-122"/>
                </a:rPr>
                <a:t>(Far-infrared-FIR) </a:t>
              </a:r>
              <a:endParaRPr lang="zh-CN" altLang="en-US" sz="1400" b="1" dirty="0">
                <a:solidFill>
                  <a:schemeClr val="bg1"/>
                </a:solidFill>
                <a:latin typeface="Gill Sans MT" panose="020B0502020104020203" pitchFamily="34" charset="0"/>
                <a:ea typeface="Malgun Gothic Semilight" panose="020B0502040204020203" pitchFamily="34" charset="-122"/>
              </a:endParaRPr>
            </a:p>
          </p:txBody>
        </p:sp>
        <p:sp>
          <p:nvSpPr>
            <p:cNvPr id="67" name="文本框 40">
              <a:extLst>
                <a:ext uri="{FF2B5EF4-FFF2-40B4-BE49-F238E27FC236}">
                  <a16:creationId xmlns:a16="http://schemas.microsoft.com/office/drawing/2014/main" id="{5CA4C477-0632-C5AB-56AC-4CE54918D35C}"/>
                </a:ext>
              </a:extLst>
            </p:cNvPr>
            <p:cNvSpPr txBox="1"/>
            <p:nvPr/>
          </p:nvSpPr>
          <p:spPr>
            <a:xfrm>
              <a:off x="7376728" y="2273078"/>
              <a:ext cx="2101215" cy="1546456"/>
            </a:xfrm>
            <a:prstGeom prst="rect">
              <a:avLst/>
            </a:prstGeom>
            <a:noFill/>
            <a:ln w="9525">
              <a:noFill/>
            </a:ln>
          </p:spPr>
          <p:txBody>
            <a:bodyPr wrap="square" lIns="68460" tIns="34230" rIns="68460" bIns="34230">
              <a:spAutoFit/>
            </a:bodyPr>
            <a:lstStyle/>
            <a:p>
              <a:pPr algn="just">
                <a:lnSpc>
                  <a:spcPct val="150000"/>
                </a:lnSpc>
              </a:pP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bước sóng từ khoảng</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25</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u</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m đến </a:t>
              </a:r>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500 u</a:t>
              </a:r>
              <a:r>
                <a:rPr lang="vi-VN"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m</a:t>
              </a:r>
              <a:endPar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endParaRPr>
            </a:p>
            <a:p>
              <a:r>
                <a:rPr lang="en-US" altLang="zh-CN" sz="1200" noProof="1">
                  <a:solidFill>
                    <a:schemeClr val="bg1"/>
                  </a:solidFill>
                  <a:latin typeface="Malgun Gothic Semilight" panose="020B0502040204020203" pitchFamily="34" charset="-122"/>
                  <a:ea typeface="Malgun Gothic Semilight" panose="020B0502040204020203" pitchFamily="34" charset="-122"/>
                  <a:cs typeface="+mn-ea"/>
                  <a:sym typeface="+mn-ea"/>
                </a:rPr>
                <a:t>- sử dụng trong các ứng dụng khoa học, nghiên cứu về vũ trụ, việc quan sát các quá trình nhiệt độ, nghiên cứu vật liệu</a:t>
              </a:r>
              <a:endParaRPr lang="zh-CN" altLang="en-US" sz="1200" noProof="1">
                <a:solidFill>
                  <a:schemeClr val="bg1"/>
                </a:solidFill>
                <a:latin typeface="Malgun Gothic Semilight" panose="020B0502040204020203" pitchFamily="34" charset="-122"/>
                <a:ea typeface="Malgun Gothic Semilight" panose="020B0502040204020203" pitchFamily="34" charset="-122"/>
                <a:cs typeface="+mn-ea"/>
                <a:sym typeface="+mn-ea"/>
              </a:endParaRPr>
            </a:p>
          </p:txBody>
        </p:sp>
      </p:grpSp>
      <p:sp>
        <p:nvSpPr>
          <p:cNvPr id="70" name="TextBox 69">
            <a:extLst>
              <a:ext uri="{FF2B5EF4-FFF2-40B4-BE49-F238E27FC236}">
                <a16:creationId xmlns:a16="http://schemas.microsoft.com/office/drawing/2014/main" id="{FA32131A-547E-33B1-D357-1CC8917BFB3B}"/>
              </a:ext>
            </a:extLst>
          </p:cNvPr>
          <p:cNvSpPr txBox="1"/>
          <p:nvPr/>
        </p:nvSpPr>
        <p:spPr>
          <a:xfrm>
            <a:off x="1857676" y="173255"/>
            <a:ext cx="4812047"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Phân loại tia hồng ngoại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7917" y="37171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7108BE9-0FD7-083A-DCC2-B9E681BC0E4E}"/>
              </a:ext>
            </a:extLst>
          </p:cNvPr>
          <p:cNvGrpSpPr/>
          <p:nvPr/>
        </p:nvGrpSpPr>
        <p:grpSpPr>
          <a:xfrm>
            <a:off x="-2" y="1757680"/>
            <a:ext cx="4737737" cy="1972909"/>
            <a:chOff x="-2" y="1757680"/>
            <a:chExt cx="4737737" cy="1972909"/>
          </a:xfrm>
        </p:grpSpPr>
        <p:grpSp>
          <p:nvGrpSpPr>
            <p:cNvPr id="66" name="그룹 65"/>
            <p:cNvGrpSpPr/>
            <p:nvPr/>
          </p:nvGrpSpPr>
          <p:grpSpPr>
            <a:xfrm>
              <a:off x="-2" y="2493717"/>
              <a:ext cx="3626787" cy="1236872"/>
              <a:chOff x="-1" y="2222713"/>
              <a:chExt cx="2720090" cy="927654"/>
            </a:xfrm>
          </p:grpSpPr>
          <p:grpSp>
            <p:nvGrpSpPr>
              <p:cNvPr id="187" name="그룹 186"/>
              <p:cNvGrpSpPr/>
              <p:nvPr/>
            </p:nvGrpSpPr>
            <p:grpSpPr>
              <a:xfrm>
                <a:off x="819829" y="2226598"/>
                <a:ext cx="1900260" cy="923769"/>
                <a:chOff x="5174093" y="1810675"/>
                <a:chExt cx="2210674" cy="1074670"/>
              </a:xfrm>
            </p:grpSpPr>
            <p:sp>
              <p:nvSpPr>
                <p:cNvPr id="189" name="Freeform 97"/>
                <p:cNvSpPr/>
                <p:nvPr/>
              </p:nvSpPr>
              <p:spPr bwMode="auto">
                <a:xfrm flipH="1" flipV="1">
                  <a:off x="6310097"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121920" tIns="60960" rIns="121920" bIns="60960" numCol="1" anchor="t" anchorCtr="0" compatLnSpc="1"/>
                <a:lstStyle/>
                <a:p>
                  <a:endParaRPr lang="ko-KR" altLang="en-US" sz="2400"/>
                </a:p>
              </p:txBody>
            </p:sp>
            <p:sp>
              <p:nvSpPr>
                <p:cNvPr id="190" name="Freeform 97"/>
                <p:cNvSpPr/>
                <p:nvPr/>
              </p:nvSpPr>
              <p:spPr bwMode="auto">
                <a:xfrm>
                  <a:off x="5174093"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191" name="Freeform 103"/>
                <p:cNvSpPr/>
                <p:nvPr/>
              </p:nvSpPr>
              <p:spPr bwMode="auto">
                <a:xfrm>
                  <a:off x="5174093" y="181067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192" name="Freeform 104"/>
                <p:cNvSpPr/>
                <p:nvPr/>
              </p:nvSpPr>
              <p:spPr bwMode="auto">
                <a:xfrm>
                  <a:off x="6310097" y="181067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65000"/>
                  </a:schemeClr>
                </a:solidFill>
                <a:ln>
                  <a:noFill/>
                </a:ln>
              </p:spPr>
              <p:txBody>
                <a:bodyPr vert="horz" wrap="square" lIns="121920" tIns="60960" rIns="121920" bIns="60960" numCol="1" anchor="t" anchorCtr="0" compatLnSpc="1"/>
                <a:lstStyle/>
                <a:p>
                  <a:endParaRPr lang="ko-KR" altLang="en-US" sz="2400"/>
                </a:p>
              </p:txBody>
            </p:sp>
            <p:grpSp>
              <p:nvGrpSpPr>
                <p:cNvPr id="193" name="그룹 192"/>
                <p:cNvGrpSpPr/>
                <p:nvPr/>
              </p:nvGrpSpPr>
              <p:grpSpPr>
                <a:xfrm>
                  <a:off x="6055380" y="1983253"/>
                  <a:ext cx="321940" cy="843328"/>
                  <a:chOff x="1797969" y="1402716"/>
                  <a:chExt cx="533911" cy="1398590"/>
                </a:xfrm>
              </p:grpSpPr>
              <p:sp>
                <p:nvSpPr>
                  <p:cNvPr id="194" name="Freeform 13"/>
                  <p:cNvSpPr/>
                  <p:nvPr/>
                </p:nvSpPr>
                <p:spPr bwMode="auto">
                  <a:xfrm>
                    <a:off x="1797969" y="1402718"/>
                    <a:ext cx="320675" cy="1398588"/>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195" name="Freeform 15"/>
                  <p:cNvSpPr/>
                  <p:nvPr/>
                </p:nvSpPr>
                <p:spPr bwMode="auto">
                  <a:xfrm>
                    <a:off x="2221018" y="1402716"/>
                    <a:ext cx="110862" cy="1397487"/>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sp>
            <p:nvSpPr>
              <p:cNvPr id="188" name="Freeform 102"/>
              <p:cNvSpPr/>
              <p:nvPr/>
            </p:nvSpPr>
            <p:spPr bwMode="auto">
              <a:xfrm>
                <a:off x="-1" y="2222713"/>
                <a:ext cx="1227682" cy="924918"/>
              </a:xfrm>
              <a:custGeom>
                <a:avLst/>
                <a:gdLst/>
                <a:ahLst/>
                <a:cxnLst/>
                <a:rect l="l" t="t" r="r" b="b"/>
                <a:pathLst>
                  <a:path w="1227682" h="924918">
                    <a:moveTo>
                      <a:pt x="0" y="0"/>
                    </a:moveTo>
                    <a:lnTo>
                      <a:pt x="458912" y="0"/>
                    </a:lnTo>
                    <a:lnTo>
                      <a:pt x="488246" y="17668"/>
                    </a:lnTo>
                    <a:lnTo>
                      <a:pt x="488246" y="0"/>
                    </a:lnTo>
                    <a:lnTo>
                      <a:pt x="764650" y="0"/>
                    </a:lnTo>
                    <a:lnTo>
                      <a:pt x="1227682" y="463033"/>
                    </a:lnTo>
                    <a:lnTo>
                      <a:pt x="764650" y="924918"/>
                    </a:lnTo>
                    <a:lnTo>
                      <a:pt x="488246" y="924918"/>
                    </a:lnTo>
                    <a:lnTo>
                      <a:pt x="488246" y="907294"/>
                    </a:lnTo>
                    <a:lnTo>
                      <a:pt x="458912" y="924918"/>
                    </a:lnTo>
                    <a:lnTo>
                      <a:pt x="0" y="92491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sp>
          <p:nvSpPr>
            <p:cNvPr id="3" name="矩形 2"/>
            <p:cNvSpPr/>
            <p:nvPr/>
          </p:nvSpPr>
          <p:spPr>
            <a:xfrm>
              <a:off x="1179830" y="1757680"/>
              <a:ext cx="3557905" cy="716280"/>
            </a:xfrm>
            <a:prstGeom prst="rect">
              <a:avLst/>
            </a:prstGeom>
          </p:spPr>
          <p:txBody>
            <a:bodyPr wrap="square" lIns="67391" tIns="33696" rIns="67391" bIns="33696">
              <a:spAutoFit/>
            </a:bodyPr>
            <a:lstStyle/>
            <a:p>
              <a:pP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Tất cả các vật thể ở trong vũ trụ đều phát ra bức xạ IR ở mức nào đó. Có 2 nguồn phát ra hồng ngoại rõ ràng nhất đó chính là mặt trời và lửa.</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8" name="Group 7">
            <a:extLst>
              <a:ext uri="{FF2B5EF4-FFF2-40B4-BE49-F238E27FC236}">
                <a16:creationId xmlns:a16="http://schemas.microsoft.com/office/drawing/2014/main" id="{1D9E82A1-7090-4A3D-90A3-02CBCDA75D54}"/>
              </a:ext>
            </a:extLst>
          </p:cNvPr>
          <p:cNvGrpSpPr/>
          <p:nvPr/>
        </p:nvGrpSpPr>
        <p:grpSpPr>
          <a:xfrm>
            <a:off x="8449945" y="3711183"/>
            <a:ext cx="3557905" cy="2792101"/>
            <a:chOff x="8449945" y="3711183"/>
            <a:chExt cx="3557905" cy="2792101"/>
          </a:xfrm>
        </p:grpSpPr>
        <p:grpSp>
          <p:nvGrpSpPr>
            <p:cNvPr id="217" name="그룹 216"/>
            <p:cNvGrpSpPr/>
            <p:nvPr/>
          </p:nvGrpSpPr>
          <p:grpSpPr>
            <a:xfrm>
              <a:off x="8523494" y="3711183"/>
              <a:ext cx="2554047" cy="1280363"/>
              <a:chOff x="1759233" y="5220019"/>
              <a:chExt cx="2210674" cy="1108228"/>
            </a:xfrm>
          </p:grpSpPr>
          <p:pic>
            <p:nvPicPr>
              <p:cNvPr id="218" name="그림 2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2279051" y="4979173"/>
                <a:ext cx="332230" cy="920917"/>
              </a:xfrm>
              <a:prstGeom prst="rect">
                <a:avLst/>
              </a:prstGeom>
            </p:spPr>
          </p:pic>
          <p:grpSp>
            <p:nvGrpSpPr>
              <p:cNvPr id="219" name="그룹 218"/>
              <p:cNvGrpSpPr/>
              <p:nvPr/>
            </p:nvGrpSpPr>
            <p:grpSpPr>
              <a:xfrm>
                <a:off x="1759233" y="5220019"/>
                <a:ext cx="2210674" cy="1108228"/>
                <a:chOff x="1759233" y="5220019"/>
                <a:chExt cx="2210674" cy="1108228"/>
              </a:xfrm>
            </p:grpSpPr>
            <p:sp>
              <p:nvSpPr>
                <p:cNvPr id="220" name="Freeform 119"/>
                <p:cNvSpPr/>
                <p:nvPr/>
              </p:nvSpPr>
              <p:spPr bwMode="auto">
                <a:xfrm flipH="1">
                  <a:off x="2893903" y="5221352"/>
                  <a:ext cx="1074670" cy="107467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pic>
              <p:nvPicPr>
                <p:cNvPr id="221" name="그림 2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flipH="1" flipV="1">
                  <a:off x="3097355" y="5679223"/>
                  <a:ext cx="377131" cy="920917"/>
                </a:xfrm>
                <a:prstGeom prst="rect">
                  <a:avLst/>
                </a:prstGeom>
              </p:spPr>
            </p:pic>
            <p:sp>
              <p:nvSpPr>
                <p:cNvPr id="222" name="Freeform 117"/>
                <p:cNvSpPr/>
                <p:nvPr/>
              </p:nvSpPr>
              <p:spPr bwMode="auto">
                <a:xfrm flipH="1">
                  <a:off x="1759233" y="5220019"/>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23" name="Freeform 120"/>
                <p:cNvSpPr/>
                <p:nvPr/>
              </p:nvSpPr>
              <p:spPr bwMode="auto">
                <a:xfrm flipH="1">
                  <a:off x="2893903" y="5220019"/>
                  <a:ext cx="1076004" cy="1076004"/>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224" name="Freeform 118"/>
                <p:cNvSpPr/>
                <p:nvPr/>
              </p:nvSpPr>
              <p:spPr bwMode="auto">
                <a:xfrm flipH="1">
                  <a:off x="1759233" y="5220019"/>
                  <a:ext cx="1074670" cy="1076004"/>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225" name="그룹 224"/>
                <p:cNvGrpSpPr/>
                <p:nvPr/>
              </p:nvGrpSpPr>
              <p:grpSpPr>
                <a:xfrm>
                  <a:off x="2532436" y="5325198"/>
                  <a:ext cx="570580" cy="817575"/>
                  <a:chOff x="-2186655" y="1513420"/>
                  <a:chExt cx="946151" cy="1355725"/>
                </a:xfrm>
              </p:grpSpPr>
              <p:sp>
                <p:nvSpPr>
                  <p:cNvPr id="226" name="Freeform 17"/>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27" name="Freeform 18"/>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28" name="Freeform 19"/>
                  <p:cNvSpPr/>
                  <p:nvPr/>
                </p:nvSpPr>
                <p:spPr bwMode="auto">
                  <a:xfrm>
                    <a:off x="-2186655" y="1689633"/>
                    <a:ext cx="500063" cy="925513"/>
                  </a:xfrm>
                  <a:custGeom>
                    <a:avLst/>
                    <a:gdLst>
                      <a:gd name="T0" fmla="*/ 315 w 315"/>
                      <a:gd name="T1" fmla="*/ 0 h 583"/>
                      <a:gd name="T2" fmla="*/ 10 w 315"/>
                      <a:gd name="T3" fmla="*/ 452 h 583"/>
                      <a:gd name="T4" fmla="*/ 10 w 315"/>
                      <a:gd name="T5" fmla="*/ 452 h 583"/>
                      <a:gd name="T6" fmla="*/ 6 w 315"/>
                      <a:gd name="T7" fmla="*/ 461 h 583"/>
                      <a:gd name="T8" fmla="*/ 3 w 315"/>
                      <a:gd name="T9" fmla="*/ 471 h 583"/>
                      <a:gd name="T10" fmla="*/ 3 w 315"/>
                      <a:gd name="T11" fmla="*/ 471 h 583"/>
                      <a:gd name="T12" fmla="*/ 0 w 315"/>
                      <a:gd name="T13" fmla="*/ 482 h 583"/>
                      <a:gd name="T14" fmla="*/ 0 w 315"/>
                      <a:gd name="T15" fmla="*/ 497 h 583"/>
                      <a:gd name="T16" fmla="*/ 0 w 315"/>
                      <a:gd name="T17" fmla="*/ 549 h 583"/>
                      <a:gd name="T18" fmla="*/ 0 w 315"/>
                      <a:gd name="T19" fmla="*/ 549 h 583"/>
                      <a:gd name="T20" fmla="*/ 0 w 315"/>
                      <a:gd name="T21" fmla="*/ 559 h 583"/>
                      <a:gd name="T22" fmla="*/ 2 w 315"/>
                      <a:gd name="T23" fmla="*/ 566 h 583"/>
                      <a:gd name="T24" fmla="*/ 5 w 315"/>
                      <a:gd name="T25" fmla="*/ 572 h 583"/>
                      <a:gd name="T26" fmla="*/ 9 w 315"/>
                      <a:gd name="T27" fmla="*/ 576 h 583"/>
                      <a:gd name="T28" fmla="*/ 9 w 315"/>
                      <a:gd name="T29" fmla="*/ 576 h 583"/>
                      <a:gd name="T30" fmla="*/ 15 w 315"/>
                      <a:gd name="T31" fmla="*/ 579 h 583"/>
                      <a:gd name="T32" fmla="*/ 22 w 315"/>
                      <a:gd name="T33" fmla="*/ 581 h 583"/>
                      <a:gd name="T34" fmla="*/ 30 w 315"/>
                      <a:gd name="T35" fmla="*/ 582 h 583"/>
                      <a:gd name="T36" fmla="*/ 41 w 315"/>
                      <a:gd name="T37" fmla="*/ 583 h 583"/>
                      <a:gd name="T38" fmla="*/ 315 w 315"/>
                      <a:gd name="T39" fmla="*/ 583 h 583"/>
                      <a:gd name="T40" fmla="*/ 315 w 315"/>
                      <a:gd name="T41" fmla="*/ 452 h 583"/>
                      <a:gd name="T42" fmla="*/ 176 w 315"/>
                      <a:gd name="T43" fmla="*/ 452 h 583"/>
                      <a:gd name="T44" fmla="*/ 176 w 315"/>
                      <a:gd name="T45" fmla="*/ 452 h 583"/>
                      <a:gd name="T46" fmla="*/ 230 w 315"/>
                      <a:gd name="T47" fmla="*/ 369 h 583"/>
                      <a:gd name="T48" fmla="*/ 281 w 315"/>
                      <a:gd name="T49" fmla="*/ 293 h 583"/>
                      <a:gd name="T50" fmla="*/ 281 w 315"/>
                      <a:gd name="T51" fmla="*/ 293 h 583"/>
                      <a:gd name="T52" fmla="*/ 315 w 315"/>
                      <a:gd name="T53" fmla="*/ 240 h 583"/>
                      <a:gd name="T54" fmla="*/ 315 w 315"/>
                      <a:gd name="T55"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5" h="583">
                        <a:moveTo>
                          <a:pt x="315" y="0"/>
                        </a:moveTo>
                        <a:lnTo>
                          <a:pt x="10" y="452"/>
                        </a:lnTo>
                        <a:lnTo>
                          <a:pt x="10" y="452"/>
                        </a:lnTo>
                        <a:lnTo>
                          <a:pt x="6" y="461"/>
                        </a:lnTo>
                        <a:lnTo>
                          <a:pt x="3" y="471"/>
                        </a:lnTo>
                        <a:lnTo>
                          <a:pt x="3" y="471"/>
                        </a:lnTo>
                        <a:lnTo>
                          <a:pt x="0" y="482"/>
                        </a:lnTo>
                        <a:lnTo>
                          <a:pt x="0" y="497"/>
                        </a:lnTo>
                        <a:lnTo>
                          <a:pt x="0" y="549"/>
                        </a:lnTo>
                        <a:lnTo>
                          <a:pt x="0" y="549"/>
                        </a:lnTo>
                        <a:lnTo>
                          <a:pt x="0" y="559"/>
                        </a:lnTo>
                        <a:lnTo>
                          <a:pt x="2" y="566"/>
                        </a:lnTo>
                        <a:lnTo>
                          <a:pt x="5" y="572"/>
                        </a:lnTo>
                        <a:lnTo>
                          <a:pt x="9" y="576"/>
                        </a:lnTo>
                        <a:lnTo>
                          <a:pt x="9" y="576"/>
                        </a:lnTo>
                        <a:lnTo>
                          <a:pt x="15" y="579"/>
                        </a:lnTo>
                        <a:lnTo>
                          <a:pt x="22" y="581"/>
                        </a:lnTo>
                        <a:lnTo>
                          <a:pt x="30" y="582"/>
                        </a:lnTo>
                        <a:lnTo>
                          <a:pt x="41" y="583"/>
                        </a:lnTo>
                        <a:lnTo>
                          <a:pt x="315" y="583"/>
                        </a:lnTo>
                        <a:lnTo>
                          <a:pt x="315" y="452"/>
                        </a:lnTo>
                        <a:lnTo>
                          <a:pt x="176" y="452"/>
                        </a:lnTo>
                        <a:lnTo>
                          <a:pt x="176" y="452"/>
                        </a:lnTo>
                        <a:lnTo>
                          <a:pt x="230" y="369"/>
                        </a:lnTo>
                        <a:lnTo>
                          <a:pt x="281" y="293"/>
                        </a:lnTo>
                        <a:lnTo>
                          <a:pt x="281" y="293"/>
                        </a:lnTo>
                        <a:lnTo>
                          <a:pt x="315" y="240"/>
                        </a:lnTo>
                        <a:lnTo>
                          <a:pt x="3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sp>
          <p:nvSpPr>
            <p:cNvPr id="12" name="矩形 11"/>
            <p:cNvSpPr/>
            <p:nvPr/>
          </p:nvSpPr>
          <p:spPr>
            <a:xfrm>
              <a:off x="8449945" y="5343525"/>
              <a:ext cx="3557905" cy="1159759"/>
            </a:xfrm>
            <a:prstGeom prst="rect">
              <a:avLst/>
            </a:prstGeom>
          </p:spPr>
          <p:txBody>
            <a:bodyPr wrap="square" lIns="67391" tIns="33696" rIns="67391" bIns="33696">
              <a:spAutoFit/>
            </a:bodyPr>
            <a:lstStyle/>
            <a:p>
              <a:pPr>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Tác động đến việc truyền tải thông tin: trên cảm biến hồng ngoại, sóng này cũng được sử dụng trong việc truyền tải dữ liệu từ xa, ví dụ như trong các remote control, hệ thống truyền thông không dây, hoặc trong việc kết nối thiết bị điện tử.</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5" name="Group 4">
            <a:extLst>
              <a:ext uri="{FF2B5EF4-FFF2-40B4-BE49-F238E27FC236}">
                <a16:creationId xmlns:a16="http://schemas.microsoft.com/office/drawing/2014/main" id="{180948B8-78CD-68E9-4EAE-1EB60A333C93}"/>
              </a:ext>
            </a:extLst>
          </p:cNvPr>
          <p:cNvGrpSpPr/>
          <p:nvPr/>
        </p:nvGrpSpPr>
        <p:grpSpPr>
          <a:xfrm>
            <a:off x="6000115" y="1520872"/>
            <a:ext cx="3557905" cy="2196303"/>
            <a:chOff x="6000115" y="1520872"/>
            <a:chExt cx="3557905" cy="2196303"/>
          </a:xfrm>
        </p:grpSpPr>
        <p:grpSp>
          <p:nvGrpSpPr>
            <p:cNvPr id="229" name="그룹 228"/>
            <p:cNvGrpSpPr/>
            <p:nvPr/>
          </p:nvGrpSpPr>
          <p:grpSpPr>
            <a:xfrm>
              <a:off x="6090886" y="2487596"/>
              <a:ext cx="2527807" cy="1229579"/>
              <a:chOff x="2892753" y="4084015"/>
              <a:chExt cx="2209340" cy="1074670"/>
            </a:xfrm>
          </p:grpSpPr>
          <p:sp>
            <p:nvSpPr>
              <p:cNvPr id="230" name="Freeform 113"/>
              <p:cNvSpPr/>
              <p:nvPr/>
            </p:nvSpPr>
            <p:spPr bwMode="auto">
              <a:xfrm>
                <a:off x="2892753" y="408401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231" name="Freeform 114"/>
              <p:cNvSpPr/>
              <p:nvPr/>
            </p:nvSpPr>
            <p:spPr bwMode="auto">
              <a:xfrm>
                <a:off x="2892753" y="408401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232" name="Freeform 115"/>
              <p:cNvSpPr/>
              <p:nvPr/>
            </p:nvSpPr>
            <p:spPr bwMode="auto">
              <a:xfrm>
                <a:off x="4027423" y="4084015"/>
                <a:ext cx="1074670" cy="107467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233" name="Freeform 116"/>
              <p:cNvSpPr/>
              <p:nvPr/>
            </p:nvSpPr>
            <p:spPr bwMode="auto">
              <a:xfrm>
                <a:off x="4027423" y="408401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nvGrpSpPr>
              <p:cNvPr id="234" name="그룹 233"/>
              <p:cNvGrpSpPr/>
              <p:nvPr/>
            </p:nvGrpSpPr>
            <p:grpSpPr>
              <a:xfrm>
                <a:off x="3730706" y="4195932"/>
                <a:ext cx="455532" cy="762879"/>
                <a:chOff x="-738062" y="1467804"/>
                <a:chExt cx="790576" cy="1323976"/>
              </a:xfrm>
            </p:grpSpPr>
            <p:sp>
              <p:nvSpPr>
                <p:cNvPr id="235" name="Freeform 21"/>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36" name="Freeform 22"/>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nvGrpSpPr>
                <p:cNvPr id="237" name="그룹 236"/>
                <p:cNvGrpSpPr/>
                <p:nvPr/>
              </p:nvGrpSpPr>
              <p:grpSpPr>
                <a:xfrm>
                  <a:off x="-738062" y="1467804"/>
                  <a:ext cx="415926" cy="1323976"/>
                  <a:chOff x="3371850" y="3695700"/>
                  <a:chExt cx="415926" cy="1323976"/>
                </a:xfrm>
              </p:grpSpPr>
              <p:sp>
                <p:nvSpPr>
                  <p:cNvPr id="238" name="Freeform 23"/>
                  <p:cNvSpPr/>
                  <p:nvPr/>
                </p:nvSpPr>
                <p:spPr bwMode="auto">
                  <a:xfrm>
                    <a:off x="3629025" y="4246563"/>
                    <a:ext cx="158750" cy="207963"/>
                  </a:xfrm>
                  <a:custGeom>
                    <a:avLst/>
                    <a:gdLst>
                      <a:gd name="T0" fmla="*/ 100 w 100"/>
                      <a:gd name="T1" fmla="*/ 0 h 131"/>
                      <a:gd name="T2" fmla="*/ 100 w 100"/>
                      <a:gd name="T3" fmla="*/ 0 h 131"/>
                      <a:gd name="T4" fmla="*/ 76 w 100"/>
                      <a:gd name="T5" fmla="*/ 5 h 131"/>
                      <a:gd name="T6" fmla="*/ 49 w 100"/>
                      <a:gd name="T7" fmla="*/ 7 h 131"/>
                      <a:gd name="T8" fmla="*/ 49 w 100"/>
                      <a:gd name="T9" fmla="*/ 7 h 131"/>
                      <a:gd name="T10" fmla="*/ 30 w 100"/>
                      <a:gd name="T11" fmla="*/ 9 h 131"/>
                      <a:gd name="T12" fmla="*/ 22 w 100"/>
                      <a:gd name="T13" fmla="*/ 11 h 131"/>
                      <a:gd name="T14" fmla="*/ 15 w 100"/>
                      <a:gd name="T15" fmla="*/ 13 h 131"/>
                      <a:gd name="T16" fmla="*/ 15 w 100"/>
                      <a:gd name="T17" fmla="*/ 13 h 131"/>
                      <a:gd name="T18" fmla="*/ 12 w 100"/>
                      <a:gd name="T19" fmla="*/ 15 h 131"/>
                      <a:gd name="T20" fmla="*/ 8 w 100"/>
                      <a:gd name="T21" fmla="*/ 17 h 131"/>
                      <a:gd name="T22" fmla="*/ 6 w 100"/>
                      <a:gd name="T23" fmla="*/ 20 h 131"/>
                      <a:gd name="T24" fmla="*/ 4 w 100"/>
                      <a:gd name="T25" fmla="*/ 23 h 131"/>
                      <a:gd name="T26" fmla="*/ 1 w 100"/>
                      <a:gd name="T27" fmla="*/ 33 h 131"/>
                      <a:gd name="T28" fmla="*/ 0 w 100"/>
                      <a:gd name="T29" fmla="*/ 44 h 131"/>
                      <a:gd name="T30" fmla="*/ 0 w 100"/>
                      <a:gd name="T31" fmla="*/ 92 h 131"/>
                      <a:gd name="T32" fmla="*/ 0 w 100"/>
                      <a:gd name="T33" fmla="*/ 92 h 131"/>
                      <a:gd name="T34" fmla="*/ 1 w 100"/>
                      <a:gd name="T35" fmla="*/ 103 h 131"/>
                      <a:gd name="T36" fmla="*/ 3 w 100"/>
                      <a:gd name="T37" fmla="*/ 111 h 131"/>
                      <a:gd name="T38" fmla="*/ 6 w 100"/>
                      <a:gd name="T39" fmla="*/ 118 h 131"/>
                      <a:gd name="T40" fmla="*/ 8 w 100"/>
                      <a:gd name="T41" fmla="*/ 120 h 131"/>
                      <a:gd name="T42" fmla="*/ 11 w 100"/>
                      <a:gd name="T43" fmla="*/ 121 h 131"/>
                      <a:gd name="T44" fmla="*/ 11 w 100"/>
                      <a:gd name="T45" fmla="*/ 121 h 131"/>
                      <a:gd name="T46" fmla="*/ 17 w 100"/>
                      <a:gd name="T47" fmla="*/ 123 h 131"/>
                      <a:gd name="T48" fmla="*/ 24 w 100"/>
                      <a:gd name="T49" fmla="*/ 124 h 131"/>
                      <a:gd name="T50" fmla="*/ 45 w 100"/>
                      <a:gd name="T51" fmla="*/ 125 h 131"/>
                      <a:gd name="T52" fmla="*/ 45 w 100"/>
                      <a:gd name="T53" fmla="*/ 125 h 131"/>
                      <a:gd name="T54" fmla="*/ 59 w 100"/>
                      <a:gd name="T55" fmla="*/ 125 h 131"/>
                      <a:gd name="T56" fmla="*/ 72 w 100"/>
                      <a:gd name="T57" fmla="*/ 126 h 131"/>
                      <a:gd name="T58" fmla="*/ 86 w 100"/>
                      <a:gd name="T59" fmla="*/ 128 h 131"/>
                      <a:gd name="T60" fmla="*/ 100 w 100"/>
                      <a:gd name="T61" fmla="*/ 131 h 131"/>
                      <a:gd name="T62" fmla="*/ 100 w 100"/>
                      <a:gd name="T6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131">
                        <a:moveTo>
                          <a:pt x="100" y="0"/>
                        </a:moveTo>
                        <a:lnTo>
                          <a:pt x="100" y="0"/>
                        </a:lnTo>
                        <a:lnTo>
                          <a:pt x="76" y="5"/>
                        </a:lnTo>
                        <a:lnTo>
                          <a:pt x="49" y="7"/>
                        </a:lnTo>
                        <a:lnTo>
                          <a:pt x="49" y="7"/>
                        </a:lnTo>
                        <a:lnTo>
                          <a:pt x="30" y="9"/>
                        </a:lnTo>
                        <a:lnTo>
                          <a:pt x="22" y="11"/>
                        </a:lnTo>
                        <a:lnTo>
                          <a:pt x="15" y="13"/>
                        </a:lnTo>
                        <a:lnTo>
                          <a:pt x="15" y="13"/>
                        </a:lnTo>
                        <a:lnTo>
                          <a:pt x="12" y="15"/>
                        </a:lnTo>
                        <a:lnTo>
                          <a:pt x="8" y="17"/>
                        </a:lnTo>
                        <a:lnTo>
                          <a:pt x="6" y="20"/>
                        </a:lnTo>
                        <a:lnTo>
                          <a:pt x="4" y="23"/>
                        </a:lnTo>
                        <a:lnTo>
                          <a:pt x="1" y="33"/>
                        </a:lnTo>
                        <a:lnTo>
                          <a:pt x="0" y="44"/>
                        </a:lnTo>
                        <a:lnTo>
                          <a:pt x="0" y="92"/>
                        </a:lnTo>
                        <a:lnTo>
                          <a:pt x="0" y="92"/>
                        </a:lnTo>
                        <a:lnTo>
                          <a:pt x="1" y="103"/>
                        </a:lnTo>
                        <a:lnTo>
                          <a:pt x="3" y="111"/>
                        </a:lnTo>
                        <a:lnTo>
                          <a:pt x="6" y="118"/>
                        </a:lnTo>
                        <a:lnTo>
                          <a:pt x="8" y="120"/>
                        </a:lnTo>
                        <a:lnTo>
                          <a:pt x="11" y="121"/>
                        </a:lnTo>
                        <a:lnTo>
                          <a:pt x="11" y="121"/>
                        </a:lnTo>
                        <a:lnTo>
                          <a:pt x="17" y="123"/>
                        </a:lnTo>
                        <a:lnTo>
                          <a:pt x="24" y="124"/>
                        </a:lnTo>
                        <a:lnTo>
                          <a:pt x="45" y="125"/>
                        </a:lnTo>
                        <a:lnTo>
                          <a:pt x="45" y="125"/>
                        </a:lnTo>
                        <a:lnTo>
                          <a:pt x="59" y="125"/>
                        </a:lnTo>
                        <a:lnTo>
                          <a:pt x="72" y="126"/>
                        </a:lnTo>
                        <a:lnTo>
                          <a:pt x="86" y="128"/>
                        </a:lnTo>
                        <a:lnTo>
                          <a:pt x="100" y="131"/>
                        </a:lnTo>
                        <a:lnTo>
                          <a:pt x="10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39" name="Freeform 25"/>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40" name="Freeform 26"/>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41" name="Freeform 27"/>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42" name="Freeform 28"/>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sp>
          <p:nvSpPr>
            <p:cNvPr id="15" name="矩形 14"/>
            <p:cNvSpPr/>
            <p:nvPr/>
          </p:nvSpPr>
          <p:spPr>
            <a:xfrm>
              <a:off x="6000115" y="1520872"/>
              <a:ext cx="3557905" cy="938160"/>
            </a:xfrm>
            <a:prstGeom prst="rect">
              <a:avLst/>
            </a:prstGeom>
          </p:spPr>
          <p:txBody>
            <a:bodyPr wrap="square" lIns="67391" tIns="33696" rIns="67391" bIns="33696">
              <a:spAutoFit/>
            </a:bodyPr>
            <a:lstStyle/>
            <a:p>
              <a:pPr>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Khả năng xuyên qua vật liệu: sóng hồng ngoại có thể xuyên qua một số vật liệu không trong suốt như nhựa, thủy tinh, và thậm chí là một số vật liệu mỏng không quá dày.</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4" name="Group 3">
            <a:extLst>
              <a:ext uri="{FF2B5EF4-FFF2-40B4-BE49-F238E27FC236}">
                <a16:creationId xmlns:a16="http://schemas.microsoft.com/office/drawing/2014/main" id="{197427EA-BE90-FAAC-3D58-C42A53431B9E}"/>
              </a:ext>
            </a:extLst>
          </p:cNvPr>
          <p:cNvGrpSpPr/>
          <p:nvPr/>
        </p:nvGrpSpPr>
        <p:grpSpPr>
          <a:xfrm>
            <a:off x="3492500" y="3707126"/>
            <a:ext cx="3557905" cy="2796158"/>
            <a:chOff x="3492500" y="3707126"/>
            <a:chExt cx="3557905" cy="2796158"/>
          </a:xfrm>
        </p:grpSpPr>
        <p:grpSp>
          <p:nvGrpSpPr>
            <p:cNvPr id="197" name="그룹 196"/>
            <p:cNvGrpSpPr/>
            <p:nvPr/>
          </p:nvGrpSpPr>
          <p:grpSpPr>
            <a:xfrm>
              <a:off x="3558232" y="3707126"/>
              <a:ext cx="2546913" cy="1269071"/>
              <a:chOff x="4038090" y="2946678"/>
              <a:chExt cx="2204502" cy="1098454"/>
            </a:xfrm>
          </p:grpSpPr>
          <p:pic>
            <p:nvPicPr>
              <p:cNvPr id="198" name="그림 1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flipH="1">
                <a:off x="4526597" y="2711120"/>
                <a:ext cx="377131" cy="920917"/>
              </a:xfrm>
              <a:prstGeom prst="rect">
                <a:avLst/>
              </a:prstGeom>
            </p:spPr>
          </p:pic>
          <p:pic>
            <p:nvPicPr>
              <p:cNvPr id="199" name="그림 1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flipH="1" flipV="1">
                <a:off x="5396528" y="3396108"/>
                <a:ext cx="377131" cy="920917"/>
              </a:xfrm>
              <a:prstGeom prst="rect">
                <a:avLst/>
              </a:prstGeom>
            </p:spPr>
          </p:pic>
          <p:grpSp>
            <p:nvGrpSpPr>
              <p:cNvPr id="200" name="그룹 199"/>
              <p:cNvGrpSpPr/>
              <p:nvPr/>
            </p:nvGrpSpPr>
            <p:grpSpPr>
              <a:xfrm>
                <a:off x="4038090" y="2946678"/>
                <a:ext cx="2204502" cy="1083500"/>
                <a:chOff x="4038090" y="2946678"/>
                <a:chExt cx="2204502" cy="1083500"/>
              </a:xfrm>
            </p:grpSpPr>
            <p:sp>
              <p:nvSpPr>
                <p:cNvPr id="201" name="Freeform 105"/>
                <p:cNvSpPr/>
                <p:nvPr/>
              </p:nvSpPr>
              <p:spPr bwMode="auto">
                <a:xfrm rot="10800000">
                  <a:off x="5166968" y="2954174"/>
                  <a:ext cx="1074670" cy="1076004"/>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02" name="Freeform 105"/>
                <p:cNvSpPr/>
                <p:nvPr/>
              </p:nvSpPr>
              <p:spPr bwMode="auto">
                <a:xfrm>
                  <a:off x="4038090" y="2946678"/>
                  <a:ext cx="1074670" cy="1076004"/>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sp>
              <p:nvSpPr>
                <p:cNvPr id="203" name="Freeform 106"/>
                <p:cNvSpPr/>
                <p:nvPr/>
              </p:nvSpPr>
              <p:spPr bwMode="auto">
                <a:xfrm>
                  <a:off x="4038090" y="2946678"/>
                  <a:ext cx="1074670" cy="1076004"/>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04" name="Freeform 41"/>
                <p:cNvSpPr/>
                <p:nvPr/>
              </p:nvSpPr>
              <p:spPr bwMode="auto">
                <a:xfrm>
                  <a:off x="5262094" y="3084012"/>
                  <a:ext cx="217334" cy="74266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05" name="Freeform 108"/>
                <p:cNvSpPr/>
                <p:nvPr/>
              </p:nvSpPr>
              <p:spPr bwMode="auto">
                <a:xfrm>
                  <a:off x="5167922" y="2946678"/>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206" name="그룹 205"/>
                <p:cNvGrpSpPr/>
                <p:nvPr/>
              </p:nvGrpSpPr>
              <p:grpSpPr>
                <a:xfrm>
                  <a:off x="4838213" y="3123172"/>
                  <a:ext cx="520020" cy="761597"/>
                  <a:chOff x="549401" y="1524955"/>
                  <a:chExt cx="850900" cy="1246188"/>
                </a:xfrm>
              </p:grpSpPr>
              <p:grpSp>
                <p:nvGrpSpPr>
                  <p:cNvPr id="207" name="그룹 206"/>
                  <p:cNvGrpSpPr/>
                  <p:nvPr/>
                </p:nvGrpSpPr>
                <p:grpSpPr>
                  <a:xfrm>
                    <a:off x="1088579" y="1532892"/>
                    <a:ext cx="311722" cy="1238250"/>
                    <a:chOff x="5198491" y="3760788"/>
                    <a:chExt cx="311722" cy="1238250"/>
                  </a:xfrm>
                </p:grpSpPr>
                <p:sp>
                  <p:nvSpPr>
                    <p:cNvPr id="213" name="Freeform 5"/>
                    <p:cNvSpPr/>
                    <p:nvPr/>
                  </p:nvSpPr>
                  <p:spPr bwMode="auto">
                    <a:xfrm>
                      <a:off x="5198491" y="4792662"/>
                      <a:ext cx="301625" cy="206376"/>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4" name="Freeform 6"/>
                    <p:cNvSpPr/>
                    <p:nvPr/>
                  </p:nvSpPr>
                  <p:spPr bwMode="auto">
                    <a:xfrm>
                      <a:off x="5208588" y="4792663"/>
                      <a:ext cx="301625" cy="206375"/>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15" name="Freeform 7"/>
                    <p:cNvSpPr/>
                    <p:nvPr/>
                  </p:nvSpPr>
                  <p:spPr bwMode="auto">
                    <a:xfrm>
                      <a:off x="5198491" y="3760788"/>
                      <a:ext cx="301625" cy="693738"/>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6" name="Freeform 8"/>
                    <p:cNvSpPr/>
                    <p:nvPr/>
                  </p:nvSpPr>
                  <p:spPr bwMode="auto">
                    <a:xfrm>
                      <a:off x="5208588" y="3760788"/>
                      <a:ext cx="301625" cy="693738"/>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nvGrpSpPr>
                  <p:cNvPr id="208" name="그룹 207"/>
                  <p:cNvGrpSpPr/>
                  <p:nvPr/>
                </p:nvGrpSpPr>
                <p:grpSpPr>
                  <a:xfrm>
                    <a:off x="549401" y="1524955"/>
                    <a:ext cx="450850" cy="1246188"/>
                    <a:chOff x="4659313" y="3752851"/>
                    <a:chExt cx="450850" cy="1246188"/>
                  </a:xfrm>
                </p:grpSpPr>
                <p:sp>
                  <p:nvSpPr>
                    <p:cNvPr id="209" name="Freeform 9"/>
                    <p:cNvSpPr/>
                    <p:nvPr/>
                  </p:nvSpPr>
                  <p:spPr bwMode="auto">
                    <a:xfrm>
                      <a:off x="4659313" y="4270376"/>
                      <a:ext cx="450850" cy="728663"/>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0" name="Freeform 10"/>
                    <p:cNvSpPr/>
                    <p:nvPr/>
                  </p:nvSpPr>
                  <p:spPr bwMode="auto">
                    <a:xfrm>
                      <a:off x="4659313" y="4270376"/>
                      <a:ext cx="450850" cy="728663"/>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11" name="Freeform 11"/>
                    <p:cNvSpPr/>
                    <p:nvPr/>
                  </p:nvSpPr>
                  <p:spPr bwMode="auto">
                    <a:xfrm>
                      <a:off x="4719638" y="3752851"/>
                      <a:ext cx="390525" cy="279400"/>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2" name="Freeform 12"/>
                    <p:cNvSpPr/>
                    <p:nvPr/>
                  </p:nvSpPr>
                  <p:spPr bwMode="auto">
                    <a:xfrm>
                      <a:off x="4719638" y="3752851"/>
                      <a:ext cx="390525" cy="279400"/>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grpSp>
        <p:sp>
          <p:nvSpPr>
            <p:cNvPr id="18" name="矩形 17"/>
            <p:cNvSpPr/>
            <p:nvPr/>
          </p:nvSpPr>
          <p:spPr>
            <a:xfrm>
              <a:off x="3492500" y="5343525"/>
              <a:ext cx="3557905" cy="1159759"/>
            </a:xfrm>
            <a:prstGeom prst="rect">
              <a:avLst/>
            </a:prstGeom>
          </p:spPr>
          <p:txBody>
            <a:bodyPr wrap="square" lIns="67391" tIns="33696" rIns="67391" bIns="33696">
              <a:spAutoFit/>
            </a:bodyPr>
            <a:lstStyle/>
            <a:p>
              <a:pPr>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Tương tác với nhiệt độ: sóng hồng ngoại thường được sử dụng trong cảm biến nhiệt, vì chúng có khả năng phản ánh hoặc hấp thụ nhiệt độ. Điều này là cơ sở cho ứng dụng trong việc đo nhiệt độ của các vật thể và môi trường xung quanh.</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40">
            <a:extLst>
              <a:ext uri="{FF2B5EF4-FFF2-40B4-BE49-F238E27FC236}">
                <a16:creationId xmlns:a16="http://schemas.microsoft.com/office/drawing/2014/main" id="{001EAE05-392D-17AE-EDAF-66026D2201C4}"/>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rgbClr val="6C4C8B"/>
                </a:solidFill>
                <a:latin typeface="Gill Sans MT" panose="020B0502020104020203" pitchFamily="34" charset="0"/>
                <a:ea typeface="Malgun Gothic Semilight" panose="020B0502040204020203" pitchFamily="34" charset="-122"/>
              </a:rPr>
              <a:t>Đặc tính tia hồng ngoại</a:t>
            </a:r>
            <a:endParaRPr lang="en-US" altLang="zh-CN" sz="3000" b="1" dirty="0">
              <a:solidFill>
                <a:srgbClr val="6C4C8B"/>
              </a:solidFill>
              <a:latin typeface="Gill Sans MT" panose="020B0502020104020203" pitchFamily="34" charset="0"/>
              <a:ea typeface="Malgun Gothic Semi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텍스트 개체 틀 3"/>
          <p:cNvSpPr>
            <a:spLocks noGrp="1"/>
          </p:cNvSpPr>
          <p:nvPr>
            <p:ph type="body" sz="quarter" idx="12"/>
          </p:nvPr>
        </p:nvSpPr>
        <p:spPr>
          <a:xfrm>
            <a:off x="3899563" y="2099999"/>
            <a:ext cx="7020685" cy="944440"/>
          </a:xfrm>
        </p:spPr>
        <p:txBody>
          <a:bodyPr/>
          <a:lstStyle/>
          <a:p>
            <a:r>
              <a:rPr lang="vi-VN"/>
              <a:t>II. Ứng dụng và nhược điểm của tia hồng ngoại</a:t>
            </a:r>
          </a:p>
        </p:txBody>
      </p:sp>
    </p:spTree>
    <p:extLst>
      <p:ext uri="{BB962C8B-B14F-4D97-AF65-F5344CB8AC3E}">
        <p14:creationId xmlns:p14="http://schemas.microsoft.com/office/powerpoint/2010/main" val="2253873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79" name="그룹 78"/>
          <p:cNvGrpSpPr/>
          <p:nvPr/>
        </p:nvGrpSpPr>
        <p:grpSpPr>
          <a:xfrm>
            <a:off x="145414" y="1125219"/>
            <a:ext cx="10452001" cy="1202688"/>
            <a:chOff x="0" y="2757930"/>
            <a:chExt cx="7919260" cy="911018"/>
          </a:xfrm>
        </p:grpSpPr>
        <p:grpSp>
          <p:nvGrpSpPr>
            <p:cNvPr id="80" name="그룹 79"/>
            <p:cNvGrpSpPr/>
            <p:nvPr/>
          </p:nvGrpSpPr>
          <p:grpSpPr>
            <a:xfrm>
              <a:off x="395288" y="2757930"/>
              <a:ext cx="6264945" cy="784377"/>
              <a:chOff x="1835696" y="2460748"/>
              <a:chExt cx="6264945" cy="1568752"/>
            </a:xfrm>
          </p:grpSpPr>
          <p:grpSp>
            <p:nvGrpSpPr>
              <p:cNvPr id="88" name="그룹 87"/>
              <p:cNvGrpSpPr/>
              <p:nvPr/>
            </p:nvGrpSpPr>
            <p:grpSpPr>
              <a:xfrm rot="5400000">
                <a:off x="2166800" y="3207119"/>
                <a:ext cx="1568751" cy="76009"/>
                <a:chOff x="-140841" y="1028228"/>
                <a:chExt cx="9285984" cy="45719"/>
              </a:xfrm>
            </p:grpSpPr>
            <p:sp>
              <p:nvSpPr>
                <p:cNvPr id="91" name="직사각형 90"/>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2" name="직사각형 91"/>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3" name="직사각형 92"/>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4" name="직사각형 93"/>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5" name="직사각형 94"/>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6" name="직사각형 95"/>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89" name="직사각형 88"/>
              <p:cNvSpPr/>
              <p:nvPr/>
            </p:nvSpPr>
            <p:spPr>
              <a:xfrm>
                <a:off x="2989181" y="2460748"/>
                <a:ext cx="5111460" cy="156875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0" name="직사각형 89"/>
              <p:cNvSpPr/>
              <p:nvPr/>
            </p:nvSpPr>
            <p:spPr>
              <a:xfrm>
                <a:off x="1835696" y="2460748"/>
                <a:ext cx="1077477" cy="15687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81" name="그룹 80"/>
            <p:cNvGrpSpPr/>
            <p:nvPr/>
          </p:nvGrpSpPr>
          <p:grpSpPr>
            <a:xfrm>
              <a:off x="1713418" y="2866958"/>
              <a:ext cx="6205842" cy="567752"/>
              <a:chOff x="1713418" y="2894444"/>
              <a:chExt cx="6205842" cy="567752"/>
            </a:xfrm>
          </p:grpSpPr>
          <p:sp>
            <p:nvSpPr>
              <p:cNvPr id="86" name="Rectangle 3"/>
              <p:cNvSpPr txBox="1">
                <a:spLocks noChangeArrowheads="1"/>
              </p:cNvSpPr>
              <p:nvPr/>
            </p:nvSpPr>
            <p:spPr bwMode="auto">
              <a:xfrm>
                <a:off x="1713418" y="3024580"/>
                <a:ext cx="6205842" cy="437616"/>
              </a:xfrm>
              <a:prstGeom prst="rect">
                <a:avLst/>
              </a:prstGeom>
            </p:spPr>
            <p:txBody>
              <a:bodyPr wrap="square" lIns="0" tIns="0" rIns="0" bIns="0" anchor="b">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80000"/>
                  </a:lnSpc>
                  <a:defRPr/>
                </a:pPr>
                <a:r>
                  <a:rPr lang="vi-VN" altLang="zh-CN" sz="1335">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Sử dụng trong các bộ điều khiển từ xa như điều khiển tivi, điều hòa, điều khiển đèn, dàn âm thanh,...</a:t>
                </a:r>
                <a:endParaRPr lang="en-US" altLang="zh-CN" sz="1335">
                  <a:solidFill>
                    <a:schemeClr val="tx1">
                      <a:lumMod val="75000"/>
                      <a:lumOff val="25000"/>
                    </a:schemeClr>
                  </a:solidFill>
                  <a:latin typeface="Gill Sans MT" panose="020B0502020104020203" pitchFamily="34" charset="0"/>
                  <a:ea typeface="Malgun Gothic Semilight" panose="020B0502040204020203" pitchFamily="34" charset="-122"/>
                  <a:cs typeface="Tahoma" panose="020B0604030504040204" pitchFamily="34" charset="0"/>
                  <a:sym typeface="+mn-ea"/>
                </a:endParaRPr>
              </a:p>
              <a:p>
                <a:pPr marL="0" indent="0">
                  <a:lnSpc>
                    <a:spcPct val="80000"/>
                  </a:lnSpc>
                  <a:defRPr/>
                </a:pPr>
                <a:r>
                  <a:rPr lang="vi-VN" altLang="ko-KR" sz="1335">
                    <a:solidFill>
                      <a:schemeClr val="tx1">
                        <a:lumMod val="75000"/>
                        <a:lumOff val="2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Dùng làm bếp điện, lò nướng vi sóng sử dụng bức xạ hồng ngoạ</a:t>
                </a:r>
                <a:r>
                  <a:rPr lang="en-US" altLang="ko-KR" sz="1335">
                    <a:solidFill>
                      <a:schemeClr val="tx1">
                        <a:lumMod val="75000"/>
                        <a:lumOff val="25000"/>
                      </a:schemeClr>
                    </a:solidFill>
                    <a:latin typeface="Gill Sans MT" panose="020B0502020104020203" pitchFamily="34" charset="0"/>
                    <a:ea typeface="Malgun Gothic Semilight" panose="020B0502040204020203" pitchFamily="34" charset="-128"/>
                    <a:cs typeface="Malgun Gothic Semilight" panose="020B0502040204020203" pitchFamily="34" charset="-128"/>
                  </a:rPr>
                  <a:t>i</a:t>
                </a:r>
              </a:p>
              <a:p>
                <a:pPr marL="0" indent="0">
                  <a:lnSpc>
                    <a:spcPct val="80000"/>
                  </a:lnSpc>
                  <a:defRPr/>
                </a:pPr>
                <a:r>
                  <a:rPr lang="vi-VN" altLang="ko-KR" sz="1335">
                    <a:solidFill>
                      <a:schemeClr val="tx1">
                        <a:lumMod val="75000"/>
                        <a:lumOff val="2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Ứng dụng của tia hồng ngoại trong hệ thống lọc nước,sưởi ấm, sấy khô</a:t>
                </a:r>
                <a:endParaRPr lang="en-US" altLang="ko-KR" sz="1335" dirty="0">
                  <a:solidFill>
                    <a:schemeClr val="tx1">
                      <a:lumMod val="75000"/>
                      <a:lumOff val="25000"/>
                    </a:schemeClr>
                  </a:solidFill>
                  <a:latin typeface="Gill Sans MT" panose="020B0502020104020203" pitchFamily="34" charset="0"/>
                  <a:ea typeface="Malgun Gothic Semilight" panose="020B0502040204020203" pitchFamily="34" charset="-128"/>
                  <a:cs typeface="Malgun Gothic Semilight" panose="020B0502040204020203" pitchFamily="34" charset="-128"/>
                </a:endParaRPr>
              </a:p>
            </p:txBody>
          </p:sp>
          <p:sp>
            <p:nvSpPr>
              <p:cNvPr id="87" name="직사각형 86"/>
              <p:cNvSpPr/>
              <p:nvPr/>
            </p:nvSpPr>
            <p:spPr>
              <a:xfrm>
                <a:off x="1713419" y="2894444"/>
                <a:ext cx="3784151" cy="170772"/>
              </a:xfrm>
              <a:prstGeom prst="rect">
                <a:avLst/>
              </a:prstGeom>
            </p:spPr>
            <p:txBody>
              <a:bodyPr wrap="square" lIns="0" tIns="0" rIns="0" bIns="0">
                <a:spAutoFit/>
              </a:bodyPr>
              <a:lstStyle/>
              <a:p>
                <a:pPr>
                  <a:buClr>
                    <a:prstClr val="white"/>
                  </a:buClr>
                  <a:defRPr/>
                </a:pPr>
                <a:r>
                  <a:rPr lang="en-US" altLang="zh-CN" sz="1465" b="1">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rPr>
                  <a:t>Dùng trong các thiết bị điện gia đình</a:t>
                </a:r>
                <a:endParaRPr lang="zh-CN" altLang="en-US" sz="1465" b="1" dirty="0">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endParaRPr>
              </a:p>
            </p:txBody>
          </p:sp>
        </p:grpSp>
        <p:pic>
          <p:nvPicPr>
            <p:cNvPr id="82" name="그림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83" name="그룹 82"/>
            <p:cNvGrpSpPr/>
            <p:nvPr/>
          </p:nvGrpSpPr>
          <p:grpSpPr>
            <a:xfrm>
              <a:off x="558694" y="2914518"/>
              <a:ext cx="750663" cy="451830"/>
              <a:chOff x="750562" y="5545834"/>
              <a:chExt cx="750663" cy="451830"/>
            </a:xfrm>
          </p:grpSpPr>
          <p:sp>
            <p:nvSpPr>
              <p:cNvPr id="84"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85"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rPr>
                  <a:t>title</a:t>
                </a:r>
                <a:endParaRPr lang="zh-CN" altLang="ko-KR"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endParaRPr>
              </a:p>
            </p:txBody>
          </p:sp>
        </p:grpSp>
      </p:grpSp>
      <p:grpSp>
        <p:nvGrpSpPr>
          <p:cNvPr id="97" name="그룹 96"/>
          <p:cNvGrpSpPr/>
          <p:nvPr/>
        </p:nvGrpSpPr>
        <p:grpSpPr>
          <a:xfrm>
            <a:off x="145414" y="2476500"/>
            <a:ext cx="9645650" cy="1202690"/>
            <a:chOff x="0" y="2757929"/>
            <a:chExt cx="7308305" cy="911019"/>
          </a:xfrm>
        </p:grpSpPr>
        <p:grpSp>
          <p:nvGrpSpPr>
            <p:cNvPr id="98" name="그룹 97"/>
            <p:cNvGrpSpPr/>
            <p:nvPr/>
          </p:nvGrpSpPr>
          <p:grpSpPr>
            <a:xfrm>
              <a:off x="395288" y="2757929"/>
              <a:ext cx="6913017" cy="784376"/>
              <a:chOff x="1835696" y="2460748"/>
              <a:chExt cx="6913017" cy="1568751"/>
            </a:xfrm>
          </p:grpSpPr>
          <p:grpSp>
            <p:nvGrpSpPr>
              <p:cNvPr id="106" name="그룹 105"/>
              <p:cNvGrpSpPr/>
              <p:nvPr/>
            </p:nvGrpSpPr>
            <p:grpSpPr>
              <a:xfrm rot="5400000">
                <a:off x="2166800" y="3207119"/>
                <a:ext cx="1568751" cy="76009"/>
                <a:chOff x="-140841" y="1028228"/>
                <a:chExt cx="9285984" cy="45719"/>
              </a:xfrm>
            </p:grpSpPr>
            <p:sp>
              <p:nvSpPr>
                <p:cNvPr id="109" name="직사각형 108"/>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0" name="직사각형 109"/>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1" name="직사각형 110"/>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2" name="직사각형 111"/>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3" name="직사각형 112"/>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4" name="직사각형 113"/>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07" name="직사각형 106"/>
              <p:cNvSpPr/>
              <p:nvPr/>
            </p:nvSpPr>
            <p:spPr>
              <a:xfrm>
                <a:off x="2989180" y="2460748"/>
                <a:ext cx="5759533"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08" name="직사각형 107"/>
              <p:cNvSpPr/>
              <p:nvPr/>
            </p:nvSpPr>
            <p:spPr>
              <a:xfrm>
                <a:off x="1835696" y="2460748"/>
                <a:ext cx="1077477" cy="1568751"/>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99" name="그룹 98"/>
            <p:cNvGrpSpPr/>
            <p:nvPr/>
          </p:nvGrpSpPr>
          <p:grpSpPr>
            <a:xfrm>
              <a:off x="1713418" y="2866958"/>
              <a:ext cx="5162838" cy="598718"/>
              <a:chOff x="1713418" y="2894444"/>
              <a:chExt cx="5162838" cy="598718"/>
            </a:xfrm>
          </p:grpSpPr>
          <p:sp>
            <p:nvSpPr>
              <p:cNvPr id="104" name="Rectangle 3"/>
              <p:cNvSpPr txBox="1">
                <a:spLocks noChangeArrowheads="1"/>
              </p:cNvSpPr>
              <p:nvPr/>
            </p:nvSpPr>
            <p:spPr bwMode="auto">
              <a:xfrm>
                <a:off x="1713418" y="3026307"/>
                <a:ext cx="5162838" cy="466855"/>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vi-VN" altLang="zh-CN" sz="1335">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Tia hồng ngoại còn được ứng dụng vào thiết bị nhìn đêm như camera hồng ngoại, đống nhòm, đèn pha,... giúp chúng ta quan sát được trong môi trường có cường độ ánh sáng yếu, được dùng rộng rãi trong quân sự cũng như đời sống hằng ngày</a:t>
                </a:r>
                <a:endParaRPr lang="en-US" altLang="ko-KR" sz="1335"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5" name="직사각형 104"/>
              <p:cNvSpPr/>
              <p:nvPr/>
            </p:nvSpPr>
            <p:spPr>
              <a:xfrm>
                <a:off x="1713419" y="2894444"/>
                <a:ext cx="3784151" cy="170189"/>
              </a:xfrm>
              <a:prstGeom prst="rect">
                <a:avLst/>
              </a:prstGeom>
            </p:spPr>
            <p:txBody>
              <a:bodyPr wrap="square" lIns="0" tIns="0" rIns="0" bIns="0">
                <a:spAutoFit/>
              </a:bodyPr>
              <a:lstStyle/>
              <a:p>
                <a:pPr>
                  <a:buClr>
                    <a:prstClr val="white"/>
                  </a:buClr>
                  <a:defRPr/>
                </a:pPr>
                <a:r>
                  <a:rPr lang="en-US" altLang="zh-CN" sz="1460" b="1">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Thiết bị nhìn đêm</a:t>
                </a:r>
                <a:endParaRPr lang="en-US" altLang="ko-KR" sz="146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00" name="그림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01" name="그룹 100"/>
            <p:cNvGrpSpPr/>
            <p:nvPr/>
          </p:nvGrpSpPr>
          <p:grpSpPr>
            <a:xfrm>
              <a:off x="558694" y="2914518"/>
              <a:ext cx="750663" cy="451830"/>
              <a:chOff x="750562" y="5545834"/>
              <a:chExt cx="750663" cy="451830"/>
            </a:xfrm>
          </p:grpSpPr>
          <p:sp>
            <p:nvSpPr>
              <p:cNvPr id="102"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103"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15" name="그룹 114"/>
          <p:cNvGrpSpPr/>
          <p:nvPr/>
        </p:nvGrpSpPr>
        <p:grpSpPr>
          <a:xfrm>
            <a:off x="145414" y="3828413"/>
            <a:ext cx="10594341" cy="1202694"/>
            <a:chOff x="0" y="2757927"/>
            <a:chExt cx="8027299" cy="911022"/>
          </a:xfrm>
        </p:grpSpPr>
        <p:grpSp>
          <p:nvGrpSpPr>
            <p:cNvPr id="116" name="그룹 115"/>
            <p:cNvGrpSpPr/>
            <p:nvPr/>
          </p:nvGrpSpPr>
          <p:grpSpPr>
            <a:xfrm>
              <a:off x="395288" y="2757927"/>
              <a:ext cx="7632011" cy="784378"/>
              <a:chOff x="1835696" y="2460744"/>
              <a:chExt cx="7632011" cy="1568755"/>
            </a:xfrm>
          </p:grpSpPr>
          <p:grpSp>
            <p:nvGrpSpPr>
              <p:cNvPr id="124" name="그룹 123"/>
              <p:cNvGrpSpPr/>
              <p:nvPr/>
            </p:nvGrpSpPr>
            <p:grpSpPr>
              <a:xfrm rot="5400000">
                <a:off x="2166800" y="3207119"/>
                <a:ext cx="1568751" cy="76009"/>
                <a:chOff x="-140841" y="1028228"/>
                <a:chExt cx="9285984" cy="45719"/>
              </a:xfrm>
            </p:grpSpPr>
            <p:sp>
              <p:nvSpPr>
                <p:cNvPr id="127" name="직사각형 126"/>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8" name="직사각형 127"/>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9" name="직사각형 128"/>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0" name="직사각형 129"/>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1" name="직사각형 130"/>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2" name="직사각형 131"/>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25" name="직사각형 124"/>
              <p:cNvSpPr/>
              <p:nvPr/>
            </p:nvSpPr>
            <p:spPr>
              <a:xfrm>
                <a:off x="2989180" y="2460744"/>
                <a:ext cx="6478527" cy="1568752"/>
              </a:xfrm>
              <a:prstGeom prst="rect">
                <a:avLst/>
              </a:prstGeom>
              <a:solidFill>
                <a:srgbClr val="BDA8D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6" name="직사각형 125"/>
              <p:cNvSpPr/>
              <p:nvPr/>
            </p:nvSpPr>
            <p:spPr>
              <a:xfrm>
                <a:off x="1835696" y="2460748"/>
                <a:ext cx="1077477" cy="1568751"/>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117" name="그룹 116"/>
            <p:cNvGrpSpPr/>
            <p:nvPr/>
          </p:nvGrpSpPr>
          <p:grpSpPr>
            <a:xfrm>
              <a:off x="1713418" y="2866958"/>
              <a:ext cx="5432969" cy="646035"/>
              <a:chOff x="1713418" y="2894444"/>
              <a:chExt cx="5432969" cy="646035"/>
            </a:xfrm>
          </p:grpSpPr>
          <p:sp>
            <p:nvSpPr>
              <p:cNvPr id="122" name="Rectangle 3"/>
              <p:cNvSpPr txBox="1">
                <a:spLocks noChangeArrowheads="1"/>
              </p:cNvSpPr>
              <p:nvPr/>
            </p:nvSpPr>
            <p:spPr bwMode="auto">
              <a:xfrm>
                <a:off x="1713418" y="3042491"/>
                <a:ext cx="5432969" cy="497988"/>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en-US" altLang="zh-CN" sz="1335">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T</a:t>
                </a:r>
                <a:r>
                  <a:rPr lang="vi-VN" altLang="zh-CN" sz="1335">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ại các cửa sân bay, trung tâm thương mại, nhà hàng luôn có cửa kính đóng mở tự động từ xa.</a:t>
                </a:r>
              </a:p>
              <a:p>
                <a:pPr marL="0" indent="0">
                  <a:defRPr/>
                </a:pPr>
                <a:r>
                  <a:rPr lang="vi-VN" altLang="ko-KR" sz="1335">
                    <a:solidFill>
                      <a:schemeClr val="tx1">
                        <a:lumMod val="75000"/>
                        <a:lumOff val="2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Loại cảm biến này giúp phát hiện sự hiện diện của con người, từ đó kích hoạt hệ thống đóng/mở cửa</a:t>
                </a:r>
                <a:endParaRPr lang="en-US" altLang="ko-KR" sz="1335" dirty="0">
                  <a:solidFill>
                    <a:schemeClr val="tx1">
                      <a:lumMod val="75000"/>
                      <a:lumOff val="2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
            <p:nvSpPr>
              <p:cNvPr id="123" name="직사각형 122"/>
              <p:cNvSpPr/>
              <p:nvPr/>
            </p:nvSpPr>
            <p:spPr>
              <a:xfrm>
                <a:off x="1713419" y="2894444"/>
                <a:ext cx="3784151" cy="170189"/>
              </a:xfrm>
              <a:prstGeom prst="rect">
                <a:avLst/>
              </a:prstGeom>
            </p:spPr>
            <p:txBody>
              <a:bodyPr wrap="square" lIns="0" tIns="0" rIns="0" bIns="0">
                <a:spAutoFit/>
              </a:bodyPr>
              <a:lstStyle/>
              <a:p>
                <a:pPr>
                  <a:buClr>
                    <a:prstClr val="white"/>
                  </a:buClr>
                  <a:defRPr/>
                </a:pPr>
                <a:r>
                  <a:rPr lang="en-US" altLang="zh-CN" sz="1460" b="1">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Cảm biến hồng ngoại</a:t>
                </a:r>
                <a:endParaRPr lang="en-US" altLang="ko-KR" sz="146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18" name="그림 1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4"/>
              <a:ext cx="126640" cy="7308305"/>
            </a:xfrm>
            <a:prstGeom prst="rect">
              <a:avLst/>
            </a:prstGeom>
          </p:spPr>
        </p:pic>
        <p:grpSp>
          <p:nvGrpSpPr>
            <p:cNvPr id="119" name="그룹 118"/>
            <p:cNvGrpSpPr/>
            <p:nvPr/>
          </p:nvGrpSpPr>
          <p:grpSpPr>
            <a:xfrm>
              <a:off x="558694" y="2914518"/>
              <a:ext cx="750663" cy="451830"/>
              <a:chOff x="750562" y="5545834"/>
              <a:chExt cx="750663" cy="451830"/>
            </a:xfrm>
          </p:grpSpPr>
          <p:sp>
            <p:nvSpPr>
              <p:cNvPr id="120"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p>
            </p:txBody>
          </p:sp>
          <p:sp>
            <p:nvSpPr>
              <p:cNvPr id="121"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33" name="그룹 132"/>
          <p:cNvGrpSpPr/>
          <p:nvPr/>
        </p:nvGrpSpPr>
        <p:grpSpPr>
          <a:xfrm>
            <a:off x="-25400" y="5017770"/>
            <a:ext cx="9816464" cy="1351915"/>
            <a:chOff x="-129338" y="2644872"/>
            <a:chExt cx="7437643" cy="1024076"/>
          </a:xfrm>
        </p:grpSpPr>
        <p:grpSp>
          <p:nvGrpSpPr>
            <p:cNvPr id="134" name="그룹 133"/>
            <p:cNvGrpSpPr/>
            <p:nvPr/>
          </p:nvGrpSpPr>
          <p:grpSpPr>
            <a:xfrm>
              <a:off x="-129338" y="2644872"/>
              <a:ext cx="7199941" cy="897433"/>
              <a:chOff x="1311070" y="2234635"/>
              <a:chExt cx="7199941" cy="1794864"/>
            </a:xfrm>
          </p:grpSpPr>
          <p:grpSp>
            <p:nvGrpSpPr>
              <p:cNvPr id="142" name="그룹 141"/>
              <p:cNvGrpSpPr/>
              <p:nvPr/>
            </p:nvGrpSpPr>
            <p:grpSpPr>
              <a:xfrm rot="5400000">
                <a:off x="2166800" y="3207119"/>
                <a:ext cx="1568751" cy="76009"/>
                <a:chOff x="-140841" y="1028228"/>
                <a:chExt cx="9285984" cy="45719"/>
              </a:xfrm>
            </p:grpSpPr>
            <p:sp>
              <p:nvSpPr>
                <p:cNvPr id="145" name="직사각형 144"/>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6" name="직사각형 145"/>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7" name="직사각형 146"/>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8" name="직사각형 147"/>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9" name="직사각형 148"/>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50" name="직사각형 149"/>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43" name="직사각형 142"/>
              <p:cNvSpPr/>
              <p:nvPr/>
            </p:nvSpPr>
            <p:spPr>
              <a:xfrm>
                <a:off x="1311070" y="2234635"/>
                <a:ext cx="7199941"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4" name="직사각형 143"/>
              <p:cNvSpPr/>
              <p:nvPr/>
            </p:nvSpPr>
            <p:spPr>
              <a:xfrm>
                <a:off x="1835696" y="2460748"/>
                <a:ext cx="1077477" cy="15687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135" name="그룹 134"/>
            <p:cNvGrpSpPr/>
            <p:nvPr/>
          </p:nvGrpSpPr>
          <p:grpSpPr>
            <a:xfrm>
              <a:off x="1713418" y="2866958"/>
              <a:ext cx="5162787" cy="587274"/>
              <a:chOff x="1713418" y="2894444"/>
              <a:chExt cx="5162787" cy="587274"/>
            </a:xfrm>
          </p:grpSpPr>
          <p:sp>
            <p:nvSpPr>
              <p:cNvPr id="140" name="Rectangle 3"/>
              <p:cNvSpPr txBox="1">
                <a:spLocks noChangeArrowheads="1"/>
              </p:cNvSpPr>
              <p:nvPr/>
            </p:nvSpPr>
            <p:spPr bwMode="auto">
              <a:xfrm>
                <a:off x="1713418" y="3014853"/>
                <a:ext cx="5162787" cy="466865"/>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vi-VN" altLang="zh-CN" sz="1335">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Không giống như tia cực tím - có tác động gây hại đến các mô và tế bào của cơ thể - ánh sáng hồng ngoại giúp các tế bào tự tái tạo hoặc sửa chữa. Chúng còn hỗ trợ cải thiện lưu thông máu, thúc đẩy quá trình chữa lành các mô sâu và giảm đau nhanh hơn.</a:t>
                </a:r>
                <a:endParaRPr lang="en-US" altLang="ko-KR" sz="1335"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1" name="직사각형 140"/>
              <p:cNvSpPr/>
              <p:nvPr/>
            </p:nvSpPr>
            <p:spPr>
              <a:xfrm>
                <a:off x="1713419" y="2894444"/>
                <a:ext cx="3784151" cy="170193"/>
              </a:xfrm>
              <a:prstGeom prst="rect">
                <a:avLst/>
              </a:prstGeom>
            </p:spPr>
            <p:txBody>
              <a:bodyPr wrap="square" lIns="0" tIns="0" rIns="0" bIns="0">
                <a:spAutoFit/>
              </a:bodyPr>
              <a:lstStyle/>
              <a:p>
                <a:pPr>
                  <a:buClr>
                    <a:prstClr val="white"/>
                  </a:buClr>
                  <a:defRPr/>
                </a:pPr>
                <a:r>
                  <a:rPr lang="en-US" altLang="zh-CN" sz="1460" b="1">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Liệu pháp chữa bệnh trong y học</a:t>
                </a:r>
                <a:endParaRPr lang="en-US" altLang="ko-KR" sz="146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36" name="그림 1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37" name="그룹 136"/>
            <p:cNvGrpSpPr/>
            <p:nvPr/>
          </p:nvGrpSpPr>
          <p:grpSpPr>
            <a:xfrm>
              <a:off x="558694" y="2914518"/>
              <a:ext cx="750663" cy="451830"/>
              <a:chOff x="750562" y="5545834"/>
              <a:chExt cx="750663" cy="451830"/>
            </a:xfrm>
          </p:grpSpPr>
          <p:sp>
            <p:nvSpPr>
              <p:cNvPr id="138"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04</a:t>
                </a:r>
              </a:p>
            </p:txBody>
          </p:sp>
          <p:sp>
            <p:nvSpPr>
              <p:cNvPr id="139"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sp>
        <p:nvSpPr>
          <p:cNvPr id="2" name="文本框 40">
            <a:extLst>
              <a:ext uri="{FF2B5EF4-FFF2-40B4-BE49-F238E27FC236}">
                <a16:creationId xmlns:a16="http://schemas.microsoft.com/office/drawing/2014/main" id="{79309C4F-212F-009A-BBAE-81EAAA23837F}"/>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rgbClr val="6C4C8B"/>
                </a:solidFill>
                <a:latin typeface="Gill Sans MT" panose="020B0502020104020203" pitchFamily="34" charset="0"/>
                <a:ea typeface="Malgun Gothic Semilight" panose="020B0502040204020203" pitchFamily="34" charset="-122"/>
              </a:rPr>
              <a:t>Ứng dụng</a:t>
            </a:r>
            <a:endParaRPr lang="en-US" altLang="zh-CN" sz="3000" b="1" dirty="0">
              <a:solidFill>
                <a:srgbClr val="6C4C8B"/>
              </a:solidFill>
              <a:latin typeface="Gill Sans MT" panose="020B0502020104020203" pitchFamily="34" charset="0"/>
              <a:ea typeface="Malgun Gothic Semi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additive="base">
                                        <p:cTn id="13" dur="500" fill="hold"/>
                                        <p:tgtEl>
                                          <p:spTgt spid="97"/>
                                        </p:tgtEl>
                                        <p:attrNameLst>
                                          <p:attrName>ppt_x</p:attrName>
                                        </p:attrNameLst>
                                      </p:cBhvr>
                                      <p:tavLst>
                                        <p:tav tm="0">
                                          <p:val>
                                            <p:strVal val="#ppt_x"/>
                                          </p:val>
                                        </p:tav>
                                        <p:tav tm="100000">
                                          <p:val>
                                            <p:strVal val="#ppt_x"/>
                                          </p:val>
                                        </p:tav>
                                      </p:tavLst>
                                    </p:anim>
                                    <p:anim calcmode="lin" valueType="num">
                                      <p:cBhvr additive="base">
                                        <p:cTn id="1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ppt_x"/>
                                          </p:val>
                                        </p:tav>
                                        <p:tav tm="100000">
                                          <p:val>
                                            <p:strVal val="#ppt_x"/>
                                          </p:val>
                                        </p:tav>
                                      </p:tavLst>
                                    </p:anim>
                                    <p:anim calcmode="lin" valueType="num">
                                      <p:cBhvr additive="base">
                                        <p:cTn id="2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anim calcmode="lin" valueType="num">
                                      <p:cBhvr additive="base">
                                        <p:cTn id="25" dur="500" fill="hold"/>
                                        <p:tgtEl>
                                          <p:spTgt spid="133"/>
                                        </p:tgtEl>
                                        <p:attrNameLst>
                                          <p:attrName>ppt_x</p:attrName>
                                        </p:attrNameLst>
                                      </p:cBhvr>
                                      <p:tavLst>
                                        <p:tav tm="0">
                                          <p:val>
                                            <p:strVal val="#ppt_x"/>
                                          </p:val>
                                        </p:tav>
                                        <p:tav tm="100000">
                                          <p:val>
                                            <p:strVal val="#ppt_x"/>
                                          </p:val>
                                        </p:tav>
                                      </p:tavLst>
                                    </p:anim>
                                    <p:anim calcmode="lin" valueType="num">
                                      <p:cBhvr additive="base">
                                        <p:cTn id="26"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79" name="그룹 78"/>
          <p:cNvGrpSpPr/>
          <p:nvPr/>
        </p:nvGrpSpPr>
        <p:grpSpPr>
          <a:xfrm>
            <a:off x="145414" y="1125219"/>
            <a:ext cx="10182493" cy="1202688"/>
            <a:chOff x="0" y="2757930"/>
            <a:chExt cx="7715060" cy="911018"/>
          </a:xfrm>
        </p:grpSpPr>
        <p:grpSp>
          <p:nvGrpSpPr>
            <p:cNvPr id="80" name="그룹 79"/>
            <p:cNvGrpSpPr/>
            <p:nvPr/>
          </p:nvGrpSpPr>
          <p:grpSpPr>
            <a:xfrm>
              <a:off x="395288" y="2757930"/>
              <a:ext cx="6264945" cy="784377"/>
              <a:chOff x="1835696" y="2460748"/>
              <a:chExt cx="6264945" cy="1568752"/>
            </a:xfrm>
          </p:grpSpPr>
          <p:grpSp>
            <p:nvGrpSpPr>
              <p:cNvPr id="88" name="그룹 87"/>
              <p:cNvGrpSpPr/>
              <p:nvPr/>
            </p:nvGrpSpPr>
            <p:grpSpPr>
              <a:xfrm rot="5400000">
                <a:off x="2166800" y="3207119"/>
                <a:ext cx="1568751" cy="76009"/>
                <a:chOff x="-140841" y="1028228"/>
                <a:chExt cx="9285984" cy="45719"/>
              </a:xfrm>
            </p:grpSpPr>
            <p:sp>
              <p:nvSpPr>
                <p:cNvPr id="91" name="직사각형 90"/>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2" name="직사각형 91"/>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3" name="직사각형 92"/>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4" name="직사각형 93"/>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5" name="직사각형 94"/>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6" name="직사각형 95"/>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89" name="직사각형 88"/>
              <p:cNvSpPr/>
              <p:nvPr/>
            </p:nvSpPr>
            <p:spPr>
              <a:xfrm>
                <a:off x="2989181" y="2460748"/>
                <a:ext cx="5111460" cy="156875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0" name="직사각형 89"/>
              <p:cNvSpPr/>
              <p:nvPr/>
            </p:nvSpPr>
            <p:spPr>
              <a:xfrm>
                <a:off x="1835696" y="2460748"/>
                <a:ext cx="1077477" cy="15687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81" name="그룹 80"/>
            <p:cNvGrpSpPr/>
            <p:nvPr/>
          </p:nvGrpSpPr>
          <p:grpSpPr>
            <a:xfrm>
              <a:off x="1712180" y="2866958"/>
              <a:ext cx="6002880" cy="497850"/>
              <a:chOff x="1712180" y="2894444"/>
              <a:chExt cx="6002880" cy="497850"/>
            </a:xfrm>
          </p:grpSpPr>
          <p:sp>
            <p:nvSpPr>
              <p:cNvPr id="86" name="Rectangle 3"/>
              <p:cNvSpPr txBox="1">
                <a:spLocks noChangeArrowheads="1"/>
              </p:cNvSpPr>
              <p:nvPr/>
            </p:nvSpPr>
            <p:spPr bwMode="auto">
              <a:xfrm>
                <a:off x="1712180" y="3103238"/>
                <a:ext cx="6002880" cy="289056"/>
              </a:xfrm>
              <a:prstGeom prst="rect">
                <a:avLst/>
              </a:prstGeom>
            </p:spPr>
            <p:txBody>
              <a:bodyPr wrap="square" lIns="0" tIns="0" rIns="0" bIns="0" anchor="b">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80000"/>
                  </a:lnSpc>
                  <a:defRPr/>
                </a:pPr>
                <a:r>
                  <a:rPr lang="en-US" altLang="zh-CN" sz="1500">
                    <a:solidFill>
                      <a:schemeClr val="tx1">
                        <a:lumMod val="75000"/>
                        <a:lumOff val="25000"/>
                      </a:schemeClr>
                    </a:solidFill>
                    <a:latin typeface="MS Reference Sans Serif" panose="020B0604030504040204" pitchFamily="34" charset="0"/>
                    <a:ea typeface="Malgun Gothic Semilight" panose="020B0502040204020203" pitchFamily="34" charset="-122"/>
                    <a:cs typeface="Tahoma" panose="020B0604030504040204" pitchFamily="34" charset="0"/>
                    <a:sym typeface="+mn-ea"/>
                  </a:rPr>
                  <a:t>T</a:t>
                </a:r>
                <a:r>
                  <a:rPr lang="vi-VN" altLang="zh-CN" sz="1500">
                    <a:solidFill>
                      <a:schemeClr val="tx1">
                        <a:lumMod val="75000"/>
                        <a:lumOff val="25000"/>
                      </a:schemeClr>
                    </a:solidFill>
                    <a:latin typeface="MS Reference Sans Serif" panose="020B0604030504040204" pitchFamily="34" charset="0"/>
                    <a:ea typeface="Malgun Gothic Semilight" panose="020B0502040204020203" pitchFamily="34" charset="-122"/>
                    <a:cs typeface="Tahoma" panose="020B0604030504040204" pitchFamily="34" charset="0"/>
                    <a:sym typeface="+mn-ea"/>
                  </a:rPr>
                  <a:t>ia hồng ngoại dễ bị cản trở bởi vật cản như tường hoặc các vật dụng khác, làm giảm hiệu suất trong việc truyền tín hiệu hoặc thu thập dữ liệu.</a:t>
                </a:r>
                <a:endParaRPr lang="en-US" altLang="ko-KR" sz="1500" dirty="0">
                  <a:solidFill>
                    <a:schemeClr val="tx1">
                      <a:lumMod val="75000"/>
                      <a:lumOff val="25000"/>
                    </a:schemeClr>
                  </a:solidFill>
                  <a:latin typeface="MS Reference Sans Serif" panose="020B0604030504040204" pitchFamily="34" charset="0"/>
                  <a:ea typeface="Malgun Gothic Semilight" panose="020B0502040204020203" pitchFamily="34" charset="-128"/>
                  <a:cs typeface="Malgun Gothic Semilight" panose="020B0502040204020203" pitchFamily="34" charset="-128"/>
                </a:endParaRPr>
              </a:p>
            </p:txBody>
          </p:sp>
          <p:sp>
            <p:nvSpPr>
              <p:cNvPr id="87" name="직사각형 86"/>
              <p:cNvSpPr/>
              <p:nvPr/>
            </p:nvSpPr>
            <p:spPr>
              <a:xfrm>
                <a:off x="1713419" y="2894444"/>
                <a:ext cx="3784151" cy="186509"/>
              </a:xfrm>
              <a:prstGeom prst="rect">
                <a:avLst/>
              </a:prstGeom>
            </p:spPr>
            <p:txBody>
              <a:bodyPr wrap="square" lIns="0" tIns="0" rIns="0" bIns="0">
                <a:spAutoFit/>
              </a:bodyPr>
              <a:lstStyle/>
              <a:p>
                <a:pPr>
                  <a:buClr>
                    <a:prstClr val="white"/>
                  </a:buClr>
                  <a:defRPr/>
                </a:pPr>
                <a:r>
                  <a:rPr lang="en-US" altLang="zh-CN" sz="1600" b="1">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rPr>
                  <a:t>Dễ bị cản trở</a:t>
                </a:r>
                <a:endParaRPr lang="zh-CN" altLang="en-US" sz="1600" b="1" dirty="0">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endParaRPr>
              </a:p>
            </p:txBody>
          </p:sp>
        </p:grpSp>
        <p:pic>
          <p:nvPicPr>
            <p:cNvPr id="82" name="그림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83" name="그룹 82"/>
            <p:cNvGrpSpPr/>
            <p:nvPr/>
          </p:nvGrpSpPr>
          <p:grpSpPr>
            <a:xfrm>
              <a:off x="558694" y="2914518"/>
              <a:ext cx="750663" cy="451830"/>
              <a:chOff x="750562" y="5545834"/>
              <a:chExt cx="750663" cy="451830"/>
            </a:xfrm>
          </p:grpSpPr>
          <p:sp>
            <p:nvSpPr>
              <p:cNvPr id="84"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85"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rPr>
                  <a:t>title</a:t>
                </a:r>
                <a:endParaRPr lang="zh-CN" altLang="ko-KR"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endParaRPr>
              </a:p>
            </p:txBody>
          </p:sp>
        </p:grpSp>
      </p:grpSp>
      <p:grpSp>
        <p:nvGrpSpPr>
          <p:cNvPr id="97" name="그룹 96"/>
          <p:cNvGrpSpPr/>
          <p:nvPr/>
        </p:nvGrpSpPr>
        <p:grpSpPr>
          <a:xfrm>
            <a:off x="145414" y="2476500"/>
            <a:ext cx="9645650" cy="1202690"/>
            <a:chOff x="0" y="2757929"/>
            <a:chExt cx="7308305" cy="911019"/>
          </a:xfrm>
        </p:grpSpPr>
        <p:grpSp>
          <p:nvGrpSpPr>
            <p:cNvPr id="98" name="그룹 97"/>
            <p:cNvGrpSpPr/>
            <p:nvPr/>
          </p:nvGrpSpPr>
          <p:grpSpPr>
            <a:xfrm>
              <a:off x="395288" y="2757929"/>
              <a:ext cx="6913017" cy="784376"/>
              <a:chOff x="1835696" y="2460748"/>
              <a:chExt cx="6913017" cy="1568751"/>
            </a:xfrm>
          </p:grpSpPr>
          <p:grpSp>
            <p:nvGrpSpPr>
              <p:cNvPr id="106" name="그룹 105"/>
              <p:cNvGrpSpPr/>
              <p:nvPr/>
            </p:nvGrpSpPr>
            <p:grpSpPr>
              <a:xfrm rot="5400000">
                <a:off x="2166800" y="3207119"/>
                <a:ext cx="1568751" cy="76009"/>
                <a:chOff x="-140841" y="1028228"/>
                <a:chExt cx="9285984" cy="45719"/>
              </a:xfrm>
            </p:grpSpPr>
            <p:sp>
              <p:nvSpPr>
                <p:cNvPr id="109" name="직사각형 108"/>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0" name="직사각형 109"/>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1" name="직사각형 110"/>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2" name="직사각형 111"/>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3" name="직사각형 112"/>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4" name="직사각형 113"/>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07" name="직사각형 106"/>
              <p:cNvSpPr/>
              <p:nvPr/>
            </p:nvSpPr>
            <p:spPr>
              <a:xfrm>
                <a:off x="2989180" y="2460748"/>
                <a:ext cx="5759533"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08" name="직사각형 107"/>
              <p:cNvSpPr/>
              <p:nvPr/>
            </p:nvSpPr>
            <p:spPr>
              <a:xfrm>
                <a:off x="1835696" y="2460748"/>
                <a:ext cx="1077477" cy="1568751"/>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99" name="그룹 98"/>
            <p:cNvGrpSpPr/>
            <p:nvPr/>
          </p:nvGrpSpPr>
          <p:grpSpPr>
            <a:xfrm>
              <a:off x="1713418" y="2866958"/>
              <a:ext cx="5357183" cy="499389"/>
              <a:chOff x="1713418" y="2894444"/>
              <a:chExt cx="5357183" cy="499389"/>
            </a:xfrm>
          </p:grpSpPr>
          <p:sp>
            <p:nvSpPr>
              <p:cNvPr id="104" name="Rectangle 3"/>
              <p:cNvSpPr txBox="1">
                <a:spLocks noChangeArrowheads="1"/>
              </p:cNvSpPr>
              <p:nvPr/>
            </p:nvSpPr>
            <p:spPr bwMode="auto">
              <a:xfrm>
                <a:off x="1713418" y="3114070"/>
                <a:ext cx="5357183" cy="279763"/>
              </a:xfrm>
              <a:prstGeom prst="rect">
                <a:avLst/>
              </a:prstGeom>
            </p:spPr>
            <p:txBody>
              <a:bodyPr wrap="square" lIns="0" tIns="0" rIns="0" bIns="0" anchor="b">
                <a:spAutoFit/>
                <a:scene3d>
                  <a:camera prst="orthographicFront"/>
                  <a:lightRig rig="threePt" dir="t"/>
                </a:scene3d>
                <a:sp3d>
                  <a:bevelT w="0" h="0"/>
                </a:sp3d>
              </a:bodyPr>
              <a:lstStyle>
                <a:defPPr>
                  <a:defRPr lang="zh-CN"/>
                </a:defPPr>
                <a:lvl1pPr indent="0" eaLnBrk="0" hangingPunct="0">
                  <a:lnSpc>
                    <a:spcPct val="80000"/>
                  </a:lnSpc>
                  <a:spcBef>
                    <a:spcPct val="20000"/>
                  </a:spcBef>
                  <a:buFont typeface="Arial" panose="020B0604020202020204" pitchFamily="34" charset="0"/>
                  <a:buNone/>
                  <a:defRPr sz="1500">
                    <a:solidFill>
                      <a:schemeClr val="tx1">
                        <a:lumMod val="75000"/>
                        <a:lumOff val="25000"/>
                      </a:schemeClr>
                    </a:solidFill>
                    <a:latin typeface="MS Reference Sans Serif" panose="020B0604030504040204" pitchFamily="34" charset="0"/>
                    <a:ea typeface="Malgun Gothic Semilight" panose="020B0502040204020203" pitchFamily="34" charset="-122"/>
                    <a:cs typeface="Tahoma" panose="020B0604030504040204" pitchFamily="34" charset="0"/>
                  </a:defRPr>
                </a:lvl1pPr>
                <a:lvl2pPr marL="742950" indent="-285750" eaLnBrk="0" hangingPunct="0">
                  <a:spcBef>
                    <a:spcPct val="20000"/>
                  </a:spcBef>
                  <a:buFont typeface="Arial" panose="020B0604020202020204" pitchFamily="34" charset="0"/>
                  <a:buChar char="–"/>
                  <a:defRPr sz="2800"/>
                </a:lvl2pPr>
                <a:lvl3pPr marL="1143000" indent="-228600" eaLnBrk="0" hangingPunct="0">
                  <a:spcBef>
                    <a:spcPct val="20000"/>
                  </a:spcBef>
                  <a:buFont typeface="Arial" panose="020B0604020202020204" pitchFamily="34" charset="0"/>
                  <a:buChar char="•"/>
                  <a:defRPr sz="2400"/>
                </a:lvl3pPr>
                <a:lvl4pPr marL="1600200" indent="-228600" eaLnBrk="0" hangingPunct="0">
                  <a:spcBef>
                    <a:spcPct val="20000"/>
                  </a:spcBef>
                  <a:buFont typeface="Arial" panose="020B0604020202020204" pitchFamily="34" charset="0"/>
                  <a:buChar char="–"/>
                  <a:defRPr sz="2000"/>
                </a:lvl4pPr>
                <a:lvl5pPr marL="2057400" indent="-228600" eaLnBrk="0" hangingPunct="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altLang="zh-CN">
                    <a:sym typeface="+mn-ea"/>
                  </a:rPr>
                  <a:t>T</a:t>
                </a:r>
                <a:r>
                  <a:rPr lang="vi-VN" altLang="zh-CN">
                    <a:sym typeface="+mn-ea"/>
                  </a:rPr>
                  <a:t>ia hồng ngoại có thể bị ảnh hưởng bởi ánh sáng từ mặt trời hoặc nguồn sáng khác, ảnh hưởng đến khả năng cảm nhận và truyền dữ liệu.</a:t>
                </a:r>
                <a:endParaRPr lang="en-US" altLang="ko-KR" dirty="0"/>
              </a:p>
            </p:txBody>
          </p:sp>
          <p:sp>
            <p:nvSpPr>
              <p:cNvPr id="105" name="직사각형 104"/>
              <p:cNvSpPr/>
              <p:nvPr/>
            </p:nvSpPr>
            <p:spPr>
              <a:xfrm>
                <a:off x="1713419" y="2894444"/>
                <a:ext cx="3784151" cy="170189"/>
              </a:xfrm>
              <a:prstGeom prst="rect">
                <a:avLst/>
              </a:prstGeom>
            </p:spPr>
            <p:txBody>
              <a:bodyPr wrap="square" lIns="0" tIns="0" rIns="0" bIns="0">
                <a:spAutoFit/>
              </a:bodyPr>
              <a:lstStyle/>
              <a:p>
                <a:pPr>
                  <a:buClr>
                    <a:prstClr val="white"/>
                  </a:buClr>
                </a:pPr>
                <a:r>
                  <a:rPr lang="en-US" altLang="zh-CN" sz="1600" b="1">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sym typeface="+mn-ea"/>
                  </a:rPr>
                  <a:t>Thiết bị nhìn đêm</a:t>
                </a:r>
                <a:endParaRPr lang="en-US" altLang="ko-KR" sz="1600" b="1" dirty="0">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endParaRPr>
              </a:p>
            </p:txBody>
          </p:sp>
        </p:grpSp>
        <p:pic>
          <p:nvPicPr>
            <p:cNvPr id="100" name="그림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01" name="그룹 100"/>
            <p:cNvGrpSpPr/>
            <p:nvPr/>
          </p:nvGrpSpPr>
          <p:grpSpPr>
            <a:xfrm>
              <a:off x="558694" y="2914518"/>
              <a:ext cx="750663" cy="451830"/>
              <a:chOff x="750562" y="5545834"/>
              <a:chExt cx="750663" cy="451830"/>
            </a:xfrm>
          </p:grpSpPr>
          <p:sp>
            <p:nvSpPr>
              <p:cNvPr id="102"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103"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15" name="그룹 114"/>
          <p:cNvGrpSpPr/>
          <p:nvPr/>
        </p:nvGrpSpPr>
        <p:grpSpPr>
          <a:xfrm>
            <a:off x="145414" y="3828413"/>
            <a:ext cx="10594341" cy="1202694"/>
            <a:chOff x="0" y="2757927"/>
            <a:chExt cx="8027299" cy="911022"/>
          </a:xfrm>
        </p:grpSpPr>
        <p:grpSp>
          <p:nvGrpSpPr>
            <p:cNvPr id="116" name="그룹 115"/>
            <p:cNvGrpSpPr/>
            <p:nvPr/>
          </p:nvGrpSpPr>
          <p:grpSpPr>
            <a:xfrm>
              <a:off x="395288" y="2757927"/>
              <a:ext cx="7632011" cy="784378"/>
              <a:chOff x="1835696" y="2460744"/>
              <a:chExt cx="7632011" cy="1568755"/>
            </a:xfrm>
          </p:grpSpPr>
          <p:grpSp>
            <p:nvGrpSpPr>
              <p:cNvPr id="124" name="그룹 123"/>
              <p:cNvGrpSpPr/>
              <p:nvPr/>
            </p:nvGrpSpPr>
            <p:grpSpPr>
              <a:xfrm rot="5400000">
                <a:off x="2166800" y="3207119"/>
                <a:ext cx="1568751" cy="76009"/>
                <a:chOff x="-140841" y="1028228"/>
                <a:chExt cx="9285984" cy="45719"/>
              </a:xfrm>
            </p:grpSpPr>
            <p:sp>
              <p:nvSpPr>
                <p:cNvPr id="127" name="직사각형 126"/>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8" name="직사각형 127"/>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9" name="직사각형 128"/>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0" name="직사각형 129"/>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1" name="직사각형 130"/>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2" name="직사각형 131"/>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25" name="직사각형 124"/>
              <p:cNvSpPr/>
              <p:nvPr/>
            </p:nvSpPr>
            <p:spPr>
              <a:xfrm>
                <a:off x="2989180" y="2460744"/>
                <a:ext cx="6478527" cy="1568752"/>
              </a:xfrm>
              <a:prstGeom prst="rect">
                <a:avLst/>
              </a:prstGeom>
              <a:solidFill>
                <a:srgbClr val="BDA8D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6" name="직사각형 125"/>
              <p:cNvSpPr/>
              <p:nvPr/>
            </p:nvSpPr>
            <p:spPr>
              <a:xfrm>
                <a:off x="1835696" y="2460748"/>
                <a:ext cx="1077477" cy="1568751"/>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117" name="그룹 116"/>
            <p:cNvGrpSpPr/>
            <p:nvPr/>
          </p:nvGrpSpPr>
          <p:grpSpPr>
            <a:xfrm>
              <a:off x="1712159" y="2866958"/>
              <a:ext cx="5432969" cy="621959"/>
              <a:chOff x="1712159" y="2894444"/>
              <a:chExt cx="5432969" cy="621959"/>
            </a:xfrm>
          </p:grpSpPr>
          <p:sp>
            <p:nvSpPr>
              <p:cNvPr id="122" name="Rectangle 3"/>
              <p:cNvSpPr txBox="1">
                <a:spLocks noChangeArrowheads="1"/>
              </p:cNvSpPr>
              <p:nvPr/>
            </p:nvSpPr>
            <p:spPr bwMode="auto">
              <a:xfrm>
                <a:off x="1712159" y="3096758"/>
                <a:ext cx="5432969" cy="419645"/>
              </a:xfrm>
              <a:prstGeom prst="rect">
                <a:avLst/>
              </a:prstGeom>
            </p:spPr>
            <p:txBody>
              <a:bodyPr wrap="square" lIns="0" tIns="0" rIns="0" bIns="0" anchor="b">
                <a:spAutoFit/>
                <a:scene3d>
                  <a:camera prst="orthographicFront"/>
                  <a:lightRig rig="threePt" dir="t"/>
                </a:scene3d>
                <a:sp3d>
                  <a:bevelT w="0" h="0"/>
                </a:sp3d>
              </a:bodyPr>
              <a:lstStyle>
                <a:defPPr>
                  <a:defRPr lang="zh-CN"/>
                </a:defPPr>
                <a:lvl1pPr indent="0" eaLnBrk="0" hangingPunct="0">
                  <a:lnSpc>
                    <a:spcPct val="80000"/>
                  </a:lnSpc>
                  <a:spcBef>
                    <a:spcPct val="20000"/>
                  </a:spcBef>
                  <a:buFont typeface="Arial" panose="020B0604020202020204" pitchFamily="34" charset="0"/>
                  <a:buNone/>
                  <a:defRPr sz="1500">
                    <a:solidFill>
                      <a:schemeClr val="tx1">
                        <a:lumMod val="75000"/>
                        <a:lumOff val="25000"/>
                      </a:schemeClr>
                    </a:solidFill>
                    <a:latin typeface="MS Reference Sans Serif" panose="020B0604030504040204" pitchFamily="34" charset="0"/>
                    <a:ea typeface="Malgun Gothic Semilight" panose="020B0502040204020203" pitchFamily="34" charset="-122"/>
                    <a:cs typeface="Tahoma" panose="020B0604030504040204" pitchFamily="34" charset="0"/>
                  </a:defRPr>
                </a:lvl1pPr>
                <a:lvl2pPr marL="742950" indent="-285750" eaLnBrk="0" hangingPunct="0">
                  <a:spcBef>
                    <a:spcPct val="20000"/>
                  </a:spcBef>
                  <a:buFont typeface="Arial" panose="020B0604020202020204" pitchFamily="34" charset="0"/>
                  <a:buChar char="–"/>
                  <a:defRPr sz="2800"/>
                </a:lvl2pPr>
                <a:lvl3pPr marL="1143000" indent="-228600" eaLnBrk="0" hangingPunct="0">
                  <a:spcBef>
                    <a:spcPct val="20000"/>
                  </a:spcBef>
                  <a:buFont typeface="Arial" panose="020B0604020202020204" pitchFamily="34" charset="0"/>
                  <a:buChar char="•"/>
                  <a:defRPr sz="2400"/>
                </a:lvl3pPr>
                <a:lvl4pPr marL="1600200" indent="-228600" eaLnBrk="0" hangingPunct="0">
                  <a:spcBef>
                    <a:spcPct val="20000"/>
                  </a:spcBef>
                  <a:buFont typeface="Arial" panose="020B0604020202020204" pitchFamily="34" charset="0"/>
                  <a:buChar char="–"/>
                  <a:defRPr sz="2000"/>
                </a:lvl4pPr>
                <a:lvl5pPr marL="2057400" indent="-228600" eaLnBrk="0" hangingPunct="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altLang="zh-CN">
                    <a:sym typeface="+mn-ea"/>
                  </a:rPr>
                  <a:t>P</a:t>
                </a:r>
                <a:r>
                  <a:rPr lang="vi-VN" altLang="zh-CN">
                    <a:sym typeface="+mn-ea"/>
                  </a:rPr>
                  <a:t>hạm vi truyền tải tín hiệu hoặc thu nhận dữ liệu của tia hồng ngoại thường có hạn chế so với các công nghệ truyền dẫn dữ liệu khác như Bluetooth hoặc Wifi.</a:t>
                </a:r>
                <a:endParaRPr lang="en-US" altLang="ko-KR" dirty="0"/>
              </a:p>
            </p:txBody>
          </p:sp>
          <p:sp>
            <p:nvSpPr>
              <p:cNvPr id="123" name="직사각형 122"/>
              <p:cNvSpPr/>
              <p:nvPr/>
            </p:nvSpPr>
            <p:spPr>
              <a:xfrm>
                <a:off x="1713419" y="2894444"/>
                <a:ext cx="3784151" cy="170189"/>
              </a:xfrm>
              <a:prstGeom prst="rect">
                <a:avLst/>
              </a:prstGeom>
            </p:spPr>
            <p:txBody>
              <a:bodyPr wrap="square" lIns="0" tIns="0" rIns="0" bIns="0">
                <a:spAutoFit/>
              </a:bodyPr>
              <a:lstStyle/>
              <a:p>
                <a:pPr>
                  <a:buClr>
                    <a:prstClr val="white"/>
                  </a:buClr>
                </a:pPr>
                <a:r>
                  <a:rPr lang="en-US" altLang="zh-CN" sz="1600" b="1">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sym typeface="+mn-ea"/>
                  </a:rPr>
                  <a:t>Cảm biến hồng ngoại</a:t>
                </a:r>
                <a:endParaRPr lang="en-US" altLang="ko-KR" sz="1600" b="1" dirty="0">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endParaRPr>
              </a:p>
            </p:txBody>
          </p:sp>
        </p:grpSp>
        <p:pic>
          <p:nvPicPr>
            <p:cNvPr id="118" name="그림 1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4"/>
              <a:ext cx="126640" cy="7308305"/>
            </a:xfrm>
            <a:prstGeom prst="rect">
              <a:avLst/>
            </a:prstGeom>
          </p:spPr>
        </p:pic>
        <p:grpSp>
          <p:nvGrpSpPr>
            <p:cNvPr id="119" name="그룹 118"/>
            <p:cNvGrpSpPr/>
            <p:nvPr/>
          </p:nvGrpSpPr>
          <p:grpSpPr>
            <a:xfrm>
              <a:off x="558694" y="2914518"/>
              <a:ext cx="750663" cy="451830"/>
              <a:chOff x="750562" y="5545834"/>
              <a:chExt cx="750663" cy="451830"/>
            </a:xfrm>
          </p:grpSpPr>
          <p:sp>
            <p:nvSpPr>
              <p:cNvPr id="120"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p>
            </p:txBody>
          </p:sp>
          <p:sp>
            <p:nvSpPr>
              <p:cNvPr id="121"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33" name="그룹 132"/>
          <p:cNvGrpSpPr/>
          <p:nvPr/>
        </p:nvGrpSpPr>
        <p:grpSpPr>
          <a:xfrm>
            <a:off x="-25400" y="5017770"/>
            <a:ext cx="9816464" cy="1351915"/>
            <a:chOff x="-129338" y="2644872"/>
            <a:chExt cx="7437643" cy="1024076"/>
          </a:xfrm>
        </p:grpSpPr>
        <p:grpSp>
          <p:nvGrpSpPr>
            <p:cNvPr id="134" name="그룹 133"/>
            <p:cNvGrpSpPr/>
            <p:nvPr/>
          </p:nvGrpSpPr>
          <p:grpSpPr>
            <a:xfrm>
              <a:off x="-129338" y="2644872"/>
              <a:ext cx="7199941" cy="897433"/>
              <a:chOff x="1311070" y="2234635"/>
              <a:chExt cx="7199941" cy="1794864"/>
            </a:xfrm>
          </p:grpSpPr>
          <p:grpSp>
            <p:nvGrpSpPr>
              <p:cNvPr id="142" name="그룹 141"/>
              <p:cNvGrpSpPr/>
              <p:nvPr/>
            </p:nvGrpSpPr>
            <p:grpSpPr>
              <a:xfrm rot="5400000">
                <a:off x="2166800" y="3207119"/>
                <a:ext cx="1568751" cy="76009"/>
                <a:chOff x="-140841" y="1028228"/>
                <a:chExt cx="9285984" cy="45719"/>
              </a:xfrm>
            </p:grpSpPr>
            <p:sp>
              <p:nvSpPr>
                <p:cNvPr id="145" name="직사각형 144"/>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6" name="직사각형 145"/>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7" name="직사각형 146"/>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8" name="직사각형 147"/>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9" name="직사각형 148"/>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50" name="직사각형 149"/>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43" name="직사각형 142"/>
              <p:cNvSpPr/>
              <p:nvPr/>
            </p:nvSpPr>
            <p:spPr>
              <a:xfrm>
                <a:off x="1311070" y="2234635"/>
                <a:ext cx="7199941"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4" name="직사각형 143"/>
              <p:cNvSpPr/>
              <p:nvPr/>
            </p:nvSpPr>
            <p:spPr>
              <a:xfrm>
                <a:off x="1835696" y="2460748"/>
                <a:ext cx="1077477" cy="15687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135" name="그룹 134"/>
            <p:cNvGrpSpPr/>
            <p:nvPr/>
          </p:nvGrpSpPr>
          <p:grpSpPr>
            <a:xfrm>
              <a:off x="1713418" y="2866958"/>
              <a:ext cx="5162787" cy="633610"/>
              <a:chOff x="1713418" y="2894444"/>
              <a:chExt cx="5162787" cy="633610"/>
            </a:xfrm>
          </p:grpSpPr>
          <p:sp>
            <p:nvSpPr>
              <p:cNvPr id="140" name="Rectangle 3"/>
              <p:cNvSpPr txBox="1">
                <a:spLocks noChangeArrowheads="1"/>
              </p:cNvSpPr>
              <p:nvPr/>
            </p:nvSpPr>
            <p:spPr bwMode="auto">
              <a:xfrm>
                <a:off x="1713418" y="3108401"/>
                <a:ext cx="5162787" cy="419653"/>
              </a:xfrm>
              <a:prstGeom prst="rect">
                <a:avLst/>
              </a:prstGeom>
            </p:spPr>
            <p:txBody>
              <a:bodyPr wrap="square" lIns="0" tIns="0" rIns="0" bIns="0" anchor="b">
                <a:spAutoFit/>
                <a:scene3d>
                  <a:camera prst="orthographicFront"/>
                  <a:lightRig rig="threePt" dir="t"/>
                </a:scene3d>
                <a:sp3d>
                  <a:bevelT w="0" h="0"/>
                </a:sp3d>
              </a:bodyPr>
              <a:lstStyle>
                <a:defPPr>
                  <a:defRPr lang="zh-CN"/>
                </a:defPPr>
                <a:lvl1pPr indent="0" eaLnBrk="0" hangingPunct="0">
                  <a:lnSpc>
                    <a:spcPct val="80000"/>
                  </a:lnSpc>
                  <a:spcBef>
                    <a:spcPct val="20000"/>
                  </a:spcBef>
                  <a:buFont typeface="Arial" panose="020B0604020202020204" pitchFamily="34" charset="0"/>
                  <a:buNone/>
                  <a:defRPr sz="1500">
                    <a:solidFill>
                      <a:schemeClr val="tx1">
                        <a:lumMod val="75000"/>
                        <a:lumOff val="25000"/>
                      </a:schemeClr>
                    </a:solidFill>
                    <a:latin typeface="MS Reference Sans Serif" panose="020B0604030504040204" pitchFamily="34" charset="0"/>
                    <a:ea typeface="Malgun Gothic Semilight" panose="020B0502040204020203" pitchFamily="34" charset="-122"/>
                    <a:cs typeface="Tahoma" panose="020B0604030504040204" pitchFamily="34" charset="0"/>
                  </a:defRPr>
                </a:lvl1pPr>
                <a:lvl2pPr marL="742950" indent="-285750" eaLnBrk="0" hangingPunct="0">
                  <a:spcBef>
                    <a:spcPct val="20000"/>
                  </a:spcBef>
                  <a:buFont typeface="Arial" panose="020B0604020202020204" pitchFamily="34" charset="0"/>
                  <a:buChar char="–"/>
                  <a:defRPr sz="2800"/>
                </a:lvl2pPr>
                <a:lvl3pPr marL="1143000" indent="-228600" eaLnBrk="0" hangingPunct="0">
                  <a:spcBef>
                    <a:spcPct val="20000"/>
                  </a:spcBef>
                  <a:buFont typeface="Arial" panose="020B0604020202020204" pitchFamily="34" charset="0"/>
                  <a:buChar char="•"/>
                  <a:defRPr sz="2400"/>
                </a:lvl3pPr>
                <a:lvl4pPr marL="1600200" indent="-228600" eaLnBrk="0" hangingPunct="0">
                  <a:spcBef>
                    <a:spcPct val="20000"/>
                  </a:spcBef>
                  <a:buFont typeface="Arial" panose="020B0604020202020204" pitchFamily="34" charset="0"/>
                  <a:buChar char="–"/>
                  <a:defRPr sz="2000"/>
                </a:lvl4pPr>
                <a:lvl5pPr marL="2057400" indent="-228600" eaLnBrk="0" hangingPunct="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altLang="zh-CN">
                    <a:sym typeface="+mn-ea"/>
                  </a:rPr>
                  <a:t>T</a:t>
                </a:r>
                <a:r>
                  <a:rPr lang="vi-VN" altLang="zh-CN">
                    <a:sym typeface="+mn-ea"/>
                  </a:rPr>
                  <a:t>hiết bị sử dụng tia hồng ngoại thường không thích hợp trong môi trường ẩm ướt hoặc có nước, vì nước có thể làm giảm hiệu suất của tín hiệu.</a:t>
                </a:r>
                <a:endParaRPr lang="en-US" altLang="ko-KR" dirty="0"/>
              </a:p>
            </p:txBody>
          </p:sp>
          <p:sp>
            <p:nvSpPr>
              <p:cNvPr id="141" name="직사각형 140"/>
              <p:cNvSpPr/>
              <p:nvPr/>
            </p:nvSpPr>
            <p:spPr>
              <a:xfrm>
                <a:off x="1713419" y="2894444"/>
                <a:ext cx="3784151" cy="170193"/>
              </a:xfrm>
              <a:prstGeom prst="rect">
                <a:avLst/>
              </a:prstGeom>
            </p:spPr>
            <p:txBody>
              <a:bodyPr wrap="square" lIns="0" tIns="0" rIns="0" bIns="0">
                <a:spAutoFit/>
              </a:bodyPr>
              <a:lstStyle/>
              <a:p>
                <a:pPr>
                  <a:buClr>
                    <a:prstClr val="white"/>
                  </a:buClr>
                </a:pPr>
                <a:r>
                  <a:rPr lang="en-US" altLang="zh-CN" sz="1600" b="1">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sym typeface="+mn-ea"/>
                  </a:rPr>
                  <a:t>Liệu pháp chữa bệnh trong y học</a:t>
                </a:r>
                <a:endParaRPr lang="en-US" altLang="ko-KR" sz="1600" b="1" dirty="0">
                  <a:solidFill>
                    <a:schemeClr val="tx1">
                      <a:lumMod val="75000"/>
                      <a:lumOff val="25000"/>
                    </a:schemeClr>
                  </a:solidFill>
                  <a:latin typeface="MS Reference Sans Serif" panose="020B0604030504040204" pitchFamily="34" charset="0"/>
                  <a:ea typeface="MS UI Gothic" panose="020B0600070205080204" pitchFamily="34" charset="-128"/>
                  <a:cs typeface="Tahoma" panose="020B0604030504040204" pitchFamily="34" charset="0"/>
                </a:endParaRPr>
              </a:p>
            </p:txBody>
          </p:sp>
        </p:grpSp>
        <p:pic>
          <p:nvPicPr>
            <p:cNvPr id="136" name="그림 1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37" name="그룹 136"/>
            <p:cNvGrpSpPr/>
            <p:nvPr/>
          </p:nvGrpSpPr>
          <p:grpSpPr>
            <a:xfrm>
              <a:off x="558694" y="2914518"/>
              <a:ext cx="750663" cy="451830"/>
              <a:chOff x="750562" y="5545834"/>
              <a:chExt cx="750663" cy="451830"/>
            </a:xfrm>
          </p:grpSpPr>
          <p:sp>
            <p:nvSpPr>
              <p:cNvPr id="138"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04</a:t>
                </a:r>
              </a:p>
            </p:txBody>
          </p:sp>
          <p:sp>
            <p:nvSpPr>
              <p:cNvPr id="139"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sp>
        <p:nvSpPr>
          <p:cNvPr id="2" name="文本框 40">
            <a:extLst>
              <a:ext uri="{FF2B5EF4-FFF2-40B4-BE49-F238E27FC236}">
                <a16:creationId xmlns:a16="http://schemas.microsoft.com/office/drawing/2014/main" id="{79309C4F-212F-009A-BBAE-81EAAA23837F}"/>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rgbClr val="6C4C8B"/>
                </a:solidFill>
                <a:latin typeface="Gill Sans MT" panose="020B0502020104020203" pitchFamily="34" charset="0"/>
                <a:ea typeface="Malgun Gothic Semilight" panose="020B0502040204020203" pitchFamily="34" charset="-122"/>
              </a:rPr>
              <a:t>Nhược điểm</a:t>
            </a:r>
            <a:endParaRPr lang="en-US" altLang="zh-CN" sz="3000" b="1" dirty="0">
              <a:solidFill>
                <a:srgbClr val="6C4C8B"/>
              </a:solidFill>
              <a:latin typeface="Gill Sans MT" panose="020B0502020104020203" pitchFamily="34" charset="0"/>
              <a:ea typeface="Malgun Gothic Semilight" panose="020B0502040204020203" pitchFamily="34" charset="-122"/>
            </a:endParaRPr>
          </a:p>
        </p:txBody>
      </p:sp>
    </p:spTree>
    <p:extLst>
      <p:ext uri="{BB962C8B-B14F-4D97-AF65-F5344CB8AC3E}">
        <p14:creationId xmlns:p14="http://schemas.microsoft.com/office/powerpoint/2010/main" val="4204908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additive="base">
                                        <p:cTn id="13" dur="500" fill="hold"/>
                                        <p:tgtEl>
                                          <p:spTgt spid="97"/>
                                        </p:tgtEl>
                                        <p:attrNameLst>
                                          <p:attrName>ppt_x</p:attrName>
                                        </p:attrNameLst>
                                      </p:cBhvr>
                                      <p:tavLst>
                                        <p:tav tm="0">
                                          <p:val>
                                            <p:strVal val="#ppt_x"/>
                                          </p:val>
                                        </p:tav>
                                        <p:tav tm="100000">
                                          <p:val>
                                            <p:strVal val="#ppt_x"/>
                                          </p:val>
                                        </p:tav>
                                      </p:tavLst>
                                    </p:anim>
                                    <p:anim calcmode="lin" valueType="num">
                                      <p:cBhvr additive="base">
                                        <p:cTn id="1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ppt_x"/>
                                          </p:val>
                                        </p:tav>
                                        <p:tav tm="100000">
                                          <p:val>
                                            <p:strVal val="#ppt_x"/>
                                          </p:val>
                                        </p:tav>
                                      </p:tavLst>
                                    </p:anim>
                                    <p:anim calcmode="lin" valueType="num">
                                      <p:cBhvr additive="base">
                                        <p:cTn id="2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anim calcmode="lin" valueType="num">
                                      <p:cBhvr additive="base">
                                        <p:cTn id="25" dur="500" fill="hold"/>
                                        <p:tgtEl>
                                          <p:spTgt spid="133"/>
                                        </p:tgtEl>
                                        <p:attrNameLst>
                                          <p:attrName>ppt_x</p:attrName>
                                        </p:attrNameLst>
                                      </p:cBhvr>
                                      <p:tavLst>
                                        <p:tav tm="0">
                                          <p:val>
                                            <p:strVal val="#ppt_x"/>
                                          </p:val>
                                        </p:tav>
                                        <p:tav tm="100000">
                                          <p:val>
                                            <p:strVal val="#ppt_x"/>
                                          </p:val>
                                        </p:tav>
                                      </p:tavLst>
                                    </p:anim>
                                    <p:anim calcmode="lin" valueType="num">
                                      <p:cBhvr additive="base">
                                        <p:cTn id="26"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텍스트 개체 틀 3"/>
          <p:cNvSpPr>
            <a:spLocks noGrp="1"/>
          </p:cNvSpPr>
          <p:nvPr>
            <p:ph type="body" sz="quarter" idx="12"/>
          </p:nvPr>
        </p:nvSpPr>
        <p:spPr>
          <a:xfrm>
            <a:off x="3899564" y="2099999"/>
            <a:ext cx="8112764" cy="944440"/>
          </a:xfrm>
        </p:spPr>
        <p:txBody>
          <a:bodyPr/>
          <a:lstStyle/>
          <a:p>
            <a:r>
              <a:rPr lang="vi-VN"/>
              <a:t>I</a:t>
            </a:r>
            <a:r>
              <a:rPr lang="en-US"/>
              <a:t>I</a:t>
            </a:r>
            <a:r>
              <a:rPr lang="vi-VN"/>
              <a:t>I. Tổng quan </a:t>
            </a:r>
            <a:br>
              <a:rPr lang="en-US"/>
            </a:br>
            <a:r>
              <a:rPr lang="vi-VN"/>
              <a:t>nguyên lý thu-phát hồng ngoại</a:t>
            </a:r>
          </a:p>
          <a:p>
            <a:endParaRPr lang="vi-VN"/>
          </a:p>
        </p:txBody>
      </p:sp>
    </p:spTree>
    <p:extLst>
      <p:ext uri="{BB962C8B-B14F-4D97-AF65-F5344CB8AC3E}">
        <p14:creationId xmlns:p14="http://schemas.microsoft.com/office/powerpoint/2010/main" val="2515808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6" name="Group 5">
            <a:extLst>
              <a:ext uri="{FF2B5EF4-FFF2-40B4-BE49-F238E27FC236}">
                <a16:creationId xmlns:a16="http://schemas.microsoft.com/office/drawing/2014/main" id="{73A0A8FC-C234-ED17-DCE7-C9A0E02B1041}"/>
              </a:ext>
            </a:extLst>
          </p:cNvPr>
          <p:cNvGrpSpPr/>
          <p:nvPr/>
        </p:nvGrpSpPr>
        <p:grpSpPr>
          <a:xfrm>
            <a:off x="5702786" y="1025525"/>
            <a:ext cx="7608719" cy="3759200"/>
            <a:chOff x="5702786" y="1025525"/>
            <a:chExt cx="7608719" cy="3759200"/>
          </a:xfrm>
        </p:grpSpPr>
        <p:grpSp>
          <p:nvGrpSpPr>
            <p:cNvPr id="75" name="그룹 74"/>
            <p:cNvGrpSpPr/>
            <p:nvPr/>
          </p:nvGrpSpPr>
          <p:grpSpPr>
            <a:xfrm>
              <a:off x="7030720" y="1470660"/>
              <a:ext cx="6280785" cy="3314065"/>
              <a:chOff x="5153650" y="1764150"/>
              <a:chExt cx="3990350" cy="2105282"/>
            </a:xfrm>
          </p:grpSpPr>
          <p:pic>
            <p:nvPicPr>
              <p:cNvPr id="60" name="그림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a:off x="6301912" y="3335833"/>
                <a:ext cx="282311" cy="782544"/>
              </a:xfrm>
              <a:prstGeom prst="rect">
                <a:avLst/>
              </a:prstGeom>
            </p:spPr>
          </p:pic>
          <p:sp>
            <p:nvSpPr>
              <p:cNvPr id="47" name="Freeform 113"/>
              <p:cNvSpPr/>
              <p:nvPr/>
            </p:nvSpPr>
            <p:spPr bwMode="auto">
              <a:xfrm flipH="1">
                <a:off x="6117830" y="1989791"/>
                <a:ext cx="913194" cy="913194"/>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pic>
            <p:nvPicPr>
              <p:cNvPr id="48" name="그림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flipV="1">
                <a:off x="6296584" y="1764150"/>
                <a:ext cx="320465" cy="782543"/>
              </a:xfrm>
              <a:prstGeom prst="rect">
                <a:avLst/>
              </a:prstGeom>
            </p:spPr>
          </p:pic>
          <p:sp>
            <p:nvSpPr>
              <p:cNvPr id="49" name="Freeform 114"/>
              <p:cNvSpPr/>
              <p:nvPr/>
            </p:nvSpPr>
            <p:spPr bwMode="auto">
              <a:xfrm flipH="1">
                <a:off x="6117830" y="1989791"/>
                <a:ext cx="913194" cy="913194"/>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50000"/>
                </a:schemeClr>
              </a:solidFill>
              <a:ln>
                <a:noFill/>
              </a:ln>
            </p:spPr>
            <p:txBody>
              <a:bodyPr vert="horz" wrap="square" lIns="121920" tIns="60960" rIns="121920" bIns="60960" numCol="1" anchor="t" anchorCtr="0" compatLnSpc="1"/>
              <a:lstStyle/>
              <a:p>
                <a:endParaRPr lang="ko-KR" altLang="en-US" sz="2400"/>
              </a:p>
            </p:txBody>
          </p:sp>
          <p:sp>
            <p:nvSpPr>
              <p:cNvPr id="50" name="Freeform 115"/>
              <p:cNvSpPr/>
              <p:nvPr/>
            </p:nvSpPr>
            <p:spPr bwMode="auto">
              <a:xfrm flipH="1">
                <a:off x="5153650" y="1989791"/>
                <a:ext cx="913194" cy="913194"/>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51" name="Freeform 117"/>
              <p:cNvSpPr/>
              <p:nvPr/>
            </p:nvSpPr>
            <p:spPr bwMode="auto">
              <a:xfrm flipH="1">
                <a:off x="5153650" y="2955104"/>
                <a:ext cx="913194" cy="9143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3">
                  <a:lumMod val="20000"/>
                  <a:lumOff val="80000"/>
                  <a:alpha val="20000"/>
                </a:schemeClr>
              </a:solidFill>
              <a:ln>
                <a:noFill/>
              </a:ln>
            </p:spPr>
            <p:txBody>
              <a:bodyPr vert="horz" wrap="square" lIns="121920" tIns="60960" rIns="121920" bIns="60960" numCol="1" anchor="t" anchorCtr="0" compatLnSpc="1"/>
              <a:lstStyle/>
              <a:p>
                <a:endParaRPr lang="ko-KR" altLang="en-US" sz="2135"/>
              </a:p>
            </p:txBody>
          </p:sp>
          <p:sp>
            <p:nvSpPr>
              <p:cNvPr id="52" name="Freeform 119"/>
              <p:cNvSpPr/>
              <p:nvPr/>
            </p:nvSpPr>
            <p:spPr bwMode="auto">
              <a:xfrm flipH="1">
                <a:off x="6117830" y="2956237"/>
                <a:ext cx="913194" cy="913194"/>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pic>
            <p:nvPicPr>
              <p:cNvPr id="53" name="그림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5595362" y="2750447"/>
                <a:ext cx="282311" cy="782544"/>
              </a:xfrm>
              <a:prstGeom prst="rect">
                <a:avLst/>
              </a:prstGeom>
            </p:spPr>
          </p:pic>
          <p:sp>
            <p:nvSpPr>
              <p:cNvPr id="54" name="Freeform 118"/>
              <p:cNvSpPr/>
              <p:nvPr/>
            </p:nvSpPr>
            <p:spPr bwMode="auto">
              <a:xfrm flipH="1">
                <a:off x="5153650" y="2955104"/>
                <a:ext cx="913194" cy="9143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pic>
            <p:nvPicPr>
              <p:cNvPr id="55" name="그림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flipV="1">
                <a:off x="5567624" y="2393696"/>
                <a:ext cx="320465" cy="782543"/>
              </a:xfrm>
              <a:prstGeom prst="rect">
                <a:avLst/>
              </a:prstGeom>
            </p:spPr>
          </p:pic>
          <p:sp>
            <p:nvSpPr>
              <p:cNvPr id="56" name="Freeform 116"/>
              <p:cNvSpPr/>
              <p:nvPr/>
            </p:nvSpPr>
            <p:spPr bwMode="auto">
              <a:xfrm flipH="1">
                <a:off x="5153650" y="1989790"/>
                <a:ext cx="913194" cy="913194"/>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grpSp>
            <p:nvGrpSpPr>
              <p:cNvPr id="57" name="그룹 56"/>
              <p:cNvGrpSpPr/>
              <p:nvPr/>
            </p:nvGrpSpPr>
            <p:grpSpPr>
              <a:xfrm>
                <a:off x="5810068" y="2276195"/>
                <a:ext cx="256516" cy="626427"/>
                <a:chOff x="1812925" y="4535488"/>
                <a:chExt cx="369888" cy="903287"/>
              </a:xfrm>
              <a:solidFill>
                <a:schemeClr val="accent5">
                  <a:lumMod val="50000"/>
                </a:schemeClr>
              </a:solidFill>
            </p:grpSpPr>
            <p:sp>
              <p:nvSpPr>
                <p:cNvPr id="6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6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58" name="그룹 57"/>
              <p:cNvGrpSpPr/>
              <p:nvPr/>
            </p:nvGrpSpPr>
            <p:grpSpPr>
              <a:xfrm>
                <a:off x="6116126" y="2276195"/>
                <a:ext cx="281837" cy="626427"/>
                <a:chOff x="2209800" y="4519614"/>
                <a:chExt cx="406400" cy="903287"/>
              </a:xfrm>
              <a:solidFill>
                <a:schemeClr val="accent1">
                  <a:lumMod val="50000"/>
                </a:schemeClr>
              </a:solidFill>
            </p:grpSpPr>
            <p:sp>
              <p:nvSpPr>
                <p:cNvPr id="6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6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sp>
            <p:nvSpPr>
              <p:cNvPr id="59" name="Freeform 102"/>
              <p:cNvSpPr/>
              <p:nvPr/>
            </p:nvSpPr>
            <p:spPr bwMode="auto">
              <a:xfrm flipH="1">
                <a:off x="6643740" y="1989790"/>
                <a:ext cx="2500260" cy="918554"/>
              </a:xfrm>
              <a:custGeom>
                <a:avLst/>
                <a:gdLst/>
                <a:ahLst/>
                <a:cxnLst/>
                <a:rect l="l" t="t" r="r" b="b"/>
                <a:pathLst>
                  <a:path w="2500260" h="918554">
                    <a:moveTo>
                      <a:pt x="2040414" y="0"/>
                    </a:moveTo>
                    <a:lnTo>
                      <a:pt x="1761226" y="0"/>
                    </a:lnTo>
                    <a:lnTo>
                      <a:pt x="1504306" y="0"/>
                    </a:lnTo>
                    <a:lnTo>
                      <a:pt x="1243481" y="0"/>
                    </a:lnTo>
                    <a:lnTo>
                      <a:pt x="964293" y="0"/>
                    </a:lnTo>
                    <a:lnTo>
                      <a:pt x="796933" y="0"/>
                    </a:lnTo>
                    <a:lnTo>
                      <a:pt x="707372" y="0"/>
                    </a:lnTo>
                    <a:lnTo>
                      <a:pt x="0" y="0"/>
                    </a:lnTo>
                    <a:lnTo>
                      <a:pt x="0" y="918554"/>
                    </a:lnTo>
                    <a:lnTo>
                      <a:pt x="707372" y="918554"/>
                    </a:lnTo>
                    <a:lnTo>
                      <a:pt x="796933" y="918554"/>
                    </a:lnTo>
                    <a:lnTo>
                      <a:pt x="964293" y="918554"/>
                    </a:lnTo>
                    <a:lnTo>
                      <a:pt x="1243481" y="918554"/>
                    </a:lnTo>
                    <a:lnTo>
                      <a:pt x="1504306" y="918554"/>
                    </a:lnTo>
                    <a:lnTo>
                      <a:pt x="1761226" y="918554"/>
                    </a:lnTo>
                    <a:lnTo>
                      <a:pt x="2040414" y="918554"/>
                    </a:lnTo>
                    <a:lnTo>
                      <a:pt x="2500260" y="45984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61" name="Freeform 120"/>
              <p:cNvSpPr/>
              <p:nvPr/>
            </p:nvSpPr>
            <p:spPr bwMode="auto">
              <a:xfrm flipH="1">
                <a:off x="6117830" y="2955104"/>
                <a:ext cx="914328" cy="9143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bg1">
                  <a:lumMod val="65000"/>
                </a:schemeClr>
              </a:solidFill>
              <a:ln>
                <a:noFill/>
              </a:ln>
            </p:spPr>
            <p:txBody>
              <a:bodyPr vert="horz" wrap="square" lIns="121920" tIns="60960" rIns="121920" bIns="60960" numCol="1" anchor="t" anchorCtr="0" compatLnSpc="1"/>
              <a:lstStyle/>
              <a:p>
                <a:endParaRPr lang="ko-KR" altLang="en-US" sz="2400"/>
              </a:p>
            </p:txBody>
          </p:sp>
        </p:grpSp>
        <p:sp>
          <p:nvSpPr>
            <p:cNvPr id="74" name="speed"/>
            <p:cNvSpPr txBox="1">
              <a:spLocks noChangeArrowheads="1"/>
            </p:cNvSpPr>
            <p:nvPr/>
          </p:nvSpPr>
          <p:spPr bwMode="auto">
            <a:xfrm>
              <a:off x="8760460" y="1025525"/>
              <a:ext cx="1059815" cy="656590"/>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altLang="ko-KR" sz="42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45" name="矩形 44"/>
            <p:cNvSpPr/>
            <p:nvPr/>
          </p:nvSpPr>
          <p:spPr>
            <a:xfrm>
              <a:off x="5702786" y="1147977"/>
              <a:ext cx="2954655" cy="716280"/>
            </a:xfrm>
            <a:prstGeom prst="rect">
              <a:avLst/>
            </a:prstGeom>
          </p:spPr>
          <p:txBody>
            <a:bodyPr wrap="square" lIns="67391" tIns="33696" rIns="67391" bIns="33696">
              <a:spAutoFit/>
            </a:bodyPr>
            <a:lstStyle/>
            <a:p>
              <a:pPr algn="r">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Một số vật phát hồng ngoại mạnh có thể ảnh hưởng đến truyền thông và điều khiển, như quang phổ mặt trời.</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12" name="Group 11">
            <a:extLst>
              <a:ext uri="{FF2B5EF4-FFF2-40B4-BE49-F238E27FC236}">
                <a16:creationId xmlns:a16="http://schemas.microsoft.com/office/drawing/2014/main" id="{905EB0CC-47AB-309A-47B6-2C46C9673A0F}"/>
              </a:ext>
            </a:extLst>
          </p:cNvPr>
          <p:cNvGrpSpPr/>
          <p:nvPr/>
        </p:nvGrpSpPr>
        <p:grpSpPr>
          <a:xfrm>
            <a:off x="4637405" y="2578100"/>
            <a:ext cx="4458970" cy="3756660"/>
            <a:chOff x="4637405" y="2578100"/>
            <a:chExt cx="4458970" cy="3756660"/>
          </a:xfrm>
        </p:grpSpPr>
        <p:grpSp>
          <p:nvGrpSpPr>
            <p:cNvPr id="18" name="그룹 17"/>
            <p:cNvGrpSpPr/>
            <p:nvPr/>
          </p:nvGrpSpPr>
          <p:grpSpPr>
            <a:xfrm>
              <a:off x="4637405" y="2578100"/>
              <a:ext cx="2956560" cy="2958465"/>
              <a:chOff x="3434467" y="2612719"/>
              <a:chExt cx="2275068" cy="2276442"/>
            </a:xfrm>
          </p:grpSpPr>
          <p:sp>
            <p:nvSpPr>
              <p:cNvPr id="2" name="Freeform 113"/>
              <p:cNvSpPr/>
              <p:nvPr/>
            </p:nvSpPr>
            <p:spPr bwMode="auto">
              <a:xfrm flipH="1">
                <a:off x="4602190" y="2612720"/>
                <a:ext cx="1105973" cy="110597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3" name="Freeform 114"/>
              <p:cNvSpPr/>
              <p:nvPr/>
            </p:nvSpPr>
            <p:spPr bwMode="auto">
              <a:xfrm flipH="1">
                <a:off x="4602190" y="2612720"/>
                <a:ext cx="1105973" cy="110597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342D57"/>
              </a:solidFill>
              <a:ln>
                <a:noFill/>
              </a:ln>
            </p:spPr>
            <p:txBody>
              <a:bodyPr vert="horz" wrap="square" lIns="121920" tIns="60960" rIns="121920" bIns="60960" numCol="1" anchor="t" anchorCtr="0" compatLnSpc="1"/>
              <a:lstStyle/>
              <a:p>
                <a:endParaRPr lang="ko-KR" altLang="en-US" sz="2400"/>
              </a:p>
            </p:txBody>
          </p:sp>
          <p:sp>
            <p:nvSpPr>
              <p:cNvPr id="4" name="Freeform 115"/>
              <p:cNvSpPr/>
              <p:nvPr/>
            </p:nvSpPr>
            <p:spPr bwMode="auto">
              <a:xfrm flipH="1">
                <a:off x="3434467" y="2612720"/>
                <a:ext cx="1105973" cy="110597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5" name="Freeform 117"/>
              <p:cNvSpPr/>
              <p:nvPr/>
            </p:nvSpPr>
            <p:spPr bwMode="auto">
              <a:xfrm flipH="1">
                <a:off x="3434467" y="3781815"/>
                <a:ext cx="1105973" cy="110734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10" name="Freeform 119"/>
              <p:cNvSpPr/>
              <p:nvPr/>
            </p:nvSpPr>
            <p:spPr bwMode="auto">
              <a:xfrm flipH="1">
                <a:off x="4602190" y="3783186"/>
                <a:ext cx="1105973" cy="110597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4" name="Freeform 120"/>
              <p:cNvSpPr/>
              <p:nvPr/>
            </p:nvSpPr>
            <p:spPr bwMode="auto">
              <a:xfrm flipH="1">
                <a:off x="4602189" y="3781815"/>
                <a:ext cx="1107346" cy="1107346"/>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pic>
            <p:nvPicPr>
              <p:cNvPr id="25" name="그림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969426" y="3533953"/>
                <a:ext cx="341908" cy="947742"/>
              </a:xfrm>
              <a:prstGeom prst="rect">
                <a:avLst/>
              </a:prstGeom>
            </p:spPr>
          </p:pic>
          <p:sp>
            <p:nvSpPr>
              <p:cNvPr id="26" name="Freeform 118"/>
              <p:cNvSpPr/>
              <p:nvPr/>
            </p:nvSpPr>
            <p:spPr bwMode="auto">
              <a:xfrm flipH="1">
                <a:off x="3434467" y="3781815"/>
                <a:ext cx="1105973" cy="1107346"/>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pic>
            <p:nvPicPr>
              <p:cNvPr id="27" name="그림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flipV="1">
                <a:off x="3935834" y="3101891"/>
                <a:ext cx="388116" cy="947741"/>
              </a:xfrm>
              <a:prstGeom prst="rect">
                <a:avLst/>
              </a:prstGeom>
            </p:spPr>
          </p:pic>
          <p:sp>
            <p:nvSpPr>
              <p:cNvPr id="28" name="Freeform 116"/>
              <p:cNvSpPr/>
              <p:nvPr/>
            </p:nvSpPr>
            <p:spPr bwMode="auto">
              <a:xfrm flipH="1">
                <a:off x="3434467" y="2612719"/>
                <a:ext cx="1105973" cy="110597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29" name="Freeform 36"/>
              <p:cNvSpPr/>
              <p:nvPr/>
            </p:nvSpPr>
            <p:spPr bwMode="auto">
              <a:xfrm flipH="1">
                <a:off x="4356439" y="2772190"/>
                <a:ext cx="184001" cy="574669"/>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0" name="Freeform 38"/>
              <p:cNvSpPr/>
              <p:nvPr/>
            </p:nvSpPr>
            <p:spPr bwMode="auto">
              <a:xfrm flipH="1">
                <a:off x="4609724" y="2746062"/>
                <a:ext cx="504002" cy="734669"/>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1" name="Freeform 46"/>
              <p:cNvSpPr/>
              <p:nvPr/>
            </p:nvSpPr>
            <p:spPr bwMode="auto">
              <a:xfrm flipH="1">
                <a:off x="4603475" y="4462181"/>
                <a:ext cx="211507" cy="3432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2" name="Freeform 43"/>
              <p:cNvSpPr>
                <a:spLocks noEditPoints="1"/>
              </p:cNvSpPr>
              <p:nvPr/>
            </p:nvSpPr>
            <p:spPr bwMode="auto">
              <a:xfrm flipH="1">
                <a:off x="4222547" y="4166947"/>
                <a:ext cx="317893" cy="502803"/>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8" name="组合 7"/>
            <p:cNvGrpSpPr/>
            <p:nvPr/>
          </p:nvGrpSpPr>
          <p:grpSpPr>
            <a:xfrm>
              <a:off x="4933315" y="5618480"/>
              <a:ext cx="4163060" cy="716280"/>
              <a:chOff x="7769" y="8848"/>
              <a:chExt cx="6556" cy="1128"/>
            </a:xfrm>
          </p:grpSpPr>
          <p:sp>
            <p:nvSpPr>
              <p:cNvPr id="17" name="speed"/>
              <p:cNvSpPr txBox="1">
                <a:spLocks noChangeArrowheads="1"/>
              </p:cNvSpPr>
              <p:nvPr/>
            </p:nvSpPr>
            <p:spPr bwMode="auto">
              <a:xfrm>
                <a:off x="7769" y="8854"/>
                <a:ext cx="1669" cy="1090"/>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r">
                  <a:buClr>
                    <a:prstClr val="white"/>
                  </a:buClr>
                  <a:defRPr/>
                </a:pPr>
                <a:r>
                  <a:rPr lang="en-US" altLang="ko-KR" sz="42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p>
            </p:txBody>
          </p:sp>
          <p:sp>
            <p:nvSpPr>
              <p:cNvPr id="13" name="矩形 12"/>
              <p:cNvSpPr/>
              <p:nvPr/>
            </p:nvSpPr>
            <p:spPr>
              <a:xfrm>
                <a:off x="9566" y="8848"/>
                <a:ext cx="4759" cy="1128"/>
              </a:xfrm>
              <a:prstGeom prst="rect">
                <a:avLst/>
              </a:prstGeom>
            </p:spPr>
            <p:txBody>
              <a:bodyPr wrap="square" lIns="67391" tIns="33696" rIns="67391" bIns="33696">
                <a:spAutoFit/>
              </a:bodyPr>
              <a:lstStyle/>
              <a:p>
                <a:pP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Khó khăn khi sử dụng hồng ngoại cho việc điều khiển TV/VCR và ứng dụng khác, linh kiện tốn kém.</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grpSp>
        <p:nvGrpSpPr>
          <p:cNvPr id="14" name="Group 13">
            <a:extLst>
              <a:ext uri="{FF2B5EF4-FFF2-40B4-BE49-F238E27FC236}">
                <a16:creationId xmlns:a16="http://schemas.microsoft.com/office/drawing/2014/main" id="{72B24C9D-8144-8CD8-7045-93205BC7C186}"/>
              </a:ext>
            </a:extLst>
          </p:cNvPr>
          <p:cNvGrpSpPr/>
          <p:nvPr/>
        </p:nvGrpSpPr>
        <p:grpSpPr>
          <a:xfrm>
            <a:off x="-1080135" y="2510155"/>
            <a:ext cx="6280785" cy="3789680"/>
            <a:chOff x="-1080135" y="2510155"/>
            <a:chExt cx="6280785" cy="3789680"/>
          </a:xfrm>
        </p:grpSpPr>
        <p:grpSp>
          <p:nvGrpSpPr>
            <p:cNvPr id="68" name="그룹 67"/>
            <p:cNvGrpSpPr/>
            <p:nvPr/>
          </p:nvGrpSpPr>
          <p:grpSpPr>
            <a:xfrm>
              <a:off x="-1080135" y="3340100"/>
              <a:ext cx="6280785" cy="2959735"/>
              <a:chOff x="0" y="2961196"/>
              <a:chExt cx="3990352" cy="1880271"/>
            </a:xfrm>
          </p:grpSpPr>
          <p:sp>
            <p:nvSpPr>
              <p:cNvPr id="34" name="Freeform 114"/>
              <p:cNvSpPr/>
              <p:nvPr/>
            </p:nvSpPr>
            <p:spPr bwMode="auto">
              <a:xfrm flipH="1">
                <a:off x="3076025" y="2961198"/>
                <a:ext cx="913194" cy="913194"/>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35" name="Freeform 115"/>
              <p:cNvSpPr/>
              <p:nvPr/>
            </p:nvSpPr>
            <p:spPr bwMode="auto">
              <a:xfrm flipH="1">
                <a:off x="2111845" y="2961198"/>
                <a:ext cx="913194" cy="913194"/>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lumMod val="20000"/>
                  <a:lumOff val="80000"/>
                  <a:alpha val="20000"/>
                </a:schemeClr>
              </a:solidFill>
              <a:ln>
                <a:noFill/>
              </a:ln>
            </p:spPr>
            <p:txBody>
              <a:bodyPr vert="horz" wrap="square" lIns="121920" tIns="60960" rIns="121920" bIns="60960" numCol="1" anchor="t" anchorCtr="0" compatLnSpc="1"/>
              <a:lstStyle/>
              <a:p>
                <a:endParaRPr lang="ko-KR" altLang="en-US" sz="2400"/>
              </a:p>
            </p:txBody>
          </p:sp>
          <p:sp>
            <p:nvSpPr>
              <p:cNvPr id="36" name="Freeform 117"/>
              <p:cNvSpPr/>
              <p:nvPr/>
            </p:nvSpPr>
            <p:spPr bwMode="auto">
              <a:xfrm flipH="1">
                <a:off x="2111845" y="3926511"/>
                <a:ext cx="913194" cy="914327"/>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5">
                  <a:lumMod val="20000"/>
                  <a:lumOff val="80000"/>
                  <a:alpha val="20000"/>
                </a:schemeClr>
              </a:solidFill>
              <a:ln>
                <a:noFill/>
              </a:ln>
            </p:spPr>
            <p:txBody>
              <a:bodyPr vert="horz" wrap="square" lIns="121920" tIns="60960" rIns="121920" bIns="60960" numCol="1" anchor="t" anchorCtr="0" compatLnSpc="1"/>
              <a:lstStyle/>
              <a:p>
                <a:endParaRPr lang="ko-KR" altLang="en-US" sz="2400"/>
              </a:p>
            </p:txBody>
          </p:sp>
          <p:sp>
            <p:nvSpPr>
              <p:cNvPr id="37" name="Freeform 119"/>
              <p:cNvSpPr/>
              <p:nvPr/>
            </p:nvSpPr>
            <p:spPr bwMode="auto">
              <a:xfrm flipH="1" flipV="1">
                <a:off x="3076025" y="2961196"/>
                <a:ext cx="913194" cy="913194"/>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5">
                  <a:alpha val="20000"/>
                </a:schemeClr>
              </a:solidFill>
              <a:ln>
                <a:noFill/>
              </a:ln>
            </p:spPr>
            <p:txBody>
              <a:bodyPr vert="horz" wrap="square" lIns="121920" tIns="60960" rIns="121920" bIns="60960" numCol="1" anchor="t" anchorCtr="0" compatLnSpc="1"/>
              <a:lstStyle/>
              <a:p>
                <a:endParaRPr lang="ko-KR" altLang="en-US" sz="2400"/>
              </a:p>
            </p:txBody>
          </p:sp>
          <p:sp>
            <p:nvSpPr>
              <p:cNvPr id="38" name="Freeform 120"/>
              <p:cNvSpPr/>
              <p:nvPr/>
            </p:nvSpPr>
            <p:spPr bwMode="auto">
              <a:xfrm flipH="1">
                <a:off x="3076024" y="3926511"/>
                <a:ext cx="914328" cy="914327"/>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pic>
            <p:nvPicPr>
              <p:cNvPr id="39" name="그림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2553557" y="3721853"/>
                <a:ext cx="282311" cy="782544"/>
              </a:xfrm>
              <a:prstGeom prst="rect">
                <a:avLst/>
              </a:prstGeom>
            </p:spPr>
          </p:pic>
          <p:sp>
            <p:nvSpPr>
              <p:cNvPr id="40" name="Freeform 118"/>
              <p:cNvSpPr/>
              <p:nvPr/>
            </p:nvSpPr>
            <p:spPr bwMode="auto">
              <a:xfrm flipH="1">
                <a:off x="2111845" y="3926511"/>
                <a:ext cx="913194" cy="914327"/>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5">
                  <a:lumMod val="20000"/>
                  <a:lumOff val="80000"/>
                </a:schemeClr>
              </a:solidFill>
              <a:ln>
                <a:noFill/>
              </a:ln>
            </p:spPr>
            <p:txBody>
              <a:bodyPr vert="horz" wrap="square" lIns="121920" tIns="60960" rIns="121920" bIns="60960" numCol="1" anchor="t" anchorCtr="0" compatLnSpc="1"/>
              <a:lstStyle/>
              <a:p>
                <a:endParaRPr lang="ko-KR" altLang="en-US" sz="2400"/>
              </a:p>
            </p:txBody>
          </p:sp>
          <p:pic>
            <p:nvPicPr>
              <p:cNvPr id="41" name="그림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flipV="1">
                <a:off x="2525820" y="3365102"/>
                <a:ext cx="320464" cy="782543"/>
              </a:xfrm>
              <a:prstGeom prst="rect">
                <a:avLst/>
              </a:prstGeom>
            </p:spPr>
          </p:pic>
          <p:sp>
            <p:nvSpPr>
              <p:cNvPr id="42" name="Freeform 116"/>
              <p:cNvSpPr/>
              <p:nvPr/>
            </p:nvSpPr>
            <p:spPr bwMode="auto">
              <a:xfrm flipH="1">
                <a:off x="2111845" y="2961197"/>
                <a:ext cx="913194" cy="913194"/>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3" name="Freeform 42"/>
              <p:cNvSpPr/>
              <p:nvPr/>
            </p:nvSpPr>
            <p:spPr bwMode="auto">
              <a:xfrm flipH="1">
                <a:off x="3075682" y="4183573"/>
                <a:ext cx="179451" cy="613216"/>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4" name="Freeform 40"/>
              <p:cNvSpPr/>
              <p:nvPr/>
            </p:nvSpPr>
            <p:spPr bwMode="auto">
              <a:xfrm flipH="1">
                <a:off x="2845588" y="4183573"/>
                <a:ext cx="179451" cy="613216"/>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67" name="Freeform 102"/>
              <p:cNvSpPr/>
              <p:nvPr/>
            </p:nvSpPr>
            <p:spPr bwMode="auto">
              <a:xfrm>
                <a:off x="0" y="3922913"/>
                <a:ext cx="2500261" cy="918554"/>
              </a:xfrm>
              <a:custGeom>
                <a:avLst/>
                <a:gdLst/>
                <a:ahLst/>
                <a:cxnLst/>
                <a:rect l="l" t="t" r="r" b="b"/>
                <a:pathLst>
                  <a:path w="2500261" h="918554">
                    <a:moveTo>
                      <a:pt x="0" y="0"/>
                    </a:moveTo>
                    <a:lnTo>
                      <a:pt x="707373" y="0"/>
                    </a:lnTo>
                    <a:lnTo>
                      <a:pt x="796934" y="0"/>
                    </a:lnTo>
                    <a:lnTo>
                      <a:pt x="964293" y="0"/>
                    </a:lnTo>
                    <a:lnTo>
                      <a:pt x="1243481" y="0"/>
                    </a:lnTo>
                    <a:lnTo>
                      <a:pt x="1504307" y="0"/>
                    </a:lnTo>
                    <a:lnTo>
                      <a:pt x="1761227" y="0"/>
                    </a:lnTo>
                    <a:lnTo>
                      <a:pt x="2040415" y="0"/>
                    </a:lnTo>
                    <a:lnTo>
                      <a:pt x="2500261" y="459847"/>
                    </a:lnTo>
                    <a:lnTo>
                      <a:pt x="2040415" y="918554"/>
                    </a:lnTo>
                    <a:lnTo>
                      <a:pt x="1761227" y="918554"/>
                    </a:lnTo>
                    <a:lnTo>
                      <a:pt x="1504307" y="918554"/>
                    </a:lnTo>
                    <a:lnTo>
                      <a:pt x="1243481" y="918554"/>
                    </a:lnTo>
                    <a:lnTo>
                      <a:pt x="964293" y="918554"/>
                    </a:lnTo>
                    <a:lnTo>
                      <a:pt x="796934" y="918554"/>
                    </a:lnTo>
                    <a:lnTo>
                      <a:pt x="707373" y="918554"/>
                    </a:lnTo>
                    <a:lnTo>
                      <a:pt x="0" y="918554"/>
                    </a:lnTo>
                    <a:close/>
                  </a:path>
                </a:pathLst>
              </a:custGeom>
              <a:solidFill>
                <a:schemeClr val="accent5">
                  <a:lumMod val="20000"/>
                  <a:lumOff val="80000"/>
                  <a:alpha val="20000"/>
                </a:schemeClr>
              </a:solidFill>
              <a:ln>
                <a:noFill/>
              </a:ln>
            </p:spPr>
            <p:txBody>
              <a:bodyPr vert="horz" wrap="square" lIns="121920" tIns="60960" rIns="121920" bIns="60960" numCol="1" anchor="t" anchorCtr="0" compatLnSpc="1"/>
              <a:lstStyle/>
              <a:p>
                <a:endParaRPr lang="ko-KR" altLang="en-US" sz="2400"/>
              </a:p>
            </p:txBody>
          </p:sp>
        </p:grpSp>
        <p:grpSp>
          <p:nvGrpSpPr>
            <p:cNvPr id="7" name="组合 6"/>
            <p:cNvGrpSpPr/>
            <p:nvPr/>
          </p:nvGrpSpPr>
          <p:grpSpPr>
            <a:xfrm>
              <a:off x="786130" y="2510155"/>
              <a:ext cx="4035425" cy="854710"/>
              <a:chOff x="1238" y="3953"/>
              <a:chExt cx="6355" cy="1346"/>
            </a:xfrm>
          </p:grpSpPr>
          <p:sp>
            <p:nvSpPr>
              <p:cNvPr id="9" name="speed"/>
              <p:cNvSpPr txBox="1">
                <a:spLocks noChangeArrowheads="1"/>
              </p:cNvSpPr>
              <p:nvPr/>
            </p:nvSpPr>
            <p:spPr bwMode="auto">
              <a:xfrm>
                <a:off x="5924" y="3953"/>
                <a:ext cx="1669" cy="1111"/>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altLang="ko-KR" sz="42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66" name="矩形 65"/>
              <p:cNvSpPr/>
              <p:nvPr/>
            </p:nvSpPr>
            <p:spPr>
              <a:xfrm>
                <a:off x="1238" y="4171"/>
                <a:ext cx="4759" cy="1128"/>
              </a:xfrm>
              <a:prstGeom prst="rect">
                <a:avLst/>
              </a:prstGeom>
            </p:spPr>
            <p:txBody>
              <a:bodyPr wrap="square" lIns="67391" tIns="33696" rIns="67391" bIns="33696">
                <a:spAutoFit/>
              </a:bodyPr>
              <a:lstStyle/>
              <a:p>
                <a:pPr algn="r">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Tia hồng ngoại được sử dụng phổ biến, không bị ảnh hưởng bởi từ trường, thích hợp cho truyền thông và điều khiển.</a:t>
                </a:r>
                <a:endParaRPr lang="zh-CN" altLang="en-US" sz="900" dirty="0">
                  <a:solidFill>
                    <a:schemeClr val="tx1">
                      <a:lumMod val="85000"/>
                      <a:lumOff val="15000"/>
                    </a:schemeClr>
                  </a:solidFill>
                  <a:latin typeface="Gill Sans MT" panose="020B0502020104020203" pitchFamily="34" charset="0"/>
                  <a:ea typeface="Malgun Gothic Semilight" panose="020B0502040204020203" pitchFamily="34" charset="-122"/>
                </a:endParaRPr>
              </a:p>
            </p:txBody>
          </p:sp>
        </p:grpSp>
      </p:grpSp>
      <p:sp>
        <p:nvSpPr>
          <p:cNvPr id="11" name="文本框 40">
            <a:extLst>
              <a:ext uri="{FF2B5EF4-FFF2-40B4-BE49-F238E27FC236}">
                <a16:creationId xmlns:a16="http://schemas.microsoft.com/office/drawing/2014/main" id="{4AE9274A-5455-1B2E-5A17-81C224ACF98F}"/>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chemeClr val="accent5">
                    <a:lumMod val="50000"/>
                  </a:schemeClr>
                </a:solidFill>
                <a:latin typeface="Gill Sans MT" panose="020B0502020104020203" pitchFamily="34" charset="0"/>
                <a:ea typeface="Malgun Gothic Semilight" panose="020B0502040204020203" pitchFamily="34" charset="-122"/>
              </a:rPr>
              <a:t>Nguyên lý thu phát</a:t>
            </a:r>
            <a:endParaRPr lang="en-US" altLang="zh-CN" sz="3000" b="1" dirty="0">
              <a:solidFill>
                <a:schemeClr val="accent5">
                  <a:lumMod val="50000"/>
                </a:schemeClr>
              </a:solidFill>
              <a:latin typeface="Gill Sans MT" panose="020B0502020104020203" pitchFamily="34" charset="0"/>
              <a:ea typeface="Malgun Gothic Semi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0.70"/>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52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fltVal val="0.5"/>
                                          </p:val>
                                        </p:tav>
                                        <p:tav tm="100000">
                                          <p:val>
                                            <p:strVal val="#ppt_x"/>
                                          </p:val>
                                        </p:tav>
                                      </p:tavLst>
                                    </p:anim>
                                    <p:anim calcmode="lin" valueType="num">
                                      <p:cBhvr>
                                        <p:cTn id="24"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t="8492" b="8492"/>
          <a:stretch/>
        </p:blipFill>
        <p:spPr>
          <a:xfrm>
            <a:off x="481330" y="1311275"/>
            <a:ext cx="5777230" cy="3583305"/>
          </a:xfrm>
          <a:prstGeom prst="rect">
            <a:avLst/>
          </a:prstGeom>
        </p:spPr>
      </p:pic>
      <p:sp>
        <p:nvSpPr>
          <p:cNvPr id="3" name="文本框 2"/>
          <p:cNvSpPr txBox="1"/>
          <p:nvPr/>
        </p:nvSpPr>
        <p:spPr>
          <a:xfrm>
            <a:off x="6344285" y="2180590"/>
            <a:ext cx="5410835" cy="461665"/>
          </a:xfrm>
          <a:prstGeom prst="rect">
            <a:avLst/>
          </a:prstGeom>
          <a:noFill/>
        </p:spPr>
        <p:txBody>
          <a:bodyPr wrap="square" rtlCol="0" anchor="t">
            <a:spAutoFit/>
          </a:bodyPr>
          <a:lstStyle/>
          <a:p>
            <a:pPr>
              <a:defRPr/>
            </a:pPr>
            <a:r>
              <a:rPr lang="vi-VN" altLang="zh-CN" sz="1200">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Việc thu hoặc phát tia hồng ngoại có thể bị ảnh hưởng bởi nhiều nguồn khác nhau, như ánh sáng mặt trời, lò bức xạ, và cơ thể người.</a:t>
            </a:r>
            <a:endParaRPr lang="en-US" altLang="zh-CN" sz="1200" dirty="0">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endParaRPr>
          </a:p>
        </p:txBody>
      </p:sp>
      <p:grpSp>
        <p:nvGrpSpPr>
          <p:cNvPr id="28" name="组合 27"/>
          <p:cNvGrpSpPr/>
          <p:nvPr/>
        </p:nvGrpSpPr>
        <p:grpSpPr>
          <a:xfrm>
            <a:off x="6273800" y="3449946"/>
            <a:ext cx="5259705" cy="541654"/>
            <a:chOff x="3269" y="6973"/>
            <a:chExt cx="7230" cy="745"/>
          </a:xfrm>
        </p:grpSpPr>
        <p:sp>
          <p:nvSpPr>
            <p:cNvPr id="24" name="矩形 23"/>
            <p:cNvSpPr/>
            <p:nvPr/>
          </p:nvSpPr>
          <p:spPr>
            <a:xfrm>
              <a:off x="3269" y="6973"/>
              <a:ext cx="2326" cy="745"/>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algun Gothic Semilight" panose="020B0502040204020203" pitchFamily="34" charset="-122"/>
                <a:ea typeface="Malgun Gothic Semilight" panose="020B0502040204020203" pitchFamily="34" charset="-122"/>
              </a:endParaRPr>
            </a:p>
          </p:txBody>
        </p:sp>
        <p:sp>
          <p:nvSpPr>
            <p:cNvPr id="25" name="矩形 24"/>
            <p:cNvSpPr/>
            <p:nvPr/>
          </p:nvSpPr>
          <p:spPr>
            <a:xfrm>
              <a:off x="5595" y="6973"/>
              <a:ext cx="4904" cy="745"/>
            </a:xfrm>
            <a:prstGeom prst="rect">
              <a:avLst/>
            </a:prstGeom>
            <a:solidFill>
              <a:srgbClr val="6C4C8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algun Gothic Semilight" panose="020B0502040204020203" pitchFamily="34" charset="-122"/>
                <a:ea typeface="Malgun Gothic Semilight" panose="020B0502040204020203" pitchFamily="34" charset="-122"/>
              </a:endParaRPr>
            </a:p>
          </p:txBody>
        </p:sp>
        <p:sp>
          <p:nvSpPr>
            <p:cNvPr id="26" name="文本框 25"/>
            <p:cNvSpPr txBox="1"/>
            <p:nvPr/>
          </p:nvSpPr>
          <p:spPr>
            <a:xfrm>
              <a:off x="3385" y="7006"/>
              <a:ext cx="2557" cy="633"/>
            </a:xfrm>
            <a:prstGeom prst="rect">
              <a:avLst/>
            </a:prstGeom>
            <a:noFill/>
          </p:spPr>
          <p:txBody>
            <a:bodyPr wrap="square" rtlCol="0">
              <a:spAutoFit/>
            </a:bodyPr>
            <a:lstStyle/>
            <a:p>
              <a:endParaRPr lang="zh-CN" altLang="en-US" sz="2400" dirty="0">
                <a:solidFill>
                  <a:schemeClr val="bg1"/>
                </a:solidFill>
                <a:latin typeface="Malgun Gothic Semilight" panose="020B0502040204020203" pitchFamily="34" charset="-122"/>
                <a:ea typeface="Malgun Gothic Semilight" panose="020B0502040204020203" pitchFamily="34" charset="-122"/>
              </a:endParaRPr>
            </a:p>
          </p:txBody>
        </p:sp>
        <p:sp>
          <p:nvSpPr>
            <p:cNvPr id="27" name="文本框 26"/>
            <p:cNvSpPr txBox="1"/>
            <p:nvPr/>
          </p:nvSpPr>
          <p:spPr>
            <a:xfrm>
              <a:off x="5749" y="7044"/>
              <a:ext cx="4750" cy="508"/>
            </a:xfrm>
            <a:prstGeom prst="rect">
              <a:avLst/>
            </a:prstGeom>
            <a:noFill/>
          </p:spPr>
          <p:txBody>
            <a:bodyPr wrap="square" rtlCol="0" anchor="t">
              <a:spAutoFit/>
            </a:bodyPr>
            <a:lstStyle/>
            <a:p>
              <a:r>
                <a:rPr lang="en-US">
                  <a:latin typeface="Malgun Gothic Semilight" panose="020B0502040204020203" pitchFamily="34" charset="-122"/>
                  <a:ea typeface="Malgun Gothic Semilight" panose="020B0502040204020203" pitchFamily="34" charset="-122"/>
                  <a:sym typeface="+mn-ea"/>
                </a:rPr>
                <a:t>Giải pháp</a:t>
              </a:r>
              <a:endParaRPr lang="en-US" dirty="0">
                <a:latin typeface="Malgun Gothic Semilight" panose="020B0502040204020203" pitchFamily="34" charset="-122"/>
                <a:ea typeface="Malgun Gothic Semilight" panose="020B0502040204020203" pitchFamily="34" charset="-122"/>
                <a:sym typeface="+mn-ea"/>
              </a:endParaRPr>
            </a:p>
          </p:txBody>
        </p:sp>
      </p:grpSp>
      <p:grpSp>
        <p:nvGrpSpPr>
          <p:cNvPr id="29" name="组合 28"/>
          <p:cNvGrpSpPr/>
          <p:nvPr/>
        </p:nvGrpSpPr>
        <p:grpSpPr>
          <a:xfrm>
            <a:off x="6258523" y="1311275"/>
            <a:ext cx="5274982" cy="541655"/>
            <a:chOff x="3248" y="6973"/>
            <a:chExt cx="7251" cy="745"/>
          </a:xfrm>
        </p:grpSpPr>
        <p:sp>
          <p:nvSpPr>
            <p:cNvPr id="30" name="矩形 29"/>
            <p:cNvSpPr/>
            <p:nvPr/>
          </p:nvSpPr>
          <p:spPr>
            <a:xfrm>
              <a:off x="3269" y="6973"/>
              <a:ext cx="2326" cy="745"/>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algun Gothic Semilight" panose="020B0502040204020203" pitchFamily="34" charset="-122"/>
                <a:ea typeface="Malgun Gothic Semilight" panose="020B0502040204020203" pitchFamily="34" charset="-122"/>
              </a:endParaRPr>
            </a:p>
          </p:txBody>
        </p:sp>
        <p:sp>
          <p:nvSpPr>
            <p:cNvPr id="31" name="矩形 30"/>
            <p:cNvSpPr/>
            <p:nvPr/>
          </p:nvSpPr>
          <p:spPr>
            <a:xfrm>
              <a:off x="5595" y="6973"/>
              <a:ext cx="4904" cy="745"/>
            </a:xfrm>
            <a:prstGeom prst="rect">
              <a:avLst/>
            </a:prstGeom>
            <a:solidFill>
              <a:srgbClr val="C0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algun Gothic Semilight" panose="020B0502040204020203" pitchFamily="34" charset="-122"/>
                <a:ea typeface="Malgun Gothic Semilight" panose="020B0502040204020203" pitchFamily="34" charset="-122"/>
              </a:endParaRPr>
            </a:p>
          </p:txBody>
        </p:sp>
        <p:sp>
          <p:nvSpPr>
            <p:cNvPr id="32" name="文本框 31"/>
            <p:cNvSpPr txBox="1"/>
            <p:nvPr/>
          </p:nvSpPr>
          <p:spPr>
            <a:xfrm>
              <a:off x="3248" y="7044"/>
              <a:ext cx="2557" cy="635"/>
            </a:xfrm>
            <a:prstGeom prst="rect">
              <a:avLst/>
            </a:prstGeom>
            <a:noFill/>
          </p:spPr>
          <p:txBody>
            <a:bodyPr wrap="square" rtlCol="0">
              <a:spAutoFit/>
            </a:bodyPr>
            <a:lstStyle/>
            <a:p>
              <a:endParaRPr lang="zh-CN" altLang="en-US" sz="2400" dirty="0">
                <a:solidFill>
                  <a:schemeClr val="bg1"/>
                </a:solidFill>
                <a:latin typeface="Malgun Gothic Semilight" panose="020B0502040204020203" pitchFamily="34" charset="-122"/>
                <a:ea typeface="Malgun Gothic Semilight" panose="020B0502040204020203" pitchFamily="34" charset="-122"/>
              </a:endParaRPr>
            </a:p>
          </p:txBody>
        </p:sp>
        <p:sp>
          <p:nvSpPr>
            <p:cNvPr id="33" name="文本框 32"/>
            <p:cNvSpPr txBox="1"/>
            <p:nvPr/>
          </p:nvSpPr>
          <p:spPr>
            <a:xfrm>
              <a:off x="5749" y="7044"/>
              <a:ext cx="4681" cy="508"/>
            </a:xfrm>
            <a:prstGeom prst="rect">
              <a:avLst/>
            </a:prstGeom>
            <a:noFill/>
          </p:spPr>
          <p:txBody>
            <a:bodyPr wrap="square" rtlCol="0" anchor="t">
              <a:spAutoFit/>
            </a:bodyPr>
            <a:lstStyle/>
            <a:p>
              <a:r>
                <a:rPr lang="en-US">
                  <a:latin typeface="Malgun Gothic Semilight" panose="020B0502040204020203" pitchFamily="34" charset="-122"/>
                  <a:ea typeface="Malgun Gothic Semilight" panose="020B0502040204020203" pitchFamily="34" charset="-122"/>
                  <a:sym typeface="+mn-ea"/>
                </a:rPr>
                <a:t>Thách thức</a:t>
              </a:r>
              <a:endParaRPr lang="en-US" dirty="0">
                <a:latin typeface="Malgun Gothic Semilight" panose="020B0502040204020203" pitchFamily="34" charset="-122"/>
                <a:ea typeface="Malgun Gothic Semilight" panose="020B0502040204020203" pitchFamily="34" charset="-122"/>
                <a:sym typeface="+mn-ea"/>
              </a:endParaRPr>
            </a:p>
          </p:txBody>
        </p:sp>
      </p:grpSp>
      <p:sp>
        <p:nvSpPr>
          <p:cNvPr id="34" name="文本框 33"/>
          <p:cNvSpPr txBox="1"/>
          <p:nvPr/>
        </p:nvSpPr>
        <p:spPr>
          <a:xfrm>
            <a:off x="6354445" y="4168140"/>
            <a:ext cx="5410835" cy="830997"/>
          </a:xfrm>
          <a:prstGeom prst="rect">
            <a:avLst/>
          </a:prstGeom>
          <a:noFill/>
        </p:spPr>
        <p:txBody>
          <a:bodyPr wrap="square" rtlCol="0" anchor="t">
            <a:spAutoFit/>
          </a:bodyPr>
          <a:lstStyle/>
          <a:p>
            <a:pPr>
              <a:defRPr/>
            </a:pPr>
            <a:r>
              <a:rPr lang="vi-VN" altLang="zh-CN" sz="1200">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Để truyền tia hồng ngoại hiệu quả, cần tránh xung nhiễu và sử dụng mã phát và nhận ổn định để phân biệt tín hiệu và nhiễu.</a:t>
            </a:r>
          </a:p>
          <a:p>
            <a:pPr>
              <a:defRPr/>
            </a:pPr>
            <a:r>
              <a:rPr lang="vi-VN" altLang="zh-CN" sz="1200">
                <a:solidFill>
                  <a:schemeClr val="tx1">
                    <a:lumMod val="75000"/>
                    <a:lumOff val="25000"/>
                  </a:schemeClr>
                </a:solidFill>
                <a:latin typeface="Malgun Gothic Semilight" panose="020B0502040204020203" pitchFamily="34" charset="-122"/>
                <a:ea typeface="Malgun Gothic Semilight" panose="020B0502040204020203" pitchFamily="34" charset="-122"/>
                <a:cs typeface="Tahoma" panose="020B0604030504040204" pitchFamily="34" charset="0"/>
                <a:sym typeface="+mn-ea"/>
              </a:rPr>
              <a:t>Tần số làm việc thích hợp là từ 30KHz đến 60KHz, thường sử dụng khoảng 36KHz.</a:t>
            </a:r>
          </a:p>
        </p:txBody>
      </p:sp>
      <p:sp>
        <p:nvSpPr>
          <p:cNvPr id="4" name="文本框 40">
            <a:extLst>
              <a:ext uri="{FF2B5EF4-FFF2-40B4-BE49-F238E27FC236}">
                <a16:creationId xmlns:a16="http://schemas.microsoft.com/office/drawing/2014/main" id="{C31A8656-64DC-B76F-5117-6EC34795D864}"/>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chemeClr val="accent5">
                    <a:lumMod val="50000"/>
                  </a:schemeClr>
                </a:solidFill>
                <a:latin typeface="Gill Sans MT" panose="020B0502020104020203" pitchFamily="34" charset="0"/>
                <a:ea typeface="Malgun Gothic Semilight" panose="020B0502040204020203" pitchFamily="34" charset="-122"/>
              </a:rPr>
              <a:t>Thách thức và giải pháp </a:t>
            </a:r>
            <a:endParaRPr lang="en-US" altLang="zh-CN" sz="3000" b="1" dirty="0">
              <a:solidFill>
                <a:schemeClr val="accent5">
                  <a:lumMod val="50000"/>
                </a:schemeClr>
              </a:solidFill>
              <a:latin typeface="Gill Sans MT" panose="020B0502020104020203" pitchFamily="34" charset="0"/>
              <a:ea typeface="Malgun Gothic Semi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2"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4" grpId="0"/>
      <p:bldP spid="34" grpId="1"/>
      <p:bldP spid="34" grpId="2"/>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텍스트 개체 틀 3"/>
          <p:cNvSpPr>
            <a:spLocks noGrp="1"/>
          </p:cNvSpPr>
          <p:nvPr>
            <p:ph type="body" sz="quarter" idx="12"/>
          </p:nvPr>
        </p:nvSpPr>
        <p:spPr>
          <a:xfrm>
            <a:off x="3899564" y="2099999"/>
            <a:ext cx="8112764" cy="944440"/>
          </a:xfrm>
        </p:spPr>
        <p:txBody>
          <a:bodyPr/>
          <a:lstStyle/>
          <a:p>
            <a:r>
              <a:rPr lang="vi-VN"/>
              <a:t>I</a:t>
            </a:r>
            <a:r>
              <a:rPr lang="en-US"/>
              <a:t>V</a:t>
            </a:r>
            <a:r>
              <a:rPr lang="vi-VN"/>
              <a:t>. Thiết kế bộ thu phát tia hồng ngoại</a:t>
            </a:r>
          </a:p>
        </p:txBody>
      </p:sp>
    </p:spTree>
    <p:extLst>
      <p:ext uri="{BB962C8B-B14F-4D97-AF65-F5344CB8AC3E}">
        <p14:creationId xmlns:p14="http://schemas.microsoft.com/office/powerpoint/2010/main" val="421871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8133927" y="1145685"/>
            <a:ext cx="390015" cy="952377"/>
          </a:xfrm>
          <a:prstGeom prst="rect">
            <a:avLst/>
          </a:prstGeom>
        </p:spPr>
      </p:pic>
      <p:pic>
        <p:nvPicPr>
          <p:cNvPr id="26" name="그림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6948698" y="2328680"/>
            <a:ext cx="390015" cy="952377"/>
          </a:xfrm>
          <a:prstGeom prst="rect">
            <a:avLst/>
          </a:prstGeom>
        </p:spPr>
      </p:pic>
      <p:grpSp>
        <p:nvGrpSpPr>
          <p:cNvPr id="72" name="그룹 71"/>
          <p:cNvGrpSpPr/>
          <p:nvPr/>
        </p:nvGrpSpPr>
        <p:grpSpPr>
          <a:xfrm>
            <a:off x="0" y="1863897"/>
            <a:ext cx="7830045" cy="1112761"/>
            <a:chOff x="-1" y="2273356"/>
            <a:chExt cx="5872534" cy="834571"/>
          </a:xfrm>
        </p:grpSpPr>
        <p:sp>
          <p:nvSpPr>
            <p:cNvPr id="24" name="Freeform 105"/>
            <p:cNvSpPr/>
            <p:nvPr/>
          </p:nvSpPr>
          <p:spPr bwMode="auto">
            <a:xfrm>
              <a:off x="4157888" y="2273356"/>
              <a:ext cx="833537" cy="834571"/>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pic>
          <p:nvPicPr>
            <p:cNvPr id="25" name="그림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flipH="1">
              <a:off x="4536785" y="2090652"/>
              <a:ext cx="292511" cy="714283"/>
            </a:xfrm>
            <a:prstGeom prst="rect">
              <a:avLst/>
            </a:prstGeom>
          </p:spPr>
        </p:pic>
        <p:sp>
          <p:nvSpPr>
            <p:cNvPr id="27" name="Freeform 106"/>
            <p:cNvSpPr/>
            <p:nvPr/>
          </p:nvSpPr>
          <p:spPr bwMode="auto">
            <a:xfrm>
              <a:off x="4157888" y="2273356"/>
              <a:ext cx="833537" cy="834571"/>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8" name="Freeform 41"/>
            <p:cNvSpPr/>
            <p:nvPr/>
          </p:nvSpPr>
          <p:spPr bwMode="auto">
            <a:xfrm>
              <a:off x="5107252" y="2379875"/>
              <a:ext cx="168569" cy="576030"/>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135"/>
            </a:p>
          </p:txBody>
        </p:sp>
        <p:sp>
          <p:nvSpPr>
            <p:cNvPr id="29" name="Freeform 108"/>
            <p:cNvSpPr/>
            <p:nvPr/>
          </p:nvSpPr>
          <p:spPr bwMode="auto">
            <a:xfrm>
              <a:off x="5038996" y="2273356"/>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30" name="Freeform 36"/>
            <p:cNvSpPr/>
            <p:nvPr/>
          </p:nvSpPr>
          <p:spPr bwMode="auto">
            <a:xfrm>
              <a:off x="5045163" y="2381147"/>
              <a:ext cx="142715" cy="445725"/>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1" name="Freeform 38"/>
            <p:cNvSpPr/>
            <p:nvPr/>
          </p:nvSpPr>
          <p:spPr bwMode="auto">
            <a:xfrm>
              <a:off x="4600511" y="2360882"/>
              <a:ext cx="390915" cy="569825"/>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1" name="Freeform 99"/>
            <p:cNvSpPr/>
            <p:nvPr/>
          </p:nvSpPr>
          <p:spPr bwMode="auto">
            <a:xfrm>
              <a:off x="-1" y="2273356"/>
              <a:ext cx="4500198" cy="834571"/>
            </a:xfrm>
            <a:custGeom>
              <a:avLst/>
              <a:gdLst/>
              <a:ahLst/>
              <a:cxnLst/>
              <a:rect l="l" t="t" r="r" b="b"/>
              <a:pathLst>
                <a:path w="4500198" h="834571">
                  <a:moveTo>
                    <a:pt x="0" y="0"/>
                  </a:moveTo>
                  <a:lnTo>
                    <a:pt x="1025861" y="0"/>
                  </a:lnTo>
                  <a:lnTo>
                    <a:pt x="1684197" y="0"/>
                  </a:lnTo>
                  <a:lnTo>
                    <a:pt x="1781267" y="0"/>
                  </a:lnTo>
                  <a:lnTo>
                    <a:pt x="2710058" y="0"/>
                  </a:lnTo>
                  <a:lnTo>
                    <a:pt x="2807128" y="0"/>
                  </a:lnTo>
                  <a:lnTo>
                    <a:pt x="3056535" y="0"/>
                  </a:lnTo>
                  <a:lnTo>
                    <a:pt x="4082396" y="0"/>
                  </a:lnTo>
                  <a:lnTo>
                    <a:pt x="4500198" y="416768"/>
                  </a:lnTo>
                  <a:lnTo>
                    <a:pt x="4082396" y="834571"/>
                  </a:lnTo>
                  <a:lnTo>
                    <a:pt x="3056535" y="834571"/>
                  </a:lnTo>
                  <a:lnTo>
                    <a:pt x="2807128" y="834571"/>
                  </a:lnTo>
                  <a:lnTo>
                    <a:pt x="2710058" y="834571"/>
                  </a:lnTo>
                  <a:lnTo>
                    <a:pt x="1781267" y="834571"/>
                  </a:lnTo>
                  <a:lnTo>
                    <a:pt x="1684197" y="834571"/>
                  </a:lnTo>
                  <a:lnTo>
                    <a:pt x="1025861" y="834571"/>
                  </a:lnTo>
                  <a:lnTo>
                    <a:pt x="0" y="834571"/>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grpSp>
      <p:grpSp>
        <p:nvGrpSpPr>
          <p:cNvPr id="74" name="그룹 73"/>
          <p:cNvGrpSpPr/>
          <p:nvPr/>
        </p:nvGrpSpPr>
        <p:grpSpPr>
          <a:xfrm>
            <a:off x="6718662" y="689087"/>
            <a:ext cx="5473339" cy="1112761"/>
            <a:chOff x="5038996" y="1392248"/>
            <a:chExt cx="4105004" cy="834571"/>
          </a:xfrm>
        </p:grpSpPr>
        <p:sp>
          <p:nvSpPr>
            <p:cNvPr id="32" name="Freeform 97"/>
            <p:cNvSpPr/>
            <p:nvPr/>
          </p:nvSpPr>
          <p:spPr bwMode="auto">
            <a:xfrm flipH="1" flipV="1">
              <a:off x="5920105"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33" name="Freeform 97"/>
            <p:cNvSpPr/>
            <p:nvPr/>
          </p:nvSpPr>
          <p:spPr bwMode="auto">
            <a:xfrm>
              <a:off x="5038996"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34" name="Freeform 103"/>
            <p:cNvSpPr/>
            <p:nvPr/>
          </p:nvSpPr>
          <p:spPr bwMode="auto">
            <a:xfrm>
              <a:off x="5038996" y="139224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342D57"/>
            </a:solidFill>
            <a:ln>
              <a:noFill/>
            </a:ln>
          </p:spPr>
          <p:txBody>
            <a:bodyPr vert="horz" wrap="square" lIns="121920" tIns="60960" rIns="121920" bIns="60960" numCol="1" anchor="t" anchorCtr="0" compatLnSpc="1"/>
            <a:lstStyle/>
            <a:p>
              <a:endParaRPr lang="ko-KR" altLang="en-US" sz="2400"/>
            </a:p>
          </p:txBody>
        </p:sp>
        <p:sp>
          <p:nvSpPr>
            <p:cNvPr id="35" name="Freeform 104"/>
            <p:cNvSpPr/>
            <p:nvPr/>
          </p:nvSpPr>
          <p:spPr bwMode="auto">
            <a:xfrm>
              <a:off x="5920105" y="139224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36" name="Freeform 99"/>
            <p:cNvSpPr/>
            <p:nvPr/>
          </p:nvSpPr>
          <p:spPr bwMode="auto">
            <a:xfrm flipH="1">
              <a:off x="6415081" y="1392248"/>
              <a:ext cx="2728919" cy="834571"/>
            </a:xfrm>
            <a:custGeom>
              <a:avLst/>
              <a:gdLst/>
              <a:ahLst/>
              <a:cxnLst/>
              <a:rect l="l" t="t" r="r" b="b"/>
              <a:pathLst>
                <a:path w="2728919" h="834571">
                  <a:moveTo>
                    <a:pt x="2311117" y="0"/>
                  </a:moveTo>
                  <a:lnTo>
                    <a:pt x="1285257" y="0"/>
                  </a:lnTo>
                  <a:lnTo>
                    <a:pt x="1025860" y="0"/>
                  </a:lnTo>
                  <a:lnTo>
                    <a:pt x="0" y="0"/>
                  </a:lnTo>
                  <a:lnTo>
                    <a:pt x="0" y="834571"/>
                  </a:lnTo>
                  <a:lnTo>
                    <a:pt x="1025860" y="834571"/>
                  </a:lnTo>
                  <a:lnTo>
                    <a:pt x="1285257" y="834571"/>
                  </a:lnTo>
                  <a:lnTo>
                    <a:pt x="2311117" y="834571"/>
                  </a:lnTo>
                  <a:lnTo>
                    <a:pt x="2728919" y="41676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nvGrpSpPr>
            <p:cNvPr id="37" name="그룹 35"/>
            <p:cNvGrpSpPr/>
            <p:nvPr/>
          </p:nvGrpSpPr>
          <p:grpSpPr>
            <a:xfrm>
              <a:off x="5920247" y="1637345"/>
              <a:ext cx="240961" cy="588439"/>
              <a:chOff x="6310280" y="2126676"/>
              <a:chExt cx="310668" cy="758669"/>
            </a:xfrm>
            <a:solidFill>
              <a:schemeClr val="bg2">
                <a:lumMod val="75000"/>
              </a:schemeClr>
            </a:solidFill>
          </p:grpSpPr>
          <p:sp>
            <p:nvSpPr>
              <p:cNvPr id="40" name="Freeform 5"/>
              <p:cNvSpPr/>
              <p:nvPr/>
            </p:nvSpPr>
            <p:spPr bwMode="auto">
              <a:xfrm flipH="1">
                <a:off x="6310280" y="2126676"/>
                <a:ext cx="130667" cy="321335"/>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1" name="Freeform 7"/>
              <p:cNvSpPr/>
              <p:nvPr/>
            </p:nvSpPr>
            <p:spPr bwMode="auto">
              <a:xfrm flipH="1">
                <a:off x="6310280" y="2474677"/>
                <a:ext cx="310668" cy="410668"/>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8" name="그룹 36"/>
            <p:cNvGrpSpPr/>
            <p:nvPr/>
          </p:nvGrpSpPr>
          <p:grpSpPr>
            <a:xfrm>
              <a:off x="5608964" y="1637345"/>
              <a:ext cx="264746" cy="588439"/>
              <a:chOff x="5908946" y="2126676"/>
              <a:chExt cx="341334" cy="758669"/>
            </a:xfrm>
            <a:solidFill>
              <a:schemeClr val="tx2">
                <a:lumMod val="50000"/>
              </a:schemeClr>
            </a:solidFill>
          </p:grpSpPr>
          <p:sp>
            <p:nvSpPr>
              <p:cNvPr id="39" name="Freeform 9"/>
              <p:cNvSpPr/>
              <p:nvPr/>
            </p:nvSpPr>
            <p:spPr bwMode="auto">
              <a:xfrm flipH="1">
                <a:off x="6106280" y="2126676"/>
                <a:ext cx="144000" cy="324002"/>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2" name="Freeform 11"/>
              <p:cNvSpPr/>
              <p:nvPr/>
            </p:nvSpPr>
            <p:spPr bwMode="auto">
              <a:xfrm flipH="1">
                <a:off x="5908946" y="2476010"/>
                <a:ext cx="341334" cy="409335"/>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nvGrpSpPr>
          <p:cNvPr id="79" name="그룹 78"/>
          <p:cNvGrpSpPr/>
          <p:nvPr/>
        </p:nvGrpSpPr>
        <p:grpSpPr>
          <a:xfrm>
            <a:off x="4359388" y="3039397"/>
            <a:ext cx="7832613" cy="1112761"/>
            <a:chOff x="3269540" y="3154981"/>
            <a:chExt cx="5874460" cy="834571"/>
          </a:xfrm>
        </p:grpSpPr>
        <p:sp>
          <p:nvSpPr>
            <p:cNvPr id="43" name="Freeform 113"/>
            <p:cNvSpPr/>
            <p:nvPr/>
          </p:nvSpPr>
          <p:spPr bwMode="auto">
            <a:xfrm>
              <a:off x="3269540" y="315549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44" name="Freeform 114"/>
            <p:cNvSpPr/>
            <p:nvPr/>
          </p:nvSpPr>
          <p:spPr bwMode="auto">
            <a:xfrm>
              <a:off x="3269540" y="315549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5" name="Freeform 115"/>
            <p:cNvSpPr/>
            <p:nvPr/>
          </p:nvSpPr>
          <p:spPr bwMode="auto">
            <a:xfrm>
              <a:off x="4149614" y="3155498"/>
              <a:ext cx="833537" cy="8335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6" name="Freeform 116"/>
            <p:cNvSpPr/>
            <p:nvPr/>
          </p:nvSpPr>
          <p:spPr bwMode="auto">
            <a:xfrm>
              <a:off x="4149614" y="315549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47" name="Freeform 99"/>
            <p:cNvSpPr/>
            <p:nvPr/>
          </p:nvSpPr>
          <p:spPr bwMode="auto">
            <a:xfrm flipH="1">
              <a:off x="4646182" y="3154981"/>
              <a:ext cx="4497818" cy="834571"/>
            </a:xfrm>
            <a:custGeom>
              <a:avLst/>
              <a:gdLst/>
              <a:ahLst/>
              <a:cxnLst/>
              <a:rect l="l" t="t" r="r" b="b"/>
              <a:pathLst>
                <a:path w="4497818" h="834571">
                  <a:moveTo>
                    <a:pt x="4080016" y="0"/>
                  </a:moveTo>
                  <a:lnTo>
                    <a:pt x="3054156" y="0"/>
                  </a:lnTo>
                  <a:lnTo>
                    <a:pt x="2970236" y="0"/>
                  </a:lnTo>
                  <a:lnTo>
                    <a:pt x="2707678" y="0"/>
                  </a:lnTo>
                  <a:lnTo>
                    <a:pt x="1944376" y="0"/>
                  </a:lnTo>
                  <a:lnTo>
                    <a:pt x="1681818" y="0"/>
                  </a:lnTo>
                  <a:lnTo>
                    <a:pt x="1025860" y="0"/>
                  </a:lnTo>
                  <a:lnTo>
                    <a:pt x="0" y="0"/>
                  </a:lnTo>
                  <a:lnTo>
                    <a:pt x="0" y="834571"/>
                  </a:lnTo>
                  <a:lnTo>
                    <a:pt x="1025860" y="834571"/>
                  </a:lnTo>
                  <a:lnTo>
                    <a:pt x="1681818" y="834571"/>
                  </a:lnTo>
                  <a:lnTo>
                    <a:pt x="1944376" y="834571"/>
                  </a:lnTo>
                  <a:lnTo>
                    <a:pt x="2707678" y="834571"/>
                  </a:lnTo>
                  <a:lnTo>
                    <a:pt x="2970236" y="834571"/>
                  </a:lnTo>
                  <a:lnTo>
                    <a:pt x="3054156" y="834571"/>
                  </a:lnTo>
                  <a:lnTo>
                    <a:pt x="4080016" y="834571"/>
                  </a:lnTo>
                  <a:lnTo>
                    <a:pt x="4497818" y="416769"/>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8" name="Freeform 42"/>
            <p:cNvSpPr/>
            <p:nvPr/>
          </p:nvSpPr>
          <p:spPr bwMode="auto">
            <a:xfrm>
              <a:off x="3936098" y="3317447"/>
              <a:ext cx="168569" cy="576029"/>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9" name="Freeform 40"/>
            <p:cNvSpPr/>
            <p:nvPr/>
          </p:nvSpPr>
          <p:spPr bwMode="auto">
            <a:xfrm>
              <a:off x="4158515" y="3317447"/>
              <a:ext cx="168569" cy="57602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80" name="그룹 79"/>
          <p:cNvGrpSpPr/>
          <p:nvPr/>
        </p:nvGrpSpPr>
        <p:grpSpPr>
          <a:xfrm>
            <a:off x="1" y="4214898"/>
            <a:ext cx="5473339" cy="1146087"/>
            <a:chOff x="0" y="4036607"/>
            <a:chExt cx="4105004" cy="859565"/>
          </a:xfrm>
        </p:grpSpPr>
        <p:pic>
          <p:nvPicPr>
            <p:cNvPr id="52" name="그림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3428234" y="4392775"/>
              <a:ext cx="292511" cy="714283"/>
            </a:xfrm>
            <a:prstGeom prst="rect">
              <a:avLst/>
            </a:prstGeom>
          </p:spPr>
        </p:pic>
        <p:pic>
          <p:nvPicPr>
            <p:cNvPr id="56" name="그림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a:off x="2793540" y="3849802"/>
              <a:ext cx="257685" cy="714283"/>
            </a:xfrm>
            <a:prstGeom prst="rect">
              <a:avLst/>
            </a:prstGeom>
          </p:spPr>
        </p:pic>
        <p:grpSp>
          <p:nvGrpSpPr>
            <p:cNvPr id="50" name="그룹 76"/>
            <p:cNvGrpSpPr/>
            <p:nvPr/>
          </p:nvGrpSpPr>
          <p:grpSpPr>
            <a:xfrm>
              <a:off x="0" y="4036607"/>
              <a:ext cx="4105004" cy="834571"/>
              <a:chOff x="0" y="4036607"/>
              <a:chExt cx="4105004" cy="834571"/>
            </a:xfrm>
          </p:grpSpPr>
          <p:sp>
            <p:nvSpPr>
              <p:cNvPr id="51" name="Freeform 119"/>
              <p:cNvSpPr/>
              <p:nvPr/>
            </p:nvSpPr>
            <p:spPr bwMode="auto">
              <a:xfrm flipH="1">
                <a:off x="3270432" y="4037641"/>
                <a:ext cx="833537" cy="833537"/>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54" name="Freeform 117"/>
              <p:cNvSpPr/>
              <p:nvPr/>
            </p:nvSpPr>
            <p:spPr bwMode="auto">
              <a:xfrm flipH="1">
                <a:off x="2390358" y="4036607"/>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55" name="Freeform 120"/>
              <p:cNvSpPr/>
              <p:nvPr/>
            </p:nvSpPr>
            <p:spPr bwMode="auto">
              <a:xfrm flipH="1">
                <a:off x="3270432" y="4036607"/>
                <a:ext cx="834572" cy="83457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57" name="Freeform 118"/>
              <p:cNvSpPr/>
              <p:nvPr/>
            </p:nvSpPr>
            <p:spPr bwMode="auto">
              <a:xfrm flipH="1">
                <a:off x="2390358" y="4036607"/>
                <a:ext cx="833537" cy="83457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sp>
            <p:nvSpPr>
              <p:cNvPr id="58" name="Freeform 46"/>
              <p:cNvSpPr/>
              <p:nvPr/>
            </p:nvSpPr>
            <p:spPr bwMode="auto">
              <a:xfrm flipH="1">
                <a:off x="3272103" y="4539420"/>
                <a:ext cx="164049" cy="266211"/>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59" name="Freeform 43"/>
              <p:cNvSpPr>
                <a:spLocks noEditPoints="1"/>
              </p:cNvSpPr>
              <p:nvPr/>
            </p:nvSpPr>
            <p:spPr bwMode="auto">
              <a:xfrm flipH="1">
                <a:off x="2976647" y="4310430"/>
                <a:ext cx="246565" cy="389985"/>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6" name="Freeform 102"/>
              <p:cNvSpPr/>
              <p:nvPr/>
            </p:nvSpPr>
            <p:spPr bwMode="auto">
              <a:xfrm>
                <a:off x="0" y="4036607"/>
                <a:ext cx="2730174" cy="834571"/>
              </a:xfrm>
              <a:custGeom>
                <a:avLst/>
                <a:gdLst/>
                <a:ahLst/>
                <a:cxnLst/>
                <a:rect l="l" t="t" r="r" b="b"/>
                <a:pathLst>
                  <a:path w="2730174" h="834571">
                    <a:moveTo>
                      <a:pt x="0" y="0"/>
                    </a:moveTo>
                    <a:lnTo>
                      <a:pt x="799419" y="0"/>
                    </a:lnTo>
                    <a:lnTo>
                      <a:pt x="1025860" y="0"/>
                    </a:lnTo>
                    <a:lnTo>
                      <a:pt x="1032849" y="0"/>
                    </a:lnTo>
                    <a:lnTo>
                      <a:pt x="1286511" y="0"/>
                    </a:lnTo>
                    <a:lnTo>
                      <a:pt x="1825279" y="0"/>
                    </a:lnTo>
                    <a:lnTo>
                      <a:pt x="2058709" y="0"/>
                    </a:lnTo>
                    <a:lnTo>
                      <a:pt x="2312371" y="0"/>
                    </a:lnTo>
                    <a:lnTo>
                      <a:pt x="2730174" y="417803"/>
                    </a:lnTo>
                    <a:lnTo>
                      <a:pt x="2312371" y="834571"/>
                    </a:lnTo>
                    <a:lnTo>
                      <a:pt x="2058709" y="834571"/>
                    </a:lnTo>
                    <a:lnTo>
                      <a:pt x="1825279" y="834571"/>
                    </a:lnTo>
                    <a:lnTo>
                      <a:pt x="1286511" y="834571"/>
                    </a:lnTo>
                    <a:lnTo>
                      <a:pt x="1032849" y="834571"/>
                    </a:lnTo>
                    <a:lnTo>
                      <a:pt x="1025860" y="834571"/>
                    </a:lnTo>
                    <a:lnTo>
                      <a:pt x="799419" y="834571"/>
                    </a:lnTo>
                    <a:lnTo>
                      <a:pt x="0" y="834571"/>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grpSp>
      <p:grpSp>
        <p:nvGrpSpPr>
          <p:cNvPr id="3" name="组合 2"/>
          <p:cNvGrpSpPr/>
          <p:nvPr/>
        </p:nvGrpSpPr>
        <p:grpSpPr>
          <a:xfrm>
            <a:off x="7682231" y="2054110"/>
            <a:ext cx="4224220" cy="1005840"/>
            <a:chOff x="12098" y="5073"/>
            <a:chExt cx="5603" cy="1584"/>
          </a:xfrm>
        </p:grpSpPr>
        <p:sp>
          <p:nvSpPr>
            <p:cNvPr id="60" name="矩形 59"/>
            <p:cNvSpPr/>
            <p:nvPr/>
          </p:nvSpPr>
          <p:spPr>
            <a:xfrm>
              <a:off x="12098" y="5529"/>
              <a:ext cx="5603" cy="1128"/>
            </a:xfrm>
            <a:prstGeom prst="rect">
              <a:avLst/>
            </a:prstGeom>
          </p:spPr>
          <p:txBody>
            <a:bodyPr wrap="square" lIns="67391" tIns="33696" rIns="67391" bIns="33696">
              <a:spAutoFit/>
            </a:bodyPr>
            <a:lstStyle/>
            <a:p>
              <a:pPr algn="just">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Nhấn phím chức năng khởi động đồng thời mạch giao động tạo xung clock.</a:t>
              </a:r>
            </a:p>
            <a:p>
              <a:pPr algn="just">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Tần số xung clock xác định thời gian chuẩn của mỗi bit.</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sp>
          <p:nvSpPr>
            <p:cNvPr id="61" name="文本框 15"/>
            <p:cNvSpPr txBox="1"/>
            <p:nvPr/>
          </p:nvSpPr>
          <p:spPr>
            <a:xfrm>
              <a:off x="12099" y="5073"/>
              <a:ext cx="4878" cy="495"/>
            </a:xfrm>
            <a:prstGeom prst="rect">
              <a:avLst/>
            </a:prstGeom>
            <a:noFill/>
          </p:spPr>
          <p:txBody>
            <a:bodyPr wrap="square" lIns="67391" tIns="33696" rIns="67391" bIns="33696" rtlCol="0">
              <a:spAutoFit/>
            </a:bodyPr>
            <a:lstStyle/>
            <a:p>
              <a:pPr algn="r"/>
              <a:r>
                <a:rPr lang="en-US" altLang="zh-CN" sz="1600" dirty="0">
                  <a:latin typeface="Malgun Gothic Semilight" panose="020B0502040204020203" pitchFamily="34" charset="-122"/>
                  <a:ea typeface="Malgun Gothic Semilight" panose="020B0502040204020203" pitchFamily="34" charset="-122"/>
                </a:rPr>
                <a:t>02</a:t>
              </a:r>
              <a:r>
                <a:rPr lang="en-US" altLang="zh-CN" sz="1600">
                  <a:latin typeface="Malgun Gothic Semilight" panose="020B0502040204020203" pitchFamily="34" charset="-122"/>
                  <a:ea typeface="Malgun Gothic Semilight" panose="020B0502040204020203" pitchFamily="34" charset="-122"/>
                </a:rPr>
                <a:t>. Khối Dao Động Có Điều Kiện</a:t>
              </a:r>
              <a:endParaRPr lang="zh-CN" altLang="en-US" sz="1600" dirty="0">
                <a:latin typeface="Malgun Gothic Semilight" panose="020B0502040204020203" pitchFamily="34" charset="-122"/>
                <a:ea typeface="Malgun Gothic Semilight" panose="020B0502040204020203" pitchFamily="34" charset="-122"/>
              </a:endParaRPr>
            </a:p>
          </p:txBody>
        </p:sp>
      </p:grpSp>
      <p:grpSp>
        <p:nvGrpSpPr>
          <p:cNvPr id="2" name="组合 1"/>
          <p:cNvGrpSpPr/>
          <p:nvPr/>
        </p:nvGrpSpPr>
        <p:grpSpPr>
          <a:xfrm>
            <a:off x="3086101" y="681875"/>
            <a:ext cx="3557905" cy="1118235"/>
            <a:chOff x="4860" y="2912"/>
            <a:chExt cx="5603" cy="1761"/>
          </a:xfrm>
        </p:grpSpPr>
        <p:sp>
          <p:nvSpPr>
            <p:cNvPr id="53" name="文本框 15"/>
            <p:cNvSpPr txBox="1"/>
            <p:nvPr/>
          </p:nvSpPr>
          <p:spPr>
            <a:xfrm>
              <a:off x="6003" y="2912"/>
              <a:ext cx="4147" cy="883"/>
            </a:xfrm>
            <a:prstGeom prst="rect">
              <a:avLst/>
            </a:prstGeom>
            <a:noFill/>
          </p:spPr>
          <p:txBody>
            <a:bodyPr wrap="square" lIns="67391" tIns="33696" rIns="67391" bIns="33696" rtlCol="0">
              <a:spAutoFit/>
            </a:bodyPr>
            <a:lstStyle/>
            <a:p>
              <a:pPr algn="r"/>
              <a:r>
                <a:rPr lang="en-US" altLang="zh-CN" sz="1600">
                  <a:latin typeface="Malgun Gothic Semilight" panose="020B0502040204020203" pitchFamily="34" charset="-122"/>
                  <a:ea typeface="Malgun Gothic Semilight" panose="020B0502040204020203" pitchFamily="34" charset="-122"/>
                </a:rPr>
                <a:t>01. Khối Chọn Chức Năng và Khối Mã Hóa</a:t>
              </a:r>
              <a:endParaRPr lang="zh-CN" altLang="en-US" sz="1600" dirty="0">
                <a:latin typeface="Malgun Gothic Semilight" panose="020B0502040204020203" pitchFamily="34" charset="-122"/>
                <a:ea typeface="Malgun Gothic Semilight" panose="020B0502040204020203" pitchFamily="34" charset="-122"/>
              </a:endParaRPr>
            </a:p>
          </p:txBody>
        </p:sp>
        <p:sp>
          <p:nvSpPr>
            <p:cNvPr id="62" name="矩形 61"/>
            <p:cNvSpPr/>
            <p:nvPr/>
          </p:nvSpPr>
          <p:spPr>
            <a:xfrm>
              <a:off x="4860" y="3545"/>
              <a:ext cx="5603" cy="1128"/>
            </a:xfrm>
            <a:prstGeom prst="rect">
              <a:avLst/>
            </a:prstGeom>
          </p:spPr>
          <p:txBody>
            <a:bodyPr wrap="square" lIns="67391" tIns="33696" rIns="67391" bIns="33696">
              <a:spAutoFit/>
            </a:bodyPr>
            <a:lstStyle/>
            <a:p>
              <a:pPr algn="just">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Mỗi phím chức năng tương ứng với một số thập phân.</a:t>
              </a:r>
            </a:p>
            <a:p>
              <a:pPr algn="just">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Mạch mã hóa chuyển đổi thành số nhị phân.</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4" name="组合 3"/>
          <p:cNvGrpSpPr/>
          <p:nvPr/>
        </p:nvGrpSpPr>
        <p:grpSpPr>
          <a:xfrm>
            <a:off x="115503" y="3094240"/>
            <a:ext cx="5003721" cy="896620"/>
            <a:chOff x="1573" y="6711"/>
            <a:chExt cx="5642" cy="1412"/>
          </a:xfrm>
        </p:grpSpPr>
        <p:sp>
          <p:nvSpPr>
            <p:cNvPr id="63" name="文本框 15"/>
            <p:cNvSpPr txBox="1"/>
            <p:nvPr/>
          </p:nvSpPr>
          <p:spPr>
            <a:xfrm>
              <a:off x="1573" y="6711"/>
              <a:ext cx="5329" cy="883"/>
            </a:xfrm>
            <a:prstGeom prst="rect">
              <a:avLst/>
            </a:prstGeom>
            <a:noFill/>
          </p:spPr>
          <p:txBody>
            <a:bodyPr wrap="square" lIns="67391" tIns="33696" rIns="67391" bIns="33696" rtlCol="0">
              <a:spAutoFit/>
            </a:bodyPr>
            <a:lstStyle/>
            <a:p>
              <a:pPr algn="r"/>
              <a:r>
                <a:rPr lang="en-US" altLang="zh-CN" sz="1600" dirty="0">
                  <a:latin typeface="Malgun Gothic Semilight" panose="020B0502040204020203" pitchFamily="34" charset="-122"/>
                  <a:ea typeface="Malgun Gothic Semilight" panose="020B0502040204020203" pitchFamily="34" charset="-122"/>
                </a:rPr>
                <a:t>03</a:t>
              </a:r>
              <a:r>
                <a:rPr lang="en-US" altLang="zh-CN" sz="1600">
                  <a:latin typeface="Malgun Gothic Semilight" panose="020B0502040204020203" pitchFamily="34" charset="-122"/>
                  <a:ea typeface="Malgun Gothic Semilight" panose="020B0502040204020203" pitchFamily="34" charset="-122"/>
                </a:rPr>
                <a:t>. Khối Chốt Dữ Liệu và Khối Chuyển Đổi Song Song Ra Nối Tiếp</a:t>
              </a:r>
              <a:endParaRPr lang="zh-CN" altLang="en-US" sz="1600" dirty="0">
                <a:latin typeface="Malgun Gothic Semilight" panose="020B0502040204020203" pitchFamily="34" charset="-122"/>
                <a:ea typeface="Malgun Gothic Semilight" panose="020B0502040204020203" pitchFamily="34" charset="-122"/>
              </a:endParaRPr>
            </a:p>
          </p:txBody>
        </p:sp>
        <p:sp>
          <p:nvSpPr>
            <p:cNvPr id="64" name="矩形 63"/>
            <p:cNvSpPr/>
            <p:nvPr/>
          </p:nvSpPr>
          <p:spPr>
            <a:xfrm>
              <a:off x="1612" y="7344"/>
              <a:ext cx="5603" cy="779"/>
            </a:xfrm>
            <a:prstGeom prst="rect">
              <a:avLst/>
            </a:prstGeom>
          </p:spPr>
          <p:txBody>
            <a:bodyPr wrap="square" lIns="67391" tIns="33696" rIns="67391" bIns="33696">
              <a:spAutoFit/>
            </a:bodyPr>
            <a:lstStyle/>
            <a:p>
              <a:pPr algn="just">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a:t>
              </a: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Mã nhị phân chốt để đưa vào mạch chuyển đổi song song ra nối tiếp.</a:t>
              </a:r>
            </a:p>
            <a:p>
              <a:pPr algn="just">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Mạch chuyển đổi dữ liệu điều khiển bởi xung clock và mạch định thời.</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5" name="Group 4">
            <a:extLst>
              <a:ext uri="{FF2B5EF4-FFF2-40B4-BE49-F238E27FC236}">
                <a16:creationId xmlns:a16="http://schemas.microsoft.com/office/drawing/2014/main" id="{E1CA909B-F3D4-7C83-0007-D9C9431BA40B}"/>
              </a:ext>
            </a:extLst>
          </p:cNvPr>
          <p:cNvGrpSpPr/>
          <p:nvPr/>
        </p:nvGrpSpPr>
        <p:grpSpPr>
          <a:xfrm>
            <a:off x="5553076" y="4265815"/>
            <a:ext cx="3557905" cy="1006121"/>
            <a:chOff x="5553076" y="4265815"/>
            <a:chExt cx="3557905" cy="1006121"/>
          </a:xfrm>
        </p:grpSpPr>
        <p:sp>
          <p:nvSpPr>
            <p:cNvPr id="67" name="矩形 66"/>
            <p:cNvSpPr/>
            <p:nvPr/>
          </p:nvSpPr>
          <p:spPr>
            <a:xfrm>
              <a:off x="5553076" y="4555375"/>
              <a:ext cx="3557905" cy="716561"/>
            </a:xfrm>
            <a:prstGeom prst="rect">
              <a:avLst/>
            </a:prstGeom>
          </p:spPr>
          <p:txBody>
            <a:bodyPr wrap="square" lIns="67391" tIns="33696" rIns="67391" bIns="33696">
              <a:spAutoFit/>
            </a:bodyPr>
            <a:lstStyle/>
            <a:p>
              <a:pP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Mã lệnh nối tiếp điều chế và phát FM.</a:t>
              </a:r>
            </a:p>
            <a:p>
              <a:pP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Tần số sóng mang từ 38KHz đến 100KHz, tăng cự ly phát.</a:t>
              </a:r>
            </a:p>
          </p:txBody>
        </p:sp>
        <p:sp>
          <p:nvSpPr>
            <p:cNvPr id="68" name="文本框 15"/>
            <p:cNvSpPr txBox="1"/>
            <p:nvPr/>
          </p:nvSpPr>
          <p:spPr>
            <a:xfrm>
              <a:off x="5553710" y="4265815"/>
              <a:ext cx="2999731" cy="314271"/>
            </a:xfrm>
            <a:prstGeom prst="rect">
              <a:avLst/>
            </a:prstGeom>
            <a:noFill/>
          </p:spPr>
          <p:txBody>
            <a:bodyPr wrap="square" lIns="67391" tIns="33696" rIns="67391" bIns="33696" rtlCol="0">
              <a:spAutoFit/>
            </a:bodyPr>
            <a:lstStyle/>
            <a:p>
              <a:pPr algn="r"/>
              <a:r>
                <a:rPr lang="en-US" altLang="zh-CN" sz="1600" dirty="0">
                  <a:latin typeface="Malgun Gothic Semilight" panose="020B0502040204020203" pitchFamily="34" charset="-122"/>
                  <a:ea typeface="Malgun Gothic Semilight" panose="020B0502040204020203" pitchFamily="34" charset="-122"/>
                </a:rPr>
                <a:t>04</a:t>
              </a:r>
              <a:r>
                <a:rPr lang="en-US" altLang="zh-CN" sz="1600">
                  <a:latin typeface="Malgun Gothic Semilight" panose="020B0502040204020203" pitchFamily="34" charset="-122"/>
                  <a:ea typeface="Malgun Gothic Semilight" panose="020B0502040204020203" pitchFamily="34" charset="-122"/>
                </a:rPr>
                <a:t>. Khối Điều Chế và Phát FM</a:t>
              </a:r>
              <a:endParaRPr lang="zh-CN" altLang="en-US" sz="1600" dirty="0">
                <a:latin typeface="Malgun Gothic Semilight" panose="020B0502040204020203" pitchFamily="34" charset="-122"/>
                <a:ea typeface="Malgun Gothic Semilight" panose="020B0502040204020203" pitchFamily="34" charset="-122"/>
              </a:endParaRPr>
            </a:p>
          </p:txBody>
        </p:sp>
      </p:grpSp>
      <p:grpSp>
        <p:nvGrpSpPr>
          <p:cNvPr id="83" name="그룹 78">
            <a:extLst>
              <a:ext uri="{FF2B5EF4-FFF2-40B4-BE49-F238E27FC236}">
                <a16:creationId xmlns:a16="http://schemas.microsoft.com/office/drawing/2014/main" id="{FBEE3A0D-C8D6-5E9D-33DA-B1B8C9664B66}"/>
              </a:ext>
            </a:extLst>
          </p:cNvPr>
          <p:cNvGrpSpPr/>
          <p:nvPr/>
        </p:nvGrpSpPr>
        <p:grpSpPr>
          <a:xfrm>
            <a:off x="4382771" y="5387832"/>
            <a:ext cx="7832613" cy="1112761"/>
            <a:chOff x="3269540" y="3154981"/>
            <a:chExt cx="5874460" cy="834571"/>
          </a:xfrm>
        </p:grpSpPr>
        <p:sp>
          <p:nvSpPr>
            <p:cNvPr id="84" name="Freeform 113">
              <a:extLst>
                <a:ext uri="{FF2B5EF4-FFF2-40B4-BE49-F238E27FC236}">
                  <a16:creationId xmlns:a16="http://schemas.microsoft.com/office/drawing/2014/main" id="{C38AB72F-9849-C02C-A51A-E6BD34888344}"/>
                </a:ext>
              </a:extLst>
            </p:cNvPr>
            <p:cNvSpPr/>
            <p:nvPr/>
          </p:nvSpPr>
          <p:spPr bwMode="auto">
            <a:xfrm>
              <a:off x="3269540" y="315549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85" name="Freeform 114">
              <a:extLst>
                <a:ext uri="{FF2B5EF4-FFF2-40B4-BE49-F238E27FC236}">
                  <a16:creationId xmlns:a16="http://schemas.microsoft.com/office/drawing/2014/main" id="{1988B90C-6DC6-E3B9-2597-FD6C2BEB24CA}"/>
                </a:ext>
              </a:extLst>
            </p:cNvPr>
            <p:cNvSpPr/>
            <p:nvPr/>
          </p:nvSpPr>
          <p:spPr bwMode="auto">
            <a:xfrm>
              <a:off x="3269540" y="315549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86" name="Freeform 115">
              <a:extLst>
                <a:ext uri="{FF2B5EF4-FFF2-40B4-BE49-F238E27FC236}">
                  <a16:creationId xmlns:a16="http://schemas.microsoft.com/office/drawing/2014/main" id="{F0ED2200-FCBD-1E4F-8B39-6B200D57AF15}"/>
                </a:ext>
              </a:extLst>
            </p:cNvPr>
            <p:cNvSpPr/>
            <p:nvPr/>
          </p:nvSpPr>
          <p:spPr bwMode="auto">
            <a:xfrm>
              <a:off x="4149614" y="3155498"/>
              <a:ext cx="833537" cy="8335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87" name="Freeform 116">
              <a:extLst>
                <a:ext uri="{FF2B5EF4-FFF2-40B4-BE49-F238E27FC236}">
                  <a16:creationId xmlns:a16="http://schemas.microsoft.com/office/drawing/2014/main" id="{96AFD64A-C858-A4C5-2377-B2EA1498C01D}"/>
                </a:ext>
              </a:extLst>
            </p:cNvPr>
            <p:cNvSpPr/>
            <p:nvPr/>
          </p:nvSpPr>
          <p:spPr bwMode="auto">
            <a:xfrm>
              <a:off x="4149614" y="315549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88" name="Freeform 99">
              <a:extLst>
                <a:ext uri="{FF2B5EF4-FFF2-40B4-BE49-F238E27FC236}">
                  <a16:creationId xmlns:a16="http://schemas.microsoft.com/office/drawing/2014/main" id="{8836EF84-588B-F86F-709F-865655B48569}"/>
                </a:ext>
              </a:extLst>
            </p:cNvPr>
            <p:cNvSpPr/>
            <p:nvPr/>
          </p:nvSpPr>
          <p:spPr bwMode="auto">
            <a:xfrm flipH="1">
              <a:off x="4646182" y="3154981"/>
              <a:ext cx="4497818" cy="834571"/>
            </a:xfrm>
            <a:custGeom>
              <a:avLst/>
              <a:gdLst/>
              <a:ahLst/>
              <a:cxnLst/>
              <a:rect l="l" t="t" r="r" b="b"/>
              <a:pathLst>
                <a:path w="4497818" h="834571">
                  <a:moveTo>
                    <a:pt x="4080016" y="0"/>
                  </a:moveTo>
                  <a:lnTo>
                    <a:pt x="3054156" y="0"/>
                  </a:lnTo>
                  <a:lnTo>
                    <a:pt x="2970236" y="0"/>
                  </a:lnTo>
                  <a:lnTo>
                    <a:pt x="2707678" y="0"/>
                  </a:lnTo>
                  <a:lnTo>
                    <a:pt x="1944376" y="0"/>
                  </a:lnTo>
                  <a:lnTo>
                    <a:pt x="1681818" y="0"/>
                  </a:lnTo>
                  <a:lnTo>
                    <a:pt x="1025860" y="0"/>
                  </a:lnTo>
                  <a:lnTo>
                    <a:pt x="0" y="0"/>
                  </a:lnTo>
                  <a:lnTo>
                    <a:pt x="0" y="834571"/>
                  </a:lnTo>
                  <a:lnTo>
                    <a:pt x="1025860" y="834571"/>
                  </a:lnTo>
                  <a:lnTo>
                    <a:pt x="1681818" y="834571"/>
                  </a:lnTo>
                  <a:lnTo>
                    <a:pt x="1944376" y="834571"/>
                  </a:lnTo>
                  <a:lnTo>
                    <a:pt x="2707678" y="834571"/>
                  </a:lnTo>
                  <a:lnTo>
                    <a:pt x="2970236" y="834571"/>
                  </a:lnTo>
                  <a:lnTo>
                    <a:pt x="3054156" y="834571"/>
                  </a:lnTo>
                  <a:lnTo>
                    <a:pt x="4080016" y="834571"/>
                  </a:lnTo>
                  <a:lnTo>
                    <a:pt x="4497818" y="416769"/>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89" name="Freeform 42">
              <a:extLst>
                <a:ext uri="{FF2B5EF4-FFF2-40B4-BE49-F238E27FC236}">
                  <a16:creationId xmlns:a16="http://schemas.microsoft.com/office/drawing/2014/main" id="{C569B126-B159-DD09-5E3A-771196BEC2E3}"/>
                </a:ext>
              </a:extLst>
            </p:cNvPr>
            <p:cNvSpPr/>
            <p:nvPr/>
          </p:nvSpPr>
          <p:spPr bwMode="auto">
            <a:xfrm>
              <a:off x="3936098" y="3317447"/>
              <a:ext cx="168569" cy="576029"/>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90" name="Freeform 40">
              <a:extLst>
                <a:ext uri="{FF2B5EF4-FFF2-40B4-BE49-F238E27FC236}">
                  <a16:creationId xmlns:a16="http://schemas.microsoft.com/office/drawing/2014/main" id="{B66B88A4-329C-9F45-7577-948660FE5D0B}"/>
                </a:ext>
              </a:extLst>
            </p:cNvPr>
            <p:cNvSpPr/>
            <p:nvPr/>
          </p:nvSpPr>
          <p:spPr bwMode="auto">
            <a:xfrm>
              <a:off x="4158515" y="3317447"/>
              <a:ext cx="168569" cy="57602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91" name="组合 3">
            <a:extLst>
              <a:ext uri="{FF2B5EF4-FFF2-40B4-BE49-F238E27FC236}">
                <a16:creationId xmlns:a16="http://schemas.microsoft.com/office/drawing/2014/main" id="{AF1D812A-8B15-0EAC-F409-EBFAC9ADD17F}"/>
              </a:ext>
            </a:extLst>
          </p:cNvPr>
          <p:cNvGrpSpPr/>
          <p:nvPr/>
        </p:nvGrpSpPr>
        <p:grpSpPr>
          <a:xfrm>
            <a:off x="1047004" y="5442675"/>
            <a:ext cx="3557905" cy="893445"/>
            <a:chOff x="1612" y="6711"/>
            <a:chExt cx="5603" cy="1407"/>
          </a:xfrm>
        </p:grpSpPr>
        <p:sp>
          <p:nvSpPr>
            <p:cNvPr id="92" name="文本框 15">
              <a:extLst>
                <a:ext uri="{FF2B5EF4-FFF2-40B4-BE49-F238E27FC236}">
                  <a16:creationId xmlns:a16="http://schemas.microsoft.com/office/drawing/2014/main" id="{47443290-97D0-5685-EF9E-1C8C4EBBF43B}"/>
                </a:ext>
              </a:extLst>
            </p:cNvPr>
            <p:cNvSpPr txBox="1"/>
            <p:nvPr/>
          </p:nvSpPr>
          <p:spPr>
            <a:xfrm>
              <a:off x="3556" y="6711"/>
              <a:ext cx="3346" cy="495"/>
            </a:xfrm>
            <a:prstGeom prst="rect">
              <a:avLst/>
            </a:prstGeom>
            <a:noFill/>
          </p:spPr>
          <p:txBody>
            <a:bodyPr wrap="square" lIns="67391" tIns="33696" rIns="67391" bIns="33696" rtlCol="0">
              <a:spAutoFit/>
            </a:bodyPr>
            <a:lstStyle/>
            <a:p>
              <a:pPr algn="r"/>
              <a:r>
                <a:rPr lang="en-US" altLang="zh-CN" sz="1600">
                  <a:latin typeface="Malgun Gothic Semilight" panose="020B0502040204020203" pitchFamily="34" charset="-122"/>
                  <a:ea typeface="Malgun Gothic Semilight" panose="020B0502040204020203" pitchFamily="34" charset="-122"/>
                </a:rPr>
                <a:t>05. Khối Thiết Bị Phát</a:t>
              </a:r>
              <a:endParaRPr lang="zh-CN" altLang="en-US" sz="1600" dirty="0">
                <a:latin typeface="Malgun Gothic Semilight" panose="020B0502040204020203" pitchFamily="34" charset="-122"/>
                <a:ea typeface="Malgun Gothic Semilight" panose="020B0502040204020203" pitchFamily="34" charset="-122"/>
              </a:endParaRPr>
            </a:p>
          </p:txBody>
        </p:sp>
        <p:sp>
          <p:nvSpPr>
            <p:cNvPr id="93" name="矩形 63">
              <a:extLst>
                <a:ext uri="{FF2B5EF4-FFF2-40B4-BE49-F238E27FC236}">
                  <a16:creationId xmlns:a16="http://schemas.microsoft.com/office/drawing/2014/main" id="{55F52286-4E33-515B-3FA0-5B814CCFAD45}"/>
                </a:ext>
              </a:extLst>
            </p:cNvPr>
            <p:cNvSpPr/>
            <p:nvPr/>
          </p:nvSpPr>
          <p:spPr>
            <a:xfrm>
              <a:off x="1612" y="7344"/>
              <a:ext cx="5603" cy="774"/>
            </a:xfrm>
            <a:prstGeom prst="rect">
              <a:avLst/>
            </a:prstGeom>
          </p:spPr>
          <p:txBody>
            <a:bodyPr wrap="square" lIns="67391" tIns="33696" rIns="67391" bIns="33696">
              <a:spAutoFit/>
            </a:bodyPr>
            <a:lstStyle/>
            <a:p>
              <a:pPr algn="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LED hồng ngoại phát khi giá trị bit = '1', không sáng khi bit = '0'.</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sp>
        <p:nvSpPr>
          <p:cNvPr id="94" name="文本框 40">
            <a:extLst>
              <a:ext uri="{FF2B5EF4-FFF2-40B4-BE49-F238E27FC236}">
                <a16:creationId xmlns:a16="http://schemas.microsoft.com/office/drawing/2014/main" id="{8213BC20-7696-F5E8-12B1-6B276C51A9F2}"/>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chemeClr val="accent5">
                    <a:lumMod val="50000"/>
                  </a:schemeClr>
                </a:solidFill>
                <a:latin typeface="Gill Sans MT" panose="020B0502020104020203" pitchFamily="34" charset="0"/>
                <a:ea typeface="Malgun Gothic Semilight" panose="020B0502040204020203" pitchFamily="34" charset="-122"/>
              </a:rPr>
              <a:t>Bộ phát tia hồng ngoại</a:t>
            </a:r>
            <a:endParaRPr lang="en-US" altLang="zh-CN" sz="3000" b="1" dirty="0">
              <a:solidFill>
                <a:schemeClr val="accent5">
                  <a:lumMod val="50000"/>
                </a:schemeClr>
              </a:solidFill>
              <a:latin typeface="Gill Sans MT" panose="020B0502020104020203" pitchFamily="34" charset="0"/>
              <a:ea typeface="Malgun Gothic Semilight" panose="020B0502040204020203" pitchFamily="34" charset="-122"/>
            </a:endParaRPr>
          </a:p>
        </p:txBody>
      </p:sp>
    </p:spTree>
    <p:extLst>
      <p:ext uri="{BB962C8B-B14F-4D97-AF65-F5344CB8AC3E}">
        <p14:creationId xmlns:p14="http://schemas.microsoft.com/office/powerpoint/2010/main" val="2315736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0-#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1+#ppt_w/2"/>
                                          </p:val>
                                        </p:tav>
                                        <p:tav tm="100000">
                                          <p:val>
                                            <p:strVal val="#ppt_x"/>
                                          </p:val>
                                        </p:tav>
                                      </p:tavLst>
                                    </p:anim>
                                    <p:anim calcmode="lin" valueType="num">
                                      <p:cBhvr additive="base">
                                        <p:cTn id="28" dur="500" fill="hold"/>
                                        <p:tgtEl>
                                          <p:spTgt spid="7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0-#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80"/>
                                        </p:tgtEl>
                                        <p:attrNameLst>
                                          <p:attrName>style.visibility</p:attrName>
                                        </p:attrNameLst>
                                      </p:cBhvr>
                                      <p:to>
                                        <p:strVal val="visible"/>
                                      </p:to>
                                    </p:set>
                                    <p:anim calcmode="lin" valueType="num">
                                      <p:cBhvr additive="base">
                                        <p:cTn id="37" dur="500" fill="hold"/>
                                        <p:tgtEl>
                                          <p:spTgt spid="80"/>
                                        </p:tgtEl>
                                        <p:attrNameLst>
                                          <p:attrName>ppt_x</p:attrName>
                                        </p:attrNameLst>
                                      </p:cBhvr>
                                      <p:tavLst>
                                        <p:tav tm="0">
                                          <p:val>
                                            <p:strVal val="0-#ppt_w/2"/>
                                          </p:val>
                                        </p:tav>
                                        <p:tav tm="100000">
                                          <p:val>
                                            <p:strVal val="#ppt_x"/>
                                          </p:val>
                                        </p:tav>
                                      </p:tavLst>
                                    </p:anim>
                                    <p:anim calcmode="lin" valueType="num">
                                      <p:cBhvr additive="base">
                                        <p:cTn id="38" dur="500" fill="hold"/>
                                        <p:tgtEl>
                                          <p:spTgt spid="80"/>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1+#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500" fill="hold"/>
                                        <p:tgtEl>
                                          <p:spTgt spid="83"/>
                                        </p:tgtEl>
                                        <p:attrNameLst>
                                          <p:attrName>ppt_x</p:attrName>
                                        </p:attrNameLst>
                                      </p:cBhvr>
                                      <p:tavLst>
                                        <p:tav tm="0">
                                          <p:val>
                                            <p:strVal val="1+#ppt_w/2"/>
                                          </p:val>
                                        </p:tav>
                                        <p:tav tm="100000">
                                          <p:val>
                                            <p:strVal val="#ppt_x"/>
                                          </p:val>
                                        </p:tav>
                                      </p:tavLst>
                                    </p:anim>
                                    <p:anim calcmode="lin" valueType="num">
                                      <p:cBhvr additive="base">
                                        <p:cTn id="48" dur="500" fill="hold"/>
                                        <p:tgtEl>
                                          <p:spTgt spid="83"/>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91"/>
                                        </p:tgtEl>
                                        <p:attrNameLst>
                                          <p:attrName>style.visibility</p:attrName>
                                        </p:attrNameLst>
                                      </p:cBhvr>
                                      <p:to>
                                        <p:strVal val="visible"/>
                                      </p:to>
                                    </p:set>
                                    <p:anim calcmode="lin" valueType="num">
                                      <p:cBhvr additive="base">
                                        <p:cTn id="52" dur="500" fill="hold"/>
                                        <p:tgtEl>
                                          <p:spTgt spid="91"/>
                                        </p:tgtEl>
                                        <p:attrNameLst>
                                          <p:attrName>ppt_x</p:attrName>
                                        </p:attrNameLst>
                                      </p:cBhvr>
                                      <p:tavLst>
                                        <p:tav tm="0">
                                          <p:val>
                                            <p:strVal val="0-#ppt_w/2"/>
                                          </p:val>
                                        </p:tav>
                                        <p:tav tm="100000">
                                          <p:val>
                                            <p:strVal val="#ppt_x"/>
                                          </p:val>
                                        </p:tav>
                                      </p:tavLst>
                                    </p:anim>
                                    <p:anim calcmode="lin" valueType="num">
                                      <p:cBhvr additive="base">
                                        <p:cTn id="53" dur="5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24"/>
          <p:cNvSpPr txBox="1"/>
          <p:nvPr/>
        </p:nvSpPr>
        <p:spPr>
          <a:xfrm>
            <a:off x="2211632" y="1191615"/>
            <a:ext cx="4722043" cy="1673022"/>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 Giới thiệu Tia hồng ngoại</a:t>
            </a:r>
            <a:endParaRPr lang="en-US" altLang="zh-CN" sz="1600" b="1" dirty="0">
              <a:solidFill>
                <a:srgbClr val="6C4C8B"/>
              </a:solidFill>
              <a:latin typeface="Gill Sans MT" panose="020B0502020104020203" pitchFamily="34" charset="0"/>
              <a:ea typeface="Malgun Gothic Semilight" panose="020B0502040204020203" pitchFamily="34" charset="-122"/>
            </a:endParaRP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Giới thiệu</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Nguồn phát</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Phân loại</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Đặc tính </a:t>
            </a: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a:p>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a:p>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23" name="文本框 22"/>
          <p:cNvSpPr txBox="1"/>
          <p:nvPr/>
        </p:nvSpPr>
        <p:spPr>
          <a:xfrm>
            <a:off x="2211632" y="2400655"/>
            <a:ext cx="4722043" cy="869212"/>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II. Ứng dụng và nhược điểm của tia hồng ngoại</a:t>
            </a:r>
            <a:endParaRPr lang="zh-CN" altLang="en-US" sz="1600" b="1" dirty="0">
              <a:solidFill>
                <a:srgbClr val="6C4C8B"/>
              </a:solidFill>
              <a:latin typeface="Gill Sans MT" panose="020B0502020104020203" pitchFamily="34" charset="0"/>
              <a:ea typeface="Malgun Gothic Semilight" panose="020B0502040204020203" pitchFamily="34" charset="-122"/>
            </a:endParaRP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Ứng dụng của tia hồng ngoại</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Nhược điểm của tia hồng ngoại</a:t>
            </a: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24" name="文本框 23"/>
          <p:cNvSpPr txBox="1"/>
          <p:nvPr/>
        </p:nvSpPr>
        <p:spPr>
          <a:xfrm>
            <a:off x="2211632" y="3504285"/>
            <a:ext cx="4722043" cy="869212"/>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III. Tổng quan nguyên lý thu-phát hồng ngoại</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Tổng quan</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Thách thức và giải pháp</a:t>
            </a: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27" name="文本框 26"/>
          <p:cNvSpPr txBox="1"/>
          <p:nvPr/>
        </p:nvSpPr>
        <p:spPr>
          <a:xfrm>
            <a:off x="2211632" y="4635855"/>
            <a:ext cx="4722043" cy="1123962"/>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IV. Thiết kế bộ thu phát tia hồng ngoại</a:t>
            </a:r>
            <a:endParaRPr lang="en-US" altLang="zh-CN" sz="1600" b="1" dirty="0">
              <a:solidFill>
                <a:srgbClr val="6C4C8B"/>
              </a:solidFill>
              <a:latin typeface="Gill Sans MT" panose="020B0502020104020203" pitchFamily="34" charset="0"/>
              <a:ea typeface="Malgun Gothic Semilight" panose="020B0502040204020203" pitchFamily="34" charset="-122"/>
            </a:endParaRP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Bộ phát tia hồng ngoại</a:t>
            </a: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Bộ thu tia hồng ngoại</a:t>
            </a:r>
          </a:p>
          <a:p>
            <a:pPr fontAlgn="auto">
              <a:lnSpc>
                <a:spcPct val="150000"/>
              </a:lnSpc>
            </a:pP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P spid="24"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2" name="Rectangle 2"/>
          <p:cNvSpPr/>
          <p:nvPr/>
        </p:nvSpPr>
        <p:spPr>
          <a:xfrm>
            <a:off x="6840855" y="-19685"/>
            <a:ext cx="5347335" cy="6897370"/>
          </a:xfrm>
          <a:prstGeom prst="rect">
            <a:avLst/>
          </a:prstGeom>
          <a:blipFill>
            <a:blip r:embed="rId2"/>
            <a:stretch>
              <a:fillRect l="-2626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33" name="组合 32"/>
          <p:cNvGrpSpPr/>
          <p:nvPr/>
        </p:nvGrpSpPr>
        <p:grpSpPr>
          <a:xfrm>
            <a:off x="775970" y="1193165"/>
            <a:ext cx="531495" cy="531495"/>
            <a:chOff x="11636" y="3917"/>
            <a:chExt cx="1936" cy="1936"/>
          </a:xfrm>
        </p:grpSpPr>
        <p:sp>
          <p:nvSpPr>
            <p:cNvPr id="34" name="Freeform 115"/>
            <p:cNvSpPr/>
            <p:nvPr/>
          </p:nvSpPr>
          <p:spPr bwMode="auto">
            <a:xfrm>
              <a:off x="11636" y="3917"/>
              <a:ext cx="1936" cy="19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35" name="Freeform 116"/>
            <p:cNvSpPr/>
            <p:nvPr/>
          </p:nvSpPr>
          <p:spPr bwMode="auto">
            <a:xfrm>
              <a:off x="11636" y="3917"/>
              <a:ext cx="1936" cy="19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sp>
        <p:nvSpPr>
          <p:cNvPr id="41" name="文本框 40"/>
          <p:cNvSpPr txBox="1"/>
          <p:nvPr/>
        </p:nvSpPr>
        <p:spPr>
          <a:xfrm>
            <a:off x="1358827" y="1040485"/>
            <a:ext cx="4722043" cy="711157"/>
          </a:xfrm>
          <a:prstGeom prst="rect">
            <a:avLst/>
          </a:prstGeom>
          <a:noFill/>
        </p:spPr>
        <p:txBody>
          <a:bodyPr wrap="square" rtlCol="0">
            <a:spAutoFit/>
          </a:bodyPr>
          <a:lstStyle/>
          <a:p>
            <a:pPr fontAlgn="auto">
              <a:lnSpc>
                <a:spcPct val="150000"/>
              </a:lnSpc>
            </a:pPr>
            <a:r>
              <a:rPr lang="en-US" altLang="zh-CN" sz="3000" b="1">
                <a:solidFill>
                  <a:srgbClr val="6C4C8B"/>
                </a:solidFill>
                <a:latin typeface="Gill Sans MT" panose="020B0502020104020203" pitchFamily="34" charset="0"/>
                <a:ea typeface="Malgun Gothic Semilight" panose="020B0502040204020203" pitchFamily="34" charset="-122"/>
              </a:rPr>
              <a:t>Sơ đồ khối thiết bị phát</a:t>
            </a:r>
            <a:endParaRPr lang="en-US" altLang="zh-CN" sz="3000" b="1" dirty="0">
              <a:solidFill>
                <a:srgbClr val="6C4C8B"/>
              </a:solidFill>
              <a:latin typeface="Gill Sans MT" panose="020B0502020104020203" pitchFamily="34" charset="0"/>
              <a:ea typeface="Malgun Gothic Semilight" panose="020B0502040204020203" pitchFamily="34" charset="-122"/>
            </a:endParaRPr>
          </a:p>
        </p:txBody>
      </p:sp>
      <p:pic>
        <p:nvPicPr>
          <p:cNvPr id="14" name="Picture 13">
            <a:extLst>
              <a:ext uri="{FF2B5EF4-FFF2-40B4-BE49-F238E27FC236}">
                <a16:creationId xmlns:a16="http://schemas.microsoft.com/office/drawing/2014/main" id="{E48168B0-FB58-85AC-F985-8E5F963AEA4C}"/>
              </a:ext>
            </a:extLst>
          </p:cNvPr>
          <p:cNvPicPr>
            <a:picLocks noChangeAspect="1"/>
          </p:cNvPicPr>
          <p:nvPr/>
        </p:nvPicPr>
        <p:blipFill>
          <a:blip r:embed="rId3"/>
          <a:stretch>
            <a:fillRect/>
          </a:stretch>
        </p:blipFill>
        <p:spPr>
          <a:xfrm>
            <a:off x="820251" y="2235949"/>
            <a:ext cx="5204460" cy="2438400"/>
          </a:xfrm>
          <a:prstGeom prst="rect">
            <a:avLst/>
          </a:prstGeom>
          <a:noFill/>
          <a:ln>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8133927" y="1145685"/>
            <a:ext cx="390015" cy="952377"/>
          </a:xfrm>
          <a:prstGeom prst="rect">
            <a:avLst/>
          </a:prstGeom>
        </p:spPr>
      </p:pic>
      <p:pic>
        <p:nvPicPr>
          <p:cNvPr id="26" name="그림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6948698" y="2328680"/>
            <a:ext cx="390015" cy="952377"/>
          </a:xfrm>
          <a:prstGeom prst="rect">
            <a:avLst/>
          </a:prstGeom>
        </p:spPr>
      </p:pic>
      <p:grpSp>
        <p:nvGrpSpPr>
          <p:cNvPr id="72" name="그룹 71"/>
          <p:cNvGrpSpPr/>
          <p:nvPr/>
        </p:nvGrpSpPr>
        <p:grpSpPr>
          <a:xfrm>
            <a:off x="0" y="1863897"/>
            <a:ext cx="7830045" cy="1112761"/>
            <a:chOff x="-1" y="2273356"/>
            <a:chExt cx="5872534" cy="834571"/>
          </a:xfrm>
        </p:grpSpPr>
        <p:sp>
          <p:nvSpPr>
            <p:cNvPr id="24" name="Freeform 105"/>
            <p:cNvSpPr/>
            <p:nvPr/>
          </p:nvSpPr>
          <p:spPr bwMode="auto">
            <a:xfrm>
              <a:off x="4157888" y="2273356"/>
              <a:ext cx="833537" cy="834571"/>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pic>
          <p:nvPicPr>
            <p:cNvPr id="25" name="그림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flipH="1">
              <a:off x="4536785" y="2090652"/>
              <a:ext cx="292511" cy="714283"/>
            </a:xfrm>
            <a:prstGeom prst="rect">
              <a:avLst/>
            </a:prstGeom>
          </p:spPr>
        </p:pic>
        <p:sp>
          <p:nvSpPr>
            <p:cNvPr id="27" name="Freeform 106"/>
            <p:cNvSpPr/>
            <p:nvPr/>
          </p:nvSpPr>
          <p:spPr bwMode="auto">
            <a:xfrm>
              <a:off x="4157888" y="2273356"/>
              <a:ext cx="833537" cy="834571"/>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8" name="Freeform 41"/>
            <p:cNvSpPr/>
            <p:nvPr/>
          </p:nvSpPr>
          <p:spPr bwMode="auto">
            <a:xfrm>
              <a:off x="5107252" y="2379875"/>
              <a:ext cx="168569" cy="576030"/>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135"/>
            </a:p>
          </p:txBody>
        </p:sp>
        <p:sp>
          <p:nvSpPr>
            <p:cNvPr id="29" name="Freeform 108"/>
            <p:cNvSpPr/>
            <p:nvPr/>
          </p:nvSpPr>
          <p:spPr bwMode="auto">
            <a:xfrm>
              <a:off x="5038996" y="2273356"/>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30" name="Freeform 36"/>
            <p:cNvSpPr/>
            <p:nvPr/>
          </p:nvSpPr>
          <p:spPr bwMode="auto">
            <a:xfrm>
              <a:off x="5045163" y="2381147"/>
              <a:ext cx="142715" cy="445725"/>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1" name="Freeform 38"/>
            <p:cNvSpPr/>
            <p:nvPr/>
          </p:nvSpPr>
          <p:spPr bwMode="auto">
            <a:xfrm>
              <a:off x="4600511" y="2360882"/>
              <a:ext cx="390915" cy="569825"/>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1" name="Freeform 99"/>
            <p:cNvSpPr/>
            <p:nvPr/>
          </p:nvSpPr>
          <p:spPr bwMode="auto">
            <a:xfrm>
              <a:off x="-1" y="2273356"/>
              <a:ext cx="4500198" cy="834571"/>
            </a:xfrm>
            <a:custGeom>
              <a:avLst/>
              <a:gdLst/>
              <a:ahLst/>
              <a:cxnLst/>
              <a:rect l="l" t="t" r="r" b="b"/>
              <a:pathLst>
                <a:path w="4500198" h="834571">
                  <a:moveTo>
                    <a:pt x="0" y="0"/>
                  </a:moveTo>
                  <a:lnTo>
                    <a:pt x="1025861" y="0"/>
                  </a:lnTo>
                  <a:lnTo>
                    <a:pt x="1684197" y="0"/>
                  </a:lnTo>
                  <a:lnTo>
                    <a:pt x="1781267" y="0"/>
                  </a:lnTo>
                  <a:lnTo>
                    <a:pt x="2710058" y="0"/>
                  </a:lnTo>
                  <a:lnTo>
                    <a:pt x="2807128" y="0"/>
                  </a:lnTo>
                  <a:lnTo>
                    <a:pt x="3056535" y="0"/>
                  </a:lnTo>
                  <a:lnTo>
                    <a:pt x="4082396" y="0"/>
                  </a:lnTo>
                  <a:lnTo>
                    <a:pt x="4500198" y="416768"/>
                  </a:lnTo>
                  <a:lnTo>
                    <a:pt x="4082396" y="834571"/>
                  </a:lnTo>
                  <a:lnTo>
                    <a:pt x="3056535" y="834571"/>
                  </a:lnTo>
                  <a:lnTo>
                    <a:pt x="2807128" y="834571"/>
                  </a:lnTo>
                  <a:lnTo>
                    <a:pt x="2710058" y="834571"/>
                  </a:lnTo>
                  <a:lnTo>
                    <a:pt x="1781267" y="834571"/>
                  </a:lnTo>
                  <a:lnTo>
                    <a:pt x="1684197" y="834571"/>
                  </a:lnTo>
                  <a:lnTo>
                    <a:pt x="1025861" y="834571"/>
                  </a:lnTo>
                  <a:lnTo>
                    <a:pt x="0" y="834571"/>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grpSp>
      <p:grpSp>
        <p:nvGrpSpPr>
          <p:cNvPr id="74" name="그룹 73"/>
          <p:cNvGrpSpPr/>
          <p:nvPr/>
        </p:nvGrpSpPr>
        <p:grpSpPr>
          <a:xfrm>
            <a:off x="6718662" y="689087"/>
            <a:ext cx="5473339" cy="1112761"/>
            <a:chOff x="5038996" y="1392248"/>
            <a:chExt cx="4105004" cy="834571"/>
          </a:xfrm>
        </p:grpSpPr>
        <p:sp>
          <p:nvSpPr>
            <p:cNvPr id="32" name="Freeform 97"/>
            <p:cNvSpPr/>
            <p:nvPr/>
          </p:nvSpPr>
          <p:spPr bwMode="auto">
            <a:xfrm flipH="1" flipV="1">
              <a:off x="5920105"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33" name="Freeform 97"/>
            <p:cNvSpPr/>
            <p:nvPr/>
          </p:nvSpPr>
          <p:spPr bwMode="auto">
            <a:xfrm>
              <a:off x="5038996"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34" name="Freeform 103"/>
            <p:cNvSpPr/>
            <p:nvPr/>
          </p:nvSpPr>
          <p:spPr bwMode="auto">
            <a:xfrm>
              <a:off x="5038996" y="139224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342D57"/>
            </a:solidFill>
            <a:ln>
              <a:noFill/>
            </a:ln>
          </p:spPr>
          <p:txBody>
            <a:bodyPr vert="horz" wrap="square" lIns="121920" tIns="60960" rIns="121920" bIns="60960" numCol="1" anchor="t" anchorCtr="0" compatLnSpc="1"/>
            <a:lstStyle/>
            <a:p>
              <a:endParaRPr lang="ko-KR" altLang="en-US" sz="2400"/>
            </a:p>
          </p:txBody>
        </p:sp>
        <p:sp>
          <p:nvSpPr>
            <p:cNvPr id="35" name="Freeform 104"/>
            <p:cNvSpPr/>
            <p:nvPr/>
          </p:nvSpPr>
          <p:spPr bwMode="auto">
            <a:xfrm>
              <a:off x="5920105" y="139224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36" name="Freeform 99"/>
            <p:cNvSpPr/>
            <p:nvPr/>
          </p:nvSpPr>
          <p:spPr bwMode="auto">
            <a:xfrm flipH="1">
              <a:off x="6415081" y="1392248"/>
              <a:ext cx="2728919" cy="834571"/>
            </a:xfrm>
            <a:custGeom>
              <a:avLst/>
              <a:gdLst/>
              <a:ahLst/>
              <a:cxnLst/>
              <a:rect l="l" t="t" r="r" b="b"/>
              <a:pathLst>
                <a:path w="2728919" h="834571">
                  <a:moveTo>
                    <a:pt x="2311117" y="0"/>
                  </a:moveTo>
                  <a:lnTo>
                    <a:pt x="1285257" y="0"/>
                  </a:lnTo>
                  <a:lnTo>
                    <a:pt x="1025860" y="0"/>
                  </a:lnTo>
                  <a:lnTo>
                    <a:pt x="0" y="0"/>
                  </a:lnTo>
                  <a:lnTo>
                    <a:pt x="0" y="834571"/>
                  </a:lnTo>
                  <a:lnTo>
                    <a:pt x="1025860" y="834571"/>
                  </a:lnTo>
                  <a:lnTo>
                    <a:pt x="1285257" y="834571"/>
                  </a:lnTo>
                  <a:lnTo>
                    <a:pt x="2311117" y="834571"/>
                  </a:lnTo>
                  <a:lnTo>
                    <a:pt x="2728919" y="41676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nvGrpSpPr>
            <p:cNvPr id="37" name="그룹 35"/>
            <p:cNvGrpSpPr/>
            <p:nvPr/>
          </p:nvGrpSpPr>
          <p:grpSpPr>
            <a:xfrm>
              <a:off x="5920247" y="1637345"/>
              <a:ext cx="240961" cy="588439"/>
              <a:chOff x="6310280" y="2126676"/>
              <a:chExt cx="310668" cy="758669"/>
            </a:xfrm>
            <a:solidFill>
              <a:schemeClr val="bg2">
                <a:lumMod val="75000"/>
              </a:schemeClr>
            </a:solidFill>
          </p:grpSpPr>
          <p:sp>
            <p:nvSpPr>
              <p:cNvPr id="40" name="Freeform 5"/>
              <p:cNvSpPr/>
              <p:nvPr/>
            </p:nvSpPr>
            <p:spPr bwMode="auto">
              <a:xfrm flipH="1">
                <a:off x="6310280" y="2126676"/>
                <a:ext cx="130667" cy="321335"/>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1" name="Freeform 7"/>
              <p:cNvSpPr/>
              <p:nvPr/>
            </p:nvSpPr>
            <p:spPr bwMode="auto">
              <a:xfrm flipH="1">
                <a:off x="6310280" y="2474677"/>
                <a:ext cx="310668" cy="410668"/>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8" name="그룹 36"/>
            <p:cNvGrpSpPr/>
            <p:nvPr/>
          </p:nvGrpSpPr>
          <p:grpSpPr>
            <a:xfrm>
              <a:off x="5608964" y="1637345"/>
              <a:ext cx="264746" cy="588439"/>
              <a:chOff x="5908946" y="2126676"/>
              <a:chExt cx="341334" cy="758669"/>
            </a:xfrm>
            <a:solidFill>
              <a:schemeClr val="tx2">
                <a:lumMod val="50000"/>
              </a:schemeClr>
            </a:solidFill>
          </p:grpSpPr>
          <p:sp>
            <p:nvSpPr>
              <p:cNvPr id="39" name="Freeform 9"/>
              <p:cNvSpPr/>
              <p:nvPr/>
            </p:nvSpPr>
            <p:spPr bwMode="auto">
              <a:xfrm flipH="1">
                <a:off x="6106280" y="2126676"/>
                <a:ext cx="144000" cy="324002"/>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2" name="Freeform 11"/>
              <p:cNvSpPr/>
              <p:nvPr/>
            </p:nvSpPr>
            <p:spPr bwMode="auto">
              <a:xfrm flipH="1">
                <a:off x="5908946" y="2476010"/>
                <a:ext cx="341334" cy="409335"/>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nvGrpSpPr>
          <p:cNvPr id="79" name="그룹 78"/>
          <p:cNvGrpSpPr/>
          <p:nvPr/>
        </p:nvGrpSpPr>
        <p:grpSpPr>
          <a:xfrm>
            <a:off x="4359388" y="3039397"/>
            <a:ext cx="7832613" cy="1112761"/>
            <a:chOff x="3269540" y="3154981"/>
            <a:chExt cx="5874460" cy="834571"/>
          </a:xfrm>
        </p:grpSpPr>
        <p:sp>
          <p:nvSpPr>
            <p:cNvPr id="43" name="Freeform 113"/>
            <p:cNvSpPr/>
            <p:nvPr/>
          </p:nvSpPr>
          <p:spPr bwMode="auto">
            <a:xfrm>
              <a:off x="3269540" y="315549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44" name="Freeform 114"/>
            <p:cNvSpPr/>
            <p:nvPr/>
          </p:nvSpPr>
          <p:spPr bwMode="auto">
            <a:xfrm>
              <a:off x="3269540" y="315549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5" name="Freeform 115"/>
            <p:cNvSpPr/>
            <p:nvPr/>
          </p:nvSpPr>
          <p:spPr bwMode="auto">
            <a:xfrm>
              <a:off x="4149614" y="3155498"/>
              <a:ext cx="833537" cy="8335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6" name="Freeform 116"/>
            <p:cNvSpPr/>
            <p:nvPr/>
          </p:nvSpPr>
          <p:spPr bwMode="auto">
            <a:xfrm>
              <a:off x="4149614" y="315549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47" name="Freeform 99"/>
            <p:cNvSpPr/>
            <p:nvPr/>
          </p:nvSpPr>
          <p:spPr bwMode="auto">
            <a:xfrm flipH="1">
              <a:off x="4646182" y="3154981"/>
              <a:ext cx="4497818" cy="834571"/>
            </a:xfrm>
            <a:custGeom>
              <a:avLst/>
              <a:gdLst/>
              <a:ahLst/>
              <a:cxnLst/>
              <a:rect l="l" t="t" r="r" b="b"/>
              <a:pathLst>
                <a:path w="4497818" h="834571">
                  <a:moveTo>
                    <a:pt x="4080016" y="0"/>
                  </a:moveTo>
                  <a:lnTo>
                    <a:pt x="3054156" y="0"/>
                  </a:lnTo>
                  <a:lnTo>
                    <a:pt x="2970236" y="0"/>
                  </a:lnTo>
                  <a:lnTo>
                    <a:pt x="2707678" y="0"/>
                  </a:lnTo>
                  <a:lnTo>
                    <a:pt x="1944376" y="0"/>
                  </a:lnTo>
                  <a:lnTo>
                    <a:pt x="1681818" y="0"/>
                  </a:lnTo>
                  <a:lnTo>
                    <a:pt x="1025860" y="0"/>
                  </a:lnTo>
                  <a:lnTo>
                    <a:pt x="0" y="0"/>
                  </a:lnTo>
                  <a:lnTo>
                    <a:pt x="0" y="834571"/>
                  </a:lnTo>
                  <a:lnTo>
                    <a:pt x="1025860" y="834571"/>
                  </a:lnTo>
                  <a:lnTo>
                    <a:pt x="1681818" y="834571"/>
                  </a:lnTo>
                  <a:lnTo>
                    <a:pt x="1944376" y="834571"/>
                  </a:lnTo>
                  <a:lnTo>
                    <a:pt x="2707678" y="834571"/>
                  </a:lnTo>
                  <a:lnTo>
                    <a:pt x="2970236" y="834571"/>
                  </a:lnTo>
                  <a:lnTo>
                    <a:pt x="3054156" y="834571"/>
                  </a:lnTo>
                  <a:lnTo>
                    <a:pt x="4080016" y="834571"/>
                  </a:lnTo>
                  <a:lnTo>
                    <a:pt x="4497818" y="416769"/>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8" name="Freeform 42"/>
            <p:cNvSpPr/>
            <p:nvPr/>
          </p:nvSpPr>
          <p:spPr bwMode="auto">
            <a:xfrm>
              <a:off x="3936098" y="3317447"/>
              <a:ext cx="168569" cy="576029"/>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9" name="Freeform 40"/>
            <p:cNvSpPr/>
            <p:nvPr/>
          </p:nvSpPr>
          <p:spPr bwMode="auto">
            <a:xfrm>
              <a:off x="4158515" y="3317447"/>
              <a:ext cx="168569" cy="57602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80" name="그룹 79"/>
          <p:cNvGrpSpPr/>
          <p:nvPr/>
        </p:nvGrpSpPr>
        <p:grpSpPr>
          <a:xfrm>
            <a:off x="1" y="4214898"/>
            <a:ext cx="5473339" cy="1146087"/>
            <a:chOff x="0" y="4036607"/>
            <a:chExt cx="4105004" cy="859565"/>
          </a:xfrm>
        </p:grpSpPr>
        <p:pic>
          <p:nvPicPr>
            <p:cNvPr id="52" name="그림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3428234" y="4392775"/>
              <a:ext cx="292511" cy="714283"/>
            </a:xfrm>
            <a:prstGeom prst="rect">
              <a:avLst/>
            </a:prstGeom>
          </p:spPr>
        </p:pic>
        <p:pic>
          <p:nvPicPr>
            <p:cNvPr id="56" name="그림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a:off x="2793540" y="3849802"/>
              <a:ext cx="257685" cy="714283"/>
            </a:xfrm>
            <a:prstGeom prst="rect">
              <a:avLst/>
            </a:prstGeom>
          </p:spPr>
        </p:pic>
        <p:grpSp>
          <p:nvGrpSpPr>
            <p:cNvPr id="50" name="그룹 76"/>
            <p:cNvGrpSpPr/>
            <p:nvPr/>
          </p:nvGrpSpPr>
          <p:grpSpPr>
            <a:xfrm>
              <a:off x="0" y="4036607"/>
              <a:ext cx="4105004" cy="834571"/>
              <a:chOff x="0" y="4036607"/>
              <a:chExt cx="4105004" cy="834571"/>
            </a:xfrm>
          </p:grpSpPr>
          <p:sp>
            <p:nvSpPr>
              <p:cNvPr id="51" name="Freeform 119"/>
              <p:cNvSpPr/>
              <p:nvPr/>
            </p:nvSpPr>
            <p:spPr bwMode="auto">
              <a:xfrm flipH="1">
                <a:off x="3270432" y="4037641"/>
                <a:ext cx="833537" cy="833537"/>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54" name="Freeform 117"/>
              <p:cNvSpPr/>
              <p:nvPr/>
            </p:nvSpPr>
            <p:spPr bwMode="auto">
              <a:xfrm flipH="1">
                <a:off x="2390358" y="4036607"/>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55" name="Freeform 120"/>
              <p:cNvSpPr/>
              <p:nvPr/>
            </p:nvSpPr>
            <p:spPr bwMode="auto">
              <a:xfrm flipH="1">
                <a:off x="3270432" y="4036607"/>
                <a:ext cx="834572" cy="83457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57" name="Freeform 118"/>
              <p:cNvSpPr/>
              <p:nvPr/>
            </p:nvSpPr>
            <p:spPr bwMode="auto">
              <a:xfrm flipH="1">
                <a:off x="2390358" y="4036607"/>
                <a:ext cx="833537" cy="83457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sp>
            <p:nvSpPr>
              <p:cNvPr id="58" name="Freeform 46"/>
              <p:cNvSpPr/>
              <p:nvPr/>
            </p:nvSpPr>
            <p:spPr bwMode="auto">
              <a:xfrm flipH="1">
                <a:off x="3272103" y="4539420"/>
                <a:ext cx="164049" cy="266211"/>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59" name="Freeform 43"/>
              <p:cNvSpPr>
                <a:spLocks noEditPoints="1"/>
              </p:cNvSpPr>
              <p:nvPr/>
            </p:nvSpPr>
            <p:spPr bwMode="auto">
              <a:xfrm flipH="1">
                <a:off x="2976647" y="4310430"/>
                <a:ext cx="246565" cy="389985"/>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6" name="Freeform 102"/>
              <p:cNvSpPr/>
              <p:nvPr/>
            </p:nvSpPr>
            <p:spPr bwMode="auto">
              <a:xfrm>
                <a:off x="0" y="4036607"/>
                <a:ext cx="2730174" cy="834571"/>
              </a:xfrm>
              <a:custGeom>
                <a:avLst/>
                <a:gdLst/>
                <a:ahLst/>
                <a:cxnLst/>
                <a:rect l="l" t="t" r="r" b="b"/>
                <a:pathLst>
                  <a:path w="2730174" h="834571">
                    <a:moveTo>
                      <a:pt x="0" y="0"/>
                    </a:moveTo>
                    <a:lnTo>
                      <a:pt x="799419" y="0"/>
                    </a:lnTo>
                    <a:lnTo>
                      <a:pt x="1025860" y="0"/>
                    </a:lnTo>
                    <a:lnTo>
                      <a:pt x="1032849" y="0"/>
                    </a:lnTo>
                    <a:lnTo>
                      <a:pt x="1286511" y="0"/>
                    </a:lnTo>
                    <a:lnTo>
                      <a:pt x="1825279" y="0"/>
                    </a:lnTo>
                    <a:lnTo>
                      <a:pt x="2058709" y="0"/>
                    </a:lnTo>
                    <a:lnTo>
                      <a:pt x="2312371" y="0"/>
                    </a:lnTo>
                    <a:lnTo>
                      <a:pt x="2730174" y="417803"/>
                    </a:lnTo>
                    <a:lnTo>
                      <a:pt x="2312371" y="834571"/>
                    </a:lnTo>
                    <a:lnTo>
                      <a:pt x="2058709" y="834571"/>
                    </a:lnTo>
                    <a:lnTo>
                      <a:pt x="1825279" y="834571"/>
                    </a:lnTo>
                    <a:lnTo>
                      <a:pt x="1286511" y="834571"/>
                    </a:lnTo>
                    <a:lnTo>
                      <a:pt x="1032849" y="834571"/>
                    </a:lnTo>
                    <a:lnTo>
                      <a:pt x="1025860" y="834571"/>
                    </a:lnTo>
                    <a:lnTo>
                      <a:pt x="799419" y="834571"/>
                    </a:lnTo>
                    <a:lnTo>
                      <a:pt x="0" y="834571"/>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grpSp>
      <p:grpSp>
        <p:nvGrpSpPr>
          <p:cNvPr id="3" name="组合 2"/>
          <p:cNvGrpSpPr/>
          <p:nvPr/>
        </p:nvGrpSpPr>
        <p:grpSpPr>
          <a:xfrm>
            <a:off x="7682231" y="2054110"/>
            <a:ext cx="4224220" cy="784225"/>
            <a:chOff x="12098" y="5073"/>
            <a:chExt cx="5603" cy="1235"/>
          </a:xfrm>
        </p:grpSpPr>
        <p:sp>
          <p:nvSpPr>
            <p:cNvPr id="60" name="矩形 59"/>
            <p:cNvSpPr/>
            <p:nvPr/>
          </p:nvSpPr>
          <p:spPr>
            <a:xfrm>
              <a:off x="12098" y="5529"/>
              <a:ext cx="5603" cy="779"/>
            </a:xfrm>
            <a:prstGeom prst="rect">
              <a:avLst/>
            </a:prstGeom>
          </p:spPr>
          <p:txBody>
            <a:bodyPr wrap="square" lIns="67391" tIns="33696" rIns="67391" bIns="33696">
              <a:spAutoFit/>
            </a:bodyPr>
            <a:lstStyle/>
            <a:p>
              <a:pPr algn="just">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Khuếch đại tín hiệu và mạch tách sóng loại bỏ sóng mang, tách lấy dữ liệu.</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sp>
          <p:nvSpPr>
            <p:cNvPr id="61" name="文本框 15"/>
            <p:cNvSpPr txBox="1"/>
            <p:nvPr/>
          </p:nvSpPr>
          <p:spPr>
            <a:xfrm>
              <a:off x="12099" y="5073"/>
              <a:ext cx="4878" cy="495"/>
            </a:xfrm>
            <a:prstGeom prst="rect">
              <a:avLst/>
            </a:prstGeom>
            <a:noFill/>
          </p:spPr>
          <p:txBody>
            <a:bodyPr wrap="square" lIns="67391" tIns="33696" rIns="67391" bIns="33696" rtlCol="0">
              <a:spAutoFit/>
            </a:bodyPr>
            <a:lstStyle/>
            <a:p>
              <a:pPr algn="r"/>
              <a:r>
                <a:rPr lang="en-US" altLang="zh-CN" sz="1600" dirty="0">
                  <a:latin typeface="Malgun Gothic Semilight" panose="020B0502040204020203" pitchFamily="34" charset="-122"/>
                  <a:ea typeface="Malgun Gothic Semilight" panose="020B0502040204020203" pitchFamily="34" charset="-122"/>
                </a:rPr>
                <a:t>02</a:t>
              </a:r>
              <a:r>
                <a:rPr lang="en-US" altLang="zh-CN" sz="1600">
                  <a:latin typeface="Malgun Gothic Semilight" panose="020B0502040204020203" pitchFamily="34" charset="-122"/>
                  <a:ea typeface="Malgun Gothic Semilight" panose="020B0502040204020203" pitchFamily="34" charset="-122"/>
                </a:rPr>
                <a:t>. Khối Khuếch Đại và Tách Sóng</a:t>
              </a:r>
              <a:endParaRPr lang="zh-CN" altLang="en-US" sz="1600" dirty="0">
                <a:latin typeface="Malgun Gothic Semilight" panose="020B0502040204020203" pitchFamily="34" charset="-122"/>
                <a:ea typeface="Malgun Gothic Semilight" panose="020B0502040204020203" pitchFamily="34" charset="-122"/>
              </a:endParaRPr>
            </a:p>
          </p:txBody>
        </p:sp>
      </p:grpSp>
      <p:grpSp>
        <p:nvGrpSpPr>
          <p:cNvPr id="2" name="组合 1"/>
          <p:cNvGrpSpPr/>
          <p:nvPr/>
        </p:nvGrpSpPr>
        <p:grpSpPr>
          <a:xfrm>
            <a:off x="3086101" y="681875"/>
            <a:ext cx="3557905" cy="675005"/>
            <a:chOff x="4860" y="2912"/>
            <a:chExt cx="5603" cy="1063"/>
          </a:xfrm>
        </p:grpSpPr>
        <p:sp>
          <p:nvSpPr>
            <p:cNvPr id="53" name="文本框 15"/>
            <p:cNvSpPr txBox="1"/>
            <p:nvPr/>
          </p:nvSpPr>
          <p:spPr>
            <a:xfrm>
              <a:off x="6003" y="2912"/>
              <a:ext cx="4147" cy="495"/>
            </a:xfrm>
            <a:prstGeom prst="rect">
              <a:avLst/>
            </a:prstGeom>
            <a:noFill/>
          </p:spPr>
          <p:txBody>
            <a:bodyPr wrap="square" lIns="67391" tIns="33696" rIns="67391" bIns="33696" rtlCol="0">
              <a:spAutoFit/>
            </a:bodyPr>
            <a:lstStyle/>
            <a:p>
              <a:pPr algn="r"/>
              <a:r>
                <a:rPr lang="en-US" altLang="zh-CN" sz="1600">
                  <a:latin typeface="Malgun Gothic Semilight" panose="020B0502040204020203" pitchFamily="34" charset="-122"/>
                  <a:ea typeface="Malgun Gothic Semilight" panose="020B0502040204020203" pitchFamily="34" charset="-122"/>
                </a:rPr>
                <a:t>01. Khối Thiết Bị Thu</a:t>
              </a:r>
              <a:endParaRPr lang="zh-CN" altLang="en-US" sz="1600" dirty="0">
                <a:latin typeface="Malgun Gothic Semilight" panose="020B0502040204020203" pitchFamily="34" charset="-122"/>
                <a:ea typeface="Malgun Gothic Semilight" panose="020B0502040204020203" pitchFamily="34" charset="-122"/>
              </a:endParaRPr>
            </a:p>
          </p:txBody>
        </p:sp>
        <p:sp>
          <p:nvSpPr>
            <p:cNvPr id="62" name="矩形 61"/>
            <p:cNvSpPr/>
            <p:nvPr/>
          </p:nvSpPr>
          <p:spPr>
            <a:xfrm>
              <a:off x="4860" y="3545"/>
              <a:ext cx="5603" cy="430"/>
            </a:xfrm>
            <a:prstGeom prst="rect">
              <a:avLst/>
            </a:prstGeom>
          </p:spPr>
          <p:txBody>
            <a:bodyPr wrap="square" lIns="67391" tIns="33696" rIns="67391" bIns="33696">
              <a:spAutoFit/>
            </a:bodyPr>
            <a:lstStyle/>
            <a:p>
              <a:pPr algn="just">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LED thu hồng ngoại hoặc các linh kiện thu quang.</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4" name="组合 3"/>
          <p:cNvGrpSpPr/>
          <p:nvPr/>
        </p:nvGrpSpPr>
        <p:grpSpPr>
          <a:xfrm>
            <a:off x="1703672" y="3094240"/>
            <a:ext cx="3415552" cy="896620"/>
            <a:chOff x="1573" y="6711"/>
            <a:chExt cx="5642" cy="1412"/>
          </a:xfrm>
        </p:grpSpPr>
        <p:sp>
          <p:nvSpPr>
            <p:cNvPr id="63" name="文本框 15"/>
            <p:cNvSpPr txBox="1"/>
            <p:nvPr/>
          </p:nvSpPr>
          <p:spPr>
            <a:xfrm>
              <a:off x="1573" y="6711"/>
              <a:ext cx="5329" cy="883"/>
            </a:xfrm>
            <a:prstGeom prst="rect">
              <a:avLst/>
            </a:prstGeom>
            <a:noFill/>
          </p:spPr>
          <p:txBody>
            <a:bodyPr wrap="square" lIns="67391" tIns="33696" rIns="67391" bIns="33696" rtlCol="0">
              <a:spAutoFit/>
            </a:bodyPr>
            <a:lstStyle/>
            <a:p>
              <a:pPr algn="r"/>
              <a:r>
                <a:rPr lang="en-US" altLang="zh-CN" sz="1600" dirty="0">
                  <a:latin typeface="Malgun Gothic Semilight" panose="020B0502040204020203" pitchFamily="34" charset="-122"/>
                  <a:ea typeface="Malgun Gothic Semilight" panose="020B0502040204020203" pitchFamily="34" charset="-122"/>
                </a:rPr>
                <a:t>03</a:t>
              </a:r>
              <a:r>
                <a:rPr lang="en-US" altLang="zh-CN" sz="1600">
                  <a:latin typeface="Malgun Gothic Semilight" panose="020B0502040204020203" pitchFamily="34" charset="-122"/>
                  <a:ea typeface="Malgun Gothic Semilight" panose="020B0502040204020203" pitchFamily="34" charset="-122"/>
                </a:rPr>
                <a:t>. Khối Chuyển Đổi Nối Tiếp Sang Song Song và Khối Giải Mã</a:t>
              </a:r>
              <a:endParaRPr lang="zh-CN" altLang="en-US" sz="1600" dirty="0">
                <a:latin typeface="Malgun Gothic Semilight" panose="020B0502040204020203" pitchFamily="34" charset="-122"/>
                <a:ea typeface="Malgun Gothic Semilight" panose="020B0502040204020203" pitchFamily="34" charset="-122"/>
              </a:endParaRPr>
            </a:p>
          </p:txBody>
        </p:sp>
        <p:sp>
          <p:nvSpPr>
            <p:cNvPr id="64" name="矩形 63"/>
            <p:cNvSpPr/>
            <p:nvPr/>
          </p:nvSpPr>
          <p:spPr>
            <a:xfrm>
              <a:off x="1612" y="7344"/>
              <a:ext cx="5603" cy="779"/>
            </a:xfrm>
            <a:prstGeom prst="rect">
              <a:avLst/>
            </a:prstGeom>
          </p:spPr>
          <p:txBody>
            <a:bodyPr wrap="square" lIns="67391" tIns="33696" rIns="67391" bIns="33696">
              <a:spAutoFit/>
            </a:bodyPr>
            <a:lstStyle/>
            <a:p>
              <a:pPr algn="just">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Mã lệnh chuyển đổi nối tiếp sang song song.</a:t>
              </a:r>
            </a:p>
            <a:p>
              <a:pPr algn="just">
                <a:lnSpc>
                  <a:spcPct val="120000"/>
                </a:lnSpc>
              </a:pPr>
              <a:r>
                <a:rPr lang="vi-VN"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 Mạch giải mã ra số thập phân tương ứng.</a:t>
              </a: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5" name="Group 4">
            <a:extLst>
              <a:ext uri="{FF2B5EF4-FFF2-40B4-BE49-F238E27FC236}">
                <a16:creationId xmlns:a16="http://schemas.microsoft.com/office/drawing/2014/main" id="{32EA52DA-3DFD-F9A6-F96B-B95BDA912377}"/>
              </a:ext>
            </a:extLst>
          </p:cNvPr>
          <p:cNvGrpSpPr/>
          <p:nvPr/>
        </p:nvGrpSpPr>
        <p:grpSpPr>
          <a:xfrm>
            <a:off x="5553076" y="4265815"/>
            <a:ext cx="3557905" cy="1227720"/>
            <a:chOff x="5553076" y="4265815"/>
            <a:chExt cx="3557905" cy="1227720"/>
          </a:xfrm>
        </p:grpSpPr>
        <p:sp>
          <p:nvSpPr>
            <p:cNvPr id="67" name="矩形 66"/>
            <p:cNvSpPr/>
            <p:nvPr/>
          </p:nvSpPr>
          <p:spPr>
            <a:xfrm>
              <a:off x="5553076" y="4555375"/>
              <a:ext cx="3557905" cy="938160"/>
            </a:xfrm>
            <a:prstGeom prst="rect">
              <a:avLst/>
            </a:prstGeom>
          </p:spPr>
          <p:txBody>
            <a:bodyPr wrap="square" lIns="67391" tIns="33696" rIns="67391" bIns="33696">
              <a:spAutoFit/>
            </a:bodyPr>
            <a:lstStyle/>
            <a:p>
              <a:pP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Tần số sóng mang so pha với tần số dao động ở phần thu.</a:t>
              </a:r>
            </a:p>
            <a:p>
              <a:pPr>
                <a:lnSpc>
                  <a:spcPct val="120000"/>
                </a:lnSpc>
              </a:pPr>
              <a:r>
                <a:rPr lang="en-US" altLang="zh-CN" sz="1200">
                  <a:solidFill>
                    <a:schemeClr val="tx1">
                      <a:lumMod val="85000"/>
                      <a:lumOff val="15000"/>
                    </a:schemeClr>
                  </a:solidFill>
                  <a:latin typeface="Malgun Gothic Semilight" panose="020B0502040204020203" pitchFamily="34" charset="-122"/>
                  <a:ea typeface="Malgun Gothic Semilight" panose="020B0502040204020203" pitchFamily="34" charset="-122"/>
                </a:rPr>
                <a:t>- Đảm bảo hoạt động chính xác của mạch tách sóng và chuyển đổi.</a:t>
              </a:r>
            </a:p>
          </p:txBody>
        </p:sp>
        <p:sp>
          <p:nvSpPr>
            <p:cNvPr id="68" name="文本框 15"/>
            <p:cNvSpPr txBox="1"/>
            <p:nvPr/>
          </p:nvSpPr>
          <p:spPr>
            <a:xfrm>
              <a:off x="5553710" y="4265815"/>
              <a:ext cx="2999731" cy="314271"/>
            </a:xfrm>
            <a:prstGeom prst="rect">
              <a:avLst/>
            </a:prstGeom>
            <a:noFill/>
          </p:spPr>
          <p:txBody>
            <a:bodyPr wrap="square" lIns="67391" tIns="33696" rIns="67391" bIns="33696" rtlCol="0">
              <a:spAutoFit/>
            </a:bodyPr>
            <a:lstStyle/>
            <a:p>
              <a:pPr algn="r"/>
              <a:r>
                <a:rPr lang="en-US" altLang="zh-CN" sz="1600">
                  <a:latin typeface="Malgun Gothic Semilight" panose="020B0502040204020203" pitchFamily="34" charset="-122"/>
                  <a:ea typeface="Malgun Gothic Semilight" panose="020B0502040204020203" pitchFamily="34" charset="-122"/>
                </a:rPr>
                <a:t>04. </a:t>
              </a:r>
              <a:r>
                <a:rPr lang="en-US" sz="1600">
                  <a:latin typeface="Malgun Gothic Semilight" panose="020B0502040204020203" pitchFamily="34" charset="-128"/>
                  <a:ea typeface="Malgun Gothic Semilight" panose="020B0502040204020203" pitchFamily="34" charset="-128"/>
                  <a:cs typeface="Malgun Gothic Semilight" panose="020B0502040204020203" pitchFamily="34" charset="-128"/>
                </a:rPr>
                <a:t>Kiểm Soát Đồng Bộ</a:t>
              </a:r>
              <a:endParaRPr lang="zh-CN" altLang="en-US" sz="1600"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grpSp>
      <p:sp>
        <p:nvSpPr>
          <p:cNvPr id="94" name="文本框 40">
            <a:extLst>
              <a:ext uri="{FF2B5EF4-FFF2-40B4-BE49-F238E27FC236}">
                <a16:creationId xmlns:a16="http://schemas.microsoft.com/office/drawing/2014/main" id="{8213BC20-7696-F5E8-12B1-6B276C51A9F2}"/>
              </a:ext>
            </a:extLst>
          </p:cNvPr>
          <p:cNvSpPr txBox="1"/>
          <p:nvPr/>
        </p:nvSpPr>
        <p:spPr>
          <a:xfrm>
            <a:off x="1565910" y="10443"/>
            <a:ext cx="4722043" cy="711157"/>
          </a:xfrm>
          <a:prstGeom prst="rect">
            <a:avLst/>
          </a:prstGeom>
          <a:noFill/>
        </p:spPr>
        <p:txBody>
          <a:bodyPr wrap="square" rtlCol="0">
            <a:spAutoFit/>
          </a:bodyPr>
          <a:lstStyle/>
          <a:p>
            <a:pPr fontAlgn="auto">
              <a:lnSpc>
                <a:spcPct val="150000"/>
              </a:lnSpc>
            </a:pPr>
            <a:r>
              <a:rPr lang="en-US" altLang="zh-CN" sz="3000" b="1">
                <a:solidFill>
                  <a:schemeClr val="accent5">
                    <a:lumMod val="50000"/>
                  </a:schemeClr>
                </a:solidFill>
                <a:latin typeface="Gill Sans MT" panose="020B0502020104020203" pitchFamily="34" charset="0"/>
                <a:ea typeface="Malgun Gothic Semilight" panose="020B0502040204020203" pitchFamily="34" charset="-122"/>
              </a:rPr>
              <a:t>Bộ thu tia hồng ngoại</a:t>
            </a:r>
            <a:endParaRPr lang="en-US" altLang="zh-CN" sz="3000" b="1" dirty="0">
              <a:solidFill>
                <a:schemeClr val="accent5">
                  <a:lumMod val="50000"/>
                </a:schemeClr>
              </a:solidFill>
              <a:latin typeface="Gill Sans MT" panose="020B0502020104020203" pitchFamily="34" charset="0"/>
              <a:ea typeface="Malgun Gothic Semi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0-#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1+#ppt_w/2"/>
                                          </p:val>
                                        </p:tav>
                                        <p:tav tm="100000">
                                          <p:val>
                                            <p:strVal val="#ppt_x"/>
                                          </p:val>
                                        </p:tav>
                                      </p:tavLst>
                                    </p:anim>
                                    <p:anim calcmode="lin" valueType="num">
                                      <p:cBhvr additive="base">
                                        <p:cTn id="28" dur="500" fill="hold"/>
                                        <p:tgtEl>
                                          <p:spTgt spid="7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0-#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80"/>
                                        </p:tgtEl>
                                        <p:attrNameLst>
                                          <p:attrName>style.visibility</p:attrName>
                                        </p:attrNameLst>
                                      </p:cBhvr>
                                      <p:to>
                                        <p:strVal val="visible"/>
                                      </p:to>
                                    </p:set>
                                    <p:anim calcmode="lin" valueType="num">
                                      <p:cBhvr additive="base">
                                        <p:cTn id="37" dur="500" fill="hold"/>
                                        <p:tgtEl>
                                          <p:spTgt spid="80"/>
                                        </p:tgtEl>
                                        <p:attrNameLst>
                                          <p:attrName>ppt_x</p:attrName>
                                        </p:attrNameLst>
                                      </p:cBhvr>
                                      <p:tavLst>
                                        <p:tav tm="0">
                                          <p:val>
                                            <p:strVal val="0-#ppt_w/2"/>
                                          </p:val>
                                        </p:tav>
                                        <p:tav tm="100000">
                                          <p:val>
                                            <p:strVal val="#ppt_x"/>
                                          </p:val>
                                        </p:tav>
                                      </p:tavLst>
                                    </p:anim>
                                    <p:anim calcmode="lin" valueType="num">
                                      <p:cBhvr additive="base">
                                        <p:cTn id="38" dur="500" fill="hold"/>
                                        <p:tgtEl>
                                          <p:spTgt spid="80"/>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1+#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2" name="Rectangle 2"/>
          <p:cNvSpPr/>
          <p:nvPr/>
        </p:nvSpPr>
        <p:spPr>
          <a:xfrm>
            <a:off x="6840855" y="-19685"/>
            <a:ext cx="5347335" cy="6897370"/>
          </a:xfrm>
          <a:prstGeom prst="rect">
            <a:avLst/>
          </a:prstGeom>
          <a:blipFill>
            <a:blip r:embed="rId2"/>
            <a:stretch>
              <a:fillRect l="-2626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33" name="组合 32"/>
          <p:cNvGrpSpPr/>
          <p:nvPr/>
        </p:nvGrpSpPr>
        <p:grpSpPr>
          <a:xfrm>
            <a:off x="775970" y="1193165"/>
            <a:ext cx="531495" cy="531495"/>
            <a:chOff x="11636" y="3917"/>
            <a:chExt cx="1936" cy="1936"/>
          </a:xfrm>
        </p:grpSpPr>
        <p:sp>
          <p:nvSpPr>
            <p:cNvPr id="34" name="Freeform 115"/>
            <p:cNvSpPr/>
            <p:nvPr/>
          </p:nvSpPr>
          <p:spPr bwMode="auto">
            <a:xfrm>
              <a:off x="11636" y="3917"/>
              <a:ext cx="1936" cy="19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35" name="Freeform 116"/>
            <p:cNvSpPr/>
            <p:nvPr/>
          </p:nvSpPr>
          <p:spPr bwMode="auto">
            <a:xfrm>
              <a:off x="11636" y="3917"/>
              <a:ext cx="1936" cy="19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sp>
        <p:nvSpPr>
          <p:cNvPr id="41" name="文本框 40"/>
          <p:cNvSpPr txBox="1"/>
          <p:nvPr/>
        </p:nvSpPr>
        <p:spPr>
          <a:xfrm>
            <a:off x="1358827" y="1040485"/>
            <a:ext cx="4722043" cy="711157"/>
          </a:xfrm>
          <a:prstGeom prst="rect">
            <a:avLst/>
          </a:prstGeom>
          <a:noFill/>
        </p:spPr>
        <p:txBody>
          <a:bodyPr wrap="square" rtlCol="0">
            <a:spAutoFit/>
          </a:bodyPr>
          <a:lstStyle/>
          <a:p>
            <a:pPr fontAlgn="auto">
              <a:lnSpc>
                <a:spcPct val="150000"/>
              </a:lnSpc>
            </a:pPr>
            <a:r>
              <a:rPr lang="en-US" altLang="zh-CN" sz="3000" b="1">
                <a:solidFill>
                  <a:srgbClr val="6C4C8B"/>
                </a:solidFill>
                <a:latin typeface="Gill Sans MT" panose="020B0502020104020203" pitchFamily="34" charset="0"/>
                <a:ea typeface="Malgun Gothic Semilight" panose="020B0502040204020203" pitchFamily="34" charset="-122"/>
              </a:rPr>
              <a:t>Sơ đồ khối thiết bị thu</a:t>
            </a:r>
            <a:endParaRPr lang="en-US" altLang="zh-CN" sz="3000" b="1" dirty="0">
              <a:solidFill>
                <a:srgbClr val="6C4C8B"/>
              </a:solidFill>
              <a:latin typeface="Gill Sans MT" panose="020B0502020104020203" pitchFamily="34" charset="0"/>
              <a:ea typeface="Malgun Gothic Semilight" panose="020B0502040204020203" pitchFamily="34" charset="-122"/>
            </a:endParaRPr>
          </a:p>
        </p:txBody>
      </p:sp>
      <p:pic>
        <p:nvPicPr>
          <p:cNvPr id="2" name="Picture 1">
            <a:extLst>
              <a:ext uri="{FF2B5EF4-FFF2-40B4-BE49-F238E27FC236}">
                <a16:creationId xmlns:a16="http://schemas.microsoft.com/office/drawing/2014/main" id="{FCFD5E81-6958-FC07-DD6B-A3AF6A59926C}"/>
              </a:ext>
            </a:extLst>
          </p:cNvPr>
          <p:cNvPicPr>
            <a:picLocks noChangeAspect="1"/>
          </p:cNvPicPr>
          <p:nvPr/>
        </p:nvPicPr>
        <p:blipFill>
          <a:blip r:embed="rId3"/>
          <a:stretch>
            <a:fillRect/>
          </a:stretch>
        </p:blipFill>
        <p:spPr>
          <a:xfrm>
            <a:off x="775970" y="2235949"/>
            <a:ext cx="5273675" cy="2374552"/>
          </a:xfrm>
          <a:prstGeom prst="rect">
            <a:avLst/>
          </a:prstGeom>
          <a:noFill/>
          <a:ln>
            <a:noFill/>
          </a:ln>
        </p:spPr>
      </p:pic>
    </p:spTree>
    <p:extLst>
      <p:ext uri="{BB962C8B-B14F-4D97-AF65-F5344CB8AC3E}">
        <p14:creationId xmlns:p14="http://schemas.microsoft.com/office/powerpoint/2010/main" val="30687013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텍스트 개체 틀 3"/>
          <p:cNvSpPr>
            <a:spLocks noGrp="1"/>
          </p:cNvSpPr>
          <p:nvPr>
            <p:ph type="body" sz="quarter" idx="12"/>
          </p:nvPr>
        </p:nvSpPr>
        <p:spPr>
          <a:xfrm>
            <a:off x="3899563" y="2099999"/>
            <a:ext cx="6235037" cy="944440"/>
          </a:xfrm>
        </p:spPr>
        <p:txBody>
          <a:bodyPr/>
          <a:lstStyle/>
          <a:p>
            <a:r>
              <a:rPr lang="en-US"/>
              <a:t>I. Giới thiệu tia hồng ngoại</a:t>
            </a:r>
            <a:endParaRPr lang="en-US" sz="4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8F7929-8359-6919-2D7C-EA099DEE3233}"/>
              </a:ext>
            </a:extLst>
          </p:cNvPr>
          <p:cNvGrpSpPr/>
          <p:nvPr/>
        </p:nvGrpSpPr>
        <p:grpSpPr>
          <a:xfrm>
            <a:off x="1762681" y="2187069"/>
            <a:ext cx="5165766" cy="3531033"/>
            <a:chOff x="1762681" y="2187069"/>
            <a:chExt cx="5165766" cy="3531033"/>
          </a:xfrm>
        </p:grpSpPr>
        <p:sp>
          <p:nvSpPr>
            <p:cNvPr id="8" name="矩形 7"/>
            <p:cNvSpPr/>
            <p:nvPr/>
          </p:nvSpPr>
          <p:spPr>
            <a:xfrm>
              <a:off x="1762681" y="2278684"/>
              <a:ext cx="5165766" cy="3439418"/>
            </a:xfrm>
            <a:prstGeom prst="rect">
              <a:avLst/>
            </a:prstGeom>
            <a:solidFill>
              <a:srgbClr val="BDA8D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22"/>
            <p:cNvSpPr>
              <a:spLocks noEditPoints="1"/>
            </p:cNvSpPr>
            <p:nvPr/>
          </p:nvSpPr>
          <p:spPr bwMode="auto">
            <a:xfrm>
              <a:off x="2104345" y="2187069"/>
              <a:ext cx="636310" cy="753421"/>
            </a:xfrm>
            <a:custGeom>
              <a:avLst/>
              <a:gdLst>
                <a:gd name="T0" fmla="*/ 386 w 414"/>
                <a:gd name="T1" fmla="*/ 452 h 490"/>
                <a:gd name="T2" fmla="*/ 386 w 414"/>
                <a:gd name="T3" fmla="*/ 63 h 490"/>
                <a:gd name="T4" fmla="*/ 351 w 414"/>
                <a:gd name="T5" fmla="*/ 24 h 490"/>
                <a:gd name="T6" fmla="*/ 63 w 414"/>
                <a:gd name="T7" fmla="*/ 24 h 490"/>
                <a:gd name="T8" fmla="*/ 28 w 414"/>
                <a:gd name="T9" fmla="*/ 63 h 490"/>
                <a:gd name="T10" fmla="*/ 85 w 414"/>
                <a:gd name="T11" fmla="*/ 63 h 490"/>
                <a:gd name="T12" fmla="*/ 101 w 414"/>
                <a:gd name="T13" fmla="*/ 81 h 490"/>
                <a:gd name="T14" fmla="*/ 101 w 414"/>
                <a:gd name="T15" fmla="*/ 100 h 490"/>
                <a:gd name="T16" fmla="*/ 85 w 414"/>
                <a:gd name="T17" fmla="*/ 118 h 490"/>
                <a:gd name="T18" fmla="*/ 28 w 414"/>
                <a:gd name="T19" fmla="*/ 118 h 490"/>
                <a:gd name="T20" fmla="*/ 28 w 414"/>
                <a:gd name="T21" fmla="*/ 397 h 490"/>
                <a:gd name="T22" fmla="*/ 85 w 414"/>
                <a:gd name="T23" fmla="*/ 397 h 490"/>
                <a:gd name="T24" fmla="*/ 101 w 414"/>
                <a:gd name="T25" fmla="*/ 414 h 490"/>
                <a:gd name="T26" fmla="*/ 101 w 414"/>
                <a:gd name="T27" fmla="*/ 434 h 490"/>
                <a:gd name="T28" fmla="*/ 85 w 414"/>
                <a:gd name="T29" fmla="*/ 451 h 490"/>
                <a:gd name="T30" fmla="*/ 30 w 414"/>
                <a:gd name="T31" fmla="*/ 451 h 490"/>
                <a:gd name="T32" fmla="*/ 30 w 414"/>
                <a:gd name="T33" fmla="*/ 452 h 490"/>
                <a:gd name="T34" fmla="*/ 66 w 414"/>
                <a:gd name="T35" fmla="*/ 490 h 490"/>
                <a:gd name="T36" fmla="*/ 351 w 414"/>
                <a:gd name="T37" fmla="*/ 490 h 490"/>
                <a:gd name="T38" fmla="*/ 386 w 414"/>
                <a:gd name="T39" fmla="*/ 452 h 490"/>
                <a:gd name="T40" fmla="*/ 414 w 414"/>
                <a:gd name="T41" fmla="*/ 431 h 490"/>
                <a:gd name="T42" fmla="*/ 393 w 414"/>
                <a:gd name="T43" fmla="*/ 463 h 490"/>
                <a:gd name="T44" fmla="*/ 401 w 414"/>
                <a:gd name="T45" fmla="*/ 438 h 490"/>
                <a:gd name="T46" fmla="*/ 401 w 414"/>
                <a:gd name="T47" fmla="*/ 55 h 490"/>
                <a:gd name="T48" fmla="*/ 362 w 414"/>
                <a:gd name="T49" fmla="*/ 11 h 490"/>
                <a:gd name="T50" fmla="*/ 78 w 414"/>
                <a:gd name="T51" fmla="*/ 11 h 490"/>
                <a:gd name="T52" fmla="*/ 57 w 414"/>
                <a:gd name="T53" fmla="*/ 18 h 490"/>
                <a:gd name="T54" fmla="*/ 85 w 414"/>
                <a:gd name="T55" fmla="*/ 0 h 490"/>
                <a:gd name="T56" fmla="*/ 367 w 414"/>
                <a:gd name="T57" fmla="*/ 0 h 490"/>
                <a:gd name="T58" fmla="*/ 414 w 414"/>
                <a:gd name="T59" fmla="*/ 50 h 490"/>
                <a:gd name="T60" fmla="*/ 414 w 414"/>
                <a:gd name="T61" fmla="*/ 431 h 490"/>
                <a:gd name="T62" fmla="*/ 146 w 414"/>
                <a:gd name="T63" fmla="*/ 314 h 490"/>
                <a:gd name="T64" fmla="*/ 292 w 414"/>
                <a:gd name="T65" fmla="*/ 314 h 490"/>
                <a:gd name="T66" fmla="*/ 292 w 414"/>
                <a:gd name="T67" fmla="*/ 329 h 490"/>
                <a:gd name="T68" fmla="*/ 281 w 414"/>
                <a:gd name="T69" fmla="*/ 341 h 490"/>
                <a:gd name="T70" fmla="*/ 156 w 414"/>
                <a:gd name="T71" fmla="*/ 341 h 490"/>
                <a:gd name="T72" fmla="*/ 146 w 414"/>
                <a:gd name="T73" fmla="*/ 329 h 490"/>
                <a:gd name="T74" fmla="*/ 146 w 414"/>
                <a:gd name="T75" fmla="*/ 314 h 490"/>
                <a:gd name="T76" fmla="*/ 219 w 414"/>
                <a:gd name="T77" fmla="*/ 263 h 490"/>
                <a:gd name="T78" fmla="*/ 180 w 414"/>
                <a:gd name="T79" fmla="*/ 203 h 490"/>
                <a:gd name="T80" fmla="*/ 219 w 414"/>
                <a:gd name="T81" fmla="*/ 143 h 490"/>
                <a:gd name="T82" fmla="*/ 257 w 414"/>
                <a:gd name="T83" fmla="*/ 203 h 490"/>
                <a:gd name="T84" fmla="*/ 219 w 414"/>
                <a:gd name="T85" fmla="*/ 263 h 490"/>
                <a:gd name="T86" fmla="*/ 74 w 414"/>
                <a:gd name="T87" fmla="*/ 440 h 490"/>
                <a:gd name="T88" fmla="*/ 26 w 414"/>
                <a:gd name="T89" fmla="*/ 440 h 490"/>
                <a:gd name="T90" fmla="*/ 0 w 414"/>
                <a:gd name="T91" fmla="*/ 419 h 490"/>
                <a:gd name="T92" fmla="*/ 0 w 414"/>
                <a:gd name="T93" fmla="*/ 417 h 490"/>
                <a:gd name="T94" fmla="*/ 18 w 414"/>
                <a:gd name="T95" fmla="*/ 404 h 490"/>
                <a:gd name="T96" fmla="*/ 29 w 414"/>
                <a:gd name="T97" fmla="*/ 408 h 490"/>
                <a:gd name="T98" fmla="*/ 74 w 414"/>
                <a:gd name="T99" fmla="*/ 408 h 490"/>
                <a:gd name="T100" fmla="*/ 87 w 414"/>
                <a:gd name="T101" fmla="*/ 423 h 490"/>
                <a:gd name="T102" fmla="*/ 87 w 414"/>
                <a:gd name="T103" fmla="*/ 425 h 490"/>
                <a:gd name="T104" fmla="*/ 74 w 414"/>
                <a:gd name="T105" fmla="*/ 440 h 490"/>
                <a:gd name="T106" fmla="*/ 74 w 414"/>
                <a:gd name="T107" fmla="*/ 107 h 490"/>
                <a:gd name="T108" fmla="*/ 26 w 414"/>
                <a:gd name="T109" fmla="*/ 107 h 490"/>
                <a:gd name="T110" fmla="*/ 0 w 414"/>
                <a:gd name="T111" fmla="*/ 86 h 490"/>
                <a:gd name="T112" fmla="*/ 0 w 414"/>
                <a:gd name="T113" fmla="*/ 83 h 490"/>
                <a:gd name="T114" fmla="*/ 18 w 414"/>
                <a:gd name="T115" fmla="*/ 71 h 490"/>
                <a:gd name="T116" fmla="*/ 29 w 414"/>
                <a:gd name="T117" fmla="*/ 74 h 490"/>
                <a:gd name="T118" fmla="*/ 74 w 414"/>
                <a:gd name="T119" fmla="*/ 74 h 490"/>
                <a:gd name="T120" fmla="*/ 87 w 414"/>
                <a:gd name="T121" fmla="*/ 89 h 490"/>
                <a:gd name="T122" fmla="*/ 87 w 414"/>
                <a:gd name="T123" fmla="*/ 92 h 490"/>
                <a:gd name="T124" fmla="*/ 74 w 414"/>
                <a:gd name="T125" fmla="*/ 10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4" h="490">
                  <a:moveTo>
                    <a:pt x="386" y="452"/>
                  </a:moveTo>
                  <a:cubicBezTo>
                    <a:pt x="386" y="322"/>
                    <a:pt x="386" y="193"/>
                    <a:pt x="386" y="63"/>
                  </a:cubicBezTo>
                  <a:cubicBezTo>
                    <a:pt x="386" y="42"/>
                    <a:pt x="371" y="24"/>
                    <a:pt x="351" y="24"/>
                  </a:cubicBezTo>
                  <a:cubicBezTo>
                    <a:pt x="255" y="24"/>
                    <a:pt x="159" y="24"/>
                    <a:pt x="63" y="24"/>
                  </a:cubicBezTo>
                  <a:cubicBezTo>
                    <a:pt x="44" y="24"/>
                    <a:pt x="28" y="42"/>
                    <a:pt x="28" y="63"/>
                  </a:cubicBezTo>
                  <a:cubicBezTo>
                    <a:pt x="47" y="63"/>
                    <a:pt x="66" y="63"/>
                    <a:pt x="85" y="63"/>
                  </a:cubicBezTo>
                  <a:cubicBezTo>
                    <a:pt x="94" y="63"/>
                    <a:pt x="101" y="71"/>
                    <a:pt x="101" y="81"/>
                  </a:cubicBezTo>
                  <a:cubicBezTo>
                    <a:pt x="101" y="100"/>
                    <a:pt x="101" y="100"/>
                    <a:pt x="101" y="100"/>
                  </a:cubicBezTo>
                  <a:cubicBezTo>
                    <a:pt x="101" y="110"/>
                    <a:pt x="94" y="118"/>
                    <a:pt x="85" y="118"/>
                  </a:cubicBezTo>
                  <a:cubicBezTo>
                    <a:pt x="66" y="118"/>
                    <a:pt x="47" y="118"/>
                    <a:pt x="28" y="118"/>
                  </a:cubicBezTo>
                  <a:cubicBezTo>
                    <a:pt x="28" y="397"/>
                    <a:pt x="28" y="397"/>
                    <a:pt x="28" y="397"/>
                  </a:cubicBezTo>
                  <a:cubicBezTo>
                    <a:pt x="47" y="397"/>
                    <a:pt x="66" y="397"/>
                    <a:pt x="85" y="397"/>
                  </a:cubicBezTo>
                  <a:cubicBezTo>
                    <a:pt x="94" y="397"/>
                    <a:pt x="101" y="405"/>
                    <a:pt x="101" y="414"/>
                  </a:cubicBezTo>
                  <a:cubicBezTo>
                    <a:pt x="101" y="434"/>
                    <a:pt x="101" y="434"/>
                    <a:pt x="101" y="434"/>
                  </a:cubicBezTo>
                  <a:cubicBezTo>
                    <a:pt x="101" y="443"/>
                    <a:pt x="94" y="451"/>
                    <a:pt x="85" y="451"/>
                  </a:cubicBezTo>
                  <a:cubicBezTo>
                    <a:pt x="67" y="451"/>
                    <a:pt x="49" y="451"/>
                    <a:pt x="30" y="451"/>
                  </a:cubicBezTo>
                  <a:cubicBezTo>
                    <a:pt x="30" y="452"/>
                    <a:pt x="30" y="452"/>
                    <a:pt x="30" y="452"/>
                  </a:cubicBezTo>
                  <a:cubicBezTo>
                    <a:pt x="30" y="473"/>
                    <a:pt x="46" y="490"/>
                    <a:pt x="66" y="490"/>
                  </a:cubicBezTo>
                  <a:cubicBezTo>
                    <a:pt x="161" y="490"/>
                    <a:pt x="256" y="490"/>
                    <a:pt x="351" y="490"/>
                  </a:cubicBezTo>
                  <a:cubicBezTo>
                    <a:pt x="371" y="490"/>
                    <a:pt x="386" y="473"/>
                    <a:pt x="386" y="452"/>
                  </a:cubicBezTo>
                  <a:close/>
                  <a:moveTo>
                    <a:pt x="414" y="431"/>
                  </a:moveTo>
                  <a:cubicBezTo>
                    <a:pt x="414" y="444"/>
                    <a:pt x="402" y="456"/>
                    <a:pt x="393" y="463"/>
                  </a:cubicBezTo>
                  <a:cubicBezTo>
                    <a:pt x="398" y="456"/>
                    <a:pt x="401" y="447"/>
                    <a:pt x="401" y="438"/>
                  </a:cubicBezTo>
                  <a:cubicBezTo>
                    <a:pt x="401" y="310"/>
                    <a:pt x="402" y="183"/>
                    <a:pt x="401" y="55"/>
                  </a:cubicBezTo>
                  <a:cubicBezTo>
                    <a:pt x="401" y="29"/>
                    <a:pt x="385" y="11"/>
                    <a:pt x="362" y="11"/>
                  </a:cubicBezTo>
                  <a:cubicBezTo>
                    <a:pt x="266" y="11"/>
                    <a:pt x="174" y="11"/>
                    <a:pt x="78" y="11"/>
                  </a:cubicBezTo>
                  <a:cubicBezTo>
                    <a:pt x="70" y="11"/>
                    <a:pt x="63" y="13"/>
                    <a:pt x="57" y="18"/>
                  </a:cubicBezTo>
                  <a:cubicBezTo>
                    <a:pt x="64" y="9"/>
                    <a:pt x="74" y="0"/>
                    <a:pt x="85" y="0"/>
                  </a:cubicBezTo>
                  <a:cubicBezTo>
                    <a:pt x="180" y="0"/>
                    <a:pt x="271" y="0"/>
                    <a:pt x="367" y="0"/>
                  </a:cubicBezTo>
                  <a:cubicBezTo>
                    <a:pt x="392" y="0"/>
                    <a:pt x="414" y="22"/>
                    <a:pt x="414" y="50"/>
                  </a:cubicBezTo>
                  <a:cubicBezTo>
                    <a:pt x="414" y="177"/>
                    <a:pt x="414" y="304"/>
                    <a:pt x="414" y="431"/>
                  </a:cubicBezTo>
                  <a:close/>
                  <a:moveTo>
                    <a:pt x="146" y="314"/>
                  </a:moveTo>
                  <a:cubicBezTo>
                    <a:pt x="146" y="261"/>
                    <a:pt x="292" y="261"/>
                    <a:pt x="292" y="314"/>
                  </a:cubicBezTo>
                  <a:cubicBezTo>
                    <a:pt x="292" y="329"/>
                    <a:pt x="292" y="329"/>
                    <a:pt x="292" y="329"/>
                  </a:cubicBezTo>
                  <a:cubicBezTo>
                    <a:pt x="292" y="335"/>
                    <a:pt x="287" y="341"/>
                    <a:pt x="281" y="341"/>
                  </a:cubicBezTo>
                  <a:cubicBezTo>
                    <a:pt x="156" y="341"/>
                    <a:pt x="156" y="341"/>
                    <a:pt x="156" y="341"/>
                  </a:cubicBezTo>
                  <a:cubicBezTo>
                    <a:pt x="150" y="341"/>
                    <a:pt x="146" y="335"/>
                    <a:pt x="146" y="329"/>
                  </a:cubicBezTo>
                  <a:cubicBezTo>
                    <a:pt x="146" y="314"/>
                    <a:pt x="146" y="314"/>
                    <a:pt x="146" y="314"/>
                  </a:cubicBezTo>
                  <a:close/>
                  <a:moveTo>
                    <a:pt x="219" y="263"/>
                  </a:moveTo>
                  <a:cubicBezTo>
                    <a:pt x="201" y="263"/>
                    <a:pt x="180" y="236"/>
                    <a:pt x="180" y="203"/>
                  </a:cubicBezTo>
                  <a:cubicBezTo>
                    <a:pt x="180" y="170"/>
                    <a:pt x="175" y="143"/>
                    <a:pt x="219" y="143"/>
                  </a:cubicBezTo>
                  <a:cubicBezTo>
                    <a:pt x="263" y="143"/>
                    <a:pt x="257" y="170"/>
                    <a:pt x="257" y="203"/>
                  </a:cubicBezTo>
                  <a:cubicBezTo>
                    <a:pt x="257" y="236"/>
                    <a:pt x="237" y="263"/>
                    <a:pt x="219" y="263"/>
                  </a:cubicBezTo>
                  <a:close/>
                  <a:moveTo>
                    <a:pt x="74" y="440"/>
                  </a:moveTo>
                  <a:cubicBezTo>
                    <a:pt x="26" y="440"/>
                    <a:pt x="26" y="440"/>
                    <a:pt x="26" y="440"/>
                  </a:cubicBezTo>
                  <a:cubicBezTo>
                    <a:pt x="14" y="440"/>
                    <a:pt x="0" y="435"/>
                    <a:pt x="0" y="419"/>
                  </a:cubicBezTo>
                  <a:cubicBezTo>
                    <a:pt x="0" y="418"/>
                    <a:pt x="0" y="417"/>
                    <a:pt x="0" y="417"/>
                  </a:cubicBezTo>
                  <a:cubicBezTo>
                    <a:pt x="0" y="398"/>
                    <a:pt x="15" y="397"/>
                    <a:pt x="18" y="404"/>
                  </a:cubicBezTo>
                  <a:cubicBezTo>
                    <a:pt x="19" y="407"/>
                    <a:pt x="23" y="408"/>
                    <a:pt x="29" y="408"/>
                  </a:cubicBezTo>
                  <a:cubicBezTo>
                    <a:pt x="74" y="408"/>
                    <a:pt x="74" y="408"/>
                    <a:pt x="74" y="408"/>
                  </a:cubicBezTo>
                  <a:cubicBezTo>
                    <a:pt x="81" y="408"/>
                    <a:pt x="87" y="415"/>
                    <a:pt x="87" y="423"/>
                  </a:cubicBezTo>
                  <a:cubicBezTo>
                    <a:pt x="87" y="424"/>
                    <a:pt x="87" y="424"/>
                    <a:pt x="87" y="425"/>
                  </a:cubicBezTo>
                  <a:cubicBezTo>
                    <a:pt x="87" y="433"/>
                    <a:pt x="81" y="440"/>
                    <a:pt x="74" y="440"/>
                  </a:cubicBezTo>
                  <a:close/>
                  <a:moveTo>
                    <a:pt x="74" y="107"/>
                  </a:moveTo>
                  <a:cubicBezTo>
                    <a:pt x="26" y="107"/>
                    <a:pt x="26" y="107"/>
                    <a:pt x="26" y="107"/>
                  </a:cubicBezTo>
                  <a:cubicBezTo>
                    <a:pt x="14" y="107"/>
                    <a:pt x="0" y="102"/>
                    <a:pt x="0" y="86"/>
                  </a:cubicBezTo>
                  <a:cubicBezTo>
                    <a:pt x="0" y="85"/>
                    <a:pt x="0" y="84"/>
                    <a:pt x="0" y="83"/>
                  </a:cubicBezTo>
                  <a:cubicBezTo>
                    <a:pt x="0" y="65"/>
                    <a:pt x="15" y="64"/>
                    <a:pt x="18" y="71"/>
                  </a:cubicBezTo>
                  <a:cubicBezTo>
                    <a:pt x="19" y="74"/>
                    <a:pt x="23" y="74"/>
                    <a:pt x="29" y="74"/>
                  </a:cubicBezTo>
                  <a:cubicBezTo>
                    <a:pt x="74" y="74"/>
                    <a:pt x="74" y="74"/>
                    <a:pt x="74" y="74"/>
                  </a:cubicBezTo>
                  <a:cubicBezTo>
                    <a:pt x="81" y="74"/>
                    <a:pt x="87" y="81"/>
                    <a:pt x="87" y="89"/>
                  </a:cubicBezTo>
                  <a:cubicBezTo>
                    <a:pt x="87" y="90"/>
                    <a:pt x="87" y="91"/>
                    <a:pt x="87" y="92"/>
                  </a:cubicBezTo>
                  <a:cubicBezTo>
                    <a:pt x="87" y="100"/>
                    <a:pt x="81" y="107"/>
                    <a:pt x="74" y="107"/>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7" name="图片 6"/>
          <p:cNvPicPr preferRelativeResize="0">
            <a:picLocks noChangeAspect="1"/>
          </p:cNvPicPr>
          <p:nvPr/>
        </p:nvPicPr>
        <p:blipFill>
          <a:blip r:embed="rId2">
            <a:extLst>
              <a:ext uri="{28A0092B-C50C-407E-A947-70E740481C1C}">
                <a14:useLocalDpi xmlns:a14="http://schemas.microsoft.com/office/drawing/2010/main" val="0"/>
              </a:ext>
            </a:extLst>
          </a:blip>
          <a:stretch/>
        </p:blipFill>
        <p:spPr>
          <a:xfrm>
            <a:off x="6928446" y="1453682"/>
            <a:ext cx="5299987" cy="4024250"/>
          </a:xfrm>
          <a:prstGeom prst="rect">
            <a:avLst/>
          </a:prstGeom>
        </p:spPr>
      </p:pic>
      <p:grpSp>
        <p:nvGrpSpPr>
          <p:cNvPr id="3" name="Group 2">
            <a:extLst>
              <a:ext uri="{FF2B5EF4-FFF2-40B4-BE49-F238E27FC236}">
                <a16:creationId xmlns:a16="http://schemas.microsoft.com/office/drawing/2014/main" id="{7CD8D36C-4268-DA7B-BB13-D0712B09E3FE}"/>
              </a:ext>
            </a:extLst>
          </p:cNvPr>
          <p:cNvGrpSpPr/>
          <p:nvPr/>
        </p:nvGrpSpPr>
        <p:grpSpPr>
          <a:xfrm>
            <a:off x="1993178" y="3072740"/>
            <a:ext cx="4571332" cy="1868461"/>
            <a:chOff x="1993178" y="3072740"/>
            <a:chExt cx="4571332" cy="1868461"/>
          </a:xfrm>
        </p:grpSpPr>
        <p:sp>
          <p:nvSpPr>
            <p:cNvPr id="9" name="文本框 8"/>
            <p:cNvSpPr txBox="1"/>
            <p:nvPr/>
          </p:nvSpPr>
          <p:spPr>
            <a:xfrm>
              <a:off x="1993178" y="3472850"/>
              <a:ext cx="4571332" cy="1468351"/>
            </a:xfrm>
            <a:prstGeom prst="rect">
              <a:avLst/>
            </a:prstGeom>
            <a:noFill/>
          </p:spPr>
          <p:txBody>
            <a:bodyPr wrap="square" rtlCol="0">
              <a:spAutoFit/>
            </a:bodyPr>
            <a:lstStyle/>
            <a:p>
              <a:pPr>
                <a:lnSpc>
                  <a:spcPct val="130000"/>
                </a:lnSpc>
              </a:pPr>
              <a:r>
                <a:rPr lang="en-US" altLang="zh-CN" sz="1400">
                  <a:solidFill>
                    <a:schemeClr val="bg1"/>
                  </a:solidFill>
                  <a:latin typeface="Malgun Gothic Semilight" panose="020B0502040204020203" pitchFamily="34" charset="-122"/>
                  <a:ea typeface="Malgun Gothic Semilight" panose="020B0502040204020203" pitchFamily="34" charset="-122"/>
                </a:rPr>
                <a:t>- </a:t>
              </a:r>
              <a:r>
                <a:rPr lang="vi-VN" altLang="zh-CN" sz="1400">
                  <a:solidFill>
                    <a:schemeClr val="bg1"/>
                  </a:solidFill>
                  <a:latin typeface="Malgun Gothic Semilight" panose="020B0502040204020203" pitchFamily="34" charset="-122"/>
                  <a:ea typeface="Malgun Gothic Semilight" panose="020B0502040204020203" pitchFamily="34" charset="-122"/>
                </a:rPr>
                <a:t>là bức xạ điện từ có bước sóng dài hơn ánh sáng </a:t>
              </a:r>
              <a:endParaRPr lang="en-US" altLang="zh-CN" sz="1400">
                <a:solidFill>
                  <a:schemeClr val="bg1"/>
                </a:solidFill>
                <a:latin typeface="Malgun Gothic Semilight" panose="020B0502040204020203" pitchFamily="34" charset="-122"/>
                <a:ea typeface="Malgun Gothic Semilight" panose="020B0502040204020203" pitchFamily="34" charset="-122"/>
              </a:endParaRPr>
            </a:p>
            <a:p>
              <a:pPr>
                <a:lnSpc>
                  <a:spcPct val="130000"/>
                </a:lnSpc>
              </a:pPr>
              <a:r>
                <a:rPr lang="en-US" altLang="zh-CN" sz="1400">
                  <a:solidFill>
                    <a:schemeClr val="bg1"/>
                  </a:solidFill>
                  <a:latin typeface="Malgun Gothic Semilight" panose="020B0502040204020203" pitchFamily="34" charset="-122"/>
                  <a:ea typeface="Malgun Gothic Semilight" panose="020B0502040204020203" pitchFamily="34" charset="-122"/>
                </a:rPr>
                <a:t>- </a:t>
              </a:r>
              <a:r>
                <a:rPr lang="vi-VN" altLang="zh-CN" sz="1400">
                  <a:solidFill>
                    <a:schemeClr val="bg1"/>
                  </a:solidFill>
                  <a:latin typeface="Malgun Gothic Semilight" panose="020B0502040204020203" pitchFamily="34" charset="-122"/>
                  <a:ea typeface="Malgun Gothic Semilight" panose="020B0502040204020203" pitchFamily="34" charset="-122"/>
                </a:rPr>
                <a:t>Bước sóng hồng ngoại nằm trong khoảng từ 700nm – 1mm, tần số 300GHz – 300MHz</a:t>
              </a:r>
              <a:r>
                <a:rPr lang="en-US" altLang="zh-CN" sz="1400">
                  <a:solidFill>
                    <a:schemeClr val="bg1"/>
                  </a:solidFill>
                  <a:latin typeface="Malgun Gothic Semilight" panose="020B0502040204020203" pitchFamily="34" charset="-122"/>
                  <a:ea typeface="Malgun Gothic Semilight" panose="020B0502040204020203" pitchFamily="34" charset="-122"/>
                </a:rPr>
                <a:t>.</a:t>
              </a:r>
            </a:p>
            <a:p>
              <a:pPr>
                <a:lnSpc>
                  <a:spcPct val="130000"/>
                </a:lnSpc>
              </a:pPr>
              <a:r>
                <a:rPr lang="en-US" altLang="zh-CN" sz="1400">
                  <a:solidFill>
                    <a:schemeClr val="bg1"/>
                  </a:solidFill>
                  <a:latin typeface="Malgun Gothic Semilight" panose="020B0502040204020203" pitchFamily="34" charset="-122"/>
                  <a:ea typeface="Malgun Gothic Semilight" panose="020B0502040204020203" pitchFamily="34" charset="-122"/>
                </a:rPr>
                <a:t>- N</a:t>
              </a:r>
              <a:r>
                <a:rPr lang="vi-VN" altLang="zh-CN" sz="1400">
                  <a:solidFill>
                    <a:schemeClr val="bg1"/>
                  </a:solidFill>
                  <a:latin typeface="Malgun Gothic Semilight" panose="020B0502040204020203" pitchFamily="34" charset="-122"/>
                  <a:ea typeface="Malgun Gothic Semilight" panose="020B0502040204020203" pitchFamily="34" charset="-122"/>
                </a:rPr>
                <a:t>ăng lượng của photon dao động trong khoảng từ 1,24 meV đến 1,7eV.</a:t>
              </a:r>
              <a:endParaRPr lang="zh-CN" altLang="en-US" sz="1400" dirty="0">
                <a:solidFill>
                  <a:schemeClr val="bg1"/>
                </a:solidFill>
                <a:latin typeface="Malgun Gothic Semilight" panose="020B0502040204020203" pitchFamily="34" charset="-122"/>
                <a:ea typeface="Malgun Gothic Semilight" panose="020B0502040204020203" pitchFamily="34" charset="-122"/>
              </a:endParaRPr>
            </a:p>
          </p:txBody>
        </p:sp>
        <p:sp>
          <p:nvSpPr>
            <p:cNvPr id="10" name="TextBox 76"/>
            <p:cNvSpPr txBox="1"/>
            <p:nvPr/>
          </p:nvSpPr>
          <p:spPr>
            <a:xfrm>
              <a:off x="1993178" y="3072740"/>
              <a:ext cx="3049628" cy="460375"/>
            </a:xfrm>
            <a:prstGeom prst="rect">
              <a:avLst/>
            </a:prstGeom>
            <a:noFill/>
          </p:spPr>
          <p:txBody>
            <a:bodyPr wrap="square" rtlCol="0">
              <a:spAutoFit/>
            </a:bodyPr>
            <a:lstStyle/>
            <a:p>
              <a:r>
                <a:rPr lang="en-US" altLang="zh-CN" sz="2400">
                  <a:solidFill>
                    <a:schemeClr val="bg1"/>
                  </a:solidFill>
                  <a:latin typeface="Gill Sans MT" panose="020B0502020104020203" pitchFamily="34" charset="0"/>
                  <a:ea typeface="Malgun Gothic Semilight" panose="020B0502040204020203" pitchFamily="34" charset="-122"/>
                </a:rPr>
                <a:t>Tia hồng ngoại</a:t>
              </a:r>
              <a:endParaRPr lang="zh-CN" altLang="en-US" sz="2400" dirty="0">
                <a:solidFill>
                  <a:schemeClr val="bg1"/>
                </a:solidFill>
                <a:latin typeface="Gill Sans MT" panose="020B0502020104020203" pitchFamily="34" charset="0"/>
                <a:ea typeface="Malgun Gothic Semilight" panose="020B0502040204020203" pitchFamily="34" charset="-122"/>
              </a:endParaRPr>
            </a:p>
          </p:txBody>
        </p:sp>
      </p:grpSp>
      <p:sp>
        <p:nvSpPr>
          <p:cNvPr id="30" name="TextBox 104"/>
          <p:cNvSpPr txBox="1"/>
          <p:nvPr/>
        </p:nvSpPr>
        <p:spPr>
          <a:xfrm>
            <a:off x="340360" y="1203325"/>
            <a:ext cx="4187825" cy="800860"/>
          </a:xfrm>
          <a:prstGeom prst="rect">
            <a:avLst/>
          </a:prstGeom>
          <a:noFill/>
        </p:spPr>
        <p:txBody>
          <a:bodyPr wrap="square" lIns="0" tIns="0" rIns="0" bIns="0" rtlCol="0">
            <a:spAutoFit/>
          </a:bodyPr>
          <a:lstStyle/>
          <a:p>
            <a:pPr fontAlgn="auto">
              <a:lnSpc>
                <a:spcPct val="150000"/>
              </a:lnSpc>
            </a:pPr>
            <a:r>
              <a:rPr lang="vi-VN" altLang="zh-CN" sz="1200">
                <a:solidFill>
                  <a:srgbClr val="262626"/>
                </a:solidFill>
                <a:latin typeface="Malgun Gothic Semilight" panose="020B0502040204020203" pitchFamily="34" charset="-122"/>
                <a:ea typeface="Malgun Gothic Semilight" panose="020B0502040204020203" pitchFamily="34" charset="-122"/>
                <a:cs typeface="Adobe Arabic" panose="02040503050201020203" pitchFamily="18" charset="-78"/>
              </a:rPr>
              <a:t>- Tia hồng ngoại có nhiều tên gọi khác nhau như bức xạ hồng ngoại, ánh sáng hồng ngoại, sóng hồng ngoại, … và tên gọi trong tiếng Anh là Infrared ray – tia IR.</a:t>
            </a:r>
            <a:endParaRPr lang="en-US" sz="1200" dirty="0">
              <a:solidFill>
                <a:srgbClr val="262626"/>
              </a:solidFill>
              <a:latin typeface="Malgun Gothic Semilight" panose="020B0502040204020203" pitchFamily="34" charset="-122"/>
              <a:ea typeface="Malgun Gothic Semilight" panose="020B0502040204020203" pitchFamily="34" charset="-122"/>
              <a:cs typeface="Adobe Arabic" panose="02040503050201020203" pitchFamily="18" charset="-7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 calcmode="lin" valueType="num">
                                      <p:cBhvr>
                                        <p:cTn id="20" dur="500" fill="hold"/>
                                        <p:tgtEl>
                                          <p:spTgt spid="7"/>
                                        </p:tgtEl>
                                        <p:attrNameLst>
                                          <p:attrName>style.rotation</p:attrName>
                                        </p:attrNameLst>
                                      </p:cBhvr>
                                      <p:tavLst>
                                        <p:tav tm="0">
                                          <p:val>
                                            <p:fltVal val="360"/>
                                          </p:val>
                                        </p:tav>
                                        <p:tav tm="100000">
                                          <p:val>
                                            <p:fltVal val="0"/>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4" name="TextBox 3">
            <a:extLst>
              <a:ext uri="{FF2B5EF4-FFF2-40B4-BE49-F238E27FC236}">
                <a16:creationId xmlns:a16="http://schemas.microsoft.com/office/drawing/2014/main" id="{CD9F1B6C-53E4-9B48-DC8E-B90CAA1B1C40}"/>
              </a:ext>
            </a:extLst>
          </p:cNvPr>
          <p:cNvSpPr txBox="1"/>
          <p:nvPr/>
        </p:nvSpPr>
        <p:spPr>
          <a:xfrm>
            <a:off x="1082567" y="1292772"/>
            <a:ext cx="9532882" cy="1477328"/>
          </a:xfrm>
          <a:prstGeom prst="rect">
            <a:avLst/>
          </a:prstGeom>
          <a:noFill/>
        </p:spPr>
        <p:txBody>
          <a:bodyPr wrap="square" rtlCol="0">
            <a:spAutoFit/>
          </a:bodyPr>
          <a:lstStyle/>
          <a:p>
            <a:r>
              <a:rPr lang="en-US"/>
              <a:t>Trong kỹ thuật truyền tin bằng sợi quang, người ta có thể truyền cùng một lúc 15.000 cuộc điện thoại hay 12 kênh truyền hình qua một sợi dây dẫn quang dẫn với đường kính 0.13 mm. </a:t>
            </a:r>
          </a:p>
          <a:p>
            <a:r>
              <a:rPr lang="en-US"/>
              <a:t>Trong việc truyền dữ liệu, lượng thông tin được truyền đi bằng bức xạ hồng ngoại lớn gấp nhiều lần so với sóng điện từ.</a:t>
            </a:r>
          </a:p>
        </p:txBody>
      </p:sp>
      <p:pic>
        <p:nvPicPr>
          <p:cNvPr id="3" name="Picture 2">
            <a:extLst>
              <a:ext uri="{FF2B5EF4-FFF2-40B4-BE49-F238E27FC236}">
                <a16:creationId xmlns:a16="http://schemas.microsoft.com/office/drawing/2014/main" id="{6D5856C5-C02B-A5D4-F0AE-CBE3EC1BD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22" y="3429000"/>
            <a:ext cx="5113278" cy="3287108"/>
          </a:xfrm>
          <a:prstGeom prst="rect">
            <a:avLst/>
          </a:prstGeom>
        </p:spPr>
      </p:pic>
      <p:pic>
        <p:nvPicPr>
          <p:cNvPr id="8" name="Picture 7">
            <a:extLst>
              <a:ext uri="{FF2B5EF4-FFF2-40B4-BE49-F238E27FC236}">
                <a16:creationId xmlns:a16="http://schemas.microsoft.com/office/drawing/2014/main" id="{025FECB4-0995-BA51-220F-CCBB27C74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29000"/>
            <a:ext cx="5113279" cy="3287108"/>
          </a:xfrm>
          <a:prstGeom prst="rect">
            <a:avLst/>
          </a:prstGeom>
        </p:spPr>
      </p:pic>
    </p:spTree>
    <p:extLst>
      <p:ext uri="{BB962C8B-B14F-4D97-AF65-F5344CB8AC3E}">
        <p14:creationId xmlns:p14="http://schemas.microsoft.com/office/powerpoint/2010/main" val="22828757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6" name="TextBox 5">
            <a:extLst>
              <a:ext uri="{FF2B5EF4-FFF2-40B4-BE49-F238E27FC236}">
                <a16:creationId xmlns:a16="http://schemas.microsoft.com/office/drawing/2014/main" id="{B3722095-4E8C-0A8A-E550-C5517365A0F0}"/>
              </a:ext>
            </a:extLst>
          </p:cNvPr>
          <p:cNvSpPr txBox="1"/>
          <p:nvPr/>
        </p:nvSpPr>
        <p:spPr>
          <a:xfrm>
            <a:off x="401214" y="1232338"/>
            <a:ext cx="11786976" cy="923330"/>
          </a:xfrm>
          <a:prstGeom prst="rect">
            <a:avLst/>
          </a:prstGeom>
          <a:noFill/>
        </p:spPr>
        <p:txBody>
          <a:bodyPr wrap="square" rtlCol="0">
            <a:spAutoFit/>
          </a:bodyPr>
          <a:lstStyle/>
          <a:p>
            <a:r>
              <a:rPr lang="en-US"/>
              <a:t>Khi nghiên cứu cấu trúc hoá học và các trạng thái chuyển động của phân tử, người ta đã tìm ra được đặc tính </a:t>
            </a:r>
            <a:br>
              <a:rPr lang="en-US"/>
            </a:br>
            <a:r>
              <a:rPr lang="en-US"/>
              <a:t>bức xạ hồng ngoại của vật chất. Đó chính là dựa trên cấu trúc hoá học của phân tử và dao động, chuyển động quay của phân tử.</a:t>
            </a:r>
          </a:p>
        </p:txBody>
      </p:sp>
      <p:pic>
        <p:nvPicPr>
          <p:cNvPr id="7" name="Picture 6">
            <a:extLst>
              <a:ext uri="{FF2B5EF4-FFF2-40B4-BE49-F238E27FC236}">
                <a16:creationId xmlns:a16="http://schemas.microsoft.com/office/drawing/2014/main" id="{F4C54199-4F10-0772-F903-FF20F08AB71B}"/>
              </a:ext>
            </a:extLst>
          </p:cNvPr>
          <p:cNvPicPr>
            <a:picLocks noChangeAspect="1"/>
          </p:cNvPicPr>
          <p:nvPr/>
        </p:nvPicPr>
        <p:blipFill rotWithShape="1">
          <a:blip r:embed="rId2">
            <a:extLst>
              <a:ext uri="{28A0092B-C50C-407E-A947-70E740481C1C}">
                <a14:useLocalDpi xmlns:a14="http://schemas.microsoft.com/office/drawing/2010/main" val="0"/>
              </a:ext>
            </a:extLst>
          </a:blip>
          <a:srcRect l="-309" t="3760" r="-309" b="3760"/>
          <a:stretch/>
        </p:blipFill>
        <p:spPr>
          <a:xfrm>
            <a:off x="0" y="3390900"/>
            <a:ext cx="6096000" cy="3467100"/>
          </a:xfrm>
          <a:prstGeom prst="rect">
            <a:avLst/>
          </a:prstGeom>
        </p:spPr>
      </p:pic>
      <p:pic>
        <p:nvPicPr>
          <p:cNvPr id="9" name="Picture 8">
            <a:extLst>
              <a:ext uri="{FF2B5EF4-FFF2-40B4-BE49-F238E27FC236}">
                <a16:creationId xmlns:a16="http://schemas.microsoft.com/office/drawing/2014/main" id="{918DE2DB-AF75-4D3F-42FD-A0A7EACE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2190" cy="3429000"/>
          </a:xfrm>
          <a:prstGeom prst="rect">
            <a:avLst/>
          </a:prstGeom>
        </p:spPr>
      </p:pic>
    </p:spTree>
    <p:extLst>
      <p:ext uri="{BB962C8B-B14F-4D97-AF65-F5344CB8AC3E}">
        <p14:creationId xmlns:p14="http://schemas.microsoft.com/office/powerpoint/2010/main" val="21697786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7" name="Group 6">
            <a:extLst>
              <a:ext uri="{FF2B5EF4-FFF2-40B4-BE49-F238E27FC236}">
                <a16:creationId xmlns:a16="http://schemas.microsoft.com/office/drawing/2014/main" id="{51A5386B-7CDD-B1F7-E7CD-A47800514807}"/>
              </a:ext>
            </a:extLst>
          </p:cNvPr>
          <p:cNvGrpSpPr/>
          <p:nvPr/>
        </p:nvGrpSpPr>
        <p:grpSpPr>
          <a:xfrm>
            <a:off x="930234" y="1663483"/>
            <a:ext cx="5165766" cy="3531033"/>
            <a:chOff x="1762681" y="2187069"/>
            <a:chExt cx="5165766" cy="3531033"/>
          </a:xfrm>
        </p:grpSpPr>
        <p:grpSp>
          <p:nvGrpSpPr>
            <p:cNvPr id="2" name="Group 1">
              <a:extLst>
                <a:ext uri="{FF2B5EF4-FFF2-40B4-BE49-F238E27FC236}">
                  <a16:creationId xmlns:a16="http://schemas.microsoft.com/office/drawing/2014/main" id="{F508B303-A847-8783-7AA9-58D177D7D50C}"/>
                </a:ext>
              </a:extLst>
            </p:cNvPr>
            <p:cNvGrpSpPr/>
            <p:nvPr/>
          </p:nvGrpSpPr>
          <p:grpSpPr>
            <a:xfrm>
              <a:off x="1762681" y="2187069"/>
              <a:ext cx="5165766" cy="3531033"/>
              <a:chOff x="1762681" y="2187069"/>
              <a:chExt cx="5165766" cy="3531033"/>
            </a:xfrm>
          </p:grpSpPr>
          <p:sp>
            <p:nvSpPr>
              <p:cNvPr id="3" name="矩形 7">
                <a:extLst>
                  <a:ext uri="{FF2B5EF4-FFF2-40B4-BE49-F238E27FC236}">
                    <a16:creationId xmlns:a16="http://schemas.microsoft.com/office/drawing/2014/main" id="{C7B1EB0B-3A4A-C48D-5822-F69924F41E0C}"/>
                  </a:ext>
                </a:extLst>
              </p:cNvPr>
              <p:cNvSpPr/>
              <p:nvPr/>
            </p:nvSpPr>
            <p:spPr>
              <a:xfrm>
                <a:off x="1762681" y="2278684"/>
                <a:ext cx="5165766" cy="3439418"/>
              </a:xfrm>
              <a:prstGeom prst="rect">
                <a:avLst/>
              </a:prstGeom>
              <a:solidFill>
                <a:srgbClr val="BDA8D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Freeform 22">
                <a:extLst>
                  <a:ext uri="{FF2B5EF4-FFF2-40B4-BE49-F238E27FC236}">
                    <a16:creationId xmlns:a16="http://schemas.microsoft.com/office/drawing/2014/main" id="{D0AE01AA-6311-0D69-297C-6D09CAB65985}"/>
                  </a:ext>
                </a:extLst>
              </p:cNvPr>
              <p:cNvSpPr>
                <a:spLocks noEditPoints="1"/>
              </p:cNvSpPr>
              <p:nvPr/>
            </p:nvSpPr>
            <p:spPr bwMode="auto">
              <a:xfrm>
                <a:off x="2104345" y="2187069"/>
                <a:ext cx="636310" cy="753421"/>
              </a:xfrm>
              <a:custGeom>
                <a:avLst/>
                <a:gdLst>
                  <a:gd name="T0" fmla="*/ 386 w 414"/>
                  <a:gd name="T1" fmla="*/ 452 h 490"/>
                  <a:gd name="T2" fmla="*/ 386 w 414"/>
                  <a:gd name="T3" fmla="*/ 63 h 490"/>
                  <a:gd name="T4" fmla="*/ 351 w 414"/>
                  <a:gd name="T5" fmla="*/ 24 h 490"/>
                  <a:gd name="T6" fmla="*/ 63 w 414"/>
                  <a:gd name="T7" fmla="*/ 24 h 490"/>
                  <a:gd name="T8" fmla="*/ 28 w 414"/>
                  <a:gd name="T9" fmla="*/ 63 h 490"/>
                  <a:gd name="T10" fmla="*/ 85 w 414"/>
                  <a:gd name="T11" fmla="*/ 63 h 490"/>
                  <a:gd name="T12" fmla="*/ 101 w 414"/>
                  <a:gd name="T13" fmla="*/ 81 h 490"/>
                  <a:gd name="T14" fmla="*/ 101 w 414"/>
                  <a:gd name="T15" fmla="*/ 100 h 490"/>
                  <a:gd name="T16" fmla="*/ 85 w 414"/>
                  <a:gd name="T17" fmla="*/ 118 h 490"/>
                  <a:gd name="T18" fmla="*/ 28 w 414"/>
                  <a:gd name="T19" fmla="*/ 118 h 490"/>
                  <a:gd name="T20" fmla="*/ 28 w 414"/>
                  <a:gd name="T21" fmla="*/ 397 h 490"/>
                  <a:gd name="T22" fmla="*/ 85 w 414"/>
                  <a:gd name="T23" fmla="*/ 397 h 490"/>
                  <a:gd name="T24" fmla="*/ 101 w 414"/>
                  <a:gd name="T25" fmla="*/ 414 h 490"/>
                  <a:gd name="T26" fmla="*/ 101 w 414"/>
                  <a:gd name="T27" fmla="*/ 434 h 490"/>
                  <a:gd name="T28" fmla="*/ 85 w 414"/>
                  <a:gd name="T29" fmla="*/ 451 h 490"/>
                  <a:gd name="T30" fmla="*/ 30 w 414"/>
                  <a:gd name="T31" fmla="*/ 451 h 490"/>
                  <a:gd name="T32" fmla="*/ 30 w 414"/>
                  <a:gd name="T33" fmla="*/ 452 h 490"/>
                  <a:gd name="T34" fmla="*/ 66 w 414"/>
                  <a:gd name="T35" fmla="*/ 490 h 490"/>
                  <a:gd name="T36" fmla="*/ 351 w 414"/>
                  <a:gd name="T37" fmla="*/ 490 h 490"/>
                  <a:gd name="T38" fmla="*/ 386 w 414"/>
                  <a:gd name="T39" fmla="*/ 452 h 490"/>
                  <a:gd name="T40" fmla="*/ 414 w 414"/>
                  <a:gd name="T41" fmla="*/ 431 h 490"/>
                  <a:gd name="T42" fmla="*/ 393 w 414"/>
                  <a:gd name="T43" fmla="*/ 463 h 490"/>
                  <a:gd name="T44" fmla="*/ 401 w 414"/>
                  <a:gd name="T45" fmla="*/ 438 h 490"/>
                  <a:gd name="T46" fmla="*/ 401 w 414"/>
                  <a:gd name="T47" fmla="*/ 55 h 490"/>
                  <a:gd name="T48" fmla="*/ 362 w 414"/>
                  <a:gd name="T49" fmla="*/ 11 h 490"/>
                  <a:gd name="T50" fmla="*/ 78 w 414"/>
                  <a:gd name="T51" fmla="*/ 11 h 490"/>
                  <a:gd name="T52" fmla="*/ 57 w 414"/>
                  <a:gd name="T53" fmla="*/ 18 h 490"/>
                  <a:gd name="T54" fmla="*/ 85 w 414"/>
                  <a:gd name="T55" fmla="*/ 0 h 490"/>
                  <a:gd name="T56" fmla="*/ 367 w 414"/>
                  <a:gd name="T57" fmla="*/ 0 h 490"/>
                  <a:gd name="T58" fmla="*/ 414 w 414"/>
                  <a:gd name="T59" fmla="*/ 50 h 490"/>
                  <a:gd name="T60" fmla="*/ 414 w 414"/>
                  <a:gd name="T61" fmla="*/ 431 h 490"/>
                  <a:gd name="T62" fmla="*/ 146 w 414"/>
                  <a:gd name="T63" fmla="*/ 314 h 490"/>
                  <a:gd name="T64" fmla="*/ 292 w 414"/>
                  <a:gd name="T65" fmla="*/ 314 h 490"/>
                  <a:gd name="T66" fmla="*/ 292 w 414"/>
                  <a:gd name="T67" fmla="*/ 329 h 490"/>
                  <a:gd name="T68" fmla="*/ 281 w 414"/>
                  <a:gd name="T69" fmla="*/ 341 h 490"/>
                  <a:gd name="T70" fmla="*/ 156 w 414"/>
                  <a:gd name="T71" fmla="*/ 341 h 490"/>
                  <a:gd name="T72" fmla="*/ 146 w 414"/>
                  <a:gd name="T73" fmla="*/ 329 h 490"/>
                  <a:gd name="T74" fmla="*/ 146 w 414"/>
                  <a:gd name="T75" fmla="*/ 314 h 490"/>
                  <a:gd name="T76" fmla="*/ 219 w 414"/>
                  <a:gd name="T77" fmla="*/ 263 h 490"/>
                  <a:gd name="T78" fmla="*/ 180 w 414"/>
                  <a:gd name="T79" fmla="*/ 203 h 490"/>
                  <a:gd name="T80" fmla="*/ 219 w 414"/>
                  <a:gd name="T81" fmla="*/ 143 h 490"/>
                  <a:gd name="T82" fmla="*/ 257 w 414"/>
                  <a:gd name="T83" fmla="*/ 203 h 490"/>
                  <a:gd name="T84" fmla="*/ 219 w 414"/>
                  <a:gd name="T85" fmla="*/ 263 h 490"/>
                  <a:gd name="T86" fmla="*/ 74 w 414"/>
                  <a:gd name="T87" fmla="*/ 440 h 490"/>
                  <a:gd name="T88" fmla="*/ 26 w 414"/>
                  <a:gd name="T89" fmla="*/ 440 h 490"/>
                  <a:gd name="T90" fmla="*/ 0 w 414"/>
                  <a:gd name="T91" fmla="*/ 419 h 490"/>
                  <a:gd name="T92" fmla="*/ 0 w 414"/>
                  <a:gd name="T93" fmla="*/ 417 h 490"/>
                  <a:gd name="T94" fmla="*/ 18 w 414"/>
                  <a:gd name="T95" fmla="*/ 404 h 490"/>
                  <a:gd name="T96" fmla="*/ 29 w 414"/>
                  <a:gd name="T97" fmla="*/ 408 h 490"/>
                  <a:gd name="T98" fmla="*/ 74 w 414"/>
                  <a:gd name="T99" fmla="*/ 408 h 490"/>
                  <a:gd name="T100" fmla="*/ 87 w 414"/>
                  <a:gd name="T101" fmla="*/ 423 h 490"/>
                  <a:gd name="T102" fmla="*/ 87 w 414"/>
                  <a:gd name="T103" fmla="*/ 425 h 490"/>
                  <a:gd name="T104" fmla="*/ 74 w 414"/>
                  <a:gd name="T105" fmla="*/ 440 h 490"/>
                  <a:gd name="T106" fmla="*/ 74 w 414"/>
                  <a:gd name="T107" fmla="*/ 107 h 490"/>
                  <a:gd name="T108" fmla="*/ 26 w 414"/>
                  <a:gd name="T109" fmla="*/ 107 h 490"/>
                  <a:gd name="T110" fmla="*/ 0 w 414"/>
                  <a:gd name="T111" fmla="*/ 86 h 490"/>
                  <a:gd name="T112" fmla="*/ 0 w 414"/>
                  <a:gd name="T113" fmla="*/ 83 h 490"/>
                  <a:gd name="T114" fmla="*/ 18 w 414"/>
                  <a:gd name="T115" fmla="*/ 71 h 490"/>
                  <a:gd name="T116" fmla="*/ 29 w 414"/>
                  <a:gd name="T117" fmla="*/ 74 h 490"/>
                  <a:gd name="T118" fmla="*/ 74 w 414"/>
                  <a:gd name="T119" fmla="*/ 74 h 490"/>
                  <a:gd name="T120" fmla="*/ 87 w 414"/>
                  <a:gd name="T121" fmla="*/ 89 h 490"/>
                  <a:gd name="T122" fmla="*/ 87 w 414"/>
                  <a:gd name="T123" fmla="*/ 92 h 490"/>
                  <a:gd name="T124" fmla="*/ 74 w 414"/>
                  <a:gd name="T125" fmla="*/ 10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4" h="490">
                    <a:moveTo>
                      <a:pt x="386" y="452"/>
                    </a:moveTo>
                    <a:cubicBezTo>
                      <a:pt x="386" y="322"/>
                      <a:pt x="386" y="193"/>
                      <a:pt x="386" y="63"/>
                    </a:cubicBezTo>
                    <a:cubicBezTo>
                      <a:pt x="386" y="42"/>
                      <a:pt x="371" y="24"/>
                      <a:pt x="351" y="24"/>
                    </a:cubicBezTo>
                    <a:cubicBezTo>
                      <a:pt x="255" y="24"/>
                      <a:pt x="159" y="24"/>
                      <a:pt x="63" y="24"/>
                    </a:cubicBezTo>
                    <a:cubicBezTo>
                      <a:pt x="44" y="24"/>
                      <a:pt x="28" y="42"/>
                      <a:pt x="28" y="63"/>
                    </a:cubicBezTo>
                    <a:cubicBezTo>
                      <a:pt x="47" y="63"/>
                      <a:pt x="66" y="63"/>
                      <a:pt x="85" y="63"/>
                    </a:cubicBezTo>
                    <a:cubicBezTo>
                      <a:pt x="94" y="63"/>
                      <a:pt x="101" y="71"/>
                      <a:pt x="101" y="81"/>
                    </a:cubicBezTo>
                    <a:cubicBezTo>
                      <a:pt x="101" y="100"/>
                      <a:pt x="101" y="100"/>
                      <a:pt x="101" y="100"/>
                    </a:cubicBezTo>
                    <a:cubicBezTo>
                      <a:pt x="101" y="110"/>
                      <a:pt x="94" y="118"/>
                      <a:pt x="85" y="118"/>
                    </a:cubicBezTo>
                    <a:cubicBezTo>
                      <a:pt x="66" y="118"/>
                      <a:pt x="47" y="118"/>
                      <a:pt x="28" y="118"/>
                    </a:cubicBezTo>
                    <a:cubicBezTo>
                      <a:pt x="28" y="397"/>
                      <a:pt x="28" y="397"/>
                      <a:pt x="28" y="397"/>
                    </a:cubicBezTo>
                    <a:cubicBezTo>
                      <a:pt x="47" y="397"/>
                      <a:pt x="66" y="397"/>
                      <a:pt x="85" y="397"/>
                    </a:cubicBezTo>
                    <a:cubicBezTo>
                      <a:pt x="94" y="397"/>
                      <a:pt x="101" y="405"/>
                      <a:pt x="101" y="414"/>
                    </a:cubicBezTo>
                    <a:cubicBezTo>
                      <a:pt x="101" y="434"/>
                      <a:pt x="101" y="434"/>
                      <a:pt x="101" y="434"/>
                    </a:cubicBezTo>
                    <a:cubicBezTo>
                      <a:pt x="101" y="443"/>
                      <a:pt x="94" y="451"/>
                      <a:pt x="85" y="451"/>
                    </a:cubicBezTo>
                    <a:cubicBezTo>
                      <a:pt x="67" y="451"/>
                      <a:pt x="49" y="451"/>
                      <a:pt x="30" y="451"/>
                    </a:cubicBezTo>
                    <a:cubicBezTo>
                      <a:pt x="30" y="452"/>
                      <a:pt x="30" y="452"/>
                      <a:pt x="30" y="452"/>
                    </a:cubicBezTo>
                    <a:cubicBezTo>
                      <a:pt x="30" y="473"/>
                      <a:pt x="46" y="490"/>
                      <a:pt x="66" y="490"/>
                    </a:cubicBezTo>
                    <a:cubicBezTo>
                      <a:pt x="161" y="490"/>
                      <a:pt x="256" y="490"/>
                      <a:pt x="351" y="490"/>
                    </a:cubicBezTo>
                    <a:cubicBezTo>
                      <a:pt x="371" y="490"/>
                      <a:pt x="386" y="473"/>
                      <a:pt x="386" y="452"/>
                    </a:cubicBezTo>
                    <a:close/>
                    <a:moveTo>
                      <a:pt x="414" y="431"/>
                    </a:moveTo>
                    <a:cubicBezTo>
                      <a:pt x="414" y="444"/>
                      <a:pt x="402" y="456"/>
                      <a:pt x="393" y="463"/>
                    </a:cubicBezTo>
                    <a:cubicBezTo>
                      <a:pt x="398" y="456"/>
                      <a:pt x="401" y="447"/>
                      <a:pt x="401" y="438"/>
                    </a:cubicBezTo>
                    <a:cubicBezTo>
                      <a:pt x="401" y="310"/>
                      <a:pt x="402" y="183"/>
                      <a:pt x="401" y="55"/>
                    </a:cubicBezTo>
                    <a:cubicBezTo>
                      <a:pt x="401" y="29"/>
                      <a:pt x="385" y="11"/>
                      <a:pt x="362" y="11"/>
                    </a:cubicBezTo>
                    <a:cubicBezTo>
                      <a:pt x="266" y="11"/>
                      <a:pt x="174" y="11"/>
                      <a:pt x="78" y="11"/>
                    </a:cubicBezTo>
                    <a:cubicBezTo>
                      <a:pt x="70" y="11"/>
                      <a:pt x="63" y="13"/>
                      <a:pt x="57" y="18"/>
                    </a:cubicBezTo>
                    <a:cubicBezTo>
                      <a:pt x="64" y="9"/>
                      <a:pt x="74" y="0"/>
                      <a:pt x="85" y="0"/>
                    </a:cubicBezTo>
                    <a:cubicBezTo>
                      <a:pt x="180" y="0"/>
                      <a:pt x="271" y="0"/>
                      <a:pt x="367" y="0"/>
                    </a:cubicBezTo>
                    <a:cubicBezTo>
                      <a:pt x="392" y="0"/>
                      <a:pt x="414" y="22"/>
                      <a:pt x="414" y="50"/>
                    </a:cubicBezTo>
                    <a:cubicBezTo>
                      <a:pt x="414" y="177"/>
                      <a:pt x="414" y="304"/>
                      <a:pt x="414" y="431"/>
                    </a:cubicBezTo>
                    <a:close/>
                    <a:moveTo>
                      <a:pt x="146" y="314"/>
                    </a:moveTo>
                    <a:cubicBezTo>
                      <a:pt x="146" y="261"/>
                      <a:pt x="292" y="261"/>
                      <a:pt x="292" y="314"/>
                    </a:cubicBezTo>
                    <a:cubicBezTo>
                      <a:pt x="292" y="329"/>
                      <a:pt x="292" y="329"/>
                      <a:pt x="292" y="329"/>
                    </a:cubicBezTo>
                    <a:cubicBezTo>
                      <a:pt x="292" y="335"/>
                      <a:pt x="287" y="341"/>
                      <a:pt x="281" y="341"/>
                    </a:cubicBezTo>
                    <a:cubicBezTo>
                      <a:pt x="156" y="341"/>
                      <a:pt x="156" y="341"/>
                      <a:pt x="156" y="341"/>
                    </a:cubicBezTo>
                    <a:cubicBezTo>
                      <a:pt x="150" y="341"/>
                      <a:pt x="146" y="335"/>
                      <a:pt x="146" y="329"/>
                    </a:cubicBezTo>
                    <a:cubicBezTo>
                      <a:pt x="146" y="314"/>
                      <a:pt x="146" y="314"/>
                      <a:pt x="146" y="314"/>
                    </a:cubicBezTo>
                    <a:close/>
                    <a:moveTo>
                      <a:pt x="219" y="263"/>
                    </a:moveTo>
                    <a:cubicBezTo>
                      <a:pt x="201" y="263"/>
                      <a:pt x="180" y="236"/>
                      <a:pt x="180" y="203"/>
                    </a:cubicBezTo>
                    <a:cubicBezTo>
                      <a:pt x="180" y="170"/>
                      <a:pt x="175" y="143"/>
                      <a:pt x="219" y="143"/>
                    </a:cubicBezTo>
                    <a:cubicBezTo>
                      <a:pt x="263" y="143"/>
                      <a:pt x="257" y="170"/>
                      <a:pt x="257" y="203"/>
                    </a:cubicBezTo>
                    <a:cubicBezTo>
                      <a:pt x="257" y="236"/>
                      <a:pt x="237" y="263"/>
                      <a:pt x="219" y="263"/>
                    </a:cubicBezTo>
                    <a:close/>
                    <a:moveTo>
                      <a:pt x="74" y="440"/>
                    </a:moveTo>
                    <a:cubicBezTo>
                      <a:pt x="26" y="440"/>
                      <a:pt x="26" y="440"/>
                      <a:pt x="26" y="440"/>
                    </a:cubicBezTo>
                    <a:cubicBezTo>
                      <a:pt x="14" y="440"/>
                      <a:pt x="0" y="435"/>
                      <a:pt x="0" y="419"/>
                    </a:cubicBezTo>
                    <a:cubicBezTo>
                      <a:pt x="0" y="418"/>
                      <a:pt x="0" y="417"/>
                      <a:pt x="0" y="417"/>
                    </a:cubicBezTo>
                    <a:cubicBezTo>
                      <a:pt x="0" y="398"/>
                      <a:pt x="15" y="397"/>
                      <a:pt x="18" y="404"/>
                    </a:cubicBezTo>
                    <a:cubicBezTo>
                      <a:pt x="19" y="407"/>
                      <a:pt x="23" y="408"/>
                      <a:pt x="29" y="408"/>
                    </a:cubicBezTo>
                    <a:cubicBezTo>
                      <a:pt x="74" y="408"/>
                      <a:pt x="74" y="408"/>
                      <a:pt x="74" y="408"/>
                    </a:cubicBezTo>
                    <a:cubicBezTo>
                      <a:pt x="81" y="408"/>
                      <a:pt x="87" y="415"/>
                      <a:pt x="87" y="423"/>
                    </a:cubicBezTo>
                    <a:cubicBezTo>
                      <a:pt x="87" y="424"/>
                      <a:pt x="87" y="424"/>
                      <a:pt x="87" y="425"/>
                    </a:cubicBezTo>
                    <a:cubicBezTo>
                      <a:pt x="87" y="433"/>
                      <a:pt x="81" y="440"/>
                      <a:pt x="74" y="440"/>
                    </a:cubicBezTo>
                    <a:close/>
                    <a:moveTo>
                      <a:pt x="74" y="107"/>
                    </a:moveTo>
                    <a:cubicBezTo>
                      <a:pt x="26" y="107"/>
                      <a:pt x="26" y="107"/>
                      <a:pt x="26" y="107"/>
                    </a:cubicBezTo>
                    <a:cubicBezTo>
                      <a:pt x="14" y="107"/>
                      <a:pt x="0" y="102"/>
                      <a:pt x="0" y="86"/>
                    </a:cubicBezTo>
                    <a:cubicBezTo>
                      <a:pt x="0" y="85"/>
                      <a:pt x="0" y="84"/>
                      <a:pt x="0" y="83"/>
                    </a:cubicBezTo>
                    <a:cubicBezTo>
                      <a:pt x="0" y="65"/>
                      <a:pt x="15" y="64"/>
                      <a:pt x="18" y="71"/>
                    </a:cubicBezTo>
                    <a:cubicBezTo>
                      <a:pt x="19" y="74"/>
                      <a:pt x="23" y="74"/>
                      <a:pt x="29" y="74"/>
                    </a:cubicBezTo>
                    <a:cubicBezTo>
                      <a:pt x="74" y="74"/>
                      <a:pt x="74" y="74"/>
                      <a:pt x="74" y="74"/>
                    </a:cubicBezTo>
                    <a:cubicBezTo>
                      <a:pt x="81" y="74"/>
                      <a:pt x="87" y="81"/>
                      <a:pt x="87" y="89"/>
                    </a:cubicBezTo>
                    <a:cubicBezTo>
                      <a:pt x="87" y="90"/>
                      <a:pt x="87" y="91"/>
                      <a:pt x="87" y="92"/>
                    </a:cubicBezTo>
                    <a:cubicBezTo>
                      <a:pt x="87" y="100"/>
                      <a:pt x="81" y="107"/>
                      <a:pt x="74" y="107"/>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 name="TextBox 4">
              <a:extLst>
                <a:ext uri="{FF2B5EF4-FFF2-40B4-BE49-F238E27FC236}">
                  <a16:creationId xmlns:a16="http://schemas.microsoft.com/office/drawing/2014/main" id="{142C186D-E0BC-6B54-5584-04AFEFB900C7}"/>
                </a:ext>
              </a:extLst>
            </p:cNvPr>
            <p:cNvSpPr txBox="1"/>
            <p:nvPr/>
          </p:nvSpPr>
          <p:spPr>
            <a:xfrm>
              <a:off x="2104345" y="3032105"/>
              <a:ext cx="4117779" cy="2031325"/>
            </a:xfrm>
            <a:prstGeom prst="rect">
              <a:avLst/>
            </a:prstGeom>
            <a:noFill/>
          </p:spPr>
          <p:txBody>
            <a:bodyPr wrap="square" rtlCol="0">
              <a:spAutoFit/>
            </a:bodyPr>
            <a:lstStyle/>
            <a:p>
              <a:r>
                <a:rPr lang="en-US"/>
                <a:t>Dựa vào bước sóng của bức xạ hồng ngoại mà người ta cũng đã có thể dò tìm được bức xạ nhiệt của vật chất, của cơ thể người, … cách hàng km với độ chính xác 0,1</a:t>
              </a:r>
              <a:r>
                <a:rPr lang="en-US" baseline="30000"/>
                <a:t>o</a:t>
              </a:r>
              <a:r>
                <a:rPr lang="en-US"/>
                <a:t>C, với cách này có thể nhìn thấy mọi vật vào ban đêm, có thể thu được hình ảnh nhiệt. </a:t>
              </a:r>
            </a:p>
          </p:txBody>
        </p:sp>
      </p:grpSp>
      <p:pic>
        <p:nvPicPr>
          <p:cNvPr id="9" name="Picture 8">
            <a:extLst>
              <a:ext uri="{FF2B5EF4-FFF2-40B4-BE49-F238E27FC236}">
                <a16:creationId xmlns:a16="http://schemas.microsoft.com/office/drawing/2014/main" id="{815D3F3B-E6F9-15DD-4A34-E8047AA35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00684"/>
            <a:ext cx="6092190" cy="3413760"/>
          </a:xfrm>
          <a:prstGeom prst="rect">
            <a:avLst/>
          </a:prstGeom>
        </p:spPr>
      </p:pic>
    </p:spTree>
    <p:extLst>
      <p:ext uri="{BB962C8B-B14F-4D97-AF65-F5344CB8AC3E}">
        <p14:creationId xmlns:p14="http://schemas.microsoft.com/office/powerpoint/2010/main" val="30547065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a:extLst>
              <a:ext uri="{FF2B5EF4-FFF2-40B4-BE49-F238E27FC236}">
                <a16:creationId xmlns:a16="http://schemas.microsoft.com/office/drawing/2014/main" id="{B0A8CD07-80BC-610D-C343-5C62736D5E2C}"/>
              </a:ext>
            </a:extLst>
          </p:cNvPr>
          <p:cNvSpPr/>
          <p:nvPr/>
        </p:nvSpPr>
        <p:spPr>
          <a:xfrm>
            <a:off x="8786648" y="3945713"/>
            <a:ext cx="3238081" cy="2230408"/>
          </a:xfrm>
          <a:prstGeom prst="round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dirty="0">
              <a:solidFill>
                <a:schemeClr val="bg1"/>
              </a:solidFill>
              <a:latin typeface="Malgun Gothic Semilight" panose="020B0502040204020203" pitchFamily="34" charset="-122"/>
              <a:ea typeface="Malgun Gothic Semilight" panose="020B0502040204020203" pitchFamily="34" charset="-122"/>
            </a:endParaRPr>
          </a:p>
        </p:txBody>
      </p:sp>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4" name="TextBox 3">
            <a:extLst>
              <a:ext uri="{FF2B5EF4-FFF2-40B4-BE49-F238E27FC236}">
                <a16:creationId xmlns:a16="http://schemas.microsoft.com/office/drawing/2014/main" id="{3C9BE888-DF4F-F622-D141-DD02ADDBF64C}"/>
              </a:ext>
            </a:extLst>
          </p:cNvPr>
          <p:cNvSpPr txBox="1"/>
          <p:nvPr/>
        </p:nvSpPr>
        <p:spPr>
          <a:xfrm>
            <a:off x="1857676" y="173255"/>
            <a:ext cx="5205276"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Nguồn phát tia hồng ngoại</a:t>
            </a:r>
          </a:p>
        </p:txBody>
      </p:sp>
      <p:sp>
        <p:nvSpPr>
          <p:cNvPr id="5" name="TextBox 4">
            <a:extLst>
              <a:ext uri="{FF2B5EF4-FFF2-40B4-BE49-F238E27FC236}">
                <a16:creationId xmlns:a16="http://schemas.microsoft.com/office/drawing/2014/main" id="{817CE81F-1288-7771-DAB6-0A44FF5EE605}"/>
              </a:ext>
            </a:extLst>
          </p:cNvPr>
          <p:cNvSpPr txBox="1"/>
          <p:nvPr/>
        </p:nvSpPr>
        <p:spPr>
          <a:xfrm>
            <a:off x="956441" y="1376856"/>
            <a:ext cx="9929273" cy="2492990"/>
          </a:xfrm>
          <a:prstGeom prst="rect">
            <a:avLst/>
          </a:prstGeom>
          <a:noFill/>
        </p:spPr>
        <p:txBody>
          <a:bodyPr wrap="square" rtlCol="0">
            <a:spAutoFit/>
          </a:bodyPr>
          <a:lstStyle/>
          <a:p>
            <a:r>
              <a:rPr lang="en-US" sz="2600" b="0" i="0">
                <a:solidFill>
                  <a:srgbClr val="222222"/>
                </a:solidFill>
                <a:effectLst/>
                <a:latin typeface="SF Pro Text"/>
              </a:rPr>
              <a:t>- </a:t>
            </a:r>
            <a:r>
              <a:rPr lang="vi-VN" sz="2600" b="0" i="0">
                <a:solidFill>
                  <a:srgbClr val="222222"/>
                </a:solidFill>
                <a:effectLst/>
                <a:latin typeface="SF Pro Text"/>
              </a:rPr>
              <a:t>Nguồn chính để phát ra tia hồng ngoại là bức xạ điện hoặc nhiệt độ</a:t>
            </a:r>
            <a:r>
              <a:rPr lang="en-US" sz="2600" b="0" i="0">
                <a:solidFill>
                  <a:srgbClr val="222222"/>
                </a:solidFill>
                <a:effectLst/>
                <a:latin typeface="SF Pro Text"/>
              </a:rPr>
              <a:t>.</a:t>
            </a:r>
          </a:p>
          <a:p>
            <a:r>
              <a:rPr lang="en-US" sz="2600">
                <a:solidFill>
                  <a:srgbClr val="222222"/>
                </a:solidFill>
                <a:latin typeface="SF Pro Text"/>
              </a:rPr>
              <a:t>- B</a:t>
            </a:r>
            <a:r>
              <a:rPr lang="vi-VN" sz="2600" b="0" i="0">
                <a:solidFill>
                  <a:srgbClr val="222222"/>
                </a:solidFill>
                <a:effectLst/>
                <a:latin typeface="SF Pro Text"/>
              </a:rPr>
              <a:t>ất kỳ vật nào có nhiệt độ lớn hơn 0</a:t>
            </a:r>
            <a:r>
              <a:rPr lang="vi-VN" sz="2600" b="0" i="0" baseline="30000">
                <a:solidFill>
                  <a:srgbClr val="222222"/>
                </a:solidFill>
                <a:effectLst/>
                <a:latin typeface="SF Pro Text"/>
              </a:rPr>
              <a:t>o</a:t>
            </a:r>
            <a:r>
              <a:rPr lang="vi-VN" sz="2600" b="0" i="0">
                <a:solidFill>
                  <a:srgbClr val="222222"/>
                </a:solidFill>
                <a:effectLst/>
                <a:latin typeface="SF Pro Text"/>
              </a:rPr>
              <a:t>K đều sẽ phát ra bức xạ năng lượng hồng ngoại. Thậm chí cả những vật rất lạnh như đá cũng có thể phát ra loại tia này. Nếu một vật thể không đủ nóng để phát ra ánh sáng mà mắt thường có thể nhìn thấy thì nó vẫn phát ra hầu hết năng lượng trong tia hồng ngoại.</a:t>
            </a:r>
            <a:endParaRPr lang="en-US" sz="2600"/>
          </a:p>
        </p:txBody>
      </p:sp>
      <p:sp>
        <p:nvSpPr>
          <p:cNvPr id="7" name="TextBox 6">
            <a:extLst>
              <a:ext uri="{FF2B5EF4-FFF2-40B4-BE49-F238E27FC236}">
                <a16:creationId xmlns:a16="http://schemas.microsoft.com/office/drawing/2014/main" id="{EA7362DF-5DFC-55EA-5192-3C1DC9BEF9F6}"/>
              </a:ext>
            </a:extLst>
          </p:cNvPr>
          <p:cNvSpPr txBox="1"/>
          <p:nvPr/>
        </p:nvSpPr>
        <p:spPr>
          <a:xfrm>
            <a:off x="8786648" y="4411745"/>
            <a:ext cx="3053254" cy="1323439"/>
          </a:xfrm>
          <a:prstGeom prst="rect">
            <a:avLst/>
          </a:prstGeom>
          <a:noFill/>
        </p:spPr>
        <p:txBody>
          <a:bodyPr wrap="square">
            <a:spAutoFit/>
          </a:bodyPr>
          <a:lstStyle/>
          <a:p>
            <a:r>
              <a:rPr lang="en-US" sz="2000">
                <a:solidFill>
                  <a:srgbClr val="222222"/>
                </a:solidFill>
                <a:latin typeface="SF Pro Text"/>
              </a:rPr>
              <a:t>T</a:t>
            </a:r>
            <a:r>
              <a:rPr lang="vi-VN" sz="2000" b="0" i="0">
                <a:solidFill>
                  <a:srgbClr val="222222"/>
                </a:solidFill>
                <a:effectLst/>
                <a:latin typeface="SF Pro Text"/>
              </a:rPr>
              <a:t>han nóng có thể không phát ra ánh sáng nhưng vẫn phát ra nhiệt và tia hồng ngoại.</a:t>
            </a:r>
            <a:endParaRPr lang="en-US" sz="2000"/>
          </a:p>
        </p:txBody>
      </p:sp>
      <p:pic>
        <p:nvPicPr>
          <p:cNvPr id="9" name="Picture 8">
            <a:extLst>
              <a:ext uri="{FF2B5EF4-FFF2-40B4-BE49-F238E27FC236}">
                <a16:creationId xmlns:a16="http://schemas.microsoft.com/office/drawing/2014/main" id="{B32F1F59-7EDC-D45E-131E-842C18FFD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40" y="4144524"/>
            <a:ext cx="7735615" cy="2343043"/>
          </a:xfrm>
          <a:prstGeom prst="rect">
            <a:avLst/>
          </a:prstGeom>
        </p:spPr>
      </p:pic>
    </p:spTree>
    <p:extLst>
      <p:ext uri="{BB962C8B-B14F-4D97-AF65-F5344CB8AC3E}">
        <p14:creationId xmlns:p14="http://schemas.microsoft.com/office/powerpoint/2010/main" val="2400778269"/>
      </p:ext>
    </p:extLst>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5"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0" grpId="5"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7" name="Group 6">
            <a:extLst>
              <a:ext uri="{FF2B5EF4-FFF2-40B4-BE49-F238E27FC236}">
                <a16:creationId xmlns:a16="http://schemas.microsoft.com/office/drawing/2014/main" id="{BC394FD9-E609-6FDB-2DC2-8392F49737B1}"/>
              </a:ext>
            </a:extLst>
          </p:cNvPr>
          <p:cNvGrpSpPr/>
          <p:nvPr/>
        </p:nvGrpSpPr>
        <p:grpSpPr>
          <a:xfrm>
            <a:off x="4929934" y="2386390"/>
            <a:ext cx="2576317" cy="3327824"/>
            <a:chOff x="3290091" y="2386390"/>
            <a:chExt cx="2576317" cy="3327824"/>
          </a:xfrm>
        </p:grpSpPr>
        <p:sp>
          <p:nvSpPr>
            <p:cNvPr id="3" name="PA_圆角矩形 6"/>
            <p:cNvSpPr/>
            <p:nvPr>
              <p:custDataLst>
                <p:tags r:id="rId7"/>
              </p:custDataLst>
            </p:nvPr>
          </p:nvSpPr>
          <p:spPr>
            <a:xfrm>
              <a:off x="3351920" y="3686826"/>
              <a:ext cx="2514488" cy="2027388"/>
            </a:xfrm>
            <a:prstGeom prst="roundRect">
              <a:avLst>
                <a:gd name="adj" fmla="val 6927"/>
              </a:avLst>
            </a:prstGeom>
            <a:blipFill dpi="0" rotWithShape="1">
              <a:blip r:embed="rId1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矩形 9"/>
            <p:cNvSpPr/>
            <p:nvPr>
              <p:custDataLst>
                <p:tags r:id="rId8"/>
              </p:custDataLst>
            </p:nvPr>
          </p:nvSpPr>
          <p:spPr>
            <a:xfrm>
              <a:off x="3290091" y="2718276"/>
              <a:ext cx="2196309" cy="740844"/>
            </a:xfrm>
            <a:prstGeom prst="rect">
              <a:avLst/>
            </a:prstGeom>
          </p:spPr>
          <p:txBody>
            <a:bodyPr wrap="square">
              <a:spAutoFit/>
            </a:bodyPr>
            <a:lstStyle/>
            <a:p>
              <a:pPr lvl="0">
                <a:lnSpc>
                  <a:spcPct val="120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Hoạt động của diode phát quang dựa trên công nghệ bán dẫn.</a:t>
              </a: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16" name="PA_矩形 10"/>
            <p:cNvSpPr/>
            <p:nvPr>
              <p:custDataLst>
                <p:tags r:id="rId9"/>
              </p:custDataLst>
            </p:nvPr>
          </p:nvSpPr>
          <p:spPr>
            <a:xfrm>
              <a:off x="3290091" y="2386390"/>
              <a:ext cx="2514488" cy="331886"/>
            </a:xfrm>
            <a:prstGeom prst="rect">
              <a:avLst/>
            </a:prstGeom>
          </p:spPr>
          <p:txBody>
            <a:bodyPr wrap="square">
              <a:spAutoFit/>
            </a:bodyPr>
            <a:lstStyle/>
            <a:p>
              <a:pPr lvl="0">
                <a:lnSpc>
                  <a:spcPct val="120000"/>
                </a:lnSpc>
              </a:pPr>
              <a:r>
                <a:rPr lang="en-US" altLang="zh-CN" sz="1400" b="1">
                  <a:solidFill>
                    <a:prstClr val="black">
                      <a:lumMod val="65000"/>
                      <a:lumOff val="35000"/>
                    </a:prstClr>
                  </a:solidFill>
                  <a:latin typeface="Malgun Gothic Semilight" panose="020B0502040204020203" pitchFamily="34" charset="-122"/>
                  <a:ea typeface="Malgun Gothic Semilight" panose="020B0502040204020203" pitchFamily="34" charset="-122"/>
                </a:rPr>
                <a:t>Diode phát sáng hồng ngoại</a:t>
              </a:r>
              <a:endParaRPr lang="zh-CN" altLang="en-US" sz="1400" b="1" dirty="0">
                <a:solidFill>
                  <a:prstClr val="black">
                    <a:lumMod val="65000"/>
                    <a:lumOff val="35000"/>
                  </a:prstClr>
                </a:solidFill>
                <a:latin typeface="Malgun Gothic Semilight" panose="020B0502040204020203" pitchFamily="34" charset="-122"/>
                <a:ea typeface="Malgun Gothic Semilight" panose="020B0502040204020203" pitchFamily="34" charset="-122"/>
              </a:endParaRPr>
            </a:p>
          </p:txBody>
        </p:sp>
      </p:grpSp>
      <p:grpSp>
        <p:nvGrpSpPr>
          <p:cNvPr id="8" name="Group 7">
            <a:extLst>
              <a:ext uri="{FF2B5EF4-FFF2-40B4-BE49-F238E27FC236}">
                <a16:creationId xmlns:a16="http://schemas.microsoft.com/office/drawing/2014/main" id="{03BB894E-488D-1337-58FA-10C055A0AFC3}"/>
              </a:ext>
            </a:extLst>
          </p:cNvPr>
          <p:cNvGrpSpPr/>
          <p:nvPr/>
        </p:nvGrpSpPr>
        <p:grpSpPr>
          <a:xfrm>
            <a:off x="8591882" y="2186366"/>
            <a:ext cx="2514488" cy="4328691"/>
            <a:chOff x="6168570" y="2186366"/>
            <a:chExt cx="2514488" cy="4328691"/>
          </a:xfrm>
        </p:grpSpPr>
        <p:sp>
          <p:nvSpPr>
            <p:cNvPr id="14" name="PA_圆角矩形 8"/>
            <p:cNvSpPr/>
            <p:nvPr>
              <p:custDataLst>
                <p:tags r:id="rId4"/>
              </p:custDataLst>
            </p:nvPr>
          </p:nvSpPr>
          <p:spPr>
            <a:xfrm>
              <a:off x="6168570" y="2186366"/>
              <a:ext cx="2514488" cy="2027388"/>
            </a:xfrm>
            <a:prstGeom prst="roundRect">
              <a:avLst>
                <a:gd name="adj" fmla="val 6927"/>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矩形 13"/>
            <p:cNvSpPr/>
            <p:nvPr>
              <p:custDataLst>
                <p:tags r:id="rId5"/>
              </p:custDataLst>
            </p:nvPr>
          </p:nvSpPr>
          <p:spPr>
            <a:xfrm>
              <a:off x="6168570" y="5109416"/>
              <a:ext cx="2196309" cy="1405641"/>
            </a:xfrm>
            <a:prstGeom prst="rect">
              <a:avLst/>
            </a:prstGeom>
          </p:spPr>
          <p:txBody>
            <a:bodyPr wrap="square">
              <a:spAutoFit/>
            </a:bodyPr>
            <a:lstStyle/>
            <a:p>
              <a:pPr lvl="0">
                <a:lnSpc>
                  <a:spcPct val="120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Được gắn them đèn hồng ngoại và hoạt động bằng cảm quan (light sensor).</a:t>
              </a:r>
            </a:p>
            <a:p>
              <a:pPr lvl="0">
                <a:lnSpc>
                  <a:spcPct val="120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Chế độ quan sát của camera hồng ngoại nhìn ban đêm vô cùng hiệu quả.</a:t>
              </a: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25" name="PA_矩形 14"/>
            <p:cNvSpPr/>
            <p:nvPr>
              <p:custDataLst>
                <p:tags r:id="rId6"/>
              </p:custDataLst>
            </p:nvPr>
          </p:nvSpPr>
          <p:spPr>
            <a:xfrm>
              <a:off x="6168570" y="4739028"/>
              <a:ext cx="2302738" cy="331886"/>
            </a:xfrm>
            <a:prstGeom prst="rect">
              <a:avLst/>
            </a:prstGeom>
          </p:spPr>
          <p:txBody>
            <a:bodyPr wrap="square">
              <a:spAutoFit/>
            </a:bodyPr>
            <a:lstStyle/>
            <a:p>
              <a:pPr lvl="0">
                <a:lnSpc>
                  <a:spcPct val="120000"/>
                </a:lnSpc>
              </a:pPr>
              <a:r>
                <a:rPr lang="en-US" altLang="zh-CN" sz="1400" b="1">
                  <a:solidFill>
                    <a:prstClr val="black">
                      <a:lumMod val="65000"/>
                      <a:lumOff val="35000"/>
                    </a:prstClr>
                  </a:solidFill>
                  <a:latin typeface="Malgun Gothic Semilight" panose="020B0502040204020203" pitchFamily="34" charset="-122"/>
                  <a:ea typeface="Malgun Gothic Semilight" panose="020B0502040204020203" pitchFamily="34" charset="-122"/>
                </a:rPr>
                <a:t>Camera hồng ngoại</a:t>
              </a:r>
              <a:endParaRPr lang="zh-CN" altLang="en-US" sz="1400" b="1" dirty="0">
                <a:solidFill>
                  <a:prstClr val="black">
                    <a:lumMod val="65000"/>
                    <a:lumOff val="35000"/>
                  </a:prstClr>
                </a:solidFill>
                <a:latin typeface="Malgun Gothic Semilight" panose="020B0502040204020203" pitchFamily="34" charset="-122"/>
                <a:ea typeface="Malgun Gothic Semilight" panose="020B0502040204020203" pitchFamily="34" charset="-122"/>
              </a:endParaRPr>
            </a:p>
          </p:txBody>
        </p:sp>
      </p:grpSp>
      <p:grpSp>
        <p:nvGrpSpPr>
          <p:cNvPr id="6" name="Group 5">
            <a:extLst>
              <a:ext uri="{FF2B5EF4-FFF2-40B4-BE49-F238E27FC236}">
                <a16:creationId xmlns:a16="http://schemas.microsoft.com/office/drawing/2014/main" id="{A77DE716-7502-9CBC-A85A-45D9AF8D6F5C}"/>
              </a:ext>
            </a:extLst>
          </p:cNvPr>
          <p:cNvGrpSpPr/>
          <p:nvPr/>
        </p:nvGrpSpPr>
        <p:grpSpPr>
          <a:xfrm>
            <a:off x="1085631" y="2186366"/>
            <a:ext cx="2758672" cy="4678210"/>
            <a:chOff x="291086" y="2186366"/>
            <a:chExt cx="2758672" cy="4678210"/>
          </a:xfrm>
        </p:grpSpPr>
        <p:sp>
          <p:nvSpPr>
            <p:cNvPr id="2" name="PA_圆角矩形 1"/>
            <p:cNvSpPr/>
            <p:nvPr>
              <p:custDataLst>
                <p:tags r:id="rId1"/>
              </p:custDataLst>
            </p:nvPr>
          </p:nvSpPr>
          <p:spPr>
            <a:xfrm>
              <a:off x="535270" y="2186366"/>
              <a:ext cx="2514488" cy="2027388"/>
            </a:xfrm>
            <a:prstGeom prst="roundRect">
              <a:avLst>
                <a:gd name="adj" fmla="val 6927"/>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矩形 15"/>
            <p:cNvSpPr/>
            <p:nvPr>
              <p:custDataLst>
                <p:tags r:id="rId2"/>
              </p:custDataLst>
            </p:nvPr>
          </p:nvSpPr>
          <p:spPr>
            <a:xfrm>
              <a:off x="291086" y="5109416"/>
              <a:ext cx="2514488" cy="1755160"/>
            </a:xfrm>
            <a:prstGeom prst="rect">
              <a:avLst/>
            </a:prstGeom>
          </p:spPr>
          <p:txBody>
            <a:bodyPr wrap="square">
              <a:spAutoFit/>
            </a:bodyPr>
            <a:lstStyle/>
            <a:p>
              <a:pPr lvl="0">
                <a:lnSpc>
                  <a:spcPct val="120000"/>
                </a:lnSpc>
              </a:pPr>
              <a:r>
                <a:rPr lang="en-US" altLang="zh-CN" sz="1300">
                  <a:solidFill>
                    <a:schemeClr val="tx1">
                      <a:lumMod val="65000"/>
                      <a:lumOff val="35000"/>
                    </a:schemeClr>
                  </a:solidFill>
                  <a:latin typeface="Malgun Gothic Semilight" panose="020B0502040204020203" pitchFamily="34" charset="-122"/>
                  <a:ea typeface="Malgun Gothic Semilight" panose="020B0502040204020203" pitchFamily="34" charset="-122"/>
                </a:rPr>
                <a:t>- </a:t>
              </a:r>
              <a:r>
                <a:rPr lang="vi-VN" altLang="zh-CN" sz="1300">
                  <a:solidFill>
                    <a:schemeClr val="tx1">
                      <a:lumMod val="65000"/>
                      <a:lumOff val="35000"/>
                    </a:schemeClr>
                  </a:solidFill>
                  <a:latin typeface="Malgun Gothic Semilight" panose="020B0502040204020203" pitchFamily="34" charset="-122"/>
                  <a:ea typeface="Malgun Gothic Semilight" panose="020B0502040204020203" pitchFamily="34" charset="-122"/>
                </a:rPr>
                <a:t>Hơi nóng phát ra làm mở rộng mạch máu, kích thích sự lưu thông máu và trao đổi chất giảm đau hiệu quả</a:t>
              </a:r>
              <a:endParaRPr lang="en-US" altLang="zh-CN" sz="130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a:p>
              <a:pPr lvl="0">
                <a:lnSpc>
                  <a:spcPct val="120000"/>
                </a:lnSpc>
              </a:pPr>
              <a:r>
                <a:rPr lang="en-US" altLang="zh-CN" sz="1300">
                  <a:solidFill>
                    <a:schemeClr val="tx1">
                      <a:lumMod val="65000"/>
                      <a:lumOff val="35000"/>
                    </a:schemeClr>
                  </a:solidFill>
                  <a:latin typeface="Malgun Gothic Semilight" panose="020B0502040204020203" pitchFamily="34" charset="-122"/>
                  <a:ea typeface="Malgun Gothic Semilight" panose="020B0502040204020203" pitchFamily="34" charset="-122"/>
                </a:rPr>
                <a:t>- Sự tỏa nhiệt của đèn hồng ngoại cũng rất phù hợp cho việc trị liệu và làm đẹp thẩm mỹ. </a:t>
              </a:r>
              <a:endParaRPr lang="zh-CN" altLang="en-US" sz="13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27" name="PA_矩形 16"/>
            <p:cNvSpPr/>
            <p:nvPr>
              <p:custDataLst>
                <p:tags r:id="rId3"/>
              </p:custDataLst>
            </p:nvPr>
          </p:nvSpPr>
          <p:spPr>
            <a:xfrm>
              <a:off x="535270" y="4739028"/>
              <a:ext cx="2376732" cy="331886"/>
            </a:xfrm>
            <a:prstGeom prst="rect">
              <a:avLst/>
            </a:prstGeom>
          </p:spPr>
          <p:txBody>
            <a:bodyPr wrap="square">
              <a:spAutoFit/>
            </a:bodyPr>
            <a:lstStyle/>
            <a:p>
              <a:pPr lvl="0">
                <a:lnSpc>
                  <a:spcPct val="120000"/>
                </a:lnSpc>
              </a:pPr>
              <a:r>
                <a:rPr lang="en-US" altLang="zh-CN" sz="1400" b="1">
                  <a:solidFill>
                    <a:prstClr val="black">
                      <a:lumMod val="65000"/>
                      <a:lumOff val="35000"/>
                    </a:prstClr>
                  </a:solidFill>
                  <a:latin typeface="Malgun Gothic Semilight" panose="020B0502040204020203" pitchFamily="34" charset="-122"/>
                  <a:ea typeface="Malgun Gothic Semilight" panose="020B0502040204020203" pitchFamily="34" charset="-122"/>
                </a:rPr>
                <a:t>Đèn dây tóc hồng ngoại IRL</a:t>
              </a:r>
              <a:endParaRPr lang="zh-CN" altLang="en-US" sz="1400" b="1" dirty="0">
                <a:solidFill>
                  <a:prstClr val="black">
                    <a:lumMod val="65000"/>
                    <a:lumOff val="35000"/>
                  </a:prstClr>
                </a:solidFill>
                <a:latin typeface="Malgun Gothic Semilight" panose="020B0502040204020203" pitchFamily="34" charset="-122"/>
                <a:ea typeface="Malgun Gothic Semilight" panose="020B0502040204020203" pitchFamily="34" charset="-122"/>
              </a:endParaRPr>
            </a:p>
          </p:txBody>
        </p:sp>
      </p:grpSp>
      <p:sp>
        <p:nvSpPr>
          <p:cNvPr id="4" name="TextBox 3">
            <a:extLst>
              <a:ext uri="{FF2B5EF4-FFF2-40B4-BE49-F238E27FC236}">
                <a16:creationId xmlns:a16="http://schemas.microsoft.com/office/drawing/2014/main" id="{3C9BE888-DF4F-F622-D141-DD02ADDBF64C}"/>
              </a:ext>
            </a:extLst>
          </p:cNvPr>
          <p:cNvSpPr txBox="1"/>
          <p:nvPr/>
        </p:nvSpPr>
        <p:spPr>
          <a:xfrm>
            <a:off x="1857676" y="173255"/>
            <a:ext cx="4812047"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Phân loại tia hồng ngoại</a:t>
            </a:r>
          </a:p>
        </p:txBody>
      </p:sp>
      <p:sp>
        <p:nvSpPr>
          <p:cNvPr id="5" name="TextBox 4">
            <a:extLst>
              <a:ext uri="{FF2B5EF4-FFF2-40B4-BE49-F238E27FC236}">
                <a16:creationId xmlns:a16="http://schemas.microsoft.com/office/drawing/2014/main" id="{ABAC07BD-1D2F-65A2-B7D4-AB2380B34A48}"/>
              </a:ext>
            </a:extLst>
          </p:cNvPr>
          <p:cNvSpPr txBox="1"/>
          <p:nvPr/>
        </p:nvSpPr>
        <p:spPr>
          <a:xfrm>
            <a:off x="2100943" y="868742"/>
            <a:ext cx="7010399" cy="492443"/>
          </a:xfrm>
          <a:prstGeom prst="rect">
            <a:avLst/>
          </a:prstGeom>
          <a:noFill/>
        </p:spPr>
        <p:txBody>
          <a:bodyPr wrap="square" rtlCol="0">
            <a:spAutoFit/>
          </a:bodyPr>
          <a:lstStyle/>
          <a:p>
            <a:r>
              <a:rPr lang="en-US" sz="2600" b="1">
                <a:solidFill>
                  <a:srgbClr val="6C4C8B"/>
                </a:solidFill>
              </a:rPr>
              <a:t>Các nguồn phát trong thực tế</a:t>
            </a:r>
          </a:p>
        </p:txBody>
      </p:sp>
    </p:spTree>
  </p:cSld>
  <p:clrMapOvr>
    <a:masterClrMapping/>
  </p:clrMapOvr>
  <p:transition advClick="0" advTm="0"/>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1916</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맑은 고딕</vt:lpstr>
      <vt:lpstr>Malgun Gothic Semilight</vt:lpstr>
      <vt:lpstr>Arial</vt:lpstr>
      <vt:lpstr>Calibri</vt:lpstr>
      <vt:lpstr>Gill Sans MT</vt:lpstr>
      <vt:lpstr>MS Reference Sans Serif</vt:lpstr>
      <vt:lpstr>SF Pro Text</vt:lpstr>
      <vt:lpstr>Tahoma</vt:lpstr>
      <vt:lpstr>Office 테마</vt:lpstr>
      <vt:lpstr>1_Office 테마</vt:lpstr>
      <vt:lpstr>2_Office 테마</vt:lpstr>
      <vt:lpstr>3_Office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ypppt</dc:creator>
  <cp:keywords>http:/www.ypppt.com</cp:keywords>
  <dc:description>http://www.ypppt.com/</dc:description>
  <cp:lastModifiedBy>Vinhx Hưng</cp:lastModifiedBy>
  <cp:revision>39</cp:revision>
  <dcterms:created xsi:type="dcterms:W3CDTF">2017-03-02T08:50:00Z</dcterms:created>
  <dcterms:modified xsi:type="dcterms:W3CDTF">2023-12-12T13:02:38Z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y fmtid="{D5CDD505-2E9C-101B-9397-08002B2CF9AE}" pid="3" name="KSORubyTemplateID">
    <vt:lpwstr>2</vt:lpwstr>
  </property>
</Properties>
</file>