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354" r:id="rId5"/>
    <p:sldId id="355" r:id="rId6"/>
    <p:sldId id="308" r:id="rId7"/>
    <p:sldId id="352" r:id="rId8"/>
    <p:sldId id="35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5" d="100"/>
          <a:sy n="65" d="100"/>
        </p:scale>
        <p:origin x="652"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8A52-0413-E150-EF66-175C42F37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6CB965-9906-1139-0B1F-8466B2029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4FCFC2-FCB5-AC86-CC85-8C50A9F181BA}"/>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5" name="Footer Placeholder 4">
            <a:extLst>
              <a:ext uri="{FF2B5EF4-FFF2-40B4-BE49-F238E27FC236}">
                <a16:creationId xmlns:a16="http://schemas.microsoft.com/office/drawing/2014/main" id="{B4508612-4F3C-688D-694D-56FEB464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946FF-9A89-0632-9F34-89D1884F52EB}"/>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165849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1FAD-C2DA-CD93-FA98-4ADAA7BFC5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F5ADEE-83EE-3E21-6B9D-D097443B3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D72F9-8823-DFB1-A01A-459D0389331A}"/>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5" name="Footer Placeholder 4">
            <a:extLst>
              <a:ext uri="{FF2B5EF4-FFF2-40B4-BE49-F238E27FC236}">
                <a16:creationId xmlns:a16="http://schemas.microsoft.com/office/drawing/2014/main" id="{78AF3A0E-9C8E-99CD-1D66-9DA949917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8458E-0760-6B9E-71F1-DC3ED51FD43F}"/>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180637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04159-5252-B139-8AB7-B0129C26A9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39FE5-5668-02EF-541A-04E111349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955C1-7291-9B3C-6354-324D534B862A}"/>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5" name="Footer Placeholder 4">
            <a:extLst>
              <a:ext uri="{FF2B5EF4-FFF2-40B4-BE49-F238E27FC236}">
                <a16:creationId xmlns:a16="http://schemas.microsoft.com/office/drawing/2014/main" id="{DB783758-F4A8-DB21-A7A4-713B0C4C5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EB9B5-B97C-BE78-6948-560CD594BFC9}"/>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2915542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제목 및 내용">
    <p:spTree>
      <p:nvGrpSpPr>
        <p:cNvPr id="1" name=""/>
        <p:cNvGrpSpPr/>
        <p:nvPr/>
      </p:nvGrpSpPr>
      <p:grpSpPr>
        <a:xfrm>
          <a:off x="0" y="0"/>
          <a:ext cx="0" cy="0"/>
          <a:chOff x="0" y="0"/>
          <a:chExt cx="0" cy="0"/>
        </a:xfrm>
      </p:grpSpPr>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title </a:t>
            </a:r>
            <a:endParaRPr lang="ko-KR" altLang="en-US"/>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extLst>
      <p:ext uri="{BB962C8B-B14F-4D97-AF65-F5344CB8AC3E}">
        <p14:creationId xmlns:p14="http://schemas.microsoft.com/office/powerpoint/2010/main" val="3845777612"/>
      </p:ext>
    </p:extLst>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Contents title</a:t>
            </a:r>
            <a:endParaRPr lang="ko-KR" altLang="en-US"/>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a:t>- Content sub title</a:t>
            </a:r>
            <a:endParaRPr lang="ko-KR" altLang="en-US"/>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extLst>
      <p:ext uri="{BB962C8B-B14F-4D97-AF65-F5344CB8AC3E}">
        <p14:creationId xmlns:p14="http://schemas.microsoft.com/office/powerpoint/2010/main" val="1226121664"/>
      </p:ext>
    </p:extLst>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081540"/>
      </p:ext>
    </p:extLst>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AFAA-90B1-140C-C8D6-944FAA703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DF8F7-4F8E-FA41-AEBE-80AC5D299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38FA5-157E-55CD-0ACF-5537F04738C8}"/>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5" name="Footer Placeholder 4">
            <a:extLst>
              <a:ext uri="{FF2B5EF4-FFF2-40B4-BE49-F238E27FC236}">
                <a16:creationId xmlns:a16="http://schemas.microsoft.com/office/drawing/2014/main" id="{2E993E90-D337-5637-B175-3F15470BB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26B0E-C2EF-972A-9D5C-9AD591BF2D48}"/>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119530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29C2-C7DC-8AFC-931F-B009C2A69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C70CA-4F50-CA4A-0949-995B72FFA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F432C-80DE-3DA4-D663-63003FB2C8D8}"/>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5" name="Footer Placeholder 4">
            <a:extLst>
              <a:ext uri="{FF2B5EF4-FFF2-40B4-BE49-F238E27FC236}">
                <a16:creationId xmlns:a16="http://schemas.microsoft.com/office/drawing/2014/main" id="{A44EAC2C-F88E-AAE8-726E-C31D9F3BF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D5236-D8D4-2084-7C49-C29402BB8626}"/>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128808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3B25-7085-C863-BC19-DC9C33FCB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7BE9B4-6CB9-7BB6-8D95-70CCD06D6D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AE7ED5-82E0-24E1-EEA9-3961E81E9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B88A0-3007-649C-8438-CB77B76F9405}"/>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6" name="Footer Placeholder 5">
            <a:extLst>
              <a:ext uri="{FF2B5EF4-FFF2-40B4-BE49-F238E27FC236}">
                <a16:creationId xmlns:a16="http://schemas.microsoft.com/office/drawing/2014/main" id="{B30072A0-C9BB-30AA-49DC-742E43C2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BD456-DE96-3E9A-F2E7-02B1184A82FF}"/>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209873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18E2-BFFB-EF70-4842-4D6B71E7C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303A66-2440-FB6E-9366-F82AD8CA9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FA084-EBCF-7C7D-D4C2-151585414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368575-C657-58A6-E026-A1D5FB76C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85E09B-8BD6-B711-9D45-FD692308D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E58C4-6718-E3E2-8446-5A9CC4C65BD2}"/>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8" name="Footer Placeholder 7">
            <a:extLst>
              <a:ext uri="{FF2B5EF4-FFF2-40B4-BE49-F238E27FC236}">
                <a16:creationId xmlns:a16="http://schemas.microsoft.com/office/drawing/2014/main" id="{56565A14-9591-670B-4164-2179B3B343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FCE07-2865-5567-8A41-0856661E2862}"/>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323361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5AA3-6676-EB82-2D27-391245FA94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7352F2-9433-DC2A-EE16-2EF89AABAB80}"/>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4" name="Footer Placeholder 3">
            <a:extLst>
              <a:ext uri="{FF2B5EF4-FFF2-40B4-BE49-F238E27FC236}">
                <a16:creationId xmlns:a16="http://schemas.microsoft.com/office/drawing/2014/main" id="{70419BD8-11BB-457A-8FCA-E31DA07AE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7EAF3-376A-BA80-EA6C-BC38C046C4FE}"/>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329310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0BA5F-0ACC-82CE-90C5-22A978B7355C}"/>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3" name="Footer Placeholder 2">
            <a:extLst>
              <a:ext uri="{FF2B5EF4-FFF2-40B4-BE49-F238E27FC236}">
                <a16:creationId xmlns:a16="http://schemas.microsoft.com/office/drawing/2014/main" id="{AE90892F-9E80-CE87-EFC1-44FB3D4B1E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E9EA76-D7E3-D92A-9F5A-D350B849A134}"/>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230879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C794-2AF2-5133-B662-6DA8F3761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1045B1-A26B-4EA1-26F4-EB9CADF0D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9944F-5EFC-0647-EB0E-2ACBFA104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D1884-3670-D51E-8597-CC0E98C5A2A7}"/>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6" name="Footer Placeholder 5">
            <a:extLst>
              <a:ext uri="{FF2B5EF4-FFF2-40B4-BE49-F238E27FC236}">
                <a16:creationId xmlns:a16="http://schemas.microsoft.com/office/drawing/2014/main" id="{870F970B-89B8-637D-3DBF-1BAECF999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D782-0894-FBF5-0D49-AC32D34566C3}"/>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10562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5146-DC5D-09FD-13B5-942D5727F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83D5D-EBF0-6921-8071-AA19AFB40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10188-5BFC-5130-C5D2-BB36951C8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A0564-BFC3-DAA8-DEB3-22091AD07762}"/>
              </a:ext>
            </a:extLst>
          </p:cNvPr>
          <p:cNvSpPr>
            <a:spLocks noGrp="1"/>
          </p:cNvSpPr>
          <p:nvPr>
            <p:ph type="dt" sz="half" idx="10"/>
          </p:nvPr>
        </p:nvSpPr>
        <p:spPr/>
        <p:txBody>
          <a:bodyPr/>
          <a:lstStyle/>
          <a:p>
            <a:fld id="{FB73FEEC-15CE-4579-B314-6D626CD421F8}" type="datetimeFigureOut">
              <a:rPr lang="en-US" smtClean="0"/>
              <a:t>12/12/2023</a:t>
            </a:fld>
            <a:endParaRPr lang="en-US"/>
          </a:p>
        </p:txBody>
      </p:sp>
      <p:sp>
        <p:nvSpPr>
          <p:cNvPr id="6" name="Footer Placeholder 5">
            <a:extLst>
              <a:ext uri="{FF2B5EF4-FFF2-40B4-BE49-F238E27FC236}">
                <a16:creationId xmlns:a16="http://schemas.microsoft.com/office/drawing/2014/main" id="{D0969D6F-CE83-23D1-E929-FD2DA4426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6DB88-6CF8-BE18-CD28-CCD07E5AFE47}"/>
              </a:ext>
            </a:extLst>
          </p:cNvPr>
          <p:cNvSpPr>
            <a:spLocks noGrp="1"/>
          </p:cNvSpPr>
          <p:nvPr>
            <p:ph type="sldNum" sz="quarter" idx="12"/>
          </p:nvPr>
        </p:nvSpPr>
        <p:spPr/>
        <p:txBody>
          <a:bodyPr/>
          <a:lstStyle/>
          <a:p>
            <a:fld id="{586B10C9-7F92-449B-8116-213E05C7F12E}" type="slidenum">
              <a:rPr lang="en-US" smtClean="0"/>
              <a:t>‹#›</a:t>
            </a:fld>
            <a:endParaRPr lang="en-US"/>
          </a:p>
        </p:txBody>
      </p:sp>
    </p:spTree>
    <p:extLst>
      <p:ext uri="{BB962C8B-B14F-4D97-AF65-F5344CB8AC3E}">
        <p14:creationId xmlns:p14="http://schemas.microsoft.com/office/powerpoint/2010/main" val="6875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3DE4B1-01EF-C4F5-8356-601AAE5B9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448420-F09F-B61E-5ABF-A93F714CB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112AB-E47F-344B-2FC3-6106FF680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FEEC-15CE-4579-B314-6D626CD421F8}" type="datetimeFigureOut">
              <a:rPr lang="en-US" smtClean="0"/>
              <a:t>12/12/2023</a:t>
            </a:fld>
            <a:endParaRPr lang="en-US"/>
          </a:p>
        </p:txBody>
      </p:sp>
      <p:sp>
        <p:nvSpPr>
          <p:cNvPr id="5" name="Footer Placeholder 4">
            <a:extLst>
              <a:ext uri="{FF2B5EF4-FFF2-40B4-BE49-F238E27FC236}">
                <a16:creationId xmlns:a16="http://schemas.microsoft.com/office/drawing/2014/main" id="{09E1A887-5FB6-2A36-B952-EBC86A31F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CAB55D-C4CB-36B7-3130-F6D10992E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B10C9-7F92-449B-8116-213E05C7F12E}" type="slidenum">
              <a:rPr lang="en-US" smtClean="0"/>
              <a:t>‹#›</a:t>
            </a:fld>
            <a:endParaRPr lang="en-US"/>
          </a:p>
        </p:txBody>
      </p:sp>
    </p:spTree>
    <p:extLst>
      <p:ext uri="{BB962C8B-B14F-4D97-AF65-F5344CB8AC3E}">
        <p14:creationId xmlns:p14="http://schemas.microsoft.com/office/powerpoint/2010/main" val="20118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4274379" y="3975188"/>
            <a:ext cx="6002216" cy="738664"/>
          </a:xfrm>
          <a:prstGeom prst="rect">
            <a:avLst/>
          </a:prstGeom>
          <a:noFill/>
        </p:spPr>
        <p:txBody>
          <a:bodyPr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Danh sách thành viên</a:t>
            </a:r>
            <a:r>
              <a:rPr lang="zh-CN" altLang="en-US"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a:t>
            </a: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Phan Kế Vĩnh Hưng_2111412</a:t>
            </a:r>
          </a:p>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Lê Duy Thức_2112416</a:t>
            </a:r>
          </a:p>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Lê Tuấn Minh_2111742</a:t>
            </a:r>
          </a:p>
          <a:p>
            <a:pPr algn="l">
              <a:defRPr/>
            </a:pPr>
            <a:r>
              <a:rPr lang="en-US" altLang="zh-CN" sz="1200" b="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rPr>
              <a:t>		Thiều Minh Khoa_2111540	</a:t>
            </a:r>
            <a:endParaRPr lang="zh-CN" sz="1200" b="0" dirty="0">
              <a:solidFill>
                <a:schemeClr val="tx1">
                  <a:lumMod val="75000"/>
                  <a:lumOff val="25000"/>
                </a:schemeClr>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1" name="텍스트 개체 틀 80"/>
          <p:cNvSpPr>
            <a:spLocks noGrp="1"/>
          </p:cNvSpPr>
          <p:nvPr>
            <p:ph type="body" sz="quarter" idx="10"/>
          </p:nvPr>
        </p:nvSpPr>
        <p:spPr>
          <a:xfrm>
            <a:off x="3951891" y="2209919"/>
            <a:ext cx="8005354" cy="1619495"/>
          </a:xfrm>
        </p:spPr>
        <p:txBody>
          <a:bodyPr/>
          <a:lstStyle/>
          <a:p>
            <a:r>
              <a:rPr lang="en-US" altLang="zh-CN">
                <a:latin typeface="Arial" panose="020B0604020202020204" pitchFamily="34" charset="0"/>
                <a:ea typeface="文鼎小标宋简" panose="02010609010101010101" charset="0"/>
              </a:rPr>
              <a:t>BÀI TẬP LỚN KĨ THUẬT HỆ THỐNG VIỄN THÔNG</a:t>
            </a:r>
            <a:endParaRPr lang="zh-CN" altLang="ko-KR" dirty="0">
              <a:latin typeface="Arial" panose="020B0604020202020204" pitchFamily="34" charset="0"/>
              <a:ea typeface="文鼎小标宋简" panose="02010609010101010101" charset="0"/>
            </a:endParaRPr>
          </a:p>
        </p:txBody>
      </p:sp>
      <p:pic>
        <p:nvPicPr>
          <p:cNvPr id="4" name="图片 3" descr="942fb4af1fb7031b92da24849466a1ef"/>
          <p:cNvPicPr>
            <a:picLocks noChangeAspect="1"/>
          </p:cNvPicPr>
          <p:nvPr/>
        </p:nvPicPr>
        <p:blipFill>
          <a:blip r:embed="rId3"/>
          <a:stretch>
            <a:fillRect/>
          </a:stretch>
        </p:blipFill>
        <p:spPr>
          <a:xfrm>
            <a:off x="7218045" y="2986405"/>
            <a:ext cx="5146040" cy="5146040"/>
          </a:xfrm>
          <a:prstGeom prst="rect">
            <a:avLst/>
          </a:prstGeom>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 calcmode="lin" valueType="num">
                                      <p:cBhvr additive="base">
                                        <p:cTn id="12"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211632" y="1191615"/>
            <a:ext cx="4722043" cy="1410835"/>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 Giới thiệu mạch truyền- nhận âm thanh không dây bằng sóng hồng ngoại</a:t>
            </a:r>
            <a:endParaRPr lang="en-US" altLang="zh-CN" sz="1600" b="1" dirty="0">
              <a:solidFill>
                <a:srgbClr val="6C4C8B"/>
              </a:solidFill>
              <a:latin typeface="Gill Sans MT" panose="020B0502020104020203" pitchFamily="34" charset="0"/>
              <a:ea typeface="Malgun Gothic Semilight" panose="020B0502040204020203" pitchFamily="34" charset="-122"/>
            </a:endParaRPr>
          </a:p>
          <a:p>
            <a:pPr fontAlgn="auto">
              <a:lnSpc>
                <a:spcPct val="114000"/>
              </a:lnSpc>
            </a:pPr>
            <a:r>
              <a:rPr lang="en-US" altLang="zh-CN" sz="1200">
                <a:solidFill>
                  <a:schemeClr val="tx1">
                    <a:lumMod val="65000"/>
                    <a:lumOff val="35000"/>
                  </a:schemeClr>
                </a:solidFill>
                <a:latin typeface="Malgun Gothic Semilight" panose="020B0502040204020203" pitchFamily="34" charset="-122"/>
                <a:ea typeface="Malgun Gothic Semilight" panose="020B0502040204020203" pitchFamily="34" charset="-122"/>
              </a:rPr>
              <a:t> </a:t>
            </a:r>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a:p>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a:p>
            <a:endParaRPr lang="zh-CN" altLang="en-US" sz="1200" dirty="0">
              <a:solidFill>
                <a:schemeClr val="tx1">
                  <a:lumMod val="65000"/>
                  <a:lumOff val="35000"/>
                </a:schemeClr>
              </a:solidFill>
              <a:latin typeface="Malgun Gothic Semilight" panose="020B0502040204020203" pitchFamily="34" charset="-122"/>
              <a:ea typeface="Malgun Gothic Semilight" panose="020B0502040204020203" pitchFamily="34" charset="-122"/>
            </a:endParaRPr>
          </a:p>
        </p:txBody>
      </p:sp>
      <p:sp>
        <p:nvSpPr>
          <p:cNvPr id="23" name="文本框 22"/>
          <p:cNvSpPr txBox="1"/>
          <p:nvPr/>
        </p:nvSpPr>
        <p:spPr>
          <a:xfrm>
            <a:off x="2211632" y="2400655"/>
            <a:ext cx="4722043" cy="422360"/>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II. Sơ đồ nguyên lý</a:t>
            </a:r>
            <a:endParaRPr lang="zh-CN" altLang="en-US" sz="1600" b="1" dirty="0">
              <a:solidFill>
                <a:srgbClr val="6C4C8B"/>
              </a:solidFill>
              <a:latin typeface="Gill Sans MT" panose="020B0502020104020203" pitchFamily="34" charset="0"/>
              <a:ea typeface="Malgun Gothic Semilight" panose="020B0502040204020203" pitchFamily="34" charset="-122"/>
            </a:endParaRPr>
          </a:p>
        </p:txBody>
      </p:sp>
      <p:sp>
        <p:nvSpPr>
          <p:cNvPr id="24" name="文本框 23"/>
          <p:cNvSpPr txBox="1"/>
          <p:nvPr/>
        </p:nvSpPr>
        <p:spPr>
          <a:xfrm>
            <a:off x="2211632" y="3504285"/>
            <a:ext cx="4722043" cy="422360"/>
          </a:xfrm>
          <a:prstGeom prst="rect">
            <a:avLst/>
          </a:prstGeom>
          <a:noFill/>
        </p:spPr>
        <p:txBody>
          <a:bodyPr wrap="square" rtlCol="0">
            <a:spAutoFit/>
          </a:bodyPr>
          <a:lstStyle/>
          <a:p>
            <a:pPr fontAlgn="auto">
              <a:lnSpc>
                <a:spcPct val="150000"/>
              </a:lnSpc>
            </a:pPr>
            <a:r>
              <a:rPr lang="en-US" altLang="zh-CN" sz="1600" b="1">
                <a:solidFill>
                  <a:srgbClr val="6C4C8B"/>
                </a:solidFill>
                <a:latin typeface="Gill Sans MT" panose="020B0502020104020203" pitchFamily="34" charset="0"/>
                <a:ea typeface="Malgun Gothic Semilight" panose="020B0502040204020203" pitchFamily="34" charset="-122"/>
              </a:rPr>
              <a:t>III. Kết quả phần cứng</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7917" y="37171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99982A-4346-ADC6-CE76-5541A37E0D5F}"/>
              </a:ext>
            </a:extLst>
          </p:cNvPr>
          <p:cNvSpPr txBox="1"/>
          <p:nvPr/>
        </p:nvSpPr>
        <p:spPr>
          <a:xfrm>
            <a:off x="872359" y="1450428"/>
            <a:ext cx="6704464" cy="5078313"/>
          </a:xfrm>
          <a:prstGeom prst="rect">
            <a:avLst/>
          </a:prstGeom>
          <a:noFill/>
        </p:spPr>
        <p:txBody>
          <a:bodyPr wrap="none" rtlCol="0">
            <a:spAutoFit/>
          </a:bodyPr>
          <a:lstStyle/>
          <a:p>
            <a:r>
              <a:rPr lang="en-US"/>
              <a:t>Danh sách linh kiện:</a:t>
            </a:r>
          </a:p>
          <a:p>
            <a:r>
              <a:rPr lang="en-US"/>
              <a:t>- LM386</a:t>
            </a:r>
          </a:p>
          <a:p>
            <a:r>
              <a:rPr lang="en-US"/>
              <a:t>- Jack audio 3.5mm</a:t>
            </a:r>
          </a:p>
          <a:p>
            <a:r>
              <a:rPr lang="en-US"/>
              <a:t>- Tụ hóa 100uF: 4 con</a:t>
            </a:r>
          </a:p>
          <a:p>
            <a:r>
              <a:rPr lang="en-US"/>
              <a:t>- Tụ hóa 10uF: 1 con</a:t>
            </a:r>
          </a:p>
          <a:p>
            <a:r>
              <a:rPr lang="en-US"/>
              <a:t>- Tụ hóa 4.7uF: 1 con</a:t>
            </a:r>
          </a:p>
          <a:p>
            <a:r>
              <a:rPr lang="en-US"/>
              <a:t>- Tụ gốm 103: 1 con</a:t>
            </a:r>
          </a:p>
          <a:p>
            <a:r>
              <a:rPr lang="en-US"/>
              <a:t>- Tụ gốm 224: 1 con</a:t>
            </a:r>
          </a:p>
          <a:p>
            <a:r>
              <a:rPr lang="en-US"/>
              <a:t>- Tụ gốm 104: 2 con</a:t>
            </a:r>
          </a:p>
          <a:p>
            <a:r>
              <a:rPr lang="en-US"/>
              <a:t>- Led đỏ ∅3: 2 con</a:t>
            </a:r>
          </a:p>
          <a:p>
            <a:r>
              <a:rPr lang="en-US"/>
              <a:t>- Header 2p: 3 cái hoặc Jump thẳng</a:t>
            </a:r>
          </a:p>
          <a:p>
            <a:r>
              <a:rPr lang="en-US"/>
              <a:t>- Điện trở 1k: 1 con</a:t>
            </a:r>
          </a:p>
          <a:p>
            <a:r>
              <a:rPr lang="en-US"/>
              <a:t>- Điện trở 100R: 1 con</a:t>
            </a:r>
          </a:p>
          <a:p>
            <a:r>
              <a:rPr lang="en-US"/>
              <a:t>- Điện trở 51k: 1 con</a:t>
            </a:r>
          </a:p>
          <a:p>
            <a:r>
              <a:rPr lang="en-US"/>
              <a:t>- Điện trở 620k: 1 con</a:t>
            </a:r>
          </a:p>
          <a:p>
            <a:r>
              <a:rPr lang="en-US"/>
              <a:t>- S8050: 1 con</a:t>
            </a:r>
          </a:p>
          <a:p>
            <a:r>
              <a:rPr lang="en-US"/>
              <a:t>- Led phát Hồng ngoại ∅5: 1 con – Kí hiệu trong mạch là T_IR</a:t>
            </a:r>
          </a:p>
          <a:p>
            <a:r>
              <a:rPr lang="en-US"/>
              <a:t>- Led thu Hồng ngoại ∅5: 1 con – Kí hiệu trong mạch là R_IR</a:t>
            </a:r>
          </a:p>
        </p:txBody>
      </p:sp>
    </p:spTree>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7917" y="37171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61EDDB3-728D-3552-5580-1E11D9EF25FD}"/>
              </a:ext>
            </a:extLst>
          </p:cNvPr>
          <p:cNvSpPr txBox="1"/>
          <p:nvPr/>
        </p:nvSpPr>
        <p:spPr>
          <a:xfrm>
            <a:off x="1956619" y="1445342"/>
            <a:ext cx="9209221" cy="1200329"/>
          </a:xfrm>
          <a:prstGeom prst="rect">
            <a:avLst/>
          </a:prstGeom>
          <a:noFill/>
        </p:spPr>
        <p:txBody>
          <a:bodyPr wrap="square" rtlCol="0">
            <a:spAutoFit/>
          </a:bodyPr>
          <a:lstStyle/>
          <a:p>
            <a:r>
              <a:rPr lang="en-US"/>
              <a:t>LM386: </a:t>
            </a:r>
            <a:r>
              <a:rPr lang="vi-VN"/>
              <a:t>IC khuếch đại âm thanh được sử dụng rộng rãi, được sản xuất ở dạng nhúng 8 chân, VSSOP, SOIC và các gói khác. Về cơ bản, IC này được thiết kế cho các ứng dụng thương mại điện áp thấp, ngoài các ứng dụng thương mại nó còn là một vi mạch nổi tiếng trong giới đam mê điện tử. </a:t>
            </a:r>
            <a:endParaRPr lang="en-US"/>
          </a:p>
        </p:txBody>
      </p:sp>
      <p:pic>
        <p:nvPicPr>
          <p:cNvPr id="5" name="Picture 4">
            <a:extLst>
              <a:ext uri="{FF2B5EF4-FFF2-40B4-BE49-F238E27FC236}">
                <a16:creationId xmlns:a16="http://schemas.microsoft.com/office/drawing/2014/main" id="{354F7CB8-24E3-362F-6BEB-78B885351108}"/>
              </a:ext>
            </a:extLst>
          </p:cNvPr>
          <p:cNvPicPr>
            <a:picLocks noChangeAspect="1"/>
          </p:cNvPicPr>
          <p:nvPr/>
        </p:nvPicPr>
        <p:blipFill>
          <a:blip r:embed="rId2"/>
          <a:stretch>
            <a:fillRect/>
          </a:stretch>
        </p:blipFill>
        <p:spPr>
          <a:xfrm>
            <a:off x="1678350" y="3364310"/>
            <a:ext cx="2876951" cy="2657846"/>
          </a:xfrm>
          <a:prstGeom prst="rect">
            <a:avLst/>
          </a:prstGeom>
        </p:spPr>
      </p:pic>
      <p:sp>
        <p:nvSpPr>
          <p:cNvPr id="6" name="TextBox 5">
            <a:extLst>
              <a:ext uri="{FF2B5EF4-FFF2-40B4-BE49-F238E27FC236}">
                <a16:creationId xmlns:a16="http://schemas.microsoft.com/office/drawing/2014/main" id="{8313C197-7762-CAF7-AB98-6048BAE34004}"/>
              </a:ext>
            </a:extLst>
          </p:cNvPr>
          <p:cNvSpPr txBox="1"/>
          <p:nvPr/>
        </p:nvSpPr>
        <p:spPr>
          <a:xfrm>
            <a:off x="1857676" y="173255"/>
            <a:ext cx="4812047"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Vi xử lý chính</a:t>
            </a:r>
          </a:p>
        </p:txBody>
      </p:sp>
      <p:pic>
        <p:nvPicPr>
          <p:cNvPr id="8" name="Picture 7">
            <a:extLst>
              <a:ext uri="{FF2B5EF4-FFF2-40B4-BE49-F238E27FC236}">
                <a16:creationId xmlns:a16="http://schemas.microsoft.com/office/drawing/2014/main" id="{B280B50A-98E2-AF42-0ABB-26003224720A}"/>
              </a:ext>
            </a:extLst>
          </p:cNvPr>
          <p:cNvPicPr>
            <a:picLocks noChangeAspect="1"/>
          </p:cNvPicPr>
          <p:nvPr/>
        </p:nvPicPr>
        <p:blipFill>
          <a:blip r:embed="rId3"/>
          <a:stretch>
            <a:fillRect/>
          </a:stretch>
        </p:blipFill>
        <p:spPr>
          <a:xfrm>
            <a:off x="5303797" y="3550073"/>
            <a:ext cx="7094680" cy="2286319"/>
          </a:xfrm>
          <a:prstGeom prst="rect">
            <a:avLst/>
          </a:prstGeom>
        </p:spPr>
      </p:pic>
    </p:spTree>
    <p:extLst>
      <p:ext uri="{BB962C8B-B14F-4D97-AF65-F5344CB8AC3E}">
        <p14:creationId xmlns:p14="http://schemas.microsoft.com/office/powerpoint/2010/main" val="2936171075"/>
      </p:ext>
    </p:extLst>
  </p:cSld>
  <p:clrMapOvr>
    <a:masterClrMapping/>
  </p:clrMapOvr>
  <p:transition advClick="0"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7917" y="37171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61EDDB3-728D-3552-5580-1E11D9EF25FD}"/>
              </a:ext>
            </a:extLst>
          </p:cNvPr>
          <p:cNvSpPr txBox="1"/>
          <p:nvPr/>
        </p:nvSpPr>
        <p:spPr>
          <a:xfrm>
            <a:off x="1246505" y="1330047"/>
            <a:ext cx="9209221" cy="2677656"/>
          </a:xfrm>
          <a:prstGeom prst="rect">
            <a:avLst/>
          </a:prstGeom>
          <a:noFill/>
        </p:spPr>
        <p:txBody>
          <a:bodyPr wrap="square" rtlCol="0">
            <a:spAutoFit/>
          </a:bodyPr>
          <a:lstStyle/>
          <a:p>
            <a:r>
              <a:rPr lang="en-US" sz="2400"/>
              <a:t>Phương thức truyền không dây bằng IR: - Trong kỹ thuật truyền tin bằng sợi quang, người ta có thể truyền cùng một lúc 15.000 cuộc điện thoại hay 12 kênh truyền hình qua một sợi dây dẫn quang dẫn với đường kính 0.13 mm. </a:t>
            </a:r>
          </a:p>
          <a:p>
            <a:r>
              <a:rPr lang="en-US" sz="2400"/>
              <a:t>- Trong việc truyền dữ liệu, lượng thông tin được truyền đi bằng bức xạ hồng ngoại lớn gấp nhiều lần so với sóng điện từ.</a:t>
            </a:r>
          </a:p>
          <a:p>
            <a:r>
              <a:rPr lang="en-US" sz="2400"/>
              <a:t> </a:t>
            </a:r>
          </a:p>
        </p:txBody>
      </p:sp>
      <p:pic>
        <p:nvPicPr>
          <p:cNvPr id="3" name="Picture 2">
            <a:extLst>
              <a:ext uri="{FF2B5EF4-FFF2-40B4-BE49-F238E27FC236}">
                <a16:creationId xmlns:a16="http://schemas.microsoft.com/office/drawing/2014/main" id="{E8E7E845-5D84-9C76-B6A3-10A5E7777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22" y="3814916"/>
            <a:ext cx="5113278" cy="2901191"/>
          </a:xfrm>
          <a:prstGeom prst="rect">
            <a:avLst/>
          </a:prstGeom>
        </p:spPr>
      </p:pic>
      <p:pic>
        <p:nvPicPr>
          <p:cNvPr id="4" name="Picture 3">
            <a:extLst>
              <a:ext uri="{FF2B5EF4-FFF2-40B4-BE49-F238E27FC236}">
                <a16:creationId xmlns:a16="http://schemas.microsoft.com/office/drawing/2014/main" id="{B2701325-C036-77EC-13A2-FBFA3C12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814916"/>
            <a:ext cx="5113279" cy="2901191"/>
          </a:xfrm>
          <a:prstGeom prst="rect">
            <a:avLst/>
          </a:prstGeom>
        </p:spPr>
      </p:pic>
    </p:spTree>
    <p:extLst>
      <p:ext uri="{BB962C8B-B14F-4D97-AF65-F5344CB8AC3E}">
        <p14:creationId xmlns:p14="http://schemas.microsoft.com/office/powerpoint/2010/main" val="3840259685"/>
      </p:ext>
    </p:extLst>
  </p:cSld>
  <p:clrMapOvr>
    <a:masterClrMapping/>
  </p:clrMapOvr>
  <p:transition advClick="0"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70" name="TextBox 69">
            <a:extLst>
              <a:ext uri="{FF2B5EF4-FFF2-40B4-BE49-F238E27FC236}">
                <a16:creationId xmlns:a16="http://schemas.microsoft.com/office/drawing/2014/main" id="{FA32131A-547E-33B1-D357-1CC8917BFB3B}"/>
              </a:ext>
            </a:extLst>
          </p:cNvPr>
          <p:cNvSpPr txBox="1"/>
          <p:nvPr/>
        </p:nvSpPr>
        <p:spPr>
          <a:xfrm>
            <a:off x="1857676" y="173255"/>
            <a:ext cx="4812047"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Sơ đồ mạch truyền audio</a:t>
            </a:r>
          </a:p>
        </p:txBody>
      </p:sp>
      <p:pic>
        <p:nvPicPr>
          <p:cNvPr id="7" name="Picture 6">
            <a:extLst>
              <a:ext uri="{FF2B5EF4-FFF2-40B4-BE49-F238E27FC236}">
                <a16:creationId xmlns:a16="http://schemas.microsoft.com/office/drawing/2014/main" id="{FB6B3772-D2AE-C8B7-D6D1-52F981A9CE28}"/>
              </a:ext>
            </a:extLst>
          </p:cNvPr>
          <p:cNvPicPr>
            <a:picLocks noChangeAspect="1"/>
          </p:cNvPicPr>
          <p:nvPr/>
        </p:nvPicPr>
        <p:blipFill>
          <a:blip r:embed="rId2"/>
          <a:stretch>
            <a:fillRect/>
          </a:stretch>
        </p:blipFill>
        <p:spPr>
          <a:xfrm>
            <a:off x="2797985" y="977464"/>
            <a:ext cx="6596030" cy="5880535"/>
          </a:xfrm>
          <a:prstGeom prst="rect">
            <a:avLst/>
          </a:prstGeom>
        </p:spPr>
      </p:pic>
    </p:spTree>
  </p:cSld>
  <p:clrMapOvr>
    <a:masterClrMapping/>
  </p:clrMapOvr>
  <p:transition advClick="0"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70" name="TextBox 69">
            <a:extLst>
              <a:ext uri="{FF2B5EF4-FFF2-40B4-BE49-F238E27FC236}">
                <a16:creationId xmlns:a16="http://schemas.microsoft.com/office/drawing/2014/main" id="{FA32131A-547E-33B1-D357-1CC8917BFB3B}"/>
              </a:ext>
            </a:extLst>
          </p:cNvPr>
          <p:cNvSpPr txBox="1"/>
          <p:nvPr/>
        </p:nvSpPr>
        <p:spPr>
          <a:xfrm>
            <a:off x="1857676" y="173255"/>
            <a:ext cx="4812047"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Sơ đồ mạch nhận audio</a:t>
            </a:r>
          </a:p>
        </p:txBody>
      </p:sp>
      <p:pic>
        <p:nvPicPr>
          <p:cNvPr id="3" name="Picture 2">
            <a:extLst>
              <a:ext uri="{FF2B5EF4-FFF2-40B4-BE49-F238E27FC236}">
                <a16:creationId xmlns:a16="http://schemas.microsoft.com/office/drawing/2014/main" id="{73CA2B89-8F0A-E657-6FB3-042E9372F392}"/>
              </a:ext>
            </a:extLst>
          </p:cNvPr>
          <p:cNvPicPr>
            <a:picLocks noChangeAspect="1"/>
          </p:cNvPicPr>
          <p:nvPr/>
        </p:nvPicPr>
        <p:blipFill>
          <a:blip r:embed="rId2"/>
          <a:stretch>
            <a:fillRect/>
          </a:stretch>
        </p:blipFill>
        <p:spPr>
          <a:xfrm>
            <a:off x="751729" y="899759"/>
            <a:ext cx="10688542" cy="5058481"/>
          </a:xfrm>
          <a:prstGeom prst="rect">
            <a:avLst/>
          </a:prstGeom>
        </p:spPr>
      </p:pic>
    </p:spTree>
    <p:extLst>
      <p:ext uri="{BB962C8B-B14F-4D97-AF65-F5344CB8AC3E}">
        <p14:creationId xmlns:p14="http://schemas.microsoft.com/office/powerpoint/2010/main" val="920734805"/>
      </p:ext>
    </p:extLst>
  </p:cSld>
  <p:clrMapOvr>
    <a:masterClrMapping/>
  </p:clrMapOvr>
  <p:transition advClick="0"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70" name="TextBox 69">
            <a:extLst>
              <a:ext uri="{FF2B5EF4-FFF2-40B4-BE49-F238E27FC236}">
                <a16:creationId xmlns:a16="http://schemas.microsoft.com/office/drawing/2014/main" id="{FA32131A-547E-33B1-D357-1CC8917BFB3B}"/>
              </a:ext>
            </a:extLst>
          </p:cNvPr>
          <p:cNvSpPr txBox="1"/>
          <p:nvPr/>
        </p:nvSpPr>
        <p:spPr>
          <a:xfrm>
            <a:off x="1857676" y="173255"/>
            <a:ext cx="4812047" cy="553998"/>
          </a:xfrm>
          <a:prstGeom prst="rect">
            <a:avLst/>
          </a:prstGeom>
          <a:noFill/>
        </p:spPr>
        <p:txBody>
          <a:bodyPr wrap="square" rtlCol="0">
            <a:spAutoFit/>
          </a:bodyPr>
          <a:lstStyle/>
          <a:p>
            <a:r>
              <a:rPr lang="en-US" sz="3000" b="1">
                <a:solidFill>
                  <a:schemeClr val="accent5">
                    <a:lumMod val="50000"/>
                  </a:schemeClr>
                </a:solidFill>
                <a:latin typeface="Gill Sans MT" panose="020B0502020104020203" pitchFamily="34" charset="0"/>
              </a:rPr>
              <a:t>Kết quả phần cứng</a:t>
            </a:r>
          </a:p>
        </p:txBody>
      </p:sp>
      <p:pic>
        <p:nvPicPr>
          <p:cNvPr id="1028" name="Picture 4" descr="Mở ảnh">
            <a:extLst>
              <a:ext uri="{FF2B5EF4-FFF2-40B4-BE49-F238E27FC236}">
                <a16:creationId xmlns:a16="http://schemas.microsoft.com/office/drawing/2014/main" id="{6D7DB0F4-E7CA-B5AF-1D35-B89DAC6B3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28700"/>
            <a:ext cx="6400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258178"/>
      </p:ext>
    </p:extLst>
  </p:cSld>
  <p:clrMapOvr>
    <a:masterClrMapping/>
  </p:clrMapOvr>
  <p:transition advClick="0" advTm="0"/>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377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Malgun Gothic Semilight</vt:lpstr>
      <vt:lpstr>Arial</vt:lpstr>
      <vt:lpstr>Calibri</vt:lpstr>
      <vt:lpstr>Calibri Light</vt:lpstr>
      <vt:lpstr>Gill Sans MT</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Vinhx Hưng</dc:creator>
  <cp:lastModifiedBy>Vinhx Hưng</cp:lastModifiedBy>
  <cp:revision>3</cp:revision>
  <dcterms:created xsi:type="dcterms:W3CDTF">2023-12-11T17:57:41Z</dcterms:created>
  <dcterms:modified xsi:type="dcterms:W3CDTF">2023-12-12T11:43:27Z</dcterms:modified>
</cp:coreProperties>
</file>