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5F8071-B32F-4785-BA83-840D00E13DF0}">
  <a:tblStyle styleId="{385F8071-B32F-4785-BA83-840D00E13D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CF8"/>
          </a:solidFill>
        </a:fill>
      </a:tcStyle>
    </a:wholeTbl>
    <a:band1H>
      <a:tcTxStyle/>
      <a:tcStyle>
        <a:fill>
          <a:solidFill>
            <a:srgbClr val="CAD7F1"/>
          </a:solidFill>
        </a:fill>
      </a:tcStyle>
    </a:band1H>
    <a:band2H>
      <a:tcTxStyle/>
    </a:band2H>
    <a:band1V>
      <a:tcTxStyle/>
      <a:tcStyle>
        <a:fill>
          <a:solidFill>
            <a:srgbClr val="CAD7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5510afc49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5510afc4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5510afc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5510afc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Status Report Leilão de Cavalos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30721" y="426244"/>
            <a:ext cx="8037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052"/>
              </a:buClr>
              <a:buSzPts val="2100"/>
              <a:buFont typeface="Arial"/>
              <a:buNone/>
            </a:pPr>
            <a:r>
              <a:rPr lang="pt-BR"/>
              <a:t>Backlog do Projeto</a:t>
            </a:r>
            <a:endParaRPr/>
          </a:p>
        </p:txBody>
      </p:sp>
      <p:graphicFrame>
        <p:nvGraphicFramePr>
          <p:cNvPr id="135" name="Google Shape;135;p14"/>
          <p:cNvGraphicFramePr/>
          <p:nvPr/>
        </p:nvGraphicFramePr>
        <p:xfrm>
          <a:off x="630722" y="991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{385F8071-B32F-4785-BA83-840D00E13DF0}</a:tableStyleId>
              </a:tblPr>
              <a:tblGrid>
                <a:gridCol w="3749425"/>
                <a:gridCol w="1472550"/>
                <a:gridCol w="1076575"/>
                <a:gridCol w="1212675"/>
              </a:tblGrid>
              <a:tr h="28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</a:rPr>
                        <a:t>Atividade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Complexidade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Tamanho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Prioridade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Tela principal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Média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Médio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Alta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Tela Cadastro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Baixa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Pequeno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Média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Tela Login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Baixa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Pequeno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Média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Tela Informações do Leilão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Alta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Grande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B212C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Média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28650" y="231641"/>
            <a:ext cx="7886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052"/>
              </a:buClr>
              <a:buSzPts val="2100"/>
              <a:buFont typeface="Arial"/>
              <a:buNone/>
            </a:pPr>
            <a:r>
              <a:rPr lang="pt-BR"/>
              <a:t>Andamento do Projeto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402523" y="838960"/>
            <a:ext cx="8396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15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Arial"/>
              <a:buNone/>
            </a:pPr>
            <a:r>
              <a:t/>
            </a:r>
            <a:endParaRPr b="0" i="0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Arial"/>
              <a:buNone/>
            </a:pPr>
            <a:r>
              <a:t/>
            </a:r>
            <a:endParaRPr b="0" i="0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628650" y="705194"/>
            <a:ext cx="7834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0" i="1" lang="pt-BR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Progresso</a:t>
            </a:r>
            <a:endParaRPr sz="1100"/>
          </a:p>
        </p:txBody>
      </p:sp>
      <p:sp>
        <p:nvSpPr>
          <p:cNvPr id="143" name="Google Shape;143;p15"/>
          <p:cNvSpPr txBox="1"/>
          <p:nvPr/>
        </p:nvSpPr>
        <p:spPr>
          <a:xfrm>
            <a:off x="621992" y="2279063"/>
            <a:ext cx="7834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0" i="1" lang="pt-BR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Em Andamento</a:t>
            </a:r>
            <a:endParaRPr sz="1100"/>
          </a:p>
        </p:txBody>
      </p:sp>
      <p:sp>
        <p:nvSpPr>
          <p:cNvPr id="144" name="Google Shape;144;p15"/>
          <p:cNvSpPr txBox="1"/>
          <p:nvPr/>
        </p:nvSpPr>
        <p:spPr>
          <a:xfrm>
            <a:off x="628650" y="3615894"/>
            <a:ext cx="7834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0" i="1" lang="pt-BR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Pendências</a:t>
            </a:r>
            <a:endParaRPr sz="1100"/>
          </a:p>
        </p:txBody>
      </p:sp>
      <p:graphicFrame>
        <p:nvGraphicFramePr>
          <p:cNvPr id="145" name="Google Shape;145;p15"/>
          <p:cNvGraphicFramePr/>
          <p:nvPr/>
        </p:nvGraphicFramePr>
        <p:xfrm>
          <a:off x="681361" y="9188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{385F8071-B32F-4785-BA83-840D00E13DF0}</a:tableStyleId>
              </a:tblPr>
              <a:tblGrid>
                <a:gridCol w="2746900"/>
                <a:gridCol w="932900"/>
                <a:gridCol w="899650"/>
                <a:gridCol w="32750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Atividade/Assunto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Inicio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Prazo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Observações/Ações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46" name="Google Shape;146;p15"/>
          <p:cNvGraphicFramePr/>
          <p:nvPr/>
        </p:nvGraphicFramePr>
        <p:xfrm>
          <a:off x="681361" y="2492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{385F8071-B32F-4785-BA83-840D00E13DF0}</a:tableStyleId>
              </a:tblPr>
              <a:tblGrid>
                <a:gridCol w="2746900"/>
                <a:gridCol w="932900"/>
                <a:gridCol w="899650"/>
                <a:gridCol w="32750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Atividade/Assunto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Inicio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Prazo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Observações/Ações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Tela Principal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0000"/>
                          </a:solidFill>
                        </a:rPr>
                        <a:t>31/07/2023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47" name="Google Shape;147;p15"/>
          <p:cNvGraphicFramePr/>
          <p:nvPr/>
        </p:nvGraphicFramePr>
        <p:xfrm>
          <a:off x="673672" y="3842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{385F8071-B32F-4785-BA83-840D00E13DF0}</a:tableStyleId>
              </a:tblPr>
              <a:tblGrid>
                <a:gridCol w="2754575"/>
                <a:gridCol w="925225"/>
                <a:gridCol w="907325"/>
                <a:gridCol w="32674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Atividade/Assunto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Inicio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Prazo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</a:rPr>
                        <a:t>Observações/Ações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