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27046F0-9160-4342-91B9-A69958A5953E}">
  <a:tblStyle styleName="Table_0" styleId="{827046F0-9160-4342-91B9-A69958A5953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slide" Id="rId30" Target="slides/slide24.xml"/><Relationship Type="http://schemas.openxmlformats.org/officeDocument/2006/relationships/slide" Id="rId12" Target="slides/slide6.xml"/><Relationship Type="http://schemas.openxmlformats.org/officeDocument/2006/relationships/slide" Id="rId31" Target="slides/slide25.xml"/><Relationship Type="http://schemas.openxmlformats.org/officeDocument/2006/relationships/slide" Id="rId13" Target="slides/slide7.xml"/><Relationship Type="http://schemas.openxmlformats.org/officeDocument/2006/relationships/slide" Id="rId10" Target="slides/slide4.xml"/><Relationship Type="http://schemas.openxmlformats.org/officeDocument/2006/relationships/slide" Id="rId11" Target="slides/slide5.xml"/><Relationship Type="http://schemas.openxmlformats.org/officeDocument/2006/relationships/slide" Id="rId34" Target="slides/slide28.xml"/><Relationship Type="http://schemas.openxmlformats.org/officeDocument/2006/relationships/slide" Id="rId35" Target="slides/slide29.xml"/><Relationship Type="http://schemas.openxmlformats.org/officeDocument/2006/relationships/slide" Id="rId32" Target="slides/slide26.xml"/><Relationship Type="http://schemas.openxmlformats.org/officeDocument/2006/relationships/slide" Id="rId33" Target="slides/slide27.xml"/><Relationship Type="http://schemas.openxmlformats.org/officeDocument/2006/relationships/slide" Id="rId29" Target="slides/slide23.xml"/><Relationship Type="http://schemas.openxmlformats.org/officeDocument/2006/relationships/slide" Id="rId26" Target="slides/slide20.xml"/><Relationship Type="http://schemas.openxmlformats.org/officeDocument/2006/relationships/slide" Id="rId25" Target="slides/slide19.xml"/><Relationship Type="http://schemas.openxmlformats.org/officeDocument/2006/relationships/slide" Id="rId28" Target="slides/slide22.xml"/><Relationship Type="http://schemas.openxmlformats.org/officeDocument/2006/relationships/slide" Id="rId27" Target="slides/slide21.xml"/><Relationship Type="http://schemas.openxmlformats.org/officeDocument/2006/relationships/presProps" Id="rId2" Target="presProps.xml"/><Relationship Type="http://schemas.openxmlformats.org/officeDocument/2006/relationships/slide" Id="rId21" Target="slides/slide15.xml"/><Relationship Type="http://schemas.openxmlformats.org/officeDocument/2006/relationships/theme" Id="rId1" Target="theme/theme2.xml"/><Relationship Type="http://schemas.openxmlformats.org/officeDocument/2006/relationships/slide" Id="rId22" Target="slides/slide16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7.xml"/><Relationship Type="http://schemas.openxmlformats.org/officeDocument/2006/relationships/tableStyles" Id="rId3" Target="tableStyles.xml"/><Relationship Type="http://schemas.openxmlformats.org/officeDocument/2006/relationships/slide" Id="rId24" Target="slides/slide18.xml"/><Relationship Type="http://schemas.openxmlformats.org/officeDocument/2006/relationships/slide" Id="rId20" Target="slides/slide14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0" id="5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4" id="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5" id="10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6" id="10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0" id="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1" id="11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2" id="11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8" id="11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6" id="12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3" id="1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7" id="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8" id="1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9" id="1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3" id="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" id="1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5" id="1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1" id="1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5" id="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6" id="1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7" id="1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1" id="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" id="1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3" id="1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6" id="5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7" id="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8" id="1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9" id="1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3" id="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4" id="17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5" id="1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0" id="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1" id="18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2" id="18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6" id="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7" id="1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8" id="1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3" id="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4" id="1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5" id="1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9" id="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0" id="2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1" id="2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5" id="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6" id="20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7" id="20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1" id="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2" id="21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3" id="21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8" id="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9" id="21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0" id="22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5" id="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6" id="2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7" id="2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2" id="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" id="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9" id="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6" id="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" id="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8" id="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0" id="10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0" id="10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42" id="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" id="43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1" id="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" id="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3" id="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14" id="14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5" id="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" id="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8" id="18"/>
          <p:cNvSpPr txBox="1"/>
          <p:nvPr>
            <p:ph type="body" idx="1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9" id="19"/>
          <p:cNvSpPr txBox="1"/>
          <p:nvPr>
            <p:ph type="body" idx="2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0" id="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" id="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2" id="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" id="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5" id="25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1pPr>
            <a:lvl2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2pPr>
            <a:lvl3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3pPr>
            <a:lvl4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4pPr>
            <a:lvl5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5pPr>
            <a:lvl6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6pPr>
            <a:lvl7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7pPr>
            <a:lvl8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8pPr>
            <a:lvl9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30" id="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" id="31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2" id="32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5" id="35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8" id="38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9" id="39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9" id="29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2.png"/><Relationship Type="http://schemas.openxmlformats.org/officeDocument/2006/relationships/image" Id="rId3" Target="../media/image01.png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Relationship Type="http://schemas.openxmlformats.org/officeDocument/2006/relationships/hyperlink" Id="rId3" TargetMode="External" Target="https://github.com/cucumber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2.xml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2.xml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4.png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2.xml"/></Relationships>
</file>

<file path=ppt/slides/_rels/slide2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2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5.xml"/><Relationship Type="http://schemas.openxmlformats.org/officeDocument/2006/relationships/slideLayout" Id="rId1" Target="../slideLayouts/slideLayout2.xml"/><Relationship Type="http://schemas.openxmlformats.org/officeDocument/2006/relationships/hyperlink" Id="rId3" TargetMode="External" Target="http://seleniumhq.org/"/></Relationships>
</file>

<file path=ppt/slides/_rels/slide2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6.xml"/><Relationship Type="http://schemas.openxmlformats.org/officeDocument/2006/relationships/slideLayout" Id="rId1" Target="../slideLayouts/slideLayout2.xml"/></Relationships>
</file>

<file path=ppt/slides/_rels/slide2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7.xml"/><Relationship Type="http://schemas.openxmlformats.org/officeDocument/2006/relationships/slideLayout" Id="rId1" Target="../slideLayouts/slideLayout2.xml"/></Relationships>
</file>

<file path=ppt/slides/_rels/slide2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7.png"/></Relationships>
</file>

<file path=ppt/slides/_rels/slide2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pn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6.jp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gif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"/>
              <a:t>Behavior Driven Development</a:t>
            </a:r>
          </a:p>
        </p:txBody>
      </p:sp>
      <p:sp>
        <p:nvSpPr>
          <p:cNvPr name="Shape 47" id="47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pt"/>
              <a:t>Na prática: Cucumber + Selenium + Java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1" id="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2" id="10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Conceitos - Conhecendo BDD</a:t>
            </a:r>
          </a:p>
        </p:txBody>
      </p:sp>
      <p:sp>
        <p:nvSpPr>
          <p:cNvPr name="Shape 103" id="103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175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400"/>
              <a:t>Modelo ágil de desenvolvimento de segunda geração, surgindo a partir do TDD (Test Driven Development) e do DDD (Domain Driven Design)</a:t>
            </a:r>
          </a:p>
          <a:p>
            <a:r>
              <a:t/>
            </a:r>
          </a:p>
          <a:p>
            <a:pPr indent="-3175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400"/>
              <a:t>Criador do BDD: Dan North</a:t>
            </a:r>
          </a:p>
          <a:p>
            <a:r>
              <a:t/>
            </a:r>
          </a:p>
          <a:p>
            <a:pPr indent="-3175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400"/>
              <a:t>Testes = Requisitos</a:t>
            </a:r>
          </a:p>
          <a:p>
            <a:r>
              <a:t/>
            </a:r>
          </a:p>
          <a:p>
            <a:pPr indent="-3175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400"/>
              <a:t>Todos participam da definição dos cenários: usuário, analistas de negócio, testadores, desenvolvedores</a:t>
            </a:r>
          </a:p>
          <a:p>
            <a:r>
              <a:t/>
            </a:r>
          </a:p>
          <a:p>
            <a:pPr indent="-3175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400"/>
              <a:t>Todos devem ter um entendimento comum sobre o que será desenvolvido</a:t>
            </a:r>
          </a:p>
          <a:p>
            <a:r>
              <a:t/>
            </a:r>
          </a:p>
          <a:p>
            <a:pPr indent="-3175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400"/>
              <a:t>A definição deve ser direta e objetiva, tendo só o necessário</a:t>
            </a:r>
          </a:p>
          <a:p>
            <a:r>
              <a:t/>
            </a:r>
          </a:p>
          <a:p>
            <a:pPr indent="-3175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400"/>
              <a:t>A definição deve ser suficiente, deixando claro para todas as partes o que será desenvolvido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7" id="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8" id="10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Conceitos - Conhecendo BDD</a:t>
            </a:r>
          </a:p>
        </p:txBody>
      </p:sp>
      <p:sp>
        <p:nvSpPr>
          <p:cNvPr name="Shape 109" id="109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/>
              <a:t>Story: Account Holder withdraws cash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/>
              <a:t> 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As</a:t>
            </a:r>
            <a:r>
              <a:rPr lang="pt" sz="1000"/>
              <a:t> an Account Holder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I want to</a:t>
            </a:r>
            <a:r>
              <a:rPr lang="pt" sz="1000"/>
              <a:t> withdraw cash from an ATM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So that</a:t>
            </a:r>
            <a:r>
              <a:rPr lang="pt" sz="1000"/>
              <a:t> I can get money when the bank is closed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/>
              <a:t> 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/>
              <a:t>Scenario 1: Account has sufficient funds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Given </a:t>
            </a:r>
            <a:r>
              <a:rPr lang="pt" sz="1000"/>
              <a:t>the account balance is \$100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 And</a:t>
            </a:r>
            <a:r>
              <a:rPr lang="pt" sz="1000"/>
              <a:t> the card is valid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 And</a:t>
            </a:r>
            <a:r>
              <a:rPr lang="pt" sz="1000"/>
              <a:t> the machine contains enough money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When</a:t>
            </a:r>
            <a:r>
              <a:rPr lang="pt" sz="1000"/>
              <a:t> the Account Holder requests \$20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Then</a:t>
            </a:r>
            <a:r>
              <a:rPr lang="pt" sz="1000"/>
              <a:t> the ATM should dispense \$20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 And</a:t>
            </a:r>
            <a:r>
              <a:rPr lang="pt" sz="1000"/>
              <a:t> the account balance should be \$80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 And</a:t>
            </a:r>
            <a:r>
              <a:rPr lang="pt" sz="1000"/>
              <a:t> the card should be returned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/>
              <a:t> 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/>
              <a:t>Scenario 2: Account has insufficient funds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Given </a:t>
            </a:r>
            <a:r>
              <a:rPr lang="pt" sz="1000"/>
              <a:t>the account balance is \$10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 And</a:t>
            </a:r>
            <a:r>
              <a:rPr lang="pt" sz="1000"/>
              <a:t> the card is valid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 And </a:t>
            </a:r>
            <a:r>
              <a:rPr lang="pt" sz="1000"/>
              <a:t>the machine contains enough money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When</a:t>
            </a:r>
            <a:r>
              <a:rPr lang="pt" sz="1000"/>
              <a:t> the Account Holder requests \$20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Then</a:t>
            </a:r>
            <a:r>
              <a:rPr lang="pt" sz="1000"/>
              <a:t> the ATM should not dispense any money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 And</a:t>
            </a:r>
            <a:r>
              <a:rPr lang="pt" sz="1000"/>
              <a:t> the ATM should say there are insufficient funds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 And</a:t>
            </a:r>
            <a:r>
              <a:rPr lang="pt" sz="1000"/>
              <a:t> the account balance should be \$20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 And</a:t>
            </a:r>
            <a:r>
              <a:rPr lang="pt" sz="1000"/>
              <a:t> the card should be returned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/>
              <a:t> 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/>
              <a:t>Scenario 3: Card has been disabled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Given</a:t>
            </a:r>
            <a:r>
              <a:rPr lang="pt" sz="1000"/>
              <a:t> the card is disabled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When</a:t>
            </a:r>
            <a:r>
              <a:rPr lang="pt" sz="1000"/>
              <a:t> the Account Holder requests \$20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Then</a:t>
            </a:r>
            <a:r>
              <a:rPr lang="pt" sz="1000"/>
              <a:t> the ATM should retain the card</a:t>
            </a:r>
          </a:p>
          <a:p>
            <a:pPr indent="-292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000" b="1"/>
              <a:t>And</a:t>
            </a:r>
            <a:r>
              <a:rPr lang="pt" sz="1000"/>
              <a:t> the ATM should say the card has been retained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3" id="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4" id="11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Conceitos - Conhecendo BDD</a:t>
            </a:r>
          </a:p>
        </p:txBody>
      </p:sp>
      <p:sp>
        <p:nvSpPr>
          <p:cNvPr name="Shape 115" id="115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429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800"/>
              <a:t>Narrativa (estória):</a:t>
            </a:r>
          </a:p>
          <a:p>
            <a:pPr indent="-342900" marL="914400" rtl="0" lvl="1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" sz="1800"/>
              <a:t>Deve ter um título bem definido</a:t>
            </a:r>
          </a:p>
          <a:p>
            <a:pPr indent="-342900" marL="914400" rtl="0" lvl="1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" sz="1800"/>
              <a:t>Composta de cenários</a:t>
            </a:r>
          </a:p>
          <a:p>
            <a:pPr indent="-342900" marL="914400" rtl="0" lvl="1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" sz="1800"/>
              <a:t>Deve definir um papel, um feature e um benefício (“As a [role] I want [feature] so that [benefit]“ )</a:t>
            </a:r>
          </a:p>
          <a:p>
            <a:pPr indent="-3429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800"/>
              <a:t>Componentes de um cenário:</a:t>
            </a:r>
          </a:p>
          <a:p>
            <a:pPr indent="-342900" marL="914400" rtl="0" lvl="1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" sz="1800"/>
              <a:t>Given - pré-condição do teste</a:t>
            </a:r>
          </a:p>
          <a:p>
            <a:pPr indent="-342900" marL="914400" rtl="0" lvl="1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" sz="1800"/>
              <a:t>When - Teste propriamente dito</a:t>
            </a:r>
          </a:p>
          <a:p>
            <a:pPr indent="-342900" marL="914400" rtl="0" lvl="1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" sz="1800"/>
              <a:t>Then - Resultado esperado</a:t>
            </a:r>
          </a:p>
          <a:p>
            <a:r>
              <a:t/>
            </a:r>
          </a:p>
          <a:p>
            <a:pPr indent="-3429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800"/>
              <a:t>O que seriam condições de um caso de uso passam a ser cenários diferentes</a:t>
            </a:r>
          </a:p>
          <a:p>
            <a:r>
              <a:t/>
            </a:r>
          </a:p>
          <a:p>
            <a:pPr indent="-3429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800"/>
              <a:t>Cenários podem ser adicionados facilmente mesmo com o projeto em andamento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9" id="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0" id="12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Conceitos - Conhecendo BDD</a:t>
            </a:r>
          </a:p>
        </p:txBody>
      </p:sp>
      <p:sp>
        <p:nvSpPr>
          <p:cNvPr name="Shape 121" id="121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429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800"/>
              <a:t>Exemplo de processo BDD</a:t>
            </a:r>
          </a:p>
          <a:p>
            <a:r>
              <a:t/>
            </a:r>
          </a:p>
        </p:txBody>
      </p:sp>
      <p:sp>
        <p:nvSpPr>
          <p:cNvPr name="Shape 122" id="122"/>
          <p:cNvSpPr/>
          <p:nvPr/>
        </p:nvSpPr>
        <p:spPr>
          <a:xfrm>
            <a:off y="1929377" x="5106459"/>
            <a:ext cy="4704318" cx="383349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23" id="123"/>
          <p:cNvSpPr/>
          <p:nvPr/>
        </p:nvSpPr>
        <p:spPr>
          <a:xfrm>
            <a:off y="2421800" x="496450"/>
            <a:ext cy="4173021" cx="423224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7" id="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8" id="12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Conceitos - Comparação - BDD vs tradicional</a:t>
            </a:r>
          </a:p>
        </p:txBody>
      </p:sp>
      <p:sp>
        <p:nvSpPr>
          <p:cNvPr name="Shape 129" id="129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" sz="1800"/>
              <a:t>
</a:t>
            </a:r>
          </a:p>
        </p:txBody>
      </p:sp>
      <p:graphicFrame>
        <p:nvGraphicFramePr>
          <p:cNvPr name="Shape 130" id="130"/>
          <p:cNvGraphicFramePr/>
          <p:nvPr/>
        </p:nvGraphicFramePr>
        <p:xfrm>
          <a:off y="2030850" x="5464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{827046F0-9160-4342-91B9-A69958A5953E}</a:tableStyleId>
              </a:tblPr>
              <a:tblGrid>
                <a:gridCol w="4069875"/>
                <a:gridCol w="4069875"/>
              </a:tblGrid>
              <a:tr h="729500"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pt" b="1"/>
                        <a:t>Tradicional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pt" b="1"/>
                        <a:t>BDD</a:t>
                      </a:r>
                    </a:p>
                  </a:txBody>
                  <a:tcPr marB="91425" marT="91425" marR="91425" marL="91425"/>
                </a:tc>
              </a:tr>
              <a:tr h="729500"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pt"/>
                        <a:t>Gasto de esforço = levantamento de requisitos + análise &amp; design + criação de testes + execução dos testes + desenvolvimento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pt"/>
                        <a:t>Gasto de esforço = levantamento de cenários + desenvolvimento</a:t>
                      </a:r>
                    </a:p>
                  </a:txBody>
                  <a:tcPr marB="91425" marT="91425" marR="91425" marL="91425"/>
                </a:tc>
              </a:tr>
              <a:tr h="729500"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pt"/>
                        <a:t>Durante o projeto em andamento, normalmente alguém esqueceu de algo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pt"/>
                        <a:t>Maior facilidade por todos para enxergar o que será desenvolvido</a:t>
                      </a:r>
                    </a:p>
                  </a:txBody>
                  <a:tcPr marB="91425" marT="91425" marR="91425" marL="91425"/>
                </a:tc>
              </a:tr>
              <a:tr h="729500"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pt"/>
                        <a:t>Alteração de requisito = dor de cabeça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pt"/>
                        <a:t>Alteração de requisito = adição de escopo</a:t>
                      </a:r>
                    </a:p>
                  </a:txBody>
                  <a:tcPr marB="91425" marT="91425" marR="91425" marL="91425"/>
                </a:tc>
              </a:tr>
              <a:tr h="729500"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pt"/>
                        <a:t>Baixa automatização de testes, dificuldade para testes de regressão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pt"/>
                        <a:t>Alta automatização de testes, facilidade para testes de regressão </a:t>
                      </a:r>
                    </a:p>
                    <a:p>
                      <a:pPr algn="ctr">
                        <a:buNone/>
                      </a:pPr>
                      <a:r>
                        <a:rPr lang="pt"/>
                        <a:t>(aumento de qualidade)</a:t>
                      </a:r>
                    </a:p>
                  </a:txBody>
                  <a:tcPr marB="91425" marT="91425" marR="91425" marL="91425"/>
                </a:tc>
              </a:tr>
              <a:tr h="729500"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pt"/>
                        <a:t>Foco na padronização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pt"/>
                        <a:t>Foco no que agrega valor ao negócio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Conceitos - Obstáculos para adoção de BDD</a:t>
            </a:r>
          </a:p>
        </p:txBody>
      </p:sp>
      <p:sp>
        <p:nvSpPr>
          <p:cNvPr name="Shape 136" id="136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Cultura organizacional</a:t>
            </a:r>
            <a:r>
              <a:rPr lang="pt" sz="2400" b="1"/>
              <a:t> </a:t>
            </a:r>
            <a:r>
              <a:rPr lang="pt" sz="2400"/>
              <a:t>- quebra de paradigma - resistência por falta de conhecimento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Envolve mudanças na relação com o cliente / usuário chave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Elaboração de cenários errada pode levar a adoção ao fracasso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Nem todo teste é automatizável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0" id="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" id="14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Prática - Ferramentas utilizadas</a:t>
            </a:r>
          </a:p>
        </p:txBody>
      </p:sp>
      <p:sp>
        <p:nvSpPr>
          <p:cNvPr name="Shape 142" id="142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Cucumber JVM =&gt; BDD com Java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Selenium =&gt; Automatização de navegação WEB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JUnit ou ANT Task =&gt; Execução dos testes / geração de relatórios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Ferramentas específicas dependendo do teste. Exemplo: jaxws para testar webservices.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6" id="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Prática - Ferramentas utilizadas - Cucumber JVM</a:t>
            </a:r>
            <a:r>
              <a:rPr lang="pt" sz="2400" b="0">
                <a:solidFill>
                  <a:schemeClr val="dk2"/>
                </a:solidFill>
              </a:rPr>
              <a:t> </a:t>
            </a:r>
          </a:p>
        </p:txBody>
      </p:sp>
      <p:sp>
        <p:nvSpPr>
          <p:cNvPr name="Shape 148" id="148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Cucumber = Framework para BDD originalmente desenvolvido para Ruby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URL: </a:t>
            </a:r>
            <a:r>
              <a:rPr lang="pt" sz="2400" u="sng">
                <a:solidFill>
                  <a:schemeClr val="hlink"/>
                </a:solidFill>
                <a:hlinkClick r:id="rId3"/>
              </a:rPr>
              <a:t>https://github.com/cucumber</a:t>
            </a:r>
          </a:p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Licença: MIT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Cucumber-JVM = versão java do Cucumber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O que faz: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"/>
              <a:t>Lê texto e acha o método java correspondente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"/>
              <a:t>Gera relatórios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"/>
              <a:t>Provê integração com JUnit/ANT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2" id="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Prática - Estudo de caso 1: teste unitário</a:t>
            </a:r>
            <a:r>
              <a:rPr lang="pt" sz="2400" b="0">
                <a:solidFill>
                  <a:schemeClr val="dk2"/>
                </a:solidFill>
              </a:rPr>
              <a:t> </a:t>
            </a:r>
          </a:p>
        </p:txBody>
      </p:sp>
      <p:sp>
        <p:nvSpPr>
          <p:cNvPr name="Shape 154" id="154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Queremos desenvolver um aplicativo "Oi mundo"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Temos o seguinte teste (helloworld.feature):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Feature: Oi mundo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Scenario: Diga oi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Given Minha saudacao e "Oi"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When Eu executo minha aplicacao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Then Ela deveria responder com "Oi mundo"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8" id="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9" id="15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Prática - Estudo de caso 1: teste unitário</a:t>
            </a:r>
            <a:r>
              <a:rPr lang="pt" sz="2400" b="0">
                <a:solidFill>
                  <a:schemeClr val="dk2"/>
                </a:solidFill>
              </a:rPr>
              <a:t> </a:t>
            </a:r>
          </a:p>
        </p:txBody>
      </p:sp>
      <p:sp>
        <p:nvSpPr>
          <p:cNvPr name="Shape 160" id="160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Código inicial: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public class Hello {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	public Hello(String greeting) {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	public String sayHi() {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		return "";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"/>
              <a:t>Agenda</a:t>
            </a:r>
          </a:p>
        </p:txBody>
      </p:sp>
      <p:sp>
        <p:nvSpPr>
          <p:cNvPr name="Shape 53" id="53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175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400" b="1"/>
              <a:t>Objetivos</a:t>
            </a:r>
          </a:p>
          <a:p>
            <a:pPr indent="-3175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400" b="1"/>
              <a:t>Conceitos	</a:t>
            </a:r>
          </a:p>
          <a:p>
            <a:pPr rtl="0" lvl="0">
              <a:buNone/>
            </a:pPr>
            <a:r>
              <a:rPr lang="pt" sz="1400"/>
              <a:t>		Processo tradicional (Sem BDD)</a:t>
            </a:r>
          </a:p>
          <a:p>
            <a:pPr rtl="0" lvl="0">
              <a:buNone/>
            </a:pPr>
            <a:r>
              <a:rPr lang="pt" sz="1400"/>
              <a:t>		Problemas do processo tradicional</a:t>
            </a:r>
          </a:p>
          <a:p>
            <a:pPr indent="0" marL="457200" rtl="0" lvl="0">
              <a:buNone/>
            </a:pPr>
            <a:r>
              <a:rPr lang="pt" sz="1400"/>
              <a:t>	Motivos e história</a:t>
            </a:r>
          </a:p>
          <a:p>
            <a:pPr indent="0" marL="457200" rtl="0" lvl="0">
              <a:buNone/>
            </a:pPr>
            <a:r>
              <a:rPr lang="pt" sz="1400"/>
              <a:t>	Alternativa: BDD</a:t>
            </a:r>
          </a:p>
          <a:p>
            <a:pPr indent="0" marL="457200" rtl="0" lvl="0">
              <a:buNone/>
            </a:pPr>
            <a:r>
              <a:rPr lang="pt" sz="1400"/>
              <a:t>	Conhecendo BDD</a:t>
            </a:r>
          </a:p>
          <a:p>
            <a:pPr indent="0" marL="457200" rtl="0" lvl="0">
              <a:buNone/>
            </a:pPr>
            <a:r>
              <a:rPr lang="pt" sz="1400"/>
              <a:t>	Comparação - BDD vs tradicional</a:t>
            </a:r>
          </a:p>
          <a:p>
            <a:pPr indent="0" marL="457200" rtl="0" lvl="0">
              <a:buNone/>
            </a:pPr>
            <a:r>
              <a:rPr lang="pt" sz="1400"/>
              <a:t>	Obstáculos para adoção de BDD</a:t>
            </a:r>
          </a:p>
          <a:p>
            <a:pPr indent="-3175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1400" b="1"/>
              <a:t>Prática</a:t>
            </a:r>
          </a:p>
          <a:p>
            <a:pPr indent="0" marL="457200" rtl="0" lvl="0">
              <a:buNone/>
            </a:pPr>
            <a:r>
              <a:rPr lang="pt" sz="1400"/>
              <a:t>	Ferramentas utilizadas</a:t>
            </a:r>
          </a:p>
          <a:p>
            <a:pPr indent="0" marL="457200" rtl="0" lvl="0">
              <a:buNone/>
            </a:pPr>
            <a:r>
              <a:rPr lang="pt" sz="1400"/>
              <a:t>	cucumber-jvm</a:t>
            </a:r>
          </a:p>
          <a:p>
            <a:pPr indent="0" marL="457200" rtl="0" lvl="0">
              <a:buNone/>
            </a:pPr>
            <a:r>
              <a:rPr lang="pt" sz="1400"/>
              <a:t>	Estudo de caso 1: Teste unitário (Oi mundo)</a:t>
            </a:r>
          </a:p>
          <a:p>
            <a:pPr indent="0" marL="457200" rtl="0" lvl="0">
              <a:buNone/>
            </a:pPr>
            <a:r>
              <a:rPr lang="pt" sz="1400"/>
              <a:t>	Selenium</a:t>
            </a:r>
          </a:p>
          <a:p>
            <a:pPr indent="0" marL="457200" rtl="0" lvl="0">
              <a:buNone/>
            </a:pPr>
            <a:r>
              <a:rPr lang="pt" sz="1400"/>
              <a:t>	Estudo de caso 2: busca de projeto no github com Selenium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4" id="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" id="16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Prática - Estudo de caso 1: teste unitário</a:t>
            </a:r>
            <a:r>
              <a:rPr lang="pt" sz="2400" b="0">
                <a:solidFill>
                  <a:schemeClr val="dk2"/>
                </a:solidFill>
              </a:rPr>
              <a:t> </a:t>
            </a:r>
          </a:p>
        </p:txBody>
      </p:sp>
      <p:sp>
        <p:nvSpPr>
          <p:cNvPr name="Shape 166" id="166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Automatização dos passos:</a:t>
            </a:r>
          </a:p>
          <a:p>
            <a:pPr rtl="0" lvl="0">
              <a:buNone/>
            </a:pPr>
            <a:r>
              <a:rPr lang="pt" sz="1000">
                <a:latin typeface="Times New Roman"/>
                <a:ea typeface="Times New Roman"/>
                <a:cs typeface="Times New Roman"/>
                <a:sym typeface="Times New Roman"/>
              </a:rPr>
              <a:t>public class HelloStepdefs {</a:t>
            </a:r>
          </a:p>
          <a:p>
            <a:pPr rtl="0" lvl="0">
              <a:buNone/>
            </a:pPr>
            <a:r>
              <a:rPr lang="pt" sz="1000">
                <a:latin typeface="Times New Roman"/>
                <a:ea typeface="Times New Roman"/>
                <a:cs typeface="Times New Roman"/>
                <a:sym typeface="Times New Roman"/>
              </a:rPr>
              <a:t>	private Hello hello;</a:t>
            </a:r>
          </a:p>
          <a:p>
            <a:pPr rtl="0" lvl="0">
              <a:buNone/>
            </a:pPr>
            <a:r>
              <a:rPr lang="pt" sz="1000">
                <a:latin typeface="Times New Roman"/>
                <a:ea typeface="Times New Roman"/>
                <a:cs typeface="Times New Roman"/>
                <a:sym typeface="Times New Roman"/>
              </a:rPr>
              <a:t>	private String hi;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000">
                <a:latin typeface="Times New Roman"/>
                <a:ea typeface="Times New Roman"/>
                <a:cs typeface="Times New Roman"/>
                <a:sym typeface="Times New Roman"/>
              </a:rPr>
              <a:t>	@Given("^Minha saudacao e \"([^\"]*)\"$")</a:t>
            </a:r>
          </a:p>
          <a:p>
            <a:pPr rtl="0" lvl="0">
              <a:buNone/>
            </a:pPr>
            <a:r>
              <a:rPr lang="pt" sz="1000">
                <a:latin typeface="Times New Roman"/>
                <a:ea typeface="Times New Roman"/>
                <a:cs typeface="Times New Roman"/>
                <a:sym typeface="Times New Roman"/>
              </a:rPr>
              <a:t>	public void I_have_a_hello_app_with(String greeting) {</a:t>
            </a:r>
          </a:p>
          <a:p>
            <a:pPr rtl="0" lvl="0">
              <a:buNone/>
            </a:pPr>
            <a:r>
              <a:rPr lang="pt" sz="1000">
                <a:latin typeface="Times New Roman"/>
                <a:ea typeface="Times New Roman"/>
                <a:cs typeface="Times New Roman"/>
                <a:sym typeface="Times New Roman"/>
              </a:rPr>
              <a:t>		hello = new Hello(greeting);</a:t>
            </a:r>
          </a:p>
          <a:p>
            <a:pPr rtl="0" lvl="0">
              <a:buNone/>
            </a:pPr>
            <a:r>
              <a:rPr lang="pt" sz="100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000">
                <a:latin typeface="Times New Roman"/>
                <a:ea typeface="Times New Roman"/>
                <a:cs typeface="Times New Roman"/>
                <a:sym typeface="Times New Roman"/>
              </a:rPr>
              <a:t>	@When("^Eu executo minha aplicacao$")</a:t>
            </a:r>
          </a:p>
          <a:p>
            <a:pPr rtl="0" lvl="0">
              <a:buNone/>
            </a:pPr>
            <a:r>
              <a:rPr lang="pt" sz="1000">
                <a:latin typeface="Times New Roman"/>
                <a:ea typeface="Times New Roman"/>
                <a:cs typeface="Times New Roman"/>
                <a:sym typeface="Times New Roman"/>
              </a:rPr>
              <a:t>	public void I_ask_it_to_say_hi() {</a:t>
            </a:r>
          </a:p>
          <a:p>
            <a:pPr rtl="0" lvl="0">
              <a:buNone/>
            </a:pPr>
            <a:r>
              <a:rPr lang="pt" sz="1000">
                <a:latin typeface="Times New Roman"/>
                <a:ea typeface="Times New Roman"/>
                <a:cs typeface="Times New Roman"/>
                <a:sym typeface="Times New Roman"/>
              </a:rPr>
              <a:t>		hi = hello.sayHi();</a:t>
            </a:r>
          </a:p>
          <a:p>
            <a:pPr rtl="0" lvl="0">
              <a:buNone/>
            </a:pPr>
            <a:r>
              <a:rPr lang="pt" sz="100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000">
                <a:latin typeface="Times New Roman"/>
                <a:ea typeface="Times New Roman"/>
                <a:cs typeface="Times New Roman"/>
                <a:sym typeface="Times New Roman"/>
              </a:rPr>
              <a:t>	@Then("^Ela deveria responder com \"([^\"]*)\"$")</a:t>
            </a:r>
          </a:p>
          <a:p>
            <a:pPr rtl="0" lvl="0">
              <a:buNone/>
            </a:pPr>
            <a:r>
              <a:rPr lang="pt" sz="1000">
                <a:latin typeface="Times New Roman"/>
                <a:ea typeface="Times New Roman"/>
                <a:cs typeface="Times New Roman"/>
                <a:sym typeface="Times New Roman"/>
              </a:rPr>
              <a:t>	public void it_should_answer_with(String expectedHi) {</a:t>
            </a:r>
          </a:p>
          <a:p>
            <a:pPr rtl="0" lvl="0">
              <a:buNone/>
            </a:pPr>
            <a:r>
              <a:rPr lang="pt" sz="1000">
                <a:latin typeface="Times New Roman"/>
                <a:ea typeface="Times New Roman"/>
                <a:cs typeface="Times New Roman"/>
                <a:sym typeface="Times New Roman"/>
              </a:rPr>
              <a:t>		assertEquals(expectedHi, hi);</a:t>
            </a:r>
          </a:p>
          <a:p>
            <a:pPr rtl="0" lvl="0">
              <a:buNone/>
            </a:pPr>
            <a:r>
              <a:rPr lang="pt" sz="100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</a:p>
          <a:p>
            <a:pPr rtl="0" lvl="0">
              <a:buNone/>
            </a:pPr>
            <a:r>
              <a:rPr lang="pt" sz="10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0" id="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Prática - Estudo de caso 1: teste unitário</a:t>
            </a:r>
            <a:r>
              <a:rPr lang="pt" sz="2400" b="0">
                <a:solidFill>
                  <a:schemeClr val="dk2"/>
                </a:solidFill>
              </a:rPr>
              <a:t> </a:t>
            </a:r>
          </a:p>
        </p:txBody>
      </p:sp>
      <p:sp>
        <p:nvSpPr>
          <p:cNvPr name="Shape 172" id="172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Classe JUnit: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import cucumber.junit.Cucumber;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import org.junit.runner.RunWith;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@RunWith(Cucumber.class)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@Cucumber.Options(format = { "pretty", "html:target/cucumber-html-report" })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public class RunCukesTest {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6" id="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7" id="17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Prática - Estudo de caso 1: teste unitário</a:t>
            </a:r>
            <a:r>
              <a:rPr lang="pt" sz="2400" b="0">
                <a:solidFill>
                  <a:schemeClr val="dk2"/>
                </a:solidFill>
              </a:rPr>
              <a:t> </a:t>
            </a:r>
          </a:p>
        </p:txBody>
      </p:sp>
      <p:sp>
        <p:nvSpPr>
          <p:cNvPr name="Shape 178" id="178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Relatório inicial:</a:t>
            </a:r>
          </a:p>
          <a:p>
            <a:r>
              <a:t/>
            </a:r>
          </a:p>
        </p:txBody>
      </p:sp>
      <p:sp>
        <p:nvSpPr>
          <p:cNvPr name="Shape 179" id="179"/>
          <p:cNvSpPr/>
          <p:nvPr/>
        </p:nvSpPr>
        <p:spPr>
          <a:xfrm>
            <a:off y="2416515" x="100325"/>
            <a:ext cy="4230779" cx="89193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3" id="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4" id="18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Prática - Estudo de caso 1: teste unitário</a:t>
            </a:r>
            <a:r>
              <a:rPr lang="pt" sz="2400" b="0">
                <a:solidFill>
                  <a:schemeClr val="dk2"/>
                </a:solidFill>
              </a:rPr>
              <a:t> </a:t>
            </a:r>
          </a:p>
        </p:txBody>
      </p:sp>
      <p:sp>
        <p:nvSpPr>
          <p:cNvPr name="Shape 185" id="185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Implementação do código: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package cucumber.examples.java.helloworld;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public class Hello {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private final String greeting;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public Hello(String greeting) {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    this.greeting = greeting;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public String sayHi() {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	return greeting + " mundo";        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9" id="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0" id="19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Prática - Estudo de caso 1: teste unitário</a:t>
            </a:r>
            <a:r>
              <a:rPr lang="pt" sz="2400" b="0">
                <a:solidFill>
                  <a:schemeClr val="dk2"/>
                </a:solidFill>
              </a:rPr>
              <a:t> </a:t>
            </a:r>
          </a:p>
        </p:txBody>
      </p:sp>
      <p:sp>
        <p:nvSpPr>
          <p:cNvPr name="Shape 191" id="191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Relatório final:</a:t>
            </a:r>
          </a:p>
          <a:p>
            <a:r>
              <a:t/>
            </a:r>
          </a:p>
        </p:txBody>
      </p:sp>
      <p:sp>
        <p:nvSpPr>
          <p:cNvPr name="Shape 192" id="192"/>
          <p:cNvSpPr/>
          <p:nvPr/>
        </p:nvSpPr>
        <p:spPr>
          <a:xfrm>
            <a:off y="2486600" x="95030"/>
            <a:ext cy="4031474" cx="859176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6" id="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7" id="19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Prática - Ferramentas utilizadas - Selenium</a:t>
            </a:r>
          </a:p>
        </p:txBody>
      </p:sp>
      <p:sp>
        <p:nvSpPr>
          <p:cNvPr name="Shape 198" id="198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Selenium = Framework Open Source Java para automatização de navegação internet a partir do java = correspondente java do rspec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URL: </a:t>
            </a:r>
            <a:r>
              <a:rPr lang="pt" sz="2400" u="sng">
                <a:solidFill>
                  <a:schemeClr val="hlink"/>
                </a:solidFill>
                <a:hlinkClick r:id="rId3"/>
              </a:rPr>
              <a:t>http://seleniumhq.org/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Diversas APIs e ferramentas associadas, tudo com licença Apache 2.0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Plugin para firefox que grava testes e exporta código java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O que faz: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"/>
              <a:t>Abre browser web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"/>
              <a:t>Navega nas páginas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"/>
              <a:t>Fornece informações sobre as mesmas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2" id="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3" id="20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Prática - Estudo de caso 2: busca de projeto no github</a:t>
            </a:r>
          </a:p>
        </p:txBody>
      </p:sp>
      <p:sp>
        <p:nvSpPr>
          <p:cNvPr name="Shape 204" id="204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Temos o seguinte teste (github.feature):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Feature: Busca Github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Scenario: Busca por usuario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Given Eu estou no site "http://github.com"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When Eu procuro por "cucumber"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And Eu clico no link com descricao "cucumber"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Then Eu deveria encontrar um link com descricao "cucumber-jvm"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Scenario: Busca por projeto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Given Eu estou no site "http://github.com"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When Eu procuro por "cucumber"    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  Then Eu deveria encontrar um link com descricao "cucumber / cucumber"</a:t>
            </a:r>
          </a:p>
          <a:p>
            <a:pPr rtl="0" lvl="0">
              <a:buNone/>
            </a:pPr>
            <a:r>
              <a:rPr lang="pt" sz="1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8" id="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9" id="20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Prática - Estudo de caso 2: busca de projeto no github</a:t>
            </a:r>
          </a:p>
        </p:txBody>
      </p:sp>
      <p:sp>
        <p:nvSpPr>
          <p:cNvPr name="Shape 210" id="210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Automatização: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public class GithubStepdefs {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private WebDriver driver;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@Given("^Eu estou no site \"([^\"]*)\"$")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public void eu_estou_no_site(String site) throws Exception {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	driver = new FirefoxDriver();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	driver.manage().timeouts().implicitlyWait(30, TimeUnit.SECONDS);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	driver.get(site);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}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@When("^Eu procuro por \"([^\"]*)\"$")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public void eu_procuro_por (String searchText) throws Exception {		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	driver.findElement(By.name("q")).clear();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	driver.findElement(By.name("q")).sendKeys(searchText + "\n");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}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@When("^Eu clico no link com descricao \"([^\"]*)\"$")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public void eu_clico_no_link_com_descricao (String expectedLinkText) throws Exception {				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	driver.findElement(By.linkText(expectedLinkText)).click();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}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@Then("^Eu deveria encontrar um link com descricao \"([^\"]*)\"$")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public void eu_deveria_encontrar_um_link_com_descricao (String expectedLinkText) throws Exception {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	Assert.assertNotNull(driver.findElement(By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		.linkText(expectedLinkText)));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		driver.quit();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	}</a:t>
            </a:r>
          </a:p>
          <a:p>
            <a:pPr rtl="0" lvl="0">
              <a:buNone/>
            </a:pPr>
            <a:r>
              <a:rPr lang="pt" sz="600">
                <a:solidFill>
                  <a:srgbClr val="000000"/>
                </a:solidFill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4" id="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5" id="21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Prática - Estudo de caso 2: busca de projeto no github</a:t>
            </a:r>
          </a:p>
        </p:txBody>
      </p:sp>
      <p:sp>
        <p:nvSpPr>
          <p:cNvPr name="Shape 216" id="216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Execução:</a:t>
            </a:r>
          </a:p>
          <a:p>
            <a:r>
              <a:t/>
            </a:r>
          </a:p>
        </p:txBody>
      </p:sp>
      <p:sp>
        <p:nvSpPr>
          <p:cNvPr name="Shape 217" id="217"/>
          <p:cNvSpPr/>
          <p:nvPr/>
        </p:nvSpPr>
        <p:spPr>
          <a:xfrm>
            <a:off y="1947332" x="3698239"/>
            <a:ext cy="4822168" cx="514923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1" id="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2" id="2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Prática - Estudo de caso 2: busca de projeto no github</a:t>
            </a:r>
          </a:p>
        </p:txBody>
      </p:sp>
      <p:sp>
        <p:nvSpPr>
          <p:cNvPr name="Shape 223" id="223"/>
          <p:cNvSpPr txBox="1"/>
          <p:nvPr>
            <p:ph type="body" idx="1"/>
          </p:nvPr>
        </p:nvSpPr>
        <p:spPr>
          <a:xfrm>
            <a:off y="1947332" x="457200"/>
            <a:ext cy="47289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Relatório:</a:t>
            </a:r>
          </a:p>
          <a:p>
            <a:r>
              <a:t/>
            </a:r>
          </a:p>
        </p:txBody>
      </p:sp>
      <p:sp>
        <p:nvSpPr>
          <p:cNvPr name="Shape 224" id="224"/>
          <p:cNvSpPr/>
          <p:nvPr/>
        </p:nvSpPr>
        <p:spPr>
          <a:xfrm>
            <a:off y="2389390" x="193050"/>
            <a:ext cy="4346684" cx="886610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"/>
              <a:t>Objetivos</a:t>
            </a:r>
          </a:p>
        </p:txBody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Apresentar BDD e comparativo com modelo tradicional de desenvolvimento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Apresentar CUCUMBER como framework para BDD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Como Cucumber-jvm pode ser usado para implementar BDD com Java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Testes de ponta-a-ponta com Selenium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Conceitos - Processo tradicional (sem BDD)</a:t>
            </a:r>
          </a:p>
        </p:txBody>
      </p:sp>
      <p:sp>
        <p:nvSpPr>
          <p:cNvPr name="Shape 65" id="65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"/>
              <a:t>Modelo em cascata</a:t>
            </a:r>
          </a:p>
        </p:txBody>
      </p:sp>
      <p:sp>
        <p:nvSpPr>
          <p:cNvPr name="Shape 66" id="66"/>
          <p:cNvSpPr/>
          <p:nvPr/>
        </p:nvSpPr>
        <p:spPr>
          <a:xfrm>
            <a:off y="2559932" x="0"/>
            <a:ext cy="4132825" cx="86695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Conceitos - Processo tradicional (sem BDD)</a:t>
            </a:r>
          </a:p>
        </p:txBody>
      </p:sp>
      <p:sp>
        <p:nvSpPr>
          <p:cNvPr name="Shape 72" id="72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pt"/>
              <a:t>Modelo RUP</a:t>
            </a:r>
          </a:p>
        </p:txBody>
      </p:sp>
      <p:sp>
        <p:nvSpPr>
          <p:cNvPr name="Shape 73" id="73"/>
          <p:cNvSpPr/>
          <p:nvPr/>
        </p:nvSpPr>
        <p:spPr>
          <a:xfrm>
            <a:off y="2596594" x="1193350"/>
            <a:ext cy="4132508" cx="642403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pt"/>
              <a:t>Conceitos - Processo tradicional (sem BDD)</a:t>
            </a:r>
          </a:p>
        </p:txBody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Formalização de escopo com usuário chave por meio de especificações funcionais e técnicas 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Qualidade é garantida com testes manuais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Casos de teste criados a partir de especificações funcionais e técnicas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Desenvolvedor faz teste unitário antes do caso de teste estar pronto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Conceitos - Problemas do processo tradicional</a:t>
            </a:r>
          </a:p>
        </p:txBody>
      </p:sp>
      <p:sp>
        <p:nvSpPr>
          <p:cNvPr name="Shape 85" id="85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Gasta-se esforço para criar especificação funcional e mais esforço para criar casos de teste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Desenvolvedores normalmente não conhecem tanto o negócio, há uma barreira com o usuário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Especificação normalmente insuficiente - usuário sempre esquece alguma coisa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Foco em padronização e não no que agrega valor para o negócio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Conceitos - Motivos e História</a:t>
            </a:r>
          </a:p>
        </p:txBody>
      </p:sp>
      <p:sp>
        <p:nvSpPr>
          <p:cNvPr name="Shape 91" id="91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Fábrica de Software - modelo proveniente da primeira revolução industrial - Fordismo, padronização de saídas, padronização de processos de trabalho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Software - um é diferente do outro - trabalho braçal feito pelo compilador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Programa = especificação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Necessidade de documentação: formalização com o usuário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pt"/>
              <a:t>Conceitos - Alternativa: BDD</a:t>
            </a:r>
          </a:p>
        </p:txBody>
      </p:sp>
      <p:sp>
        <p:nvSpPr>
          <p:cNvPr name="Shape 97" id="97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BDD = Behavior Driven Development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Se opõe ao modelo tradicional, seguindo conceitos de desenvolvimento ágil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Parte da premissa que cada software é diferente um do outro</a:t>
            </a:r>
          </a:p>
          <a:p>
            <a:r>
              <a:t/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" sz="2400"/>
              <a:t>Foco no que agrega valor ao negócio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