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6" r:id="rId3"/>
    <p:sldId id="280" r:id="rId4"/>
    <p:sldId id="307" r:id="rId5"/>
    <p:sldId id="363" r:id="rId7"/>
    <p:sldId id="308" r:id="rId8"/>
    <p:sldId id="309" r:id="rId9"/>
    <p:sldId id="310" r:id="rId10"/>
    <p:sldId id="311" r:id="rId11"/>
    <p:sldId id="312" r:id="rId12"/>
    <p:sldId id="364" r:id="rId13"/>
    <p:sldId id="365" r:id="rId14"/>
    <p:sldId id="355" r:id="rId15"/>
    <p:sldId id="367" r:id="rId16"/>
    <p:sldId id="366" r:id="rId17"/>
    <p:sldId id="368" r:id="rId18"/>
    <p:sldId id="369" r:id="rId19"/>
    <p:sldId id="370" r:id="rId20"/>
    <p:sldId id="322" r:id="rId21"/>
    <p:sldId id="33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6E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5978"/>
            <a:ext cx="10972800" cy="3657600"/>
          </a:xfrm>
        </p:spPr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Georgia" panose="02040502050405020303" charset="0"/>
                <a:cs typeface="Georgia" panose="02040502050405020303" charset="0"/>
              </a:rPr>
              <a:t>Investigating the relation between production and comprehension</a:t>
            </a:r>
            <a:endParaRPr lang="en-US" sz="48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19993"/>
            <a:ext cx="9144000" cy="1655762"/>
          </a:xfrm>
        </p:spPr>
        <p:txBody>
          <a:bodyPr anchor="ctr" anchorCtr="0">
            <a:normAutofit lnSpcReduction="10000"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Session 6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Vinicius Macuch Silva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Cognitive Modeling group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Interactive alignment and routinization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249806"/>
            <a:ext cx="10058400" cy="26765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Interactive alignment &gt; priming of different levels of representation and the links thereof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Strong activation &gt; routinization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New memory traces associated with an expression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Lexicalized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Interactive alignment and routinization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026286"/>
            <a:ext cx="10058400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[Jackendoff, 2002] Linguistic representations - Either stored and accessed online or constructed online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Stored and accessed online &gt; lexical item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Traditional lexical item &gt; phonological-syntactic mapping mapped onto semantic/ conceptual representation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Complex lexical items (fixed or semi-productive idioms) &gt; partial mappings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 descr="maze-task-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8498" y="1600200"/>
            <a:ext cx="8135005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maze-task-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1293" y="1600200"/>
            <a:ext cx="8549415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aze-task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22950" y="1600200"/>
            <a:ext cx="6128545" cy="3657600"/>
          </a:xfrm>
          <a:prstGeom prst="rect">
            <a:avLst/>
          </a:prstGeom>
        </p:spPr>
      </p:pic>
      <p:pic>
        <p:nvPicPr>
          <p:cNvPr id="7" name="Content Placeholder 6" descr="maze-task-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828800"/>
            <a:ext cx="6262653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maze-task-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1989" y="1371600"/>
            <a:ext cx="7628022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maze-task-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8319" y="1371600"/>
            <a:ext cx="8595362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aze-task-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6999" y="1600200"/>
            <a:ext cx="9438003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Interactive alignment and routinization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127885"/>
            <a:ext cx="10058400" cy="30460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Routinization &gt; positing of links btw different representational levels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Routines &gt; partly or completely fixed interpretations at multiple levels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400" i="1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Prediction &gt; choice difficulty in the presence of multiple alternatives is reduced when expression becomes a routine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Implications of routinization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059940"/>
            <a:ext cx="10058400" cy="2122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Routines can persist beyond individual exchanges </a:t>
            </a:r>
            <a:r>
              <a:rPr lang="en-US" sz="20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(Garrod &amp; Doherty, 1994)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Routinization ≈ processes of language acquisition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Word learning is akin to routinization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Production-comprehension cycle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508000" y="3063240"/>
            <a:ext cx="1828800" cy="731520"/>
          </a:xfrm>
          <a:prstGeom prst="flowChartProcess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Semantics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44800" y="3063240"/>
            <a:ext cx="1828800" cy="731520"/>
          </a:xfrm>
          <a:prstGeom prst="flowChartProcess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Syntax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181600" y="2705735"/>
            <a:ext cx="1828800" cy="731520"/>
          </a:xfrm>
          <a:prstGeom prst="flowChartProcess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Phonology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9855200" y="3063240"/>
            <a:ext cx="1828800" cy="731520"/>
          </a:xfrm>
          <a:prstGeom prst="flowChartConnector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Signal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518400" y="4168775"/>
            <a:ext cx="1828800" cy="731520"/>
          </a:xfrm>
          <a:prstGeom prst="flowChartProcess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Motor commands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7518400" y="1974215"/>
            <a:ext cx="1828800" cy="731520"/>
          </a:xfrm>
          <a:prstGeom prst="flowChartProcess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Percepts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5181600" y="3437255"/>
            <a:ext cx="1828800" cy="731520"/>
          </a:xfrm>
          <a:prstGeom prst="flowChartProcess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Phonology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07920" y="3254375"/>
            <a:ext cx="365760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07920" y="3582035"/>
            <a:ext cx="365760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44720" y="2980055"/>
            <a:ext cx="365760" cy="27432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4720" y="3582035"/>
            <a:ext cx="365760" cy="274320"/>
          </a:xfrm>
          <a:prstGeom prst="straightConnector1">
            <a:avLst/>
          </a:prstGeom>
          <a:ln w="76200"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81520" y="2431415"/>
            <a:ext cx="365760" cy="27432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1520" y="4168775"/>
            <a:ext cx="365760" cy="274320"/>
          </a:xfrm>
          <a:prstGeom prst="straightConnector1">
            <a:avLst/>
          </a:prstGeom>
          <a:ln w="76200"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489440" y="2705735"/>
            <a:ext cx="365760" cy="27432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489440" y="3794760"/>
            <a:ext cx="365760" cy="274320"/>
          </a:xfrm>
          <a:prstGeom prst="straightConnector1">
            <a:avLst/>
          </a:prstGeom>
          <a:ln w="76200"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Production and comprehension in dialogue processing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413953"/>
            <a:ext cx="10058400" cy="31076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Dialogue processing &gt; nature of the mental lexicon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Mental lexicon &gt; fixed resource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How do language users put this knowledge to use?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Acquisition &lt;&gt; Processing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Small units (words or morphemes)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Production and comprehension in dialogue processing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160588"/>
            <a:ext cx="10058400" cy="31076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Fixed and semi-fixed constructions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Meanings established through conversation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Routinization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Complex expressions and traditional lexical units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Lexicon &gt; constant, dynamic updating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Dialogue as alignment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220278"/>
            <a:ext cx="10058400" cy="3538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Mechanistic psychology of dialogue &gt; interactive-alignment account of dialogue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Success in conversation &gt; aligned situation models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Situation models &gt; space, time, causality, intentionality, character identity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Similar representations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Dialogue as alignment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090420"/>
            <a:ext cx="10058400" cy="26765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Alignment as an automatic processs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Conversation pressures &gt; little “other modeling”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Aligned representations at all levels of representation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Alignment at one level is enhanced by alignment at another level</a:t>
            </a:r>
            <a:endParaRPr lang="en-US" sz="20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Dialogue as alignment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1690688"/>
            <a:ext cx="10058400" cy="41541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514350" lvl="0" indent="-51435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Interlocutors converge on particular referring expressions </a:t>
            </a:r>
            <a:r>
              <a:rPr lang="en-US" sz="20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(Garrod &amp; Anderson, 1987)</a:t>
            </a:r>
            <a:endParaRPr lang="en-US" sz="20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514350" lvl="0" indent="-514350" algn="l">
              <a:buFont typeface="Arial" panose="020B0604020202020204" pitchFamily="34" charset="0"/>
              <a:buChar char="•"/>
            </a:pPr>
            <a:endParaRPr lang="en-US" sz="20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514350" lvl="0" indent="-51435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Interlocutors mirror each others' [idiosyncratic] descriptions </a:t>
            </a:r>
            <a:r>
              <a:rPr lang="en-US" sz="20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(Brenann &amp; Clark, 1996)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Retain distinctions when no longer needed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514350" lvl="0" indent="-514350" algn="l">
              <a:buFont typeface="+mj-lt"/>
              <a:buAutoNum type="romanLcPeriod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514350" lvl="0" indent="-51435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Interlocutors are primed by each other to employ the same form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Priming btw comprehension and production &gt; parity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Dialogue as alignment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1779588"/>
            <a:ext cx="10058400" cy="44615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Interlocutors align syntactically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400" i="1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the cricketer giving the plate to the diver vs. the cricketer giving the diver the plate </a:t>
            </a:r>
            <a:r>
              <a:rPr lang="en-US" sz="20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(Branigan et al., 2000)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Repetitions of lexical items and semantic relations btw lexical items enhance syntactic priming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400" i="1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the nun giving the book to the clown </a:t>
            </a: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24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&gt; the cowboy giving the banana to the burglar</a:t>
            </a: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24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vs. the cowboy handing the banana to the burglar</a:t>
            </a: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sz="20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(Branigan et al., 2000)</a:t>
            </a:r>
            <a:endParaRPr lang="en-US" sz="20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4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the sheep that's red (vs. the red sheep) &gt; the goat that's red vs. the book that's red </a:t>
            </a:r>
            <a:r>
              <a:rPr lang="en-US" sz="20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(Cleland &amp; Pickering, 2000)</a:t>
            </a:r>
            <a:endParaRPr lang="en-US" sz="20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Interactive alignment and routinization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1449706"/>
            <a:ext cx="10058400" cy="42767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Repeated expressions &gt; routine in dialogue </a:t>
            </a:r>
            <a:r>
              <a:rPr lang="en-US" sz="20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(Pickering &amp; Garrod, 2004)</a:t>
            </a:r>
            <a:endParaRPr lang="en-US" sz="20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Fixed expression (fixed lexical meaning, possibly semi-productive)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Stock phrases, idioms, cliches &gt; routines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sz="2800" i="1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Routines established for the purposes of a particular exchange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lvl="1" indent="0" algn="l">
              <a:buNone/>
            </a:pPr>
            <a:r>
              <a:rPr lang="en-US" sz="280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Experimental elicitation</a:t>
            </a:r>
            <a:endParaRPr lang="en-US" sz="2800">
              <a:effectLst/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3385</Words>
  <Application>WPS Presentation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Georgia</vt:lpstr>
      <vt:lpstr>Microsoft YaHei</vt:lpstr>
      <vt:lpstr>Arial Unicode MS</vt:lpstr>
      <vt:lpstr>Calibri Light</vt:lpstr>
      <vt:lpstr>Calibri</vt:lpstr>
      <vt:lpstr>Office Theme</vt:lpstr>
      <vt:lpstr>Investigating the relation between production and comprehension</vt:lpstr>
      <vt:lpstr>Production-comprehension cycle</vt:lpstr>
      <vt:lpstr>Production and comprehension in dialogue processing</vt:lpstr>
      <vt:lpstr>Production and comprehension in dialogue processing</vt:lpstr>
      <vt:lpstr>Dialogue as alignment</vt:lpstr>
      <vt:lpstr>Dialogue as alignment</vt:lpstr>
      <vt:lpstr>Dialogue as alignment</vt:lpstr>
      <vt:lpstr>Dialogue as alignment</vt:lpstr>
      <vt:lpstr>Interactive alignment and routinization</vt:lpstr>
      <vt:lpstr>Interactive alignment and routinization</vt:lpstr>
      <vt:lpstr>Interactive alignment and routinization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Interactive alignment and routinization</vt:lpstr>
      <vt:lpstr>Implications of routinization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Psycholinguistic methods: An overview</dc:title>
  <dc:creator/>
  <cp:lastModifiedBy>vinim</cp:lastModifiedBy>
  <cp:revision>124</cp:revision>
  <dcterms:created xsi:type="dcterms:W3CDTF">2020-03-05T15:31:00Z</dcterms:created>
  <dcterms:modified xsi:type="dcterms:W3CDTF">2020-05-18T12:49:25Z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