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6" r:id="rId3"/>
    <p:sldId id="280" r:id="rId4"/>
    <p:sldId id="269" r:id="rId5"/>
    <p:sldId id="339" r:id="rId6"/>
    <p:sldId id="297" r:id="rId7"/>
    <p:sldId id="307" r:id="rId9"/>
    <p:sldId id="308" r:id="rId10"/>
    <p:sldId id="309" r:id="rId11"/>
    <p:sldId id="310" r:id="rId12"/>
    <p:sldId id="311" r:id="rId13"/>
    <p:sldId id="355" r:id="rId14"/>
    <p:sldId id="312" r:id="rId15"/>
    <p:sldId id="322" r:id="rId16"/>
    <p:sldId id="332" r:id="rId17"/>
    <p:sldId id="333" r:id="rId18"/>
    <p:sldId id="335" r:id="rId19"/>
    <p:sldId id="356" r:id="rId20"/>
    <p:sldId id="33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6E1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5978"/>
            <a:ext cx="10972800" cy="3657600"/>
          </a:xfrm>
        </p:spPr>
        <p:txBody>
          <a:bodyPr anchor="ctr" anchorCtr="0"/>
          <a:lstStyle/>
          <a:p>
            <a:pPr>
              <a:lnSpc>
                <a:spcPct val="150000"/>
              </a:lnSpc>
            </a:pPr>
            <a:r>
              <a:rPr lang="en-US" sz="4800" dirty="0">
                <a:latin typeface="Georgia" panose="02040502050405020303" charset="0"/>
                <a:cs typeface="Georgia" panose="02040502050405020303" charset="0"/>
              </a:rPr>
              <a:t>Investigating language comprehension at the discourse level</a:t>
            </a:r>
            <a:endParaRPr lang="en-US" sz="4800" dirty="0">
              <a:latin typeface="Georgia" panose="02040502050405020303" charset="0"/>
              <a:cs typeface="Georgia" panose="02040502050405020303" charset="0"/>
            </a:endParaRPr>
          </a:p>
        </p:txBody>
      </p:sp>
      <p:sp>
        <p:nvSpPr>
          <p:cNvPr id="3" name="Subtitle 2"/>
          <p:cNvSpPr>
            <a:spLocks noGrp="1"/>
          </p:cNvSpPr>
          <p:nvPr>
            <p:ph type="subTitle" idx="1"/>
          </p:nvPr>
        </p:nvSpPr>
        <p:spPr>
          <a:xfrm>
            <a:off x="1524000" y="5019993"/>
            <a:ext cx="9144000" cy="1655762"/>
          </a:xfrm>
        </p:spPr>
        <p:txBody>
          <a:bodyPr anchor="ctr" anchorCtr="0">
            <a:normAutofit lnSpcReduction="10000"/>
          </a:bodyPr>
          <a:lstStyle/>
          <a:p>
            <a:r>
              <a:rPr lang="en-US">
                <a:latin typeface="Georgia" panose="02040502050405020303" charset="0"/>
                <a:cs typeface="Georgia" panose="02040502050405020303" charset="0"/>
              </a:rPr>
              <a:t>Session 5</a:t>
            </a:r>
            <a:endParaRPr lang="en-US">
              <a:latin typeface="Georgia" panose="02040502050405020303" charset="0"/>
              <a:cs typeface="Georgia" panose="02040502050405020303" charset="0"/>
            </a:endParaRPr>
          </a:p>
          <a:p>
            <a:r>
              <a:rPr lang="en-US">
                <a:latin typeface="Georgia" panose="02040502050405020303" charset="0"/>
                <a:cs typeface="Georgia" panose="02040502050405020303" charset="0"/>
              </a:rPr>
              <a:t>Vinicius Macuch Silva</a:t>
            </a:r>
            <a:endParaRPr lang="en-US">
              <a:latin typeface="Georgia" panose="02040502050405020303" charset="0"/>
              <a:cs typeface="Georgia" panose="02040502050405020303" charset="0"/>
            </a:endParaRPr>
          </a:p>
          <a:p>
            <a:r>
              <a:rPr lang="en-US">
                <a:latin typeface="Georgia" panose="02040502050405020303" charset="0"/>
                <a:cs typeface="Georgia" panose="02040502050405020303" charset="0"/>
              </a:rPr>
              <a:t>Cognitive Modeling group</a:t>
            </a:r>
            <a:endParaRPr lang="en-US">
              <a:latin typeface="Georgia" panose="02040502050405020303" charset="0"/>
              <a:cs typeface="Georgia" panose="020405020504050203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Referential prominence</a:t>
            </a:r>
            <a:endParaRPr lang="en-US">
              <a:latin typeface="Georgia" panose="02040502050405020303" charset="0"/>
              <a:cs typeface="Georgia" panose="02040502050405020303" charset="0"/>
            </a:endParaRPr>
          </a:p>
        </p:txBody>
      </p:sp>
      <p:sp>
        <p:nvSpPr>
          <p:cNvPr id="9" name="Text Box 8"/>
          <p:cNvSpPr txBox="1"/>
          <p:nvPr/>
        </p:nvSpPr>
        <p:spPr>
          <a:xfrm>
            <a:off x="1066800" y="1440815"/>
            <a:ext cx="10058400" cy="513905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Asymmetry in interpretive preferences for different types of referring expressions</a:t>
            </a:r>
            <a:endParaRPr lang="en-US" sz="2800">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Put the cup on the saucer. Now put </a:t>
            </a:r>
            <a:r>
              <a:rPr lang="en-US" sz="2400" i="1">
                <a:solidFill>
                  <a:srgbClr val="C00000"/>
                </a:solidFill>
                <a:effectLst/>
                <a:latin typeface="Georgia" panose="02040502050405020303" charset="0"/>
                <a:cs typeface="Georgia" panose="02040502050405020303" charset="0"/>
                <a:sym typeface="+mn-ea"/>
              </a:rPr>
              <a:t>it</a:t>
            </a:r>
            <a:r>
              <a:rPr lang="en-US" sz="2400" i="1">
                <a:effectLst/>
                <a:latin typeface="Georgia" panose="02040502050405020303" charset="0"/>
                <a:cs typeface="Georgia" panose="02040502050405020303" charset="0"/>
                <a:sym typeface="+mn-ea"/>
              </a:rPr>
              <a:t>/ </a:t>
            </a:r>
            <a:r>
              <a:rPr lang="en-US" sz="2400" i="1">
                <a:solidFill>
                  <a:srgbClr val="C00000"/>
                </a:solidFill>
                <a:effectLst/>
                <a:latin typeface="Georgia" panose="02040502050405020303" charset="0"/>
                <a:cs typeface="Georgia" panose="02040502050405020303" charset="0"/>
                <a:sym typeface="+mn-ea"/>
              </a:rPr>
              <a:t>that </a:t>
            </a:r>
            <a:r>
              <a:rPr lang="en-US" sz="2400" i="1">
                <a:effectLst/>
                <a:latin typeface="Georgia" panose="02040502050405020303" charset="0"/>
                <a:cs typeface="Georgia" panose="02040502050405020303" charset="0"/>
                <a:sym typeface="+mn-ea"/>
              </a:rPr>
              <a:t>over by the lamp. </a:t>
            </a:r>
            <a:r>
              <a:rPr lang="en-US" sz="2000">
                <a:effectLst/>
                <a:latin typeface="Georgia" panose="02040502050405020303" charset="0"/>
                <a:cs typeface="Georgia" panose="02040502050405020303" charset="0"/>
                <a:sym typeface="+mn-ea"/>
              </a:rPr>
              <a:t>(Brown-Schimdt et al., 2005)</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Given-new ordering (given &gt; new)</a:t>
            </a:r>
            <a:endParaRPr lang="en-US" sz="2800">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On the hospital reception desk are leaning a doctor and a nurse, and it is almost two o'clock. After a moment,</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(a) doctor-</a:t>
            </a:r>
            <a:r>
              <a:rPr lang="en-US" sz="2400" i="1">
                <a:effectLst>
                  <a:outerShdw blurRad="38100" dist="38100" dir="2700000" algn="tl">
                    <a:srgbClr val="000000">
                      <a:alpha val="43137"/>
                    </a:srgbClr>
                  </a:outerShdw>
                </a:effectLst>
                <a:latin typeface="Georgia" panose="02040502050405020303" charset="0"/>
                <a:cs typeface="Georgia" panose="02040502050405020303" charset="0"/>
                <a:sym typeface="+mn-ea"/>
              </a:rPr>
              <a:t>object </a:t>
            </a:r>
            <a:r>
              <a:rPr lang="en-US" sz="2400" i="1">
                <a:effectLst/>
                <a:latin typeface="Georgia" panose="02040502050405020303" charset="0"/>
                <a:cs typeface="Georgia" panose="02040502050405020303" charset="0"/>
                <a:sym typeface="+mn-ea"/>
              </a:rPr>
              <a:t>glances-at patient-</a:t>
            </a:r>
            <a:r>
              <a:rPr lang="en-US" sz="2400" i="1">
                <a:effectLst>
                  <a:outerShdw blurRad="38100" dist="38100" dir="2700000" algn="tl">
                    <a:srgbClr val="000000">
                      <a:alpha val="43137"/>
                    </a:srgbClr>
                  </a:outerShdw>
                </a:effectLst>
                <a:latin typeface="Georgia" panose="02040502050405020303" charset="0"/>
                <a:cs typeface="Georgia" panose="02040502050405020303" charset="0"/>
                <a:sym typeface="+mn-ea"/>
              </a:rPr>
              <a:t>subject </a:t>
            </a:r>
            <a:r>
              <a:rPr lang="en-US" sz="2400" i="1">
                <a:effectLst/>
                <a:latin typeface="Georgia" panose="02040502050405020303" charset="0"/>
                <a:cs typeface="Georgia" panose="02040502050405020303" charset="0"/>
                <a:sym typeface="+mn-ea"/>
              </a:rPr>
              <a:t>(= the patient glanced at the doctor)</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(b) doctor-</a:t>
            </a:r>
            <a:r>
              <a:rPr lang="en-US" sz="2400" i="1">
                <a:effectLst>
                  <a:outerShdw blurRad="38100" dist="38100" dir="2700000" algn="tl">
                    <a:srgbClr val="000000">
                      <a:alpha val="43137"/>
                    </a:srgbClr>
                  </a:outerShdw>
                </a:effectLst>
                <a:latin typeface="Georgia" panose="02040502050405020303" charset="0"/>
                <a:cs typeface="Georgia" panose="02040502050405020303" charset="0"/>
                <a:sym typeface="+mn-ea"/>
              </a:rPr>
              <a:t>subject </a:t>
            </a:r>
            <a:r>
              <a:rPr lang="en-US" sz="2400" i="1">
                <a:effectLst/>
                <a:latin typeface="Georgia" panose="02040502050405020303" charset="0"/>
                <a:cs typeface="Georgia" panose="02040502050405020303" charset="0"/>
                <a:sym typeface="+mn-ea"/>
              </a:rPr>
              <a:t>glances-at patient-</a:t>
            </a:r>
            <a:r>
              <a:rPr lang="en-US" sz="2400" i="1">
                <a:effectLst>
                  <a:outerShdw blurRad="38100" dist="38100" dir="2700000" algn="tl">
                    <a:srgbClr val="000000">
                      <a:alpha val="43137"/>
                    </a:srgbClr>
                  </a:outerShdw>
                </a:effectLst>
                <a:latin typeface="Georgia" panose="02040502050405020303" charset="0"/>
                <a:cs typeface="Georgia" panose="02040502050405020303" charset="0"/>
                <a:sym typeface="+mn-ea"/>
              </a:rPr>
              <a:t>object </a:t>
            </a:r>
            <a:r>
              <a:rPr lang="en-US" sz="2400" i="1">
                <a:effectLst/>
                <a:latin typeface="Georgia" panose="02040502050405020303" charset="0"/>
                <a:cs typeface="Georgia" panose="02040502050405020303" charset="0"/>
                <a:sym typeface="+mn-ea"/>
              </a:rPr>
              <a:t>(= the doctor glanced at the patient)</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The patient is holding a pair of scissors</a:t>
            </a:r>
            <a:r>
              <a:rPr lang="en-US" sz="2800">
                <a:effectLst/>
                <a:latin typeface="Georgia" panose="02040502050405020303" charset="0"/>
                <a:cs typeface="Georgia" panose="02040502050405020303" charset="0"/>
                <a:sym typeface="+mn-ea"/>
              </a:rPr>
              <a:t>. </a:t>
            </a:r>
            <a:r>
              <a:rPr lang="en-US" sz="2000">
                <a:effectLst/>
                <a:latin typeface="Georgia" panose="02040502050405020303" charset="0"/>
                <a:cs typeface="Georgia" panose="02040502050405020303" charset="0"/>
                <a:sym typeface="+mn-ea"/>
              </a:rPr>
              <a:t>(Kaiser &amp; Trueswell, 2004)</a:t>
            </a:r>
            <a:endParaRPr lang="en-US" sz="20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900px-Major_levels_of_linguistic_structure.svg"/>
          <p:cNvPicPr>
            <a:picLocks noChangeAspect="1"/>
          </p:cNvPicPr>
          <p:nvPr>
            <p:ph idx="1"/>
          </p:nvPr>
        </p:nvPicPr>
        <p:blipFill>
          <a:blip r:embed="rId1"/>
          <a:stretch>
            <a:fillRect/>
          </a:stretch>
        </p:blipFill>
        <p:spPr>
          <a:xfrm>
            <a:off x="838200" y="1143000"/>
            <a:ext cx="4572000" cy="4572000"/>
          </a:xfrm>
          <a:prstGeom prst="rect">
            <a:avLst/>
          </a:prstGeom>
        </p:spPr>
      </p:pic>
      <p:sp>
        <p:nvSpPr>
          <p:cNvPr id="5" name="Oval 4"/>
          <p:cNvSpPr/>
          <p:nvPr/>
        </p:nvSpPr>
        <p:spPr>
          <a:xfrm>
            <a:off x="7168515" y="1600200"/>
            <a:ext cx="3657600" cy="3657600"/>
          </a:xfrm>
          <a:prstGeom prst="ellipse">
            <a:avLst/>
          </a:prstGeom>
          <a:solidFill>
            <a:srgbClr val="F6E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solidFill>
                  <a:schemeClr val="tx1"/>
                </a:solidFill>
                <a:latin typeface="Georgia" panose="02040502050405020303" charset="0"/>
                <a:cs typeface="Georgia" panose="02040502050405020303" charset="0"/>
              </a:rPr>
              <a:t>Inferences</a:t>
            </a:r>
            <a:endParaRPr lang="en-US" sz="3200">
              <a:solidFill>
                <a:schemeClr val="tx1"/>
              </a:solidFill>
              <a:latin typeface="Georgia" panose="02040502050405020303" charset="0"/>
              <a:cs typeface="Georgia" panose="020405020504050203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Inferences</a:t>
            </a:r>
            <a:endParaRPr lang="en-US">
              <a:latin typeface="Georgia" panose="02040502050405020303" charset="0"/>
              <a:cs typeface="Georgia" panose="02040502050405020303" charset="0"/>
            </a:endParaRPr>
          </a:p>
        </p:txBody>
      </p:sp>
      <p:sp>
        <p:nvSpPr>
          <p:cNvPr id="9" name="Text Box 8"/>
          <p:cNvSpPr txBox="1"/>
          <p:nvPr/>
        </p:nvSpPr>
        <p:spPr>
          <a:xfrm>
            <a:off x="1066800" y="2249806"/>
            <a:ext cx="10058400" cy="267652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Speaker's meaning &gt; reconstruction of the speaker's [potential] intentions</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Trade-off btw saying as much as one can and no more than is required</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lvl="0" indent="0" algn="ctr">
              <a:buNone/>
            </a:pPr>
            <a:r>
              <a:rPr lang="en-US" sz="2800" i="1">
                <a:effectLst/>
                <a:latin typeface="Georgia" panose="02040502050405020303" charset="0"/>
                <a:cs typeface="Georgia" panose="02040502050405020303" charset="0"/>
                <a:sym typeface="+mn-ea"/>
              </a:rPr>
              <a:t>The ham sandwich is sitting at Table 20.</a:t>
            </a:r>
            <a:endParaRPr lang="en-US" sz="2800" i="1">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Meaning extension</a:t>
            </a:r>
            <a:endParaRPr lang="en-US">
              <a:latin typeface="Georgia" panose="02040502050405020303" charset="0"/>
              <a:cs typeface="Georgia" panose="02040502050405020303" charset="0"/>
            </a:endParaRPr>
          </a:p>
        </p:txBody>
      </p:sp>
      <p:sp>
        <p:nvSpPr>
          <p:cNvPr id="9" name="Text Box 8"/>
          <p:cNvSpPr txBox="1"/>
          <p:nvPr/>
        </p:nvSpPr>
        <p:spPr>
          <a:xfrm>
            <a:off x="1066800" y="1717040"/>
            <a:ext cx="10058400" cy="4523105"/>
          </a:xfrm>
          <a:prstGeom prst="rect">
            <a:avLst/>
          </a:prstGeom>
          <a:noFill/>
        </p:spPr>
        <p:txBody>
          <a:bodyPr wrap="square" rtlCol="0" anchor="ctr" anchorCtr="0">
            <a:spAutoFit/>
          </a:bodyPr>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Referential transfer</a:t>
            </a:r>
            <a:endParaRPr lang="en-US" sz="2800">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The woman who ordered the ham sandwich is sitting at Table 20.</a:t>
            </a:r>
            <a:endParaRPr lang="en-US" sz="2400" i="1">
              <a:effectLst/>
              <a:latin typeface="Georgia" panose="02040502050405020303" charset="0"/>
              <a:cs typeface="Georgia" panose="02040502050405020303" charset="0"/>
              <a:sym typeface="+mn-ea"/>
            </a:endParaRPr>
          </a:p>
          <a:p>
            <a:pPr lvl="0" indent="0" algn="ctr">
              <a:buFont typeface="Arial" panose="020B0604020202020204" pitchFamily="34" charset="0"/>
              <a:buNone/>
            </a:pPr>
            <a:endParaRPr lang="en-US" sz="2400" i="1">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Reconceptualization</a:t>
            </a:r>
            <a:endParaRPr lang="en-US" sz="2800">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(a) The ham sandwich wants a coke and #has gone stale.</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(b) The ham sandwich wants a coke and asks for the check.</a:t>
            </a:r>
            <a:endParaRPr lang="en-US" sz="2400" i="1">
              <a:effectLst/>
              <a:latin typeface="Georgia" panose="02040502050405020303" charset="0"/>
              <a:cs typeface="Georgia" panose="02040502050405020303" charset="0"/>
              <a:sym typeface="+mn-ea"/>
            </a:endParaRPr>
          </a:p>
          <a:p>
            <a:pPr lvl="1" indent="0" algn="l">
              <a:buNone/>
            </a:pPr>
            <a:endParaRPr lang="en-US" sz="2400" i="1">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Other cases of meaning transfer</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processing cost: container-for-content &amp; animal-for-statue</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no processing cost: content-for-container &amp; producer-for-product</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Meaning extension</a:t>
            </a:r>
            <a:endParaRPr lang="en-US">
              <a:latin typeface="Georgia" panose="02040502050405020303" charset="0"/>
              <a:cs typeface="Georgia" panose="02040502050405020303" charset="0"/>
            </a:endParaRPr>
          </a:p>
        </p:txBody>
      </p:sp>
      <p:sp>
        <p:nvSpPr>
          <p:cNvPr id="9" name="Text Box 8"/>
          <p:cNvSpPr txBox="1"/>
          <p:nvPr/>
        </p:nvSpPr>
        <p:spPr>
          <a:xfrm>
            <a:off x="1066800" y="1771015"/>
            <a:ext cx="10058400" cy="464629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Type shift from object-denoting entity to an event</a:t>
            </a:r>
            <a:endParaRPr lang="en-US" sz="2800">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The girl began the book.</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The author began the book.</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The girl read the book.</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Where does the extra information required for the type shift come from?</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Lexicon vs. general inferences and world knowledge</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Interplay btw conversational principles of brevity and clarity</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Implicature </a:t>
            </a:r>
            <a:endParaRPr lang="en-US">
              <a:latin typeface="Georgia" panose="02040502050405020303" charset="0"/>
              <a:cs typeface="Georgia" panose="02040502050405020303" charset="0"/>
            </a:endParaRPr>
          </a:p>
        </p:txBody>
      </p:sp>
      <p:sp>
        <p:nvSpPr>
          <p:cNvPr id="9" name="Text Box 8"/>
          <p:cNvSpPr txBox="1"/>
          <p:nvPr/>
        </p:nvSpPr>
        <p:spPr>
          <a:xfrm>
            <a:off x="1066800" y="1404303"/>
            <a:ext cx="10058400" cy="483108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Inference at a more global level &gt; speaker's intention is inferred from the conversational setting</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Scalar implicatures &gt; the more informative meaning evokes processing effort</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Are scalar implicatures drawn automatically?</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Default accounts </a:t>
            </a:r>
            <a:r>
              <a:rPr lang="en-US" sz="2400">
                <a:effectLst/>
                <a:latin typeface="Georgia" panose="02040502050405020303" charset="0"/>
                <a:cs typeface="Georgia" panose="02040502050405020303" charset="0"/>
                <a:sym typeface="+mn-ea"/>
              </a:rPr>
              <a:t>(Levinson, Chierchia)</a:t>
            </a:r>
            <a:r>
              <a:rPr lang="en-US" sz="2800">
                <a:effectLst/>
                <a:latin typeface="Georgia" panose="02040502050405020303" charset="0"/>
                <a:cs typeface="Georgia" panose="02040502050405020303" charset="0"/>
                <a:sym typeface="+mn-ea"/>
              </a:rPr>
              <a:t> &gt; yes, but cancellable (e.g. some, in fact all)</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Relevance theory </a:t>
            </a:r>
            <a:r>
              <a:rPr lang="en-US" sz="2400">
                <a:effectLst/>
                <a:latin typeface="Georgia" panose="02040502050405020303" charset="0"/>
                <a:cs typeface="Georgia" panose="02040502050405020303" charset="0"/>
                <a:sym typeface="+mn-ea"/>
              </a:rPr>
              <a:t>(Sperber &amp; Wilson)</a:t>
            </a:r>
            <a:r>
              <a:rPr lang="en-US" sz="2800">
                <a:effectLst/>
                <a:latin typeface="Georgia" panose="02040502050405020303" charset="0"/>
                <a:cs typeface="Georgia" panose="02040502050405020303" charset="0"/>
                <a:sym typeface="+mn-ea"/>
              </a:rPr>
              <a:t> &gt; not necessarily, as only contextually relevant meaning is computed</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Implicature</a:t>
            </a:r>
            <a:endParaRPr lang="en-US">
              <a:latin typeface="Georgia" panose="02040502050405020303" charset="0"/>
              <a:cs typeface="Georgia" panose="02040502050405020303" charset="0"/>
            </a:endParaRPr>
          </a:p>
        </p:txBody>
      </p:sp>
      <p:sp>
        <p:nvSpPr>
          <p:cNvPr id="9" name="Text Box 8"/>
          <p:cNvSpPr txBox="1"/>
          <p:nvPr/>
        </p:nvSpPr>
        <p:spPr>
          <a:xfrm>
            <a:off x="1066800" y="2409826"/>
            <a:ext cx="10058400" cy="2799715"/>
          </a:xfrm>
          <a:prstGeom prst="rect">
            <a:avLst/>
          </a:prstGeom>
          <a:noFill/>
        </p:spPr>
        <p:txBody>
          <a:bodyPr wrap="square" rtlCol="0" anchor="ctr" anchorCtr="0">
            <a:spAutoFit/>
          </a:bodyPr>
          <a:p>
            <a:pPr lvl="0" indent="0" algn="ctr">
              <a:buNone/>
            </a:pPr>
            <a:r>
              <a:rPr lang="en-US" sz="2400" i="1">
                <a:effectLst/>
                <a:latin typeface="Georgia" panose="02040502050405020303" charset="0"/>
                <a:cs typeface="Georgia" panose="02040502050405020303" charset="0"/>
                <a:sym typeface="+mn-ea"/>
              </a:rPr>
              <a:t>(a) Mary asked John whether he intended to host all his relatives in his tiny apartment. John replied that he intended to host some of his relatives. The rest would stay in a nearby hotel.</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lvl="0" indent="0" algn="ctr">
              <a:buNone/>
            </a:pPr>
            <a:r>
              <a:rPr lang="en-US" sz="2400" i="1">
                <a:effectLst/>
                <a:latin typeface="Georgia" panose="02040502050405020303" charset="0"/>
                <a:cs typeface="Georgia" panose="02040502050405020303" charset="0"/>
                <a:sym typeface="+mn-ea"/>
              </a:rPr>
              <a:t>(b) Mary was surprised to see John cleaning his apartment and she asked the reason why. John told her that he intended to host some of his relatives. The rest would stay in a nearby hotel.</a:t>
            </a:r>
            <a:r>
              <a:rPr lang="en-US" sz="2800">
                <a:effectLst/>
                <a:latin typeface="Georgia" panose="02040502050405020303" charset="0"/>
                <a:cs typeface="Georgia" panose="02040502050405020303" charset="0"/>
                <a:sym typeface="+mn-ea"/>
              </a:rPr>
              <a:t> </a:t>
            </a:r>
            <a:r>
              <a:rPr lang="en-US" sz="2000">
                <a:effectLst/>
                <a:latin typeface="Georgia" panose="02040502050405020303" charset="0"/>
                <a:cs typeface="Georgia" panose="02040502050405020303" charset="0"/>
                <a:sym typeface="+mn-ea"/>
              </a:rPr>
              <a:t>(Breheny et al., 2006)</a:t>
            </a:r>
            <a:endParaRPr lang="en-US" sz="20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Implicature </a:t>
            </a:r>
            <a:endParaRPr lang="en-US">
              <a:latin typeface="Georgia" panose="02040502050405020303" charset="0"/>
              <a:cs typeface="Georgia" panose="02040502050405020303" charset="0"/>
            </a:endParaRPr>
          </a:p>
        </p:txBody>
      </p:sp>
      <p:sp>
        <p:nvSpPr>
          <p:cNvPr id="9" name="Text Box 8"/>
          <p:cNvSpPr txBox="1"/>
          <p:nvPr/>
        </p:nvSpPr>
        <p:spPr>
          <a:xfrm>
            <a:off x="1066800" y="1465898"/>
            <a:ext cx="10058400" cy="470789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Particularized conversational implicature &gt; arise in certain contexts and rely on common ground</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lvl="0" indent="0" algn="l">
              <a:buNone/>
            </a:pPr>
            <a:r>
              <a:rPr lang="en-US" sz="2400" i="1">
                <a:effectLst/>
                <a:latin typeface="Georgia" panose="02040502050405020303" charset="0"/>
                <a:cs typeface="Georgia" panose="02040502050405020303" charset="0"/>
                <a:sym typeface="+mn-ea"/>
              </a:rPr>
              <a:t>Nick and Paul are taking the same history class. Students in this class have to give a 20 minute presentation to the class on some topic. Nick gave his presentation</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(a) and then decided to ask Paul what he thought of it.</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(b) and it was truly horrible. He decides to ask Paul what he thought of it.</a:t>
            </a:r>
            <a:endParaRPr lang="en-US" sz="2400" i="1">
              <a:effectLst/>
              <a:latin typeface="Georgia" panose="02040502050405020303" charset="0"/>
              <a:cs typeface="Georgia" panose="02040502050405020303" charset="0"/>
              <a:sym typeface="+mn-ea"/>
            </a:endParaRPr>
          </a:p>
          <a:p>
            <a:pPr lvl="1" indent="0" algn="l">
              <a:buNone/>
            </a:pPr>
            <a:r>
              <a:rPr lang="en-US" sz="2400" i="1">
                <a:effectLst/>
                <a:latin typeface="Georgia" panose="02040502050405020303" charset="0"/>
                <a:cs typeface="Georgia" panose="02040502050405020303" charset="0"/>
                <a:sym typeface="+mn-ea"/>
              </a:rPr>
              <a:t>(c) and it was excellent. He decides to ask Paul what he thought of it.</a:t>
            </a:r>
            <a:endParaRPr lang="en-US" sz="2400" i="1">
              <a:effectLst/>
              <a:latin typeface="Georgia" panose="02040502050405020303" charset="0"/>
              <a:cs typeface="Georgia" panose="02040502050405020303" charset="0"/>
              <a:sym typeface="+mn-ea"/>
            </a:endParaRPr>
          </a:p>
          <a:p>
            <a:pPr lvl="0" indent="0" algn="l">
              <a:buNone/>
            </a:pPr>
            <a:r>
              <a:rPr lang="en-US" sz="2400" i="1">
                <a:effectLst/>
                <a:latin typeface="Georgia" panose="02040502050405020303" charset="0"/>
                <a:cs typeface="Georgia" panose="02040502050405020303" charset="0"/>
                <a:sym typeface="+mn-ea"/>
              </a:rPr>
              <a:t>Nick: What did you think of my presentation?</a:t>
            </a:r>
            <a:endParaRPr lang="en-US" sz="2400" i="1">
              <a:effectLst/>
              <a:latin typeface="Georgia" panose="02040502050405020303" charset="0"/>
              <a:cs typeface="Georgia" panose="02040502050405020303" charset="0"/>
              <a:sym typeface="+mn-ea"/>
            </a:endParaRPr>
          </a:p>
          <a:p>
            <a:pPr lvl="0" indent="0" algn="l">
              <a:buNone/>
            </a:pPr>
            <a:r>
              <a:rPr lang="en-US" sz="2400" i="1">
                <a:effectLst/>
                <a:latin typeface="Georgia" panose="02040502050405020303" charset="0"/>
                <a:cs typeface="Georgia" panose="02040502050405020303" charset="0"/>
                <a:sym typeface="+mn-ea"/>
              </a:rPr>
              <a:t>Paul: It's hard to give a good presentation. </a:t>
            </a:r>
            <a:r>
              <a:rPr lang="en-US" sz="2000">
                <a:effectLst/>
                <a:latin typeface="Georgia" panose="02040502050405020303" charset="0"/>
                <a:cs typeface="Georgia" panose="02040502050405020303" charset="0"/>
                <a:sym typeface="+mn-ea"/>
              </a:rPr>
              <a:t>(Holtgraves, 1998)</a:t>
            </a:r>
            <a:endParaRPr lang="en-US" sz="20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Georgia" panose="02040502050405020303" charset="0"/>
                <a:cs typeface="Georgia" panose="02040502050405020303" charset="0"/>
              </a:rPr>
              <a:t>The role of underlying principles in meaning interpretation</a:t>
            </a:r>
            <a:endParaRPr lang="en-US">
              <a:latin typeface="Georgia" panose="02040502050405020303" charset="0"/>
              <a:cs typeface="Georgia" panose="02040502050405020303" charset="0"/>
            </a:endParaRPr>
          </a:p>
        </p:txBody>
      </p:sp>
      <p:sp>
        <p:nvSpPr>
          <p:cNvPr id="9" name="Text Box 8"/>
          <p:cNvSpPr txBox="1"/>
          <p:nvPr/>
        </p:nvSpPr>
        <p:spPr>
          <a:xfrm>
            <a:off x="1066800" y="2052320"/>
            <a:ext cx="10058400" cy="396938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“Reading between the lines”</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General conversational principles that guide linguistic communication</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Informativeness &gt; instantiation of the principle of economony and least effort</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General model of meaning that uniefies different pragmatic processing phenomena </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dirty="0">
                <a:latin typeface="Georgia" panose="02040502050405020303" charset="0"/>
                <a:cs typeface="Georgia" panose="02040502050405020303" charset="0"/>
                <a:sym typeface="+mn-ea"/>
              </a:rPr>
              <a:t>Theories and data</a:t>
            </a:r>
            <a:endParaRPr lang="en-US">
              <a:latin typeface="Georgia" panose="02040502050405020303" charset="0"/>
              <a:cs typeface="Georgia" panose="02040502050405020303" charset="0"/>
            </a:endParaRPr>
          </a:p>
        </p:txBody>
      </p:sp>
      <p:sp>
        <p:nvSpPr>
          <p:cNvPr id="5" name="Down Arrow Callout 4"/>
          <p:cNvSpPr/>
          <p:nvPr/>
        </p:nvSpPr>
        <p:spPr>
          <a:xfrm>
            <a:off x="2012315" y="1691005"/>
            <a:ext cx="3077210" cy="1645920"/>
          </a:xfrm>
          <a:prstGeom prst="downArrowCallout">
            <a:avLst/>
          </a:prstGeom>
          <a:ln w="28575">
            <a:solidFill>
              <a:srgbClr val="C00000"/>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r>
              <a:rPr lang="en-US" sz="2800">
                <a:latin typeface="Georgia" panose="02040502050405020303" charset="0"/>
                <a:cs typeface="Georgia" panose="02040502050405020303" charset="0"/>
              </a:rPr>
              <a:t>Framework</a:t>
            </a:r>
            <a:endParaRPr lang="en-US" sz="2800">
              <a:latin typeface="Georgia" panose="02040502050405020303" charset="0"/>
              <a:cs typeface="Georgia" panose="02040502050405020303" charset="0"/>
            </a:endParaRPr>
          </a:p>
        </p:txBody>
      </p:sp>
      <p:sp>
        <p:nvSpPr>
          <p:cNvPr id="7" name="Down Arrow Callout 6"/>
          <p:cNvSpPr/>
          <p:nvPr/>
        </p:nvSpPr>
        <p:spPr>
          <a:xfrm>
            <a:off x="2012315" y="3586480"/>
            <a:ext cx="3077210" cy="1645920"/>
          </a:xfrm>
          <a:prstGeom prst="downArrowCallout">
            <a:avLst/>
          </a:prstGeom>
          <a:ln w="28575">
            <a:solidFill>
              <a:srgbClr val="C00000"/>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r>
              <a:rPr lang="en-US" sz="2800">
                <a:latin typeface="Georgia" panose="02040502050405020303" charset="0"/>
                <a:cs typeface="Georgia" panose="02040502050405020303" charset="0"/>
              </a:rPr>
              <a:t>Theory</a:t>
            </a:r>
            <a:endParaRPr lang="en-US">
              <a:latin typeface="Georgia" panose="02040502050405020303" charset="0"/>
              <a:cs typeface="Georgia" panose="02040502050405020303" charset="0"/>
            </a:endParaRPr>
          </a:p>
        </p:txBody>
      </p:sp>
      <p:sp>
        <p:nvSpPr>
          <p:cNvPr id="8" name="Flowchart: Process 7"/>
          <p:cNvSpPr/>
          <p:nvPr/>
        </p:nvSpPr>
        <p:spPr>
          <a:xfrm>
            <a:off x="2012315" y="5481955"/>
            <a:ext cx="3077210" cy="1097280"/>
          </a:xfrm>
          <a:prstGeom prst="flowChartProcess">
            <a:avLst/>
          </a:prstGeom>
          <a:ln w="28575">
            <a:solidFill>
              <a:srgbClr val="C00000"/>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r>
              <a:rPr lang="en-US" sz="2800">
                <a:latin typeface="Georgia" panose="02040502050405020303" charset="0"/>
                <a:cs typeface="Georgia" panose="02040502050405020303" charset="0"/>
              </a:rPr>
              <a:t>Data</a:t>
            </a:r>
            <a:endParaRPr lang="en-US" sz="2800">
              <a:latin typeface="Georgia" panose="02040502050405020303" charset="0"/>
              <a:cs typeface="Georgia" panose="02040502050405020303" charset="0"/>
            </a:endParaRPr>
          </a:p>
        </p:txBody>
      </p:sp>
      <p:sp>
        <p:nvSpPr>
          <p:cNvPr id="9" name="Flowchart: Process 8"/>
          <p:cNvSpPr/>
          <p:nvPr/>
        </p:nvSpPr>
        <p:spPr>
          <a:xfrm>
            <a:off x="7101840" y="5481955"/>
            <a:ext cx="3077210" cy="1097280"/>
          </a:xfrm>
          <a:prstGeom prst="flowChartProcess">
            <a:avLst/>
          </a:prstGeom>
          <a:ln w="28575">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r>
              <a:rPr lang="en-US" sz="2800">
                <a:latin typeface="Georgia" panose="02040502050405020303" charset="0"/>
                <a:cs typeface="Georgia" panose="02040502050405020303" charset="0"/>
              </a:rPr>
              <a:t>Reading times</a:t>
            </a:r>
            <a:endParaRPr lang="en-US" sz="2800">
              <a:latin typeface="Georgia" panose="02040502050405020303" charset="0"/>
              <a:cs typeface="Georgia" panose="02040502050405020303" charset="0"/>
            </a:endParaRPr>
          </a:p>
        </p:txBody>
      </p:sp>
      <p:sp>
        <p:nvSpPr>
          <p:cNvPr id="10" name="Flowchart: Process 9"/>
          <p:cNvSpPr/>
          <p:nvPr/>
        </p:nvSpPr>
        <p:spPr>
          <a:xfrm>
            <a:off x="7101840" y="3586480"/>
            <a:ext cx="3077210" cy="1097280"/>
          </a:xfrm>
          <a:prstGeom prst="flowChartProcess">
            <a:avLst/>
          </a:prstGeom>
          <a:ln w="28575">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r>
              <a:rPr lang="en-US" sz="2800">
                <a:latin typeface="Georgia" panose="02040502050405020303" charset="0"/>
                <a:cs typeface="Georgia" panose="02040502050405020303" charset="0"/>
              </a:rPr>
              <a:t>Relevance theory</a:t>
            </a:r>
            <a:endParaRPr lang="en-US" sz="2800">
              <a:latin typeface="Georgia" panose="02040502050405020303" charset="0"/>
              <a:cs typeface="Georgia" panose="02040502050405020303" charset="0"/>
            </a:endParaRPr>
          </a:p>
        </p:txBody>
      </p:sp>
      <p:sp>
        <p:nvSpPr>
          <p:cNvPr id="11" name="Flowchart: Process 10"/>
          <p:cNvSpPr/>
          <p:nvPr/>
        </p:nvSpPr>
        <p:spPr>
          <a:xfrm>
            <a:off x="7101840" y="1691005"/>
            <a:ext cx="3077210" cy="1097280"/>
          </a:xfrm>
          <a:prstGeom prst="flowChartProcess">
            <a:avLst/>
          </a:prstGeom>
          <a:ln w="28575">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p>
            <a:pPr algn="ctr"/>
            <a:r>
              <a:rPr lang="en-US" sz="2800">
                <a:latin typeface="Georgia" panose="02040502050405020303" charset="0"/>
                <a:cs typeface="Georgia" panose="02040502050405020303" charset="0"/>
              </a:rPr>
              <a:t>Gricean pragmatics</a:t>
            </a:r>
            <a:endParaRPr lang="en-US" sz="2800">
              <a:latin typeface="Georgia" panose="02040502050405020303" charset="0"/>
              <a:cs typeface="Georgia" panose="02040502050405020303" charset="0"/>
            </a:endParaRPr>
          </a:p>
        </p:txBody>
      </p:sp>
      <p:cxnSp>
        <p:nvCxnSpPr>
          <p:cNvPr id="16" name="Straight Connector 15"/>
          <p:cNvCxnSpPr/>
          <p:nvPr/>
        </p:nvCxnSpPr>
        <p:spPr>
          <a:xfrm>
            <a:off x="5364480" y="2239645"/>
            <a:ext cx="1463040" cy="0"/>
          </a:xfrm>
          <a:prstGeom prst="line">
            <a:avLst/>
          </a:prstGeom>
          <a:ln w="38100">
            <a:prstDash val="lgDash"/>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364480" y="4135120"/>
            <a:ext cx="1463040" cy="0"/>
          </a:xfrm>
          <a:prstGeom prst="line">
            <a:avLst/>
          </a:prstGeom>
          <a:ln w="38100">
            <a:prstDash val="lgDash"/>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364480" y="6030595"/>
            <a:ext cx="1463040" cy="0"/>
          </a:xfrm>
          <a:prstGeom prst="line">
            <a:avLst/>
          </a:prstGeom>
          <a:ln w="38100">
            <a:prstDash val="lg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Georgia" panose="02040502050405020303" charset="0"/>
                <a:cs typeface="Georgia" panose="02040502050405020303" charset="0"/>
              </a:rPr>
              <a:t>Pragmatics</a:t>
            </a:r>
            <a:endParaRPr lang="en-US">
              <a:latin typeface="Georgia" panose="02040502050405020303" charset="0"/>
              <a:cs typeface="Georgia" panose="02040502050405020303" charset="0"/>
            </a:endParaRPr>
          </a:p>
        </p:txBody>
      </p:sp>
      <p:pic>
        <p:nvPicPr>
          <p:cNvPr id="3" name="Content Placeholder 2" descr="900px-Major_levels_of_linguistic_structure.svg"/>
          <p:cNvPicPr>
            <a:picLocks noChangeAspect="1"/>
          </p:cNvPicPr>
          <p:nvPr>
            <p:ph idx="1"/>
          </p:nvPr>
        </p:nvPicPr>
        <p:blipFill>
          <a:blip r:embed="rId1"/>
          <a:stretch>
            <a:fillRect/>
          </a:stretch>
        </p:blipFill>
        <p:spPr>
          <a:xfrm>
            <a:off x="3810000" y="1825625"/>
            <a:ext cx="4572000" cy="4572000"/>
          </a:xfrm>
          <a:prstGeom prst="rect">
            <a:avLst/>
          </a:prstGeom>
        </p:spPr>
      </p:pic>
      <p:sp>
        <p:nvSpPr>
          <p:cNvPr id="5" name="Oval 4"/>
          <p:cNvSpPr/>
          <p:nvPr/>
        </p:nvSpPr>
        <p:spPr>
          <a:xfrm>
            <a:off x="838200" y="1825625"/>
            <a:ext cx="1920240" cy="1920240"/>
          </a:xfrm>
          <a:prstGeom prst="ellipse">
            <a:avLst/>
          </a:prstGeom>
          <a:solidFill>
            <a:srgbClr val="F6E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latin typeface="Georgia" panose="02040502050405020303" charset="0"/>
                <a:cs typeface="Georgia" panose="02040502050405020303" charset="0"/>
              </a:rPr>
              <a:t>Implicatures</a:t>
            </a:r>
            <a:endParaRPr lang="en-US" sz="1600">
              <a:solidFill>
                <a:schemeClr val="tx1"/>
              </a:solidFill>
              <a:latin typeface="Georgia" panose="02040502050405020303" charset="0"/>
              <a:cs typeface="Georgia" panose="02040502050405020303" charset="0"/>
            </a:endParaRPr>
          </a:p>
        </p:txBody>
      </p:sp>
      <p:sp>
        <p:nvSpPr>
          <p:cNvPr id="4" name="Oval 3"/>
          <p:cNvSpPr/>
          <p:nvPr/>
        </p:nvSpPr>
        <p:spPr>
          <a:xfrm>
            <a:off x="9525000" y="3197225"/>
            <a:ext cx="1920240" cy="1920240"/>
          </a:xfrm>
          <a:prstGeom prst="ellipse">
            <a:avLst/>
          </a:prstGeom>
          <a:solidFill>
            <a:srgbClr val="F6E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latin typeface="Georgia" panose="02040502050405020303" charset="0"/>
                <a:cs typeface="Georgia" panose="02040502050405020303" charset="0"/>
              </a:rPr>
              <a:t>Reference</a:t>
            </a:r>
            <a:endParaRPr lang="en-US" sz="1600">
              <a:solidFill>
                <a:schemeClr val="tx1"/>
              </a:solidFill>
              <a:latin typeface="Georgia" panose="02040502050405020303" charset="0"/>
              <a:cs typeface="Georgia" panose="02040502050405020303" charset="0"/>
            </a:endParaRPr>
          </a:p>
        </p:txBody>
      </p:sp>
      <p:sp>
        <p:nvSpPr>
          <p:cNvPr id="6" name="Oval 5"/>
          <p:cNvSpPr/>
          <p:nvPr/>
        </p:nvSpPr>
        <p:spPr>
          <a:xfrm>
            <a:off x="838200" y="4477385"/>
            <a:ext cx="1920240" cy="1920240"/>
          </a:xfrm>
          <a:prstGeom prst="ellipse">
            <a:avLst/>
          </a:prstGeom>
          <a:solidFill>
            <a:srgbClr val="F6E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latin typeface="Georgia" panose="02040502050405020303" charset="0"/>
                <a:cs typeface="Georgia" panose="02040502050405020303" charset="0"/>
              </a:rPr>
              <a:t>Meaning extension</a:t>
            </a:r>
            <a:endParaRPr lang="en-US" sz="1600">
              <a:solidFill>
                <a:schemeClr val="tx1"/>
              </a:solidFill>
              <a:latin typeface="Georgia" panose="02040502050405020303" charset="0"/>
              <a:cs typeface="Georgia" panose="02040502050405020303" charset="0"/>
            </a:endParaRPr>
          </a:p>
        </p:txBody>
      </p:sp>
      <p:sp>
        <p:nvSpPr>
          <p:cNvPr id="7" name="Oval 6"/>
          <p:cNvSpPr/>
          <p:nvPr/>
        </p:nvSpPr>
        <p:spPr>
          <a:xfrm>
            <a:off x="9753600" y="2054225"/>
            <a:ext cx="1463040" cy="1463040"/>
          </a:xfrm>
          <a:prstGeom prst="ellipse">
            <a:avLst/>
          </a:prstGeom>
          <a:solidFill>
            <a:srgbClr val="F6E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Georgia" panose="02040502050405020303" charset="0"/>
                <a:cs typeface="Georgia" panose="02040502050405020303" charset="0"/>
              </a:rPr>
              <a:t>Information status</a:t>
            </a:r>
            <a:endParaRPr lang="en-US" sz="1200">
              <a:solidFill>
                <a:schemeClr val="tx1"/>
              </a:solidFill>
              <a:latin typeface="Georgia" panose="02040502050405020303" charset="0"/>
              <a:cs typeface="Georgia" panose="02040502050405020303" charset="0"/>
            </a:endParaRPr>
          </a:p>
        </p:txBody>
      </p:sp>
      <p:sp>
        <p:nvSpPr>
          <p:cNvPr id="8" name="Oval 7"/>
          <p:cNvSpPr/>
          <p:nvPr/>
        </p:nvSpPr>
        <p:spPr>
          <a:xfrm>
            <a:off x="9753600" y="4705985"/>
            <a:ext cx="1463040" cy="1463040"/>
          </a:xfrm>
          <a:prstGeom prst="ellipse">
            <a:avLst/>
          </a:prstGeom>
          <a:solidFill>
            <a:srgbClr val="F6E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latin typeface="Georgia" panose="02040502050405020303" charset="0"/>
                <a:cs typeface="Georgia" panose="02040502050405020303" charset="0"/>
              </a:rPr>
              <a:t>Prominence</a:t>
            </a:r>
            <a:endParaRPr lang="en-US" sz="1200">
              <a:solidFill>
                <a:schemeClr val="tx1"/>
              </a:solidFill>
              <a:latin typeface="Georgia" panose="02040502050405020303" charset="0"/>
              <a:cs typeface="Georgia" panose="020405020504050203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P spid="6" grpId="0" bldLvl="0" animBg="1"/>
      <p:bldP spid="7"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900px-Major_levels_of_linguistic_structure.svg"/>
          <p:cNvPicPr>
            <a:picLocks noChangeAspect="1"/>
          </p:cNvPicPr>
          <p:nvPr>
            <p:ph idx="1"/>
          </p:nvPr>
        </p:nvPicPr>
        <p:blipFill>
          <a:blip r:embed="rId1"/>
          <a:stretch>
            <a:fillRect/>
          </a:stretch>
        </p:blipFill>
        <p:spPr>
          <a:xfrm>
            <a:off x="838200" y="1143000"/>
            <a:ext cx="4572000" cy="4572000"/>
          </a:xfrm>
          <a:prstGeom prst="rect">
            <a:avLst/>
          </a:prstGeom>
        </p:spPr>
      </p:pic>
      <p:sp>
        <p:nvSpPr>
          <p:cNvPr id="5" name="Oval 4"/>
          <p:cNvSpPr/>
          <p:nvPr/>
        </p:nvSpPr>
        <p:spPr>
          <a:xfrm>
            <a:off x="7168515" y="1600200"/>
            <a:ext cx="3657600" cy="3657600"/>
          </a:xfrm>
          <a:prstGeom prst="ellipse">
            <a:avLst/>
          </a:prstGeom>
          <a:solidFill>
            <a:srgbClr val="F6E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solidFill>
                  <a:schemeClr val="tx1"/>
                </a:solidFill>
                <a:latin typeface="Georgia" panose="02040502050405020303" charset="0"/>
                <a:cs typeface="Georgia" panose="02040502050405020303" charset="0"/>
              </a:rPr>
              <a:t>Reference resolution</a:t>
            </a:r>
            <a:endParaRPr lang="en-US" sz="3200">
              <a:solidFill>
                <a:schemeClr val="tx1"/>
              </a:solidFill>
              <a:latin typeface="Georgia" panose="02040502050405020303" charset="0"/>
              <a:cs typeface="Georgia" panose="020405020504050203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Reference resolution</a:t>
            </a:r>
            <a:endParaRPr lang="en-US">
              <a:latin typeface="Georgia" panose="02040502050405020303" charset="0"/>
              <a:cs typeface="Georgia" panose="02040502050405020303" charset="0"/>
            </a:endParaRPr>
          </a:p>
        </p:txBody>
      </p:sp>
      <p:sp>
        <p:nvSpPr>
          <p:cNvPr id="9" name="Text Box 8"/>
          <p:cNvSpPr txBox="1"/>
          <p:nvPr/>
        </p:nvSpPr>
        <p:spPr>
          <a:xfrm>
            <a:off x="1066800" y="2547303"/>
            <a:ext cx="10058400" cy="2245360"/>
          </a:xfrm>
          <a:prstGeom prst="rect">
            <a:avLst/>
          </a:prstGeom>
          <a:noFill/>
        </p:spPr>
        <p:txBody>
          <a:bodyPr wrap="square" rtlCol="0" anchor="ctr" anchorCtr="0">
            <a:spAutoFit/>
          </a:bodyPr>
          <a:p>
            <a:pPr indent="0" algn="ctr">
              <a:buNone/>
            </a:pPr>
            <a:r>
              <a:rPr lang="en-US" sz="2800">
                <a:solidFill>
                  <a:srgbClr val="C00000"/>
                </a:solidFill>
                <a:effectLst/>
                <a:latin typeface="Georgia" panose="02040502050405020303" charset="0"/>
                <a:cs typeface="Georgia" panose="02040502050405020303" charset="0"/>
                <a:sym typeface="+mn-ea"/>
              </a:rPr>
              <a:t>An Arab Camel-driver</a:t>
            </a:r>
            <a:r>
              <a:rPr lang="en-US" sz="2800">
                <a:effectLst/>
                <a:latin typeface="Georgia" panose="02040502050405020303" charset="0"/>
                <a:cs typeface="Georgia" panose="02040502050405020303" charset="0"/>
                <a:sym typeface="+mn-ea"/>
              </a:rPr>
              <a:t> having completed </a:t>
            </a:r>
            <a:r>
              <a:rPr lang="en-US" sz="2800">
                <a:solidFill>
                  <a:srgbClr val="C00000"/>
                </a:solidFill>
                <a:effectLst/>
                <a:latin typeface="Georgia" panose="02040502050405020303" charset="0"/>
                <a:cs typeface="Georgia" panose="02040502050405020303" charset="0"/>
                <a:sym typeface="+mn-ea"/>
              </a:rPr>
              <a:t>the lading </a:t>
            </a:r>
            <a:r>
              <a:rPr lang="en-US" sz="2800">
                <a:effectLst/>
                <a:latin typeface="Georgia" panose="02040502050405020303" charset="0"/>
                <a:cs typeface="Georgia" panose="02040502050405020303" charset="0"/>
                <a:sym typeface="+mn-ea"/>
              </a:rPr>
              <a:t>of </a:t>
            </a:r>
            <a:r>
              <a:rPr lang="en-US" sz="2800">
                <a:solidFill>
                  <a:srgbClr val="C00000"/>
                </a:solidFill>
                <a:effectLst/>
                <a:latin typeface="Georgia" panose="02040502050405020303" charset="0"/>
                <a:cs typeface="Georgia" panose="02040502050405020303" charset="0"/>
                <a:sym typeface="+mn-ea"/>
              </a:rPr>
              <a:t>his Camel</a:t>
            </a:r>
            <a:r>
              <a:rPr lang="en-US" sz="2800">
                <a:effectLst/>
                <a:latin typeface="Georgia" panose="02040502050405020303" charset="0"/>
                <a:cs typeface="Georgia" panose="02040502050405020303" charset="0"/>
                <a:sym typeface="+mn-ea"/>
              </a:rPr>
              <a:t>, asked </a:t>
            </a:r>
            <a:r>
              <a:rPr lang="en-US" sz="2800">
                <a:solidFill>
                  <a:srgbClr val="C00000"/>
                </a:solidFill>
                <a:effectLst/>
                <a:latin typeface="Georgia" panose="02040502050405020303" charset="0"/>
                <a:cs typeface="Georgia" panose="02040502050405020303" charset="0"/>
                <a:sym typeface="+mn-ea"/>
              </a:rPr>
              <a:t>him </a:t>
            </a:r>
            <a:r>
              <a:rPr lang="en-US" sz="2800">
                <a:effectLst/>
                <a:latin typeface="Georgia" panose="02040502050405020303" charset="0"/>
                <a:cs typeface="Georgia" panose="02040502050405020303" charset="0"/>
                <a:sym typeface="+mn-ea"/>
              </a:rPr>
              <a:t>which </a:t>
            </a:r>
            <a:r>
              <a:rPr lang="en-US" sz="2800">
                <a:solidFill>
                  <a:srgbClr val="C00000"/>
                </a:solidFill>
                <a:effectLst/>
                <a:latin typeface="Georgia" panose="02040502050405020303" charset="0"/>
                <a:cs typeface="Georgia" panose="02040502050405020303" charset="0"/>
                <a:sym typeface="+mn-ea"/>
              </a:rPr>
              <a:t>he </a:t>
            </a:r>
            <a:r>
              <a:rPr lang="en-US" sz="2800">
                <a:effectLst/>
                <a:latin typeface="Georgia" panose="02040502050405020303" charset="0"/>
                <a:cs typeface="Georgia" panose="02040502050405020303" charset="0"/>
                <a:sym typeface="+mn-ea"/>
              </a:rPr>
              <a:t>would like best, to go up hill or down hill. </a:t>
            </a:r>
            <a:r>
              <a:rPr lang="en-US" sz="2800">
                <a:solidFill>
                  <a:srgbClr val="C00000"/>
                </a:solidFill>
                <a:effectLst/>
                <a:latin typeface="Georgia" panose="02040502050405020303" charset="0"/>
                <a:cs typeface="Georgia" panose="02040502050405020303" charset="0"/>
                <a:sym typeface="+mn-ea"/>
              </a:rPr>
              <a:t>The poor beast</a:t>
            </a:r>
            <a:r>
              <a:rPr lang="en-US" sz="2800">
                <a:effectLst/>
                <a:latin typeface="Georgia" panose="02040502050405020303" charset="0"/>
                <a:cs typeface="Georgia" panose="02040502050405020303" charset="0"/>
                <a:sym typeface="+mn-ea"/>
              </a:rPr>
              <a:t> replied, not without a touch of reason: “Why do you ask me? Is it that the level way through the desert is closed?”</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Information status</a:t>
            </a:r>
            <a:endParaRPr lang="en-US">
              <a:latin typeface="Georgia" panose="02040502050405020303" charset="0"/>
              <a:cs typeface="Georgia" panose="02040502050405020303" charset="0"/>
            </a:endParaRPr>
          </a:p>
        </p:txBody>
      </p:sp>
      <p:sp>
        <p:nvSpPr>
          <p:cNvPr id="9" name="Text Box 8"/>
          <p:cNvSpPr txBox="1"/>
          <p:nvPr/>
        </p:nvSpPr>
        <p:spPr>
          <a:xfrm>
            <a:off x="1066800" y="1576070"/>
            <a:ext cx="10058400" cy="4276725"/>
          </a:xfrm>
          <a:prstGeom prst="rect">
            <a:avLst/>
          </a:prstGeom>
          <a:noFill/>
        </p:spPr>
        <p:txBody>
          <a:bodyPr wrap="square" rtlCol="0" anchor="ctr" anchorCtr="0">
            <a:spAutoFit/>
          </a:bodyPr>
          <a:p>
            <a:pPr marL="34290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New vs. given referents</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Dichotomy (via e.g. definiteness)</a:t>
            </a:r>
            <a:endParaRPr lang="en-US" sz="2800">
              <a:effectLst/>
              <a:latin typeface="Georgia" panose="02040502050405020303" charset="0"/>
              <a:cs typeface="Georgia" panose="02040502050405020303" charset="0"/>
              <a:sym typeface="+mn-ea"/>
            </a:endParaRPr>
          </a:p>
          <a:p>
            <a:pPr marL="34290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Partly new vs. partly given</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Givenness continuum</a:t>
            </a:r>
            <a:endParaRPr lang="en-US" sz="2800">
              <a:effectLst/>
              <a:latin typeface="Georgia" panose="02040502050405020303" charset="0"/>
              <a:cs typeface="Georgia" panose="02040502050405020303" charset="0"/>
              <a:sym typeface="+mn-ea"/>
            </a:endParaRPr>
          </a:p>
          <a:p>
            <a:pPr lvl="1" indent="0" algn="l">
              <a:buNone/>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Processing advantage of given over new/ inferred information </a:t>
            </a:r>
            <a:r>
              <a:rPr lang="en-US" sz="2000">
                <a:effectLst/>
                <a:latin typeface="Georgia" panose="02040502050405020303" charset="0"/>
                <a:cs typeface="Georgia" panose="02040502050405020303" charset="0"/>
                <a:sym typeface="+mn-ea"/>
              </a:rPr>
              <a:t>(Haviland &amp; Clark, 1974)</a:t>
            </a:r>
            <a:endParaRPr lang="en-US" sz="2800">
              <a:effectLst/>
              <a:latin typeface="Georgia" panose="02040502050405020303" charset="0"/>
              <a:cs typeface="Georgia" panose="02040502050405020303" charset="0"/>
              <a:sym typeface="+mn-ea"/>
            </a:endParaRPr>
          </a:p>
          <a:p>
            <a:pPr lvl="1" indent="0" algn="l">
              <a:buNone/>
            </a:pPr>
            <a:r>
              <a:rPr lang="en-US" sz="2400">
                <a:effectLst/>
                <a:latin typeface="Georgia" panose="02040502050405020303" charset="0"/>
                <a:cs typeface="Georgia" panose="02040502050405020303" charset="0"/>
                <a:sym typeface="+mn-ea"/>
              </a:rPr>
              <a:t>(a) </a:t>
            </a:r>
            <a:r>
              <a:rPr lang="en-US" sz="2400" i="1">
                <a:effectLst/>
                <a:latin typeface="Georgia" panose="02040502050405020303" charset="0"/>
                <a:cs typeface="Georgia" panose="02040502050405020303" charset="0"/>
                <a:sym typeface="+mn-ea"/>
              </a:rPr>
              <a:t>We got some beer out of the trunk. </a:t>
            </a:r>
            <a:r>
              <a:rPr lang="en-US" sz="2400" i="1">
                <a:solidFill>
                  <a:srgbClr val="C00000"/>
                </a:solidFill>
                <a:effectLst/>
                <a:latin typeface="Georgia" panose="02040502050405020303" charset="0"/>
                <a:cs typeface="Georgia" panose="02040502050405020303" charset="0"/>
                <a:sym typeface="+mn-ea"/>
              </a:rPr>
              <a:t>The beer</a:t>
            </a:r>
            <a:r>
              <a:rPr lang="en-US" sz="2400" i="1">
                <a:effectLst/>
                <a:latin typeface="Georgia" panose="02040502050405020303" charset="0"/>
                <a:cs typeface="Georgia" panose="02040502050405020303" charset="0"/>
                <a:sym typeface="+mn-ea"/>
              </a:rPr>
              <a:t> was warm.</a:t>
            </a:r>
            <a:endParaRPr lang="en-US" sz="2400" i="1">
              <a:effectLst/>
              <a:latin typeface="Georgia" panose="02040502050405020303" charset="0"/>
              <a:cs typeface="Georgia" panose="02040502050405020303" charset="0"/>
              <a:sym typeface="+mn-ea"/>
            </a:endParaRPr>
          </a:p>
          <a:p>
            <a:pPr lvl="1" indent="0" algn="l">
              <a:buNone/>
            </a:pPr>
            <a:r>
              <a:rPr lang="en-US" sz="2400">
                <a:effectLst/>
                <a:latin typeface="Georgia" panose="02040502050405020303" charset="0"/>
                <a:cs typeface="Georgia" panose="02040502050405020303" charset="0"/>
                <a:sym typeface="+mn-ea"/>
              </a:rPr>
              <a:t>(b) </a:t>
            </a:r>
            <a:r>
              <a:rPr lang="en-US" sz="2400" i="1">
                <a:effectLst/>
                <a:latin typeface="Georgia" panose="02040502050405020303" charset="0"/>
                <a:cs typeface="Georgia" panose="02040502050405020303" charset="0"/>
                <a:sym typeface="+mn-ea"/>
              </a:rPr>
              <a:t>We checked the picnic supplies. </a:t>
            </a:r>
            <a:r>
              <a:rPr lang="en-US" sz="2400" i="1">
                <a:solidFill>
                  <a:srgbClr val="C00000"/>
                </a:solidFill>
                <a:effectLst/>
                <a:latin typeface="Georgia" panose="02040502050405020303" charset="0"/>
                <a:cs typeface="Georgia" panose="02040502050405020303" charset="0"/>
                <a:sym typeface="+mn-ea"/>
              </a:rPr>
              <a:t>The beer</a:t>
            </a:r>
            <a:r>
              <a:rPr lang="en-US" sz="2400" i="1">
                <a:effectLst/>
                <a:latin typeface="Georgia" panose="02040502050405020303" charset="0"/>
                <a:cs typeface="Georgia" panose="02040502050405020303" charset="0"/>
                <a:sym typeface="+mn-ea"/>
              </a:rPr>
              <a:t> was warm.</a:t>
            </a:r>
            <a:endParaRPr lang="en-US" sz="2400" i="1">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Referential prominence</a:t>
            </a:r>
            <a:endParaRPr lang="en-US">
              <a:latin typeface="Georgia" panose="02040502050405020303" charset="0"/>
              <a:cs typeface="Georgia" panose="02040502050405020303" charset="0"/>
            </a:endParaRPr>
          </a:p>
        </p:txBody>
      </p:sp>
      <p:sp>
        <p:nvSpPr>
          <p:cNvPr id="9" name="Text Box 8"/>
          <p:cNvSpPr txBox="1"/>
          <p:nvPr/>
        </p:nvSpPr>
        <p:spPr>
          <a:xfrm>
            <a:off x="1066800" y="2004695"/>
            <a:ext cx="10058400" cy="396938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Referents are stored in a certain ranked order</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Prominence - property btw referents that singles out a referent from the set of referents (i.e. the most prominent referential candidate)</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Which features contribute to prominence in discourse?</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How do speakers refer to referents of different prominece in ongoing discourse?</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Referential prominence</a:t>
            </a:r>
            <a:endParaRPr lang="en-US">
              <a:latin typeface="Georgia" panose="02040502050405020303" charset="0"/>
              <a:cs typeface="Georgia" panose="02040502050405020303" charset="0"/>
            </a:endParaRPr>
          </a:p>
        </p:txBody>
      </p:sp>
      <p:sp>
        <p:nvSpPr>
          <p:cNvPr id="9" name="Text Box 8"/>
          <p:cNvSpPr txBox="1"/>
          <p:nvPr/>
        </p:nvSpPr>
        <p:spPr>
          <a:xfrm>
            <a:off x="1066800" y="1397318"/>
            <a:ext cx="10058400" cy="507746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An inverse relation btw the prominence of a referent and the explicitness of a linguistic form used by a speaker</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Hearers use form-specific constraints during reference tracking</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Centering Theory</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Most prominent referent in prior discourse is picked up by a pronoun</a:t>
            </a:r>
            <a:endParaRPr lang="en-US" sz="2800">
              <a:effectLst/>
              <a:latin typeface="Georgia" panose="02040502050405020303" charset="0"/>
              <a:cs typeface="Georgia" panose="02040502050405020303" charset="0"/>
              <a:sym typeface="+mn-ea"/>
            </a:endParaRPr>
          </a:p>
          <a:p>
            <a:pPr lvl="1" indent="0" algn="l">
              <a:buNone/>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400" i="1">
                <a:effectLst/>
                <a:latin typeface="Georgia" panose="02040502050405020303" charset="0"/>
                <a:cs typeface="Georgia" panose="02040502050405020303" charset="0"/>
                <a:sym typeface="+mn-ea"/>
              </a:rPr>
              <a:t>George jumped out from behind a tree and frightened Debbie. He was surprised at her hysterical reaction. </a:t>
            </a:r>
            <a:r>
              <a:rPr lang="en-US" sz="2400" i="1">
                <a:solidFill>
                  <a:srgbClr val="C00000"/>
                </a:solidFill>
                <a:effectLst/>
                <a:latin typeface="Georgia" panose="02040502050405020303" charset="0"/>
                <a:cs typeface="Georgia" panose="02040502050405020303" charset="0"/>
                <a:sym typeface="+mn-ea"/>
              </a:rPr>
              <a:t>He</a:t>
            </a:r>
            <a:r>
              <a:rPr lang="en-US" sz="2400" i="1">
                <a:effectLst/>
                <a:latin typeface="Georgia" panose="02040502050405020303" charset="0"/>
                <a:cs typeface="Georgia" panose="02040502050405020303" charset="0"/>
                <a:sym typeface="+mn-ea"/>
              </a:rPr>
              <a:t>/ </a:t>
            </a:r>
            <a:r>
              <a:rPr lang="en-US" sz="2400" i="1">
                <a:solidFill>
                  <a:srgbClr val="C00000"/>
                </a:solidFill>
                <a:effectLst/>
                <a:latin typeface="Georgia" panose="02040502050405020303" charset="0"/>
                <a:cs typeface="Georgia" panose="02040502050405020303" charset="0"/>
                <a:sym typeface="+mn-ea"/>
              </a:rPr>
              <a:t>George </a:t>
            </a:r>
            <a:r>
              <a:rPr lang="en-US" sz="2400" i="1">
                <a:effectLst/>
                <a:latin typeface="Georgia" panose="02040502050405020303" charset="0"/>
                <a:cs typeface="Georgia" panose="02040502050405020303" charset="0"/>
                <a:sym typeface="+mn-ea"/>
              </a:rPr>
              <a:t>never thinks about how others might feel.</a:t>
            </a:r>
            <a:r>
              <a:rPr lang="en-US" sz="2400">
                <a:effectLst/>
                <a:latin typeface="Georgia" panose="02040502050405020303" charset="0"/>
                <a:cs typeface="Georgia" panose="02040502050405020303" charset="0"/>
                <a:sym typeface="+mn-ea"/>
              </a:rPr>
              <a:t> </a:t>
            </a:r>
            <a:r>
              <a:rPr lang="en-US" sz="2000">
                <a:effectLst/>
                <a:latin typeface="Georgia" panose="02040502050405020303" charset="0"/>
                <a:cs typeface="Georgia" panose="02040502050405020303" charset="0"/>
                <a:sym typeface="+mn-ea"/>
              </a:rPr>
              <a:t>(</a:t>
            </a:r>
            <a:r>
              <a:rPr lang="en-US" sz="2000">
                <a:effectLst/>
                <a:latin typeface="Georgia" panose="02040502050405020303" charset="0"/>
                <a:cs typeface="Georgia" panose="02040502050405020303" charset="0"/>
                <a:sym typeface="+mn-ea"/>
              </a:rPr>
              <a:t>Gordon et al., 2003)</a:t>
            </a:r>
            <a:endParaRPr lang="en-US" sz="20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Referential prominence</a:t>
            </a:r>
            <a:endParaRPr lang="en-US">
              <a:latin typeface="Georgia" panose="02040502050405020303" charset="0"/>
              <a:cs typeface="Georgia" panose="02040502050405020303" charset="0"/>
            </a:endParaRPr>
          </a:p>
        </p:txBody>
      </p:sp>
      <p:sp>
        <p:nvSpPr>
          <p:cNvPr id="9" name="Text Box 8"/>
          <p:cNvSpPr txBox="1"/>
          <p:nvPr/>
        </p:nvSpPr>
        <p:spPr>
          <a:xfrm>
            <a:off x="1066800" y="1783080"/>
            <a:ext cx="10058400" cy="3969385"/>
          </a:xfrm>
          <a:prstGeom prst="rect">
            <a:avLst/>
          </a:prstGeom>
          <a:noFill/>
        </p:spPr>
        <p:txBody>
          <a:bodyPr wrap="square" rtlCol="0" anchor="ctr" anchorCtr="0">
            <a:spAutoFit/>
          </a:bodyPr>
          <a:p>
            <a:pPr marL="514350" lvl="0" indent="-514350" algn="l">
              <a:buFont typeface="Arial" panose="020B0604020202020204" pitchFamily="34" charset="0"/>
              <a:buChar char="•"/>
            </a:pPr>
            <a:r>
              <a:rPr lang="en-US" sz="2800">
                <a:effectLst/>
                <a:latin typeface="Georgia" panose="02040502050405020303" charset="0"/>
                <a:cs typeface="Georgia" panose="02040502050405020303" charset="0"/>
                <a:sym typeface="+mn-ea"/>
              </a:rPr>
              <a:t>Role of different factors in reference resolution</a:t>
            </a:r>
            <a:endParaRPr lang="en-US" sz="2800">
              <a:effectLst/>
              <a:latin typeface="Georgia" panose="02040502050405020303" charset="0"/>
              <a:cs typeface="Georgia" panose="02040502050405020303" charset="0"/>
              <a:sym typeface="+mn-ea"/>
            </a:endParaRPr>
          </a:p>
          <a:p>
            <a:pPr marL="971550" lvl="1" indent="-514350" algn="l">
              <a:buFont typeface="+mj-lt"/>
              <a:buAutoNum type="romanLcPeriod"/>
            </a:pPr>
            <a:r>
              <a:rPr lang="en-US" sz="2800">
                <a:effectLst/>
                <a:latin typeface="Georgia" panose="02040502050405020303" charset="0"/>
                <a:cs typeface="Georgia" panose="02040502050405020303" charset="0"/>
                <a:sym typeface="+mn-ea"/>
              </a:rPr>
              <a:t>a single feature determines referential prominence</a:t>
            </a:r>
            <a:endParaRPr lang="en-US" sz="2800">
              <a:effectLst/>
              <a:latin typeface="Georgia" panose="02040502050405020303" charset="0"/>
              <a:cs typeface="Georgia" panose="02040502050405020303" charset="0"/>
              <a:sym typeface="+mn-ea"/>
            </a:endParaRPr>
          </a:p>
          <a:p>
            <a:pPr marL="971550" lvl="1" indent="-514350" algn="l">
              <a:buFont typeface="+mj-lt"/>
              <a:buAutoNum type="romanLcPeriod"/>
            </a:pPr>
            <a:r>
              <a:rPr lang="en-US" sz="2800">
                <a:effectLst/>
                <a:latin typeface="Georgia" panose="02040502050405020303" charset="0"/>
                <a:cs typeface="Georgia" panose="02040502050405020303" charset="0"/>
                <a:sym typeface="+mn-ea"/>
              </a:rPr>
              <a:t>multiple weighted features</a:t>
            </a:r>
            <a:endParaRPr lang="en-US" sz="2800">
              <a:effectLst/>
              <a:latin typeface="Georgia" panose="02040502050405020303" charset="0"/>
              <a:cs typeface="Georgia" panose="02040502050405020303" charset="0"/>
              <a:sym typeface="+mn-ea"/>
            </a:endParaRPr>
          </a:p>
          <a:p>
            <a:pPr marL="971550" lvl="1" indent="-514350" algn="l">
              <a:buFont typeface="+mj-lt"/>
              <a:buAutoNum type="romanLcPeriod"/>
            </a:pPr>
            <a:r>
              <a:rPr lang="en-US" sz="2800">
                <a:effectLst/>
                <a:latin typeface="Georgia" panose="02040502050405020303" charset="0"/>
                <a:cs typeface="Georgia" panose="02040502050405020303" charset="0"/>
                <a:sym typeface="+mn-ea"/>
              </a:rPr>
              <a:t>form-specific mappings</a:t>
            </a:r>
            <a:endParaRPr lang="en-US" sz="2800">
              <a:effectLst/>
              <a:latin typeface="Georgia" panose="02040502050405020303" charset="0"/>
              <a:cs typeface="Georgia" panose="02040502050405020303" charset="0"/>
              <a:sym typeface="+mn-ea"/>
            </a:endParaRPr>
          </a:p>
          <a:p>
            <a:pPr marL="514350" lvl="0" indent="-514350" algn="l">
              <a:buFont typeface="+mj-lt"/>
              <a:buAutoNum type="romanLcPeriod"/>
            </a:pPr>
            <a:endParaRPr lang="en-US" sz="2800">
              <a:effectLst/>
              <a:latin typeface="Georgia" panose="02040502050405020303" charset="0"/>
              <a:cs typeface="Georgia" panose="02040502050405020303" charset="0"/>
              <a:sym typeface="+mn-ea"/>
            </a:endParaRPr>
          </a:p>
          <a:p>
            <a:pPr marL="514350" lvl="0" indent="-514350" algn="l">
              <a:buFont typeface="Arial" panose="020B0604020202020204" pitchFamily="34" charset="0"/>
              <a:buChar char="•"/>
            </a:pPr>
            <a:r>
              <a:rPr lang="en-US" sz="2800">
                <a:effectLst/>
                <a:latin typeface="Georgia" panose="02040502050405020303" charset="0"/>
                <a:cs typeface="Georgia" panose="02040502050405020303" charset="0"/>
                <a:sym typeface="+mn-ea"/>
              </a:rPr>
              <a:t>Numerous features</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Morphosyntactic, grammatical function, linear order, distance, agentivity, animacy, topicality, givenness, coherence structure</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5192</Words>
  <Application>WPS Presentation</Application>
  <PresentationFormat>Widescreen</PresentationFormat>
  <Paragraphs>160</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Georgia</vt:lpstr>
      <vt:lpstr>Microsoft YaHei</vt:lpstr>
      <vt:lpstr>Arial Unicode MS</vt:lpstr>
      <vt:lpstr>Calibri Light</vt:lpstr>
      <vt:lpstr>Calibri</vt:lpstr>
      <vt:lpstr>Office Theme</vt:lpstr>
      <vt:lpstr>Investigating language comprehension at the discourse level</vt:lpstr>
      <vt:lpstr>Theories and data</vt:lpstr>
      <vt:lpstr>Pragmatics</vt:lpstr>
      <vt:lpstr>PowerPoint 演示文稿</vt:lpstr>
      <vt:lpstr>Reference resolution</vt:lpstr>
      <vt:lpstr>Information status</vt:lpstr>
      <vt:lpstr>Referential prominence</vt:lpstr>
      <vt:lpstr>Referential prominence</vt:lpstr>
      <vt:lpstr>Referential prominence</vt:lpstr>
      <vt:lpstr>Referential prominence</vt:lpstr>
      <vt:lpstr>PowerPoint 演示文稿</vt:lpstr>
      <vt:lpstr>Inferences</vt:lpstr>
      <vt:lpstr>Meaning extension</vt:lpstr>
      <vt:lpstr>Meaning extension</vt:lpstr>
      <vt:lpstr>Implicature </vt:lpstr>
      <vt:lpstr>Implicature</vt:lpstr>
      <vt:lpstr>Implicature </vt:lpstr>
      <vt:lpstr>The role of underlying principles in meaning interpretation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Psycholinguistic methods: An overview</dc:title>
  <dc:creator/>
  <cp:lastModifiedBy>vinim</cp:lastModifiedBy>
  <cp:revision>98</cp:revision>
  <dcterms:created xsi:type="dcterms:W3CDTF">2020-03-05T15:31:00Z</dcterms:created>
  <dcterms:modified xsi:type="dcterms:W3CDTF">2020-05-11T10:07:21Z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1033-11.2.0.8893</vt:lpwstr>
  </property>
</Properties>
</file>