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4" r:id="rId29"/>
    <p:sldId id="282" r:id="rId3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0175" y="2480564"/>
            <a:ext cx="7440930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20848" y="4825746"/>
            <a:ext cx="370230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496950"/>
            <a:ext cx="807394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642"/>
            <a:ext cx="7864475" cy="422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ngenhariasoftware.wordpress.com/2010/03/03/os-requisitos-nfuncionais-em-um-projeto-de-softwar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genhariasoftware.wordpress.com/2010/03/03/os-requisitos-nfuncionais-em-um-projeto-de-softwar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://www.vidadeprogramador.com.br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vidadeprogramador.com.br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engenhariasoftware.wordpress.com/2010/03/03/os-requisitos-nfuncionais-em-um-projeto-de-softwa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144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Parte</a:t>
            </a:r>
            <a:r>
              <a:rPr sz="3600" b="1" spc="-145" dirty="0">
                <a:latin typeface="Calibri"/>
                <a:cs typeface="Calibri"/>
              </a:rPr>
              <a:t> </a:t>
            </a:r>
            <a:r>
              <a:rPr sz="3600" b="1" spc="-50" dirty="0">
                <a:latin typeface="Calibri"/>
                <a:cs typeface="Calibri"/>
              </a:rPr>
              <a:t>I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3600" b="1" spc="-10" dirty="0">
                <a:latin typeface="Calibri"/>
                <a:cs typeface="Calibri"/>
              </a:rPr>
              <a:t>Requisitos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Funcionais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e</a:t>
            </a:r>
            <a:r>
              <a:rPr sz="3600" b="1" spc="-7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Não</a:t>
            </a:r>
            <a:r>
              <a:rPr sz="3600" b="1" spc="-7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Funcionais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208" y="169878"/>
            <a:ext cx="1203481" cy="16384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385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Respostas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538"/>
            <a:ext cx="7882255" cy="450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lang="pt-BR" sz="2700" dirty="0">
                <a:latin typeface="Calibri"/>
                <a:cs typeface="Calibri"/>
              </a:rPr>
              <a:t>Vídeo</a:t>
            </a:r>
            <a:r>
              <a:rPr lang="pt-BR" sz="2700" spc="-35" dirty="0">
                <a:latin typeface="Calibri"/>
                <a:cs typeface="Calibri"/>
              </a:rPr>
              <a:t> </a:t>
            </a:r>
            <a:r>
              <a:rPr lang="pt-BR" sz="2700" spc="-10" dirty="0">
                <a:latin typeface="Calibri"/>
                <a:cs typeface="Calibri"/>
              </a:rPr>
              <a:t>Locadora</a:t>
            </a:r>
            <a:endParaRPr sz="2700" dirty="0">
              <a:latin typeface="Calibri"/>
              <a:cs typeface="Calibri"/>
            </a:endParaRPr>
          </a:p>
          <a:p>
            <a:pPr marL="754380" marR="335280" lvl="1" indent="-285115">
              <a:lnSpc>
                <a:spcPts val="23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permitir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administrador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cadastro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cliente;</a:t>
            </a:r>
            <a:endParaRPr sz="2400" dirty="0">
              <a:latin typeface="Calibri"/>
              <a:cs typeface="Calibri"/>
            </a:endParaRPr>
          </a:p>
          <a:p>
            <a:pPr marL="754380" marR="335280" lvl="1" indent="-285115">
              <a:lnSpc>
                <a:spcPts val="231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permitir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administrador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dirty="0">
                <a:latin typeface="Calibri"/>
                <a:cs typeface="Calibri"/>
              </a:rPr>
              <a:t>cadastro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DVD’s;</a:t>
            </a:r>
            <a:endParaRPr sz="2400" dirty="0">
              <a:latin typeface="Calibri"/>
              <a:cs typeface="Calibri"/>
            </a:endParaRPr>
          </a:p>
          <a:p>
            <a:pPr marL="754380" marR="800100" lvl="1" indent="-285115">
              <a:lnSpc>
                <a:spcPts val="2300"/>
              </a:lnSpc>
              <a:spcBef>
                <a:spcPts val="5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permitir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atendente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registro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DVD’s;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54965" algn="l"/>
              </a:tabLst>
            </a:pPr>
            <a:r>
              <a:rPr lang="pt-BR" sz="2700" dirty="0">
                <a:latin typeface="Calibri"/>
                <a:cs typeface="Calibri"/>
              </a:rPr>
              <a:t>Banco</a:t>
            </a:r>
          </a:p>
          <a:p>
            <a:pPr marL="754380" marR="732155" lvl="1" indent="-285115">
              <a:lnSpc>
                <a:spcPct val="80000"/>
              </a:lnSpc>
              <a:spcBef>
                <a:spcPts val="59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consulte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seu 	</a:t>
            </a:r>
            <a:r>
              <a:rPr sz="2400" spc="-10" dirty="0">
                <a:latin typeface="Calibri"/>
                <a:cs typeface="Calibri"/>
              </a:rPr>
              <a:t>extrato;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permitir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saques;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lnSpc>
                <a:spcPts val="259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permitir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cliente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pagamento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90"/>
              </a:lnSpc>
            </a:pP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boleto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bancário;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121" y="0"/>
            <a:ext cx="1904878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385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Respostas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647305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apoio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inteligente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à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análise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riscos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bolsa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Domínio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356990"/>
            <a:ext cx="28575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Requisitos</a:t>
            </a:r>
            <a:r>
              <a:rPr sz="4000" spc="-130" dirty="0"/>
              <a:t> </a:t>
            </a:r>
            <a:r>
              <a:rPr sz="4000" dirty="0"/>
              <a:t>não</a:t>
            </a:r>
            <a:r>
              <a:rPr sz="4000" spc="-120" dirty="0"/>
              <a:t> </a:t>
            </a:r>
            <a:r>
              <a:rPr sz="4000" spc="-10" dirty="0"/>
              <a:t>funcionais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303" y="1739899"/>
            <a:ext cx="8037830" cy="36957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Definem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restrições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sistema,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 </a:t>
            </a:r>
            <a:r>
              <a:rPr sz="2800" spc="-20" dirty="0">
                <a:latin typeface="Calibri"/>
                <a:cs typeface="Calibri"/>
              </a:rPr>
              <a:t>exemplo,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confiabilidade,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tempo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resposta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requisitos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armazenamento.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Restrições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são </a:t>
            </a:r>
            <a:r>
              <a:rPr sz="2800" dirty="0">
                <a:latin typeface="Calibri"/>
                <a:cs typeface="Calibri"/>
              </a:rPr>
              <a:t>capacidade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dispositivos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E/S,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representações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sistema,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4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marR="59055" indent="-342900">
              <a:lnSpc>
                <a:spcPts val="303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Requisitos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funcionais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críticos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requisitos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funcionais.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estes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forem atendidos,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sistema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inútil.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4034" y="6331102"/>
            <a:ext cx="1563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Sommerville,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2010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33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Requisitos</a:t>
            </a:r>
            <a:r>
              <a:rPr sz="3600" spc="-95" dirty="0"/>
              <a:t> </a:t>
            </a:r>
            <a:r>
              <a:rPr sz="3600" dirty="0"/>
              <a:t>não</a:t>
            </a:r>
            <a:r>
              <a:rPr sz="3600" spc="-80" dirty="0"/>
              <a:t> </a:t>
            </a:r>
            <a:r>
              <a:rPr sz="3600" spc="-10" dirty="0"/>
              <a:t>Funcionais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467992"/>
            <a:ext cx="8204200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dirty="0">
                <a:latin typeface="Calibri"/>
                <a:cs typeface="Calibri"/>
              </a:rPr>
              <a:t>Estão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relacionados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funcionais.</a:t>
            </a:r>
            <a:endParaRPr sz="2800">
              <a:latin typeface="Calibri"/>
              <a:cs typeface="Calibri"/>
            </a:endParaRPr>
          </a:p>
          <a:p>
            <a:pPr marL="297815" marR="203835" indent="-285750">
              <a:lnSpc>
                <a:spcPct val="140100"/>
              </a:lnSpc>
              <a:spcBef>
                <a:spcPts val="670"/>
              </a:spcBef>
              <a:buFont typeface="Arial MT"/>
              <a:buChar char="–"/>
              <a:tabLst>
                <a:tab pos="299085" algn="l"/>
              </a:tabLst>
            </a:pPr>
            <a:r>
              <a:rPr sz="2800" spc="-10" dirty="0">
                <a:latin typeface="Calibri"/>
                <a:cs typeface="Calibri"/>
              </a:rPr>
              <a:t>Descrevem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qualidades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sistema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sistema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é) 	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invés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funcionalidades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faz).</a:t>
            </a:r>
            <a:endParaRPr sz="2800">
              <a:latin typeface="Calibri"/>
              <a:cs typeface="Calibri"/>
            </a:endParaRPr>
          </a:p>
          <a:p>
            <a:pPr marL="297815" marR="5080" indent="-285750">
              <a:lnSpc>
                <a:spcPct val="140000"/>
              </a:lnSpc>
              <a:spcBef>
                <a:spcPts val="670"/>
              </a:spcBef>
              <a:buFont typeface="Arial MT"/>
              <a:buChar char="–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qualidade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afeta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diretamente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cliente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e 	</a:t>
            </a:r>
            <a:r>
              <a:rPr sz="2800" dirty="0">
                <a:latin typeface="Calibri"/>
                <a:cs typeface="Calibri"/>
              </a:rPr>
              <a:t>envolvidos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sistema.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não 	</a:t>
            </a:r>
            <a:r>
              <a:rPr sz="2800" dirty="0">
                <a:latin typeface="Calibri"/>
                <a:cs typeface="Calibri"/>
              </a:rPr>
              <a:t>funcionais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são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1725" y="5300661"/>
            <a:ext cx="1547749" cy="1435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Desafios</a:t>
            </a:r>
            <a:r>
              <a:rPr sz="4000" spc="-90" dirty="0"/>
              <a:t> </a:t>
            </a:r>
            <a:r>
              <a:rPr sz="4000" dirty="0"/>
              <a:t>dos</a:t>
            </a:r>
            <a:r>
              <a:rPr sz="4000" spc="-85" dirty="0"/>
              <a:t> </a:t>
            </a:r>
            <a:r>
              <a:rPr sz="4000" spc="-10" dirty="0"/>
              <a:t>requisitos</a:t>
            </a:r>
            <a:r>
              <a:rPr sz="4000" spc="-90" dirty="0"/>
              <a:t> </a:t>
            </a:r>
            <a:r>
              <a:rPr sz="4000" dirty="0"/>
              <a:t>não</a:t>
            </a:r>
            <a:r>
              <a:rPr sz="4000" spc="-85" dirty="0"/>
              <a:t> </a:t>
            </a:r>
            <a:r>
              <a:rPr sz="4000" spc="-10" dirty="0"/>
              <a:t>funcionais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093584" cy="33426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Contraditórios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Difíceis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modelar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Às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vezes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considerados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durante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o </a:t>
            </a:r>
            <a:r>
              <a:rPr sz="3200" spc="-10" dirty="0">
                <a:latin typeface="Calibri"/>
                <a:cs typeface="Calibri"/>
              </a:rPr>
              <a:t>desenvolvimento</a:t>
            </a:r>
            <a:endParaRPr sz="3200">
              <a:latin typeface="Calibri"/>
              <a:cs typeface="Calibri"/>
            </a:endParaRPr>
          </a:p>
          <a:p>
            <a:pPr marL="355600" marR="28130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críticos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desenvolvimento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projeto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6670675" cy="10687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003300" marR="5080" indent="-991235" algn="ctr">
              <a:lnSpc>
                <a:spcPts val="3890"/>
              </a:lnSpc>
              <a:spcBef>
                <a:spcPts val="585"/>
              </a:spcBef>
            </a:pPr>
            <a:r>
              <a:rPr sz="3600" dirty="0" err="1"/>
              <a:t>Exemplos</a:t>
            </a:r>
            <a:r>
              <a:rPr sz="3600" spc="-60" dirty="0"/>
              <a:t> </a:t>
            </a:r>
            <a:r>
              <a:rPr sz="3600" dirty="0"/>
              <a:t>de</a:t>
            </a:r>
            <a:r>
              <a:rPr lang="pt-BR" sz="3600" spc="-90" dirty="0"/>
              <a:t> </a:t>
            </a:r>
            <a:r>
              <a:rPr sz="3600" dirty="0" err="1"/>
              <a:t>métricas</a:t>
            </a:r>
            <a:r>
              <a:rPr sz="3600" spc="-90" dirty="0"/>
              <a:t> </a:t>
            </a:r>
            <a:br>
              <a:rPr lang="pt-BR" sz="3600" spc="-90" dirty="0"/>
            </a:br>
            <a:r>
              <a:rPr sz="3600" spc="-20" dirty="0"/>
              <a:t>para</a:t>
            </a:r>
            <a:r>
              <a:rPr lang="pt-BR" sz="3600" spc="-20" dirty="0"/>
              <a:t> </a:t>
            </a:r>
            <a:r>
              <a:rPr sz="3600" dirty="0" err="1"/>
              <a:t>requisitos</a:t>
            </a:r>
            <a:r>
              <a:rPr sz="3600" spc="-120" dirty="0"/>
              <a:t> </a:t>
            </a:r>
            <a:r>
              <a:rPr sz="3600" spc="-10" dirty="0"/>
              <a:t>não-funcionais</a:t>
            </a:r>
            <a:endParaRPr sz="36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12900" y="1982851"/>
          <a:ext cx="5914389" cy="411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43815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Propriedade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206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Métrica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43815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Desempenho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indent="-342265">
                        <a:lnSpc>
                          <a:spcPts val="2105"/>
                        </a:lnSpc>
                        <a:buAutoNum type="arabicPeriod"/>
                        <a:tabLst>
                          <a:tab pos="38671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transações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processadas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por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segundo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7350" marR="34925" indent="-342900">
                        <a:lnSpc>
                          <a:spcPct val="100000"/>
                        </a:lnSpc>
                        <a:buAutoNum type="arabicPeriod"/>
                        <a:tabLst>
                          <a:tab pos="387350" algn="l"/>
                          <a:tab pos="1141095" algn="l"/>
                          <a:tab pos="1541145" algn="l"/>
                          <a:tab pos="2472055" algn="l"/>
                          <a:tab pos="3048000" algn="l"/>
                          <a:tab pos="390525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tempo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resposta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entrada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do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usuário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3815">
                        <a:lnSpc>
                          <a:spcPts val="210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Confiança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indent="-342265">
                        <a:lnSpc>
                          <a:spcPts val="2105"/>
                        </a:lnSpc>
                        <a:buAutoNum type="arabicPeriod"/>
                        <a:tabLst>
                          <a:tab pos="38671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taxa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ocorrência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falha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6715" indent="-342265">
                        <a:lnSpc>
                          <a:spcPts val="2115"/>
                        </a:lnSpc>
                        <a:buAutoNum type="arabicPeriod"/>
                        <a:tabLst>
                          <a:tab pos="38671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tempo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médio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falha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4381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Disponibilidade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indent="-342265">
                        <a:lnSpc>
                          <a:spcPts val="2060"/>
                        </a:lnSpc>
                        <a:buAutoNum type="arabicPeriod"/>
                        <a:tabLst>
                          <a:tab pos="38671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probabilidade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falha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demanda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4381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Tamanho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indent="-342265">
                        <a:lnSpc>
                          <a:spcPts val="2060"/>
                        </a:lnSpc>
                        <a:buAutoNum type="arabicPeriod"/>
                        <a:tabLst>
                          <a:tab pos="386715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kbytes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marL="43815">
                        <a:lnSpc>
                          <a:spcPts val="211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Usabilidade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indent="-342265">
                        <a:lnSpc>
                          <a:spcPts val="2110"/>
                        </a:lnSpc>
                        <a:buAutoNum type="arabicPeriod"/>
                        <a:tabLst>
                          <a:tab pos="38671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tempo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necessário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aprender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80%</a:t>
                      </a:r>
                      <a:r>
                        <a:rPr sz="18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facilidades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7350" marR="37465" indent="-342900">
                        <a:lnSpc>
                          <a:spcPct val="100000"/>
                        </a:lnSpc>
                        <a:buAutoNum type="arabicPeriod" startAt="2"/>
                        <a:tabLst>
                          <a:tab pos="38735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erros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cometidos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pelo</a:t>
                      </a:r>
                      <a:r>
                        <a:rPr sz="18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usuário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num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dado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período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tempo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43815">
                        <a:lnSpc>
                          <a:spcPts val="211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Robustez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0" marR="33655" indent="-342900">
                        <a:lnSpc>
                          <a:spcPts val="2160"/>
                        </a:lnSpc>
                        <a:buAutoNum type="arabicPeriod"/>
                        <a:tabLst>
                          <a:tab pos="38735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tempo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reiniciar</a:t>
                      </a:r>
                      <a:r>
                        <a:rPr sz="1800" spc="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após</a:t>
                      </a:r>
                      <a:r>
                        <a:rPr sz="18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uma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falha</a:t>
                      </a:r>
                      <a:r>
                        <a:rPr sz="18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no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sistema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43815">
                        <a:lnSpc>
                          <a:spcPts val="206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Portabilidade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indent="-342265">
                        <a:lnSpc>
                          <a:spcPts val="2060"/>
                        </a:lnSpc>
                        <a:buAutoNum type="arabicPeriod"/>
                        <a:tabLst>
                          <a:tab pos="38671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número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sistemas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alvo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610">
              <a:lnSpc>
                <a:spcPct val="100000"/>
              </a:lnSpc>
              <a:spcBef>
                <a:spcPts val="105"/>
              </a:spcBef>
            </a:pPr>
            <a:r>
              <a:rPr dirty="0"/>
              <a:t>Exemplo:</a:t>
            </a:r>
            <a:r>
              <a:rPr spc="-110" dirty="0"/>
              <a:t> </a:t>
            </a:r>
            <a:r>
              <a:rPr dirty="0"/>
              <a:t>Requisito</a:t>
            </a:r>
            <a:r>
              <a:rPr spc="-100" dirty="0"/>
              <a:t> </a:t>
            </a:r>
            <a:r>
              <a:rPr dirty="0"/>
              <a:t>de</a:t>
            </a:r>
            <a:r>
              <a:rPr spc="-105" dirty="0"/>
              <a:t> </a:t>
            </a:r>
            <a:r>
              <a:rPr spc="-10" dirty="0"/>
              <a:t>segurança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610690"/>
            <a:ext cx="7545705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652145" indent="-28575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085" algn="l"/>
              </a:tabLst>
            </a:pPr>
            <a:r>
              <a:rPr sz="2800" i="1" dirty="0">
                <a:latin typeface="Calibri"/>
                <a:cs typeface="Calibri"/>
              </a:rPr>
              <a:t>O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sistema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só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permitirá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acesso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 err="1">
                <a:latin typeface="Calibri"/>
                <a:cs typeface="Calibri"/>
              </a:rPr>
              <a:t>aos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dados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com 	</a:t>
            </a:r>
            <a:r>
              <a:rPr sz="2800" i="1" spc="-10" dirty="0">
                <a:latin typeface="Calibri"/>
                <a:cs typeface="Calibri"/>
              </a:rPr>
              <a:t>autorização.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Font typeface="Arial MT"/>
              <a:buChar char="–"/>
            </a:pPr>
            <a:endParaRPr sz="2800" dirty="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buFont typeface="Arial MT"/>
              <a:buChar char="–"/>
              <a:tabLst>
                <a:tab pos="299085" algn="l"/>
              </a:tabLst>
            </a:pPr>
            <a:r>
              <a:rPr sz="2800" i="1" dirty="0">
                <a:latin typeface="Calibri"/>
                <a:cs typeface="Calibri"/>
              </a:rPr>
              <a:t>O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sistema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terá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um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procedimento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de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autorização 	</a:t>
            </a:r>
            <a:r>
              <a:rPr sz="2800" i="1" dirty="0">
                <a:latin typeface="Calibri"/>
                <a:cs typeface="Calibri"/>
              </a:rPr>
              <a:t>de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usuários,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nos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quais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tenham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que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se</a:t>
            </a:r>
            <a:r>
              <a:rPr sz="2800" i="1" spc="-3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identificar 	</a:t>
            </a:r>
            <a:r>
              <a:rPr sz="2800" i="1" dirty="0">
                <a:latin typeface="Calibri"/>
                <a:cs typeface="Calibri"/>
              </a:rPr>
              <a:t>usando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um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(login)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uma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senha.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Somente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usuários 	autorizados</a:t>
            </a:r>
            <a:r>
              <a:rPr sz="2800" i="1" spc="-8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terão</a:t>
            </a:r>
            <a:r>
              <a:rPr sz="2800" i="1" spc="-7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acesso</a:t>
            </a:r>
            <a:r>
              <a:rPr sz="2800" i="1" spc="-8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aos</a:t>
            </a:r>
            <a:r>
              <a:rPr sz="2800" i="1" spc="-7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dados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2950" y="4868862"/>
            <a:ext cx="138112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46557"/>
            <a:ext cx="7456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Exemplo:</a:t>
            </a:r>
            <a:r>
              <a:rPr spc="-114" dirty="0"/>
              <a:t> </a:t>
            </a:r>
            <a:r>
              <a:rPr dirty="0"/>
              <a:t>Requisitos</a:t>
            </a:r>
            <a:r>
              <a:rPr spc="-100" dirty="0"/>
              <a:t> </a:t>
            </a:r>
            <a:r>
              <a:rPr dirty="0"/>
              <a:t>de</a:t>
            </a:r>
            <a:r>
              <a:rPr spc="-105" dirty="0"/>
              <a:t> </a:t>
            </a:r>
            <a:r>
              <a:rPr spc="-10" dirty="0"/>
              <a:t>Produtos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998091"/>
            <a:ext cx="6988175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085" algn="l"/>
              </a:tabLst>
            </a:pPr>
            <a:r>
              <a:rPr sz="220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sistema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terá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disponibilidade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999/1000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99%.</a:t>
            </a:r>
            <a:endParaRPr sz="2200">
              <a:latin typeface="Calibri"/>
              <a:cs typeface="Calibri"/>
            </a:endParaRPr>
          </a:p>
          <a:p>
            <a:pPr marL="299085" marR="61785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Isso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significa,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1000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pedidos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serviço</a:t>
            </a:r>
            <a:r>
              <a:rPr sz="2200" spc="-25" dirty="0">
                <a:latin typeface="Calibri"/>
                <a:cs typeface="Calibri"/>
              </a:rPr>
              <a:t> 999 </a:t>
            </a:r>
            <a:r>
              <a:rPr sz="2200" dirty="0">
                <a:latin typeface="Calibri"/>
                <a:cs typeface="Calibri"/>
              </a:rPr>
              <a:t>devem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satisfeitos.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–"/>
              <a:tabLst>
                <a:tab pos="299085" algn="l"/>
              </a:tabLst>
            </a:pP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sistema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processará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8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transações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segundo.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049" y="255854"/>
            <a:ext cx="6073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9145" marR="5080" indent="-2036445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Levantamento</a:t>
            </a:r>
            <a:r>
              <a:rPr sz="3600" spc="-105" dirty="0"/>
              <a:t> </a:t>
            </a:r>
            <a:r>
              <a:rPr sz="3600" dirty="0"/>
              <a:t>do</a:t>
            </a:r>
            <a:r>
              <a:rPr sz="3600" spc="-70" dirty="0"/>
              <a:t> </a:t>
            </a:r>
            <a:r>
              <a:rPr sz="3600" dirty="0"/>
              <a:t>Requisitos</a:t>
            </a:r>
            <a:r>
              <a:rPr sz="3600" spc="-85" dirty="0"/>
              <a:t> </a:t>
            </a:r>
            <a:r>
              <a:rPr sz="3600" spc="-25" dirty="0"/>
              <a:t>não </a:t>
            </a:r>
            <a:r>
              <a:rPr sz="3600" spc="-10" dirty="0"/>
              <a:t>Funcionais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68794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levantamento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requisitos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usuário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lembra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informar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requisitos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funcionais.</a:t>
            </a:r>
            <a:endParaRPr sz="3200">
              <a:latin typeface="Calibri"/>
              <a:cs typeface="Calibri"/>
            </a:endParaRPr>
          </a:p>
          <a:p>
            <a:pPr marL="355600" marR="194754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foco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cliente/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usuário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as </a:t>
            </a:r>
            <a:r>
              <a:rPr sz="3200" spc="-10" dirty="0">
                <a:latin typeface="Calibri"/>
                <a:cs typeface="Calibri"/>
              </a:rPr>
              <a:t>funcionalidades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sistema.</a:t>
            </a:r>
            <a:endParaRPr sz="3200">
              <a:latin typeface="Calibri"/>
              <a:cs typeface="Calibri"/>
            </a:endParaRPr>
          </a:p>
          <a:p>
            <a:pPr marL="355600" marR="106045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5821045" algn="l"/>
              </a:tabLst>
            </a:pP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isso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Analista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Requisitos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deve </a:t>
            </a:r>
            <a:r>
              <a:rPr sz="3200" dirty="0">
                <a:latin typeface="Calibri"/>
                <a:cs typeface="Calibri"/>
              </a:rPr>
              <a:t>explorar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questionar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esse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assunto.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6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Questionário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162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10" dirty="0"/>
              <a:t>Quantas</a:t>
            </a:r>
            <a:r>
              <a:rPr sz="2800" spc="-75" dirty="0"/>
              <a:t> </a:t>
            </a:r>
            <a:r>
              <a:rPr sz="2800" dirty="0"/>
              <a:t>pessoas</a:t>
            </a:r>
            <a:r>
              <a:rPr sz="2800" spc="-60" dirty="0"/>
              <a:t> </a:t>
            </a:r>
            <a:r>
              <a:rPr sz="2800" dirty="0"/>
              <a:t>vão</a:t>
            </a:r>
            <a:r>
              <a:rPr sz="2800" spc="-85" dirty="0"/>
              <a:t> </a:t>
            </a:r>
            <a:r>
              <a:rPr sz="2800" dirty="0"/>
              <a:t>utilizar</a:t>
            </a:r>
            <a:r>
              <a:rPr sz="2800" spc="-70" dirty="0"/>
              <a:t> </a:t>
            </a:r>
            <a:r>
              <a:rPr sz="2800" dirty="0"/>
              <a:t>o</a:t>
            </a:r>
            <a:r>
              <a:rPr sz="2800" spc="-85" dirty="0"/>
              <a:t> </a:t>
            </a:r>
            <a:r>
              <a:rPr sz="2800" dirty="0"/>
              <a:t>software?</a:t>
            </a:r>
            <a:r>
              <a:rPr sz="2800" spc="-70" dirty="0"/>
              <a:t> </a:t>
            </a:r>
            <a:r>
              <a:rPr sz="2800" spc="-10" dirty="0"/>
              <a:t>Desse número,</a:t>
            </a:r>
            <a:r>
              <a:rPr sz="2800" spc="-110" dirty="0"/>
              <a:t> </a:t>
            </a:r>
            <a:r>
              <a:rPr sz="2800" spc="-10" dirty="0"/>
              <a:t>quantas</a:t>
            </a:r>
            <a:r>
              <a:rPr sz="2800" spc="-114" dirty="0"/>
              <a:t> </a:t>
            </a:r>
            <a:r>
              <a:rPr sz="2800" dirty="0"/>
              <a:t>utilizarão</a:t>
            </a:r>
            <a:r>
              <a:rPr sz="2800" spc="-120" dirty="0"/>
              <a:t> </a:t>
            </a:r>
            <a:r>
              <a:rPr sz="2800" spc="-10" dirty="0"/>
              <a:t>simultaneamente?</a:t>
            </a:r>
            <a:endParaRPr sz="2800"/>
          </a:p>
          <a:p>
            <a:pPr marL="355600" marR="34226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Qual</a:t>
            </a:r>
            <a:r>
              <a:rPr sz="2800" spc="-70" dirty="0"/>
              <a:t> </a:t>
            </a:r>
            <a:r>
              <a:rPr sz="2800" dirty="0"/>
              <a:t>o</a:t>
            </a:r>
            <a:r>
              <a:rPr sz="2800" spc="-75" dirty="0"/>
              <a:t> </a:t>
            </a:r>
            <a:r>
              <a:rPr sz="2800" dirty="0"/>
              <a:t>tempo</a:t>
            </a:r>
            <a:r>
              <a:rPr sz="2800" spc="-70" dirty="0"/>
              <a:t> </a:t>
            </a:r>
            <a:r>
              <a:rPr sz="2800" spc="-10" dirty="0"/>
              <a:t>aceitável</a:t>
            </a:r>
            <a:r>
              <a:rPr sz="2800" spc="-100" dirty="0"/>
              <a:t> </a:t>
            </a:r>
            <a:r>
              <a:rPr sz="2800" dirty="0"/>
              <a:t>para</a:t>
            </a:r>
            <a:r>
              <a:rPr sz="2800" spc="-55" dirty="0"/>
              <a:t> </a:t>
            </a:r>
            <a:r>
              <a:rPr sz="2800" dirty="0"/>
              <a:t>processar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75" dirty="0"/>
              <a:t> </a:t>
            </a:r>
            <a:r>
              <a:rPr sz="2800" dirty="0"/>
              <a:t>gerar</a:t>
            </a:r>
            <a:r>
              <a:rPr sz="2800" spc="-75" dirty="0"/>
              <a:t> </a:t>
            </a:r>
            <a:r>
              <a:rPr sz="2800" spc="-25" dirty="0"/>
              <a:t>um </a:t>
            </a:r>
            <a:r>
              <a:rPr sz="2800" dirty="0"/>
              <a:t>relatório</a:t>
            </a:r>
            <a:r>
              <a:rPr sz="2800" spc="-130" dirty="0"/>
              <a:t> </a:t>
            </a:r>
            <a:r>
              <a:rPr sz="2800" spc="-10" dirty="0"/>
              <a:t>online?</a:t>
            </a:r>
            <a:endParaRPr sz="2800"/>
          </a:p>
          <a:p>
            <a:pPr marL="355600" marR="586105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Qual</a:t>
            </a:r>
            <a:r>
              <a:rPr sz="2800" spc="-75" dirty="0"/>
              <a:t> </a:t>
            </a:r>
            <a:r>
              <a:rPr sz="2800" dirty="0"/>
              <a:t>o</a:t>
            </a:r>
            <a:r>
              <a:rPr sz="2800" spc="-85" dirty="0"/>
              <a:t> </a:t>
            </a:r>
            <a:r>
              <a:rPr sz="2800" dirty="0"/>
              <a:t>tempo</a:t>
            </a:r>
            <a:r>
              <a:rPr sz="2800" spc="-75" dirty="0"/>
              <a:t> </a:t>
            </a:r>
            <a:r>
              <a:rPr sz="2800" dirty="0"/>
              <a:t>de</a:t>
            </a:r>
            <a:r>
              <a:rPr sz="2800" spc="-80" dirty="0"/>
              <a:t> </a:t>
            </a:r>
            <a:r>
              <a:rPr sz="2800" spc="-10" dirty="0"/>
              <a:t>resposta</a:t>
            </a:r>
            <a:r>
              <a:rPr sz="2800" spc="-40" dirty="0"/>
              <a:t> </a:t>
            </a:r>
            <a:r>
              <a:rPr sz="2800" spc="-10" dirty="0"/>
              <a:t>esperado</a:t>
            </a:r>
            <a:r>
              <a:rPr sz="2800" spc="-70" dirty="0"/>
              <a:t> </a:t>
            </a:r>
            <a:r>
              <a:rPr sz="2800" dirty="0"/>
              <a:t>para</a:t>
            </a:r>
            <a:r>
              <a:rPr sz="2800" spc="-70" dirty="0"/>
              <a:t> </a:t>
            </a:r>
            <a:r>
              <a:rPr sz="2800" spc="-25" dirty="0"/>
              <a:t>as </a:t>
            </a:r>
            <a:r>
              <a:rPr sz="2800" dirty="0"/>
              <a:t>principais</a:t>
            </a:r>
            <a:r>
              <a:rPr sz="2800" spc="-60" dirty="0"/>
              <a:t> </a:t>
            </a:r>
            <a:r>
              <a:rPr sz="2800" dirty="0"/>
              <a:t>funcionalidades</a:t>
            </a:r>
            <a:r>
              <a:rPr sz="2800" spc="-60" dirty="0"/>
              <a:t> </a:t>
            </a:r>
            <a:r>
              <a:rPr sz="2800" dirty="0"/>
              <a:t>do</a:t>
            </a:r>
            <a:r>
              <a:rPr sz="2800" spc="-90" dirty="0"/>
              <a:t> </a:t>
            </a:r>
            <a:r>
              <a:rPr sz="2800" spc="-10" dirty="0"/>
              <a:t>sistema?</a:t>
            </a:r>
            <a:r>
              <a:rPr sz="2800" spc="-90" dirty="0"/>
              <a:t> </a:t>
            </a:r>
            <a:r>
              <a:rPr sz="2800" dirty="0"/>
              <a:t>E</a:t>
            </a:r>
            <a:r>
              <a:rPr sz="2800" spc="-95" dirty="0"/>
              <a:t> </a:t>
            </a:r>
            <a:r>
              <a:rPr sz="2800" dirty="0"/>
              <a:t>para</a:t>
            </a:r>
            <a:r>
              <a:rPr sz="2800" spc="-95" dirty="0"/>
              <a:t> </a:t>
            </a:r>
            <a:r>
              <a:rPr sz="2800" spc="-25" dirty="0"/>
              <a:t>as </a:t>
            </a:r>
            <a:r>
              <a:rPr sz="2800" spc="-10" dirty="0"/>
              <a:t>outras?</a:t>
            </a:r>
            <a:endParaRPr sz="2800"/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Qual</a:t>
            </a:r>
            <a:r>
              <a:rPr sz="2800" spc="-60" dirty="0"/>
              <a:t> </a:t>
            </a:r>
            <a:r>
              <a:rPr sz="2800" dirty="0"/>
              <a:t>tipo</a:t>
            </a:r>
            <a:r>
              <a:rPr sz="2800" spc="-55" dirty="0"/>
              <a:t> </a:t>
            </a:r>
            <a:r>
              <a:rPr sz="2800" dirty="0"/>
              <a:t>de</a:t>
            </a:r>
            <a:r>
              <a:rPr sz="2800" spc="-60" dirty="0"/>
              <a:t> </a:t>
            </a:r>
            <a:r>
              <a:rPr sz="2800" dirty="0"/>
              <a:t>acesso</a:t>
            </a:r>
            <a:r>
              <a:rPr sz="2800" spc="-70" dirty="0"/>
              <a:t> </a:t>
            </a:r>
            <a:r>
              <a:rPr sz="2800" dirty="0"/>
              <a:t>a</a:t>
            </a:r>
            <a:r>
              <a:rPr sz="2800" spc="-60" dirty="0"/>
              <a:t> </a:t>
            </a:r>
            <a:r>
              <a:rPr sz="2800" dirty="0"/>
              <a:t>aplicação</a:t>
            </a:r>
            <a:r>
              <a:rPr sz="2800" spc="-70" dirty="0"/>
              <a:t> </a:t>
            </a:r>
            <a:r>
              <a:rPr sz="2800" dirty="0"/>
              <a:t>vai</a:t>
            </a:r>
            <a:r>
              <a:rPr sz="2800" spc="-65" dirty="0"/>
              <a:t> </a:t>
            </a:r>
            <a:r>
              <a:rPr sz="2800" dirty="0"/>
              <a:t>ter?</a:t>
            </a:r>
            <a:r>
              <a:rPr sz="2800" spc="-65" dirty="0"/>
              <a:t> </a:t>
            </a:r>
            <a:r>
              <a:rPr sz="2800" spc="-10" dirty="0"/>
              <a:t>Somente</a:t>
            </a:r>
            <a:r>
              <a:rPr sz="2800" spc="-65" dirty="0"/>
              <a:t> </a:t>
            </a:r>
            <a:r>
              <a:rPr sz="2800" spc="-25" dirty="0"/>
              <a:t>via </a:t>
            </a:r>
            <a:r>
              <a:rPr sz="2800" dirty="0"/>
              <a:t>intranet?</a:t>
            </a:r>
            <a:r>
              <a:rPr sz="2800" spc="-160" dirty="0"/>
              <a:t> </a:t>
            </a:r>
            <a:r>
              <a:rPr sz="2800" spc="-10" dirty="0"/>
              <a:t>Internet?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03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6073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Conceituar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requisitos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funcionais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não </a:t>
            </a:r>
            <a:r>
              <a:rPr sz="3200" spc="-10" dirty="0">
                <a:latin typeface="Calibri"/>
                <a:cs typeface="Calibri"/>
              </a:rPr>
              <a:t>funcionais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0"/>
            <a:ext cx="1904999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5"/>
              </a:spcBef>
            </a:pPr>
            <a:r>
              <a:rPr dirty="0"/>
              <a:t>Questionário</a:t>
            </a:r>
            <a:r>
              <a:rPr spc="-24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90"/>
            <a:ext cx="8074025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6985" indent="-34099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Qual</a:t>
            </a:r>
            <a:r>
              <a:rPr sz="2800" spc="3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3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perfil</a:t>
            </a:r>
            <a:r>
              <a:rPr sz="2800" spc="3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3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usuários</a:t>
            </a:r>
            <a:r>
              <a:rPr sz="2800" spc="3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3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vão</a:t>
            </a:r>
            <a:r>
              <a:rPr sz="2800" spc="3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350" dirty="0">
                <a:latin typeface="Calibri"/>
                <a:cs typeface="Calibri"/>
              </a:rPr>
              <a:t> 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aplicação?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Possuem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conhecimento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internet?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São 	</a:t>
            </a:r>
            <a:r>
              <a:rPr sz="2800" dirty="0">
                <a:latin typeface="Calibri"/>
                <a:cs typeface="Calibri"/>
              </a:rPr>
              <a:t>usuários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avançados?</a:t>
            </a:r>
            <a:endParaRPr sz="2800">
              <a:latin typeface="Calibri"/>
              <a:cs typeface="Calibri"/>
            </a:endParaRPr>
          </a:p>
          <a:p>
            <a:pPr marL="353695" marR="5080" indent="-34099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É desejável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maior parte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funcionalidades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 	</a:t>
            </a:r>
            <a:r>
              <a:rPr sz="2800" dirty="0">
                <a:latin typeface="Calibri"/>
                <a:cs typeface="Calibri"/>
              </a:rPr>
              <a:t>aplicação</a:t>
            </a:r>
            <a:r>
              <a:rPr sz="2800" spc="1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possam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se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acessadas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teclado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spc="-20" dirty="0">
                <a:latin typeface="Calibri"/>
                <a:cs typeface="Calibri"/>
              </a:rPr>
              <a:t>(sem 	</a:t>
            </a:r>
            <a:r>
              <a:rPr sz="2800" dirty="0">
                <a:latin typeface="Calibri"/>
                <a:cs typeface="Calibri"/>
              </a:rPr>
              <a:t>auxilio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10" dirty="0">
                <a:latin typeface="Calibri"/>
                <a:cs typeface="Calibri"/>
              </a:rPr>
              <a:t> mouse)?</a:t>
            </a:r>
            <a:endParaRPr sz="2800">
              <a:latin typeface="Calibri"/>
              <a:cs typeface="Calibri"/>
            </a:endParaRPr>
          </a:p>
          <a:p>
            <a:pPr marL="353695" marR="6985" indent="-34099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aplicação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compatível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quais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versões 	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browser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e/ou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sistema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operacional?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>
              <a:lnSpc>
                <a:spcPct val="100000"/>
              </a:lnSpc>
              <a:spcBef>
                <a:spcPts val="105"/>
              </a:spcBef>
            </a:pPr>
            <a:r>
              <a:rPr dirty="0"/>
              <a:t>Funcionais</a:t>
            </a:r>
            <a:r>
              <a:rPr spc="-5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Não</a:t>
            </a:r>
            <a:r>
              <a:rPr spc="-60" dirty="0"/>
              <a:t> </a:t>
            </a:r>
            <a:r>
              <a:rPr spc="-10" dirty="0"/>
              <a:t>Funcionais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4893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Requisitos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funcionais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descritos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por </a:t>
            </a:r>
            <a:r>
              <a:rPr sz="3200" spc="-10" dirty="0">
                <a:latin typeface="Calibri"/>
                <a:cs typeface="Calibri"/>
              </a:rPr>
              <a:t>Diagramas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UML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1024255" indent="-342900">
              <a:lnSpc>
                <a:spcPct val="100000"/>
              </a:lnSpc>
              <a:buChar char="•"/>
              <a:tabLst>
                <a:tab pos="355600" algn="l"/>
                <a:tab pos="447040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Calibri"/>
                <a:cs typeface="Calibri"/>
              </a:rPr>
              <a:t>Requisitos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não-</a:t>
            </a:r>
            <a:r>
              <a:rPr sz="3200" dirty="0">
                <a:latin typeface="Calibri"/>
                <a:cs typeface="Calibri"/>
              </a:rPr>
              <a:t>funcionais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descritos textualmente.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7725">
              <a:lnSpc>
                <a:spcPct val="100000"/>
              </a:lnSpc>
              <a:spcBef>
                <a:spcPts val="105"/>
              </a:spcBef>
            </a:pPr>
            <a:r>
              <a:rPr dirty="0"/>
              <a:t>Funcionais</a:t>
            </a:r>
            <a:r>
              <a:rPr spc="-5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Não</a:t>
            </a:r>
            <a:r>
              <a:rPr spc="-60" dirty="0"/>
              <a:t> </a:t>
            </a:r>
            <a:r>
              <a:rPr spc="-10" dirty="0"/>
              <a:t>Funcionais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6424"/>
            <a:ext cx="7742555" cy="39281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1790" indent="-33909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1790" algn="l"/>
              </a:tabLst>
            </a:pPr>
            <a:r>
              <a:rPr sz="2000" dirty="0">
                <a:latin typeface="Calibri"/>
                <a:cs typeface="Calibri"/>
              </a:rPr>
              <a:t>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requisitos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funcionais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expressam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comportamento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756285" marR="43815" lvl="1" indent="-287020" algn="just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808990" algn="l"/>
              </a:tabLst>
            </a:pPr>
            <a:r>
              <a:rPr sz="2000" dirty="0">
                <a:latin typeface="Calibri"/>
                <a:cs typeface="Calibri"/>
              </a:rPr>
              <a:t>	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informações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entrada,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processamento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saída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emitida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por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funcionalidade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são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informações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necessárias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especificar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requisito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funcional.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requisitos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não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funcionais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mapeiam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aspectos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qualitativos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um </a:t>
            </a:r>
            <a:r>
              <a:rPr sz="2000" dirty="0">
                <a:latin typeface="Calibri"/>
                <a:cs typeface="Calibri"/>
              </a:rPr>
              <a:t>software,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exemplo: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(tempo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resposta);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segurança (restrições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acesso,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privilégios);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perspectiva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usuário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(padrão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das </a:t>
            </a:r>
            <a:r>
              <a:rPr sz="2000" dirty="0">
                <a:latin typeface="Calibri"/>
                <a:cs typeface="Calibri"/>
              </a:rPr>
              <a:t>cores,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disposição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objetivos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tela);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comunicabilidade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(e-</a:t>
            </a:r>
            <a:r>
              <a:rPr sz="2000" dirty="0">
                <a:latin typeface="Calibri"/>
                <a:cs typeface="Calibri"/>
              </a:rPr>
              <a:t>mail,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VoIP, Browser);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usabilidade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portabilidade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aplicação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rodar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vários </a:t>
            </a:r>
            <a:r>
              <a:rPr sz="2000" dirty="0">
                <a:latin typeface="Calibri"/>
                <a:cs typeface="Calibri"/>
              </a:rPr>
              <a:t>tipos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aplicativos: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móveis,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desktop,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note).</a:t>
            </a:r>
            <a:endParaRPr sz="2000">
              <a:latin typeface="Calibri"/>
              <a:cs typeface="Calibri"/>
            </a:endParaRPr>
          </a:p>
          <a:p>
            <a:pPr marL="756285" marR="508634" lvl="1" indent="-287020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Como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qualquer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outro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requisito,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levantado, analisado,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especificado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validado.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6478625"/>
            <a:ext cx="7343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Fonte: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http://engenhariasoftware.wordpress.com/2010/03/03/os-requisitos-nfuncionais-em-um-projeto-de-software/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5055">
              <a:lnSpc>
                <a:spcPct val="100000"/>
              </a:lnSpc>
              <a:spcBef>
                <a:spcPts val="105"/>
              </a:spcBef>
            </a:pPr>
            <a:r>
              <a:rPr dirty="0"/>
              <a:t>Requisitos</a:t>
            </a:r>
            <a:r>
              <a:rPr spc="-120" dirty="0"/>
              <a:t> </a:t>
            </a:r>
            <a:r>
              <a:rPr dirty="0"/>
              <a:t>Não</a:t>
            </a:r>
            <a:r>
              <a:rPr spc="-125" dirty="0"/>
              <a:t> </a:t>
            </a:r>
            <a:r>
              <a:rPr spc="-10" dirty="0"/>
              <a:t>Funcionais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99730" cy="413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3664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fundamental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importância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encontrar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 </a:t>
            </a:r>
            <a:r>
              <a:rPr sz="3200" dirty="0">
                <a:latin typeface="Calibri"/>
                <a:cs typeface="Calibri"/>
              </a:rPr>
              <a:t>mecanismo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accent1"/>
                </a:solidFill>
                <a:latin typeface="Calibri"/>
                <a:cs typeface="Calibri"/>
              </a:rPr>
              <a:t>quantifique</a:t>
            </a:r>
            <a:r>
              <a:rPr sz="3200" spc="-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requisito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não </a:t>
            </a:r>
            <a:r>
              <a:rPr sz="3200" spc="-10" dirty="0">
                <a:latin typeface="Calibri"/>
                <a:cs typeface="Calibri"/>
              </a:rPr>
              <a:t>funcional.</a:t>
            </a:r>
            <a:endParaRPr sz="32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funcional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estabelece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o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bom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tempo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resposta.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quantificar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esse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requisito,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pergunte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ao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bom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tempo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resposta.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variação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0,5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segundos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é </a:t>
            </a:r>
            <a:r>
              <a:rPr sz="2800" spc="-10" dirty="0">
                <a:latin typeface="Calibri"/>
                <a:cs typeface="Calibri"/>
              </a:rPr>
              <a:t>aceitável?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6478625"/>
            <a:ext cx="7343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Fonte: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http://engenhariasoftware.wordpress.com/2010/03/03/os-requisitos-nfuncionais-em-um-projeto-de-software/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Verificação</a:t>
            </a:r>
            <a:r>
              <a:rPr sz="4000" spc="-70" dirty="0"/>
              <a:t> </a:t>
            </a:r>
            <a:r>
              <a:rPr sz="4000" dirty="0"/>
              <a:t>e</a:t>
            </a:r>
            <a:r>
              <a:rPr sz="4000" spc="-75" dirty="0"/>
              <a:t> </a:t>
            </a:r>
            <a:r>
              <a:rPr sz="4000" spc="-20" dirty="0"/>
              <a:t>Validação</a:t>
            </a:r>
            <a:r>
              <a:rPr sz="4000" spc="-85" dirty="0"/>
              <a:t> </a:t>
            </a:r>
            <a:r>
              <a:rPr sz="4000" dirty="0"/>
              <a:t>de</a:t>
            </a:r>
            <a:r>
              <a:rPr sz="4000" spc="-75" dirty="0"/>
              <a:t> </a:t>
            </a:r>
            <a:r>
              <a:rPr sz="4000" spc="-10" dirty="0"/>
              <a:t>Requisitos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735707" y="2096174"/>
            <a:ext cx="433705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580"/>
              </a:spcBef>
              <a:buChar char="–"/>
              <a:tabLst>
                <a:tab pos="196215" algn="l"/>
              </a:tabLst>
            </a:pPr>
            <a:r>
              <a:rPr sz="2000" dirty="0">
                <a:latin typeface="Calibri"/>
                <a:cs typeface="Calibri"/>
              </a:rPr>
              <a:t>“Estamos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construindo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sistema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certo?”</a:t>
            </a:r>
            <a:endParaRPr sz="2000">
              <a:latin typeface="Calibri"/>
              <a:cs typeface="Calibri"/>
            </a:endParaRPr>
          </a:p>
          <a:p>
            <a:pPr marL="196215" indent="-183515">
              <a:lnSpc>
                <a:spcPct val="100000"/>
              </a:lnSpc>
              <a:spcBef>
                <a:spcPts val="480"/>
              </a:spcBef>
              <a:buChar char="–"/>
              <a:tabLst>
                <a:tab pos="196215" algn="l"/>
              </a:tabLst>
            </a:pPr>
            <a:r>
              <a:rPr sz="2000" dirty="0">
                <a:latin typeface="Calibri"/>
                <a:cs typeface="Calibri"/>
              </a:rPr>
              <a:t>“Estamos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construindo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certo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sistema?”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2096174"/>
            <a:ext cx="6446520" cy="21602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Validação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Verificação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chemeClr val="accent1"/>
                </a:solidFill>
                <a:latin typeface="Calibri"/>
                <a:cs typeface="Calibri"/>
              </a:rPr>
              <a:t>Consistência</a:t>
            </a:r>
            <a:r>
              <a:rPr sz="2000" spc="3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requisitos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não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contraditórios.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1841500" algn="l"/>
              </a:tabLst>
            </a:pP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Completeza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requisitos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considerar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todas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necessidades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restrições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envolvidos.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  <a:tab pos="1841500" algn="l"/>
              </a:tabLst>
            </a:pPr>
            <a:r>
              <a:rPr sz="2000" spc="-10" dirty="0">
                <a:solidFill>
                  <a:schemeClr val="accent1"/>
                </a:solidFill>
                <a:latin typeface="Calibri"/>
                <a:cs typeface="Calibri"/>
              </a:rPr>
              <a:t>Viabilidade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tecnologia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suficientes?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09" y="6229299"/>
            <a:ext cx="2738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  <a:hlinkClick r:id="rId2"/>
              </a:rPr>
              <a:t>www.vidadeprogramador.com.br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8601" y="1557337"/>
            <a:ext cx="4454525" cy="44926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09" y="6229299"/>
            <a:ext cx="2738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  <a:hlinkClick r:id="rId2"/>
              </a:rPr>
              <a:t>www.vidadeprogramador.com.br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C945C0-68F4-0940-1F84-11E39EC3C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16" y="359461"/>
            <a:ext cx="7847768" cy="58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4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101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607642"/>
            <a:ext cx="7864475" cy="3637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Classifique</a:t>
            </a:r>
            <a:r>
              <a:rPr spc="-50" dirty="0"/>
              <a:t> </a:t>
            </a:r>
            <a:r>
              <a:rPr dirty="0"/>
              <a:t>os</a:t>
            </a:r>
            <a:r>
              <a:rPr spc="-80" dirty="0"/>
              <a:t> </a:t>
            </a:r>
            <a:r>
              <a:rPr dirty="0"/>
              <a:t>requisitos</a:t>
            </a:r>
            <a:r>
              <a:rPr spc="-70" dirty="0"/>
              <a:t> </a:t>
            </a:r>
            <a:r>
              <a:rPr spc="-10" dirty="0"/>
              <a:t>abaixo</a:t>
            </a:r>
            <a:r>
              <a:rPr spc="-80" dirty="0"/>
              <a:t> </a:t>
            </a:r>
            <a:r>
              <a:rPr dirty="0"/>
              <a:t>em</a:t>
            </a:r>
            <a:r>
              <a:rPr spc="-85" dirty="0"/>
              <a:t> </a:t>
            </a:r>
            <a:r>
              <a:rPr spc="-10" dirty="0"/>
              <a:t>funcionais 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não</a:t>
            </a:r>
            <a:r>
              <a:rPr spc="-35" dirty="0"/>
              <a:t> </a:t>
            </a:r>
            <a:r>
              <a:rPr spc="-10" dirty="0"/>
              <a:t>funcionais:</a:t>
            </a:r>
          </a:p>
          <a:p>
            <a:pPr marL="812800" lvl="1" indent="-342900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usuário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deverá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se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dirty="0" err="1">
                <a:latin typeface="Calibri"/>
                <a:cs typeface="Calibri"/>
              </a:rPr>
              <a:t>logar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no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sistema</a:t>
            </a:r>
            <a:endParaRPr lang="pt-BR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cliente</a:t>
            </a:r>
            <a:r>
              <a:rPr lang="pt-BR" sz="1800" spc="-1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deverá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saber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seu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spc="-20" dirty="0">
                <a:latin typeface="Calibri"/>
                <a:cs typeface="Calibri"/>
              </a:rPr>
              <a:t>saldo</a:t>
            </a:r>
            <a:endParaRPr lang="pt-BR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pagamento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será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via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débito</a:t>
            </a:r>
            <a:r>
              <a:rPr lang="pt-BR" sz="1800" spc="-2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automático</a:t>
            </a: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6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cliente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poderá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avaliar</a:t>
            </a:r>
            <a:r>
              <a:rPr lang="pt-BR" sz="1800" spc="-5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qualquer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filme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da</a:t>
            </a:r>
            <a:r>
              <a:rPr lang="pt-BR" sz="1800" spc="-5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locadora</a:t>
            </a:r>
            <a:endParaRPr lang="pt-BR" spc="-1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A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linguagem</a:t>
            </a:r>
            <a:r>
              <a:rPr lang="pt-BR" sz="1800" spc="-3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-2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programação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deverá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ser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pc="-25" dirty="0">
                <a:latin typeface="Calibri"/>
                <a:cs typeface="Calibri"/>
              </a:rPr>
              <a:t>Python</a:t>
            </a:r>
            <a:endParaRPr lang="pt-BR" sz="18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sistema</a:t>
            </a:r>
            <a:r>
              <a:rPr lang="pt-BR" sz="1800" spc="-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deverá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estar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disponível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24h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por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spc="-25" dirty="0">
                <a:latin typeface="Calibri"/>
                <a:cs typeface="Calibri"/>
              </a:rPr>
              <a:t>dia</a:t>
            </a:r>
            <a:endParaRPr lang="pt-BR" sz="18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A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interface</a:t>
            </a:r>
            <a:r>
              <a:rPr lang="pt-BR" sz="1800" spc="-2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deverá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ser</a:t>
            </a:r>
            <a:r>
              <a:rPr lang="pt-BR" sz="1800" spc="-3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agradável</a:t>
            </a:r>
            <a:r>
              <a:rPr lang="pt-BR" sz="1800" spc="-5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e</a:t>
            </a:r>
            <a:r>
              <a:rPr lang="pt-BR" sz="1800" spc="-3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objetiva</a:t>
            </a:r>
          </a:p>
          <a:p>
            <a:pPr marL="812800" lvl="1" indent="-342900">
              <a:spcBef>
                <a:spcPts val="430"/>
              </a:spcBef>
              <a:buFontTx/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tempo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-2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resposta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não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deverá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exceder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10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segundos</a:t>
            </a:r>
            <a:endParaRPr lang="pt-BR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101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607642"/>
            <a:ext cx="7864475" cy="50148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Classifique</a:t>
            </a:r>
            <a:r>
              <a:rPr spc="-50" dirty="0"/>
              <a:t> </a:t>
            </a:r>
            <a:r>
              <a:rPr dirty="0"/>
              <a:t>os</a:t>
            </a:r>
            <a:r>
              <a:rPr spc="-80" dirty="0"/>
              <a:t> </a:t>
            </a:r>
            <a:r>
              <a:rPr dirty="0"/>
              <a:t>requisitos</a:t>
            </a:r>
            <a:r>
              <a:rPr spc="-70" dirty="0"/>
              <a:t> </a:t>
            </a:r>
            <a:r>
              <a:rPr spc="-10" dirty="0"/>
              <a:t>abaixo</a:t>
            </a:r>
            <a:r>
              <a:rPr spc="-80" dirty="0"/>
              <a:t> </a:t>
            </a:r>
            <a:r>
              <a:rPr dirty="0"/>
              <a:t>em</a:t>
            </a:r>
            <a:r>
              <a:rPr spc="-85" dirty="0"/>
              <a:t> </a:t>
            </a:r>
            <a:r>
              <a:rPr spc="-10" dirty="0"/>
              <a:t>funcionais </a:t>
            </a:r>
            <a:r>
              <a:rPr dirty="0"/>
              <a:t>e</a:t>
            </a:r>
            <a:r>
              <a:rPr spc="-30" dirty="0"/>
              <a:t> </a:t>
            </a:r>
            <a:r>
              <a:rPr dirty="0"/>
              <a:t>não</a:t>
            </a:r>
            <a:r>
              <a:rPr spc="-35" dirty="0"/>
              <a:t> </a:t>
            </a:r>
            <a:r>
              <a:rPr spc="-10" dirty="0" err="1"/>
              <a:t>funcionais</a:t>
            </a:r>
            <a:r>
              <a:rPr spc="-10" dirty="0"/>
              <a:t>:</a:t>
            </a:r>
            <a:endParaRPr lang="pt-BR" spc="-10" dirty="0"/>
          </a:p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pt-BR" spc="-10" dirty="0"/>
              <a:t>Funcionais:</a:t>
            </a:r>
            <a:endParaRPr spc="-10" dirty="0"/>
          </a:p>
          <a:p>
            <a:pPr marL="812800" lvl="1" indent="-342900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usuário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deverá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sistema</a:t>
            </a:r>
            <a:endParaRPr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deverá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saber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seu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 err="1">
                <a:latin typeface="Calibri"/>
                <a:cs typeface="Calibri"/>
              </a:rPr>
              <a:t>saldo</a:t>
            </a:r>
            <a:endParaRPr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pagamento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será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débito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automático</a:t>
            </a:r>
            <a:endParaRPr lang="pt-BR" sz="1800" spc="-1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6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cliente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poderá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avaliar</a:t>
            </a:r>
            <a:r>
              <a:rPr lang="pt-BR" sz="1800" spc="-5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qualquer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filme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da</a:t>
            </a:r>
            <a:r>
              <a:rPr lang="pt-BR" sz="1800" spc="-5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locadora</a:t>
            </a:r>
            <a:endParaRPr lang="pt-BR" spc="-10" dirty="0">
              <a:latin typeface="Calibri"/>
              <a:cs typeface="Calibri"/>
            </a:endParaRPr>
          </a:p>
          <a:p>
            <a:pPr marL="469900" indent="-457200"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812800" algn="l"/>
              </a:tabLst>
            </a:pPr>
            <a:r>
              <a:rPr lang="pt-BR" spc="-10" dirty="0">
                <a:latin typeface="Calibri"/>
                <a:cs typeface="Calibri"/>
              </a:rPr>
              <a:t>Não Funcionais:</a:t>
            </a:r>
            <a:endParaRPr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linguagem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programação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deverá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lang="pt-BR" spc="-25" dirty="0">
                <a:latin typeface="Calibri"/>
                <a:cs typeface="Calibri"/>
              </a:rPr>
              <a:t>Python</a:t>
            </a:r>
            <a:endParaRPr sz="18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sistema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deverá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disponível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24h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por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 err="1">
                <a:latin typeface="Calibri"/>
                <a:cs typeface="Calibri"/>
              </a:rPr>
              <a:t>dia</a:t>
            </a:r>
            <a:endParaRPr sz="18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deverá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agradável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objetiva</a:t>
            </a:r>
            <a:endParaRPr lang="pt-BR" sz="1800" spc="-10" dirty="0">
              <a:latin typeface="Calibri"/>
              <a:cs typeface="Calibri"/>
            </a:endParaRPr>
          </a:p>
          <a:p>
            <a:pPr marL="812800" lvl="1" indent="-342900">
              <a:spcBef>
                <a:spcPts val="430"/>
              </a:spcBef>
              <a:buFontTx/>
              <a:buAutoNum type="arabicPeriod"/>
              <a:tabLst>
                <a:tab pos="812800" algn="l"/>
              </a:tabLst>
            </a:pPr>
            <a:r>
              <a:rPr lang="pt-BR" sz="1800" dirty="0">
                <a:latin typeface="Calibri"/>
                <a:cs typeface="Calibri"/>
              </a:rPr>
              <a:t>O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tempo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de</a:t>
            </a:r>
            <a:r>
              <a:rPr lang="pt-BR" sz="1800" spc="-2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resposta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não</a:t>
            </a:r>
            <a:r>
              <a:rPr lang="pt-BR" sz="1800" spc="-45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deverá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exceder</a:t>
            </a:r>
            <a:r>
              <a:rPr lang="pt-BR" sz="1800" spc="-40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10</a:t>
            </a:r>
            <a:r>
              <a:rPr lang="pt-BR" sz="1800" spc="-30" dirty="0">
                <a:latin typeface="Calibri"/>
                <a:cs typeface="Calibri"/>
              </a:rPr>
              <a:t> </a:t>
            </a:r>
            <a:r>
              <a:rPr lang="pt-BR" sz="1800" spc="-10" dirty="0">
                <a:latin typeface="Calibri"/>
                <a:cs typeface="Calibri"/>
              </a:rPr>
              <a:t>segundos</a:t>
            </a:r>
            <a:endParaRPr lang="pt-BR" sz="18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2800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040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78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Bibliografia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43545" cy="257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413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Sommerville,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Ian.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Engenharia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8a </a:t>
            </a:r>
            <a:r>
              <a:rPr sz="3200" dirty="0">
                <a:latin typeface="Calibri"/>
                <a:cs typeface="Calibri"/>
              </a:rPr>
              <a:t>edição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Addison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Wesley.</a:t>
            </a:r>
            <a:endParaRPr sz="3200" dirty="0">
              <a:latin typeface="Calibri"/>
              <a:cs typeface="Calibri"/>
            </a:endParaRPr>
          </a:p>
          <a:p>
            <a:pPr marL="355600" marR="69215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http://engenhariasoftware.wordpress.com/20</a:t>
            </a:r>
            <a:r>
              <a:rPr sz="3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10/03/03/os-</a:t>
            </a:r>
            <a:r>
              <a:rPr sz="3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requisitos-</a:t>
            </a:r>
            <a:r>
              <a:rPr sz="3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nfuncionais-em-</a:t>
            </a:r>
            <a:r>
              <a:rPr sz="32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um-</a:t>
            </a:r>
            <a:r>
              <a:rPr sz="3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projeto-</a:t>
            </a:r>
            <a:r>
              <a:rPr sz="3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de-software/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Introdução</a:t>
            </a:r>
            <a:r>
              <a:rPr sz="4000" spc="-125" dirty="0"/>
              <a:t> </a:t>
            </a:r>
            <a:r>
              <a:rPr sz="4000" dirty="0"/>
              <a:t>aos</a:t>
            </a:r>
            <a:r>
              <a:rPr sz="4000" spc="-130" dirty="0"/>
              <a:t> </a:t>
            </a:r>
            <a:r>
              <a:rPr sz="4000" spc="-10" dirty="0"/>
              <a:t>requisitos</a:t>
            </a:r>
            <a:r>
              <a:rPr sz="4000" spc="-114" dirty="0"/>
              <a:t> </a:t>
            </a:r>
            <a:r>
              <a:rPr sz="4000" spc="-10" dirty="0"/>
              <a:t>funcionais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19250"/>
            <a:ext cx="8061959" cy="4221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marR="591820" indent="-342900">
              <a:lnSpc>
                <a:spcPts val="3070"/>
              </a:lnSpc>
              <a:spcBef>
                <a:spcPts val="85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Descrevem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funcionalidade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serviços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sistema.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07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Dependem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usuários </a:t>
            </a:r>
            <a:r>
              <a:rPr sz="3200" dirty="0">
                <a:latin typeface="Calibri"/>
                <a:cs typeface="Calibri"/>
              </a:rPr>
              <a:t>esperados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sistema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é </a:t>
            </a:r>
            <a:r>
              <a:rPr sz="3200" spc="-10" dirty="0">
                <a:latin typeface="Calibri"/>
                <a:cs typeface="Calibri"/>
              </a:rPr>
              <a:t>usado.</a:t>
            </a:r>
            <a:endParaRPr sz="3200">
              <a:latin typeface="Calibri"/>
              <a:cs typeface="Calibri"/>
            </a:endParaRPr>
          </a:p>
          <a:p>
            <a:pPr marL="355600" marR="527050" indent="-342900">
              <a:lnSpc>
                <a:spcPct val="8000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Requisitos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funcionais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usuário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ser </a:t>
            </a:r>
            <a:r>
              <a:rPr sz="3200" dirty="0">
                <a:latin typeface="Calibri"/>
                <a:cs typeface="Calibri"/>
              </a:rPr>
              <a:t>declarações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nível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sistema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fazer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funcionais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sistema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descrever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serviços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sistema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detalhe.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8718" y="5271896"/>
            <a:ext cx="2339721" cy="15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2380">
              <a:lnSpc>
                <a:spcPct val="100000"/>
              </a:lnSpc>
              <a:spcBef>
                <a:spcPts val="105"/>
              </a:spcBef>
            </a:pPr>
            <a:r>
              <a:rPr dirty="0"/>
              <a:t>Imprecisão</a:t>
            </a:r>
            <a:r>
              <a:rPr spc="-114" dirty="0"/>
              <a:t> </a:t>
            </a:r>
            <a:r>
              <a:rPr dirty="0"/>
              <a:t>de</a:t>
            </a:r>
            <a:r>
              <a:rPr spc="-95" dirty="0"/>
              <a:t> </a:t>
            </a:r>
            <a:r>
              <a:rPr spc="-10" dirty="0"/>
              <a:t>requisitos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9250"/>
            <a:ext cx="7999730" cy="45402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4330" marR="321310" indent="-341630" algn="just">
              <a:lnSpc>
                <a:spcPts val="3070"/>
              </a:lnSpc>
              <a:spcBef>
                <a:spcPts val="85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Problemas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surgem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requisitos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não 	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precisamente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definidos.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07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Requisitos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ambíguos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interpretados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maneiras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desenvolvedores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usuários.</a:t>
            </a:r>
            <a:endParaRPr sz="32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Considere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‘telas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apropriadas’</a:t>
            </a:r>
            <a:endParaRPr sz="3200">
              <a:latin typeface="Calibri"/>
              <a:cs typeface="Calibri"/>
            </a:endParaRPr>
          </a:p>
          <a:p>
            <a:pPr marL="755015" marR="322580" lvl="1" indent="-285750">
              <a:lnSpc>
                <a:spcPts val="2690"/>
              </a:lnSpc>
              <a:spcBef>
                <a:spcPts val="66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Intenção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tela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propósito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especial 	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cada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diferente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documento;</a:t>
            </a:r>
            <a:endParaRPr sz="2800">
              <a:latin typeface="Calibri"/>
              <a:cs typeface="Calibri"/>
            </a:endParaRPr>
          </a:p>
          <a:p>
            <a:pPr marL="755015" marR="457834" lvl="1" indent="-285750">
              <a:lnSpc>
                <a:spcPct val="8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spc="-20" dirty="0">
                <a:latin typeface="Calibri"/>
                <a:cs typeface="Calibri"/>
              </a:rPr>
              <a:t>Interpretação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desenvolvedor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fornece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uma 	</a:t>
            </a:r>
            <a:r>
              <a:rPr sz="2800" dirty="0">
                <a:latin typeface="Calibri"/>
                <a:cs typeface="Calibri"/>
              </a:rPr>
              <a:t>tela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mostra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conteúdo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 	</a:t>
            </a:r>
            <a:r>
              <a:rPr sz="2800" spc="-10" dirty="0">
                <a:latin typeface="Calibri"/>
                <a:cs typeface="Calibri"/>
              </a:rPr>
              <a:t>documento.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8930">
              <a:lnSpc>
                <a:spcPct val="100000"/>
              </a:lnSpc>
              <a:spcBef>
                <a:spcPts val="105"/>
              </a:spcBef>
            </a:pPr>
            <a:r>
              <a:rPr dirty="0"/>
              <a:t>Requisitos</a:t>
            </a:r>
            <a:r>
              <a:rPr spc="-229" dirty="0"/>
              <a:t> </a:t>
            </a:r>
            <a:r>
              <a:rPr spc="-10" dirty="0"/>
              <a:t>Funcionais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446"/>
            <a:ext cx="7996555" cy="44259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1761489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Devem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seguintes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elementos [Wazlawick,2011]:</a:t>
            </a:r>
            <a:endParaRPr sz="3000">
              <a:latin typeface="Calibri"/>
              <a:cs typeface="Calibri"/>
            </a:endParaRPr>
          </a:p>
          <a:p>
            <a:pPr marL="756285" marR="814069" lvl="1" indent="-287020">
              <a:lnSpc>
                <a:spcPts val="2810"/>
              </a:lnSpc>
              <a:spcBef>
                <a:spcPts val="64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descrição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pelo </a:t>
            </a:r>
            <a:r>
              <a:rPr sz="2600" spc="-10" dirty="0">
                <a:latin typeface="Calibri"/>
                <a:cs typeface="Calibri"/>
              </a:rPr>
              <a:t>sistema;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2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origem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requisito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(quem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solicitou)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/ou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quem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vai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questão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(usuário);</a:t>
            </a:r>
            <a:endParaRPr sz="2600">
              <a:latin typeface="Calibri"/>
              <a:cs typeface="Calibri"/>
            </a:endParaRPr>
          </a:p>
          <a:p>
            <a:pPr marL="755015" marR="459740" lvl="1" indent="-285750">
              <a:lnSpc>
                <a:spcPts val="281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Quais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informações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passadas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sistema 	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usuário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vice-</a:t>
            </a:r>
            <a:r>
              <a:rPr sz="2600" dirty="0">
                <a:latin typeface="Calibri"/>
                <a:cs typeface="Calibri"/>
              </a:rPr>
              <a:t>versa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quando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função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	</a:t>
            </a:r>
            <a:r>
              <a:rPr sz="2600" spc="-10" dirty="0">
                <a:latin typeface="Calibri"/>
                <a:cs typeface="Calibri"/>
              </a:rPr>
              <a:t>executada;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ts val="2965"/>
              </a:lnSpc>
              <a:spcBef>
                <a:spcPts val="26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Quais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restrições</a:t>
            </a:r>
            <a:r>
              <a:rPr sz="2600" i="1" spc="-6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lógicas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(regras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negócio)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ou</a:t>
            </a:r>
            <a:endParaRPr sz="2600">
              <a:latin typeface="Calibri"/>
              <a:cs typeface="Calibri"/>
            </a:endParaRPr>
          </a:p>
          <a:p>
            <a:pPr marL="756285">
              <a:lnSpc>
                <a:spcPts val="2965"/>
              </a:lnSpc>
            </a:pPr>
            <a:r>
              <a:rPr sz="2600" i="1" spc="-10" dirty="0">
                <a:latin typeface="Calibri"/>
                <a:cs typeface="Calibri"/>
              </a:rPr>
              <a:t>tecnológicas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aplicam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à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4813" cy="1124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8930">
              <a:lnSpc>
                <a:spcPct val="100000"/>
              </a:lnSpc>
              <a:spcBef>
                <a:spcPts val="105"/>
              </a:spcBef>
            </a:pPr>
            <a:r>
              <a:rPr dirty="0"/>
              <a:t>Requisitos</a:t>
            </a:r>
            <a:r>
              <a:rPr spc="-229" dirty="0"/>
              <a:t> </a:t>
            </a:r>
            <a:r>
              <a:rPr spc="-10" dirty="0"/>
              <a:t>Funcionais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Dizer</a:t>
            </a:r>
            <a:r>
              <a:rPr spc="-70" dirty="0"/>
              <a:t> </a:t>
            </a:r>
            <a:r>
              <a:rPr dirty="0"/>
              <a:t>simplesmente</a:t>
            </a:r>
            <a:r>
              <a:rPr spc="-55" dirty="0"/>
              <a:t> </a:t>
            </a:r>
            <a:r>
              <a:rPr dirty="0"/>
              <a:t>“</a:t>
            </a:r>
            <a:r>
              <a:rPr spc="-75" dirty="0"/>
              <a:t> </a:t>
            </a:r>
            <a:r>
              <a:rPr dirty="0"/>
              <a:t>o</a:t>
            </a:r>
            <a:r>
              <a:rPr spc="-70" dirty="0"/>
              <a:t> </a:t>
            </a:r>
            <a:r>
              <a:rPr dirty="0"/>
              <a:t>sistema</a:t>
            </a:r>
            <a:r>
              <a:rPr spc="-60" dirty="0"/>
              <a:t> </a:t>
            </a:r>
            <a:r>
              <a:rPr dirty="0"/>
              <a:t>deve</a:t>
            </a:r>
            <a:r>
              <a:rPr spc="-85" dirty="0"/>
              <a:t> </a:t>
            </a:r>
            <a:r>
              <a:rPr spc="-10" dirty="0"/>
              <a:t>permitir </a:t>
            </a:r>
            <a:r>
              <a:rPr dirty="0"/>
              <a:t>o</a:t>
            </a:r>
            <a:r>
              <a:rPr spc="-70" dirty="0"/>
              <a:t> </a:t>
            </a:r>
            <a:r>
              <a:rPr spc="-10" dirty="0"/>
              <a:t>cadastro</a:t>
            </a:r>
            <a:r>
              <a:rPr spc="-7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10" dirty="0"/>
              <a:t>compradores”</a:t>
            </a:r>
            <a:r>
              <a:rPr spc="-95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muito</a:t>
            </a:r>
            <a:r>
              <a:rPr spc="-50" dirty="0"/>
              <a:t> </a:t>
            </a:r>
            <a:r>
              <a:rPr spc="-20" dirty="0"/>
              <a:t>vago </a:t>
            </a:r>
            <a:r>
              <a:rPr dirty="0"/>
              <a:t>como</a:t>
            </a:r>
            <a:r>
              <a:rPr spc="-100" dirty="0"/>
              <a:t> </a:t>
            </a:r>
            <a:r>
              <a:rPr spc="-10" dirty="0"/>
              <a:t>requisito</a:t>
            </a:r>
            <a:r>
              <a:rPr spc="-70" dirty="0"/>
              <a:t> </a:t>
            </a:r>
            <a:r>
              <a:rPr spc="-10" dirty="0"/>
              <a:t>[Wazlawick,</a:t>
            </a:r>
            <a:r>
              <a:rPr spc="-85" dirty="0"/>
              <a:t> </a:t>
            </a:r>
            <a:r>
              <a:rPr spc="-10" dirty="0"/>
              <a:t>2011].</a:t>
            </a:r>
          </a:p>
          <a:p>
            <a:pPr marL="755015" marR="28067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analista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sempre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procurar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saber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os 	</a:t>
            </a:r>
            <a:r>
              <a:rPr sz="2800" spc="-10" dirty="0">
                <a:latin typeface="Calibri"/>
                <a:cs typeface="Calibri"/>
              </a:rPr>
              <a:t>movimentos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informação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essas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funções 	envolvem.</a:t>
            </a:r>
            <a:endParaRPr sz="2800">
              <a:latin typeface="Calibri"/>
              <a:cs typeface="Calibri"/>
            </a:endParaRPr>
          </a:p>
          <a:p>
            <a:pPr marL="755015" marR="539115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cadastro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envolve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apenas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endereço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e 	</a:t>
            </a:r>
            <a:r>
              <a:rPr sz="2800" spc="-10" dirty="0">
                <a:latin typeface="Calibri"/>
                <a:cs typeface="Calibri"/>
              </a:rPr>
              <a:t>telefone?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Dados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cartões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 	</a:t>
            </a:r>
            <a:r>
              <a:rPr sz="2800" spc="-10" dirty="0">
                <a:latin typeface="Calibri"/>
                <a:cs typeface="Calibri"/>
              </a:rPr>
              <a:t>crédito?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9955">
              <a:lnSpc>
                <a:spcPct val="100000"/>
              </a:lnSpc>
              <a:spcBef>
                <a:spcPts val="105"/>
              </a:spcBef>
            </a:pPr>
            <a:r>
              <a:rPr dirty="0"/>
              <a:t>Fases</a:t>
            </a:r>
            <a:r>
              <a:rPr spc="-114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projeto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894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337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concepção,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levantamento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requisitos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genérico.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em </a:t>
            </a:r>
            <a:r>
              <a:rPr sz="3200" dirty="0">
                <a:latin typeface="Calibri"/>
                <a:cs typeface="Calibri"/>
              </a:rPr>
              <a:t>extensão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profundidade.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etapa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descoberta</a:t>
            </a:r>
            <a:r>
              <a:rPr sz="3200" i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i="1" spc="-10" dirty="0">
                <a:latin typeface="Calibri"/>
                <a:cs typeface="Calibri"/>
              </a:rPr>
              <a:t>invenção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Listar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número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informações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precisa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gerenciadas.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651" y="214706"/>
            <a:ext cx="582041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3070" marR="5080" indent="-16903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Elaboração</a:t>
            </a:r>
            <a:r>
              <a:rPr spc="-130" dirty="0"/>
              <a:t> </a:t>
            </a:r>
            <a:r>
              <a:rPr dirty="0"/>
              <a:t>dos</a:t>
            </a:r>
            <a:r>
              <a:rPr spc="-120" dirty="0"/>
              <a:t> </a:t>
            </a:r>
            <a:r>
              <a:rPr spc="-10" dirty="0"/>
              <a:t>requisitos Funcionais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803515" cy="403097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Exemplo:</a:t>
            </a:r>
            <a:endParaRPr sz="3200" dirty="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permitir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atendente 	</a:t>
            </a:r>
            <a:r>
              <a:rPr sz="2800" dirty="0">
                <a:latin typeface="Calibri"/>
                <a:cs typeface="Calibri"/>
              </a:rPr>
              <a:t>consulte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relatório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resultados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testes 	</a:t>
            </a:r>
            <a:r>
              <a:rPr sz="2800" dirty="0">
                <a:latin typeface="Calibri"/>
                <a:cs typeface="Calibri"/>
              </a:rPr>
              <a:t>clínicos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paciente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290"/>
              </a:spcBef>
              <a:buFont typeface="Arial MT"/>
              <a:buChar char="–"/>
            </a:pP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 MT"/>
              <a:buChar char="–"/>
              <a:tabLst>
                <a:tab pos="755650" algn="l"/>
                <a:tab pos="1971039" algn="l"/>
              </a:tabLst>
            </a:pPr>
            <a:r>
              <a:rPr sz="2800" spc="-10" dirty="0">
                <a:latin typeface="Calibri"/>
                <a:cs typeface="Calibri"/>
              </a:rPr>
              <a:t>Quem?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1"/>
                </a:solidFill>
                <a:latin typeface="Calibri"/>
                <a:cs typeface="Calibri"/>
              </a:rPr>
              <a:t>software</a:t>
            </a:r>
            <a:endParaRPr sz="28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Para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quem?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800" spc="-9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1"/>
                </a:solidFill>
                <a:latin typeface="Calibri"/>
                <a:cs typeface="Calibri"/>
              </a:rPr>
              <a:t>atendente</a:t>
            </a:r>
            <a:r>
              <a:rPr sz="2800" spc="-8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1"/>
                </a:solidFill>
                <a:latin typeface="Calibri"/>
                <a:cs typeface="Calibri"/>
              </a:rPr>
              <a:t>(ator)</a:t>
            </a:r>
            <a:endParaRPr sz="28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que?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accent1"/>
                </a:solidFill>
                <a:latin typeface="Calibri"/>
                <a:cs typeface="Calibri"/>
              </a:rPr>
              <a:t>Consulte</a:t>
            </a:r>
            <a:r>
              <a:rPr sz="2800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accent1"/>
                </a:solidFill>
                <a:latin typeface="Calibri"/>
                <a:cs typeface="Calibri"/>
              </a:rPr>
              <a:t>o</a:t>
            </a:r>
            <a:r>
              <a:rPr sz="2800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1"/>
                </a:solidFill>
                <a:latin typeface="Calibri"/>
                <a:cs typeface="Calibri"/>
              </a:rPr>
              <a:t>relatório...</a:t>
            </a:r>
            <a:endParaRPr sz="28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101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503159" cy="38817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89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Faça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levantamento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requisitos </a:t>
            </a:r>
            <a:r>
              <a:rPr sz="3200" dirty="0">
                <a:latin typeface="Calibri"/>
                <a:cs typeface="Calibri"/>
              </a:rPr>
              <a:t>funcionais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seguintes situações: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Vídeo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Locadora</a:t>
            </a:r>
            <a:endParaRPr sz="28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Apoio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inteligente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análise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risco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bolsa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 	</a:t>
            </a:r>
            <a:r>
              <a:rPr sz="2800" spc="-10" dirty="0">
                <a:latin typeface="Calibri"/>
                <a:cs typeface="Calibri"/>
              </a:rPr>
              <a:t>valores</a:t>
            </a:r>
            <a:endParaRPr sz="2800">
              <a:latin typeface="Calibri"/>
              <a:cs typeface="Calibri"/>
            </a:endParaRPr>
          </a:p>
          <a:p>
            <a:pPr marL="755015" marR="72136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Caixa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Autoatendimento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sistema 	bancário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7718" y="0"/>
            <a:ext cx="2256281" cy="1556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1504</Words>
  <Application>Microsoft Office PowerPoint</Application>
  <PresentationFormat>Apresentação na tela (4:3)</PresentationFormat>
  <Paragraphs>163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Arial MT</vt:lpstr>
      <vt:lpstr>Calibri</vt:lpstr>
      <vt:lpstr>Times New Roman</vt:lpstr>
      <vt:lpstr>Office Theme</vt:lpstr>
      <vt:lpstr>Parte I Requisitos Funcionais e Não Funcionais</vt:lpstr>
      <vt:lpstr>Objetivos</vt:lpstr>
      <vt:lpstr>Introdução aos requisitos funcionais</vt:lpstr>
      <vt:lpstr>Imprecisão de requisitos</vt:lpstr>
      <vt:lpstr>Requisitos Funcionais</vt:lpstr>
      <vt:lpstr>Requisitos Funcionais</vt:lpstr>
      <vt:lpstr>Fases de projeto</vt:lpstr>
      <vt:lpstr>Elaboração dos requisitos Funcionais</vt:lpstr>
      <vt:lpstr>Exercício</vt:lpstr>
      <vt:lpstr>Respostas</vt:lpstr>
      <vt:lpstr>Respostas</vt:lpstr>
      <vt:lpstr>Requisitos não funcionais</vt:lpstr>
      <vt:lpstr>Requisitos não Funcionais</vt:lpstr>
      <vt:lpstr>Desafios dos requisitos não funcionais</vt:lpstr>
      <vt:lpstr>Exemplos de métricas  para requisitos não-funcionais</vt:lpstr>
      <vt:lpstr>Exemplo: Requisito de segurança</vt:lpstr>
      <vt:lpstr>Exemplo: Requisitos de Produtos</vt:lpstr>
      <vt:lpstr>Levantamento do Requisitos não Funcionais</vt:lpstr>
      <vt:lpstr>Questionário</vt:lpstr>
      <vt:lpstr>Questionário (cont.)</vt:lpstr>
      <vt:lpstr>Funcionais x Não Funcionais</vt:lpstr>
      <vt:lpstr>Funcionais x Não Funcionais</vt:lpstr>
      <vt:lpstr>Requisitos Não Funcionais</vt:lpstr>
      <vt:lpstr>Verificação e Validação de Requisitos</vt:lpstr>
      <vt:lpstr>Apresentação do PowerPoint</vt:lpstr>
      <vt:lpstr>Apresentação do PowerPoint</vt:lpstr>
      <vt:lpstr>Exercício</vt:lpstr>
      <vt:lpstr>Exercício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I  Requisitos Funcionais e Não Funcionais</dc:title>
  <dc:creator>Luciana</dc:creator>
  <cp:lastModifiedBy>Allan Farias Favaro</cp:lastModifiedBy>
  <cp:revision>14</cp:revision>
  <dcterms:created xsi:type="dcterms:W3CDTF">2024-03-15T13:59:23Z</dcterms:created>
  <dcterms:modified xsi:type="dcterms:W3CDTF">2024-03-17T15:07:27Z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2024-03-15T00:00:00Z</vt:filetime>
  </property>
  <property fmtid="{D5CDD505-2E9C-101B-9397-08002B2CF9AE}" pid="5" name="Producer">
    <vt:lpwstr>Microsoft® PowerPoint® 2010</vt:lpwstr>
  </property>
</Properties>
</file>