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29889" y="461594"/>
            <a:ext cx="2284221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527" y="1694063"/>
            <a:ext cx="8330945" cy="3032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2623" y="3600703"/>
            <a:ext cx="591629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spc="-15" dirty="0">
                <a:latin typeface="Calibri"/>
                <a:cs typeface="Calibri"/>
              </a:rPr>
              <a:t>Elicitação</a:t>
            </a:r>
            <a:r>
              <a:rPr sz="4900" spc="-10" dirty="0">
                <a:latin typeface="Calibri"/>
                <a:cs typeface="Calibri"/>
              </a:rPr>
              <a:t> </a:t>
            </a:r>
            <a:r>
              <a:rPr sz="4900" spc="-5" dirty="0">
                <a:latin typeface="Calibri"/>
                <a:cs typeface="Calibri"/>
              </a:rPr>
              <a:t>de</a:t>
            </a:r>
            <a:r>
              <a:rPr sz="4900" spc="-15" dirty="0">
                <a:latin typeface="Calibri"/>
                <a:cs typeface="Calibri"/>
              </a:rPr>
              <a:t> </a:t>
            </a:r>
            <a:r>
              <a:rPr sz="4900" spc="-20" dirty="0">
                <a:latin typeface="Calibri"/>
                <a:cs typeface="Calibri"/>
              </a:rPr>
              <a:t>Requisitos</a:t>
            </a:r>
            <a:endParaRPr sz="49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389" y="169136"/>
            <a:ext cx="1202758" cy="163908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7445" y="461594"/>
            <a:ext cx="2768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Storyboards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7044"/>
            <a:ext cx="7782559" cy="343344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Storyboard</a:t>
            </a:r>
            <a:r>
              <a:rPr sz="3200" dirty="0">
                <a:latin typeface="Calibri"/>
                <a:cs typeface="Calibri"/>
              </a:rPr>
              <a:t> é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roteiro </a:t>
            </a:r>
            <a:r>
              <a:rPr sz="3200" spc="-5" dirty="0">
                <a:latin typeface="Calibri"/>
                <a:cs typeface="Calibri"/>
              </a:rPr>
              <a:t>desenhado.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0" dirty="0">
                <a:latin typeface="Calibri"/>
                <a:cs typeface="Calibri"/>
              </a:rPr>
              <a:t>Lembra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uma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história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quadrinhos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balões.</a:t>
            </a:r>
            <a:endParaRPr sz="2800">
              <a:latin typeface="Calibri"/>
              <a:cs typeface="Calibri"/>
            </a:endParaRPr>
          </a:p>
          <a:p>
            <a:pPr marL="756285" marR="887094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Uma </a:t>
            </a:r>
            <a:r>
              <a:rPr sz="2800" spc="-15" dirty="0">
                <a:latin typeface="Calibri"/>
                <a:cs typeface="Calibri"/>
              </a:rPr>
              <a:t>história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quadrinhos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é 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realização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definitiva</a:t>
            </a:r>
            <a:r>
              <a:rPr sz="2800" spc="-5" dirty="0">
                <a:latin typeface="Calibri"/>
                <a:cs typeface="Calibri"/>
              </a:rPr>
              <a:t> 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projeto;</a:t>
            </a:r>
            <a:endParaRPr sz="2800">
              <a:latin typeface="Calibri"/>
              <a:cs typeface="Calibri"/>
            </a:endParaRPr>
          </a:p>
          <a:p>
            <a:pPr marL="756285" marR="6286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Um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storyboard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é apenas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uma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etapa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visualização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algo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será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realizado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outro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meio.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9054" y="461594"/>
            <a:ext cx="29451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Prototipação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897495" cy="344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Envolve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produção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5" dirty="0" err="1">
                <a:latin typeface="Calibri"/>
                <a:cs typeface="Calibri"/>
              </a:rPr>
              <a:t>modelos</a:t>
            </a:r>
            <a:r>
              <a:rPr lang="pt-BR" sz="3200" spc="-5" dirty="0">
                <a:latin typeface="Calibri"/>
                <a:cs typeface="Calibri"/>
              </a:rPr>
              <a:t> ou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versões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iniciais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protótipos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(análogo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maquetes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para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arquitetura)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sistema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futuro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qual </a:t>
            </a:r>
            <a:r>
              <a:rPr sz="3200" dirty="0">
                <a:latin typeface="Calibri"/>
                <a:cs typeface="Calibri"/>
              </a:rPr>
              <a:t>pode-se </a:t>
            </a:r>
            <a:r>
              <a:rPr sz="3200" spc="-15" dirty="0">
                <a:latin typeface="Calibri"/>
                <a:cs typeface="Calibri"/>
              </a:rPr>
              <a:t>realizar </a:t>
            </a:r>
            <a:r>
              <a:rPr sz="3200" spc="-10" dirty="0">
                <a:latin typeface="Calibri"/>
                <a:cs typeface="Calibri"/>
              </a:rPr>
              <a:t>verificações 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experimentações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para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avaliar</a:t>
            </a:r>
            <a:r>
              <a:rPr sz="3200" dirty="0">
                <a:latin typeface="Calibri"/>
                <a:cs typeface="Calibri"/>
              </a:rPr>
              <a:t> algumas </a:t>
            </a:r>
            <a:r>
              <a:rPr sz="3200" spc="-5" dirty="0">
                <a:latin typeface="Calibri"/>
                <a:cs typeface="Calibri"/>
              </a:rPr>
              <a:t>de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suas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qualidades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antes</a:t>
            </a:r>
            <a:r>
              <a:rPr sz="3200" dirty="0">
                <a:latin typeface="Calibri"/>
                <a:cs typeface="Calibri"/>
              </a:rPr>
              <a:t> que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sistema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venha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realmente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ser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construído.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6569" y="461594"/>
            <a:ext cx="46120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Dinâmicas</a:t>
            </a:r>
            <a:r>
              <a:rPr spc="-20" dirty="0"/>
              <a:t> </a:t>
            </a:r>
            <a:r>
              <a:rPr spc="5" dirty="0"/>
              <a:t>de</a:t>
            </a:r>
            <a:r>
              <a:rPr spc="-20" dirty="0"/>
              <a:t> </a:t>
            </a:r>
            <a:r>
              <a:rPr dirty="0"/>
              <a:t>Grupo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303770" cy="314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2225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elicitação </a:t>
            </a:r>
            <a:r>
              <a:rPr sz="3200" spc="-15" dirty="0">
                <a:latin typeface="Calibri"/>
                <a:cs typeface="Calibri"/>
              </a:rPr>
              <a:t>acontece </a:t>
            </a:r>
            <a:r>
              <a:rPr sz="3200" spc="-20" dirty="0">
                <a:latin typeface="Calibri"/>
                <a:cs typeface="Calibri"/>
              </a:rPr>
              <a:t>durante </a:t>
            </a:r>
            <a:r>
              <a:rPr sz="3200" spc="-5" dirty="0">
                <a:latin typeface="Calibri"/>
                <a:cs typeface="Calibri"/>
              </a:rPr>
              <a:t>sessões de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grupo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Workshop;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Sessões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organizadas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dirigidas;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Existem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diversas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técnicas: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JAD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(Joint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Application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Development),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Brainstorming,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etc.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0370" y="461594"/>
            <a:ext cx="32213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Brainstorming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442" y="1924620"/>
            <a:ext cx="5332095" cy="317754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Regras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para</a:t>
            </a:r>
            <a:r>
              <a:rPr sz="3200" spc="-15" dirty="0">
                <a:latin typeface="Calibri"/>
                <a:cs typeface="Calibri"/>
              </a:rPr>
              <a:t> Brainstorming</a:t>
            </a:r>
            <a:endParaRPr sz="32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Estabeleça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objetivo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sessão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Gere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quantas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idéias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possível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5" dirty="0">
                <a:latin typeface="Calibri"/>
                <a:cs typeface="Calibri"/>
              </a:rPr>
              <a:t>Deixe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sua</a:t>
            </a:r>
            <a:r>
              <a:rPr sz="2800" spc="-5" dirty="0">
                <a:latin typeface="Calibri"/>
                <a:cs typeface="Calibri"/>
              </a:rPr>
              <a:t> imaginação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livre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Não </a:t>
            </a:r>
            <a:r>
              <a:rPr sz="2800" spc="-15" dirty="0">
                <a:latin typeface="Calibri"/>
                <a:cs typeface="Calibri"/>
              </a:rPr>
              <a:t>admita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críticas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debates</a:t>
            </a:r>
            <a:endParaRPr sz="2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Ajuste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combine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idéias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7622" y="1700809"/>
            <a:ext cx="5544565" cy="46205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409" y="461594"/>
            <a:ext cx="25857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Bibliografia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983220" cy="3051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Sommerville, Ian. </a:t>
            </a:r>
            <a:r>
              <a:rPr sz="3200" spc="-5" dirty="0">
                <a:latin typeface="Calibri"/>
                <a:cs typeface="Calibri"/>
              </a:rPr>
              <a:t>Engenharia </a:t>
            </a:r>
            <a:r>
              <a:rPr sz="3200" dirty="0">
                <a:latin typeface="Calibri"/>
                <a:cs typeface="Calibri"/>
              </a:rPr>
              <a:t>de </a:t>
            </a:r>
            <a:r>
              <a:rPr sz="3200" spc="-10" dirty="0">
                <a:latin typeface="Calibri"/>
                <a:cs typeface="Calibri"/>
              </a:rPr>
              <a:t>Software </a:t>
            </a:r>
            <a:r>
              <a:rPr sz="3200" dirty="0">
                <a:latin typeface="Calibri"/>
                <a:cs typeface="Calibri"/>
              </a:rPr>
              <a:t>- 8a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edição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Addison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5" dirty="0">
                <a:latin typeface="Calibri"/>
                <a:cs typeface="Calibri"/>
              </a:rPr>
              <a:t>Wesley.</a:t>
            </a:r>
            <a:endParaRPr sz="3200">
              <a:latin typeface="Calibri"/>
              <a:cs typeface="Calibri"/>
            </a:endParaRPr>
          </a:p>
          <a:p>
            <a:pPr marL="355600" marR="941705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Lamsweerde,</a:t>
            </a:r>
            <a:r>
              <a:rPr sz="3200" spc="-25" dirty="0">
                <a:latin typeface="Calibri"/>
                <a:cs typeface="Calibri"/>
              </a:rPr>
              <a:t> Axel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van.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Requirements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Engineering: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from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systems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goals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UML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models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software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specifications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John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Wiley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&amp; Sons </a:t>
            </a:r>
            <a:r>
              <a:rPr sz="3200" spc="-30" dirty="0">
                <a:latin typeface="Calibri"/>
                <a:cs typeface="Calibri"/>
              </a:rPr>
              <a:t>Ltd,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2009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06527" y="1694063"/>
            <a:ext cx="8330945" cy="47192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10310" indent="-3429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1210310" algn="l"/>
                <a:tab pos="1210945" algn="l"/>
              </a:tabLst>
            </a:pP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98C942-1B8E-FD3F-490D-1105B0360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"/>
            <a:ext cx="9144000" cy="684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17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3102" y="461594"/>
            <a:ext cx="21780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Objetivos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96973"/>
            <a:ext cx="7071359" cy="365252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Conhecer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5" dirty="0">
                <a:latin typeface="Calibri"/>
                <a:cs typeface="Calibri"/>
              </a:rPr>
              <a:t>aplicar</a:t>
            </a:r>
            <a:r>
              <a:rPr sz="3200" dirty="0">
                <a:latin typeface="Calibri"/>
                <a:cs typeface="Calibri"/>
              </a:rPr>
              <a:t> as </a:t>
            </a:r>
            <a:r>
              <a:rPr sz="3200" spc="-10" dirty="0">
                <a:latin typeface="Calibri"/>
                <a:cs typeface="Calibri"/>
              </a:rPr>
              <a:t>seguintes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técnicas:</a:t>
            </a:r>
            <a:endParaRPr sz="32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984885" algn="l"/>
                <a:tab pos="985519" algn="l"/>
              </a:tabLst>
            </a:pPr>
            <a:r>
              <a:rPr sz="2100" spc="-15" dirty="0">
                <a:latin typeface="Calibri"/>
                <a:cs typeface="Calibri"/>
              </a:rPr>
              <a:t>Entrevista</a:t>
            </a:r>
            <a:endParaRPr sz="21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984885" algn="l"/>
                <a:tab pos="985519" algn="l"/>
              </a:tabLst>
            </a:pPr>
            <a:r>
              <a:rPr sz="2100" spc="-5" dirty="0">
                <a:latin typeface="Calibri"/>
                <a:cs typeface="Calibri"/>
              </a:rPr>
              <a:t>Questionários</a:t>
            </a:r>
            <a:endParaRPr sz="21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984885" algn="l"/>
                <a:tab pos="985519" algn="l"/>
              </a:tabLst>
            </a:pPr>
            <a:r>
              <a:rPr sz="2100" spc="-10" dirty="0">
                <a:latin typeface="Calibri"/>
                <a:cs typeface="Calibri"/>
              </a:rPr>
              <a:t>Observação</a:t>
            </a:r>
            <a:endParaRPr sz="21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984885" algn="l"/>
                <a:tab pos="985519" algn="l"/>
              </a:tabLst>
            </a:pPr>
            <a:r>
              <a:rPr sz="2100" spc="-5" dirty="0">
                <a:latin typeface="Calibri"/>
                <a:cs typeface="Calibri"/>
              </a:rPr>
              <a:t>Análise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de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documentos</a:t>
            </a:r>
            <a:endParaRPr sz="21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984885" algn="l"/>
                <a:tab pos="985519" algn="l"/>
              </a:tabLst>
            </a:pPr>
            <a:r>
              <a:rPr sz="2100" spc="-5" dirty="0">
                <a:latin typeface="Calibri"/>
                <a:cs typeface="Calibri"/>
              </a:rPr>
              <a:t>Cenários</a:t>
            </a:r>
            <a:endParaRPr sz="21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984885" algn="l"/>
                <a:tab pos="985519" algn="l"/>
              </a:tabLst>
            </a:pPr>
            <a:r>
              <a:rPr sz="2000" spc="-5" dirty="0">
                <a:latin typeface="Calibri"/>
                <a:cs typeface="Calibri"/>
              </a:rPr>
              <a:t>Cenários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storyboards</a:t>
            </a:r>
            <a:endParaRPr sz="20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984885" algn="l"/>
                <a:tab pos="985519" algn="l"/>
              </a:tabLst>
            </a:pPr>
            <a:r>
              <a:rPr sz="2000" spc="-10" dirty="0">
                <a:latin typeface="Calibri"/>
                <a:cs typeface="Calibri"/>
              </a:rPr>
              <a:t>Prototipação</a:t>
            </a:r>
            <a:endParaRPr sz="20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984885" algn="l"/>
                <a:tab pos="985519" algn="l"/>
              </a:tabLst>
            </a:pPr>
            <a:r>
              <a:rPr sz="2000" spc="-5" dirty="0">
                <a:latin typeface="Calibri"/>
                <a:cs typeface="Calibri"/>
              </a:rPr>
              <a:t>Dinâmicas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grupo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0" y="0"/>
            <a:ext cx="1904999" cy="1419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Entrevista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10310" indent="-3429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1210310" algn="l"/>
                <a:tab pos="1210945" algn="l"/>
              </a:tabLst>
            </a:pPr>
            <a:r>
              <a:rPr spc="-45" dirty="0"/>
              <a:t>Técnica</a:t>
            </a:r>
            <a:r>
              <a:rPr spc="-35" dirty="0"/>
              <a:t> </a:t>
            </a:r>
            <a:r>
              <a:rPr spc="-20" dirty="0"/>
              <a:t>direta</a:t>
            </a:r>
          </a:p>
          <a:p>
            <a:pPr marL="1610995" marR="50165" lvl="1" indent="-287020">
              <a:lnSpc>
                <a:spcPct val="100000"/>
              </a:lnSpc>
              <a:spcBef>
                <a:spcPts val="605"/>
              </a:spcBef>
              <a:buFont typeface="Arial MT"/>
              <a:buChar char="–"/>
              <a:tabLst>
                <a:tab pos="1612265" algn="l"/>
              </a:tabLst>
            </a:pPr>
            <a:r>
              <a:rPr sz="2400" spc="-20" dirty="0">
                <a:latin typeface="Calibri"/>
                <a:cs typeface="Calibri"/>
              </a:rPr>
              <a:t>Pode </a:t>
            </a:r>
            <a:r>
              <a:rPr sz="2400" spc="-5" dirty="0">
                <a:latin typeface="Calibri"/>
                <a:cs typeface="Calibri"/>
              </a:rPr>
              <a:t>ser usada na </a:t>
            </a:r>
            <a:r>
              <a:rPr sz="2400" dirty="0">
                <a:latin typeface="Calibri"/>
                <a:cs typeface="Calibri"/>
              </a:rPr>
              <a:t>análise </a:t>
            </a:r>
            <a:r>
              <a:rPr sz="2400" spc="-5" dirty="0">
                <a:latin typeface="Calibri"/>
                <a:cs typeface="Calibri"/>
              </a:rPr>
              <a:t>do </a:t>
            </a:r>
            <a:r>
              <a:rPr sz="2400" spc="-10" dirty="0">
                <a:latin typeface="Calibri"/>
                <a:cs typeface="Calibri"/>
              </a:rPr>
              <a:t>problema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alibri"/>
                <a:cs typeface="Calibri"/>
              </a:rPr>
              <a:t>na elicitação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requisitos</a:t>
            </a:r>
            <a:endParaRPr sz="2400">
              <a:latin typeface="Calibri"/>
              <a:cs typeface="Calibri"/>
            </a:endParaRPr>
          </a:p>
          <a:p>
            <a:pPr marL="1210310" indent="-3429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1210310" algn="l"/>
                <a:tab pos="1210945" algn="l"/>
              </a:tabLst>
            </a:pPr>
            <a:r>
              <a:rPr spc="-15" dirty="0"/>
              <a:t>Objetivo</a:t>
            </a:r>
          </a:p>
          <a:p>
            <a:pPr marL="1610995" marR="5080" lvl="1" indent="-287020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1612265" algn="l"/>
              </a:tabLst>
            </a:pPr>
            <a:r>
              <a:rPr sz="2400" spc="-10" dirty="0">
                <a:latin typeface="Calibri"/>
                <a:cs typeface="Calibri"/>
              </a:rPr>
              <a:t>Entender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os</a:t>
            </a:r>
            <a:r>
              <a:rPr sz="2400" spc="-10" dirty="0">
                <a:latin typeface="Calibri"/>
                <a:cs typeface="Calibri"/>
              </a:rPr>
              <a:t> problemas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reais</a:t>
            </a:r>
            <a:r>
              <a:rPr sz="2400" dirty="0">
                <a:latin typeface="Calibri"/>
                <a:cs typeface="Calibri"/>
              </a:rPr>
              <a:t> e </a:t>
            </a:r>
            <a:r>
              <a:rPr sz="2400" spc="-10" dirty="0">
                <a:latin typeface="Calibri"/>
                <a:cs typeface="Calibri"/>
              </a:rPr>
              <a:t>soluções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potenciais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das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perspectivas </a:t>
            </a:r>
            <a:r>
              <a:rPr sz="2400" spc="-5" dirty="0">
                <a:latin typeface="Calibri"/>
                <a:cs typeface="Calibri"/>
              </a:rPr>
              <a:t>dos usuários, </a:t>
            </a:r>
            <a:r>
              <a:rPr sz="2400" spc="-10" dirty="0">
                <a:latin typeface="Calibri"/>
                <a:cs typeface="Calibri"/>
              </a:rPr>
              <a:t>clientes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5" dirty="0">
                <a:latin typeface="Calibri"/>
                <a:cs typeface="Calibri"/>
              </a:rPr>
              <a:t>outros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stakeholders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Entrevista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406" y="1339037"/>
            <a:ext cx="7517130" cy="5001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Quem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são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 </a:t>
            </a:r>
            <a:r>
              <a:rPr sz="3000" spc="-15" dirty="0">
                <a:latin typeface="Calibri"/>
                <a:cs typeface="Calibri"/>
              </a:rPr>
              <a:t>cliente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usuário?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Possuem </a:t>
            </a:r>
            <a:r>
              <a:rPr sz="3000" spc="-5" dirty="0">
                <a:latin typeface="Calibri"/>
                <a:cs typeface="Calibri"/>
              </a:rPr>
              <a:t>necessidades</a:t>
            </a:r>
            <a:r>
              <a:rPr sz="3000" spc="-20" dirty="0">
                <a:latin typeface="Calibri"/>
                <a:cs typeface="Calibri"/>
              </a:rPr>
              <a:t> diferentes?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Quais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são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suas</a:t>
            </a:r>
            <a:endParaRPr sz="3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Capacidades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Experiências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- </a:t>
            </a:r>
            <a:r>
              <a:rPr sz="2600" i="1" spc="-10" dirty="0">
                <a:latin typeface="Calibri"/>
                <a:cs typeface="Calibri"/>
              </a:rPr>
              <a:t>Backgrounds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ts val="3115"/>
              </a:lnSpc>
              <a:buFont typeface="Arial MT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Ambientes,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etc.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ts val="359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Qual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é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problema?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Como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é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resolvido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atualmente?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Qual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razão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para</a:t>
            </a:r>
            <a:r>
              <a:rPr sz="3000" spc="-10" dirty="0">
                <a:latin typeface="Calibri"/>
                <a:cs typeface="Calibri"/>
              </a:rPr>
              <a:t> resolvê-lo?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Qual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</a:t>
            </a:r>
            <a:r>
              <a:rPr sz="3000" spc="-10" dirty="0">
                <a:latin typeface="Calibri"/>
                <a:cs typeface="Calibri"/>
              </a:rPr>
              <a:t> valor</a:t>
            </a:r>
            <a:r>
              <a:rPr sz="3000" spc="-5" dirty="0">
                <a:latin typeface="Calibri"/>
                <a:cs typeface="Calibri"/>
              </a:rPr>
              <a:t> de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uma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solução</a:t>
            </a:r>
            <a:r>
              <a:rPr sz="3000" spc="-5" dirty="0">
                <a:latin typeface="Calibri"/>
                <a:cs typeface="Calibri"/>
              </a:rPr>
              <a:t> bem-sucedida?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Onde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mais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uma </a:t>
            </a:r>
            <a:r>
              <a:rPr sz="3000" spc="-10" dirty="0">
                <a:latin typeface="Calibri"/>
                <a:cs typeface="Calibri"/>
              </a:rPr>
              <a:t>solução</a:t>
            </a:r>
            <a:r>
              <a:rPr sz="3000" spc="-5" dirty="0">
                <a:latin typeface="Calibri"/>
                <a:cs typeface="Calibri"/>
              </a:rPr>
              <a:t> pode ser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encontrada?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561" y="461594"/>
            <a:ext cx="31997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Questionários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1201"/>
            <a:ext cx="5971540" cy="3688079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Aplicabilidade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mercados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específicos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Onde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perguntas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são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definidas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Hipóteses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20" dirty="0">
                <a:latin typeface="Calibri"/>
                <a:cs typeface="Calibri"/>
              </a:rPr>
              <a:t>Perguntas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relevantes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podem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decididas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antecipadamente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Leitor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ouve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maneira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desejada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Suprime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sobre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análise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Úteis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após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uma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entrevista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inicial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5545" y="461594"/>
            <a:ext cx="26917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Observação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784465" cy="4026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969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  <a:tab pos="7461884" algn="l"/>
              </a:tabLst>
            </a:pPr>
            <a:r>
              <a:rPr sz="3200" spc="-5" dirty="0">
                <a:latin typeface="Calibri"/>
                <a:cs typeface="Calibri"/>
              </a:rPr>
              <a:t>Con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5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b</a:t>
            </a:r>
            <a:r>
              <a:rPr sz="3200" spc="-5" dirty="0">
                <a:latin typeface="Calibri"/>
                <a:cs typeface="Calibri"/>
              </a:rPr>
              <a:t>se</a:t>
            </a:r>
            <a:r>
              <a:rPr sz="3200" spc="10" dirty="0">
                <a:latin typeface="Calibri"/>
                <a:cs typeface="Calibri"/>
              </a:rPr>
              <a:t>r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ar 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ompor</a:t>
            </a:r>
            <a:r>
              <a:rPr sz="3200" spc="-5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ame</a:t>
            </a:r>
            <a:r>
              <a:rPr sz="3200" spc="-40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	o  </a:t>
            </a:r>
            <a:r>
              <a:rPr sz="3200" spc="-10" dirty="0">
                <a:latin typeface="Calibri"/>
                <a:cs typeface="Calibri"/>
              </a:rPr>
              <a:t>ambiente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indivíduos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vários </a:t>
            </a:r>
            <a:r>
              <a:rPr sz="3200" spc="-10" dirty="0">
                <a:latin typeface="Calibri"/>
                <a:cs typeface="Calibri"/>
              </a:rPr>
              <a:t>níveis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organizacionais.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Ajuda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confirmar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ou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refutar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informações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obtidas</a:t>
            </a:r>
            <a:r>
              <a:rPr sz="3200" spc="-10" dirty="0">
                <a:latin typeface="Calibri"/>
                <a:cs typeface="Calibri"/>
              </a:rPr>
              <a:t> com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outras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técnicas</a:t>
            </a:r>
            <a:r>
              <a:rPr sz="3200" dirty="0">
                <a:latin typeface="Calibri"/>
                <a:cs typeface="Calibri"/>
              </a:rPr>
              <a:t> 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ajuda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identificar </a:t>
            </a:r>
            <a:r>
              <a:rPr sz="3200" spc="-25" dirty="0">
                <a:latin typeface="Calibri"/>
                <a:cs typeface="Calibri"/>
              </a:rPr>
              <a:t>tarefas </a:t>
            </a:r>
            <a:r>
              <a:rPr sz="3200" dirty="0">
                <a:latin typeface="Calibri"/>
                <a:cs typeface="Calibri"/>
              </a:rPr>
              <a:t>que </a:t>
            </a:r>
            <a:r>
              <a:rPr sz="3200" spc="-5" dirty="0">
                <a:latin typeface="Calibri"/>
                <a:cs typeface="Calibri"/>
              </a:rPr>
              <a:t>podem ser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automatizadas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que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não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foram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identificadas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pelos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interessados.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7642"/>
            <a:ext cx="7967980" cy="4124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Calibri"/>
                <a:cs typeface="Calibri"/>
              </a:rPr>
              <a:t>Essa</a:t>
            </a:r>
            <a:r>
              <a:rPr sz="3200" b="1" spc="-4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técnica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de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identificação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de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problemas</a:t>
            </a:r>
            <a:r>
              <a:rPr sz="3200" b="1" spc="-3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tem </a:t>
            </a:r>
            <a:r>
              <a:rPr sz="3200" b="1" spc="-7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suas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raízes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na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engenharia</a:t>
            </a:r>
            <a:r>
              <a:rPr sz="3200" b="1" spc="-2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industrial.</a:t>
            </a:r>
            <a:endParaRPr sz="3200" dirty="0">
              <a:latin typeface="Calibri"/>
              <a:cs typeface="Calibri"/>
            </a:endParaRPr>
          </a:p>
          <a:p>
            <a:pPr marL="355600" marR="60706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Processo: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uma série de </a:t>
            </a:r>
            <a:r>
              <a:rPr sz="3200" spc="-15" dirty="0">
                <a:latin typeface="Calibri"/>
                <a:cs typeface="Calibri"/>
              </a:rPr>
              <a:t>operações </a:t>
            </a:r>
            <a:r>
              <a:rPr sz="3200" spc="-5" dirty="0">
                <a:latin typeface="Calibri"/>
                <a:cs typeface="Calibri"/>
              </a:rPr>
              <a:t>que são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conduzidas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 </a:t>
            </a:r>
            <a:r>
              <a:rPr sz="3200" spc="-5" dirty="0">
                <a:latin typeface="Calibri"/>
                <a:cs typeface="Calibri"/>
              </a:rPr>
              <a:t>um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departamento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que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produzem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algum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resultado.</a:t>
            </a:r>
            <a:endParaRPr sz="3200" dirty="0">
              <a:latin typeface="Calibri"/>
              <a:cs typeface="Calibri"/>
            </a:endParaRPr>
          </a:p>
          <a:p>
            <a:pPr marL="355600" marR="71374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Análise: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significa </a:t>
            </a:r>
            <a:r>
              <a:rPr sz="3200" spc="-10" dirty="0">
                <a:latin typeface="Calibri"/>
                <a:cs typeface="Calibri"/>
              </a:rPr>
              <a:t>estudar </a:t>
            </a:r>
            <a:r>
              <a:rPr sz="3200" dirty="0">
                <a:latin typeface="Calibri"/>
                <a:cs typeface="Calibri"/>
              </a:rPr>
              <a:t>um </a:t>
            </a:r>
            <a:r>
              <a:rPr sz="3200" spc="-10" dirty="0">
                <a:latin typeface="Calibri"/>
                <a:cs typeface="Calibri"/>
              </a:rPr>
              <a:t>processo 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dividí-lo </a:t>
            </a:r>
            <a:r>
              <a:rPr sz="3200" dirty="0">
                <a:latin typeface="Calibri"/>
                <a:cs typeface="Calibri"/>
              </a:rPr>
              <a:t>em </a:t>
            </a:r>
            <a:r>
              <a:rPr sz="3200" spc="-10" dirty="0">
                <a:latin typeface="Calibri"/>
                <a:cs typeface="Calibri"/>
              </a:rPr>
              <a:t>elementos </a:t>
            </a:r>
            <a:r>
              <a:rPr sz="3200" dirty="0">
                <a:latin typeface="Calibri"/>
                <a:cs typeface="Calibri"/>
              </a:rPr>
              <a:t>mais </a:t>
            </a:r>
            <a:r>
              <a:rPr sz="3200" spc="-5" dirty="0">
                <a:latin typeface="Calibri"/>
                <a:cs typeface="Calibri"/>
              </a:rPr>
              <a:t>simples </a:t>
            </a:r>
            <a:r>
              <a:rPr sz="3200" dirty="0">
                <a:latin typeface="Calibri"/>
                <a:cs typeface="Calibri"/>
              </a:rPr>
              <a:t>e </a:t>
            </a:r>
            <a:r>
              <a:rPr sz="3200" spc="-10" dirty="0">
                <a:latin typeface="Calibri"/>
                <a:cs typeface="Calibri"/>
              </a:rPr>
              <a:t>ver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podem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melhorados.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23095" y="201168"/>
            <a:ext cx="5671185" cy="1358265"/>
            <a:chOff x="2123095" y="201168"/>
            <a:chExt cx="5671185" cy="13582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3095" y="502920"/>
              <a:ext cx="2309991" cy="41605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1667" y="201168"/>
              <a:ext cx="3592067" cy="8458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27731" y="713231"/>
              <a:ext cx="1997964" cy="8458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27703" y="713231"/>
              <a:ext cx="3453384" cy="84582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06548" y="324434"/>
            <a:ext cx="5334000" cy="117792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651510" marR="5080" indent="-639445">
              <a:lnSpc>
                <a:spcPts val="4029"/>
              </a:lnSpc>
              <a:spcBef>
                <a:spcPts val="1075"/>
              </a:spcBef>
            </a:pPr>
            <a:r>
              <a:rPr sz="4200" b="1" dirty="0">
                <a:latin typeface="Calibri"/>
                <a:cs typeface="Calibri"/>
              </a:rPr>
              <a:t>Análise</a:t>
            </a:r>
            <a:r>
              <a:rPr sz="4200" b="1" spc="-30" dirty="0">
                <a:latin typeface="Calibri"/>
                <a:cs typeface="Calibri"/>
              </a:rPr>
              <a:t> </a:t>
            </a:r>
            <a:r>
              <a:rPr sz="4200" b="1" dirty="0">
                <a:latin typeface="Calibri"/>
                <a:cs typeface="Calibri"/>
              </a:rPr>
              <a:t>de</a:t>
            </a:r>
            <a:r>
              <a:rPr sz="4200" b="1" spc="-40" dirty="0">
                <a:latin typeface="Calibri"/>
                <a:cs typeface="Calibri"/>
              </a:rPr>
              <a:t> </a:t>
            </a:r>
            <a:r>
              <a:rPr sz="4200" b="1" spc="-10" dirty="0">
                <a:latin typeface="Calibri"/>
                <a:cs typeface="Calibri"/>
              </a:rPr>
              <a:t>documentos: </a:t>
            </a:r>
            <a:r>
              <a:rPr sz="4200" b="1" spc="-935" dirty="0">
                <a:latin typeface="Calibri"/>
                <a:cs typeface="Calibri"/>
              </a:rPr>
              <a:t> </a:t>
            </a:r>
            <a:r>
              <a:rPr sz="4200" b="1" spc="-20" dirty="0">
                <a:latin typeface="Calibri"/>
                <a:cs typeface="Calibri"/>
              </a:rPr>
              <a:t>Fluxo</a:t>
            </a:r>
            <a:r>
              <a:rPr sz="4200" b="1" spc="-40" dirty="0">
                <a:latin typeface="Calibri"/>
                <a:cs typeface="Calibri"/>
              </a:rPr>
              <a:t> </a:t>
            </a:r>
            <a:r>
              <a:rPr sz="4200" b="1" dirty="0">
                <a:latin typeface="Calibri"/>
                <a:cs typeface="Calibri"/>
              </a:rPr>
              <a:t>de</a:t>
            </a:r>
            <a:r>
              <a:rPr sz="4200" b="1" spc="-10" dirty="0">
                <a:latin typeface="Calibri"/>
                <a:cs typeface="Calibri"/>
              </a:rPr>
              <a:t> Processo</a:t>
            </a:r>
            <a:endParaRPr sz="4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9970" y="461594"/>
            <a:ext cx="20015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Cenários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4777"/>
            <a:ext cx="7908925" cy="40284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634365" indent="-342900">
              <a:lnSpc>
                <a:spcPts val="24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Cenários são </a:t>
            </a:r>
            <a:r>
              <a:rPr sz="2500" spc="-10" dirty="0">
                <a:latin typeface="Calibri"/>
                <a:cs typeface="Calibri"/>
              </a:rPr>
              <a:t>histórias </a:t>
            </a:r>
            <a:r>
              <a:rPr sz="2500" spc="-5" dirty="0">
                <a:latin typeface="Calibri"/>
                <a:cs typeface="Calibri"/>
              </a:rPr>
              <a:t>que </a:t>
            </a:r>
            <a:r>
              <a:rPr sz="2500" spc="-15" dirty="0">
                <a:latin typeface="Calibri"/>
                <a:cs typeface="Calibri"/>
              </a:rPr>
              <a:t>explicam </a:t>
            </a:r>
            <a:r>
              <a:rPr sz="2500" spc="-10" dirty="0">
                <a:latin typeface="Calibri"/>
                <a:cs typeface="Calibri"/>
              </a:rPr>
              <a:t>como </a:t>
            </a:r>
            <a:r>
              <a:rPr sz="2500" spc="-5" dirty="0">
                <a:latin typeface="Calibri"/>
                <a:cs typeface="Calibri"/>
              </a:rPr>
              <a:t>um </a:t>
            </a:r>
            <a:r>
              <a:rPr sz="2500" spc="-10" dirty="0">
                <a:latin typeface="Calibri"/>
                <a:cs typeface="Calibri"/>
              </a:rPr>
              <a:t>sistema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poderá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ser</a:t>
            </a:r>
            <a:r>
              <a:rPr sz="2500" spc="-10" dirty="0">
                <a:latin typeface="Calibri"/>
                <a:cs typeface="Calibri"/>
              </a:rPr>
              <a:t> usado.</a:t>
            </a:r>
            <a:r>
              <a:rPr sz="2500" spc="-5" dirty="0">
                <a:latin typeface="Calibri"/>
                <a:cs typeface="Calibri"/>
              </a:rPr>
              <a:t> Eles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devem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incluir:</a:t>
            </a:r>
            <a:endParaRPr sz="2500">
              <a:latin typeface="Calibri"/>
              <a:cs typeface="Calibri"/>
            </a:endParaRPr>
          </a:p>
          <a:p>
            <a:pPr marL="756285" marR="703580" lvl="1" indent="-287020">
              <a:lnSpc>
                <a:spcPts val="2110"/>
              </a:lnSpc>
              <a:spcBef>
                <a:spcPts val="550"/>
              </a:spcBef>
              <a:buFont typeface="Arial MT"/>
              <a:buChar char="–"/>
              <a:tabLst>
                <a:tab pos="818515" algn="l"/>
                <a:tab pos="819150" algn="l"/>
              </a:tabLst>
            </a:pPr>
            <a:r>
              <a:rPr dirty="0"/>
              <a:t>	</a:t>
            </a:r>
            <a:r>
              <a:rPr sz="2200" spc="-10" dirty="0">
                <a:latin typeface="Calibri"/>
                <a:cs typeface="Calibri"/>
              </a:rPr>
              <a:t>uma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descrição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 </a:t>
            </a:r>
            <a:r>
              <a:rPr sz="2200" spc="-15" dirty="0">
                <a:latin typeface="Calibri"/>
                <a:cs typeface="Calibri"/>
              </a:rPr>
              <a:t>estado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 </a:t>
            </a:r>
            <a:r>
              <a:rPr sz="2200" spc="-10" dirty="0">
                <a:latin typeface="Calibri"/>
                <a:cs typeface="Calibri"/>
              </a:rPr>
              <a:t>sistema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antes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começar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cenário</a:t>
            </a:r>
            <a:endParaRPr sz="2200">
              <a:latin typeface="Calibri"/>
              <a:cs typeface="Calibri"/>
            </a:endParaRPr>
          </a:p>
          <a:p>
            <a:pPr marL="819150" lvl="1" indent="-349250">
              <a:lnSpc>
                <a:spcPct val="100000"/>
              </a:lnSpc>
              <a:spcBef>
                <a:spcPts val="20"/>
              </a:spcBef>
              <a:buFont typeface="Arial MT"/>
              <a:buChar char="–"/>
              <a:tabLst>
                <a:tab pos="818515" algn="l"/>
                <a:tab pos="819150" algn="l"/>
              </a:tabLst>
            </a:pP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fluxo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normal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eventos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cenário</a:t>
            </a:r>
            <a:endParaRPr sz="2200">
              <a:latin typeface="Calibri"/>
              <a:cs typeface="Calibri"/>
            </a:endParaRPr>
          </a:p>
          <a:p>
            <a:pPr marL="819150" lvl="1" indent="-349250">
              <a:lnSpc>
                <a:spcPct val="100000"/>
              </a:lnSpc>
              <a:buFont typeface="Arial MT"/>
              <a:buChar char="–"/>
              <a:tabLst>
                <a:tab pos="818515" algn="l"/>
                <a:tab pos="819150" algn="l"/>
              </a:tabLst>
            </a:pPr>
            <a:r>
              <a:rPr sz="2200" spc="-20" dirty="0">
                <a:latin typeface="Calibri"/>
                <a:cs typeface="Calibri"/>
              </a:rPr>
              <a:t>exceções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fluxo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normal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eventos</a:t>
            </a:r>
            <a:endParaRPr sz="2200">
              <a:latin typeface="Calibri"/>
              <a:cs typeface="Calibri"/>
            </a:endParaRPr>
          </a:p>
          <a:p>
            <a:pPr marL="819150" lvl="1" indent="-349250">
              <a:lnSpc>
                <a:spcPct val="100000"/>
              </a:lnSpc>
              <a:buFont typeface="Arial MT"/>
              <a:buChar char="–"/>
              <a:tabLst>
                <a:tab pos="818515" algn="l"/>
                <a:tab pos="819150" algn="l"/>
              </a:tabLst>
            </a:pPr>
            <a:r>
              <a:rPr sz="2200" spc="-15" dirty="0">
                <a:latin typeface="Calibri"/>
                <a:cs typeface="Calibri"/>
              </a:rPr>
              <a:t>informações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sobre</a:t>
            </a:r>
            <a:r>
              <a:rPr sz="2200" spc="-5" dirty="0">
                <a:latin typeface="Calibri"/>
                <a:cs typeface="Calibri"/>
              </a:rPr>
              <a:t> atividades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concorrentes</a:t>
            </a:r>
            <a:endParaRPr sz="2200">
              <a:latin typeface="Calibri"/>
              <a:cs typeface="Calibri"/>
            </a:endParaRPr>
          </a:p>
          <a:p>
            <a:pPr marL="819150" lvl="1" indent="-349250">
              <a:lnSpc>
                <a:spcPts val="2635"/>
              </a:lnSpc>
              <a:buFont typeface="Arial MT"/>
              <a:buChar char="–"/>
              <a:tabLst>
                <a:tab pos="818515" algn="l"/>
                <a:tab pos="819150" algn="l"/>
              </a:tabLst>
            </a:pPr>
            <a:r>
              <a:rPr sz="2200" spc="-10" dirty="0">
                <a:latin typeface="Calibri"/>
                <a:cs typeface="Calibri"/>
              </a:rPr>
              <a:t>uma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descrição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 </a:t>
            </a:r>
            <a:r>
              <a:rPr sz="2200" spc="-15" dirty="0">
                <a:latin typeface="Calibri"/>
                <a:cs typeface="Calibri"/>
              </a:rPr>
              <a:t>estado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 </a:t>
            </a:r>
            <a:r>
              <a:rPr sz="2200" spc="-10" dirty="0">
                <a:latin typeface="Calibri"/>
                <a:cs typeface="Calibri"/>
              </a:rPr>
              <a:t>sistema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final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cenário</a:t>
            </a:r>
            <a:endParaRPr sz="2200">
              <a:latin typeface="Calibri"/>
              <a:cs typeface="Calibri"/>
            </a:endParaRPr>
          </a:p>
          <a:p>
            <a:pPr marL="355600" marR="927100" indent="-342900">
              <a:lnSpc>
                <a:spcPts val="24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Cenários são </a:t>
            </a:r>
            <a:r>
              <a:rPr sz="2500" spc="-15" dirty="0">
                <a:latin typeface="Calibri"/>
                <a:cs typeface="Calibri"/>
              </a:rPr>
              <a:t>exemplos </a:t>
            </a:r>
            <a:r>
              <a:rPr sz="2500" spc="-5" dirty="0">
                <a:latin typeface="Calibri"/>
                <a:cs typeface="Calibri"/>
              </a:rPr>
              <a:t>de sessões de </a:t>
            </a:r>
            <a:r>
              <a:rPr sz="2500" spc="-15" dirty="0">
                <a:latin typeface="Calibri"/>
                <a:cs typeface="Calibri"/>
              </a:rPr>
              <a:t>interação </a:t>
            </a:r>
            <a:r>
              <a:rPr sz="2500" spc="-10" dirty="0">
                <a:latin typeface="Calibri"/>
                <a:cs typeface="Calibri"/>
              </a:rPr>
              <a:t>que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descrevem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como</a:t>
            </a:r>
            <a:r>
              <a:rPr sz="2500" spc="-5" dirty="0">
                <a:latin typeface="Calibri"/>
                <a:cs typeface="Calibri"/>
              </a:rPr>
              <a:t> o usuário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interage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com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</a:t>
            </a:r>
            <a:r>
              <a:rPr sz="2500" spc="-15" dirty="0">
                <a:latin typeface="Calibri"/>
                <a:cs typeface="Calibri"/>
              </a:rPr>
              <a:t> sistema</a:t>
            </a:r>
            <a:endParaRPr sz="250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libri"/>
                <a:cs typeface="Calibri"/>
              </a:rPr>
              <a:t>A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descoberta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cenários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expõe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interações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possíveis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do 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sistema </a:t>
            </a:r>
            <a:r>
              <a:rPr sz="2500" spc="-5" dirty="0">
                <a:latin typeface="Calibri"/>
                <a:cs typeface="Calibri"/>
              </a:rPr>
              <a:t>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revela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as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facilidades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que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</a:t>
            </a:r>
            <a:r>
              <a:rPr sz="2500" spc="-10" dirty="0">
                <a:latin typeface="Calibri"/>
                <a:cs typeface="Calibri"/>
              </a:rPr>
              <a:t> sistema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pode </a:t>
            </a:r>
            <a:r>
              <a:rPr sz="2500" spc="-10" dirty="0">
                <a:latin typeface="Calibri"/>
                <a:cs typeface="Calibri"/>
              </a:rPr>
              <a:t>precisar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530</Words>
  <Application>Microsoft Office PowerPoint</Application>
  <PresentationFormat>Apresentação na tela (4:3)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 MT</vt:lpstr>
      <vt:lpstr>Calibri</vt:lpstr>
      <vt:lpstr>Office Theme</vt:lpstr>
      <vt:lpstr>Apresentação do PowerPoint</vt:lpstr>
      <vt:lpstr>Apresentação do PowerPoint</vt:lpstr>
      <vt:lpstr>Objetivos</vt:lpstr>
      <vt:lpstr>Entrevista</vt:lpstr>
      <vt:lpstr>Entrevista</vt:lpstr>
      <vt:lpstr>Questionários</vt:lpstr>
      <vt:lpstr>Observação</vt:lpstr>
      <vt:lpstr>Análise de documentos:  Fluxo de Processo</vt:lpstr>
      <vt:lpstr>Cenários</vt:lpstr>
      <vt:lpstr>Storyboards</vt:lpstr>
      <vt:lpstr>Prototipação</vt:lpstr>
      <vt:lpstr>Dinâmicas de Grupo</vt:lpstr>
      <vt:lpstr>Brainstorming</vt:lpstr>
      <vt:lpstr>Apresentação do PowerPoint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Luciana</dc:creator>
  <cp:lastModifiedBy>Allan Farias Favaro</cp:lastModifiedBy>
  <cp:revision>3</cp:revision>
  <dcterms:created xsi:type="dcterms:W3CDTF">2024-03-15T14:00:33Z</dcterms:created>
  <dcterms:modified xsi:type="dcterms:W3CDTF">2024-03-15T20:36:24Z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2012-03-30T00:00:00Z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2024-03-15T00:00:00Z</vt:filetime>
  </property>
</Properties>
</file>