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6"/>
  </p:notesMasterIdLst>
  <p:handoutMasterIdLst>
    <p:handoutMasterId r:id="rId17"/>
  </p:handoutMasterIdLst>
  <p:sldIdLst>
    <p:sldId id="472" r:id="rId7"/>
    <p:sldId id="476" r:id="rId8"/>
    <p:sldId id="475" r:id="rId9"/>
    <p:sldId id="474" r:id="rId10"/>
    <p:sldId id="473" r:id="rId11"/>
    <p:sldId id="471" r:id="rId12"/>
    <p:sldId id="477" r:id="rId13"/>
    <p:sldId id="478" r:id="rId14"/>
    <p:sldId id="479" r:id="rId15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/>
        </p14:section>
        <p14:section name="Seção sem Título" id="{B25D74AB-31B5-4A84-9E5B-036A4CD24A72}">
          <p14:sldIdLst>
            <p14:sldId id="472"/>
            <p14:sldId id="476"/>
            <p14:sldId id="475"/>
            <p14:sldId id="474"/>
            <p14:sldId id="473"/>
            <p14:sldId id="471"/>
            <p14:sldId id="477"/>
            <p14:sldId id="478"/>
            <p14:sldId id="4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13"/>
    <a:srgbClr val="08276B"/>
    <a:srgbClr val="FFFFFF"/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94AE57-C582-45C5-A8E2-C4A55D350766}" v="1" dt="2021-09-01T14:00:22.0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65" d="100"/>
          <a:sy n="65" d="100"/>
        </p:scale>
        <p:origin x="684" y="78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06/10/2021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06/10/2021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573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8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83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C55335-ABCE-498A-92E7-46003B6D9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 descr="A picture containing text, building&#10;&#10;Description automatically generated">
            <a:extLst>
              <a:ext uri="{FF2B5EF4-FFF2-40B4-BE49-F238E27FC236}">
                <a16:creationId xmlns:a16="http://schemas.microsoft.com/office/drawing/2014/main" id="{E7CF29AE-5384-4F91-935A-99AC4B548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42950" cy="7561263"/>
          </a:xfrm>
          <a:prstGeom prst="rect">
            <a:avLst/>
          </a:prstGeom>
        </p:spPr>
      </p:pic>
      <p:pic>
        <p:nvPicPr>
          <p:cNvPr id="5" name="Imagem 4" descr="Placa de letreiro afixada em fachada de loja com cobertura de entrada de estabelecimento&#10;&#10;Descrição gerada automaticamente">
            <a:extLst>
              <a:ext uri="{FF2B5EF4-FFF2-40B4-BE49-F238E27FC236}">
                <a16:creationId xmlns:a16="http://schemas.microsoft.com/office/drawing/2014/main" id="{DBAA3107-163B-43CA-ABD5-81E8E72D7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" y="0"/>
            <a:ext cx="13442245" cy="756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7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 – 11/08/2021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Mudanças na equipe.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Socioemocional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Aguardando validação do tema com o professor.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Frente levantamento de Requisitos.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Contextualização sobre o projeto #Lucas Ferreira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Idealização do Projeto.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#Luiz Gustavo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Desenvolvimento do Projeto.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Documentação  #João Vitor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34647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2 </a:t>
            </a:r>
            <a:r>
              <a:rPr lang="en-US" sz="2646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– 18/08/2021</a:t>
            </a:r>
            <a:endParaRPr lang="en-US" sz="2646" dirty="0">
              <a:solidFill>
                <a:prstClr val="black"/>
              </a:solidFill>
              <a:latin typeface="Exo 2 Medium" panose="00000600000000000000" pitchFamily="50" charset="0"/>
              <a:cs typeface="Simplon Oi Headline"/>
            </a:endParaRP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Proto-persona.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Definição das proto-personas do projeto #Vinícius Novais.</a:t>
            </a:r>
          </a:p>
          <a:p>
            <a:pPr marL="0" lvl="1" indent="-252049" defTabSz="672130">
              <a:buFont typeface="Wingdings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Contexto do negócio.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Foi realizada algumas pesquisas e armazenada algumas fontes enriquecedoras referente ao contexto do negócio #Lucas G.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Ferramentas de gestão.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Definida algumas ferramentas de gestão/comunicação entre os membros do projeto (Planner, ATAS, Discord, Whatsapp) #João Vitor.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Falta de dados estatísticos voltados ao tema do nosso projeto.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6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Projeto configurado no Github.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Repositório criado e configurado no Github #Caio Elcio.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Idealização do Projeto.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Wireframe e prototipação no Figma #Luiz Gustavo.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Desenvolvimento do Projeto.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Justificativa do projeto e contexto de negócio  #Lucas F.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644213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3 – 25/08/2021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Proto-persona.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Revisão devido aos fatores que foi levantado na aula de socioemocional #Vinícius Novais.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Mapa de empatia.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Foi chegado a um consenso nas respostas das 36 perguntas referente ao socioemocional #Luiz Gustavo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Paleta de cores.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Definido as cores predominantes da nossa aplicação #Lucas F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49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Devido ao fato de ficarmos um pouco confortáveis no projeto, acabou que gerou uma grande demanda para as próximas reuniões.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6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Aplicação.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Features #Caio Elcio.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Mapa de empatia.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Dar prosseguimento no mapa de empatia #Luiz Gustavo.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Dar início as telas da nossa aplicação #Lucas G.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Desenho de solução. 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Definido em primeira instância o HLD #João Vitor</a:t>
            </a:r>
          </a:p>
          <a:p>
            <a:pPr marL="0" lvl="1" defTabSz="672130"/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1DAFFF76-A01F-4F25-8512-D34E6780DD5B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9247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85750" indent="-285750" defTabSz="672130">
              <a:spcAft>
                <a:spcPts val="882"/>
              </a:spcAft>
              <a:buFont typeface="Wingdings" panose="05000000000000000000" pitchFamily="2" charset="2"/>
              <a:buChar char="§"/>
            </a:pPr>
            <a:r>
              <a:rPr lang="pt-BR" sz="147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Como ponto de atenção fica o entregável de Técnicas de programação web relacionado ao SpringBoot pelo fato de ainda não termos alinhados como será feito.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srgbClr val="08276B"/>
                </a:solidFill>
                <a:latin typeface="Exo 2 Medium" panose="00000600000000000000" pitchFamily="50" charset="0"/>
                <a:cs typeface="Simplon Oi Headline"/>
              </a:rPr>
              <a:t>SEMANA 4 – 01/09/2021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Mapa de empatia.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Alguns ajustes para a finalização #Vinícius Novais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Jornada do usuário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Apenas uma revisão dos dados inseridos para a finalização #João Oliveira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Estrutura do projeto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Poucos ajustes para a finalização #Luiz Gustavo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Plataforma</a:t>
            </a:r>
          </a:p>
          <a:p>
            <a:pPr marL="285750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Foi dado inicio o desenvolvimento da plataforma, com algumas telas já codadas #Lucas Félix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6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Apresentação.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Iniciar e finalizar o slide de apresentação do projeto #Lucas Ferreira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Postman.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Aguardando a aula do professor para verificação se terá a necessidade de incluir no projeto nesta sprint #Caio Elcio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Protótipo Springboot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Vai ser o foco do próximo openlab a discussão sobre esse item em específico #Vinícius Novais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do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1DAFFF76-A01F-4F25-8512-D34E6780DD5B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7129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srgbClr val="08276B"/>
                </a:solidFill>
                <a:latin typeface="Exo 2 Medium" panose="00000600000000000000" pitchFamily="50" charset="0"/>
                <a:cs typeface="Simplon Oi Headline"/>
              </a:rPr>
              <a:t>SEMANA 5 – 15/09/2021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 protótipo.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na usabilidade conforme orientações do Gerson  #Vinícius Novais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BPMN.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Inicialização do BPMN #Luiz Gustavo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5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Atualização do repositório.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 protótipo conforme recomendação #Caio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finalização da prototipação.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 repositório conforme recomendação #Caio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algn="just"/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Postman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Será implantado conforme orientações do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Yoshi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#João Vitor</a:t>
            </a:r>
          </a:p>
          <a:p>
            <a:pPr marL="0" lvl="1" indent="-252049" algn="just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Timeline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.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Inicialização da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timeline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 #Lucas Ferreira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Product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Backlog e Sprint Backlog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Inicialização da </a:t>
            </a:r>
            <a:r>
              <a:rPr lang="pt-BR" sz="1320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timeline</a:t>
            </a: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 #Vinicius e João</a:t>
            </a: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do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1DAFFF76-A01F-4F25-8512-D34E6780DD5B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srgbClr val="08276B"/>
                </a:solidFill>
                <a:latin typeface="Exo 2 Medium" panose="00000600000000000000" pitchFamily="50" charset="0"/>
                <a:cs typeface="Simplon Oi Headline"/>
              </a:rPr>
              <a:t>SEMANA 6 – 21/09/2021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finais no protótipo.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na usabilidade conforme orientações do Gerson  #Caio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Finalização do MER.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MER realizado #Luiz Gustavo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Product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Backlog.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Realizado conforme instruções #Vinicius Novais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Sprint backlog.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Realizado conforme instruções #João Oliveira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5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Codificar telas.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Codificar de acordo com os protótipos #Lucas Felix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Criar script do banco.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script conforme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uml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 #Luiz Gustavo</a:t>
            </a:r>
          </a:p>
          <a:p>
            <a:pPr marL="0" lvl="1" algn="just"/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Postman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Será implantado conforme orientações do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Yoshi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#João Vitor</a:t>
            </a:r>
          </a:p>
          <a:p>
            <a:pPr marL="0" lvl="1" indent="-252049" algn="just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Timeline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.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Desenvolvimento 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da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timeline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 #Lucas Ferreira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do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1DAFFF76-A01F-4F25-8512-D34E6780DD5B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23469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044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srgbClr val="08276B"/>
                </a:solidFill>
                <a:latin typeface="Exo 2 Medium" panose="00000600000000000000" pitchFamily="50" charset="0"/>
                <a:cs typeface="Simplon Oi Headline"/>
              </a:rPr>
              <a:t>SEMANA 7 – 28/09/2021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8267" y="4152347"/>
            <a:ext cx="12505521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6" y="1106495"/>
            <a:ext cx="61866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de tela.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Codificação da tela de projetos #João Oliveira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de tela.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Codificação da tela Home #Lucas Félix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de tela.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Codificação da tela Dashboard #Vinicius Novais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e edição de tela.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Codificação da tela de Uploads e ajustes Login e Cadastro #Caio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de tela.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Codificação da tela de projetos #João Oliveira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do CRUD no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Postman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Crud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completo no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Postman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#Luiz Gustavo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4500711"/>
            <a:ext cx="12496525" cy="2808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do banco na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azure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Criar banco conforme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uml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#Luiz Gustavo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Finalizar front.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Finalizar front das telas  #Todo o grupo</a:t>
            </a:r>
          </a:p>
          <a:p>
            <a:pPr marL="0" lvl="1" algn="just"/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Iniciar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das telas.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da implementação de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no projeto #Caio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do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1DAFFF76-A01F-4F25-8512-D34E6780DD5B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97448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5E66A94-914F-497A-A098-71B8A170A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Rectangle 42">
            <a:extLst>
              <a:ext uri="{FF2B5EF4-FFF2-40B4-BE49-F238E27FC236}">
                <a16:creationId xmlns:a16="http://schemas.microsoft.com/office/drawing/2014/main" id="{D56D5B31-1798-4A73-939D-5495975295D4}"/>
              </a:ext>
            </a:extLst>
          </p:cNvPr>
          <p:cNvSpPr/>
          <p:nvPr/>
        </p:nvSpPr>
        <p:spPr>
          <a:xfrm>
            <a:off x="6804884" y="1106495"/>
            <a:ext cx="62044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C488E075-24DD-4CAC-A846-48FBDF28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srgbClr val="08276B"/>
                </a:solidFill>
                <a:latin typeface="Exo 2 Medium" panose="00000600000000000000" pitchFamily="50" charset="0"/>
                <a:cs typeface="Simplon Oi Headline"/>
              </a:rPr>
              <a:t>SEMANA 8 – 05/10/2021</a:t>
            </a:r>
          </a:p>
        </p:txBody>
      </p:sp>
      <p:sp>
        <p:nvSpPr>
          <p:cNvPr id="22" name="TextBox 118">
            <a:extLst>
              <a:ext uri="{FF2B5EF4-FFF2-40B4-BE49-F238E27FC236}">
                <a16:creationId xmlns:a16="http://schemas.microsoft.com/office/drawing/2014/main" id="{BD7B98C2-C566-441C-A8E5-BA505B2CA31F}"/>
              </a:ext>
            </a:extLst>
          </p:cNvPr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D512B11E-A0D6-43B9-9FAB-A12852EB997C}"/>
              </a:ext>
            </a:extLst>
          </p:cNvPr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1BCF13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4" name="TextBox 123">
            <a:extLst>
              <a:ext uri="{FF2B5EF4-FFF2-40B4-BE49-F238E27FC236}">
                <a16:creationId xmlns:a16="http://schemas.microsoft.com/office/drawing/2014/main" id="{DF2A6510-AF00-4432-92E4-F9CD9E5F17D8}"/>
              </a:ext>
            </a:extLst>
          </p:cNvPr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25" name="TextBox 128">
            <a:extLst>
              <a:ext uri="{FF2B5EF4-FFF2-40B4-BE49-F238E27FC236}">
                <a16:creationId xmlns:a16="http://schemas.microsoft.com/office/drawing/2014/main" id="{983CE74D-5B8F-4DD1-8C18-E4BE116FF1DC}"/>
              </a:ext>
            </a:extLst>
          </p:cNvPr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26" name="TextBox 133">
            <a:extLst>
              <a:ext uri="{FF2B5EF4-FFF2-40B4-BE49-F238E27FC236}">
                <a16:creationId xmlns:a16="http://schemas.microsoft.com/office/drawing/2014/main" id="{FE1215A2-D778-4D77-9417-6C32B4E10829}"/>
              </a:ext>
            </a:extLst>
          </p:cNvPr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27" name="Oval 134">
            <a:extLst>
              <a:ext uri="{FF2B5EF4-FFF2-40B4-BE49-F238E27FC236}">
                <a16:creationId xmlns:a16="http://schemas.microsoft.com/office/drawing/2014/main" id="{E0659533-7794-44EF-87B8-DFFD796E8DCB}"/>
              </a:ext>
            </a:extLst>
          </p:cNvPr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8" name="TextBox 138">
            <a:extLst>
              <a:ext uri="{FF2B5EF4-FFF2-40B4-BE49-F238E27FC236}">
                <a16:creationId xmlns:a16="http://schemas.microsoft.com/office/drawing/2014/main" id="{CFC76C64-835E-4901-A393-78B96741EBC6}"/>
              </a:ext>
            </a:extLst>
          </p:cNvPr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1E43F633-0A68-4D0F-AC0D-375E22F80328}"/>
              </a:ext>
            </a:extLst>
          </p:cNvPr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543C29D-67E1-4031-9D29-169B0DBC6EA2}"/>
              </a:ext>
            </a:extLst>
          </p:cNvPr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A8C0DE2-12B6-4997-B780-BE9D9F8E16D6}"/>
              </a:ext>
            </a:extLst>
          </p:cNvPr>
          <p:cNvSpPr/>
          <p:nvPr/>
        </p:nvSpPr>
        <p:spPr>
          <a:xfrm>
            <a:off x="508267" y="4152347"/>
            <a:ext cx="12505521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32" name="Rectangle 37">
            <a:extLst>
              <a:ext uri="{FF2B5EF4-FFF2-40B4-BE49-F238E27FC236}">
                <a16:creationId xmlns:a16="http://schemas.microsoft.com/office/drawing/2014/main" id="{224F3AF8-BD84-4D63-8F6E-083FA677F2DB}"/>
              </a:ext>
            </a:extLst>
          </p:cNvPr>
          <p:cNvSpPr/>
          <p:nvPr/>
        </p:nvSpPr>
        <p:spPr>
          <a:xfrm>
            <a:off x="496766" y="1106495"/>
            <a:ext cx="61866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do BD na Azure.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#Caio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do 2° ORM. 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#Luiz Gustavo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Conceituar o Padrão de Projeto.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#Luiz Gustavo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F0F9D098-FF4D-4A23-BBE2-370207E68022}"/>
              </a:ext>
            </a:extLst>
          </p:cNvPr>
          <p:cNvSpPr>
            <a:spLocks/>
          </p:cNvSpPr>
          <p:nvPr/>
        </p:nvSpPr>
        <p:spPr>
          <a:xfrm>
            <a:off x="512766" y="4500711"/>
            <a:ext cx="12496525" cy="2808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Conectar tela de Cadastro e Login no BD. 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#Caio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Adicionar validações na tela de Cadastro e Login.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#Caio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das tabelas no BD.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Novais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Elaborar planilha de arquitetura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#Lucas Ferreira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Diagrama de Solução de Software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#Lucas Felix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Implementação de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ListaObj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e exportação de arquivo CSV.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#Luiz Gustavo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4" name="Oval 134">
            <a:extLst>
              <a:ext uri="{FF2B5EF4-FFF2-40B4-BE49-F238E27FC236}">
                <a16:creationId xmlns:a16="http://schemas.microsoft.com/office/drawing/2014/main" id="{B57AA8A8-84FD-48DE-BA43-08D253C6F27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5" name="Oval 120">
            <a:extLst>
              <a:ext uri="{FF2B5EF4-FFF2-40B4-BE49-F238E27FC236}">
                <a16:creationId xmlns:a16="http://schemas.microsoft.com/office/drawing/2014/main" id="{DAAADCBD-ECD9-4B5D-A8E0-075FB6F9BED7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1BCF13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A87B1CA7-18E0-459A-8B40-B30CC45C209A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37" name="TextBox 138">
            <a:extLst>
              <a:ext uri="{FF2B5EF4-FFF2-40B4-BE49-F238E27FC236}">
                <a16:creationId xmlns:a16="http://schemas.microsoft.com/office/drawing/2014/main" id="{41B46BEE-7CCD-459E-800A-B6E0E71F7FC7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do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38" name="Oval 134">
            <a:extLst>
              <a:ext uri="{FF2B5EF4-FFF2-40B4-BE49-F238E27FC236}">
                <a16:creationId xmlns:a16="http://schemas.microsoft.com/office/drawing/2014/main" id="{AC71B70F-2DA1-4D18-9AC0-DCFDF0FE0D5C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73143720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8ECE7139958D46ABEDA89D12B90CBF" ma:contentTypeVersion="0" ma:contentTypeDescription="Create a new document." ma:contentTypeScope="" ma:versionID="e6d660081116f63565d30cc13099d5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DE92A4-5D2A-451A-A373-EB014CDC0D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17843</TotalTime>
  <Words>1010</Words>
  <Application>Microsoft Office PowerPoint</Application>
  <PresentationFormat>Personalizar</PresentationFormat>
  <Paragraphs>247</Paragraphs>
  <Slides>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9</vt:i4>
      </vt:variant>
    </vt:vector>
  </HeadingPairs>
  <TitlesOfParts>
    <vt:vector size="19" baseType="lpstr">
      <vt:lpstr>Arial</vt:lpstr>
      <vt:lpstr>Calibri</vt:lpstr>
      <vt:lpstr>Exo 2</vt:lpstr>
      <vt:lpstr>Exo 2 Medium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SEMANA 1 – 11/08/2021</vt:lpstr>
      <vt:lpstr>SEMANA 2 – 18/08/2021</vt:lpstr>
      <vt:lpstr>SEMANA 3 – 25/08/2021</vt:lpstr>
      <vt:lpstr>SEMANA 4 – 01/09/2021</vt:lpstr>
      <vt:lpstr>SEMANA 5 – 15/09/2021</vt:lpstr>
      <vt:lpstr>SEMANA 6 – 21/09/2021</vt:lpstr>
      <vt:lpstr>SEMANA 7 – 28/09/2021</vt:lpstr>
      <vt:lpstr>SEMANA 8 – 05/10/2021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CAIO ELCIO DUARTE ELOY</cp:lastModifiedBy>
  <cp:revision>365</cp:revision>
  <cp:lastPrinted>2018-08-30T22:45:44Z</cp:lastPrinted>
  <dcterms:created xsi:type="dcterms:W3CDTF">2016-12-01T16:19:35Z</dcterms:created>
  <dcterms:modified xsi:type="dcterms:W3CDTF">2021-10-06T21:06:55Z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0x0101007F8ECE7139958D46ABEDA89D12B90CBF</vt:lpwstr>
  </property>
</Properties>
</file>