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80" r:id="rId24"/>
    <p:sldId id="278" r:id="rId25"/>
    <p:sldId id="279" r:id="rId26"/>
    <p:sldId id="283" r:id="rId27"/>
    <p:sldId id="281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40" d="100"/>
          <a:sy n="40" d="100"/>
        </p:scale>
        <p:origin x="84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g\Desktop\Trabalho%20AOC2\Pasta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/>
              <a:t>efeito</a:t>
            </a:r>
            <a:r>
              <a:rPr lang="en-US" sz="1500" baseline="0"/>
              <a:t> de associatividade</a:t>
            </a:r>
          </a:p>
        </c:rich>
      </c:tx>
      <c:layout>
        <c:manualLayout>
          <c:xMode val="edge"/>
          <c:yMode val="edge"/>
          <c:x val="0.24549611984226949"/>
          <c:y val="3.64389015131497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3071129002904705"/>
          <c:y val="0.17610766045548654"/>
          <c:w val="0.8122199797338604"/>
          <c:h val="0.57106242154513298"/>
        </c:manualLayout>
      </c:layout>
      <c:lineChart>
        <c:grouping val="standard"/>
        <c:varyColors val="0"/>
        <c:ser>
          <c:idx val="0"/>
          <c:order val="0"/>
          <c:tx>
            <c:strRef>
              <c:f>'EX1'!$H$2</c:f>
              <c:strCache>
                <c:ptCount val="1"/>
                <c:pt idx="0">
                  <c:v>INSTRUÇÃO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dLbl>
              <c:idx val="3"/>
              <c:layout>
                <c:manualLayout>
                  <c:x val="-6.2199126107304161E-3"/>
                  <c:y val="4.50774190138984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C7E-471D-80AF-C0AC469D2E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'EX1'!$G$3:$G$6</c:f>
              <c:strCache>
                <c:ptCount val="4"/>
                <c:pt idx="0">
                  <c:v>DIRETO</c:v>
                </c:pt>
                <c:pt idx="1">
                  <c:v>ASSOCIATIVO (2)</c:v>
                </c:pt>
                <c:pt idx="2">
                  <c:v>ASSOCIATIVO (4)</c:v>
                </c:pt>
                <c:pt idx="3">
                  <c:v>TOTALMENTE</c:v>
                </c:pt>
              </c:strCache>
            </c:strRef>
          </c:cat>
          <c:val>
            <c:numRef>
              <c:f>'EX1'!$H$3:$H$6</c:f>
              <c:numCache>
                <c:formatCode>0.00%</c:formatCode>
                <c:ptCount val="4"/>
                <c:pt idx="0">
                  <c:v>4.8099999999999997E-2</c:v>
                </c:pt>
                <c:pt idx="1">
                  <c:v>4.6800000000000001E-2</c:v>
                </c:pt>
                <c:pt idx="2">
                  <c:v>4.5199999999999997E-2</c:v>
                </c:pt>
                <c:pt idx="3">
                  <c:v>4.4999999999999998E-2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7E-471D-80AF-C0AC469D2EAA}"/>
            </c:ext>
          </c:extLst>
        </c:ser>
        <c:ser>
          <c:idx val="1"/>
          <c:order val="1"/>
          <c:tx>
            <c:strRef>
              <c:f>'EX1'!$I$2</c:f>
              <c:strCache>
                <c:ptCount val="1"/>
                <c:pt idx="0">
                  <c:v>DADOS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dLbl>
              <c:idx val="3"/>
              <c:layout>
                <c:manualLayout>
                  <c:x val="-5.7283730991515944E-2"/>
                  <c:y val="-5.81320791276929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7E-471D-80AF-C0AC469D2E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'EX1'!$G$3:$G$6</c:f>
              <c:strCache>
                <c:ptCount val="4"/>
                <c:pt idx="0">
                  <c:v>DIRETO</c:v>
                </c:pt>
                <c:pt idx="1">
                  <c:v>ASSOCIATIVO (2)</c:v>
                </c:pt>
                <c:pt idx="2">
                  <c:v>ASSOCIATIVO (4)</c:v>
                </c:pt>
                <c:pt idx="3">
                  <c:v>TOTALMENTE</c:v>
                </c:pt>
              </c:strCache>
            </c:strRef>
          </c:cat>
          <c:val>
            <c:numRef>
              <c:f>'EX1'!$I$3:$I$6</c:f>
              <c:numCache>
                <c:formatCode>0%</c:formatCode>
                <c:ptCount val="4"/>
                <c:pt idx="0" formatCode="0.00%">
                  <c:v>6.0100000000000001E-2</c:v>
                </c:pt>
                <c:pt idx="1">
                  <c:v>3.4000000000000002E-2</c:v>
                </c:pt>
                <c:pt idx="2" formatCode="0.00%">
                  <c:v>2.6100000000000002E-2</c:v>
                </c:pt>
                <c:pt idx="3" formatCode="0.00%">
                  <c:v>2.12E-2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7E-471D-80AF-C0AC469D2EA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33511648"/>
        <c:axId val="427076328"/>
      </c:lineChart>
      <c:catAx>
        <c:axId val="43351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mapeamentos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076328"/>
        <c:crossesAt val="1.9200000000000007E-3"/>
        <c:auto val="1"/>
        <c:lblAlgn val="ctr"/>
        <c:lblOffset val="100"/>
        <c:noMultiLvlLbl val="0"/>
      </c:catAx>
      <c:valAx>
        <c:axId val="427076328"/>
        <c:scaling>
          <c:orientation val="minMax"/>
          <c:max val="7.0000000000000007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3511648"/>
        <c:crosses val="autoZero"/>
        <c:crossBetween val="between"/>
      </c:valAx>
      <c:spPr>
        <a:noFill/>
        <a:ln>
          <a:solidFill>
            <a:schemeClr val="bg1"/>
          </a:solidFill>
          <a:prstDash val="sysDot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i="1"/>
              <a:t>Caches Instruções Unificadas</a:t>
            </a:r>
            <a:r>
              <a:rPr lang="pt-BR" i="1" baseline="0"/>
              <a:t> com Dados (UL2)</a:t>
            </a:r>
            <a:endParaRPr lang="pt-BR" i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'EX4'!$L$7</c:f>
              <c:strCache>
                <c:ptCount val="1"/>
                <c:pt idx="0">
                  <c:v>INSTRUÇÃO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DB-4E39-9057-38CEDEC6BED9}"/>
              </c:ext>
            </c:extLst>
          </c:dPt>
          <c:dPt>
            <c:idx val="1"/>
            <c:invertIfNegative val="0"/>
            <c:bubble3D val="0"/>
            <c:spPr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DB-4E39-9057-38CEDEC6BE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'EX4'!$K$8:$K$9</c:f>
              <c:strCache>
                <c:ptCount val="2"/>
                <c:pt idx="0">
                  <c:v>L1</c:v>
                </c:pt>
                <c:pt idx="1">
                  <c:v>L2</c:v>
                </c:pt>
              </c:strCache>
            </c:strRef>
          </c:cat>
          <c:val>
            <c:numRef>
              <c:f>'EX4'!$L$8:$L$9</c:f>
              <c:numCache>
                <c:formatCode>0.00%</c:formatCode>
                <c:ptCount val="2"/>
                <c:pt idx="0">
                  <c:v>3.6299999999999999E-2</c:v>
                </c:pt>
                <c:pt idx="1">
                  <c:v>0.67330000000000001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DB-4E39-9057-38CEDEC6BED9}"/>
            </c:ext>
          </c:extLst>
        </c:ser>
        <c:ser>
          <c:idx val="1"/>
          <c:order val="1"/>
          <c:tx>
            <c:strRef>
              <c:f>'EX4'!$M$7</c:f>
              <c:strCache>
                <c:ptCount val="1"/>
                <c:pt idx="0">
                  <c:v>DADOS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'EX4'!$K$8:$K$9</c:f>
              <c:strCache>
                <c:ptCount val="2"/>
                <c:pt idx="0">
                  <c:v>L1</c:v>
                </c:pt>
                <c:pt idx="1">
                  <c:v>L2</c:v>
                </c:pt>
              </c:strCache>
            </c:strRef>
          </c:cat>
          <c:val>
            <c:numRef>
              <c:f>'EX4'!$M$8:$M$9</c:f>
              <c:numCache>
                <c:formatCode>0.00%</c:formatCode>
                <c:ptCount val="2"/>
                <c:pt idx="0">
                  <c:v>9.2999999999999992E-3</c:v>
                </c:pt>
                <c:pt idx="1">
                  <c:v>0.67330000000000001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DB-4E39-9057-38CEDEC6BE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14882944"/>
        <c:axId val="514889504"/>
      </c:barChart>
      <c:catAx>
        <c:axId val="51488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Niveis de Cache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4889504"/>
        <c:crosses val="autoZero"/>
        <c:auto val="1"/>
        <c:lblAlgn val="ctr"/>
        <c:lblOffset val="100"/>
        <c:noMultiLvlLbl val="0"/>
      </c:catAx>
      <c:valAx>
        <c:axId val="514889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</a:t>
                </a:r>
                <a:r>
                  <a:rPr lang="pt-BR" baseline="0"/>
                  <a:t> RATE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488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i="1"/>
              <a:t>Caches Separadas</a:t>
            </a:r>
            <a:r>
              <a:rPr lang="pt-BR" i="1" baseline="0"/>
              <a:t> (UL2)</a:t>
            </a:r>
            <a:endParaRPr lang="pt-BR" i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'EX4'!$L$11</c:f>
              <c:strCache>
                <c:ptCount val="1"/>
                <c:pt idx="0">
                  <c:v>INSTRUÇÃO</c:v>
                </c:pt>
              </c:strCache>
            </c:strRef>
          </c:tx>
          <c:spPr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'EX4'!$K$12:$K$13</c:f>
              <c:strCache>
                <c:ptCount val="2"/>
                <c:pt idx="0">
                  <c:v>L1</c:v>
                </c:pt>
                <c:pt idx="1">
                  <c:v>L2</c:v>
                </c:pt>
              </c:strCache>
            </c:strRef>
          </c:cat>
          <c:val>
            <c:numRef>
              <c:f>'EX4'!$L$12:$L$13</c:f>
              <c:numCache>
                <c:formatCode>0.00%</c:formatCode>
                <c:ptCount val="2"/>
                <c:pt idx="0">
                  <c:v>1.6000000000000001E-3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F2-45D4-A57A-91C9CEB51F18}"/>
            </c:ext>
          </c:extLst>
        </c:ser>
        <c:ser>
          <c:idx val="1"/>
          <c:order val="1"/>
          <c:tx>
            <c:strRef>
              <c:f>'EX4'!$M$11</c:f>
              <c:strCache>
                <c:ptCount val="1"/>
                <c:pt idx="0">
                  <c:v>DADOS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'EX4'!$K$12:$K$13</c:f>
              <c:strCache>
                <c:ptCount val="2"/>
                <c:pt idx="0">
                  <c:v>L1</c:v>
                </c:pt>
                <c:pt idx="1">
                  <c:v>L2</c:v>
                </c:pt>
              </c:strCache>
            </c:strRef>
          </c:cat>
          <c:val>
            <c:numRef>
              <c:f>'EX4'!$M$12:$M$13</c:f>
              <c:numCache>
                <c:formatCode>0.00%</c:formatCode>
                <c:ptCount val="2"/>
                <c:pt idx="0">
                  <c:v>9.2999999999999992E-3</c:v>
                </c:pt>
                <c:pt idx="1">
                  <c:v>0.7339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F2-45D4-A57A-91C9CEB51F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14882944"/>
        <c:axId val="514889504"/>
      </c:barChart>
      <c:catAx>
        <c:axId val="51488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Niveis de Cache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4889504"/>
        <c:crosses val="autoZero"/>
        <c:auto val="1"/>
        <c:lblAlgn val="ctr"/>
        <c:lblOffset val="100"/>
        <c:noMultiLvlLbl val="0"/>
      </c:catAx>
      <c:valAx>
        <c:axId val="514889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</a:t>
                </a:r>
                <a:r>
                  <a:rPr lang="pt-BR" baseline="0"/>
                  <a:t> RATE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488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i="1"/>
              <a:t>Caches Instruções Unificadas</a:t>
            </a:r>
            <a:r>
              <a:rPr lang="pt-BR" i="1" baseline="0"/>
              <a:t> com Dados (UL2)</a:t>
            </a:r>
            <a:endParaRPr lang="pt-BR" i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'EX4'!$L$15</c:f>
              <c:strCache>
                <c:ptCount val="1"/>
                <c:pt idx="0">
                  <c:v>INSTRUÇÃO</c:v>
                </c:pt>
              </c:strCache>
            </c:strRef>
          </c:tx>
          <c:spPr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'EX4'!$K$16:$K$17</c:f>
              <c:strCache>
                <c:ptCount val="2"/>
                <c:pt idx="0">
                  <c:v>L1</c:v>
                </c:pt>
                <c:pt idx="1">
                  <c:v>L2</c:v>
                </c:pt>
              </c:strCache>
            </c:strRef>
          </c:cat>
          <c:val>
            <c:numRef>
              <c:f>'EX4'!$L$16:$L$17</c:f>
              <c:numCache>
                <c:formatCode>0.00%</c:formatCode>
                <c:ptCount val="2"/>
                <c:pt idx="0">
                  <c:v>1.6000000000000001E-3</c:v>
                </c:pt>
                <c:pt idx="1">
                  <c:v>0.65600000000000003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E-43AB-BC76-4E9C0609C3F4}"/>
            </c:ext>
          </c:extLst>
        </c:ser>
        <c:ser>
          <c:idx val="1"/>
          <c:order val="1"/>
          <c:tx>
            <c:strRef>
              <c:f>'EX4'!$M$15</c:f>
              <c:strCache>
                <c:ptCount val="1"/>
                <c:pt idx="0">
                  <c:v>DADOS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'EX4'!$K$16:$K$17</c:f>
              <c:strCache>
                <c:ptCount val="2"/>
                <c:pt idx="0">
                  <c:v>L1</c:v>
                </c:pt>
                <c:pt idx="1">
                  <c:v>L2</c:v>
                </c:pt>
              </c:strCache>
            </c:strRef>
          </c:cat>
          <c:val>
            <c:numRef>
              <c:f>'EX4'!$M$16:$M$17</c:f>
              <c:numCache>
                <c:formatCode>0.00%</c:formatCode>
                <c:ptCount val="2"/>
                <c:pt idx="0">
                  <c:v>9.2999999999999992E-3</c:v>
                </c:pt>
                <c:pt idx="1">
                  <c:v>0.65600000000000003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E-43AB-BC76-4E9C0609C3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14882944"/>
        <c:axId val="514889504"/>
      </c:barChart>
      <c:catAx>
        <c:axId val="51488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Niveis de Cache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4889504"/>
        <c:crosses val="autoZero"/>
        <c:auto val="1"/>
        <c:lblAlgn val="ctr"/>
        <c:lblOffset val="100"/>
        <c:noMultiLvlLbl val="0"/>
      </c:catAx>
      <c:valAx>
        <c:axId val="514889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</a:t>
                </a:r>
                <a:r>
                  <a:rPr lang="pt-BR" baseline="0"/>
                  <a:t> RATE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488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/>
              <a:t>efeito</a:t>
            </a:r>
            <a:r>
              <a:rPr lang="en-US" sz="1500" baseline="0"/>
              <a:t> de associatividade</a:t>
            </a:r>
          </a:p>
        </c:rich>
      </c:tx>
      <c:layout>
        <c:manualLayout>
          <c:xMode val="edge"/>
          <c:yMode val="edge"/>
          <c:x val="0.26251739263586471"/>
          <c:y val="3.64389015131497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3071129002904705"/>
          <c:y val="0.17610766045548654"/>
          <c:w val="0.8122199797338604"/>
          <c:h val="0.57106242154513298"/>
        </c:manualLayout>
      </c:layout>
      <c:lineChart>
        <c:grouping val="standard"/>
        <c:varyColors val="0"/>
        <c:ser>
          <c:idx val="0"/>
          <c:order val="0"/>
          <c:tx>
            <c:strRef>
              <c:f>'EX1'!$H$18</c:f>
              <c:strCache>
                <c:ptCount val="1"/>
                <c:pt idx="0">
                  <c:v>INSTRUÇÃO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ot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'EX1'!$G$3:$G$6</c:f>
              <c:strCache>
                <c:ptCount val="4"/>
                <c:pt idx="0">
                  <c:v>DIRETO</c:v>
                </c:pt>
                <c:pt idx="1">
                  <c:v>ASSOCIATIVO (2)</c:v>
                </c:pt>
                <c:pt idx="2">
                  <c:v>ASSOCIATIVO (4)</c:v>
                </c:pt>
                <c:pt idx="3">
                  <c:v>TOTALMENTE</c:v>
                </c:pt>
              </c:strCache>
            </c:strRef>
          </c:cat>
          <c:val>
            <c:numRef>
              <c:f>'EX1'!$H$19:$H$22</c:f>
              <c:numCache>
                <c:formatCode>0.00%</c:formatCode>
                <c:ptCount val="4"/>
                <c:pt idx="0">
                  <c:v>2.3999999999999998E-3</c:v>
                </c:pt>
                <c:pt idx="1">
                  <c:v>1.5E-3</c:v>
                </c:pt>
                <c:pt idx="2">
                  <c:v>1.4E-3</c:v>
                </c:pt>
                <c:pt idx="3">
                  <c:v>1.5E-3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78-4378-BD88-4054B7FFA98F}"/>
            </c:ext>
          </c:extLst>
        </c:ser>
        <c:ser>
          <c:idx val="1"/>
          <c:order val="1"/>
          <c:tx>
            <c:strRef>
              <c:f>'EX1'!$I$18</c:f>
              <c:strCache>
                <c:ptCount val="1"/>
                <c:pt idx="0">
                  <c:v>DADOS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3.3830338117978864E-3"/>
                  <c:y val="-2.23378956825027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78-4378-BD88-4054B7FFA9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'EX1'!$G$3:$G$6</c:f>
              <c:strCache>
                <c:ptCount val="4"/>
                <c:pt idx="0">
                  <c:v>DIRETO</c:v>
                </c:pt>
                <c:pt idx="1">
                  <c:v>ASSOCIATIVO (2)</c:v>
                </c:pt>
                <c:pt idx="2">
                  <c:v>ASSOCIATIVO (4)</c:v>
                </c:pt>
                <c:pt idx="3">
                  <c:v>TOTALMENTE</c:v>
                </c:pt>
              </c:strCache>
            </c:strRef>
          </c:cat>
          <c:val>
            <c:numRef>
              <c:f>'EX1'!$I$19:$I$22</c:f>
              <c:numCache>
                <c:formatCode>0.00%</c:formatCode>
                <c:ptCount val="4"/>
                <c:pt idx="0">
                  <c:v>5.2600000000000001E-2</c:v>
                </c:pt>
                <c:pt idx="1">
                  <c:v>2.2800000000000001E-2</c:v>
                </c:pt>
                <c:pt idx="2">
                  <c:v>2.01E-2</c:v>
                </c:pt>
                <c:pt idx="3">
                  <c:v>8.3999999999999995E-3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78-4378-BD88-4054B7FFA98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33511648"/>
        <c:axId val="427076328"/>
      </c:lineChart>
      <c:catAx>
        <c:axId val="43351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mapeamentos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076328"/>
        <c:crossesAt val="1.9200000000000007E-3"/>
        <c:auto val="1"/>
        <c:lblAlgn val="ctr"/>
        <c:lblOffset val="100"/>
        <c:noMultiLvlLbl val="0"/>
      </c:catAx>
      <c:valAx>
        <c:axId val="427076328"/>
        <c:scaling>
          <c:orientation val="minMax"/>
          <c:max val="6.0000000000000012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3511648"/>
        <c:crosses val="autoZero"/>
        <c:crossBetween val="between"/>
      </c:valAx>
      <c:spPr>
        <a:noFill/>
        <a:ln>
          <a:solidFill>
            <a:schemeClr val="bg1"/>
          </a:solidFill>
          <a:prstDash val="sysDot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/>
              <a:t>efeito</a:t>
            </a:r>
            <a:r>
              <a:rPr lang="en-US" sz="1200" dirty="0"/>
              <a:t> do </a:t>
            </a:r>
            <a:r>
              <a:rPr lang="en-US" sz="1200" dirty="0" err="1"/>
              <a:t>tamanho</a:t>
            </a:r>
            <a:r>
              <a:rPr lang="en-US" sz="1200" dirty="0"/>
              <a:t> do </a:t>
            </a:r>
            <a:r>
              <a:rPr lang="en-US" sz="1200" dirty="0" err="1"/>
              <a:t>bloco</a:t>
            </a:r>
            <a:r>
              <a:rPr lang="en-US" sz="1200" dirty="0"/>
              <a:t>: </a:t>
            </a:r>
            <a:r>
              <a:rPr lang="en-US" sz="1200" dirty="0" err="1"/>
              <a:t>Mapeamento</a:t>
            </a:r>
            <a:r>
              <a:rPr lang="en-US" sz="1200" dirty="0"/>
              <a:t> </a:t>
            </a:r>
            <a:r>
              <a:rPr lang="en-US" sz="1200" dirty="0" err="1"/>
              <a:t>DIreto</a:t>
            </a:r>
            <a:endParaRPr lang="en-US" sz="1200" dirty="0"/>
          </a:p>
          <a:p>
            <a:pPr>
              <a:defRPr sz="1400"/>
            </a:pPr>
            <a:endParaRPr lang="en-US" sz="1400" dirty="0"/>
          </a:p>
        </c:rich>
      </c:tx>
      <c:layout>
        <c:manualLayout>
          <c:xMode val="edge"/>
          <c:yMode val="edge"/>
          <c:x val="0.11962176905632352"/>
          <c:y val="8.67584064885362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3071129002904705"/>
          <c:y val="0.17610766045548654"/>
          <c:w val="0.8122199797338604"/>
          <c:h val="0.57106242154513298"/>
        </c:manualLayout>
      </c:layout>
      <c:lineChart>
        <c:grouping val="standard"/>
        <c:varyColors val="0"/>
        <c:ser>
          <c:idx val="0"/>
          <c:order val="0"/>
          <c:tx>
            <c:strRef>
              <c:f>'EX3'!$H$2</c:f>
              <c:strCache>
                <c:ptCount val="1"/>
                <c:pt idx="0">
                  <c:v>INSTRUÇÃO - 1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  <a:prstDash val="sysDot"/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1.8517670515961239E-2"/>
                  <c:y val="-4.4408039599076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09C-4CE9-994D-7B682672326D}"/>
                </c:ext>
              </c:extLst>
            </c:dLbl>
            <c:dLbl>
              <c:idx val="1"/>
              <c:layout>
                <c:manualLayout>
                  <c:x val="-2.40355114680267E-2"/>
                  <c:y val="-4.47092603357466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9C-4CE9-994D-7B682672326D}"/>
                </c:ext>
              </c:extLst>
            </c:dLbl>
            <c:dLbl>
              <c:idx val="2"/>
              <c:layout>
                <c:manualLayout>
                  <c:x val="4.3332765212984892E-3"/>
                  <c:y val="-1.78636227518540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9C-4CE9-994D-7B682672326D}"/>
                </c:ext>
              </c:extLst>
            </c:dLbl>
            <c:dLbl>
              <c:idx val="3"/>
              <c:layout>
                <c:manualLayout>
                  <c:x val="-5.4446852192583314E-2"/>
                  <c:y val="-5.36578061970441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9C-4CE9-994D-7B68267232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'EX3'!$H$3:$H$6</c:f>
              <c:numCache>
                <c:formatCode>0.00%</c:formatCode>
                <c:ptCount val="4"/>
                <c:pt idx="0">
                  <c:v>0.2671</c:v>
                </c:pt>
                <c:pt idx="1">
                  <c:v>0.16350000000000001</c:v>
                </c:pt>
                <c:pt idx="2">
                  <c:v>0.1069</c:v>
                </c:pt>
                <c:pt idx="3">
                  <c:v>7.3899999999999993E-2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9C-4CE9-994D-7B682672326D}"/>
            </c:ext>
          </c:extLst>
        </c:ser>
        <c:ser>
          <c:idx val="1"/>
          <c:order val="1"/>
          <c:tx>
            <c:strRef>
              <c:f>'EX3'!$I$2</c:f>
              <c:strCache>
                <c:ptCount val="1"/>
                <c:pt idx="0">
                  <c:v>DADOS - 1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  <a:prstDash val="sysDot"/>
                <a:round/>
              </a:ln>
              <a:effectLst/>
            </c:spPr>
          </c:marker>
          <c:dLbls>
            <c:dLbl>
              <c:idx val="2"/>
              <c:layout>
                <c:manualLayout>
                  <c:x val="-6.3751814653082106E-2"/>
                  <c:y val="-4.47092603357466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09C-4CE9-994D-7B68267232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'EX3'!$I$3:$I$6</c:f>
              <c:numCache>
                <c:formatCode>0.00%</c:formatCode>
                <c:ptCount val="4"/>
                <c:pt idx="0">
                  <c:v>0.1128</c:v>
                </c:pt>
                <c:pt idx="1">
                  <c:v>0.1116</c:v>
                </c:pt>
                <c:pt idx="2">
                  <c:v>0.1211</c:v>
                </c:pt>
                <c:pt idx="3">
                  <c:v>0.14319999999999999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09C-4CE9-994D-7B682672326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33511648"/>
        <c:axId val="427076328"/>
      </c:lineChart>
      <c:catAx>
        <c:axId val="43351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Tamanho do bloco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076328"/>
        <c:crossesAt val="1.9200000000000007E-3"/>
        <c:auto val="1"/>
        <c:lblAlgn val="ctr"/>
        <c:lblOffset val="100"/>
        <c:noMultiLvlLbl val="0"/>
      </c:catAx>
      <c:valAx>
        <c:axId val="427076328"/>
        <c:scaling>
          <c:orientation val="minMax"/>
          <c:max val="0.27"/>
          <c:min val="7.0000000000000007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3511648"/>
        <c:crosses val="autoZero"/>
        <c:crossBetween val="between"/>
      </c:valAx>
      <c:spPr>
        <a:noFill/>
        <a:ln>
          <a:solidFill>
            <a:schemeClr val="bg1"/>
          </a:solidFill>
          <a:prstDash val="sysDot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efeito do tamanho do bloco: Mapeamento associativo (2 vias)</a:t>
            </a:r>
          </a:p>
        </c:rich>
      </c:tx>
      <c:layout>
        <c:manualLayout>
          <c:xMode val="edge"/>
          <c:yMode val="edge"/>
          <c:x val="0.17457414986895631"/>
          <c:y val="9.59326392925716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503755513764334"/>
          <c:y val="0.17610773485529074"/>
          <c:w val="0.8122199797338604"/>
          <c:h val="0.57106242154513298"/>
        </c:manualLayout>
      </c:layout>
      <c:lineChart>
        <c:grouping val="standard"/>
        <c:varyColors val="0"/>
        <c:ser>
          <c:idx val="0"/>
          <c:order val="0"/>
          <c:tx>
            <c:strRef>
              <c:f>'EX3'!$H$18</c:f>
              <c:strCache>
                <c:ptCount val="1"/>
                <c:pt idx="0">
                  <c:v>INSTRUÇÃO -2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ot"/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6.3751814653082106E-2"/>
                  <c:y val="-3.57607144744490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A59-4741-8040-AFAAF5F21FF2}"/>
                </c:ext>
              </c:extLst>
            </c:dLbl>
            <c:dLbl>
              <c:idx val="1"/>
              <c:layout>
                <c:manualLayout>
                  <c:x val="-2.6872390266959176E-2"/>
                  <c:y val="-5.36578061970441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59-4741-8040-AFAAF5F21FF2}"/>
                </c:ext>
              </c:extLst>
            </c:dLbl>
            <c:dLbl>
              <c:idx val="3"/>
              <c:layout>
                <c:manualLayout>
                  <c:x val="-6.2957488589381008E-2"/>
                  <c:y val="-6.2606352058341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59-4741-8040-AFAAF5F21F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'EX3'!$H$19:$H$22</c:f>
              <c:numCache>
                <c:formatCode>0.00%</c:formatCode>
                <c:ptCount val="4"/>
                <c:pt idx="0">
                  <c:v>0.2631</c:v>
                </c:pt>
                <c:pt idx="1">
                  <c:v>0.1603</c:v>
                </c:pt>
                <c:pt idx="2">
                  <c:v>0.1041</c:v>
                </c:pt>
                <c:pt idx="3">
                  <c:v>7.1599999999999997E-2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59-4741-8040-AFAAF5F21FF2}"/>
            </c:ext>
          </c:extLst>
        </c:ser>
        <c:ser>
          <c:idx val="1"/>
          <c:order val="1"/>
          <c:tx>
            <c:strRef>
              <c:f>'EX3'!$I$18</c:f>
              <c:strCache>
                <c:ptCount val="1"/>
                <c:pt idx="0">
                  <c:v>DADOS - 2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3"/>
              <c:layout>
                <c:manualLayout>
                  <c:x val="2.2907237860672765E-3"/>
                  <c:y val="-4.440803959907778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A59-4741-8040-AFAAF5F21F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'EX3'!$I$19:$I$22</c:f>
              <c:numCache>
                <c:formatCode>0.00%</c:formatCode>
                <c:ptCount val="4"/>
                <c:pt idx="0">
                  <c:v>8.8599999999999998E-2</c:v>
                </c:pt>
                <c:pt idx="1">
                  <c:v>8.5800000000000001E-2</c:v>
                </c:pt>
                <c:pt idx="2">
                  <c:v>9.1200000000000003E-2</c:v>
                </c:pt>
                <c:pt idx="3">
                  <c:v>0.10979999999999999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59-4741-8040-AFAAF5F21FF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33511648"/>
        <c:axId val="427076328"/>
      </c:lineChart>
      <c:catAx>
        <c:axId val="43351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Tamanho do bloco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076328"/>
        <c:crossesAt val="1.9200000000000007E-3"/>
        <c:auto val="1"/>
        <c:lblAlgn val="ctr"/>
        <c:lblOffset val="100"/>
        <c:noMultiLvlLbl val="0"/>
      </c:catAx>
      <c:valAx>
        <c:axId val="427076328"/>
        <c:scaling>
          <c:orientation val="minMax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3511648"/>
        <c:crosses val="autoZero"/>
        <c:crossBetween val="between"/>
      </c:valAx>
      <c:spPr>
        <a:noFill/>
        <a:ln>
          <a:solidFill>
            <a:schemeClr val="bg1"/>
          </a:solidFill>
          <a:prstDash val="sysDot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/>
              <a:t>Comparação do efeito do tamanho do bloco</a:t>
            </a:r>
          </a:p>
        </c:rich>
      </c:tx>
      <c:layout>
        <c:manualLayout>
          <c:xMode val="edge"/>
          <c:yMode val="edge"/>
          <c:x val="0.14904226686370753"/>
          <c:y val="2.7490355651852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3071129002904705"/>
          <c:y val="0.17610766045548654"/>
          <c:w val="0.8122199797338604"/>
          <c:h val="0.57106242154513298"/>
        </c:manualLayout>
      </c:layout>
      <c:lineChart>
        <c:grouping val="standard"/>
        <c:varyColors val="0"/>
        <c:ser>
          <c:idx val="0"/>
          <c:order val="0"/>
          <c:tx>
            <c:strRef>
              <c:f>'EX3'!$H$2</c:f>
              <c:strCache>
                <c:ptCount val="1"/>
                <c:pt idx="0">
                  <c:v>INSTRUÇÃO - 1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ot"/>
                <a:round/>
              </a:ln>
              <a:effectLst/>
            </c:spPr>
          </c:marker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'EX3'!$H$3:$H$6</c:f>
              <c:numCache>
                <c:formatCode>0.00%</c:formatCode>
                <c:ptCount val="4"/>
                <c:pt idx="0">
                  <c:v>0.2671</c:v>
                </c:pt>
                <c:pt idx="1">
                  <c:v>0.16350000000000001</c:v>
                </c:pt>
                <c:pt idx="2">
                  <c:v>0.1069</c:v>
                </c:pt>
                <c:pt idx="3">
                  <c:v>7.3899999999999993E-2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30-4665-99CA-E8AA8EC6F7B1}"/>
            </c:ext>
          </c:extLst>
        </c:ser>
        <c:ser>
          <c:idx val="1"/>
          <c:order val="1"/>
          <c:tx>
            <c:strRef>
              <c:f>'EX3'!$I$2</c:f>
              <c:strCache>
                <c:ptCount val="1"/>
                <c:pt idx="0">
                  <c:v>DADOS - 1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'EX3'!$I$3:$I$6</c:f>
              <c:numCache>
                <c:formatCode>0.00%</c:formatCode>
                <c:ptCount val="4"/>
                <c:pt idx="0">
                  <c:v>0.1128</c:v>
                </c:pt>
                <c:pt idx="1">
                  <c:v>0.1116</c:v>
                </c:pt>
                <c:pt idx="2">
                  <c:v>0.1211</c:v>
                </c:pt>
                <c:pt idx="3">
                  <c:v>0.14319999999999999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30-4665-99CA-E8AA8EC6F7B1}"/>
            </c:ext>
          </c:extLst>
        </c:ser>
        <c:ser>
          <c:idx val="2"/>
          <c:order val="2"/>
          <c:tx>
            <c:strRef>
              <c:f>'EX3'!$H$18</c:f>
              <c:strCache>
                <c:ptCount val="1"/>
                <c:pt idx="0">
                  <c:v>INSTRUÇÃO -2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28575">
                <a:solidFill>
                  <a:schemeClr val="accent3"/>
                </a:solidFill>
                <a:prstDash val="sysDot"/>
                <a:round/>
              </a:ln>
              <a:effectLst/>
            </c:spPr>
          </c:marker>
          <c:val>
            <c:numRef>
              <c:f>'EX3'!$H$19:$H$22</c:f>
              <c:numCache>
                <c:formatCode>0.00%</c:formatCode>
                <c:ptCount val="4"/>
                <c:pt idx="0">
                  <c:v>0.2631</c:v>
                </c:pt>
                <c:pt idx="1">
                  <c:v>0.1603</c:v>
                </c:pt>
                <c:pt idx="2">
                  <c:v>0.1041</c:v>
                </c:pt>
                <c:pt idx="3">
                  <c:v>7.1599999999999997E-2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30-4665-99CA-E8AA8EC6F7B1}"/>
            </c:ext>
          </c:extLst>
        </c:ser>
        <c:ser>
          <c:idx val="3"/>
          <c:order val="3"/>
          <c:tx>
            <c:strRef>
              <c:f>'EX3'!$I$18</c:f>
              <c:strCache>
                <c:ptCount val="1"/>
                <c:pt idx="0">
                  <c:v>DADOS - 2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12700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'EX3'!$I$19:$I$22</c:f>
              <c:numCache>
                <c:formatCode>0.00%</c:formatCode>
                <c:ptCount val="4"/>
                <c:pt idx="0">
                  <c:v>8.8599999999999998E-2</c:v>
                </c:pt>
                <c:pt idx="1">
                  <c:v>8.5800000000000001E-2</c:v>
                </c:pt>
                <c:pt idx="2">
                  <c:v>9.1200000000000003E-2</c:v>
                </c:pt>
                <c:pt idx="3">
                  <c:v>0.10979999999999999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30-4665-99CA-E8AA8EC6F7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3511648"/>
        <c:axId val="427076328"/>
      </c:lineChart>
      <c:catAx>
        <c:axId val="43351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Tamanho do bloco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076328"/>
        <c:crossesAt val="1.9200000000000007E-3"/>
        <c:auto val="1"/>
        <c:lblAlgn val="ctr"/>
        <c:lblOffset val="100"/>
        <c:noMultiLvlLbl val="0"/>
      </c:catAx>
      <c:valAx>
        <c:axId val="427076328"/>
        <c:scaling>
          <c:orientation val="minMax"/>
          <c:max val="0.28000000000000003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3511648"/>
        <c:crosses val="autoZero"/>
        <c:crossBetween val="between"/>
        <c:majorUnit val="4.0000000000000008E-2"/>
      </c:valAx>
      <c:spPr>
        <a:noFill/>
        <a:ln>
          <a:solidFill>
            <a:schemeClr val="bg1"/>
          </a:solidFill>
          <a:prstDash val="sysDot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efeito do tamanho do bloco: Mapeamento DIreto</a:t>
            </a:r>
          </a:p>
          <a:p>
            <a:pPr>
              <a:defRPr sz="1400"/>
            </a:pPr>
            <a:endParaRPr lang="en-US" sz="1400"/>
          </a:p>
        </c:rich>
      </c:tx>
      <c:layout>
        <c:manualLayout>
          <c:xMode val="edge"/>
          <c:yMode val="edge"/>
          <c:x val="0.23698548344547196"/>
          <c:y val="5.118990998608395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3071129002904705"/>
          <c:y val="0.17610766045548654"/>
          <c:w val="0.8122199797338604"/>
          <c:h val="0.57106242154513298"/>
        </c:manualLayout>
      </c:layout>
      <c:lineChart>
        <c:grouping val="standard"/>
        <c:varyColors val="0"/>
        <c:ser>
          <c:idx val="0"/>
          <c:order val="0"/>
          <c:tx>
            <c:strRef>
              <c:f>'EX3'!$H$46</c:f>
              <c:strCache>
                <c:ptCount val="1"/>
                <c:pt idx="0">
                  <c:v>INSTRUÇÃO - 1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ot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'EX3'!$H$47:$H$50</c:f>
              <c:numCache>
                <c:formatCode>0.00%</c:formatCode>
                <c:ptCount val="4"/>
                <c:pt idx="0">
                  <c:v>4.3700000000000003E-2</c:v>
                </c:pt>
                <c:pt idx="1">
                  <c:v>2.3599999999999999E-2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3C-4273-BFCA-82DD70FB2D5D}"/>
            </c:ext>
          </c:extLst>
        </c:ser>
        <c:ser>
          <c:idx val="1"/>
          <c:order val="1"/>
          <c:tx>
            <c:strRef>
              <c:f>'EX3'!$I$46</c:f>
              <c:strCache>
                <c:ptCount val="1"/>
                <c:pt idx="0">
                  <c:v>DADOS - 1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  <a:prstDash val="sysDot"/>
                <a:round/>
              </a:ln>
              <a:effectLst/>
            </c:spPr>
          </c:marker>
          <c:dLbls>
            <c:dLbl>
              <c:idx val="3"/>
              <c:layout>
                <c:manualLayout>
                  <c:x val="-7.7936208647744865E-2"/>
                  <c:y val="-4.47092603357466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3C-4273-BFCA-82DD70FB2D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'EX3'!$I$47:$I$50</c:f>
              <c:numCache>
                <c:formatCode>0.00%</c:formatCode>
                <c:ptCount val="4"/>
                <c:pt idx="0">
                  <c:v>0.1714</c:v>
                </c:pt>
                <c:pt idx="1">
                  <c:v>0.16539999999999999</c:v>
                </c:pt>
                <c:pt idx="2">
                  <c:v>0.219</c:v>
                </c:pt>
                <c:pt idx="3">
                  <c:v>0.1981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3C-4273-BFCA-82DD70FB2D5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33511648"/>
        <c:axId val="427076328"/>
      </c:lineChart>
      <c:catAx>
        <c:axId val="43351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Tamanho do bloco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076328"/>
        <c:crossesAt val="1.9200000000000007E-3"/>
        <c:auto val="1"/>
        <c:lblAlgn val="ctr"/>
        <c:lblOffset val="100"/>
        <c:noMultiLvlLbl val="0"/>
      </c:catAx>
      <c:valAx>
        <c:axId val="4270763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3511648"/>
        <c:crosses val="autoZero"/>
        <c:crossBetween val="between"/>
        <c:majorUnit val="3.0000000000000006E-2"/>
      </c:valAx>
      <c:spPr>
        <a:noFill/>
        <a:ln>
          <a:solidFill>
            <a:schemeClr val="bg1"/>
          </a:solidFill>
          <a:prstDash val="sysDot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efeito do tamanho do bloco: Mapeamento associativo (2 vias)</a:t>
            </a:r>
          </a:p>
        </c:rich>
      </c:tx>
      <c:layout>
        <c:manualLayout>
          <c:xMode val="edge"/>
          <c:yMode val="edge"/>
          <c:x val="0.17457414986895631"/>
          <c:y val="9.59326392925716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2503755513764334"/>
          <c:y val="0.17610773485529074"/>
          <c:w val="0.8122199797338604"/>
          <c:h val="0.57106242154513298"/>
        </c:manualLayout>
      </c:layout>
      <c:lineChart>
        <c:grouping val="standard"/>
        <c:varyColors val="0"/>
        <c:ser>
          <c:idx val="0"/>
          <c:order val="0"/>
          <c:tx>
            <c:strRef>
              <c:f>'EX3'!$H$62</c:f>
              <c:strCache>
                <c:ptCount val="1"/>
                <c:pt idx="0">
                  <c:v>INSTRUÇÃO -2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ot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'EX3'!$H$63:$H$66</c:f>
              <c:numCache>
                <c:formatCode>0.00%</c:formatCode>
                <c:ptCount val="4"/>
                <c:pt idx="0">
                  <c:v>4.2999999999999997E-2</c:v>
                </c:pt>
                <c:pt idx="1">
                  <c:v>2.3099999999999999E-2</c:v>
                </c:pt>
                <c:pt idx="2">
                  <c:v>1.2999999999999999E-2</c:v>
                </c:pt>
                <c:pt idx="3">
                  <c:v>7.6E-3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A-48CE-A3E8-DC7928061804}"/>
            </c:ext>
          </c:extLst>
        </c:ser>
        <c:ser>
          <c:idx val="1"/>
          <c:order val="1"/>
          <c:tx>
            <c:strRef>
              <c:f>'EX3'!$I$62</c:f>
              <c:strCache>
                <c:ptCount val="1"/>
                <c:pt idx="0">
                  <c:v>DADOS - 2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3"/>
              <c:layout>
                <c:manualLayout>
                  <c:x val="-6.3751814653082217E-2"/>
                  <c:y val="-4.47092603357466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FA-48CE-A3E8-DC7928061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'EX3'!$I$63:$I$66</c:f>
              <c:numCache>
                <c:formatCode>0.00%</c:formatCode>
                <c:ptCount val="4"/>
                <c:pt idx="0">
                  <c:v>0.15909999999999999</c:v>
                </c:pt>
                <c:pt idx="1">
                  <c:v>0.15479999999999999</c:v>
                </c:pt>
                <c:pt idx="2">
                  <c:v>0.16020000000000001</c:v>
                </c:pt>
                <c:pt idx="3">
                  <c:v>0.16650000000000001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FA-48CE-A3E8-DC79280618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33511648"/>
        <c:axId val="427076328"/>
      </c:lineChart>
      <c:catAx>
        <c:axId val="43351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Tamanho do bloco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076328"/>
        <c:crossesAt val="1.9200000000000007E-3"/>
        <c:auto val="1"/>
        <c:lblAlgn val="ctr"/>
        <c:lblOffset val="100"/>
        <c:noMultiLvlLbl val="0"/>
      </c:catAx>
      <c:valAx>
        <c:axId val="4270763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3511648"/>
        <c:crosses val="autoZero"/>
        <c:crossBetween val="between"/>
      </c:valAx>
      <c:spPr>
        <a:noFill/>
        <a:ln>
          <a:solidFill>
            <a:schemeClr val="bg1"/>
          </a:solidFill>
          <a:prstDash val="sysDot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cap="all" baseline="0">
                <a:effectLst/>
              </a:rPr>
              <a:t>Comparação do efeito do tamanho do bloco</a:t>
            </a:r>
            <a:endParaRPr lang="pt-BR" sz="1200">
              <a:effectLst/>
            </a:endParaRPr>
          </a:p>
          <a:p>
            <a:pPr>
              <a:defRPr sz="1400"/>
            </a:pPr>
            <a:endParaRPr lang="en-US" sz="1400"/>
          </a:p>
        </c:rich>
      </c:tx>
      <c:layout>
        <c:manualLayout>
          <c:xMode val="edge"/>
          <c:yMode val="edge"/>
          <c:x val="0.16038975587429366"/>
          <c:y val="3.19646285825010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3071129002904705"/>
          <c:y val="0.17610766045548654"/>
          <c:w val="0.8122199797338604"/>
          <c:h val="0.57106242154513298"/>
        </c:manualLayout>
      </c:layout>
      <c:lineChart>
        <c:grouping val="standard"/>
        <c:varyColors val="0"/>
        <c:ser>
          <c:idx val="0"/>
          <c:order val="0"/>
          <c:tx>
            <c:strRef>
              <c:f>'EX3'!$H$46</c:f>
              <c:strCache>
                <c:ptCount val="1"/>
                <c:pt idx="0">
                  <c:v>INSTRUÇÃO - 1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square"/>
            <c:size val="6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ot"/>
                <a:round/>
              </a:ln>
              <a:effectLst/>
            </c:spPr>
          </c:marker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'EX3'!$H$47:$H$50</c:f>
              <c:numCache>
                <c:formatCode>0.00%</c:formatCode>
                <c:ptCount val="4"/>
                <c:pt idx="0">
                  <c:v>4.3700000000000003E-2</c:v>
                </c:pt>
                <c:pt idx="1">
                  <c:v>2.3599999999999999E-2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93-46FC-A79E-7C7619F658C2}"/>
            </c:ext>
          </c:extLst>
        </c:ser>
        <c:ser>
          <c:idx val="1"/>
          <c:order val="1"/>
          <c:tx>
            <c:strRef>
              <c:f>'EX3'!$I$46</c:f>
              <c:strCache>
                <c:ptCount val="1"/>
                <c:pt idx="0">
                  <c:v>DADOS - 1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  <a:prstDash val="sysDot"/>
                <a:round/>
              </a:ln>
              <a:effectLst/>
            </c:spPr>
          </c:marker>
          <c:cat>
            <c:strRef>
              <c:f>'EX3'!$G$3:$G$6</c:f>
              <c:strCache>
                <c:ptCount val="4"/>
                <c:pt idx="0">
                  <c:v>16B</c:v>
                </c:pt>
                <c:pt idx="1">
                  <c:v>32B</c:v>
                </c:pt>
                <c:pt idx="2">
                  <c:v>64B</c:v>
                </c:pt>
                <c:pt idx="3">
                  <c:v>128B</c:v>
                </c:pt>
              </c:strCache>
            </c:strRef>
          </c:cat>
          <c:val>
            <c:numRef>
              <c:f>'EX3'!$I$47:$I$50</c:f>
              <c:numCache>
                <c:formatCode>0.00%</c:formatCode>
                <c:ptCount val="4"/>
                <c:pt idx="0">
                  <c:v>0.1714</c:v>
                </c:pt>
                <c:pt idx="1">
                  <c:v>0.16539999999999999</c:v>
                </c:pt>
                <c:pt idx="2">
                  <c:v>0.219</c:v>
                </c:pt>
                <c:pt idx="3">
                  <c:v>0.1981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93-46FC-A79E-7C7619F658C2}"/>
            </c:ext>
          </c:extLst>
        </c:ser>
        <c:ser>
          <c:idx val="2"/>
          <c:order val="2"/>
          <c:tx>
            <c:strRef>
              <c:f>'EX3'!$H$62</c:f>
              <c:strCache>
                <c:ptCount val="1"/>
                <c:pt idx="0">
                  <c:v>INSTRUÇÃO -2</c:v>
                </c:pt>
              </c:strCache>
            </c:strRef>
          </c:tx>
          <c:spPr>
            <a:ln w="2222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ot"/>
                <a:round/>
              </a:ln>
              <a:effectLst/>
            </c:spPr>
          </c:marker>
          <c:val>
            <c:numRef>
              <c:f>'EX3'!$H$63:$H$66</c:f>
              <c:numCache>
                <c:formatCode>0.00%</c:formatCode>
                <c:ptCount val="4"/>
                <c:pt idx="0">
                  <c:v>4.2999999999999997E-2</c:v>
                </c:pt>
                <c:pt idx="1">
                  <c:v>2.3099999999999999E-2</c:v>
                </c:pt>
                <c:pt idx="2">
                  <c:v>1.2999999999999999E-2</c:v>
                </c:pt>
                <c:pt idx="3">
                  <c:v>7.6E-3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93-46FC-A79E-7C7619F658C2}"/>
            </c:ext>
          </c:extLst>
        </c:ser>
        <c:ser>
          <c:idx val="3"/>
          <c:order val="3"/>
          <c:tx>
            <c:strRef>
              <c:f>'EX3'!$I$62</c:f>
              <c:strCache>
                <c:ptCount val="1"/>
                <c:pt idx="0">
                  <c:v>DADOS - 2</c:v>
                </c:pt>
              </c:strCache>
            </c:strRef>
          </c:tx>
          <c:spPr>
            <a:ln w="12700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12700">
                <a:solidFill>
                  <a:schemeClr val="accent4"/>
                </a:solidFill>
                <a:round/>
              </a:ln>
              <a:effectLst/>
            </c:spPr>
          </c:marker>
          <c:val>
            <c:numRef>
              <c:f>'EX3'!$I$63:$I$66</c:f>
              <c:numCache>
                <c:formatCode>0.00%</c:formatCode>
                <c:ptCount val="4"/>
                <c:pt idx="0">
                  <c:v>0.15909999999999999</c:v>
                </c:pt>
                <c:pt idx="1">
                  <c:v>0.15479999999999999</c:v>
                </c:pt>
                <c:pt idx="2">
                  <c:v>0.16020000000000001</c:v>
                </c:pt>
                <c:pt idx="3">
                  <c:v>0.16650000000000001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A93-46FC-A79E-7C7619F65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3511648"/>
        <c:axId val="427076328"/>
      </c:lineChart>
      <c:catAx>
        <c:axId val="43351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Tamanho do bloco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076328"/>
        <c:crossesAt val="1.9200000000000007E-3"/>
        <c:auto val="1"/>
        <c:lblAlgn val="ctr"/>
        <c:lblOffset val="100"/>
        <c:noMultiLvlLbl val="0"/>
      </c:catAx>
      <c:valAx>
        <c:axId val="427076328"/>
        <c:scaling>
          <c:orientation val="minMax"/>
          <c:max val="0.2200000000000000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33511648"/>
        <c:crosses val="autoZero"/>
        <c:crossBetween val="between"/>
        <c:majorUnit val="3.0000000000000006E-2"/>
      </c:valAx>
      <c:spPr>
        <a:noFill/>
        <a:ln>
          <a:solidFill>
            <a:schemeClr val="bg1"/>
          </a:solidFill>
          <a:prstDash val="sysDot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i="1"/>
              <a:t>Caches Separadas</a:t>
            </a:r>
            <a:r>
              <a:rPr lang="pt-BR" i="1" baseline="0"/>
              <a:t> (UL2)</a:t>
            </a:r>
            <a:endParaRPr lang="pt-BR" i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'EX4'!$L$3</c:f>
              <c:strCache>
                <c:ptCount val="1"/>
                <c:pt idx="0">
                  <c:v>INSTRUÇÃO</c:v>
                </c:pt>
              </c:strCache>
            </c:strRef>
          </c:tx>
          <c:spPr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dk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6C-43E9-8760-D91FB73F0D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'EX4'!$K$4:$K$5</c:f>
              <c:strCache>
                <c:ptCount val="2"/>
                <c:pt idx="0">
                  <c:v>L1</c:v>
                </c:pt>
                <c:pt idx="1">
                  <c:v>L2</c:v>
                </c:pt>
              </c:strCache>
            </c:strRef>
          </c:cat>
          <c:val>
            <c:numRef>
              <c:f>'EX4'!$L$4:$L$5</c:f>
              <c:numCache>
                <c:formatCode>0.00%</c:formatCode>
                <c:ptCount val="2"/>
                <c:pt idx="0">
                  <c:v>3.6299999999999999E-2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C-43E9-8760-D91FB73F0DC2}"/>
            </c:ext>
          </c:extLst>
        </c:ser>
        <c:ser>
          <c:idx val="1"/>
          <c:order val="1"/>
          <c:tx>
            <c:strRef>
              <c:f>'EX4'!$M$3</c:f>
              <c:strCache>
                <c:ptCount val="1"/>
                <c:pt idx="0">
                  <c:v>DADOS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'EX4'!$K$4:$K$5</c:f>
              <c:strCache>
                <c:ptCount val="2"/>
                <c:pt idx="0">
                  <c:v>L1</c:v>
                </c:pt>
                <c:pt idx="1">
                  <c:v>L2</c:v>
                </c:pt>
              </c:strCache>
            </c:strRef>
          </c:cat>
          <c:val>
            <c:numRef>
              <c:f>'EX4'!$M$4:$M$5</c:f>
              <c:numCache>
                <c:formatCode>0.00%</c:formatCode>
                <c:ptCount val="2"/>
                <c:pt idx="0">
                  <c:v>2.24E-2</c:v>
                </c:pt>
                <c:pt idx="1">
                  <c:v>0.76739999999999997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C-43E9-8760-D91FB73F0D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14882944"/>
        <c:axId val="514889504"/>
      </c:barChart>
      <c:catAx>
        <c:axId val="51488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Niveis de Cache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4889504"/>
        <c:crosses val="autoZero"/>
        <c:auto val="1"/>
        <c:lblAlgn val="ctr"/>
        <c:lblOffset val="100"/>
        <c:noMultiLvlLbl val="0"/>
      </c:catAx>
      <c:valAx>
        <c:axId val="514889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MISS</a:t>
                </a:r>
                <a:r>
                  <a:rPr lang="pt-BR" baseline="0"/>
                  <a:t> RATE</a:t>
                </a:r>
                <a:endParaRPr lang="pt-B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1488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CAB26-FD31-4EF7-AB12-38D47088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EDFD59-54BD-48E2-8C22-1F504AA8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59DAC-2B8D-48EF-AAD0-B88C5FDD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BF914-D957-4F3D-8EDF-421BE66C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C37959-75F4-4D9F-941B-ACD7944B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74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FEE89-CB8F-48A8-8C38-4F92C8C0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C3CD11-A828-444B-8844-E81990D8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DB606-94E2-4456-85CC-102C31D7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FEA04-15E6-41ED-8380-A96714D9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FB6A55-D79B-4AC6-BC33-CAE2A093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16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A59876-3B15-4433-B3E3-9659F6F74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1B2F2F-AD69-4164-ACF6-28F7B59F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986220-8DD4-44FF-94F9-518B8E66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17DDC1-7383-453D-B156-6DEE6244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9568EF-128C-4258-99DD-24B7CE0C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09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56496-D11D-444C-8247-A466C1C1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2CF9-01BE-48CF-AFB2-B45752CC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7CF9E-3676-404D-8F47-187E36DE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0D68A-CC7C-4A79-98E9-7A69CD19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0D2A5-AD75-4880-AA6E-287A2440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69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19DE1-0B1C-4D35-9607-C6E99290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7EC56A-ABA8-490A-9E2D-88A3F8290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7AAEEE-074B-4CED-8908-B953AFDB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3377CC-CF5E-43AA-8510-372F0360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946A49-56A8-4DB0-B284-5494CE47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80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3220A-B4E8-4BEF-9889-9BE51C7C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B0D549-EFCC-4454-B110-09EEDF69F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E788E2-3330-4A94-8375-427DCD509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CC7EBB-F8E8-495B-9E09-A101FB0C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F8BB9E-F604-4349-9958-9A6D22D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A1C20B-EDFC-4529-9093-0F6D6613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95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5418E-8720-411E-A085-05268AE2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B5560E-CC6C-4D29-8DA9-7597DD31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E19827-45AC-453F-A2F4-D7C90424E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D0C030-EF9D-46BE-884B-6E9054B3B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A9E753-CE0F-44B6-9B58-CB2D63BEF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B57317-EBD5-4E67-BDF3-E5293D4F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339A2-AE54-4F36-AF0C-842C3925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71B635-80C8-4D86-A7F9-53586D24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6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589BA-1F45-45DA-A505-84F3B45C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BBFE3A-3715-40A0-AB1A-1C43462B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284860-8890-463D-9737-A07D7AF8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F737E4-E119-456B-BED0-DFACE057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6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FE8CAA-CE72-4172-9F85-4E83DF13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07E3D2-1356-4E20-BBC2-97B6063D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D4893C-447C-46CD-B4BB-657540C4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33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E065D-2F8F-448F-9311-AC68DE9D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C341A1-39C0-45B6-BDA2-006326BE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F9F47C-8A25-492B-BCDA-7ED3F9AD3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9039F9-36B6-4850-8D76-F5B13106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5E9D13-80ED-4F29-909F-909AE1C5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FF45CB-B3B3-4BE8-8738-35CE8F3D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47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8747B-EDF7-490C-80BE-B2AC5949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5CF89D-E01C-470C-8B86-1566B1FCB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6869E4-5DA2-4B0D-A40D-6A285A84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472F94-75C2-4BF2-8565-75577896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7FCEC1-5460-4F29-AA44-53367060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DAE6C4-F7D2-4E33-B68E-B8C8C1A9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69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3297D5-D8FC-4E1B-A64C-9E2C880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EEF475-C9E7-42C2-AE6D-D052C25E1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6508BE-C2B5-435C-AA72-4691355AA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D703-B2CC-431F-83F7-5FA2FA6D55BF}" type="datetimeFigureOut">
              <a:rPr lang="pt-BR" smtClean="0"/>
              <a:t>07/10/2018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A21550-3F1A-4578-8FBB-98B4FFEDA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481A2-76A9-401B-BED9-421B9FFCA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1ECB-2973-4CA9-BC23-5508748A4E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4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D52E4-3D85-4340-93AF-E53D11906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Trabalho de AOC2 – Simulação de Cache (</a:t>
            </a:r>
            <a:r>
              <a:rPr lang="pt-BR" dirty="0" err="1"/>
              <a:t>SimpleScalar</a:t>
            </a:r>
            <a:r>
              <a:rPr lang="pt-BR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2D1E6E-8633-43F1-9D50-2FC855D2B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Nomes: Mateus </a:t>
            </a:r>
            <a:r>
              <a:rPr lang="pt-BR" dirty="0" err="1"/>
              <a:t>Brugnaroto</a:t>
            </a:r>
            <a:r>
              <a:rPr lang="pt-BR" dirty="0"/>
              <a:t> e Vinícius Renato Rocha Geraldo</a:t>
            </a:r>
          </a:p>
        </p:txBody>
      </p:sp>
    </p:spTree>
    <p:extLst>
      <p:ext uri="{BB962C8B-B14F-4D97-AF65-F5344CB8AC3E}">
        <p14:creationId xmlns:p14="http://schemas.microsoft.com/office/powerpoint/2010/main" val="299247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A384-26BE-435B-A3F6-0A1AF77E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2 – Verificar o efeito da política de substituição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05FEC9-3C6D-4D59-87DC-6CE05206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– Teste do GCC_2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CB31D7-DB8F-4A05-A7CD-821E4A2CDC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401887"/>
            <a:ext cx="5734050" cy="391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93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DC92A-A4EE-4356-ADDC-7338195B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2 – Verificar o efeito da política de substituição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886FF-343B-4178-9AB2-73575CAB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Tabela do IJPEG_2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25B23A-2765-43BA-9649-B4F8EDAC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45" y="2247187"/>
            <a:ext cx="8329710" cy="46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5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806E6-DA0B-4EFE-95AA-6BBFAD8F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2 – Verificar o efeito da política de substituição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CE9DDD-8181-4B7A-B23D-3CD525E3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Resumo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7BD46B4-A21F-42B8-9167-477B83EB2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27809"/>
              </p:ext>
            </p:extLst>
          </p:nvPr>
        </p:nvGraphicFramePr>
        <p:xfrm>
          <a:off x="3983831" y="4857749"/>
          <a:ext cx="4224338" cy="1319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609">
                  <a:extLst>
                    <a:ext uri="{9D8B030D-6E8A-4147-A177-3AD203B41FA5}">
                      <a16:colId xmlns:a16="http://schemas.microsoft.com/office/drawing/2014/main" val="1257726187"/>
                    </a:ext>
                  </a:extLst>
                </a:gridCol>
                <a:gridCol w="1558029">
                  <a:extLst>
                    <a:ext uri="{9D8B030D-6E8A-4147-A177-3AD203B41FA5}">
                      <a16:colId xmlns:a16="http://schemas.microsoft.com/office/drawing/2014/main" val="997944980"/>
                    </a:ext>
                  </a:extLst>
                </a:gridCol>
                <a:gridCol w="1668700">
                  <a:extLst>
                    <a:ext uri="{9D8B030D-6E8A-4147-A177-3AD203B41FA5}">
                      <a16:colId xmlns:a16="http://schemas.microsoft.com/office/drawing/2014/main" val="567942674"/>
                    </a:ext>
                  </a:extLst>
                </a:gridCol>
              </a:tblGrid>
              <a:tr h="34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POSIÇÃO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SUBSTUÍÇÃO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006307"/>
                  </a:ext>
                </a:extLst>
              </a:tr>
              <a:tr h="3192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LRU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2,05%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9006445"/>
                  </a:ext>
                </a:extLst>
              </a:tr>
              <a:tr h="3403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FIFO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2,12%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223222"/>
                  </a:ext>
                </a:extLst>
              </a:tr>
              <a:tr h="3192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RADOM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2,21%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7276000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DA2E269F-E6AD-4380-8D45-620FACDF1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4470620"/>
            <a:ext cx="148470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Dados: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73F2F5F-B2AB-4C05-9B46-19B7EC4D2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44872"/>
              </p:ext>
            </p:extLst>
          </p:nvPr>
        </p:nvGraphicFramePr>
        <p:xfrm>
          <a:off x="3983831" y="2943224"/>
          <a:ext cx="4224338" cy="1319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609">
                  <a:extLst>
                    <a:ext uri="{9D8B030D-6E8A-4147-A177-3AD203B41FA5}">
                      <a16:colId xmlns:a16="http://schemas.microsoft.com/office/drawing/2014/main" val="2371644229"/>
                    </a:ext>
                  </a:extLst>
                </a:gridCol>
                <a:gridCol w="1558029">
                  <a:extLst>
                    <a:ext uri="{9D8B030D-6E8A-4147-A177-3AD203B41FA5}">
                      <a16:colId xmlns:a16="http://schemas.microsoft.com/office/drawing/2014/main" val="1434884760"/>
                    </a:ext>
                  </a:extLst>
                </a:gridCol>
                <a:gridCol w="1668700">
                  <a:extLst>
                    <a:ext uri="{9D8B030D-6E8A-4147-A177-3AD203B41FA5}">
                      <a16:colId xmlns:a16="http://schemas.microsoft.com/office/drawing/2014/main" val="16838211"/>
                    </a:ext>
                  </a:extLst>
                </a:gridCol>
              </a:tblGrid>
              <a:tr h="4633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POSIÇÃO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SUBSTUÍÇÃO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461451"/>
                  </a:ext>
                </a:extLst>
              </a:tr>
              <a:tr h="2791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RANDOM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6,78%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957589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LRU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9,72%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992926"/>
                  </a:ext>
                </a:extLst>
              </a:tr>
              <a:tr h="2791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FIFO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9,74%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875918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A8D9EAE4-4B57-4418-917E-B0A66156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2384804"/>
            <a:ext cx="180671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Instrução: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	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4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807E8-05AE-45BD-829F-37147C06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2 – Verificar o efeito da política de substituição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8E4B79-3388-40F5-9272-039FA3D6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do IJPEG_2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07C8D0-5BAC-4C4B-831B-C1CED7264E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31" y="2459037"/>
            <a:ext cx="5748337" cy="4033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56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2325E-D84B-418B-8441-DC864AB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9D9C0-E8C6-4E4F-A8E9-C22A114D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Tabela do GCC_2 (Mapeamento Direto)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7EE2798-FAB8-46EA-8C7F-30C869B0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640843"/>
              </p:ext>
            </p:extLst>
          </p:nvPr>
        </p:nvGraphicFramePr>
        <p:xfrm>
          <a:off x="2473019" y="2611664"/>
          <a:ext cx="7245962" cy="397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6591732" imgH="3613810" progId="Word.Document.12">
                  <p:embed/>
                </p:oleObj>
              </mc:Choice>
              <mc:Fallback>
                <p:oleObj name="Document" r:id="rId3" imgW="6591732" imgH="3613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3019" y="2611664"/>
                        <a:ext cx="7245962" cy="3972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1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42771-0768-457A-944C-E5EE01AB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38910-2447-4F2F-BDED-C299533A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Tabela do GCC_2(Mapeamento Associativo 2-Way)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3292F56-2EA4-43E0-BBF4-95AB102E1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82009"/>
              </p:ext>
            </p:extLst>
          </p:nvPr>
        </p:nvGraphicFramePr>
        <p:xfrm>
          <a:off x="2818788" y="2382680"/>
          <a:ext cx="6554424" cy="4110195"/>
        </p:xfrm>
        <a:graphic>
          <a:graphicData uri="http://schemas.openxmlformats.org/drawingml/2006/table">
            <a:tbl>
              <a:tblPr firstRow="1" firstCol="1" bandRow="1"/>
              <a:tblGrid>
                <a:gridCol w="1253296">
                  <a:extLst>
                    <a:ext uri="{9D8B030D-6E8A-4147-A177-3AD203B41FA5}">
                      <a16:colId xmlns:a16="http://schemas.microsoft.com/office/drawing/2014/main" val="2235924043"/>
                    </a:ext>
                  </a:extLst>
                </a:gridCol>
                <a:gridCol w="1253296">
                  <a:extLst>
                    <a:ext uri="{9D8B030D-6E8A-4147-A177-3AD203B41FA5}">
                      <a16:colId xmlns:a16="http://schemas.microsoft.com/office/drawing/2014/main" val="3291330590"/>
                    </a:ext>
                  </a:extLst>
                </a:gridCol>
                <a:gridCol w="1253296">
                  <a:extLst>
                    <a:ext uri="{9D8B030D-6E8A-4147-A177-3AD203B41FA5}">
                      <a16:colId xmlns:a16="http://schemas.microsoft.com/office/drawing/2014/main" val="3062488548"/>
                    </a:ext>
                  </a:extLst>
                </a:gridCol>
                <a:gridCol w="1397268">
                  <a:extLst>
                    <a:ext uri="{9D8B030D-6E8A-4147-A177-3AD203B41FA5}">
                      <a16:colId xmlns:a16="http://schemas.microsoft.com/office/drawing/2014/main" val="337270674"/>
                    </a:ext>
                  </a:extLst>
                </a:gridCol>
                <a:gridCol w="1397268">
                  <a:extLst>
                    <a:ext uri="{9D8B030D-6E8A-4147-A177-3AD203B41FA5}">
                      <a16:colId xmlns:a16="http://schemas.microsoft.com/office/drawing/2014/main" val="4208979173"/>
                    </a:ext>
                  </a:extLst>
                </a:gridCol>
              </a:tblGrid>
              <a:tr h="156634">
                <a:tc>
                  <a:txBody>
                    <a:bodyPr/>
                    <a:lstStyle/>
                    <a:p>
                      <a:pPr marL="76200" algn="l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Benchmark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GCC_2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14471"/>
                  </a:ext>
                </a:extLst>
              </a:tr>
              <a:tr h="290063">
                <a:tc>
                  <a:txBody>
                    <a:bodyPr/>
                    <a:lstStyle/>
                    <a:p>
                      <a:pPr marL="76200" algn="l">
                        <a:lnSpc>
                          <a:spcPts val="975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Instruções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Executadas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263913441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45946"/>
                  </a:ext>
                </a:extLst>
              </a:tr>
              <a:tr h="290063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Instruções L/S Executadas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97415861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19433"/>
                  </a:ext>
                </a:extLst>
              </a:tr>
              <a:tr h="45830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Parâmetros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99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R="8890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99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   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R="15875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99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  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99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associativo                                 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65763"/>
                  </a:ext>
                </a:extLst>
              </a:tr>
              <a:tr h="156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8890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16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32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64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128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924416"/>
                  </a:ext>
                </a:extLst>
              </a:tr>
              <a:tr h="1450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97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Instruções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97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Instruções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97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Instruções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97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Instruções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730297"/>
                  </a:ext>
                </a:extLst>
              </a:tr>
              <a:tr h="156634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&lt;nsets&gt;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67696"/>
                  </a:ext>
                </a:extLst>
              </a:tr>
              <a:tr h="156634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&lt;bsize&gt;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47884"/>
                  </a:ext>
                </a:extLst>
              </a:tr>
              <a:tr h="156634">
                <a:tc>
                  <a:txBody>
                    <a:bodyPr/>
                    <a:lstStyle/>
                    <a:p>
                      <a:pPr marL="76200" algn="l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&lt;assoc&gt;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130000"/>
                  </a:ext>
                </a:extLst>
              </a:tr>
              <a:tr h="145032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&lt;repl&gt;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550620"/>
                  </a:ext>
                </a:extLst>
              </a:tr>
              <a:tr h="156634">
                <a:tc>
                  <a:txBody>
                    <a:bodyPr/>
                    <a:lstStyle/>
                    <a:p>
                      <a:pPr marL="76200" algn="l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69438000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42301753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27463746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18901882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462803"/>
                  </a:ext>
                </a:extLst>
              </a:tr>
              <a:tr h="165336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Miss_rate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26,31%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16,03%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10,41%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7,16%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1864"/>
                  </a:ext>
                </a:extLst>
              </a:tr>
              <a:tr h="290063">
                <a:tc rowSpan="4">
                  <a:txBody>
                    <a:bodyPr/>
                    <a:lstStyle/>
                    <a:p>
                      <a:pPr marL="88900"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Parâmetros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  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  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       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766902"/>
                  </a:ext>
                </a:extLst>
              </a:tr>
              <a:tr h="156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8890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226352"/>
                  </a:ext>
                </a:extLst>
              </a:tr>
              <a:tr h="15663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8890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16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32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64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128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278624"/>
                  </a:ext>
                </a:extLst>
              </a:tr>
              <a:tr h="1450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97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Dados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97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Dados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97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Dados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97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Dados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060673"/>
                  </a:ext>
                </a:extLst>
              </a:tr>
              <a:tr h="156634">
                <a:tc>
                  <a:txBody>
                    <a:bodyPr/>
                    <a:lstStyle/>
                    <a:p>
                      <a:pPr marL="76200" algn="l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&lt;nsets&gt;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878725"/>
                  </a:ext>
                </a:extLst>
              </a:tr>
              <a:tr h="156634">
                <a:tc>
                  <a:txBody>
                    <a:bodyPr/>
                    <a:lstStyle/>
                    <a:p>
                      <a:pPr marL="76200" algn="l">
                        <a:lnSpc>
                          <a:spcPts val="88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&lt;bsize&gt;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389661"/>
                  </a:ext>
                </a:extLst>
              </a:tr>
              <a:tr h="156634">
                <a:tc>
                  <a:txBody>
                    <a:bodyPr/>
                    <a:lstStyle/>
                    <a:p>
                      <a:pPr marL="76200" algn="l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&lt;assoc&gt;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25106"/>
                  </a:ext>
                </a:extLst>
              </a:tr>
              <a:tr h="145032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&lt;repl&gt;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20877"/>
                  </a:ext>
                </a:extLst>
              </a:tr>
              <a:tr h="156634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8692563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8421861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8950807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10775292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455052"/>
                  </a:ext>
                </a:extLst>
              </a:tr>
              <a:tr h="156634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Miss_rate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8,86%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8,58%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9,12%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10,98%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02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83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5025-9D3B-49F8-B956-2114318F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E3F58B-9B8B-44A2-A6F5-4043DB32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Gráficos do GCC_2 (Mapeamento Direto)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A47F447-2D9B-48D6-A405-DD1CB11F3E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241825"/>
              </p:ext>
            </p:extLst>
          </p:nvPr>
        </p:nvGraphicFramePr>
        <p:xfrm>
          <a:off x="3114392" y="2741294"/>
          <a:ext cx="5655275" cy="3570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067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BBEEB-6342-441F-B067-229C13B7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A66A7-9D8A-42EB-BAE2-95460F584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Resumo</a:t>
            </a:r>
          </a:p>
          <a:p>
            <a:pPr marL="0" indent="0">
              <a:buNone/>
            </a:pPr>
            <a:r>
              <a:rPr lang="pt-BR" dirty="0"/>
              <a:t>Mapeamento Direto: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Mapeamento Associativo: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3CEBAD-EDC7-487B-A774-128F3E435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99" y="2539514"/>
            <a:ext cx="3926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1 - </a:t>
            </a:r>
            <a:r>
              <a:rPr kumimoji="0" lang="en-US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Instrução</a:t>
            </a: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				    2 - Dado: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CCDC71C-8E98-423A-BF3E-5102C203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99" y="5109517"/>
            <a:ext cx="3926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1 - </a:t>
            </a:r>
            <a:r>
              <a:rPr kumimoji="0" lang="en-US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Instrução</a:t>
            </a: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				    2 - Dado: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6C14D57-B4D1-493B-915B-E5205DA86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91414"/>
              </p:ext>
            </p:extLst>
          </p:nvPr>
        </p:nvGraphicFramePr>
        <p:xfrm>
          <a:off x="3962399" y="2998946"/>
          <a:ext cx="2333625" cy="1261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816">
                  <a:extLst>
                    <a:ext uri="{9D8B030D-6E8A-4147-A177-3AD203B41FA5}">
                      <a16:colId xmlns:a16="http://schemas.microsoft.com/office/drawing/2014/main" val="295352421"/>
                    </a:ext>
                  </a:extLst>
                </a:gridCol>
                <a:gridCol w="1347809">
                  <a:extLst>
                    <a:ext uri="{9D8B030D-6E8A-4147-A177-3AD203B41FA5}">
                      <a16:colId xmlns:a16="http://schemas.microsoft.com/office/drawing/2014/main" val="978269596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TAMANHO DO BLOCO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956957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26,71%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073839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32B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16,35%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083698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64B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10,69%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751482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128B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7,39%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82439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228F759-CA63-4391-AF6E-AF14023BE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09736"/>
              </p:ext>
            </p:extLst>
          </p:nvPr>
        </p:nvGraphicFramePr>
        <p:xfrm>
          <a:off x="7400783" y="2998946"/>
          <a:ext cx="2333625" cy="1261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816">
                  <a:extLst>
                    <a:ext uri="{9D8B030D-6E8A-4147-A177-3AD203B41FA5}">
                      <a16:colId xmlns:a16="http://schemas.microsoft.com/office/drawing/2014/main" val="3604934375"/>
                    </a:ext>
                  </a:extLst>
                </a:gridCol>
                <a:gridCol w="1347809">
                  <a:extLst>
                    <a:ext uri="{9D8B030D-6E8A-4147-A177-3AD203B41FA5}">
                      <a16:colId xmlns:a16="http://schemas.microsoft.com/office/drawing/2014/main" val="1820924706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TAMANHO DO BLOCO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584084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11,28%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27083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32B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11,16%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825805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64B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12,11%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179468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128B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14,32%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74286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69091E5-A77C-4858-B2D1-1029AB388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8951"/>
              </p:ext>
            </p:extLst>
          </p:nvPr>
        </p:nvGraphicFramePr>
        <p:xfrm>
          <a:off x="3962399" y="5544974"/>
          <a:ext cx="2333625" cy="1261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816">
                  <a:extLst>
                    <a:ext uri="{9D8B030D-6E8A-4147-A177-3AD203B41FA5}">
                      <a16:colId xmlns:a16="http://schemas.microsoft.com/office/drawing/2014/main" val="3143539158"/>
                    </a:ext>
                  </a:extLst>
                </a:gridCol>
                <a:gridCol w="1347809">
                  <a:extLst>
                    <a:ext uri="{9D8B030D-6E8A-4147-A177-3AD203B41FA5}">
                      <a16:colId xmlns:a16="http://schemas.microsoft.com/office/drawing/2014/main" val="780907497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TAMANHO DO BLOCO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359119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26,31%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19984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32B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16,03%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119881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64B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10,41%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877445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128B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7,16%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02908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D1955B7B-2C8C-4BB3-923E-B385B3145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153"/>
              </p:ext>
            </p:extLst>
          </p:nvPr>
        </p:nvGraphicFramePr>
        <p:xfrm>
          <a:off x="7400783" y="5544974"/>
          <a:ext cx="2333625" cy="1261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816">
                  <a:extLst>
                    <a:ext uri="{9D8B030D-6E8A-4147-A177-3AD203B41FA5}">
                      <a16:colId xmlns:a16="http://schemas.microsoft.com/office/drawing/2014/main" val="2344171989"/>
                    </a:ext>
                  </a:extLst>
                </a:gridCol>
                <a:gridCol w="1347809">
                  <a:extLst>
                    <a:ext uri="{9D8B030D-6E8A-4147-A177-3AD203B41FA5}">
                      <a16:colId xmlns:a16="http://schemas.microsoft.com/office/drawing/2014/main" val="1073019929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TAMANHO DO BLOCO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349720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8,86%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12274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32B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8,58%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862229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64B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9,12%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42239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128B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10,98%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94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2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93700-A0C0-4F47-A3CC-146C2913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2CCB3-0BEE-4FCD-B815-8E570B29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do GCC_2 (Mapeamento associativo 2-Way)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7D6E057-3B41-41BF-92FB-842C4D84B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442541"/>
              </p:ext>
            </p:extLst>
          </p:nvPr>
        </p:nvGraphicFramePr>
        <p:xfrm>
          <a:off x="3386420" y="2591696"/>
          <a:ext cx="5419159" cy="3585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15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BB116-3473-4355-9D9D-3ABCCF28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4FA01-BC0A-44E3-8C40-005DD650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Comparando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8B4D3D21-1317-44C2-A452-F6B14BA6AA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102901"/>
              </p:ext>
            </p:extLst>
          </p:nvPr>
        </p:nvGraphicFramePr>
        <p:xfrm>
          <a:off x="3506025" y="2617992"/>
          <a:ext cx="5179949" cy="369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37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FD7EC-41A6-4F21-93E6-F87C6315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pt-BR" dirty="0"/>
              <a:t>Tarefa 1 – Verificar o efeito da associatividade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7988E-28DC-4BE7-83C2-2954CF6A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Tabela 1 – Teste de GCC_2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088B6-DB11-40B4-A590-35483FB9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02" y="2150415"/>
            <a:ext cx="86151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2325E-D84B-418B-8441-DC864AB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9D9C0-E8C6-4E4F-A8E9-C22A114D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Tabela do IJPEG_2 (Mapeamento Direto)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CDA5D55-EBF0-4592-B4E5-03920D011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519041"/>
              </p:ext>
            </p:extLst>
          </p:nvPr>
        </p:nvGraphicFramePr>
        <p:xfrm>
          <a:off x="2111273" y="2434533"/>
          <a:ext cx="7969454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3" imgW="6591732" imgH="3599049" progId="Word.Document.12">
                  <p:embed/>
                </p:oleObj>
              </mc:Choice>
              <mc:Fallback>
                <p:oleObj name="Document" r:id="rId3" imgW="6591732" imgH="3599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1273" y="2434533"/>
                        <a:ext cx="7969454" cy="435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91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42771-0768-457A-944C-E5EE01AB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38910-2447-4F2F-BDED-C299533A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Tabela do IJPEG_2(Mapeamento Associativo 2-Way)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C24FB71-4AC3-4538-B5E7-334BC733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58359"/>
              </p:ext>
            </p:extLst>
          </p:nvPr>
        </p:nvGraphicFramePr>
        <p:xfrm>
          <a:off x="3033712" y="2577783"/>
          <a:ext cx="6124575" cy="3599180"/>
        </p:xfrm>
        <a:graphic>
          <a:graphicData uri="http://schemas.openxmlformats.org/drawingml/2006/table">
            <a:tbl>
              <a:tblPr firstRow="1" firstCol="1" bandRow="1"/>
              <a:tblGrid>
                <a:gridCol w="1171103">
                  <a:extLst>
                    <a:ext uri="{9D8B030D-6E8A-4147-A177-3AD203B41FA5}">
                      <a16:colId xmlns:a16="http://schemas.microsoft.com/office/drawing/2014/main" val="709820881"/>
                    </a:ext>
                  </a:extLst>
                </a:gridCol>
                <a:gridCol w="1171103">
                  <a:extLst>
                    <a:ext uri="{9D8B030D-6E8A-4147-A177-3AD203B41FA5}">
                      <a16:colId xmlns:a16="http://schemas.microsoft.com/office/drawing/2014/main" val="310262656"/>
                    </a:ext>
                  </a:extLst>
                </a:gridCol>
                <a:gridCol w="1171103">
                  <a:extLst>
                    <a:ext uri="{9D8B030D-6E8A-4147-A177-3AD203B41FA5}">
                      <a16:colId xmlns:a16="http://schemas.microsoft.com/office/drawing/2014/main" val="2487729660"/>
                    </a:ext>
                  </a:extLst>
                </a:gridCol>
                <a:gridCol w="1305633">
                  <a:extLst>
                    <a:ext uri="{9D8B030D-6E8A-4147-A177-3AD203B41FA5}">
                      <a16:colId xmlns:a16="http://schemas.microsoft.com/office/drawing/2014/main" val="2746136183"/>
                    </a:ext>
                  </a:extLst>
                </a:gridCol>
                <a:gridCol w="1305633">
                  <a:extLst>
                    <a:ext uri="{9D8B030D-6E8A-4147-A177-3AD203B41FA5}">
                      <a16:colId xmlns:a16="http://schemas.microsoft.com/office/drawing/2014/main" val="3777840174"/>
                    </a:ext>
                  </a:extLst>
                </a:gridCol>
              </a:tblGrid>
              <a:tr h="124460">
                <a:tc>
                  <a:txBody>
                    <a:bodyPr/>
                    <a:lstStyle/>
                    <a:p>
                      <a:pPr marL="76200" algn="l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Benchmark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IJPEG_2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63658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76200" algn="l">
                        <a:lnSpc>
                          <a:spcPts val="975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Instruções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Executadas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555677520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51629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Instruções L/S Executadas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141855362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64684"/>
                  </a:ext>
                </a:extLst>
              </a:tr>
              <a:tr h="36322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Parâmetros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99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R="8890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99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   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R="15875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99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  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99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associativo                                 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809507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8890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16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32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64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128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234895"/>
                  </a:ext>
                </a:extLst>
              </a:tr>
              <a:tr h="368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97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Instruções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97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Instruções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97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Instruções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97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Instruções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558500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&lt;nsets&gt;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43080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&lt;bsize&gt;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927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 marL="76200" algn="l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&lt;assoc&gt;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49111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&lt;repl&gt;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684388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 marL="76200" algn="l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23887014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12816287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7207245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4221200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3722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Miss_rate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4,30%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2,31%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1,30%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0,76%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98277"/>
                  </a:ext>
                </a:extLst>
              </a:tr>
              <a:tr h="60325">
                <a:tc rowSpan="4">
                  <a:txBody>
                    <a:bodyPr/>
                    <a:lstStyle/>
                    <a:p>
                      <a:pPr marL="88900" algn="l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Parâmetros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  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  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Mapeamento        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323111"/>
                  </a:ext>
                </a:extLst>
              </a:tr>
              <a:tr h="13081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8890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(2-way)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835154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8890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16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32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64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ctr"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Tam. Bloco = 128 bytes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99727"/>
                  </a:ext>
                </a:extLst>
              </a:tr>
              <a:tr h="3683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ts val="97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Dados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97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Dados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97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Dados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97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Cache Dados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57044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76200" algn="l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&lt;nsets&gt;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495061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L="76200" algn="l">
                        <a:lnSpc>
                          <a:spcPts val="88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&lt;bsize&gt;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47541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 marL="76200" algn="l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&lt;assoc&gt;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35291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&lt;repl&gt;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733797"/>
                  </a:ext>
                </a:extLst>
              </a:tr>
              <a:tr h="125095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Misses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22611366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21995474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22759604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23656726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211645"/>
                  </a:ext>
                </a:extLst>
              </a:tr>
              <a:tr h="126365">
                <a:tc>
                  <a:txBody>
                    <a:bodyPr/>
                    <a:lstStyle/>
                    <a:p>
                      <a:pPr marL="76200" algn="l">
                        <a:lnSpc>
                          <a:spcPts val="98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Miss_rate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15,91%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15,48%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16,02%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16,65%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36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39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5025-9D3B-49F8-B956-2114318F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E3F58B-9B8B-44A2-A6F5-4043DB32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Gráficos do IJPEG_2 (Mapeamento Direto)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B3C9C1D-6049-46D5-8D2B-94C584B48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848396"/>
              </p:ext>
            </p:extLst>
          </p:nvPr>
        </p:nvGraphicFramePr>
        <p:xfrm>
          <a:off x="3332099" y="2753700"/>
          <a:ext cx="5527801" cy="373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650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BBEEB-6342-441F-B067-229C13B7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A66A7-9D8A-42EB-BAE2-95460F584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Resumo</a:t>
            </a:r>
          </a:p>
          <a:p>
            <a:pPr marL="0" indent="0">
              <a:buNone/>
            </a:pPr>
            <a:r>
              <a:rPr lang="pt-BR" dirty="0"/>
              <a:t>Mapeamento Direto: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Mapeamento Associativo: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3CEBAD-EDC7-487B-A774-128F3E435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99" y="2539514"/>
            <a:ext cx="3926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1 - </a:t>
            </a:r>
            <a:r>
              <a:rPr kumimoji="0" lang="en-US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Instrução</a:t>
            </a: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				    2 - Dado: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CCDC71C-8E98-423A-BF3E-5102C203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399" y="5109517"/>
            <a:ext cx="3926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1 - </a:t>
            </a:r>
            <a:r>
              <a:rPr kumimoji="0" lang="en-US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Instrução</a:t>
            </a: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				    2 - Dado: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31FB01F-295B-4E65-93D2-E2E35ABE8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71502"/>
              </p:ext>
            </p:extLst>
          </p:nvPr>
        </p:nvGraphicFramePr>
        <p:xfrm>
          <a:off x="3962399" y="3023843"/>
          <a:ext cx="2333625" cy="1261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816">
                  <a:extLst>
                    <a:ext uri="{9D8B030D-6E8A-4147-A177-3AD203B41FA5}">
                      <a16:colId xmlns:a16="http://schemas.microsoft.com/office/drawing/2014/main" val="1175953443"/>
                    </a:ext>
                  </a:extLst>
                </a:gridCol>
                <a:gridCol w="1347809">
                  <a:extLst>
                    <a:ext uri="{9D8B030D-6E8A-4147-A177-3AD203B41FA5}">
                      <a16:colId xmlns:a16="http://schemas.microsoft.com/office/drawing/2014/main" val="2058459089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TAMANHO DO BLOCO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988406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4,37%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7043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32B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2,36%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309616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64B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1,33%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185409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128B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0,8%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269679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BBF3721-5E53-49D7-9E12-B2B67D13B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09772"/>
              </p:ext>
            </p:extLst>
          </p:nvPr>
        </p:nvGraphicFramePr>
        <p:xfrm>
          <a:off x="7554692" y="3023843"/>
          <a:ext cx="2333625" cy="1261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816">
                  <a:extLst>
                    <a:ext uri="{9D8B030D-6E8A-4147-A177-3AD203B41FA5}">
                      <a16:colId xmlns:a16="http://schemas.microsoft.com/office/drawing/2014/main" val="1972400656"/>
                    </a:ext>
                  </a:extLst>
                </a:gridCol>
                <a:gridCol w="1347809">
                  <a:extLst>
                    <a:ext uri="{9D8B030D-6E8A-4147-A177-3AD203B41FA5}">
                      <a16:colId xmlns:a16="http://schemas.microsoft.com/office/drawing/2014/main" val="543545027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TAMANHO DO BLOCO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630687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17,14%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4209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32B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16,54%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722228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64B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21,90%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455855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128B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19,81%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114263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08A109CC-5581-4A85-AC6A-E7B57BFC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8538"/>
              </p:ext>
            </p:extLst>
          </p:nvPr>
        </p:nvGraphicFramePr>
        <p:xfrm>
          <a:off x="3962399" y="5507038"/>
          <a:ext cx="2333625" cy="1261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816">
                  <a:extLst>
                    <a:ext uri="{9D8B030D-6E8A-4147-A177-3AD203B41FA5}">
                      <a16:colId xmlns:a16="http://schemas.microsoft.com/office/drawing/2014/main" val="107238452"/>
                    </a:ext>
                  </a:extLst>
                </a:gridCol>
                <a:gridCol w="1347809">
                  <a:extLst>
                    <a:ext uri="{9D8B030D-6E8A-4147-A177-3AD203B41FA5}">
                      <a16:colId xmlns:a16="http://schemas.microsoft.com/office/drawing/2014/main" val="804303020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TAMANHO DO BLOCO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016731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4,3%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53352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32B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2,31%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333627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64B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1,30%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21382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128B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0,76%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834875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55E10364-0DA7-473F-A73D-6F151529C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370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E160FD93-06E2-41C8-B35F-05E7AFC8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295219"/>
              </p:ext>
            </p:extLst>
          </p:nvPr>
        </p:nvGraphicFramePr>
        <p:xfrm>
          <a:off x="7554691" y="5507037"/>
          <a:ext cx="2333625" cy="1261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5816">
                  <a:extLst>
                    <a:ext uri="{9D8B030D-6E8A-4147-A177-3AD203B41FA5}">
                      <a16:colId xmlns:a16="http://schemas.microsoft.com/office/drawing/2014/main" val="3567281494"/>
                    </a:ext>
                  </a:extLst>
                </a:gridCol>
                <a:gridCol w="1347809">
                  <a:extLst>
                    <a:ext uri="{9D8B030D-6E8A-4147-A177-3AD203B41FA5}">
                      <a16:colId xmlns:a16="http://schemas.microsoft.com/office/drawing/2014/main" val="280480744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TAMANHO DO BLOCO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041999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15,91%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774716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32B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15,48%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692002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64B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16,02%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819739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128B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16,65%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09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708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93700-A0C0-4F47-A3CC-146C2913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2CCB3-0BEE-4FCD-B815-8E570B29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do IJPEG_2 (Mapeamento associativo 2-Way)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D0E8A13-EC07-40D8-B0CD-080AF7B63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897710"/>
              </p:ext>
            </p:extLst>
          </p:nvPr>
        </p:nvGraphicFramePr>
        <p:xfrm>
          <a:off x="3490535" y="2664124"/>
          <a:ext cx="5210929" cy="3512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255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BB116-3473-4355-9D9D-3ABCCF28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3 – Verificar o efeito do tamanho de bloco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4FA01-BC0A-44E3-8C40-005DD650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Comparando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91B6CA7-08C0-4E0E-8E51-5AA70AF09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874575"/>
              </p:ext>
            </p:extLst>
          </p:nvPr>
        </p:nvGraphicFramePr>
        <p:xfrm>
          <a:off x="3345680" y="2770266"/>
          <a:ext cx="5500640" cy="362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2344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E4455-B716-4A0E-9B23-2A90FECE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5"/>
            <a:ext cx="10515600" cy="1325563"/>
          </a:xfrm>
        </p:spPr>
        <p:txBody>
          <a:bodyPr/>
          <a:lstStyle/>
          <a:p>
            <a:r>
              <a:rPr lang="pt-BR" dirty="0"/>
              <a:t>Tarefa 4 – Verificar o uso de cache separadas e unificadas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F61F1-8A24-470C-AC23-3E3E38E7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Tabela do GCC_2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CEE356-DF2C-40FB-999E-493BAB180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225" y="0"/>
            <a:ext cx="5284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5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1A5A6-56EE-4DDD-B808-117CC7A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4 – Verificar o uso de cache separadas e unificadas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051CB-FDF0-49F9-A62D-B5431115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do GCC_2 (Cache Separadas)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69EBE37-D5C4-43D1-9722-6927F4CDA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627812"/>
              </p:ext>
            </p:extLst>
          </p:nvPr>
        </p:nvGraphicFramePr>
        <p:xfrm>
          <a:off x="3810000" y="28755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2302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1A5A6-56EE-4DDD-B808-117CC7A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4 – Verificar o uso de cache separadas e unificadas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051CB-FDF0-49F9-A62D-B5431115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do GCC_2 (Cache Unificadas)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2A8CF38-105B-4774-B481-180D0AFB6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179765"/>
              </p:ext>
            </p:extLst>
          </p:nvPr>
        </p:nvGraphicFramePr>
        <p:xfrm>
          <a:off x="3810000" y="2629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7745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E4455-B716-4A0E-9B23-2A90FECE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5"/>
            <a:ext cx="10515600" cy="1325563"/>
          </a:xfrm>
        </p:spPr>
        <p:txBody>
          <a:bodyPr/>
          <a:lstStyle/>
          <a:p>
            <a:r>
              <a:rPr lang="pt-BR" dirty="0"/>
              <a:t>Tarefa 4 – Verificar o uso de cache separadas e unificadas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F61F1-8A24-470C-AC23-3E3E38E7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Tabela do IJPEG_2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36CB5B-FCFB-4761-87F5-A4B5D8D8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09" y="0"/>
            <a:ext cx="5167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5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6ED0D-09DC-4B33-9005-02A7AF42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1 – Verificar o efeito da associatividade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13723-3C3C-4B92-A3F6-524D12C7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00" y="15882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Resumo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9CE43EA-BACB-4034-9FE9-F54122EF3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46" y="4237158"/>
            <a:ext cx="148470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Dados: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6F1379E-F76E-42C5-9283-8A83E25A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46" y="2196819"/>
            <a:ext cx="18067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Instrução: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10B5798-2E33-4FDC-9590-6F7A7941A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7678"/>
              </p:ext>
            </p:extLst>
          </p:nvPr>
        </p:nvGraphicFramePr>
        <p:xfrm>
          <a:off x="4134949" y="2553384"/>
          <a:ext cx="4048126" cy="1261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212">
                  <a:extLst>
                    <a:ext uri="{9D8B030D-6E8A-4147-A177-3AD203B41FA5}">
                      <a16:colId xmlns:a16="http://schemas.microsoft.com/office/drawing/2014/main" val="1951288910"/>
                    </a:ext>
                  </a:extLst>
                </a:gridCol>
                <a:gridCol w="1890692">
                  <a:extLst>
                    <a:ext uri="{9D8B030D-6E8A-4147-A177-3AD203B41FA5}">
                      <a16:colId xmlns:a16="http://schemas.microsoft.com/office/drawing/2014/main" val="2690852801"/>
                    </a:ext>
                  </a:extLst>
                </a:gridCol>
                <a:gridCol w="1350222">
                  <a:extLst>
                    <a:ext uri="{9D8B030D-6E8A-4147-A177-3AD203B41FA5}">
                      <a16:colId xmlns:a16="http://schemas.microsoft.com/office/drawing/2014/main" val="52051478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POSIÇÃO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MAPEAMENTO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717692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TOTALMENTE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4,50%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76527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ASSOCIATIVO (4-VIAS)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4,52%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873279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ASSOCIATIVO (2-VIAS)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4,68%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090106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4º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DIRETO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4,81%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85835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7F54886-4833-405B-9397-2E886139C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93122"/>
              </p:ext>
            </p:extLst>
          </p:nvPr>
        </p:nvGraphicFramePr>
        <p:xfrm>
          <a:off x="4134949" y="5035979"/>
          <a:ext cx="4048126" cy="1261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212">
                  <a:extLst>
                    <a:ext uri="{9D8B030D-6E8A-4147-A177-3AD203B41FA5}">
                      <a16:colId xmlns:a16="http://schemas.microsoft.com/office/drawing/2014/main" val="954932154"/>
                    </a:ext>
                  </a:extLst>
                </a:gridCol>
                <a:gridCol w="1890692">
                  <a:extLst>
                    <a:ext uri="{9D8B030D-6E8A-4147-A177-3AD203B41FA5}">
                      <a16:colId xmlns:a16="http://schemas.microsoft.com/office/drawing/2014/main" val="514359781"/>
                    </a:ext>
                  </a:extLst>
                </a:gridCol>
                <a:gridCol w="1350222">
                  <a:extLst>
                    <a:ext uri="{9D8B030D-6E8A-4147-A177-3AD203B41FA5}">
                      <a16:colId xmlns:a16="http://schemas.microsoft.com/office/drawing/2014/main" val="2367690795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POSIÇÃO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MAPEAMENTO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588985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TOTALMENTE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2,12%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79834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ASSOCIATIVO (4-VIAS)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2,61%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678804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ASSOCIATIVO (2-VIAS)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3,40%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16888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4º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DIRETO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6,01%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971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91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1A5A6-56EE-4DDD-B808-117CC7A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4 – Verificar o uso de cache separadas e unificadas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051CB-FDF0-49F9-A62D-B5431115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do IJPEG_2 (Cache Separadas)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B2B22FF9-279A-460B-87D9-2ABFB088C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041778"/>
              </p:ext>
            </p:extLst>
          </p:nvPr>
        </p:nvGraphicFramePr>
        <p:xfrm>
          <a:off x="3581400" y="2490537"/>
          <a:ext cx="5029200" cy="309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642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1A5A6-56EE-4DDD-B808-117CC7A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4 – Verificar o uso de cache separadas e unificadas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051CB-FDF0-49F9-A62D-B5431115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do IJPEG_2 (Cache Unificadas)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077146A-29C8-4DE5-AD83-A77B3381E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9508"/>
              </p:ext>
            </p:extLst>
          </p:nvPr>
        </p:nvGraphicFramePr>
        <p:xfrm>
          <a:off x="3523247" y="2602832"/>
          <a:ext cx="5145505" cy="315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922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27460-ED9F-4E51-8667-201404EB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1 – Verificar o efeito da associatividade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EA0141-2F6E-4B39-BF2E-FE7011A8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1 – Teste de GCC_2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FC6C454A-0923-4DB5-B5FA-8E790BF4E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459111"/>
              </p:ext>
            </p:extLst>
          </p:nvPr>
        </p:nvGraphicFramePr>
        <p:xfrm>
          <a:off x="3361372" y="2656795"/>
          <a:ext cx="5469255" cy="3520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07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623DD-1FEE-478F-9FC5-599A115B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1 – Verificar o efeito da associatividade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65EEF2-A5C3-4A10-B0F4-3B15AED8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Tabela – Teste do IJPEG_2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6EC46-637B-46A9-B350-ABB99DB8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02" y="2300038"/>
            <a:ext cx="86151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3A4F-7D59-4F5B-AAD7-67545B4D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1 – Verificar o efeito da associatividade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415D7-2290-43B5-9BF1-BDA4E74F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Resumo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C83C83-A477-43AA-B119-C4DCFA616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420" y="4409818"/>
            <a:ext cx="148470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Dados: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0C3678-A52E-45E4-89EA-4DA0B6B3A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371" y="1950785"/>
            <a:ext cx="180671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Instrução: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	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6412370-85B8-4FEC-A1AE-4F82E1CED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61031"/>
              </p:ext>
            </p:extLst>
          </p:nvPr>
        </p:nvGraphicFramePr>
        <p:xfrm>
          <a:off x="3855242" y="2472402"/>
          <a:ext cx="4048126" cy="1461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212">
                  <a:extLst>
                    <a:ext uri="{9D8B030D-6E8A-4147-A177-3AD203B41FA5}">
                      <a16:colId xmlns:a16="http://schemas.microsoft.com/office/drawing/2014/main" val="1608159715"/>
                    </a:ext>
                  </a:extLst>
                </a:gridCol>
                <a:gridCol w="1890692">
                  <a:extLst>
                    <a:ext uri="{9D8B030D-6E8A-4147-A177-3AD203B41FA5}">
                      <a16:colId xmlns:a16="http://schemas.microsoft.com/office/drawing/2014/main" val="3518534446"/>
                    </a:ext>
                  </a:extLst>
                </a:gridCol>
                <a:gridCol w="1350222">
                  <a:extLst>
                    <a:ext uri="{9D8B030D-6E8A-4147-A177-3AD203B41FA5}">
                      <a16:colId xmlns:a16="http://schemas.microsoft.com/office/drawing/2014/main" val="3412047090"/>
                    </a:ext>
                  </a:extLst>
                </a:gridCol>
              </a:tblGrid>
              <a:tr h="4236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POSIÇÃO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MAPEAMENTO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7114612"/>
                  </a:ext>
                </a:extLst>
              </a:tr>
              <a:tr h="2552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ASSOCIATIVO (4-VIAS)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0,14%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417016"/>
                  </a:ext>
                </a:extLst>
              </a:tr>
              <a:tr h="272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TOTALMENTE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0,15%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457685"/>
                  </a:ext>
                </a:extLst>
              </a:tr>
              <a:tr h="2552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ASSOCIATIVO (2-VIAS)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0,15%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008677"/>
                  </a:ext>
                </a:extLst>
              </a:tr>
              <a:tr h="2552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4º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DIRETO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0,24%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54449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208DC60-D009-49DF-87E7-266538080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85366"/>
              </p:ext>
            </p:extLst>
          </p:nvPr>
        </p:nvGraphicFramePr>
        <p:xfrm>
          <a:off x="3855242" y="4972605"/>
          <a:ext cx="4048126" cy="1417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212">
                  <a:extLst>
                    <a:ext uri="{9D8B030D-6E8A-4147-A177-3AD203B41FA5}">
                      <a16:colId xmlns:a16="http://schemas.microsoft.com/office/drawing/2014/main" val="1877795873"/>
                    </a:ext>
                  </a:extLst>
                </a:gridCol>
                <a:gridCol w="1890692">
                  <a:extLst>
                    <a:ext uri="{9D8B030D-6E8A-4147-A177-3AD203B41FA5}">
                      <a16:colId xmlns:a16="http://schemas.microsoft.com/office/drawing/2014/main" val="2903028009"/>
                    </a:ext>
                  </a:extLst>
                </a:gridCol>
                <a:gridCol w="1350222">
                  <a:extLst>
                    <a:ext uri="{9D8B030D-6E8A-4147-A177-3AD203B41FA5}">
                      <a16:colId xmlns:a16="http://schemas.microsoft.com/office/drawing/2014/main" val="4049759851"/>
                    </a:ext>
                  </a:extLst>
                </a:gridCol>
              </a:tblGrid>
              <a:tr h="411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POSIÇÃO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MAPEAMENTO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81478"/>
                  </a:ext>
                </a:extLst>
              </a:tr>
              <a:tr h="247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TOTALMENTE ASSOCIATIVO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0,84%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6507141"/>
                  </a:ext>
                </a:extLst>
              </a:tr>
              <a:tr h="2640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ASSOCIATIVO (4-VIAS)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2,01%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763405"/>
                  </a:ext>
                </a:extLst>
              </a:tr>
              <a:tr h="247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ASSOCIATIVO (2-VIAS)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2,28%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682884"/>
                  </a:ext>
                </a:extLst>
              </a:tr>
              <a:tr h="2476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4º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DIRETO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5,26%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5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92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993C4-5E28-4158-BA3E-35F6DA93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1 – Verificar o efeito da associatividade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4D3CF-253F-45A0-B733-432AC634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Gráfico 1 – Teste de JPEG_2: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74DB43A-5C34-401F-B7E7-D79F1553C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085296"/>
              </p:ext>
            </p:extLst>
          </p:nvPr>
        </p:nvGraphicFramePr>
        <p:xfrm>
          <a:off x="3481482" y="2625411"/>
          <a:ext cx="5229036" cy="3386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590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35996-381C-456B-91BA-BDA532CD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pt-BR" dirty="0"/>
              <a:t>Tarefa 2 – Verificar o efeito da política de substituição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92E352-9719-4696-905E-4E9E72EA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Tabela – Teste do GCC_2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A312B7-3EC6-4270-A3F5-F8B52312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003799"/>
            <a:ext cx="8821898" cy="485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0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402C-25AD-4586-8D1E-7F33EE9F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2 – Verificar o efeito da política de substituição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CEEB4-A291-45DD-ACAF-B678FB9F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Resumo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1D48E39-4332-4D36-A6D0-BE7C5D4BD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678231"/>
              </p:ext>
            </p:extLst>
          </p:nvPr>
        </p:nvGraphicFramePr>
        <p:xfrm>
          <a:off x="3974306" y="4733925"/>
          <a:ext cx="4243388" cy="1443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2108">
                  <a:extLst>
                    <a:ext uri="{9D8B030D-6E8A-4147-A177-3AD203B41FA5}">
                      <a16:colId xmlns:a16="http://schemas.microsoft.com/office/drawing/2014/main" val="1698395616"/>
                    </a:ext>
                  </a:extLst>
                </a:gridCol>
                <a:gridCol w="1565055">
                  <a:extLst>
                    <a:ext uri="{9D8B030D-6E8A-4147-A177-3AD203B41FA5}">
                      <a16:colId xmlns:a16="http://schemas.microsoft.com/office/drawing/2014/main" val="1625798484"/>
                    </a:ext>
                  </a:extLst>
                </a:gridCol>
                <a:gridCol w="1676225">
                  <a:extLst>
                    <a:ext uri="{9D8B030D-6E8A-4147-A177-3AD203B41FA5}">
                      <a16:colId xmlns:a16="http://schemas.microsoft.com/office/drawing/2014/main" val="2468324043"/>
                    </a:ext>
                  </a:extLst>
                </a:gridCol>
              </a:tblGrid>
              <a:tr h="5068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POSIÇÃO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SUBSTUÍÇÃO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PORCENTAGEM (MISS RATE)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524079"/>
                  </a:ext>
                </a:extLst>
              </a:tr>
              <a:tr h="305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LRU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10,45%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552345"/>
                  </a:ext>
                </a:extLst>
              </a:tr>
              <a:tr h="3255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FIFO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12,00%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035934"/>
                  </a:ext>
                </a:extLst>
              </a:tr>
              <a:tr h="3053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RADOM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13,25%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0839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91D5D45-9201-40B0-AC5F-4048A706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4395371"/>
            <a:ext cx="148470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Dados: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6E0F81D-0879-40C1-8C33-EF729B75A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51321"/>
              </p:ext>
            </p:extLst>
          </p:nvPr>
        </p:nvGraphicFramePr>
        <p:xfrm>
          <a:off x="3974306" y="2687240"/>
          <a:ext cx="4243388" cy="148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2108">
                  <a:extLst>
                    <a:ext uri="{9D8B030D-6E8A-4147-A177-3AD203B41FA5}">
                      <a16:colId xmlns:a16="http://schemas.microsoft.com/office/drawing/2014/main" val="1740619795"/>
                    </a:ext>
                  </a:extLst>
                </a:gridCol>
                <a:gridCol w="1565055">
                  <a:extLst>
                    <a:ext uri="{9D8B030D-6E8A-4147-A177-3AD203B41FA5}">
                      <a16:colId xmlns:a16="http://schemas.microsoft.com/office/drawing/2014/main" val="36133057"/>
                    </a:ext>
                  </a:extLst>
                </a:gridCol>
                <a:gridCol w="1676225">
                  <a:extLst>
                    <a:ext uri="{9D8B030D-6E8A-4147-A177-3AD203B41FA5}">
                      <a16:colId xmlns:a16="http://schemas.microsoft.com/office/drawing/2014/main" val="1463744033"/>
                    </a:ext>
                  </a:extLst>
                </a:gridCol>
              </a:tblGrid>
              <a:tr h="521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POSIÇÃO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SUBSTUÍÇÃO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PORCENTAGEM (MISS RATE)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625315"/>
                  </a:ext>
                </a:extLst>
              </a:tr>
              <a:tr h="313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1º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RANDOM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19,34%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813043"/>
                  </a:ext>
                </a:extLst>
              </a:tr>
              <a:tr h="3346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LRU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19,35%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125489"/>
                  </a:ext>
                </a:extLst>
              </a:tr>
              <a:tr h="3138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3º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>
                          <a:effectLst/>
                        </a:rPr>
                        <a:t>FIFO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pt-BR" sz="1200" dirty="0">
                          <a:effectLst/>
                        </a:rPr>
                        <a:t>19,60%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89704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5D2BC5D-AE8A-4A67-8999-0460069CD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2145094"/>
            <a:ext cx="180671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Instrução: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7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1445</Words>
  <Application>Microsoft Office PowerPoint</Application>
  <PresentationFormat>Widescreen</PresentationFormat>
  <Paragraphs>531</Paragraphs>
  <Slides>31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Tema do Office</vt:lpstr>
      <vt:lpstr>Document</vt:lpstr>
      <vt:lpstr>Trabalho de AOC2 – Simulação de Cache (SimpleScalar)</vt:lpstr>
      <vt:lpstr>Tarefa 1 – Verificar o efeito da associatividade</vt:lpstr>
      <vt:lpstr>Tarefa 1 – Verificar o efeito da associatividade</vt:lpstr>
      <vt:lpstr>Tarefa 1 – Verificar o efeito da associatividade</vt:lpstr>
      <vt:lpstr>Tarefa 1 – Verificar o efeito da associatividade</vt:lpstr>
      <vt:lpstr>Tarefa 1 – Verificar o efeito da associatividade</vt:lpstr>
      <vt:lpstr>Tarefa 1 – Verificar o efeito da associatividade</vt:lpstr>
      <vt:lpstr>Tarefa 2 – Verificar o efeito da política de substituição </vt:lpstr>
      <vt:lpstr>Tarefa 2 – Verificar o efeito da política de substituição</vt:lpstr>
      <vt:lpstr>Tarefa 2 – Verificar o efeito da política de substituição</vt:lpstr>
      <vt:lpstr>Tarefa 2 – Verificar o efeito da política de substituição</vt:lpstr>
      <vt:lpstr>Tarefa 2 – Verificar o efeito da política de substituição</vt:lpstr>
      <vt:lpstr>Tarefa 2 – Verificar o efeito da política de substituição</vt:lpstr>
      <vt:lpstr>Tarefa 3 – Verificar o efeito do tamanho de bloco</vt:lpstr>
      <vt:lpstr>Tarefa 3 – Verificar o efeito do tamanho de bloco</vt:lpstr>
      <vt:lpstr>Tarefa 3 – Verificar o efeito do tamanho de bloco</vt:lpstr>
      <vt:lpstr>Tarefa 3 – Verificar o efeito do tamanho de bloco</vt:lpstr>
      <vt:lpstr>Tarefa 3 – Verificar o efeito do tamanho de bloco</vt:lpstr>
      <vt:lpstr>Tarefa 3 – Verificar o efeito do tamanho de bloco</vt:lpstr>
      <vt:lpstr>Tarefa 3 – Verificar o efeito do tamanho de bloco</vt:lpstr>
      <vt:lpstr>Tarefa 3 – Verificar o efeito do tamanho de bloco</vt:lpstr>
      <vt:lpstr>Tarefa 3 – Verificar o efeito do tamanho de bloco</vt:lpstr>
      <vt:lpstr>Tarefa 3 – Verificar o efeito do tamanho de bloco</vt:lpstr>
      <vt:lpstr>Tarefa 3 – Verificar o efeito do tamanho de bloco</vt:lpstr>
      <vt:lpstr>Tarefa 3 – Verificar o efeito do tamanho de bloco</vt:lpstr>
      <vt:lpstr>Tarefa 4 – Verificar o uso de cache separadas e unificadas</vt:lpstr>
      <vt:lpstr>Tarefa 4 – Verificar o uso de cache separadas e unificadas</vt:lpstr>
      <vt:lpstr>Tarefa 4 – Verificar o uso de cache separadas e unificadas</vt:lpstr>
      <vt:lpstr>Tarefa 4 – Verificar o uso de cache separadas e unificadas</vt:lpstr>
      <vt:lpstr>Tarefa 4 – Verificar o uso de cache separadas e unificadas</vt:lpstr>
      <vt:lpstr>Tarefa 4 – Verificar o uso de cache separadas e unificadas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AOC2 – Simulação de Cache (SimpleScalar)</dc:title>
  <dc:creator>Vinicius Geraldo</dc:creator>
  <cp:lastModifiedBy>Vinicius Geraldo</cp:lastModifiedBy>
  <cp:revision>22</cp:revision>
  <dcterms:created xsi:type="dcterms:W3CDTF">2018-10-05T01:47:01Z</dcterms:created>
  <dcterms:modified xsi:type="dcterms:W3CDTF">2018-10-08T02:35:15Z</dcterms:modified>
</cp:coreProperties>
</file>