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68" r:id="rId4"/>
    <p:sldId id="269" r:id="rId5"/>
    <p:sldId id="270" r:id="rId6"/>
    <p:sldId id="271" r:id="rId7"/>
    <p:sldId id="276" r:id="rId8"/>
    <p:sldId id="277" r:id="rId9"/>
    <p:sldId id="272" r:id="rId10"/>
    <p:sldId id="273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38D"/>
    <a:srgbClr val="E20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5" autoAdjust="0"/>
    <p:restoredTop sz="86355" autoAdjust="0"/>
  </p:normalViewPr>
  <p:slideViewPr>
    <p:cSldViewPr snapToGrid="0">
      <p:cViewPr varScale="1">
        <p:scale>
          <a:sx n="62" d="100"/>
          <a:sy n="62" d="100"/>
        </p:scale>
        <p:origin x="114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51AB6-5151-4984-BEBB-935B1FC03646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2B4D2-13D7-4599-8294-B3013E98A6FB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7" y="293899"/>
            <a:ext cx="4531202" cy="8284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277801"/>
            <a:ext cx="12192000" cy="4917233"/>
          </a:xfrm>
          <a:prstGeom prst="rect">
            <a:avLst/>
          </a:prstGeom>
          <a:solidFill>
            <a:srgbClr val="E20074"/>
          </a:solidFill>
          <a:ln>
            <a:solidFill>
              <a:srgbClr val="E20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3089" y="2839436"/>
            <a:ext cx="9045845" cy="1092163"/>
          </a:xfrm>
        </p:spPr>
        <p:txBody>
          <a:bodyPr>
            <a:normAutofit/>
          </a:bodyPr>
          <a:lstStyle/>
          <a:p>
            <a:r>
              <a:rPr lang="pt-BR" sz="6600" b="1" dirty="0" err="1">
                <a:solidFill>
                  <a:schemeClr val="bg1"/>
                </a:solidFill>
                <a:latin typeface="+mn-lt"/>
              </a:rPr>
              <a:t>Smart</a:t>
            </a:r>
            <a:r>
              <a:rPr lang="pt-BR" sz="66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pt-BR" sz="6600" b="1" dirty="0" err="1">
                <a:solidFill>
                  <a:schemeClr val="bg1"/>
                </a:solidFill>
                <a:latin typeface="+mn-lt"/>
              </a:rPr>
              <a:t>Factory</a:t>
            </a:r>
            <a:r>
              <a:rPr lang="pt-BR" sz="6600" b="1" dirty="0">
                <a:solidFill>
                  <a:schemeClr val="bg1"/>
                </a:solidFill>
                <a:latin typeface="+mn-lt"/>
              </a:rPr>
              <a:t> – MMEDL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35047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RM79112 - Danielle | RM78582 - Eduardo | RM75786 - Letícia | RM77815 - Marcus | RM78690 - Mayara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7" y="293899"/>
            <a:ext cx="4531202" cy="8284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277801"/>
            <a:ext cx="12192000" cy="4917233"/>
          </a:xfrm>
          <a:prstGeom prst="rect">
            <a:avLst/>
          </a:prstGeom>
          <a:solidFill>
            <a:srgbClr val="E20074"/>
          </a:solidFill>
          <a:ln>
            <a:solidFill>
              <a:srgbClr val="E20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35047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RM79112 - Danielle | RM78582 - Eduardo | RM75786 - Letícia | RM77815 - Marcus | RM78690 - Mayara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152400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Investimento em atualizar versão e ampliar o uso do ERP será o foco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85578" y="2519161"/>
            <a:ext cx="116208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solidFill>
                  <a:schemeClr val="bg1"/>
                </a:solidFill>
              </a:rPr>
              <a:t>A pesquisa apresentou dados interessantes no que tange a visão acerca de tecnologia das empresas, como qual investimento no uso do ERP será feito prioritariamente nos próximos 12 meses: </a:t>
            </a:r>
          </a:p>
          <a:p>
            <a:r>
              <a:rPr lang="pt-BR" i="1" dirty="0">
                <a:solidFill>
                  <a:schemeClr val="bg1"/>
                </a:solidFill>
              </a:rPr>
              <a:t>26% das empresas farão a atualização da versão do ERP atual e 18% a implantação de novos módulos, ou seja, para 44% das empresas participantes da pesquisa, totalizando 2.088, estão avaliando investir na melhoria do seu processo de gestão com o uso do ERP.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4513132" y="4815627"/>
            <a:ext cx="7419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>
                <a:solidFill>
                  <a:schemeClr val="bg1"/>
                </a:solidFill>
              </a:rPr>
              <a:t>FONTE: http://portalerp.com/noticias/3278-estudo-mercado-de-erp-no-brasil-em-2016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3952875"/>
            <a:ext cx="3564890" cy="20643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7" y="293899"/>
            <a:ext cx="4531202" cy="8284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277801"/>
            <a:ext cx="12192000" cy="4917233"/>
          </a:xfrm>
          <a:prstGeom prst="rect">
            <a:avLst/>
          </a:prstGeom>
          <a:solidFill>
            <a:srgbClr val="E20074"/>
          </a:solidFill>
          <a:ln>
            <a:solidFill>
              <a:srgbClr val="E20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35047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RM79112 - Danielle | RM78582 - Eduardo | RM75786 - Letícia | RM77815 - Marcus | RM78690 - Mayara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1524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HISTÓRIA DE USUÁRIO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12077" y="2480327"/>
            <a:ext cx="118799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Como um cliente quero organizar, verificar as matérias-primas e produtos para ter uma ordem de vendas.</a:t>
            </a:r>
          </a:p>
          <a:p>
            <a:r>
              <a:rPr lang="pt-BR" dirty="0">
                <a:solidFill>
                  <a:schemeClr val="bg1"/>
                </a:solidFill>
              </a:rPr>
              <a:t> </a:t>
            </a:r>
          </a:p>
          <a:p>
            <a:r>
              <a:rPr lang="pt-BR" dirty="0">
                <a:solidFill>
                  <a:schemeClr val="bg1"/>
                </a:solidFill>
              </a:rPr>
              <a:t>Como um funcionário de estoque quero checar as matérias-primas para enviar o produto ao usuário.</a:t>
            </a:r>
          </a:p>
          <a:p>
            <a:r>
              <a:rPr lang="pt-BR" dirty="0">
                <a:solidFill>
                  <a:schemeClr val="bg1"/>
                </a:solidFill>
              </a:rPr>
              <a:t> </a:t>
            </a:r>
          </a:p>
          <a:p>
            <a:r>
              <a:rPr lang="pt-BR" dirty="0">
                <a:solidFill>
                  <a:schemeClr val="bg1"/>
                </a:solidFill>
              </a:rPr>
              <a:t>Como usuário quero registrar ordem de produção, fabricação e compras; listar matérias-primas; checar estoque; analisar fornecedores; analisar o custo e determinar o valor unitário; de modo que tenha o controle de ordem de vendas.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7" y="293899"/>
            <a:ext cx="4531202" cy="8284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277801"/>
            <a:ext cx="12192000" cy="4917233"/>
          </a:xfrm>
          <a:prstGeom prst="rect">
            <a:avLst/>
          </a:prstGeom>
          <a:solidFill>
            <a:srgbClr val="E20074"/>
          </a:solidFill>
          <a:ln>
            <a:solidFill>
              <a:srgbClr val="E20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35047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RM79112 - Danielle | RM78582 - Eduardo | RM75786 - Letícia | RM77815 - Marcus | RM78690 - Mayara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1524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ESCOPO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12077" y="2480327"/>
            <a:ext cx="11879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objetivo do sistema é a coordenação da produção em massa de um produto pré-definido pelo cliente (T-system), com esse sistema o usuário poderá acessar as vendas, produtos em estoque e se comunicar com fornecedores de matéria-prima em caso de falta de produtos.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7" y="293899"/>
            <a:ext cx="4531202" cy="8284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277801"/>
            <a:ext cx="12192000" cy="4917233"/>
          </a:xfrm>
          <a:prstGeom prst="rect">
            <a:avLst/>
          </a:prstGeom>
          <a:solidFill>
            <a:srgbClr val="E20074"/>
          </a:solidFill>
          <a:ln>
            <a:solidFill>
              <a:srgbClr val="E20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35047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RM79112 - Danielle | RM78582 - Eduardo | RM75786 - Letícia | RM77815 - Marcus | RM78690 - Mayara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1524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PREMISSAS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12077" y="2480327"/>
            <a:ext cx="11879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Cada fase do processo deve ser entregue no portal sendo possível a visualização dos requisitos pedidos estaremos atualizando os arquivos enviados conforme forem pedidos ao longo do projeto, ter apenas 1 produto, porém com 3 cores (magenta, branco e azul). Devera existir N fornecedores cadastrados, cada consulta lista 3 fornecedores, a cada x meses um desses três fornecedores deve ser alterado.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7" y="293899"/>
            <a:ext cx="4531202" cy="8284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277801"/>
            <a:ext cx="12192000" cy="4917233"/>
          </a:xfrm>
          <a:prstGeom prst="rect">
            <a:avLst/>
          </a:prstGeom>
          <a:solidFill>
            <a:srgbClr val="E20074"/>
          </a:solidFill>
          <a:ln>
            <a:solidFill>
              <a:srgbClr val="E20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35047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RM79112 - Danielle | RM78582 - Eduardo | RM75786 - Letícia | RM77815 - Marcus | RM78690 - Mayara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1524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RESTRIÇÕES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6681" y="2419367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Analise de produtos acabados disponíveis: Saldo Atual esteja abaixo do mínimo deve informar o gerente da área</a:t>
            </a:r>
          </a:p>
          <a:p>
            <a:r>
              <a:rPr lang="pt-BR" dirty="0">
                <a:solidFill>
                  <a:schemeClr val="bg1"/>
                </a:solidFill>
              </a:rPr>
              <a:t>            Estoque de Produto: Se não Existir produtos acabados em estoque inicie uma produção de produtos relativos.</a:t>
            </a:r>
          </a:p>
          <a:p>
            <a:r>
              <a:rPr lang="pt-BR" dirty="0">
                <a:solidFill>
                  <a:schemeClr val="bg1"/>
                </a:solidFill>
              </a:rPr>
              <a:t>Entrada e </a:t>
            </a:r>
            <a:r>
              <a:rPr lang="pt-BR" dirty="0" err="1">
                <a:solidFill>
                  <a:schemeClr val="bg1"/>
                </a:solidFill>
              </a:rPr>
              <a:t>Saida</a:t>
            </a:r>
            <a:r>
              <a:rPr lang="pt-BR" dirty="0">
                <a:solidFill>
                  <a:schemeClr val="bg1"/>
                </a:solidFill>
              </a:rPr>
              <a:t> de Estoque: Caso exista materiais suficientes, utilize estoque de materiais, caso não gerar uma compra com o fornecedor.</a:t>
            </a:r>
          </a:p>
          <a:p>
            <a:r>
              <a:rPr lang="pt-BR" dirty="0">
                <a:solidFill>
                  <a:schemeClr val="bg1"/>
                </a:solidFill>
              </a:rPr>
              <a:t>           Pedidos de venda: Caso tenha Estoque gerar uma ordem de distribuição, caso não tenha estoque gerar ordem de produção</a:t>
            </a:r>
          </a:p>
          <a:p>
            <a:r>
              <a:rPr lang="pt-BR" dirty="0">
                <a:solidFill>
                  <a:schemeClr val="bg1"/>
                </a:solidFill>
              </a:rPr>
              <a:t>            Distribuição: Caso não tenha produtos acabados disponíveis e/ou abastecimento mais econômico gerar uma ordem de produção. Caso tenha produto acabados gerenciar a transferência de produtos para origem de venda</a:t>
            </a:r>
          </a:p>
          <a:p>
            <a:r>
              <a:rPr lang="pt-BR" dirty="0">
                <a:solidFill>
                  <a:schemeClr val="bg1"/>
                </a:solidFill>
              </a:rPr>
              <a:t>Pedido de venda: Se for pendente colocar como registrado e não entregue. Se for entregue colocar como atendido e, conforme necessidade do cliente</a:t>
            </a:r>
          </a:p>
          <a:p>
            <a:r>
              <a:rPr lang="pt-BR" dirty="0">
                <a:solidFill>
                  <a:schemeClr val="bg1"/>
                </a:solidFill>
              </a:rPr>
              <a:t>            Estoque de materiais primas: Caso não exista matéria-prima suficiente, gerar ordem de compra de materiais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7" y="293899"/>
            <a:ext cx="4531202" cy="8284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277801"/>
            <a:ext cx="12192000" cy="4917233"/>
          </a:xfrm>
          <a:prstGeom prst="rect">
            <a:avLst/>
          </a:prstGeom>
          <a:solidFill>
            <a:srgbClr val="E20074"/>
          </a:solidFill>
          <a:ln>
            <a:solidFill>
              <a:srgbClr val="E20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35047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RM79112 - Danielle | RM78582 - Eduardo | RM75786 - Letícia | RM77815 - Marcus | RM78690 - Mayara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1524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DELIMITAÇÃO DO PROBLEMA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61327" y="2580716"/>
            <a:ext cx="11620843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              Estamos realizando este sistema para poder auxiliar nas parte  controle de vendas dos produtos,</a:t>
            </a:r>
          </a:p>
          <a:p>
            <a:r>
              <a:rPr lang="pt-BR" dirty="0">
                <a:solidFill>
                  <a:schemeClr val="bg1"/>
                </a:solidFill>
              </a:rPr>
              <a:t>              e também para fazer uma boa ligação entre controle de estoque, produção e matéria-prima.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7" y="293899"/>
            <a:ext cx="4531202" cy="8284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277801"/>
            <a:ext cx="12192000" cy="4917233"/>
          </a:xfrm>
          <a:prstGeom prst="rect">
            <a:avLst/>
          </a:prstGeom>
          <a:solidFill>
            <a:srgbClr val="E20074"/>
          </a:solidFill>
          <a:ln>
            <a:solidFill>
              <a:srgbClr val="E20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1-DIFERENCIAL DO PROJETO:</a:t>
            </a:r>
          </a:p>
          <a:p>
            <a:pPr algn="ctr"/>
            <a:endParaRPr lang="pt-BR" sz="2400" b="1" dirty="0"/>
          </a:p>
          <a:p>
            <a:pPr algn="ctr"/>
            <a:endParaRPr lang="pt-BR" dirty="0"/>
          </a:p>
          <a:p>
            <a:pPr algn="ctr"/>
            <a:r>
              <a:rPr lang="pt-BR" dirty="0">
                <a:sym typeface="+mn-ea"/>
              </a:rPr>
              <a:t>Facilidade na visualização de matérias primas e produtos  </a:t>
            </a:r>
          </a:p>
          <a:p>
            <a:pPr algn="ctr"/>
            <a:r>
              <a:rPr lang="pt-BR" dirty="0">
                <a:sym typeface="+mn-ea"/>
              </a:rPr>
              <a:t>em estoque, com a utilização de cores</a:t>
            </a:r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35047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RM79112 - Danielle | RM78582 - Eduardo | RM75786 - Letícia | RM77815 - Marcus | RM78690 - Mayara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85200" y="1985010"/>
            <a:ext cx="2856865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7" y="293899"/>
            <a:ext cx="4531202" cy="8284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122680"/>
            <a:ext cx="12192000" cy="5072380"/>
          </a:xfrm>
          <a:prstGeom prst="rect">
            <a:avLst/>
          </a:prstGeom>
          <a:solidFill>
            <a:srgbClr val="E20074"/>
          </a:solidFill>
          <a:ln>
            <a:solidFill>
              <a:srgbClr val="E20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2-DIFERENCIAL DO PROJETO: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Sistema Modular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 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35047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RM79112 - Danielle | RM78582 - Eduardo | RM75786 - Letícia | RM77815 - Marcus | RM78690 - Mayara</a:t>
            </a:r>
          </a:p>
        </p:txBody>
      </p:sp>
      <p:sp>
        <p:nvSpPr>
          <p:cNvPr id="4" name="Oval 3"/>
          <p:cNvSpPr/>
          <p:nvPr/>
        </p:nvSpPr>
        <p:spPr>
          <a:xfrm>
            <a:off x="3175635" y="4770755"/>
            <a:ext cx="1235710" cy="1116965"/>
          </a:xfrm>
          <a:prstGeom prst="ellipse">
            <a:avLst/>
          </a:prstGeom>
          <a:ln>
            <a:solidFill>
              <a:srgbClr val="E2007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altLang="en-US"/>
              <a:t>Vendas</a:t>
            </a:r>
          </a:p>
        </p:txBody>
      </p:sp>
      <p:sp>
        <p:nvSpPr>
          <p:cNvPr id="8" name="Oval 7"/>
          <p:cNvSpPr/>
          <p:nvPr/>
        </p:nvSpPr>
        <p:spPr>
          <a:xfrm>
            <a:off x="5525135" y="2947670"/>
            <a:ext cx="1329055" cy="1143635"/>
          </a:xfrm>
          <a:prstGeom prst="ellipse">
            <a:avLst/>
          </a:prstGeom>
          <a:ln>
            <a:solidFill>
              <a:srgbClr val="E2007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altLang="en-US"/>
              <a:t>Estoque</a:t>
            </a:r>
          </a:p>
        </p:txBody>
      </p:sp>
      <p:sp>
        <p:nvSpPr>
          <p:cNvPr id="9" name="Oval 8"/>
          <p:cNvSpPr/>
          <p:nvPr/>
        </p:nvSpPr>
        <p:spPr>
          <a:xfrm>
            <a:off x="7839710" y="4710430"/>
            <a:ext cx="1423035" cy="1236980"/>
          </a:xfrm>
          <a:prstGeom prst="ellipse">
            <a:avLst/>
          </a:prstGeom>
          <a:ln>
            <a:solidFill>
              <a:srgbClr val="E2007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altLang="en-US"/>
              <a:t>Materias</a:t>
            </a:r>
          </a:p>
          <a:p>
            <a:pPr algn="ctr"/>
            <a:r>
              <a:rPr lang="pt-BR" altLang="en-US"/>
              <a:t>Primas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60975" y="4591685"/>
            <a:ext cx="1857081" cy="1476011"/>
          </a:xfrm>
          <a:prstGeom prst="rect">
            <a:avLst/>
          </a:prstGeom>
        </p:spPr>
      </p:pic>
      <p:cxnSp>
        <p:nvCxnSpPr>
          <p:cNvPr id="15" name="Straight Connector 14"/>
          <p:cNvCxnSpPr>
            <a:stCxn id="4" idx="6"/>
            <a:endCxn id="14" idx="1"/>
          </p:cNvCxnSpPr>
          <p:nvPr/>
        </p:nvCxnSpPr>
        <p:spPr>
          <a:xfrm>
            <a:off x="4411345" y="5329555"/>
            <a:ext cx="84963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4"/>
            <a:endCxn id="14" idx="0"/>
          </p:cNvCxnSpPr>
          <p:nvPr/>
        </p:nvCxnSpPr>
        <p:spPr>
          <a:xfrm>
            <a:off x="6189980" y="4091305"/>
            <a:ext cx="0" cy="5003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4" idx="3"/>
            <a:endCxn id="9" idx="2"/>
          </p:cNvCxnSpPr>
          <p:nvPr/>
        </p:nvCxnSpPr>
        <p:spPr>
          <a:xfrm flipV="1">
            <a:off x="7118350" y="5328920"/>
            <a:ext cx="721360" cy="63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7" y="293899"/>
            <a:ext cx="4531202" cy="8284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277801"/>
            <a:ext cx="12192000" cy="4917233"/>
          </a:xfrm>
          <a:prstGeom prst="rect">
            <a:avLst/>
          </a:prstGeom>
          <a:solidFill>
            <a:srgbClr val="E20074"/>
          </a:solidFill>
          <a:ln>
            <a:solidFill>
              <a:srgbClr val="E20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35047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RM79112 - Danielle | RM78582 - Eduardo | RM75786 - Letícia | RM77815 - Marcus | RM78690 - Mayara</a:t>
            </a:r>
          </a:p>
        </p:txBody>
      </p:sp>
      <p:sp>
        <p:nvSpPr>
          <p:cNvPr id="8" name="Título 1"/>
          <p:cNvSpPr>
            <a:spLocks noGrp="1"/>
          </p:cNvSpPr>
          <p:nvPr>
            <p:ph type="ctrTitle"/>
          </p:nvPr>
        </p:nvSpPr>
        <p:spPr>
          <a:xfrm>
            <a:off x="1572895" y="1277620"/>
            <a:ext cx="9045575" cy="971550"/>
          </a:xfrm>
        </p:spPr>
        <p:txBody>
          <a:bodyPr>
            <a:normAutofit fontScale="90000"/>
          </a:bodyPr>
          <a:lstStyle/>
          <a:p>
            <a:r>
              <a:rPr lang="pt-BR" sz="6600" b="1" dirty="0">
                <a:solidFill>
                  <a:schemeClr val="bg1"/>
                </a:solidFill>
                <a:latin typeface="+mn-lt"/>
              </a:rPr>
              <a:t>Pesquisa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011170" y="2249170"/>
            <a:ext cx="6168390" cy="3375660"/>
          </a:xfrm>
          <a:prstGeom prst="rect">
            <a:avLst/>
          </a:prstGeom>
          <a:ln>
            <a:noFill/>
          </a:ln>
          <a:effectLst>
            <a:outerShdw blurRad="203200" dist="50800" dir="17100000" sx="99000" sy="99000" algn="ctr" rotWithShape="0">
              <a:srgbClr val="000000">
                <a:alpha val="64000"/>
              </a:srgbClr>
            </a:outerShdw>
            <a:reflection stA="98000" endPos="24000" dist="50800" dir="5400000" sy="-100000" algn="bl" rotWithShape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619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Smart Factory – MMEDL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Pesquisa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solução</dc:title>
  <dc:creator>Claudio Jose Carvajal</dc:creator>
  <cp:lastModifiedBy>Eduardo Silva Nuvens</cp:lastModifiedBy>
  <cp:revision>24</cp:revision>
  <dcterms:created xsi:type="dcterms:W3CDTF">2016-03-03T21:44:00Z</dcterms:created>
  <dcterms:modified xsi:type="dcterms:W3CDTF">2017-06-19T03:16:42Z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1033-10.2.0.5871</vt:lpwstr>
  </property>
</Properties>
</file>