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ba8c1ee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ba8c1ee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ba8c1ee3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a8c1ee3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ba8c1ee3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a8c1ee3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ba8c1ee3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ba8c1ee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ba8c1ee3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a8c1ee3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ba8c1ee3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ba8c1ee3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ba8c1ee3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ba8c1ee3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ba8c1ee3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ba8c1ee3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ba8c1ee3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ba8c1ee3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ba8c1ee3a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ba8c1ee3a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a8c1ee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a8c1ee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ba8c1ee3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ba8c1ee3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302eb34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302eb3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ba8c1ee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a8c1ee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ba8c1ee3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ba8c1ee3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a8c1ee3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a8c1ee3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ba8c1ee3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ba8c1ee3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ba8c1ee3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a8c1ee3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ba8c1ee3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ba8c1ee3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ba8c1ee3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a8c1ee3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martinfowler.com/bliki/ContractTes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09450" y="1578400"/>
            <a:ext cx="6069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Contract Testing</a:t>
            </a:r>
            <a:br>
              <a:rPr lang="en-GB"/>
            </a:br>
            <a:r>
              <a:rPr lang="en-GB"/>
              <a:t>In Theory and Practice</a:t>
            </a:r>
            <a:endParaRPr/>
          </a:p>
        </p:txBody>
      </p:sp>
      <p:sp>
        <p:nvSpPr>
          <p:cNvPr id="135" name="Google Shape;135;p13"/>
          <p:cNvSpPr txBox="1"/>
          <p:nvPr>
            <p:ph idx="1" type="subTitle"/>
          </p:nvPr>
        </p:nvSpPr>
        <p:spPr>
          <a:xfrm>
            <a:off x="7369925" y="38123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Vinod Baradwaj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400"/>
              </a:spcAft>
              <a:buNone/>
            </a:pPr>
            <a:r>
              <a:rPr lang="en-GB"/>
              <a:t>Advantages</a:t>
            </a:r>
            <a:endParaRPr/>
          </a:p>
        </p:txBody>
      </p:sp>
      <p:sp>
        <p:nvSpPr>
          <p:cNvPr id="190" name="Google Shape;190;p22"/>
          <p:cNvSpPr txBox="1"/>
          <p:nvPr>
            <p:ph idx="1" type="body"/>
          </p:nvPr>
        </p:nvSpPr>
        <p:spPr>
          <a:xfrm>
            <a:off x="1141650" y="1195225"/>
            <a:ext cx="7038900" cy="2911200"/>
          </a:xfrm>
          <a:prstGeom prst="rect">
            <a:avLst/>
          </a:prstGeom>
        </p:spPr>
        <p:txBody>
          <a:bodyPr anchorCtr="0" anchor="t" bIns="91425" lIns="91425" spcFirstLastPara="1" rIns="91425" wrap="square" tIns="91425">
            <a:noAutofit/>
          </a:bodyPr>
          <a:lstStyle/>
          <a:p>
            <a:pPr indent="-304800" lvl="0" marL="457200" rtl="0" algn="l">
              <a:lnSpc>
                <a:spcPct val="218181"/>
              </a:lnSpc>
              <a:spcBef>
                <a:spcPts val="3200"/>
              </a:spcBef>
              <a:spcAft>
                <a:spcPts val="0"/>
              </a:spcAft>
              <a:buSzPts val="1200"/>
              <a:buChar char="●"/>
            </a:pPr>
            <a:r>
              <a:rPr lang="en-GB" sz="1200"/>
              <a:t>All the benefits of using mocks — quick tests, easy environment setup, and deterministic tests.</a:t>
            </a:r>
            <a:endParaRPr sz="1200"/>
          </a:p>
          <a:p>
            <a:pPr indent="-304800" lvl="0" marL="457200" rtl="0" algn="l">
              <a:lnSpc>
                <a:spcPct val="218181"/>
              </a:lnSpc>
              <a:spcBef>
                <a:spcPts val="0"/>
              </a:spcBef>
              <a:spcAft>
                <a:spcPts val="0"/>
              </a:spcAft>
              <a:buSzPts val="1200"/>
              <a:buChar char="●"/>
            </a:pPr>
            <a:r>
              <a:rPr lang="en-GB" sz="1200"/>
              <a:t>All the benefits of a fully deployed E2E — reliability and confidence when deploying to production.</a:t>
            </a:r>
            <a:endParaRPr sz="1200"/>
          </a:p>
          <a:p>
            <a:pPr indent="0" lvl="0" marL="0" rtl="0" algn="l">
              <a:spcBef>
                <a:spcPts val="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400"/>
              </a:spcAft>
              <a:buNone/>
            </a:pPr>
            <a:r>
              <a:rPr lang="en-GB"/>
              <a:t>Contract Testing - Terminologies</a:t>
            </a:r>
            <a:endParaRPr/>
          </a:p>
        </p:txBody>
      </p:sp>
      <p:sp>
        <p:nvSpPr>
          <p:cNvPr id="196" name="Google Shape;196;p23"/>
          <p:cNvSpPr txBox="1"/>
          <p:nvPr>
            <p:ph idx="1" type="body"/>
          </p:nvPr>
        </p:nvSpPr>
        <p:spPr>
          <a:xfrm>
            <a:off x="658075" y="1388750"/>
            <a:ext cx="8278200" cy="417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t>Service Consumer</a:t>
            </a:r>
            <a:r>
              <a:rPr b="1" lang="en-GB" sz="1100"/>
              <a:t> -</a:t>
            </a:r>
            <a:r>
              <a:rPr lang="en-GB" sz="1100"/>
              <a:t>A component that initiates a HTTP request to another component.</a:t>
            </a:r>
            <a:endParaRPr sz="1100"/>
          </a:p>
          <a:p>
            <a:pPr indent="0" lvl="0" marL="0" rtl="0" algn="l">
              <a:lnSpc>
                <a:spcPct val="115000"/>
              </a:lnSpc>
              <a:spcBef>
                <a:spcPts val="1200"/>
              </a:spcBef>
              <a:spcAft>
                <a:spcPts val="0"/>
              </a:spcAft>
              <a:buNone/>
            </a:pPr>
            <a:r>
              <a:rPr b="1" lang="en-GB" sz="1200"/>
              <a:t>Service Provider </a:t>
            </a:r>
            <a:r>
              <a:rPr b="1" lang="en-GB" sz="1100"/>
              <a:t>-</a:t>
            </a:r>
            <a:r>
              <a:rPr lang="en-GB" sz="1100"/>
              <a:t>A server that responds to an HTTP request from another component.</a:t>
            </a:r>
            <a:endParaRPr sz="1100"/>
          </a:p>
          <a:p>
            <a:pPr indent="0" lvl="0" marL="0" rtl="0" algn="l">
              <a:lnSpc>
                <a:spcPct val="115000"/>
              </a:lnSpc>
              <a:spcBef>
                <a:spcPts val="1200"/>
              </a:spcBef>
              <a:spcAft>
                <a:spcPts val="0"/>
              </a:spcAft>
              <a:buNone/>
            </a:pPr>
            <a:r>
              <a:rPr b="1" lang="en-GB" sz="1200"/>
              <a:t>Contract file </a:t>
            </a:r>
            <a:r>
              <a:rPr b="1" lang="en-GB" sz="1100"/>
              <a:t>- </a:t>
            </a:r>
            <a:r>
              <a:rPr lang="en-GB" sz="1100"/>
              <a:t>Contains the JSON serialised interactions (requests and responses) defined in the consumer tests.</a:t>
            </a:r>
            <a:endParaRPr sz="1100"/>
          </a:p>
          <a:p>
            <a:pPr indent="0" lvl="0" marL="0" rtl="0" algn="l">
              <a:lnSpc>
                <a:spcPct val="115000"/>
              </a:lnSpc>
              <a:spcBef>
                <a:spcPts val="1200"/>
              </a:spcBef>
              <a:spcAft>
                <a:spcPts val="0"/>
              </a:spcAft>
              <a:buNone/>
            </a:pPr>
            <a:r>
              <a:rPr b="1" lang="en-GB" sz="1200"/>
              <a:t>Mock Service Provider</a:t>
            </a:r>
            <a:r>
              <a:rPr b="1" lang="en-GB" sz="1100"/>
              <a:t> - </a:t>
            </a:r>
            <a:r>
              <a:rPr lang="en-GB" sz="1100"/>
              <a:t>Used by consumer tests to mock out the actual service provider, meaning that integration-like tests can be run without requiring the actual service provider to be available.</a:t>
            </a:r>
            <a:endParaRPr sz="1100"/>
          </a:p>
          <a:p>
            <a:pPr indent="0" lvl="0" marL="0" rtl="0" algn="l">
              <a:lnSpc>
                <a:spcPct val="115000"/>
              </a:lnSpc>
              <a:spcBef>
                <a:spcPts val="1200"/>
              </a:spcBef>
              <a:spcAft>
                <a:spcPts val="0"/>
              </a:spcAft>
              <a:buNone/>
            </a:pPr>
            <a:r>
              <a:rPr b="1" lang="en-GB" sz="1200"/>
              <a:t>Service agreement</a:t>
            </a:r>
            <a:r>
              <a:rPr b="1" lang="en-GB" sz="1100"/>
              <a:t> - </a:t>
            </a:r>
            <a:r>
              <a:rPr lang="en-GB" sz="1100"/>
              <a:t>A promise from the service provider to return a specific response after the service consumer provides a specific request.</a:t>
            </a:r>
            <a:endParaRPr sz="1100"/>
          </a:p>
          <a:p>
            <a:pPr indent="0" lvl="0" marL="0" rtl="0" algn="l">
              <a:lnSpc>
                <a:spcPct val="115000"/>
              </a:lnSpc>
              <a:spcBef>
                <a:spcPts val="1200"/>
              </a:spcBef>
              <a:spcAft>
                <a:spcPts val="0"/>
              </a:spcAft>
              <a:buNone/>
            </a:pPr>
            <a:r>
              <a:rPr b="1" lang="en-GB" sz="1200"/>
              <a:t>Internal Service Consumer</a:t>
            </a:r>
            <a:r>
              <a:rPr b="1" lang="en-GB" sz="1100"/>
              <a:t> - </a:t>
            </a:r>
            <a:r>
              <a:rPr lang="en-GB" sz="1100"/>
              <a:t>This is another system in your company that uses your services for things like authentication, auditing permissions or data.</a:t>
            </a:r>
            <a:endParaRPr sz="1100"/>
          </a:p>
          <a:p>
            <a:pPr indent="0" lvl="0" marL="0" rtl="0" algn="l">
              <a:lnSpc>
                <a:spcPct val="115000"/>
              </a:lnSpc>
              <a:spcBef>
                <a:spcPts val="1200"/>
              </a:spcBef>
              <a:spcAft>
                <a:spcPts val="0"/>
              </a:spcAft>
              <a:buNone/>
            </a:pPr>
            <a:r>
              <a:rPr b="1" lang="en-GB" sz="1200"/>
              <a:t>External Service Consumer </a:t>
            </a:r>
            <a:r>
              <a:rPr b="1" lang="en-GB" sz="1100"/>
              <a:t>- </a:t>
            </a:r>
            <a:r>
              <a:rPr lang="en-GB" sz="1100"/>
              <a:t>This is a party external to your company that consumers your service as a part of their tech offering</a:t>
            </a:r>
            <a:endParaRPr sz="1100"/>
          </a:p>
          <a:p>
            <a:pPr indent="0" lvl="0" marL="0" rtl="0" algn="l">
              <a:lnSpc>
                <a:spcPct val="115000"/>
              </a:lnSpc>
              <a:spcBef>
                <a:spcPts val="1200"/>
              </a:spcBef>
              <a:spcAft>
                <a:spcPts val="16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What do I need in order to test in this way?</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sp>
        <p:nvSpPr>
          <p:cNvPr id="202" name="Google Shape;202;p24"/>
          <p:cNvSpPr txBox="1"/>
          <p:nvPr>
            <p:ph idx="1" type="body"/>
          </p:nvPr>
        </p:nvSpPr>
        <p:spPr>
          <a:xfrm>
            <a:off x="658075" y="1381350"/>
            <a:ext cx="8278200" cy="4173300"/>
          </a:xfrm>
          <a:prstGeom prst="rect">
            <a:avLst/>
          </a:prstGeom>
        </p:spPr>
        <p:txBody>
          <a:bodyPr anchorCtr="0" anchor="t" bIns="91425" lIns="91425" spcFirstLastPara="1" rIns="91425" wrap="square" tIns="91425">
            <a:noAutofit/>
          </a:bodyPr>
          <a:lstStyle/>
          <a:p>
            <a:pPr indent="-311150" lvl="0" marL="457200" rtl="0" algn="l">
              <a:lnSpc>
                <a:spcPct val="160000"/>
              </a:lnSpc>
              <a:spcBef>
                <a:spcPts val="0"/>
              </a:spcBef>
              <a:spcAft>
                <a:spcPts val="0"/>
              </a:spcAft>
              <a:buSzPts val="1300"/>
              <a:buChar char="➔"/>
            </a:pPr>
            <a:r>
              <a:rPr b="1" lang="en-GB" sz="1200"/>
              <a:t>Know your role - </a:t>
            </a:r>
            <a:r>
              <a:rPr lang="en-GB" sz="1100"/>
              <a:t>Are you the provider or the consumer?</a:t>
            </a:r>
            <a:endParaRPr sz="1100"/>
          </a:p>
          <a:p>
            <a:pPr indent="-311150" lvl="0" marL="457200" rtl="0" algn="l">
              <a:lnSpc>
                <a:spcPct val="160000"/>
              </a:lnSpc>
              <a:spcBef>
                <a:spcPts val="0"/>
              </a:spcBef>
              <a:spcAft>
                <a:spcPts val="0"/>
              </a:spcAft>
              <a:buSzPts val="1300"/>
              <a:buChar char="➔"/>
            </a:pPr>
            <a:r>
              <a:rPr b="1" lang="en-GB" sz="1200"/>
              <a:t>API Docs - </a:t>
            </a:r>
            <a:r>
              <a:rPr lang="en-GB" sz="1100"/>
              <a:t>Nothing can be done without proper docs</a:t>
            </a:r>
            <a:endParaRPr sz="1100"/>
          </a:p>
          <a:p>
            <a:pPr indent="-311150" lvl="0" marL="457200" rtl="0" algn="l">
              <a:lnSpc>
                <a:spcPct val="160000"/>
              </a:lnSpc>
              <a:spcBef>
                <a:spcPts val="0"/>
              </a:spcBef>
              <a:spcAft>
                <a:spcPts val="0"/>
              </a:spcAft>
              <a:buSzPts val="1300"/>
              <a:buChar char="➔"/>
            </a:pPr>
            <a:r>
              <a:rPr b="1" lang="en-GB" sz="1200"/>
              <a:t>Testing tool - Pact, Spring Cloud Contract, Hoverfly, etc</a:t>
            </a:r>
            <a:endParaRPr b="1" sz="1200"/>
          </a:p>
          <a:p>
            <a:pPr indent="-311150" lvl="0" marL="457200" rtl="0" algn="l">
              <a:lnSpc>
                <a:spcPct val="160000"/>
              </a:lnSpc>
              <a:spcBef>
                <a:spcPts val="0"/>
              </a:spcBef>
              <a:spcAft>
                <a:spcPts val="0"/>
              </a:spcAft>
              <a:buSzPts val="1300"/>
              <a:buChar char="➔"/>
            </a:pPr>
            <a:r>
              <a:rPr b="1" lang="en-GB" sz="1200"/>
              <a:t>Define your scope of testing</a:t>
            </a:r>
            <a:endParaRPr sz="1100"/>
          </a:p>
          <a:p>
            <a:pPr indent="0" lvl="0" marL="0" rtl="0" algn="l">
              <a:spcBef>
                <a:spcPts val="1200"/>
              </a:spcBef>
              <a:spcAft>
                <a:spcPts val="16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Working of Contract Tests</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08" name="Google Shape;208;p25"/>
          <p:cNvPicPr preferRelativeResize="0"/>
          <p:nvPr/>
        </p:nvPicPr>
        <p:blipFill>
          <a:blip r:embed="rId3">
            <a:alphaModFix/>
          </a:blip>
          <a:stretch>
            <a:fillRect/>
          </a:stretch>
        </p:blipFill>
        <p:spPr>
          <a:xfrm>
            <a:off x="152400" y="1460250"/>
            <a:ext cx="8839199" cy="26498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Terminologies</a:t>
            </a:r>
            <a:r>
              <a:rPr lang="en-GB"/>
              <a:t> in Pact</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14" name="Google Shape;214;p26"/>
          <p:cNvPicPr preferRelativeResize="0"/>
          <p:nvPr/>
        </p:nvPicPr>
        <p:blipFill>
          <a:blip r:embed="rId3">
            <a:alphaModFix/>
          </a:blip>
          <a:stretch>
            <a:fillRect/>
          </a:stretch>
        </p:blipFill>
        <p:spPr>
          <a:xfrm>
            <a:off x="1141250" y="1246250"/>
            <a:ext cx="6780781"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Consumer Driven Contract Test</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20" name="Google Shape;220;p27"/>
          <p:cNvPicPr preferRelativeResize="0"/>
          <p:nvPr/>
        </p:nvPicPr>
        <p:blipFill>
          <a:blip r:embed="rId3">
            <a:alphaModFix/>
          </a:blip>
          <a:stretch>
            <a:fillRect/>
          </a:stretch>
        </p:blipFill>
        <p:spPr>
          <a:xfrm>
            <a:off x="1811325" y="1268175"/>
            <a:ext cx="4908743"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Provider Verification</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26" name="Google Shape;226;p28"/>
          <p:cNvPicPr preferRelativeResize="0"/>
          <p:nvPr/>
        </p:nvPicPr>
        <p:blipFill>
          <a:blip r:embed="rId3">
            <a:alphaModFix/>
          </a:blip>
          <a:stretch>
            <a:fillRect/>
          </a:stretch>
        </p:blipFill>
        <p:spPr>
          <a:xfrm>
            <a:off x="1652600" y="1420550"/>
            <a:ext cx="4908743"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Overview of Pact Workflow </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32" name="Google Shape;232;p29"/>
          <p:cNvPicPr preferRelativeResize="0"/>
          <p:nvPr/>
        </p:nvPicPr>
        <p:blipFill>
          <a:blip r:embed="rId3">
            <a:alphaModFix/>
          </a:blip>
          <a:stretch>
            <a:fillRect/>
          </a:stretch>
        </p:blipFill>
        <p:spPr>
          <a:xfrm>
            <a:off x="2208225" y="1141150"/>
            <a:ext cx="4908743"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Pact Lifecycle </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pic>
        <p:nvPicPr>
          <p:cNvPr id="238" name="Google Shape;238;p30"/>
          <p:cNvPicPr preferRelativeResize="0"/>
          <p:nvPr/>
        </p:nvPicPr>
        <p:blipFill>
          <a:blip r:embed="rId3">
            <a:alphaModFix/>
          </a:blip>
          <a:stretch>
            <a:fillRect/>
          </a:stretch>
        </p:blipFill>
        <p:spPr>
          <a:xfrm>
            <a:off x="1739900" y="1307850"/>
            <a:ext cx="5801866"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01425"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Benefits</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sp>
        <p:nvSpPr>
          <p:cNvPr id="244" name="Google Shape;244;p31"/>
          <p:cNvSpPr txBox="1"/>
          <p:nvPr/>
        </p:nvSpPr>
        <p:spPr>
          <a:xfrm>
            <a:off x="944575" y="1387350"/>
            <a:ext cx="7460700" cy="495900"/>
          </a:xfrm>
          <a:prstGeom prst="rect">
            <a:avLst/>
          </a:prstGeom>
          <a:noFill/>
          <a:ln>
            <a:noFill/>
          </a:ln>
        </p:spPr>
        <p:txBody>
          <a:bodyPr anchorCtr="0" anchor="t" bIns="90000" lIns="91425" spcFirstLastPara="1" rIns="91425" wrap="square" tIns="54000">
            <a:noAutofit/>
          </a:bodyPr>
          <a:lstStyle/>
          <a:p>
            <a:pPr indent="0" lvl="0" marL="292100" rtl="0" algn="l">
              <a:lnSpc>
                <a:spcPct val="150000"/>
              </a:lnSpc>
              <a:spcBef>
                <a:spcPts val="1400"/>
              </a:spcBef>
              <a:spcAft>
                <a:spcPts val="0"/>
              </a:spcAft>
              <a:buNone/>
            </a:pPr>
            <a:r>
              <a:rPr b="1" lang="en-GB" sz="1100">
                <a:solidFill>
                  <a:schemeClr val="lt1"/>
                </a:solidFill>
                <a:latin typeface="Lato"/>
                <a:ea typeface="Lato"/>
                <a:cs typeface="Lato"/>
                <a:sym typeface="Lato"/>
              </a:rPr>
              <a:t>Waste reduction</a:t>
            </a:r>
            <a:r>
              <a:rPr lang="en-GB" sz="1100">
                <a:solidFill>
                  <a:schemeClr val="lt1"/>
                </a:solidFill>
                <a:latin typeface="Lato"/>
                <a:ea typeface="Lato"/>
                <a:cs typeface="Lato"/>
                <a:sym typeface="Lato"/>
              </a:rPr>
              <a:t> — if the contract is consumer driven then the interactions that are built are actually per an expectation, instead of being generic endpoints and interactions that no one uses.</a:t>
            </a:r>
            <a:endParaRPr sz="1100">
              <a:solidFill>
                <a:schemeClr val="lt1"/>
              </a:solidFill>
              <a:latin typeface="Lato"/>
              <a:ea typeface="Lato"/>
              <a:cs typeface="Lato"/>
              <a:sym typeface="Lato"/>
            </a:endParaRPr>
          </a:p>
          <a:p>
            <a:pPr indent="0" lvl="0" marL="292100" rtl="0" algn="l">
              <a:lnSpc>
                <a:spcPct val="150000"/>
              </a:lnSpc>
              <a:spcBef>
                <a:spcPts val="1700"/>
              </a:spcBef>
              <a:spcAft>
                <a:spcPts val="0"/>
              </a:spcAft>
              <a:buClr>
                <a:srgbClr val="292929"/>
              </a:buClr>
              <a:buSzPts val="1600"/>
              <a:buFont typeface="Georgia"/>
              <a:buNone/>
            </a:pPr>
            <a:r>
              <a:rPr b="1" lang="en-GB" sz="1100">
                <a:solidFill>
                  <a:schemeClr val="lt1"/>
                </a:solidFill>
                <a:latin typeface="Lato"/>
                <a:ea typeface="Lato"/>
                <a:cs typeface="Lato"/>
                <a:sym typeface="Lato"/>
              </a:rPr>
              <a:t>Win both Confidence and Speed </a:t>
            </a:r>
            <a:r>
              <a:rPr lang="en-GB" sz="1100">
                <a:solidFill>
                  <a:schemeClr val="lt1"/>
                </a:solidFill>
                <a:latin typeface="Lato"/>
                <a:ea typeface="Lato"/>
                <a:cs typeface="Lato"/>
                <a:sym typeface="Lato"/>
              </a:rPr>
              <a:t>— If you bring up a full E2E environment with dependencies that’s going to be reliable, but very complicated and slow. If you use mocks, you get the other half of it — easy and fast, but not so reliable.</a:t>
            </a:r>
            <a:endParaRPr sz="1100">
              <a:solidFill>
                <a:schemeClr val="lt1"/>
              </a:solidFill>
              <a:latin typeface="Lato"/>
              <a:ea typeface="Lato"/>
              <a:cs typeface="Lato"/>
              <a:sym typeface="Lato"/>
            </a:endParaRPr>
          </a:p>
          <a:p>
            <a:pPr indent="0" lvl="0" marL="292100" rtl="0" algn="l">
              <a:lnSpc>
                <a:spcPct val="150000"/>
              </a:lnSpc>
              <a:spcBef>
                <a:spcPts val="1700"/>
              </a:spcBef>
              <a:spcAft>
                <a:spcPts val="0"/>
              </a:spcAft>
              <a:buClr>
                <a:srgbClr val="292929"/>
              </a:buClr>
              <a:buSzPts val="1600"/>
              <a:buFont typeface="Georgia"/>
              <a:buNone/>
            </a:pPr>
            <a:r>
              <a:rPr b="1" lang="en-GB" sz="1100">
                <a:solidFill>
                  <a:schemeClr val="lt1"/>
                </a:solidFill>
                <a:latin typeface="Lato"/>
                <a:ea typeface="Lato"/>
                <a:cs typeface="Lato"/>
                <a:sym typeface="Lato"/>
              </a:rPr>
              <a:t>True release independence </a:t>
            </a:r>
            <a:r>
              <a:rPr lang="en-GB" sz="1100">
                <a:solidFill>
                  <a:schemeClr val="lt1"/>
                </a:solidFill>
                <a:latin typeface="Lato"/>
                <a:ea typeface="Lato"/>
                <a:cs typeface="Lato"/>
                <a:sym typeface="Lato"/>
              </a:rPr>
              <a:t>— Services can be deployed independently, not requiring a full system, with high confidence for API contracts being uphold.</a:t>
            </a:r>
            <a:endParaRPr sz="1100">
              <a:solidFill>
                <a:schemeClr val="lt1"/>
              </a:solidFill>
              <a:latin typeface="Lato"/>
              <a:ea typeface="Lato"/>
              <a:cs typeface="Lato"/>
              <a:sym typeface="Lato"/>
            </a:endParaRPr>
          </a:p>
          <a:p>
            <a:pPr indent="0" lvl="0" marL="292100" rtl="0" algn="l">
              <a:lnSpc>
                <a:spcPct val="150000"/>
              </a:lnSpc>
              <a:spcBef>
                <a:spcPts val="1700"/>
              </a:spcBef>
              <a:spcAft>
                <a:spcPts val="0"/>
              </a:spcAft>
              <a:buNone/>
            </a:pPr>
            <a:r>
              <a:rPr b="1" lang="en-GB" sz="1100">
                <a:solidFill>
                  <a:schemeClr val="lt1"/>
                </a:solidFill>
                <a:latin typeface="Lato"/>
                <a:ea typeface="Lato"/>
                <a:cs typeface="Lato"/>
                <a:sym typeface="Lato"/>
              </a:rPr>
              <a:t>Insight into API consumers</a:t>
            </a:r>
            <a:r>
              <a:rPr lang="en-GB" sz="1100">
                <a:solidFill>
                  <a:schemeClr val="lt1"/>
                </a:solidFill>
                <a:latin typeface="Lato"/>
                <a:ea typeface="Lato"/>
                <a:cs typeface="Lato"/>
                <a:sym typeface="Lato"/>
              </a:rPr>
              <a:t> — Using the Pact broker you get insight into all consumer and provider connections as well as the specific usage of an API response per consumer.</a:t>
            </a:r>
            <a:endParaRPr sz="11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9684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 Pyramid</a:t>
            </a:r>
            <a:endParaRPr/>
          </a:p>
        </p:txBody>
      </p:sp>
      <p:pic>
        <p:nvPicPr>
          <p:cNvPr id="141" name="Google Shape;141;p14"/>
          <p:cNvPicPr preferRelativeResize="0"/>
          <p:nvPr/>
        </p:nvPicPr>
        <p:blipFill>
          <a:blip r:embed="rId3">
            <a:alphaModFix/>
          </a:blip>
          <a:stretch>
            <a:fillRect/>
          </a:stretch>
        </p:blipFill>
        <p:spPr>
          <a:xfrm>
            <a:off x="1818425" y="1082725"/>
            <a:ext cx="5689000" cy="379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509725" y="23050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QA</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3509725" y="23050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GB"/>
              <a:t>Thank You...</a:t>
            </a:r>
            <a:endParaRPr b="1" sz="1800">
              <a:solidFill>
                <a:srgbClr val="0A0A0A"/>
              </a:solidFill>
              <a:highlight>
                <a:srgbClr val="FFFFFF"/>
              </a:highlight>
              <a:latin typeface="Arial"/>
              <a:ea typeface="Arial"/>
              <a:cs typeface="Arial"/>
              <a:sym typeface="Arial"/>
            </a:endParaRPr>
          </a:p>
          <a:p>
            <a:pPr indent="0" lvl="0" marL="0" rtl="0" algn="l">
              <a:lnSpc>
                <a:spcPct val="140000"/>
              </a:lnSpc>
              <a:spcBef>
                <a:spcPts val="400"/>
              </a:spcBef>
              <a:spcAft>
                <a:spcPts val="4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42475" y="3851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MicroServices</a:t>
            </a:r>
            <a:endParaRPr/>
          </a:p>
        </p:txBody>
      </p:sp>
      <p:pic>
        <p:nvPicPr>
          <p:cNvPr id="147" name="Google Shape;147;p15"/>
          <p:cNvPicPr preferRelativeResize="0"/>
          <p:nvPr/>
        </p:nvPicPr>
        <p:blipFill>
          <a:blip r:embed="rId3">
            <a:alphaModFix/>
          </a:blip>
          <a:stretch>
            <a:fillRect/>
          </a:stretch>
        </p:blipFill>
        <p:spPr>
          <a:xfrm>
            <a:off x="1540463" y="1217775"/>
            <a:ext cx="6063076"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Microservices</a:t>
            </a:r>
            <a:endParaRPr/>
          </a:p>
        </p:txBody>
      </p:sp>
      <p:pic>
        <p:nvPicPr>
          <p:cNvPr id="153" name="Google Shape;153;p16"/>
          <p:cNvPicPr preferRelativeResize="0"/>
          <p:nvPr/>
        </p:nvPicPr>
        <p:blipFill>
          <a:blip r:embed="rId3">
            <a:alphaModFix/>
          </a:blip>
          <a:stretch>
            <a:fillRect/>
          </a:stretch>
        </p:blipFill>
        <p:spPr>
          <a:xfrm>
            <a:off x="1373325" y="1235125"/>
            <a:ext cx="6265133"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Microservices</a:t>
            </a:r>
            <a:endParaRPr/>
          </a:p>
        </p:txBody>
      </p:sp>
      <p:sp>
        <p:nvSpPr>
          <p:cNvPr id="159" name="Google Shape;159;p17"/>
          <p:cNvSpPr txBox="1"/>
          <p:nvPr/>
        </p:nvSpPr>
        <p:spPr>
          <a:xfrm>
            <a:off x="1264225" y="1030425"/>
            <a:ext cx="4987500" cy="5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Lato"/>
                <a:ea typeface="Lato"/>
                <a:cs typeface="Lato"/>
                <a:sym typeface="Lato"/>
              </a:rPr>
              <a:t>Option 1 - Mocks</a:t>
            </a:r>
            <a:endParaRPr>
              <a:solidFill>
                <a:schemeClr val="lt1"/>
              </a:solidFill>
              <a:latin typeface="Lato"/>
              <a:ea typeface="Lato"/>
              <a:cs typeface="Lato"/>
              <a:sym typeface="Lato"/>
            </a:endParaRPr>
          </a:p>
        </p:txBody>
      </p:sp>
      <p:pic>
        <p:nvPicPr>
          <p:cNvPr id="160" name="Google Shape;160;p17"/>
          <p:cNvPicPr preferRelativeResize="0"/>
          <p:nvPr/>
        </p:nvPicPr>
        <p:blipFill>
          <a:blip r:embed="rId3">
            <a:alphaModFix/>
          </a:blip>
          <a:stretch>
            <a:fillRect/>
          </a:stretch>
        </p:blipFill>
        <p:spPr>
          <a:xfrm>
            <a:off x="1979450" y="1790800"/>
            <a:ext cx="4887300" cy="229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Microservices</a:t>
            </a:r>
            <a:endParaRPr/>
          </a:p>
        </p:txBody>
      </p:sp>
      <p:pic>
        <p:nvPicPr>
          <p:cNvPr id="166" name="Google Shape;166;p18"/>
          <p:cNvPicPr preferRelativeResize="0"/>
          <p:nvPr/>
        </p:nvPicPr>
        <p:blipFill>
          <a:blip r:embed="rId3">
            <a:alphaModFix/>
          </a:blip>
          <a:stretch>
            <a:fillRect/>
          </a:stretch>
        </p:blipFill>
        <p:spPr>
          <a:xfrm>
            <a:off x="1802400" y="1247250"/>
            <a:ext cx="6289045"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52550" y="402400"/>
            <a:ext cx="7038900" cy="9141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GB"/>
              <a:t>Say goodbye to end-to-end testing</a:t>
            </a:r>
            <a:endParaRPr b="1" sz="1800">
              <a:latin typeface="Lato"/>
              <a:ea typeface="Lato"/>
              <a:cs typeface="Lato"/>
              <a:sym typeface="Lato"/>
            </a:endParaRPr>
          </a:p>
          <a:p>
            <a:pPr indent="0" lvl="0" marL="0" rtl="0" algn="l">
              <a:spcBef>
                <a:spcPts val="400"/>
              </a:spcBef>
              <a:spcAft>
                <a:spcPts val="0"/>
              </a:spcAft>
              <a:buNone/>
            </a:pPr>
            <a:r>
              <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microservices shouldn't involve setting up complex end-to-end test environments, creating lengthy integration suites and managing test data. Stop wasting time, and start releasing.</a:t>
            </a:r>
            <a:endParaRPr/>
          </a:p>
          <a:p>
            <a:pPr indent="0" lvl="0" marL="0" rtl="0" algn="l">
              <a:spcBef>
                <a:spcPts val="1200"/>
              </a:spcBef>
              <a:spcAft>
                <a:spcPts val="0"/>
              </a:spcAft>
              <a:buNone/>
            </a:pPr>
            <a:r>
              <a:t/>
            </a:r>
            <a:endParaRPr sz="1200">
              <a:solidFill>
                <a:srgbClr val="495057"/>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to Contract Testing</a:t>
            </a:r>
            <a:endParaRPr/>
          </a:p>
        </p:txBody>
      </p:sp>
      <p:sp>
        <p:nvSpPr>
          <p:cNvPr id="178" name="Google Shape;178;p20"/>
          <p:cNvSpPr txBox="1"/>
          <p:nvPr>
            <p:ph idx="1" type="body"/>
          </p:nvPr>
        </p:nvSpPr>
        <p:spPr>
          <a:xfrm>
            <a:off x="1158975"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Contract testing is a technique for testing an integration point by checking each application in isolation to ensure the messages it sends or receives conform to a shared understanding that is documented in a "contract".</a:t>
            </a:r>
            <a:br>
              <a:rPr lang="en-GB"/>
            </a:br>
            <a:br>
              <a:rPr lang="en-GB"/>
            </a:br>
            <a:r>
              <a:rPr lang="en-GB"/>
              <a:t>For applications that communicate via HTTP, these "messages" would be the HTTP request and response, and for an application that used queues, this would be the message that goes on the queue.</a:t>
            </a:r>
            <a:endParaRPr/>
          </a:p>
          <a:p>
            <a:pPr indent="0" lvl="0" marL="0" rtl="0" algn="l">
              <a:spcBef>
                <a:spcPts val="1600"/>
              </a:spcBef>
              <a:spcAft>
                <a:spcPts val="0"/>
              </a:spcAft>
              <a:buNone/>
            </a:pPr>
            <a:r>
              <a:rPr lang="en-GB"/>
              <a:t>In practice, a common way of implementing contract tests is to check that all the calls to your test doubles </a:t>
            </a:r>
            <a:r>
              <a:rPr lang="en-GB">
                <a:uFill>
                  <a:noFill/>
                </a:uFill>
                <a:hlinkClick r:id="rId3"/>
              </a:rPr>
              <a:t>return the same results</a:t>
            </a:r>
            <a:r>
              <a:rPr lang="en-GB"/>
              <a:t> as a call to the real application would.</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52550" y="393750"/>
            <a:ext cx="7038900" cy="9141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400"/>
              </a:spcAft>
              <a:buNone/>
            </a:pPr>
            <a:r>
              <a:rPr lang="en-GB"/>
              <a:t>Breaking it down to a simple analogy</a:t>
            </a:r>
            <a:endParaRPr/>
          </a:p>
        </p:txBody>
      </p:sp>
      <p:sp>
        <p:nvSpPr>
          <p:cNvPr id="184" name="Google Shape;184;p21"/>
          <p:cNvSpPr txBox="1"/>
          <p:nvPr>
            <p:ph idx="1" type="body"/>
          </p:nvPr>
        </p:nvSpPr>
        <p:spPr>
          <a:xfrm>
            <a:off x="1141650" y="119522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 want to go to a new specialist tech shop during lunchtime but it’s along a route I have never walked before and I am worried that I won’t have enough time to get there and back before my 2pm meeting. I need information on how long this journey will take.</a:t>
            </a:r>
            <a:endParaRPr/>
          </a:p>
          <a:p>
            <a:pPr indent="0" lvl="0" marL="0" rtl="0" algn="l">
              <a:lnSpc>
                <a:spcPct val="115000"/>
              </a:lnSpc>
              <a:spcBef>
                <a:spcPts val="1200"/>
              </a:spcBef>
              <a:spcAft>
                <a:spcPts val="0"/>
              </a:spcAft>
              <a:buNone/>
            </a:pPr>
            <a:r>
              <a:rPr lang="en-GB"/>
              <a:t>Given my current resources, there are 2 approaches I could take - Walk there, timing the walk and double the elapsed time to work out the journey total. Check an online route mapper for the estimates for the route.</a:t>
            </a:r>
            <a:endParaRPr/>
          </a:p>
          <a:p>
            <a:pPr indent="0" lvl="0" marL="0" rtl="0" algn="l">
              <a:lnSpc>
                <a:spcPct val="115000"/>
              </a:lnSpc>
              <a:spcBef>
                <a:spcPts val="1200"/>
              </a:spcBef>
              <a:spcAft>
                <a:spcPts val="0"/>
              </a:spcAft>
              <a:buNone/>
            </a:pPr>
            <a:r>
              <a:rPr lang="en-GB"/>
              <a:t>One option is a lot faster than the other, has no dependencies and gets me fairly near the answers I want but omits lower level detail (windspeed, gradient) of the journey that I would learn by timing the walk myself.</a:t>
            </a:r>
            <a:endParaRPr/>
          </a:p>
          <a:p>
            <a:pPr indent="0" lvl="0" marL="0" rtl="0" algn="l">
              <a:lnSpc>
                <a:spcPct val="115000"/>
              </a:lnSpc>
              <a:spcBef>
                <a:spcPts val="1200"/>
              </a:spcBef>
              <a:spcAft>
                <a:spcPts val="0"/>
              </a:spcAft>
              <a:buNone/>
            </a:pPr>
            <a:r>
              <a:rPr lang="en-GB"/>
              <a:t>This is exactly what contract testing does. It mocks or interrogates a response to allow you to get some of the information about functions you require.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